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48" d="100"/>
          <a:sy n="48" d="100"/>
        </p:scale>
        <p:origin x="-2304" y="-12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en-US"/>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a:p>
        </p:txBody>
      </p:sp>
      <p:sp>
        <p:nvSpPr>
          <p:cNvPr id="4" name="3 Veri Yer Tutucusu"/>
          <p:cNvSpPr>
            <a:spLocks noGrp="1"/>
          </p:cNvSpPr>
          <p:nvPr>
            <p:ph type="dt" sz="half" idx="10"/>
          </p:nvPr>
        </p:nvSpPr>
        <p:spPr/>
        <p:txBody>
          <a:bodyPr/>
          <a:lstStyle/>
          <a:p>
            <a:fld id="{CDE454C3-13C3-41E7-BA55-0A989C177179}" type="datetimeFigureOut">
              <a:rPr lang="tr-TR" smtClean="0"/>
              <a:pPr/>
              <a:t>22.04.2008</a:t>
            </a:fld>
            <a:endParaRPr lang="en-US"/>
          </a:p>
        </p:txBody>
      </p:sp>
      <p:sp>
        <p:nvSpPr>
          <p:cNvPr id="5" name="4 Altbilgi Yer Tutucusu"/>
          <p:cNvSpPr>
            <a:spLocks noGrp="1"/>
          </p:cNvSpPr>
          <p:nvPr>
            <p:ph type="ftr" sz="quarter" idx="11"/>
          </p:nvPr>
        </p:nvSpPr>
        <p:spPr/>
        <p:txBody>
          <a:bodyPr/>
          <a:lstStyle/>
          <a:p>
            <a:endParaRPr lang="en-US"/>
          </a:p>
        </p:txBody>
      </p:sp>
      <p:sp>
        <p:nvSpPr>
          <p:cNvPr id="6" name="5 Slayt Numarası Yer Tutucusu"/>
          <p:cNvSpPr>
            <a:spLocks noGrp="1"/>
          </p:cNvSpPr>
          <p:nvPr>
            <p:ph type="sldNum" sz="quarter" idx="12"/>
          </p:nvPr>
        </p:nvSpPr>
        <p:spPr/>
        <p:txBody>
          <a:bodyPr/>
          <a:lstStyle/>
          <a:p>
            <a:fld id="{26A7B7C4-73D1-45A0-89A8-E4908E89C99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p>
            <a:fld id="{CDE454C3-13C3-41E7-BA55-0A989C177179}" type="datetimeFigureOut">
              <a:rPr lang="tr-TR" smtClean="0"/>
              <a:pPr/>
              <a:t>22.04.2008</a:t>
            </a:fld>
            <a:endParaRPr lang="en-US"/>
          </a:p>
        </p:txBody>
      </p:sp>
      <p:sp>
        <p:nvSpPr>
          <p:cNvPr id="5" name="4 Altbilgi Yer Tutucusu"/>
          <p:cNvSpPr>
            <a:spLocks noGrp="1"/>
          </p:cNvSpPr>
          <p:nvPr>
            <p:ph type="ftr" sz="quarter" idx="11"/>
          </p:nvPr>
        </p:nvSpPr>
        <p:spPr/>
        <p:txBody>
          <a:bodyPr/>
          <a:lstStyle/>
          <a:p>
            <a:endParaRPr lang="en-US"/>
          </a:p>
        </p:txBody>
      </p:sp>
      <p:sp>
        <p:nvSpPr>
          <p:cNvPr id="6" name="5 Slayt Numarası Yer Tutucusu"/>
          <p:cNvSpPr>
            <a:spLocks noGrp="1"/>
          </p:cNvSpPr>
          <p:nvPr>
            <p:ph type="sldNum" sz="quarter" idx="12"/>
          </p:nvPr>
        </p:nvSpPr>
        <p:spPr/>
        <p:txBody>
          <a:bodyPr/>
          <a:lstStyle/>
          <a:p>
            <a:fld id="{26A7B7C4-73D1-45A0-89A8-E4908E89C99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p>
            <a:fld id="{CDE454C3-13C3-41E7-BA55-0A989C177179}" type="datetimeFigureOut">
              <a:rPr lang="tr-TR" smtClean="0"/>
              <a:pPr/>
              <a:t>22.04.2008</a:t>
            </a:fld>
            <a:endParaRPr lang="en-US"/>
          </a:p>
        </p:txBody>
      </p:sp>
      <p:sp>
        <p:nvSpPr>
          <p:cNvPr id="5" name="4 Altbilgi Yer Tutucusu"/>
          <p:cNvSpPr>
            <a:spLocks noGrp="1"/>
          </p:cNvSpPr>
          <p:nvPr>
            <p:ph type="ftr" sz="quarter" idx="11"/>
          </p:nvPr>
        </p:nvSpPr>
        <p:spPr/>
        <p:txBody>
          <a:bodyPr/>
          <a:lstStyle/>
          <a:p>
            <a:endParaRPr lang="en-US"/>
          </a:p>
        </p:txBody>
      </p:sp>
      <p:sp>
        <p:nvSpPr>
          <p:cNvPr id="6" name="5 Slayt Numarası Yer Tutucusu"/>
          <p:cNvSpPr>
            <a:spLocks noGrp="1"/>
          </p:cNvSpPr>
          <p:nvPr>
            <p:ph type="sldNum" sz="quarter" idx="12"/>
          </p:nvPr>
        </p:nvSpPr>
        <p:spPr/>
        <p:txBody>
          <a:bodyPr/>
          <a:lstStyle/>
          <a:p>
            <a:fld id="{26A7B7C4-73D1-45A0-89A8-E4908E89C99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p>
            <a:fld id="{CDE454C3-13C3-41E7-BA55-0A989C177179}" type="datetimeFigureOut">
              <a:rPr lang="tr-TR" smtClean="0"/>
              <a:pPr/>
              <a:t>22.04.2008</a:t>
            </a:fld>
            <a:endParaRPr lang="en-US"/>
          </a:p>
        </p:txBody>
      </p:sp>
      <p:sp>
        <p:nvSpPr>
          <p:cNvPr id="5" name="4 Altbilgi Yer Tutucusu"/>
          <p:cNvSpPr>
            <a:spLocks noGrp="1"/>
          </p:cNvSpPr>
          <p:nvPr>
            <p:ph type="ftr" sz="quarter" idx="11"/>
          </p:nvPr>
        </p:nvSpPr>
        <p:spPr/>
        <p:txBody>
          <a:bodyPr/>
          <a:lstStyle/>
          <a:p>
            <a:endParaRPr lang="en-US"/>
          </a:p>
        </p:txBody>
      </p:sp>
      <p:sp>
        <p:nvSpPr>
          <p:cNvPr id="6" name="5 Slayt Numarası Yer Tutucusu"/>
          <p:cNvSpPr>
            <a:spLocks noGrp="1"/>
          </p:cNvSpPr>
          <p:nvPr>
            <p:ph type="sldNum" sz="quarter" idx="12"/>
          </p:nvPr>
        </p:nvSpPr>
        <p:spPr/>
        <p:txBody>
          <a:bodyPr/>
          <a:lstStyle/>
          <a:p>
            <a:fld id="{26A7B7C4-73D1-45A0-89A8-E4908E89C99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en-US"/>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CDE454C3-13C3-41E7-BA55-0A989C177179}" type="datetimeFigureOut">
              <a:rPr lang="tr-TR" smtClean="0"/>
              <a:pPr/>
              <a:t>22.04.2008</a:t>
            </a:fld>
            <a:endParaRPr lang="en-US"/>
          </a:p>
        </p:txBody>
      </p:sp>
      <p:sp>
        <p:nvSpPr>
          <p:cNvPr id="5" name="4 Altbilgi Yer Tutucusu"/>
          <p:cNvSpPr>
            <a:spLocks noGrp="1"/>
          </p:cNvSpPr>
          <p:nvPr>
            <p:ph type="ftr" sz="quarter" idx="11"/>
          </p:nvPr>
        </p:nvSpPr>
        <p:spPr/>
        <p:txBody>
          <a:bodyPr/>
          <a:lstStyle/>
          <a:p>
            <a:endParaRPr lang="en-US"/>
          </a:p>
        </p:txBody>
      </p:sp>
      <p:sp>
        <p:nvSpPr>
          <p:cNvPr id="6" name="5 Slayt Numarası Yer Tutucusu"/>
          <p:cNvSpPr>
            <a:spLocks noGrp="1"/>
          </p:cNvSpPr>
          <p:nvPr>
            <p:ph type="sldNum" sz="quarter" idx="12"/>
          </p:nvPr>
        </p:nvSpPr>
        <p:spPr/>
        <p:txBody>
          <a:bodyPr/>
          <a:lstStyle/>
          <a:p>
            <a:fld id="{26A7B7C4-73D1-45A0-89A8-E4908E89C99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Veri Yer Tutucusu"/>
          <p:cNvSpPr>
            <a:spLocks noGrp="1"/>
          </p:cNvSpPr>
          <p:nvPr>
            <p:ph type="dt" sz="half" idx="10"/>
          </p:nvPr>
        </p:nvSpPr>
        <p:spPr/>
        <p:txBody>
          <a:bodyPr/>
          <a:lstStyle/>
          <a:p>
            <a:fld id="{CDE454C3-13C3-41E7-BA55-0A989C177179}" type="datetimeFigureOut">
              <a:rPr lang="tr-TR" smtClean="0"/>
              <a:pPr/>
              <a:t>22.04.2008</a:t>
            </a:fld>
            <a:endParaRPr lang="en-US"/>
          </a:p>
        </p:txBody>
      </p:sp>
      <p:sp>
        <p:nvSpPr>
          <p:cNvPr id="6" name="5 Altbilgi Yer Tutucusu"/>
          <p:cNvSpPr>
            <a:spLocks noGrp="1"/>
          </p:cNvSpPr>
          <p:nvPr>
            <p:ph type="ftr" sz="quarter" idx="11"/>
          </p:nvPr>
        </p:nvSpPr>
        <p:spPr/>
        <p:txBody>
          <a:bodyPr/>
          <a:lstStyle/>
          <a:p>
            <a:endParaRPr lang="en-US"/>
          </a:p>
        </p:txBody>
      </p:sp>
      <p:sp>
        <p:nvSpPr>
          <p:cNvPr id="7" name="6 Slayt Numarası Yer Tutucusu"/>
          <p:cNvSpPr>
            <a:spLocks noGrp="1"/>
          </p:cNvSpPr>
          <p:nvPr>
            <p:ph type="sldNum" sz="quarter" idx="12"/>
          </p:nvPr>
        </p:nvSpPr>
        <p:spPr/>
        <p:txBody>
          <a:bodyPr/>
          <a:lstStyle/>
          <a:p>
            <a:fld id="{26A7B7C4-73D1-45A0-89A8-E4908E89C99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en-US"/>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6 Veri Yer Tutucusu"/>
          <p:cNvSpPr>
            <a:spLocks noGrp="1"/>
          </p:cNvSpPr>
          <p:nvPr>
            <p:ph type="dt" sz="half" idx="10"/>
          </p:nvPr>
        </p:nvSpPr>
        <p:spPr/>
        <p:txBody>
          <a:bodyPr/>
          <a:lstStyle/>
          <a:p>
            <a:fld id="{CDE454C3-13C3-41E7-BA55-0A989C177179}" type="datetimeFigureOut">
              <a:rPr lang="tr-TR" smtClean="0"/>
              <a:pPr/>
              <a:t>22.04.2008</a:t>
            </a:fld>
            <a:endParaRPr lang="en-US"/>
          </a:p>
        </p:txBody>
      </p:sp>
      <p:sp>
        <p:nvSpPr>
          <p:cNvPr id="8" name="7 Altbilgi Yer Tutucusu"/>
          <p:cNvSpPr>
            <a:spLocks noGrp="1"/>
          </p:cNvSpPr>
          <p:nvPr>
            <p:ph type="ftr" sz="quarter" idx="11"/>
          </p:nvPr>
        </p:nvSpPr>
        <p:spPr/>
        <p:txBody>
          <a:bodyPr/>
          <a:lstStyle/>
          <a:p>
            <a:endParaRPr lang="en-US"/>
          </a:p>
        </p:txBody>
      </p:sp>
      <p:sp>
        <p:nvSpPr>
          <p:cNvPr id="9" name="8 Slayt Numarası Yer Tutucusu"/>
          <p:cNvSpPr>
            <a:spLocks noGrp="1"/>
          </p:cNvSpPr>
          <p:nvPr>
            <p:ph type="sldNum" sz="quarter" idx="12"/>
          </p:nvPr>
        </p:nvSpPr>
        <p:spPr/>
        <p:txBody>
          <a:bodyPr/>
          <a:lstStyle/>
          <a:p>
            <a:fld id="{26A7B7C4-73D1-45A0-89A8-E4908E89C99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Veri Yer Tutucusu"/>
          <p:cNvSpPr>
            <a:spLocks noGrp="1"/>
          </p:cNvSpPr>
          <p:nvPr>
            <p:ph type="dt" sz="half" idx="10"/>
          </p:nvPr>
        </p:nvSpPr>
        <p:spPr/>
        <p:txBody>
          <a:bodyPr/>
          <a:lstStyle/>
          <a:p>
            <a:fld id="{CDE454C3-13C3-41E7-BA55-0A989C177179}" type="datetimeFigureOut">
              <a:rPr lang="tr-TR" smtClean="0"/>
              <a:pPr/>
              <a:t>22.04.2008</a:t>
            </a:fld>
            <a:endParaRPr lang="en-US"/>
          </a:p>
        </p:txBody>
      </p:sp>
      <p:sp>
        <p:nvSpPr>
          <p:cNvPr id="4" name="3 Altbilgi Yer Tutucusu"/>
          <p:cNvSpPr>
            <a:spLocks noGrp="1"/>
          </p:cNvSpPr>
          <p:nvPr>
            <p:ph type="ftr" sz="quarter" idx="11"/>
          </p:nvPr>
        </p:nvSpPr>
        <p:spPr/>
        <p:txBody>
          <a:bodyPr/>
          <a:lstStyle/>
          <a:p>
            <a:endParaRPr lang="en-US"/>
          </a:p>
        </p:txBody>
      </p:sp>
      <p:sp>
        <p:nvSpPr>
          <p:cNvPr id="5" name="4 Slayt Numarası Yer Tutucusu"/>
          <p:cNvSpPr>
            <a:spLocks noGrp="1"/>
          </p:cNvSpPr>
          <p:nvPr>
            <p:ph type="sldNum" sz="quarter" idx="12"/>
          </p:nvPr>
        </p:nvSpPr>
        <p:spPr/>
        <p:txBody>
          <a:bodyPr/>
          <a:lstStyle/>
          <a:p>
            <a:fld id="{26A7B7C4-73D1-45A0-89A8-E4908E89C99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CDE454C3-13C3-41E7-BA55-0A989C177179}" type="datetimeFigureOut">
              <a:rPr lang="tr-TR" smtClean="0"/>
              <a:pPr/>
              <a:t>22.04.2008</a:t>
            </a:fld>
            <a:endParaRPr lang="en-US"/>
          </a:p>
        </p:txBody>
      </p:sp>
      <p:sp>
        <p:nvSpPr>
          <p:cNvPr id="3" name="2 Altbilgi Yer Tutucusu"/>
          <p:cNvSpPr>
            <a:spLocks noGrp="1"/>
          </p:cNvSpPr>
          <p:nvPr>
            <p:ph type="ftr" sz="quarter" idx="11"/>
          </p:nvPr>
        </p:nvSpPr>
        <p:spPr/>
        <p:txBody>
          <a:bodyPr/>
          <a:lstStyle/>
          <a:p>
            <a:endParaRPr lang="en-US"/>
          </a:p>
        </p:txBody>
      </p:sp>
      <p:sp>
        <p:nvSpPr>
          <p:cNvPr id="4" name="3 Slayt Numarası Yer Tutucusu"/>
          <p:cNvSpPr>
            <a:spLocks noGrp="1"/>
          </p:cNvSpPr>
          <p:nvPr>
            <p:ph type="sldNum" sz="quarter" idx="12"/>
          </p:nvPr>
        </p:nvSpPr>
        <p:spPr/>
        <p:txBody>
          <a:bodyPr/>
          <a:lstStyle/>
          <a:p>
            <a:fld id="{26A7B7C4-73D1-45A0-89A8-E4908E89C99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en-US"/>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CDE454C3-13C3-41E7-BA55-0A989C177179}" type="datetimeFigureOut">
              <a:rPr lang="tr-TR" smtClean="0"/>
              <a:pPr/>
              <a:t>22.04.2008</a:t>
            </a:fld>
            <a:endParaRPr lang="en-US"/>
          </a:p>
        </p:txBody>
      </p:sp>
      <p:sp>
        <p:nvSpPr>
          <p:cNvPr id="6" name="5 Altbilgi Yer Tutucusu"/>
          <p:cNvSpPr>
            <a:spLocks noGrp="1"/>
          </p:cNvSpPr>
          <p:nvPr>
            <p:ph type="ftr" sz="quarter" idx="11"/>
          </p:nvPr>
        </p:nvSpPr>
        <p:spPr/>
        <p:txBody>
          <a:bodyPr/>
          <a:lstStyle/>
          <a:p>
            <a:endParaRPr lang="en-US"/>
          </a:p>
        </p:txBody>
      </p:sp>
      <p:sp>
        <p:nvSpPr>
          <p:cNvPr id="7" name="6 Slayt Numarası Yer Tutucusu"/>
          <p:cNvSpPr>
            <a:spLocks noGrp="1"/>
          </p:cNvSpPr>
          <p:nvPr>
            <p:ph type="sldNum" sz="quarter" idx="12"/>
          </p:nvPr>
        </p:nvSpPr>
        <p:spPr/>
        <p:txBody>
          <a:bodyPr/>
          <a:lstStyle/>
          <a:p>
            <a:fld id="{26A7B7C4-73D1-45A0-89A8-E4908E89C99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en-US"/>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CDE454C3-13C3-41E7-BA55-0A989C177179}" type="datetimeFigureOut">
              <a:rPr lang="tr-TR" smtClean="0"/>
              <a:pPr/>
              <a:t>22.04.2008</a:t>
            </a:fld>
            <a:endParaRPr lang="en-US"/>
          </a:p>
        </p:txBody>
      </p:sp>
      <p:sp>
        <p:nvSpPr>
          <p:cNvPr id="6" name="5 Altbilgi Yer Tutucusu"/>
          <p:cNvSpPr>
            <a:spLocks noGrp="1"/>
          </p:cNvSpPr>
          <p:nvPr>
            <p:ph type="ftr" sz="quarter" idx="11"/>
          </p:nvPr>
        </p:nvSpPr>
        <p:spPr/>
        <p:txBody>
          <a:bodyPr/>
          <a:lstStyle/>
          <a:p>
            <a:endParaRPr lang="en-US"/>
          </a:p>
        </p:txBody>
      </p:sp>
      <p:sp>
        <p:nvSpPr>
          <p:cNvPr id="7" name="6 Slayt Numarası Yer Tutucusu"/>
          <p:cNvSpPr>
            <a:spLocks noGrp="1"/>
          </p:cNvSpPr>
          <p:nvPr>
            <p:ph type="sldNum" sz="quarter" idx="12"/>
          </p:nvPr>
        </p:nvSpPr>
        <p:spPr/>
        <p:txBody>
          <a:bodyPr/>
          <a:lstStyle/>
          <a:p>
            <a:fld id="{26A7B7C4-73D1-45A0-89A8-E4908E89C99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40000"/>
            <a:lumOff val="60000"/>
            <a:alpha val="56000"/>
          </a:schemeClr>
        </a:solidFill>
        <a:effectLst/>
      </p:bgPr>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en-US"/>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E454C3-13C3-41E7-BA55-0A989C177179}" type="datetimeFigureOut">
              <a:rPr lang="tr-TR" smtClean="0"/>
              <a:pPr/>
              <a:t>22.04.2008</a:t>
            </a:fld>
            <a:endParaRPr lang="en-US"/>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A7B7C4-73D1-45A0-89A8-E4908E89C99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6 Metin kutusu"/>
          <p:cNvSpPr txBox="1">
            <a:spLocks noChangeArrowheads="1"/>
          </p:cNvSpPr>
          <p:nvPr/>
        </p:nvSpPr>
        <p:spPr bwMode="auto">
          <a:xfrm>
            <a:off x="357188" y="785813"/>
            <a:ext cx="7215187" cy="2738437"/>
          </a:xfrm>
          <a:prstGeom prst="rect">
            <a:avLst/>
          </a:prstGeom>
          <a:noFill/>
          <a:ln w="9525">
            <a:noFill/>
            <a:miter lim="800000"/>
            <a:headEnd/>
            <a:tailEnd/>
          </a:ln>
        </p:spPr>
        <p:txBody>
          <a:bodyPr>
            <a:spAutoFit/>
          </a:bodyPr>
          <a:lstStyle/>
          <a:p>
            <a:r>
              <a:rPr lang="tr-TR" sz="2800" b="1"/>
              <a:t>OPERATOR OVERLOADING </a:t>
            </a:r>
          </a:p>
          <a:p>
            <a:endParaRPr lang="tr-TR"/>
          </a:p>
          <a:p>
            <a:r>
              <a:rPr lang="en-US"/>
              <a:t>The operator keyword </a:t>
            </a:r>
            <a:endParaRPr lang="tr-TR"/>
          </a:p>
          <a:p>
            <a:endParaRPr lang="tr-TR"/>
          </a:p>
          <a:p>
            <a:r>
              <a:rPr lang="en-US"/>
              <a:t>• Converting between basic and user-defined types </a:t>
            </a:r>
            <a:endParaRPr lang="tr-TR"/>
          </a:p>
          <a:p>
            <a:r>
              <a:rPr lang="en-US"/>
              <a:t>• Overloading unary operators </a:t>
            </a:r>
            <a:endParaRPr lang="tr-TR"/>
          </a:p>
          <a:p>
            <a:r>
              <a:rPr lang="en-US"/>
              <a:t>• Thoughts on overloading </a:t>
            </a:r>
            <a:endParaRPr lang="tr-TR"/>
          </a:p>
          <a:p>
            <a:r>
              <a:rPr lang="en-US"/>
              <a:t>• Overloading binary operators </a:t>
            </a:r>
            <a:endParaRPr lang="tr-TR"/>
          </a:p>
          <a:p>
            <a:r>
              <a:rPr lang="en-US"/>
              <a:t>• Constructors as conversion routines </a:t>
            </a:r>
            <a:endParaRPr lang="tr-TR" b="1" i="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1607" t="13571" r="55803" b="26429"/>
          <a:stretch>
            <a:fillRect/>
          </a:stretch>
        </p:blipFill>
        <p:spPr bwMode="auto">
          <a:xfrm>
            <a:off x="0" y="0"/>
            <a:ext cx="5072066" cy="6000768"/>
          </a:xfrm>
          <a:prstGeom prst="rect">
            <a:avLst/>
          </a:prstGeom>
          <a:ln w="88900" cap="sq" cmpd="thickThin">
            <a:solidFill>
              <a:srgbClr val="000000"/>
            </a:solidFill>
            <a:prstDash val="solid"/>
            <a:miter lim="800000"/>
          </a:ln>
          <a:effectLst>
            <a:innerShdw blurRad="76200">
              <a:srgbClr val="000000"/>
            </a:innerShdw>
          </a:effectLst>
        </p:spPr>
      </p:pic>
      <p:pic>
        <p:nvPicPr>
          <p:cNvPr id="1027" name="Picture 3"/>
          <p:cNvPicPr>
            <a:picLocks noChangeAspect="1" noChangeArrowheads="1"/>
          </p:cNvPicPr>
          <p:nvPr/>
        </p:nvPicPr>
        <p:blipFill>
          <a:blip r:embed="rId3"/>
          <a:srcRect l="11607" t="60000" r="58482" b="12143"/>
          <a:stretch>
            <a:fillRect/>
          </a:stretch>
        </p:blipFill>
        <p:spPr bwMode="auto">
          <a:xfrm>
            <a:off x="4357654" y="4071918"/>
            <a:ext cx="4786346" cy="2786082"/>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l="12053" t="23571" r="62054" b="33572"/>
          <a:stretch>
            <a:fillRect/>
          </a:stretch>
        </p:blipFill>
        <p:spPr bwMode="auto">
          <a:xfrm>
            <a:off x="1214414" y="571479"/>
            <a:ext cx="6858048" cy="5643603"/>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142844" y="142852"/>
            <a:ext cx="8715436" cy="4247317"/>
          </a:xfrm>
          <a:prstGeom prst="rect">
            <a:avLst/>
          </a:prstGeom>
          <a:noFill/>
        </p:spPr>
        <p:txBody>
          <a:bodyPr wrap="square" rtlCol="0">
            <a:spAutoFit/>
          </a:bodyPr>
          <a:lstStyle/>
          <a:p>
            <a:r>
              <a:rPr lang="en-US" b="1" dirty="0" smtClean="0"/>
              <a:t>Concatenating Strings</a:t>
            </a:r>
          </a:p>
          <a:p>
            <a:endParaRPr lang="tr-TR" dirty="0" smtClean="0"/>
          </a:p>
          <a:p>
            <a:r>
              <a:rPr lang="en-US" dirty="0" smtClean="0"/>
              <a:t>you </a:t>
            </a:r>
            <a:r>
              <a:rPr lang="en-US" dirty="0" smtClean="0"/>
              <a:t>can’t say</a:t>
            </a:r>
          </a:p>
          <a:p>
            <a:r>
              <a:rPr lang="en-US" dirty="0" smtClean="0"/>
              <a:t>str3 = str1 + str2; </a:t>
            </a:r>
            <a:endParaRPr lang="tr-TR" dirty="0" smtClean="0"/>
          </a:p>
          <a:p>
            <a:endParaRPr lang="tr-TR" dirty="0" smtClean="0"/>
          </a:p>
          <a:p>
            <a:r>
              <a:rPr lang="en-US" dirty="0" smtClean="0"/>
              <a:t>where </a:t>
            </a:r>
            <a:r>
              <a:rPr lang="en-US" dirty="0" smtClean="0"/>
              <a:t>str1, str2, and str3 are C-string variables (arrays of type char), as in “cat” plus “bird” equals “catbird.” </a:t>
            </a:r>
            <a:endParaRPr lang="tr-TR" dirty="0" smtClean="0"/>
          </a:p>
          <a:p>
            <a:endParaRPr lang="tr-TR" dirty="0" smtClean="0"/>
          </a:p>
          <a:p>
            <a:r>
              <a:rPr lang="en-US" dirty="0" smtClean="0"/>
              <a:t>However</a:t>
            </a:r>
            <a:r>
              <a:rPr lang="en-US" dirty="0" smtClean="0"/>
              <a:t>, if we use our own String class, as shown in the STROBJ program in Chapter 6, then we can overload the + operator to perform such concatenation. </a:t>
            </a:r>
            <a:endParaRPr lang="tr-TR" dirty="0" smtClean="0"/>
          </a:p>
          <a:p>
            <a:endParaRPr lang="tr-TR" dirty="0" smtClean="0"/>
          </a:p>
          <a:p>
            <a:r>
              <a:rPr lang="en-US" dirty="0" smtClean="0"/>
              <a:t>This </a:t>
            </a:r>
            <a:r>
              <a:rPr lang="en-US" dirty="0" smtClean="0"/>
              <a:t>is what the Standard C++ string class does, but it’s easier to see how it works in our less ambitious String class. Overloading the + operator to do something that isn’t strictly addition is another example of redefining the C++ </a:t>
            </a:r>
            <a:r>
              <a:rPr lang="en-US" dirty="0" smtClean="0"/>
              <a:t>language</a:t>
            </a:r>
            <a:endParaRPr lang="tr-TR"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l="11607" t="14286" r="56696" b="37857"/>
          <a:stretch>
            <a:fillRect/>
          </a:stretch>
        </p:blipFill>
        <p:spPr bwMode="auto">
          <a:xfrm>
            <a:off x="0" y="0"/>
            <a:ext cx="5072098" cy="4786322"/>
          </a:xfrm>
          <a:prstGeom prst="rect">
            <a:avLst/>
          </a:prstGeom>
          <a:ln w="88900" cap="sq" cmpd="thickThin">
            <a:solidFill>
              <a:srgbClr val="000000"/>
            </a:solidFill>
            <a:prstDash val="solid"/>
            <a:miter lim="800000"/>
          </a:ln>
          <a:effectLst>
            <a:innerShdw blurRad="76200">
              <a:srgbClr val="000000"/>
            </a:innerShdw>
          </a:effectLst>
        </p:spPr>
      </p:pic>
      <p:pic>
        <p:nvPicPr>
          <p:cNvPr id="3" name="Picture 2"/>
          <p:cNvPicPr>
            <a:picLocks noChangeAspect="1" noChangeArrowheads="1"/>
          </p:cNvPicPr>
          <p:nvPr/>
        </p:nvPicPr>
        <p:blipFill>
          <a:blip r:embed="rId2"/>
          <a:srcRect l="11607" t="62858" r="56696" b="12142"/>
          <a:stretch>
            <a:fillRect/>
          </a:stretch>
        </p:blipFill>
        <p:spPr bwMode="auto">
          <a:xfrm>
            <a:off x="4071902" y="4143380"/>
            <a:ext cx="5072098" cy="2500354"/>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0" y="357166"/>
            <a:ext cx="8929718" cy="2246769"/>
          </a:xfrm>
          <a:prstGeom prst="rect">
            <a:avLst/>
          </a:prstGeom>
          <a:noFill/>
        </p:spPr>
        <p:txBody>
          <a:bodyPr wrap="square" rtlCol="0">
            <a:spAutoFit/>
          </a:bodyPr>
          <a:lstStyle/>
          <a:p>
            <a:r>
              <a:rPr lang="en-US" sz="2000" dirty="0" smtClean="0"/>
              <a:t>The program first displays three strings separately. (The third is empty at this point, so nothing is printed when it displays itself.) Then the first two strings are concatenated and placed in the third, and the third string is displayed again. Here’s the output: </a:t>
            </a:r>
          </a:p>
          <a:p>
            <a:endParaRPr lang="tr-TR" sz="2000" dirty="0" smtClean="0"/>
          </a:p>
          <a:p>
            <a:r>
              <a:rPr lang="en-US" sz="2000" dirty="0" smtClean="0"/>
              <a:t>Merry </a:t>
            </a:r>
            <a:r>
              <a:rPr lang="en-US" sz="2000" dirty="0" smtClean="0"/>
              <a:t>Christmas! Happy new year! </a:t>
            </a:r>
            <a:r>
              <a:rPr lang="tr-TR" sz="2000" dirty="0" smtClean="0"/>
              <a:t>	</a:t>
            </a:r>
            <a:r>
              <a:rPr lang="en-US" sz="2000" dirty="0" smtClean="0"/>
              <a:t>←</a:t>
            </a:r>
            <a:r>
              <a:rPr lang="en-US" sz="2000" dirty="0" smtClean="0"/>
              <a:t>s1, s2, and s3 (empty) </a:t>
            </a:r>
            <a:endParaRPr lang="tr-TR" sz="2000" dirty="0" smtClean="0"/>
          </a:p>
          <a:p>
            <a:r>
              <a:rPr lang="en-US" sz="2000" dirty="0" smtClean="0"/>
              <a:t>Merry </a:t>
            </a:r>
            <a:r>
              <a:rPr lang="en-US" sz="2000" dirty="0" smtClean="0"/>
              <a:t>Christmas! Happy new year! </a:t>
            </a:r>
            <a:r>
              <a:rPr lang="tr-TR" sz="2000" dirty="0" smtClean="0"/>
              <a:t>	</a:t>
            </a:r>
            <a:r>
              <a:rPr lang="en-US" sz="2000" dirty="0" smtClean="0"/>
              <a:t>← </a:t>
            </a:r>
            <a:r>
              <a:rPr lang="en-US" sz="2000" dirty="0" smtClean="0"/>
              <a:t>s3 after concatenation </a:t>
            </a:r>
            <a:endParaRPr 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0" y="357166"/>
            <a:ext cx="9144000" cy="1477328"/>
          </a:xfrm>
          <a:prstGeom prst="rect">
            <a:avLst/>
          </a:prstGeom>
          <a:noFill/>
        </p:spPr>
        <p:txBody>
          <a:bodyPr wrap="square" rtlCol="0">
            <a:spAutoFit/>
          </a:bodyPr>
          <a:lstStyle/>
          <a:p>
            <a:r>
              <a:rPr lang="en-US" b="1" dirty="0" smtClean="0"/>
              <a:t>Comparing Strings</a:t>
            </a:r>
            <a:endParaRPr lang="en-US" dirty="0" smtClean="0"/>
          </a:p>
          <a:p>
            <a:r>
              <a:rPr lang="en-US" dirty="0" smtClean="0"/>
              <a:t>Here’s another example of overloading an operator, this time the </a:t>
            </a:r>
            <a:r>
              <a:rPr lang="en-US" i="1" dirty="0" smtClean="0"/>
              <a:t>equal</a:t>
            </a:r>
            <a:r>
              <a:rPr lang="en-US" dirty="0" smtClean="0"/>
              <a:t> (==) operator. We’ll use it to compare two of our home-made String objects, returning true if they’re the same and false if they’re different. Here’s the listing for STREQUAL:</a:t>
            </a:r>
          </a:p>
          <a:p>
            <a:endParaRPr 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l="11607" t="14286" r="56250" b="20000"/>
          <a:stretch>
            <a:fillRect/>
          </a:stretch>
        </p:blipFill>
        <p:spPr bwMode="auto">
          <a:xfrm>
            <a:off x="1000100" y="0"/>
            <a:ext cx="5143536" cy="6572272"/>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etin kutusu"/>
          <p:cNvSpPr txBox="1"/>
          <p:nvPr/>
        </p:nvSpPr>
        <p:spPr>
          <a:xfrm>
            <a:off x="285720" y="357166"/>
            <a:ext cx="8643998" cy="2831544"/>
          </a:xfrm>
          <a:prstGeom prst="rect">
            <a:avLst/>
          </a:prstGeom>
          <a:noFill/>
        </p:spPr>
        <p:txBody>
          <a:bodyPr wrap="square" rtlCol="0">
            <a:spAutoFit/>
          </a:bodyPr>
          <a:lstStyle/>
          <a:p>
            <a:r>
              <a:rPr lang="en-US" sz="2000" b="1" dirty="0" smtClean="0"/>
              <a:t>Arithmetic Assignment Operators</a:t>
            </a:r>
          </a:p>
          <a:p>
            <a:endParaRPr lang="tr-TR" sz="2000" dirty="0" smtClean="0"/>
          </a:p>
          <a:p>
            <a:r>
              <a:rPr lang="en-US" sz="2000" dirty="0" smtClean="0"/>
              <a:t>Let’s </a:t>
            </a:r>
            <a:r>
              <a:rPr lang="en-US" sz="2000" dirty="0" smtClean="0"/>
              <a:t>finish up our exploration of overloaded binary operators with an arithmetic assignment operator: the += operator. Recall that this operator combines assignment and addition into one step. We’ll use this operator to add one English distance to a second, leaving the result in the first. This is similar to the ENGLPLUS example shown earlier, but there is a subtle difference. Here’s the listing for ENGLPLEQ:</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l="11607" t="8571" r="55803" b="36428"/>
          <a:stretch>
            <a:fillRect/>
          </a:stretch>
        </p:blipFill>
        <p:spPr bwMode="auto">
          <a:xfrm>
            <a:off x="0" y="0"/>
            <a:ext cx="5214942" cy="5500702"/>
          </a:xfrm>
          <a:prstGeom prst="rect">
            <a:avLst/>
          </a:prstGeom>
          <a:ln w="88900" cap="sq" cmpd="thickThin">
            <a:solidFill>
              <a:srgbClr val="000000"/>
            </a:solidFill>
            <a:prstDash val="solid"/>
            <a:miter lim="800000"/>
          </a:ln>
          <a:effectLst>
            <a:innerShdw blurRad="76200">
              <a:srgbClr val="000000"/>
            </a:innerShdw>
          </a:effectLst>
        </p:spPr>
      </p:pic>
      <p:pic>
        <p:nvPicPr>
          <p:cNvPr id="3" name="Picture 2"/>
          <p:cNvPicPr>
            <a:picLocks noChangeAspect="1" noChangeArrowheads="1"/>
          </p:cNvPicPr>
          <p:nvPr/>
        </p:nvPicPr>
        <p:blipFill>
          <a:blip r:embed="rId2"/>
          <a:srcRect l="11607" t="64286" r="58928" b="11428"/>
          <a:stretch>
            <a:fillRect/>
          </a:stretch>
        </p:blipFill>
        <p:spPr bwMode="auto">
          <a:xfrm>
            <a:off x="4429092" y="4429108"/>
            <a:ext cx="4714908" cy="2428892"/>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6 Metin kutusu"/>
          <p:cNvSpPr txBox="1">
            <a:spLocks noChangeArrowheads="1"/>
          </p:cNvSpPr>
          <p:nvPr/>
        </p:nvSpPr>
        <p:spPr bwMode="auto">
          <a:xfrm>
            <a:off x="357188" y="785813"/>
            <a:ext cx="7215187" cy="5632311"/>
          </a:xfrm>
          <a:prstGeom prst="rect">
            <a:avLst/>
          </a:prstGeom>
          <a:noFill/>
          <a:ln w="9525">
            <a:noFill/>
            <a:miter lim="800000"/>
            <a:headEnd/>
            <a:tailEnd/>
          </a:ln>
        </p:spPr>
        <p:txBody>
          <a:bodyPr>
            <a:spAutoFit/>
          </a:bodyPr>
          <a:lstStyle/>
          <a:p>
            <a:r>
              <a:rPr lang="en-US" sz="2000" b="1" dirty="0"/>
              <a:t>Overloading Unary Operators</a:t>
            </a:r>
          </a:p>
          <a:p>
            <a:r>
              <a:rPr lang="tr-TR" sz="2000" dirty="0"/>
              <a:t>U</a:t>
            </a:r>
            <a:r>
              <a:rPr lang="en-US" sz="2000" dirty="0"/>
              <a:t>nary operators act on only one operand. (An operand is simply a variable acted on by an operator.) Examples of unary operators are the increment and decrement operators ++ and --, and the unary minus, as in -33.</a:t>
            </a:r>
          </a:p>
          <a:p>
            <a:r>
              <a:rPr lang="en-US" sz="2000" dirty="0"/>
              <a:t>In the COUNTER example in Chapter 6, “Objects and Classes,” we created a class Counter to keep track of a count. Objects of that class were incremented by calling a member function.</a:t>
            </a:r>
          </a:p>
          <a:p>
            <a:endParaRPr lang="tr-TR" sz="2000" dirty="0" smtClean="0"/>
          </a:p>
          <a:p>
            <a:r>
              <a:rPr lang="en-US" sz="2000" dirty="0" smtClean="0"/>
              <a:t>c1.inc_count</a:t>
            </a:r>
            <a:r>
              <a:rPr lang="en-US" sz="2000" dirty="0"/>
              <a:t>(); </a:t>
            </a:r>
            <a:endParaRPr lang="tr-TR" sz="2000" dirty="0" smtClean="0"/>
          </a:p>
          <a:p>
            <a:endParaRPr lang="tr-TR" sz="2000" dirty="0" smtClean="0"/>
          </a:p>
          <a:p>
            <a:r>
              <a:rPr lang="en-US" sz="2000" dirty="0" smtClean="0"/>
              <a:t>That </a:t>
            </a:r>
            <a:r>
              <a:rPr lang="en-US" sz="2000" dirty="0"/>
              <a:t>did the job, but the listing would have been more readable if we could have used the increment operator ++ instead:</a:t>
            </a:r>
          </a:p>
          <a:p>
            <a:endParaRPr lang="tr-TR" sz="2000" dirty="0" smtClean="0"/>
          </a:p>
          <a:p>
            <a:r>
              <a:rPr lang="en-US" sz="2000" dirty="0" smtClean="0"/>
              <a:t>++</a:t>
            </a:r>
            <a:r>
              <a:rPr lang="en-US" sz="2000" dirty="0"/>
              <a:t>c1; </a:t>
            </a:r>
            <a:endParaRPr lang="tr-TR" sz="2000" dirty="0" smtClean="0"/>
          </a:p>
          <a:p>
            <a:endParaRPr lang="tr-TR" sz="2000" dirty="0" smtClean="0"/>
          </a:p>
          <a:p>
            <a:r>
              <a:rPr lang="en-US" sz="2000" dirty="0" smtClean="0"/>
              <a:t>All </a:t>
            </a:r>
            <a:r>
              <a:rPr lang="en-US" sz="2000" dirty="0"/>
              <a:t>dyed-in-the-wool C++ (and C) programmers would guess immediately that this expression increments c1.</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2053" t="17857" r="56697" b="27857"/>
          <a:stretch>
            <a:fillRect/>
          </a:stretch>
        </p:blipFill>
        <p:spPr bwMode="auto">
          <a:xfrm>
            <a:off x="1142976" y="0"/>
            <a:ext cx="6858048" cy="68580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214282" y="285728"/>
            <a:ext cx="8929718" cy="5632311"/>
          </a:xfrm>
          <a:prstGeom prst="rect">
            <a:avLst/>
          </a:prstGeom>
          <a:noFill/>
        </p:spPr>
        <p:txBody>
          <a:bodyPr wrap="square" rtlCol="0">
            <a:spAutoFit/>
          </a:bodyPr>
          <a:lstStyle/>
          <a:p>
            <a:r>
              <a:rPr lang="en-US" b="1" dirty="0" smtClean="0"/>
              <a:t>The operator Keyword</a:t>
            </a:r>
          </a:p>
          <a:p>
            <a:r>
              <a:rPr lang="en-US" dirty="0" smtClean="0"/>
              <a:t>The keyword operator is used to overload the ++ operator in this </a:t>
            </a:r>
            <a:r>
              <a:rPr lang="en-US" dirty="0" err="1" smtClean="0"/>
              <a:t>declarator</a:t>
            </a:r>
            <a:r>
              <a:rPr lang="en-US" dirty="0" smtClean="0"/>
              <a:t>:</a:t>
            </a:r>
          </a:p>
          <a:p>
            <a:endParaRPr lang="tr-TR" dirty="0" smtClean="0"/>
          </a:p>
          <a:p>
            <a:r>
              <a:rPr lang="en-US" dirty="0" smtClean="0"/>
              <a:t>void operator ++ ()</a:t>
            </a:r>
            <a:endParaRPr lang="tr-TR" dirty="0" smtClean="0"/>
          </a:p>
          <a:p>
            <a:endParaRPr lang="tr-TR" dirty="0"/>
          </a:p>
          <a:p>
            <a:r>
              <a:rPr lang="en-US" dirty="0" smtClean="0"/>
              <a:t> The return type (void in this case) comes first, followed by the keyword operator, followed by the operator itself (++), and finally the argument list enclosed in parentheses (which are empty here). This </a:t>
            </a:r>
            <a:r>
              <a:rPr lang="en-US" dirty="0" err="1" smtClean="0"/>
              <a:t>declarator</a:t>
            </a:r>
            <a:r>
              <a:rPr lang="en-US" dirty="0" smtClean="0"/>
              <a:t> syntax tells the compiler to call this member function whenever the ++ operator is encountered, provided the operand (the variable operated on by the ++) is of type Counter.</a:t>
            </a:r>
          </a:p>
          <a:p>
            <a:r>
              <a:rPr lang="en-US" dirty="0" smtClean="0"/>
              <a:t>We saw in Chapter 5, “Functions,” that the only way the compiler can distinguish between overloaded functions is by looking at the data types and number of their arguments. In the same way, the only way it can distinguish between overloaded operators is by looking at the data type of their operands. If the operand is a basic type like an </a:t>
            </a:r>
            <a:r>
              <a:rPr lang="en-US" dirty="0" err="1" smtClean="0"/>
              <a:t>int</a:t>
            </a:r>
            <a:r>
              <a:rPr lang="en-US" dirty="0" smtClean="0"/>
              <a:t>, as in</a:t>
            </a:r>
          </a:p>
          <a:p>
            <a:endParaRPr lang="tr-TR" dirty="0" smtClean="0"/>
          </a:p>
          <a:p>
            <a:r>
              <a:rPr lang="en-US" dirty="0" smtClean="0"/>
              <a:t>++</a:t>
            </a:r>
            <a:r>
              <a:rPr lang="en-US" dirty="0" err="1" smtClean="0"/>
              <a:t>intvar</a:t>
            </a:r>
            <a:r>
              <a:rPr lang="en-US" dirty="0" smtClean="0"/>
              <a:t>; </a:t>
            </a:r>
            <a:endParaRPr lang="tr-TR" dirty="0" smtClean="0"/>
          </a:p>
          <a:p>
            <a:endParaRPr lang="tr-TR" dirty="0" smtClean="0"/>
          </a:p>
          <a:p>
            <a:r>
              <a:rPr lang="en-US" dirty="0" smtClean="0"/>
              <a:t>then the compiler will use its built-in routine to increment an int. But if the operand is a Counter variable, then the compiler will know to use our user-written operator++() instead.</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l="12053" t="14286" r="47768" b="32857"/>
          <a:stretch>
            <a:fillRect/>
          </a:stretch>
        </p:blipFill>
        <p:spPr bwMode="auto">
          <a:xfrm>
            <a:off x="500034" y="0"/>
            <a:ext cx="7993300" cy="65722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l="12054" t="20000" r="54018" b="20714"/>
          <a:stretch>
            <a:fillRect/>
          </a:stretch>
        </p:blipFill>
        <p:spPr bwMode="auto">
          <a:xfrm>
            <a:off x="1214414" y="226473"/>
            <a:ext cx="6072230" cy="66315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0" y="214290"/>
            <a:ext cx="9144000" cy="369332"/>
          </a:xfrm>
          <a:prstGeom prst="rect">
            <a:avLst/>
          </a:prstGeom>
          <a:noFill/>
        </p:spPr>
        <p:txBody>
          <a:bodyPr wrap="square" rtlCol="0">
            <a:spAutoFit/>
          </a:bodyPr>
          <a:lstStyle/>
          <a:p>
            <a:r>
              <a:rPr lang="tr-TR" dirty="0" smtClean="0"/>
              <a:t> </a:t>
            </a:r>
            <a:endParaRPr lang="en-US" dirty="0"/>
          </a:p>
        </p:txBody>
      </p:sp>
      <p:sp>
        <p:nvSpPr>
          <p:cNvPr id="6" name="5 Metin kutusu"/>
          <p:cNvSpPr txBox="1"/>
          <p:nvPr/>
        </p:nvSpPr>
        <p:spPr>
          <a:xfrm>
            <a:off x="214282" y="214290"/>
            <a:ext cx="8001056" cy="2031325"/>
          </a:xfrm>
          <a:prstGeom prst="rect">
            <a:avLst/>
          </a:prstGeom>
          <a:noFill/>
        </p:spPr>
        <p:txBody>
          <a:bodyPr wrap="square" rtlCol="0">
            <a:spAutoFit/>
          </a:bodyPr>
          <a:lstStyle/>
          <a:p>
            <a:r>
              <a:rPr lang="en-US" b="1" dirty="0" smtClean="0"/>
              <a:t>Postfix Notation</a:t>
            </a:r>
          </a:p>
          <a:p>
            <a:r>
              <a:rPr lang="en-US" dirty="0" smtClean="0"/>
              <a:t>So far we’ve shown the increment operator used only in its prefix form. </a:t>
            </a:r>
          </a:p>
          <a:p>
            <a:r>
              <a:rPr lang="en-US" dirty="0" smtClean="0"/>
              <a:t>++c1 What about postfix, where the variable is incremented after its value is used in the expression? </a:t>
            </a:r>
          </a:p>
          <a:p>
            <a:r>
              <a:rPr lang="en-US" dirty="0" smtClean="0"/>
              <a:t>c1++ To make both versions of the increment operator work, we define two overloaded ++ operators, as shown in the POSTFIX program:</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srcRect l="12054" t="12143" r="55357" b="15714"/>
          <a:stretch>
            <a:fillRect/>
          </a:stretch>
        </p:blipFill>
        <p:spPr bwMode="auto">
          <a:xfrm>
            <a:off x="2714612" y="0"/>
            <a:ext cx="5214942"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285720" y="500042"/>
            <a:ext cx="8429684" cy="2585323"/>
          </a:xfrm>
          <a:prstGeom prst="rect">
            <a:avLst/>
          </a:prstGeom>
          <a:noFill/>
        </p:spPr>
        <p:txBody>
          <a:bodyPr wrap="square" rtlCol="0">
            <a:spAutoFit/>
          </a:bodyPr>
          <a:lstStyle/>
          <a:p>
            <a:r>
              <a:rPr lang="en-US" sz="2400" b="1" dirty="0" smtClean="0"/>
              <a:t>Overloading Binary Operators</a:t>
            </a:r>
          </a:p>
          <a:p>
            <a:endParaRPr lang="tr-TR" sz="2400" dirty="0" smtClean="0"/>
          </a:p>
          <a:p>
            <a:r>
              <a:rPr lang="en-US" sz="2400" dirty="0" smtClean="0"/>
              <a:t>Binary </a:t>
            </a:r>
            <a:r>
              <a:rPr lang="en-US" sz="2400" dirty="0" smtClean="0"/>
              <a:t>operators can be overloaded just as easily as unary operators. We’ll look at examples that overload arithmetic operators, comparison operators, and arithmetic assignment operators</a:t>
            </a:r>
            <a:r>
              <a:rPr lang="en-US" dirty="0" smtClean="0"/>
              <a:t>. </a:t>
            </a:r>
          </a:p>
          <a:p>
            <a:endParaRPr lang="en-US" dirty="0"/>
          </a:p>
        </p:txBody>
      </p:sp>
      <p:sp>
        <p:nvSpPr>
          <p:cNvPr id="3" name="2 Metin kutusu"/>
          <p:cNvSpPr txBox="1"/>
          <p:nvPr/>
        </p:nvSpPr>
        <p:spPr>
          <a:xfrm>
            <a:off x="357158" y="2928934"/>
            <a:ext cx="8143932" cy="3231654"/>
          </a:xfrm>
          <a:prstGeom prst="rect">
            <a:avLst/>
          </a:prstGeom>
          <a:noFill/>
        </p:spPr>
        <p:txBody>
          <a:bodyPr wrap="square" rtlCol="0">
            <a:spAutoFit/>
          </a:bodyPr>
          <a:lstStyle/>
          <a:p>
            <a:r>
              <a:rPr lang="tr-TR" sz="2400" b="1" dirty="0" err="1" smtClean="0"/>
              <a:t>Arithmetic</a:t>
            </a:r>
            <a:r>
              <a:rPr lang="tr-TR" sz="2400" b="1" dirty="0" smtClean="0"/>
              <a:t> </a:t>
            </a:r>
            <a:r>
              <a:rPr lang="tr-TR" sz="2400" b="1" dirty="0" err="1" smtClean="0"/>
              <a:t>Operators</a:t>
            </a:r>
            <a:endParaRPr lang="tr-TR" sz="2400" b="1" dirty="0" smtClean="0"/>
          </a:p>
          <a:p>
            <a:r>
              <a:rPr lang="en-US" sz="2000" dirty="0" smtClean="0"/>
              <a:t>In </a:t>
            </a:r>
            <a:r>
              <a:rPr lang="en-US" sz="2000" dirty="0" smtClean="0"/>
              <a:t>the ENGLCON program in Chapter 6 we showed how two English Distance objects could be added using a member function </a:t>
            </a:r>
            <a:r>
              <a:rPr lang="en-US" sz="2000" dirty="0" err="1" smtClean="0"/>
              <a:t>add_dist</a:t>
            </a:r>
            <a:r>
              <a:rPr lang="en-US" sz="2000" dirty="0" smtClean="0"/>
              <a:t>():</a:t>
            </a:r>
            <a:endParaRPr lang="tr-TR" sz="2000" dirty="0" smtClean="0"/>
          </a:p>
          <a:p>
            <a:endParaRPr lang="en-US" sz="2000" dirty="0" smtClean="0"/>
          </a:p>
          <a:p>
            <a:r>
              <a:rPr lang="en-US" sz="2000" dirty="0" smtClean="0"/>
              <a:t>dist3.add_dist(dist1, dist2); </a:t>
            </a:r>
            <a:endParaRPr lang="tr-TR" sz="2000" dirty="0" smtClean="0"/>
          </a:p>
          <a:p>
            <a:endParaRPr lang="tr-TR" sz="2000" dirty="0" smtClean="0"/>
          </a:p>
          <a:p>
            <a:r>
              <a:rPr lang="en-US" sz="2000" dirty="0" smtClean="0"/>
              <a:t>By </a:t>
            </a:r>
            <a:r>
              <a:rPr lang="en-US" sz="2000" dirty="0" smtClean="0"/>
              <a:t>overloading the + operator we can reduce this dense-looking expression to</a:t>
            </a:r>
          </a:p>
          <a:p>
            <a:endParaRPr lang="tr-TR" sz="2000" dirty="0" smtClean="0"/>
          </a:p>
          <a:p>
            <a:r>
              <a:rPr lang="en-US" sz="2000" dirty="0" smtClean="0"/>
              <a:t>dist3 </a:t>
            </a:r>
            <a:r>
              <a:rPr lang="en-US" sz="2000" dirty="0" smtClean="0"/>
              <a:t>= dist1 + dist2; </a:t>
            </a:r>
            <a:endParaRPr lang="en-US" sz="2000" dirty="0"/>
          </a:p>
        </p:txBody>
      </p:sp>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806</Words>
  <Application>Microsoft Office PowerPoint</Application>
  <PresentationFormat>Ekran Gösterisi (4:3)</PresentationFormat>
  <Paragraphs>66</Paragraphs>
  <Slides>18</Slides>
  <Notes>0</Notes>
  <HiddenSlides>0</HiddenSlides>
  <MMClips>0</MMClips>
  <ScaleCrop>false</ScaleCrop>
  <HeadingPairs>
    <vt:vector size="4" baseType="variant">
      <vt:variant>
        <vt:lpstr>Tema</vt:lpstr>
      </vt:variant>
      <vt:variant>
        <vt:i4>1</vt:i4>
      </vt:variant>
      <vt:variant>
        <vt:lpstr>Slayt Başlıkları</vt:lpstr>
      </vt:variant>
      <vt:variant>
        <vt:i4>18</vt:i4>
      </vt:variant>
    </vt:vector>
  </HeadingPairs>
  <TitlesOfParts>
    <vt:vector size="19" baseType="lpstr">
      <vt:lpstr>Ofis Teması</vt:lpstr>
      <vt:lpstr>Slayt 1</vt:lpstr>
      <vt:lpstr>Slayt 2</vt:lpstr>
      <vt:lpstr>Slayt 3</vt:lpstr>
      <vt:lpstr>Slayt 4</vt:lpstr>
      <vt:lpstr>Slayt 5</vt:lpstr>
      <vt:lpstr>Slayt 6</vt:lpstr>
      <vt:lpstr>Slayt 7</vt:lpstr>
      <vt:lpstr>Slayt 8</vt:lpstr>
      <vt:lpstr>Slayt 9</vt:lpstr>
      <vt:lpstr>Slayt 10</vt:lpstr>
      <vt:lpstr>Slayt 11</vt:lpstr>
      <vt:lpstr>Slayt 12</vt:lpstr>
      <vt:lpstr>Slayt 13</vt:lpstr>
      <vt:lpstr>Slayt 14</vt:lpstr>
      <vt:lpstr>Slayt 15</vt:lpstr>
      <vt:lpstr>Slayt 16</vt:lpstr>
      <vt:lpstr>Slayt 17</vt:lpstr>
      <vt:lpstr>Slayt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CemilOz</dc:creator>
  <cp:lastModifiedBy>CemilOz</cp:lastModifiedBy>
  <cp:revision>5</cp:revision>
  <dcterms:created xsi:type="dcterms:W3CDTF">2008-04-15T07:06:29Z</dcterms:created>
  <dcterms:modified xsi:type="dcterms:W3CDTF">2008-04-22T07:44:11Z</dcterms:modified>
</cp:coreProperties>
</file>