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87" r:id="rId6"/>
    <p:sldId id="288" r:id="rId7"/>
    <p:sldId id="289" r:id="rId8"/>
    <p:sldId id="290" r:id="rId9"/>
    <p:sldId id="291" r:id="rId10"/>
    <p:sldId id="292" r:id="rId11"/>
    <p:sldId id="296" r:id="rId12"/>
    <p:sldId id="257" r:id="rId13"/>
    <p:sldId id="293" r:id="rId14"/>
    <p:sldId id="262" r:id="rId15"/>
    <p:sldId id="258" r:id="rId16"/>
    <p:sldId id="294" r:id="rId17"/>
    <p:sldId id="259" r:id="rId18"/>
    <p:sldId id="263" r:id="rId19"/>
    <p:sldId id="298" r:id="rId20"/>
    <p:sldId id="299" r:id="rId21"/>
    <p:sldId id="264" r:id="rId22"/>
    <p:sldId id="260" r:id="rId23"/>
    <p:sldId id="261" r:id="rId24"/>
    <p:sldId id="265" r:id="rId25"/>
    <p:sldId id="266" r:id="rId26"/>
    <p:sldId id="267" r:id="rId27"/>
    <p:sldId id="268" r:id="rId28"/>
    <p:sldId id="302" r:id="rId29"/>
    <p:sldId id="303" r:id="rId30"/>
    <p:sldId id="300" r:id="rId31"/>
    <p:sldId id="301" r:id="rId32"/>
    <p:sldId id="269" r:id="rId33"/>
    <p:sldId id="270" r:id="rId34"/>
    <p:sldId id="271" r:id="rId35"/>
    <p:sldId id="272" r:id="rId36"/>
    <p:sldId id="273" r:id="rId37"/>
    <p:sldId id="274" r:id="rId38"/>
    <p:sldId id="275" r:id="rId39"/>
    <p:sldId id="276" r:id="rId40"/>
    <p:sldId id="277" r:id="rId41"/>
    <p:sldId id="278" r:id="rId42"/>
    <p:sldId id="280" r:id="rId43"/>
    <p:sldId id="279" r:id="rId44"/>
    <p:sldId id="281" r:id="rId45"/>
    <p:sldId id="282" r:id="rId46"/>
    <p:sldId id="305" r:id="rId47"/>
    <p:sldId id="306"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0000"/>
    <a:srgbClr val="99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8" d="100"/>
          <a:sy n="58" d="100"/>
        </p:scale>
        <p:origin x="-840" y="-3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5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endParaRPr lang="en-US"/>
          </a:p>
        </p:txBody>
      </p:sp>
      <p:sp>
        <p:nvSpPr>
          <p:cNvPr id="5" name="4 Altbilgi Yer Tutucusu"/>
          <p:cNvSpPr>
            <a:spLocks noGrp="1"/>
          </p:cNvSpPr>
          <p:nvPr>
            <p:ph type="ftr" sz="quarter" idx="11"/>
          </p:nvPr>
        </p:nvSpPr>
        <p:spPr/>
        <p:txBody>
          <a:bodyPr/>
          <a:lstStyle>
            <a:lvl1pPr>
              <a:defRPr/>
            </a:lvl1pPr>
          </a:lstStyle>
          <a:p>
            <a:endParaRPr lang="en-US"/>
          </a:p>
        </p:txBody>
      </p:sp>
      <p:sp>
        <p:nvSpPr>
          <p:cNvPr id="6" name="5 Slayt Numarası Yer Tutucusu"/>
          <p:cNvSpPr>
            <a:spLocks noGrp="1"/>
          </p:cNvSpPr>
          <p:nvPr>
            <p:ph type="sldNum" sz="quarter" idx="12"/>
          </p:nvPr>
        </p:nvSpPr>
        <p:spPr/>
        <p:txBody>
          <a:bodyPr/>
          <a:lstStyle>
            <a:lvl1pPr>
              <a:defRPr/>
            </a:lvl1pPr>
          </a:lstStyle>
          <a:p>
            <a:fld id="{87DC966F-641B-41A4-B401-FF7AD370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en-US"/>
          </a:p>
        </p:txBody>
      </p:sp>
      <p:sp>
        <p:nvSpPr>
          <p:cNvPr id="5" name="4 Altbilgi Yer Tutucusu"/>
          <p:cNvSpPr>
            <a:spLocks noGrp="1"/>
          </p:cNvSpPr>
          <p:nvPr>
            <p:ph type="ftr" sz="quarter" idx="11"/>
          </p:nvPr>
        </p:nvSpPr>
        <p:spPr/>
        <p:txBody>
          <a:bodyPr/>
          <a:lstStyle>
            <a:lvl1pPr>
              <a:defRPr/>
            </a:lvl1pPr>
          </a:lstStyle>
          <a:p>
            <a:endParaRPr lang="en-US"/>
          </a:p>
        </p:txBody>
      </p:sp>
      <p:sp>
        <p:nvSpPr>
          <p:cNvPr id="6" name="5 Slayt Numarası Yer Tutucusu"/>
          <p:cNvSpPr>
            <a:spLocks noGrp="1"/>
          </p:cNvSpPr>
          <p:nvPr>
            <p:ph type="sldNum" sz="quarter" idx="12"/>
          </p:nvPr>
        </p:nvSpPr>
        <p:spPr/>
        <p:txBody>
          <a:bodyPr/>
          <a:lstStyle>
            <a:lvl1pPr>
              <a:defRPr/>
            </a:lvl1pPr>
          </a:lstStyle>
          <a:p>
            <a:fld id="{5385E819-D8C3-4C5D-B222-854C65B6478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en-US"/>
          </a:p>
        </p:txBody>
      </p:sp>
      <p:sp>
        <p:nvSpPr>
          <p:cNvPr id="5" name="4 Altbilgi Yer Tutucusu"/>
          <p:cNvSpPr>
            <a:spLocks noGrp="1"/>
          </p:cNvSpPr>
          <p:nvPr>
            <p:ph type="ftr" sz="quarter" idx="11"/>
          </p:nvPr>
        </p:nvSpPr>
        <p:spPr/>
        <p:txBody>
          <a:bodyPr/>
          <a:lstStyle>
            <a:lvl1pPr>
              <a:defRPr/>
            </a:lvl1pPr>
          </a:lstStyle>
          <a:p>
            <a:endParaRPr lang="en-US"/>
          </a:p>
        </p:txBody>
      </p:sp>
      <p:sp>
        <p:nvSpPr>
          <p:cNvPr id="6" name="5 Slayt Numarası Yer Tutucusu"/>
          <p:cNvSpPr>
            <a:spLocks noGrp="1"/>
          </p:cNvSpPr>
          <p:nvPr>
            <p:ph type="sldNum" sz="quarter" idx="12"/>
          </p:nvPr>
        </p:nvSpPr>
        <p:spPr/>
        <p:txBody>
          <a:bodyPr/>
          <a:lstStyle>
            <a:lvl1pPr>
              <a:defRPr/>
            </a:lvl1pPr>
          </a:lstStyle>
          <a:p>
            <a:fld id="{7821B965-60AC-4570-BE7B-E1E1D118964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457200" y="274638"/>
            <a:ext cx="8229600" cy="58515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2 Veri Yer Tutucusu"/>
          <p:cNvSpPr>
            <a:spLocks noGrp="1"/>
          </p:cNvSpPr>
          <p:nvPr>
            <p:ph type="dt" sz="half" idx="10"/>
          </p:nvPr>
        </p:nvSpPr>
        <p:spPr>
          <a:xfrm>
            <a:off x="457200" y="6245225"/>
            <a:ext cx="2133600" cy="476250"/>
          </a:xfrm>
        </p:spPr>
        <p:txBody>
          <a:bodyPr/>
          <a:lstStyle>
            <a:lvl1pPr>
              <a:defRPr/>
            </a:lvl1pPr>
          </a:lstStyle>
          <a:p>
            <a:endParaRPr lang="en-US"/>
          </a:p>
        </p:txBody>
      </p:sp>
      <p:sp>
        <p:nvSpPr>
          <p:cNvPr id="4" name="3 Altbilgi Yer Tutucusu"/>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4 Slayt Numarası Yer Tutucusu"/>
          <p:cNvSpPr>
            <a:spLocks noGrp="1"/>
          </p:cNvSpPr>
          <p:nvPr>
            <p:ph type="sldNum" sz="quarter" idx="12"/>
          </p:nvPr>
        </p:nvSpPr>
        <p:spPr>
          <a:xfrm>
            <a:off x="6553200" y="6245225"/>
            <a:ext cx="2133600" cy="476250"/>
          </a:xfrm>
        </p:spPr>
        <p:txBody>
          <a:bodyPr/>
          <a:lstStyle>
            <a:lvl1pPr>
              <a:defRPr/>
            </a:lvl1pPr>
          </a:lstStyle>
          <a:p>
            <a:fld id="{CE49D91E-5AB8-492F-AE0B-F0BEB45C4AC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a:xfrm>
            <a:off x="457200" y="6245225"/>
            <a:ext cx="2133600" cy="476250"/>
          </a:xfrm>
        </p:spPr>
        <p:txBody>
          <a:bodyPr/>
          <a:lstStyle>
            <a:lvl1pPr>
              <a:defRPr/>
            </a:lvl1pPr>
          </a:lstStyle>
          <a:p>
            <a:endParaRPr lang="en-US"/>
          </a:p>
        </p:txBody>
      </p:sp>
      <p:sp>
        <p:nvSpPr>
          <p:cNvPr id="6" name="5 Altbilgi Yer Tutucusu"/>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6 Slayt Numarası Yer Tutucusu"/>
          <p:cNvSpPr>
            <a:spLocks noGrp="1"/>
          </p:cNvSpPr>
          <p:nvPr>
            <p:ph type="sldNum" sz="quarter" idx="12"/>
          </p:nvPr>
        </p:nvSpPr>
        <p:spPr>
          <a:xfrm>
            <a:off x="6553200" y="6245225"/>
            <a:ext cx="2133600" cy="476250"/>
          </a:xfrm>
        </p:spPr>
        <p:txBody>
          <a:bodyPr/>
          <a:lstStyle>
            <a:lvl1pPr>
              <a:defRPr/>
            </a:lvl1pPr>
          </a:lstStyle>
          <a:p>
            <a:fld id="{E466BE5A-0E2C-491A-9E96-103AB8B515A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en-US"/>
          </a:p>
        </p:txBody>
      </p:sp>
      <p:sp>
        <p:nvSpPr>
          <p:cNvPr id="5" name="4 Altbilgi Yer Tutucusu"/>
          <p:cNvSpPr>
            <a:spLocks noGrp="1"/>
          </p:cNvSpPr>
          <p:nvPr>
            <p:ph type="ftr" sz="quarter" idx="11"/>
          </p:nvPr>
        </p:nvSpPr>
        <p:spPr/>
        <p:txBody>
          <a:bodyPr/>
          <a:lstStyle>
            <a:lvl1pPr>
              <a:defRPr/>
            </a:lvl1pPr>
          </a:lstStyle>
          <a:p>
            <a:endParaRPr lang="en-US"/>
          </a:p>
        </p:txBody>
      </p:sp>
      <p:sp>
        <p:nvSpPr>
          <p:cNvPr id="6" name="5 Slayt Numarası Yer Tutucusu"/>
          <p:cNvSpPr>
            <a:spLocks noGrp="1"/>
          </p:cNvSpPr>
          <p:nvPr>
            <p:ph type="sldNum" sz="quarter" idx="12"/>
          </p:nvPr>
        </p:nvSpPr>
        <p:spPr/>
        <p:txBody>
          <a:bodyPr/>
          <a:lstStyle>
            <a:lvl1pPr>
              <a:defRPr/>
            </a:lvl1pPr>
          </a:lstStyle>
          <a:p>
            <a:fld id="{379C8FFF-8009-4F2A-9B09-38120043777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endParaRPr lang="en-US"/>
          </a:p>
        </p:txBody>
      </p:sp>
      <p:sp>
        <p:nvSpPr>
          <p:cNvPr id="5" name="4 Altbilgi Yer Tutucusu"/>
          <p:cNvSpPr>
            <a:spLocks noGrp="1"/>
          </p:cNvSpPr>
          <p:nvPr>
            <p:ph type="ftr" sz="quarter" idx="11"/>
          </p:nvPr>
        </p:nvSpPr>
        <p:spPr/>
        <p:txBody>
          <a:bodyPr/>
          <a:lstStyle>
            <a:lvl1pPr>
              <a:defRPr/>
            </a:lvl1pPr>
          </a:lstStyle>
          <a:p>
            <a:endParaRPr lang="en-US"/>
          </a:p>
        </p:txBody>
      </p:sp>
      <p:sp>
        <p:nvSpPr>
          <p:cNvPr id="6" name="5 Slayt Numarası Yer Tutucusu"/>
          <p:cNvSpPr>
            <a:spLocks noGrp="1"/>
          </p:cNvSpPr>
          <p:nvPr>
            <p:ph type="sldNum" sz="quarter" idx="12"/>
          </p:nvPr>
        </p:nvSpPr>
        <p:spPr/>
        <p:txBody>
          <a:bodyPr/>
          <a:lstStyle>
            <a:lvl1pPr>
              <a:defRPr/>
            </a:lvl1pPr>
          </a:lstStyle>
          <a:p>
            <a:fld id="{71A816EC-38AC-4520-8647-2C597B60E7C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endParaRPr lang="en-US"/>
          </a:p>
        </p:txBody>
      </p:sp>
      <p:sp>
        <p:nvSpPr>
          <p:cNvPr id="6" name="5 Altbilgi Yer Tutucusu"/>
          <p:cNvSpPr>
            <a:spLocks noGrp="1"/>
          </p:cNvSpPr>
          <p:nvPr>
            <p:ph type="ftr" sz="quarter" idx="11"/>
          </p:nvPr>
        </p:nvSpPr>
        <p:spPr/>
        <p:txBody>
          <a:bodyPr/>
          <a:lstStyle>
            <a:lvl1pPr>
              <a:defRPr/>
            </a:lvl1pPr>
          </a:lstStyle>
          <a:p>
            <a:endParaRPr lang="en-US"/>
          </a:p>
        </p:txBody>
      </p:sp>
      <p:sp>
        <p:nvSpPr>
          <p:cNvPr id="7" name="6 Slayt Numarası Yer Tutucusu"/>
          <p:cNvSpPr>
            <a:spLocks noGrp="1"/>
          </p:cNvSpPr>
          <p:nvPr>
            <p:ph type="sldNum" sz="quarter" idx="12"/>
          </p:nvPr>
        </p:nvSpPr>
        <p:spPr/>
        <p:txBody>
          <a:bodyPr/>
          <a:lstStyle>
            <a:lvl1pPr>
              <a:defRPr/>
            </a:lvl1pPr>
          </a:lstStyle>
          <a:p>
            <a:fld id="{2C8A0A9F-C2CD-43F8-97BF-DA8BCF88393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endParaRPr lang="en-US"/>
          </a:p>
        </p:txBody>
      </p:sp>
      <p:sp>
        <p:nvSpPr>
          <p:cNvPr id="8" name="7 Altbilgi Yer Tutucusu"/>
          <p:cNvSpPr>
            <a:spLocks noGrp="1"/>
          </p:cNvSpPr>
          <p:nvPr>
            <p:ph type="ftr" sz="quarter" idx="11"/>
          </p:nvPr>
        </p:nvSpPr>
        <p:spPr/>
        <p:txBody>
          <a:bodyPr/>
          <a:lstStyle>
            <a:lvl1pPr>
              <a:defRPr/>
            </a:lvl1pPr>
          </a:lstStyle>
          <a:p>
            <a:endParaRPr lang="en-US"/>
          </a:p>
        </p:txBody>
      </p:sp>
      <p:sp>
        <p:nvSpPr>
          <p:cNvPr id="9" name="8 Slayt Numarası Yer Tutucusu"/>
          <p:cNvSpPr>
            <a:spLocks noGrp="1"/>
          </p:cNvSpPr>
          <p:nvPr>
            <p:ph type="sldNum" sz="quarter" idx="12"/>
          </p:nvPr>
        </p:nvSpPr>
        <p:spPr/>
        <p:txBody>
          <a:bodyPr/>
          <a:lstStyle>
            <a:lvl1pPr>
              <a:defRPr/>
            </a:lvl1pPr>
          </a:lstStyle>
          <a:p>
            <a:fld id="{F7021671-04E3-4CA1-94B3-685CAD739D6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endParaRPr lang="en-US"/>
          </a:p>
        </p:txBody>
      </p:sp>
      <p:sp>
        <p:nvSpPr>
          <p:cNvPr id="4" name="3 Altbilgi Yer Tutucusu"/>
          <p:cNvSpPr>
            <a:spLocks noGrp="1"/>
          </p:cNvSpPr>
          <p:nvPr>
            <p:ph type="ftr" sz="quarter" idx="11"/>
          </p:nvPr>
        </p:nvSpPr>
        <p:spPr/>
        <p:txBody>
          <a:bodyPr/>
          <a:lstStyle>
            <a:lvl1pPr>
              <a:defRPr/>
            </a:lvl1pPr>
          </a:lstStyle>
          <a:p>
            <a:endParaRPr lang="en-US"/>
          </a:p>
        </p:txBody>
      </p:sp>
      <p:sp>
        <p:nvSpPr>
          <p:cNvPr id="5" name="4 Slayt Numarası Yer Tutucusu"/>
          <p:cNvSpPr>
            <a:spLocks noGrp="1"/>
          </p:cNvSpPr>
          <p:nvPr>
            <p:ph type="sldNum" sz="quarter" idx="12"/>
          </p:nvPr>
        </p:nvSpPr>
        <p:spPr/>
        <p:txBody>
          <a:bodyPr/>
          <a:lstStyle>
            <a:lvl1pPr>
              <a:defRPr/>
            </a:lvl1pPr>
          </a:lstStyle>
          <a:p>
            <a:fld id="{6001204E-BAD0-4034-9A86-5ACF5CDB698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endParaRPr lang="en-US"/>
          </a:p>
        </p:txBody>
      </p:sp>
      <p:sp>
        <p:nvSpPr>
          <p:cNvPr id="3" name="2 Altbilgi Yer Tutucusu"/>
          <p:cNvSpPr>
            <a:spLocks noGrp="1"/>
          </p:cNvSpPr>
          <p:nvPr>
            <p:ph type="ftr" sz="quarter" idx="11"/>
          </p:nvPr>
        </p:nvSpPr>
        <p:spPr/>
        <p:txBody>
          <a:bodyPr/>
          <a:lstStyle>
            <a:lvl1pPr>
              <a:defRPr/>
            </a:lvl1pPr>
          </a:lstStyle>
          <a:p>
            <a:endParaRPr lang="en-US"/>
          </a:p>
        </p:txBody>
      </p:sp>
      <p:sp>
        <p:nvSpPr>
          <p:cNvPr id="4" name="3 Slayt Numarası Yer Tutucusu"/>
          <p:cNvSpPr>
            <a:spLocks noGrp="1"/>
          </p:cNvSpPr>
          <p:nvPr>
            <p:ph type="sldNum" sz="quarter" idx="12"/>
          </p:nvPr>
        </p:nvSpPr>
        <p:spPr/>
        <p:txBody>
          <a:bodyPr/>
          <a:lstStyle>
            <a:lvl1pPr>
              <a:defRPr/>
            </a:lvl1pPr>
          </a:lstStyle>
          <a:p>
            <a:fld id="{D7C079D1-33C6-4750-B26C-1CDDB558097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en-US"/>
          </a:p>
        </p:txBody>
      </p:sp>
      <p:sp>
        <p:nvSpPr>
          <p:cNvPr id="6" name="5 Altbilgi Yer Tutucusu"/>
          <p:cNvSpPr>
            <a:spLocks noGrp="1"/>
          </p:cNvSpPr>
          <p:nvPr>
            <p:ph type="ftr" sz="quarter" idx="11"/>
          </p:nvPr>
        </p:nvSpPr>
        <p:spPr/>
        <p:txBody>
          <a:bodyPr/>
          <a:lstStyle>
            <a:lvl1pPr>
              <a:defRPr/>
            </a:lvl1pPr>
          </a:lstStyle>
          <a:p>
            <a:endParaRPr lang="en-US"/>
          </a:p>
        </p:txBody>
      </p:sp>
      <p:sp>
        <p:nvSpPr>
          <p:cNvPr id="7" name="6 Slayt Numarası Yer Tutucusu"/>
          <p:cNvSpPr>
            <a:spLocks noGrp="1"/>
          </p:cNvSpPr>
          <p:nvPr>
            <p:ph type="sldNum" sz="quarter" idx="12"/>
          </p:nvPr>
        </p:nvSpPr>
        <p:spPr/>
        <p:txBody>
          <a:bodyPr/>
          <a:lstStyle>
            <a:lvl1pPr>
              <a:defRPr/>
            </a:lvl1pPr>
          </a:lstStyle>
          <a:p>
            <a:fld id="{F4B7B437-D826-4B50-8516-0B1E58035AB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en-US"/>
          </a:p>
        </p:txBody>
      </p:sp>
      <p:sp>
        <p:nvSpPr>
          <p:cNvPr id="6" name="5 Altbilgi Yer Tutucusu"/>
          <p:cNvSpPr>
            <a:spLocks noGrp="1"/>
          </p:cNvSpPr>
          <p:nvPr>
            <p:ph type="ftr" sz="quarter" idx="11"/>
          </p:nvPr>
        </p:nvSpPr>
        <p:spPr/>
        <p:txBody>
          <a:bodyPr/>
          <a:lstStyle>
            <a:lvl1pPr>
              <a:defRPr/>
            </a:lvl1pPr>
          </a:lstStyle>
          <a:p>
            <a:endParaRPr lang="en-US"/>
          </a:p>
        </p:txBody>
      </p:sp>
      <p:sp>
        <p:nvSpPr>
          <p:cNvPr id="7" name="6 Slayt Numarası Yer Tutucusu"/>
          <p:cNvSpPr>
            <a:spLocks noGrp="1"/>
          </p:cNvSpPr>
          <p:nvPr>
            <p:ph type="sldNum" sz="quarter" idx="12"/>
          </p:nvPr>
        </p:nvSpPr>
        <p:spPr/>
        <p:txBody>
          <a:bodyPr/>
          <a:lstStyle>
            <a:lvl1pPr>
              <a:defRPr/>
            </a:lvl1pPr>
          </a:lstStyle>
          <a:p>
            <a:fld id="{A99ABACF-BE78-4084-96A6-3812F73E40C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C9900"/>
            </a:gs>
          </a:gsLst>
          <a:lin ang="189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619A85D-0F54-4866-856A-36434943291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914400"/>
            <a:ext cx="7772400" cy="1470025"/>
          </a:xfrm>
        </p:spPr>
        <p:txBody>
          <a:bodyPr/>
          <a:lstStyle/>
          <a:p>
            <a:r>
              <a:rPr lang="en-US"/>
              <a:t>C programming Language</a:t>
            </a:r>
          </a:p>
        </p:txBody>
      </p:sp>
      <p:sp>
        <p:nvSpPr>
          <p:cNvPr id="2051" name="Rectangle 3"/>
          <p:cNvSpPr>
            <a:spLocks noGrp="1" noChangeArrowheads="1"/>
          </p:cNvSpPr>
          <p:nvPr>
            <p:ph type="subTitle" idx="1"/>
          </p:nvPr>
        </p:nvSpPr>
        <p:spPr>
          <a:xfrm>
            <a:off x="1371600" y="2590800"/>
            <a:ext cx="6400800" cy="1752600"/>
          </a:xfrm>
        </p:spPr>
        <p:txBody>
          <a:bodyPr/>
          <a:lstStyle/>
          <a:p>
            <a:r>
              <a:rPr lang="en-US"/>
              <a:t>Dr. Cemil OZ</a:t>
            </a:r>
          </a:p>
        </p:txBody>
      </p:sp>
      <p:sp>
        <p:nvSpPr>
          <p:cNvPr id="2052" name="Text Box 4"/>
          <p:cNvSpPr txBox="1">
            <a:spLocks noChangeArrowheads="1"/>
          </p:cNvSpPr>
          <p:nvPr/>
        </p:nvSpPr>
        <p:spPr bwMode="auto">
          <a:xfrm>
            <a:off x="1066800" y="4191000"/>
            <a:ext cx="7467600" cy="641350"/>
          </a:xfrm>
          <a:prstGeom prst="rect">
            <a:avLst/>
          </a:prstGeom>
          <a:noFill/>
          <a:ln w="9525">
            <a:noFill/>
            <a:miter lim="800000"/>
            <a:headEnd/>
            <a:tailEnd/>
          </a:ln>
          <a:effectLst/>
        </p:spPr>
        <p:txBody>
          <a:bodyPr>
            <a:spAutoFit/>
          </a:bodyPr>
          <a:lstStyle/>
          <a:p>
            <a:pPr>
              <a:spcBef>
                <a:spcPct val="50000"/>
              </a:spcBef>
            </a:pPr>
            <a:r>
              <a:rPr lang="en-US" sz="3600"/>
              <a:t>Lecture 2: </a:t>
            </a:r>
            <a:r>
              <a:rPr lang="en-US" sz="2400"/>
              <a:t>Variables, Constant, and Operators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533400"/>
            <a:ext cx="8458200" cy="6186309"/>
          </a:xfrm>
          <a:prstGeom prst="rect">
            <a:avLst/>
          </a:prstGeom>
          <a:noFill/>
          <a:ln w="9525">
            <a:noFill/>
            <a:miter lim="800000"/>
            <a:headEnd/>
            <a:tailEnd/>
          </a:ln>
          <a:effectLst/>
        </p:spPr>
        <p:txBody>
          <a:bodyPr wrap="square">
            <a:spAutoFit/>
          </a:bodyPr>
          <a:lstStyle/>
          <a:p>
            <a:r>
              <a:rPr lang="en-US" b="1" dirty="0" smtClean="0"/>
              <a:t>Comments</a:t>
            </a:r>
          </a:p>
          <a:p>
            <a:endParaRPr lang="tr-TR" dirty="0" smtClean="0"/>
          </a:p>
          <a:p>
            <a:r>
              <a:rPr lang="en-US" dirty="0" smtClean="0"/>
              <a:t>Comments are an important part of any program. They help the person writing a program, and anyone else who must read the source file, understand what’s going on. </a:t>
            </a:r>
            <a:endParaRPr lang="tr-TR" dirty="0" smtClean="0"/>
          </a:p>
          <a:p>
            <a:endParaRPr lang="tr-TR" dirty="0"/>
          </a:p>
          <a:p>
            <a:r>
              <a:rPr lang="en-US" dirty="0" smtClean="0"/>
              <a:t>The compiler ignores comments, so they do not add to the file size or execution time of the executable program. </a:t>
            </a:r>
            <a:endParaRPr lang="tr-TR" dirty="0" smtClean="0"/>
          </a:p>
          <a:p>
            <a:endParaRPr lang="tr-TR" dirty="0" smtClean="0"/>
          </a:p>
          <a:p>
            <a:r>
              <a:rPr lang="en-US" dirty="0" smtClean="0">
                <a:solidFill>
                  <a:srgbClr val="C00000"/>
                </a:solidFill>
              </a:rPr>
              <a:t>// comments.cpp </a:t>
            </a:r>
            <a:r>
              <a:rPr lang="tr-TR" dirty="0" smtClean="0">
                <a:solidFill>
                  <a:srgbClr val="C00000"/>
                </a:solidFill>
              </a:rPr>
              <a:t>		</a:t>
            </a:r>
            <a:r>
              <a:rPr lang="en-US" dirty="0" smtClean="0">
                <a:solidFill>
                  <a:srgbClr val="C00000"/>
                </a:solidFill>
              </a:rPr>
              <a:t>// demonstrates comments </a:t>
            </a:r>
            <a:endParaRPr lang="tr-TR" dirty="0" smtClean="0">
              <a:solidFill>
                <a:srgbClr val="C00000"/>
              </a:solidFill>
            </a:endParaRPr>
          </a:p>
          <a:p>
            <a:r>
              <a:rPr lang="en-US" dirty="0" smtClean="0">
                <a:solidFill>
                  <a:srgbClr val="C00000"/>
                </a:solidFill>
              </a:rPr>
              <a:t>#include &lt;</a:t>
            </a:r>
            <a:r>
              <a:rPr lang="en-US" dirty="0" err="1" smtClean="0">
                <a:solidFill>
                  <a:srgbClr val="C00000"/>
                </a:solidFill>
              </a:rPr>
              <a:t>iostream</a:t>
            </a:r>
            <a:r>
              <a:rPr lang="en-US" dirty="0" smtClean="0">
                <a:solidFill>
                  <a:srgbClr val="C00000"/>
                </a:solidFill>
              </a:rPr>
              <a:t>&gt; </a:t>
            </a:r>
            <a:r>
              <a:rPr lang="tr-TR" dirty="0" smtClean="0">
                <a:solidFill>
                  <a:srgbClr val="C00000"/>
                </a:solidFill>
              </a:rPr>
              <a:t>	</a:t>
            </a:r>
            <a:r>
              <a:rPr lang="en-US" dirty="0" smtClean="0">
                <a:solidFill>
                  <a:srgbClr val="C00000"/>
                </a:solidFill>
              </a:rPr>
              <a:t>//preprocessor directive </a:t>
            </a:r>
            <a:endParaRPr lang="tr-TR" dirty="0" smtClean="0">
              <a:solidFill>
                <a:srgbClr val="C00000"/>
              </a:solidFill>
            </a:endParaRPr>
          </a:p>
          <a:p>
            <a:r>
              <a:rPr lang="en-US" dirty="0" smtClean="0">
                <a:solidFill>
                  <a:srgbClr val="C00000"/>
                </a:solidFill>
              </a:rPr>
              <a:t>using namespace std;</a:t>
            </a:r>
            <a:r>
              <a:rPr lang="tr-TR" dirty="0" smtClean="0">
                <a:solidFill>
                  <a:srgbClr val="C00000"/>
                </a:solidFill>
              </a:rPr>
              <a:t>	</a:t>
            </a:r>
            <a:r>
              <a:rPr lang="en-US" dirty="0" smtClean="0">
                <a:solidFill>
                  <a:srgbClr val="C00000"/>
                </a:solidFill>
              </a:rPr>
              <a:t> //”using” directive </a:t>
            </a:r>
            <a:endParaRPr lang="tr-TR" dirty="0" smtClean="0">
              <a:solidFill>
                <a:srgbClr val="C00000"/>
              </a:solidFill>
            </a:endParaRPr>
          </a:p>
          <a:p>
            <a:r>
              <a:rPr lang="en-US" dirty="0" err="1" smtClean="0">
                <a:solidFill>
                  <a:srgbClr val="C00000"/>
                </a:solidFill>
              </a:rPr>
              <a:t>int</a:t>
            </a:r>
            <a:r>
              <a:rPr lang="en-US" dirty="0" smtClean="0">
                <a:solidFill>
                  <a:srgbClr val="C00000"/>
                </a:solidFill>
              </a:rPr>
              <a:t> main() </a:t>
            </a:r>
            <a:r>
              <a:rPr lang="tr-TR" dirty="0" smtClean="0">
                <a:solidFill>
                  <a:srgbClr val="C00000"/>
                </a:solidFill>
              </a:rPr>
              <a:t>		</a:t>
            </a:r>
            <a:r>
              <a:rPr lang="en-US" dirty="0" smtClean="0">
                <a:solidFill>
                  <a:srgbClr val="C00000"/>
                </a:solidFill>
              </a:rPr>
              <a:t>//function name “main” </a:t>
            </a:r>
            <a:endParaRPr lang="tr-TR" dirty="0" smtClean="0">
              <a:solidFill>
                <a:srgbClr val="C00000"/>
              </a:solidFill>
            </a:endParaRPr>
          </a:p>
          <a:p>
            <a:r>
              <a:rPr lang="en-US" dirty="0" smtClean="0">
                <a:solidFill>
                  <a:srgbClr val="C00000"/>
                </a:solidFill>
              </a:rPr>
              <a:t>{ </a:t>
            </a:r>
            <a:r>
              <a:rPr lang="tr-TR" dirty="0" smtClean="0">
                <a:solidFill>
                  <a:srgbClr val="C00000"/>
                </a:solidFill>
              </a:rPr>
              <a:t>			</a:t>
            </a:r>
            <a:r>
              <a:rPr lang="en-US" dirty="0" smtClean="0">
                <a:solidFill>
                  <a:srgbClr val="C00000"/>
                </a:solidFill>
              </a:rPr>
              <a:t>//start function body </a:t>
            </a:r>
            <a:endParaRPr lang="tr-TR" dirty="0" smtClean="0">
              <a:solidFill>
                <a:srgbClr val="C00000"/>
              </a:solidFill>
            </a:endParaRPr>
          </a:p>
          <a:p>
            <a:r>
              <a:rPr lang="en-US" dirty="0" err="1" smtClean="0">
                <a:solidFill>
                  <a:srgbClr val="C00000"/>
                </a:solidFill>
              </a:rPr>
              <a:t>cout</a:t>
            </a:r>
            <a:r>
              <a:rPr lang="en-US" dirty="0" smtClean="0">
                <a:solidFill>
                  <a:srgbClr val="C00000"/>
                </a:solidFill>
              </a:rPr>
              <a:t> &lt;&lt; “Every age has a language of its own\n”; //statement return 0; //statement } </a:t>
            </a:r>
            <a:r>
              <a:rPr lang="tr-TR" dirty="0" smtClean="0">
                <a:solidFill>
                  <a:srgbClr val="C00000"/>
                </a:solidFill>
              </a:rPr>
              <a:t>			</a:t>
            </a:r>
            <a:r>
              <a:rPr lang="en-US" dirty="0" smtClean="0">
                <a:solidFill>
                  <a:srgbClr val="C00000"/>
                </a:solidFill>
              </a:rPr>
              <a:t>//end function body </a:t>
            </a:r>
            <a:endParaRPr lang="tr-TR" dirty="0" smtClean="0">
              <a:solidFill>
                <a:srgbClr val="C00000"/>
              </a:solidFill>
            </a:endParaRPr>
          </a:p>
          <a:p>
            <a:endParaRPr lang="tr-TR" dirty="0"/>
          </a:p>
          <a:p>
            <a:r>
              <a:rPr lang="en-US" b="1" dirty="0" smtClean="0"/>
              <a:t>Alternative Comment Syntax</a:t>
            </a:r>
          </a:p>
          <a:p>
            <a:endParaRPr lang="tr-TR" dirty="0" smtClean="0"/>
          </a:p>
          <a:p>
            <a:r>
              <a:rPr lang="en-US" dirty="0" smtClean="0"/>
              <a:t>There’s a second comment style available in C++:</a:t>
            </a:r>
          </a:p>
          <a:p>
            <a:endParaRPr lang="tr-TR" dirty="0" smtClean="0">
              <a:solidFill>
                <a:srgbClr val="C00000"/>
              </a:solidFill>
            </a:endParaRPr>
          </a:p>
          <a:p>
            <a:r>
              <a:rPr lang="en-US" dirty="0" smtClean="0">
                <a:solidFill>
                  <a:srgbClr val="C00000"/>
                </a:solidFill>
              </a:rPr>
              <a:t>/* this is an old-style comment */ </a:t>
            </a:r>
            <a:endParaRPr lang="en-US" dirty="0"/>
          </a:p>
        </p:txBody>
      </p:sp>
      <p:sp>
        <p:nvSpPr>
          <p:cNvPr id="4" name="3 Dikdörtgen"/>
          <p:cNvSpPr/>
          <p:nvPr/>
        </p:nvSpPr>
        <p:spPr>
          <a:xfrm>
            <a:off x="304800" y="152400"/>
            <a:ext cx="6324599" cy="369332"/>
          </a:xfrm>
          <a:prstGeom prst="rect">
            <a:avLst/>
          </a:prstGeom>
        </p:spPr>
        <p:txBody>
          <a:bodyPr wrap="square">
            <a:spAutoFit/>
          </a:bodyPr>
          <a:lstStyle/>
          <a:p>
            <a:pPr lvl="0"/>
            <a:r>
              <a:rPr lang="en-US" b="1" dirty="0">
                <a:solidFill>
                  <a:srgbClr val="000000"/>
                </a:solidFill>
              </a:rPr>
              <a:t>Basic Program Construction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304800" y="0"/>
            <a:ext cx="8458200" cy="1754326"/>
          </a:xfrm>
          <a:prstGeom prst="rect">
            <a:avLst/>
          </a:prstGeom>
          <a:noFill/>
        </p:spPr>
        <p:txBody>
          <a:bodyPr wrap="square" rtlCol="0">
            <a:spAutoFit/>
          </a:bodyPr>
          <a:lstStyle/>
          <a:p>
            <a:r>
              <a:rPr lang="en-US" b="1" dirty="0" smtClean="0"/>
              <a:t>The </a:t>
            </a:r>
            <a:r>
              <a:rPr lang="en-US" b="1" dirty="0" err="1" smtClean="0"/>
              <a:t>endl</a:t>
            </a:r>
            <a:r>
              <a:rPr lang="en-US" b="1" dirty="0" smtClean="0"/>
              <a:t> Manipulator</a:t>
            </a:r>
            <a:endParaRPr lang="tr-TR" b="1" dirty="0" smtClean="0"/>
          </a:p>
          <a:p>
            <a:endParaRPr lang="en-US" b="1" dirty="0" smtClean="0"/>
          </a:p>
          <a:p>
            <a:r>
              <a:rPr lang="tr-TR" dirty="0" err="1" smtClean="0"/>
              <a:t>Using</a:t>
            </a:r>
            <a:r>
              <a:rPr lang="tr-TR" dirty="0" smtClean="0"/>
              <a:t> </a:t>
            </a:r>
            <a:r>
              <a:rPr lang="en-US" dirty="0" err="1" smtClean="0">
                <a:solidFill>
                  <a:srgbClr val="C00000"/>
                </a:solidFill>
              </a:rPr>
              <a:t>endl</a:t>
            </a:r>
            <a:r>
              <a:rPr lang="en-US" dirty="0" smtClean="0"/>
              <a:t> causes a linefeed to be inserted into the stream, so that subsequent text is displayed on the next line. </a:t>
            </a:r>
            <a:endParaRPr lang="tr-TR" dirty="0" smtClean="0"/>
          </a:p>
          <a:p>
            <a:r>
              <a:rPr lang="en-US" dirty="0" smtClean="0"/>
              <a:t>It has the same effect as sending the ‘\n’ character, but is somewhat clearer. It’s an example of a </a:t>
            </a:r>
            <a:r>
              <a:rPr lang="en-US" i="1" dirty="0" smtClean="0"/>
              <a:t>manipulator.</a:t>
            </a:r>
            <a:r>
              <a:rPr lang="en-US" dirty="0" smtClean="0"/>
              <a:t> </a:t>
            </a:r>
            <a:endParaRPr lang="en-US" dirty="0"/>
          </a:p>
        </p:txBody>
      </p:sp>
      <p:graphicFrame>
        <p:nvGraphicFramePr>
          <p:cNvPr id="3" name="2 Tablo"/>
          <p:cNvGraphicFramePr>
            <a:graphicFrameLocks noGrp="1"/>
          </p:cNvGraphicFramePr>
          <p:nvPr/>
        </p:nvGraphicFramePr>
        <p:xfrm>
          <a:off x="457200" y="1752600"/>
          <a:ext cx="6096000" cy="3566160"/>
        </p:xfrm>
        <a:graphic>
          <a:graphicData uri="http://schemas.openxmlformats.org/drawingml/2006/table">
            <a:tbl>
              <a:tblPr/>
              <a:tblGrid>
                <a:gridCol w="1524000"/>
                <a:gridCol w="4572000"/>
              </a:tblGrid>
              <a:tr h="0">
                <a:tc gridSpan="2">
                  <a:txBody>
                    <a:bodyPr/>
                    <a:lstStyle/>
                    <a:p>
                      <a:r>
                        <a:rPr lang="tr-TR"/>
                        <a:t>Table 2.1 Common Escape Sequences </a:t>
                      </a:r>
                    </a:p>
                  </a:txBody>
                  <a:tcPr marL="0" marR="0" marT="0" marB="0">
                    <a:solidFill>
                      <a:srgbClr val="FFFFFF"/>
                    </a:solidFill>
                  </a:tcPr>
                </a:tc>
                <a:tc hMerge="1">
                  <a:txBody>
                    <a:bodyPr/>
                    <a:lstStyle/>
                    <a:p>
                      <a:endParaRPr lang="en-US"/>
                    </a:p>
                  </a:txBody>
                  <a:tcPr/>
                </a:tc>
              </a:tr>
              <a:tr h="0">
                <a:tc>
                  <a:txBody>
                    <a:bodyPr/>
                    <a:lstStyle/>
                    <a:p>
                      <a:pPr algn="l"/>
                      <a:r>
                        <a:rPr lang="tr-TR"/>
                        <a:t>Escape Sequence </a:t>
                      </a:r>
                    </a:p>
                  </a:txBody>
                  <a:tcPr marL="0" marR="0" marT="0" marB="0">
                    <a:lnL>
                      <a:noFill/>
                    </a:lnL>
                    <a:lnR>
                      <a:noFill/>
                    </a:lnR>
                    <a:lnB>
                      <a:noFill/>
                    </a:lnB>
                    <a:solidFill>
                      <a:srgbClr val="FFFFFF"/>
                    </a:solidFill>
                  </a:tcPr>
                </a:tc>
                <a:tc>
                  <a:txBody>
                    <a:bodyPr/>
                    <a:lstStyle/>
                    <a:p>
                      <a:pPr algn="l"/>
                      <a:r>
                        <a:rPr lang="tr-TR"/>
                        <a:t>Character </a:t>
                      </a:r>
                    </a:p>
                  </a:txBody>
                  <a:tcPr marL="0" marR="0" marT="0" marB="0">
                    <a:lnL>
                      <a:noFill/>
                    </a:lnL>
                    <a:lnR>
                      <a:noFill/>
                    </a:lnR>
                    <a:lnT>
                      <a:noFill/>
                    </a:lnT>
                    <a:lnB>
                      <a:noFill/>
                    </a:lnB>
                    <a:solidFill>
                      <a:srgbClr val="FFFFFF"/>
                    </a:solidFill>
                  </a:tcPr>
                </a:tc>
              </a:tr>
              <a:tr h="0">
                <a:tc>
                  <a:txBody>
                    <a:bodyPr/>
                    <a:lstStyle/>
                    <a:p>
                      <a:pPr algn="l"/>
                      <a:r>
                        <a:rPr lang="tr-TR"/>
                        <a:t>\a </a:t>
                      </a:r>
                    </a:p>
                  </a:txBody>
                  <a:tcPr marL="0" marR="0" marT="0" marB="0">
                    <a:lnL>
                      <a:noFill/>
                    </a:lnL>
                    <a:lnR>
                      <a:noFill/>
                    </a:lnR>
                    <a:lnT>
                      <a:noFill/>
                    </a:lnT>
                    <a:lnB>
                      <a:noFill/>
                    </a:lnB>
                    <a:solidFill>
                      <a:srgbClr val="FFFFFF"/>
                    </a:solidFill>
                  </a:tcPr>
                </a:tc>
                <a:tc>
                  <a:txBody>
                    <a:bodyPr/>
                    <a:lstStyle/>
                    <a:p>
                      <a:pPr algn="l"/>
                      <a:r>
                        <a:rPr lang="tr-TR"/>
                        <a:t>Bell (beep) </a:t>
                      </a:r>
                    </a:p>
                  </a:txBody>
                  <a:tcPr marL="0" marR="0" marT="0" marB="0">
                    <a:lnL>
                      <a:noFill/>
                    </a:lnL>
                    <a:lnR>
                      <a:noFill/>
                    </a:lnR>
                    <a:lnT>
                      <a:noFill/>
                    </a:lnT>
                    <a:lnB>
                      <a:noFill/>
                    </a:lnB>
                    <a:solidFill>
                      <a:srgbClr val="FFFFFF"/>
                    </a:solidFill>
                  </a:tcPr>
                </a:tc>
              </a:tr>
              <a:tr h="0">
                <a:tc>
                  <a:txBody>
                    <a:bodyPr/>
                    <a:lstStyle/>
                    <a:p>
                      <a:pPr algn="l"/>
                      <a:r>
                        <a:rPr lang="tr-TR"/>
                        <a:t>\b </a:t>
                      </a:r>
                    </a:p>
                  </a:txBody>
                  <a:tcPr marL="0" marR="0" marT="0" marB="0">
                    <a:lnL>
                      <a:noFill/>
                    </a:lnL>
                    <a:lnR>
                      <a:noFill/>
                    </a:lnR>
                    <a:lnT>
                      <a:noFill/>
                    </a:lnT>
                    <a:lnB>
                      <a:noFill/>
                    </a:lnB>
                    <a:solidFill>
                      <a:srgbClr val="FFFFFF"/>
                    </a:solidFill>
                  </a:tcPr>
                </a:tc>
                <a:tc>
                  <a:txBody>
                    <a:bodyPr/>
                    <a:lstStyle/>
                    <a:p>
                      <a:pPr algn="l"/>
                      <a:r>
                        <a:rPr lang="tr-TR"/>
                        <a:t>Backspace </a:t>
                      </a:r>
                    </a:p>
                  </a:txBody>
                  <a:tcPr marL="0" marR="0" marT="0" marB="0">
                    <a:lnL>
                      <a:noFill/>
                    </a:lnL>
                    <a:lnR>
                      <a:noFill/>
                    </a:lnR>
                    <a:lnT>
                      <a:noFill/>
                    </a:lnT>
                    <a:lnB>
                      <a:noFill/>
                    </a:lnB>
                    <a:solidFill>
                      <a:srgbClr val="FFFFFF"/>
                    </a:solidFill>
                  </a:tcPr>
                </a:tc>
              </a:tr>
              <a:tr h="0">
                <a:tc>
                  <a:txBody>
                    <a:bodyPr/>
                    <a:lstStyle/>
                    <a:p>
                      <a:pPr algn="l"/>
                      <a:r>
                        <a:rPr lang="tr-TR"/>
                        <a:t>\f </a:t>
                      </a:r>
                    </a:p>
                  </a:txBody>
                  <a:tcPr marL="0" marR="0" marT="0" marB="0">
                    <a:lnL>
                      <a:noFill/>
                    </a:lnL>
                    <a:lnR>
                      <a:noFill/>
                    </a:lnR>
                    <a:lnT>
                      <a:noFill/>
                    </a:lnT>
                    <a:lnB>
                      <a:noFill/>
                    </a:lnB>
                    <a:solidFill>
                      <a:srgbClr val="FFFFFF"/>
                    </a:solidFill>
                  </a:tcPr>
                </a:tc>
                <a:tc>
                  <a:txBody>
                    <a:bodyPr/>
                    <a:lstStyle/>
                    <a:p>
                      <a:pPr algn="l"/>
                      <a:r>
                        <a:rPr lang="tr-TR"/>
                        <a:t>Formfeed </a:t>
                      </a:r>
                    </a:p>
                  </a:txBody>
                  <a:tcPr marL="0" marR="0" marT="0" marB="0">
                    <a:lnL>
                      <a:noFill/>
                    </a:lnL>
                    <a:lnR>
                      <a:noFill/>
                    </a:lnR>
                    <a:lnT>
                      <a:noFill/>
                    </a:lnT>
                    <a:lnB>
                      <a:noFill/>
                    </a:lnB>
                    <a:solidFill>
                      <a:srgbClr val="FFFFFF"/>
                    </a:solidFill>
                  </a:tcPr>
                </a:tc>
              </a:tr>
              <a:tr h="0">
                <a:tc>
                  <a:txBody>
                    <a:bodyPr/>
                    <a:lstStyle/>
                    <a:p>
                      <a:pPr algn="l"/>
                      <a:r>
                        <a:rPr lang="tr-TR"/>
                        <a:t>\n </a:t>
                      </a:r>
                    </a:p>
                  </a:txBody>
                  <a:tcPr marL="0" marR="0" marT="0" marB="0">
                    <a:lnL>
                      <a:noFill/>
                    </a:lnL>
                    <a:lnR>
                      <a:noFill/>
                    </a:lnR>
                    <a:lnT>
                      <a:noFill/>
                    </a:lnT>
                    <a:lnB>
                      <a:noFill/>
                    </a:lnB>
                    <a:solidFill>
                      <a:srgbClr val="FFFFFF"/>
                    </a:solidFill>
                  </a:tcPr>
                </a:tc>
                <a:tc>
                  <a:txBody>
                    <a:bodyPr/>
                    <a:lstStyle/>
                    <a:p>
                      <a:pPr algn="l"/>
                      <a:r>
                        <a:rPr lang="tr-TR"/>
                        <a:t>Newline </a:t>
                      </a:r>
                    </a:p>
                  </a:txBody>
                  <a:tcPr marL="0" marR="0" marT="0" marB="0">
                    <a:lnL>
                      <a:noFill/>
                    </a:lnL>
                    <a:lnR>
                      <a:noFill/>
                    </a:lnR>
                    <a:lnT>
                      <a:noFill/>
                    </a:lnT>
                    <a:lnB>
                      <a:noFill/>
                    </a:lnB>
                    <a:solidFill>
                      <a:srgbClr val="FFFFFF"/>
                    </a:solidFill>
                  </a:tcPr>
                </a:tc>
              </a:tr>
              <a:tr h="0">
                <a:tc>
                  <a:txBody>
                    <a:bodyPr/>
                    <a:lstStyle/>
                    <a:p>
                      <a:pPr algn="l"/>
                      <a:r>
                        <a:rPr lang="tr-TR"/>
                        <a:t>\r </a:t>
                      </a:r>
                    </a:p>
                  </a:txBody>
                  <a:tcPr marL="0" marR="0" marT="0" marB="0">
                    <a:lnL>
                      <a:noFill/>
                    </a:lnL>
                    <a:lnR>
                      <a:noFill/>
                    </a:lnR>
                    <a:lnT>
                      <a:noFill/>
                    </a:lnT>
                    <a:lnB>
                      <a:noFill/>
                    </a:lnB>
                    <a:solidFill>
                      <a:srgbClr val="FFFFFF"/>
                    </a:solidFill>
                  </a:tcPr>
                </a:tc>
                <a:tc>
                  <a:txBody>
                    <a:bodyPr/>
                    <a:lstStyle/>
                    <a:p>
                      <a:pPr algn="l"/>
                      <a:r>
                        <a:rPr lang="tr-TR"/>
                        <a:t>Return </a:t>
                      </a:r>
                    </a:p>
                  </a:txBody>
                  <a:tcPr marL="0" marR="0" marT="0" marB="0">
                    <a:lnL>
                      <a:noFill/>
                    </a:lnL>
                    <a:lnR>
                      <a:noFill/>
                    </a:lnR>
                    <a:lnT>
                      <a:noFill/>
                    </a:lnT>
                    <a:lnB>
                      <a:noFill/>
                    </a:lnB>
                    <a:solidFill>
                      <a:srgbClr val="FFFFFF"/>
                    </a:solidFill>
                  </a:tcPr>
                </a:tc>
              </a:tr>
              <a:tr h="0">
                <a:tc>
                  <a:txBody>
                    <a:bodyPr/>
                    <a:lstStyle/>
                    <a:p>
                      <a:pPr algn="l"/>
                      <a:r>
                        <a:rPr lang="tr-TR"/>
                        <a:t>\t </a:t>
                      </a:r>
                    </a:p>
                  </a:txBody>
                  <a:tcPr marL="0" marR="0" marT="0" marB="0">
                    <a:lnL>
                      <a:noFill/>
                    </a:lnL>
                    <a:lnR>
                      <a:noFill/>
                    </a:lnR>
                    <a:lnT>
                      <a:noFill/>
                    </a:lnT>
                    <a:lnB>
                      <a:noFill/>
                    </a:lnB>
                    <a:solidFill>
                      <a:srgbClr val="FFFFFF"/>
                    </a:solidFill>
                  </a:tcPr>
                </a:tc>
                <a:tc>
                  <a:txBody>
                    <a:bodyPr/>
                    <a:lstStyle/>
                    <a:p>
                      <a:pPr algn="l"/>
                      <a:r>
                        <a:rPr lang="tr-TR"/>
                        <a:t>Tab </a:t>
                      </a:r>
                    </a:p>
                  </a:txBody>
                  <a:tcPr marL="0" marR="0" marT="0" marB="0">
                    <a:lnL>
                      <a:noFill/>
                    </a:lnL>
                    <a:lnR>
                      <a:noFill/>
                    </a:lnR>
                    <a:lnT>
                      <a:noFill/>
                    </a:lnT>
                    <a:lnB>
                      <a:noFill/>
                    </a:lnB>
                    <a:solidFill>
                      <a:srgbClr val="FFFFFF"/>
                    </a:solidFill>
                  </a:tcPr>
                </a:tc>
              </a:tr>
              <a:tr h="0">
                <a:tc>
                  <a:txBody>
                    <a:bodyPr/>
                    <a:lstStyle/>
                    <a:p>
                      <a:pPr algn="l"/>
                      <a:r>
                        <a:rPr lang="tr-TR"/>
                        <a:t>\\ </a:t>
                      </a:r>
                    </a:p>
                  </a:txBody>
                  <a:tcPr marL="0" marR="0" marT="0" marB="0">
                    <a:lnL>
                      <a:noFill/>
                    </a:lnL>
                    <a:lnR>
                      <a:noFill/>
                    </a:lnR>
                    <a:lnT>
                      <a:noFill/>
                    </a:lnT>
                    <a:lnB>
                      <a:noFill/>
                    </a:lnB>
                    <a:solidFill>
                      <a:srgbClr val="FFFFFF"/>
                    </a:solidFill>
                  </a:tcPr>
                </a:tc>
                <a:tc>
                  <a:txBody>
                    <a:bodyPr/>
                    <a:lstStyle/>
                    <a:p>
                      <a:pPr algn="l"/>
                      <a:r>
                        <a:rPr lang="tr-TR"/>
                        <a:t>Backslash </a:t>
                      </a:r>
                    </a:p>
                  </a:txBody>
                  <a:tcPr marL="0" marR="0" marT="0" marB="0">
                    <a:lnL>
                      <a:noFill/>
                    </a:lnL>
                    <a:lnR>
                      <a:noFill/>
                    </a:lnR>
                    <a:lnT>
                      <a:noFill/>
                    </a:lnT>
                    <a:lnB>
                      <a:noFill/>
                    </a:lnB>
                    <a:solidFill>
                      <a:srgbClr val="FFFFFF"/>
                    </a:solidFill>
                  </a:tcPr>
                </a:tc>
              </a:tr>
              <a:tr h="0">
                <a:tc>
                  <a:txBody>
                    <a:bodyPr/>
                    <a:lstStyle/>
                    <a:p>
                      <a:pPr algn="l"/>
                      <a:r>
                        <a:rPr lang="tr-TR"/>
                        <a:t>\‘ </a:t>
                      </a:r>
                    </a:p>
                  </a:txBody>
                  <a:tcPr marL="0" marR="0" marT="0" marB="0">
                    <a:lnL>
                      <a:noFill/>
                    </a:lnL>
                    <a:lnR>
                      <a:noFill/>
                    </a:lnR>
                    <a:lnT>
                      <a:noFill/>
                    </a:lnT>
                    <a:lnB>
                      <a:noFill/>
                    </a:lnB>
                    <a:solidFill>
                      <a:srgbClr val="FFFFFF"/>
                    </a:solidFill>
                  </a:tcPr>
                </a:tc>
                <a:tc>
                  <a:txBody>
                    <a:bodyPr/>
                    <a:lstStyle/>
                    <a:p>
                      <a:pPr algn="l"/>
                      <a:r>
                        <a:rPr lang="tr-TR"/>
                        <a:t>Single quotation mark </a:t>
                      </a:r>
                    </a:p>
                  </a:txBody>
                  <a:tcPr marL="0" marR="0" marT="0" marB="0">
                    <a:lnL>
                      <a:noFill/>
                    </a:lnL>
                    <a:lnR>
                      <a:noFill/>
                    </a:lnR>
                    <a:lnT>
                      <a:noFill/>
                    </a:lnT>
                    <a:lnB>
                      <a:noFill/>
                    </a:lnB>
                    <a:solidFill>
                      <a:srgbClr val="FFFFFF"/>
                    </a:solidFill>
                  </a:tcPr>
                </a:tc>
              </a:tr>
              <a:tr h="0">
                <a:tc>
                  <a:txBody>
                    <a:bodyPr/>
                    <a:lstStyle/>
                    <a:p>
                      <a:pPr algn="l"/>
                      <a:r>
                        <a:rPr lang="tr-TR"/>
                        <a:t>\“ </a:t>
                      </a:r>
                    </a:p>
                  </a:txBody>
                  <a:tcPr marL="0" marR="0" marT="0" marB="0">
                    <a:lnL>
                      <a:noFill/>
                    </a:lnL>
                    <a:lnR>
                      <a:noFill/>
                    </a:lnR>
                    <a:lnT>
                      <a:noFill/>
                    </a:lnT>
                    <a:lnB>
                      <a:noFill/>
                    </a:lnB>
                    <a:solidFill>
                      <a:srgbClr val="FFFFFF"/>
                    </a:solidFill>
                  </a:tcPr>
                </a:tc>
                <a:tc>
                  <a:txBody>
                    <a:bodyPr/>
                    <a:lstStyle/>
                    <a:p>
                      <a:pPr algn="l"/>
                      <a:r>
                        <a:rPr lang="tr-TR"/>
                        <a:t>Double quotation marks </a:t>
                      </a:r>
                    </a:p>
                  </a:txBody>
                  <a:tcPr marL="0" marR="0" marT="0" marB="0">
                    <a:lnL>
                      <a:noFill/>
                    </a:lnL>
                    <a:lnR>
                      <a:noFill/>
                    </a:lnR>
                    <a:lnT>
                      <a:noFill/>
                    </a:lnT>
                    <a:lnB>
                      <a:noFill/>
                    </a:lnB>
                    <a:solidFill>
                      <a:srgbClr val="FFFFFF"/>
                    </a:solidFill>
                  </a:tcPr>
                </a:tc>
              </a:tr>
              <a:tr h="0">
                <a:tc>
                  <a:txBody>
                    <a:bodyPr/>
                    <a:lstStyle/>
                    <a:p>
                      <a:pPr algn="l"/>
                      <a:r>
                        <a:rPr lang="tr-TR"/>
                        <a:t>\xdd </a:t>
                      </a:r>
                    </a:p>
                  </a:txBody>
                  <a:tcPr marL="0" marR="0" marT="0" marB="0">
                    <a:lnL>
                      <a:noFill/>
                    </a:lnL>
                    <a:lnR>
                      <a:noFill/>
                    </a:lnR>
                    <a:lnT>
                      <a:noFill/>
                    </a:lnT>
                    <a:lnB>
                      <a:noFill/>
                    </a:lnB>
                    <a:solidFill>
                      <a:srgbClr val="FFFFFF"/>
                    </a:solidFill>
                  </a:tcPr>
                </a:tc>
                <a:tc>
                  <a:txBody>
                    <a:bodyPr/>
                    <a:lstStyle/>
                    <a:p>
                      <a:pPr algn="l"/>
                      <a:r>
                        <a:rPr lang="tr-TR" dirty="0" err="1"/>
                        <a:t>Hexadecimal</a:t>
                      </a:r>
                      <a:r>
                        <a:rPr lang="tr-TR" dirty="0"/>
                        <a:t> </a:t>
                      </a:r>
                      <a:r>
                        <a:rPr lang="tr-TR" dirty="0" err="1"/>
                        <a:t>notation</a:t>
                      </a:r>
                      <a:r>
                        <a:rPr lang="tr-TR" dirty="0"/>
                        <a:t> </a:t>
                      </a:r>
                    </a:p>
                  </a:txBody>
                  <a:tcPr marL="0" marR="0" marT="0" marB="0">
                    <a:lnL>
                      <a:noFill/>
                    </a:lnL>
                    <a:lnR>
                      <a:noFill/>
                    </a:lnR>
                    <a:lnT>
                      <a:noFill/>
                    </a:lnT>
                    <a:lnB>
                      <a:noFill/>
                    </a:lnB>
                    <a:solidFill>
                      <a:srgbClr val="FFFFFF"/>
                    </a:solidFill>
                  </a:tcPr>
                </a:tc>
              </a:tr>
            </a:tbl>
          </a:graphicData>
        </a:graphic>
      </p:graphicFrame>
      <p:sp>
        <p:nvSpPr>
          <p:cNvPr id="5" name="4 Metin kutusu"/>
          <p:cNvSpPr txBox="1"/>
          <p:nvPr/>
        </p:nvSpPr>
        <p:spPr>
          <a:xfrm>
            <a:off x="228600" y="5562600"/>
            <a:ext cx="8229600" cy="923330"/>
          </a:xfrm>
          <a:prstGeom prst="rect">
            <a:avLst/>
          </a:prstGeom>
          <a:noFill/>
        </p:spPr>
        <p:txBody>
          <a:bodyPr wrap="square" rtlCol="0">
            <a:spAutoFit/>
          </a:bodyPr>
          <a:lstStyle/>
          <a:p>
            <a:r>
              <a:rPr lang="en-US" dirty="0" err="1" smtClean="0">
                <a:solidFill>
                  <a:srgbClr val="C00000"/>
                </a:solidFill>
              </a:rPr>
              <a:t>cout</a:t>
            </a:r>
            <a:r>
              <a:rPr lang="en-US" dirty="0" smtClean="0">
                <a:solidFill>
                  <a:srgbClr val="C00000"/>
                </a:solidFill>
              </a:rPr>
              <a:t> &lt;&lt; “\”Run, Spot, run,\” she said.”; </a:t>
            </a:r>
            <a:endParaRPr lang="tr-TR" dirty="0" smtClean="0">
              <a:solidFill>
                <a:srgbClr val="C00000"/>
              </a:solidFill>
            </a:endParaRPr>
          </a:p>
          <a:p>
            <a:r>
              <a:rPr lang="en-US" dirty="0" smtClean="0"/>
              <a:t>This translates to </a:t>
            </a:r>
          </a:p>
          <a:p>
            <a:r>
              <a:rPr lang="en-US" dirty="0" smtClean="0">
                <a:solidFill>
                  <a:srgbClr val="C00000"/>
                </a:solidFill>
              </a:rPr>
              <a:t>“Run, Spot, run,” she said. </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609600"/>
            <a:ext cx="8153400" cy="6463308"/>
          </a:xfrm>
          <a:prstGeom prst="rect">
            <a:avLst/>
          </a:prstGeom>
          <a:noFill/>
          <a:ln w="9525">
            <a:noFill/>
            <a:miter lim="800000"/>
            <a:headEnd/>
            <a:tailEnd/>
          </a:ln>
          <a:effectLst/>
        </p:spPr>
        <p:txBody>
          <a:bodyPr>
            <a:spAutoFit/>
          </a:bodyPr>
          <a:lstStyle/>
          <a:p>
            <a:pPr>
              <a:spcBef>
                <a:spcPct val="50000"/>
              </a:spcBef>
            </a:pPr>
            <a:r>
              <a:rPr lang="en-US" dirty="0" smtClean="0"/>
              <a:t>Variables are the most fundamental part of any language. A variable has a symbolic name and can be given a variety of values. Variables are located in particular places in the computer’s memory. When a variable is given a value, that value is actually placed in the memory space assigned to the variable. Most popular languages use the same general variable types, such as integers, floating-point numbers, and characters</a:t>
            </a:r>
          </a:p>
          <a:p>
            <a:pPr>
              <a:spcBef>
                <a:spcPct val="50000"/>
              </a:spcBef>
            </a:pPr>
            <a:r>
              <a:rPr lang="en-US" dirty="0" smtClean="0"/>
              <a:t>Variables </a:t>
            </a:r>
            <a:r>
              <a:rPr lang="en-US" dirty="0"/>
              <a:t>and constants are manipulated by operators to perform expressions. This is the basis of all programming.</a:t>
            </a:r>
          </a:p>
          <a:p>
            <a:pPr>
              <a:spcBef>
                <a:spcPct val="50000"/>
              </a:spcBef>
            </a:pPr>
            <a:r>
              <a:rPr lang="en-US" dirty="0"/>
              <a:t>Characteristics of variables;</a:t>
            </a:r>
          </a:p>
          <a:p>
            <a:pPr>
              <a:spcBef>
                <a:spcPct val="50000"/>
              </a:spcBef>
              <a:buFontTx/>
              <a:buChar char="•"/>
            </a:pPr>
            <a:r>
              <a:rPr lang="en-US" dirty="0"/>
              <a:t>Each variable has a name.</a:t>
            </a:r>
          </a:p>
          <a:p>
            <a:pPr>
              <a:spcBef>
                <a:spcPct val="50000"/>
              </a:spcBef>
              <a:buFontTx/>
              <a:buChar char="•"/>
            </a:pPr>
            <a:r>
              <a:rPr lang="en-US" dirty="0"/>
              <a:t>Each variable has a type.</a:t>
            </a:r>
          </a:p>
          <a:p>
            <a:pPr>
              <a:spcBef>
                <a:spcPct val="50000"/>
              </a:spcBef>
              <a:buFontTx/>
              <a:buChar char="•"/>
            </a:pPr>
            <a:r>
              <a:rPr lang="en-US" dirty="0"/>
              <a:t>Each variables hold a value you put there, when you assign that value to that variable.</a:t>
            </a:r>
          </a:p>
          <a:p>
            <a:pPr>
              <a:spcBef>
                <a:spcPct val="50000"/>
              </a:spcBef>
            </a:pPr>
            <a:r>
              <a:rPr lang="en-US" dirty="0"/>
              <a:t>Naming variables:</a:t>
            </a:r>
          </a:p>
          <a:p>
            <a:pPr>
              <a:spcBef>
                <a:spcPct val="50000"/>
              </a:spcBef>
            </a:pPr>
            <a:r>
              <a:rPr lang="en-US" dirty="0"/>
              <a:t>Variable names in C can vary from one to several characters,  with the first character being a letter and subsequent characters being either letter, numbers, or the underscore character. Variable name can be as short as a single letter or as long as 31 characters.</a:t>
            </a:r>
          </a:p>
          <a:p>
            <a:pPr>
              <a:spcBef>
                <a:spcPct val="50000"/>
              </a:spcBef>
            </a:pPr>
            <a:endParaRPr lang="en-US" dirty="0"/>
          </a:p>
        </p:txBody>
      </p:sp>
      <p:sp>
        <p:nvSpPr>
          <p:cNvPr id="35851" name="Text Box 11"/>
          <p:cNvSpPr txBox="1">
            <a:spLocks noChangeArrowheads="1"/>
          </p:cNvSpPr>
          <p:nvPr/>
        </p:nvSpPr>
        <p:spPr bwMode="auto">
          <a:xfrm>
            <a:off x="304800" y="228600"/>
            <a:ext cx="8153400" cy="366713"/>
          </a:xfrm>
          <a:prstGeom prst="rect">
            <a:avLst/>
          </a:prstGeom>
          <a:noFill/>
          <a:ln w="9525">
            <a:noFill/>
            <a:miter lim="800000"/>
            <a:headEnd/>
            <a:tailEnd/>
          </a:ln>
          <a:effectLst/>
        </p:spPr>
        <p:txBody>
          <a:bodyPr>
            <a:spAutoFit/>
          </a:bodyPr>
          <a:lstStyle/>
          <a:p>
            <a:pPr>
              <a:spcBef>
                <a:spcPct val="50000"/>
              </a:spcBef>
            </a:pPr>
            <a:r>
              <a:rPr lang="en-US" dirty="0"/>
              <a:t>Variables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609600"/>
            <a:ext cx="8153400" cy="5632311"/>
          </a:xfrm>
          <a:prstGeom prst="rect">
            <a:avLst/>
          </a:prstGeom>
          <a:noFill/>
          <a:ln w="9525">
            <a:noFill/>
            <a:miter lim="800000"/>
            <a:headEnd/>
            <a:tailEnd/>
          </a:ln>
          <a:effectLst/>
        </p:spPr>
        <p:txBody>
          <a:bodyPr>
            <a:spAutoFit/>
          </a:bodyPr>
          <a:lstStyle/>
          <a:p>
            <a:pPr>
              <a:spcBef>
                <a:spcPct val="50000"/>
              </a:spcBef>
            </a:pPr>
            <a:r>
              <a:rPr lang="en-US" dirty="0" smtClean="0"/>
              <a:t>Naming </a:t>
            </a:r>
            <a:r>
              <a:rPr lang="en-US" dirty="0"/>
              <a:t>variables:</a:t>
            </a:r>
          </a:p>
          <a:p>
            <a:r>
              <a:rPr lang="en-US" dirty="0" smtClean="0"/>
              <a:t>What are the rules for writing identifiers? </a:t>
            </a:r>
            <a:endParaRPr lang="tr-TR" dirty="0" smtClean="0"/>
          </a:p>
          <a:p>
            <a:endParaRPr lang="tr-TR" dirty="0" smtClean="0"/>
          </a:p>
          <a:p>
            <a:pPr>
              <a:buFont typeface="Arial" pitchFamily="34" charset="0"/>
              <a:buChar char="•"/>
            </a:pPr>
            <a:r>
              <a:rPr lang="en-US" dirty="0" smtClean="0"/>
              <a:t>You can use upper- and lowercase letters, and the digits from 1 to 9. You can also use the underscore (_). </a:t>
            </a:r>
            <a:endParaRPr lang="tr-TR" dirty="0" smtClean="0"/>
          </a:p>
          <a:p>
            <a:pPr>
              <a:buFont typeface="Arial" pitchFamily="34" charset="0"/>
              <a:buChar char="•"/>
            </a:pPr>
            <a:endParaRPr lang="tr-TR" dirty="0" smtClean="0"/>
          </a:p>
          <a:p>
            <a:pPr>
              <a:buFont typeface="Arial" pitchFamily="34" charset="0"/>
              <a:buChar char="•"/>
            </a:pPr>
            <a:r>
              <a:rPr lang="en-US" dirty="0" smtClean="0"/>
              <a:t>The first character must be a letter or underscore. </a:t>
            </a:r>
            <a:endParaRPr lang="tr-TR" dirty="0" smtClean="0"/>
          </a:p>
          <a:p>
            <a:pPr>
              <a:buFont typeface="Arial" pitchFamily="34" charset="0"/>
              <a:buChar char="•"/>
            </a:pPr>
            <a:endParaRPr lang="tr-TR" dirty="0" smtClean="0"/>
          </a:p>
          <a:p>
            <a:pPr>
              <a:buFont typeface="Arial" pitchFamily="34" charset="0"/>
              <a:buChar char="•"/>
            </a:pPr>
            <a:r>
              <a:rPr lang="en-US" dirty="0" smtClean="0"/>
              <a:t>Identifiers can be as long as you like, but only the first 247 characters (in Visual C++) or 250 characters (in C++ Builder) </a:t>
            </a:r>
            <a:r>
              <a:rPr lang="tr-TR" dirty="0" err="1" smtClean="0"/>
              <a:t>or</a:t>
            </a:r>
            <a:r>
              <a:rPr lang="tr-TR" dirty="0" smtClean="0"/>
              <a:t> 31 </a:t>
            </a:r>
            <a:r>
              <a:rPr lang="tr-TR" dirty="0" err="1" smtClean="0"/>
              <a:t>characters</a:t>
            </a:r>
            <a:r>
              <a:rPr lang="tr-TR" dirty="0" smtClean="0"/>
              <a:t>(in C) </a:t>
            </a:r>
            <a:r>
              <a:rPr lang="en-US" dirty="0" smtClean="0"/>
              <a:t>will be recognized. </a:t>
            </a:r>
            <a:endParaRPr lang="tr-TR" dirty="0" smtClean="0"/>
          </a:p>
          <a:p>
            <a:pPr>
              <a:buFont typeface="Arial" pitchFamily="34" charset="0"/>
              <a:buChar char="•"/>
            </a:pPr>
            <a:endParaRPr lang="tr-TR" dirty="0" smtClean="0"/>
          </a:p>
          <a:p>
            <a:pPr>
              <a:buFont typeface="Arial" pitchFamily="34" charset="0"/>
              <a:buChar char="•"/>
            </a:pPr>
            <a:r>
              <a:rPr lang="en-US" dirty="0" smtClean="0"/>
              <a:t>The compiler distinguishes between upper- and lowercase letters, so </a:t>
            </a:r>
            <a:r>
              <a:rPr lang="en-US" dirty="0" err="1" smtClean="0"/>
              <a:t>Var</a:t>
            </a:r>
            <a:r>
              <a:rPr lang="en-US" dirty="0" smtClean="0"/>
              <a:t> is not the same as </a:t>
            </a:r>
            <a:r>
              <a:rPr lang="en-US" dirty="0" err="1" smtClean="0"/>
              <a:t>var</a:t>
            </a:r>
            <a:r>
              <a:rPr lang="en-US" dirty="0" smtClean="0"/>
              <a:t> or VAR.</a:t>
            </a:r>
            <a:endParaRPr lang="tr-TR" dirty="0" smtClean="0"/>
          </a:p>
          <a:p>
            <a:pPr>
              <a:buFont typeface="Arial" pitchFamily="34" charset="0"/>
              <a:buChar char="•"/>
            </a:pPr>
            <a:endParaRPr lang="tr-TR" dirty="0" smtClean="0"/>
          </a:p>
          <a:p>
            <a:pPr>
              <a:buFont typeface="Arial" pitchFamily="34" charset="0"/>
              <a:buChar char="•"/>
            </a:pPr>
            <a:r>
              <a:rPr lang="en-US" dirty="0" smtClean="0"/>
              <a:t>can’t use a C++ keyword as a variable name. A </a:t>
            </a:r>
            <a:r>
              <a:rPr lang="en-US" i="1" dirty="0" smtClean="0"/>
              <a:t>keyword</a:t>
            </a:r>
            <a:r>
              <a:rPr lang="en-US" dirty="0" smtClean="0"/>
              <a:t> is a predefined word with a special meaning, like </a:t>
            </a:r>
            <a:r>
              <a:rPr lang="en-US" dirty="0" err="1" smtClean="0"/>
              <a:t>int</a:t>
            </a:r>
            <a:r>
              <a:rPr lang="en-US" dirty="0" smtClean="0"/>
              <a:t>, class, if, while, and so on. </a:t>
            </a:r>
          </a:p>
          <a:p>
            <a:pPr>
              <a:spcBef>
                <a:spcPct val="50000"/>
              </a:spcBef>
            </a:pPr>
            <a:endParaRPr lang="en-US" dirty="0"/>
          </a:p>
          <a:p>
            <a:pPr>
              <a:spcBef>
                <a:spcPct val="50000"/>
              </a:spcBef>
            </a:pPr>
            <a:endParaRPr lang="en-US" dirty="0"/>
          </a:p>
        </p:txBody>
      </p:sp>
      <p:sp>
        <p:nvSpPr>
          <p:cNvPr id="35851" name="Text Box 11"/>
          <p:cNvSpPr txBox="1">
            <a:spLocks noChangeArrowheads="1"/>
          </p:cNvSpPr>
          <p:nvPr/>
        </p:nvSpPr>
        <p:spPr bwMode="auto">
          <a:xfrm>
            <a:off x="304800" y="228600"/>
            <a:ext cx="8153400" cy="366713"/>
          </a:xfrm>
          <a:prstGeom prst="rect">
            <a:avLst/>
          </a:prstGeom>
          <a:noFill/>
          <a:ln w="9525">
            <a:noFill/>
            <a:miter lim="800000"/>
            <a:headEnd/>
            <a:tailEnd/>
          </a:ln>
          <a:effectLst/>
        </p:spPr>
        <p:txBody>
          <a:bodyPr>
            <a:spAutoFit/>
          </a:bodyPr>
          <a:lstStyle/>
          <a:p>
            <a:pPr>
              <a:spcBef>
                <a:spcPct val="50000"/>
              </a:spcBef>
            </a:pPr>
            <a:r>
              <a:rPr lang="en-US" dirty="0"/>
              <a:t>Variables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533400" y="1066800"/>
            <a:ext cx="8153400" cy="4905375"/>
          </a:xfrm>
          <a:prstGeom prst="rect">
            <a:avLst/>
          </a:prstGeom>
          <a:noFill/>
          <a:ln w="9525">
            <a:noFill/>
            <a:miter lim="800000"/>
            <a:headEnd/>
            <a:tailEnd/>
          </a:ln>
          <a:effectLst/>
        </p:spPr>
        <p:txBody>
          <a:bodyPr>
            <a:spAutoFit/>
          </a:bodyPr>
          <a:lstStyle/>
          <a:p>
            <a:pPr>
              <a:spcBef>
                <a:spcPct val="50000"/>
              </a:spcBef>
            </a:pPr>
            <a:r>
              <a:rPr lang="en-US">
                <a:solidFill>
                  <a:srgbClr val="FF0000"/>
                </a:solidFill>
              </a:rPr>
              <a:t>Name1, name2, name, Name,  Personnel_name, Personnel_Surname</a:t>
            </a:r>
          </a:p>
          <a:p>
            <a:pPr>
              <a:spcBef>
                <a:spcPct val="50000"/>
              </a:spcBef>
            </a:pPr>
            <a:r>
              <a:rPr lang="en-US">
                <a:solidFill>
                  <a:srgbClr val="FF0000"/>
                </a:solidFill>
              </a:rPr>
              <a:t>Date_of_Bird, Sum, sum, count1, Control10, x , y, s, XYZ, xyz, Xsum, X_sum</a:t>
            </a:r>
          </a:p>
          <a:p>
            <a:pPr>
              <a:spcBef>
                <a:spcPct val="50000"/>
              </a:spcBef>
            </a:pPr>
            <a:r>
              <a:rPr lang="en-US"/>
              <a:t>C treats uppercase letters in variables in variable names differently than lowercase letters.</a:t>
            </a:r>
          </a:p>
          <a:p>
            <a:pPr>
              <a:spcBef>
                <a:spcPct val="50000"/>
              </a:spcBef>
            </a:pPr>
            <a:r>
              <a:rPr lang="en-US"/>
              <a:t>Sales   sales SALES  sALES</a:t>
            </a:r>
          </a:p>
          <a:p>
            <a:pPr>
              <a:spcBef>
                <a:spcPct val="50000"/>
              </a:spcBef>
            </a:pPr>
            <a:r>
              <a:rPr lang="en-US"/>
              <a:t>A Variable may not be the same  as a C keyword, and It should not have the same name as a function that your wrote or that is already in C library.</a:t>
            </a:r>
          </a:p>
          <a:p>
            <a:pPr>
              <a:spcBef>
                <a:spcPct val="50000"/>
              </a:spcBef>
            </a:pPr>
            <a:r>
              <a:rPr lang="en-US">
                <a:solidFill>
                  <a:srgbClr val="FF0000"/>
                </a:solidFill>
              </a:rPr>
              <a:t>Printf , sin, cos,  int </a:t>
            </a:r>
          </a:p>
          <a:p>
            <a:pPr>
              <a:spcBef>
                <a:spcPct val="50000"/>
              </a:spcBef>
            </a:pPr>
            <a:r>
              <a:rPr lang="en-US"/>
              <a:t>Do not begin a variable name with a number.</a:t>
            </a:r>
          </a:p>
          <a:p>
            <a:pPr>
              <a:spcBef>
                <a:spcPct val="50000"/>
              </a:spcBef>
            </a:pPr>
            <a:r>
              <a:rPr lang="en-US">
                <a:solidFill>
                  <a:srgbClr val="FF0000"/>
                </a:solidFill>
              </a:rPr>
              <a:t>2001_sales  </a:t>
            </a:r>
            <a:r>
              <a:rPr lang="en-US"/>
              <a:t>  </a:t>
            </a:r>
          </a:p>
          <a:p>
            <a:pPr>
              <a:spcBef>
                <a:spcPct val="50000"/>
              </a:spcBef>
            </a:pPr>
            <a:r>
              <a:rPr lang="en-US"/>
              <a:t>Do not use spaces or other non-alpha numeric characters (except the underscore)</a:t>
            </a:r>
          </a:p>
          <a:p>
            <a:pPr>
              <a:spcBef>
                <a:spcPct val="50000"/>
              </a:spcBef>
            </a:pPr>
            <a:r>
              <a:rPr lang="en-US">
                <a:solidFill>
                  <a:srgbClr val="FF0000"/>
                </a:solidFill>
              </a:rPr>
              <a:t>Aug2005+sales, my age  , name+surname </a:t>
            </a:r>
          </a:p>
        </p:txBody>
      </p:sp>
      <p:sp>
        <p:nvSpPr>
          <p:cNvPr id="47107" name="Text Box 3"/>
          <p:cNvSpPr txBox="1">
            <a:spLocks noChangeArrowheads="1"/>
          </p:cNvSpPr>
          <p:nvPr/>
        </p:nvSpPr>
        <p:spPr bwMode="auto">
          <a:xfrm>
            <a:off x="457200" y="457200"/>
            <a:ext cx="8153400" cy="366713"/>
          </a:xfrm>
          <a:prstGeom prst="rect">
            <a:avLst/>
          </a:prstGeom>
          <a:noFill/>
          <a:ln w="9525">
            <a:noFill/>
            <a:miter lim="800000"/>
            <a:headEnd/>
            <a:tailEnd/>
          </a:ln>
          <a:effectLst/>
        </p:spPr>
        <p:txBody>
          <a:bodyPr>
            <a:spAutoFit/>
          </a:bodyPr>
          <a:lstStyle/>
          <a:p>
            <a:pPr>
              <a:spcBef>
                <a:spcPct val="50000"/>
              </a:spcBef>
            </a:pPr>
            <a:r>
              <a:rPr lang="en-US"/>
              <a:t>Variables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304800" y="228600"/>
            <a:ext cx="7924800" cy="366713"/>
          </a:xfrm>
          <a:prstGeom prst="rect">
            <a:avLst/>
          </a:prstGeom>
          <a:noFill/>
          <a:ln w="9525">
            <a:noFill/>
            <a:miter lim="800000"/>
            <a:headEnd/>
            <a:tailEnd/>
          </a:ln>
          <a:effectLst/>
        </p:spPr>
        <p:txBody>
          <a:bodyPr>
            <a:spAutoFit/>
          </a:bodyPr>
          <a:lstStyle/>
          <a:p>
            <a:pPr>
              <a:spcBef>
                <a:spcPct val="50000"/>
              </a:spcBef>
            </a:pPr>
            <a:r>
              <a:rPr lang="en-US"/>
              <a:t>Data Types</a:t>
            </a:r>
          </a:p>
        </p:txBody>
      </p:sp>
      <p:sp>
        <p:nvSpPr>
          <p:cNvPr id="40965" name="Text Box 5"/>
          <p:cNvSpPr txBox="1">
            <a:spLocks noChangeArrowheads="1"/>
          </p:cNvSpPr>
          <p:nvPr/>
        </p:nvSpPr>
        <p:spPr bwMode="auto">
          <a:xfrm>
            <a:off x="304800" y="609600"/>
            <a:ext cx="7924800" cy="1878013"/>
          </a:xfrm>
          <a:prstGeom prst="rect">
            <a:avLst/>
          </a:prstGeom>
          <a:noFill/>
          <a:ln w="9525">
            <a:noFill/>
            <a:miter lim="800000"/>
            <a:headEnd/>
            <a:tailEnd/>
          </a:ln>
          <a:effectLst/>
        </p:spPr>
        <p:txBody>
          <a:bodyPr>
            <a:spAutoFit/>
          </a:bodyPr>
          <a:lstStyle/>
          <a:p>
            <a:pPr>
              <a:spcBef>
                <a:spcPct val="50000"/>
              </a:spcBef>
            </a:pPr>
            <a:r>
              <a:rPr lang="en-US" dirty="0"/>
              <a:t>Variables can hold different type of data. There are several types of C variables.  For example, if a variable holds an integer, c assume no decimal point or fractional part for the variable’s value.  The size and range of these data types vary with each processor type and with the implementation of the C compiler. For most computers. The size and range are given in Table.</a:t>
            </a:r>
          </a:p>
          <a:p>
            <a:pPr>
              <a:spcBef>
                <a:spcPct val="50000"/>
              </a:spcBef>
            </a:pPr>
            <a:endParaRPr lang="en-US" dirty="0"/>
          </a:p>
        </p:txBody>
      </p:sp>
      <p:graphicFrame>
        <p:nvGraphicFramePr>
          <p:cNvPr id="66" name="65 Tablo"/>
          <p:cNvGraphicFramePr>
            <a:graphicFrameLocks noGrp="1"/>
          </p:cNvGraphicFramePr>
          <p:nvPr/>
        </p:nvGraphicFramePr>
        <p:xfrm>
          <a:off x="838200" y="2209800"/>
          <a:ext cx="6629399" cy="4130040"/>
        </p:xfrm>
        <a:graphic>
          <a:graphicData uri="http://schemas.openxmlformats.org/drawingml/2006/table">
            <a:tbl>
              <a:tblPr/>
              <a:tblGrid>
                <a:gridCol w="994409"/>
                <a:gridCol w="1491615"/>
                <a:gridCol w="1491615"/>
                <a:gridCol w="1325880"/>
                <a:gridCol w="1325880"/>
              </a:tblGrid>
              <a:tr h="162560">
                <a:tc gridSpan="5">
                  <a:txBody>
                    <a:bodyPr/>
                    <a:lstStyle/>
                    <a:p>
                      <a:r>
                        <a:rPr lang="en-US" sz="1100"/>
                        <a:t>Table 2.2 Basic C++ Variable Types </a:t>
                      </a:r>
                    </a:p>
                  </a:txBody>
                  <a:tcPr marL="0" marR="0" marT="0" marB="0">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2560">
                <a:tc gridSpan="5">
                  <a:txBody>
                    <a:bodyPr/>
                    <a:lstStyle/>
                    <a:p>
                      <a:pPr algn="l"/>
                      <a:endParaRPr lang="tr-TR" sz="1100"/>
                    </a:p>
                  </a:txBody>
                  <a:tcPr marL="0" marR="0" marT="0" marB="0">
                    <a:lnL>
                      <a:noFill/>
                    </a:lnL>
                    <a:lnR>
                      <a:noFill/>
                    </a:lnR>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2560">
                <a:tc>
                  <a:txBody>
                    <a:bodyPr/>
                    <a:lstStyle/>
                    <a:p>
                      <a:pPr algn="l"/>
                      <a:endParaRPr lang="tr-TR" sz="1100"/>
                    </a:p>
                  </a:txBody>
                  <a:tcPr marL="0" marR="0" marT="0" marB="0">
                    <a:lnL>
                      <a:noFill/>
                    </a:lnL>
                    <a:lnR>
                      <a:noFill/>
                    </a:lnR>
                    <a:lnT>
                      <a:noFill/>
                    </a:lnT>
                    <a:lnB>
                      <a:noFill/>
                    </a:lnB>
                    <a:solidFill>
                      <a:srgbClr val="FFFFFF"/>
                    </a:solidFill>
                  </a:tcPr>
                </a:tc>
                <a:tc gridSpan="2">
                  <a:txBody>
                    <a:bodyPr/>
                    <a:lstStyle/>
                    <a:p>
                      <a:pPr algn="l"/>
                      <a:r>
                        <a:rPr lang="tr-TR" sz="1100"/>
                        <a:t>        Numerical Range </a:t>
                      </a:r>
                    </a:p>
                  </a:txBody>
                  <a:tcPr marL="0" marR="0" marT="0" marB="0">
                    <a:lnL>
                      <a:noFill/>
                    </a:lnL>
                    <a:lnR>
                      <a:noFill/>
                    </a:lnR>
                    <a:lnT>
                      <a:noFill/>
                    </a:lnT>
                    <a:lnB>
                      <a:noFill/>
                    </a:lnB>
                    <a:solidFill>
                      <a:srgbClr val="FFFFFF"/>
                    </a:solidFill>
                  </a:tcPr>
                </a:tc>
                <a:tc hMerge="1">
                  <a:txBody>
                    <a:bodyPr/>
                    <a:lstStyle/>
                    <a:p>
                      <a:endParaRPr lang="en-US"/>
                    </a:p>
                  </a:txBody>
                  <a:tcPr/>
                </a:tc>
                <a:tc>
                  <a:txBody>
                    <a:bodyPr/>
                    <a:lstStyle/>
                    <a:p>
                      <a:pPr algn="l"/>
                      <a:r>
                        <a:rPr lang="tr-TR" sz="1100"/>
                        <a:t>Digits of </a:t>
                      </a:r>
                    </a:p>
                  </a:txBody>
                  <a:tcPr marL="0" marR="0" marT="0" marB="0">
                    <a:lnL>
                      <a:noFill/>
                    </a:lnL>
                    <a:lnR>
                      <a:noFill/>
                    </a:lnR>
                    <a:lnT>
                      <a:noFill/>
                    </a:lnT>
                    <a:lnB>
                      <a:noFill/>
                    </a:lnB>
                    <a:solidFill>
                      <a:srgbClr val="FFFFFF"/>
                    </a:solidFill>
                  </a:tcPr>
                </a:tc>
                <a:tc>
                  <a:txBody>
                    <a:bodyPr/>
                    <a:lstStyle/>
                    <a:p>
                      <a:pPr algn="l"/>
                      <a:r>
                        <a:rPr lang="tr-TR" sz="1100"/>
                        <a:t>Bytes of </a:t>
                      </a:r>
                    </a:p>
                  </a:txBody>
                  <a:tcPr marL="0" marR="0" marT="0" marB="0">
                    <a:lnL>
                      <a:noFill/>
                    </a:lnL>
                    <a:lnR>
                      <a:noFill/>
                    </a:lnR>
                    <a:lnT>
                      <a:noFill/>
                    </a:lnT>
                    <a:lnB>
                      <a:noFill/>
                    </a:lnB>
                    <a:solidFill>
                      <a:srgbClr val="FFFFFF"/>
                    </a:solidFill>
                  </a:tcPr>
                </a:tc>
              </a:tr>
              <a:tr h="325120">
                <a:tc>
                  <a:txBody>
                    <a:bodyPr/>
                    <a:lstStyle/>
                    <a:p>
                      <a:pPr algn="l"/>
                      <a:r>
                        <a:rPr lang="tr-TR" sz="1100"/>
                        <a:t>Keyword </a:t>
                      </a:r>
                    </a:p>
                  </a:txBody>
                  <a:tcPr marL="0" marR="0" marT="0" marB="0">
                    <a:lnL>
                      <a:noFill/>
                    </a:lnL>
                    <a:lnR>
                      <a:noFill/>
                    </a:lnR>
                    <a:lnT>
                      <a:noFill/>
                    </a:lnT>
                    <a:lnB>
                      <a:noFill/>
                    </a:lnB>
                    <a:solidFill>
                      <a:srgbClr val="FFFFFF"/>
                    </a:solidFill>
                  </a:tcPr>
                </a:tc>
                <a:tc>
                  <a:txBody>
                    <a:bodyPr/>
                    <a:lstStyle/>
                    <a:p>
                      <a:pPr algn="l"/>
                      <a:r>
                        <a:rPr lang="tr-TR" sz="1100"/>
                        <a:t>Low </a:t>
                      </a:r>
                    </a:p>
                  </a:txBody>
                  <a:tcPr marL="0" marR="0" marT="0" marB="0">
                    <a:lnL>
                      <a:noFill/>
                    </a:lnL>
                    <a:lnR>
                      <a:noFill/>
                    </a:lnR>
                    <a:lnT>
                      <a:noFill/>
                    </a:lnT>
                    <a:lnB>
                      <a:noFill/>
                    </a:lnB>
                    <a:solidFill>
                      <a:srgbClr val="FFFFFF"/>
                    </a:solidFill>
                  </a:tcPr>
                </a:tc>
                <a:tc>
                  <a:txBody>
                    <a:bodyPr/>
                    <a:lstStyle/>
                    <a:p>
                      <a:pPr algn="l"/>
                      <a:r>
                        <a:rPr lang="tr-TR" sz="1100"/>
                        <a:t>High </a:t>
                      </a:r>
                    </a:p>
                  </a:txBody>
                  <a:tcPr marL="0" marR="0" marT="0" marB="0">
                    <a:lnL>
                      <a:noFill/>
                    </a:lnL>
                    <a:lnR>
                      <a:noFill/>
                    </a:lnR>
                    <a:lnT>
                      <a:noFill/>
                    </a:lnT>
                    <a:lnB>
                      <a:noFill/>
                    </a:lnB>
                    <a:solidFill>
                      <a:srgbClr val="FFFFFF"/>
                    </a:solidFill>
                  </a:tcPr>
                </a:tc>
                <a:tc>
                  <a:txBody>
                    <a:bodyPr/>
                    <a:lstStyle/>
                    <a:p>
                      <a:pPr algn="l"/>
                      <a:r>
                        <a:rPr lang="tr-TR" sz="1100"/>
                        <a:t>Precision </a:t>
                      </a:r>
                    </a:p>
                  </a:txBody>
                  <a:tcPr marL="0" marR="0" marT="0" marB="0">
                    <a:lnL>
                      <a:noFill/>
                    </a:lnL>
                    <a:lnR>
                      <a:noFill/>
                    </a:lnR>
                    <a:lnT>
                      <a:noFill/>
                    </a:lnT>
                    <a:lnB>
                      <a:noFill/>
                    </a:lnB>
                    <a:solidFill>
                      <a:srgbClr val="FFFFFF"/>
                    </a:solidFill>
                  </a:tcPr>
                </a:tc>
                <a:tc>
                  <a:txBody>
                    <a:bodyPr/>
                    <a:lstStyle/>
                    <a:p>
                      <a:pPr algn="l"/>
                      <a:r>
                        <a:rPr lang="tr-TR" sz="1100"/>
                        <a:t>Memory </a:t>
                      </a:r>
                    </a:p>
                  </a:txBody>
                  <a:tcPr marL="0" marR="0" marT="0" marB="0">
                    <a:lnL>
                      <a:noFill/>
                    </a:lnL>
                    <a:lnR>
                      <a:noFill/>
                    </a:lnR>
                    <a:lnT>
                      <a:noFill/>
                    </a:lnT>
                    <a:lnB>
                      <a:noFill/>
                    </a:lnB>
                    <a:solidFill>
                      <a:srgbClr val="FFFFFF"/>
                    </a:solidFill>
                  </a:tcPr>
                </a:tc>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2560">
                <a:tc>
                  <a:txBody>
                    <a:bodyPr/>
                    <a:lstStyle/>
                    <a:p>
                      <a:pPr algn="l"/>
                      <a:r>
                        <a:rPr lang="tr-TR" sz="1100"/>
                        <a:t>char </a:t>
                      </a:r>
                    </a:p>
                  </a:txBody>
                  <a:tcPr marL="0" marR="0" marT="0" marB="0">
                    <a:lnL>
                      <a:noFill/>
                    </a:lnL>
                    <a:lnR>
                      <a:noFill/>
                    </a:lnR>
                    <a:lnT>
                      <a:noFill/>
                    </a:lnT>
                    <a:lnB>
                      <a:noFill/>
                    </a:lnB>
                    <a:solidFill>
                      <a:srgbClr val="FFFFFF"/>
                    </a:solidFill>
                  </a:tcPr>
                </a:tc>
                <a:tc>
                  <a:txBody>
                    <a:bodyPr/>
                    <a:lstStyle/>
                    <a:p>
                      <a:pPr algn="l"/>
                      <a:r>
                        <a:rPr lang="tr-TR" sz="1100"/>
                        <a:t>–128 </a:t>
                      </a:r>
                    </a:p>
                  </a:txBody>
                  <a:tcPr marL="0" marR="0" marT="0" marB="0">
                    <a:lnL>
                      <a:noFill/>
                    </a:lnL>
                    <a:lnR>
                      <a:noFill/>
                    </a:lnR>
                    <a:lnT>
                      <a:noFill/>
                    </a:lnT>
                    <a:lnB>
                      <a:noFill/>
                    </a:lnB>
                    <a:solidFill>
                      <a:srgbClr val="FFFFFF"/>
                    </a:solidFill>
                  </a:tcPr>
                </a:tc>
                <a:tc>
                  <a:txBody>
                    <a:bodyPr/>
                    <a:lstStyle/>
                    <a:p>
                      <a:pPr algn="l"/>
                      <a:r>
                        <a:rPr lang="tr-TR" sz="1100"/>
                        <a:t>127 </a:t>
                      </a:r>
                    </a:p>
                  </a:txBody>
                  <a:tcPr marL="0" marR="0" marT="0" marB="0">
                    <a:lnL>
                      <a:noFill/>
                    </a:lnL>
                    <a:lnR>
                      <a:noFill/>
                    </a:lnR>
                    <a:lnT>
                      <a:noFill/>
                    </a:lnT>
                    <a:lnB>
                      <a:noFill/>
                    </a:lnB>
                    <a:solidFill>
                      <a:srgbClr val="FFFFFF"/>
                    </a:solidFill>
                  </a:tcPr>
                </a:tc>
                <a:tc>
                  <a:txBody>
                    <a:bodyPr/>
                    <a:lstStyle/>
                    <a:p>
                      <a:pPr algn="l"/>
                      <a:r>
                        <a:rPr lang="tr-TR" sz="1100"/>
                        <a:t>n/a </a:t>
                      </a:r>
                    </a:p>
                  </a:txBody>
                  <a:tcPr marL="0" marR="0" marT="0" marB="0">
                    <a:lnL>
                      <a:noFill/>
                    </a:lnL>
                    <a:lnR>
                      <a:noFill/>
                    </a:lnR>
                    <a:lnT>
                      <a:noFill/>
                    </a:lnT>
                    <a:lnB>
                      <a:noFill/>
                    </a:lnB>
                    <a:solidFill>
                      <a:srgbClr val="FFFFFF"/>
                    </a:solidFill>
                  </a:tcPr>
                </a:tc>
                <a:tc>
                  <a:txBody>
                    <a:bodyPr/>
                    <a:lstStyle/>
                    <a:p>
                      <a:pPr algn="l"/>
                      <a:r>
                        <a:rPr lang="tr-TR" sz="1100"/>
                        <a:t>1 </a:t>
                      </a:r>
                    </a:p>
                  </a:txBody>
                  <a:tcPr marL="0" marR="0" marT="0" marB="0">
                    <a:lnL>
                      <a:noFill/>
                    </a:lnL>
                    <a:lnR>
                      <a:noFill/>
                    </a:lnR>
                    <a:lnT>
                      <a:noFill/>
                    </a:lnT>
                    <a:lnB>
                      <a:noFill/>
                    </a:lnB>
                    <a:solidFill>
                      <a:srgbClr val="FFFFFF"/>
                    </a:solidFill>
                  </a:tcPr>
                </a:tc>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2560">
                <a:tc>
                  <a:txBody>
                    <a:bodyPr/>
                    <a:lstStyle/>
                    <a:p>
                      <a:pPr algn="l"/>
                      <a:r>
                        <a:rPr lang="tr-TR" sz="1100"/>
                        <a:t>short </a:t>
                      </a:r>
                    </a:p>
                  </a:txBody>
                  <a:tcPr marL="0" marR="0" marT="0" marB="0">
                    <a:lnL>
                      <a:noFill/>
                    </a:lnL>
                    <a:lnR>
                      <a:noFill/>
                    </a:lnR>
                    <a:lnT>
                      <a:noFill/>
                    </a:lnT>
                    <a:lnB>
                      <a:noFill/>
                    </a:lnB>
                    <a:solidFill>
                      <a:srgbClr val="FFFFFF"/>
                    </a:solidFill>
                  </a:tcPr>
                </a:tc>
                <a:tc>
                  <a:txBody>
                    <a:bodyPr/>
                    <a:lstStyle/>
                    <a:p>
                      <a:pPr algn="l"/>
                      <a:r>
                        <a:rPr lang="tr-TR" sz="1100"/>
                        <a:t>–32,768 </a:t>
                      </a:r>
                    </a:p>
                  </a:txBody>
                  <a:tcPr marL="0" marR="0" marT="0" marB="0">
                    <a:lnL>
                      <a:noFill/>
                    </a:lnL>
                    <a:lnR>
                      <a:noFill/>
                    </a:lnR>
                    <a:lnT>
                      <a:noFill/>
                    </a:lnT>
                    <a:lnB>
                      <a:noFill/>
                    </a:lnB>
                    <a:solidFill>
                      <a:srgbClr val="FFFFFF"/>
                    </a:solidFill>
                  </a:tcPr>
                </a:tc>
                <a:tc>
                  <a:txBody>
                    <a:bodyPr/>
                    <a:lstStyle/>
                    <a:p>
                      <a:pPr algn="l"/>
                      <a:r>
                        <a:rPr lang="tr-TR" sz="1100"/>
                        <a:t>32,767 </a:t>
                      </a:r>
                    </a:p>
                  </a:txBody>
                  <a:tcPr marL="0" marR="0" marT="0" marB="0">
                    <a:lnL>
                      <a:noFill/>
                    </a:lnL>
                    <a:lnR>
                      <a:noFill/>
                    </a:lnR>
                    <a:lnT>
                      <a:noFill/>
                    </a:lnT>
                    <a:lnB>
                      <a:noFill/>
                    </a:lnB>
                    <a:solidFill>
                      <a:srgbClr val="FFFFFF"/>
                    </a:solidFill>
                  </a:tcPr>
                </a:tc>
                <a:tc>
                  <a:txBody>
                    <a:bodyPr/>
                    <a:lstStyle/>
                    <a:p>
                      <a:pPr algn="l"/>
                      <a:r>
                        <a:rPr lang="tr-TR" sz="1100"/>
                        <a:t>n/a </a:t>
                      </a:r>
                    </a:p>
                  </a:txBody>
                  <a:tcPr marL="0" marR="0" marT="0" marB="0">
                    <a:lnL>
                      <a:noFill/>
                    </a:lnL>
                    <a:lnR>
                      <a:noFill/>
                    </a:lnR>
                    <a:lnT>
                      <a:noFill/>
                    </a:lnT>
                    <a:lnB>
                      <a:noFill/>
                    </a:lnB>
                    <a:solidFill>
                      <a:srgbClr val="FFFFFF"/>
                    </a:solidFill>
                  </a:tcPr>
                </a:tc>
                <a:tc>
                  <a:txBody>
                    <a:bodyPr/>
                    <a:lstStyle/>
                    <a:p>
                      <a:pPr algn="l"/>
                      <a:r>
                        <a:rPr lang="tr-TR" sz="1100"/>
                        <a:t>2 </a:t>
                      </a:r>
                    </a:p>
                  </a:txBody>
                  <a:tcPr marL="0" marR="0" marT="0" marB="0">
                    <a:lnL>
                      <a:noFill/>
                    </a:lnL>
                    <a:lnR>
                      <a:noFill/>
                    </a:lnR>
                    <a:lnT>
                      <a:noFill/>
                    </a:lnT>
                    <a:lnB>
                      <a:noFill/>
                    </a:lnB>
                    <a:solidFill>
                      <a:srgbClr val="FFFFFF"/>
                    </a:solidFill>
                  </a:tcPr>
                </a:tc>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7680">
                <a:tc>
                  <a:txBody>
                    <a:bodyPr/>
                    <a:lstStyle/>
                    <a:p>
                      <a:pPr algn="l"/>
                      <a:r>
                        <a:rPr lang="tr-TR" sz="1100"/>
                        <a:t>int </a:t>
                      </a:r>
                    </a:p>
                  </a:txBody>
                  <a:tcPr marL="0" marR="0" marT="0" marB="0">
                    <a:lnL>
                      <a:noFill/>
                    </a:lnL>
                    <a:lnR>
                      <a:noFill/>
                    </a:lnR>
                    <a:lnT>
                      <a:noFill/>
                    </a:lnT>
                    <a:lnB>
                      <a:noFill/>
                    </a:lnB>
                    <a:solidFill>
                      <a:srgbClr val="FFFFFF"/>
                    </a:solidFill>
                  </a:tcPr>
                </a:tc>
                <a:tc>
                  <a:txBody>
                    <a:bodyPr/>
                    <a:lstStyle/>
                    <a:p>
                      <a:pPr algn="l"/>
                      <a:r>
                        <a:rPr lang="tr-TR" sz="1100"/>
                        <a:t>–2,147,483,648 </a:t>
                      </a:r>
                    </a:p>
                  </a:txBody>
                  <a:tcPr marL="0" marR="0" marT="0" marB="0">
                    <a:lnL>
                      <a:noFill/>
                    </a:lnL>
                    <a:lnR>
                      <a:noFill/>
                    </a:lnR>
                    <a:lnT>
                      <a:noFill/>
                    </a:lnT>
                    <a:lnB>
                      <a:noFill/>
                    </a:lnB>
                    <a:solidFill>
                      <a:srgbClr val="FFFFFF"/>
                    </a:solidFill>
                  </a:tcPr>
                </a:tc>
                <a:tc>
                  <a:txBody>
                    <a:bodyPr/>
                    <a:lstStyle/>
                    <a:p>
                      <a:pPr algn="l"/>
                      <a:r>
                        <a:rPr lang="tr-TR" sz="1100"/>
                        <a:t>2,147,483,647 </a:t>
                      </a:r>
                    </a:p>
                  </a:txBody>
                  <a:tcPr marL="0" marR="0" marT="0" marB="0">
                    <a:lnL>
                      <a:noFill/>
                    </a:lnL>
                    <a:lnR>
                      <a:noFill/>
                    </a:lnR>
                    <a:lnT>
                      <a:noFill/>
                    </a:lnT>
                    <a:lnB>
                      <a:noFill/>
                    </a:lnB>
                    <a:solidFill>
                      <a:srgbClr val="FFFFFF"/>
                    </a:solidFill>
                  </a:tcPr>
                </a:tc>
                <a:tc>
                  <a:txBody>
                    <a:bodyPr/>
                    <a:lstStyle/>
                    <a:p>
                      <a:pPr algn="l"/>
                      <a:r>
                        <a:rPr lang="tr-TR" sz="1100"/>
                        <a:t>n/a </a:t>
                      </a:r>
                    </a:p>
                  </a:txBody>
                  <a:tcPr marL="0" marR="0" marT="0" marB="0">
                    <a:lnL>
                      <a:noFill/>
                    </a:lnL>
                    <a:lnR>
                      <a:noFill/>
                    </a:lnR>
                    <a:lnT>
                      <a:noFill/>
                    </a:lnT>
                    <a:lnB>
                      <a:noFill/>
                    </a:lnB>
                    <a:solidFill>
                      <a:srgbClr val="FFFFFF"/>
                    </a:solidFill>
                  </a:tcPr>
                </a:tc>
                <a:tc>
                  <a:txBody>
                    <a:bodyPr/>
                    <a:lstStyle/>
                    <a:p>
                      <a:pPr algn="l"/>
                      <a:r>
                        <a:rPr lang="tr-TR" sz="1100"/>
                        <a:t>4 </a:t>
                      </a:r>
                    </a:p>
                  </a:txBody>
                  <a:tcPr marL="0" marR="0" marT="0" marB="0">
                    <a:lnL>
                      <a:noFill/>
                    </a:lnL>
                    <a:lnR>
                      <a:noFill/>
                    </a:lnR>
                    <a:lnT>
                      <a:noFill/>
                    </a:lnT>
                    <a:lnB>
                      <a:noFill/>
                    </a:lnB>
                    <a:solidFill>
                      <a:srgbClr val="FFFFFF"/>
                    </a:solidFill>
                  </a:tcPr>
                </a:tc>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7680">
                <a:tc>
                  <a:txBody>
                    <a:bodyPr/>
                    <a:lstStyle/>
                    <a:p>
                      <a:pPr algn="l"/>
                      <a:r>
                        <a:rPr lang="tr-TR" sz="1100"/>
                        <a:t>long </a:t>
                      </a:r>
                    </a:p>
                  </a:txBody>
                  <a:tcPr marL="0" marR="0" marT="0" marB="0">
                    <a:lnL>
                      <a:noFill/>
                    </a:lnL>
                    <a:lnR>
                      <a:noFill/>
                    </a:lnR>
                    <a:lnT>
                      <a:noFill/>
                    </a:lnT>
                    <a:lnB>
                      <a:noFill/>
                    </a:lnB>
                    <a:solidFill>
                      <a:srgbClr val="FFFFFF"/>
                    </a:solidFill>
                  </a:tcPr>
                </a:tc>
                <a:tc>
                  <a:txBody>
                    <a:bodyPr/>
                    <a:lstStyle/>
                    <a:p>
                      <a:pPr algn="l"/>
                      <a:r>
                        <a:rPr lang="tr-TR" sz="1100"/>
                        <a:t>–2,147,483,648 </a:t>
                      </a:r>
                    </a:p>
                  </a:txBody>
                  <a:tcPr marL="0" marR="0" marT="0" marB="0">
                    <a:lnL>
                      <a:noFill/>
                    </a:lnL>
                    <a:lnR>
                      <a:noFill/>
                    </a:lnR>
                    <a:lnT>
                      <a:noFill/>
                    </a:lnT>
                    <a:lnB>
                      <a:noFill/>
                    </a:lnB>
                    <a:solidFill>
                      <a:srgbClr val="FFFFFF"/>
                    </a:solidFill>
                  </a:tcPr>
                </a:tc>
                <a:tc>
                  <a:txBody>
                    <a:bodyPr/>
                    <a:lstStyle/>
                    <a:p>
                      <a:pPr algn="l"/>
                      <a:r>
                        <a:rPr lang="tr-TR" sz="1100"/>
                        <a:t>2,147,483,647 </a:t>
                      </a:r>
                    </a:p>
                  </a:txBody>
                  <a:tcPr marL="0" marR="0" marT="0" marB="0">
                    <a:lnL>
                      <a:noFill/>
                    </a:lnL>
                    <a:lnR>
                      <a:noFill/>
                    </a:lnR>
                    <a:lnT>
                      <a:noFill/>
                    </a:lnT>
                    <a:lnB>
                      <a:noFill/>
                    </a:lnB>
                    <a:solidFill>
                      <a:srgbClr val="FFFFFF"/>
                    </a:solidFill>
                  </a:tcPr>
                </a:tc>
                <a:tc>
                  <a:txBody>
                    <a:bodyPr/>
                    <a:lstStyle/>
                    <a:p>
                      <a:pPr algn="l"/>
                      <a:r>
                        <a:rPr lang="tr-TR" sz="1100"/>
                        <a:t>n/a </a:t>
                      </a:r>
                    </a:p>
                  </a:txBody>
                  <a:tcPr marL="0" marR="0" marT="0" marB="0">
                    <a:lnL>
                      <a:noFill/>
                    </a:lnL>
                    <a:lnR>
                      <a:noFill/>
                    </a:lnR>
                    <a:lnT>
                      <a:noFill/>
                    </a:lnT>
                    <a:lnB>
                      <a:noFill/>
                    </a:lnB>
                    <a:solidFill>
                      <a:srgbClr val="FFFFFF"/>
                    </a:solidFill>
                  </a:tcPr>
                </a:tc>
                <a:tc>
                  <a:txBody>
                    <a:bodyPr/>
                    <a:lstStyle/>
                    <a:p>
                      <a:pPr algn="l"/>
                      <a:r>
                        <a:rPr lang="tr-TR" sz="1100"/>
                        <a:t>4 </a:t>
                      </a:r>
                    </a:p>
                  </a:txBody>
                  <a:tcPr marL="0" marR="0" marT="0" marB="0">
                    <a:lnL>
                      <a:noFill/>
                    </a:lnL>
                    <a:lnR>
                      <a:noFill/>
                    </a:lnR>
                    <a:lnT>
                      <a:noFill/>
                    </a:lnT>
                    <a:lnB>
                      <a:noFill/>
                    </a:lnB>
                    <a:solidFill>
                      <a:srgbClr val="FFFFFF"/>
                    </a:solidFill>
                  </a:tcPr>
                </a:tc>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2560">
                <a:tc>
                  <a:txBody>
                    <a:bodyPr/>
                    <a:lstStyle/>
                    <a:p>
                      <a:pPr algn="l"/>
                      <a:r>
                        <a:rPr lang="tr-TR" sz="1100"/>
                        <a:t>float </a:t>
                      </a:r>
                    </a:p>
                  </a:txBody>
                  <a:tcPr marL="0" marR="0" marT="0" marB="0">
                    <a:lnL>
                      <a:noFill/>
                    </a:lnL>
                    <a:lnR>
                      <a:noFill/>
                    </a:lnR>
                    <a:lnT>
                      <a:noFill/>
                    </a:lnT>
                    <a:lnB>
                      <a:noFill/>
                    </a:lnB>
                    <a:solidFill>
                      <a:srgbClr val="FFFFFF"/>
                    </a:solidFill>
                  </a:tcPr>
                </a:tc>
                <a:tc>
                  <a:txBody>
                    <a:bodyPr/>
                    <a:lstStyle/>
                    <a:p>
                      <a:pPr algn="l"/>
                      <a:r>
                        <a:rPr lang="tr-TR" sz="1100"/>
                        <a:t>3.4 x 10–38 </a:t>
                      </a:r>
                    </a:p>
                  </a:txBody>
                  <a:tcPr marL="0" marR="0" marT="0" marB="0">
                    <a:lnL>
                      <a:noFill/>
                    </a:lnL>
                    <a:lnR>
                      <a:noFill/>
                    </a:lnR>
                    <a:lnT>
                      <a:noFill/>
                    </a:lnT>
                    <a:lnB>
                      <a:noFill/>
                    </a:lnB>
                    <a:solidFill>
                      <a:srgbClr val="FFFFFF"/>
                    </a:solidFill>
                  </a:tcPr>
                </a:tc>
                <a:tc>
                  <a:txBody>
                    <a:bodyPr/>
                    <a:lstStyle/>
                    <a:p>
                      <a:pPr algn="l"/>
                      <a:r>
                        <a:rPr lang="tr-TR" sz="1100"/>
                        <a:t>3.4 x 1038 </a:t>
                      </a:r>
                    </a:p>
                  </a:txBody>
                  <a:tcPr marL="0" marR="0" marT="0" marB="0">
                    <a:lnL>
                      <a:noFill/>
                    </a:lnL>
                    <a:lnR>
                      <a:noFill/>
                    </a:lnR>
                    <a:lnT>
                      <a:noFill/>
                    </a:lnT>
                    <a:lnB>
                      <a:noFill/>
                    </a:lnB>
                    <a:solidFill>
                      <a:srgbClr val="FFFFFF"/>
                    </a:solidFill>
                  </a:tcPr>
                </a:tc>
                <a:tc>
                  <a:txBody>
                    <a:bodyPr/>
                    <a:lstStyle/>
                    <a:p>
                      <a:pPr algn="l"/>
                      <a:r>
                        <a:rPr lang="tr-TR" sz="1100"/>
                        <a:t>7 </a:t>
                      </a:r>
                    </a:p>
                  </a:txBody>
                  <a:tcPr marL="0" marR="0" marT="0" marB="0">
                    <a:lnL>
                      <a:noFill/>
                    </a:lnL>
                    <a:lnR>
                      <a:noFill/>
                    </a:lnR>
                    <a:lnT>
                      <a:noFill/>
                    </a:lnT>
                    <a:lnB>
                      <a:noFill/>
                    </a:lnB>
                    <a:solidFill>
                      <a:srgbClr val="FFFFFF"/>
                    </a:solidFill>
                  </a:tcPr>
                </a:tc>
                <a:tc>
                  <a:txBody>
                    <a:bodyPr/>
                    <a:lstStyle/>
                    <a:p>
                      <a:pPr algn="l"/>
                      <a:r>
                        <a:rPr lang="tr-TR" sz="1100"/>
                        <a:t>4 </a:t>
                      </a:r>
                    </a:p>
                  </a:txBody>
                  <a:tcPr marL="0" marR="0" marT="0" marB="0">
                    <a:lnL>
                      <a:noFill/>
                    </a:lnL>
                    <a:lnR>
                      <a:noFill/>
                    </a:lnR>
                    <a:lnT>
                      <a:noFill/>
                    </a:lnT>
                    <a:lnB>
                      <a:noFill/>
                    </a:lnB>
                    <a:solidFill>
                      <a:srgbClr val="FFFFFF"/>
                    </a:solidFill>
                  </a:tcPr>
                </a:tc>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5120">
                <a:tc>
                  <a:txBody>
                    <a:bodyPr/>
                    <a:lstStyle/>
                    <a:p>
                      <a:pPr algn="l"/>
                      <a:r>
                        <a:rPr lang="tr-TR" sz="1100"/>
                        <a:t>double </a:t>
                      </a:r>
                    </a:p>
                  </a:txBody>
                  <a:tcPr marL="0" marR="0" marT="0" marB="0">
                    <a:lnL>
                      <a:noFill/>
                    </a:lnL>
                    <a:lnR>
                      <a:noFill/>
                    </a:lnR>
                    <a:lnT>
                      <a:noFill/>
                    </a:lnT>
                    <a:lnB>
                      <a:noFill/>
                    </a:lnB>
                    <a:solidFill>
                      <a:srgbClr val="FFFFFF"/>
                    </a:solidFill>
                  </a:tcPr>
                </a:tc>
                <a:tc>
                  <a:txBody>
                    <a:bodyPr/>
                    <a:lstStyle/>
                    <a:p>
                      <a:pPr algn="l"/>
                      <a:r>
                        <a:rPr lang="tr-TR" sz="1100"/>
                        <a:t>1.7 x 10–308 </a:t>
                      </a:r>
                    </a:p>
                  </a:txBody>
                  <a:tcPr marL="0" marR="0" marT="0" marB="0">
                    <a:lnL>
                      <a:noFill/>
                    </a:lnL>
                    <a:lnR>
                      <a:noFill/>
                    </a:lnR>
                    <a:lnT>
                      <a:noFill/>
                    </a:lnT>
                    <a:lnB>
                      <a:noFill/>
                    </a:lnB>
                    <a:solidFill>
                      <a:srgbClr val="FFFFFF"/>
                    </a:solidFill>
                  </a:tcPr>
                </a:tc>
                <a:tc>
                  <a:txBody>
                    <a:bodyPr/>
                    <a:lstStyle/>
                    <a:p>
                      <a:pPr algn="l"/>
                      <a:r>
                        <a:rPr lang="tr-TR" sz="1100"/>
                        <a:t>1.7 x 10308 </a:t>
                      </a:r>
                    </a:p>
                  </a:txBody>
                  <a:tcPr marL="0" marR="0" marT="0" marB="0">
                    <a:lnL>
                      <a:noFill/>
                    </a:lnL>
                    <a:lnR>
                      <a:noFill/>
                    </a:lnR>
                    <a:lnT>
                      <a:noFill/>
                    </a:lnT>
                    <a:lnB>
                      <a:noFill/>
                    </a:lnB>
                    <a:solidFill>
                      <a:srgbClr val="FFFFFF"/>
                    </a:solidFill>
                  </a:tcPr>
                </a:tc>
                <a:tc>
                  <a:txBody>
                    <a:bodyPr/>
                    <a:lstStyle/>
                    <a:p>
                      <a:pPr algn="l"/>
                      <a:r>
                        <a:rPr lang="tr-TR" sz="1100"/>
                        <a:t>15 </a:t>
                      </a:r>
                    </a:p>
                  </a:txBody>
                  <a:tcPr marL="0" marR="0" marT="0" marB="0">
                    <a:lnL>
                      <a:noFill/>
                    </a:lnL>
                    <a:lnR>
                      <a:noFill/>
                    </a:lnR>
                    <a:lnT>
                      <a:noFill/>
                    </a:lnT>
                    <a:lnB>
                      <a:noFill/>
                    </a:lnB>
                    <a:solidFill>
                      <a:srgbClr val="FFFFFF"/>
                    </a:solidFill>
                  </a:tcPr>
                </a:tc>
                <a:tc>
                  <a:txBody>
                    <a:bodyPr/>
                    <a:lstStyle/>
                    <a:p>
                      <a:pPr algn="l"/>
                      <a:r>
                        <a:rPr lang="tr-TR" sz="1100"/>
                        <a:t>8 </a:t>
                      </a:r>
                    </a:p>
                  </a:txBody>
                  <a:tcPr marL="0" marR="0" marT="0" marB="0">
                    <a:lnL>
                      <a:noFill/>
                    </a:lnL>
                    <a:lnR>
                      <a:noFill/>
                    </a:lnR>
                    <a:lnT>
                      <a:noFill/>
                    </a:lnT>
                    <a:lnB>
                      <a:noFill/>
                    </a:lnB>
                    <a:solidFill>
                      <a:srgbClr val="FFFFFF"/>
                    </a:solidFill>
                  </a:tcPr>
                </a:tc>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5120">
                <a:tc>
                  <a:txBody>
                    <a:bodyPr/>
                    <a:lstStyle/>
                    <a:p>
                      <a:pPr algn="l"/>
                      <a:r>
                        <a:rPr lang="tr-TR" sz="1100"/>
                        <a:t>long double </a:t>
                      </a:r>
                    </a:p>
                  </a:txBody>
                  <a:tcPr marL="0" marR="0" marT="0" marB="0">
                    <a:lnL>
                      <a:noFill/>
                    </a:lnL>
                    <a:lnR>
                      <a:noFill/>
                    </a:lnR>
                    <a:lnT>
                      <a:noFill/>
                    </a:lnT>
                    <a:lnB>
                      <a:noFill/>
                    </a:lnB>
                    <a:solidFill>
                      <a:srgbClr val="FFFFFF"/>
                    </a:solidFill>
                  </a:tcPr>
                </a:tc>
                <a:tc>
                  <a:txBody>
                    <a:bodyPr/>
                    <a:lstStyle/>
                    <a:p>
                      <a:pPr algn="l"/>
                      <a:r>
                        <a:rPr lang="tr-TR" sz="1100"/>
                        <a:t>3.4 x 10–4932 </a:t>
                      </a:r>
                    </a:p>
                  </a:txBody>
                  <a:tcPr marL="0" marR="0" marT="0" marB="0">
                    <a:lnL>
                      <a:noFill/>
                    </a:lnL>
                    <a:lnR>
                      <a:noFill/>
                    </a:lnR>
                    <a:lnT>
                      <a:noFill/>
                    </a:lnT>
                    <a:lnB>
                      <a:noFill/>
                    </a:lnB>
                    <a:solidFill>
                      <a:srgbClr val="FFFFFF"/>
                    </a:solidFill>
                  </a:tcPr>
                </a:tc>
                <a:tc>
                  <a:txBody>
                    <a:bodyPr/>
                    <a:lstStyle/>
                    <a:p>
                      <a:pPr algn="l"/>
                      <a:r>
                        <a:rPr lang="tr-TR" sz="1100"/>
                        <a:t>1.1 x 104932 </a:t>
                      </a:r>
                    </a:p>
                  </a:txBody>
                  <a:tcPr marL="0" marR="0" marT="0" marB="0">
                    <a:lnL>
                      <a:noFill/>
                    </a:lnL>
                    <a:lnR>
                      <a:noFill/>
                    </a:lnR>
                    <a:lnT>
                      <a:noFill/>
                    </a:lnT>
                    <a:lnB>
                      <a:noFill/>
                    </a:lnB>
                    <a:solidFill>
                      <a:srgbClr val="FFFFFF"/>
                    </a:solidFill>
                  </a:tcPr>
                </a:tc>
                <a:tc>
                  <a:txBody>
                    <a:bodyPr/>
                    <a:lstStyle/>
                    <a:p>
                      <a:pPr algn="l"/>
                      <a:r>
                        <a:rPr lang="tr-TR" sz="1100"/>
                        <a:t>19 </a:t>
                      </a:r>
                    </a:p>
                  </a:txBody>
                  <a:tcPr marL="0" marR="0" marT="0" marB="0">
                    <a:lnL>
                      <a:noFill/>
                    </a:lnL>
                    <a:lnR>
                      <a:noFill/>
                    </a:lnR>
                    <a:lnT>
                      <a:noFill/>
                    </a:lnT>
                    <a:lnB>
                      <a:noFill/>
                    </a:lnB>
                    <a:solidFill>
                      <a:srgbClr val="FFFFFF"/>
                    </a:solidFill>
                  </a:tcPr>
                </a:tc>
                <a:tc>
                  <a:txBody>
                    <a:bodyPr/>
                    <a:lstStyle/>
                    <a:p>
                      <a:pPr algn="l"/>
                      <a:r>
                        <a:rPr lang="tr-TR" sz="1100" dirty="0"/>
                        <a:t>10 </a:t>
                      </a:r>
                    </a:p>
                  </a:txBody>
                  <a:tcPr marL="0" marR="0" marT="0" marB="0">
                    <a:lnL>
                      <a:noFill/>
                    </a:lnL>
                    <a:lnR>
                      <a:noFill/>
                    </a:lnR>
                    <a:lnT>
                      <a:noFill/>
                    </a:lnT>
                    <a:lnB>
                      <a:noFill/>
                    </a:lnB>
                    <a:solidFill>
                      <a:srgbClr val="FFFFFF"/>
                    </a:solidFill>
                  </a:tcPr>
                </a:tc>
              </a:tr>
            </a:tbl>
          </a:graphicData>
        </a:graphic>
      </p:graphicFrame>
      <p:sp>
        <p:nvSpPr>
          <p:cNvPr id="41102" name="Rectangle 142"/>
          <p:cNvSpPr>
            <a:spLocks noChangeArrowheads="1"/>
          </p:cNvSpPr>
          <p:nvPr/>
        </p:nvSpPr>
        <p:spPr bwMode="auto">
          <a:xfrm>
            <a:off x="0" y="0"/>
            <a:ext cx="184731" cy="369332"/>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8" name="67 İçerik Yer Tutucusu"/>
          <p:cNvSpPr>
            <a:spLocks noGrp="1"/>
          </p:cNvSpPr>
          <p:nvPr>
            <p:ph/>
          </p:nvPr>
        </p:nvSpPr>
        <p:spPr/>
        <p:txBody>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304800" y="228600"/>
            <a:ext cx="7924800" cy="366713"/>
          </a:xfrm>
          <a:prstGeom prst="rect">
            <a:avLst/>
          </a:prstGeom>
          <a:noFill/>
          <a:ln w="9525">
            <a:noFill/>
            <a:miter lim="800000"/>
            <a:headEnd/>
            <a:tailEnd/>
          </a:ln>
          <a:effectLst/>
        </p:spPr>
        <p:txBody>
          <a:bodyPr>
            <a:spAutoFit/>
          </a:bodyPr>
          <a:lstStyle/>
          <a:p>
            <a:pPr>
              <a:spcBef>
                <a:spcPct val="50000"/>
              </a:spcBef>
            </a:pPr>
            <a:r>
              <a:rPr lang="en-US" b="1" dirty="0"/>
              <a:t>Data Types</a:t>
            </a:r>
          </a:p>
        </p:txBody>
      </p:sp>
      <p:sp>
        <p:nvSpPr>
          <p:cNvPr id="7" name="6 Metin kutusu"/>
          <p:cNvSpPr txBox="1"/>
          <p:nvPr/>
        </p:nvSpPr>
        <p:spPr>
          <a:xfrm>
            <a:off x="304800" y="838200"/>
            <a:ext cx="8001000" cy="1754326"/>
          </a:xfrm>
          <a:prstGeom prst="rect">
            <a:avLst/>
          </a:prstGeom>
          <a:noFill/>
        </p:spPr>
        <p:txBody>
          <a:bodyPr wrap="square" rtlCol="0">
            <a:spAutoFit/>
          </a:bodyPr>
          <a:lstStyle/>
          <a:p>
            <a:r>
              <a:rPr lang="en-US" b="1" dirty="0" smtClean="0"/>
              <a:t>unsigned Data Types</a:t>
            </a:r>
            <a:endParaRPr lang="tr-TR" b="1" dirty="0" smtClean="0"/>
          </a:p>
          <a:p>
            <a:endParaRPr lang="en-US" b="1" dirty="0" smtClean="0"/>
          </a:p>
          <a:p>
            <a:r>
              <a:rPr lang="en-US" dirty="0" smtClean="0"/>
              <a:t>By eliminating the sign of the character and integer types, you can change their range to start at 0 and include only positive numbers. This allows them to represent numbers twice as big as the signed type. </a:t>
            </a:r>
          </a:p>
          <a:p>
            <a:endParaRPr lang="en-US" dirty="0"/>
          </a:p>
        </p:txBody>
      </p:sp>
      <p:graphicFrame>
        <p:nvGraphicFramePr>
          <p:cNvPr id="8" name="7 Tablo"/>
          <p:cNvGraphicFramePr>
            <a:graphicFrameLocks noGrp="1"/>
          </p:cNvGraphicFramePr>
          <p:nvPr/>
        </p:nvGraphicFramePr>
        <p:xfrm>
          <a:off x="533400" y="2438400"/>
          <a:ext cx="6858000" cy="4064000"/>
        </p:xfrm>
        <a:graphic>
          <a:graphicData uri="http://schemas.openxmlformats.org/drawingml/2006/table">
            <a:tbl>
              <a:tblPr/>
              <a:tblGrid>
                <a:gridCol w="1730270"/>
                <a:gridCol w="1297704"/>
                <a:gridCol w="2162837"/>
                <a:gridCol w="1297704"/>
                <a:gridCol w="369485"/>
              </a:tblGrid>
              <a:tr h="230038">
                <a:tc gridSpan="5">
                  <a:txBody>
                    <a:bodyPr/>
                    <a:lstStyle/>
                    <a:p>
                      <a:r>
                        <a:rPr lang="tr-TR" sz="1500" dirty="0" err="1"/>
                        <a:t>Table</a:t>
                      </a:r>
                      <a:r>
                        <a:rPr lang="tr-TR" sz="1500" dirty="0"/>
                        <a:t> 2.3 </a:t>
                      </a:r>
                      <a:r>
                        <a:rPr lang="tr-TR" sz="1500" dirty="0" err="1"/>
                        <a:t>Unsigned</a:t>
                      </a:r>
                      <a:r>
                        <a:rPr lang="tr-TR" sz="1500" dirty="0"/>
                        <a:t> </a:t>
                      </a:r>
                      <a:r>
                        <a:rPr lang="tr-TR" sz="1500" dirty="0" err="1"/>
                        <a:t>Integer</a:t>
                      </a:r>
                      <a:r>
                        <a:rPr lang="tr-TR" sz="1500" dirty="0"/>
                        <a:t> </a:t>
                      </a:r>
                      <a:r>
                        <a:rPr lang="tr-TR" sz="1500" dirty="0" err="1"/>
                        <a:t>Types</a:t>
                      </a:r>
                      <a:r>
                        <a:rPr lang="tr-TR" sz="1500" dirty="0"/>
                        <a:t> </a:t>
                      </a:r>
                    </a:p>
                  </a:txBody>
                  <a:tcPr marL="0" marR="0" marT="0" marB="0">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0038">
                <a:tc gridSpan="5">
                  <a:txBody>
                    <a:bodyPr/>
                    <a:lstStyle/>
                    <a:p>
                      <a:pPr algn="l"/>
                      <a:endParaRPr lang="tr-TR" sz="1500"/>
                    </a:p>
                  </a:txBody>
                  <a:tcPr marL="0" marR="0" marT="0" marB="0">
                    <a:lnL>
                      <a:noFill/>
                    </a:lnL>
                    <a:lnR>
                      <a:noFill/>
                    </a:lnR>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6717">
                <a:tc>
                  <a:txBody>
                    <a:bodyPr/>
                    <a:lstStyle/>
                    <a:p>
                      <a:pPr algn="l"/>
                      <a:endParaRPr lang="tr-TR" sz="1500"/>
                    </a:p>
                  </a:txBody>
                  <a:tcPr marL="0" marR="0" marT="0" marB="0">
                    <a:lnL>
                      <a:noFill/>
                    </a:lnL>
                    <a:lnR>
                      <a:noFill/>
                    </a:lnR>
                    <a:lnT>
                      <a:noFill/>
                    </a:lnT>
                    <a:lnB>
                      <a:noFill/>
                    </a:lnB>
                    <a:solidFill>
                      <a:srgbClr val="FFFFFF"/>
                    </a:solidFill>
                  </a:tcPr>
                </a:tc>
                <a:tc gridSpan="2">
                  <a:txBody>
                    <a:bodyPr/>
                    <a:lstStyle/>
                    <a:p>
                      <a:pPr algn="l"/>
                      <a:r>
                        <a:rPr lang="tr-TR" sz="1500"/>
                        <a:t>   Numerical Range </a:t>
                      </a:r>
                    </a:p>
                  </a:txBody>
                  <a:tcPr marL="0" marR="0" marT="0" marB="0">
                    <a:lnL>
                      <a:noFill/>
                    </a:lnL>
                    <a:lnR>
                      <a:noFill/>
                    </a:lnR>
                    <a:lnT>
                      <a:noFill/>
                    </a:lnT>
                    <a:lnB>
                      <a:noFill/>
                    </a:lnB>
                    <a:solidFill>
                      <a:srgbClr val="FFFFFF"/>
                    </a:solidFill>
                  </a:tcPr>
                </a:tc>
                <a:tc hMerge="1">
                  <a:txBody>
                    <a:bodyPr/>
                    <a:lstStyle/>
                    <a:p>
                      <a:endParaRPr lang="en-US"/>
                    </a:p>
                  </a:txBody>
                  <a:tcPr/>
                </a:tc>
                <a:tc>
                  <a:txBody>
                    <a:bodyPr/>
                    <a:lstStyle/>
                    <a:p>
                      <a:pPr algn="l"/>
                      <a:r>
                        <a:rPr lang="tr-TR" sz="1500"/>
                        <a:t>Bytes of </a:t>
                      </a:r>
                    </a:p>
                  </a:txBody>
                  <a:tcPr marL="0" marR="0" marT="0" marB="0">
                    <a:lnL>
                      <a:noFill/>
                    </a:lnL>
                    <a:lnR>
                      <a:noFill/>
                    </a:lnR>
                    <a:lnT>
                      <a:noFill/>
                    </a:lnT>
                    <a:lnB>
                      <a:noFill/>
                    </a:lnB>
                    <a:solidFill>
                      <a:srgbClr val="FFFFFF"/>
                    </a:solidFill>
                  </a:tcPr>
                </a:tc>
                <a:tc>
                  <a:txBody>
                    <a:bodyPr/>
                    <a:lstStyle/>
                    <a:p>
                      <a:endParaRPr lang="en-US" sz="1500"/>
                    </a:p>
                  </a:txBody>
                  <a:tcPr marL="76679" marR="76679" marT="38340" marB="38340">
                    <a:lnL>
                      <a:noFill/>
                    </a:lnL>
                    <a:lnT>
                      <a:noFill/>
                    </a:lnT>
                  </a:tcPr>
                </a:tc>
              </a:tr>
              <a:tr h="306717">
                <a:tc>
                  <a:txBody>
                    <a:bodyPr/>
                    <a:lstStyle/>
                    <a:p>
                      <a:pPr algn="l"/>
                      <a:r>
                        <a:rPr lang="tr-TR" sz="1500"/>
                        <a:t>Keyword </a:t>
                      </a:r>
                    </a:p>
                  </a:txBody>
                  <a:tcPr marL="0" marR="0" marT="0" marB="0">
                    <a:lnL>
                      <a:noFill/>
                    </a:lnL>
                    <a:lnR>
                      <a:noFill/>
                    </a:lnR>
                    <a:lnT>
                      <a:noFill/>
                    </a:lnT>
                    <a:lnB>
                      <a:noFill/>
                    </a:lnB>
                    <a:solidFill>
                      <a:srgbClr val="FFFFFF"/>
                    </a:solidFill>
                  </a:tcPr>
                </a:tc>
                <a:tc>
                  <a:txBody>
                    <a:bodyPr/>
                    <a:lstStyle/>
                    <a:p>
                      <a:pPr algn="l"/>
                      <a:r>
                        <a:rPr lang="tr-TR" sz="1500"/>
                        <a:t>Low </a:t>
                      </a:r>
                    </a:p>
                  </a:txBody>
                  <a:tcPr marL="0" marR="0" marT="0" marB="0">
                    <a:lnL>
                      <a:noFill/>
                    </a:lnL>
                    <a:lnR>
                      <a:noFill/>
                    </a:lnR>
                    <a:lnT>
                      <a:noFill/>
                    </a:lnT>
                    <a:lnB>
                      <a:noFill/>
                    </a:lnB>
                    <a:solidFill>
                      <a:srgbClr val="FFFFFF"/>
                    </a:solidFill>
                  </a:tcPr>
                </a:tc>
                <a:tc>
                  <a:txBody>
                    <a:bodyPr/>
                    <a:lstStyle/>
                    <a:p>
                      <a:pPr algn="l"/>
                      <a:r>
                        <a:rPr lang="tr-TR" sz="1500"/>
                        <a:t>High </a:t>
                      </a:r>
                    </a:p>
                  </a:txBody>
                  <a:tcPr marL="0" marR="0" marT="0" marB="0">
                    <a:lnL>
                      <a:noFill/>
                    </a:lnL>
                    <a:lnR>
                      <a:noFill/>
                    </a:lnR>
                    <a:lnT>
                      <a:noFill/>
                    </a:lnT>
                    <a:lnB>
                      <a:noFill/>
                    </a:lnB>
                    <a:solidFill>
                      <a:srgbClr val="FFFFFF"/>
                    </a:solidFill>
                  </a:tcPr>
                </a:tc>
                <a:tc>
                  <a:txBody>
                    <a:bodyPr/>
                    <a:lstStyle/>
                    <a:p>
                      <a:pPr algn="l"/>
                      <a:r>
                        <a:rPr lang="tr-TR" sz="1500"/>
                        <a:t>Memory </a:t>
                      </a:r>
                    </a:p>
                  </a:txBody>
                  <a:tcPr marL="0" marR="0" marT="0" marB="0">
                    <a:lnL>
                      <a:noFill/>
                    </a:lnL>
                    <a:lnR>
                      <a:noFill/>
                    </a:lnR>
                    <a:lnT>
                      <a:noFill/>
                    </a:lnT>
                    <a:lnB>
                      <a:noFill/>
                    </a:lnB>
                    <a:solidFill>
                      <a:srgbClr val="FFFFFF"/>
                    </a:solidFill>
                  </a:tcPr>
                </a:tc>
                <a:tc>
                  <a:txBody>
                    <a:bodyPr/>
                    <a:lstStyle/>
                    <a:p>
                      <a:endParaRPr lang="en-US" sz="1500" dirty="0"/>
                    </a:p>
                  </a:txBody>
                  <a:tcPr marL="76679" marR="76679" marT="38340" marB="38340">
                    <a:lnL>
                      <a:noFill/>
                    </a:lnL>
                  </a:tcPr>
                </a:tc>
              </a:tr>
              <a:tr h="230038">
                <a:tc gridSpan="5">
                  <a:txBody>
                    <a:bodyPr/>
                    <a:lstStyle/>
                    <a:p>
                      <a:pPr algn="l"/>
                      <a:endParaRPr lang="tr-TR" sz="1500" dirty="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0075">
                <a:tc>
                  <a:txBody>
                    <a:bodyPr/>
                    <a:lstStyle/>
                    <a:p>
                      <a:pPr algn="l"/>
                      <a:r>
                        <a:rPr lang="tr-TR" sz="1500"/>
                        <a:t>unsigned char </a:t>
                      </a:r>
                    </a:p>
                  </a:txBody>
                  <a:tcPr marL="0" marR="0" marT="0" marB="0">
                    <a:lnL>
                      <a:noFill/>
                    </a:lnL>
                    <a:lnR>
                      <a:noFill/>
                    </a:lnR>
                    <a:lnT>
                      <a:noFill/>
                    </a:lnT>
                    <a:lnB>
                      <a:noFill/>
                    </a:lnB>
                    <a:solidFill>
                      <a:srgbClr val="FFFFFF"/>
                    </a:solidFill>
                  </a:tcPr>
                </a:tc>
                <a:tc>
                  <a:txBody>
                    <a:bodyPr/>
                    <a:lstStyle/>
                    <a:p>
                      <a:pPr algn="l"/>
                      <a:r>
                        <a:rPr lang="tr-TR" sz="1500" dirty="0"/>
                        <a:t>0 </a:t>
                      </a:r>
                    </a:p>
                  </a:txBody>
                  <a:tcPr marL="0" marR="0" marT="0" marB="0">
                    <a:lnL>
                      <a:noFill/>
                    </a:lnL>
                    <a:lnR>
                      <a:noFill/>
                    </a:lnR>
                    <a:lnT>
                      <a:noFill/>
                    </a:lnT>
                    <a:lnB>
                      <a:noFill/>
                    </a:lnB>
                    <a:solidFill>
                      <a:srgbClr val="FFFFFF"/>
                    </a:solidFill>
                  </a:tcPr>
                </a:tc>
                <a:tc>
                  <a:txBody>
                    <a:bodyPr/>
                    <a:lstStyle/>
                    <a:p>
                      <a:pPr algn="l"/>
                      <a:r>
                        <a:rPr lang="tr-TR" sz="1500"/>
                        <a:t>255 </a:t>
                      </a:r>
                    </a:p>
                  </a:txBody>
                  <a:tcPr marL="0" marR="0" marT="0" marB="0">
                    <a:lnL>
                      <a:noFill/>
                    </a:lnL>
                    <a:lnR>
                      <a:noFill/>
                    </a:lnR>
                    <a:lnT>
                      <a:noFill/>
                    </a:lnT>
                    <a:lnB>
                      <a:noFill/>
                    </a:lnB>
                    <a:solidFill>
                      <a:srgbClr val="FFFFFF"/>
                    </a:solidFill>
                  </a:tcPr>
                </a:tc>
                <a:tc>
                  <a:txBody>
                    <a:bodyPr/>
                    <a:lstStyle/>
                    <a:p>
                      <a:pPr algn="l"/>
                      <a:r>
                        <a:rPr lang="tr-TR" sz="1500"/>
                        <a:t>1 </a:t>
                      </a:r>
                    </a:p>
                  </a:txBody>
                  <a:tcPr marL="0" marR="0" marT="0" marB="0">
                    <a:lnL>
                      <a:noFill/>
                    </a:lnL>
                    <a:lnR>
                      <a:noFill/>
                    </a:lnR>
                    <a:lnT>
                      <a:noFill/>
                    </a:lnT>
                    <a:lnB>
                      <a:noFill/>
                    </a:lnB>
                    <a:solidFill>
                      <a:srgbClr val="FFFFFF"/>
                    </a:solidFill>
                  </a:tcPr>
                </a:tc>
                <a:tc>
                  <a:txBody>
                    <a:bodyPr/>
                    <a:lstStyle/>
                    <a:p>
                      <a:endParaRPr lang="en-US" sz="1500"/>
                    </a:p>
                  </a:txBody>
                  <a:tcPr marL="76679" marR="76679" marT="38340" marB="38340">
                    <a:lnL>
                      <a:noFill/>
                    </a:lnL>
                    <a:lnT>
                      <a:noFill/>
                    </a:lnT>
                  </a:tcPr>
                </a:tc>
              </a:tr>
              <a:tr h="230038">
                <a:tc gridSpan="5">
                  <a:txBody>
                    <a:bodyPr/>
                    <a:lstStyle/>
                    <a:p>
                      <a:pPr algn="l"/>
                      <a:endParaRPr lang="tr-TR" sz="15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0075">
                <a:tc>
                  <a:txBody>
                    <a:bodyPr/>
                    <a:lstStyle/>
                    <a:p>
                      <a:pPr algn="l"/>
                      <a:r>
                        <a:rPr lang="tr-TR" sz="1500"/>
                        <a:t>unsigned short </a:t>
                      </a:r>
                    </a:p>
                  </a:txBody>
                  <a:tcPr marL="0" marR="0" marT="0" marB="0">
                    <a:lnL>
                      <a:noFill/>
                    </a:lnL>
                    <a:lnR>
                      <a:noFill/>
                    </a:lnR>
                    <a:lnT>
                      <a:noFill/>
                    </a:lnT>
                    <a:lnB>
                      <a:noFill/>
                    </a:lnB>
                    <a:solidFill>
                      <a:srgbClr val="FFFFFF"/>
                    </a:solidFill>
                  </a:tcPr>
                </a:tc>
                <a:tc>
                  <a:txBody>
                    <a:bodyPr/>
                    <a:lstStyle/>
                    <a:p>
                      <a:pPr algn="l"/>
                      <a:r>
                        <a:rPr lang="tr-TR" sz="1500"/>
                        <a:t>0 </a:t>
                      </a:r>
                    </a:p>
                  </a:txBody>
                  <a:tcPr marL="0" marR="0" marT="0" marB="0">
                    <a:lnL>
                      <a:noFill/>
                    </a:lnL>
                    <a:lnR>
                      <a:noFill/>
                    </a:lnR>
                    <a:lnT>
                      <a:noFill/>
                    </a:lnT>
                    <a:lnB>
                      <a:noFill/>
                    </a:lnB>
                    <a:solidFill>
                      <a:srgbClr val="FFFFFF"/>
                    </a:solidFill>
                  </a:tcPr>
                </a:tc>
                <a:tc>
                  <a:txBody>
                    <a:bodyPr/>
                    <a:lstStyle/>
                    <a:p>
                      <a:pPr algn="l"/>
                      <a:r>
                        <a:rPr lang="tr-TR" sz="1500"/>
                        <a:t>65,535 </a:t>
                      </a:r>
                    </a:p>
                  </a:txBody>
                  <a:tcPr marL="0" marR="0" marT="0" marB="0">
                    <a:lnL>
                      <a:noFill/>
                    </a:lnL>
                    <a:lnR>
                      <a:noFill/>
                    </a:lnR>
                    <a:lnT>
                      <a:noFill/>
                    </a:lnT>
                    <a:lnB>
                      <a:noFill/>
                    </a:lnB>
                    <a:solidFill>
                      <a:srgbClr val="FFFFFF"/>
                    </a:solidFill>
                  </a:tcPr>
                </a:tc>
                <a:tc>
                  <a:txBody>
                    <a:bodyPr/>
                    <a:lstStyle/>
                    <a:p>
                      <a:pPr algn="l"/>
                      <a:r>
                        <a:rPr lang="tr-TR" sz="1500"/>
                        <a:t>2 </a:t>
                      </a:r>
                    </a:p>
                  </a:txBody>
                  <a:tcPr marL="0" marR="0" marT="0" marB="0">
                    <a:lnL>
                      <a:noFill/>
                    </a:lnL>
                    <a:lnR>
                      <a:noFill/>
                    </a:lnR>
                    <a:lnT>
                      <a:noFill/>
                    </a:lnT>
                    <a:lnB>
                      <a:noFill/>
                    </a:lnB>
                    <a:solidFill>
                      <a:srgbClr val="FFFFFF"/>
                    </a:solidFill>
                  </a:tcPr>
                </a:tc>
                <a:tc>
                  <a:txBody>
                    <a:bodyPr/>
                    <a:lstStyle/>
                    <a:p>
                      <a:endParaRPr lang="en-US" sz="1500"/>
                    </a:p>
                  </a:txBody>
                  <a:tcPr marL="76679" marR="76679" marT="38340" marB="38340">
                    <a:lnL>
                      <a:noFill/>
                    </a:lnL>
                    <a:lnT>
                      <a:noFill/>
                    </a:lnT>
                  </a:tcPr>
                </a:tc>
              </a:tr>
              <a:tr h="230038">
                <a:tc gridSpan="5">
                  <a:txBody>
                    <a:bodyPr/>
                    <a:lstStyle/>
                    <a:p>
                      <a:pPr algn="l"/>
                      <a:endParaRPr lang="tr-TR" sz="15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0075">
                <a:tc>
                  <a:txBody>
                    <a:bodyPr/>
                    <a:lstStyle/>
                    <a:p>
                      <a:pPr algn="l"/>
                      <a:r>
                        <a:rPr lang="tr-TR" sz="1500"/>
                        <a:t>unsigned int </a:t>
                      </a:r>
                    </a:p>
                  </a:txBody>
                  <a:tcPr marL="0" marR="0" marT="0" marB="0">
                    <a:lnL>
                      <a:noFill/>
                    </a:lnL>
                    <a:lnR>
                      <a:noFill/>
                    </a:lnR>
                    <a:lnT>
                      <a:noFill/>
                    </a:lnT>
                    <a:lnB>
                      <a:noFill/>
                    </a:lnB>
                    <a:solidFill>
                      <a:srgbClr val="FFFFFF"/>
                    </a:solidFill>
                  </a:tcPr>
                </a:tc>
                <a:tc>
                  <a:txBody>
                    <a:bodyPr/>
                    <a:lstStyle/>
                    <a:p>
                      <a:pPr algn="l"/>
                      <a:r>
                        <a:rPr lang="tr-TR" sz="1500"/>
                        <a:t>0 </a:t>
                      </a:r>
                    </a:p>
                  </a:txBody>
                  <a:tcPr marL="0" marR="0" marT="0" marB="0">
                    <a:lnL>
                      <a:noFill/>
                    </a:lnL>
                    <a:lnR>
                      <a:noFill/>
                    </a:lnR>
                    <a:lnT>
                      <a:noFill/>
                    </a:lnT>
                    <a:lnB>
                      <a:noFill/>
                    </a:lnB>
                    <a:solidFill>
                      <a:srgbClr val="FFFFFF"/>
                    </a:solidFill>
                  </a:tcPr>
                </a:tc>
                <a:tc>
                  <a:txBody>
                    <a:bodyPr/>
                    <a:lstStyle/>
                    <a:p>
                      <a:pPr algn="l"/>
                      <a:r>
                        <a:rPr lang="tr-TR" sz="1500"/>
                        <a:t>4,294,967,295 </a:t>
                      </a:r>
                    </a:p>
                  </a:txBody>
                  <a:tcPr marL="0" marR="0" marT="0" marB="0">
                    <a:lnL>
                      <a:noFill/>
                    </a:lnL>
                    <a:lnR>
                      <a:noFill/>
                    </a:lnR>
                    <a:lnT>
                      <a:noFill/>
                    </a:lnT>
                    <a:lnB>
                      <a:noFill/>
                    </a:lnB>
                    <a:solidFill>
                      <a:srgbClr val="FFFFFF"/>
                    </a:solidFill>
                  </a:tcPr>
                </a:tc>
                <a:tc>
                  <a:txBody>
                    <a:bodyPr/>
                    <a:lstStyle/>
                    <a:p>
                      <a:pPr algn="l"/>
                      <a:r>
                        <a:rPr lang="tr-TR" sz="1500"/>
                        <a:t>4 </a:t>
                      </a:r>
                    </a:p>
                  </a:txBody>
                  <a:tcPr marL="0" marR="0" marT="0" marB="0">
                    <a:lnL>
                      <a:noFill/>
                    </a:lnL>
                    <a:lnR>
                      <a:noFill/>
                    </a:lnR>
                    <a:lnT>
                      <a:noFill/>
                    </a:lnT>
                    <a:lnB>
                      <a:noFill/>
                    </a:lnB>
                    <a:solidFill>
                      <a:srgbClr val="FFFFFF"/>
                    </a:solidFill>
                  </a:tcPr>
                </a:tc>
                <a:tc>
                  <a:txBody>
                    <a:bodyPr/>
                    <a:lstStyle/>
                    <a:p>
                      <a:endParaRPr lang="en-US" sz="1500"/>
                    </a:p>
                  </a:txBody>
                  <a:tcPr marL="76679" marR="76679" marT="38340" marB="38340">
                    <a:lnL>
                      <a:noFill/>
                    </a:lnL>
                    <a:lnT>
                      <a:noFill/>
                    </a:lnT>
                  </a:tcPr>
                </a:tc>
              </a:tr>
              <a:tr h="230038">
                <a:tc gridSpan="5">
                  <a:txBody>
                    <a:bodyPr/>
                    <a:lstStyle/>
                    <a:p>
                      <a:pPr algn="l"/>
                      <a:endParaRPr lang="tr-TR" sz="15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0075">
                <a:tc>
                  <a:txBody>
                    <a:bodyPr/>
                    <a:lstStyle/>
                    <a:p>
                      <a:pPr algn="l"/>
                      <a:r>
                        <a:rPr lang="tr-TR" sz="1500"/>
                        <a:t>unsigned long </a:t>
                      </a:r>
                    </a:p>
                  </a:txBody>
                  <a:tcPr marL="0" marR="0" marT="0" marB="0">
                    <a:lnL>
                      <a:noFill/>
                    </a:lnL>
                    <a:lnR>
                      <a:noFill/>
                    </a:lnR>
                    <a:lnT>
                      <a:noFill/>
                    </a:lnT>
                    <a:lnB>
                      <a:noFill/>
                    </a:lnB>
                    <a:solidFill>
                      <a:srgbClr val="FFFFFF"/>
                    </a:solidFill>
                  </a:tcPr>
                </a:tc>
                <a:tc>
                  <a:txBody>
                    <a:bodyPr/>
                    <a:lstStyle/>
                    <a:p>
                      <a:pPr algn="l"/>
                      <a:r>
                        <a:rPr lang="tr-TR" sz="1500"/>
                        <a:t>0 </a:t>
                      </a:r>
                    </a:p>
                  </a:txBody>
                  <a:tcPr marL="0" marR="0" marT="0" marB="0">
                    <a:lnL>
                      <a:noFill/>
                    </a:lnL>
                    <a:lnR>
                      <a:noFill/>
                    </a:lnR>
                    <a:lnT>
                      <a:noFill/>
                    </a:lnT>
                    <a:lnB>
                      <a:noFill/>
                    </a:lnB>
                    <a:solidFill>
                      <a:srgbClr val="FFFFFF"/>
                    </a:solidFill>
                  </a:tcPr>
                </a:tc>
                <a:tc>
                  <a:txBody>
                    <a:bodyPr/>
                    <a:lstStyle/>
                    <a:p>
                      <a:pPr algn="l"/>
                      <a:r>
                        <a:rPr lang="tr-TR" sz="1500"/>
                        <a:t>4,294,967,295 </a:t>
                      </a:r>
                    </a:p>
                  </a:txBody>
                  <a:tcPr marL="0" marR="0" marT="0" marB="0">
                    <a:lnL>
                      <a:noFill/>
                    </a:lnL>
                    <a:lnR>
                      <a:noFill/>
                    </a:lnR>
                    <a:lnT>
                      <a:noFill/>
                    </a:lnT>
                    <a:lnB>
                      <a:noFill/>
                    </a:lnB>
                    <a:solidFill>
                      <a:srgbClr val="FFFFFF"/>
                    </a:solidFill>
                  </a:tcPr>
                </a:tc>
                <a:tc>
                  <a:txBody>
                    <a:bodyPr/>
                    <a:lstStyle/>
                    <a:p>
                      <a:pPr algn="l"/>
                      <a:r>
                        <a:rPr lang="tr-TR" sz="1500"/>
                        <a:t>4 </a:t>
                      </a:r>
                    </a:p>
                  </a:txBody>
                  <a:tcPr marL="0" marR="0" marT="0" marB="0">
                    <a:lnL>
                      <a:noFill/>
                    </a:lnL>
                    <a:lnR>
                      <a:noFill/>
                    </a:lnR>
                    <a:lnT>
                      <a:noFill/>
                    </a:lnT>
                    <a:lnB>
                      <a:noFill/>
                    </a:lnB>
                    <a:solidFill>
                      <a:srgbClr val="FFFFFF"/>
                    </a:solidFill>
                  </a:tcPr>
                </a:tc>
                <a:tc>
                  <a:txBody>
                    <a:bodyPr/>
                    <a:lstStyle/>
                    <a:p>
                      <a:endParaRPr lang="en-US" sz="1500"/>
                    </a:p>
                  </a:txBody>
                  <a:tcPr marL="76679" marR="76679" marT="38340" marB="38340">
                    <a:lnL>
                      <a:noFill/>
                    </a:lnL>
                    <a:lnT>
                      <a:noFill/>
                    </a:lnT>
                  </a:tcPr>
                </a:tc>
              </a:tr>
              <a:tr h="230038">
                <a:tc gridSpan="5">
                  <a:txBody>
                    <a:bodyPr/>
                    <a:lstStyle/>
                    <a:p>
                      <a:pPr algn="l"/>
                      <a:endParaRPr lang="tr-TR" sz="1500" dirty="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228600" y="228600"/>
            <a:ext cx="8077200" cy="6280150"/>
          </a:xfrm>
          <a:prstGeom prst="rect">
            <a:avLst/>
          </a:prstGeom>
          <a:noFill/>
          <a:ln w="9525">
            <a:noFill/>
            <a:miter lim="800000"/>
            <a:headEnd/>
            <a:tailEnd/>
          </a:ln>
          <a:effectLst/>
        </p:spPr>
        <p:txBody>
          <a:bodyPr>
            <a:spAutoFit/>
          </a:bodyPr>
          <a:lstStyle/>
          <a:p>
            <a:pPr>
              <a:spcBef>
                <a:spcPct val="50000"/>
              </a:spcBef>
            </a:pPr>
            <a:r>
              <a:rPr lang="en-US"/>
              <a:t>The range of float and double types are generally given in digits of precision. The float and double magnitudes  will depend  upon the method used  to represent the floating point numbers.  What ever method you use, the number will be quite large.</a:t>
            </a:r>
          </a:p>
          <a:p>
            <a:pPr>
              <a:spcBef>
                <a:spcPct val="50000"/>
              </a:spcBef>
            </a:pPr>
            <a:r>
              <a:rPr lang="en-US"/>
              <a:t>Some implementations of C allow the modifiers short, long, and unsigned to be applied to data types other than int; </a:t>
            </a:r>
          </a:p>
          <a:p>
            <a:pPr>
              <a:spcBef>
                <a:spcPct val="50000"/>
              </a:spcBef>
            </a:pPr>
            <a:r>
              <a:rPr lang="en-US"/>
              <a:t>In C a character is equivalent to one byte. A  byte is eight bits long.   Mostly, a short integer is also one byte long</a:t>
            </a:r>
          </a:p>
          <a:p>
            <a:pPr>
              <a:spcBef>
                <a:spcPct val="50000"/>
              </a:spcBef>
            </a:pPr>
            <a:r>
              <a:rPr lang="en-US" b="1">
                <a:solidFill>
                  <a:srgbClr val="FF0000"/>
                </a:solidFill>
              </a:rPr>
              <a:t>Declaration of Variables</a:t>
            </a:r>
          </a:p>
          <a:p>
            <a:pPr>
              <a:spcBef>
                <a:spcPct val="50000"/>
              </a:spcBef>
            </a:pPr>
            <a:r>
              <a:rPr lang="en-US"/>
              <a:t>All C variables must be declared before they are used. </a:t>
            </a:r>
          </a:p>
          <a:p>
            <a:pPr>
              <a:spcBef>
                <a:spcPct val="50000"/>
              </a:spcBef>
            </a:pPr>
            <a:r>
              <a:rPr lang="en-US"/>
              <a:t>Int </a:t>
            </a:r>
            <a:r>
              <a:rPr lang="en-US">
                <a:solidFill>
                  <a:srgbClr val="FF0000"/>
                </a:solidFill>
              </a:rPr>
              <a:t>i</a:t>
            </a:r>
            <a:r>
              <a:rPr lang="en-US"/>
              <a:t>;</a:t>
            </a:r>
          </a:p>
          <a:p>
            <a:pPr>
              <a:spcBef>
                <a:spcPct val="50000"/>
              </a:spcBef>
            </a:pPr>
            <a:r>
              <a:rPr lang="en-US"/>
              <a:t>short int </a:t>
            </a:r>
            <a:r>
              <a:rPr lang="en-US">
                <a:solidFill>
                  <a:srgbClr val="FF0000"/>
                </a:solidFill>
              </a:rPr>
              <a:t>si</a:t>
            </a:r>
            <a:r>
              <a:rPr lang="en-US"/>
              <a:t>; </a:t>
            </a:r>
          </a:p>
          <a:p>
            <a:pPr>
              <a:spcBef>
                <a:spcPct val="50000"/>
              </a:spcBef>
            </a:pPr>
            <a:r>
              <a:rPr lang="en-US"/>
              <a:t>Unsigned int </a:t>
            </a:r>
            <a:r>
              <a:rPr lang="en-US">
                <a:solidFill>
                  <a:srgbClr val="FF0000"/>
                </a:solidFill>
              </a:rPr>
              <a:t>item_no</a:t>
            </a:r>
            <a:r>
              <a:rPr lang="en-US"/>
              <a:t>;</a:t>
            </a:r>
          </a:p>
          <a:p>
            <a:pPr>
              <a:spcBef>
                <a:spcPct val="50000"/>
              </a:spcBef>
            </a:pPr>
            <a:r>
              <a:rPr lang="en-US"/>
              <a:t>double </a:t>
            </a:r>
            <a:r>
              <a:rPr lang="en-US">
                <a:solidFill>
                  <a:srgbClr val="FF0000"/>
                </a:solidFill>
              </a:rPr>
              <a:t>xyz</a:t>
            </a:r>
            <a:r>
              <a:rPr lang="en-US"/>
              <a:t>;</a:t>
            </a:r>
          </a:p>
          <a:p>
            <a:pPr>
              <a:spcBef>
                <a:spcPct val="50000"/>
              </a:spcBef>
            </a:pPr>
            <a:r>
              <a:rPr lang="en-US"/>
              <a:t>float </a:t>
            </a:r>
            <a:r>
              <a:rPr lang="en-US">
                <a:solidFill>
                  <a:srgbClr val="FF0000"/>
                </a:solidFill>
              </a:rPr>
              <a:t>pi</a:t>
            </a:r>
            <a:r>
              <a:rPr lang="en-US"/>
              <a:t>;</a:t>
            </a:r>
          </a:p>
          <a:p>
            <a:pPr>
              <a:spcBef>
                <a:spcPct val="50000"/>
              </a:spcBef>
            </a:pPr>
            <a:r>
              <a:rPr lang="en-US"/>
              <a:t>char key_1;</a:t>
            </a:r>
          </a:p>
          <a:p>
            <a:pPr>
              <a:spcBef>
                <a:spcPct val="50000"/>
              </a:spcBef>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28600" y="228600"/>
            <a:ext cx="8077200" cy="5868988"/>
          </a:xfrm>
          <a:prstGeom prst="rect">
            <a:avLst/>
          </a:prstGeom>
          <a:noFill/>
          <a:ln w="9525">
            <a:noFill/>
            <a:miter lim="800000"/>
            <a:headEnd/>
            <a:tailEnd/>
          </a:ln>
          <a:effectLst/>
        </p:spPr>
        <p:txBody>
          <a:bodyPr>
            <a:spAutoFit/>
          </a:bodyPr>
          <a:lstStyle/>
          <a:p>
            <a:pPr>
              <a:spcBef>
                <a:spcPct val="50000"/>
              </a:spcBef>
            </a:pPr>
            <a:endParaRPr lang="en-US"/>
          </a:p>
          <a:p>
            <a:pPr>
              <a:spcBef>
                <a:spcPct val="50000"/>
              </a:spcBef>
            </a:pPr>
            <a:r>
              <a:rPr lang="en-US"/>
              <a:t>There are two places where you can declare a variable:</a:t>
            </a:r>
          </a:p>
          <a:p>
            <a:pPr>
              <a:spcBef>
                <a:spcPct val="50000"/>
              </a:spcBef>
              <a:buFontTx/>
              <a:buChar char="•"/>
            </a:pPr>
            <a:r>
              <a:rPr lang="en-US"/>
              <a:t>After the opening brace of a block of code( usually at the top of a function)</a:t>
            </a:r>
          </a:p>
          <a:p>
            <a:pPr>
              <a:spcBef>
                <a:spcPct val="50000"/>
              </a:spcBef>
              <a:buFontTx/>
              <a:buChar char="•"/>
            </a:pPr>
            <a:r>
              <a:rPr lang="en-US"/>
              <a:t>Before a function name (such as before main() in the program)</a:t>
            </a:r>
          </a:p>
          <a:p>
            <a:pPr>
              <a:spcBef>
                <a:spcPct val="50000"/>
              </a:spcBef>
            </a:pPr>
            <a:r>
              <a:rPr lang="en-US"/>
              <a:t>Some examples</a:t>
            </a:r>
          </a:p>
          <a:p>
            <a:pPr>
              <a:spcBef>
                <a:spcPct val="50000"/>
              </a:spcBef>
            </a:pPr>
            <a:r>
              <a:rPr lang="en-US"/>
              <a:t>{</a:t>
            </a:r>
          </a:p>
          <a:p>
            <a:pPr>
              <a:spcBef>
                <a:spcPct val="50000"/>
              </a:spcBef>
            </a:pPr>
            <a:r>
              <a:rPr lang="en-US"/>
              <a:t>int i, j;   // these 3 lines declare 4 variables</a:t>
            </a:r>
          </a:p>
          <a:p>
            <a:pPr>
              <a:spcBef>
                <a:spcPct val="50000"/>
              </a:spcBef>
            </a:pPr>
            <a:r>
              <a:rPr lang="en-US"/>
              <a:t>char c;</a:t>
            </a:r>
          </a:p>
          <a:p>
            <a:pPr>
              <a:spcBef>
                <a:spcPct val="50000"/>
              </a:spcBef>
            </a:pPr>
            <a:r>
              <a:rPr lang="en-US"/>
              <a:t>float x;</a:t>
            </a:r>
          </a:p>
          <a:p>
            <a:pPr>
              <a:spcBef>
                <a:spcPct val="50000"/>
              </a:spcBef>
            </a:pPr>
            <a:r>
              <a:rPr lang="en-US"/>
              <a:t>// rest of program follows</a:t>
            </a:r>
          </a:p>
          <a:p>
            <a:pPr>
              <a:spcBef>
                <a:spcPct val="50000"/>
              </a:spcBef>
            </a:pPr>
            <a:endParaRPr lang="en-US"/>
          </a:p>
          <a:p>
            <a:pPr>
              <a:spcBef>
                <a:spcPct val="50000"/>
              </a:spcBef>
            </a:pPr>
            <a:r>
              <a:rPr lang="en-US"/>
              <a:t>The first line basically tells C the following:</a:t>
            </a:r>
          </a:p>
          <a:p>
            <a:pPr>
              <a:spcBef>
                <a:spcPct val="50000"/>
              </a:spcBef>
            </a:pPr>
            <a:r>
              <a:rPr lang="en-US"/>
              <a:t>“I am going to use two integer variables somewhere in this program. Be expecting them. I want them named I and j. when I put a value into i or j, I ensure that the value is an integer.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52400" y="304800"/>
            <a:ext cx="8763000" cy="1754326"/>
          </a:xfrm>
          <a:prstGeom prst="rect">
            <a:avLst/>
          </a:prstGeom>
          <a:noFill/>
        </p:spPr>
        <p:txBody>
          <a:bodyPr wrap="square" rtlCol="0">
            <a:spAutoFit/>
          </a:bodyPr>
          <a:lstStyle/>
          <a:p>
            <a:r>
              <a:rPr lang="tr-TR" b="1" dirty="0" err="1" smtClean="0"/>
              <a:t>Input</a:t>
            </a:r>
            <a:r>
              <a:rPr lang="tr-TR" b="1" dirty="0" smtClean="0"/>
              <a:t> </a:t>
            </a:r>
            <a:r>
              <a:rPr lang="tr-TR" b="1" dirty="0" err="1" smtClean="0"/>
              <a:t>with</a:t>
            </a:r>
            <a:r>
              <a:rPr lang="tr-TR" b="1" dirty="0" smtClean="0"/>
              <a:t> cin</a:t>
            </a:r>
          </a:p>
          <a:p>
            <a:endParaRPr lang="tr-TR" dirty="0" smtClean="0"/>
          </a:p>
          <a:p>
            <a:r>
              <a:rPr lang="en-US" dirty="0" smtClean="0"/>
              <a:t>The keyword </a:t>
            </a:r>
            <a:r>
              <a:rPr lang="en-US" dirty="0" err="1" smtClean="0"/>
              <a:t>cin</a:t>
            </a:r>
            <a:r>
              <a:rPr lang="en-US" dirty="0" smtClean="0"/>
              <a:t> (pronounced “C in”) is an object, predefined in C++ to correspond to the standard input stream. This stream represents data coming from the keyboard (unless it has been redirected)</a:t>
            </a:r>
            <a:endParaRPr lang="tr-TR" dirty="0" smtClean="0"/>
          </a:p>
          <a:p>
            <a:endParaRPr lang="tr-TR" b="1" dirty="0" smtClean="0"/>
          </a:p>
        </p:txBody>
      </p:sp>
      <p:pic>
        <p:nvPicPr>
          <p:cNvPr id="105474" name="Picture 2"/>
          <p:cNvPicPr>
            <a:picLocks noChangeAspect="1" noChangeArrowheads="1"/>
          </p:cNvPicPr>
          <p:nvPr/>
        </p:nvPicPr>
        <p:blipFill>
          <a:blip r:embed="rId2" cstate="print"/>
          <a:srcRect l="15625" t="55468" r="45625" b="20313"/>
          <a:stretch>
            <a:fillRect/>
          </a:stretch>
        </p:blipFill>
        <p:spPr bwMode="auto">
          <a:xfrm>
            <a:off x="1752600" y="2133600"/>
            <a:ext cx="472440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28600" y="304800"/>
            <a:ext cx="8763000" cy="3139321"/>
          </a:xfrm>
          <a:prstGeom prst="rect">
            <a:avLst/>
          </a:prstGeom>
          <a:noFill/>
        </p:spPr>
        <p:txBody>
          <a:bodyPr wrap="square" rtlCol="0">
            <a:spAutoFit/>
          </a:bodyPr>
          <a:lstStyle/>
          <a:p>
            <a:endParaRPr lang="tr-TR" b="1" dirty="0" smtClean="0"/>
          </a:p>
          <a:p>
            <a:endParaRPr lang="tr-TR" b="1" dirty="0"/>
          </a:p>
          <a:p>
            <a:endParaRPr lang="tr-TR" b="1" dirty="0" smtClean="0"/>
          </a:p>
          <a:p>
            <a:r>
              <a:rPr lang="en-US" b="1" dirty="0" smtClean="0"/>
              <a:t>You will learn about the following in this chapter</a:t>
            </a:r>
            <a:endParaRPr lang="tr-TR" b="1" dirty="0" smtClean="0"/>
          </a:p>
          <a:p>
            <a:pPr>
              <a:buFont typeface="Arial" pitchFamily="34" charset="0"/>
              <a:buChar char="•"/>
            </a:pPr>
            <a:r>
              <a:rPr lang="en-US" dirty="0" smtClean="0"/>
              <a:t> </a:t>
            </a:r>
            <a:r>
              <a:rPr lang="tr-TR" dirty="0" smtClean="0"/>
              <a:t>C program </a:t>
            </a:r>
            <a:r>
              <a:rPr lang="tr-TR" dirty="0" err="1" smtClean="0"/>
              <a:t>structure</a:t>
            </a:r>
            <a:endParaRPr lang="tr-TR" dirty="0" smtClean="0"/>
          </a:p>
          <a:p>
            <a:pPr>
              <a:buFont typeface="Arial" pitchFamily="34" charset="0"/>
              <a:buChar char="•"/>
            </a:pPr>
            <a:r>
              <a:rPr lang="tr-TR" dirty="0" err="1" smtClean="0"/>
              <a:t>Input</a:t>
            </a:r>
            <a:r>
              <a:rPr lang="tr-TR" dirty="0" smtClean="0"/>
              <a:t>/</a:t>
            </a:r>
            <a:r>
              <a:rPr lang="tr-TR" dirty="0" err="1" smtClean="0"/>
              <a:t>output</a:t>
            </a:r>
            <a:r>
              <a:rPr lang="tr-TR" dirty="0" smtClean="0"/>
              <a:t> </a:t>
            </a:r>
            <a:r>
              <a:rPr lang="tr-TR" dirty="0" err="1" smtClean="0"/>
              <a:t>with</a:t>
            </a:r>
            <a:r>
              <a:rPr lang="tr-TR" dirty="0" smtClean="0"/>
              <a:t> </a:t>
            </a:r>
            <a:r>
              <a:rPr lang="tr-TR" dirty="0" err="1" smtClean="0"/>
              <a:t>Printf</a:t>
            </a:r>
            <a:r>
              <a:rPr lang="tr-TR" dirty="0" smtClean="0"/>
              <a:t> </a:t>
            </a:r>
            <a:r>
              <a:rPr lang="tr-TR" dirty="0" err="1" smtClean="0"/>
              <a:t>and</a:t>
            </a:r>
            <a:r>
              <a:rPr lang="tr-TR" dirty="0" smtClean="0"/>
              <a:t> </a:t>
            </a:r>
            <a:r>
              <a:rPr lang="tr-TR" dirty="0" err="1" smtClean="0"/>
              <a:t>scanf</a:t>
            </a:r>
            <a:endParaRPr lang="tr-TR" dirty="0" smtClean="0"/>
          </a:p>
          <a:p>
            <a:pPr>
              <a:buFont typeface="Arial" pitchFamily="34" charset="0"/>
              <a:buChar char="•"/>
            </a:pPr>
            <a:r>
              <a:rPr lang="en-US" dirty="0" smtClean="0"/>
              <a:t> C++ program structure </a:t>
            </a:r>
            <a:endParaRPr lang="tr-TR" dirty="0" smtClean="0"/>
          </a:p>
          <a:p>
            <a:r>
              <a:rPr lang="en-US" dirty="0" smtClean="0"/>
              <a:t>• Arithmetic operators </a:t>
            </a:r>
            <a:endParaRPr lang="tr-TR" dirty="0" smtClean="0"/>
          </a:p>
          <a:p>
            <a:r>
              <a:rPr lang="en-US" dirty="0" smtClean="0"/>
              <a:t>• Variables </a:t>
            </a:r>
            <a:endParaRPr lang="tr-TR" dirty="0" smtClean="0"/>
          </a:p>
          <a:p>
            <a:r>
              <a:rPr lang="en-US" dirty="0" smtClean="0"/>
              <a:t>• Assignment and increment operators </a:t>
            </a:r>
            <a:endParaRPr lang="tr-TR" dirty="0" smtClean="0"/>
          </a:p>
          <a:p>
            <a:r>
              <a:rPr lang="en-US" dirty="0" smtClean="0"/>
              <a:t>• Input/output with </a:t>
            </a:r>
            <a:r>
              <a:rPr lang="en-US" dirty="0" err="1" smtClean="0"/>
              <a:t>cout</a:t>
            </a:r>
            <a:r>
              <a:rPr lang="en-US" dirty="0" smtClean="0"/>
              <a:t> and </a:t>
            </a:r>
            <a:r>
              <a:rPr lang="en-US" dirty="0" err="1" smtClean="0"/>
              <a:t>cin</a:t>
            </a:r>
            <a:r>
              <a:rPr lang="en-US" dirty="0" smtClean="0"/>
              <a:t> </a:t>
            </a:r>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52400" y="304800"/>
            <a:ext cx="8763000" cy="6186309"/>
          </a:xfrm>
          <a:prstGeom prst="rect">
            <a:avLst/>
          </a:prstGeom>
          <a:noFill/>
        </p:spPr>
        <p:txBody>
          <a:bodyPr wrap="square" rtlCol="0">
            <a:spAutoFit/>
          </a:bodyPr>
          <a:lstStyle/>
          <a:p>
            <a:r>
              <a:rPr lang="tr-TR" b="1" dirty="0" err="1" smtClean="0"/>
              <a:t>Input</a:t>
            </a:r>
            <a:r>
              <a:rPr lang="tr-TR" b="1" dirty="0" smtClean="0"/>
              <a:t> </a:t>
            </a:r>
            <a:r>
              <a:rPr lang="tr-TR" b="1" dirty="0" err="1" smtClean="0"/>
              <a:t>with</a:t>
            </a:r>
            <a:r>
              <a:rPr lang="tr-TR" b="1" dirty="0" smtClean="0"/>
              <a:t> cin</a:t>
            </a:r>
          </a:p>
          <a:p>
            <a:r>
              <a:rPr lang="tr-TR" dirty="0" err="1" smtClean="0"/>
              <a:t>The</a:t>
            </a:r>
            <a:r>
              <a:rPr lang="tr-TR" dirty="0" smtClean="0"/>
              <a:t> </a:t>
            </a:r>
            <a:r>
              <a:rPr lang="tr-TR" dirty="0" err="1" smtClean="0"/>
              <a:t>next</a:t>
            </a:r>
            <a:r>
              <a:rPr lang="tr-TR" dirty="0" smtClean="0"/>
              <a:t> </a:t>
            </a:r>
            <a:r>
              <a:rPr lang="tr-TR" dirty="0" err="1" smtClean="0"/>
              <a:t>example</a:t>
            </a:r>
            <a:r>
              <a:rPr lang="tr-TR" dirty="0" smtClean="0"/>
              <a:t> program </a:t>
            </a:r>
            <a:r>
              <a:rPr lang="tr-TR" dirty="0" err="1" smtClean="0"/>
              <a:t>asks</a:t>
            </a:r>
            <a:r>
              <a:rPr lang="tr-TR" dirty="0" smtClean="0"/>
              <a:t> </a:t>
            </a:r>
            <a:r>
              <a:rPr lang="tr-TR" dirty="0" err="1" smtClean="0"/>
              <a:t>the</a:t>
            </a:r>
            <a:r>
              <a:rPr lang="tr-TR" dirty="0" smtClean="0"/>
              <a:t> </a:t>
            </a:r>
            <a:r>
              <a:rPr lang="tr-TR" dirty="0" err="1" smtClean="0"/>
              <a:t>user</a:t>
            </a:r>
            <a:r>
              <a:rPr lang="tr-TR" dirty="0" smtClean="0"/>
              <a:t> </a:t>
            </a:r>
            <a:r>
              <a:rPr lang="tr-TR" dirty="0" err="1" smtClean="0"/>
              <a:t>for</a:t>
            </a:r>
            <a:r>
              <a:rPr lang="tr-TR" dirty="0" smtClean="0"/>
              <a:t> a </a:t>
            </a:r>
            <a:r>
              <a:rPr lang="tr-TR" dirty="0" err="1" smtClean="0"/>
              <a:t>temperature</a:t>
            </a:r>
            <a:r>
              <a:rPr lang="tr-TR" dirty="0" smtClean="0"/>
              <a:t> in </a:t>
            </a:r>
            <a:r>
              <a:rPr lang="tr-TR" dirty="0" err="1" smtClean="0"/>
              <a:t>degrees</a:t>
            </a:r>
            <a:r>
              <a:rPr lang="tr-TR" dirty="0" smtClean="0"/>
              <a:t> </a:t>
            </a:r>
            <a:r>
              <a:rPr lang="tr-TR" dirty="0" err="1" smtClean="0"/>
              <a:t>Fahrenheit</a:t>
            </a:r>
            <a:r>
              <a:rPr lang="tr-TR" dirty="0" smtClean="0"/>
              <a:t>, </a:t>
            </a:r>
            <a:r>
              <a:rPr lang="tr-TR" dirty="0" err="1" smtClean="0"/>
              <a:t>converts</a:t>
            </a:r>
            <a:r>
              <a:rPr lang="tr-TR" dirty="0" smtClean="0"/>
              <a:t> it </a:t>
            </a:r>
            <a:r>
              <a:rPr lang="tr-TR" dirty="0" err="1" smtClean="0"/>
              <a:t>to</a:t>
            </a:r>
            <a:r>
              <a:rPr lang="tr-TR" dirty="0" smtClean="0"/>
              <a:t> </a:t>
            </a:r>
            <a:r>
              <a:rPr lang="tr-TR" dirty="0" err="1" smtClean="0"/>
              <a:t>Celsius</a:t>
            </a:r>
            <a:r>
              <a:rPr lang="tr-TR" dirty="0" smtClean="0"/>
              <a:t>, </a:t>
            </a:r>
            <a:r>
              <a:rPr lang="tr-TR" dirty="0" err="1" smtClean="0"/>
              <a:t>and</a:t>
            </a:r>
            <a:r>
              <a:rPr lang="tr-TR" dirty="0" smtClean="0"/>
              <a:t> </a:t>
            </a:r>
            <a:r>
              <a:rPr lang="tr-TR" dirty="0" err="1" smtClean="0"/>
              <a:t>displays</a:t>
            </a:r>
            <a:r>
              <a:rPr lang="tr-TR" dirty="0" smtClean="0"/>
              <a:t> </a:t>
            </a:r>
            <a:r>
              <a:rPr lang="tr-TR" dirty="0" err="1" smtClean="0"/>
              <a:t>the</a:t>
            </a:r>
            <a:r>
              <a:rPr lang="tr-TR" dirty="0" smtClean="0"/>
              <a:t> </a:t>
            </a:r>
            <a:r>
              <a:rPr lang="tr-TR" dirty="0" err="1" smtClean="0"/>
              <a:t>result</a:t>
            </a:r>
            <a:r>
              <a:rPr lang="tr-TR" dirty="0" smtClean="0"/>
              <a:t>. </a:t>
            </a:r>
            <a:r>
              <a:rPr lang="tr-TR" dirty="0" err="1" smtClean="0"/>
              <a:t>It</a:t>
            </a:r>
            <a:r>
              <a:rPr lang="tr-TR" dirty="0" smtClean="0"/>
              <a:t> </a:t>
            </a:r>
            <a:r>
              <a:rPr lang="tr-TR" dirty="0" err="1" smtClean="0"/>
              <a:t>uses</a:t>
            </a:r>
            <a:r>
              <a:rPr lang="tr-TR" dirty="0" smtClean="0"/>
              <a:t> </a:t>
            </a:r>
            <a:r>
              <a:rPr lang="tr-TR" dirty="0" err="1" smtClean="0"/>
              <a:t>integer</a:t>
            </a:r>
            <a:r>
              <a:rPr lang="tr-TR" dirty="0" smtClean="0"/>
              <a:t> </a:t>
            </a:r>
            <a:r>
              <a:rPr lang="tr-TR" dirty="0" err="1" smtClean="0"/>
              <a:t>variables</a:t>
            </a:r>
            <a:r>
              <a:rPr lang="tr-TR" dirty="0" smtClean="0"/>
              <a:t>. </a:t>
            </a:r>
          </a:p>
          <a:p>
            <a:endParaRPr lang="tr-TR" dirty="0" smtClean="0"/>
          </a:p>
          <a:p>
            <a:r>
              <a:rPr lang="tr-TR" dirty="0" smtClean="0">
                <a:solidFill>
                  <a:srgbClr val="C00000"/>
                </a:solidFill>
              </a:rPr>
              <a:t>// </a:t>
            </a:r>
            <a:r>
              <a:rPr lang="tr-TR" dirty="0" err="1" smtClean="0">
                <a:solidFill>
                  <a:srgbClr val="C00000"/>
                </a:solidFill>
              </a:rPr>
              <a:t>fahren</a:t>
            </a:r>
            <a:r>
              <a:rPr lang="tr-TR" dirty="0" smtClean="0">
                <a:solidFill>
                  <a:srgbClr val="C00000"/>
                </a:solidFill>
              </a:rPr>
              <a:t>.</a:t>
            </a:r>
            <a:r>
              <a:rPr lang="tr-TR" dirty="0" err="1" smtClean="0">
                <a:solidFill>
                  <a:srgbClr val="C00000"/>
                </a:solidFill>
              </a:rPr>
              <a:t>cpp</a:t>
            </a:r>
            <a:r>
              <a:rPr lang="tr-TR" dirty="0" smtClean="0">
                <a:solidFill>
                  <a:srgbClr val="C00000"/>
                </a:solidFill>
              </a:rPr>
              <a:t> </a:t>
            </a:r>
          </a:p>
          <a:p>
            <a:r>
              <a:rPr lang="tr-TR" dirty="0" smtClean="0">
                <a:solidFill>
                  <a:srgbClr val="C00000"/>
                </a:solidFill>
              </a:rPr>
              <a:t>// </a:t>
            </a:r>
            <a:r>
              <a:rPr lang="tr-TR" dirty="0" err="1" smtClean="0">
                <a:solidFill>
                  <a:srgbClr val="C00000"/>
                </a:solidFill>
              </a:rPr>
              <a:t>demonstrates</a:t>
            </a:r>
            <a:r>
              <a:rPr lang="tr-TR" dirty="0" smtClean="0">
                <a:solidFill>
                  <a:srgbClr val="C00000"/>
                </a:solidFill>
              </a:rPr>
              <a:t> cin, </a:t>
            </a:r>
            <a:r>
              <a:rPr lang="tr-TR" dirty="0" err="1" smtClean="0">
                <a:solidFill>
                  <a:srgbClr val="C00000"/>
                </a:solidFill>
              </a:rPr>
              <a:t>newline</a:t>
            </a:r>
            <a:r>
              <a:rPr lang="tr-TR" dirty="0" smtClean="0">
                <a:solidFill>
                  <a:srgbClr val="C00000"/>
                </a:solidFill>
              </a:rPr>
              <a:t> </a:t>
            </a:r>
          </a:p>
          <a:p>
            <a:r>
              <a:rPr lang="tr-TR" dirty="0" smtClean="0">
                <a:solidFill>
                  <a:srgbClr val="C00000"/>
                </a:solidFill>
              </a:rPr>
              <a:t>#</a:t>
            </a:r>
            <a:r>
              <a:rPr lang="tr-TR" dirty="0" err="1" smtClean="0">
                <a:solidFill>
                  <a:srgbClr val="C00000"/>
                </a:solidFill>
              </a:rPr>
              <a:t>include</a:t>
            </a:r>
            <a:r>
              <a:rPr lang="tr-TR" dirty="0" smtClean="0">
                <a:solidFill>
                  <a:srgbClr val="C00000"/>
                </a:solidFill>
              </a:rPr>
              <a:t> &lt;</a:t>
            </a:r>
            <a:r>
              <a:rPr lang="tr-TR" dirty="0" err="1" smtClean="0">
                <a:solidFill>
                  <a:srgbClr val="C00000"/>
                </a:solidFill>
              </a:rPr>
              <a:t>iostream</a:t>
            </a:r>
            <a:r>
              <a:rPr lang="tr-TR" dirty="0" smtClean="0">
                <a:solidFill>
                  <a:srgbClr val="C00000"/>
                </a:solidFill>
              </a:rPr>
              <a:t>&gt; </a:t>
            </a:r>
          </a:p>
          <a:p>
            <a:r>
              <a:rPr lang="tr-TR" dirty="0" err="1" smtClean="0">
                <a:solidFill>
                  <a:srgbClr val="C00000"/>
                </a:solidFill>
              </a:rPr>
              <a:t>using</a:t>
            </a:r>
            <a:r>
              <a:rPr lang="tr-TR" dirty="0" smtClean="0">
                <a:solidFill>
                  <a:srgbClr val="C00000"/>
                </a:solidFill>
              </a:rPr>
              <a:t> </a:t>
            </a:r>
            <a:r>
              <a:rPr lang="tr-TR" dirty="0" err="1" smtClean="0">
                <a:solidFill>
                  <a:srgbClr val="C00000"/>
                </a:solidFill>
              </a:rPr>
              <a:t>namespace</a:t>
            </a:r>
            <a:r>
              <a:rPr lang="tr-TR" dirty="0" smtClean="0">
                <a:solidFill>
                  <a:srgbClr val="C00000"/>
                </a:solidFill>
              </a:rPr>
              <a:t> </a:t>
            </a:r>
            <a:r>
              <a:rPr lang="tr-TR" dirty="0" err="1" smtClean="0">
                <a:solidFill>
                  <a:srgbClr val="C00000"/>
                </a:solidFill>
              </a:rPr>
              <a:t>std</a:t>
            </a:r>
            <a:r>
              <a:rPr lang="tr-TR" dirty="0" smtClean="0">
                <a:solidFill>
                  <a:srgbClr val="C00000"/>
                </a:solidFill>
              </a:rPr>
              <a:t>; </a:t>
            </a:r>
          </a:p>
          <a:p>
            <a:r>
              <a:rPr lang="tr-TR" dirty="0" err="1" smtClean="0">
                <a:solidFill>
                  <a:srgbClr val="C00000"/>
                </a:solidFill>
              </a:rPr>
              <a:t>int</a:t>
            </a:r>
            <a:r>
              <a:rPr lang="tr-TR" dirty="0" smtClean="0">
                <a:solidFill>
                  <a:srgbClr val="C00000"/>
                </a:solidFill>
              </a:rPr>
              <a:t> </a:t>
            </a:r>
            <a:r>
              <a:rPr lang="tr-TR" dirty="0" err="1" smtClean="0">
                <a:solidFill>
                  <a:srgbClr val="C00000"/>
                </a:solidFill>
              </a:rPr>
              <a:t>main</a:t>
            </a:r>
            <a:r>
              <a:rPr lang="tr-TR" dirty="0" smtClean="0">
                <a:solidFill>
                  <a:srgbClr val="C00000"/>
                </a:solidFill>
              </a:rPr>
              <a:t>() </a:t>
            </a:r>
          </a:p>
          <a:p>
            <a:r>
              <a:rPr lang="tr-TR" dirty="0" smtClean="0">
                <a:solidFill>
                  <a:srgbClr val="C00000"/>
                </a:solidFill>
              </a:rPr>
              <a:t>{</a:t>
            </a:r>
          </a:p>
          <a:p>
            <a:r>
              <a:rPr lang="tr-TR" dirty="0" smtClean="0">
                <a:solidFill>
                  <a:srgbClr val="C00000"/>
                </a:solidFill>
              </a:rPr>
              <a:t> </a:t>
            </a:r>
            <a:r>
              <a:rPr lang="tr-TR" dirty="0" err="1" smtClean="0">
                <a:solidFill>
                  <a:srgbClr val="C00000"/>
                </a:solidFill>
              </a:rPr>
              <a:t>int</a:t>
            </a:r>
            <a:r>
              <a:rPr lang="tr-TR" dirty="0" smtClean="0">
                <a:solidFill>
                  <a:srgbClr val="C00000"/>
                </a:solidFill>
              </a:rPr>
              <a:t> </a:t>
            </a:r>
            <a:r>
              <a:rPr lang="tr-TR" dirty="0" err="1" smtClean="0">
                <a:solidFill>
                  <a:srgbClr val="C00000"/>
                </a:solidFill>
              </a:rPr>
              <a:t>ftemp</a:t>
            </a:r>
            <a:r>
              <a:rPr lang="tr-TR" dirty="0" smtClean="0">
                <a:solidFill>
                  <a:srgbClr val="C00000"/>
                </a:solidFill>
              </a:rPr>
              <a:t>;	 //</a:t>
            </a:r>
            <a:r>
              <a:rPr lang="tr-TR" dirty="0" err="1" smtClean="0">
                <a:solidFill>
                  <a:srgbClr val="C00000"/>
                </a:solidFill>
              </a:rPr>
              <a:t>for</a:t>
            </a:r>
            <a:r>
              <a:rPr lang="tr-TR" dirty="0" smtClean="0">
                <a:solidFill>
                  <a:srgbClr val="C00000"/>
                </a:solidFill>
              </a:rPr>
              <a:t> </a:t>
            </a:r>
            <a:r>
              <a:rPr lang="tr-TR" dirty="0" err="1" smtClean="0">
                <a:solidFill>
                  <a:srgbClr val="C00000"/>
                </a:solidFill>
              </a:rPr>
              <a:t>temperature</a:t>
            </a:r>
            <a:r>
              <a:rPr lang="tr-TR" dirty="0" smtClean="0">
                <a:solidFill>
                  <a:srgbClr val="C00000"/>
                </a:solidFill>
              </a:rPr>
              <a:t> in </a:t>
            </a:r>
            <a:r>
              <a:rPr lang="tr-TR" dirty="0" err="1" smtClean="0">
                <a:solidFill>
                  <a:srgbClr val="C00000"/>
                </a:solidFill>
              </a:rPr>
              <a:t>fahrenheit</a:t>
            </a:r>
            <a:endParaRPr lang="tr-TR" dirty="0" smtClean="0">
              <a:solidFill>
                <a:srgbClr val="C00000"/>
              </a:solidFill>
            </a:endParaRPr>
          </a:p>
          <a:p>
            <a:r>
              <a:rPr lang="tr-TR" dirty="0" smtClean="0">
                <a:solidFill>
                  <a:srgbClr val="C00000"/>
                </a:solidFill>
              </a:rPr>
              <a:t> </a:t>
            </a:r>
            <a:r>
              <a:rPr lang="tr-TR" dirty="0" err="1" smtClean="0">
                <a:solidFill>
                  <a:srgbClr val="C00000"/>
                </a:solidFill>
              </a:rPr>
              <a:t>cout</a:t>
            </a:r>
            <a:r>
              <a:rPr lang="tr-TR" dirty="0" smtClean="0">
                <a:solidFill>
                  <a:srgbClr val="C00000"/>
                </a:solidFill>
              </a:rPr>
              <a:t> &lt;&lt; “</a:t>
            </a:r>
            <a:r>
              <a:rPr lang="tr-TR" dirty="0" err="1" smtClean="0">
                <a:solidFill>
                  <a:srgbClr val="C00000"/>
                </a:solidFill>
              </a:rPr>
              <a:t>Enter</a:t>
            </a:r>
            <a:r>
              <a:rPr lang="tr-TR" dirty="0" smtClean="0">
                <a:solidFill>
                  <a:srgbClr val="C00000"/>
                </a:solidFill>
              </a:rPr>
              <a:t> </a:t>
            </a:r>
            <a:r>
              <a:rPr lang="tr-TR" dirty="0" err="1" smtClean="0">
                <a:solidFill>
                  <a:srgbClr val="C00000"/>
                </a:solidFill>
              </a:rPr>
              <a:t>temperature</a:t>
            </a:r>
            <a:r>
              <a:rPr lang="tr-TR" dirty="0" smtClean="0">
                <a:solidFill>
                  <a:srgbClr val="C00000"/>
                </a:solidFill>
              </a:rPr>
              <a:t> in </a:t>
            </a:r>
            <a:r>
              <a:rPr lang="tr-TR" dirty="0" err="1" smtClean="0">
                <a:solidFill>
                  <a:srgbClr val="C00000"/>
                </a:solidFill>
              </a:rPr>
              <a:t>fahrenheit</a:t>
            </a:r>
            <a:r>
              <a:rPr lang="tr-TR" dirty="0" smtClean="0">
                <a:solidFill>
                  <a:srgbClr val="C00000"/>
                </a:solidFill>
              </a:rPr>
              <a:t>: “;</a:t>
            </a:r>
          </a:p>
          <a:p>
            <a:r>
              <a:rPr lang="tr-TR" dirty="0" smtClean="0">
                <a:solidFill>
                  <a:srgbClr val="C00000"/>
                </a:solidFill>
              </a:rPr>
              <a:t> cin &gt;&gt; </a:t>
            </a:r>
            <a:r>
              <a:rPr lang="tr-TR" dirty="0" err="1" smtClean="0">
                <a:solidFill>
                  <a:srgbClr val="C00000"/>
                </a:solidFill>
              </a:rPr>
              <a:t>ftemp</a:t>
            </a:r>
            <a:r>
              <a:rPr lang="tr-TR" dirty="0" smtClean="0">
                <a:solidFill>
                  <a:srgbClr val="C00000"/>
                </a:solidFill>
              </a:rPr>
              <a:t>; </a:t>
            </a:r>
          </a:p>
          <a:p>
            <a:r>
              <a:rPr lang="tr-TR" dirty="0" err="1" smtClean="0">
                <a:solidFill>
                  <a:srgbClr val="C00000"/>
                </a:solidFill>
              </a:rPr>
              <a:t>int</a:t>
            </a:r>
            <a:r>
              <a:rPr lang="tr-TR" dirty="0" smtClean="0">
                <a:solidFill>
                  <a:srgbClr val="C00000"/>
                </a:solidFill>
              </a:rPr>
              <a:t> </a:t>
            </a:r>
            <a:r>
              <a:rPr lang="tr-TR" dirty="0" err="1" smtClean="0">
                <a:solidFill>
                  <a:srgbClr val="C00000"/>
                </a:solidFill>
              </a:rPr>
              <a:t>ctemp</a:t>
            </a:r>
            <a:r>
              <a:rPr lang="tr-TR" dirty="0" smtClean="0">
                <a:solidFill>
                  <a:srgbClr val="C00000"/>
                </a:solidFill>
              </a:rPr>
              <a:t> = (</a:t>
            </a:r>
            <a:r>
              <a:rPr lang="tr-TR" dirty="0" err="1" smtClean="0">
                <a:solidFill>
                  <a:srgbClr val="C00000"/>
                </a:solidFill>
              </a:rPr>
              <a:t>ftemp</a:t>
            </a:r>
            <a:r>
              <a:rPr lang="tr-TR" dirty="0" smtClean="0">
                <a:solidFill>
                  <a:srgbClr val="C00000"/>
                </a:solidFill>
              </a:rPr>
              <a:t>-32) * 5 / 9; </a:t>
            </a:r>
          </a:p>
          <a:p>
            <a:r>
              <a:rPr lang="tr-TR" dirty="0" err="1" smtClean="0">
                <a:solidFill>
                  <a:srgbClr val="C00000"/>
                </a:solidFill>
              </a:rPr>
              <a:t>cout</a:t>
            </a:r>
            <a:r>
              <a:rPr lang="tr-TR" dirty="0" smtClean="0">
                <a:solidFill>
                  <a:srgbClr val="C00000"/>
                </a:solidFill>
              </a:rPr>
              <a:t> &lt;&lt; “</a:t>
            </a:r>
            <a:r>
              <a:rPr lang="tr-TR" dirty="0" err="1" smtClean="0">
                <a:solidFill>
                  <a:srgbClr val="C00000"/>
                </a:solidFill>
              </a:rPr>
              <a:t>Equivalent</a:t>
            </a:r>
            <a:r>
              <a:rPr lang="tr-TR" dirty="0" smtClean="0">
                <a:solidFill>
                  <a:srgbClr val="C00000"/>
                </a:solidFill>
              </a:rPr>
              <a:t> in </a:t>
            </a:r>
            <a:r>
              <a:rPr lang="tr-TR" dirty="0" err="1" smtClean="0">
                <a:solidFill>
                  <a:srgbClr val="C00000"/>
                </a:solidFill>
              </a:rPr>
              <a:t>Celsius</a:t>
            </a:r>
            <a:r>
              <a:rPr lang="tr-TR" dirty="0" smtClean="0">
                <a:solidFill>
                  <a:srgbClr val="C00000"/>
                </a:solidFill>
              </a:rPr>
              <a:t> is: “ &lt;&lt; </a:t>
            </a:r>
            <a:r>
              <a:rPr lang="tr-TR" dirty="0" err="1" smtClean="0">
                <a:solidFill>
                  <a:srgbClr val="C00000"/>
                </a:solidFill>
              </a:rPr>
              <a:t>ctemp</a:t>
            </a:r>
            <a:r>
              <a:rPr lang="tr-TR" dirty="0" smtClean="0">
                <a:solidFill>
                  <a:srgbClr val="C00000"/>
                </a:solidFill>
              </a:rPr>
              <a:t> &lt;&lt; ‘\n’; </a:t>
            </a:r>
          </a:p>
          <a:p>
            <a:r>
              <a:rPr lang="tr-TR" dirty="0" err="1" smtClean="0">
                <a:solidFill>
                  <a:srgbClr val="C00000"/>
                </a:solidFill>
              </a:rPr>
              <a:t>return</a:t>
            </a:r>
            <a:r>
              <a:rPr lang="tr-TR" dirty="0" smtClean="0">
                <a:solidFill>
                  <a:srgbClr val="C00000"/>
                </a:solidFill>
              </a:rPr>
              <a:t> 0; </a:t>
            </a:r>
          </a:p>
          <a:p>
            <a:r>
              <a:rPr lang="tr-TR" dirty="0" smtClean="0">
                <a:solidFill>
                  <a:srgbClr val="C00000"/>
                </a:solidFill>
              </a:rPr>
              <a:t>} </a:t>
            </a:r>
          </a:p>
          <a:p>
            <a:endParaRPr lang="tr-TR" dirty="0"/>
          </a:p>
          <a:p>
            <a:r>
              <a:rPr lang="en-US" dirty="0" smtClean="0"/>
              <a:t>Here’s some sample interaction with the program:</a:t>
            </a:r>
          </a:p>
          <a:p>
            <a:endParaRPr lang="tr-TR" dirty="0" smtClean="0">
              <a:solidFill>
                <a:srgbClr val="C00000"/>
              </a:solidFill>
            </a:endParaRPr>
          </a:p>
          <a:p>
            <a:r>
              <a:rPr lang="en-US" dirty="0" smtClean="0">
                <a:solidFill>
                  <a:srgbClr val="C00000"/>
                </a:solidFill>
              </a:rPr>
              <a:t>Enter temperature in </a:t>
            </a:r>
            <a:r>
              <a:rPr lang="en-US" dirty="0" err="1" smtClean="0">
                <a:solidFill>
                  <a:srgbClr val="C00000"/>
                </a:solidFill>
              </a:rPr>
              <a:t>fahrenheit</a:t>
            </a:r>
            <a:r>
              <a:rPr lang="en-US" dirty="0" smtClean="0">
                <a:solidFill>
                  <a:srgbClr val="C00000"/>
                </a:solidFill>
              </a:rPr>
              <a:t>: 212 </a:t>
            </a:r>
            <a:endParaRPr lang="tr-TR" dirty="0" smtClean="0">
              <a:solidFill>
                <a:srgbClr val="C00000"/>
              </a:solidFill>
            </a:endParaRPr>
          </a:p>
          <a:p>
            <a:r>
              <a:rPr lang="en-US" dirty="0" smtClean="0">
                <a:solidFill>
                  <a:srgbClr val="C00000"/>
                </a:solidFill>
              </a:rPr>
              <a:t>Equivalent in Celsius is: 100 </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28600" y="228600"/>
            <a:ext cx="8077200" cy="6692900"/>
          </a:xfrm>
          <a:prstGeom prst="rect">
            <a:avLst/>
          </a:prstGeom>
          <a:noFill/>
          <a:ln w="9525">
            <a:noFill/>
            <a:miter lim="800000"/>
            <a:headEnd/>
            <a:tailEnd/>
          </a:ln>
          <a:effectLst/>
        </p:spPr>
        <p:txBody>
          <a:bodyPr>
            <a:spAutoFit/>
          </a:bodyPr>
          <a:lstStyle/>
          <a:p>
            <a:pPr>
              <a:spcBef>
                <a:spcPct val="50000"/>
              </a:spcBef>
            </a:pPr>
            <a:endParaRPr lang="en-US"/>
          </a:p>
          <a:p>
            <a:r>
              <a:rPr lang="en-US"/>
              <a:t>{</a:t>
            </a:r>
          </a:p>
          <a:p>
            <a:r>
              <a:rPr lang="en-US"/>
              <a:t>int i;</a:t>
            </a:r>
          </a:p>
          <a:p>
            <a:r>
              <a:rPr lang="en-US"/>
              <a:t>int j; </a:t>
            </a:r>
          </a:p>
          <a:p>
            <a:r>
              <a:rPr lang="en-US"/>
              <a:t>// rest of program follows</a:t>
            </a:r>
          </a:p>
          <a:p>
            <a:pPr>
              <a:spcBef>
                <a:spcPct val="50000"/>
              </a:spcBef>
            </a:pPr>
            <a:r>
              <a:rPr lang="en-US"/>
              <a:t>But most c programmers prefer to declare variables of the same type on the same line</a:t>
            </a:r>
          </a:p>
          <a:p>
            <a:pPr>
              <a:spcBef>
                <a:spcPct val="50000"/>
              </a:spcBef>
            </a:pPr>
            <a:r>
              <a:rPr lang="en-US"/>
              <a:t>{</a:t>
            </a:r>
          </a:p>
          <a:p>
            <a:pPr>
              <a:spcBef>
                <a:spcPct val="50000"/>
              </a:spcBef>
            </a:pPr>
            <a:r>
              <a:rPr lang="en-US"/>
              <a:t>char first, middle, last; </a:t>
            </a:r>
          </a:p>
          <a:p>
            <a:pPr>
              <a:spcBef>
                <a:spcPct val="50000"/>
              </a:spcBef>
            </a:pPr>
            <a:r>
              <a:rPr lang="en-US"/>
              <a:t>// rest of program follows</a:t>
            </a:r>
          </a:p>
          <a:p>
            <a:pPr>
              <a:spcBef>
                <a:spcPct val="50000"/>
              </a:spcBef>
            </a:pPr>
            <a:endParaRPr lang="en-US"/>
          </a:p>
          <a:p>
            <a:pPr>
              <a:spcBef>
                <a:spcPct val="50000"/>
              </a:spcBef>
            </a:pPr>
            <a:r>
              <a:rPr lang="en-US"/>
              <a:t>{</a:t>
            </a:r>
          </a:p>
          <a:p>
            <a:pPr>
              <a:spcBef>
                <a:spcPct val="50000"/>
              </a:spcBef>
            </a:pPr>
            <a:r>
              <a:rPr lang="en-US"/>
              <a:t>char first;</a:t>
            </a:r>
          </a:p>
          <a:p>
            <a:pPr>
              <a:spcBef>
                <a:spcPct val="50000"/>
              </a:spcBef>
            </a:pPr>
            <a:r>
              <a:rPr lang="en-US"/>
              <a:t>char middle;</a:t>
            </a:r>
          </a:p>
          <a:p>
            <a:pPr>
              <a:spcBef>
                <a:spcPct val="50000"/>
              </a:spcBef>
            </a:pPr>
            <a:r>
              <a:rPr lang="en-US"/>
              <a:t>char last; </a:t>
            </a:r>
          </a:p>
          <a:p>
            <a:pPr>
              <a:spcBef>
                <a:spcPct val="50000"/>
              </a:spcBef>
            </a:pPr>
            <a:r>
              <a:rPr lang="en-US"/>
              <a:t>// rest of program follows</a:t>
            </a:r>
          </a:p>
          <a:p>
            <a:pPr>
              <a:spcBef>
                <a:spcPct val="50000"/>
              </a:spcBef>
            </a:pPr>
            <a:endParaRPr lang="en-US"/>
          </a:p>
          <a:p>
            <a:pPr>
              <a:spcBef>
                <a:spcPct val="50000"/>
              </a:spcBef>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381000" y="457200"/>
            <a:ext cx="8153400" cy="5589588"/>
          </a:xfrm>
          <a:prstGeom prst="rect">
            <a:avLst/>
          </a:prstGeom>
          <a:noFill/>
          <a:ln w="9525">
            <a:noFill/>
            <a:miter lim="800000"/>
            <a:headEnd/>
            <a:tailEnd/>
          </a:ln>
          <a:effectLst/>
        </p:spPr>
        <p:txBody>
          <a:bodyPr>
            <a:spAutoFit/>
          </a:bodyPr>
          <a:lstStyle/>
          <a:p>
            <a:pPr>
              <a:spcBef>
                <a:spcPct val="50000"/>
              </a:spcBef>
            </a:pPr>
            <a:r>
              <a:rPr lang="en-US"/>
              <a:t>There are three basic place in a C program where variables will be declared; inside functions, in the function parameters, or outside of all functions. These variables are  called local variables, formal parameters, and global variables</a:t>
            </a:r>
          </a:p>
          <a:p>
            <a:pPr>
              <a:spcBef>
                <a:spcPct val="50000"/>
              </a:spcBef>
            </a:pPr>
            <a:r>
              <a:rPr lang="en-US" b="1">
                <a:solidFill>
                  <a:srgbClr val="FF0000"/>
                </a:solidFill>
              </a:rPr>
              <a:t>Local Variables</a:t>
            </a:r>
          </a:p>
          <a:p>
            <a:pPr>
              <a:spcBef>
                <a:spcPct val="50000"/>
              </a:spcBef>
            </a:pPr>
            <a:r>
              <a:rPr lang="en-US"/>
              <a:t>Local Variables are declared inside a function, and local variables are not known to other functions outside their own.</a:t>
            </a:r>
          </a:p>
          <a:p>
            <a:pPr>
              <a:spcBef>
                <a:spcPct val="50000"/>
              </a:spcBef>
            </a:pPr>
            <a:r>
              <a:rPr lang="en-US"/>
              <a:t>Func1()</a:t>
            </a:r>
          </a:p>
          <a:p>
            <a:pPr>
              <a:spcBef>
                <a:spcPct val="50000"/>
              </a:spcBef>
            </a:pPr>
            <a:r>
              <a:rPr lang="en-US"/>
              <a:t>{int x;x=10;}</a:t>
            </a:r>
          </a:p>
          <a:p>
            <a:r>
              <a:rPr lang="en-US"/>
              <a:t>Func2()</a:t>
            </a:r>
          </a:p>
          <a:p>
            <a:r>
              <a:rPr lang="en-US"/>
              <a:t>{int x; x=-10;}</a:t>
            </a:r>
          </a:p>
          <a:p>
            <a:endParaRPr lang="en-US"/>
          </a:p>
          <a:p>
            <a:pPr>
              <a:spcBef>
                <a:spcPct val="50000"/>
              </a:spcBef>
            </a:pPr>
            <a:r>
              <a:rPr lang="en-US"/>
              <a:t>The integer variable x was declared twice, once in funct1() and once in func2(). The x in funct1() has no bearing on and is not related to the x in func2().</a:t>
            </a:r>
          </a:p>
          <a:p>
            <a:pPr>
              <a:spcBef>
                <a:spcPct val="50000"/>
              </a:spcBef>
            </a:pPr>
            <a:r>
              <a:rPr lang="en-US"/>
              <a:t>In C, local variables are created when the function is called and destroyed when the function is exited. In a similar fashion, the storage for these local variables is created and destroyed dynamically.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304800" y="304800"/>
            <a:ext cx="8305800" cy="1328738"/>
          </a:xfrm>
          <a:prstGeom prst="rect">
            <a:avLst/>
          </a:prstGeom>
          <a:noFill/>
          <a:ln w="9525">
            <a:noFill/>
            <a:miter lim="800000"/>
            <a:headEnd/>
            <a:tailEnd/>
          </a:ln>
          <a:effectLst/>
        </p:spPr>
        <p:txBody>
          <a:bodyPr>
            <a:spAutoFit/>
          </a:bodyPr>
          <a:lstStyle/>
          <a:p>
            <a:pPr>
              <a:spcBef>
                <a:spcPct val="50000"/>
              </a:spcBef>
            </a:pPr>
            <a:r>
              <a:rPr lang="en-US" b="1">
                <a:solidFill>
                  <a:srgbClr val="FF0000"/>
                </a:solidFill>
              </a:rPr>
              <a:t>Global Variables</a:t>
            </a:r>
          </a:p>
          <a:p>
            <a:pPr>
              <a:spcBef>
                <a:spcPct val="50000"/>
              </a:spcBef>
            </a:pPr>
            <a:r>
              <a:rPr lang="en-US" b="1"/>
              <a:t>Unlike local variables, global variables hold their value throughout the entire time your program is running. Global variables are created by declaring them outside of any function.</a:t>
            </a:r>
          </a:p>
        </p:txBody>
      </p:sp>
      <p:sp>
        <p:nvSpPr>
          <p:cNvPr id="46087" name="Text Box 7"/>
          <p:cNvSpPr txBox="1">
            <a:spLocks noChangeArrowheads="1"/>
          </p:cNvSpPr>
          <p:nvPr/>
        </p:nvSpPr>
        <p:spPr bwMode="auto">
          <a:xfrm>
            <a:off x="5410200" y="4532313"/>
            <a:ext cx="3597275" cy="366712"/>
          </a:xfrm>
          <a:prstGeom prst="rect">
            <a:avLst/>
          </a:prstGeom>
          <a:noFill/>
          <a:ln w="9525">
            <a:noFill/>
            <a:miter lim="800000"/>
            <a:headEnd/>
            <a:tailEnd/>
          </a:ln>
          <a:effectLst/>
        </p:spPr>
        <p:txBody>
          <a:bodyPr>
            <a:spAutoFit/>
          </a:bodyPr>
          <a:lstStyle/>
          <a:p>
            <a:endParaRPr lang="tr-TR"/>
          </a:p>
        </p:txBody>
      </p:sp>
      <p:sp>
        <p:nvSpPr>
          <p:cNvPr id="46088" name="Text Box 8"/>
          <p:cNvSpPr txBox="1">
            <a:spLocks noChangeArrowheads="1"/>
          </p:cNvSpPr>
          <p:nvPr/>
        </p:nvSpPr>
        <p:spPr bwMode="auto">
          <a:xfrm>
            <a:off x="381000" y="1981200"/>
            <a:ext cx="3276600" cy="4240213"/>
          </a:xfrm>
          <a:prstGeom prst="rect">
            <a:avLst/>
          </a:prstGeom>
          <a:solidFill>
            <a:schemeClr val="bg1"/>
          </a:solidFill>
          <a:ln w="9525">
            <a:noFill/>
            <a:miter lim="800000"/>
            <a:headEnd/>
            <a:tailEnd/>
          </a:ln>
          <a:effectLst/>
        </p:spPr>
        <p:txBody>
          <a:bodyPr>
            <a:spAutoFit/>
          </a:bodyPr>
          <a:lstStyle/>
          <a:p>
            <a:r>
              <a:rPr lang="en-US" sz="1400" b="1" dirty="0" err="1"/>
              <a:t>int</a:t>
            </a:r>
            <a:r>
              <a:rPr lang="en-US" sz="1400" b="1" dirty="0"/>
              <a:t> count;/* count is global */</a:t>
            </a:r>
          </a:p>
          <a:p>
            <a:r>
              <a:rPr lang="en-US" sz="1400" b="1" dirty="0"/>
              <a:t>main()</a:t>
            </a:r>
          </a:p>
          <a:p>
            <a:r>
              <a:rPr lang="en-US" sz="1400" b="1" dirty="0"/>
              <a:t>{</a:t>
            </a:r>
          </a:p>
          <a:p>
            <a:r>
              <a:rPr lang="en-US" sz="1400" b="1" dirty="0"/>
              <a:t>count=</a:t>
            </a:r>
            <a:r>
              <a:rPr lang="en-US" sz="1400" b="1" dirty="0" err="1"/>
              <a:t>mul</a:t>
            </a:r>
            <a:r>
              <a:rPr lang="en-US" sz="1400" b="1" dirty="0"/>
              <a:t>(10,123);</a:t>
            </a:r>
          </a:p>
          <a:p>
            <a:r>
              <a:rPr lang="en-US" sz="1400" b="1" dirty="0"/>
              <a:t>…</a:t>
            </a:r>
          </a:p>
          <a:p>
            <a:r>
              <a:rPr lang="en-US" sz="1400" b="1" dirty="0"/>
              <a:t>}</a:t>
            </a:r>
          </a:p>
          <a:p>
            <a:r>
              <a:rPr lang="en-US" sz="1400" b="1" dirty="0"/>
              <a:t>func1()</a:t>
            </a:r>
          </a:p>
          <a:p>
            <a:r>
              <a:rPr lang="en-US" sz="1400" b="1" dirty="0"/>
              <a:t>{</a:t>
            </a:r>
          </a:p>
          <a:p>
            <a:r>
              <a:rPr lang="en-US" sz="1400" b="1" dirty="0" err="1"/>
              <a:t>int</a:t>
            </a:r>
            <a:r>
              <a:rPr lang="en-US" sz="1400" b="1" dirty="0"/>
              <a:t> temp;</a:t>
            </a:r>
          </a:p>
          <a:p>
            <a:r>
              <a:rPr lang="en-US" sz="1400" b="1" dirty="0"/>
              <a:t>Temp=count;</a:t>
            </a:r>
          </a:p>
          <a:p>
            <a:r>
              <a:rPr lang="en-US" sz="1400" b="1" dirty="0"/>
              <a:t>…</a:t>
            </a:r>
          </a:p>
          <a:p>
            <a:r>
              <a:rPr lang="en-US" sz="1400" b="1" dirty="0"/>
              <a:t>}</a:t>
            </a:r>
          </a:p>
          <a:p>
            <a:r>
              <a:rPr lang="en-US" sz="1400" b="1" dirty="0"/>
              <a:t>func2()</a:t>
            </a:r>
          </a:p>
          <a:p>
            <a:r>
              <a:rPr lang="en-US" sz="1400" b="1" dirty="0"/>
              <a:t>{</a:t>
            </a:r>
          </a:p>
          <a:p>
            <a:r>
              <a:rPr lang="en-US" sz="1400" b="1" dirty="0" err="1"/>
              <a:t>int</a:t>
            </a:r>
            <a:r>
              <a:rPr lang="en-US" sz="1400" b="1" dirty="0"/>
              <a:t> count;</a:t>
            </a:r>
          </a:p>
          <a:p>
            <a:r>
              <a:rPr lang="en-US" sz="1400" b="1" dirty="0"/>
              <a:t>Count=10;</a:t>
            </a:r>
          </a:p>
          <a:p>
            <a:r>
              <a:rPr lang="en-US" sz="1400" b="1" dirty="0"/>
              <a:t>….</a:t>
            </a:r>
          </a:p>
          <a:p>
            <a:r>
              <a:rPr lang="en-US" sz="1400" b="1" dirty="0"/>
              <a:t>}</a:t>
            </a:r>
          </a:p>
          <a:p>
            <a:pPr>
              <a:spcBef>
                <a:spcPct val="50000"/>
              </a:spcBef>
            </a:pPr>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a:spLocks noChangeArrowheads="1"/>
          </p:cNvSpPr>
          <p:nvPr/>
        </p:nvSpPr>
        <p:spPr bwMode="auto">
          <a:xfrm>
            <a:off x="457200" y="304800"/>
            <a:ext cx="7239000" cy="366713"/>
          </a:xfrm>
          <a:prstGeom prst="rect">
            <a:avLst/>
          </a:prstGeom>
          <a:noFill/>
          <a:ln w="9525">
            <a:noFill/>
            <a:miter lim="800000"/>
            <a:headEnd/>
            <a:tailEnd/>
          </a:ln>
          <a:effectLst/>
        </p:spPr>
        <p:txBody>
          <a:bodyPr>
            <a:spAutoFit/>
          </a:bodyPr>
          <a:lstStyle/>
          <a:p>
            <a:pPr>
              <a:spcBef>
                <a:spcPct val="50000"/>
              </a:spcBef>
            </a:pPr>
            <a:r>
              <a:rPr lang="en-US"/>
              <a:t>Assigning Values to variables</a:t>
            </a:r>
          </a:p>
        </p:txBody>
      </p:sp>
      <p:sp>
        <p:nvSpPr>
          <p:cNvPr id="50181" name="Text Box 5"/>
          <p:cNvSpPr txBox="1">
            <a:spLocks noChangeArrowheads="1"/>
          </p:cNvSpPr>
          <p:nvPr/>
        </p:nvSpPr>
        <p:spPr bwMode="auto">
          <a:xfrm>
            <a:off x="381000" y="838200"/>
            <a:ext cx="8305800" cy="5311775"/>
          </a:xfrm>
          <a:prstGeom prst="rect">
            <a:avLst/>
          </a:prstGeom>
          <a:noFill/>
          <a:ln w="9525">
            <a:noFill/>
            <a:miter lim="800000"/>
            <a:headEnd/>
            <a:tailEnd/>
          </a:ln>
          <a:effectLst/>
        </p:spPr>
        <p:txBody>
          <a:bodyPr>
            <a:spAutoFit/>
          </a:bodyPr>
          <a:lstStyle/>
          <a:p>
            <a:pPr>
              <a:spcBef>
                <a:spcPct val="50000"/>
              </a:spcBef>
            </a:pPr>
            <a:r>
              <a:rPr lang="en-US"/>
              <a:t>Now that we know about the C variables types, we are ready to learn the specifics of putting values into those variables. We do this with the assignment statement. The equal sign (=)  is used for assigning values to variables.</a:t>
            </a:r>
          </a:p>
          <a:p>
            <a:pPr>
              <a:spcBef>
                <a:spcPct val="50000"/>
              </a:spcBef>
            </a:pPr>
            <a:r>
              <a:rPr lang="en-US">
                <a:solidFill>
                  <a:srgbClr val="FF0000"/>
                </a:solidFill>
              </a:rPr>
              <a:t>Variable= expression;</a:t>
            </a:r>
          </a:p>
          <a:p>
            <a:pPr>
              <a:spcBef>
                <a:spcPct val="50000"/>
              </a:spcBef>
            </a:pPr>
            <a:r>
              <a:rPr lang="en-US"/>
              <a:t>The variable is any variable that you declared earlier. The expression is  any variable, constant, expression, or combination that produces a resulting data type that is same as the variable’s data type.</a:t>
            </a:r>
          </a:p>
          <a:p>
            <a:endParaRPr lang="en-US"/>
          </a:p>
          <a:p>
            <a:r>
              <a:rPr lang="en-US"/>
              <a:t>// Declare and store three values</a:t>
            </a:r>
          </a:p>
          <a:p>
            <a:r>
              <a:rPr lang="en-US"/>
              <a:t>{</a:t>
            </a:r>
          </a:p>
          <a:p>
            <a:r>
              <a:rPr lang="en-US"/>
              <a:t>int first;</a:t>
            </a:r>
          </a:p>
          <a:p>
            <a:r>
              <a:rPr lang="en-US"/>
              <a:t>float middle;</a:t>
            </a:r>
          </a:p>
          <a:p>
            <a:r>
              <a:rPr lang="en-US"/>
              <a:t>dependents last; </a:t>
            </a:r>
          </a:p>
          <a:p>
            <a:r>
              <a:rPr lang="en-US"/>
              <a:t>age=32;</a:t>
            </a:r>
          </a:p>
          <a:p>
            <a:r>
              <a:rPr lang="en-US"/>
              <a:t>Salary=25000.00;</a:t>
            </a:r>
          </a:p>
          <a:p>
            <a:r>
              <a:rPr lang="en-US"/>
              <a:t>dependents=2;</a:t>
            </a:r>
          </a:p>
          <a:p>
            <a:r>
              <a:rPr lang="en-US"/>
              <a:t>/* rest of program follows */</a:t>
            </a:r>
          </a:p>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381000" y="381000"/>
            <a:ext cx="7696200" cy="6550025"/>
          </a:xfrm>
          <a:prstGeom prst="rect">
            <a:avLst/>
          </a:prstGeom>
          <a:noFill/>
          <a:ln w="9525">
            <a:noFill/>
            <a:miter lim="800000"/>
            <a:headEnd/>
            <a:tailEnd/>
          </a:ln>
          <a:effectLst/>
        </p:spPr>
        <p:txBody>
          <a:bodyPr>
            <a:spAutoFit/>
          </a:bodyPr>
          <a:lstStyle/>
          <a:p>
            <a:pPr>
              <a:spcBef>
                <a:spcPct val="50000"/>
              </a:spcBef>
            </a:pPr>
            <a:r>
              <a:rPr lang="en-US"/>
              <a:t>Do not put commas in values that you assign to variables. Numeric constants should never contain commas. </a:t>
            </a:r>
          </a:p>
          <a:p>
            <a:pPr>
              <a:spcBef>
                <a:spcPct val="50000"/>
              </a:spcBef>
            </a:pPr>
            <a:r>
              <a:rPr lang="en-US"/>
              <a:t>salary=25,000.00;</a:t>
            </a:r>
          </a:p>
          <a:p>
            <a:pPr>
              <a:spcBef>
                <a:spcPct val="50000"/>
              </a:spcBef>
            </a:pPr>
            <a:r>
              <a:rPr lang="en-US"/>
              <a:t>We can assign variables or mathematical expressions to other variables.</a:t>
            </a:r>
          </a:p>
          <a:p>
            <a:pPr>
              <a:spcBef>
                <a:spcPct val="50000"/>
              </a:spcBef>
            </a:pPr>
            <a:r>
              <a:rPr lang="en-US"/>
              <a:t>spouseTaxRate=taxRate;  // assign taxrate to spouseTaxRate</a:t>
            </a:r>
          </a:p>
          <a:p>
            <a:pPr>
              <a:spcBef>
                <a:spcPct val="50000"/>
              </a:spcBef>
            </a:pPr>
            <a:endParaRPr lang="en-US"/>
          </a:p>
          <a:p>
            <a:pPr>
              <a:spcBef>
                <a:spcPct val="50000"/>
              </a:spcBef>
            </a:pPr>
            <a:r>
              <a:rPr lang="en-US"/>
              <a:t>If spouse’s tax rate is going to be 40% of taxrate</a:t>
            </a:r>
          </a:p>
          <a:p>
            <a:endParaRPr lang="en-US"/>
          </a:p>
          <a:p>
            <a:r>
              <a:rPr lang="en-US"/>
              <a:t>spouseTaxRate=taxRate*.40;</a:t>
            </a:r>
          </a:p>
          <a:p>
            <a:endParaRPr lang="en-US"/>
          </a:p>
          <a:p>
            <a:r>
              <a:rPr lang="en-US"/>
              <a:t>If we want to assign character data to a character variable, we must enclose the character in single quotation marks. </a:t>
            </a:r>
          </a:p>
          <a:p>
            <a:endParaRPr lang="en-US"/>
          </a:p>
          <a:p>
            <a:r>
              <a:rPr lang="en-US"/>
              <a:t>// Declare and store three values</a:t>
            </a:r>
          </a:p>
          <a:p>
            <a:r>
              <a:rPr lang="en-US"/>
              <a:t>{</a:t>
            </a:r>
          </a:p>
          <a:p>
            <a:r>
              <a:rPr lang="en-US"/>
              <a:t>char first, middle, last;</a:t>
            </a:r>
          </a:p>
          <a:p>
            <a:r>
              <a:rPr lang="en-US"/>
              <a:t>first=‘G’;</a:t>
            </a:r>
          </a:p>
          <a:p>
            <a:r>
              <a:rPr lang="en-US"/>
              <a:t>middle=‘M’;</a:t>
            </a:r>
          </a:p>
          <a:p>
            <a:r>
              <a:rPr lang="en-US"/>
              <a:t>last=‘P’;</a:t>
            </a:r>
          </a:p>
          <a:p>
            <a:r>
              <a:rPr lang="en-US"/>
              <a:t>/* rest of program follows */</a:t>
            </a:r>
          </a:p>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4"/>
          <p:cNvSpPr txBox="1">
            <a:spLocks noChangeArrowheads="1"/>
          </p:cNvSpPr>
          <p:nvPr/>
        </p:nvSpPr>
        <p:spPr bwMode="auto">
          <a:xfrm>
            <a:off x="381000" y="381000"/>
            <a:ext cx="8305800" cy="5732463"/>
          </a:xfrm>
          <a:prstGeom prst="rect">
            <a:avLst/>
          </a:prstGeom>
          <a:noFill/>
          <a:ln w="9525">
            <a:noFill/>
            <a:miter lim="800000"/>
            <a:headEnd/>
            <a:tailEnd/>
          </a:ln>
          <a:effectLst/>
        </p:spPr>
        <p:txBody>
          <a:bodyPr>
            <a:spAutoFit/>
          </a:bodyPr>
          <a:lstStyle/>
          <a:p>
            <a:pPr>
              <a:spcBef>
                <a:spcPct val="50000"/>
              </a:spcBef>
            </a:pPr>
            <a:r>
              <a:rPr lang="en-US"/>
              <a:t>String constants</a:t>
            </a:r>
          </a:p>
          <a:p>
            <a:pPr>
              <a:spcBef>
                <a:spcPct val="50000"/>
              </a:spcBef>
            </a:pPr>
            <a:r>
              <a:rPr lang="en-US"/>
              <a:t>A string constant is always enclosed in double quotation marks.</a:t>
            </a:r>
          </a:p>
          <a:p>
            <a:pPr>
              <a:spcBef>
                <a:spcPct val="50000"/>
              </a:spcBef>
            </a:pPr>
            <a:r>
              <a:rPr lang="en-US"/>
              <a:t>“c programming”</a:t>
            </a:r>
          </a:p>
          <a:p>
            <a:pPr>
              <a:spcBef>
                <a:spcPct val="50000"/>
              </a:spcBef>
            </a:pPr>
            <a:r>
              <a:rPr lang="en-US"/>
              <a:t>“123” </a:t>
            </a:r>
          </a:p>
          <a:p>
            <a:pPr>
              <a:spcBef>
                <a:spcPct val="50000"/>
              </a:spcBef>
            </a:pPr>
            <a:r>
              <a:rPr lang="en-US"/>
              <a:t>“ “</a:t>
            </a:r>
          </a:p>
          <a:p>
            <a:pPr>
              <a:spcBef>
                <a:spcPct val="50000"/>
              </a:spcBef>
            </a:pPr>
            <a:r>
              <a:rPr lang="en-US"/>
              <a:t>“1821 white columns”</a:t>
            </a:r>
          </a:p>
          <a:p>
            <a:pPr>
              <a:spcBef>
                <a:spcPct val="50000"/>
              </a:spcBef>
            </a:pPr>
            <a:r>
              <a:rPr lang="en-US"/>
              <a:t>“x”</a:t>
            </a:r>
          </a:p>
          <a:p>
            <a:pPr>
              <a:spcBef>
                <a:spcPct val="50000"/>
              </a:spcBef>
            </a:pPr>
            <a:endParaRPr lang="en-US"/>
          </a:p>
          <a:p>
            <a:pPr>
              <a:spcBef>
                <a:spcPct val="50000"/>
              </a:spcBef>
            </a:pPr>
            <a:r>
              <a:rPr lang="en-US"/>
              <a:t>#include &lt;stdio.h&gt;</a:t>
            </a:r>
          </a:p>
          <a:p>
            <a:pPr>
              <a:spcBef>
                <a:spcPct val="50000"/>
              </a:spcBef>
            </a:pPr>
            <a:r>
              <a:rPr lang="en-US"/>
              <a:t>main()</a:t>
            </a:r>
          </a:p>
          <a:p>
            <a:pPr>
              <a:spcBef>
                <a:spcPct val="50000"/>
              </a:spcBef>
            </a:pPr>
            <a:r>
              <a:rPr lang="en-US"/>
              <a:t>{</a:t>
            </a:r>
          </a:p>
          <a:p>
            <a:pPr>
              <a:spcBef>
                <a:spcPct val="50000"/>
              </a:spcBef>
            </a:pPr>
            <a:r>
              <a:rPr lang="en-US"/>
              <a:t>printf(“C programming is fun !”</a:t>
            </a:r>
          </a:p>
          <a:p>
            <a:pPr>
              <a:spcBef>
                <a:spcPct val="50000"/>
              </a:spcBef>
            </a:pPr>
            <a:r>
              <a:rPr lang="en-US"/>
              <a:t>return;</a:t>
            </a:r>
          </a:p>
          <a:p>
            <a:pPr>
              <a:spcBef>
                <a:spcPct val="50000"/>
              </a:spcBef>
            </a:pPr>
            <a:r>
              <a:rPr lang="en-US"/>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Text Box 6"/>
          <p:cNvSpPr txBox="1">
            <a:spLocks noChangeArrowheads="1"/>
          </p:cNvSpPr>
          <p:nvPr/>
        </p:nvSpPr>
        <p:spPr bwMode="auto">
          <a:xfrm>
            <a:off x="457200" y="457200"/>
            <a:ext cx="8001000" cy="5722938"/>
          </a:xfrm>
          <a:prstGeom prst="rect">
            <a:avLst/>
          </a:prstGeom>
          <a:noFill/>
          <a:ln w="9525">
            <a:noFill/>
            <a:miter lim="800000"/>
            <a:headEnd/>
            <a:tailEnd/>
          </a:ln>
          <a:effectLst/>
        </p:spPr>
        <p:txBody>
          <a:bodyPr>
            <a:spAutoFit/>
          </a:bodyPr>
          <a:lstStyle/>
          <a:p>
            <a:r>
              <a:rPr lang="en-US"/>
              <a:t>/* compute sales tax and display it with an appropriate message */</a:t>
            </a:r>
          </a:p>
          <a:p>
            <a:r>
              <a:rPr lang="en-US"/>
              <a:t>#include &lt;stdio.h&gt;</a:t>
            </a:r>
          </a:p>
          <a:p>
            <a:r>
              <a:rPr lang="en-US"/>
              <a:t>main()</a:t>
            </a:r>
          </a:p>
          <a:p>
            <a:r>
              <a:rPr lang="en-US"/>
              <a:t>{</a:t>
            </a:r>
          </a:p>
          <a:p>
            <a:r>
              <a:rPr lang="en-US"/>
              <a:t>float sale, tax;</a:t>
            </a:r>
          </a:p>
          <a:p>
            <a:r>
              <a:rPr lang="en-US"/>
              <a:t>float tax_rate=.08;  /* sales tax percentage */</a:t>
            </a:r>
          </a:p>
          <a:p>
            <a:endParaRPr lang="en-US"/>
          </a:p>
          <a:p>
            <a:r>
              <a:rPr lang="en-US"/>
              <a:t>/*determine the amount of the sale */</a:t>
            </a:r>
          </a:p>
          <a:p>
            <a:r>
              <a:rPr lang="en-US"/>
              <a:t>sale=22.54;</a:t>
            </a:r>
          </a:p>
          <a:p>
            <a:endParaRPr lang="en-US"/>
          </a:p>
          <a:p>
            <a:r>
              <a:rPr lang="en-US"/>
              <a:t>/*compute the sales tax */</a:t>
            </a:r>
          </a:p>
          <a:p>
            <a:r>
              <a:rPr lang="en-US"/>
              <a:t>tax=sale*tax_rate;</a:t>
            </a:r>
          </a:p>
          <a:p>
            <a:endParaRPr lang="en-US"/>
          </a:p>
          <a:p>
            <a:r>
              <a:rPr lang="en-US"/>
              <a:t>/*print the results */</a:t>
            </a:r>
          </a:p>
          <a:p>
            <a:r>
              <a:rPr lang="en-US"/>
              <a:t>printf(“The sales tax is: ”</a:t>
            </a:r>
          </a:p>
          <a:p>
            <a:r>
              <a:rPr lang="en-US"/>
              <a:t>printf(“%f ”, tax);</a:t>
            </a:r>
          </a:p>
          <a:p>
            <a:endParaRPr lang="en-US"/>
          </a:p>
          <a:p>
            <a:r>
              <a:rPr lang="en-US"/>
              <a:t>Return 0;</a:t>
            </a:r>
          </a:p>
          <a:p>
            <a:r>
              <a:rPr lang="en-US"/>
              <a:t>}</a:t>
            </a:r>
          </a:p>
          <a:p>
            <a:pPr>
              <a:spcBef>
                <a:spcPct val="50000"/>
              </a:spcBef>
            </a:pP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304800" y="381000"/>
            <a:ext cx="8534400" cy="5355312"/>
          </a:xfrm>
          <a:prstGeom prst="rect">
            <a:avLst/>
          </a:prstGeom>
          <a:noFill/>
        </p:spPr>
        <p:txBody>
          <a:bodyPr wrap="square" rtlCol="0">
            <a:spAutoFit/>
          </a:bodyPr>
          <a:lstStyle/>
          <a:p>
            <a:r>
              <a:rPr lang="tr-TR" b="1" dirty="0" err="1" smtClean="0"/>
              <a:t>The</a:t>
            </a:r>
            <a:r>
              <a:rPr lang="tr-TR" b="1" dirty="0" smtClean="0"/>
              <a:t> </a:t>
            </a:r>
            <a:r>
              <a:rPr lang="tr-TR" b="1" dirty="0" err="1" smtClean="0"/>
              <a:t>setw</a:t>
            </a:r>
            <a:r>
              <a:rPr lang="tr-TR" b="1" dirty="0" smtClean="0"/>
              <a:t> </a:t>
            </a:r>
            <a:r>
              <a:rPr lang="tr-TR" b="1" dirty="0" err="1" smtClean="0"/>
              <a:t>Manipulator</a:t>
            </a:r>
            <a:endParaRPr lang="tr-TR" b="1" dirty="0" smtClean="0"/>
          </a:p>
          <a:p>
            <a:endParaRPr lang="tr-TR" dirty="0" smtClean="0"/>
          </a:p>
          <a:p>
            <a:r>
              <a:rPr lang="en-US" dirty="0" smtClean="0"/>
              <a:t>The </a:t>
            </a:r>
            <a:r>
              <a:rPr lang="en-US" dirty="0" err="1" smtClean="0"/>
              <a:t>setw</a:t>
            </a:r>
            <a:r>
              <a:rPr lang="en-US" dirty="0" smtClean="0"/>
              <a:t> manipulator causes the number (or string) that follows it in the stream to be printed within a field n characters wide, where n is the argument to </a:t>
            </a:r>
            <a:r>
              <a:rPr lang="en-US" dirty="0" err="1" smtClean="0"/>
              <a:t>setw</a:t>
            </a:r>
            <a:r>
              <a:rPr lang="en-US" dirty="0" smtClean="0"/>
              <a:t>(n). The value is right-justified within the field</a:t>
            </a:r>
            <a:endParaRPr lang="tr-TR" dirty="0" smtClean="0"/>
          </a:p>
          <a:p>
            <a:r>
              <a:rPr lang="tr-TR" dirty="0" smtClean="0"/>
              <a:t>// width2.</a:t>
            </a:r>
            <a:r>
              <a:rPr lang="tr-TR" dirty="0" err="1" smtClean="0"/>
              <a:t>cpp</a:t>
            </a:r>
            <a:r>
              <a:rPr lang="tr-TR" dirty="0" smtClean="0"/>
              <a:t> // </a:t>
            </a:r>
            <a:r>
              <a:rPr lang="tr-TR" dirty="0" err="1" smtClean="0"/>
              <a:t>demonstrates</a:t>
            </a:r>
            <a:r>
              <a:rPr lang="tr-TR" dirty="0" smtClean="0"/>
              <a:t> </a:t>
            </a:r>
            <a:r>
              <a:rPr lang="tr-TR" dirty="0" err="1" smtClean="0"/>
              <a:t>setw</a:t>
            </a:r>
            <a:r>
              <a:rPr lang="tr-TR" dirty="0" smtClean="0"/>
              <a:t> </a:t>
            </a:r>
            <a:r>
              <a:rPr lang="tr-TR" dirty="0" err="1" smtClean="0"/>
              <a:t>manipulator</a:t>
            </a:r>
            <a:r>
              <a:rPr lang="tr-TR" dirty="0" smtClean="0"/>
              <a:t> </a:t>
            </a:r>
          </a:p>
          <a:p>
            <a:r>
              <a:rPr lang="tr-TR" dirty="0" smtClean="0"/>
              <a:t>#</a:t>
            </a:r>
            <a:r>
              <a:rPr lang="tr-TR" dirty="0" err="1" smtClean="0"/>
              <a:t>include</a:t>
            </a:r>
            <a:r>
              <a:rPr lang="tr-TR" dirty="0" smtClean="0"/>
              <a:t> &lt;</a:t>
            </a:r>
            <a:r>
              <a:rPr lang="tr-TR" dirty="0" err="1" smtClean="0"/>
              <a:t>iostream</a:t>
            </a:r>
            <a:r>
              <a:rPr lang="tr-TR" dirty="0" smtClean="0"/>
              <a:t>&gt;</a:t>
            </a:r>
          </a:p>
          <a:p>
            <a:r>
              <a:rPr lang="tr-TR" dirty="0" smtClean="0"/>
              <a:t> #</a:t>
            </a:r>
            <a:r>
              <a:rPr lang="tr-TR" dirty="0" err="1" smtClean="0"/>
              <a:t>include</a:t>
            </a:r>
            <a:r>
              <a:rPr lang="tr-TR" dirty="0" smtClean="0"/>
              <a:t> &lt;</a:t>
            </a:r>
            <a:r>
              <a:rPr lang="tr-TR" dirty="0" err="1" smtClean="0"/>
              <a:t>iomanip</a:t>
            </a:r>
            <a:r>
              <a:rPr lang="tr-TR" dirty="0" smtClean="0"/>
              <a:t>&gt; // </a:t>
            </a:r>
            <a:r>
              <a:rPr lang="tr-TR" dirty="0" err="1" smtClean="0"/>
              <a:t>for</a:t>
            </a:r>
            <a:r>
              <a:rPr lang="tr-TR" dirty="0" smtClean="0"/>
              <a:t> </a:t>
            </a:r>
            <a:r>
              <a:rPr lang="tr-TR" dirty="0" err="1" smtClean="0"/>
              <a:t>setw</a:t>
            </a:r>
            <a:r>
              <a:rPr lang="tr-TR" dirty="0" smtClean="0"/>
              <a:t> </a:t>
            </a:r>
          </a:p>
          <a:p>
            <a:r>
              <a:rPr lang="tr-TR" dirty="0" err="1" smtClean="0"/>
              <a:t>using</a:t>
            </a:r>
            <a:r>
              <a:rPr lang="tr-TR" dirty="0" smtClean="0"/>
              <a:t> </a:t>
            </a:r>
            <a:r>
              <a:rPr lang="tr-TR" dirty="0" err="1" smtClean="0"/>
              <a:t>namespace</a:t>
            </a:r>
            <a:r>
              <a:rPr lang="tr-TR" dirty="0" smtClean="0"/>
              <a:t> </a:t>
            </a:r>
            <a:r>
              <a:rPr lang="tr-TR" dirty="0" err="1" smtClean="0"/>
              <a:t>std</a:t>
            </a:r>
            <a:r>
              <a:rPr lang="tr-TR" dirty="0" smtClean="0"/>
              <a:t>; </a:t>
            </a:r>
          </a:p>
          <a:p>
            <a:r>
              <a:rPr lang="tr-TR" dirty="0" err="1" smtClean="0"/>
              <a:t>int</a:t>
            </a:r>
            <a:r>
              <a:rPr lang="tr-TR" dirty="0" smtClean="0"/>
              <a:t> </a:t>
            </a:r>
            <a:r>
              <a:rPr lang="tr-TR" dirty="0" err="1" smtClean="0"/>
              <a:t>main</a:t>
            </a:r>
            <a:r>
              <a:rPr lang="tr-TR" dirty="0" smtClean="0"/>
              <a:t>()</a:t>
            </a:r>
          </a:p>
          <a:p>
            <a:r>
              <a:rPr lang="tr-TR" dirty="0" smtClean="0"/>
              <a:t> { </a:t>
            </a:r>
          </a:p>
          <a:p>
            <a:r>
              <a:rPr lang="tr-TR" dirty="0" err="1" smtClean="0"/>
              <a:t>long</a:t>
            </a:r>
            <a:r>
              <a:rPr lang="tr-TR" dirty="0" smtClean="0"/>
              <a:t> pop1=2425785, pop2=47, pop3=9761;</a:t>
            </a:r>
          </a:p>
          <a:p>
            <a:r>
              <a:rPr lang="tr-TR" dirty="0" smtClean="0"/>
              <a:t> </a:t>
            </a:r>
            <a:r>
              <a:rPr lang="tr-TR" dirty="0" err="1" smtClean="0"/>
              <a:t>cout</a:t>
            </a:r>
            <a:r>
              <a:rPr lang="tr-TR" dirty="0" smtClean="0"/>
              <a:t> &lt;&lt; </a:t>
            </a:r>
            <a:r>
              <a:rPr lang="tr-TR" dirty="0" err="1" smtClean="0"/>
              <a:t>setw</a:t>
            </a:r>
            <a:r>
              <a:rPr lang="tr-TR" dirty="0" smtClean="0"/>
              <a:t>(8) &lt;&lt; “LOCATION” &lt;&lt; </a:t>
            </a:r>
            <a:r>
              <a:rPr lang="tr-TR" dirty="0" err="1" smtClean="0"/>
              <a:t>setw</a:t>
            </a:r>
            <a:r>
              <a:rPr lang="tr-TR" dirty="0" smtClean="0"/>
              <a:t>(12) &lt;&lt; “POPULATION” &lt;&lt; </a:t>
            </a:r>
            <a:r>
              <a:rPr lang="tr-TR" dirty="0" err="1" smtClean="0"/>
              <a:t>endl</a:t>
            </a:r>
            <a:r>
              <a:rPr lang="tr-TR" dirty="0" smtClean="0"/>
              <a:t> </a:t>
            </a:r>
          </a:p>
          <a:p>
            <a:r>
              <a:rPr lang="tr-TR" dirty="0"/>
              <a:t> </a:t>
            </a:r>
            <a:r>
              <a:rPr lang="tr-TR" dirty="0" smtClean="0"/>
              <a:t>       &lt;&lt; </a:t>
            </a:r>
            <a:r>
              <a:rPr lang="tr-TR" dirty="0" err="1" smtClean="0"/>
              <a:t>setw</a:t>
            </a:r>
            <a:r>
              <a:rPr lang="tr-TR" dirty="0" smtClean="0"/>
              <a:t>(8) &lt;&lt; “</a:t>
            </a:r>
            <a:r>
              <a:rPr lang="tr-TR" dirty="0" err="1" smtClean="0"/>
              <a:t>Portcity</a:t>
            </a:r>
            <a:r>
              <a:rPr lang="tr-TR" dirty="0" smtClean="0"/>
              <a:t>” &lt;&lt; </a:t>
            </a:r>
            <a:r>
              <a:rPr lang="tr-TR" dirty="0" err="1" smtClean="0"/>
              <a:t>setw</a:t>
            </a:r>
            <a:r>
              <a:rPr lang="tr-TR" dirty="0" smtClean="0"/>
              <a:t>(12) &lt;&lt; pop1 &lt;&lt; </a:t>
            </a:r>
            <a:r>
              <a:rPr lang="tr-TR" dirty="0" err="1" smtClean="0"/>
              <a:t>endl</a:t>
            </a:r>
            <a:r>
              <a:rPr lang="tr-TR" dirty="0" smtClean="0"/>
              <a:t>  </a:t>
            </a:r>
          </a:p>
          <a:p>
            <a:r>
              <a:rPr lang="tr-TR" dirty="0"/>
              <a:t> </a:t>
            </a:r>
            <a:r>
              <a:rPr lang="tr-TR" dirty="0" smtClean="0"/>
              <a:t>       &lt;&lt; </a:t>
            </a:r>
            <a:r>
              <a:rPr lang="tr-TR" dirty="0" err="1" smtClean="0"/>
              <a:t>setw</a:t>
            </a:r>
            <a:r>
              <a:rPr lang="tr-TR" dirty="0" smtClean="0"/>
              <a:t>(8) &lt;&lt; “</a:t>
            </a:r>
            <a:r>
              <a:rPr lang="tr-TR" dirty="0" err="1" smtClean="0"/>
              <a:t>Hightown</a:t>
            </a:r>
            <a:r>
              <a:rPr lang="tr-TR" dirty="0" smtClean="0"/>
              <a:t>” &lt;&lt; </a:t>
            </a:r>
            <a:r>
              <a:rPr lang="tr-TR" dirty="0" err="1" smtClean="0"/>
              <a:t>setw</a:t>
            </a:r>
            <a:r>
              <a:rPr lang="tr-TR" dirty="0" smtClean="0"/>
              <a:t>(12) &lt;&lt; pop2 &lt;&lt; </a:t>
            </a:r>
            <a:r>
              <a:rPr lang="tr-TR" dirty="0" err="1" smtClean="0"/>
              <a:t>endl</a:t>
            </a:r>
            <a:r>
              <a:rPr lang="tr-TR" dirty="0" smtClean="0"/>
              <a:t> </a:t>
            </a:r>
          </a:p>
          <a:p>
            <a:r>
              <a:rPr lang="tr-TR" dirty="0"/>
              <a:t> </a:t>
            </a:r>
            <a:r>
              <a:rPr lang="tr-TR" dirty="0" smtClean="0"/>
              <a:t>       &lt;&lt; </a:t>
            </a:r>
            <a:r>
              <a:rPr lang="tr-TR" dirty="0" err="1" smtClean="0"/>
              <a:t>setw</a:t>
            </a:r>
            <a:r>
              <a:rPr lang="tr-TR" dirty="0" smtClean="0"/>
              <a:t>(8) &lt;&lt; “</a:t>
            </a:r>
            <a:r>
              <a:rPr lang="tr-TR" dirty="0" err="1" smtClean="0"/>
              <a:t>Lowville</a:t>
            </a:r>
            <a:r>
              <a:rPr lang="tr-TR" dirty="0" smtClean="0"/>
              <a:t>” &lt;&lt; </a:t>
            </a:r>
            <a:r>
              <a:rPr lang="tr-TR" dirty="0" err="1" smtClean="0"/>
              <a:t>setw</a:t>
            </a:r>
            <a:r>
              <a:rPr lang="tr-TR" dirty="0" smtClean="0"/>
              <a:t>(12) &lt;&lt; pop3 &lt;&lt; </a:t>
            </a:r>
            <a:r>
              <a:rPr lang="tr-TR" dirty="0" err="1" smtClean="0"/>
              <a:t>endl</a:t>
            </a:r>
            <a:r>
              <a:rPr lang="tr-TR" dirty="0" smtClean="0"/>
              <a:t>;</a:t>
            </a:r>
          </a:p>
          <a:p>
            <a:r>
              <a:rPr lang="tr-TR" dirty="0" err="1" smtClean="0"/>
              <a:t>return</a:t>
            </a:r>
            <a:r>
              <a:rPr lang="tr-TR" dirty="0" smtClean="0"/>
              <a:t> 0; </a:t>
            </a:r>
          </a:p>
          <a:p>
            <a:r>
              <a:rPr lang="tr-TR"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cstate="print"/>
          <a:srcRect l="15000" t="30469" r="52500" b="46094"/>
          <a:stretch>
            <a:fillRect/>
          </a:stretch>
        </p:blipFill>
        <p:spPr bwMode="auto">
          <a:xfrm>
            <a:off x="685800" y="381000"/>
            <a:ext cx="5283200" cy="3048000"/>
          </a:xfrm>
          <a:prstGeom prst="rect">
            <a:avLst/>
          </a:prstGeom>
          <a:noFill/>
          <a:ln w="9525">
            <a:noFill/>
            <a:miter lim="800000"/>
            <a:headEnd/>
            <a:tailEnd/>
          </a:ln>
          <a:effectLst/>
        </p:spPr>
      </p:pic>
      <p:sp>
        <p:nvSpPr>
          <p:cNvPr id="5" name="4 Metin kutusu"/>
          <p:cNvSpPr txBox="1"/>
          <p:nvPr/>
        </p:nvSpPr>
        <p:spPr>
          <a:xfrm>
            <a:off x="533400" y="3962400"/>
            <a:ext cx="6324600" cy="1754326"/>
          </a:xfrm>
          <a:prstGeom prst="rect">
            <a:avLst/>
          </a:prstGeom>
          <a:noFill/>
        </p:spPr>
        <p:txBody>
          <a:bodyPr wrap="square" rtlCol="0">
            <a:spAutoFit/>
          </a:bodyPr>
          <a:lstStyle/>
          <a:p>
            <a:r>
              <a:rPr lang="en-US" dirty="0" smtClean="0"/>
              <a:t>Here’s the output of WIDTH2:</a:t>
            </a:r>
          </a:p>
          <a:p>
            <a:endParaRPr lang="tr-TR" dirty="0" smtClean="0"/>
          </a:p>
          <a:p>
            <a:r>
              <a:rPr lang="en-US" dirty="0" smtClean="0"/>
              <a:t>LOCATION POPULATION</a:t>
            </a:r>
            <a:endParaRPr lang="tr-TR" dirty="0" smtClean="0"/>
          </a:p>
          <a:p>
            <a:r>
              <a:rPr lang="en-US" dirty="0" smtClean="0"/>
              <a:t> </a:t>
            </a:r>
            <a:r>
              <a:rPr lang="en-US" dirty="0" err="1" smtClean="0"/>
              <a:t>Portcity</a:t>
            </a:r>
            <a:r>
              <a:rPr lang="en-US" dirty="0" smtClean="0"/>
              <a:t> </a:t>
            </a:r>
            <a:r>
              <a:rPr lang="tr-TR" dirty="0" smtClean="0"/>
              <a:t>          	</a:t>
            </a:r>
            <a:r>
              <a:rPr lang="en-US" dirty="0" smtClean="0"/>
              <a:t>2425785 </a:t>
            </a:r>
            <a:endParaRPr lang="tr-TR" dirty="0" smtClean="0"/>
          </a:p>
          <a:p>
            <a:r>
              <a:rPr lang="en-US" dirty="0" err="1" smtClean="0"/>
              <a:t>Hightown</a:t>
            </a:r>
            <a:r>
              <a:rPr lang="en-US" dirty="0" smtClean="0"/>
              <a:t> </a:t>
            </a:r>
            <a:r>
              <a:rPr lang="tr-TR" dirty="0" smtClean="0"/>
              <a:t>	          </a:t>
            </a:r>
            <a:r>
              <a:rPr lang="en-US" dirty="0" smtClean="0"/>
              <a:t>47</a:t>
            </a:r>
            <a:endParaRPr lang="tr-TR" dirty="0" smtClean="0"/>
          </a:p>
          <a:p>
            <a:r>
              <a:rPr lang="en-US" dirty="0" smtClean="0"/>
              <a:t>Lowville </a:t>
            </a:r>
            <a:r>
              <a:rPr lang="tr-TR" dirty="0" smtClean="0"/>
              <a:t>		      </a:t>
            </a:r>
            <a:r>
              <a:rPr lang="en-US" dirty="0" smtClean="0"/>
              <a:t>9761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914400"/>
            <a:ext cx="8458200" cy="5355312"/>
          </a:xfrm>
          <a:prstGeom prst="rect">
            <a:avLst/>
          </a:prstGeom>
          <a:noFill/>
          <a:ln w="9525">
            <a:noFill/>
            <a:miter lim="800000"/>
            <a:headEnd/>
            <a:tailEnd/>
          </a:ln>
          <a:effectLst/>
        </p:spPr>
        <p:txBody>
          <a:bodyPr wrap="square">
            <a:spAutoFit/>
          </a:bodyPr>
          <a:lstStyle/>
          <a:p>
            <a:r>
              <a:rPr lang="en-US" dirty="0" smtClean="0"/>
              <a:t>a very simple C++ program.</a:t>
            </a:r>
            <a:endParaRPr lang="tr-TR" dirty="0" smtClean="0"/>
          </a:p>
          <a:p>
            <a:r>
              <a:rPr lang="en-US" dirty="0" smtClean="0"/>
              <a:t> </a:t>
            </a:r>
            <a:endParaRPr lang="tr-TR" dirty="0" smtClean="0"/>
          </a:p>
          <a:p>
            <a:r>
              <a:rPr lang="en-US" dirty="0" smtClean="0"/>
              <a:t>This program is called FIRST, so its source file is FIRST.CPP. It simply prints a sentence on the screen. </a:t>
            </a:r>
          </a:p>
          <a:p>
            <a:endParaRPr lang="tr-TR" dirty="0" smtClean="0"/>
          </a:p>
          <a:p>
            <a:r>
              <a:rPr lang="en-US" dirty="0" smtClean="0">
                <a:solidFill>
                  <a:srgbClr val="C00000"/>
                </a:solidFill>
              </a:rPr>
              <a:t>#include &lt;</a:t>
            </a:r>
            <a:r>
              <a:rPr lang="en-US" dirty="0" err="1" smtClean="0">
                <a:solidFill>
                  <a:srgbClr val="C00000"/>
                </a:solidFill>
              </a:rPr>
              <a:t>iostream</a:t>
            </a:r>
            <a:r>
              <a:rPr lang="en-US" dirty="0" smtClean="0">
                <a:solidFill>
                  <a:srgbClr val="C00000"/>
                </a:solidFill>
              </a:rPr>
              <a:t>&gt; </a:t>
            </a:r>
            <a:endParaRPr lang="tr-TR" dirty="0" smtClean="0">
              <a:solidFill>
                <a:srgbClr val="C00000"/>
              </a:solidFill>
            </a:endParaRPr>
          </a:p>
          <a:p>
            <a:r>
              <a:rPr lang="en-US" dirty="0" smtClean="0">
                <a:solidFill>
                  <a:srgbClr val="C00000"/>
                </a:solidFill>
              </a:rPr>
              <a:t>using namespace std; </a:t>
            </a:r>
            <a:endParaRPr lang="tr-TR" dirty="0" smtClean="0">
              <a:solidFill>
                <a:srgbClr val="C00000"/>
              </a:solidFill>
            </a:endParaRPr>
          </a:p>
          <a:p>
            <a:r>
              <a:rPr lang="en-US" dirty="0" err="1" smtClean="0">
                <a:solidFill>
                  <a:srgbClr val="C00000"/>
                </a:solidFill>
              </a:rPr>
              <a:t>int</a:t>
            </a:r>
            <a:r>
              <a:rPr lang="en-US" dirty="0" smtClean="0">
                <a:solidFill>
                  <a:srgbClr val="C00000"/>
                </a:solidFill>
              </a:rPr>
              <a:t> main() </a:t>
            </a:r>
            <a:endParaRPr lang="tr-TR" dirty="0" smtClean="0">
              <a:solidFill>
                <a:srgbClr val="C00000"/>
              </a:solidFill>
            </a:endParaRPr>
          </a:p>
          <a:p>
            <a:r>
              <a:rPr lang="en-US" dirty="0" smtClean="0">
                <a:solidFill>
                  <a:srgbClr val="C00000"/>
                </a:solidFill>
              </a:rPr>
              <a:t>{</a:t>
            </a:r>
            <a:endParaRPr lang="tr-TR" dirty="0" smtClean="0">
              <a:solidFill>
                <a:srgbClr val="C00000"/>
              </a:solidFill>
            </a:endParaRPr>
          </a:p>
          <a:p>
            <a:r>
              <a:rPr lang="en-US" dirty="0" smtClean="0">
                <a:solidFill>
                  <a:srgbClr val="C00000"/>
                </a:solidFill>
              </a:rPr>
              <a:t> </a:t>
            </a:r>
            <a:r>
              <a:rPr lang="en-US" dirty="0" err="1" smtClean="0">
                <a:solidFill>
                  <a:srgbClr val="C00000"/>
                </a:solidFill>
              </a:rPr>
              <a:t>cout</a:t>
            </a:r>
            <a:r>
              <a:rPr lang="en-US" dirty="0" smtClean="0">
                <a:solidFill>
                  <a:srgbClr val="C00000"/>
                </a:solidFill>
              </a:rPr>
              <a:t> &lt;&lt; “Every age has a language of its own\n”; </a:t>
            </a:r>
            <a:endParaRPr lang="tr-TR" dirty="0" smtClean="0">
              <a:solidFill>
                <a:srgbClr val="C00000"/>
              </a:solidFill>
            </a:endParaRPr>
          </a:p>
          <a:p>
            <a:r>
              <a:rPr lang="en-US" dirty="0" smtClean="0">
                <a:solidFill>
                  <a:srgbClr val="C00000"/>
                </a:solidFill>
              </a:rPr>
              <a:t>return 0;</a:t>
            </a:r>
            <a:endParaRPr lang="tr-TR" dirty="0" smtClean="0">
              <a:solidFill>
                <a:srgbClr val="C00000"/>
              </a:solidFill>
            </a:endParaRPr>
          </a:p>
          <a:p>
            <a:r>
              <a:rPr lang="en-US" dirty="0" smtClean="0">
                <a:solidFill>
                  <a:srgbClr val="C00000"/>
                </a:solidFill>
              </a:rPr>
              <a:t> }</a:t>
            </a:r>
            <a:endParaRPr lang="tr-TR" dirty="0" smtClean="0">
              <a:solidFill>
                <a:srgbClr val="C00000"/>
              </a:solidFill>
            </a:endParaRPr>
          </a:p>
          <a:p>
            <a:endParaRPr lang="tr-TR" dirty="0"/>
          </a:p>
          <a:p>
            <a:r>
              <a:rPr lang="en-US" dirty="0" smtClean="0"/>
              <a:t>Despite its small size, this program demonstrates a great deal about the construction of C++ programs. </a:t>
            </a:r>
            <a:endParaRPr lang="tr-TR" dirty="0" smtClean="0"/>
          </a:p>
          <a:p>
            <a:endParaRPr lang="tr-TR" b="1" dirty="0" smtClean="0"/>
          </a:p>
          <a:p>
            <a:r>
              <a:rPr lang="en-US" b="1" dirty="0" smtClean="0"/>
              <a:t>Functions</a:t>
            </a:r>
          </a:p>
          <a:p>
            <a:r>
              <a:rPr lang="en-US" dirty="0" smtClean="0"/>
              <a:t>Functions are one of the fundamental building blocks of C++. The FIRST program consists almost entirely of a single function called main(). </a:t>
            </a:r>
            <a:endParaRPr lang="en-US" dirty="0"/>
          </a:p>
        </p:txBody>
      </p:sp>
      <p:sp>
        <p:nvSpPr>
          <p:cNvPr id="4" name="3 Dikdörtgen"/>
          <p:cNvSpPr/>
          <p:nvPr/>
        </p:nvSpPr>
        <p:spPr>
          <a:xfrm>
            <a:off x="304800" y="257860"/>
            <a:ext cx="6324599" cy="369332"/>
          </a:xfrm>
          <a:prstGeom prst="rect">
            <a:avLst/>
          </a:prstGeom>
        </p:spPr>
        <p:txBody>
          <a:bodyPr wrap="square">
            <a:spAutoFit/>
          </a:bodyPr>
          <a:lstStyle/>
          <a:p>
            <a:pPr lvl="0"/>
            <a:r>
              <a:rPr lang="en-US" b="1" dirty="0">
                <a:solidFill>
                  <a:srgbClr val="000000"/>
                </a:solidFill>
              </a:rPr>
              <a:t>Basic Program Construction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304800" y="914400"/>
            <a:ext cx="8458200" cy="4524315"/>
          </a:xfrm>
          <a:prstGeom prst="rect">
            <a:avLst/>
          </a:prstGeom>
          <a:noFill/>
        </p:spPr>
        <p:txBody>
          <a:bodyPr wrap="square" rtlCol="0">
            <a:spAutoFit/>
          </a:bodyPr>
          <a:lstStyle/>
          <a:p>
            <a:r>
              <a:rPr lang="tr-TR" dirty="0" smtClean="0"/>
              <a:t>// </a:t>
            </a:r>
            <a:r>
              <a:rPr lang="tr-TR" dirty="0" err="1" smtClean="0"/>
              <a:t>charvars</a:t>
            </a:r>
            <a:r>
              <a:rPr lang="tr-TR" dirty="0" smtClean="0"/>
              <a:t>.</a:t>
            </a:r>
            <a:r>
              <a:rPr lang="tr-TR" dirty="0" err="1" smtClean="0"/>
              <a:t>cpp</a:t>
            </a:r>
            <a:r>
              <a:rPr lang="tr-TR" dirty="0" smtClean="0"/>
              <a:t> // </a:t>
            </a:r>
            <a:r>
              <a:rPr lang="tr-TR" dirty="0" err="1" smtClean="0"/>
              <a:t>demonstrates</a:t>
            </a:r>
            <a:r>
              <a:rPr lang="tr-TR" dirty="0" smtClean="0"/>
              <a:t> </a:t>
            </a:r>
            <a:r>
              <a:rPr lang="tr-TR" dirty="0" err="1" smtClean="0"/>
              <a:t>character</a:t>
            </a:r>
            <a:r>
              <a:rPr lang="tr-TR" dirty="0" smtClean="0"/>
              <a:t> </a:t>
            </a:r>
            <a:r>
              <a:rPr lang="tr-TR" dirty="0" err="1" smtClean="0"/>
              <a:t>variables</a:t>
            </a:r>
            <a:r>
              <a:rPr lang="tr-TR" dirty="0" smtClean="0"/>
              <a:t> </a:t>
            </a:r>
          </a:p>
          <a:p>
            <a:r>
              <a:rPr lang="tr-TR" dirty="0" smtClean="0"/>
              <a:t>#</a:t>
            </a:r>
            <a:r>
              <a:rPr lang="tr-TR" dirty="0" err="1" smtClean="0"/>
              <a:t>include</a:t>
            </a:r>
            <a:r>
              <a:rPr lang="tr-TR" dirty="0" smtClean="0"/>
              <a:t> &lt;</a:t>
            </a:r>
            <a:r>
              <a:rPr lang="tr-TR" dirty="0" err="1" smtClean="0"/>
              <a:t>iostream</a:t>
            </a:r>
            <a:r>
              <a:rPr lang="tr-TR" dirty="0" smtClean="0"/>
              <a:t>&gt; //</a:t>
            </a:r>
            <a:r>
              <a:rPr lang="tr-TR" dirty="0" err="1" smtClean="0"/>
              <a:t>for</a:t>
            </a:r>
            <a:r>
              <a:rPr lang="tr-TR" dirty="0" smtClean="0"/>
              <a:t> </a:t>
            </a:r>
            <a:r>
              <a:rPr lang="tr-TR" dirty="0" err="1" smtClean="0"/>
              <a:t>cout</a:t>
            </a:r>
            <a:r>
              <a:rPr lang="tr-TR" dirty="0" smtClean="0"/>
              <a:t>, </a:t>
            </a:r>
            <a:r>
              <a:rPr lang="tr-TR" dirty="0" err="1" smtClean="0"/>
              <a:t>etc</a:t>
            </a:r>
            <a:r>
              <a:rPr lang="tr-TR" dirty="0" smtClean="0"/>
              <a:t>. </a:t>
            </a:r>
          </a:p>
          <a:p>
            <a:r>
              <a:rPr lang="tr-TR" dirty="0" err="1" smtClean="0"/>
              <a:t>using</a:t>
            </a:r>
            <a:r>
              <a:rPr lang="tr-TR" dirty="0" smtClean="0"/>
              <a:t> </a:t>
            </a:r>
            <a:r>
              <a:rPr lang="tr-TR" dirty="0" err="1" smtClean="0"/>
              <a:t>namespace</a:t>
            </a:r>
            <a:r>
              <a:rPr lang="tr-TR" dirty="0" smtClean="0"/>
              <a:t> </a:t>
            </a:r>
            <a:r>
              <a:rPr lang="tr-TR" dirty="0" err="1" smtClean="0"/>
              <a:t>std</a:t>
            </a:r>
            <a:r>
              <a:rPr lang="tr-TR" dirty="0" smtClean="0"/>
              <a:t>; </a:t>
            </a:r>
          </a:p>
          <a:p>
            <a:r>
              <a:rPr lang="tr-TR" dirty="0" err="1" smtClean="0"/>
              <a:t>int</a:t>
            </a:r>
            <a:r>
              <a:rPr lang="tr-TR" dirty="0" smtClean="0"/>
              <a:t> </a:t>
            </a:r>
            <a:r>
              <a:rPr lang="tr-TR" dirty="0" err="1" smtClean="0"/>
              <a:t>main</a:t>
            </a:r>
            <a:r>
              <a:rPr lang="tr-TR" dirty="0" smtClean="0"/>
              <a:t>() </a:t>
            </a:r>
          </a:p>
          <a:p>
            <a:r>
              <a:rPr lang="tr-TR" dirty="0" smtClean="0"/>
              <a:t>{ </a:t>
            </a:r>
          </a:p>
          <a:p>
            <a:r>
              <a:rPr lang="tr-TR" dirty="0" err="1" smtClean="0"/>
              <a:t>char</a:t>
            </a:r>
            <a:r>
              <a:rPr lang="tr-TR" dirty="0" smtClean="0"/>
              <a:t> charvar1 = ‘A’; //define </a:t>
            </a:r>
            <a:r>
              <a:rPr lang="tr-TR" dirty="0" err="1" smtClean="0"/>
              <a:t>char</a:t>
            </a:r>
            <a:r>
              <a:rPr lang="tr-TR" dirty="0" smtClean="0"/>
              <a:t> </a:t>
            </a:r>
            <a:r>
              <a:rPr lang="tr-TR" dirty="0" err="1" smtClean="0"/>
              <a:t>variable</a:t>
            </a:r>
            <a:r>
              <a:rPr lang="tr-TR" dirty="0" smtClean="0"/>
              <a:t> as </a:t>
            </a:r>
            <a:r>
              <a:rPr lang="tr-TR" dirty="0" err="1" smtClean="0"/>
              <a:t>character</a:t>
            </a:r>
            <a:r>
              <a:rPr lang="tr-TR" dirty="0" smtClean="0"/>
              <a:t> </a:t>
            </a:r>
          </a:p>
          <a:p>
            <a:r>
              <a:rPr lang="tr-TR" dirty="0" err="1" smtClean="0"/>
              <a:t>char</a:t>
            </a:r>
            <a:r>
              <a:rPr lang="tr-TR" dirty="0" smtClean="0"/>
              <a:t> charvar2 = ‘\t’; //define </a:t>
            </a:r>
            <a:r>
              <a:rPr lang="tr-TR" dirty="0" err="1" smtClean="0"/>
              <a:t>char</a:t>
            </a:r>
            <a:r>
              <a:rPr lang="tr-TR" dirty="0" smtClean="0"/>
              <a:t> </a:t>
            </a:r>
            <a:r>
              <a:rPr lang="tr-TR" dirty="0" err="1" smtClean="0"/>
              <a:t>variable</a:t>
            </a:r>
            <a:r>
              <a:rPr lang="tr-TR" dirty="0" smtClean="0"/>
              <a:t> as </a:t>
            </a:r>
            <a:r>
              <a:rPr lang="tr-TR" dirty="0" err="1" smtClean="0"/>
              <a:t>tab</a:t>
            </a:r>
            <a:r>
              <a:rPr lang="tr-TR" dirty="0" smtClean="0"/>
              <a:t> </a:t>
            </a:r>
          </a:p>
          <a:p>
            <a:endParaRPr lang="tr-TR" dirty="0" smtClean="0"/>
          </a:p>
          <a:p>
            <a:r>
              <a:rPr lang="tr-TR" dirty="0" err="1" smtClean="0"/>
              <a:t>cout</a:t>
            </a:r>
            <a:r>
              <a:rPr lang="tr-TR" dirty="0" smtClean="0"/>
              <a:t> &lt;&lt; charvar1; //</a:t>
            </a:r>
            <a:r>
              <a:rPr lang="tr-TR" dirty="0" err="1" smtClean="0"/>
              <a:t>display</a:t>
            </a:r>
            <a:r>
              <a:rPr lang="tr-TR" dirty="0" smtClean="0"/>
              <a:t> </a:t>
            </a:r>
            <a:r>
              <a:rPr lang="tr-TR" dirty="0" err="1" smtClean="0"/>
              <a:t>character</a:t>
            </a:r>
            <a:r>
              <a:rPr lang="tr-TR" dirty="0" smtClean="0"/>
              <a:t> </a:t>
            </a:r>
          </a:p>
          <a:p>
            <a:r>
              <a:rPr lang="tr-TR" dirty="0" err="1" smtClean="0"/>
              <a:t>cout</a:t>
            </a:r>
            <a:r>
              <a:rPr lang="tr-TR" dirty="0" smtClean="0"/>
              <a:t> &lt;&lt; charvar2; //</a:t>
            </a:r>
            <a:r>
              <a:rPr lang="tr-TR" dirty="0" err="1" smtClean="0"/>
              <a:t>display</a:t>
            </a:r>
            <a:r>
              <a:rPr lang="tr-TR" dirty="0" smtClean="0"/>
              <a:t> </a:t>
            </a:r>
            <a:r>
              <a:rPr lang="tr-TR" dirty="0" err="1" smtClean="0"/>
              <a:t>character</a:t>
            </a:r>
            <a:r>
              <a:rPr lang="tr-TR" dirty="0" smtClean="0"/>
              <a:t> </a:t>
            </a:r>
          </a:p>
          <a:p>
            <a:endParaRPr lang="tr-TR" dirty="0" smtClean="0"/>
          </a:p>
          <a:p>
            <a:r>
              <a:rPr lang="tr-TR" dirty="0" smtClean="0"/>
              <a:t>charvar1 = ‘B’; //set </a:t>
            </a:r>
            <a:r>
              <a:rPr lang="tr-TR" dirty="0" err="1" smtClean="0"/>
              <a:t>char</a:t>
            </a:r>
            <a:r>
              <a:rPr lang="tr-TR" dirty="0" smtClean="0"/>
              <a:t> </a:t>
            </a:r>
            <a:r>
              <a:rPr lang="tr-TR" dirty="0" err="1" smtClean="0"/>
              <a:t>variable</a:t>
            </a:r>
            <a:r>
              <a:rPr lang="tr-TR" dirty="0" smtClean="0"/>
              <a:t> </a:t>
            </a:r>
            <a:r>
              <a:rPr lang="tr-TR" dirty="0" err="1" smtClean="0"/>
              <a:t>to</a:t>
            </a:r>
            <a:r>
              <a:rPr lang="tr-TR" dirty="0" smtClean="0"/>
              <a:t> </a:t>
            </a:r>
            <a:r>
              <a:rPr lang="tr-TR" dirty="0" err="1" smtClean="0"/>
              <a:t>char</a:t>
            </a:r>
            <a:r>
              <a:rPr lang="tr-TR" dirty="0" smtClean="0"/>
              <a:t> </a:t>
            </a:r>
            <a:r>
              <a:rPr lang="tr-TR" dirty="0" err="1" smtClean="0"/>
              <a:t>constant</a:t>
            </a:r>
            <a:r>
              <a:rPr lang="tr-TR" dirty="0" smtClean="0"/>
              <a:t> </a:t>
            </a:r>
          </a:p>
          <a:p>
            <a:endParaRPr lang="tr-TR" dirty="0" smtClean="0"/>
          </a:p>
          <a:p>
            <a:r>
              <a:rPr lang="tr-TR" dirty="0" err="1" smtClean="0"/>
              <a:t>cout</a:t>
            </a:r>
            <a:r>
              <a:rPr lang="tr-TR" dirty="0" smtClean="0"/>
              <a:t> &lt;&lt; charvar1; //</a:t>
            </a:r>
            <a:r>
              <a:rPr lang="tr-TR" dirty="0" err="1" smtClean="0"/>
              <a:t>display</a:t>
            </a:r>
            <a:r>
              <a:rPr lang="tr-TR" dirty="0" smtClean="0"/>
              <a:t> </a:t>
            </a:r>
            <a:r>
              <a:rPr lang="tr-TR" dirty="0" err="1" smtClean="0"/>
              <a:t>character</a:t>
            </a:r>
            <a:r>
              <a:rPr lang="tr-TR" dirty="0" smtClean="0"/>
              <a:t> </a:t>
            </a:r>
            <a:r>
              <a:rPr lang="tr-TR" dirty="0" err="1" smtClean="0"/>
              <a:t>cout</a:t>
            </a:r>
            <a:r>
              <a:rPr lang="tr-TR" dirty="0" smtClean="0"/>
              <a:t> &lt;&lt; ‘\n’; //</a:t>
            </a:r>
            <a:r>
              <a:rPr lang="tr-TR" dirty="0" err="1" smtClean="0"/>
              <a:t>display</a:t>
            </a:r>
            <a:r>
              <a:rPr lang="tr-TR" dirty="0" smtClean="0"/>
              <a:t> </a:t>
            </a:r>
            <a:r>
              <a:rPr lang="tr-TR" dirty="0" err="1" smtClean="0"/>
              <a:t>newline</a:t>
            </a:r>
            <a:r>
              <a:rPr lang="tr-TR" dirty="0" smtClean="0"/>
              <a:t> </a:t>
            </a:r>
            <a:r>
              <a:rPr lang="tr-TR" dirty="0" err="1" smtClean="0"/>
              <a:t>character</a:t>
            </a:r>
            <a:r>
              <a:rPr lang="tr-TR" dirty="0" smtClean="0"/>
              <a:t> </a:t>
            </a:r>
            <a:r>
              <a:rPr lang="tr-TR" dirty="0" err="1" smtClean="0"/>
              <a:t>return</a:t>
            </a:r>
            <a:r>
              <a:rPr lang="tr-TR" dirty="0" smtClean="0"/>
              <a:t> 0; </a:t>
            </a:r>
          </a:p>
          <a:p>
            <a:r>
              <a:rPr lang="tr-TR" dirty="0" smtClean="0"/>
              <a:t>} </a:t>
            </a:r>
            <a:endParaRPr lang="en-US" dirty="0"/>
          </a:p>
        </p:txBody>
      </p:sp>
      <p:sp>
        <p:nvSpPr>
          <p:cNvPr id="5" name="4 Metin kutusu"/>
          <p:cNvSpPr txBox="1"/>
          <p:nvPr/>
        </p:nvSpPr>
        <p:spPr>
          <a:xfrm>
            <a:off x="381000" y="228600"/>
            <a:ext cx="6400800" cy="461665"/>
          </a:xfrm>
          <a:prstGeom prst="rect">
            <a:avLst/>
          </a:prstGeom>
          <a:noFill/>
        </p:spPr>
        <p:txBody>
          <a:bodyPr wrap="square" rtlCol="0">
            <a:spAutoFit/>
          </a:bodyPr>
          <a:lstStyle/>
          <a:p>
            <a:r>
              <a:rPr lang="tr-TR" sz="2400" dirty="0" smtClean="0"/>
              <a:t>C++ </a:t>
            </a:r>
            <a:r>
              <a:rPr lang="tr-TR" sz="2400" dirty="0" err="1" smtClean="0"/>
              <a:t>examples</a:t>
            </a:r>
            <a:r>
              <a:rPr lang="tr-TR" sz="2400" dirty="0" smtClean="0"/>
              <a:t> </a:t>
            </a:r>
            <a:r>
              <a:rPr lang="tr-TR" sz="2400" dirty="0" err="1" smtClean="0"/>
              <a:t>about</a:t>
            </a:r>
            <a:r>
              <a:rPr lang="tr-TR" sz="2400" dirty="0" smtClean="0"/>
              <a:t> </a:t>
            </a:r>
            <a:r>
              <a:rPr lang="tr-TR" sz="2400" dirty="0" err="1" smtClean="0"/>
              <a:t>variables</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304800" y="914400"/>
            <a:ext cx="8458200" cy="3693319"/>
          </a:xfrm>
          <a:prstGeom prst="rect">
            <a:avLst/>
          </a:prstGeom>
          <a:noFill/>
        </p:spPr>
        <p:txBody>
          <a:bodyPr wrap="square" rtlCol="0">
            <a:spAutoFit/>
          </a:bodyPr>
          <a:lstStyle/>
          <a:p>
            <a:r>
              <a:rPr lang="tr-TR" dirty="0" smtClean="0"/>
              <a:t>// </a:t>
            </a:r>
            <a:r>
              <a:rPr lang="tr-TR" dirty="0" err="1" smtClean="0"/>
              <a:t>demonstrates</a:t>
            </a:r>
            <a:r>
              <a:rPr lang="tr-TR" dirty="0" smtClean="0"/>
              <a:t> </a:t>
            </a:r>
            <a:r>
              <a:rPr lang="tr-TR" dirty="0" err="1" smtClean="0"/>
              <a:t>floating</a:t>
            </a:r>
            <a:r>
              <a:rPr lang="tr-TR" dirty="0" smtClean="0"/>
              <a:t> </a:t>
            </a:r>
            <a:r>
              <a:rPr lang="tr-TR" dirty="0" err="1" smtClean="0"/>
              <a:t>point</a:t>
            </a:r>
            <a:r>
              <a:rPr lang="tr-TR" dirty="0" smtClean="0"/>
              <a:t> </a:t>
            </a:r>
            <a:r>
              <a:rPr lang="tr-TR" dirty="0" err="1" smtClean="0"/>
              <a:t>variables</a:t>
            </a:r>
            <a:endParaRPr lang="tr-TR" dirty="0" smtClean="0"/>
          </a:p>
          <a:p>
            <a:r>
              <a:rPr lang="tr-TR" dirty="0" smtClean="0"/>
              <a:t>#</a:t>
            </a:r>
            <a:r>
              <a:rPr lang="tr-TR" dirty="0" err="1" smtClean="0"/>
              <a:t>include</a:t>
            </a:r>
            <a:r>
              <a:rPr lang="tr-TR" dirty="0" smtClean="0"/>
              <a:t> &lt;</a:t>
            </a:r>
            <a:r>
              <a:rPr lang="tr-TR" dirty="0" err="1" smtClean="0"/>
              <a:t>iostream</a:t>
            </a:r>
            <a:r>
              <a:rPr lang="tr-TR" dirty="0" smtClean="0"/>
              <a:t>&gt; //</a:t>
            </a:r>
            <a:r>
              <a:rPr lang="tr-TR" dirty="0" err="1" smtClean="0"/>
              <a:t>for</a:t>
            </a:r>
            <a:r>
              <a:rPr lang="tr-TR" dirty="0" smtClean="0"/>
              <a:t> </a:t>
            </a:r>
            <a:r>
              <a:rPr lang="tr-TR" dirty="0" err="1" smtClean="0"/>
              <a:t>cout</a:t>
            </a:r>
            <a:r>
              <a:rPr lang="tr-TR" dirty="0" smtClean="0"/>
              <a:t>, </a:t>
            </a:r>
            <a:r>
              <a:rPr lang="tr-TR" dirty="0" err="1" smtClean="0"/>
              <a:t>etc</a:t>
            </a:r>
            <a:r>
              <a:rPr lang="tr-TR" dirty="0" smtClean="0"/>
              <a:t>. </a:t>
            </a:r>
          </a:p>
          <a:p>
            <a:r>
              <a:rPr lang="tr-TR" dirty="0" err="1" smtClean="0"/>
              <a:t>using</a:t>
            </a:r>
            <a:r>
              <a:rPr lang="tr-TR" dirty="0" smtClean="0"/>
              <a:t> </a:t>
            </a:r>
            <a:r>
              <a:rPr lang="tr-TR" dirty="0" err="1" smtClean="0"/>
              <a:t>namespace</a:t>
            </a:r>
            <a:r>
              <a:rPr lang="tr-TR" dirty="0" smtClean="0"/>
              <a:t> </a:t>
            </a:r>
            <a:r>
              <a:rPr lang="tr-TR" dirty="0" err="1" smtClean="0"/>
              <a:t>std</a:t>
            </a:r>
            <a:r>
              <a:rPr lang="tr-TR" dirty="0" smtClean="0"/>
              <a:t>; </a:t>
            </a:r>
          </a:p>
          <a:p>
            <a:r>
              <a:rPr lang="tr-TR" dirty="0" err="1" smtClean="0"/>
              <a:t>int</a:t>
            </a:r>
            <a:r>
              <a:rPr lang="tr-TR" dirty="0" smtClean="0"/>
              <a:t> </a:t>
            </a:r>
            <a:r>
              <a:rPr lang="tr-TR" dirty="0" err="1" smtClean="0"/>
              <a:t>main</a:t>
            </a:r>
            <a:r>
              <a:rPr lang="tr-TR" dirty="0" smtClean="0"/>
              <a:t>() </a:t>
            </a:r>
          </a:p>
          <a:p>
            <a:r>
              <a:rPr lang="tr-TR" dirty="0" smtClean="0"/>
              <a:t>{ </a:t>
            </a:r>
          </a:p>
          <a:p>
            <a:r>
              <a:rPr lang="tr-TR" dirty="0" err="1" smtClean="0"/>
              <a:t>float</a:t>
            </a:r>
            <a:r>
              <a:rPr lang="tr-TR" dirty="0" smtClean="0"/>
              <a:t> </a:t>
            </a:r>
            <a:r>
              <a:rPr lang="tr-TR" dirty="0" err="1" smtClean="0"/>
              <a:t>rad</a:t>
            </a:r>
            <a:r>
              <a:rPr lang="tr-TR" dirty="0" smtClean="0"/>
              <a:t>; //</a:t>
            </a:r>
            <a:r>
              <a:rPr lang="tr-TR" dirty="0" err="1" smtClean="0"/>
              <a:t>variable</a:t>
            </a:r>
            <a:r>
              <a:rPr lang="tr-TR" dirty="0" smtClean="0"/>
              <a:t> of </a:t>
            </a:r>
            <a:r>
              <a:rPr lang="tr-TR" dirty="0" err="1" smtClean="0"/>
              <a:t>type</a:t>
            </a:r>
            <a:r>
              <a:rPr lang="tr-TR" dirty="0" smtClean="0"/>
              <a:t> </a:t>
            </a:r>
            <a:r>
              <a:rPr lang="tr-TR" dirty="0" err="1" smtClean="0"/>
              <a:t>float</a:t>
            </a:r>
            <a:r>
              <a:rPr lang="tr-TR" dirty="0" smtClean="0"/>
              <a:t> </a:t>
            </a:r>
          </a:p>
          <a:p>
            <a:r>
              <a:rPr lang="tr-TR" dirty="0" err="1" smtClean="0"/>
              <a:t>const</a:t>
            </a:r>
            <a:r>
              <a:rPr lang="tr-TR" dirty="0" smtClean="0"/>
              <a:t> </a:t>
            </a:r>
            <a:r>
              <a:rPr lang="tr-TR" dirty="0" err="1" smtClean="0"/>
              <a:t>float</a:t>
            </a:r>
            <a:r>
              <a:rPr lang="tr-TR" dirty="0" smtClean="0"/>
              <a:t> PI = 3.14159F; //</a:t>
            </a:r>
            <a:r>
              <a:rPr lang="tr-TR" dirty="0" err="1" smtClean="0"/>
              <a:t>type</a:t>
            </a:r>
            <a:r>
              <a:rPr lang="tr-TR" dirty="0" smtClean="0"/>
              <a:t> </a:t>
            </a:r>
            <a:r>
              <a:rPr lang="tr-TR" dirty="0" err="1" smtClean="0"/>
              <a:t>const</a:t>
            </a:r>
            <a:r>
              <a:rPr lang="tr-TR" dirty="0" smtClean="0"/>
              <a:t> </a:t>
            </a:r>
            <a:r>
              <a:rPr lang="tr-TR" dirty="0" err="1" smtClean="0"/>
              <a:t>float</a:t>
            </a:r>
            <a:r>
              <a:rPr lang="tr-TR" dirty="0" smtClean="0"/>
              <a:t> </a:t>
            </a:r>
          </a:p>
          <a:p>
            <a:r>
              <a:rPr lang="tr-TR" dirty="0" err="1" smtClean="0"/>
              <a:t>cout</a:t>
            </a:r>
            <a:r>
              <a:rPr lang="tr-TR" dirty="0" smtClean="0"/>
              <a:t> &lt;&lt; “</a:t>
            </a:r>
            <a:r>
              <a:rPr lang="tr-TR" dirty="0" err="1" smtClean="0"/>
              <a:t>Enter</a:t>
            </a:r>
            <a:r>
              <a:rPr lang="tr-TR" dirty="0" smtClean="0"/>
              <a:t> </a:t>
            </a:r>
            <a:r>
              <a:rPr lang="tr-TR" dirty="0" err="1" smtClean="0"/>
              <a:t>radius</a:t>
            </a:r>
            <a:r>
              <a:rPr lang="tr-TR" dirty="0" smtClean="0"/>
              <a:t> of </a:t>
            </a:r>
            <a:r>
              <a:rPr lang="tr-TR" dirty="0" err="1" smtClean="0"/>
              <a:t>circle</a:t>
            </a:r>
            <a:r>
              <a:rPr lang="tr-TR" dirty="0" smtClean="0"/>
              <a:t>: “; //</a:t>
            </a:r>
            <a:r>
              <a:rPr lang="tr-TR" dirty="0" err="1" smtClean="0"/>
              <a:t>prompt</a:t>
            </a:r>
            <a:r>
              <a:rPr lang="tr-TR" dirty="0" smtClean="0"/>
              <a:t> </a:t>
            </a:r>
          </a:p>
          <a:p>
            <a:r>
              <a:rPr lang="tr-TR" dirty="0" smtClean="0"/>
              <a:t>cin &gt;&gt; </a:t>
            </a:r>
            <a:r>
              <a:rPr lang="tr-TR" dirty="0" err="1" smtClean="0"/>
              <a:t>rad</a:t>
            </a:r>
            <a:r>
              <a:rPr lang="tr-TR" dirty="0" smtClean="0"/>
              <a:t>; //</a:t>
            </a:r>
            <a:r>
              <a:rPr lang="tr-TR" dirty="0" err="1" smtClean="0"/>
              <a:t>get</a:t>
            </a:r>
            <a:r>
              <a:rPr lang="tr-TR" dirty="0" smtClean="0"/>
              <a:t> </a:t>
            </a:r>
            <a:r>
              <a:rPr lang="tr-TR" dirty="0" err="1" smtClean="0"/>
              <a:t>radius</a:t>
            </a:r>
            <a:r>
              <a:rPr lang="tr-TR" dirty="0" smtClean="0"/>
              <a:t> </a:t>
            </a:r>
          </a:p>
          <a:p>
            <a:r>
              <a:rPr lang="tr-TR" dirty="0" err="1" smtClean="0"/>
              <a:t>float</a:t>
            </a:r>
            <a:r>
              <a:rPr lang="tr-TR" dirty="0" smtClean="0"/>
              <a:t> </a:t>
            </a:r>
            <a:r>
              <a:rPr lang="tr-TR" dirty="0" err="1" smtClean="0"/>
              <a:t>area</a:t>
            </a:r>
            <a:r>
              <a:rPr lang="tr-TR" dirty="0" smtClean="0"/>
              <a:t> = PI * </a:t>
            </a:r>
            <a:r>
              <a:rPr lang="tr-TR" dirty="0" err="1" smtClean="0"/>
              <a:t>rad</a:t>
            </a:r>
            <a:r>
              <a:rPr lang="tr-TR" dirty="0" smtClean="0"/>
              <a:t> * </a:t>
            </a:r>
            <a:r>
              <a:rPr lang="tr-TR" dirty="0" err="1" smtClean="0"/>
              <a:t>rad</a:t>
            </a:r>
            <a:r>
              <a:rPr lang="tr-TR" dirty="0" smtClean="0"/>
              <a:t>; //</a:t>
            </a:r>
            <a:r>
              <a:rPr lang="tr-TR" dirty="0" err="1" smtClean="0"/>
              <a:t>find</a:t>
            </a:r>
            <a:r>
              <a:rPr lang="tr-TR" dirty="0" smtClean="0"/>
              <a:t> </a:t>
            </a:r>
            <a:r>
              <a:rPr lang="tr-TR" dirty="0" err="1" smtClean="0"/>
              <a:t>area</a:t>
            </a:r>
            <a:r>
              <a:rPr lang="tr-TR" dirty="0" smtClean="0"/>
              <a:t> </a:t>
            </a:r>
          </a:p>
          <a:p>
            <a:r>
              <a:rPr lang="tr-TR" dirty="0" err="1" smtClean="0"/>
              <a:t>cout</a:t>
            </a:r>
            <a:r>
              <a:rPr lang="tr-TR" dirty="0" smtClean="0"/>
              <a:t> &lt;&lt; “</a:t>
            </a:r>
            <a:r>
              <a:rPr lang="tr-TR" dirty="0" err="1" smtClean="0"/>
              <a:t>Area</a:t>
            </a:r>
            <a:r>
              <a:rPr lang="tr-TR" dirty="0" smtClean="0"/>
              <a:t> is “ &lt;&lt; </a:t>
            </a:r>
            <a:r>
              <a:rPr lang="tr-TR" dirty="0" err="1" smtClean="0"/>
              <a:t>area</a:t>
            </a:r>
            <a:r>
              <a:rPr lang="tr-TR" dirty="0" smtClean="0"/>
              <a:t> &lt;&lt; </a:t>
            </a:r>
            <a:r>
              <a:rPr lang="tr-TR" dirty="0" err="1" smtClean="0"/>
              <a:t>endl</a:t>
            </a:r>
            <a:r>
              <a:rPr lang="tr-TR" dirty="0" smtClean="0"/>
              <a:t>; //</a:t>
            </a:r>
            <a:r>
              <a:rPr lang="tr-TR" dirty="0" err="1" smtClean="0"/>
              <a:t>display</a:t>
            </a:r>
            <a:r>
              <a:rPr lang="tr-TR" dirty="0" smtClean="0"/>
              <a:t> </a:t>
            </a:r>
            <a:r>
              <a:rPr lang="tr-TR" dirty="0" err="1" smtClean="0"/>
              <a:t>answer</a:t>
            </a:r>
            <a:r>
              <a:rPr lang="tr-TR" dirty="0" smtClean="0"/>
              <a:t> </a:t>
            </a:r>
          </a:p>
          <a:p>
            <a:r>
              <a:rPr lang="tr-TR" dirty="0" err="1" smtClean="0"/>
              <a:t>return</a:t>
            </a:r>
            <a:r>
              <a:rPr lang="tr-TR" dirty="0" smtClean="0"/>
              <a:t> 0; </a:t>
            </a:r>
          </a:p>
          <a:p>
            <a:r>
              <a:rPr lang="tr-TR" dirty="0" smtClean="0"/>
              <a:t>} </a:t>
            </a:r>
            <a:endParaRPr lang="en-US" dirty="0"/>
          </a:p>
        </p:txBody>
      </p:sp>
      <p:sp>
        <p:nvSpPr>
          <p:cNvPr id="5" name="4 Metin kutusu"/>
          <p:cNvSpPr txBox="1"/>
          <p:nvPr/>
        </p:nvSpPr>
        <p:spPr>
          <a:xfrm>
            <a:off x="381000" y="228600"/>
            <a:ext cx="6400800" cy="461665"/>
          </a:xfrm>
          <a:prstGeom prst="rect">
            <a:avLst/>
          </a:prstGeom>
          <a:noFill/>
        </p:spPr>
        <p:txBody>
          <a:bodyPr wrap="square" rtlCol="0">
            <a:spAutoFit/>
          </a:bodyPr>
          <a:lstStyle/>
          <a:p>
            <a:r>
              <a:rPr lang="tr-TR" sz="2400" dirty="0" smtClean="0"/>
              <a:t>C++ </a:t>
            </a:r>
            <a:r>
              <a:rPr lang="tr-TR" sz="2400" dirty="0" err="1" smtClean="0"/>
              <a:t>examples</a:t>
            </a:r>
            <a:r>
              <a:rPr lang="tr-TR" sz="2400" dirty="0" smtClean="0"/>
              <a:t> </a:t>
            </a:r>
            <a:r>
              <a:rPr lang="tr-TR" sz="2400" dirty="0" err="1" smtClean="0"/>
              <a:t>about</a:t>
            </a:r>
            <a:r>
              <a:rPr lang="tr-TR" sz="2400" dirty="0" smtClean="0"/>
              <a:t> </a:t>
            </a:r>
            <a:r>
              <a:rPr lang="tr-TR" sz="2400" dirty="0" err="1" smtClean="0"/>
              <a:t>variables</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l"/>
            <a:r>
              <a:rPr lang="en-US" sz="2000"/>
              <a:t>Operators</a:t>
            </a:r>
          </a:p>
        </p:txBody>
      </p:sp>
      <p:sp>
        <p:nvSpPr>
          <p:cNvPr id="54275" name="Rectangle 3"/>
          <p:cNvSpPr>
            <a:spLocks noGrp="1" noChangeArrowheads="1"/>
          </p:cNvSpPr>
          <p:nvPr>
            <p:ph type="body" sz="half" idx="1"/>
          </p:nvPr>
        </p:nvSpPr>
        <p:spPr>
          <a:xfrm>
            <a:off x="457200" y="1143000"/>
            <a:ext cx="6934200" cy="1066800"/>
          </a:xfrm>
        </p:spPr>
        <p:txBody>
          <a:bodyPr/>
          <a:lstStyle/>
          <a:p>
            <a:pPr>
              <a:buFontTx/>
              <a:buNone/>
            </a:pPr>
            <a:r>
              <a:rPr lang="en-US" sz="1600"/>
              <a:t>Math Operators</a:t>
            </a:r>
          </a:p>
          <a:p>
            <a:pPr>
              <a:buFontTx/>
              <a:buNone/>
            </a:pPr>
            <a:r>
              <a:rPr lang="en-US" sz="1600"/>
              <a:t>A C math  operator is a symbol used for adding, subtracting, multiplying, dividing, as well as other operations. </a:t>
            </a:r>
          </a:p>
          <a:p>
            <a:pPr>
              <a:buFontTx/>
              <a:buNone/>
            </a:pPr>
            <a:endParaRPr lang="en-US" sz="1600"/>
          </a:p>
        </p:txBody>
      </p:sp>
      <p:graphicFrame>
        <p:nvGraphicFramePr>
          <p:cNvPr id="54342" name="Group 70"/>
          <p:cNvGraphicFramePr>
            <a:graphicFrameLocks noGrp="1"/>
          </p:cNvGraphicFramePr>
          <p:nvPr>
            <p:ph sz="half" idx="2"/>
          </p:nvPr>
        </p:nvGraphicFramePr>
        <p:xfrm>
          <a:off x="304800" y="2133600"/>
          <a:ext cx="7880350" cy="2255520"/>
        </p:xfrm>
        <a:graphic>
          <a:graphicData uri="http://schemas.openxmlformats.org/drawingml/2006/table">
            <a:tbl>
              <a:tblPr/>
              <a:tblGrid>
                <a:gridCol w="1143000"/>
                <a:gridCol w="3016250"/>
                <a:gridCol w="1860550"/>
                <a:gridCol w="186055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Formula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Division and integer 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64/4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Modulus or remainder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80-15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10" name="Text Box 38"/>
          <p:cNvSpPr txBox="1">
            <a:spLocks noChangeArrowheads="1"/>
          </p:cNvSpPr>
          <p:nvPr/>
        </p:nvSpPr>
        <p:spPr bwMode="auto">
          <a:xfrm>
            <a:off x="762000" y="4724400"/>
            <a:ext cx="7315200" cy="366713"/>
          </a:xfrm>
          <a:prstGeom prst="rect">
            <a:avLst/>
          </a:prstGeom>
          <a:noFill/>
          <a:ln w="9525">
            <a:noFill/>
            <a:miter lim="800000"/>
            <a:headEnd/>
            <a:tailEnd/>
          </a:ln>
          <a:effectLst/>
        </p:spPr>
        <p:txBody>
          <a:bodyPr>
            <a:spAutoFit/>
          </a:bodyPr>
          <a:lstStyle/>
          <a:p>
            <a:pPr>
              <a:spcBef>
                <a:spcPct val="50000"/>
              </a:spcBef>
            </a:pPr>
            <a:r>
              <a:rPr lang="en-US"/>
              <a:t>Most of these operators work in the familiar way we are used to.</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 Box 4"/>
          <p:cNvSpPr txBox="1">
            <a:spLocks noChangeArrowheads="1"/>
          </p:cNvSpPr>
          <p:nvPr/>
        </p:nvSpPr>
        <p:spPr bwMode="auto">
          <a:xfrm>
            <a:off x="381000" y="457200"/>
            <a:ext cx="6934200" cy="5173663"/>
          </a:xfrm>
          <a:prstGeom prst="rect">
            <a:avLst/>
          </a:prstGeom>
          <a:noFill/>
          <a:ln w="9525">
            <a:noFill/>
            <a:miter lim="800000"/>
            <a:headEnd/>
            <a:tailEnd/>
          </a:ln>
          <a:effectLst/>
        </p:spPr>
        <p:txBody>
          <a:bodyPr>
            <a:spAutoFit/>
          </a:bodyPr>
          <a:lstStyle/>
          <a:p>
            <a:r>
              <a:rPr lang="en-US"/>
              <a:t>/* compute sales tax and display it with an appropriate message */</a:t>
            </a:r>
          </a:p>
          <a:p>
            <a:r>
              <a:rPr lang="en-US"/>
              <a:t>#include &lt;stdio.h&gt;</a:t>
            </a:r>
          </a:p>
          <a:p>
            <a:r>
              <a:rPr lang="en-US"/>
              <a:t>main()</a:t>
            </a:r>
          </a:p>
          <a:p>
            <a:r>
              <a:rPr lang="en-US"/>
              <a:t>{</a:t>
            </a:r>
          </a:p>
          <a:p>
            <a:r>
              <a:rPr lang="en-US"/>
              <a:t>int x, y;</a:t>
            </a:r>
          </a:p>
          <a:p>
            <a:endParaRPr lang="en-US"/>
          </a:p>
          <a:p>
            <a:r>
              <a:rPr lang="en-US"/>
              <a:t>x=10;  </a:t>
            </a:r>
          </a:p>
          <a:p>
            <a:r>
              <a:rPr lang="en-US"/>
              <a:t>y=3;</a:t>
            </a:r>
          </a:p>
          <a:p>
            <a:r>
              <a:rPr lang="en-US"/>
              <a:t>printf(“%d”,x/y); /*will display 3*/</a:t>
            </a:r>
          </a:p>
          <a:p>
            <a:r>
              <a:rPr lang="en-US"/>
              <a:t>printf(“%d”,x%y); /*will display 1, the remainder of the integer division*/</a:t>
            </a:r>
          </a:p>
          <a:p>
            <a:r>
              <a:rPr lang="en-US"/>
              <a:t>x=1;  </a:t>
            </a:r>
          </a:p>
          <a:p>
            <a:r>
              <a:rPr lang="en-US"/>
              <a:t>y=2;</a:t>
            </a:r>
          </a:p>
          <a:p>
            <a:r>
              <a:rPr lang="en-US"/>
              <a:t>printf(“%d  %d”,x/y, x%y); /*will display 0 1 */</a:t>
            </a:r>
          </a:p>
          <a:p>
            <a:endParaRPr lang="en-US"/>
          </a:p>
          <a:p>
            <a:r>
              <a:rPr lang="en-US"/>
              <a:t>Return 0;</a:t>
            </a:r>
          </a:p>
          <a:p>
            <a:r>
              <a:rPr lang="en-US"/>
              <a:t>}</a:t>
            </a:r>
          </a:p>
          <a:p>
            <a:pPr>
              <a:spcBef>
                <a:spcPct val="50000"/>
              </a:spcBef>
            </a:pP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4"/>
          <p:cNvSpPr txBox="1">
            <a:spLocks noChangeArrowheads="1"/>
          </p:cNvSpPr>
          <p:nvPr/>
        </p:nvSpPr>
        <p:spPr bwMode="auto">
          <a:xfrm>
            <a:off x="228600" y="304800"/>
            <a:ext cx="8458200" cy="366713"/>
          </a:xfrm>
          <a:prstGeom prst="rect">
            <a:avLst/>
          </a:prstGeom>
          <a:noFill/>
          <a:ln w="9525">
            <a:noFill/>
            <a:miter lim="800000"/>
            <a:headEnd/>
            <a:tailEnd/>
          </a:ln>
          <a:effectLst/>
        </p:spPr>
        <p:txBody>
          <a:bodyPr>
            <a:spAutoFit/>
          </a:bodyPr>
          <a:lstStyle/>
          <a:p>
            <a:pPr>
              <a:spcBef>
                <a:spcPct val="50000"/>
              </a:spcBef>
            </a:pPr>
            <a:r>
              <a:rPr lang="en-US"/>
              <a:t>The unary Operators</a:t>
            </a:r>
          </a:p>
        </p:txBody>
      </p:sp>
      <p:sp>
        <p:nvSpPr>
          <p:cNvPr id="57349" name="Text Box 5"/>
          <p:cNvSpPr txBox="1">
            <a:spLocks noChangeArrowheads="1"/>
          </p:cNvSpPr>
          <p:nvPr/>
        </p:nvSpPr>
        <p:spPr bwMode="auto">
          <a:xfrm>
            <a:off x="304800" y="914400"/>
            <a:ext cx="8534400" cy="5591175"/>
          </a:xfrm>
          <a:prstGeom prst="rect">
            <a:avLst/>
          </a:prstGeom>
          <a:noFill/>
          <a:ln w="9525">
            <a:noFill/>
            <a:miter lim="800000"/>
            <a:headEnd/>
            <a:tailEnd/>
          </a:ln>
          <a:effectLst/>
        </p:spPr>
        <p:txBody>
          <a:bodyPr>
            <a:spAutoFit/>
          </a:bodyPr>
          <a:lstStyle/>
          <a:p>
            <a:pPr>
              <a:spcBef>
                <a:spcPct val="50000"/>
              </a:spcBef>
            </a:pPr>
            <a:r>
              <a:rPr lang="en-US"/>
              <a:t>A unary operator operates on, or effects, a single value. For instance,  we can assign a variable a positive or negative number by using a unary + or -.</a:t>
            </a:r>
          </a:p>
          <a:p>
            <a:pPr>
              <a:spcBef>
                <a:spcPct val="50000"/>
              </a:spcBef>
            </a:pPr>
            <a:r>
              <a:rPr lang="en-US"/>
              <a:t>We can also assign a variable another positive or negative number by using a unary + or -.</a:t>
            </a:r>
          </a:p>
          <a:p>
            <a:pPr>
              <a:spcBef>
                <a:spcPct val="50000"/>
              </a:spcBef>
            </a:pPr>
            <a:r>
              <a:rPr lang="en-US"/>
              <a:t>a= -25;  // assign ‘a’ a negative 25</a:t>
            </a:r>
          </a:p>
          <a:p>
            <a:pPr>
              <a:spcBef>
                <a:spcPct val="50000"/>
              </a:spcBef>
            </a:pPr>
            <a:r>
              <a:rPr lang="en-US"/>
              <a:t>b= +25;  // assign ‘b’ b positive 25 ( + is not needed)</a:t>
            </a:r>
          </a:p>
          <a:p>
            <a:pPr>
              <a:spcBef>
                <a:spcPct val="50000"/>
              </a:spcBef>
            </a:pPr>
            <a:r>
              <a:rPr lang="en-US"/>
              <a:t>c= -a;     // assign ‘c’ the  negative of ‘a’ (-25)</a:t>
            </a:r>
          </a:p>
          <a:p>
            <a:pPr>
              <a:spcBef>
                <a:spcPct val="50000"/>
              </a:spcBef>
            </a:pPr>
            <a:r>
              <a:rPr lang="en-US"/>
              <a:t>d= +b;     // assign ‘d’ the  positive of ‘b’ (+ is not needed)</a:t>
            </a:r>
          </a:p>
          <a:p>
            <a:pPr>
              <a:spcBef>
                <a:spcPct val="50000"/>
              </a:spcBef>
            </a:pPr>
            <a:endParaRPr lang="en-US"/>
          </a:p>
          <a:p>
            <a:pPr>
              <a:spcBef>
                <a:spcPct val="50000"/>
              </a:spcBef>
            </a:pPr>
            <a:r>
              <a:rPr lang="en-US"/>
              <a:t>We do not need to use the unary plus sign. C assumes that a number or variable is positive, even if we don’t put a plus in front of it.</a:t>
            </a:r>
          </a:p>
          <a:p>
            <a:pPr>
              <a:spcBef>
                <a:spcPct val="50000"/>
              </a:spcBef>
            </a:pPr>
            <a:endParaRPr lang="en-US"/>
          </a:p>
          <a:p>
            <a:r>
              <a:rPr lang="en-US"/>
              <a:t>a= -25;  // assign ‘a’ a negative 25</a:t>
            </a:r>
          </a:p>
          <a:p>
            <a:r>
              <a:rPr lang="en-US"/>
              <a:t>b= 25;  // assign ‘b’ b positive 25 </a:t>
            </a:r>
          </a:p>
          <a:p>
            <a:r>
              <a:rPr lang="en-US"/>
              <a:t>c= -a;     // assign ‘c’ the  negative of ‘a’ (-25)</a:t>
            </a:r>
          </a:p>
          <a:p>
            <a:r>
              <a:rPr lang="en-US"/>
              <a:t>d= b;     // assign ‘d’ the  positive of ‘b’</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Box 4"/>
          <p:cNvSpPr txBox="1">
            <a:spLocks noChangeArrowheads="1"/>
          </p:cNvSpPr>
          <p:nvPr/>
        </p:nvSpPr>
        <p:spPr bwMode="auto">
          <a:xfrm>
            <a:off x="304800" y="228600"/>
            <a:ext cx="7543800" cy="366713"/>
          </a:xfrm>
          <a:prstGeom prst="rect">
            <a:avLst/>
          </a:prstGeom>
          <a:noFill/>
          <a:ln w="9525">
            <a:noFill/>
            <a:miter lim="800000"/>
            <a:headEnd/>
            <a:tailEnd/>
          </a:ln>
          <a:effectLst/>
        </p:spPr>
        <p:txBody>
          <a:bodyPr>
            <a:spAutoFit/>
          </a:bodyPr>
          <a:lstStyle/>
          <a:p>
            <a:pPr>
              <a:spcBef>
                <a:spcPct val="50000"/>
              </a:spcBef>
            </a:pPr>
            <a:r>
              <a:rPr lang="en-US"/>
              <a:t>Division and modulus</a:t>
            </a:r>
          </a:p>
        </p:txBody>
      </p:sp>
      <p:sp>
        <p:nvSpPr>
          <p:cNvPr id="58373" name="Text Box 5"/>
          <p:cNvSpPr txBox="1">
            <a:spLocks noChangeArrowheads="1"/>
          </p:cNvSpPr>
          <p:nvPr/>
        </p:nvSpPr>
        <p:spPr bwMode="auto">
          <a:xfrm>
            <a:off x="228600" y="762000"/>
            <a:ext cx="8610600" cy="5226050"/>
          </a:xfrm>
          <a:prstGeom prst="rect">
            <a:avLst/>
          </a:prstGeom>
          <a:noFill/>
          <a:ln w="9525">
            <a:noFill/>
            <a:miter lim="800000"/>
            <a:headEnd/>
            <a:tailEnd/>
          </a:ln>
          <a:effectLst/>
        </p:spPr>
        <p:txBody>
          <a:bodyPr>
            <a:spAutoFit/>
          </a:bodyPr>
          <a:lstStyle/>
          <a:p>
            <a:pPr>
              <a:spcBef>
                <a:spcPct val="50000"/>
              </a:spcBef>
            </a:pPr>
            <a:r>
              <a:rPr lang="en-US" sz="1600"/>
              <a:t>The division sign(/) and the modulus operator(%) may behave in ways unfamiliar to you.</a:t>
            </a:r>
          </a:p>
          <a:p>
            <a:pPr>
              <a:spcBef>
                <a:spcPct val="50000"/>
              </a:spcBef>
            </a:pPr>
            <a:r>
              <a:rPr lang="en-US" sz="1600"/>
              <a:t>The forward slash (/) always divides.  The percent sign(%)  produces a modulus, or remainder, of an integer division. It requires that integer be on both sides of the symbol, or it does not work.</a:t>
            </a:r>
          </a:p>
          <a:p>
            <a:r>
              <a:rPr lang="en-US" sz="1600"/>
              <a:t>// display user’s weekly pay</a:t>
            </a:r>
          </a:p>
          <a:p>
            <a:r>
              <a:rPr lang="en-US" sz="1600"/>
              <a:t>#include &lt;stdio.h&gt;</a:t>
            </a:r>
          </a:p>
          <a:p>
            <a:r>
              <a:rPr lang="en-US" sz="1600"/>
              <a:t>main()</a:t>
            </a:r>
          </a:p>
          <a:p>
            <a:r>
              <a:rPr lang="en-US" sz="1600"/>
              <a:t>{</a:t>
            </a:r>
          </a:p>
          <a:p>
            <a:r>
              <a:rPr lang="en-US" sz="1600"/>
              <a:t>float  weekly, yearly;</a:t>
            </a:r>
          </a:p>
          <a:p>
            <a:endParaRPr lang="en-US" sz="1600"/>
          </a:p>
          <a:p>
            <a:r>
              <a:rPr lang="en-US" sz="1600"/>
              <a:t>printf( what is your annual pay?’\” ); // prompt user </a:t>
            </a:r>
          </a:p>
          <a:p>
            <a:r>
              <a:rPr lang="en-US" sz="1600"/>
              <a:t>scanf(“%f ”,&amp;yearly);</a:t>
            </a:r>
          </a:p>
          <a:p>
            <a:r>
              <a:rPr lang="en-US" sz="1600"/>
              <a:t>Weekly= yearly/52; // computes the weekly</a:t>
            </a:r>
          </a:p>
          <a:p>
            <a:r>
              <a:rPr lang="en-US" sz="1600"/>
              <a:t>printf(“\n\n your weekly pay is $ %.2f”, weekly);</a:t>
            </a:r>
          </a:p>
          <a:p>
            <a:r>
              <a:rPr lang="en-US" sz="1600"/>
              <a:t>Return 0;</a:t>
            </a:r>
          </a:p>
          <a:p>
            <a:r>
              <a:rPr lang="en-US" sz="1600"/>
              <a:t>}</a:t>
            </a:r>
          </a:p>
          <a:p>
            <a:pPr>
              <a:spcBef>
                <a:spcPct val="50000"/>
              </a:spcBef>
            </a:pPr>
            <a:endParaRPr lang="en-US" sz="1600"/>
          </a:p>
          <a:p>
            <a:pPr>
              <a:spcBef>
                <a:spcPct val="50000"/>
              </a:spcBef>
            </a:pPr>
            <a:r>
              <a:rPr lang="en-US" sz="1600">
                <a:solidFill>
                  <a:srgbClr val="FF0000"/>
                </a:solidFill>
              </a:rPr>
              <a:t>What is your annual pay? 38000.00</a:t>
            </a:r>
          </a:p>
          <a:p>
            <a:pPr>
              <a:spcBef>
                <a:spcPct val="50000"/>
              </a:spcBef>
            </a:pPr>
            <a:r>
              <a:rPr lang="en-US" sz="1600">
                <a:solidFill>
                  <a:srgbClr val="FF0000"/>
                </a:solidFill>
              </a:rPr>
              <a:t>Your weekly pay is $ 730.77</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4"/>
          <p:cNvSpPr txBox="1">
            <a:spLocks noChangeArrowheads="1"/>
          </p:cNvSpPr>
          <p:nvPr/>
        </p:nvSpPr>
        <p:spPr bwMode="auto">
          <a:xfrm>
            <a:off x="228600" y="228600"/>
            <a:ext cx="8686800" cy="6003925"/>
          </a:xfrm>
          <a:prstGeom prst="rect">
            <a:avLst/>
          </a:prstGeom>
          <a:noFill/>
          <a:ln w="9525">
            <a:noFill/>
            <a:miter lim="800000"/>
            <a:headEnd/>
            <a:tailEnd/>
          </a:ln>
          <a:effectLst/>
        </p:spPr>
        <p:txBody>
          <a:bodyPr>
            <a:spAutoFit/>
          </a:bodyPr>
          <a:lstStyle/>
          <a:p>
            <a:pPr>
              <a:spcBef>
                <a:spcPct val="50000"/>
              </a:spcBef>
            </a:pPr>
            <a:r>
              <a:rPr lang="en-US"/>
              <a:t>Integer division does not round its results. If you divide two integers and the answer is not a whole number, C ignores the fractional part.</a:t>
            </a:r>
          </a:p>
          <a:p>
            <a:pPr>
              <a:spcBef>
                <a:spcPct val="50000"/>
              </a:spcBef>
            </a:pPr>
            <a:r>
              <a:rPr lang="en-US"/>
              <a:t>Printf(“%d  \n”, 10/2);         // 5 (no remainder)</a:t>
            </a:r>
          </a:p>
          <a:p>
            <a:pPr>
              <a:spcBef>
                <a:spcPct val="50000"/>
              </a:spcBef>
            </a:pPr>
            <a:r>
              <a:rPr lang="en-US"/>
              <a:t>Printf(“%d  \n”, 300/100);   // 3 (no remainder)</a:t>
            </a:r>
          </a:p>
          <a:p>
            <a:r>
              <a:rPr lang="en-US"/>
              <a:t>Printf(“%d  \n”, 10/3);          // 3 (discarded remainder)</a:t>
            </a:r>
          </a:p>
          <a:p>
            <a:r>
              <a:rPr lang="en-US"/>
              <a:t>Printf(“%d  \n”, 300/165);    // 1(discarded remainder)</a:t>
            </a:r>
          </a:p>
          <a:p>
            <a:pPr>
              <a:spcBef>
                <a:spcPct val="50000"/>
              </a:spcBef>
            </a:pPr>
            <a:r>
              <a:rPr lang="en-US"/>
              <a:t>C allows two very useful operators not generally found in other computer languages. These are the increment and decrement operators: ++ and -- . The operation ++ adds 1 to its operand, and – subtracts 1. </a:t>
            </a:r>
          </a:p>
          <a:p>
            <a:pPr>
              <a:spcBef>
                <a:spcPct val="50000"/>
              </a:spcBef>
            </a:pPr>
            <a:r>
              <a:rPr lang="en-US"/>
              <a:t>x=x+1; is the same as ++x;</a:t>
            </a:r>
          </a:p>
          <a:p>
            <a:pPr>
              <a:spcBef>
                <a:spcPct val="50000"/>
              </a:spcBef>
            </a:pPr>
            <a:r>
              <a:rPr lang="en-US"/>
              <a:t>x=x-1; is the same as - -x;</a:t>
            </a:r>
          </a:p>
          <a:p>
            <a:pPr>
              <a:spcBef>
                <a:spcPct val="50000"/>
              </a:spcBef>
            </a:pPr>
            <a:r>
              <a:rPr lang="en-US">
                <a:solidFill>
                  <a:srgbClr val="FF0000"/>
                </a:solidFill>
              </a:rPr>
              <a:t>X=10;</a:t>
            </a:r>
          </a:p>
          <a:p>
            <a:pPr>
              <a:spcBef>
                <a:spcPct val="50000"/>
              </a:spcBef>
            </a:pPr>
            <a:r>
              <a:rPr lang="en-US">
                <a:solidFill>
                  <a:srgbClr val="FF0000"/>
                </a:solidFill>
              </a:rPr>
              <a:t>Y=++x;</a:t>
            </a:r>
          </a:p>
          <a:p>
            <a:pPr>
              <a:spcBef>
                <a:spcPct val="50000"/>
              </a:spcBef>
            </a:pPr>
            <a:r>
              <a:rPr lang="en-US"/>
              <a:t>Y will be set to 11, x will be 11</a:t>
            </a:r>
          </a:p>
          <a:p>
            <a:r>
              <a:rPr lang="en-US">
                <a:solidFill>
                  <a:srgbClr val="FF0000"/>
                </a:solidFill>
              </a:rPr>
              <a:t>X=10;</a:t>
            </a:r>
          </a:p>
          <a:p>
            <a:r>
              <a:rPr lang="en-US">
                <a:solidFill>
                  <a:srgbClr val="FF0000"/>
                </a:solidFill>
              </a:rPr>
              <a:t>Y=x++;</a:t>
            </a:r>
          </a:p>
          <a:p>
            <a:pPr>
              <a:spcBef>
                <a:spcPct val="50000"/>
              </a:spcBef>
            </a:pPr>
            <a:r>
              <a:rPr lang="en-US"/>
              <a:t>Y will be 10, x will be 11</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533400" y="457200"/>
            <a:ext cx="8001000" cy="366713"/>
          </a:xfrm>
          <a:prstGeom prst="rect">
            <a:avLst/>
          </a:prstGeom>
          <a:noFill/>
          <a:ln w="9525">
            <a:noFill/>
            <a:miter lim="800000"/>
            <a:headEnd/>
            <a:tailEnd/>
          </a:ln>
          <a:effectLst/>
        </p:spPr>
        <p:txBody>
          <a:bodyPr>
            <a:spAutoFit/>
          </a:bodyPr>
          <a:lstStyle/>
          <a:p>
            <a:pPr>
              <a:spcBef>
                <a:spcPct val="50000"/>
              </a:spcBef>
            </a:pPr>
            <a:r>
              <a:rPr lang="en-US"/>
              <a:t>The order of Math operators</a:t>
            </a:r>
          </a:p>
        </p:txBody>
      </p:sp>
      <p:sp>
        <p:nvSpPr>
          <p:cNvPr id="60421" name="Text Box 5"/>
          <p:cNvSpPr txBox="1">
            <a:spLocks noChangeArrowheads="1"/>
          </p:cNvSpPr>
          <p:nvPr/>
        </p:nvSpPr>
        <p:spPr bwMode="auto">
          <a:xfrm>
            <a:off x="304800" y="1066800"/>
            <a:ext cx="8458200" cy="2841625"/>
          </a:xfrm>
          <a:prstGeom prst="rect">
            <a:avLst/>
          </a:prstGeom>
          <a:noFill/>
          <a:ln w="9525">
            <a:noFill/>
            <a:miter lim="800000"/>
            <a:headEnd/>
            <a:tailEnd/>
          </a:ln>
          <a:effectLst/>
        </p:spPr>
        <p:txBody>
          <a:bodyPr>
            <a:spAutoFit/>
          </a:bodyPr>
          <a:lstStyle/>
          <a:p>
            <a:pPr>
              <a:spcBef>
                <a:spcPct val="50000"/>
              </a:spcBef>
            </a:pPr>
            <a:r>
              <a:rPr lang="en-US"/>
              <a:t>Knowing the meaning of the math operators is the first of two steps toward your understanding of c calculations. c Always performs multiplication, division, and modulus first and then addition and subtraction. It is exactly the same as that usd in high school algebra courses.</a:t>
            </a:r>
          </a:p>
          <a:p>
            <a:pPr>
              <a:spcBef>
                <a:spcPct val="50000"/>
              </a:spcBef>
            </a:pPr>
            <a:endParaRPr lang="en-US"/>
          </a:p>
          <a:p>
            <a:pPr>
              <a:spcBef>
                <a:spcPct val="50000"/>
              </a:spcBef>
            </a:pPr>
            <a:r>
              <a:rPr lang="en-US"/>
              <a:t>First                     Multiplication, division, modules, remainder(*, /, %)</a:t>
            </a:r>
          </a:p>
          <a:p>
            <a:pPr>
              <a:spcBef>
                <a:spcPct val="50000"/>
              </a:spcBef>
            </a:pPr>
            <a:r>
              <a:rPr lang="en-US"/>
              <a:t>Second 		Addition, subtraction(+, -)</a:t>
            </a:r>
          </a:p>
          <a:p>
            <a:pPr>
              <a:spcBef>
                <a:spcPct val="50000"/>
              </a:spcBef>
            </a:pPr>
            <a:endParaRPr lang="en-US"/>
          </a:p>
        </p:txBody>
      </p:sp>
      <p:sp>
        <p:nvSpPr>
          <p:cNvPr id="60423" name="Text Box 7"/>
          <p:cNvSpPr txBox="1">
            <a:spLocks noChangeArrowheads="1"/>
          </p:cNvSpPr>
          <p:nvPr/>
        </p:nvSpPr>
        <p:spPr bwMode="auto">
          <a:xfrm>
            <a:off x="381000" y="3657600"/>
            <a:ext cx="1447800" cy="1741488"/>
          </a:xfrm>
          <a:prstGeom prst="rect">
            <a:avLst/>
          </a:prstGeom>
          <a:noFill/>
          <a:ln w="9525">
            <a:noFill/>
            <a:miter lim="800000"/>
            <a:headEnd/>
            <a:tailEnd/>
          </a:ln>
          <a:effectLst/>
        </p:spPr>
        <p:txBody>
          <a:bodyPr>
            <a:spAutoFit/>
          </a:bodyPr>
          <a:lstStyle/>
          <a:p>
            <a:r>
              <a:rPr lang="en-US"/>
              <a:t>6+</a:t>
            </a:r>
            <a:r>
              <a:rPr lang="en-US">
                <a:solidFill>
                  <a:srgbClr val="CC9900"/>
                </a:solidFill>
              </a:rPr>
              <a:t>2*3</a:t>
            </a:r>
            <a:r>
              <a:rPr lang="en-US"/>
              <a:t>-4/2</a:t>
            </a:r>
          </a:p>
          <a:p>
            <a:r>
              <a:rPr lang="en-US"/>
              <a:t>6+6-</a:t>
            </a:r>
            <a:r>
              <a:rPr lang="en-US">
                <a:solidFill>
                  <a:srgbClr val="CC9900"/>
                </a:solidFill>
              </a:rPr>
              <a:t>4/2</a:t>
            </a:r>
          </a:p>
          <a:p>
            <a:r>
              <a:rPr lang="en-US">
                <a:solidFill>
                  <a:srgbClr val="CC9900"/>
                </a:solidFill>
              </a:rPr>
              <a:t>6+6</a:t>
            </a:r>
            <a:r>
              <a:rPr lang="en-US"/>
              <a:t>-2</a:t>
            </a:r>
          </a:p>
          <a:p>
            <a:pPr>
              <a:spcBef>
                <a:spcPct val="50000"/>
              </a:spcBef>
            </a:pPr>
            <a:r>
              <a:rPr lang="en-US">
                <a:solidFill>
                  <a:srgbClr val="CC9900"/>
                </a:solidFill>
              </a:rPr>
              <a:t>12-2</a:t>
            </a:r>
          </a:p>
          <a:p>
            <a:pPr>
              <a:spcBef>
                <a:spcPct val="50000"/>
              </a:spcBef>
            </a:pPr>
            <a:r>
              <a:rPr lang="en-US"/>
              <a:t>10</a:t>
            </a:r>
          </a:p>
        </p:txBody>
      </p:sp>
      <p:sp>
        <p:nvSpPr>
          <p:cNvPr id="60424" name="Text Box 8"/>
          <p:cNvSpPr txBox="1">
            <a:spLocks noChangeArrowheads="1"/>
          </p:cNvSpPr>
          <p:nvPr/>
        </p:nvSpPr>
        <p:spPr bwMode="auto">
          <a:xfrm>
            <a:off x="2286000" y="3657600"/>
            <a:ext cx="1447800" cy="1465263"/>
          </a:xfrm>
          <a:prstGeom prst="rect">
            <a:avLst/>
          </a:prstGeom>
          <a:noFill/>
          <a:ln w="9525">
            <a:noFill/>
            <a:miter lim="800000"/>
            <a:headEnd/>
            <a:tailEnd/>
          </a:ln>
          <a:effectLst/>
        </p:spPr>
        <p:txBody>
          <a:bodyPr>
            <a:spAutoFit/>
          </a:bodyPr>
          <a:lstStyle/>
          <a:p>
            <a:r>
              <a:rPr lang="en-US">
                <a:solidFill>
                  <a:srgbClr val="CC9900"/>
                </a:solidFill>
              </a:rPr>
              <a:t>3*4</a:t>
            </a:r>
            <a:r>
              <a:rPr lang="en-US"/>
              <a:t>/2+3-1</a:t>
            </a:r>
          </a:p>
          <a:p>
            <a:r>
              <a:rPr lang="en-US">
                <a:solidFill>
                  <a:srgbClr val="CC9900"/>
                </a:solidFill>
              </a:rPr>
              <a:t>12/2</a:t>
            </a:r>
            <a:r>
              <a:rPr lang="en-US"/>
              <a:t>+3-1</a:t>
            </a:r>
          </a:p>
          <a:p>
            <a:r>
              <a:rPr lang="en-US">
                <a:solidFill>
                  <a:srgbClr val="CC9900"/>
                </a:solidFill>
              </a:rPr>
              <a:t>6+3</a:t>
            </a:r>
            <a:r>
              <a:rPr lang="en-US"/>
              <a:t>-1</a:t>
            </a:r>
          </a:p>
          <a:p>
            <a:r>
              <a:rPr lang="en-US">
                <a:solidFill>
                  <a:srgbClr val="CC9900"/>
                </a:solidFill>
              </a:rPr>
              <a:t>9-1</a:t>
            </a:r>
          </a:p>
          <a:p>
            <a:r>
              <a:rPr lang="en-US"/>
              <a:t>8</a:t>
            </a:r>
          </a:p>
        </p:txBody>
      </p:sp>
      <p:sp>
        <p:nvSpPr>
          <p:cNvPr id="60425" name="Text Box 9"/>
          <p:cNvSpPr txBox="1">
            <a:spLocks noChangeArrowheads="1"/>
          </p:cNvSpPr>
          <p:nvPr/>
        </p:nvSpPr>
        <p:spPr bwMode="auto">
          <a:xfrm>
            <a:off x="4648200" y="3733800"/>
            <a:ext cx="1447800" cy="1190625"/>
          </a:xfrm>
          <a:prstGeom prst="rect">
            <a:avLst/>
          </a:prstGeom>
          <a:noFill/>
          <a:ln w="9525">
            <a:noFill/>
            <a:miter lim="800000"/>
            <a:headEnd/>
            <a:tailEnd/>
          </a:ln>
          <a:effectLst/>
        </p:spPr>
        <p:txBody>
          <a:bodyPr>
            <a:spAutoFit/>
          </a:bodyPr>
          <a:lstStyle/>
          <a:p>
            <a:r>
              <a:rPr lang="en-US">
                <a:solidFill>
                  <a:srgbClr val="CC9900"/>
                </a:solidFill>
              </a:rPr>
              <a:t>20/3</a:t>
            </a:r>
            <a:r>
              <a:rPr lang="en-US"/>
              <a:t>+5%2</a:t>
            </a:r>
          </a:p>
          <a:p>
            <a:r>
              <a:rPr lang="en-US"/>
              <a:t>6+</a:t>
            </a:r>
            <a:r>
              <a:rPr lang="en-US">
                <a:solidFill>
                  <a:srgbClr val="CC9900"/>
                </a:solidFill>
              </a:rPr>
              <a:t>5%2</a:t>
            </a:r>
          </a:p>
          <a:p>
            <a:r>
              <a:rPr lang="en-US">
                <a:solidFill>
                  <a:srgbClr val="CC9900"/>
                </a:solidFill>
              </a:rPr>
              <a:t>6+1</a:t>
            </a:r>
          </a:p>
          <a:p>
            <a:r>
              <a:rPr lang="en-US"/>
              <a:t>7</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304800" y="152400"/>
            <a:ext cx="5562600" cy="366713"/>
          </a:xfrm>
          <a:prstGeom prst="rect">
            <a:avLst/>
          </a:prstGeom>
          <a:noFill/>
          <a:ln w="9525">
            <a:noFill/>
            <a:miter lim="800000"/>
            <a:headEnd/>
            <a:tailEnd/>
          </a:ln>
          <a:effectLst/>
        </p:spPr>
        <p:txBody>
          <a:bodyPr>
            <a:spAutoFit/>
          </a:bodyPr>
          <a:lstStyle/>
          <a:p>
            <a:pPr>
              <a:spcBef>
                <a:spcPct val="50000"/>
              </a:spcBef>
            </a:pPr>
            <a:r>
              <a:rPr lang="en-US"/>
              <a:t>Using Parentheses</a:t>
            </a:r>
          </a:p>
        </p:txBody>
      </p:sp>
      <p:sp>
        <p:nvSpPr>
          <p:cNvPr id="61445" name="Text Box 5"/>
          <p:cNvSpPr txBox="1">
            <a:spLocks noChangeArrowheads="1"/>
          </p:cNvSpPr>
          <p:nvPr/>
        </p:nvSpPr>
        <p:spPr bwMode="auto">
          <a:xfrm>
            <a:off x="228600" y="457200"/>
            <a:ext cx="7467600" cy="915988"/>
          </a:xfrm>
          <a:prstGeom prst="rect">
            <a:avLst/>
          </a:prstGeom>
          <a:noFill/>
          <a:ln w="9525">
            <a:noFill/>
            <a:miter lim="800000"/>
            <a:headEnd/>
            <a:tailEnd/>
          </a:ln>
          <a:effectLst/>
        </p:spPr>
        <p:txBody>
          <a:bodyPr>
            <a:spAutoFit/>
          </a:bodyPr>
          <a:lstStyle/>
          <a:p>
            <a:pPr>
              <a:spcBef>
                <a:spcPct val="50000"/>
              </a:spcBef>
            </a:pPr>
            <a:r>
              <a:rPr lang="en-US"/>
              <a:t>If we want to override the order of precedence, we can put parentheses in the calculation. The parentheses actually reside on a level above the multiplication, division, and modulus in the preference table.</a:t>
            </a:r>
          </a:p>
        </p:txBody>
      </p:sp>
      <p:sp>
        <p:nvSpPr>
          <p:cNvPr id="61446" name="Text Box 6"/>
          <p:cNvSpPr txBox="1">
            <a:spLocks noChangeArrowheads="1"/>
          </p:cNvSpPr>
          <p:nvPr/>
        </p:nvSpPr>
        <p:spPr bwMode="auto">
          <a:xfrm>
            <a:off x="533400" y="1371600"/>
            <a:ext cx="1447800" cy="1741488"/>
          </a:xfrm>
          <a:prstGeom prst="rect">
            <a:avLst/>
          </a:prstGeom>
          <a:noFill/>
          <a:ln w="9525">
            <a:noFill/>
            <a:miter lim="800000"/>
            <a:headEnd/>
            <a:tailEnd/>
          </a:ln>
          <a:effectLst/>
        </p:spPr>
        <p:txBody>
          <a:bodyPr>
            <a:spAutoFit/>
          </a:bodyPr>
          <a:lstStyle/>
          <a:p>
            <a:r>
              <a:rPr lang="en-US"/>
              <a:t>6+2*</a:t>
            </a:r>
            <a:r>
              <a:rPr lang="en-US">
                <a:solidFill>
                  <a:srgbClr val="CC9900"/>
                </a:solidFill>
              </a:rPr>
              <a:t>(3-4)</a:t>
            </a:r>
            <a:r>
              <a:rPr lang="en-US"/>
              <a:t>/2</a:t>
            </a:r>
          </a:p>
          <a:p>
            <a:r>
              <a:rPr lang="en-US"/>
              <a:t>6+</a:t>
            </a:r>
            <a:r>
              <a:rPr lang="en-US">
                <a:solidFill>
                  <a:srgbClr val="CC9900"/>
                </a:solidFill>
              </a:rPr>
              <a:t>2*-1</a:t>
            </a:r>
            <a:r>
              <a:rPr lang="en-US"/>
              <a:t>/2</a:t>
            </a:r>
          </a:p>
          <a:p>
            <a:r>
              <a:rPr lang="en-US"/>
              <a:t>6+</a:t>
            </a:r>
            <a:r>
              <a:rPr lang="en-US">
                <a:solidFill>
                  <a:srgbClr val="CC9900"/>
                </a:solidFill>
              </a:rPr>
              <a:t>-2/2</a:t>
            </a:r>
          </a:p>
          <a:p>
            <a:pPr>
              <a:spcBef>
                <a:spcPct val="50000"/>
              </a:spcBef>
            </a:pPr>
            <a:r>
              <a:rPr lang="en-US"/>
              <a:t>6-1</a:t>
            </a:r>
          </a:p>
          <a:p>
            <a:pPr>
              <a:spcBef>
                <a:spcPct val="50000"/>
              </a:spcBef>
            </a:pPr>
            <a:r>
              <a:rPr lang="en-US"/>
              <a:t>10</a:t>
            </a:r>
          </a:p>
        </p:txBody>
      </p:sp>
      <p:sp>
        <p:nvSpPr>
          <p:cNvPr id="61447" name="Text Box 7"/>
          <p:cNvSpPr txBox="1">
            <a:spLocks noChangeArrowheads="1"/>
          </p:cNvSpPr>
          <p:nvPr/>
        </p:nvSpPr>
        <p:spPr bwMode="auto">
          <a:xfrm>
            <a:off x="2286000" y="1371600"/>
            <a:ext cx="1447800" cy="1465263"/>
          </a:xfrm>
          <a:prstGeom prst="rect">
            <a:avLst/>
          </a:prstGeom>
          <a:noFill/>
          <a:ln w="9525">
            <a:noFill/>
            <a:miter lim="800000"/>
            <a:headEnd/>
            <a:tailEnd/>
          </a:ln>
          <a:effectLst/>
        </p:spPr>
        <p:txBody>
          <a:bodyPr>
            <a:spAutoFit/>
          </a:bodyPr>
          <a:lstStyle/>
          <a:p>
            <a:r>
              <a:rPr lang="en-US"/>
              <a:t>3*4/2+</a:t>
            </a:r>
            <a:r>
              <a:rPr lang="en-US">
                <a:solidFill>
                  <a:srgbClr val="CC9900"/>
                </a:solidFill>
              </a:rPr>
              <a:t>(3-1)</a:t>
            </a:r>
          </a:p>
          <a:p>
            <a:r>
              <a:rPr lang="en-US">
                <a:solidFill>
                  <a:srgbClr val="CC9900"/>
                </a:solidFill>
              </a:rPr>
              <a:t>3*4</a:t>
            </a:r>
            <a:r>
              <a:rPr lang="en-US"/>
              <a:t>/2+2</a:t>
            </a:r>
          </a:p>
          <a:p>
            <a:r>
              <a:rPr lang="en-US">
                <a:solidFill>
                  <a:srgbClr val="CC9900"/>
                </a:solidFill>
              </a:rPr>
              <a:t>12/2</a:t>
            </a:r>
            <a:r>
              <a:rPr lang="en-US"/>
              <a:t>+2</a:t>
            </a:r>
          </a:p>
          <a:p>
            <a:r>
              <a:rPr lang="en-US"/>
              <a:t>6+2</a:t>
            </a:r>
          </a:p>
          <a:p>
            <a:r>
              <a:rPr lang="en-US"/>
              <a:t>8</a:t>
            </a:r>
          </a:p>
        </p:txBody>
      </p:sp>
      <p:sp>
        <p:nvSpPr>
          <p:cNvPr id="61449" name="Text Box 9"/>
          <p:cNvSpPr txBox="1">
            <a:spLocks noChangeArrowheads="1"/>
          </p:cNvSpPr>
          <p:nvPr/>
        </p:nvSpPr>
        <p:spPr bwMode="auto">
          <a:xfrm>
            <a:off x="4572000" y="3124200"/>
            <a:ext cx="4343400" cy="3270250"/>
          </a:xfrm>
          <a:prstGeom prst="rect">
            <a:avLst/>
          </a:prstGeom>
          <a:solidFill>
            <a:schemeClr val="bg1"/>
          </a:solidFill>
          <a:ln w="9525">
            <a:noFill/>
            <a:miter lim="800000"/>
            <a:headEnd/>
            <a:tailEnd/>
          </a:ln>
          <a:effectLst/>
        </p:spPr>
        <p:txBody>
          <a:bodyPr>
            <a:spAutoFit/>
          </a:bodyPr>
          <a:lstStyle/>
          <a:p>
            <a:r>
              <a:rPr lang="en-US" sz="1600"/>
              <a:t>// Compute the average  of three grades</a:t>
            </a:r>
          </a:p>
          <a:p>
            <a:r>
              <a:rPr lang="en-US" sz="1600"/>
              <a:t>#include &lt;stdio.h&gt;</a:t>
            </a:r>
          </a:p>
          <a:p>
            <a:r>
              <a:rPr lang="en-US" sz="1600"/>
              <a:t>main()</a:t>
            </a:r>
          </a:p>
          <a:p>
            <a:r>
              <a:rPr lang="en-US" sz="1600"/>
              <a:t>{</a:t>
            </a:r>
          </a:p>
          <a:p>
            <a:r>
              <a:rPr lang="en-US" sz="1600"/>
              <a:t>float  avg, grade1, grade2, grade3;</a:t>
            </a:r>
          </a:p>
          <a:p>
            <a:endParaRPr lang="en-US" sz="1600"/>
          </a:p>
          <a:p>
            <a:r>
              <a:rPr lang="en-US" sz="1600"/>
              <a:t>grade1=87.5; </a:t>
            </a:r>
          </a:p>
          <a:p>
            <a:r>
              <a:rPr lang="en-US" sz="1600"/>
              <a:t>grade2=92.4;</a:t>
            </a:r>
          </a:p>
          <a:p>
            <a:r>
              <a:rPr lang="en-US" sz="1600"/>
              <a:t>grade3=79.6; </a:t>
            </a:r>
          </a:p>
          <a:p>
            <a:r>
              <a:rPr lang="en-US" sz="1600"/>
              <a:t>avg=(garade1+grade2+grade3)/3.0;</a:t>
            </a:r>
          </a:p>
          <a:p>
            <a:r>
              <a:rPr lang="en-US" sz="1600"/>
              <a:t>printf(“\n the average is %.1f”, avg);</a:t>
            </a:r>
          </a:p>
          <a:p>
            <a:r>
              <a:rPr lang="en-US" sz="1600"/>
              <a:t>Return 0;</a:t>
            </a:r>
          </a:p>
          <a:p>
            <a:r>
              <a:rPr lang="en-US" sz="1600"/>
              <a:t>}</a:t>
            </a:r>
          </a:p>
        </p:txBody>
      </p:sp>
      <p:sp>
        <p:nvSpPr>
          <p:cNvPr id="61450" name="Text Box 10"/>
          <p:cNvSpPr txBox="1">
            <a:spLocks noChangeArrowheads="1"/>
          </p:cNvSpPr>
          <p:nvPr/>
        </p:nvSpPr>
        <p:spPr bwMode="auto">
          <a:xfrm>
            <a:off x="152400" y="3124200"/>
            <a:ext cx="4343400" cy="3270250"/>
          </a:xfrm>
          <a:prstGeom prst="rect">
            <a:avLst/>
          </a:prstGeom>
          <a:solidFill>
            <a:schemeClr val="bg1"/>
          </a:solidFill>
          <a:ln w="9525">
            <a:noFill/>
            <a:miter lim="800000"/>
            <a:headEnd/>
            <a:tailEnd/>
          </a:ln>
          <a:effectLst/>
        </p:spPr>
        <p:txBody>
          <a:bodyPr>
            <a:spAutoFit/>
          </a:bodyPr>
          <a:lstStyle/>
          <a:p>
            <a:r>
              <a:rPr lang="en-US" sz="1600"/>
              <a:t>// Compute the average  of three grades</a:t>
            </a:r>
          </a:p>
          <a:p>
            <a:r>
              <a:rPr lang="en-US" sz="1600"/>
              <a:t>#include &lt;stdio.h&gt;</a:t>
            </a:r>
          </a:p>
          <a:p>
            <a:r>
              <a:rPr lang="en-US" sz="1600"/>
              <a:t>main()</a:t>
            </a:r>
          </a:p>
          <a:p>
            <a:r>
              <a:rPr lang="en-US" sz="1600"/>
              <a:t>{</a:t>
            </a:r>
          </a:p>
          <a:p>
            <a:r>
              <a:rPr lang="en-US" sz="1600"/>
              <a:t>float  avg, grade1, grade2, grade3;</a:t>
            </a:r>
          </a:p>
          <a:p>
            <a:endParaRPr lang="en-US" sz="1600"/>
          </a:p>
          <a:p>
            <a:r>
              <a:rPr lang="en-US" sz="1600"/>
              <a:t>grade1=87.5; </a:t>
            </a:r>
          </a:p>
          <a:p>
            <a:r>
              <a:rPr lang="en-US" sz="1600"/>
              <a:t>grade2=92.4;</a:t>
            </a:r>
          </a:p>
          <a:p>
            <a:r>
              <a:rPr lang="en-US" sz="1600"/>
              <a:t>grade3=79.6; </a:t>
            </a:r>
          </a:p>
          <a:p>
            <a:r>
              <a:rPr lang="en-US" sz="1600"/>
              <a:t>avg=garade1+grade2+grade3/3.0;</a:t>
            </a:r>
          </a:p>
          <a:p>
            <a:r>
              <a:rPr lang="en-US" sz="1600"/>
              <a:t>printf(“\n the average is %.1f”, avg);</a:t>
            </a:r>
          </a:p>
          <a:p>
            <a:r>
              <a:rPr lang="en-US" sz="1600"/>
              <a:t>Return 0;</a:t>
            </a:r>
          </a:p>
          <a:p>
            <a:r>
              <a:rPr lang="en-US" sz="160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457200" y="152400"/>
            <a:ext cx="7391400" cy="5989638"/>
          </a:xfrm>
          <a:prstGeom prst="rect">
            <a:avLst/>
          </a:prstGeom>
          <a:noFill/>
          <a:ln w="9525">
            <a:noFill/>
            <a:miter lim="800000"/>
            <a:headEnd/>
            <a:tailEnd/>
          </a:ln>
          <a:effectLst/>
        </p:spPr>
        <p:txBody>
          <a:bodyPr>
            <a:spAutoFit/>
          </a:bodyPr>
          <a:lstStyle/>
          <a:p>
            <a:r>
              <a:rPr lang="en-US"/>
              <a:t> </a:t>
            </a:r>
            <a:r>
              <a:rPr lang="en-US" sz="1600"/>
              <a:t>#include&lt;stdio.h&gt;</a:t>
            </a:r>
          </a:p>
          <a:p>
            <a:r>
              <a:rPr lang="en-US" sz="1600"/>
              <a:t> #include&lt;math.h&gt;</a:t>
            </a:r>
          </a:p>
          <a:p>
            <a:r>
              <a:rPr lang="en-US" sz="1600"/>
              <a:t> #include&lt;conio.h&gt;</a:t>
            </a:r>
          </a:p>
          <a:p>
            <a:r>
              <a:rPr lang="en-US" sz="1600"/>
              <a:t>  int a,b,c;</a:t>
            </a:r>
          </a:p>
          <a:p>
            <a:endParaRPr lang="en-US" sz="1600"/>
          </a:p>
          <a:p>
            <a:r>
              <a:rPr lang="en-US" sz="1600"/>
              <a:t>  main()</a:t>
            </a:r>
          </a:p>
          <a:p>
            <a:endParaRPr lang="en-US" sz="1600"/>
          </a:p>
          <a:p>
            <a:r>
              <a:rPr lang="en-US" sz="1600"/>
              <a:t>  {  </a:t>
            </a:r>
          </a:p>
          <a:p>
            <a:r>
              <a:rPr lang="en-US" sz="1600"/>
              <a:t>                printf(“First Number: ");</a:t>
            </a:r>
          </a:p>
          <a:p>
            <a:r>
              <a:rPr lang="en-US" sz="1600"/>
              <a:t>	scanf("%d",&amp;a);</a:t>
            </a:r>
          </a:p>
          <a:p>
            <a:r>
              <a:rPr lang="en-US" sz="1600"/>
              <a:t>	printf(“\n Second Number :");</a:t>
            </a:r>
          </a:p>
          <a:p>
            <a:r>
              <a:rPr lang="en-US" sz="1600"/>
              <a:t>	scanf("%d",&amp;b);</a:t>
            </a:r>
          </a:p>
          <a:p>
            <a:r>
              <a:rPr lang="en-US" sz="1600"/>
              <a:t>	printf("menu\n");</a:t>
            </a:r>
          </a:p>
          <a:p>
            <a:r>
              <a:rPr lang="en-US" sz="1600"/>
              <a:t>	printf(“1- sum \n"); printf(“2- Multiply \n");</a:t>
            </a:r>
          </a:p>
          <a:p>
            <a:r>
              <a:rPr lang="en-US" sz="1600"/>
              <a:t>	printf(“3- Subtract \n"); printf(“4- Division\n");</a:t>
            </a:r>
          </a:p>
          <a:p>
            <a:r>
              <a:rPr lang="en-US" sz="1600"/>
              <a:t>	scanf("%d",&amp;c);</a:t>
            </a:r>
          </a:p>
          <a:p>
            <a:r>
              <a:rPr lang="en-US" sz="1600"/>
              <a:t>	switch (c)</a:t>
            </a:r>
          </a:p>
          <a:p>
            <a:r>
              <a:rPr lang="en-US" sz="1600"/>
              <a:t>	{ case 1:printf(“sum=%d",a+b);break;</a:t>
            </a:r>
          </a:p>
          <a:p>
            <a:r>
              <a:rPr lang="en-US" sz="1600"/>
              <a:t>	case 2:printf(“subtract=%d",a-b); break;</a:t>
            </a:r>
          </a:p>
          <a:p>
            <a:r>
              <a:rPr lang="en-US" sz="1600"/>
              <a:t>	case 3:printf(“Multiply=%d",a*b);break;</a:t>
            </a:r>
          </a:p>
          <a:p>
            <a:r>
              <a:rPr lang="en-US" sz="1600"/>
              <a:t>	case 4:printf(“division=%d",a/b);break;</a:t>
            </a:r>
          </a:p>
          <a:p>
            <a:r>
              <a:rPr lang="en-US" sz="1600"/>
              <a:t>	}</a:t>
            </a:r>
          </a:p>
          <a:p>
            <a:r>
              <a:rPr lang="en-US" sz="1600"/>
              <a:t>	</a:t>
            </a:r>
          </a:p>
          <a:p>
            <a:r>
              <a:rPr lang="en-US" sz="160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914400"/>
            <a:ext cx="8458200" cy="3693319"/>
          </a:xfrm>
          <a:prstGeom prst="rect">
            <a:avLst/>
          </a:prstGeom>
          <a:noFill/>
          <a:ln w="9525">
            <a:noFill/>
            <a:miter lim="800000"/>
            <a:headEnd/>
            <a:tailEnd/>
          </a:ln>
          <a:effectLst/>
        </p:spPr>
        <p:txBody>
          <a:bodyPr wrap="square">
            <a:spAutoFit/>
          </a:bodyPr>
          <a:lstStyle/>
          <a:p>
            <a:r>
              <a:rPr lang="en-US" b="1" dirty="0" smtClean="0"/>
              <a:t>Always Start with main()</a:t>
            </a:r>
            <a:endParaRPr lang="tr-TR" b="1" dirty="0" smtClean="0"/>
          </a:p>
          <a:p>
            <a:endParaRPr lang="en-US" dirty="0" smtClean="0"/>
          </a:p>
          <a:p>
            <a:r>
              <a:rPr lang="en-US" dirty="0" smtClean="0"/>
              <a:t>When you run a</a:t>
            </a:r>
            <a:r>
              <a:rPr lang="tr-TR" dirty="0" smtClean="0"/>
              <a:t> C </a:t>
            </a:r>
            <a:r>
              <a:rPr lang="tr-TR" dirty="0" err="1" smtClean="0"/>
              <a:t>or</a:t>
            </a:r>
            <a:r>
              <a:rPr lang="en-US" dirty="0" smtClean="0"/>
              <a:t> C++ program, the first statement executed will be at the beginning of a function called main(). </a:t>
            </a:r>
            <a:endParaRPr lang="tr-TR" dirty="0" smtClean="0"/>
          </a:p>
          <a:p>
            <a:endParaRPr lang="tr-TR" dirty="0" smtClean="0"/>
          </a:p>
          <a:p>
            <a:r>
              <a:rPr lang="en-US" dirty="0" smtClean="0"/>
              <a:t>The program may consist of many functions, classes, and other program elements, but on startup, control always goes to main(). </a:t>
            </a:r>
            <a:endParaRPr lang="tr-TR" dirty="0" smtClean="0"/>
          </a:p>
          <a:p>
            <a:endParaRPr lang="tr-TR" dirty="0"/>
          </a:p>
          <a:p>
            <a:r>
              <a:rPr lang="en-US" dirty="0" smtClean="0"/>
              <a:t>If there is no function called main() in your program, an error will be signaled.</a:t>
            </a:r>
            <a:endParaRPr lang="tr-TR" dirty="0" smtClean="0"/>
          </a:p>
          <a:p>
            <a:endParaRPr lang="en-US" dirty="0" smtClean="0"/>
          </a:p>
          <a:p>
            <a:r>
              <a:rPr lang="en-US" dirty="0" smtClean="0"/>
              <a:t>In most C++ programs, as we’ll see later, main() calls member functions in various objects to carry out the program’s real work. The main() function may also contain calls to other standalone functions</a:t>
            </a:r>
            <a:r>
              <a:rPr lang="tr-TR" dirty="0" smtClean="0"/>
              <a:t> as </a:t>
            </a:r>
            <a:r>
              <a:rPr lang="en-US" dirty="0" smtClean="0"/>
              <a:t>you </a:t>
            </a:r>
            <a:r>
              <a:rPr lang="en-US" dirty="0" err="1" smtClean="0"/>
              <a:t>seing</a:t>
            </a:r>
            <a:r>
              <a:rPr lang="en-US" dirty="0" smtClean="0"/>
              <a:t> in following Figure.</a:t>
            </a:r>
            <a:endParaRPr lang="en-US" dirty="0"/>
          </a:p>
        </p:txBody>
      </p:sp>
      <p:sp>
        <p:nvSpPr>
          <p:cNvPr id="4" name="3 Dikdörtgen"/>
          <p:cNvSpPr/>
          <p:nvPr/>
        </p:nvSpPr>
        <p:spPr>
          <a:xfrm>
            <a:off x="304800" y="257860"/>
            <a:ext cx="6324599" cy="369332"/>
          </a:xfrm>
          <a:prstGeom prst="rect">
            <a:avLst/>
          </a:prstGeom>
        </p:spPr>
        <p:txBody>
          <a:bodyPr wrap="square">
            <a:spAutoFit/>
          </a:bodyPr>
          <a:lstStyle/>
          <a:p>
            <a:pPr lvl="0"/>
            <a:r>
              <a:rPr lang="en-US" b="1" dirty="0">
                <a:solidFill>
                  <a:srgbClr val="000000"/>
                </a:solidFill>
              </a:rPr>
              <a:t>Basic Program Construction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381000" y="304800"/>
            <a:ext cx="8153400" cy="366713"/>
          </a:xfrm>
          <a:prstGeom prst="rect">
            <a:avLst/>
          </a:prstGeom>
          <a:noFill/>
          <a:ln w="9525">
            <a:noFill/>
            <a:miter lim="800000"/>
            <a:headEnd/>
            <a:tailEnd/>
          </a:ln>
          <a:effectLst/>
        </p:spPr>
        <p:txBody>
          <a:bodyPr>
            <a:spAutoFit/>
          </a:bodyPr>
          <a:lstStyle/>
          <a:p>
            <a:pPr>
              <a:spcBef>
                <a:spcPct val="50000"/>
              </a:spcBef>
            </a:pPr>
            <a:r>
              <a:rPr lang="en-US"/>
              <a:t>Compound Assignments</a:t>
            </a:r>
          </a:p>
        </p:txBody>
      </p:sp>
      <p:sp>
        <p:nvSpPr>
          <p:cNvPr id="63493" name="Text Box 5"/>
          <p:cNvSpPr txBox="1">
            <a:spLocks noChangeArrowheads="1"/>
          </p:cNvSpPr>
          <p:nvPr/>
        </p:nvSpPr>
        <p:spPr bwMode="auto">
          <a:xfrm>
            <a:off x="304800" y="838200"/>
            <a:ext cx="8305800" cy="915988"/>
          </a:xfrm>
          <a:prstGeom prst="rect">
            <a:avLst/>
          </a:prstGeom>
          <a:noFill/>
          <a:ln w="9525">
            <a:noFill/>
            <a:miter lim="800000"/>
            <a:headEnd/>
            <a:tailEnd/>
          </a:ln>
          <a:effectLst/>
        </p:spPr>
        <p:txBody>
          <a:bodyPr>
            <a:spAutoFit/>
          </a:bodyPr>
          <a:lstStyle/>
          <a:p>
            <a:pPr>
              <a:spcBef>
                <a:spcPct val="50000"/>
              </a:spcBef>
            </a:pPr>
            <a:r>
              <a:rPr lang="en-US"/>
              <a:t>Many times in programming, we might want to update the values of a variable. That is, we need to take a variable’s current value, add or multiply that value by an expression, and then assign it back into the original variable. </a:t>
            </a:r>
          </a:p>
        </p:txBody>
      </p:sp>
      <p:graphicFrame>
        <p:nvGraphicFramePr>
          <p:cNvPr id="63534" name="Group 46"/>
          <p:cNvGraphicFramePr>
            <a:graphicFrameLocks noGrp="1"/>
          </p:cNvGraphicFramePr>
          <p:nvPr>
            <p:ph/>
          </p:nvPr>
        </p:nvGraphicFramePr>
        <p:xfrm>
          <a:off x="304800" y="2133600"/>
          <a:ext cx="8229600" cy="3627120"/>
        </p:xfrm>
        <a:graphic>
          <a:graphicData uri="http://schemas.openxmlformats.org/drawingml/2006/table">
            <a:tbl>
              <a:tblPr/>
              <a:tblGrid>
                <a:gridCol w="1600200"/>
                <a:gridCol w="2362200"/>
                <a:gridCol w="42672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Equivalent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bonus+=500;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bonus=bonus+500;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budget-=50;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budget=budget-50;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salary*=1.2;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salary=salary*1.2;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factor/=.50;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factor=factor/.50;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daynum%=7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daynum=daynum%7;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4"/>
          <p:cNvSpPr txBox="1">
            <a:spLocks noChangeArrowheads="1"/>
          </p:cNvSpPr>
          <p:nvPr/>
        </p:nvSpPr>
        <p:spPr bwMode="auto">
          <a:xfrm>
            <a:off x="228600" y="304800"/>
            <a:ext cx="7620000" cy="4899025"/>
          </a:xfrm>
          <a:prstGeom prst="rect">
            <a:avLst/>
          </a:prstGeom>
          <a:noFill/>
          <a:ln w="9525">
            <a:noFill/>
            <a:miter lim="800000"/>
            <a:headEnd/>
            <a:tailEnd/>
          </a:ln>
          <a:effectLst/>
        </p:spPr>
        <p:txBody>
          <a:bodyPr>
            <a:spAutoFit/>
          </a:bodyPr>
          <a:lstStyle/>
          <a:p>
            <a:r>
              <a:rPr lang="en-US"/>
              <a:t>// calculate interes on a loan</a:t>
            </a:r>
          </a:p>
          <a:p>
            <a:r>
              <a:rPr lang="en-US"/>
              <a:t>#include&lt;stdio.h&gt;</a:t>
            </a:r>
          </a:p>
          <a:p>
            <a:r>
              <a:rPr lang="en-US"/>
              <a:t>main()</a:t>
            </a:r>
          </a:p>
          <a:p>
            <a:r>
              <a:rPr lang="en-US"/>
              <a:t>  {  </a:t>
            </a:r>
          </a:p>
          <a:p>
            <a:r>
              <a:rPr lang="en-US"/>
              <a:t>	int days=45;                         // days since loan origination </a:t>
            </a:r>
          </a:p>
          <a:p>
            <a:r>
              <a:rPr lang="en-US"/>
              <a:t>              float principle=3500.00;       // original loan amount</a:t>
            </a:r>
          </a:p>
          <a:p>
            <a:r>
              <a:rPr lang="en-US"/>
              <a:t>              float interest_rate=0.155;     // Annual interest rate</a:t>
            </a:r>
          </a:p>
          <a:p>
            <a:r>
              <a:rPr lang="en-US"/>
              <a:t>              float daily_interest;               // daily interest rate</a:t>
            </a:r>
          </a:p>
          <a:p>
            <a:r>
              <a:rPr lang="en-US"/>
              <a:t>              daily_interest=interest_rate/365; // compute floating point value</a:t>
            </a:r>
          </a:p>
          <a:p>
            <a:r>
              <a:rPr lang="en-US"/>
              <a:t>              // because days is integer, it too will be converted to float next</a:t>
            </a:r>
          </a:p>
          <a:p>
            <a:r>
              <a:rPr lang="en-US"/>
              <a:t>              daily_interest=principle*daily_interest*days;</a:t>
            </a:r>
          </a:p>
          <a:p>
            <a:r>
              <a:rPr lang="en-US"/>
              <a:t>              principle+=daily_interest;       // Update the principle with interest</a:t>
            </a:r>
          </a:p>
          <a:p>
            <a:r>
              <a:rPr lang="en-US"/>
              <a:t>              printf(“The balance you owe is %.2f”, principle); </a:t>
            </a:r>
          </a:p>
          <a:p>
            <a:r>
              <a:rPr lang="en-US"/>
              <a:t>             return 0</a:t>
            </a:r>
          </a:p>
          <a:p>
            <a:r>
              <a:rPr lang="en-US"/>
              <a:t>	}</a:t>
            </a:r>
          </a:p>
          <a:p>
            <a:r>
              <a:rPr lang="en-US"/>
              <a:t>	</a:t>
            </a:r>
          </a:p>
          <a:p>
            <a:pPr>
              <a:spcBef>
                <a:spcPct val="50000"/>
              </a:spcBef>
            </a:pP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Text Box 5"/>
          <p:cNvSpPr txBox="1">
            <a:spLocks noChangeArrowheads="1"/>
          </p:cNvSpPr>
          <p:nvPr/>
        </p:nvSpPr>
        <p:spPr bwMode="auto">
          <a:xfrm>
            <a:off x="304800" y="304800"/>
            <a:ext cx="7391400" cy="366713"/>
          </a:xfrm>
          <a:prstGeom prst="rect">
            <a:avLst/>
          </a:prstGeom>
          <a:noFill/>
          <a:ln w="9525">
            <a:noFill/>
            <a:miter lim="800000"/>
            <a:headEnd/>
            <a:tailEnd/>
          </a:ln>
          <a:effectLst/>
        </p:spPr>
        <p:txBody>
          <a:bodyPr>
            <a:spAutoFit/>
          </a:bodyPr>
          <a:lstStyle/>
          <a:p>
            <a:pPr>
              <a:spcBef>
                <a:spcPct val="50000"/>
              </a:spcBef>
            </a:pPr>
            <a:endParaRPr lang="tr-TR"/>
          </a:p>
        </p:txBody>
      </p:sp>
      <p:sp>
        <p:nvSpPr>
          <p:cNvPr id="71687"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tr-TR"/>
          </a:p>
        </p:txBody>
      </p:sp>
      <p:graphicFrame>
        <p:nvGraphicFramePr>
          <p:cNvPr id="71686" name="Object 6"/>
          <p:cNvGraphicFramePr>
            <a:graphicFrameLocks noChangeAspect="1"/>
          </p:cNvGraphicFramePr>
          <p:nvPr/>
        </p:nvGraphicFramePr>
        <p:xfrm>
          <a:off x="990600" y="533400"/>
          <a:ext cx="6019800" cy="838200"/>
        </p:xfrm>
        <a:graphic>
          <a:graphicData uri="http://schemas.openxmlformats.org/presentationml/2006/ole">
            <p:oleObj spid="_x0000_s71686" name="Equation" r:id="rId3" imgW="1244600" imgH="228600" progId="">
              <p:embed/>
            </p:oleObj>
          </a:graphicData>
        </a:graphic>
      </p:graphicFrame>
      <p:sp>
        <p:nvSpPr>
          <p:cNvPr id="71689"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tr-TR"/>
          </a:p>
        </p:txBody>
      </p:sp>
      <p:graphicFrame>
        <p:nvGraphicFramePr>
          <p:cNvPr id="71688" name="Object 8"/>
          <p:cNvGraphicFramePr>
            <a:graphicFrameLocks noChangeAspect="1"/>
          </p:cNvGraphicFramePr>
          <p:nvPr/>
        </p:nvGraphicFramePr>
        <p:xfrm>
          <a:off x="1219200" y="2133600"/>
          <a:ext cx="6324600" cy="1295400"/>
        </p:xfrm>
        <a:graphic>
          <a:graphicData uri="http://schemas.openxmlformats.org/presentationml/2006/ole">
            <p:oleObj spid="_x0000_s71688" name="Equation" r:id="rId4" imgW="1765300" imgH="431800" progId="">
              <p:embed/>
            </p:oleObj>
          </a:graphicData>
        </a:graphic>
      </p:graphicFrame>
      <p:sp>
        <p:nvSpPr>
          <p:cNvPr id="71691" name="Rectangle 11"/>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tr-TR"/>
          </a:p>
        </p:txBody>
      </p:sp>
      <p:graphicFrame>
        <p:nvGraphicFramePr>
          <p:cNvPr id="71690" name="Object 10"/>
          <p:cNvGraphicFramePr>
            <a:graphicFrameLocks noChangeAspect="1"/>
          </p:cNvGraphicFramePr>
          <p:nvPr/>
        </p:nvGraphicFramePr>
        <p:xfrm>
          <a:off x="1219200" y="4114800"/>
          <a:ext cx="6705600" cy="1295400"/>
        </p:xfrm>
        <a:graphic>
          <a:graphicData uri="http://schemas.openxmlformats.org/presentationml/2006/ole">
            <p:oleObj spid="_x0000_s71690" name="Equation" r:id="rId5" imgW="2222500" imgH="431800" progId="">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p:cNvSpPr txBox="1">
            <a:spLocks noChangeArrowheads="1"/>
          </p:cNvSpPr>
          <p:nvPr/>
        </p:nvSpPr>
        <p:spPr bwMode="auto">
          <a:xfrm>
            <a:off x="304800" y="228600"/>
            <a:ext cx="8610600" cy="366713"/>
          </a:xfrm>
          <a:prstGeom prst="rect">
            <a:avLst/>
          </a:prstGeom>
          <a:noFill/>
          <a:ln w="9525">
            <a:noFill/>
            <a:miter lim="800000"/>
            <a:headEnd/>
            <a:tailEnd/>
          </a:ln>
          <a:effectLst/>
        </p:spPr>
        <p:txBody>
          <a:bodyPr>
            <a:spAutoFit/>
          </a:bodyPr>
          <a:lstStyle/>
          <a:p>
            <a:pPr>
              <a:spcBef>
                <a:spcPct val="50000"/>
              </a:spcBef>
            </a:pPr>
            <a:r>
              <a:rPr lang="en-US"/>
              <a:t>Relational operators</a:t>
            </a:r>
          </a:p>
        </p:txBody>
      </p:sp>
      <p:sp>
        <p:nvSpPr>
          <p:cNvPr id="66565" name="Text Box 5"/>
          <p:cNvSpPr txBox="1">
            <a:spLocks noChangeArrowheads="1"/>
          </p:cNvSpPr>
          <p:nvPr/>
        </p:nvSpPr>
        <p:spPr bwMode="auto">
          <a:xfrm>
            <a:off x="304800" y="762000"/>
            <a:ext cx="8305800" cy="915988"/>
          </a:xfrm>
          <a:prstGeom prst="rect">
            <a:avLst/>
          </a:prstGeom>
          <a:noFill/>
          <a:ln w="9525">
            <a:noFill/>
            <a:miter lim="800000"/>
            <a:headEnd/>
            <a:tailEnd/>
          </a:ln>
          <a:effectLst/>
        </p:spPr>
        <p:txBody>
          <a:bodyPr>
            <a:spAutoFit/>
          </a:bodyPr>
          <a:lstStyle/>
          <a:p>
            <a:pPr>
              <a:spcBef>
                <a:spcPct val="50000"/>
              </a:spcBef>
            </a:pPr>
            <a:r>
              <a:rPr lang="en-US"/>
              <a:t>In addition to the math operators, there are also operators that we use for data comprarision. They are called relational operators, and their task is to compare data.</a:t>
            </a:r>
          </a:p>
        </p:txBody>
      </p:sp>
      <p:graphicFrame>
        <p:nvGraphicFramePr>
          <p:cNvPr id="66676" name="Group 116"/>
          <p:cNvGraphicFramePr>
            <a:graphicFrameLocks noGrp="1"/>
          </p:cNvGraphicFramePr>
          <p:nvPr>
            <p:ph/>
          </p:nvPr>
        </p:nvGraphicFramePr>
        <p:xfrm>
          <a:off x="304800" y="1905000"/>
          <a:ext cx="6629400" cy="2773680"/>
        </p:xfrm>
        <a:graphic>
          <a:graphicData uri="http://schemas.openxmlformats.org/drawingml/2006/table">
            <a:tbl>
              <a:tblPr/>
              <a:tblGrid>
                <a:gridCol w="2103438"/>
                <a:gridCol w="4525962"/>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Greater than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Less than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Greater than or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Less than or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677" name="Text Box 117"/>
          <p:cNvSpPr txBox="1">
            <a:spLocks noChangeArrowheads="1"/>
          </p:cNvSpPr>
          <p:nvPr/>
        </p:nvSpPr>
        <p:spPr bwMode="auto">
          <a:xfrm>
            <a:off x="228600" y="4953000"/>
            <a:ext cx="1371600" cy="1604963"/>
          </a:xfrm>
          <a:prstGeom prst="rect">
            <a:avLst/>
          </a:prstGeom>
          <a:solidFill>
            <a:schemeClr val="bg1"/>
          </a:solidFill>
          <a:ln w="9525">
            <a:noFill/>
            <a:miter lim="800000"/>
            <a:headEnd/>
            <a:tailEnd/>
          </a:ln>
          <a:effectLst/>
        </p:spPr>
        <p:txBody>
          <a:bodyPr>
            <a:spAutoFit/>
          </a:bodyPr>
          <a:lstStyle/>
          <a:p>
            <a:pPr>
              <a:spcBef>
                <a:spcPct val="50000"/>
              </a:spcBef>
            </a:pPr>
            <a:r>
              <a:rPr lang="en-US"/>
              <a:t>int a=5;</a:t>
            </a:r>
          </a:p>
          <a:p>
            <a:pPr>
              <a:spcBef>
                <a:spcPct val="50000"/>
              </a:spcBef>
            </a:pPr>
            <a:r>
              <a:rPr lang="en-US"/>
              <a:t>int b=10;</a:t>
            </a:r>
          </a:p>
          <a:p>
            <a:pPr>
              <a:spcBef>
                <a:spcPct val="50000"/>
              </a:spcBef>
            </a:pPr>
            <a:r>
              <a:rPr lang="en-US"/>
              <a:t>int c=15;</a:t>
            </a:r>
          </a:p>
          <a:p>
            <a:pPr>
              <a:spcBef>
                <a:spcPct val="50000"/>
              </a:spcBef>
            </a:pPr>
            <a:r>
              <a:rPr lang="en-US"/>
              <a:t>int d=5;</a:t>
            </a:r>
          </a:p>
        </p:txBody>
      </p:sp>
      <p:sp>
        <p:nvSpPr>
          <p:cNvPr id="66678" name="Text Box 118"/>
          <p:cNvSpPr txBox="1">
            <a:spLocks noChangeArrowheads="1"/>
          </p:cNvSpPr>
          <p:nvPr/>
        </p:nvSpPr>
        <p:spPr bwMode="auto">
          <a:xfrm>
            <a:off x="2286000" y="4724400"/>
            <a:ext cx="6477000" cy="2017713"/>
          </a:xfrm>
          <a:prstGeom prst="rect">
            <a:avLst/>
          </a:prstGeom>
          <a:solidFill>
            <a:schemeClr val="bg1"/>
          </a:solidFill>
          <a:ln w="9525">
            <a:noFill/>
            <a:miter lim="800000"/>
            <a:headEnd/>
            <a:tailEnd/>
          </a:ln>
          <a:effectLst/>
        </p:spPr>
        <p:txBody>
          <a:bodyPr>
            <a:spAutoFit/>
          </a:bodyPr>
          <a:lstStyle/>
          <a:p>
            <a:pPr>
              <a:spcBef>
                <a:spcPct val="50000"/>
              </a:spcBef>
            </a:pPr>
            <a:r>
              <a:rPr lang="en-US"/>
              <a:t>These statements are true</a:t>
            </a:r>
          </a:p>
          <a:p>
            <a:pPr>
              <a:spcBef>
                <a:spcPct val="50000"/>
              </a:spcBef>
            </a:pPr>
            <a:r>
              <a:rPr lang="en-US"/>
              <a:t>A is equal to d, so a==d</a:t>
            </a:r>
          </a:p>
          <a:p>
            <a:pPr>
              <a:spcBef>
                <a:spcPct val="50000"/>
              </a:spcBef>
            </a:pPr>
            <a:r>
              <a:rPr lang="en-US"/>
              <a:t>B is less than c, so b&lt;c</a:t>
            </a:r>
          </a:p>
          <a:p>
            <a:pPr>
              <a:spcBef>
                <a:spcPct val="50000"/>
              </a:spcBef>
            </a:pPr>
            <a:r>
              <a:rPr lang="en-US"/>
              <a:t>C is greater than a, so c&gt;a</a:t>
            </a:r>
          </a:p>
          <a:p>
            <a:pPr>
              <a:spcBef>
                <a:spcPct val="50000"/>
              </a:spcBef>
            </a:pPr>
            <a:r>
              <a:rPr lang="en-US"/>
              <a:t>B is greater than or equal to a, so b&gt;=a</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4"/>
          <p:cNvSpPr txBox="1">
            <a:spLocks noChangeArrowheads="1"/>
          </p:cNvSpPr>
          <p:nvPr/>
        </p:nvSpPr>
        <p:spPr bwMode="auto">
          <a:xfrm>
            <a:off x="1143000" y="762000"/>
            <a:ext cx="7543800" cy="5448300"/>
          </a:xfrm>
          <a:prstGeom prst="rect">
            <a:avLst/>
          </a:prstGeom>
          <a:noFill/>
          <a:ln w="9525">
            <a:noFill/>
            <a:miter lim="800000"/>
            <a:headEnd/>
            <a:tailEnd/>
          </a:ln>
          <a:effectLst/>
        </p:spPr>
        <p:txBody>
          <a:bodyPr>
            <a:spAutoFit/>
          </a:bodyPr>
          <a:lstStyle/>
          <a:p>
            <a:r>
              <a:rPr lang="en-US"/>
              <a:t>#include&lt;stdio.h&gt;</a:t>
            </a:r>
            <a:endParaRPr lang="tr-TR"/>
          </a:p>
          <a:p>
            <a:r>
              <a:rPr lang="en-US"/>
              <a:t>#include&lt;</a:t>
            </a:r>
            <a:r>
              <a:rPr lang="tr-TR"/>
              <a:t>conio</a:t>
            </a:r>
            <a:r>
              <a:rPr lang="en-US"/>
              <a:t>.h&gt;</a:t>
            </a:r>
            <a:endParaRPr lang="tr-TR"/>
          </a:p>
          <a:p>
            <a:endParaRPr lang="tr-TR"/>
          </a:p>
          <a:p>
            <a:r>
              <a:rPr lang="tr-TR"/>
              <a:t>Int a,b,c;</a:t>
            </a:r>
          </a:p>
          <a:p>
            <a:r>
              <a:rPr lang="tr-TR"/>
              <a:t>Float fx, x;</a:t>
            </a:r>
          </a:p>
          <a:p>
            <a:endParaRPr lang="en-US"/>
          </a:p>
          <a:p>
            <a:r>
              <a:rPr lang="tr-TR"/>
              <a:t>Void </a:t>
            </a:r>
            <a:r>
              <a:rPr lang="en-US"/>
              <a:t>main()</a:t>
            </a:r>
          </a:p>
          <a:p>
            <a:r>
              <a:rPr lang="en-US"/>
              <a:t>  {  </a:t>
            </a:r>
            <a:endParaRPr lang="tr-TR"/>
          </a:p>
          <a:p>
            <a:r>
              <a:rPr lang="tr-TR"/>
              <a:t>	   printf(“ input three integer values for a,b,c variables:”)</a:t>
            </a:r>
          </a:p>
          <a:p>
            <a:r>
              <a:rPr lang="tr-TR"/>
              <a:t>	    scanf(“ %d %d %d”,&amp;a,&amp;b,&amp;c);</a:t>
            </a:r>
          </a:p>
          <a:p>
            <a:r>
              <a:rPr lang="tr-TR"/>
              <a:t>	Printf(“ \n input x values :”</a:t>
            </a:r>
          </a:p>
          <a:p>
            <a:r>
              <a:rPr lang="tr-TR"/>
              <a:t>	    scanf(“ %f”,&amp;x);</a:t>
            </a:r>
            <a:endParaRPr lang="en-US"/>
          </a:p>
          <a:p>
            <a:r>
              <a:rPr lang="tr-TR"/>
              <a:t>	     fx=a*x*x+b*x+c</a:t>
            </a:r>
          </a:p>
          <a:p>
            <a:r>
              <a:rPr lang="tr-TR"/>
              <a:t>	</a:t>
            </a:r>
          </a:p>
          <a:p>
            <a:r>
              <a:rPr lang="tr-TR"/>
              <a:t>	   printf(“ fx result is : %f”,fx);</a:t>
            </a:r>
          </a:p>
          <a:p>
            <a:r>
              <a:rPr lang="tr-TR"/>
              <a:t>	Getch();</a:t>
            </a:r>
          </a:p>
          <a:p>
            <a:endParaRPr lang="tr-TR"/>
          </a:p>
          <a:p>
            <a:r>
              <a:rPr lang="en-US"/>
              <a:t>	}</a:t>
            </a:r>
          </a:p>
          <a:p>
            <a:pPr>
              <a:spcBef>
                <a:spcPct val="50000"/>
              </a:spcBef>
            </a:pPr>
            <a:endParaRPr lang="tr-T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143000" y="762000"/>
            <a:ext cx="7543800" cy="579438"/>
          </a:xfrm>
          <a:prstGeom prst="rect">
            <a:avLst/>
          </a:prstGeom>
          <a:noFill/>
          <a:ln w="9525">
            <a:noFill/>
            <a:miter lim="800000"/>
            <a:headEnd/>
            <a:tailEnd/>
          </a:ln>
          <a:effectLst/>
        </p:spPr>
        <p:txBody>
          <a:bodyPr>
            <a:spAutoFit/>
          </a:bodyPr>
          <a:lstStyle/>
          <a:p>
            <a:pPr>
              <a:spcBef>
                <a:spcPct val="50000"/>
              </a:spcBef>
            </a:pPr>
            <a:r>
              <a:rPr lang="tr-TR" sz="3200"/>
              <a:t>Fx=a*(b*x*x+c*x/(d*x+e)-10);</a:t>
            </a:r>
          </a:p>
        </p:txBody>
      </p:sp>
      <p:graphicFrame>
        <p:nvGraphicFramePr>
          <p:cNvPr id="75779" name="Object 3"/>
          <p:cNvGraphicFramePr>
            <a:graphicFrameLocks noChangeAspect="1"/>
          </p:cNvGraphicFramePr>
          <p:nvPr>
            <p:ph/>
          </p:nvPr>
        </p:nvGraphicFramePr>
        <p:xfrm>
          <a:off x="1219200" y="2514600"/>
          <a:ext cx="6445250" cy="1576388"/>
        </p:xfrm>
        <a:graphic>
          <a:graphicData uri="http://schemas.openxmlformats.org/presentationml/2006/ole">
            <p:oleObj spid="_x0000_s75779" name="Equation" r:id="rId3" imgW="1765300" imgH="431800" progId="">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2" cstate="print"/>
          <a:srcRect l="15000" t="38281" r="59522" b="17969"/>
          <a:stretch>
            <a:fillRect/>
          </a:stretch>
        </p:blipFill>
        <p:spPr bwMode="auto">
          <a:xfrm>
            <a:off x="914400" y="263236"/>
            <a:ext cx="4800600" cy="65947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Nesne"/>
          <p:cNvGraphicFramePr>
            <a:graphicFrameLocks noChangeAspect="1"/>
          </p:cNvGraphicFramePr>
          <p:nvPr/>
        </p:nvGraphicFramePr>
        <p:xfrm>
          <a:off x="685800" y="1143000"/>
          <a:ext cx="6959600" cy="1828800"/>
        </p:xfrm>
        <a:graphic>
          <a:graphicData uri="http://schemas.openxmlformats.org/presentationml/2006/ole">
            <p:oleObj spid="_x0000_s132098" name="Denklem" r:id="rId3" imgW="1739880" imgH="45720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304800" y="257860"/>
            <a:ext cx="6324599" cy="369332"/>
          </a:xfrm>
          <a:prstGeom prst="rect">
            <a:avLst/>
          </a:prstGeom>
        </p:spPr>
        <p:txBody>
          <a:bodyPr wrap="square">
            <a:spAutoFit/>
          </a:bodyPr>
          <a:lstStyle/>
          <a:p>
            <a:pPr lvl="0"/>
            <a:r>
              <a:rPr lang="en-US" b="1" dirty="0">
                <a:solidFill>
                  <a:srgbClr val="000000"/>
                </a:solidFill>
              </a:rPr>
              <a:t>Basic Program Construction</a:t>
            </a:r>
          </a:p>
        </p:txBody>
      </p:sp>
      <p:pic>
        <p:nvPicPr>
          <p:cNvPr id="77826" name="Picture 2"/>
          <p:cNvPicPr>
            <a:picLocks noChangeAspect="1" noChangeArrowheads="1"/>
          </p:cNvPicPr>
          <p:nvPr/>
        </p:nvPicPr>
        <p:blipFill>
          <a:blip r:embed="rId2" cstate="print"/>
          <a:srcRect l="15000" t="21094" r="46875" b="35937"/>
          <a:stretch>
            <a:fillRect/>
          </a:stretch>
        </p:blipFill>
        <p:spPr bwMode="auto">
          <a:xfrm>
            <a:off x="3124200" y="685800"/>
            <a:ext cx="4648200" cy="4191000"/>
          </a:xfrm>
          <a:prstGeom prst="rect">
            <a:avLst/>
          </a:prstGeom>
          <a:noFill/>
          <a:ln w="9525">
            <a:noFill/>
            <a:miter lim="800000"/>
            <a:headEnd/>
            <a:tailEnd/>
          </a:ln>
          <a:effectLst/>
        </p:spPr>
      </p:pic>
      <p:sp>
        <p:nvSpPr>
          <p:cNvPr id="5" name="4 Metin kutusu"/>
          <p:cNvSpPr txBox="1"/>
          <p:nvPr/>
        </p:nvSpPr>
        <p:spPr>
          <a:xfrm>
            <a:off x="228600" y="5105400"/>
            <a:ext cx="8153400" cy="1477328"/>
          </a:xfrm>
          <a:prstGeom prst="rect">
            <a:avLst/>
          </a:prstGeom>
          <a:noFill/>
        </p:spPr>
        <p:txBody>
          <a:bodyPr wrap="square" rtlCol="0">
            <a:spAutoFit/>
          </a:bodyPr>
          <a:lstStyle/>
          <a:p>
            <a:r>
              <a:rPr lang="tr-TR" dirty="0" err="1" smtClean="0"/>
              <a:t>return</a:t>
            </a:r>
            <a:r>
              <a:rPr lang="tr-TR" dirty="0" smtClean="0"/>
              <a:t> 0; </a:t>
            </a:r>
          </a:p>
          <a:p>
            <a:r>
              <a:rPr lang="en-US" dirty="0" smtClean="0"/>
              <a:t>This tells main() to return the value 0 to whoever called it, in this case the operating system or compiler. In older versions of C++ you could give main() the return type of void and dispense with the return statement, but this is not considered correct in Standard C++.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914400"/>
            <a:ext cx="8458200" cy="5355312"/>
          </a:xfrm>
          <a:prstGeom prst="rect">
            <a:avLst/>
          </a:prstGeom>
          <a:noFill/>
          <a:ln w="9525">
            <a:noFill/>
            <a:miter lim="800000"/>
            <a:headEnd/>
            <a:tailEnd/>
          </a:ln>
          <a:effectLst/>
        </p:spPr>
        <p:txBody>
          <a:bodyPr wrap="square">
            <a:spAutoFit/>
          </a:bodyPr>
          <a:lstStyle/>
          <a:p>
            <a:r>
              <a:rPr lang="en-US" b="1" dirty="0" smtClean="0"/>
              <a:t>Whitespace</a:t>
            </a:r>
          </a:p>
          <a:p>
            <a:endParaRPr lang="tr-TR" dirty="0" smtClean="0"/>
          </a:p>
          <a:p>
            <a:r>
              <a:rPr lang="tr-TR" dirty="0" smtClean="0"/>
              <a:t>T</a:t>
            </a:r>
            <a:r>
              <a:rPr lang="en-US" dirty="0" smtClean="0"/>
              <a:t>he compiler ignores whitespace almost completely. </a:t>
            </a:r>
            <a:endParaRPr lang="tr-TR" dirty="0" smtClean="0"/>
          </a:p>
          <a:p>
            <a:r>
              <a:rPr lang="en-US" i="1" dirty="0" smtClean="0"/>
              <a:t>Whitespace</a:t>
            </a:r>
            <a:r>
              <a:rPr lang="en-US" dirty="0" smtClean="0"/>
              <a:t> is defined as spaces, carriage returns, linefeeds, tabs, vertical tabs, and </a:t>
            </a:r>
            <a:r>
              <a:rPr lang="en-US" dirty="0" err="1" smtClean="0"/>
              <a:t>formfeeds</a:t>
            </a:r>
            <a:r>
              <a:rPr lang="en-US" dirty="0" smtClean="0"/>
              <a:t>. </a:t>
            </a:r>
            <a:endParaRPr lang="tr-TR" dirty="0" smtClean="0"/>
          </a:p>
          <a:p>
            <a:r>
              <a:rPr lang="en-US" dirty="0" smtClean="0"/>
              <a:t>These characters are invisible to the compiler. You can put several statements on one line, separated by any number of spaces or tabs, or you can run a statement over two or more lines. It’s all the same to the compiler. </a:t>
            </a:r>
            <a:endParaRPr lang="tr-TR" dirty="0" smtClean="0"/>
          </a:p>
          <a:p>
            <a:endParaRPr lang="tr-TR" dirty="0" smtClean="0"/>
          </a:p>
          <a:p>
            <a:r>
              <a:rPr lang="en-US" dirty="0" smtClean="0">
                <a:solidFill>
                  <a:srgbClr val="C00000"/>
                </a:solidFill>
              </a:rPr>
              <a:t>#include &lt;</a:t>
            </a:r>
            <a:r>
              <a:rPr lang="en-US" dirty="0" err="1" smtClean="0">
                <a:solidFill>
                  <a:srgbClr val="C00000"/>
                </a:solidFill>
              </a:rPr>
              <a:t>iostream</a:t>
            </a:r>
            <a:r>
              <a:rPr lang="en-US" dirty="0" smtClean="0">
                <a:solidFill>
                  <a:srgbClr val="C00000"/>
                </a:solidFill>
              </a:rPr>
              <a:t>&gt; </a:t>
            </a:r>
            <a:endParaRPr lang="tr-TR" dirty="0" smtClean="0">
              <a:solidFill>
                <a:srgbClr val="C00000"/>
              </a:solidFill>
            </a:endParaRPr>
          </a:p>
          <a:p>
            <a:r>
              <a:rPr lang="en-US" dirty="0" smtClean="0">
                <a:solidFill>
                  <a:srgbClr val="C00000"/>
                </a:solidFill>
              </a:rPr>
              <a:t>using namespace std; </a:t>
            </a:r>
            <a:endParaRPr lang="tr-TR" dirty="0" smtClean="0">
              <a:solidFill>
                <a:srgbClr val="C00000"/>
              </a:solidFill>
            </a:endParaRPr>
          </a:p>
          <a:p>
            <a:r>
              <a:rPr lang="en-US" dirty="0" err="1" smtClean="0">
                <a:solidFill>
                  <a:srgbClr val="C00000"/>
                </a:solidFill>
              </a:rPr>
              <a:t>int</a:t>
            </a:r>
            <a:r>
              <a:rPr lang="en-US" dirty="0" smtClean="0">
                <a:solidFill>
                  <a:srgbClr val="C00000"/>
                </a:solidFill>
              </a:rPr>
              <a:t> main () </a:t>
            </a:r>
            <a:endParaRPr lang="tr-TR" dirty="0" smtClean="0">
              <a:solidFill>
                <a:srgbClr val="C00000"/>
              </a:solidFill>
            </a:endParaRPr>
          </a:p>
          <a:p>
            <a:r>
              <a:rPr lang="en-US" dirty="0" smtClean="0">
                <a:solidFill>
                  <a:srgbClr val="C00000"/>
                </a:solidFill>
              </a:rPr>
              <a:t>{ </a:t>
            </a:r>
            <a:r>
              <a:rPr lang="en-US" dirty="0" err="1" smtClean="0">
                <a:solidFill>
                  <a:srgbClr val="C00000"/>
                </a:solidFill>
              </a:rPr>
              <a:t>cout</a:t>
            </a:r>
            <a:r>
              <a:rPr lang="en-US" dirty="0" smtClean="0">
                <a:solidFill>
                  <a:srgbClr val="C00000"/>
                </a:solidFill>
              </a:rPr>
              <a:t> &lt;&lt; </a:t>
            </a:r>
            <a:endParaRPr lang="tr-TR" dirty="0" smtClean="0">
              <a:solidFill>
                <a:srgbClr val="C00000"/>
              </a:solidFill>
            </a:endParaRPr>
          </a:p>
          <a:p>
            <a:r>
              <a:rPr lang="en-US" dirty="0" smtClean="0">
                <a:solidFill>
                  <a:srgbClr val="C00000"/>
                </a:solidFill>
              </a:rPr>
              <a:t>“Every age has a language of its own\n” </a:t>
            </a:r>
            <a:endParaRPr lang="tr-TR" dirty="0" smtClean="0">
              <a:solidFill>
                <a:srgbClr val="C00000"/>
              </a:solidFill>
            </a:endParaRPr>
          </a:p>
          <a:p>
            <a:r>
              <a:rPr lang="en-US" dirty="0" smtClean="0">
                <a:solidFill>
                  <a:srgbClr val="C00000"/>
                </a:solidFill>
              </a:rPr>
              <a:t>; return </a:t>
            </a:r>
            <a:endParaRPr lang="tr-TR" dirty="0" smtClean="0">
              <a:solidFill>
                <a:srgbClr val="C00000"/>
              </a:solidFill>
            </a:endParaRPr>
          </a:p>
          <a:p>
            <a:r>
              <a:rPr lang="en-US" dirty="0" smtClean="0">
                <a:solidFill>
                  <a:srgbClr val="C00000"/>
                </a:solidFill>
              </a:rPr>
              <a:t>0;} </a:t>
            </a:r>
            <a:endParaRPr lang="tr-TR" dirty="0" smtClean="0">
              <a:solidFill>
                <a:srgbClr val="C00000"/>
              </a:solidFill>
            </a:endParaRPr>
          </a:p>
          <a:p>
            <a:endParaRPr lang="tr-TR" dirty="0">
              <a:solidFill>
                <a:srgbClr val="C00000"/>
              </a:solidFill>
            </a:endParaRPr>
          </a:p>
          <a:p>
            <a:r>
              <a:rPr lang="en-US" dirty="0" smtClean="0"/>
              <a:t>it’s non</a:t>
            </a:r>
            <a:r>
              <a:rPr lang="tr-TR" dirty="0" smtClean="0"/>
              <a:t> </a:t>
            </a:r>
            <a:r>
              <a:rPr lang="en-US" dirty="0" smtClean="0"/>
              <a:t>standard and hard to read—but it does compile correctly. </a:t>
            </a:r>
            <a:endParaRPr lang="en-US" dirty="0" smtClean="0">
              <a:solidFill>
                <a:srgbClr val="C00000"/>
              </a:solidFill>
            </a:endParaRPr>
          </a:p>
          <a:p>
            <a:endParaRPr lang="en-US" dirty="0"/>
          </a:p>
        </p:txBody>
      </p:sp>
      <p:sp>
        <p:nvSpPr>
          <p:cNvPr id="4" name="3 Dikdörtgen"/>
          <p:cNvSpPr/>
          <p:nvPr/>
        </p:nvSpPr>
        <p:spPr>
          <a:xfrm>
            <a:off x="304800" y="257860"/>
            <a:ext cx="6324599" cy="369332"/>
          </a:xfrm>
          <a:prstGeom prst="rect">
            <a:avLst/>
          </a:prstGeom>
        </p:spPr>
        <p:txBody>
          <a:bodyPr wrap="square">
            <a:spAutoFit/>
          </a:bodyPr>
          <a:lstStyle/>
          <a:p>
            <a:pPr lvl="0"/>
            <a:r>
              <a:rPr lang="en-US" b="1" dirty="0">
                <a:solidFill>
                  <a:srgbClr val="000000"/>
                </a:solidFill>
              </a:rPr>
              <a:t>Basic Program Construction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914400"/>
            <a:ext cx="8458200" cy="2031325"/>
          </a:xfrm>
          <a:prstGeom prst="rect">
            <a:avLst/>
          </a:prstGeom>
          <a:noFill/>
          <a:ln w="9525">
            <a:noFill/>
            <a:miter lim="800000"/>
            <a:headEnd/>
            <a:tailEnd/>
          </a:ln>
          <a:effectLst/>
        </p:spPr>
        <p:txBody>
          <a:bodyPr wrap="square">
            <a:spAutoFit/>
          </a:bodyPr>
          <a:lstStyle/>
          <a:p>
            <a:r>
              <a:rPr lang="tr-TR" b="1" dirty="0" err="1" smtClean="0"/>
              <a:t>Output</a:t>
            </a:r>
            <a:r>
              <a:rPr lang="tr-TR" b="1" dirty="0" smtClean="0"/>
              <a:t> </a:t>
            </a:r>
            <a:r>
              <a:rPr lang="tr-TR" b="1" dirty="0" err="1" smtClean="0"/>
              <a:t>Using</a:t>
            </a:r>
            <a:r>
              <a:rPr lang="tr-TR" b="1" dirty="0" smtClean="0"/>
              <a:t> </a:t>
            </a:r>
            <a:r>
              <a:rPr lang="tr-TR" b="1" dirty="0" err="1" smtClean="0"/>
              <a:t>cout</a:t>
            </a:r>
            <a:endParaRPr lang="tr-TR" b="1" dirty="0" smtClean="0"/>
          </a:p>
          <a:p>
            <a:endParaRPr lang="tr-TR" dirty="0" smtClean="0"/>
          </a:p>
          <a:p>
            <a:r>
              <a:rPr lang="en-US" dirty="0" smtClean="0"/>
              <a:t>The identifier </a:t>
            </a:r>
            <a:r>
              <a:rPr lang="en-US" dirty="0" err="1" smtClean="0"/>
              <a:t>cout</a:t>
            </a:r>
            <a:r>
              <a:rPr lang="en-US" dirty="0" smtClean="0"/>
              <a:t> (pronounced “C out”) is actually an </a:t>
            </a:r>
            <a:r>
              <a:rPr lang="en-US" i="1" dirty="0" smtClean="0"/>
              <a:t>object.</a:t>
            </a:r>
            <a:r>
              <a:rPr lang="en-US" dirty="0" smtClean="0"/>
              <a:t> It is predefined in C++ to correspond to the </a:t>
            </a:r>
            <a:r>
              <a:rPr lang="en-US" i="1" dirty="0" smtClean="0"/>
              <a:t>standard output stream.</a:t>
            </a:r>
            <a:r>
              <a:rPr lang="en-US" dirty="0" smtClean="0"/>
              <a:t> A </a:t>
            </a:r>
            <a:r>
              <a:rPr lang="en-US" i="1" dirty="0" smtClean="0"/>
              <a:t>stream</a:t>
            </a:r>
            <a:r>
              <a:rPr lang="en-US" dirty="0" smtClean="0"/>
              <a:t> is an abstraction that refers to a flow of data. The standard output stream normally flows to the screen display</a:t>
            </a:r>
            <a:endParaRPr lang="tr-TR" dirty="0" smtClean="0"/>
          </a:p>
          <a:p>
            <a:endParaRPr lang="en-US" dirty="0"/>
          </a:p>
        </p:txBody>
      </p:sp>
      <p:sp>
        <p:nvSpPr>
          <p:cNvPr id="4" name="3 Dikdörtgen"/>
          <p:cNvSpPr/>
          <p:nvPr/>
        </p:nvSpPr>
        <p:spPr>
          <a:xfrm>
            <a:off x="304800" y="257860"/>
            <a:ext cx="6324599" cy="369332"/>
          </a:xfrm>
          <a:prstGeom prst="rect">
            <a:avLst/>
          </a:prstGeom>
        </p:spPr>
        <p:txBody>
          <a:bodyPr wrap="square">
            <a:spAutoFit/>
          </a:bodyPr>
          <a:lstStyle/>
          <a:p>
            <a:pPr lvl="0"/>
            <a:r>
              <a:rPr lang="en-US" b="1" dirty="0">
                <a:solidFill>
                  <a:srgbClr val="000000"/>
                </a:solidFill>
              </a:rPr>
              <a:t>Basic Program Construction</a:t>
            </a:r>
          </a:p>
        </p:txBody>
      </p:sp>
      <p:pic>
        <p:nvPicPr>
          <p:cNvPr id="95234" name="Picture 2"/>
          <p:cNvPicPr>
            <a:picLocks noChangeAspect="1" noChangeArrowheads="1"/>
          </p:cNvPicPr>
          <p:nvPr/>
        </p:nvPicPr>
        <p:blipFill>
          <a:blip r:embed="rId2" cstate="print"/>
          <a:srcRect l="15625" t="44531" r="44375" b="25000"/>
          <a:stretch>
            <a:fillRect/>
          </a:stretch>
        </p:blipFill>
        <p:spPr bwMode="auto">
          <a:xfrm>
            <a:off x="1524000" y="2743200"/>
            <a:ext cx="48768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533400"/>
            <a:ext cx="8458200" cy="6463308"/>
          </a:xfrm>
          <a:prstGeom prst="rect">
            <a:avLst/>
          </a:prstGeom>
          <a:noFill/>
          <a:ln w="9525">
            <a:noFill/>
            <a:miter lim="800000"/>
            <a:headEnd/>
            <a:tailEnd/>
          </a:ln>
          <a:effectLst/>
        </p:spPr>
        <p:txBody>
          <a:bodyPr wrap="square">
            <a:spAutoFit/>
          </a:bodyPr>
          <a:lstStyle/>
          <a:p>
            <a:r>
              <a:rPr lang="tr-TR" b="1" dirty="0" err="1" smtClean="0"/>
              <a:t>String</a:t>
            </a:r>
            <a:r>
              <a:rPr lang="tr-TR" b="1" dirty="0" smtClean="0"/>
              <a:t> </a:t>
            </a:r>
            <a:r>
              <a:rPr lang="tr-TR" b="1" dirty="0" err="1" smtClean="0"/>
              <a:t>Constants</a:t>
            </a:r>
            <a:endParaRPr lang="tr-TR" b="1" dirty="0" smtClean="0"/>
          </a:p>
          <a:p>
            <a:endParaRPr lang="tr-TR" dirty="0" smtClean="0"/>
          </a:p>
          <a:p>
            <a:r>
              <a:rPr lang="en-US" dirty="0" smtClean="0"/>
              <a:t>The phrase in quotation marks, “Every age has a language of its own\n”, is an example of a </a:t>
            </a:r>
            <a:r>
              <a:rPr lang="en-US" i="1" dirty="0" smtClean="0"/>
              <a:t>string constant.</a:t>
            </a:r>
            <a:r>
              <a:rPr lang="en-US" dirty="0" smtClean="0"/>
              <a:t> </a:t>
            </a:r>
            <a:endParaRPr lang="tr-TR" dirty="0" smtClean="0"/>
          </a:p>
          <a:p>
            <a:endParaRPr lang="tr-TR" dirty="0" smtClean="0"/>
          </a:p>
          <a:p>
            <a:r>
              <a:rPr lang="en-US" dirty="0" smtClean="0"/>
              <a:t>The ‘\n’ character at the end of string constant is an example of an </a:t>
            </a:r>
            <a:r>
              <a:rPr lang="en-US" i="1" dirty="0" smtClean="0"/>
              <a:t>escape sequence.</a:t>
            </a:r>
            <a:r>
              <a:rPr lang="en-US" dirty="0" smtClean="0"/>
              <a:t> It causes the next text output to be displayed on a new line.</a:t>
            </a:r>
            <a:endParaRPr lang="tr-TR" dirty="0" smtClean="0"/>
          </a:p>
          <a:p>
            <a:endParaRPr lang="tr-TR" b="1" dirty="0" smtClean="0"/>
          </a:p>
          <a:p>
            <a:r>
              <a:rPr lang="tr-TR" b="1" dirty="0" err="1" smtClean="0"/>
              <a:t>Preprocessor</a:t>
            </a:r>
            <a:r>
              <a:rPr lang="tr-TR" b="1" dirty="0" smtClean="0"/>
              <a:t> </a:t>
            </a:r>
            <a:r>
              <a:rPr lang="tr-TR" b="1" dirty="0" err="1" smtClean="0"/>
              <a:t>Directives</a:t>
            </a:r>
            <a:endParaRPr lang="tr-TR" b="1" dirty="0" smtClean="0"/>
          </a:p>
          <a:p>
            <a:endParaRPr lang="tr-TR" dirty="0"/>
          </a:p>
          <a:p>
            <a:r>
              <a:rPr lang="tr-TR" dirty="0" smtClean="0"/>
              <a:t>#</a:t>
            </a:r>
            <a:r>
              <a:rPr lang="tr-TR" dirty="0" err="1" smtClean="0"/>
              <a:t>include</a:t>
            </a:r>
            <a:r>
              <a:rPr lang="tr-TR" dirty="0" smtClean="0"/>
              <a:t> &lt;</a:t>
            </a:r>
            <a:r>
              <a:rPr lang="tr-TR" dirty="0" err="1" smtClean="0"/>
              <a:t>iostream</a:t>
            </a:r>
            <a:r>
              <a:rPr lang="tr-TR" dirty="0" smtClean="0"/>
              <a:t>&gt; </a:t>
            </a:r>
          </a:p>
          <a:p>
            <a:endParaRPr lang="tr-TR" dirty="0" smtClean="0"/>
          </a:p>
          <a:p>
            <a:r>
              <a:rPr lang="en-US" dirty="0" smtClean="0"/>
              <a:t>The preprocessor directive </a:t>
            </a:r>
            <a:r>
              <a:rPr lang="en-US" dirty="0" smtClean="0">
                <a:solidFill>
                  <a:srgbClr val="C00000"/>
                </a:solidFill>
              </a:rPr>
              <a:t>#include </a:t>
            </a:r>
            <a:r>
              <a:rPr lang="en-US" dirty="0" smtClean="0"/>
              <a:t>tells the compiler to insert another file into your source file. In effect, the </a:t>
            </a:r>
            <a:r>
              <a:rPr lang="en-US" dirty="0" smtClean="0">
                <a:solidFill>
                  <a:srgbClr val="C00000"/>
                </a:solidFill>
              </a:rPr>
              <a:t>#include </a:t>
            </a:r>
            <a:r>
              <a:rPr lang="en-US" dirty="0" smtClean="0"/>
              <a:t>directive is replaced by the contents of the file indicated. Using an #include directive to insert another file into your source file is similar to pasting a block of text into a document with your word processor.</a:t>
            </a:r>
            <a:endParaRPr lang="tr-TR" dirty="0" smtClean="0"/>
          </a:p>
          <a:p>
            <a:endParaRPr lang="tr-TR" b="1" dirty="0" smtClean="0"/>
          </a:p>
          <a:p>
            <a:r>
              <a:rPr lang="tr-TR" b="1" dirty="0" err="1" smtClean="0"/>
              <a:t>Header</a:t>
            </a:r>
            <a:r>
              <a:rPr lang="tr-TR" b="1" dirty="0" smtClean="0"/>
              <a:t> </a:t>
            </a:r>
            <a:r>
              <a:rPr lang="tr-TR" b="1" dirty="0" err="1" smtClean="0"/>
              <a:t>Files</a:t>
            </a:r>
            <a:endParaRPr lang="tr-TR" b="1" dirty="0" smtClean="0"/>
          </a:p>
          <a:p>
            <a:r>
              <a:rPr lang="en-US" dirty="0" smtClean="0"/>
              <a:t>IOSTREAM is an example of a </a:t>
            </a:r>
            <a:r>
              <a:rPr lang="en-US" i="1" dirty="0" smtClean="0"/>
              <a:t>header file</a:t>
            </a:r>
            <a:r>
              <a:rPr lang="en-US" dirty="0" smtClean="0"/>
              <a:t> (sometimes called an </a:t>
            </a:r>
            <a:r>
              <a:rPr lang="en-US" i="1" dirty="0" smtClean="0"/>
              <a:t>include file).</a:t>
            </a:r>
            <a:r>
              <a:rPr lang="en-US" dirty="0" smtClean="0"/>
              <a:t> It’s concerned with basic input/output operations, and contains declarations that are needed by the </a:t>
            </a:r>
            <a:r>
              <a:rPr lang="en-US" dirty="0" err="1" smtClean="0"/>
              <a:t>cout</a:t>
            </a:r>
            <a:r>
              <a:rPr lang="en-US" dirty="0" smtClean="0"/>
              <a:t> identifier and the &lt;&lt; operator. Without these declarations, the compiler won’t recognize </a:t>
            </a:r>
            <a:r>
              <a:rPr lang="en-US" dirty="0" err="1" smtClean="0"/>
              <a:t>cout</a:t>
            </a:r>
            <a:r>
              <a:rPr lang="en-US" dirty="0" smtClean="0"/>
              <a:t> and will think &lt;&lt; is being used incorrectly. There are many such include files. </a:t>
            </a:r>
            <a:endParaRPr lang="en-US" dirty="0"/>
          </a:p>
        </p:txBody>
      </p:sp>
      <p:sp>
        <p:nvSpPr>
          <p:cNvPr id="4" name="3 Dikdörtgen"/>
          <p:cNvSpPr/>
          <p:nvPr/>
        </p:nvSpPr>
        <p:spPr>
          <a:xfrm>
            <a:off x="304800" y="152400"/>
            <a:ext cx="6324599" cy="369332"/>
          </a:xfrm>
          <a:prstGeom prst="rect">
            <a:avLst/>
          </a:prstGeom>
        </p:spPr>
        <p:txBody>
          <a:bodyPr wrap="square">
            <a:spAutoFit/>
          </a:bodyPr>
          <a:lstStyle/>
          <a:p>
            <a:pPr lvl="0"/>
            <a:r>
              <a:rPr lang="en-US" b="1" dirty="0">
                <a:solidFill>
                  <a:srgbClr val="000000"/>
                </a:solidFill>
              </a:rPr>
              <a:t>Basic Program Construction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533400"/>
            <a:ext cx="8458200" cy="5386090"/>
          </a:xfrm>
          <a:prstGeom prst="rect">
            <a:avLst/>
          </a:prstGeom>
          <a:noFill/>
          <a:ln w="9525">
            <a:noFill/>
            <a:miter lim="800000"/>
            <a:headEnd/>
            <a:tailEnd/>
          </a:ln>
          <a:effectLst/>
        </p:spPr>
        <p:txBody>
          <a:bodyPr wrap="square">
            <a:spAutoFit/>
          </a:bodyPr>
          <a:lstStyle/>
          <a:p>
            <a:r>
              <a:rPr lang="en-US" b="1" dirty="0" smtClean="0"/>
              <a:t>The </a:t>
            </a:r>
            <a:r>
              <a:rPr lang="en-US" sz="2000" b="1" dirty="0" smtClean="0">
                <a:solidFill>
                  <a:srgbClr val="C00000"/>
                </a:solidFill>
              </a:rPr>
              <a:t>using</a:t>
            </a:r>
            <a:r>
              <a:rPr lang="en-US" b="1" dirty="0" smtClean="0"/>
              <a:t> Directive</a:t>
            </a:r>
            <a:endParaRPr lang="tr-TR" b="1" dirty="0" smtClean="0"/>
          </a:p>
          <a:p>
            <a:endParaRPr lang="en-US" b="1" dirty="0" smtClean="0"/>
          </a:p>
          <a:p>
            <a:r>
              <a:rPr lang="en-US" dirty="0" smtClean="0"/>
              <a:t>A C++ program can be divided into different </a:t>
            </a:r>
            <a:r>
              <a:rPr lang="en-US" i="1" dirty="0" smtClean="0"/>
              <a:t>namespaces.</a:t>
            </a:r>
            <a:r>
              <a:rPr lang="en-US" dirty="0" smtClean="0"/>
              <a:t> A namespace is a part of the program in which certain names are recognized; outside of the namespace they’re unknown. </a:t>
            </a:r>
            <a:endParaRPr lang="tr-TR" dirty="0" smtClean="0"/>
          </a:p>
          <a:p>
            <a:endParaRPr lang="tr-TR" dirty="0" smtClean="0"/>
          </a:p>
          <a:p>
            <a:r>
              <a:rPr lang="en-US" dirty="0" smtClean="0"/>
              <a:t>The directive</a:t>
            </a:r>
            <a:r>
              <a:rPr lang="tr-TR" dirty="0" smtClean="0"/>
              <a:t> </a:t>
            </a:r>
          </a:p>
          <a:p>
            <a:r>
              <a:rPr lang="en-US" dirty="0" smtClean="0">
                <a:solidFill>
                  <a:srgbClr val="C00000"/>
                </a:solidFill>
              </a:rPr>
              <a:t>using namespace std; </a:t>
            </a:r>
            <a:endParaRPr lang="tr-TR" dirty="0" smtClean="0">
              <a:solidFill>
                <a:srgbClr val="C00000"/>
              </a:solidFill>
            </a:endParaRPr>
          </a:p>
          <a:p>
            <a:r>
              <a:rPr lang="en-US" dirty="0" smtClean="0"/>
              <a:t>says that all the program statements that follow are within the </a:t>
            </a:r>
            <a:r>
              <a:rPr lang="en-US" i="1" dirty="0" smtClean="0"/>
              <a:t>std</a:t>
            </a:r>
            <a:r>
              <a:rPr lang="en-US" dirty="0" smtClean="0"/>
              <a:t> namespace. </a:t>
            </a:r>
            <a:endParaRPr lang="tr-TR" dirty="0" smtClean="0"/>
          </a:p>
          <a:p>
            <a:endParaRPr lang="tr-TR" dirty="0" smtClean="0"/>
          </a:p>
          <a:p>
            <a:r>
              <a:rPr lang="en-US" dirty="0" smtClean="0"/>
              <a:t>Various program components such as </a:t>
            </a:r>
            <a:r>
              <a:rPr lang="en-US" dirty="0" err="1" smtClean="0"/>
              <a:t>cout</a:t>
            </a:r>
            <a:r>
              <a:rPr lang="en-US" dirty="0" smtClean="0"/>
              <a:t> are declared within this namespace. If we didn’t use the using directive, we would need to append the std name to many program elements. For example, in the FIRST program we’d need to say</a:t>
            </a:r>
          </a:p>
          <a:p>
            <a:endParaRPr lang="tr-TR" dirty="0" smtClean="0">
              <a:solidFill>
                <a:srgbClr val="C00000"/>
              </a:solidFill>
            </a:endParaRPr>
          </a:p>
          <a:p>
            <a:r>
              <a:rPr lang="en-US" dirty="0" smtClean="0">
                <a:solidFill>
                  <a:srgbClr val="C00000"/>
                </a:solidFill>
              </a:rPr>
              <a:t>std::</a:t>
            </a:r>
            <a:r>
              <a:rPr lang="en-US" dirty="0" err="1" smtClean="0">
                <a:solidFill>
                  <a:srgbClr val="C00000"/>
                </a:solidFill>
              </a:rPr>
              <a:t>cout</a:t>
            </a:r>
            <a:r>
              <a:rPr lang="en-US" dirty="0" smtClean="0">
                <a:solidFill>
                  <a:srgbClr val="C00000"/>
                </a:solidFill>
              </a:rPr>
              <a:t> &lt;&lt; “Every age has a language of its own.”; </a:t>
            </a:r>
            <a:endParaRPr lang="tr-TR" dirty="0" smtClean="0">
              <a:solidFill>
                <a:srgbClr val="C00000"/>
              </a:solidFill>
            </a:endParaRPr>
          </a:p>
          <a:p>
            <a:endParaRPr lang="tr-TR" dirty="0" smtClean="0"/>
          </a:p>
          <a:p>
            <a:r>
              <a:rPr lang="en-US" dirty="0" smtClean="0"/>
              <a:t>To avoid adding std:: dozens of times in programs we use the using directive instead. </a:t>
            </a:r>
          </a:p>
          <a:p>
            <a:endParaRPr lang="en-US" dirty="0"/>
          </a:p>
        </p:txBody>
      </p:sp>
      <p:sp>
        <p:nvSpPr>
          <p:cNvPr id="4" name="3 Dikdörtgen"/>
          <p:cNvSpPr/>
          <p:nvPr/>
        </p:nvSpPr>
        <p:spPr>
          <a:xfrm>
            <a:off x="304800" y="152400"/>
            <a:ext cx="6324599" cy="369332"/>
          </a:xfrm>
          <a:prstGeom prst="rect">
            <a:avLst/>
          </a:prstGeom>
        </p:spPr>
        <p:txBody>
          <a:bodyPr wrap="square">
            <a:spAutoFit/>
          </a:bodyPr>
          <a:lstStyle/>
          <a:p>
            <a:pPr lvl="0"/>
            <a:r>
              <a:rPr lang="en-US" b="1" dirty="0">
                <a:solidFill>
                  <a:srgbClr val="000000"/>
                </a:solidFill>
              </a:rPr>
              <a:t>Basic Program Construction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1291</TotalTime>
  <Words>4218</Words>
  <Application>Microsoft Office PowerPoint</Application>
  <PresentationFormat>Ekran Gösterisi (4:3)</PresentationFormat>
  <Paragraphs>709</Paragraphs>
  <Slides>47</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2</vt:i4>
      </vt:variant>
      <vt:variant>
        <vt:lpstr>Slayt Başlıkları</vt:lpstr>
      </vt:variant>
      <vt:variant>
        <vt:i4>47</vt:i4>
      </vt:variant>
    </vt:vector>
  </HeadingPairs>
  <TitlesOfParts>
    <vt:vector size="50" baseType="lpstr">
      <vt:lpstr>Default Design</vt:lpstr>
      <vt:lpstr>Equation</vt:lpstr>
      <vt:lpstr>Microsoft Equation 3.0</vt:lpstr>
      <vt:lpstr>C programming Language</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Operators</vt:lpstr>
      <vt:lpstr>Slayt 33</vt:lpstr>
      <vt:lpstr>Slayt 34</vt:lpstr>
      <vt:lpstr>Slayt 35</vt:lpstr>
      <vt:lpstr>Slayt 36</vt:lpstr>
      <vt:lpstr>Slayt 37</vt:lpstr>
      <vt:lpstr>Slayt 38</vt:lpstr>
      <vt:lpstr>Slayt 39</vt:lpstr>
      <vt:lpstr>Slayt 40</vt:lpstr>
      <vt:lpstr>Slayt 41</vt:lpstr>
      <vt:lpstr>Slayt 42</vt:lpstr>
      <vt:lpstr>Slayt 43</vt:lpstr>
      <vt:lpstr>Slayt 44</vt:lpstr>
      <vt:lpstr>Slayt 45</vt:lpstr>
      <vt:lpstr>Slayt 46</vt:lpstr>
      <vt:lpstr>Slayt 47</vt:lpstr>
    </vt:vector>
  </TitlesOfParts>
  <Company>umr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dc:title>
  <dc:creator>cemil</dc:creator>
  <cp:lastModifiedBy>cemiloz</cp:lastModifiedBy>
  <cp:revision>62</cp:revision>
  <dcterms:created xsi:type="dcterms:W3CDTF">2006-01-31T14:51:13Z</dcterms:created>
  <dcterms:modified xsi:type="dcterms:W3CDTF">2010-02-18T16:52:29Z</dcterms:modified>
</cp:coreProperties>
</file>