
<file path=[Content_Types].xml><?xml version="1.0" encoding="utf-8"?>
<Types xmlns="http://schemas.openxmlformats.org/package/2006/content-types">
  <Default ContentType="application/vnd.openxmlformats-officedocument.vmlDrawing" Extension="vml"/>
  <Default ContentType="application/vnd.openxmlformats-officedocument.oleObject" Extension="bin"/>
  <Default ContentType="image/png" Extension="png"/>
  <Default ContentType="application/vnd.openxmlformats-package.relationships+xml" Extension="rels"/>
  <Default ContentType="application/xml" Extension="xml"/>
  <Default ContentType="image/jpeg" Extension="jpeg"/>
  <Override ContentType="application/vnd.openxmlformats-officedocument.theme+xml" PartName="/ppt/theme/theme2.xml"/>
  <Override ContentType="application/vnd.openxmlformats-officedocument.theme+xml" PartName="/ppt/theme/theme1.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21.xml"/>
  <Override ContentType="application/vnd.openxmlformats-officedocument.presentationml.notesSlide+xml" PartName="/ppt/notesSlides/notesSlide16.xml"/>
  <Override ContentType="application/vnd.openxmlformats-officedocument.presentationml.notesSlide+xml" PartName="/ppt/notesSlides/notesSlide2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9.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6.xml"/>
  <Override ContentType="application/vnd.openxmlformats-officedocument.presentationml.notesSlide+xml" PartName="/ppt/notesSlides/notesSlide18.xml"/>
  <Override ContentType="application/vnd.openxmlformats-officedocument.presentationml.notesSlide+xml" PartName="/ppt/notesSlides/notesSlide5.xml"/>
  <Override ContentType="application/vnd.openxmlformats-officedocument.presentationml.notesSlide+xml" PartName="/ppt/notesSlides/notesSlide7.xml"/>
  <Override ContentType="application/vnd.openxmlformats-officedocument.presentationml.notesSlide+xml" PartName="/ppt/notesSlides/notesSlide9.xml"/>
  <Override ContentType="application/vnd.openxmlformats-officedocument.presentationml.notesSlide+xml" PartName="/ppt/notesSlides/notesSlide12.xml"/>
  <Override ContentType="application/vnd.openxmlformats-officedocument.presentationml.notesSlide+xml" PartName="/ppt/notesSlides/notesSlide11.xml"/>
  <Override ContentType="application/vnd.openxmlformats-officedocument.presentationml.notesSlide+xml" PartName="/ppt/notesSlides/notesSlide13.xml"/>
  <Override ContentType="application/vnd.openxmlformats-officedocument.presentationml.notesSlide+xml" PartName="/ppt/notesSlides/notesSlide20.xml"/>
  <Override ContentType="application/vnd.openxmlformats-officedocument.presentationml.notesSlide+xml" PartName="/ppt/notesSlides/notesSlide10.xml"/>
  <Override ContentType="application/vnd.openxmlformats-officedocument.presentationml.notesSlide+xml" PartName="/ppt/notesSlides/notesSlide4.xml"/>
  <Override ContentType="application/vnd.openxmlformats-officedocument.presentationml.notesSlide+xml" PartName="/ppt/notesSlides/notesSlide17.xml"/>
  <Override ContentType="application/vnd.openxmlformats-officedocument.presentationml.slideMaster+xml" PartName="/ppt/slideMasters/slideMaster1.xml"/>
  <Override ContentType="application/vnd.openxmlformats-officedocument.presentationml.notesMaster+xml" PartName="/ppt/notesMasters/notesMaster1.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9.xml"/>
  <Override ContentType="application/vnd.openxmlformats-officedocument.presentationml.slideLayout+xml" PartName="/ppt/slideLayouts/slideLayout12.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3.xml"/>
  <Override ContentType="application/vnd.openxmlformats-officedocument.presentationml.slide+xml" PartName="/ppt/slides/slide27.xml"/>
  <Override ContentType="application/vnd.openxmlformats-officedocument.presentationml.slide+xml" PartName="/ppt/slides/slide23.xml"/>
  <Override ContentType="application/vnd.openxmlformats-officedocument.presentationml.slide+xml" PartName="/ppt/slides/slide19.xml"/>
  <Override ContentType="application/vnd.openxmlformats-officedocument.presentationml.slide+xml" PartName="/ppt/slides/slide30.xml"/>
  <Override ContentType="application/vnd.openxmlformats-officedocument.presentationml.slide+xml" PartName="/ppt/slides/slide5.xml"/>
  <Override ContentType="application/vnd.openxmlformats-officedocument.presentationml.slide+xml" PartName="/ppt/slides/slide25.xml"/>
  <Override ContentType="application/vnd.openxmlformats-officedocument.presentationml.slide+xml" PartName="/ppt/slides/slide2.xml"/>
  <Override ContentType="application/vnd.openxmlformats-officedocument.presentationml.slide+xml" PartName="/ppt/slides/slide33.xml"/>
  <Override ContentType="application/vnd.openxmlformats-officedocument.presentationml.slide+xml" PartName="/ppt/slides/slide31.xml"/>
  <Override ContentType="application/vnd.openxmlformats-officedocument.presentationml.slide+xml" PartName="/ppt/slides/slide29.xml"/>
  <Override ContentType="application/vnd.openxmlformats-officedocument.presentationml.slide+xml" PartName="/ppt/slides/slide3.xml"/>
  <Override ContentType="application/vnd.openxmlformats-officedocument.presentationml.slide+xml" PartName="/ppt/slides/slide11.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7.xml"/>
  <Override ContentType="application/vnd.openxmlformats-officedocument.presentationml.slide+xml" PartName="/ppt/slides/slide35.xml"/>
  <Override ContentType="application/vnd.openxmlformats-officedocument.presentationml.slide+xml" PartName="/ppt/slides/slide22.xml"/>
  <Override ContentType="application/vnd.openxmlformats-officedocument.presentationml.slide+xml" PartName="/ppt/slides/slide28.xml"/>
  <Override ContentType="application/vnd.openxmlformats-officedocument.presentationml.slide+xml" PartName="/ppt/slides/slide26.xml"/>
  <Override ContentType="application/vnd.openxmlformats-officedocument.presentationml.slide+xml" PartName="/ppt/slides/slide15.xml"/>
  <Override ContentType="application/vnd.openxmlformats-officedocument.presentationml.slide+xml" PartName="/ppt/slides/slide32.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20.xml"/>
  <Override ContentType="application/vnd.openxmlformats-officedocument.presentationml.slide+xml" PartName="/ppt/slides/slide6.xml"/>
  <Override ContentType="application/vnd.openxmlformats-officedocument.presentationml.slide+xml" PartName="/ppt/slides/slide1.xml"/>
  <Override ContentType="application/vnd.openxmlformats-officedocument.presentationml.slide+xml" PartName="/ppt/slides/slide24.xml"/>
  <Override ContentType="application/vnd.openxmlformats-officedocument.presentationml.slide+xml" PartName="/ppt/slides/slide12.xml"/>
  <Override ContentType="application/vnd.openxmlformats-officedocument.presentationml.slide+xml" PartName="/ppt/slides/slide9.xml"/>
  <Override ContentType="application/vnd.openxmlformats-officedocument.presentationml.slide+xml" PartName="/ppt/slides/slide21.xml"/>
  <Override ContentType="application/vnd.openxmlformats-officedocument.presentationml.presentation.main+xml" PartName="/ppt/presentation.xml"/>
  <Override ContentType="application/vnd.openxmlformats-officedocument.presentationml.presProps+xml" PartName="/ppt/pres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6858000" cx="9144000"/>
  <p:notesSz cx="6858000" cy="9144000"/>
  <p:defaultTextStyle>
    <a:defPPr lvl="0">
      <a:defRPr lang="tr-TR"/>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2" Type="http://schemas.openxmlformats.org/officeDocument/2006/relationships/slide" Target="slides/slide8.xml"/><Relationship Id="rId28" Type="http://schemas.openxmlformats.org/officeDocument/2006/relationships/slide" Target="slides/slide24.xml"/><Relationship Id="rId16" Type="http://schemas.openxmlformats.org/officeDocument/2006/relationships/slide" Target="slides/slide12.xml"/><Relationship Id="rId38" Type="http://schemas.openxmlformats.org/officeDocument/2006/relationships/slide" Target="slides/slide34.xml"/><Relationship Id="rId20" Type="http://schemas.openxmlformats.org/officeDocument/2006/relationships/slide" Target="slides/slide16.xml"/><Relationship Id="rId15" Type="http://schemas.openxmlformats.org/officeDocument/2006/relationships/slide" Target="slides/slide11.xml"/><Relationship Id="rId39" Type="http://schemas.openxmlformats.org/officeDocument/2006/relationships/slide" Target="slides/slide35.xml"/><Relationship Id="rId11" Type="http://schemas.openxmlformats.org/officeDocument/2006/relationships/slide" Target="slides/slide7.xml"/><Relationship Id="rId25" Type="http://schemas.openxmlformats.org/officeDocument/2006/relationships/slide" Target="slides/slide21.xml"/><Relationship Id="rId7" Type="http://schemas.openxmlformats.org/officeDocument/2006/relationships/slide" Target="slides/slide3.xml"/><Relationship Id="rId14" Type="http://schemas.openxmlformats.org/officeDocument/2006/relationships/slide" Target="slides/slide10.xml"/><Relationship Id="rId29" Type="http://schemas.openxmlformats.org/officeDocument/2006/relationships/slide" Target="slides/slide25.xml"/><Relationship Id="rId27" Type="http://schemas.openxmlformats.org/officeDocument/2006/relationships/slide" Target="slides/slide23.xml"/><Relationship Id="rId35" Type="http://schemas.openxmlformats.org/officeDocument/2006/relationships/slide" Target="slides/slide31.xml"/><Relationship Id="rId8" Type="http://schemas.openxmlformats.org/officeDocument/2006/relationships/slide" Target="slides/slide4.xml"/><Relationship Id="rId13" Type="http://schemas.openxmlformats.org/officeDocument/2006/relationships/slide" Target="slides/slide9.xml"/><Relationship Id="rId34" Type="http://schemas.openxmlformats.org/officeDocument/2006/relationships/slide" Target="slides/slide30.xml"/><Relationship Id="rId4" Type="http://schemas.openxmlformats.org/officeDocument/2006/relationships/notesMaster" Target="notesMasters/notesMaster1.xml"/><Relationship Id="rId9" Type="http://schemas.openxmlformats.org/officeDocument/2006/relationships/slide" Target="slides/slide5.xml"/><Relationship Id="rId31" Type="http://schemas.openxmlformats.org/officeDocument/2006/relationships/slide" Target="slides/slide27.xml"/><Relationship Id="rId33" Type="http://schemas.openxmlformats.org/officeDocument/2006/relationships/slide" Target="slides/slide29.xml"/><Relationship Id="rId1" Type="http://schemas.openxmlformats.org/officeDocument/2006/relationships/theme" Target="theme/theme1.xml"/><Relationship Id="rId22" Type="http://schemas.openxmlformats.org/officeDocument/2006/relationships/slide" Target="slides/slide18.xml"/><Relationship Id="rId30" Type="http://schemas.openxmlformats.org/officeDocument/2006/relationships/slide" Target="slides/slide26.xml"/><Relationship Id="rId18" Type="http://schemas.openxmlformats.org/officeDocument/2006/relationships/slide" Target="slides/slide14.xml"/><Relationship Id="rId5" Type="http://schemas.openxmlformats.org/officeDocument/2006/relationships/slide" Target="slides/slide1.xml"/><Relationship Id="rId26" Type="http://schemas.openxmlformats.org/officeDocument/2006/relationships/slide" Target="slides/slide22.xml"/><Relationship Id="rId24" Type="http://schemas.openxmlformats.org/officeDocument/2006/relationships/slide" Target="slides/slide20.xml"/><Relationship Id="rId36" Type="http://schemas.openxmlformats.org/officeDocument/2006/relationships/slide" Target="slides/slide32.xml"/><Relationship Id="rId2" Type="http://schemas.openxmlformats.org/officeDocument/2006/relationships/presProps" Target="presProps1.xml"/><Relationship Id="rId21" Type="http://schemas.openxmlformats.org/officeDocument/2006/relationships/slide" Target="slides/slide17.xml"/><Relationship Id="rId23" Type="http://schemas.openxmlformats.org/officeDocument/2006/relationships/slide" Target="slides/slide19.xml"/><Relationship Id="rId32" Type="http://schemas.openxmlformats.org/officeDocument/2006/relationships/slide" Target="slides/slide28.xml"/><Relationship Id="rId10" Type="http://schemas.openxmlformats.org/officeDocument/2006/relationships/slide" Target="slides/slide6.xml"/><Relationship Id="rId19" Type="http://schemas.openxmlformats.org/officeDocument/2006/relationships/slide" Target="slides/slide15.xml"/><Relationship Id="rId17" Type="http://schemas.openxmlformats.org/officeDocument/2006/relationships/slide" Target="slides/slide13.xml"/><Relationship Id="rId3" Type="http://schemas.openxmlformats.org/officeDocument/2006/relationships/slideMaster" Target="slideMasters/slideMaster1.xml"/><Relationship Id="rId6" Type="http://schemas.openxmlformats.org/officeDocument/2006/relationships/slide" Target="slides/slide2.xml"/><Relationship Id="rId37"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83A13E-C8AB-4C0F-872A-282479D55641}" type="datetimeFigureOut">
              <a:rPr lang="tr-TR" smtClean="0"/>
              <a:t>14.2.2016</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E35F30-A5E9-4E3D-B975-15AF8362F66F}" type="slidenum">
              <a:rPr lang="tr-TR" smtClean="0"/>
              <a:t>‹#›</a:t>
            </a:fld>
            <a:endParaRPr lang="tr-TR"/>
          </a:p>
        </p:txBody>
      </p:sp>
    </p:spTree>
    <p:extLst>
      <p:ext uri="{BB962C8B-B14F-4D97-AF65-F5344CB8AC3E}">
        <p14:creationId xmlns:p14="http://schemas.microsoft.com/office/powerpoint/2010/main" val="24871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171450" indent="-171450">
              <a:buFont typeface="Arial" panose="020B0604020202020204" pitchFamily="34" charset="0"/>
              <a:buChar char="•"/>
            </a:pPr>
            <a:r>
              <a:rPr lang="tr-TR" dirty="0" smtClean="0"/>
              <a:t>Başlangıçta 4 bilgisayardan</a:t>
            </a:r>
            <a:r>
              <a:rPr lang="tr-TR" baseline="0" dirty="0" smtClean="0"/>
              <a:t> oluşan bir ağ kurulmuştur.</a:t>
            </a:r>
          </a:p>
          <a:p>
            <a:pPr marL="171450" indent="-171450">
              <a:buFont typeface="Arial" panose="020B0604020202020204" pitchFamily="34" charset="0"/>
              <a:buChar char="•"/>
            </a:pPr>
            <a:r>
              <a:rPr lang="tr-TR" baseline="0" dirty="0" smtClean="0"/>
              <a:t>X.25 paket Anahtarlamasına sahiptir.</a:t>
            </a:r>
          </a:p>
          <a:p>
            <a:pPr marL="171450" indent="-171450">
              <a:buFont typeface="Arial" panose="020B0604020202020204" pitchFamily="34" charset="0"/>
              <a:buChar char="•"/>
            </a:pPr>
            <a:r>
              <a:rPr lang="tr-TR" baseline="0" dirty="0" smtClean="0"/>
              <a:t>Internet </a:t>
            </a:r>
            <a:r>
              <a:rPr lang="tr-TR" baseline="0" dirty="0" err="1" smtClean="0"/>
              <a:t>Transmission</a:t>
            </a:r>
            <a:r>
              <a:rPr lang="tr-TR" baseline="0" dirty="0" smtClean="0"/>
              <a:t> Control Protocol</a:t>
            </a:r>
          </a:p>
          <a:p>
            <a:pPr marL="171450" indent="-171450">
              <a:buFont typeface="Arial" panose="020B0604020202020204" pitchFamily="34" charset="0"/>
              <a:buChar char="•"/>
            </a:pPr>
            <a:endParaRPr lang="tr-TR" dirty="0"/>
          </a:p>
        </p:txBody>
      </p:sp>
      <p:sp>
        <p:nvSpPr>
          <p:cNvPr id="4" name="Slayt Numarası Yer Tutucusu 3"/>
          <p:cNvSpPr>
            <a:spLocks noGrp="1"/>
          </p:cNvSpPr>
          <p:nvPr>
            <p:ph type="sldNum" sz="quarter" idx="10"/>
          </p:nvPr>
        </p:nvSpPr>
        <p:spPr/>
        <p:txBody>
          <a:bodyPr/>
          <a:lstStyle/>
          <a:p>
            <a:fld id="{28E35F30-A5E9-4E3D-B975-15AF8362F66F}" type="slidenum">
              <a:rPr lang="tr-TR" smtClean="0"/>
              <a:t>3</a:t>
            </a:fld>
            <a:endParaRPr lang="tr-TR"/>
          </a:p>
        </p:txBody>
      </p:sp>
    </p:spTree>
    <p:extLst>
      <p:ext uri="{BB962C8B-B14F-4D97-AF65-F5344CB8AC3E}">
        <p14:creationId xmlns:p14="http://schemas.microsoft.com/office/powerpoint/2010/main" val="626171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indent="0">
              <a:buFont typeface="Arial" panose="020B0604020202020204" pitchFamily="34" charset="0"/>
              <a:buNone/>
            </a:pPr>
            <a:endParaRPr lang="tr-TR" dirty="0"/>
          </a:p>
        </p:txBody>
      </p:sp>
      <p:sp>
        <p:nvSpPr>
          <p:cNvPr id="4" name="Slayt Numarası Yer Tutucusu 3"/>
          <p:cNvSpPr>
            <a:spLocks noGrp="1"/>
          </p:cNvSpPr>
          <p:nvPr>
            <p:ph type="sldNum" sz="quarter" idx="10"/>
          </p:nvPr>
        </p:nvSpPr>
        <p:spPr/>
        <p:txBody>
          <a:bodyPr/>
          <a:lstStyle/>
          <a:p>
            <a:fld id="{28E35F30-A5E9-4E3D-B975-15AF8362F66F}" type="slidenum">
              <a:rPr lang="tr-TR" smtClean="0"/>
              <a:t>12</a:t>
            </a:fld>
            <a:endParaRPr lang="tr-TR"/>
          </a:p>
        </p:txBody>
      </p:sp>
    </p:spTree>
    <p:extLst>
      <p:ext uri="{BB962C8B-B14F-4D97-AF65-F5344CB8AC3E}">
        <p14:creationId xmlns:p14="http://schemas.microsoft.com/office/powerpoint/2010/main" val="626171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indent="0">
              <a:buFont typeface="Arial" panose="020B0604020202020204" pitchFamily="34" charset="0"/>
              <a:buNone/>
            </a:pPr>
            <a:endParaRPr lang="tr-TR" dirty="0"/>
          </a:p>
        </p:txBody>
      </p:sp>
      <p:sp>
        <p:nvSpPr>
          <p:cNvPr id="4" name="Slayt Numarası Yer Tutucusu 3"/>
          <p:cNvSpPr>
            <a:spLocks noGrp="1"/>
          </p:cNvSpPr>
          <p:nvPr>
            <p:ph type="sldNum" sz="quarter" idx="10"/>
          </p:nvPr>
        </p:nvSpPr>
        <p:spPr/>
        <p:txBody>
          <a:bodyPr/>
          <a:lstStyle/>
          <a:p>
            <a:fld id="{28E35F30-A5E9-4E3D-B975-15AF8362F66F}" type="slidenum">
              <a:rPr lang="tr-TR" smtClean="0"/>
              <a:t>13</a:t>
            </a:fld>
            <a:endParaRPr lang="tr-TR"/>
          </a:p>
        </p:txBody>
      </p:sp>
    </p:spTree>
    <p:extLst>
      <p:ext uri="{BB962C8B-B14F-4D97-AF65-F5344CB8AC3E}">
        <p14:creationId xmlns:p14="http://schemas.microsoft.com/office/powerpoint/2010/main" val="626171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indent="0">
              <a:buFont typeface="Arial" panose="020B0604020202020204" pitchFamily="34" charset="0"/>
              <a:buNone/>
            </a:pPr>
            <a:endParaRPr lang="tr-TR" dirty="0"/>
          </a:p>
        </p:txBody>
      </p:sp>
      <p:sp>
        <p:nvSpPr>
          <p:cNvPr id="4" name="Slayt Numarası Yer Tutucusu 3"/>
          <p:cNvSpPr>
            <a:spLocks noGrp="1"/>
          </p:cNvSpPr>
          <p:nvPr>
            <p:ph type="sldNum" sz="quarter" idx="10"/>
          </p:nvPr>
        </p:nvSpPr>
        <p:spPr/>
        <p:txBody>
          <a:bodyPr/>
          <a:lstStyle/>
          <a:p>
            <a:fld id="{28E35F30-A5E9-4E3D-B975-15AF8362F66F}" type="slidenum">
              <a:rPr lang="tr-TR" smtClean="0"/>
              <a:t>14</a:t>
            </a:fld>
            <a:endParaRPr lang="tr-TR"/>
          </a:p>
        </p:txBody>
      </p:sp>
    </p:spTree>
    <p:extLst>
      <p:ext uri="{BB962C8B-B14F-4D97-AF65-F5344CB8AC3E}">
        <p14:creationId xmlns:p14="http://schemas.microsoft.com/office/powerpoint/2010/main" val="626171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indent="0">
              <a:buFont typeface="Arial" panose="020B0604020202020204" pitchFamily="34" charset="0"/>
              <a:buNone/>
            </a:pPr>
            <a:endParaRPr lang="tr-TR" dirty="0"/>
          </a:p>
        </p:txBody>
      </p:sp>
      <p:sp>
        <p:nvSpPr>
          <p:cNvPr id="4" name="Slayt Numarası Yer Tutucusu 3"/>
          <p:cNvSpPr>
            <a:spLocks noGrp="1"/>
          </p:cNvSpPr>
          <p:nvPr>
            <p:ph type="sldNum" sz="quarter" idx="10"/>
          </p:nvPr>
        </p:nvSpPr>
        <p:spPr/>
        <p:txBody>
          <a:bodyPr/>
          <a:lstStyle/>
          <a:p>
            <a:fld id="{28E35F30-A5E9-4E3D-B975-15AF8362F66F}" type="slidenum">
              <a:rPr lang="tr-TR" smtClean="0"/>
              <a:t>15</a:t>
            </a:fld>
            <a:endParaRPr lang="tr-TR"/>
          </a:p>
        </p:txBody>
      </p:sp>
    </p:spTree>
    <p:extLst>
      <p:ext uri="{BB962C8B-B14F-4D97-AF65-F5344CB8AC3E}">
        <p14:creationId xmlns:p14="http://schemas.microsoft.com/office/powerpoint/2010/main" val="626171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indent="0">
              <a:buFont typeface="Arial" panose="020B0604020202020204" pitchFamily="34" charset="0"/>
              <a:buNone/>
            </a:pPr>
            <a:r>
              <a:rPr lang="tr-TR" dirty="0" smtClean="0"/>
              <a:t>URL Tim</a:t>
            </a:r>
            <a:r>
              <a:rPr lang="tr-TR" baseline="0" dirty="0" smtClean="0"/>
              <a:t> </a:t>
            </a:r>
            <a:r>
              <a:rPr lang="tr-TR" baseline="0" dirty="0" err="1" smtClean="0"/>
              <a:t>Berners</a:t>
            </a:r>
            <a:r>
              <a:rPr lang="tr-TR" baseline="0" dirty="0" smtClean="0"/>
              <a:t> Lee tarafından oluşturulmuştur. </a:t>
            </a:r>
            <a:endParaRPr lang="tr-TR" dirty="0"/>
          </a:p>
        </p:txBody>
      </p:sp>
      <p:sp>
        <p:nvSpPr>
          <p:cNvPr id="4" name="Slayt Numarası Yer Tutucusu 3"/>
          <p:cNvSpPr>
            <a:spLocks noGrp="1"/>
          </p:cNvSpPr>
          <p:nvPr>
            <p:ph type="sldNum" sz="quarter" idx="10"/>
          </p:nvPr>
        </p:nvSpPr>
        <p:spPr/>
        <p:txBody>
          <a:bodyPr/>
          <a:lstStyle/>
          <a:p>
            <a:fld id="{28E35F30-A5E9-4E3D-B975-15AF8362F66F}" type="slidenum">
              <a:rPr lang="tr-TR" smtClean="0"/>
              <a:t>16</a:t>
            </a:fld>
            <a:endParaRPr lang="tr-TR"/>
          </a:p>
        </p:txBody>
      </p:sp>
    </p:spTree>
    <p:extLst>
      <p:ext uri="{BB962C8B-B14F-4D97-AF65-F5344CB8AC3E}">
        <p14:creationId xmlns:p14="http://schemas.microsoft.com/office/powerpoint/2010/main" val="626171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indent="0">
              <a:buFont typeface="Arial" panose="020B0604020202020204" pitchFamily="34" charset="0"/>
              <a:buNone/>
            </a:pPr>
            <a:endParaRPr lang="tr-TR" dirty="0"/>
          </a:p>
        </p:txBody>
      </p:sp>
      <p:sp>
        <p:nvSpPr>
          <p:cNvPr id="4" name="Slayt Numarası Yer Tutucusu 3"/>
          <p:cNvSpPr>
            <a:spLocks noGrp="1"/>
          </p:cNvSpPr>
          <p:nvPr>
            <p:ph type="sldNum" sz="quarter" idx="10"/>
          </p:nvPr>
        </p:nvSpPr>
        <p:spPr/>
        <p:txBody>
          <a:bodyPr/>
          <a:lstStyle/>
          <a:p>
            <a:fld id="{28E35F30-A5E9-4E3D-B975-15AF8362F66F}" type="slidenum">
              <a:rPr lang="tr-TR" smtClean="0"/>
              <a:t>17</a:t>
            </a:fld>
            <a:endParaRPr lang="tr-TR"/>
          </a:p>
        </p:txBody>
      </p:sp>
    </p:spTree>
    <p:extLst>
      <p:ext uri="{BB962C8B-B14F-4D97-AF65-F5344CB8AC3E}">
        <p14:creationId xmlns:p14="http://schemas.microsoft.com/office/powerpoint/2010/main" val="626171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indent="0">
              <a:buFont typeface="Arial" panose="020B0604020202020204" pitchFamily="34" charset="0"/>
              <a:buNone/>
            </a:pPr>
            <a:endParaRPr lang="tr-TR" dirty="0"/>
          </a:p>
        </p:txBody>
      </p:sp>
      <p:sp>
        <p:nvSpPr>
          <p:cNvPr id="4" name="Slayt Numarası Yer Tutucusu 3"/>
          <p:cNvSpPr>
            <a:spLocks noGrp="1"/>
          </p:cNvSpPr>
          <p:nvPr>
            <p:ph type="sldNum" sz="quarter" idx="10"/>
          </p:nvPr>
        </p:nvSpPr>
        <p:spPr/>
        <p:txBody>
          <a:bodyPr/>
          <a:lstStyle/>
          <a:p>
            <a:fld id="{28E35F30-A5E9-4E3D-B975-15AF8362F66F}" type="slidenum">
              <a:rPr lang="tr-TR" smtClean="0"/>
              <a:t>18</a:t>
            </a:fld>
            <a:endParaRPr lang="tr-TR"/>
          </a:p>
        </p:txBody>
      </p:sp>
    </p:spTree>
    <p:extLst>
      <p:ext uri="{BB962C8B-B14F-4D97-AF65-F5344CB8AC3E}">
        <p14:creationId xmlns:p14="http://schemas.microsoft.com/office/powerpoint/2010/main" val="6261718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088CD7A5-6FC5-495C-9DA4-B65E6DDDA420}" type="slidenum">
              <a:rPr lang="en-US" altLang="tr-TR"/>
              <a:pPr eaLnBrk="1" hangingPunct="1"/>
              <a:t>19</a:t>
            </a:fld>
            <a:endParaRPr lang="en-US" altLang="tr-T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tr-TR"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6F91354-757F-4791-B09B-76579CBC94AE}" type="slidenum">
              <a:rPr lang="en-US" altLang="tr-TR"/>
              <a:pPr eaLnBrk="1" hangingPunct="1"/>
              <a:t>20</a:t>
            </a:fld>
            <a:endParaRPr lang="en-US" altLang="tr-T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tr-TR"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1DBA7AA-BE61-4BE0-9516-21F326B747EE}" type="slidenum">
              <a:rPr lang="en-US" altLang="tr-TR"/>
              <a:pPr eaLnBrk="1" hangingPunct="1"/>
              <a:t>21</a:t>
            </a:fld>
            <a:endParaRPr lang="en-US" altLang="tr-T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tr-TR"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171450" indent="-171450">
              <a:buFont typeface="Arial" panose="020B0604020202020204" pitchFamily="34" charset="0"/>
              <a:buChar char="•"/>
            </a:pPr>
            <a:r>
              <a:rPr lang="tr-TR" dirty="0" smtClean="0"/>
              <a:t>Ağ </a:t>
            </a:r>
            <a:r>
              <a:rPr lang="tr-TR" dirty="0" err="1" smtClean="0"/>
              <a:t>cihazlarıda</a:t>
            </a:r>
            <a:r>
              <a:rPr lang="tr-TR" baseline="0" dirty="0" smtClean="0"/>
              <a:t> ip adresine sahiptir. </a:t>
            </a:r>
            <a:endParaRPr lang="tr-TR" dirty="0"/>
          </a:p>
        </p:txBody>
      </p:sp>
      <p:sp>
        <p:nvSpPr>
          <p:cNvPr id="4" name="Slayt Numarası Yer Tutucusu 3"/>
          <p:cNvSpPr>
            <a:spLocks noGrp="1"/>
          </p:cNvSpPr>
          <p:nvPr>
            <p:ph type="sldNum" sz="quarter" idx="10"/>
          </p:nvPr>
        </p:nvSpPr>
        <p:spPr/>
        <p:txBody>
          <a:bodyPr/>
          <a:lstStyle/>
          <a:p>
            <a:fld id="{28E35F30-A5E9-4E3D-B975-15AF8362F66F}" type="slidenum">
              <a:rPr lang="tr-TR" smtClean="0"/>
              <a:t>4</a:t>
            </a:fld>
            <a:endParaRPr lang="tr-TR"/>
          </a:p>
        </p:txBody>
      </p:sp>
    </p:spTree>
    <p:extLst>
      <p:ext uri="{BB962C8B-B14F-4D97-AF65-F5344CB8AC3E}">
        <p14:creationId xmlns:p14="http://schemas.microsoft.com/office/powerpoint/2010/main" val="626171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ED73841-C10E-42B1-8761-AFF57D4DFF8E}" type="slidenum">
              <a:rPr lang="en-US" altLang="tr-TR"/>
              <a:pPr eaLnBrk="1" hangingPunct="1"/>
              <a:t>22</a:t>
            </a:fld>
            <a:endParaRPr lang="en-US" altLang="tr-T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tr-TR"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329AB23C-9E77-4D7D-ABAB-B048DAC31C7F}" type="slidenum">
              <a:rPr lang="en-US" altLang="tr-TR"/>
              <a:pPr eaLnBrk="1" hangingPunct="1"/>
              <a:t>34</a:t>
            </a:fld>
            <a:endParaRPr lang="en-US" altLang="tr-T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tr-TR" dirty="0"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33751B36-7AA1-4E29-86AC-0AC40A81C21F}" type="slidenum">
              <a:rPr lang="en-US" altLang="tr-TR"/>
              <a:pPr eaLnBrk="1" hangingPunct="1"/>
              <a:t>35</a:t>
            </a:fld>
            <a:endParaRPr lang="en-US" altLang="tr-T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tr-TR"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171450" indent="-171450">
              <a:buFont typeface="Arial" panose="020B0604020202020204" pitchFamily="34" charset="0"/>
              <a:buChar char="•"/>
            </a:pPr>
            <a:r>
              <a:rPr lang="tr-TR" dirty="0" smtClean="0"/>
              <a:t>İnternette</a:t>
            </a:r>
            <a:r>
              <a:rPr lang="tr-TR" baseline="0" dirty="0" smtClean="0"/>
              <a:t> çeşitli protokoller bulunmaktadır. SMTP, FTP </a:t>
            </a:r>
            <a:r>
              <a:rPr lang="tr-TR" baseline="0" dirty="0" err="1" smtClean="0"/>
              <a:t>v.b</a:t>
            </a:r>
            <a:r>
              <a:rPr lang="tr-TR" baseline="0" dirty="0" smtClean="0"/>
              <a:t>.</a:t>
            </a:r>
          </a:p>
          <a:p>
            <a:pPr marL="171450" indent="-171450">
              <a:buFont typeface="Arial" panose="020B0604020202020204" pitchFamily="34" charset="0"/>
              <a:buChar char="•"/>
            </a:pPr>
            <a:r>
              <a:rPr lang="tr-TR" baseline="0" dirty="0" smtClean="0"/>
              <a:t>1990 </a:t>
            </a:r>
            <a:r>
              <a:rPr lang="tr-TR" baseline="0" dirty="0" err="1" smtClean="0"/>
              <a:t>Gopher</a:t>
            </a:r>
            <a:r>
              <a:rPr lang="tr-TR" baseline="0" dirty="0" smtClean="0"/>
              <a:t> uygulaması karşıdaki sistemin dosyalarının adresine ulaşılmasını sağlıyor. Listelenen dosyadan istenilenin indirilmesini gerçekleştiriyordu.</a:t>
            </a:r>
          </a:p>
          <a:p>
            <a:pPr marL="171450" indent="-171450">
              <a:buFont typeface="Arial" panose="020B0604020202020204" pitchFamily="34" charset="0"/>
              <a:buChar char="•"/>
            </a:pPr>
            <a:r>
              <a:rPr lang="tr-TR" baseline="0" dirty="0" smtClean="0"/>
              <a:t>İlk Web sunucusunu ve ilk Web tarayıcısını da geliştirmiştir.</a:t>
            </a:r>
            <a:endParaRPr lang="tr-TR" dirty="0"/>
          </a:p>
        </p:txBody>
      </p:sp>
      <p:sp>
        <p:nvSpPr>
          <p:cNvPr id="4" name="Slayt Numarası Yer Tutucusu 3"/>
          <p:cNvSpPr>
            <a:spLocks noGrp="1"/>
          </p:cNvSpPr>
          <p:nvPr>
            <p:ph type="sldNum" sz="quarter" idx="10"/>
          </p:nvPr>
        </p:nvSpPr>
        <p:spPr/>
        <p:txBody>
          <a:bodyPr/>
          <a:lstStyle/>
          <a:p>
            <a:fld id="{28E35F30-A5E9-4E3D-B975-15AF8362F66F}" type="slidenum">
              <a:rPr lang="tr-TR" smtClean="0"/>
              <a:t>5</a:t>
            </a:fld>
            <a:endParaRPr lang="tr-TR"/>
          </a:p>
        </p:txBody>
      </p:sp>
    </p:spTree>
    <p:extLst>
      <p:ext uri="{BB962C8B-B14F-4D97-AF65-F5344CB8AC3E}">
        <p14:creationId xmlns:p14="http://schemas.microsoft.com/office/powerpoint/2010/main" val="626171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171450" indent="-171450">
              <a:buFont typeface="Arial" panose="020B0604020202020204" pitchFamily="34" charset="0"/>
              <a:buChar char="•"/>
            </a:pPr>
            <a:endParaRPr lang="tr-TR" dirty="0"/>
          </a:p>
        </p:txBody>
      </p:sp>
      <p:sp>
        <p:nvSpPr>
          <p:cNvPr id="4" name="Slayt Numarası Yer Tutucusu 3"/>
          <p:cNvSpPr>
            <a:spLocks noGrp="1"/>
          </p:cNvSpPr>
          <p:nvPr>
            <p:ph type="sldNum" sz="quarter" idx="10"/>
          </p:nvPr>
        </p:nvSpPr>
        <p:spPr/>
        <p:txBody>
          <a:bodyPr/>
          <a:lstStyle/>
          <a:p>
            <a:fld id="{28E35F30-A5E9-4E3D-B975-15AF8362F66F}" type="slidenum">
              <a:rPr lang="tr-TR" smtClean="0"/>
              <a:t>6</a:t>
            </a:fld>
            <a:endParaRPr lang="tr-TR"/>
          </a:p>
        </p:txBody>
      </p:sp>
    </p:spTree>
    <p:extLst>
      <p:ext uri="{BB962C8B-B14F-4D97-AF65-F5344CB8AC3E}">
        <p14:creationId xmlns:p14="http://schemas.microsoft.com/office/powerpoint/2010/main" val="626171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171450" indent="-171450">
              <a:buFont typeface="Arial" panose="020B0604020202020204" pitchFamily="34" charset="0"/>
              <a:buChar char="•"/>
            </a:pPr>
            <a:endParaRPr lang="tr-TR" dirty="0"/>
          </a:p>
        </p:txBody>
      </p:sp>
      <p:sp>
        <p:nvSpPr>
          <p:cNvPr id="4" name="Slayt Numarası Yer Tutucusu 3"/>
          <p:cNvSpPr>
            <a:spLocks noGrp="1"/>
          </p:cNvSpPr>
          <p:nvPr>
            <p:ph type="sldNum" sz="quarter" idx="10"/>
          </p:nvPr>
        </p:nvSpPr>
        <p:spPr/>
        <p:txBody>
          <a:bodyPr/>
          <a:lstStyle/>
          <a:p>
            <a:fld id="{28E35F30-A5E9-4E3D-B975-15AF8362F66F}" type="slidenum">
              <a:rPr lang="tr-TR" smtClean="0"/>
              <a:t>7</a:t>
            </a:fld>
            <a:endParaRPr lang="tr-TR"/>
          </a:p>
        </p:txBody>
      </p:sp>
    </p:spTree>
    <p:extLst>
      <p:ext uri="{BB962C8B-B14F-4D97-AF65-F5344CB8AC3E}">
        <p14:creationId xmlns:p14="http://schemas.microsoft.com/office/powerpoint/2010/main" val="626171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indent="0">
              <a:buFont typeface="Arial" panose="020B0604020202020204" pitchFamily="34" charset="0"/>
              <a:buNone/>
            </a:pPr>
            <a:endParaRPr lang="tr-TR" dirty="0"/>
          </a:p>
        </p:txBody>
      </p:sp>
      <p:sp>
        <p:nvSpPr>
          <p:cNvPr id="4" name="Slayt Numarası Yer Tutucusu 3"/>
          <p:cNvSpPr>
            <a:spLocks noGrp="1"/>
          </p:cNvSpPr>
          <p:nvPr>
            <p:ph type="sldNum" sz="quarter" idx="10"/>
          </p:nvPr>
        </p:nvSpPr>
        <p:spPr/>
        <p:txBody>
          <a:bodyPr/>
          <a:lstStyle/>
          <a:p>
            <a:fld id="{28E35F30-A5E9-4E3D-B975-15AF8362F66F}" type="slidenum">
              <a:rPr lang="tr-TR" smtClean="0"/>
              <a:t>8</a:t>
            </a:fld>
            <a:endParaRPr lang="tr-TR"/>
          </a:p>
        </p:txBody>
      </p:sp>
    </p:spTree>
    <p:extLst>
      <p:ext uri="{BB962C8B-B14F-4D97-AF65-F5344CB8AC3E}">
        <p14:creationId xmlns:p14="http://schemas.microsoft.com/office/powerpoint/2010/main" val="626171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indent="0">
              <a:buFont typeface="Arial" panose="020B0604020202020204" pitchFamily="34" charset="0"/>
              <a:buNone/>
            </a:pPr>
            <a:endParaRPr lang="tr-TR" dirty="0"/>
          </a:p>
        </p:txBody>
      </p:sp>
      <p:sp>
        <p:nvSpPr>
          <p:cNvPr id="4" name="Slayt Numarası Yer Tutucusu 3"/>
          <p:cNvSpPr>
            <a:spLocks noGrp="1"/>
          </p:cNvSpPr>
          <p:nvPr>
            <p:ph type="sldNum" sz="quarter" idx="10"/>
          </p:nvPr>
        </p:nvSpPr>
        <p:spPr/>
        <p:txBody>
          <a:bodyPr/>
          <a:lstStyle/>
          <a:p>
            <a:fld id="{28E35F30-A5E9-4E3D-B975-15AF8362F66F}" type="slidenum">
              <a:rPr lang="tr-TR" smtClean="0"/>
              <a:t>9</a:t>
            </a:fld>
            <a:endParaRPr lang="tr-TR"/>
          </a:p>
        </p:txBody>
      </p:sp>
    </p:spTree>
    <p:extLst>
      <p:ext uri="{BB962C8B-B14F-4D97-AF65-F5344CB8AC3E}">
        <p14:creationId xmlns:p14="http://schemas.microsoft.com/office/powerpoint/2010/main" val="626171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indent="0">
              <a:buFont typeface="Arial" panose="020B0604020202020204" pitchFamily="34" charset="0"/>
              <a:buNone/>
            </a:pPr>
            <a:endParaRPr lang="tr-TR" dirty="0"/>
          </a:p>
        </p:txBody>
      </p:sp>
      <p:sp>
        <p:nvSpPr>
          <p:cNvPr id="4" name="Slayt Numarası Yer Tutucusu 3"/>
          <p:cNvSpPr>
            <a:spLocks noGrp="1"/>
          </p:cNvSpPr>
          <p:nvPr>
            <p:ph type="sldNum" sz="quarter" idx="10"/>
          </p:nvPr>
        </p:nvSpPr>
        <p:spPr/>
        <p:txBody>
          <a:bodyPr/>
          <a:lstStyle/>
          <a:p>
            <a:fld id="{28E35F30-A5E9-4E3D-B975-15AF8362F66F}" type="slidenum">
              <a:rPr lang="tr-TR" smtClean="0"/>
              <a:t>10</a:t>
            </a:fld>
            <a:endParaRPr lang="tr-TR"/>
          </a:p>
        </p:txBody>
      </p:sp>
    </p:spTree>
    <p:extLst>
      <p:ext uri="{BB962C8B-B14F-4D97-AF65-F5344CB8AC3E}">
        <p14:creationId xmlns:p14="http://schemas.microsoft.com/office/powerpoint/2010/main" val="626171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indent="0">
              <a:buFont typeface="Arial" panose="020B0604020202020204" pitchFamily="34" charset="0"/>
              <a:buNone/>
            </a:pPr>
            <a:endParaRPr lang="tr-TR" dirty="0"/>
          </a:p>
        </p:txBody>
      </p:sp>
      <p:sp>
        <p:nvSpPr>
          <p:cNvPr id="4" name="Slayt Numarası Yer Tutucusu 3"/>
          <p:cNvSpPr>
            <a:spLocks noGrp="1"/>
          </p:cNvSpPr>
          <p:nvPr>
            <p:ph type="sldNum" sz="quarter" idx="10"/>
          </p:nvPr>
        </p:nvSpPr>
        <p:spPr/>
        <p:txBody>
          <a:bodyPr/>
          <a:lstStyle/>
          <a:p>
            <a:fld id="{28E35F30-A5E9-4E3D-B975-15AF8362F66F}" type="slidenum">
              <a:rPr lang="tr-TR" smtClean="0"/>
              <a:t>11</a:t>
            </a:fld>
            <a:endParaRPr lang="tr-TR"/>
          </a:p>
        </p:txBody>
      </p:sp>
    </p:spTree>
    <p:extLst>
      <p:ext uri="{BB962C8B-B14F-4D97-AF65-F5344CB8AC3E}">
        <p14:creationId xmlns:p14="http://schemas.microsoft.com/office/powerpoint/2010/main" val="626171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8" name="Başlık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tr-TR" smtClean="0"/>
              <a:t>Asıl başlık stili için tıklatın</a:t>
            </a:r>
            <a:endParaRPr kumimoji="0" lang="en-US"/>
          </a:p>
        </p:txBody>
      </p:sp>
      <p:sp>
        <p:nvSpPr>
          <p:cNvPr id="9" name="Alt Başlık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a:xfrm>
            <a:off x="6400800" y="6355080"/>
            <a:ext cx="2286000" cy="365760"/>
          </a:xfrm>
        </p:spPr>
        <p:txBody>
          <a:bodyPr/>
          <a:lstStyle>
            <a:lvl1pPr>
              <a:defRPr sz="1400"/>
            </a:lvl1pPr>
          </a:lstStyle>
          <a:p>
            <a:fld id="{04D0C0D8-46AC-4234-81F9-452315ADDA17}" type="datetime1">
              <a:rPr lang="tr-TR" smtClean="0"/>
              <a:t>14.2.2016</a:t>
            </a:fld>
            <a:endParaRPr lang="tr-TR"/>
          </a:p>
        </p:txBody>
      </p:sp>
      <p:sp>
        <p:nvSpPr>
          <p:cNvPr id="17" name="Altbilgi Yer Tutucusu 16"/>
          <p:cNvSpPr>
            <a:spLocks noGrp="1"/>
          </p:cNvSpPr>
          <p:nvPr>
            <p:ph type="ftr" sz="quarter" idx="11"/>
          </p:nvPr>
        </p:nvSpPr>
        <p:spPr>
          <a:xfrm>
            <a:off x="2898648" y="6355080"/>
            <a:ext cx="3474720" cy="365760"/>
          </a:xfrm>
        </p:spPr>
        <p:txBody>
          <a:bodyPr/>
          <a:lstStyle/>
          <a:p>
            <a:endParaRPr lang="tr-TR"/>
          </a:p>
        </p:txBody>
      </p:sp>
      <p:sp>
        <p:nvSpPr>
          <p:cNvPr id="29" name="Slayt Numarası Yer Tutucusu 28"/>
          <p:cNvSpPr>
            <a:spLocks noGrp="1"/>
          </p:cNvSpPr>
          <p:nvPr>
            <p:ph type="sldNum" sz="quarter" idx="12"/>
          </p:nvPr>
        </p:nvSpPr>
        <p:spPr>
          <a:xfrm>
            <a:off x="1216152" y="6355080"/>
            <a:ext cx="1219200" cy="365760"/>
          </a:xfrm>
        </p:spPr>
        <p:txBody>
          <a:bodyPr/>
          <a:lstStyle/>
          <a:p>
            <a:fld id="{D0AD9428-60E2-48A6-BFBC-C136970B57E0}" type="slidenum">
              <a:rPr lang="tr-TR" smtClean="0"/>
              <a:t>‹#›</a:t>
            </a:fld>
            <a:endParaRPr lang="tr-TR"/>
          </a:p>
        </p:txBody>
      </p:sp>
      <p:sp>
        <p:nvSpPr>
          <p:cNvPr id="21" name="Dikdörtgen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Dikdörtgen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Dikdörtgen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Dikdörtgen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4B5DB01C-E9EB-4977-93C2-2C17A38AF7A6}" type="datetime1">
              <a:rPr lang="tr-TR" smtClean="0"/>
              <a:t>14.2.2016</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0AD9428-60E2-48A6-BFBC-C136970B57E0}"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566668BA-C8D3-4CCB-9A43-76F3EBA35F73}" type="datetime1">
              <a:rPr lang="tr-TR" smtClean="0"/>
              <a:t>14.2.2016</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0AD9428-60E2-48A6-BFBC-C136970B57E0}" type="slidenum">
              <a:rPr lang="tr-TR" smtClean="0"/>
              <a:t>‹#›</a:t>
            </a:fld>
            <a:endParaRPr lang="tr-TR"/>
          </a:p>
        </p:txBody>
      </p:sp>
      <p:sp>
        <p:nvSpPr>
          <p:cNvPr id="7" name="Düz Bağlayıcı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kizkenar Üçgen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üz Bağlayıcı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Başlık, Metin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5613" y="273050"/>
            <a:ext cx="8226425" cy="1143000"/>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455613" y="1598613"/>
            <a:ext cx="4037012" cy="4497387"/>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5025" y="1598613"/>
            <a:ext cx="4037013" cy="4497387"/>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68"/>
          <p:cNvSpPr>
            <a:spLocks noGrp="1" noChangeArrowheads="1"/>
          </p:cNvSpPr>
          <p:nvPr>
            <p:ph type="dt" sz="half" idx="10"/>
          </p:nvPr>
        </p:nvSpPr>
        <p:spPr>
          <a:ln/>
        </p:spPr>
        <p:txBody>
          <a:bodyPr/>
          <a:lstStyle>
            <a:lvl1pPr>
              <a:defRPr/>
            </a:lvl1pPr>
          </a:lstStyle>
          <a:p>
            <a:pPr>
              <a:defRPr/>
            </a:pPr>
            <a:endParaRPr lang="tr-TR"/>
          </a:p>
        </p:txBody>
      </p:sp>
      <p:sp>
        <p:nvSpPr>
          <p:cNvPr id="6" name="Rectangle 69"/>
          <p:cNvSpPr>
            <a:spLocks noGrp="1" noChangeArrowheads="1"/>
          </p:cNvSpPr>
          <p:nvPr>
            <p:ph type="ftr" sz="quarter" idx="11"/>
          </p:nvPr>
        </p:nvSpPr>
        <p:spPr>
          <a:ln/>
        </p:spPr>
        <p:txBody>
          <a:bodyPr/>
          <a:lstStyle>
            <a:lvl1pPr>
              <a:defRPr/>
            </a:lvl1pPr>
          </a:lstStyle>
          <a:p>
            <a:pPr>
              <a:defRPr/>
            </a:pPr>
            <a:endParaRPr lang="tr-TR"/>
          </a:p>
        </p:txBody>
      </p:sp>
      <p:sp>
        <p:nvSpPr>
          <p:cNvPr id="7" name="Rectangle 70"/>
          <p:cNvSpPr>
            <a:spLocks noGrp="1" noChangeArrowheads="1"/>
          </p:cNvSpPr>
          <p:nvPr>
            <p:ph type="sldNum" sz="quarter" idx="12"/>
          </p:nvPr>
        </p:nvSpPr>
        <p:spPr>
          <a:ln/>
        </p:spPr>
        <p:txBody>
          <a:bodyPr/>
          <a:lstStyle>
            <a:lvl1pPr>
              <a:defRPr/>
            </a:lvl1pPr>
          </a:lstStyle>
          <a:p>
            <a:pPr>
              <a:defRPr/>
            </a:pPr>
            <a:fld id="{D7A5DF7B-A5A7-4329-8EB4-B6A9D320FAB3}" type="slidenum">
              <a:rPr lang="tr-TR"/>
              <a:pPr>
                <a:defRPr/>
              </a:pPr>
              <a:t>‹#›</a:t>
            </a:fld>
            <a:endParaRPr lang="tr-TR"/>
          </a:p>
        </p:txBody>
      </p:sp>
    </p:spTree>
    <p:extLst>
      <p:ext uri="{BB962C8B-B14F-4D97-AF65-F5344CB8AC3E}">
        <p14:creationId xmlns:p14="http://schemas.microsoft.com/office/powerpoint/2010/main" val="2250479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4" name="Veri Yer Tutucusu 3"/>
          <p:cNvSpPr>
            <a:spLocks noGrp="1"/>
          </p:cNvSpPr>
          <p:nvPr>
            <p:ph type="dt" sz="half" idx="10"/>
          </p:nvPr>
        </p:nvSpPr>
        <p:spPr/>
        <p:txBody>
          <a:bodyPr/>
          <a:lstStyle/>
          <a:p>
            <a:fld id="{7D91A06B-9D0E-407B-9D10-6B90411AF822}" type="datetime1">
              <a:rPr lang="tr-TR" smtClean="0"/>
              <a:t>14.2.2016</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0AD9428-60E2-48A6-BFBC-C136970B57E0}" type="slidenum">
              <a:rPr lang="tr-TR" smtClean="0"/>
              <a:t>‹#›</a:t>
            </a:fld>
            <a:endParaRPr lang="tr-TR"/>
          </a:p>
        </p:txBody>
      </p:sp>
      <p:sp>
        <p:nvSpPr>
          <p:cNvPr id="8" name="İçerik Yer Tutucusu 7"/>
          <p:cNvSpPr>
            <a:spLocks noGrp="1"/>
          </p:cNvSpPr>
          <p:nvPr>
            <p:ph sz="quarter" idx="1"/>
          </p:nvPr>
        </p:nvSpPr>
        <p:spPr>
          <a:xfrm>
            <a:off x="457200" y="1219200"/>
            <a:ext cx="8229600" cy="493776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Veri Yer Tutucusu 3"/>
          <p:cNvSpPr>
            <a:spLocks noGrp="1"/>
          </p:cNvSpPr>
          <p:nvPr>
            <p:ph type="dt" sz="half" idx="10"/>
          </p:nvPr>
        </p:nvSpPr>
        <p:spPr>
          <a:xfrm>
            <a:off x="6400800" y="6355080"/>
            <a:ext cx="2286000" cy="365760"/>
          </a:xfrm>
        </p:spPr>
        <p:txBody>
          <a:bodyPr/>
          <a:lstStyle/>
          <a:p>
            <a:fld id="{30E203A5-7331-492E-8114-2D8609F352C6}" type="datetime1">
              <a:rPr lang="tr-TR" smtClean="0"/>
              <a:t>14.2.2016</a:t>
            </a:fld>
            <a:endParaRPr lang="tr-TR"/>
          </a:p>
        </p:txBody>
      </p:sp>
      <p:sp>
        <p:nvSpPr>
          <p:cNvPr id="5" name="Altbilgi Yer Tutucusu 4"/>
          <p:cNvSpPr>
            <a:spLocks noGrp="1"/>
          </p:cNvSpPr>
          <p:nvPr>
            <p:ph type="ftr" sz="quarter" idx="11"/>
          </p:nvPr>
        </p:nvSpPr>
        <p:spPr>
          <a:xfrm>
            <a:off x="2898648" y="6355080"/>
            <a:ext cx="3474720" cy="365760"/>
          </a:xfrm>
        </p:spPr>
        <p:txBody>
          <a:bodyPr/>
          <a:lstStyle/>
          <a:p>
            <a:endParaRPr lang="tr-TR"/>
          </a:p>
        </p:txBody>
      </p:sp>
      <p:sp>
        <p:nvSpPr>
          <p:cNvPr id="6" name="Slayt Numarası Yer Tutucusu 5"/>
          <p:cNvSpPr>
            <a:spLocks noGrp="1"/>
          </p:cNvSpPr>
          <p:nvPr>
            <p:ph type="sldNum" sz="quarter" idx="12"/>
          </p:nvPr>
        </p:nvSpPr>
        <p:spPr>
          <a:xfrm>
            <a:off x="1069848" y="6355080"/>
            <a:ext cx="1520952" cy="365760"/>
          </a:xfrm>
        </p:spPr>
        <p:txBody>
          <a:bodyPr/>
          <a:lstStyle/>
          <a:p>
            <a:fld id="{D0AD9428-60E2-48A6-BFBC-C136970B57E0}" type="slidenum">
              <a:rPr lang="tr-TR" smtClean="0"/>
              <a:t>‹#›</a:t>
            </a:fld>
            <a:endParaRPr lang="tr-TR"/>
          </a:p>
        </p:txBody>
      </p:sp>
      <p:sp>
        <p:nvSpPr>
          <p:cNvPr id="7" name="Dikdörtgen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28600"/>
            <a:ext cx="8229600" cy="914400"/>
          </a:xfrm>
        </p:spPr>
        <p:txBody>
          <a:bodyPr/>
          <a:lstStyle/>
          <a:p>
            <a:r>
              <a:rPr kumimoji="0" lang="tr-TR" smtClean="0"/>
              <a:t>Asıl başlık stili için tıklatın</a:t>
            </a:r>
            <a:endParaRPr kumimoji="0" lang="en-US"/>
          </a:p>
        </p:txBody>
      </p:sp>
      <p:sp>
        <p:nvSpPr>
          <p:cNvPr id="5" name="Veri Yer Tutucusu 4"/>
          <p:cNvSpPr>
            <a:spLocks noGrp="1"/>
          </p:cNvSpPr>
          <p:nvPr>
            <p:ph type="dt" sz="half" idx="10"/>
          </p:nvPr>
        </p:nvSpPr>
        <p:spPr/>
        <p:txBody>
          <a:bodyPr/>
          <a:lstStyle/>
          <a:p>
            <a:fld id="{3352EC6F-11B5-4D6A-BE4E-3FB440C16302}" type="datetime1">
              <a:rPr lang="tr-TR" smtClean="0"/>
              <a:t>14.2.2016</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0AD9428-60E2-48A6-BFBC-C136970B57E0}" type="slidenum">
              <a:rPr lang="tr-TR" smtClean="0"/>
              <a:t>‹#›</a:t>
            </a:fld>
            <a:endParaRPr lang="tr-TR"/>
          </a:p>
        </p:txBody>
      </p:sp>
      <p:sp>
        <p:nvSpPr>
          <p:cNvPr id="9" name="İçerik Yer Tutucusu 8"/>
          <p:cNvSpPr>
            <a:spLocks noGrp="1"/>
          </p:cNvSpPr>
          <p:nvPr>
            <p:ph sz="quarter" idx="1"/>
          </p:nvPr>
        </p:nvSpPr>
        <p:spPr>
          <a:xfrm>
            <a:off x="457200" y="1219200"/>
            <a:ext cx="4041648" cy="493776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İçerik Yer Tutucusu 10"/>
          <p:cNvSpPr>
            <a:spLocks noGrp="1"/>
          </p:cNvSpPr>
          <p:nvPr>
            <p:ph sz="quarter" idx="2"/>
          </p:nvPr>
        </p:nvSpPr>
        <p:spPr>
          <a:xfrm>
            <a:off x="4632198" y="1216152"/>
            <a:ext cx="4041648" cy="493776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28600"/>
            <a:ext cx="8229600" cy="914400"/>
          </a:xfrm>
        </p:spPr>
        <p:txBody>
          <a:bodyPr anchor="ctr"/>
          <a:lstStyle>
            <a:lvl1pPr>
              <a:defRPr/>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Metin Yer Tutucusu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7" name="Veri Yer Tutucusu 6"/>
          <p:cNvSpPr>
            <a:spLocks noGrp="1"/>
          </p:cNvSpPr>
          <p:nvPr>
            <p:ph type="dt" sz="half" idx="10"/>
          </p:nvPr>
        </p:nvSpPr>
        <p:spPr/>
        <p:txBody>
          <a:bodyPr/>
          <a:lstStyle/>
          <a:p>
            <a:fld id="{15656834-235D-4CBD-BCB8-7FC3566FCF83}" type="datetime1">
              <a:rPr lang="tr-TR" smtClean="0"/>
              <a:t>14.2.2016</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D0AD9428-60E2-48A6-BFBC-C136970B57E0}" type="slidenum">
              <a:rPr lang="tr-TR" smtClean="0"/>
              <a:t>‹#›</a:t>
            </a:fld>
            <a:endParaRPr lang="tr-TR"/>
          </a:p>
        </p:txBody>
      </p:sp>
      <p:sp>
        <p:nvSpPr>
          <p:cNvPr id="11" name="İçerik Yer Tutucusu 10"/>
          <p:cNvSpPr>
            <a:spLocks noGrp="1"/>
          </p:cNvSpPr>
          <p:nvPr>
            <p:ph sz="quarter" idx="2"/>
          </p:nvPr>
        </p:nvSpPr>
        <p:spPr>
          <a:xfrm>
            <a:off x="457200" y="2133600"/>
            <a:ext cx="4038600" cy="40386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İçerik Yer Tutucusu 12"/>
          <p:cNvSpPr>
            <a:spLocks noGrp="1"/>
          </p:cNvSpPr>
          <p:nvPr>
            <p:ph sz="quarter" idx="4"/>
          </p:nvPr>
        </p:nvSpPr>
        <p:spPr>
          <a:xfrm>
            <a:off x="4648200" y="2133600"/>
            <a:ext cx="4038600" cy="40386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28600"/>
            <a:ext cx="8229600" cy="914400"/>
          </a:xfrm>
        </p:spPr>
        <p:txBody>
          <a:bodyPr/>
          <a:lstStyle/>
          <a:p>
            <a:r>
              <a:rPr kumimoji="0" lang="tr-TR" smtClean="0"/>
              <a:t>Asıl başlık stili için tıklatın</a:t>
            </a:r>
            <a:endParaRPr kumimoji="0" lang="en-US"/>
          </a:p>
        </p:txBody>
      </p:sp>
      <p:sp>
        <p:nvSpPr>
          <p:cNvPr id="3" name="Veri Yer Tutucusu 2"/>
          <p:cNvSpPr>
            <a:spLocks noGrp="1"/>
          </p:cNvSpPr>
          <p:nvPr>
            <p:ph type="dt" sz="half" idx="10"/>
          </p:nvPr>
        </p:nvSpPr>
        <p:spPr/>
        <p:txBody>
          <a:bodyPr/>
          <a:lstStyle/>
          <a:p>
            <a:fld id="{31E578A6-C891-45B5-B913-8BD5D70D351B}" type="datetime1">
              <a:rPr lang="tr-TR" smtClean="0"/>
              <a:t>14.2.2016</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D0AD9428-60E2-48A6-BFBC-C136970B57E0}" type="slidenum">
              <a:rPr lang="tr-TR" smtClean="0"/>
              <a:t>‹#›</a:t>
            </a:fld>
            <a:endParaRPr lang="tr-TR"/>
          </a:p>
        </p:txBody>
      </p:sp>
      <p:sp>
        <p:nvSpPr>
          <p:cNvPr id="6" name="İkizkenar Üçgen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B6BA01F2-0F61-427D-9C45-122035DF0327}" type="datetime1">
              <a:rPr lang="tr-TR" smtClean="0"/>
              <a:t>14.2.2016</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D0AD9428-60E2-48A6-BFBC-C136970B57E0}" type="slidenum">
              <a:rPr lang="tr-TR" smtClean="0"/>
              <a:t>‹#›</a:t>
            </a:fld>
            <a:endParaRPr lang="tr-TR"/>
          </a:p>
        </p:txBody>
      </p:sp>
      <p:sp>
        <p:nvSpPr>
          <p:cNvPr id="5" name="Düz Bağlayıcı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kizkenar Üçgen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tr-TR" smtClean="0"/>
              <a:t>Asıl başlık stili için tıklatın</a:t>
            </a:r>
            <a:endParaRPr kumimoji="0" lang="en-US"/>
          </a:p>
        </p:txBody>
      </p:sp>
      <p:sp>
        <p:nvSpPr>
          <p:cNvPr id="3" name="Metin Yer Tutucusu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5" name="Veri Yer Tutucusu 4"/>
          <p:cNvSpPr>
            <a:spLocks noGrp="1"/>
          </p:cNvSpPr>
          <p:nvPr>
            <p:ph type="dt" sz="half" idx="10"/>
          </p:nvPr>
        </p:nvSpPr>
        <p:spPr/>
        <p:txBody>
          <a:bodyPr/>
          <a:lstStyle/>
          <a:p>
            <a:fld id="{219FBD05-7067-4DAE-893F-4D0E808A67E0}" type="datetime1">
              <a:rPr lang="tr-TR" smtClean="0"/>
              <a:t>14.2.2016</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0AD9428-60E2-48A6-BFBC-C136970B57E0}" type="slidenum">
              <a:rPr lang="tr-TR" smtClean="0"/>
              <a:t>‹#›</a:t>
            </a:fld>
            <a:endParaRPr lang="tr-TR"/>
          </a:p>
        </p:txBody>
      </p:sp>
      <p:sp>
        <p:nvSpPr>
          <p:cNvPr id="8" name="Düz Bağlayıcı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Düz Bağlayıcı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kizkenar Üçgen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İçerik Yer Tutucusu 11"/>
          <p:cNvSpPr>
            <a:spLocks noGrp="1"/>
          </p:cNvSpPr>
          <p:nvPr>
            <p:ph sz="quarter" idx="1"/>
          </p:nvPr>
        </p:nvSpPr>
        <p:spPr>
          <a:xfrm>
            <a:off x="304800" y="304800"/>
            <a:ext cx="5715000" cy="5715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1">
        <a:schemeClr val="bg2"/>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tr-TR" smtClean="0"/>
              <a:t>Asıl başlık stili için tıklatın</a:t>
            </a:r>
            <a:endParaRPr kumimoji="0" lang="en-US"/>
          </a:p>
        </p:txBody>
      </p:sp>
      <p:sp>
        <p:nvSpPr>
          <p:cNvPr id="3" name="Resim Yer Tutucusu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tr-TR" smtClean="0"/>
              <a:t>Resim eklemek için simgeyi tıklatın</a:t>
            </a:r>
            <a:endParaRPr kumimoji="0" lang="en-US" dirty="0"/>
          </a:p>
        </p:txBody>
      </p:sp>
      <p:sp>
        <p:nvSpPr>
          <p:cNvPr id="4" name="Metin Yer Tutucusu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Veri Yer Tutucusu 4"/>
          <p:cNvSpPr>
            <a:spLocks noGrp="1"/>
          </p:cNvSpPr>
          <p:nvPr>
            <p:ph type="dt" sz="half" idx="10"/>
          </p:nvPr>
        </p:nvSpPr>
        <p:spPr/>
        <p:txBody>
          <a:bodyPr/>
          <a:lstStyle/>
          <a:p>
            <a:fld id="{D39EAA50-9559-4C73-9C41-C472B38BB0D7}" type="datetime1">
              <a:rPr lang="tr-TR" smtClean="0"/>
              <a:t>14.2.2016</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0AD9428-60E2-48A6-BFBC-C136970B57E0}" type="slidenum">
              <a:rPr lang="tr-TR" smtClean="0"/>
              <a:t>‹#›</a:t>
            </a:fld>
            <a:endParaRPr lang="tr-TR"/>
          </a:p>
        </p:txBody>
      </p:sp>
      <p:sp>
        <p:nvSpPr>
          <p:cNvPr id="8" name="Düz Bağlayıcı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kizkenar Üçgen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Başlık Yer Tutucusu 21"/>
          <p:cNvSpPr>
            <a:spLocks noGrp="1"/>
          </p:cNvSpPr>
          <p:nvPr>
            <p:ph type="title"/>
          </p:nvPr>
        </p:nvSpPr>
        <p:spPr>
          <a:xfrm>
            <a:off x="457200" y="152400"/>
            <a:ext cx="8229600" cy="990600"/>
          </a:xfrm>
          <a:prstGeom prst="rect">
            <a:avLst/>
          </a:prstGeom>
        </p:spPr>
        <p:txBody>
          <a:bodyPr vert="horz" anchor="b" anchorCtr="0">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2AB2B6B5-652F-4D5E-B3B7-3213E9DB8772}" type="datetime1">
              <a:rPr lang="tr-TR" smtClean="0"/>
              <a:t>14.2.2016</a:t>
            </a:fld>
            <a:endParaRPr lang="tr-TR"/>
          </a:p>
        </p:txBody>
      </p:sp>
      <p:sp>
        <p:nvSpPr>
          <p:cNvPr id="3" name="Altbilgi Yer Tutucusu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tr-TR"/>
          </a:p>
        </p:txBody>
      </p:sp>
      <p:sp>
        <p:nvSpPr>
          <p:cNvPr id="23" name="Slayt Numarası Yer Tutucusu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D0AD9428-60E2-48A6-BFBC-C136970B57E0}" type="slidenum">
              <a:rPr lang="tr-TR" smtClean="0"/>
              <a:t>‹#›</a:t>
            </a:fld>
            <a:endParaRPr lang="tr-TR"/>
          </a:p>
        </p:txBody>
      </p:sp>
      <p:sp>
        <p:nvSpPr>
          <p:cNvPr id="28" name="Düz Bağlayıcı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Düz Bağlayıcı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kizkenar Üçgen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sakarya.edu.tr/"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12.png"/><Relationship Id="rId4" Type="http://schemas.openxmlformats.org/officeDocument/2006/relationships/oleObject" Target="../embeddings/oleObject2.bin"/></Relationships>
</file>

<file path=ppt/slides/_rels/slide35.xml.rels><?xml version="1.0" encoding="UTF-8" standalone="yes"?>
<Relationships xmlns="http://schemas.openxmlformats.org/package/2006/relationships"><Relationship Id="rId8" Type="http://schemas.openxmlformats.org/officeDocument/2006/relationships/hyperlink" Target="http://sadikbabadag.blogcu.com/web-3-0/5431466" TargetMode="External"/><Relationship Id="rId3" Type="http://schemas.openxmlformats.org/officeDocument/2006/relationships/hyperlink" Target="http://www.altiustutasarim.com/" TargetMode="External"/><Relationship Id="rId7" Type="http://schemas.openxmlformats.org/officeDocument/2006/relationships/hyperlink" Target="http://sahdowfax.blogcu.com/internetin-gelisimi-ve-semantik-web/5347241"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www.bedavasiteyapmak.com/site-yayinlama/bedava-domain.html" TargetMode="External"/><Relationship Id="rId5" Type="http://schemas.openxmlformats.org/officeDocument/2006/relationships/hyperlink" Target="http://www.turnatasarim.com/faydali_bilgiler_detay.asp?bilgiID=47" TargetMode="External"/><Relationship Id="rId4" Type="http://schemas.openxmlformats.org/officeDocument/2006/relationships/hyperlink" Target="http://www.cihansalim.net/blo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3" Type="http://schemas.openxmlformats.org/officeDocument/2006/relationships/image" Target="../media/image2.jpeg"/><Relationship Id="rId4"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img03.blogcu.com/images/s/a/d/sadikbabadag/new_picture_thumb_1__1241045328.p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smtClean="0"/>
              <a:t>Web Teknolojileri</a:t>
            </a:r>
            <a:endParaRPr lang="tr-TR" dirty="0"/>
          </a:p>
        </p:txBody>
      </p:sp>
      <p:sp>
        <p:nvSpPr>
          <p:cNvPr id="3" name="Alt Başlık 2"/>
          <p:cNvSpPr>
            <a:spLocks noGrp="1"/>
          </p:cNvSpPr>
          <p:nvPr>
            <p:ph type="subTitle" idx="1"/>
          </p:nvPr>
        </p:nvSpPr>
        <p:spPr/>
        <p:txBody>
          <a:bodyPr/>
          <a:lstStyle/>
          <a:p>
            <a:r>
              <a:rPr lang="tr-TR" dirty="0" smtClean="0"/>
              <a:t>Hafta 1</a:t>
            </a:r>
            <a:endParaRPr lang="tr-TR" dirty="0"/>
          </a:p>
        </p:txBody>
      </p:sp>
      <p:sp>
        <p:nvSpPr>
          <p:cNvPr id="4" name="Slayt Numarası Yer Tutucusu 3"/>
          <p:cNvSpPr>
            <a:spLocks noGrp="1"/>
          </p:cNvSpPr>
          <p:nvPr>
            <p:ph type="sldNum" sz="quarter" idx="12"/>
          </p:nvPr>
        </p:nvSpPr>
        <p:spPr/>
        <p:txBody>
          <a:bodyPr/>
          <a:lstStyle/>
          <a:p>
            <a:fld id="{D0AD9428-60E2-48A6-BFBC-C136970B57E0}" type="slidenum">
              <a:rPr lang="tr-TR" smtClean="0"/>
              <a:t>1</a:t>
            </a:fld>
            <a:endParaRPr lang="tr-TR"/>
          </a:p>
        </p:txBody>
      </p:sp>
    </p:spTree>
    <p:extLst>
      <p:ext uri="{BB962C8B-B14F-4D97-AF65-F5344CB8AC3E}">
        <p14:creationId xmlns:p14="http://schemas.microsoft.com/office/powerpoint/2010/main" val="3499199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Web 3.0</a:t>
            </a:r>
            <a:endParaRPr lang="tr-TR" dirty="0"/>
          </a:p>
        </p:txBody>
      </p:sp>
      <p:sp>
        <p:nvSpPr>
          <p:cNvPr id="3" name="İçerik Yer Tutucusu 2"/>
          <p:cNvSpPr>
            <a:spLocks noGrp="1"/>
          </p:cNvSpPr>
          <p:nvPr>
            <p:ph sz="quarter" idx="1"/>
          </p:nvPr>
        </p:nvSpPr>
        <p:spPr/>
        <p:txBody>
          <a:bodyPr>
            <a:normAutofit/>
          </a:bodyPr>
          <a:lstStyle/>
          <a:p>
            <a:pPr>
              <a:defRPr/>
            </a:pPr>
            <a:r>
              <a:rPr lang="tr-TR" sz="2800" dirty="0"/>
              <a:t>Web 3.0 semantik web olarak ta adlandırılmaktadır. (Semantik anlambilim anlamına gelmektedir.)  Semantik web ile internetteki bilgilerin birbirleri ile ilişkili hale getirilmeye çalışılmaktadır. </a:t>
            </a:r>
          </a:p>
          <a:p>
            <a:pPr>
              <a:defRPr/>
            </a:pPr>
            <a:endParaRPr lang="tr-TR" sz="2800" dirty="0"/>
          </a:p>
          <a:p>
            <a:pPr>
              <a:defRPr/>
            </a:pPr>
            <a:r>
              <a:rPr lang="tr-TR" sz="2800" dirty="0"/>
              <a:t>Semantik Web ile birlikte internette </a:t>
            </a:r>
            <a:r>
              <a:rPr lang="tr-TR" sz="2800" dirty="0" err="1"/>
              <a:t>varolan</a:t>
            </a:r>
            <a:r>
              <a:rPr lang="tr-TR" sz="2800" dirty="0"/>
              <a:t> karmaşıklığı önlemesi böylece insanlar ile birlikte bilgisayarlarında web üzerinden bilgi çıkarımı yapması amaçlanmaktadır.</a:t>
            </a:r>
          </a:p>
        </p:txBody>
      </p:sp>
      <p:sp>
        <p:nvSpPr>
          <p:cNvPr id="4" name="Slayt Numarası Yer Tutucusu 3"/>
          <p:cNvSpPr>
            <a:spLocks noGrp="1"/>
          </p:cNvSpPr>
          <p:nvPr>
            <p:ph type="sldNum" sz="quarter" idx="12"/>
          </p:nvPr>
        </p:nvSpPr>
        <p:spPr/>
        <p:txBody>
          <a:bodyPr/>
          <a:lstStyle/>
          <a:p>
            <a:fld id="{D0AD9428-60E2-48A6-BFBC-C136970B57E0}" type="slidenum">
              <a:rPr lang="tr-TR" smtClean="0"/>
              <a:t>10</a:t>
            </a:fld>
            <a:endParaRPr lang="tr-TR"/>
          </a:p>
        </p:txBody>
      </p:sp>
    </p:spTree>
    <p:extLst>
      <p:ext uri="{BB962C8B-B14F-4D97-AF65-F5344CB8AC3E}">
        <p14:creationId xmlns:p14="http://schemas.microsoft.com/office/powerpoint/2010/main" val="3500057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Web 4.0</a:t>
            </a:r>
            <a:endParaRPr lang="tr-TR" dirty="0"/>
          </a:p>
        </p:txBody>
      </p:sp>
      <p:sp>
        <p:nvSpPr>
          <p:cNvPr id="3" name="İçerik Yer Tutucusu 2"/>
          <p:cNvSpPr>
            <a:spLocks noGrp="1"/>
          </p:cNvSpPr>
          <p:nvPr>
            <p:ph sz="quarter" idx="1"/>
          </p:nvPr>
        </p:nvSpPr>
        <p:spPr/>
        <p:txBody>
          <a:bodyPr>
            <a:normAutofit/>
          </a:bodyPr>
          <a:lstStyle/>
          <a:p>
            <a:pPr>
              <a:defRPr/>
            </a:pPr>
            <a:r>
              <a:rPr lang="tr-TR" sz="2800" dirty="0"/>
              <a:t>Web </a:t>
            </a:r>
            <a:r>
              <a:rPr lang="tr-TR" sz="2800" dirty="0" smtClean="0"/>
              <a:t>4.0 ile birlikte artık Yapay Zeka yöntemleri kullanarak daha da akıllandırılmış sayfaların hayatımıza girdiği ve gireceği dönemdir. </a:t>
            </a:r>
          </a:p>
          <a:p>
            <a:pPr>
              <a:defRPr/>
            </a:pPr>
            <a:endParaRPr lang="tr-TR" sz="2800" dirty="0" smtClean="0"/>
          </a:p>
          <a:p>
            <a:pPr>
              <a:defRPr/>
            </a:pPr>
            <a:r>
              <a:rPr lang="tr-TR" sz="2800" dirty="0" smtClean="0"/>
              <a:t>Akıllı cihazların da yaygın olarak kullanılmasıyla zeki çalışan sistemlerin kullanılması söz konusu olmaktadır. </a:t>
            </a:r>
            <a:endParaRPr lang="tr-TR" sz="2800" dirty="0"/>
          </a:p>
        </p:txBody>
      </p:sp>
      <p:sp>
        <p:nvSpPr>
          <p:cNvPr id="4" name="Slayt Numarası Yer Tutucusu 3"/>
          <p:cNvSpPr>
            <a:spLocks noGrp="1"/>
          </p:cNvSpPr>
          <p:nvPr>
            <p:ph type="sldNum" sz="quarter" idx="12"/>
          </p:nvPr>
        </p:nvSpPr>
        <p:spPr/>
        <p:txBody>
          <a:bodyPr/>
          <a:lstStyle/>
          <a:p>
            <a:fld id="{D0AD9428-60E2-48A6-BFBC-C136970B57E0}" type="slidenum">
              <a:rPr lang="tr-TR" smtClean="0"/>
              <a:t>11</a:t>
            </a:fld>
            <a:endParaRPr lang="tr-TR"/>
          </a:p>
        </p:txBody>
      </p:sp>
    </p:spTree>
    <p:extLst>
      <p:ext uri="{BB962C8B-B14F-4D97-AF65-F5344CB8AC3E}">
        <p14:creationId xmlns:p14="http://schemas.microsoft.com/office/powerpoint/2010/main" val="2854216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HTML</a:t>
            </a:r>
            <a:endParaRPr lang="tr-TR" dirty="0"/>
          </a:p>
        </p:txBody>
      </p:sp>
      <p:sp>
        <p:nvSpPr>
          <p:cNvPr id="3" name="İçerik Yer Tutucusu 2"/>
          <p:cNvSpPr>
            <a:spLocks noGrp="1"/>
          </p:cNvSpPr>
          <p:nvPr>
            <p:ph sz="quarter" idx="1"/>
          </p:nvPr>
        </p:nvSpPr>
        <p:spPr/>
        <p:txBody>
          <a:bodyPr>
            <a:normAutofit/>
          </a:bodyPr>
          <a:lstStyle/>
          <a:p>
            <a:pPr>
              <a:defRPr/>
            </a:pPr>
            <a:r>
              <a:rPr lang="tr-TR" sz="2800" dirty="0"/>
              <a:t>1994 yılında Tim </a:t>
            </a:r>
            <a:r>
              <a:rPr lang="tr-TR" sz="2800" dirty="0" err="1"/>
              <a:t>Berners</a:t>
            </a:r>
            <a:r>
              <a:rPr lang="tr-TR" sz="2800" dirty="0"/>
              <a:t>-Lee, World </a:t>
            </a:r>
            <a:r>
              <a:rPr lang="tr-TR" sz="2800" dirty="0" err="1"/>
              <a:t>Wide</a:t>
            </a:r>
            <a:r>
              <a:rPr lang="tr-TR" sz="2800" dirty="0"/>
              <a:t> Web </a:t>
            </a:r>
            <a:r>
              <a:rPr lang="tr-TR" sz="2800" dirty="0" err="1"/>
              <a:t>Consortium</a:t>
            </a:r>
            <a:r>
              <a:rPr lang="tr-TR" sz="2800" dirty="0"/>
              <a:t> (W3C) isminde bir organizasyon kurdu. Vizyonu, </a:t>
            </a:r>
            <a:r>
              <a:rPr lang="tr-TR" sz="2800" dirty="0" err="1"/>
              <a:t>web’i</a:t>
            </a:r>
            <a:r>
              <a:rPr lang="tr-TR" sz="2800" dirty="0"/>
              <a:t> oluşturan protokol ve teknolojilerin standardizasyonuydu. </a:t>
            </a:r>
          </a:p>
          <a:p>
            <a:pPr>
              <a:defRPr/>
            </a:pPr>
            <a:r>
              <a:rPr lang="tr-TR" sz="2800" dirty="0" smtClean="0"/>
              <a:t>1993’de HTML </a:t>
            </a:r>
            <a:r>
              <a:rPr lang="tr-TR" sz="2800" dirty="0"/>
              <a:t>standardı ortaya </a:t>
            </a:r>
            <a:r>
              <a:rPr lang="tr-TR" sz="2800" dirty="0" smtClean="0"/>
              <a:t>çıkmıştır. </a:t>
            </a:r>
          </a:p>
          <a:p>
            <a:pPr>
              <a:defRPr/>
            </a:pPr>
            <a:r>
              <a:rPr lang="tr-TR" sz="2800" dirty="0" smtClean="0"/>
              <a:t>1995’de </a:t>
            </a:r>
            <a:r>
              <a:rPr lang="tr-TR" sz="2800" dirty="0"/>
              <a:t>HTML 2.0 yayınlandı. </a:t>
            </a:r>
            <a:endParaRPr lang="tr-TR" sz="2800" dirty="0" smtClean="0"/>
          </a:p>
          <a:p>
            <a:pPr>
              <a:defRPr/>
            </a:pPr>
            <a:r>
              <a:rPr lang="tr-TR" sz="2800" dirty="0" smtClean="0"/>
              <a:t>1997’de </a:t>
            </a:r>
            <a:r>
              <a:rPr lang="tr-TR" sz="2800" dirty="0"/>
              <a:t>HTML 4.0 yayınlandı. </a:t>
            </a:r>
            <a:endParaRPr lang="tr-TR" sz="2800" dirty="0" smtClean="0"/>
          </a:p>
          <a:p>
            <a:pPr>
              <a:defRPr/>
            </a:pPr>
            <a:r>
              <a:rPr lang="tr-TR" sz="2800" dirty="0" smtClean="0"/>
              <a:t>1999’da </a:t>
            </a:r>
            <a:r>
              <a:rPr lang="tr-TR" sz="2800" dirty="0"/>
              <a:t>HTML 4.01 yayınlandı. </a:t>
            </a:r>
            <a:endParaRPr lang="tr-TR" sz="2800" dirty="0" smtClean="0"/>
          </a:p>
          <a:p>
            <a:pPr>
              <a:defRPr/>
            </a:pPr>
            <a:r>
              <a:rPr lang="tr-TR" sz="2800" dirty="0" smtClean="0"/>
              <a:t>2000’de </a:t>
            </a:r>
            <a:r>
              <a:rPr lang="tr-TR" sz="2800" dirty="0"/>
              <a:t>XHTML 1.0 yayınlandı. </a:t>
            </a:r>
            <a:endParaRPr lang="tr-TR" sz="2800" dirty="0" smtClean="0"/>
          </a:p>
          <a:p>
            <a:pPr>
              <a:defRPr/>
            </a:pPr>
            <a:r>
              <a:rPr lang="tr-TR" sz="2800" dirty="0" smtClean="0"/>
              <a:t>2007’de </a:t>
            </a:r>
            <a:r>
              <a:rPr lang="tr-TR" sz="2800" dirty="0"/>
              <a:t>HTML 5 çalışması başladı.</a:t>
            </a:r>
          </a:p>
        </p:txBody>
      </p:sp>
      <p:sp>
        <p:nvSpPr>
          <p:cNvPr id="4" name="Slayt Numarası Yer Tutucusu 3"/>
          <p:cNvSpPr>
            <a:spLocks noGrp="1"/>
          </p:cNvSpPr>
          <p:nvPr>
            <p:ph type="sldNum" sz="quarter" idx="12"/>
          </p:nvPr>
        </p:nvSpPr>
        <p:spPr/>
        <p:txBody>
          <a:bodyPr/>
          <a:lstStyle/>
          <a:p>
            <a:fld id="{D0AD9428-60E2-48A6-BFBC-C136970B57E0}" type="slidenum">
              <a:rPr lang="tr-TR" smtClean="0"/>
              <a:t>12</a:t>
            </a:fld>
            <a:endParaRPr lang="tr-TR"/>
          </a:p>
        </p:txBody>
      </p:sp>
    </p:spTree>
    <p:extLst>
      <p:ext uri="{BB962C8B-B14F-4D97-AF65-F5344CB8AC3E}">
        <p14:creationId xmlns:p14="http://schemas.microsoft.com/office/powerpoint/2010/main" val="370422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Web</a:t>
            </a:r>
            <a:endParaRPr lang="tr-TR" dirty="0"/>
          </a:p>
        </p:txBody>
      </p:sp>
      <p:sp>
        <p:nvSpPr>
          <p:cNvPr id="3" name="İçerik Yer Tutucusu 2"/>
          <p:cNvSpPr>
            <a:spLocks noGrp="1"/>
          </p:cNvSpPr>
          <p:nvPr>
            <p:ph sz="quarter" idx="1"/>
          </p:nvPr>
        </p:nvSpPr>
        <p:spPr/>
        <p:txBody>
          <a:bodyPr>
            <a:normAutofit/>
          </a:bodyPr>
          <a:lstStyle/>
          <a:p>
            <a:pPr>
              <a:defRPr/>
            </a:pPr>
            <a:r>
              <a:rPr lang="tr-TR" sz="2800" dirty="0" smtClean="0"/>
              <a:t>Html işaretleme dili programlama dili değildir. </a:t>
            </a:r>
          </a:p>
          <a:p>
            <a:pPr>
              <a:defRPr/>
            </a:pPr>
            <a:endParaRPr lang="tr-TR" sz="2800" dirty="0" smtClean="0"/>
          </a:p>
          <a:p>
            <a:pPr>
              <a:defRPr/>
            </a:pPr>
            <a:r>
              <a:rPr lang="tr-TR" sz="2800" dirty="0" smtClean="0"/>
              <a:t>Html içeriğinin görüntülenebilmesi için web tarayıcısına ihtiyaç vardır.</a:t>
            </a:r>
          </a:p>
          <a:p>
            <a:pPr marL="0" indent="0">
              <a:buNone/>
              <a:defRPr/>
            </a:pPr>
            <a:endParaRPr lang="tr-TR" sz="2800" dirty="0" smtClean="0"/>
          </a:p>
          <a:p>
            <a:pPr>
              <a:defRPr/>
            </a:pPr>
            <a:r>
              <a:rPr lang="tr-TR" sz="2800" dirty="0" smtClean="0"/>
              <a:t>Web içeriklerinin kullanıcının bilgisayarına gönderilebilmesi için de web sunucusuna ihtiyaç vardır. </a:t>
            </a:r>
            <a:endParaRPr lang="tr-TR" sz="2800" dirty="0"/>
          </a:p>
        </p:txBody>
      </p:sp>
      <p:sp>
        <p:nvSpPr>
          <p:cNvPr id="4" name="Slayt Numarası Yer Tutucusu 3"/>
          <p:cNvSpPr>
            <a:spLocks noGrp="1"/>
          </p:cNvSpPr>
          <p:nvPr>
            <p:ph type="sldNum" sz="quarter" idx="12"/>
          </p:nvPr>
        </p:nvSpPr>
        <p:spPr/>
        <p:txBody>
          <a:bodyPr/>
          <a:lstStyle/>
          <a:p>
            <a:fld id="{D0AD9428-60E2-48A6-BFBC-C136970B57E0}" type="slidenum">
              <a:rPr lang="tr-TR" smtClean="0"/>
              <a:t>13</a:t>
            </a:fld>
            <a:endParaRPr lang="tr-TR"/>
          </a:p>
        </p:txBody>
      </p:sp>
    </p:spTree>
    <p:extLst>
      <p:ext uri="{BB962C8B-B14F-4D97-AF65-F5344CB8AC3E}">
        <p14:creationId xmlns:p14="http://schemas.microsoft.com/office/powerpoint/2010/main" val="3436239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Web Sayfası</a:t>
            </a:r>
            <a:endParaRPr lang="tr-TR" dirty="0"/>
          </a:p>
        </p:txBody>
      </p:sp>
      <p:sp>
        <p:nvSpPr>
          <p:cNvPr id="3" name="İçerik Yer Tutucusu 2"/>
          <p:cNvSpPr>
            <a:spLocks noGrp="1"/>
          </p:cNvSpPr>
          <p:nvPr>
            <p:ph sz="quarter" idx="1"/>
          </p:nvPr>
        </p:nvSpPr>
        <p:spPr/>
        <p:txBody>
          <a:bodyPr>
            <a:normAutofit lnSpcReduction="10000"/>
          </a:bodyPr>
          <a:lstStyle/>
          <a:p>
            <a:pPr>
              <a:defRPr/>
            </a:pPr>
            <a:r>
              <a:rPr lang="tr-TR" sz="2800" dirty="0"/>
              <a:t>Web sayfaları, yapılarına göre statik ve dinamik web sayfaları olmak üzere ikiye ayrılırlar.</a:t>
            </a:r>
          </a:p>
          <a:p>
            <a:pPr>
              <a:buNone/>
              <a:defRPr/>
            </a:pPr>
            <a:endParaRPr lang="tr-TR" sz="2800" dirty="0"/>
          </a:p>
          <a:p>
            <a:pPr>
              <a:defRPr/>
            </a:pPr>
            <a:r>
              <a:rPr lang="tr-TR" sz="2800" dirty="0"/>
              <a:t>Statik web sayfaları sunucu tarafından dosyadan okunarak işlenmeden direk olarak istemciye gönderilir. Bildiğimiz </a:t>
            </a:r>
            <a:r>
              <a:rPr lang="tr-TR" sz="2800" dirty="0" err="1"/>
              <a:t>htm</a:t>
            </a:r>
            <a:r>
              <a:rPr lang="tr-TR" sz="2800" dirty="0"/>
              <a:t> ya da html uzantıya sahip sayfalar -</a:t>
            </a:r>
            <a:r>
              <a:rPr lang="tr-TR" sz="2800" i="1" dirty="0"/>
              <a:t>özel durumlar hariç</a:t>
            </a:r>
            <a:r>
              <a:rPr lang="tr-TR" sz="2800" dirty="0"/>
              <a:t>- statik sayfalardır. </a:t>
            </a:r>
            <a:endParaRPr lang="tr-TR" sz="2800" dirty="0" smtClean="0"/>
          </a:p>
          <a:p>
            <a:pPr>
              <a:defRPr/>
            </a:pPr>
            <a:endParaRPr lang="tr-TR" sz="2800" dirty="0" smtClean="0"/>
          </a:p>
          <a:p>
            <a:pPr>
              <a:defRPr/>
            </a:pPr>
            <a:r>
              <a:rPr lang="tr-TR" sz="2800" dirty="0" smtClean="0"/>
              <a:t>Dinamik web sayfaları sunucu taraflı ve istemci taraflı dinamik web sayfaları olmak üzere iki şekilde gerçekleştirilebilir.</a:t>
            </a:r>
            <a:endParaRPr lang="tr-TR" sz="2800" dirty="0"/>
          </a:p>
        </p:txBody>
      </p:sp>
      <p:sp>
        <p:nvSpPr>
          <p:cNvPr id="4" name="Slayt Numarası Yer Tutucusu 3"/>
          <p:cNvSpPr>
            <a:spLocks noGrp="1"/>
          </p:cNvSpPr>
          <p:nvPr>
            <p:ph type="sldNum" sz="quarter" idx="12"/>
          </p:nvPr>
        </p:nvSpPr>
        <p:spPr/>
        <p:txBody>
          <a:bodyPr/>
          <a:lstStyle/>
          <a:p>
            <a:fld id="{D0AD9428-60E2-48A6-BFBC-C136970B57E0}" type="slidenum">
              <a:rPr lang="tr-TR" smtClean="0"/>
              <a:t>14</a:t>
            </a:fld>
            <a:endParaRPr lang="tr-TR"/>
          </a:p>
        </p:txBody>
      </p:sp>
    </p:spTree>
    <p:extLst>
      <p:ext uri="{BB962C8B-B14F-4D97-AF65-F5344CB8AC3E}">
        <p14:creationId xmlns:p14="http://schemas.microsoft.com/office/powerpoint/2010/main" val="3179551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Web Sayfası Çalışma Mantığı</a:t>
            </a:r>
            <a:endParaRPr lang="tr-TR" dirty="0"/>
          </a:p>
        </p:txBody>
      </p:sp>
      <p:sp>
        <p:nvSpPr>
          <p:cNvPr id="3" name="İçerik Yer Tutucusu 2"/>
          <p:cNvSpPr>
            <a:spLocks noGrp="1"/>
          </p:cNvSpPr>
          <p:nvPr>
            <p:ph sz="quarter" idx="1"/>
          </p:nvPr>
        </p:nvSpPr>
        <p:spPr/>
        <p:txBody>
          <a:bodyPr>
            <a:normAutofit/>
          </a:bodyPr>
          <a:lstStyle/>
          <a:p>
            <a:pPr>
              <a:defRPr/>
            </a:pPr>
            <a:r>
              <a:rPr lang="tr-TR" sz="2800" dirty="0" smtClean="0"/>
              <a:t>Web sayfaları web tarayıcılarında(Browser) görüntülenir. </a:t>
            </a:r>
          </a:p>
          <a:p>
            <a:pPr>
              <a:defRPr/>
            </a:pPr>
            <a:r>
              <a:rPr lang="tr-TR" sz="2800" dirty="0" smtClean="0"/>
              <a:t>Web sayfaları HTML dili kullanılarak oluşturulur.</a:t>
            </a:r>
          </a:p>
          <a:p>
            <a:pPr>
              <a:defRPr/>
            </a:pPr>
            <a:r>
              <a:rPr lang="tr-TR" sz="2800" dirty="0" smtClean="0"/>
              <a:t>Web sayfalarının transfer edilmesi için HTTP (</a:t>
            </a:r>
            <a:r>
              <a:rPr lang="tr-TR" sz="2800" dirty="0" err="1" smtClean="0"/>
              <a:t>Hyper</a:t>
            </a:r>
            <a:r>
              <a:rPr lang="tr-TR" sz="2800" dirty="0" err="1"/>
              <a:t>t</a:t>
            </a:r>
            <a:r>
              <a:rPr lang="tr-TR" sz="2800" dirty="0" err="1" smtClean="0"/>
              <a:t>ext</a:t>
            </a:r>
            <a:r>
              <a:rPr lang="tr-TR" sz="2800" dirty="0" smtClean="0"/>
              <a:t> Transfer Protocol) ortak protokolü kullanılarak gerçekleştirilir. </a:t>
            </a:r>
          </a:p>
          <a:p>
            <a:pPr>
              <a:defRPr/>
            </a:pPr>
            <a:r>
              <a:rPr lang="tr-TR" sz="2800" dirty="0" smtClean="0"/>
              <a:t>Web sayfaları Web sunucularında tutulur.</a:t>
            </a:r>
          </a:p>
          <a:p>
            <a:pPr>
              <a:defRPr/>
            </a:pPr>
            <a:r>
              <a:rPr lang="tr-TR" sz="2800" dirty="0" smtClean="0"/>
              <a:t>Her sayfanın bir adresi vardır.</a:t>
            </a:r>
          </a:p>
          <a:p>
            <a:pPr>
              <a:defRPr/>
            </a:pPr>
            <a:r>
              <a:rPr lang="tr-TR" sz="2800" dirty="0" smtClean="0"/>
              <a:t>İstenilen sayfa sunucu tarafından istemciye gönderilir.</a:t>
            </a:r>
            <a:endParaRPr lang="tr-TR" sz="2800" dirty="0"/>
          </a:p>
        </p:txBody>
      </p:sp>
      <p:sp>
        <p:nvSpPr>
          <p:cNvPr id="4" name="Slayt Numarası Yer Tutucusu 3"/>
          <p:cNvSpPr>
            <a:spLocks noGrp="1"/>
          </p:cNvSpPr>
          <p:nvPr>
            <p:ph type="sldNum" sz="quarter" idx="12"/>
          </p:nvPr>
        </p:nvSpPr>
        <p:spPr/>
        <p:txBody>
          <a:bodyPr/>
          <a:lstStyle/>
          <a:p>
            <a:fld id="{D0AD9428-60E2-48A6-BFBC-C136970B57E0}" type="slidenum">
              <a:rPr lang="tr-TR" smtClean="0"/>
              <a:t>15</a:t>
            </a:fld>
            <a:endParaRPr lang="tr-TR"/>
          </a:p>
        </p:txBody>
      </p:sp>
    </p:spTree>
    <p:extLst>
      <p:ext uri="{BB962C8B-B14F-4D97-AF65-F5344CB8AC3E}">
        <p14:creationId xmlns:p14="http://schemas.microsoft.com/office/powerpoint/2010/main" val="3549550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Web Sayfası Çalışma Mantığı</a:t>
            </a:r>
            <a:endParaRPr lang="tr-TR" dirty="0"/>
          </a:p>
        </p:txBody>
      </p:sp>
      <p:sp>
        <p:nvSpPr>
          <p:cNvPr id="3" name="İçerik Yer Tutucusu 2"/>
          <p:cNvSpPr>
            <a:spLocks noGrp="1"/>
          </p:cNvSpPr>
          <p:nvPr>
            <p:ph sz="quarter" idx="1"/>
          </p:nvPr>
        </p:nvSpPr>
        <p:spPr>
          <a:xfrm>
            <a:off x="457200" y="1219200"/>
            <a:ext cx="8229600" cy="3299012"/>
          </a:xfrm>
        </p:spPr>
        <p:txBody>
          <a:bodyPr>
            <a:normAutofit/>
          </a:bodyPr>
          <a:lstStyle/>
          <a:p>
            <a:pPr>
              <a:defRPr/>
            </a:pPr>
            <a:r>
              <a:rPr lang="tr-TR" sz="2800" dirty="0" smtClean="0"/>
              <a:t>Web Tarayıcısının adres çubuğuna görüntülenmesi istenilen sayfanın URL adresi yazılıp </a:t>
            </a:r>
            <a:r>
              <a:rPr lang="tr-TR" sz="2800" dirty="0" err="1" smtClean="0"/>
              <a:t>Enter</a:t>
            </a:r>
            <a:r>
              <a:rPr lang="tr-TR" sz="2800" dirty="0" smtClean="0"/>
              <a:t> tuşuna basıldığında (Örnek olarak </a:t>
            </a:r>
            <a:r>
              <a:rPr lang="tr-TR" sz="2800" dirty="0" smtClean="0">
                <a:hlinkClick r:id="rId3"/>
              </a:rPr>
              <a:t>www.sakarya.edu.tr</a:t>
            </a:r>
            <a:r>
              <a:rPr lang="tr-TR" sz="2800" dirty="0" smtClean="0"/>
              <a:t>) DNS isimli sunucular bu adresin IP adresini bulur (Sakarya </a:t>
            </a:r>
            <a:r>
              <a:rPr lang="tr-TR" sz="2800" dirty="0"/>
              <a:t>Ü</a:t>
            </a:r>
            <a:r>
              <a:rPr lang="tr-TR" sz="2800" dirty="0" smtClean="0"/>
              <a:t>niversitesi IP adresi:193.140.253.140 ). Yapılan istek Web Sunucusuna iletilir.</a:t>
            </a:r>
            <a:endParaRPr lang="tr-TR" sz="2800" dirty="0"/>
          </a:p>
        </p:txBody>
      </p:sp>
      <p:sp>
        <p:nvSpPr>
          <p:cNvPr id="4" name="Slayt Numarası Yer Tutucusu 3"/>
          <p:cNvSpPr>
            <a:spLocks noGrp="1"/>
          </p:cNvSpPr>
          <p:nvPr>
            <p:ph type="sldNum" sz="quarter" idx="12"/>
          </p:nvPr>
        </p:nvSpPr>
        <p:spPr/>
        <p:txBody>
          <a:bodyPr/>
          <a:lstStyle/>
          <a:p>
            <a:fld id="{D0AD9428-60E2-48A6-BFBC-C136970B57E0}" type="slidenum">
              <a:rPr lang="tr-TR" smtClean="0"/>
              <a:t>16</a:t>
            </a:fld>
            <a:endParaRPr lang="tr-TR"/>
          </a:p>
        </p:txBody>
      </p:sp>
      <p:sp>
        <p:nvSpPr>
          <p:cNvPr id="5" name="İçerik Yer Tutucusu 2"/>
          <p:cNvSpPr txBox="1">
            <a:spLocks/>
          </p:cNvSpPr>
          <p:nvPr/>
        </p:nvSpPr>
        <p:spPr>
          <a:xfrm>
            <a:off x="717177" y="4509120"/>
            <a:ext cx="8229600" cy="1586753"/>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defRPr/>
            </a:pPr>
            <a:r>
              <a:rPr lang="tr-TR" sz="2000" dirty="0" smtClean="0"/>
              <a:t>URL:Uniform Resource </a:t>
            </a:r>
            <a:r>
              <a:rPr lang="tr-TR" sz="2000" dirty="0" err="1" smtClean="0"/>
              <a:t>Locator</a:t>
            </a:r>
            <a:r>
              <a:rPr lang="tr-TR" sz="2000" dirty="0" smtClean="0"/>
              <a:t> </a:t>
            </a:r>
          </a:p>
          <a:p>
            <a:pPr>
              <a:defRPr/>
            </a:pPr>
            <a:r>
              <a:rPr lang="tr-TR" sz="2000" dirty="0" smtClean="0"/>
              <a:t>DNS: Domain Name Server İnternetteki tüm sayfaların IP adresini saklar. </a:t>
            </a:r>
          </a:p>
          <a:p>
            <a:pPr>
              <a:defRPr/>
            </a:pPr>
            <a:r>
              <a:rPr lang="tr-TR" sz="2000" dirty="0" err="1" smtClean="0"/>
              <a:t>IP:Internet</a:t>
            </a:r>
            <a:r>
              <a:rPr lang="tr-TR" sz="2000" dirty="0" smtClean="0"/>
              <a:t> Protocol İnternette her bilgisayarın bir IP adresi vardır.  Bilgisayarlar Bu IP adresleri ile haberleşirler.</a:t>
            </a:r>
            <a:endParaRPr lang="tr-TR" sz="2000" dirty="0"/>
          </a:p>
        </p:txBody>
      </p:sp>
    </p:spTree>
    <p:extLst>
      <p:ext uri="{BB962C8B-B14F-4D97-AF65-F5344CB8AC3E}">
        <p14:creationId xmlns:p14="http://schemas.microsoft.com/office/powerpoint/2010/main" val="4248771009"/>
      </p:ext>
    </p:extLst>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322" name="Shape 269322"/>
        <p:cNvGrpSpPr/>
        <p:nvPr/>
      </p:nvGrpSpPr>
      <p:grpSpPr>
        <a:xfrm>
          <a:off x="0" y="0"/>
          <a:ext cx="0" cy="0"/>
          <a:chOff x="0" y="0"/>
          <a:chExt cx="0" cy="0"/>
        </a:xfrm>
      </p:grpSpPr>
      <p:sp>
        <p:nvSpPr>
          <p:cNvPr id="269323" name="Shape 269323"/>
          <p:cNvSpPr txBox="1"/>
          <p:nvPr>
            <p:ph type="title"/>
          </p:nvPr>
        </p:nvSpPr>
        <p:spPr>
          <a:xfrm>
            <a:off x="457200" y="152400"/>
            <a:ext cx="8229600" cy="990600"/>
          </a:xfrm>
          <a:prstGeom prst="rect">
            <a:avLst/>
          </a:prstGeom>
          <a:noFill/>
          <a:ln>
            <a:noFill/>
          </a:ln>
        </p:spPr>
        <p:txBody>
          <a:bodyPr anchorCtr="0" anchor="b" bIns="45700" lIns="91425" rIns="91425" tIns="45700">
            <a:normAutofit/>
          </a:bodyPr>
          <a:lstStyle/>
          <a:p>
            <a:pPr indent="0" lvl="0" marL="0" rtl="0" algn="l">
              <a:spcBef>
                <a:spcPts val="0"/>
              </a:spcBef>
              <a:buClr>
                <a:schemeClr val="dk2"/>
              </a:buClr>
              <a:buSzPct val="25000"/>
              <a:buFont typeface="Domine"/>
              <a:buNone/>
            </a:pPr>
            <a:r>
              <a:rPr lang="tr-TR"/>
              <a:t>Web Sayfası Çalışma Mantığı</a:t>
            </a:r>
          </a:p>
        </p:txBody>
      </p:sp>
      <p:sp>
        <p:nvSpPr>
          <p:cNvPr id="269324" name="Shape 269324"/>
          <p:cNvSpPr txBox="1"/>
          <p:nvPr>
            <p:ph idx="1" type="body"/>
          </p:nvPr>
        </p:nvSpPr>
        <p:spPr>
          <a:xfrm>
            <a:off x="0" y="1143001"/>
            <a:ext cx="8229600" cy="1777800"/>
          </a:xfrm>
          <a:prstGeom prst="rect">
            <a:avLst/>
          </a:prstGeom>
          <a:noFill/>
          <a:ln>
            <a:noFill/>
          </a:ln>
        </p:spPr>
        <p:txBody>
          <a:bodyPr anchorCtr="0" anchor="t" bIns="45700" lIns="91425" rIns="91425" tIns="45700">
            <a:normAutofit/>
          </a:bodyPr>
          <a:lstStyle/>
          <a:p>
            <a:pPr indent="-274320" lvl="0" marL="274320" rtl="0" algn="l">
              <a:spcBef>
                <a:spcPts val="0"/>
              </a:spcBef>
              <a:buSzPct val="76000"/>
            </a:pPr>
            <a:r>
              <a:rPr lang="tr-TR" sz="2800"/>
              <a:t>Web  Sunucu yazılımı yüklü olan bilgisayarda gelen http taleplerini karşılamak için bilgisayardaki belirli bir klasör ayrılır (Örnek olarak C:/www/ gibi).</a:t>
            </a:r>
          </a:p>
        </p:txBody>
      </p:sp>
      <p:sp>
        <p:nvSpPr>
          <p:cNvPr id="269325" name="Shape 269325"/>
          <p:cNvSpPr txBox="1"/>
          <p:nvPr>
            <p:ph idx="12" type="sldNum"/>
          </p:nvPr>
        </p:nvSpPr>
        <p:spPr>
          <a:xfrm>
            <a:off x="612648" y="6356350"/>
            <a:ext cx="1981200" cy="365700"/>
          </a:xfrm>
          <a:prstGeom prst="rect">
            <a:avLst/>
          </a:prstGeom>
          <a:noFill/>
          <a:ln>
            <a:noFill/>
          </a:ln>
        </p:spPr>
        <p:txBody>
          <a:bodyPr anchorCtr="0" anchor="t" bIns="45700" lIns="91425" rIns="91425" tIns="45700">
            <a:noAutofit/>
          </a:bodyPr>
          <a:lstStyle/>
          <a:p>
            <a:pPr indent="0" lvl="0" marL="0" rtl="0" algn="l">
              <a:spcBef>
                <a:spcPts val="0"/>
              </a:spcBef>
              <a:buSzPct val="25000"/>
              <a:buNone/>
            </a:pPr>
            <a:fld id="{00000000-1234-1234-1234-123412341234}" type="slidenum">
              <a:rPr lang="tr-TR"/>
              <a:t>‹#›</a:t>
            </a:fld>
          </a:p>
        </p:txBody>
      </p:sp>
      <p:pic>
        <p:nvPicPr>
          <p:cNvPr descr="resim1" id="269326" name="Shape 269326"/>
          <p:cNvPicPr preferRelativeResize="0"/>
          <p:nvPr/>
        </p:nvPicPr>
        <p:blipFill rotWithShape="1">
          <a:blip r:embed="rId3">
            <a:alphaModFix/>
          </a:blip>
          <a:srcRect b="0" l="0" r="0" t="0"/>
          <a:stretch/>
        </p:blipFill>
        <p:spPr>
          <a:xfrm>
            <a:off x="1318357" y="2559075"/>
            <a:ext cx="4680600" cy="3160500"/>
          </a:xfrm>
          <a:prstGeom prst="rect">
            <a:avLst/>
          </a:prstGeom>
          <a:noFill/>
          <a:ln>
            <a:noFill/>
          </a:ln>
        </p:spPr>
      </p:pic>
      <p:sp>
        <p:nvSpPr>
          <p:cNvPr id="269327" name="Shape 269327"/>
          <p:cNvSpPr txBox="1"/>
          <p:nvPr/>
        </p:nvSpPr>
        <p:spPr>
          <a:xfrm>
            <a:off x="375863" y="5719483"/>
            <a:ext cx="8229600" cy="950100"/>
          </a:xfrm>
          <a:prstGeom prst="rect">
            <a:avLst/>
          </a:prstGeom>
          <a:noFill/>
          <a:ln>
            <a:noFill/>
          </a:ln>
        </p:spPr>
        <p:txBody>
          <a:bodyPr anchorCtr="0" anchor="t" bIns="45700" lIns="91425" rIns="91425" tIns="45700">
            <a:normAutofit/>
          </a:bodyPr>
          <a:lstStyle/>
          <a:p>
            <a:pPr indent="-274320" lvl="0" marL="274320" marR="0" rtl="0" algn="l">
              <a:spcBef>
                <a:spcPts val="0"/>
              </a:spcBef>
              <a:buClr>
                <a:schemeClr val="accent1"/>
              </a:buClr>
              <a:buSzPct val="76000"/>
              <a:buFont typeface="Noto Sans Symbols"/>
              <a:buChar char="▶"/>
            </a:pPr>
            <a:r>
              <a:rPr b="0" i="0" lang="tr-TR" sz="2000" u="none" cap="none" strike="noStrike">
                <a:solidFill>
                  <a:schemeClr val="dk1"/>
                </a:solidFill>
                <a:latin typeface="Cabin"/>
                <a:ea typeface="Cabin"/>
                <a:cs typeface="Cabin"/>
                <a:sym typeface="Cabin"/>
              </a:rPr>
              <a:t>Web sunucularında gelen istek için anasayfa index.htm, index.php gibi sayfa isimleri olabilir)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Web Sayfası Çalışma Mantığı</a:t>
            </a:r>
            <a:endParaRPr lang="tr-TR" dirty="0"/>
          </a:p>
        </p:txBody>
      </p:sp>
      <p:sp>
        <p:nvSpPr>
          <p:cNvPr id="3" name="İçerik Yer Tutucusu 2"/>
          <p:cNvSpPr>
            <a:spLocks noGrp="1"/>
          </p:cNvSpPr>
          <p:nvPr>
            <p:ph sz="quarter" idx="1"/>
          </p:nvPr>
        </p:nvSpPr>
        <p:spPr>
          <a:xfrm>
            <a:off x="457200" y="1219201"/>
            <a:ext cx="8229600" cy="3793976"/>
          </a:xfrm>
        </p:spPr>
        <p:txBody>
          <a:bodyPr>
            <a:normAutofit/>
          </a:bodyPr>
          <a:lstStyle/>
          <a:p>
            <a:pPr>
              <a:defRPr/>
            </a:pPr>
            <a:r>
              <a:rPr lang="tr-TR" sz="2800" dirty="0" smtClean="0"/>
              <a:t>Sunucuya gelen istekler için belirli bir portu sürekli olarak dinler.  </a:t>
            </a:r>
          </a:p>
          <a:p>
            <a:pPr>
              <a:defRPr/>
            </a:pPr>
            <a:r>
              <a:rPr lang="tr-TR" sz="2800" dirty="0" smtClean="0"/>
              <a:t>Gelen isteğe göre, istekte bulunan sayfa, türüne göre işlenerek veya doğrudan istekte bulunana istemcinin bilgisayarına gönderilir. </a:t>
            </a:r>
          </a:p>
          <a:p>
            <a:pPr>
              <a:defRPr/>
            </a:pPr>
            <a:r>
              <a:rPr lang="tr-TR" sz="2800" dirty="0"/>
              <a:t>İstemci </a:t>
            </a:r>
            <a:r>
              <a:rPr lang="tr-TR" sz="2800" dirty="0" smtClean="0"/>
              <a:t>bilgisayardan </a:t>
            </a:r>
            <a:r>
              <a:rPr lang="tr-TR" sz="2800" dirty="0"/>
              <a:t>gelen web sayfası  tarayıcı programda (işlenerek veya doğrudan) kullanıcıya gösterilir. </a:t>
            </a:r>
          </a:p>
          <a:p>
            <a:pPr marL="0" indent="0">
              <a:buNone/>
              <a:defRPr/>
            </a:pPr>
            <a:endParaRPr lang="tr-TR" sz="2800" dirty="0"/>
          </a:p>
        </p:txBody>
      </p:sp>
      <p:sp>
        <p:nvSpPr>
          <p:cNvPr id="4" name="Slayt Numarası Yer Tutucusu 3"/>
          <p:cNvSpPr>
            <a:spLocks noGrp="1"/>
          </p:cNvSpPr>
          <p:nvPr>
            <p:ph type="sldNum" sz="quarter" idx="12"/>
          </p:nvPr>
        </p:nvSpPr>
        <p:spPr/>
        <p:txBody>
          <a:bodyPr/>
          <a:lstStyle/>
          <a:p>
            <a:fld id="{D0AD9428-60E2-48A6-BFBC-C136970B57E0}" type="slidenum">
              <a:rPr lang="tr-TR" smtClean="0"/>
              <a:t>18</a:t>
            </a:fld>
            <a:endParaRPr lang="tr-TR"/>
          </a:p>
        </p:txBody>
      </p:sp>
      <p:sp>
        <p:nvSpPr>
          <p:cNvPr id="5" name="İçerik Yer Tutucusu 2"/>
          <p:cNvSpPr txBox="1">
            <a:spLocks/>
          </p:cNvSpPr>
          <p:nvPr/>
        </p:nvSpPr>
        <p:spPr>
          <a:xfrm>
            <a:off x="375864" y="5949280"/>
            <a:ext cx="8229600" cy="806116"/>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defRPr/>
            </a:pPr>
            <a:r>
              <a:rPr lang="tr-TR" sz="2000" dirty="0" smtClean="0"/>
              <a:t>http için varsayılan port 80 numaralı porttur.</a:t>
            </a:r>
            <a:endParaRPr lang="tr-TR" sz="2000" dirty="0"/>
          </a:p>
        </p:txBody>
      </p:sp>
    </p:spTree>
    <p:extLst>
      <p:ext uri="{BB962C8B-B14F-4D97-AF65-F5344CB8AC3E}">
        <p14:creationId xmlns:p14="http://schemas.microsoft.com/office/powerpoint/2010/main" val="1109921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body" idx="1"/>
          </p:nvPr>
        </p:nvSpPr>
        <p:spPr>
          <a:xfrm>
            <a:off x="467544" y="1340768"/>
            <a:ext cx="8064896" cy="3600400"/>
          </a:xfrm>
        </p:spPr>
        <p:txBody>
          <a:bodyPr>
            <a:normAutofit/>
          </a:bodyPr>
          <a:lstStyle/>
          <a:p>
            <a:pPr marL="0" indent="0" eaLnBrk="1" hangingPunct="1">
              <a:buNone/>
              <a:defRPr/>
            </a:pPr>
            <a:r>
              <a:rPr lang="tr-TR" sz="2800" dirty="0" smtClean="0"/>
              <a:t>HTML (</a:t>
            </a:r>
            <a:r>
              <a:rPr lang="tr-TR" sz="2800" dirty="0" err="1" smtClean="0"/>
              <a:t>HyperText</a:t>
            </a:r>
            <a:r>
              <a:rPr lang="tr-TR" sz="2800" dirty="0" smtClean="0"/>
              <a:t> </a:t>
            </a:r>
            <a:r>
              <a:rPr lang="tr-TR" sz="2800" dirty="0" err="1" smtClean="0"/>
              <a:t>Markup</a:t>
            </a:r>
            <a:r>
              <a:rPr lang="tr-TR" sz="2800" dirty="0" smtClean="0"/>
              <a:t> Language / Hareketli-Metin İşaretleme Dili) tarayıcıda gösterilen sayfayı oluşturmaya yarayan bir işaretleme dildir. Sayfanın </a:t>
            </a:r>
            <a:r>
              <a:rPr lang="tr-TR" sz="2800" dirty="0" err="1" smtClean="0"/>
              <a:t>hypertext</a:t>
            </a:r>
            <a:r>
              <a:rPr lang="tr-TR" sz="2800" dirty="0" smtClean="0"/>
              <a:t> olması, sayfanın ya da bir parçasının, başka bir sayfanın içinden çağırılabilmesi nedeniyledir. Çağırılan, aynı sayfa içinde bir kısım ya da ağ üzerinde herhangi bir bilgisayarda bulunan başka bir sayfa veya sayfanın bir kısmı olabilir. </a:t>
            </a:r>
          </a:p>
        </p:txBody>
      </p:sp>
      <p:sp>
        <p:nvSpPr>
          <p:cNvPr id="244739" name="Rectangle 3"/>
          <p:cNvSpPr>
            <a:spLocks noGrp="1" noChangeArrowheads="1"/>
          </p:cNvSpPr>
          <p:nvPr>
            <p:ph type="title"/>
          </p:nvPr>
        </p:nvSpPr>
        <p:spPr/>
        <p:txBody>
          <a:bodyPr/>
          <a:lstStyle/>
          <a:p>
            <a:pPr eaLnBrk="1" hangingPunct="1">
              <a:defRPr/>
            </a:pPr>
            <a:r>
              <a:rPr lang="tr-TR" dirty="0" smtClean="0"/>
              <a:t>HTML</a:t>
            </a:r>
          </a:p>
        </p:txBody>
      </p:sp>
    </p:spTree>
    <p:extLst>
      <p:ext uri="{BB962C8B-B14F-4D97-AF65-F5344CB8AC3E}">
        <p14:creationId xmlns:p14="http://schemas.microsoft.com/office/powerpoint/2010/main" val="415363814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İçerik</a:t>
            </a:r>
            <a:endParaRPr lang="tr-TR" dirty="0"/>
          </a:p>
        </p:txBody>
      </p:sp>
      <p:sp>
        <p:nvSpPr>
          <p:cNvPr id="3" name="İçerik Yer Tutucusu 2"/>
          <p:cNvSpPr>
            <a:spLocks noGrp="1"/>
          </p:cNvSpPr>
          <p:nvPr>
            <p:ph sz="quarter" idx="1"/>
          </p:nvPr>
        </p:nvSpPr>
        <p:spPr/>
        <p:txBody>
          <a:bodyPr>
            <a:normAutofit/>
          </a:bodyPr>
          <a:lstStyle/>
          <a:p>
            <a:pPr lvl="1"/>
            <a:r>
              <a:rPr lang="tr-TR" dirty="0" err="1" smtClean="0"/>
              <a:t>ArpaNet</a:t>
            </a:r>
            <a:r>
              <a:rPr lang="tr-TR" dirty="0" smtClean="0"/>
              <a:t> </a:t>
            </a:r>
          </a:p>
          <a:p>
            <a:pPr lvl="1"/>
            <a:r>
              <a:rPr lang="tr-TR" dirty="0" smtClean="0"/>
              <a:t>Internet</a:t>
            </a:r>
          </a:p>
          <a:p>
            <a:pPr lvl="1"/>
            <a:r>
              <a:rPr lang="tr-TR" dirty="0" smtClean="0"/>
              <a:t>WWW</a:t>
            </a:r>
          </a:p>
          <a:p>
            <a:pPr lvl="1"/>
            <a:r>
              <a:rPr lang="tr-TR" dirty="0" smtClean="0"/>
              <a:t> Web</a:t>
            </a:r>
          </a:p>
          <a:p>
            <a:pPr lvl="1"/>
            <a:r>
              <a:rPr lang="tr-TR" dirty="0" smtClean="0"/>
              <a:t>Web Sayfası</a:t>
            </a:r>
          </a:p>
          <a:p>
            <a:pPr lvl="1"/>
            <a:r>
              <a:rPr lang="tr-TR" dirty="0"/>
              <a:t>Web Sayfası Çalışma </a:t>
            </a:r>
            <a:r>
              <a:rPr lang="tr-TR" dirty="0" smtClean="0"/>
              <a:t>Mantığı</a:t>
            </a:r>
          </a:p>
          <a:p>
            <a:pPr lvl="1"/>
            <a:r>
              <a:rPr lang="tr-TR" dirty="0" smtClean="0"/>
              <a:t>HTML</a:t>
            </a:r>
          </a:p>
          <a:p>
            <a:pPr lvl="1"/>
            <a:r>
              <a:rPr lang="tr-TR" dirty="0" smtClean="0"/>
              <a:t>Tasarım</a:t>
            </a:r>
          </a:p>
          <a:p>
            <a:pPr lvl="1"/>
            <a:r>
              <a:rPr lang="tr-TR" dirty="0" smtClean="0"/>
              <a:t>Web Tasarım İlkeleri</a:t>
            </a:r>
          </a:p>
          <a:p>
            <a:pPr lvl="1"/>
            <a:endParaRPr lang="tr-TR" dirty="0" smtClean="0"/>
          </a:p>
          <a:p>
            <a:pPr lvl="1"/>
            <a:endParaRPr lang="tr-TR" dirty="0"/>
          </a:p>
        </p:txBody>
      </p:sp>
      <p:sp>
        <p:nvSpPr>
          <p:cNvPr id="4" name="Slayt Numarası Yer Tutucusu 3"/>
          <p:cNvSpPr>
            <a:spLocks noGrp="1"/>
          </p:cNvSpPr>
          <p:nvPr>
            <p:ph type="sldNum" sz="quarter" idx="12"/>
          </p:nvPr>
        </p:nvSpPr>
        <p:spPr/>
        <p:txBody>
          <a:bodyPr/>
          <a:lstStyle/>
          <a:p>
            <a:fld id="{D0AD9428-60E2-48A6-BFBC-C136970B57E0}" type="slidenum">
              <a:rPr lang="tr-TR" smtClean="0"/>
              <a:t>2</a:t>
            </a:fld>
            <a:endParaRPr lang="tr-TR"/>
          </a:p>
        </p:txBody>
      </p:sp>
    </p:spTree>
    <p:extLst>
      <p:ext uri="{BB962C8B-B14F-4D97-AF65-F5344CB8AC3E}">
        <p14:creationId xmlns:p14="http://schemas.microsoft.com/office/powerpoint/2010/main" val="220070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body" idx="1"/>
          </p:nvPr>
        </p:nvSpPr>
        <p:spPr>
          <a:xfrm>
            <a:off x="467544" y="1412776"/>
            <a:ext cx="8064896" cy="4824536"/>
          </a:xfrm>
        </p:spPr>
        <p:txBody>
          <a:bodyPr>
            <a:noAutofit/>
          </a:bodyPr>
          <a:lstStyle/>
          <a:p>
            <a:pPr eaLnBrk="1" hangingPunct="1">
              <a:defRPr/>
            </a:pPr>
            <a:r>
              <a:rPr lang="tr-TR" sz="2000" dirty="0" smtClean="0"/>
              <a:t>Web sayfalarındaki yazılara değişik formatlar verilebilir (koyu renk yazı, italik yazı, yazı ortalama, renk verme, değişik boyutlarda yazma gibi),</a:t>
            </a:r>
            <a:br>
              <a:rPr lang="tr-TR" sz="2000" dirty="0" smtClean="0"/>
            </a:br>
            <a:endParaRPr lang="tr-TR" sz="2000" dirty="0" smtClean="0"/>
          </a:p>
          <a:p>
            <a:pPr eaLnBrk="1" hangingPunct="1">
              <a:defRPr/>
            </a:pPr>
            <a:r>
              <a:rPr lang="tr-TR" sz="2000" dirty="0" smtClean="0"/>
              <a:t>Tablo, Liste, Adres Alanı, sabit genişlikli yazı alanı </a:t>
            </a:r>
            <a:r>
              <a:rPr lang="tr-TR" sz="2000" dirty="0" err="1" smtClean="0"/>
              <a:t>vb</a:t>
            </a:r>
            <a:r>
              <a:rPr lang="tr-TR" sz="2000" dirty="0" smtClean="0"/>
              <a:t> gibi özel biçimler oluşturulabilir,</a:t>
            </a:r>
            <a:br>
              <a:rPr lang="tr-TR" sz="2000" dirty="0" smtClean="0"/>
            </a:br>
            <a:endParaRPr lang="tr-TR" sz="2000" dirty="0" smtClean="0"/>
          </a:p>
          <a:p>
            <a:pPr eaLnBrk="1" hangingPunct="1">
              <a:defRPr/>
            </a:pPr>
            <a:r>
              <a:rPr lang="tr-TR" sz="2000" dirty="0" smtClean="0"/>
              <a:t>Web sayfalarında "</a:t>
            </a:r>
            <a:r>
              <a:rPr lang="tr-TR" sz="2000" dirty="0" err="1" smtClean="0"/>
              <a:t>frame</a:t>
            </a:r>
            <a:r>
              <a:rPr lang="tr-TR" sz="2000" dirty="0" smtClean="0"/>
              <a:t>" adı verilen ve birbirleri ile ilişkilendirilebilen alt-kısımlar oluşturulabilir,</a:t>
            </a:r>
          </a:p>
          <a:p>
            <a:pPr marL="0" indent="0" eaLnBrk="1" hangingPunct="1">
              <a:buNone/>
              <a:defRPr/>
            </a:pPr>
            <a:endParaRPr lang="tr-TR" sz="2000" dirty="0" smtClean="0"/>
          </a:p>
          <a:p>
            <a:pPr>
              <a:defRPr/>
            </a:pPr>
            <a:r>
              <a:rPr lang="tr-TR" sz="2000" dirty="0"/>
              <a:t>Ses, grafik, animasyon gibi uygulamaların web sayfalarından çalıştırılabilmesi için gerekli ortamlar sağlanabilir,</a:t>
            </a:r>
            <a:br>
              <a:rPr lang="tr-TR" sz="2000" dirty="0"/>
            </a:br>
            <a:endParaRPr lang="tr-TR" sz="2000" dirty="0"/>
          </a:p>
          <a:p>
            <a:pPr>
              <a:defRPr/>
            </a:pPr>
            <a:r>
              <a:rPr lang="tr-TR" sz="2000" dirty="0"/>
              <a:t>Java, </a:t>
            </a:r>
            <a:r>
              <a:rPr lang="tr-TR" sz="2000" dirty="0" err="1" smtClean="0"/>
              <a:t>JavaScript</a:t>
            </a:r>
            <a:r>
              <a:rPr lang="tr-TR" sz="2000" dirty="0"/>
              <a:t> </a:t>
            </a:r>
            <a:r>
              <a:rPr lang="tr-TR" sz="2000" dirty="0" smtClean="0"/>
              <a:t>gibi </a:t>
            </a:r>
            <a:r>
              <a:rPr lang="tr-TR" sz="2000" dirty="0"/>
              <a:t>programlama dilleri ile web içeriklerinin etkileşimli kullanımı için gerekli ortamları sağlar,</a:t>
            </a:r>
            <a:br>
              <a:rPr lang="tr-TR" sz="2000" dirty="0"/>
            </a:br>
            <a:endParaRPr lang="tr-TR" sz="2000" dirty="0"/>
          </a:p>
        </p:txBody>
      </p:sp>
      <p:sp>
        <p:nvSpPr>
          <p:cNvPr id="246787" name="Rectangle 3"/>
          <p:cNvSpPr>
            <a:spLocks noGrp="1" noChangeArrowheads="1"/>
          </p:cNvSpPr>
          <p:nvPr>
            <p:ph type="title"/>
          </p:nvPr>
        </p:nvSpPr>
        <p:spPr/>
        <p:txBody>
          <a:bodyPr/>
          <a:lstStyle/>
          <a:p>
            <a:pPr eaLnBrk="1" hangingPunct="1">
              <a:defRPr/>
            </a:pPr>
            <a:r>
              <a:rPr lang="tr-TR" smtClean="0"/>
              <a:t>HTML'in özellikleri </a:t>
            </a:r>
          </a:p>
        </p:txBody>
      </p:sp>
    </p:spTree>
    <p:extLst>
      <p:ext uri="{BB962C8B-B14F-4D97-AF65-F5344CB8AC3E}">
        <p14:creationId xmlns:p14="http://schemas.microsoft.com/office/powerpoint/2010/main" val="302015745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body" idx="1"/>
          </p:nvPr>
        </p:nvSpPr>
        <p:spPr>
          <a:xfrm>
            <a:off x="395536" y="1268760"/>
            <a:ext cx="7992888" cy="5040560"/>
          </a:xfrm>
        </p:spPr>
        <p:txBody>
          <a:bodyPr>
            <a:noAutofit/>
          </a:bodyPr>
          <a:lstStyle/>
          <a:p>
            <a:pPr eaLnBrk="1" hangingPunct="1">
              <a:defRPr/>
            </a:pPr>
            <a:r>
              <a:rPr lang="tr-TR" sz="2200" dirty="0" smtClean="0"/>
              <a:t>Bir HTML dokümanı genel olarak (</a:t>
            </a:r>
            <a:r>
              <a:rPr lang="tr-TR" sz="2200" dirty="0" err="1" smtClean="0"/>
              <a:t>frameset'ler</a:t>
            </a:r>
            <a:r>
              <a:rPr lang="tr-TR" sz="2200" dirty="0" smtClean="0"/>
              <a:t> gibi istisna kullanımları da vardır) aşağıdaki şekildedir: </a:t>
            </a:r>
          </a:p>
          <a:p>
            <a:pPr eaLnBrk="1" hangingPunct="1">
              <a:defRPr/>
            </a:pPr>
            <a:r>
              <a:rPr lang="tr-TR" sz="2200" dirty="0" smtClean="0"/>
              <a:t>&lt;HTML&gt;</a:t>
            </a:r>
            <a:br>
              <a:rPr lang="tr-TR" sz="2200" dirty="0" smtClean="0"/>
            </a:br>
            <a:r>
              <a:rPr lang="tr-TR" sz="2200" dirty="0" smtClean="0"/>
              <a:t>&lt;HEAD&gt;</a:t>
            </a:r>
            <a:br>
              <a:rPr lang="tr-TR" sz="2200" dirty="0" smtClean="0"/>
            </a:br>
            <a:r>
              <a:rPr lang="tr-TR" sz="2200" dirty="0" smtClean="0"/>
              <a:t>&lt;!-- </a:t>
            </a:r>
            <a:r>
              <a:rPr lang="tr-TR" sz="2200" dirty="0" err="1" smtClean="0"/>
              <a:t>Head</a:t>
            </a:r>
            <a:r>
              <a:rPr lang="tr-TR" sz="2200" dirty="0" smtClean="0"/>
              <a:t> (başlık bölümü) elemanları --&gt;</a:t>
            </a:r>
            <a:br>
              <a:rPr lang="tr-TR" sz="2200" dirty="0" smtClean="0"/>
            </a:br>
            <a:r>
              <a:rPr lang="tr-TR" sz="2200" dirty="0" smtClean="0"/>
              <a:t>Burada genelde doküman içeriği dışında kalan karakter set tanımlamaları, başlık, </a:t>
            </a:r>
            <a:r>
              <a:rPr lang="tr-TR" sz="2200" dirty="0" err="1" smtClean="0"/>
              <a:t>JavaScript</a:t>
            </a:r>
            <a:r>
              <a:rPr lang="tr-TR" sz="2200" dirty="0" smtClean="0"/>
              <a:t> tanımlamaları </a:t>
            </a:r>
            <a:r>
              <a:rPr lang="tr-TR" sz="2200" dirty="0" err="1" smtClean="0"/>
              <a:t>vb</a:t>
            </a:r>
            <a:r>
              <a:rPr lang="tr-TR" sz="2200" dirty="0" smtClean="0"/>
              <a:t> elemanlar bulunur...</a:t>
            </a:r>
            <a:br>
              <a:rPr lang="tr-TR" sz="2200" dirty="0" smtClean="0"/>
            </a:br>
            <a:r>
              <a:rPr lang="tr-TR" sz="2200" dirty="0" smtClean="0"/>
              <a:t>&lt;/HEAD&gt;</a:t>
            </a:r>
            <a:br>
              <a:rPr lang="tr-TR" sz="2200" dirty="0" smtClean="0"/>
            </a:br>
            <a:r>
              <a:rPr lang="tr-TR" sz="2200" dirty="0" smtClean="0"/>
              <a:t>&lt;BODY&gt;</a:t>
            </a:r>
            <a:br>
              <a:rPr lang="tr-TR" sz="2200" dirty="0" smtClean="0"/>
            </a:br>
            <a:r>
              <a:rPr lang="tr-TR" sz="2200" dirty="0" smtClean="0"/>
              <a:t>&lt;!-- Body (gövde bölümü) elemanları --&gt;</a:t>
            </a:r>
            <a:br>
              <a:rPr lang="tr-TR" sz="2200" dirty="0" smtClean="0"/>
            </a:br>
            <a:r>
              <a:rPr lang="tr-TR" sz="2200" dirty="0" smtClean="0"/>
              <a:t>Burada ise dokümanın asıl içeriği (görünen sayfa) vardır. İçinde metin, ses, video </a:t>
            </a:r>
            <a:r>
              <a:rPr lang="tr-TR" sz="2200" dirty="0" err="1" smtClean="0"/>
              <a:t>vb</a:t>
            </a:r>
            <a:r>
              <a:rPr lang="tr-TR" sz="2200" dirty="0" smtClean="0"/>
              <a:t> içerebilir...</a:t>
            </a:r>
            <a:br>
              <a:rPr lang="tr-TR" sz="2200" dirty="0" smtClean="0"/>
            </a:br>
            <a:r>
              <a:rPr lang="tr-TR" sz="2200" dirty="0" smtClean="0"/>
              <a:t>&lt;/BODY&gt;</a:t>
            </a:r>
            <a:br>
              <a:rPr lang="tr-TR" sz="2200" dirty="0" smtClean="0"/>
            </a:br>
            <a:r>
              <a:rPr lang="tr-TR" sz="2200" dirty="0" smtClean="0"/>
              <a:t>&lt;/HTML&gt;</a:t>
            </a:r>
          </a:p>
        </p:txBody>
      </p:sp>
      <p:sp>
        <p:nvSpPr>
          <p:cNvPr id="182275" name="Rectangle 3"/>
          <p:cNvSpPr>
            <a:spLocks noGrp="1" noChangeArrowheads="1"/>
          </p:cNvSpPr>
          <p:nvPr>
            <p:ph type="title"/>
          </p:nvPr>
        </p:nvSpPr>
        <p:spPr/>
        <p:txBody>
          <a:bodyPr/>
          <a:lstStyle/>
          <a:p>
            <a:pPr eaLnBrk="1" hangingPunct="1">
              <a:defRPr/>
            </a:pPr>
            <a:r>
              <a:rPr lang="tr-TR" smtClean="0"/>
              <a:t>HTML Dokümanlarının Yapısı </a:t>
            </a:r>
          </a:p>
        </p:txBody>
      </p:sp>
    </p:spTree>
    <p:extLst>
      <p:ext uri="{BB962C8B-B14F-4D97-AF65-F5344CB8AC3E}">
        <p14:creationId xmlns:p14="http://schemas.microsoft.com/office/powerpoint/2010/main" val="260979171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body" idx="1"/>
          </p:nvPr>
        </p:nvSpPr>
        <p:spPr>
          <a:xfrm>
            <a:off x="900113" y="2205038"/>
            <a:ext cx="7416800" cy="4032250"/>
          </a:xfrm>
        </p:spPr>
        <p:txBody>
          <a:bodyPr>
            <a:normAutofit/>
          </a:bodyPr>
          <a:lstStyle/>
          <a:p>
            <a:pPr eaLnBrk="1" hangingPunct="1">
              <a:lnSpc>
                <a:spcPct val="90000"/>
              </a:lnSpc>
              <a:buFont typeface="Wingdings" pitchFamily="2" charset="2"/>
              <a:buNone/>
              <a:defRPr/>
            </a:pPr>
            <a:r>
              <a:rPr lang="tr-TR" sz="2800" dirty="0" smtClean="0"/>
              <a:t>	&lt;</a:t>
            </a:r>
            <a:r>
              <a:rPr lang="tr-TR" sz="2800" dirty="0" err="1" smtClean="0"/>
              <a:t>head</a:t>
            </a:r>
            <a:r>
              <a:rPr lang="tr-TR" sz="2800" dirty="0" smtClean="0"/>
              <a:t>&gt;</a:t>
            </a:r>
            <a:br>
              <a:rPr lang="tr-TR" sz="2800" dirty="0" smtClean="0"/>
            </a:br>
            <a:r>
              <a:rPr lang="tr-TR" sz="2800" dirty="0" smtClean="0"/>
              <a:t>	&lt;</a:t>
            </a:r>
            <a:r>
              <a:rPr lang="tr-TR" sz="2800" dirty="0" err="1" smtClean="0"/>
              <a:t>title</a:t>
            </a:r>
            <a:r>
              <a:rPr lang="tr-TR" sz="2800" dirty="0" smtClean="0"/>
              <a:t>&gt;Merhaba&lt;/</a:t>
            </a:r>
            <a:r>
              <a:rPr lang="tr-TR" sz="2800" dirty="0" err="1" smtClean="0"/>
              <a:t>title</a:t>
            </a:r>
            <a:r>
              <a:rPr lang="tr-TR" sz="2800" dirty="0" smtClean="0"/>
              <a:t>&gt;</a:t>
            </a:r>
            <a:br>
              <a:rPr lang="tr-TR" sz="2800" dirty="0" smtClean="0"/>
            </a:br>
            <a:r>
              <a:rPr lang="tr-TR" sz="2800" dirty="0" smtClean="0"/>
              <a:t>&lt;/</a:t>
            </a:r>
            <a:r>
              <a:rPr lang="tr-TR" sz="2800" dirty="0" err="1" smtClean="0"/>
              <a:t>head</a:t>
            </a:r>
            <a:r>
              <a:rPr lang="tr-TR" sz="2800" dirty="0" smtClean="0"/>
              <a:t>&gt; </a:t>
            </a:r>
          </a:p>
          <a:p>
            <a:pPr eaLnBrk="1" hangingPunct="1">
              <a:lnSpc>
                <a:spcPct val="90000"/>
              </a:lnSpc>
              <a:buFont typeface="Wingdings" pitchFamily="2" charset="2"/>
              <a:buNone/>
              <a:defRPr/>
            </a:pPr>
            <a:r>
              <a:rPr lang="tr-TR" sz="2800" dirty="0" smtClean="0"/>
              <a:t>	&lt;body&gt;</a:t>
            </a:r>
            <a:br>
              <a:rPr lang="tr-TR" sz="2800" dirty="0" smtClean="0"/>
            </a:br>
            <a:r>
              <a:rPr lang="tr-TR" sz="2800" dirty="0" smtClean="0"/>
              <a:t>	Bu bizim ilk deneme sayfamız </a:t>
            </a:r>
            <a:br>
              <a:rPr lang="tr-TR" sz="2800" dirty="0" smtClean="0"/>
            </a:br>
            <a:r>
              <a:rPr lang="tr-TR" sz="2800" dirty="0" smtClean="0"/>
              <a:t>&lt;/body&gt;</a:t>
            </a:r>
          </a:p>
          <a:p>
            <a:pPr eaLnBrk="1" hangingPunct="1">
              <a:lnSpc>
                <a:spcPct val="90000"/>
              </a:lnSpc>
              <a:buFont typeface="Wingdings" pitchFamily="2" charset="2"/>
              <a:buNone/>
              <a:defRPr/>
            </a:pPr>
            <a:r>
              <a:rPr lang="tr-TR" sz="2800" dirty="0" smtClean="0"/>
              <a:t>	&lt;/html&gt; </a:t>
            </a:r>
            <a:br>
              <a:rPr lang="tr-TR" sz="2800" dirty="0" smtClean="0"/>
            </a:br>
            <a:endParaRPr lang="tr-TR" sz="2800" dirty="0" smtClean="0"/>
          </a:p>
        </p:txBody>
      </p:sp>
      <p:sp>
        <p:nvSpPr>
          <p:cNvPr id="265219" name="Rectangle 3"/>
          <p:cNvSpPr>
            <a:spLocks noGrp="1" noChangeArrowheads="1"/>
          </p:cNvSpPr>
          <p:nvPr>
            <p:ph type="title"/>
          </p:nvPr>
        </p:nvSpPr>
        <p:spPr/>
        <p:txBody>
          <a:bodyPr/>
          <a:lstStyle/>
          <a:p>
            <a:pPr eaLnBrk="1" hangingPunct="1">
              <a:defRPr/>
            </a:pPr>
            <a:r>
              <a:rPr lang="tr-TR" b="1" smtClean="0"/>
              <a:t>Örnek</a:t>
            </a:r>
            <a:r>
              <a:rPr lang="tr-TR" smtClean="0"/>
              <a:t> </a:t>
            </a:r>
          </a:p>
        </p:txBody>
      </p:sp>
    </p:spTree>
    <p:extLst>
      <p:ext uri="{BB962C8B-B14F-4D97-AF65-F5344CB8AC3E}">
        <p14:creationId xmlns:p14="http://schemas.microsoft.com/office/powerpoint/2010/main" val="42239763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p:txBody>
          <a:bodyPr/>
          <a:lstStyle/>
          <a:p>
            <a:r>
              <a:rPr lang="tr-TR" altLang="tr-TR" noProof="1" smtClean="0"/>
              <a:t>Tasarım</a:t>
            </a:r>
            <a:endParaRPr lang="tr-TR" altLang="tr-TR" noProof="1"/>
          </a:p>
        </p:txBody>
      </p:sp>
      <p:sp>
        <p:nvSpPr>
          <p:cNvPr id="3" name="Dikdörtgen 2"/>
          <p:cNvSpPr/>
          <p:nvPr/>
        </p:nvSpPr>
        <p:spPr>
          <a:xfrm>
            <a:off x="4716015" y="1357663"/>
            <a:ext cx="3744417" cy="4893647"/>
          </a:xfrm>
          <a:prstGeom prst="rect">
            <a:avLst/>
          </a:prstGeom>
        </p:spPr>
        <p:txBody>
          <a:bodyPr wrap="square">
            <a:spAutoFit/>
          </a:bodyPr>
          <a:lstStyle/>
          <a:p>
            <a:r>
              <a:rPr lang="tr-TR" altLang="tr-TR" sz="2400" dirty="0" smtClean="0"/>
              <a:t>Tasarıma önce el çizimi ile başlanabilir. Uygulamayı geliştirecek olanlar bir araya gelerek kara kalem çalışması yapabilirler.</a:t>
            </a:r>
          </a:p>
          <a:p>
            <a:endParaRPr lang="tr-TR" altLang="tr-TR" sz="2400" dirty="0" smtClean="0"/>
          </a:p>
          <a:p>
            <a:r>
              <a:rPr lang="tr-TR" altLang="tr-TR" sz="2400" dirty="0" smtClean="0"/>
              <a:t>Eskiz çalışmasının karman çorman fikir yumağı olması gerekiyor. Tasarıma başlarken mümkün olduğunca çok deneme yaparak olasılıkların göz önüne alınması gerekiyor. </a:t>
            </a:r>
            <a:endParaRPr lang="tr-TR" altLang="tr-TR" sz="2400" dirty="0"/>
          </a:p>
        </p:txBody>
      </p:sp>
      <p:pic>
        <p:nvPicPr>
          <p:cNvPr id="2" name="Resi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388" y="2060848"/>
            <a:ext cx="4375365" cy="3319730"/>
          </a:xfrm>
          <a:prstGeom prst="rect">
            <a:avLst/>
          </a:prstGeom>
        </p:spPr>
      </p:pic>
      <p:sp>
        <p:nvSpPr>
          <p:cNvPr id="4" name="Metin kutusu 3"/>
          <p:cNvSpPr txBox="1"/>
          <p:nvPr/>
        </p:nvSpPr>
        <p:spPr>
          <a:xfrm>
            <a:off x="451825" y="1340768"/>
            <a:ext cx="2880320" cy="461665"/>
          </a:xfrm>
          <a:prstGeom prst="rect">
            <a:avLst/>
          </a:prstGeom>
          <a:noFill/>
        </p:spPr>
        <p:txBody>
          <a:bodyPr wrap="square" rtlCol="0">
            <a:spAutoFit/>
          </a:bodyPr>
          <a:lstStyle/>
          <a:p>
            <a:r>
              <a:rPr lang="tr-TR" sz="2400" b="1" dirty="0" smtClean="0"/>
              <a:t>Eskiz:</a:t>
            </a:r>
            <a:endParaRPr lang="tr-TR" sz="2400" b="1" dirty="0"/>
          </a:p>
        </p:txBody>
      </p:sp>
    </p:spTree>
    <p:extLst>
      <p:ext uri="{BB962C8B-B14F-4D97-AF65-F5344CB8AC3E}">
        <p14:creationId xmlns:p14="http://schemas.microsoft.com/office/powerpoint/2010/main" val="1331717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p:txBody>
          <a:bodyPr/>
          <a:lstStyle/>
          <a:p>
            <a:r>
              <a:rPr lang="tr-TR" altLang="tr-TR" noProof="1" smtClean="0"/>
              <a:t>Tasarım</a:t>
            </a:r>
            <a:endParaRPr lang="tr-TR" altLang="tr-TR" noProof="1"/>
          </a:p>
        </p:txBody>
      </p:sp>
      <p:sp>
        <p:nvSpPr>
          <p:cNvPr id="3" name="Dikdörtgen 2"/>
          <p:cNvSpPr/>
          <p:nvPr/>
        </p:nvSpPr>
        <p:spPr>
          <a:xfrm>
            <a:off x="4413458" y="1182307"/>
            <a:ext cx="4335006" cy="5170646"/>
          </a:xfrm>
          <a:prstGeom prst="rect">
            <a:avLst/>
          </a:prstGeom>
        </p:spPr>
        <p:txBody>
          <a:bodyPr wrap="square">
            <a:spAutoFit/>
          </a:bodyPr>
          <a:lstStyle/>
          <a:p>
            <a:r>
              <a:rPr lang="tr-TR" sz="2200" dirty="0" err="1"/>
              <a:t>Wireframe</a:t>
            </a:r>
            <a:r>
              <a:rPr lang="tr-TR" sz="2200" dirty="0"/>
              <a:t>, tasarımın T'sine dahi dokunmadan projenin kurgusu</a:t>
            </a:r>
          </a:p>
          <a:p>
            <a:r>
              <a:rPr lang="tr-TR" sz="2200" dirty="0"/>
              <a:t>ve işlevselliği hakkında hem yazılımcıya hem de müşteriye</a:t>
            </a:r>
          </a:p>
          <a:p>
            <a:r>
              <a:rPr lang="tr-TR" sz="2200" dirty="0"/>
              <a:t>fikir sahibi olma olanağı sağlayan proje ön hazırlık aşamasıdır</a:t>
            </a:r>
            <a:r>
              <a:rPr lang="tr-TR" sz="2200" dirty="0" smtClean="0"/>
              <a:t>.</a:t>
            </a:r>
          </a:p>
          <a:p>
            <a:endParaRPr lang="tr-TR" altLang="tr-TR" sz="2200" dirty="0"/>
          </a:p>
          <a:p>
            <a:r>
              <a:rPr lang="tr-TR" sz="2200" dirty="0" err="1"/>
              <a:t>Wireframe</a:t>
            </a:r>
            <a:r>
              <a:rPr lang="tr-TR" sz="2200" dirty="0"/>
              <a:t> çizimi, kalem kağıt yardımı ile yapabilir veya</a:t>
            </a:r>
          </a:p>
          <a:p>
            <a:r>
              <a:rPr lang="tr-TR" sz="2200" dirty="0"/>
              <a:t>mevcut olan </a:t>
            </a:r>
            <a:r>
              <a:rPr lang="tr-TR" sz="2200" dirty="0" err="1"/>
              <a:t>Wireframe</a:t>
            </a:r>
            <a:r>
              <a:rPr lang="tr-TR" sz="2200" dirty="0"/>
              <a:t> araçlarından herhangi birini kullanabilirsiniz.</a:t>
            </a:r>
          </a:p>
          <a:p>
            <a:r>
              <a:rPr lang="tr-TR" sz="2200" dirty="0"/>
              <a:t>Yeni bir yazılımı öğrenerek vakit kaybetmemek adına</a:t>
            </a:r>
          </a:p>
          <a:p>
            <a:r>
              <a:rPr lang="tr-TR" sz="2200" dirty="0"/>
              <a:t>kağıt üzerinde çizim yapmak, daha kolay olabilir.</a:t>
            </a:r>
            <a:endParaRPr lang="tr-TR" altLang="tr-TR" sz="2200" dirty="0"/>
          </a:p>
        </p:txBody>
      </p:sp>
      <p:sp>
        <p:nvSpPr>
          <p:cNvPr id="4" name="Metin kutusu 3"/>
          <p:cNvSpPr txBox="1"/>
          <p:nvPr/>
        </p:nvSpPr>
        <p:spPr>
          <a:xfrm>
            <a:off x="451825" y="1340768"/>
            <a:ext cx="2880320" cy="523220"/>
          </a:xfrm>
          <a:prstGeom prst="rect">
            <a:avLst/>
          </a:prstGeom>
          <a:noFill/>
        </p:spPr>
        <p:txBody>
          <a:bodyPr wrap="square" rtlCol="0">
            <a:spAutoFit/>
          </a:bodyPr>
          <a:lstStyle/>
          <a:p>
            <a:r>
              <a:rPr lang="tr-TR" sz="2800" b="1" dirty="0" err="1" smtClean="0"/>
              <a:t>Wireframe</a:t>
            </a:r>
            <a:r>
              <a:rPr lang="tr-TR" sz="2800" b="1" dirty="0" smtClean="0"/>
              <a:t>:</a:t>
            </a:r>
            <a:endParaRPr lang="tr-TR" sz="2800" b="1" dirty="0"/>
          </a:p>
        </p:txBody>
      </p:sp>
      <p:pic>
        <p:nvPicPr>
          <p:cNvPr id="5" name="Resim 4"/>
          <p:cNvPicPr>
            <a:picLocks noChangeAspect="1"/>
          </p:cNvPicPr>
          <p:nvPr/>
        </p:nvPicPr>
        <p:blipFill>
          <a:blip>
            <a:extLst>
              <a:ext uri="{28A0092B-C50C-407E-A947-70E740481C1C}">
                <a14:useLocalDpi xmlns:a14="http://schemas.microsoft.com/office/drawing/2010/main" val="0"/>
              </a:ext>
            </a:extLst>
          </a:blip>
          <a:stretch>
            <a:fillRect/>
          </a:stretch>
        </p:blipFill>
        <p:spPr>
          <a:xfrm>
            <a:off x="179388" y="2060848"/>
            <a:ext cx="4234070" cy="3528392"/>
          </a:xfrm>
          <a:prstGeom prst="rect">
            <a:avLst/>
          </a:prstGeom>
        </p:spPr>
      </p:pic>
    </p:spTree>
    <p:extLst>
      <p:ext uri="{BB962C8B-B14F-4D97-AF65-F5344CB8AC3E}">
        <p14:creationId xmlns:p14="http://schemas.microsoft.com/office/powerpoint/2010/main" val="73738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p:txBody>
          <a:bodyPr/>
          <a:lstStyle/>
          <a:p>
            <a:r>
              <a:rPr lang="tr-TR" altLang="tr-TR" noProof="1" smtClean="0"/>
              <a:t>Tasarım</a:t>
            </a:r>
            <a:endParaRPr lang="tr-TR" altLang="tr-TR" noProof="1"/>
          </a:p>
        </p:txBody>
      </p:sp>
      <p:sp>
        <p:nvSpPr>
          <p:cNvPr id="3" name="Dikdörtgen 2"/>
          <p:cNvSpPr/>
          <p:nvPr/>
        </p:nvSpPr>
        <p:spPr>
          <a:xfrm>
            <a:off x="4283968" y="2115475"/>
            <a:ext cx="3744417" cy="1938992"/>
          </a:xfrm>
          <a:prstGeom prst="rect">
            <a:avLst/>
          </a:prstGeom>
        </p:spPr>
        <p:txBody>
          <a:bodyPr wrap="square">
            <a:spAutoFit/>
          </a:bodyPr>
          <a:lstStyle/>
          <a:p>
            <a:r>
              <a:rPr lang="tr-TR" sz="2400" dirty="0" err="1" smtClean="0"/>
              <a:t>Wireframe</a:t>
            </a:r>
            <a:r>
              <a:rPr lang="tr-TR" sz="2400" dirty="0" smtClean="0"/>
              <a:t> ile oluşturduğumuz ekranların görselleştiği ve renklendiği kısımdır. Bunu içinde çeşitli araçlar kullanılabilir.</a:t>
            </a:r>
            <a:endParaRPr lang="tr-TR" altLang="tr-TR" sz="2400" dirty="0"/>
          </a:p>
        </p:txBody>
      </p:sp>
      <p:sp>
        <p:nvSpPr>
          <p:cNvPr id="4" name="Metin kutusu 3"/>
          <p:cNvSpPr txBox="1"/>
          <p:nvPr/>
        </p:nvSpPr>
        <p:spPr>
          <a:xfrm>
            <a:off x="451825" y="1340768"/>
            <a:ext cx="2880320" cy="461665"/>
          </a:xfrm>
          <a:prstGeom prst="rect">
            <a:avLst/>
          </a:prstGeom>
          <a:noFill/>
        </p:spPr>
        <p:txBody>
          <a:bodyPr wrap="square" rtlCol="0">
            <a:spAutoFit/>
          </a:bodyPr>
          <a:lstStyle/>
          <a:p>
            <a:r>
              <a:rPr lang="tr-TR" sz="2400" b="1" dirty="0" err="1" smtClean="0"/>
              <a:t>Mockup</a:t>
            </a:r>
            <a:r>
              <a:rPr lang="tr-TR" sz="2400" b="1" dirty="0" smtClean="0"/>
              <a:t>:</a:t>
            </a:r>
            <a:endParaRPr lang="tr-TR" sz="2400" b="1" dirty="0"/>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060848"/>
            <a:ext cx="3873822" cy="3873822"/>
          </a:xfrm>
          <a:prstGeom prst="rect">
            <a:avLst/>
          </a:prstGeom>
        </p:spPr>
      </p:pic>
    </p:spTree>
    <p:extLst>
      <p:ext uri="{BB962C8B-B14F-4D97-AF65-F5344CB8AC3E}">
        <p14:creationId xmlns:p14="http://schemas.microsoft.com/office/powerpoint/2010/main" val="70850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p:txBody>
          <a:bodyPr/>
          <a:lstStyle/>
          <a:p>
            <a:r>
              <a:rPr lang="tr-TR" altLang="tr-TR" noProof="1" smtClean="0"/>
              <a:t>Tasarım</a:t>
            </a:r>
            <a:endParaRPr lang="tr-TR" altLang="tr-TR" noProof="1"/>
          </a:p>
        </p:txBody>
      </p:sp>
      <p:sp>
        <p:nvSpPr>
          <p:cNvPr id="3" name="Dikdörtgen 2"/>
          <p:cNvSpPr/>
          <p:nvPr/>
        </p:nvSpPr>
        <p:spPr>
          <a:xfrm>
            <a:off x="459883" y="1802433"/>
            <a:ext cx="7576560" cy="4524315"/>
          </a:xfrm>
          <a:prstGeom prst="rect">
            <a:avLst/>
          </a:prstGeom>
        </p:spPr>
        <p:txBody>
          <a:bodyPr wrap="square">
            <a:spAutoFit/>
          </a:bodyPr>
          <a:lstStyle/>
          <a:p>
            <a:r>
              <a:rPr lang="tr-TR" sz="2400" dirty="0"/>
              <a:t>Prototip</a:t>
            </a:r>
            <a:r>
              <a:rPr lang="tr-TR" sz="2400" dirty="0" smtClean="0"/>
              <a:t>, nihai </a:t>
            </a:r>
            <a:r>
              <a:rPr lang="tr-TR" sz="2400" dirty="0"/>
              <a:t>kod ve mükemmel çözünürlüğü geliştirmeden </a:t>
            </a:r>
            <a:r>
              <a:rPr lang="tr-TR" sz="2400" dirty="0" smtClean="0"/>
              <a:t>önce yapılması </a:t>
            </a:r>
            <a:r>
              <a:rPr lang="tr-TR" sz="2400" dirty="0"/>
              <a:t>gereken bir aşamadır. Kabul edilmiş, tıklanabilir </a:t>
            </a:r>
            <a:r>
              <a:rPr lang="tr-TR" sz="2400" dirty="0" smtClean="0"/>
              <a:t>bir gezinti</a:t>
            </a:r>
            <a:r>
              <a:rPr lang="tr-TR" sz="2400" dirty="0"/>
              <a:t>, ekiplerin amaçlarından sapmadan hedeflerine </a:t>
            </a:r>
            <a:r>
              <a:rPr lang="tr-TR" sz="2400" dirty="0" smtClean="0"/>
              <a:t>doğru ulaşabilmeleri </a:t>
            </a:r>
            <a:r>
              <a:rPr lang="tr-TR" sz="2400" dirty="0"/>
              <a:t>için yararlı bir referans olacaktır</a:t>
            </a:r>
            <a:r>
              <a:rPr lang="tr-TR" sz="2400" dirty="0" smtClean="0"/>
              <a:t>.</a:t>
            </a:r>
          </a:p>
          <a:p>
            <a:endParaRPr lang="tr-TR" sz="2400" dirty="0"/>
          </a:p>
          <a:p>
            <a:r>
              <a:rPr lang="tr-TR" sz="2400" dirty="0" err="1" smtClean="0"/>
              <a:t>Wireframe</a:t>
            </a:r>
            <a:r>
              <a:rPr lang="tr-TR" sz="2400" dirty="0" smtClean="0"/>
              <a:t> veya </a:t>
            </a:r>
            <a:r>
              <a:rPr lang="tr-TR" sz="2400" dirty="0" err="1" smtClean="0"/>
              <a:t>mockuplardan</a:t>
            </a:r>
            <a:r>
              <a:rPr lang="tr-TR" sz="2400" dirty="0" smtClean="0"/>
              <a:t> yararlanarak uygulamanın prototipleri oluşturulabilir. Bunlar işleyişin senaryosunu barındıracak ve sanki çalışıyormuş gibi yapacak örnekleridir. </a:t>
            </a:r>
          </a:p>
          <a:p>
            <a:endParaRPr lang="tr-TR" altLang="tr-TR" sz="2400" dirty="0"/>
          </a:p>
          <a:p>
            <a:r>
              <a:rPr lang="tr-TR" altLang="tr-TR" sz="2400" dirty="0" smtClean="0"/>
              <a:t>Bu aşamadan sonra tasarım kullanıcıların karşısına çıkartılarak kullanıcı geri bildirimleri alınabilir.</a:t>
            </a:r>
            <a:endParaRPr lang="tr-TR" altLang="tr-TR" sz="2400" dirty="0"/>
          </a:p>
        </p:txBody>
      </p:sp>
      <p:sp>
        <p:nvSpPr>
          <p:cNvPr id="4" name="Metin kutusu 3"/>
          <p:cNvSpPr txBox="1"/>
          <p:nvPr/>
        </p:nvSpPr>
        <p:spPr>
          <a:xfrm>
            <a:off x="451825" y="1340768"/>
            <a:ext cx="2880320" cy="461665"/>
          </a:xfrm>
          <a:prstGeom prst="rect">
            <a:avLst/>
          </a:prstGeom>
          <a:noFill/>
        </p:spPr>
        <p:txBody>
          <a:bodyPr wrap="square" rtlCol="0">
            <a:spAutoFit/>
          </a:bodyPr>
          <a:lstStyle/>
          <a:p>
            <a:r>
              <a:rPr lang="tr-TR" sz="2400" b="1" dirty="0" smtClean="0"/>
              <a:t>Prototip:</a:t>
            </a:r>
            <a:endParaRPr lang="tr-TR" sz="2400" b="1" dirty="0"/>
          </a:p>
        </p:txBody>
      </p:sp>
    </p:spTree>
    <p:extLst>
      <p:ext uri="{BB962C8B-B14F-4D97-AF65-F5344CB8AC3E}">
        <p14:creationId xmlns:p14="http://schemas.microsoft.com/office/powerpoint/2010/main" val="1613951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p:txBody>
          <a:bodyPr/>
          <a:lstStyle/>
          <a:p>
            <a:r>
              <a:rPr lang="tr-TR" altLang="tr-TR" noProof="1" smtClean="0"/>
              <a:t>Tasarım</a:t>
            </a:r>
            <a:endParaRPr lang="tr-TR" altLang="tr-TR" noProof="1"/>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2555" y="1196752"/>
            <a:ext cx="3838891" cy="5157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5640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p:txBody>
          <a:bodyPr/>
          <a:lstStyle/>
          <a:p>
            <a:r>
              <a:rPr lang="tr-TR" altLang="tr-TR" noProof="1" smtClean="0"/>
              <a:t>Web Tasarım İlkeleri</a:t>
            </a:r>
            <a:endParaRPr lang="tr-TR" altLang="tr-TR" noProof="1"/>
          </a:p>
        </p:txBody>
      </p:sp>
      <p:sp>
        <p:nvSpPr>
          <p:cNvPr id="3" name="Dikdörtgen 2"/>
          <p:cNvSpPr/>
          <p:nvPr/>
        </p:nvSpPr>
        <p:spPr>
          <a:xfrm>
            <a:off x="451826" y="1366305"/>
            <a:ext cx="7576560" cy="4893647"/>
          </a:xfrm>
          <a:prstGeom prst="rect">
            <a:avLst/>
          </a:prstGeom>
        </p:spPr>
        <p:txBody>
          <a:bodyPr wrap="square">
            <a:spAutoFit/>
          </a:bodyPr>
          <a:lstStyle/>
          <a:p>
            <a:r>
              <a:rPr lang="tr-TR" altLang="tr-TR" sz="2400" dirty="0" smtClean="0"/>
              <a:t>Web Sayfaları geliştirilirken tasarım sırasında dikkat edilmesi gereken noktalar bulunmaktadır. </a:t>
            </a:r>
          </a:p>
          <a:p>
            <a:endParaRPr lang="tr-TR" altLang="tr-TR" sz="2400" dirty="0"/>
          </a:p>
          <a:p>
            <a:pPr marL="342900" indent="-342900">
              <a:buFont typeface="Arial" panose="020B0604020202020204" pitchFamily="34" charset="0"/>
              <a:buChar char="•"/>
            </a:pPr>
            <a:r>
              <a:rPr lang="tr-TR" altLang="tr-TR" sz="2400" dirty="0" smtClean="0"/>
              <a:t>Geliştirilen web sayfaları Tüm tarayıcılarla (Mobil Cihazlarda kullanılan tarayıcılarda göz önüne alınarak) uyumlu olacak şekilde tasarlanmalıdır.</a:t>
            </a:r>
          </a:p>
          <a:p>
            <a:endParaRPr lang="tr-TR" altLang="tr-TR" sz="2400" dirty="0" smtClean="0"/>
          </a:p>
          <a:p>
            <a:pPr marL="342900" indent="-342900">
              <a:buFont typeface="Arial" panose="020B0604020202020204" pitchFamily="34" charset="0"/>
              <a:buChar char="•"/>
            </a:pPr>
            <a:r>
              <a:rPr lang="tr-TR" altLang="tr-TR" sz="2400" dirty="0" smtClean="0"/>
              <a:t>Mümkün olduğunca sade ve kolay kullanılır sayfaların tasarlanmalıdır.</a:t>
            </a:r>
          </a:p>
          <a:p>
            <a:endParaRPr lang="tr-TR" altLang="tr-TR" sz="2400" dirty="0" smtClean="0"/>
          </a:p>
          <a:p>
            <a:pPr marL="342900" indent="-342900">
              <a:buFont typeface="Arial" panose="020B0604020202020204" pitchFamily="34" charset="0"/>
              <a:buChar char="•"/>
            </a:pPr>
            <a:r>
              <a:rPr lang="tr-TR" altLang="tr-TR" sz="2400" dirty="0"/>
              <a:t>İçeriklerin okunabilir olması gerekmektedir. Bu nedenle renk geçişlerine ve tipografiye (yazı sanatı) dikkat edilmelidir</a:t>
            </a:r>
            <a:r>
              <a:rPr lang="tr-TR" altLang="tr-TR" sz="2400" dirty="0" smtClean="0"/>
              <a:t>.</a:t>
            </a:r>
            <a:endParaRPr lang="tr-TR" altLang="tr-TR" sz="2400" dirty="0"/>
          </a:p>
        </p:txBody>
      </p:sp>
    </p:spTree>
    <p:extLst>
      <p:ext uri="{BB962C8B-B14F-4D97-AF65-F5344CB8AC3E}">
        <p14:creationId xmlns:p14="http://schemas.microsoft.com/office/powerpoint/2010/main" val="3870425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p:txBody>
          <a:bodyPr/>
          <a:lstStyle/>
          <a:p>
            <a:r>
              <a:rPr lang="tr-TR" altLang="tr-TR" noProof="1" smtClean="0"/>
              <a:t>Web Tasarım İlkeleri</a:t>
            </a:r>
            <a:endParaRPr lang="tr-TR" altLang="tr-TR" noProof="1"/>
          </a:p>
        </p:txBody>
      </p:sp>
      <p:sp>
        <p:nvSpPr>
          <p:cNvPr id="3" name="Dikdörtgen 2"/>
          <p:cNvSpPr/>
          <p:nvPr/>
        </p:nvSpPr>
        <p:spPr>
          <a:xfrm>
            <a:off x="451826" y="1366305"/>
            <a:ext cx="7576560" cy="3416320"/>
          </a:xfrm>
          <a:prstGeom prst="rect">
            <a:avLst/>
          </a:prstGeom>
        </p:spPr>
        <p:txBody>
          <a:bodyPr wrap="square">
            <a:spAutoFit/>
          </a:bodyPr>
          <a:lstStyle/>
          <a:p>
            <a:pPr marL="342900" indent="-342900">
              <a:buFont typeface="Arial" panose="020B0604020202020204" pitchFamily="34" charset="0"/>
              <a:buChar char="•"/>
            </a:pPr>
            <a:r>
              <a:rPr lang="tr-TR" altLang="tr-TR" sz="2400" dirty="0" smtClean="0"/>
              <a:t>Okunabilirliği artırmak için y</a:t>
            </a:r>
            <a:r>
              <a:rPr lang="en-US" altLang="tr-TR" sz="2400" dirty="0" err="1" smtClean="0"/>
              <a:t>azı</a:t>
            </a:r>
            <a:r>
              <a:rPr lang="en-US" altLang="tr-TR" sz="2400" dirty="0" smtClean="0"/>
              <a:t> </a:t>
            </a:r>
            <a:r>
              <a:rPr lang="en-US" altLang="tr-TR" sz="2400" dirty="0" err="1"/>
              <a:t>ve</a:t>
            </a:r>
            <a:r>
              <a:rPr lang="en-US" altLang="tr-TR" sz="2400" dirty="0"/>
              <a:t> </a:t>
            </a:r>
            <a:r>
              <a:rPr lang="en-US" altLang="tr-TR" sz="2400" dirty="0" err="1" smtClean="0"/>
              <a:t>fon</a:t>
            </a:r>
            <a:r>
              <a:rPr lang="en-US" altLang="tr-TR" sz="2400" dirty="0" smtClean="0"/>
              <a:t> </a:t>
            </a:r>
            <a:r>
              <a:rPr lang="en-US" altLang="tr-TR" sz="2400" dirty="0" err="1"/>
              <a:t>için</a:t>
            </a:r>
            <a:r>
              <a:rPr lang="en-US" altLang="tr-TR" sz="2400" dirty="0"/>
              <a:t> zıt </a:t>
            </a:r>
            <a:r>
              <a:rPr lang="en-US" altLang="tr-TR" sz="2400" dirty="0" err="1"/>
              <a:t>renkler</a:t>
            </a:r>
            <a:r>
              <a:rPr lang="en-US" altLang="tr-TR" sz="2400" dirty="0"/>
              <a:t> </a:t>
            </a:r>
            <a:r>
              <a:rPr lang="en-US" altLang="tr-TR" sz="2400" dirty="0" err="1" smtClean="0"/>
              <a:t>kullanı</a:t>
            </a:r>
            <a:r>
              <a:rPr lang="tr-TR" altLang="tr-TR" sz="2400" dirty="0" err="1" smtClean="0"/>
              <a:t>lmalıdır</a:t>
            </a:r>
            <a:r>
              <a:rPr lang="en-US" altLang="tr-TR" sz="2400" dirty="0" smtClean="0"/>
              <a:t>. </a:t>
            </a:r>
            <a:r>
              <a:rPr lang="tr-TR" altLang="tr-TR" sz="2400" dirty="0" smtClean="0"/>
              <a:t> </a:t>
            </a:r>
            <a:r>
              <a:rPr lang="en-US" altLang="tr-TR" sz="2400" dirty="0" err="1" smtClean="0"/>
              <a:t>En</a:t>
            </a:r>
            <a:r>
              <a:rPr lang="en-US" altLang="tr-TR" sz="2400" dirty="0" smtClean="0"/>
              <a:t> </a:t>
            </a:r>
            <a:r>
              <a:rPr lang="en-US" altLang="tr-TR" sz="2400" dirty="0" err="1"/>
              <a:t>çok</a:t>
            </a:r>
            <a:r>
              <a:rPr lang="en-US" altLang="tr-TR" sz="2400" dirty="0"/>
              <a:t> </a:t>
            </a:r>
            <a:r>
              <a:rPr lang="en-US" altLang="tr-TR" sz="2400" dirty="0" err="1"/>
              <a:t>tercih</a:t>
            </a:r>
            <a:r>
              <a:rPr lang="en-US" altLang="tr-TR" sz="2400" dirty="0"/>
              <a:t> </a:t>
            </a:r>
            <a:r>
              <a:rPr lang="en-US" altLang="tr-TR" sz="2400" dirty="0" err="1"/>
              <a:t>edilen</a:t>
            </a:r>
            <a:r>
              <a:rPr lang="en-US" altLang="tr-TR" sz="2400" dirty="0"/>
              <a:t> </a:t>
            </a:r>
            <a:r>
              <a:rPr lang="en-US" altLang="tr-TR" sz="2400" dirty="0" err="1"/>
              <a:t>ikili</a:t>
            </a:r>
            <a:r>
              <a:rPr lang="en-US" altLang="tr-TR" sz="2400" dirty="0"/>
              <a:t> </a:t>
            </a:r>
            <a:r>
              <a:rPr lang="en-US" altLang="tr-TR" sz="2400" dirty="0" err="1"/>
              <a:t>genel</a:t>
            </a:r>
            <a:r>
              <a:rPr lang="en-US" altLang="tr-TR" sz="2400" dirty="0"/>
              <a:t> </a:t>
            </a:r>
            <a:r>
              <a:rPr lang="en-US" altLang="tr-TR" sz="2400" dirty="0" err="1"/>
              <a:t>olarak</a:t>
            </a:r>
            <a:r>
              <a:rPr lang="en-US" altLang="tr-TR" sz="2400" dirty="0"/>
              <a:t> </a:t>
            </a:r>
            <a:r>
              <a:rPr lang="en-US" altLang="tr-TR" sz="2400" dirty="0" err="1"/>
              <a:t>beyaz</a:t>
            </a:r>
            <a:r>
              <a:rPr lang="en-US" altLang="tr-TR" sz="2400" dirty="0"/>
              <a:t> </a:t>
            </a:r>
            <a:r>
              <a:rPr lang="en-US" altLang="tr-TR" sz="2400" dirty="0" err="1"/>
              <a:t>üzerine</a:t>
            </a:r>
            <a:r>
              <a:rPr lang="en-US" altLang="tr-TR" sz="2400" dirty="0"/>
              <a:t> </a:t>
            </a:r>
            <a:r>
              <a:rPr lang="en-US" altLang="tr-TR" sz="2400" dirty="0" err="1"/>
              <a:t>siyahtır</a:t>
            </a:r>
            <a:r>
              <a:rPr lang="en-US" altLang="tr-TR" sz="2400" dirty="0"/>
              <a:t>. </a:t>
            </a:r>
            <a:r>
              <a:rPr lang="tr-TR" altLang="tr-TR" sz="2400" dirty="0" smtClean="0"/>
              <a:t> </a:t>
            </a:r>
            <a:r>
              <a:rPr lang="en-US" altLang="tr-TR" sz="2400" dirty="0" err="1" smtClean="0"/>
              <a:t>Renklerin</a:t>
            </a:r>
            <a:r>
              <a:rPr lang="en-US" altLang="tr-TR" sz="2400" dirty="0" smtClean="0"/>
              <a:t> </a:t>
            </a:r>
            <a:r>
              <a:rPr lang="en-US" altLang="tr-TR" sz="2400" dirty="0"/>
              <a:t>RGB </a:t>
            </a:r>
            <a:r>
              <a:rPr lang="en-US" altLang="tr-TR" sz="2400" dirty="0" err="1"/>
              <a:t>kodlarına</a:t>
            </a:r>
            <a:r>
              <a:rPr lang="en-US" altLang="tr-TR" sz="2400" dirty="0"/>
              <a:t> </a:t>
            </a:r>
            <a:r>
              <a:rPr lang="en-US" altLang="tr-TR" sz="2400" dirty="0" err="1"/>
              <a:t>bakarak</a:t>
            </a:r>
            <a:r>
              <a:rPr lang="en-US" altLang="tr-TR" sz="2400" dirty="0"/>
              <a:t> </a:t>
            </a:r>
            <a:r>
              <a:rPr lang="en-US" altLang="tr-TR" sz="2400" dirty="0" err="1"/>
              <a:t>zıtlıklarını</a:t>
            </a:r>
            <a:r>
              <a:rPr lang="en-US" altLang="tr-TR" sz="2400" dirty="0"/>
              <a:t> (contrast) </a:t>
            </a:r>
            <a:r>
              <a:rPr lang="en-US" altLang="tr-TR" sz="2400" dirty="0" err="1"/>
              <a:t>ayarlayabilirsiniz</a:t>
            </a:r>
            <a:r>
              <a:rPr lang="en-US" altLang="tr-TR" sz="2400" dirty="0" smtClean="0"/>
              <a:t>.</a:t>
            </a:r>
            <a:endParaRPr lang="tr-TR" altLang="tr-TR" sz="2400" dirty="0" smtClean="0"/>
          </a:p>
          <a:p>
            <a:pPr marL="342900" indent="-342900">
              <a:buFont typeface="Arial" panose="020B0604020202020204" pitchFamily="34" charset="0"/>
              <a:buChar char="•"/>
            </a:pPr>
            <a:endParaRPr lang="tr-TR" altLang="tr-TR" sz="2400" dirty="0"/>
          </a:p>
          <a:p>
            <a:pPr marL="342900" indent="-342900">
              <a:buFont typeface="Arial" panose="020B0604020202020204" pitchFamily="34" charset="0"/>
              <a:buChar char="•"/>
            </a:pPr>
            <a:r>
              <a:rPr lang="en-US" altLang="tr-TR" sz="2400" dirty="0" err="1"/>
              <a:t>Örneğin</a:t>
            </a:r>
            <a:r>
              <a:rPr lang="en-US" altLang="tr-TR" sz="2400" dirty="0"/>
              <a:t> #FFFFCC </a:t>
            </a:r>
            <a:r>
              <a:rPr lang="en-US" altLang="tr-TR" sz="2400" dirty="0" err="1"/>
              <a:t>üzerine</a:t>
            </a:r>
            <a:r>
              <a:rPr lang="en-US" altLang="tr-TR" sz="2400" dirty="0"/>
              <a:t> #000099 </a:t>
            </a:r>
            <a:r>
              <a:rPr lang="en-US" altLang="tr-TR" sz="2400" dirty="0" err="1"/>
              <a:t>iyi</a:t>
            </a:r>
            <a:r>
              <a:rPr lang="en-US" altLang="tr-TR" sz="2400" dirty="0"/>
              <a:t> </a:t>
            </a:r>
            <a:r>
              <a:rPr lang="en-US" altLang="tr-TR" sz="2400" dirty="0" err="1"/>
              <a:t>bir</a:t>
            </a:r>
            <a:r>
              <a:rPr lang="en-US" altLang="tr-TR" sz="2400" dirty="0"/>
              <a:t> </a:t>
            </a:r>
            <a:r>
              <a:rPr lang="en-US" altLang="tr-TR" sz="2400" dirty="0" err="1"/>
              <a:t>zıtlık</a:t>
            </a:r>
            <a:r>
              <a:rPr lang="en-US" altLang="tr-TR" sz="2400" dirty="0"/>
              <a:t> </a:t>
            </a:r>
            <a:r>
              <a:rPr lang="en-US" altLang="tr-TR" sz="2400" dirty="0" err="1"/>
              <a:t>oluşturacaktır</a:t>
            </a:r>
            <a:r>
              <a:rPr lang="en-US" altLang="tr-TR" sz="2400" dirty="0"/>
              <a:t>. </a:t>
            </a:r>
            <a:endParaRPr lang="tr-TR" altLang="tr-TR" sz="2400" dirty="0"/>
          </a:p>
          <a:p>
            <a:pPr marL="342900" indent="-342900">
              <a:buFont typeface="Arial" panose="020B0604020202020204" pitchFamily="34" charset="0"/>
              <a:buChar char="•"/>
            </a:pPr>
            <a:endParaRPr lang="tr-TR" altLang="tr-TR" sz="2400" dirty="0" smtClean="0"/>
          </a:p>
          <a:p>
            <a:pPr marL="342900" indent="-342900">
              <a:buFont typeface="Arial" panose="020B0604020202020204" pitchFamily="34" charset="0"/>
              <a:buChar char="•"/>
            </a:pPr>
            <a:endParaRPr lang="tr-TR" altLang="tr-TR" sz="2400" dirty="0"/>
          </a:p>
        </p:txBody>
      </p:sp>
    </p:spTree>
    <p:extLst>
      <p:ext uri="{BB962C8B-B14F-4D97-AF65-F5344CB8AC3E}">
        <p14:creationId xmlns:p14="http://schemas.microsoft.com/office/powerpoint/2010/main" val="1197269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ArpaNet</a:t>
            </a:r>
            <a:endParaRPr lang="tr-TR" dirty="0"/>
          </a:p>
        </p:txBody>
      </p:sp>
      <p:sp>
        <p:nvSpPr>
          <p:cNvPr id="3" name="İçerik Yer Tutucusu 2"/>
          <p:cNvSpPr>
            <a:spLocks noGrp="1"/>
          </p:cNvSpPr>
          <p:nvPr>
            <p:ph sz="quarter" idx="1"/>
          </p:nvPr>
        </p:nvSpPr>
        <p:spPr/>
        <p:txBody>
          <a:bodyPr>
            <a:normAutofit/>
          </a:bodyPr>
          <a:lstStyle/>
          <a:p>
            <a:pPr>
              <a:buFont typeface="Arial" panose="020B0604020202020204" pitchFamily="34" charset="0"/>
              <a:buChar char="•"/>
            </a:pPr>
            <a:r>
              <a:rPr lang="tr-TR" dirty="0" smtClean="0"/>
              <a:t>ABD savunma bakanlığınca kurulan ARPA </a:t>
            </a:r>
            <a:r>
              <a:rPr lang="tr-TR" dirty="0"/>
              <a:t>(Advanced </a:t>
            </a:r>
            <a:r>
              <a:rPr lang="tr-TR" dirty="0" err="1"/>
              <a:t>Research</a:t>
            </a:r>
            <a:r>
              <a:rPr lang="tr-TR" dirty="0"/>
              <a:t> </a:t>
            </a:r>
            <a:r>
              <a:rPr lang="tr-TR" dirty="0" err="1"/>
              <a:t>Projects</a:t>
            </a:r>
            <a:r>
              <a:rPr lang="tr-TR" dirty="0"/>
              <a:t> </a:t>
            </a:r>
            <a:r>
              <a:rPr lang="tr-TR" dirty="0" err="1"/>
              <a:t>Agency</a:t>
            </a:r>
            <a:r>
              <a:rPr lang="tr-TR" dirty="0"/>
              <a:t> - İleri Araştırma Projeleri Ajansı</a:t>
            </a:r>
            <a:r>
              <a:rPr lang="tr-TR" dirty="0" smtClean="0"/>
              <a:t>) bünyesinde bulunan kurumların birbiriyle haberleşebilmeleri için </a:t>
            </a:r>
            <a:r>
              <a:rPr lang="tr-TR" dirty="0" err="1" smtClean="0"/>
              <a:t>ArpaNet</a:t>
            </a:r>
            <a:r>
              <a:rPr lang="tr-TR" dirty="0" smtClean="0"/>
              <a:t> isimli bir ağ kurmuştur. </a:t>
            </a:r>
          </a:p>
          <a:p>
            <a:pPr>
              <a:buFont typeface="Arial" panose="020B0604020202020204" pitchFamily="34" charset="0"/>
              <a:buChar char="•"/>
            </a:pPr>
            <a:endParaRPr lang="tr-TR" dirty="0" smtClean="0"/>
          </a:p>
          <a:p>
            <a:pPr>
              <a:buFont typeface="Arial" panose="020B0604020202020204" pitchFamily="34" charset="0"/>
              <a:buChar char="•"/>
            </a:pPr>
            <a:r>
              <a:rPr lang="tr-TR" dirty="0" smtClean="0"/>
              <a:t>Benzer şekilde İngiltere’de üniversiteleri birbirine bağlamak için JANET isimli bir ağ oluşturulmuştur.</a:t>
            </a:r>
          </a:p>
          <a:p>
            <a:pPr>
              <a:buFont typeface="Arial" panose="020B0604020202020204" pitchFamily="34" charset="0"/>
              <a:buChar char="•"/>
            </a:pPr>
            <a:endParaRPr lang="tr-TR" dirty="0" smtClean="0"/>
          </a:p>
          <a:p>
            <a:pPr>
              <a:buFont typeface="Arial" panose="020B0604020202020204" pitchFamily="34" charset="0"/>
              <a:buChar char="•"/>
            </a:pPr>
            <a:r>
              <a:rPr lang="tr-TR" dirty="0" smtClean="0"/>
              <a:t>Bu farklı ağların birbirleriyle haberleşebilmeleri için IP(Internet Protokolü) geliştirilmiştir.</a:t>
            </a:r>
            <a:endParaRPr lang="tr-TR" dirty="0"/>
          </a:p>
        </p:txBody>
      </p:sp>
      <p:sp>
        <p:nvSpPr>
          <p:cNvPr id="4" name="Slayt Numarası Yer Tutucusu 3"/>
          <p:cNvSpPr>
            <a:spLocks noGrp="1"/>
          </p:cNvSpPr>
          <p:nvPr>
            <p:ph type="sldNum" sz="quarter" idx="12"/>
          </p:nvPr>
        </p:nvSpPr>
        <p:spPr/>
        <p:txBody>
          <a:bodyPr/>
          <a:lstStyle/>
          <a:p>
            <a:fld id="{D0AD9428-60E2-48A6-BFBC-C136970B57E0}" type="slidenum">
              <a:rPr lang="tr-TR" smtClean="0"/>
              <a:t>3</a:t>
            </a:fld>
            <a:endParaRPr lang="tr-TR"/>
          </a:p>
        </p:txBody>
      </p:sp>
    </p:spTree>
    <p:extLst>
      <p:ext uri="{BB962C8B-B14F-4D97-AF65-F5344CB8AC3E}">
        <p14:creationId xmlns:p14="http://schemas.microsoft.com/office/powerpoint/2010/main" val="3292196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p:txBody>
          <a:bodyPr/>
          <a:lstStyle/>
          <a:p>
            <a:r>
              <a:rPr lang="tr-TR" dirty="0" err="1" smtClean="0"/>
              <a:t>Kullanabilirlik</a:t>
            </a:r>
            <a:endParaRPr lang="tr-TR" altLang="tr-TR" noProof="1"/>
          </a:p>
        </p:txBody>
      </p:sp>
      <p:sp>
        <p:nvSpPr>
          <p:cNvPr id="3" name="Dikdörtgen 2"/>
          <p:cNvSpPr/>
          <p:nvPr/>
        </p:nvSpPr>
        <p:spPr>
          <a:xfrm>
            <a:off x="441184" y="1271954"/>
            <a:ext cx="8235271" cy="3785652"/>
          </a:xfrm>
          <a:prstGeom prst="rect">
            <a:avLst/>
          </a:prstGeom>
        </p:spPr>
        <p:txBody>
          <a:bodyPr wrap="square">
            <a:spAutoFit/>
          </a:bodyPr>
          <a:lstStyle/>
          <a:p>
            <a:pPr>
              <a:buFont typeface="Wingdings" pitchFamily="2" charset="2"/>
              <a:buNone/>
            </a:pPr>
            <a:r>
              <a:rPr lang="en-US" altLang="tr-TR" sz="2400" dirty="0" err="1" smtClean="0"/>
              <a:t>Koyu</a:t>
            </a:r>
            <a:r>
              <a:rPr lang="en-US" altLang="tr-TR" sz="2400" dirty="0" smtClean="0"/>
              <a:t> </a:t>
            </a:r>
            <a:r>
              <a:rPr lang="en-US" altLang="tr-TR" sz="2400" dirty="0" err="1"/>
              <a:t>renkli</a:t>
            </a:r>
            <a:r>
              <a:rPr lang="en-US" altLang="tr-TR" sz="2400" dirty="0"/>
              <a:t> </a:t>
            </a:r>
            <a:r>
              <a:rPr lang="en-US" altLang="tr-TR" sz="2400" dirty="0" err="1"/>
              <a:t>zeminler</a:t>
            </a:r>
            <a:r>
              <a:rPr lang="en-US" altLang="tr-TR" sz="2400" dirty="0"/>
              <a:t> </a:t>
            </a:r>
            <a:r>
              <a:rPr lang="en-US" altLang="tr-TR" sz="2400" dirty="0" err="1"/>
              <a:t>üzerinde</a:t>
            </a:r>
            <a:r>
              <a:rPr lang="en-US" altLang="tr-TR" sz="2400" dirty="0"/>
              <a:t> </a:t>
            </a:r>
            <a:r>
              <a:rPr lang="en-US" altLang="tr-TR" sz="2400" dirty="0" err="1"/>
              <a:t>açık</a:t>
            </a:r>
            <a:r>
              <a:rPr lang="en-US" altLang="tr-TR" sz="2400" dirty="0"/>
              <a:t> </a:t>
            </a:r>
            <a:r>
              <a:rPr lang="en-US" altLang="tr-TR" sz="2400" dirty="0" err="1"/>
              <a:t>renkli</a:t>
            </a:r>
            <a:r>
              <a:rPr lang="en-US" altLang="tr-TR" sz="2400" dirty="0"/>
              <a:t> </a:t>
            </a:r>
            <a:r>
              <a:rPr lang="en-US" altLang="tr-TR" sz="2400" dirty="0" err="1"/>
              <a:t>yazılar</a:t>
            </a:r>
            <a:r>
              <a:rPr lang="en-US" altLang="tr-TR" sz="2400" dirty="0"/>
              <a:t> </a:t>
            </a:r>
            <a:r>
              <a:rPr lang="en-US" altLang="tr-TR" sz="2400" dirty="0" err="1"/>
              <a:t>tercih</a:t>
            </a:r>
            <a:r>
              <a:rPr lang="en-US" altLang="tr-TR" sz="2400" dirty="0"/>
              <a:t> </a:t>
            </a:r>
            <a:r>
              <a:rPr lang="en-US" altLang="tr-TR" sz="2400" dirty="0" err="1"/>
              <a:t>edilmelidir</a:t>
            </a:r>
            <a:r>
              <a:rPr lang="en-US" altLang="tr-TR" sz="2400" dirty="0"/>
              <a:t>. </a:t>
            </a:r>
            <a:r>
              <a:rPr lang="en-US" altLang="tr-TR" sz="2400" dirty="0" err="1"/>
              <a:t>Daha</a:t>
            </a:r>
            <a:r>
              <a:rPr lang="en-US" altLang="tr-TR" sz="2400" dirty="0"/>
              <a:t> </a:t>
            </a:r>
            <a:r>
              <a:rPr lang="en-US" altLang="tr-TR" sz="2400" dirty="0" err="1"/>
              <a:t>ışıklı</a:t>
            </a:r>
            <a:r>
              <a:rPr lang="en-US" altLang="tr-TR" sz="2400" dirty="0"/>
              <a:t> </a:t>
            </a:r>
            <a:r>
              <a:rPr lang="en-US" altLang="tr-TR" sz="2400" dirty="0" err="1"/>
              <a:t>olması</a:t>
            </a:r>
            <a:r>
              <a:rPr lang="en-US" altLang="tr-TR" sz="2400" dirty="0"/>
              <a:t> </a:t>
            </a:r>
            <a:r>
              <a:rPr lang="en-US" altLang="tr-TR" sz="2400" dirty="0" err="1"/>
              <a:t>nedeniyle</a:t>
            </a:r>
            <a:r>
              <a:rPr lang="en-US" altLang="tr-TR" sz="2400" dirty="0"/>
              <a:t> </a:t>
            </a:r>
            <a:r>
              <a:rPr lang="en-US" altLang="tr-TR" sz="2400" dirty="0" err="1"/>
              <a:t>koyu</a:t>
            </a:r>
            <a:r>
              <a:rPr lang="en-US" altLang="tr-TR" sz="2400" dirty="0"/>
              <a:t> </a:t>
            </a:r>
            <a:r>
              <a:rPr lang="en-US" altLang="tr-TR" sz="2400" dirty="0" err="1"/>
              <a:t>zemin</a:t>
            </a:r>
            <a:r>
              <a:rPr lang="en-US" altLang="tr-TR" sz="2400" dirty="0"/>
              <a:t> </a:t>
            </a:r>
            <a:r>
              <a:rPr lang="en-US" altLang="tr-TR" sz="2400" dirty="0" err="1"/>
              <a:t>üzerindeki</a:t>
            </a:r>
            <a:r>
              <a:rPr lang="en-US" altLang="tr-TR" sz="2400" dirty="0"/>
              <a:t> </a:t>
            </a:r>
            <a:r>
              <a:rPr lang="en-US" altLang="tr-TR" sz="2400" dirty="0" err="1"/>
              <a:t>yazılar</a:t>
            </a:r>
            <a:r>
              <a:rPr lang="en-US" altLang="tr-TR" sz="2400" dirty="0"/>
              <a:t>, </a:t>
            </a:r>
            <a:r>
              <a:rPr lang="en-US" altLang="tr-TR" sz="2400" dirty="0" err="1"/>
              <a:t>özellikle</a:t>
            </a:r>
            <a:r>
              <a:rPr lang="en-US" altLang="tr-TR" sz="2400" dirty="0"/>
              <a:t> de </a:t>
            </a:r>
            <a:r>
              <a:rPr lang="en-US" altLang="tr-TR" sz="2400" dirty="0" err="1"/>
              <a:t>serifsizler</a:t>
            </a:r>
            <a:r>
              <a:rPr lang="en-US" altLang="tr-TR" sz="2400" dirty="0"/>
              <a:t> </a:t>
            </a:r>
            <a:r>
              <a:rPr lang="en-US" altLang="tr-TR" sz="2400" dirty="0" err="1"/>
              <a:t>daha</a:t>
            </a:r>
            <a:r>
              <a:rPr lang="en-US" altLang="tr-TR" sz="2400" dirty="0"/>
              <a:t> </a:t>
            </a:r>
            <a:r>
              <a:rPr lang="en-US" altLang="tr-TR" sz="2400" dirty="0" err="1"/>
              <a:t>iyi</a:t>
            </a:r>
            <a:r>
              <a:rPr lang="en-US" altLang="tr-TR" sz="2400" dirty="0"/>
              <a:t> </a:t>
            </a:r>
            <a:r>
              <a:rPr lang="en-US" altLang="tr-TR" sz="2400" dirty="0" err="1"/>
              <a:t>görünürler</a:t>
            </a:r>
            <a:r>
              <a:rPr lang="en-US" altLang="tr-TR" sz="2400" dirty="0"/>
              <a:t>. </a:t>
            </a:r>
            <a:endParaRPr lang="tr-TR" altLang="tr-TR" sz="2400" dirty="0" smtClean="0"/>
          </a:p>
          <a:p>
            <a:pPr>
              <a:buFont typeface="Wingdings" pitchFamily="2" charset="2"/>
              <a:buNone/>
            </a:pPr>
            <a:endParaRPr lang="tr-TR" altLang="tr-TR" sz="2400" dirty="0"/>
          </a:p>
          <a:p>
            <a:pPr>
              <a:buFont typeface="Wingdings" pitchFamily="2" charset="2"/>
              <a:buNone/>
            </a:pPr>
            <a:endParaRPr lang="tr-TR" altLang="tr-TR" sz="2400" dirty="0" smtClean="0"/>
          </a:p>
          <a:p>
            <a:pPr>
              <a:buFont typeface="Wingdings" pitchFamily="2" charset="2"/>
              <a:buNone/>
            </a:pPr>
            <a:endParaRPr lang="tr-TR" altLang="tr-TR" sz="2400" dirty="0"/>
          </a:p>
          <a:p>
            <a:pPr>
              <a:buFont typeface="Wingdings" pitchFamily="2" charset="2"/>
              <a:buNone/>
            </a:pPr>
            <a:r>
              <a:rPr lang="en-US" altLang="tr-TR" sz="2400" dirty="0" err="1" smtClean="0"/>
              <a:t>Okunurluk</a:t>
            </a:r>
            <a:r>
              <a:rPr lang="en-US" altLang="tr-TR" sz="2400" dirty="0" smtClean="0"/>
              <a:t> </a:t>
            </a:r>
            <a:r>
              <a:rPr lang="en-US" altLang="tr-TR" sz="2400" dirty="0" err="1"/>
              <a:t>açısından</a:t>
            </a:r>
            <a:r>
              <a:rPr lang="en-US" altLang="tr-TR" sz="2400" dirty="0"/>
              <a:t> </a:t>
            </a:r>
            <a:r>
              <a:rPr lang="en-US" altLang="tr-TR" sz="2400" dirty="0" err="1"/>
              <a:t>harf</a:t>
            </a:r>
            <a:r>
              <a:rPr lang="en-US" altLang="tr-TR" sz="2400" dirty="0"/>
              <a:t> </a:t>
            </a:r>
            <a:r>
              <a:rPr lang="en-US" altLang="tr-TR" sz="2400" dirty="0" err="1"/>
              <a:t>ve</a:t>
            </a:r>
            <a:r>
              <a:rPr lang="en-US" altLang="tr-TR" sz="2400" dirty="0"/>
              <a:t> </a:t>
            </a:r>
            <a:r>
              <a:rPr lang="en-US" altLang="tr-TR" sz="2400" dirty="0" err="1"/>
              <a:t>zemin</a:t>
            </a:r>
            <a:r>
              <a:rPr lang="en-US" altLang="tr-TR" sz="2400" dirty="0"/>
              <a:t> </a:t>
            </a:r>
            <a:r>
              <a:rPr lang="en-US" altLang="tr-TR" sz="2400" dirty="0" err="1"/>
              <a:t>arasında</a:t>
            </a:r>
            <a:r>
              <a:rPr lang="en-US" altLang="tr-TR" sz="2400" dirty="0"/>
              <a:t> en </a:t>
            </a:r>
            <a:r>
              <a:rPr lang="en-US" altLang="tr-TR" sz="2400" dirty="0" err="1"/>
              <a:t>az</a:t>
            </a:r>
            <a:r>
              <a:rPr lang="en-US" altLang="tr-TR" sz="2400" dirty="0"/>
              <a:t> %70 ton </a:t>
            </a:r>
            <a:r>
              <a:rPr lang="en-US" altLang="tr-TR" sz="2400" dirty="0" err="1"/>
              <a:t>farkının</a:t>
            </a:r>
            <a:r>
              <a:rPr lang="en-US" altLang="tr-TR" sz="2400" dirty="0"/>
              <a:t> </a:t>
            </a:r>
            <a:r>
              <a:rPr lang="en-US" altLang="tr-TR" sz="2400" dirty="0" err="1"/>
              <a:t>gerekli</a:t>
            </a:r>
            <a:r>
              <a:rPr lang="en-US" altLang="tr-TR" sz="2400" dirty="0"/>
              <a:t> </a:t>
            </a:r>
            <a:r>
              <a:rPr lang="en-US" altLang="tr-TR" sz="2400" dirty="0" err="1"/>
              <a:t>olduğu</a:t>
            </a:r>
            <a:r>
              <a:rPr lang="en-US" altLang="tr-TR" sz="2400" dirty="0"/>
              <a:t> da </a:t>
            </a:r>
            <a:r>
              <a:rPr lang="en-US" altLang="tr-TR" sz="2400" dirty="0" err="1"/>
              <a:t>unutulmalıdır</a:t>
            </a:r>
            <a:r>
              <a:rPr lang="en-US" altLang="tr-TR" sz="2400" dirty="0"/>
              <a:t>. </a:t>
            </a:r>
            <a:r>
              <a:rPr lang="en-US" altLang="tr-TR" sz="2400" dirty="0" err="1"/>
              <a:t>Zemin</a:t>
            </a:r>
            <a:r>
              <a:rPr lang="en-US" altLang="tr-TR" sz="2400" dirty="0"/>
              <a:t> 100 </a:t>
            </a:r>
            <a:r>
              <a:rPr lang="en-US" altLang="tr-TR" sz="2400" dirty="0" err="1"/>
              <a:t>değer</a:t>
            </a:r>
            <a:r>
              <a:rPr lang="en-US" altLang="tr-TR" sz="2400" dirty="0"/>
              <a:t> </a:t>
            </a:r>
            <a:r>
              <a:rPr lang="en-US" altLang="tr-TR" sz="2400" dirty="0" err="1"/>
              <a:t>ise</a:t>
            </a:r>
            <a:r>
              <a:rPr lang="en-US" altLang="tr-TR" sz="2400" dirty="0"/>
              <a:t> </a:t>
            </a:r>
            <a:r>
              <a:rPr lang="en-US" altLang="tr-TR" sz="2400" dirty="0" err="1"/>
              <a:t>harf</a:t>
            </a:r>
            <a:r>
              <a:rPr lang="en-US" altLang="tr-TR" sz="2400" dirty="0"/>
              <a:t> 30 </a:t>
            </a:r>
            <a:r>
              <a:rPr lang="en-US" altLang="tr-TR" sz="2400" dirty="0" err="1"/>
              <a:t>değerden</a:t>
            </a:r>
            <a:r>
              <a:rPr lang="en-US" altLang="tr-TR" sz="2400" dirty="0"/>
              <a:t> </a:t>
            </a:r>
            <a:r>
              <a:rPr lang="en-US" altLang="tr-TR" sz="2400" dirty="0" err="1"/>
              <a:t>fazla</a:t>
            </a:r>
            <a:r>
              <a:rPr lang="en-US" altLang="tr-TR" sz="2400" dirty="0"/>
              <a:t> </a:t>
            </a:r>
            <a:r>
              <a:rPr lang="en-US" altLang="tr-TR" sz="2400" dirty="0" err="1"/>
              <a:t>olmamalıdır</a:t>
            </a:r>
            <a:r>
              <a:rPr lang="en-US" altLang="tr-TR" sz="2400" dirty="0"/>
              <a:t>. </a:t>
            </a:r>
            <a:r>
              <a:rPr lang="en-US" altLang="tr-TR" sz="2400" dirty="0" err="1"/>
              <a:t>Tersi</a:t>
            </a:r>
            <a:r>
              <a:rPr lang="en-US" altLang="tr-TR" sz="2400" dirty="0"/>
              <a:t> </a:t>
            </a:r>
            <a:r>
              <a:rPr lang="en-US" altLang="tr-TR" sz="2400" dirty="0" err="1"/>
              <a:t>için</a:t>
            </a:r>
            <a:r>
              <a:rPr lang="en-US" altLang="tr-TR" sz="2400" dirty="0"/>
              <a:t> de </a:t>
            </a:r>
            <a:r>
              <a:rPr lang="en-US" altLang="tr-TR" sz="2400" dirty="0" err="1"/>
              <a:t>aynı</a:t>
            </a:r>
            <a:r>
              <a:rPr lang="en-US" altLang="tr-TR" sz="2400" dirty="0"/>
              <a:t> </a:t>
            </a:r>
            <a:r>
              <a:rPr lang="en-US" altLang="tr-TR" sz="2400" dirty="0" err="1"/>
              <a:t>şey</a:t>
            </a:r>
            <a:r>
              <a:rPr lang="en-US" altLang="tr-TR" sz="2400" dirty="0"/>
              <a:t> </a:t>
            </a:r>
            <a:r>
              <a:rPr lang="en-US" altLang="tr-TR" sz="2400" dirty="0" err="1"/>
              <a:t>geçerlidir</a:t>
            </a:r>
            <a:r>
              <a:rPr lang="en-US" altLang="tr-TR" sz="2400" dirty="0"/>
              <a:t>.</a:t>
            </a:r>
            <a:endParaRPr lang="tr-TR" altLang="tr-TR" sz="2400" dirty="0"/>
          </a:p>
        </p:txBody>
      </p:sp>
      <p:pic>
        <p:nvPicPr>
          <p:cNvPr id="6" name="Picture 5" descr="resim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699329" y="2636912"/>
            <a:ext cx="2286000" cy="752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96206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p:txBody>
          <a:bodyPr/>
          <a:lstStyle/>
          <a:p>
            <a:r>
              <a:rPr lang="tr-TR" altLang="tr-TR" dirty="0"/>
              <a:t>Tipografi </a:t>
            </a:r>
          </a:p>
        </p:txBody>
      </p:sp>
      <p:sp>
        <p:nvSpPr>
          <p:cNvPr id="3" name="Dikdörtgen 2"/>
          <p:cNvSpPr/>
          <p:nvPr/>
        </p:nvSpPr>
        <p:spPr>
          <a:xfrm>
            <a:off x="467544" y="1242584"/>
            <a:ext cx="8280920" cy="4893647"/>
          </a:xfrm>
          <a:prstGeom prst="rect">
            <a:avLst/>
          </a:prstGeom>
        </p:spPr>
        <p:txBody>
          <a:bodyPr wrap="square">
            <a:spAutoFit/>
          </a:bodyPr>
          <a:lstStyle/>
          <a:p>
            <a:r>
              <a:rPr lang="tr-TR" altLang="tr-TR" sz="2400" dirty="0" smtClean="0"/>
              <a:t>Tipografi </a:t>
            </a:r>
          </a:p>
          <a:p>
            <a:endParaRPr lang="tr-TR" altLang="tr-TR" sz="2400" dirty="0"/>
          </a:p>
          <a:p>
            <a:r>
              <a:rPr lang="tr-TR" altLang="tr-TR" sz="2400" dirty="0" smtClean="0"/>
              <a:t>Yazı yazma sanatıdır.  </a:t>
            </a:r>
            <a:r>
              <a:rPr lang="en-US" altLang="tr-TR" sz="2400" dirty="0" smtClean="0"/>
              <a:t>Her </a:t>
            </a:r>
            <a:r>
              <a:rPr lang="en-US" altLang="tr-TR" sz="2400" dirty="0" err="1"/>
              <a:t>yazı</a:t>
            </a:r>
            <a:r>
              <a:rPr lang="en-US" altLang="tr-TR" sz="2400" dirty="0"/>
              <a:t> </a:t>
            </a:r>
            <a:r>
              <a:rPr lang="en-US" altLang="tr-TR" sz="2400" dirty="0" err="1"/>
              <a:t>karakterinin</a:t>
            </a:r>
            <a:r>
              <a:rPr lang="en-US" altLang="tr-TR" sz="2400" dirty="0"/>
              <a:t> </a:t>
            </a:r>
            <a:r>
              <a:rPr lang="en-US" altLang="tr-TR" sz="2400" dirty="0" err="1"/>
              <a:t>bir</a:t>
            </a:r>
            <a:r>
              <a:rPr lang="en-US" altLang="tr-TR" sz="2400" dirty="0"/>
              <a:t> </a:t>
            </a:r>
            <a:r>
              <a:rPr lang="en-US" altLang="tr-TR" sz="2400" dirty="0" err="1"/>
              <a:t>kimliği</a:t>
            </a:r>
            <a:r>
              <a:rPr lang="en-US" altLang="tr-TR" sz="2400" dirty="0"/>
              <a:t> </a:t>
            </a:r>
            <a:r>
              <a:rPr lang="en-US" altLang="tr-TR" sz="2400" dirty="0" err="1"/>
              <a:t>vardır</a:t>
            </a:r>
            <a:r>
              <a:rPr lang="en-US" altLang="tr-TR" sz="2400" dirty="0"/>
              <a:t>. Bu </a:t>
            </a:r>
            <a:r>
              <a:rPr lang="en-US" altLang="tr-TR" sz="2400" dirty="0" err="1"/>
              <a:t>kimlik</a:t>
            </a:r>
            <a:r>
              <a:rPr lang="en-US" altLang="tr-TR" sz="2400" dirty="0"/>
              <a:t> </a:t>
            </a:r>
            <a:r>
              <a:rPr lang="en-US" altLang="tr-TR" sz="2400" dirty="0" err="1"/>
              <a:t>mesajın</a:t>
            </a:r>
            <a:r>
              <a:rPr lang="en-US" altLang="tr-TR" sz="2400" dirty="0"/>
              <a:t> </a:t>
            </a:r>
            <a:r>
              <a:rPr lang="en-US" altLang="tr-TR" sz="2400" dirty="0" err="1"/>
              <a:t>iyi</a:t>
            </a:r>
            <a:r>
              <a:rPr lang="en-US" altLang="tr-TR" sz="2400" dirty="0"/>
              <a:t> </a:t>
            </a:r>
            <a:r>
              <a:rPr lang="en-US" altLang="tr-TR" sz="2400" dirty="0" err="1"/>
              <a:t>anlaşılmasını</a:t>
            </a:r>
            <a:r>
              <a:rPr lang="en-US" altLang="tr-TR" sz="2400" dirty="0"/>
              <a:t> </a:t>
            </a:r>
            <a:r>
              <a:rPr lang="en-US" altLang="tr-TR" sz="2400" dirty="0" err="1"/>
              <a:t>sağladığı</a:t>
            </a:r>
            <a:r>
              <a:rPr lang="en-US" altLang="tr-TR" sz="2400" dirty="0"/>
              <a:t> </a:t>
            </a:r>
            <a:r>
              <a:rPr lang="en-US" altLang="tr-TR" sz="2400" dirty="0" err="1"/>
              <a:t>gibi</a:t>
            </a:r>
            <a:r>
              <a:rPr lang="en-US" altLang="tr-TR" sz="2400" dirty="0"/>
              <a:t>, </a:t>
            </a:r>
            <a:r>
              <a:rPr lang="en-US" altLang="tr-TR" sz="2400" dirty="0" err="1"/>
              <a:t>yanlış</a:t>
            </a:r>
            <a:r>
              <a:rPr lang="en-US" altLang="tr-TR" sz="2400" dirty="0"/>
              <a:t> </a:t>
            </a:r>
            <a:r>
              <a:rPr lang="en-US" altLang="tr-TR" sz="2400" dirty="0" err="1"/>
              <a:t>yorumlara</a:t>
            </a:r>
            <a:r>
              <a:rPr lang="en-US" altLang="tr-TR" sz="2400" dirty="0"/>
              <a:t> da </a:t>
            </a:r>
            <a:r>
              <a:rPr lang="en-US" altLang="tr-TR" sz="2400" dirty="0" err="1"/>
              <a:t>neden</a:t>
            </a:r>
            <a:r>
              <a:rPr lang="en-US" altLang="tr-TR" sz="2400" dirty="0"/>
              <a:t> </a:t>
            </a:r>
            <a:r>
              <a:rPr lang="en-US" altLang="tr-TR" sz="2400" dirty="0" err="1"/>
              <a:t>olabilir</a:t>
            </a:r>
            <a:r>
              <a:rPr lang="en-US" altLang="tr-TR" sz="2400" dirty="0"/>
              <a:t>. </a:t>
            </a:r>
            <a:r>
              <a:rPr lang="tr-TR" altLang="tr-TR" sz="2400" dirty="0" smtClean="0"/>
              <a:t> Yazılarda kullanılan yazı fontları ile bu yazıyı okuyanlar üzerinde yazı ile ilgili </a:t>
            </a:r>
            <a:r>
              <a:rPr lang="en-US" altLang="tr-TR" sz="2400" dirty="0" err="1" smtClean="0"/>
              <a:t>kaba</a:t>
            </a:r>
            <a:r>
              <a:rPr lang="en-US" altLang="tr-TR" sz="2400" dirty="0"/>
              <a:t>, </a:t>
            </a:r>
            <a:r>
              <a:rPr lang="en-US" altLang="tr-TR" sz="2400" dirty="0" err="1"/>
              <a:t>kadınsı</a:t>
            </a:r>
            <a:r>
              <a:rPr lang="en-US" altLang="tr-TR" sz="2400" dirty="0"/>
              <a:t>, </a:t>
            </a:r>
            <a:r>
              <a:rPr lang="en-US" altLang="tr-TR" sz="2400" dirty="0" err="1" smtClean="0"/>
              <a:t>erkeksi</a:t>
            </a:r>
            <a:r>
              <a:rPr lang="tr-TR" altLang="tr-TR" sz="2400" dirty="0" smtClean="0"/>
              <a:t> </a:t>
            </a:r>
            <a:r>
              <a:rPr lang="en-US" altLang="tr-TR" sz="2400" dirty="0" err="1" smtClean="0"/>
              <a:t>resmi</a:t>
            </a:r>
            <a:r>
              <a:rPr lang="en-US" altLang="tr-TR" sz="2400" dirty="0"/>
              <a:t>, </a:t>
            </a:r>
            <a:r>
              <a:rPr lang="tr-TR" altLang="tr-TR" sz="2400" dirty="0" smtClean="0"/>
              <a:t> </a:t>
            </a:r>
            <a:r>
              <a:rPr lang="en-US" altLang="tr-TR" sz="2400" dirty="0" err="1" smtClean="0"/>
              <a:t>laubali</a:t>
            </a:r>
            <a:r>
              <a:rPr lang="en-US" altLang="tr-TR" sz="2400" dirty="0" smtClean="0"/>
              <a:t> </a:t>
            </a:r>
            <a:r>
              <a:rPr lang="tr-TR" altLang="tr-TR" sz="2400" dirty="0" smtClean="0"/>
              <a:t>gibi duyguların hissedilmesi sağlanabilir. </a:t>
            </a:r>
          </a:p>
          <a:p>
            <a:endParaRPr lang="tr-TR" altLang="tr-TR" sz="2400" dirty="0"/>
          </a:p>
          <a:p>
            <a:r>
              <a:rPr lang="en-US" altLang="tr-TR" sz="2400" dirty="0" err="1" smtClean="0"/>
              <a:t>Örneğin</a:t>
            </a:r>
            <a:r>
              <a:rPr lang="en-US" altLang="tr-TR" sz="2400" dirty="0" smtClean="0"/>
              <a:t> </a:t>
            </a:r>
            <a:r>
              <a:rPr lang="en-US" altLang="tr-TR" sz="2400" dirty="0" err="1"/>
              <a:t>Times'ın</a:t>
            </a:r>
            <a:r>
              <a:rPr lang="en-US" altLang="tr-TR" sz="2400" dirty="0"/>
              <a:t>, </a:t>
            </a:r>
            <a:r>
              <a:rPr lang="en-US" altLang="tr-TR" sz="2400" dirty="0" err="1"/>
              <a:t>İngiliz</a:t>
            </a:r>
            <a:r>
              <a:rPr lang="en-US" altLang="tr-TR" sz="2400" dirty="0"/>
              <a:t> </a:t>
            </a:r>
            <a:r>
              <a:rPr lang="en-US" altLang="tr-TR" sz="2400" dirty="0" err="1"/>
              <a:t>asaletini</a:t>
            </a:r>
            <a:r>
              <a:rPr lang="en-US" altLang="tr-TR" sz="2400" dirty="0"/>
              <a:t>, </a:t>
            </a:r>
            <a:r>
              <a:rPr lang="en-US" altLang="tr-TR" sz="2400" dirty="0" err="1"/>
              <a:t>ağırbaşlılığını</a:t>
            </a:r>
            <a:r>
              <a:rPr lang="en-US" altLang="tr-TR" sz="2400" dirty="0"/>
              <a:t> </a:t>
            </a:r>
            <a:r>
              <a:rPr lang="en-US" altLang="tr-TR" sz="2400" dirty="0" err="1"/>
              <a:t>yansıttığı</a:t>
            </a:r>
            <a:r>
              <a:rPr lang="en-US" altLang="tr-TR" sz="2400" dirty="0"/>
              <a:t> </a:t>
            </a:r>
            <a:r>
              <a:rPr lang="en-US" altLang="tr-TR" sz="2400" dirty="0" err="1"/>
              <a:t>söylenebilir</a:t>
            </a:r>
            <a:r>
              <a:rPr lang="en-US" altLang="tr-TR" sz="2400" dirty="0"/>
              <a:t>. </a:t>
            </a:r>
            <a:endParaRPr lang="tr-TR" altLang="tr-TR" sz="2400" dirty="0" smtClean="0"/>
          </a:p>
          <a:p>
            <a:pPr>
              <a:buFont typeface="Wingdings" pitchFamily="2" charset="2"/>
              <a:buNone/>
            </a:pPr>
            <a:endParaRPr lang="tr-TR" altLang="tr-TR" sz="2400" dirty="0"/>
          </a:p>
          <a:p>
            <a:pPr>
              <a:buFont typeface="Wingdings" pitchFamily="2" charset="2"/>
              <a:buNone/>
            </a:pPr>
            <a:endParaRPr lang="tr-TR" altLang="tr-TR" sz="2400" dirty="0" smtClean="0"/>
          </a:p>
          <a:p>
            <a:pPr>
              <a:buFont typeface="Wingdings" pitchFamily="2" charset="2"/>
              <a:buNone/>
            </a:pPr>
            <a:endParaRPr lang="tr-TR" altLang="tr-TR" sz="2400" dirty="0"/>
          </a:p>
        </p:txBody>
      </p:sp>
    </p:spTree>
    <p:extLst>
      <p:ext uri="{BB962C8B-B14F-4D97-AF65-F5344CB8AC3E}">
        <p14:creationId xmlns:p14="http://schemas.microsoft.com/office/powerpoint/2010/main" val="860106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p:txBody>
          <a:bodyPr/>
          <a:lstStyle/>
          <a:p>
            <a:r>
              <a:rPr lang="tr-TR" dirty="0" err="1" smtClean="0"/>
              <a:t>Kullanabilirlik</a:t>
            </a:r>
            <a:endParaRPr lang="tr-TR" altLang="tr-TR" noProof="1"/>
          </a:p>
        </p:txBody>
      </p:sp>
      <p:sp>
        <p:nvSpPr>
          <p:cNvPr id="3" name="Dikdörtgen 2"/>
          <p:cNvSpPr/>
          <p:nvPr/>
        </p:nvSpPr>
        <p:spPr>
          <a:xfrm>
            <a:off x="467544" y="1484784"/>
            <a:ext cx="7056784" cy="646331"/>
          </a:xfrm>
          <a:prstGeom prst="rect">
            <a:avLst/>
          </a:prstGeom>
        </p:spPr>
        <p:txBody>
          <a:bodyPr wrap="square">
            <a:spAutoFit/>
          </a:bodyPr>
          <a:lstStyle/>
          <a:p>
            <a:pPr>
              <a:buFont typeface="Wingdings" pitchFamily="2" charset="2"/>
              <a:buNone/>
            </a:pPr>
            <a:r>
              <a:rPr lang="tr-TR" altLang="tr-TR" dirty="0" smtClean="0"/>
              <a:t>Ekran içerisinde renk geçişlerine dikkat edilmelidir.  Renk geçişleri birbiriyle uyumlu olmalıdır.</a:t>
            </a:r>
            <a:endParaRPr lang="tr-TR" altLang="tr-T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500" y="2348880"/>
            <a:ext cx="4176095" cy="3343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8316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p:txBody>
          <a:bodyPr/>
          <a:lstStyle/>
          <a:p>
            <a:r>
              <a:rPr lang="tr-TR" dirty="0" err="1" smtClean="0"/>
              <a:t>Kullanabilirlik</a:t>
            </a:r>
            <a:endParaRPr lang="tr-TR" altLang="tr-TR" noProof="1"/>
          </a:p>
        </p:txBody>
      </p:sp>
      <p:graphicFrame>
        <p:nvGraphicFramePr>
          <p:cNvPr id="2" name="Nesne 1"/>
          <p:cNvGraphicFramePr>
            <a:graphicFrameLocks noChangeAspect="1"/>
          </p:cNvGraphicFramePr>
          <p:nvPr>
            <p:extLst>
              <p:ext uri="{D42A27DB-BD31-4B8C-83A1-F6EECF244321}">
                <p14:modId xmlns:p14="http://schemas.microsoft.com/office/powerpoint/2010/main" val="3438193490"/>
              </p:ext>
            </p:extLst>
          </p:nvPr>
        </p:nvGraphicFramePr>
        <p:xfrm>
          <a:off x="31189" y="1052736"/>
          <a:ext cx="9080489" cy="5328592"/>
        </p:xfrm>
        <a:graphic>
          <a:graphicData uri="http://schemas.openxmlformats.org/presentationml/2006/ole">
            <mc:AlternateContent xmlns:mc="http://schemas.openxmlformats.org/markup-compatibility/2006">
              <mc:Choice xmlns:v="urn:schemas-microsoft-com:vml" Requires="v">
                <p:oleObj spid="_x0000_s2059" name="Bitmap Image" r:id="rId3" imgW="7190476" imgH="4105848" progId="PBrush">
                  <p:embed/>
                </p:oleObj>
              </mc:Choice>
              <mc:Fallback>
                <p:oleObj name="Bitmap Image" r:id="rId3" imgW="7190476" imgH="410584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89" y="1052736"/>
                        <a:ext cx="9080489" cy="532859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493461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Grp="1" noChangeArrowheads="1"/>
          </p:cNvSpPr>
          <p:nvPr>
            <p:ph type="title"/>
          </p:nvPr>
        </p:nvSpPr>
        <p:spPr>
          <a:xfrm>
            <a:off x="495300" y="28146"/>
            <a:ext cx="8226425" cy="1143000"/>
          </a:xfrm>
        </p:spPr>
        <p:txBody>
          <a:bodyPr/>
          <a:lstStyle/>
          <a:p>
            <a:pPr eaLnBrk="1" hangingPunct="1">
              <a:defRPr/>
            </a:pPr>
            <a:r>
              <a:rPr lang="tr-TR" sz="4000" b="1" dirty="0" smtClean="0"/>
              <a:t>Renkler</a:t>
            </a:r>
            <a:endParaRPr lang="tr-TR" sz="4800" b="1" dirty="0" smtClean="0"/>
          </a:p>
        </p:txBody>
      </p:sp>
      <p:sp>
        <p:nvSpPr>
          <p:cNvPr id="190466" name="Rectangle 2"/>
          <p:cNvSpPr>
            <a:spLocks noGrp="1" noChangeArrowheads="1"/>
          </p:cNvSpPr>
          <p:nvPr>
            <p:ph type="body" sz="half" idx="1"/>
          </p:nvPr>
        </p:nvSpPr>
        <p:spPr/>
        <p:txBody>
          <a:bodyPr/>
          <a:lstStyle/>
          <a:p>
            <a:pPr eaLnBrk="1" hangingPunct="1">
              <a:buFont typeface="Wingdings" pitchFamily="2" charset="2"/>
              <a:buNone/>
              <a:defRPr/>
            </a:pPr>
            <a:r>
              <a:rPr lang="tr-TR" sz="1800" smtClean="0"/>
              <a:t>	</a:t>
            </a:r>
            <a:endParaRPr lang="tr-TR" sz="2800" smtClean="0"/>
          </a:p>
        </p:txBody>
      </p:sp>
      <p:graphicFrame>
        <p:nvGraphicFramePr>
          <p:cNvPr id="1026" name="Object 12"/>
          <p:cNvGraphicFramePr>
            <a:graphicFrameLocks noGrp="1" noChangeAspect="1"/>
          </p:cNvGraphicFramePr>
          <p:nvPr>
            <p:ph sz="half" idx="2"/>
          </p:nvPr>
        </p:nvGraphicFramePr>
        <p:xfrm>
          <a:off x="1187450" y="2781300"/>
          <a:ext cx="6769100" cy="3071813"/>
        </p:xfrm>
        <a:graphic>
          <a:graphicData uri="http://schemas.openxmlformats.org/presentationml/2006/ole">
            <mc:AlternateContent xmlns:mc="http://schemas.openxmlformats.org/markup-compatibility/2006">
              <mc:Choice xmlns:v="urn:schemas-microsoft-com:vml" Requires="v">
                <p:oleObj spid="_x0000_s1041" name="Bit Eşlem Resmi" r:id="rId4" imgW="4114286" imgH="1867161" progId="Paint.Picture">
                  <p:embed/>
                </p:oleObj>
              </mc:Choice>
              <mc:Fallback>
                <p:oleObj name="Bit Eşlem Resmi" r:id="rId4" imgW="4114286" imgH="1867161"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2781300"/>
                        <a:ext cx="6769100" cy="307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Rectangle 14"/>
          <p:cNvSpPr>
            <a:spLocks noChangeArrowheads="1"/>
          </p:cNvSpPr>
          <p:nvPr/>
        </p:nvSpPr>
        <p:spPr bwMode="auto">
          <a:xfrm>
            <a:off x="2484438" y="1614488"/>
            <a:ext cx="424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tr-TR" altLang="tr-TR" sz="2000"/>
              <a:t>#000000 siyah, #FFFFFF beyaz'dır</a:t>
            </a:r>
            <a:r>
              <a:rPr lang="tr-TR" altLang="tr-TR"/>
              <a:t> </a:t>
            </a:r>
          </a:p>
        </p:txBody>
      </p:sp>
    </p:spTree>
    <p:extLst>
      <p:ext uri="{BB962C8B-B14F-4D97-AF65-F5344CB8AC3E}">
        <p14:creationId xmlns:p14="http://schemas.microsoft.com/office/powerpoint/2010/main" val="83501801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body" idx="1"/>
          </p:nvPr>
        </p:nvSpPr>
        <p:spPr>
          <a:xfrm>
            <a:off x="900113" y="1989138"/>
            <a:ext cx="7958137" cy="4464050"/>
          </a:xfrm>
        </p:spPr>
        <p:txBody>
          <a:bodyPr/>
          <a:lstStyle/>
          <a:p>
            <a:pPr eaLnBrk="1" hangingPunct="1">
              <a:lnSpc>
                <a:spcPct val="80000"/>
              </a:lnSpc>
              <a:buFont typeface="Wingdings" pitchFamily="2" charset="2"/>
              <a:buNone/>
              <a:defRPr/>
            </a:pPr>
            <a:endParaRPr lang="tr-TR" sz="1800" dirty="0" smtClean="0"/>
          </a:p>
          <a:p>
            <a:pPr eaLnBrk="1" hangingPunct="1">
              <a:lnSpc>
                <a:spcPct val="80000"/>
              </a:lnSpc>
              <a:buFont typeface="Wingdings" pitchFamily="2" charset="2"/>
              <a:buNone/>
              <a:defRPr/>
            </a:pPr>
            <a:r>
              <a:rPr lang="tr-TR" sz="1800" dirty="0" smtClean="0">
                <a:hlinkClick r:id="rId3"/>
              </a:rPr>
              <a:t>http://www.</a:t>
            </a:r>
            <a:r>
              <a:rPr lang="tr-TR" sz="1800" dirty="0" err="1" smtClean="0">
                <a:hlinkClick r:id="rId3"/>
              </a:rPr>
              <a:t>altiustutasarim</a:t>
            </a:r>
            <a:r>
              <a:rPr lang="tr-TR" sz="1800" dirty="0" smtClean="0">
                <a:hlinkClick r:id="rId3"/>
              </a:rPr>
              <a:t>.com/</a:t>
            </a:r>
            <a:endParaRPr lang="tr-TR" sz="1800" dirty="0" smtClean="0"/>
          </a:p>
          <a:p>
            <a:pPr eaLnBrk="1" hangingPunct="1">
              <a:lnSpc>
                <a:spcPct val="80000"/>
              </a:lnSpc>
              <a:buFont typeface="Wingdings" pitchFamily="2" charset="2"/>
              <a:buNone/>
              <a:defRPr/>
            </a:pPr>
            <a:r>
              <a:rPr lang="tr-TR" sz="1800" dirty="0" smtClean="0">
                <a:hlinkClick r:id="rId4"/>
              </a:rPr>
              <a:t>http://www.</a:t>
            </a:r>
            <a:r>
              <a:rPr lang="tr-TR" sz="1800" dirty="0" err="1" smtClean="0">
                <a:hlinkClick r:id="rId4"/>
              </a:rPr>
              <a:t>cihansalim</a:t>
            </a:r>
            <a:r>
              <a:rPr lang="tr-TR" sz="1800" dirty="0" smtClean="0">
                <a:hlinkClick r:id="rId4"/>
              </a:rPr>
              <a:t>.net/</a:t>
            </a:r>
            <a:r>
              <a:rPr lang="tr-TR" sz="1800" dirty="0" err="1" smtClean="0">
                <a:hlinkClick r:id="rId4"/>
              </a:rPr>
              <a:t>blog</a:t>
            </a:r>
            <a:r>
              <a:rPr lang="tr-TR" sz="1800" dirty="0" smtClean="0">
                <a:hlinkClick r:id="rId4"/>
              </a:rPr>
              <a:t>/</a:t>
            </a:r>
            <a:endParaRPr lang="tr-TR" sz="1800" dirty="0" smtClean="0"/>
          </a:p>
          <a:p>
            <a:pPr eaLnBrk="1" hangingPunct="1">
              <a:lnSpc>
                <a:spcPct val="80000"/>
              </a:lnSpc>
              <a:buFont typeface="Wingdings" pitchFamily="2" charset="2"/>
              <a:buNone/>
              <a:defRPr/>
            </a:pPr>
            <a:r>
              <a:rPr lang="tr-TR" sz="1800" dirty="0" smtClean="0">
                <a:hlinkClick r:id="rId5"/>
              </a:rPr>
              <a:t>http://www.</a:t>
            </a:r>
            <a:r>
              <a:rPr lang="tr-TR" sz="1800" dirty="0" err="1" smtClean="0">
                <a:hlinkClick r:id="rId5"/>
              </a:rPr>
              <a:t>turnatasarim</a:t>
            </a:r>
            <a:r>
              <a:rPr lang="tr-TR" sz="1800" dirty="0" smtClean="0">
                <a:hlinkClick r:id="rId5"/>
              </a:rPr>
              <a:t>.com/</a:t>
            </a:r>
            <a:r>
              <a:rPr lang="tr-TR" sz="1800" dirty="0" err="1" smtClean="0">
                <a:hlinkClick r:id="rId5"/>
              </a:rPr>
              <a:t>faydali</a:t>
            </a:r>
            <a:r>
              <a:rPr lang="tr-TR" sz="1800" dirty="0" smtClean="0">
                <a:hlinkClick r:id="rId5"/>
              </a:rPr>
              <a:t>_bilgiler_detay.</a:t>
            </a:r>
            <a:r>
              <a:rPr lang="tr-TR" sz="1800" dirty="0" err="1" smtClean="0">
                <a:hlinkClick r:id="rId5"/>
              </a:rPr>
              <a:t>asp</a:t>
            </a:r>
            <a:r>
              <a:rPr lang="tr-TR" sz="1800" dirty="0" smtClean="0">
                <a:hlinkClick r:id="rId5"/>
              </a:rPr>
              <a:t>?</a:t>
            </a:r>
            <a:r>
              <a:rPr lang="tr-TR" sz="1800" dirty="0" err="1" smtClean="0">
                <a:hlinkClick r:id="rId5"/>
              </a:rPr>
              <a:t>bilgiID</a:t>
            </a:r>
            <a:r>
              <a:rPr lang="tr-TR" sz="1800" dirty="0" smtClean="0">
                <a:hlinkClick r:id="rId5"/>
              </a:rPr>
              <a:t>=47</a:t>
            </a:r>
            <a:endParaRPr lang="tr-TR" sz="1800" dirty="0" smtClean="0"/>
          </a:p>
          <a:p>
            <a:pPr eaLnBrk="1" hangingPunct="1">
              <a:lnSpc>
                <a:spcPct val="80000"/>
              </a:lnSpc>
              <a:buFont typeface="Wingdings" pitchFamily="2" charset="2"/>
              <a:buNone/>
              <a:defRPr/>
            </a:pPr>
            <a:r>
              <a:rPr lang="tr-TR" sz="1800" dirty="0" smtClean="0">
                <a:hlinkClick r:id="rId6"/>
              </a:rPr>
              <a:t>http://www.</a:t>
            </a:r>
            <a:r>
              <a:rPr lang="tr-TR" sz="1800" dirty="0" err="1" smtClean="0">
                <a:hlinkClick r:id="rId6"/>
              </a:rPr>
              <a:t>bedavasiteyapmak</a:t>
            </a:r>
            <a:r>
              <a:rPr lang="tr-TR" sz="1800" dirty="0" smtClean="0">
                <a:hlinkClick r:id="rId6"/>
              </a:rPr>
              <a:t>.com/site-</a:t>
            </a:r>
            <a:r>
              <a:rPr lang="tr-TR" sz="1800" dirty="0" err="1" smtClean="0">
                <a:hlinkClick r:id="rId6"/>
              </a:rPr>
              <a:t>yayinlama</a:t>
            </a:r>
            <a:r>
              <a:rPr lang="tr-TR" sz="1800" dirty="0" smtClean="0">
                <a:hlinkClick r:id="rId6"/>
              </a:rPr>
              <a:t>/bedava-domain.html</a:t>
            </a:r>
            <a:endParaRPr lang="tr-TR" sz="1800" dirty="0" smtClean="0"/>
          </a:p>
          <a:p>
            <a:pPr eaLnBrk="1" hangingPunct="1">
              <a:lnSpc>
                <a:spcPct val="80000"/>
              </a:lnSpc>
              <a:buFont typeface="Wingdings" pitchFamily="2" charset="2"/>
              <a:buNone/>
              <a:defRPr/>
            </a:pPr>
            <a:r>
              <a:rPr lang="tr-TR" sz="1800" dirty="0" smtClean="0">
                <a:hlinkClick r:id="rId7"/>
              </a:rPr>
              <a:t>http://sahdowfax.blogcu.com/internetin-gelisimi-ve-semantik-web/5347241</a:t>
            </a:r>
            <a:endParaRPr lang="tr-TR" sz="1800" dirty="0" smtClean="0"/>
          </a:p>
          <a:p>
            <a:pPr eaLnBrk="1" hangingPunct="1">
              <a:lnSpc>
                <a:spcPct val="80000"/>
              </a:lnSpc>
              <a:buFont typeface="Wingdings" pitchFamily="2" charset="2"/>
              <a:buNone/>
              <a:defRPr/>
            </a:pPr>
            <a:r>
              <a:rPr lang="tr-TR" sz="1800" dirty="0" smtClean="0">
                <a:hlinkClick r:id="rId8"/>
              </a:rPr>
              <a:t>http://sadikbabadag.blogcu.com/web-3-0/5431466</a:t>
            </a:r>
            <a:endParaRPr lang="tr-TR" sz="1800" dirty="0" smtClean="0"/>
          </a:p>
          <a:p>
            <a:pPr eaLnBrk="1" hangingPunct="1">
              <a:lnSpc>
                <a:spcPct val="80000"/>
              </a:lnSpc>
              <a:buFont typeface="Wingdings" pitchFamily="2" charset="2"/>
              <a:buNone/>
              <a:defRPr/>
            </a:pPr>
            <a:endParaRPr lang="tr-TR" sz="1800" dirty="0" smtClean="0"/>
          </a:p>
        </p:txBody>
      </p:sp>
      <p:sp>
        <p:nvSpPr>
          <p:cNvPr id="269315" name="Rectangle 3"/>
          <p:cNvSpPr>
            <a:spLocks noGrp="1" noChangeArrowheads="1"/>
          </p:cNvSpPr>
          <p:nvPr>
            <p:ph type="title"/>
          </p:nvPr>
        </p:nvSpPr>
        <p:spPr/>
        <p:txBody>
          <a:bodyPr/>
          <a:lstStyle/>
          <a:p>
            <a:pPr eaLnBrk="1" hangingPunct="1">
              <a:defRPr/>
            </a:pPr>
            <a:r>
              <a:rPr lang="tr-TR" b="1" dirty="0" smtClean="0"/>
              <a:t>Kaynakça</a:t>
            </a:r>
          </a:p>
        </p:txBody>
      </p:sp>
    </p:spTree>
    <p:extLst>
      <p:ext uri="{BB962C8B-B14F-4D97-AF65-F5344CB8AC3E}">
        <p14:creationId xmlns:p14="http://schemas.microsoft.com/office/powerpoint/2010/main" val="365135573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Internet</a:t>
            </a:r>
            <a:endParaRPr lang="tr-TR" dirty="0"/>
          </a:p>
        </p:txBody>
      </p:sp>
      <p:sp>
        <p:nvSpPr>
          <p:cNvPr id="3" name="İçerik Yer Tutucusu 2"/>
          <p:cNvSpPr>
            <a:spLocks noGrp="1"/>
          </p:cNvSpPr>
          <p:nvPr>
            <p:ph sz="quarter" idx="1"/>
          </p:nvPr>
        </p:nvSpPr>
        <p:spPr/>
        <p:txBody>
          <a:bodyPr>
            <a:normAutofit/>
          </a:bodyPr>
          <a:lstStyle/>
          <a:p>
            <a:pPr>
              <a:buFont typeface="Arial" panose="020B0604020202020204" pitchFamily="34" charset="0"/>
              <a:buChar char="•"/>
            </a:pPr>
            <a:r>
              <a:rPr lang="tr-TR" dirty="0" smtClean="0"/>
              <a:t>Günümüzde hemen hemen dünyadaki tüm ülkeler Internet ağına bağlıdır. </a:t>
            </a:r>
          </a:p>
          <a:p>
            <a:pPr>
              <a:buFont typeface="Arial" panose="020B0604020202020204" pitchFamily="34" charset="0"/>
              <a:buChar char="•"/>
            </a:pPr>
            <a:r>
              <a:rPr lang="tr-TR" dirty="0" smtClean="0"/>
              <a:t>Internet ağında resmi kurumlar, özel kuruluşlar, kişisel bağlantılar </a:t>
            </a:r>
            <a:r>
              <a:rPr lang="tr-TR" dirty="0" err="1" smtClean="0"/>
              <a:t>v.b</a:t>
            </a:r>
            <a:r>
              <a:rPr lang="tr-TR" dirty="0" smtClean="0"/>
              <a:t>. </a:t>
            </a:r>
            <a:r>
              <a:rPr lang="tr-TR" dirty="0"/>
              <a:t>y</a:t>
            </a:r>
            <a:r>
              <a:rPr lang="tr-TR" dirty="0" smtClean="0"/>
              <a:t>er almaktadır.</a:t>
            </a:r>
          </a:p>
          <a:p>
            <a:pPr>
              <a:buFont typeface="Arial" panose="020B0604020202020204" pitchFamily="34" charset="0"/>
              <a:buChar char="•"/>
            </a:pPr>
            <a:r>
              <a:rPr lang="tr-TR" dirty="0" smtClean="0"/>
              <a:t> Günümüzde bu akıllı cihazlarına Internet Ağına bağlı 15 milyar cihaz bulunmaktadır.</a:t>
            </a:r>
          </a:p>
          <a:p>
            <a:pPr>
              <a:buFont typeface="Arial" panose="020B0604020202020204" pitchFamily="34" charset="0"/>
              <a:buChar char="•"/>
            </a:pPr>
            <a:r>
              <a:rPr lang="tr-TR" dirty="0" err="1" smtClean="0"/>
              <a:t>Ağ’da</a:t>
            </a:r>
            <a:r>
              <a:rPr lang="tr-TR" dirty="0" smtClean="0"/>
              <a:t> </a:t>
            </a:r>
            <a:r>
              <a:rPr lang="tr-TR" dirty="0" err="1" smtClean="0"/>
              <a:t>TerraByte</a:t>
            </a:r>
            <a:r>
              <a:rPr lang="tr-TR" dirty="0"/>
              <a:t> </a:t>
            </a:r>
            <a:r>
              <a:rPr lang="tr-TR" dirty="0" smtClean="0"/>
              <a:t>‘dan daha fazla bağlantı gerçekleştirilmiştir.</a:t>
            </a:r>
          </a:p>
          <a:p>
            <a:pPr>
              <a:buFont typeface="Arial" panose="020B0604020202020204" pitchFamily="34" charset="0"/>
              <a:buChar char="•"/>
            </a:pPr>
            <a:r>
              <a:rPr lang="tr-TR" dirty="0" smtClean="0"/>
              <a:t>Sosyal Ağlara bağlantıların %60’dan fazlası akıllı cihazlarla gerçekleştirilmiştir.</a:t>
            </a:r>
            <a:endParaRPr lang="tr-TR" dirty="0"/>
          </a:p>
        </p:txBody>
      </p:sp>
      <p:sp>
        <p:nvSpPr>
          <p:cNvPr id="4" name="Slayt Numarası Yer Tutucusu 3"/>
          <p:cNvSpPr>
            <a:spLocks noGrp="1"/>
          </p:cNvSpPr>
          <p:nvPr>
            <p:ph type="sldNum" sz="quarter" idx="12"/>
          </p:nvPr>
        </p:nvSpPr>
        <p:spPr/>
        <p:txBody>
          <a:bodyPr/>
          <a:lstStyle/>
          <a:p>
            <a:fld id="{D0AD9428-60E2-48A6-BFBC-C136970B57E0}" type="slidenum">
              <a:rPr lang="tr-TR" smtClean="0"/>
              <a:t>4</a:t>
            </a:fld>
            <a:endParaRPr lang="tr-TR"/>
          </a:p>
        </p:txBody>
      </p:sp>
    </p:spTree>
    <p:extLst>
      <p:ext uri="{BB962C8B-B14F-4D97-AF65-F5344CB8AC3E}">
        <p14:creationId xmlns:p14="http://schemas.microsoft.com/office/powerpoint/2010/main" val="2943494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WWW</a:t>
            </a:r>
            <a:endParaRPr lang="tr-TR" dirty="0"/>
          </a:p>
        </p:txBody>
      </p:sp>
      <p:sp>
        <p:nvSpPr>
          <p:cNvPr id="3" name="İçerik Yer Tutucusu 2"/>
          <p:cNvSpPr>
            <a:spLocks noGrp="1"/>
          </p:cNvSpPr>
          <p:nvPr>
            <p:ph sz="quarter" idx="1"/>
          </p:nvPr>
        </p:nvSpPr>
        <p:spPr/>
        <p:txBody>
          <a:bodyPr>
            <a:normAutofit fontScale="92500" lnSpcReduction="20000"/>
          </a:bodyPr>
          <a:lstStyle/>
          <a:p>
            <a:pPr>
              <a:buFont typeface="Arial" panose="020B0604020202020204" pitchFamily="34" charset="0"/>
              <a:buChar char="•"/>
              <a:defRPr/>
            </a:pPr>
            <a:r>
              <a:rPr lang="tr-TR" sz="2800" dirty="0"/>
              <a:t>World </a:t>
            </a:r>
            <a:r>
              <a:rPr lang="tr-TR" sz="2800" dirty="0" err="1"/>
              <a:t>Wide</a:t>
            </a:r>
            <a:r>
              <a:rPr lang="tr-TR" sz="2800" dirty="0"/>
              <a:t> Web(Dünya Çapında Ağ), protokollere dayanan, Internet üzerinden çok sayıda doküman, sayfa ve bilgilere ulaşmak için kullanılan Internet hizmetidir. </a:t>
            </a:r>
          </a:p>
          <a:p>
            <a:pPr>
              <a:buFont typeface="Arial" panose="020B0604020202020204" pitchFamily="34" charset="0"/>
              <a:buChar char="•"/>
              <a:defRPr/>
            </a:pPr>
            <a:endParaRPr lang="tr-TR" sz="2800" dirty="0"/>
          </a:p>
          <a:p>
            <a:pPr>
              <a:buFont typeface="Arial" panose="020B0604020202020204" pitchFamily="34" charset="0"/>
              <a:buChar char="•"/>
              <a:defRPr/>
            </a:pPr>
            <a:r>
              <a:rPr lang="tr-TR" sz="2800" dirty="0"/>
              <a:t>1989’ların başlarında, CERN (</a:t>
            </a:r>
            <a:r>
              <a:rPr lang="tr-TR" sz="2800" dirty="0" err="1"/>
              <a:t>European</a:t>
            </a:r>
            <a:r>
              <a:rPr lang="tr-TR" sz="2800" dirty="0"/>
              <a:t> </a:t>
            </a:r>
            <a:r>
              <a:rPr lang="tr-TR" sz="2800" dirty="0" err="1"/>
              <a:t>Laboratory</a:t>
            </a:r>
            <a:r>
              <a:rPr lang="tr-TR" sz="2800" dirty="0"/>
              <a:t> </a:t>
            </a:r>
            <a:r>
              <a:rPr lang="tr-TR" sz="2800" dirty="0" err="1"/>
              <a:t>for</a:t>
            </a:r>
            <a:r>
              <a:rPr lang="tr-TR" sz="2800" dirty="0"/>
              <a:t> </a:t>
            </a:r>
            <a:r>
              <a:rPr lang="tr-TR" sz="2800" dirty="0" err="1"/>
              <a:t>Particular</a:t>
            </a:r>
            <a:r>
              <a:rPr lang="tr-TR" sz="2800" dirty="0"/>
              <a:t> </a:t>
            </a:r>
            <a:r>
              <a:rPr lang="tr-TR" sz="2800" dirty="0" err="1"/>
              <a:t>Physics</a:t>
            </a:r>
            <a:r>
              <a:rPr lang="tr-TR" sz="2800" dirty="0"/>
              <a:t>)’de çalışan Tim </a:t>
            </a:r>
            <a:r>
              <a:rPr lang="tr-TR" sz="2800" dirty="0" err="1"/>
              <a:t>Berners</a:t>
            </a:r>
            <a:r>
              <a:rPr lang="tr-TR" sz="2800" dirty="0"/>
              <a:t>-Lee, tüm dünyadaki bilim adamlarının birlikte çalışmasını sağlayabilmek için dünya çapında </a:t>
            </a:r>
            <a:r>
              <a:rPr lang="tr-TR" sz="2800" dirty="0" err="1"/>
              <a:t>hipermetin</a:t>
            </a:r>
            <a:r>
              <a:rPr lang="tr-TR" sz="2800" dirty="0"/>
              <a:t> tabanlı bir bilgi sistemini önerdi.</a:t>
            </a:r>
          </a:p>
          <a:p>
            <a:pPr>
              <a:buFont typeface="Arial" panose="020B0604020202020204" pitchFamily="34" charset="0"/>
              <a:buChar char="•"/>
              <a:defRPr/>
            </a:pPr>
            <a:endParaRPr lang="tr-TR" sz="2800" dirty="0"/>
          </a:p>
          <a:p>
            <a:pPr>
              <a:buFont typeface="Arial" panose="020B0604020202020204" pitchFamily="34" charset="0"/>
              <a:buChar char="•"/>
              <a:defRPr/>
            </a:pPr>
            <a:r>
              <a:rPr lang="tr-TR" sz="2800" dirty="0"/>
              <a:t>Tim </a:t>
            </a:r>
            <a:r>
              <a:rPr lang="tr-TR" sz="2800" dirty="0" err="1"/>
              <a:t>Berners</a:t>
            </a:r>
            <a:r>
              <a:rPr lang="tr-TR" sz="2800" dirty="0"/>
              <a:t>-Lee’nin önerisi temel alınarak </a:t>
            </a:r>
            <a:r>
              <a:rPr lang="tr-TR" sz="2800" dirty="0" err="1"/>
              <a:t>hipermetin</a:t>
            </a:r>
            <a:r>
              <a:rPr lang="tr-TR" sz="2800" dirty="0"/>
              <a:t> dokümanlarının yapısı </a:t>
            </a:r>
            <a:r>
              <a:rPr lang="tr-TR" sz="2800" dirty="0" err="1"/>
              <a:t>Hyper</a:t>
            </a:r>
            <a:r>
              <a:rPr lang="tr-TR" sz="2800" dirty="0"/>
              <a:t> </a:t>
            </a:r>
            <a:r>
              <a:rPr lang="tr-TR" sz="2800" dirty="0" err="1"/>
              <a:t>Text</a:t>
            </a:r>
            <a:r>
              <a:rPr lang="tr-TR" sz="2800" dirty="0"/>
              <a:t> </a:t>
            </a:r>
            <a:r>
              <a:rPr lang="tr-TR" sz="2800" dirty="0" err="1"/>
              <a:t>Markup</a:t>
            </a:r>
            <a:r>
              <a:rPr lang="tr-TR" sz="2800" dirty="0"/>
              <a:t> Language (HTML-</a:t>
            </a:r>
            <a:r>
              <a:rPr lang="tr-TR" sz="2800" dirty="0" err="1"/>
              <a:t>Hiper</a:t>
            </a:r>
            <a:r>
              <a:rPr lang="tr-TR" sz="2800" dirty="0"/>
              <a:t> Metin </a:t>
            </a:r>
            <a:r>
              <a:rPr lang="tr-TR" sz="2800" dirty="0" err="1"/>
              <a:t>Anlamdırma</a:t>
            </a:r>
            <a:r>
              <a:rPr lang="tr-TR" sz="2800" dirty="0"/>
              <a:t> Dili) olarak isimlendirilen bir dille tanımlandı.</a:t>
            </a:r>
          </a:p>
        </p:txBody>
      </p:sp>
      <p:sp>
        <p:nvSpPr>
          <p:cNvPr id="4" name="Slayt Numarası Yer Tutucusu 3"/>
          <p:cNvSpPr>
            <a:spLocks noGrp="1"/>
          </p:cNvSpPr>
          <p:nvPr>
            <p:ph type="sldNum" sz="quarter" idx="12"/>
          </p:nvPr>
        </p:nvSpPr>
        <p:spPr/>
        <p:txBody>
          <a:bodyPr/>
          <a:lstStyle/>
          <a:p>
            <a:fld id="{D0AD9428-60E2-48A6-BFBC-C136970B57E0}" type="slidenum">
              <a:rPr lang="tr-TR" smtClean="0"/>
              <a:t>5</a:t>
            </a:fld>
            <a:endParaRPr lang="tr-TR"/>
          </a:p>
        </p:txBody>
      </p:sp>
    </p:spTree>
    <p:extLst>
      <p:ext uri="{BB962C8B-B14F-4D97-AF65-F5344CB8AC3E}">
        <p14:creationId xmlns:p14="http://schemas.microsoft.com/office/powerpoint/2010/main" val="2514394661"/>
      </p:ext>
    </p:extLst>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317" name="Shape 269317"/>
        <p:cNvGrpSpPr/>
        <p:nvPr/>
      </p:nvGrpSpPr>
      <p:grpSpPr>
        <a:xfrm>
          <a:off x="0" y="0"/>
          <a:ext cx="0" cy="0"/>
          <a:chOff x="0" y="0"/>
          <a:chExt cx="0" cy="0"/>
        </a:xfrm>
      </p:grpSpPr>
      <p:sp>
        <p:nvSpPr>
          <p:cNvPr id="269318" name="Shape 269318"/>
          <p:cNvSpPr txBox="1"/>
          <p:nvPr>
            <p:ph type="title"/>
          </p:nvPr>
        </p:nvSpPr>
        <p:spPr>
          <a:xfrm>
            <a:off x="457200" y="152400"/>
            <a:ext cx="8229600" cy="990600"/>
          </a:xfrm>
          <a:prstGeom prst="rect">
            <a:avLst/>
          </a:prstGeom>
          <a:noFill/>
          <a:ln>
            <a:noFill/>
          </a:ln>
        </p:spPr>
        <p:txBody>
          <a:bodyPr anchorCtr="0" anchor="b" bIns="45700" lIns="91425" rIns="91425" tIns="45700">
            <a:normAutofit/>
          </a:bodyPr>
          <a:lstStyle/>
          <a:p>
            <a:pPr indent="0" lvl="0" marL="0" rtl="0" algn="l">
              <a:spcBef>
                <a:spcPts val="0"/>
              </a:spcBef>
              <a:buClr>
                <a:schemeClr val="dk2"/>
              </a:buClr>
              <a:buSzPct val="25000"/>
              <a:buFont typeface="Domine"/>
              <a:buNone/>
            </a:pPr>
            <a:r>
              <a:rPr lang="tr-TR"/>
              <a:t>Web</a:t>
            </a:r>
          </a:p>
        </p:txBody>
      </p:sp>
      <p:sp>
        <p:nvSpPr>
          <p:cNvPr id="269319" name="Shape 269319"/>
          <p:cNvSpPr txBox="1"/>
          <p:nvPr>
            <p:ph idx="12" type="sldNum"/>
          </p:nvPr>
        </p:nvSpPr>
        <p:spPr>
          <a:xfrm>
            <a:off x="612648" y="6356350"/>
            <a:ext cx="1981200" cy="365700"/>
          </a:xfrm>
          <a:prstGeom prst="rect">
            <a:avLst/>
          </a:prstGeom>
          <a:noFill/>
          <a:ln>
            <a:noFill/>
          </a:ln>
        </p:spPr>
        <p:txBody>
          <a:bodyPr anchorCtr="0" anchor="t" bIns="45700" lIns="91425" rIns="91425" tIns="45700">
            <a:noAutofit/>
          </a:bodyPr>
          <a:lstStyle/>
          <a:p>
            <a:pPr indent="0" lvl="0" marL="0" rtl="0" algn="l">
              <a:spcBef>
                <a:spcPts val="0"/>
              </a:spcBef>
              <a:buSzPct val="25000"/>
              <a:buNone/>
            </a:pPr>
            <a:fld id="{00000000-1234-1234-1234-123412341234}" type="slidenum">
              <a:rPr lang="tr-TR"/>
              <a:t>‹#›</a:t>
            </a:fld>
          </a:p>
        </p:txBody>
      </p:sp>
      <p:pic>
        <p:nvPicPr>
          <p:cNvPr descr="\" id="269320" name="Shape 269320"/>
          <p:cNvPicPr preferRelativeResize="0"/>
          <p:nvPr/>
        </p:nvPicPr>
        <p:blipFill rotWithShape="1">
          <a:blip r:embed="rId3">
            <a:alphaModFix/>
          </a:blip>
          <a:srcRect b="0" l="0" r="0" t="0"/>
          <a:stretch/>
        </p:blipFill>
        <p:spPr>
          <a:xfrm>
            <a:off x="0" y="1158025"/>
            <a:ext cx="5076000" cy="3775500"/>
          </a:xfrm>
          <a:prstGeom prst="rect">
            <a:avLst/>
          </a:prstGeom>
          <a:noFill/>
          <a:ln>
            <a:noFill/>
          </a:ln>
        </p:spPr>
      </p:pic>
      <p:pic>
        <p:nvPicPr>
          <p:cNvPr descr="http://img03.blogcu.com/images/s/a/d/sadikbabadag/new_picture__3__thumb_1__1241045408.png" id="269321" name="Shape 269321"/>
          <p:cNvPicPr preferRelativeResize="0"/>
          <p:nvPr/>
        </p:nvPicPr>
        <p:blipFill rotWithShape="1">
          <a:blip r:embed="rId4">
            <a:alphaModFix/>
          </a:blip>
          <a:srcRect b="0" l="0" r="0" t="0"/>
          <a:stretch/>
        </p:blipFill>
        <p:spPr>
          <a:xfrm>
            <a:off x="4283968" y="3371878"/>
            <a:ext cx="4464599" cy="3486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Web</a:t>
            </a:r>
            <a:endParaRPr lang="tr-TR" dirty="0"/>
          </a:p>
        </p:txBody>
      </p:sp>
      <p:sp>
        <p:nvSpPr>
          <p:cNvPr id="4" name="Slayt Numarası Yer Tutucusu 3"/>
          <p:cNvSpPr>
            <a:spLocks noGrp="1"/>
          </p:cNvSpPr>
          <p:nvPr>
            <p:ph type="sldNum" sz="quarter" idx="12"/>
          </p:nvPr>
        </p:nvSpPr>
        <p:spPr/>
        <p:txBody>
          <a:bodyPr/>
          <a:lstStyle/>
          <a:p>
            <a:fld id="{D0AD9428-60E2-48A6-BFBC-C136970B57E0}" type="slidenum">
              <a:rPr lang="tr-TR" smtClean="0"/>
              <a:t>7</a:t>
            </a:fld>
            <a:endParaRPr lang="tr-TR"/>
          </a:p>
        </p:txBody>
      </p:sp>
      <p:pic>
        <p:nvPicPr>
          <p:cNvPr id="8" name="Picture 2" descr="http://img03.blogcu.com/images/s/a/d/sadikbabadag/new_picture_thumb_1__1241045328.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268760"/>
            <a:ext cx="5904656" cy="4843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386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Web 1.0</a:t>
            </a:r>
            <a:endParaRPr lang="tr-TR" dirty="0"/>
          </a:p>
        </p:txBody>
      </p:sp>
      <p:sp>
        <p:nvSpPr>
          <p:cNvPr id="3" name="İçerik Yer Tutucusu 2"/>
          <p:cNvSpPr>
            <a:spLocks noGrp="1"/>
          </p:cNvSpPr>
          <p:nvPr>
            <p:ph sz="quarter" idx="1"/>
          </p:nvPr>
        </p:nvSpPr>
        <p:spPr/>
        <p:txBody>
          <a:bodyPr>
            <a:normAutofit/>
          </a:bodyPr>
          <a:lstStyle/>
          <a:p>
            <a:pPr>
              <a:defRPr/>
            </a:pPr>
            <a:r>
              <a:rPr lang="tr-TR" sz="2800" dirty="0"/>
              <a:t>Web sayfaları ilk yayınladığında durağan, statik web sayfaları yoğun olarak kullanılmaktaydı. Web kullanıcılarının sayfalara müdahalesi söz konusu değildi.</a:t>
            </a:r>
          </a:p>
          <a:p>
            <a:pPr>
              <a:defRPr/>
            </a:pPr>
            <a:endParaRPr lang="tr-TR" sz="2800" dirty="0"/>
          </a:p>
          <a:p>
            <a:pPr>
              <a:defRPr/>
            </a:pPr>
            <a:r>
              <a:rPr lang="tr-TR" sz="2800" dirty="0"/>
              <a:t>İnternet kullanıcısı bu sayfaları etkileyen değil etkilen bir konumdaydı.</a:t>
            </a:r>
          </a:p>
        </p:txBody>
      </p:sp>
      <p:sp>
        <p:nvSpPr>
          <p:cNvPr id="4" name="Slayt Numarası Yer Tutucusu 3"/>
          <p:cNvSpPr>
            <a:spLocks noGrp="1"/>
          </p:cNvSpPr>
          <p:nvPr>
            <p:ph type="sldNum" sz="quarter" idx="12"/>
          </p:nvPr>
        </p:nvSpPr>
        <p:spPr/>
        <p:txBody>
          <a:bodyPr/>
          <a:lstStyle/>
          <a:p>
            <a:fld id="{D0AD9428-60E2-48A6-BFBC-C136970B57E0}" type="slidenum">
              <a:rPr lang="tr-TR" smtClean="0"/>
              <a:t>8</a:t>
            </a:fld>
            <a:endParaRPr lang="tr-TR"/>
          </a:p>
        </p:txBody>
      </p:sp>
    </p:spTree>
    <p:extLst>
      <p:ext uri="{BB962C8B-B14F-4D97-AF65-F5344CB8AC3E}">
        <p14:creationId xmlns:p14="http://schemas.microsoft.com/office/powerpoint/2010/main" val="1289898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Web 2.0</a:t>
            </a:r>
            <a:endParaRPr lang="tr-TR" dirty="0"/>
          </a:p>
        </p:txBody>
      </p:sp>
      <p:sp>
        <p:nvSpPr>
          <p:cNvPr id="3" name="İçerik Yer Tutucusu 2"/>
          <p:cNvSpPr>
            <a:spLocks noGrp="1"/>
          </p:cNvSpPr>
          <p:nvPr>
            <p:ph sz="quarter" idx="1"/>
          </p:nvPr>
        </p:nvSpPr>
        <p:spPr/>
        <p:txBody>
          <a:bodyPr>
            <a:normAutofit lnSpcReduction="10000"/>
          </a:bodyPr>
          <a:lstStyle/>
          <a:p>
            <a:pPr>
              <a:defRPr/>
            </a:pPr>
            <a:r>
              <a:rPr lang="tr-TR" sz="2800" dirty="0"/>
              <a:t>Web 2.0 ile birlikte internet kullanıcılarının da web sayfalarına müdahaleleri başlamıştır. Kullanıcılar web sayfaları üzerinde düzenlemeler gerçekleştirebilir hale geldiler.</a:t>
            </a:r>
          </a:p>
          <a:p>
            <a:pPr>
              <a:defRPr/>
            </a:pPr>
            <a:endParaRPr lang="tr-TR" sz="2800" dirty="0"/>
          </a:p>
          <a:p>
            <a:pPr>
              <a:defRPr/>
            </a:pPr>
            <a:r>
              <a:rPr lang="tr-TR" sz="2800" dirty="0"/>
              <a:t>Web 2.0 ile birçok ortam da ortaya çıkmıştır (Google </a:t>
            </a:r>
            <a:r>
              <a:rPr lang="tr-TR" sz="2800" dirty="0" err="1"/>
              <a:t>Adsense</a:t>
            </a:r>
            <a:r>
              <a:rPr lang="tr-TR" sz="2800" dirty="0"/>
              <a:t>, </a:t>
            </a:r>
            <a:r>
              <a:rPr lang="tr-TR" sz="2800" dirty="0" err="1"/>
              <a:t>Wikipedia</a:t>
            </a:r>
            <a:r>
              <a:rPr lang="tr-TR" sz="2800" dirty="0"/>
              <a:t>, </a:t>
            </a:r>
            <a:r>
              <a:rPr lang="tr-TR" sz="2800" dirty="0" err="1"/>
              <a:t>Bloglar</a:t>
            </a:r>
            <a:r>
              <a:rPr lang="tr-TR" sz="2800" dirty="0"/>
              <a:t>, Sosyalleşme siteleri </a:t>
            </a:r>
            <a:r>
              <a:rPr lang="tr-TR" sz="2800" dirty="0" err="1"/>
              <a:t>v.b</a:t>
            </a:r>
            <a:r>
              <a:rPr lang="tr-TR" sz="2800" dirty="0"/>
              <a:t>.)</a:t>
            </a:r>
          </a:p>
          <a:p>
            <a:pPr>
              <a:defRPr/>
            </a:pPr>
            <a:endParaRPr lang="tr-TR" sz="2800" dirty="0"/>
          </a:p>
          <a:p>
            <a:pPr>
              <a:defRPr/>
            </a:pPr>
            <a:r>
              <a:rPr lang="tr-TR" sz="2800" dirty="0"/>
              <a:t>Web 2.0 ile yeni bir teknoloji ortaya çıkmamış </a:t>
            </a:r>
            <a:r>
              <a:rPr lang="tr-TR" sz="2800" dirty="0" err="1"/>
              <a:t>varolan</a:t>
            </a:r>
            <a:r>
              <a:rPr lang="tr-TR" sz="2800" dirty="0"/>
              <a:t> teknolojilerin yeniden düzenlemesi ile oluşturulmuştur. </a:t>
            </a:r>
          </a:p>
        </p:txBody>
      </p:sp>
      <p:sp>
        <p:nvSpPr>
          <p:cNvPr id="4" name="Slayt Numarası Yer Tutucusu 3"/>
          <p:cNvSpPr>
            <a:spLocks noGrp="1"/>
          </p:cNvSpPr>
          <p:nvPr>
            <p:ph type="sldNum" sz="quarter" idx="12"/>
          </p:nvPr>
        </p:nvSpPr>
        <p:spPr/>
        <p:txBody>
          <a:bodyPr/>
          <a:lstStyle/>
          <a:p>
            <a:fld id="{D0AD9428-60E2-48A6-BFBC-C136970B57E0}" type="slidenum">
              <a:rPr lang="tr-TR" smtClean="0"/>
              <a:t>9</a:t>
            </a:fld>
            <a:endParaRPr lang="tr-TR"/>
          </a:p>
        </p:txBody>
      </p:sp>
    </p:spTree>
    <p:extLst>
      <p:ext uri="{BB962C8B-B14F-4D97-AF65-F5344CB8AC3E}">
        <p14:creationId xmlns:p14="http://schemas.microsoft.com/office/powerpoint/2010/main" val="21901219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aynak">
  <a:themeElements>
    <a:clrScheme name="Kaynak">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Kaynak">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ynak">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