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.xml"/>
  <Override ContentType="application/vnd.openxmlformats-officedocument.presentationml.slideMaster+xml" PartName="/ppt/slideMasters/slideMaster1.xml"/>
  <Override ContentType="application/vnd.openxmlformats-officedocument.presentationml.notesMaster+xml" PartName="/ppt/notesMasters/notesMaster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16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7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15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6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9.xml"/>
  <Override ContentType="application/vnd.openxmlformats-officedocument.presentationml.slide+xml" PartName="/ppt/slides/slide21.xml"/>
  <Override ContentType="application/vnd.openxmlformats-officedocument.presentationml.slide+xml" PartName="/ppt/slides/slide3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9144000"/>
  <p:notesSz cx="6858000" cy="9144000"/>
  <p:defaultTextStyle>
    <a:defPPr lvl="0">
      <a:defRPr lang="tr-TR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2" Type="http://schemas.openxmlformats.org/officeDocument/2006/relationships/slide" Target="slides/slide8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5" Type="http://schemas.openxmlformats.org/officeDocument/2006/relationships/slide" Target="slides/slide11.xml"/><Relationship Id="rId11" Type="http://schemas.openxmlformats.org/officeDocument/2006/relationships/slide" Target="slides/slide7.xml"/><Relationship Id="rId25" Type="http://schemas.openxmlformats.org/officeDocument/2006/relationships/slide" Target="slides/slide21.xml"/><Relationship Id="rId7" Type="http://schemas.openxmlformats.org/officeDocument/2006/relationships/slide" Target="slides/slide3.xml"/><Relationship Id="rId14" Type="http://schemas.openxmlformats.org/officeDocument/2006/relationships/slide" Target="slides/slide10.xml"/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" Type="http://schemas.openxmlformats.org/officeDocument/2006/relationships/theme" Target="theme/theme1.xml"/><Relationship Id="rId22" Type="http://schemas.openxmlformats.org/officeDocument/2006/relationships/slide" Target="slides/slide18.xml"/><Relationship Id="rId18" Type="http://schemas.openxmlformats.org/officeDocument/2006/relationships/slide" Target="slides/slide14.xml"/><Relationship Id="rId5" Type="http://schemas.openxmlformats.org/officeDocument/2006/relationships/slide" Target="slides/slide1.xml"/><Relationship Id="rId26" Type="http://schemas.openxmlformats.org/officeDocument/2006/relationships/slide" Target="slides/slide22.xml"/><Relationship Id="rId24" Type="http://schemas.openxmlformats.org/officeDocument/2006/relationships/slide" Target="slides/slide20.xml"/><Relationship Id="rId2" Type="http://schemas.openxmlformats.org/officeDocument/2006/relationships/presProps" Target="presProps1.xml"/><Relationship Id="rId21" Type="http://schemas.openxmlformats.org/officeDocument/2006/relationships/slide" Target="slides/slide17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17" Type="http://schemas.openxmlformats.org/officeDocument/2006/relationships/slide" Target="slides/slide13.xml"/><Relationship Id="rId3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14F3A-5920-476E-AD94-B66CABFA95CB}" type="datetimeFigureOut">
              <a:rPr lang="tr-TR" smtClean="0"/>
              <a:t>20.02.2016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ED1FE-45B8-4FBA-9A37-565BD00C4A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760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ED1FE-45B8-4FBA-9A37-565BD00C4A39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8837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ED1FE-45B8-4FBA-9A37-565BD00C4A39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5818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ED1FE-45B8-4FBA-9A37-565BD00C4A39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3808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ED1FE-45B8-4FBA-9A37-565BD00C4A39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3317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ED1FE-45B8-4FBA-9A37-565BD00C4A39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9180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ED1FE-45B8-4FBA-9A37-565BD00C4A39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7328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ED1FE-45B8-4FBA-9A37-565BD00C4A39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0747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ED1FE-45B8-4FBA-9A37-565BD00C4A39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894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ED1FE-45B8-4FBA-9A37-565BD00C4A39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4389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BF05B99-ACAF-4F3F-9E63-CC275FA440EC}" type="datetimeFigureOut">
              <a:rPr lang="tr-TR" smtClean="0"/>
              <a:t>20.02.2016</a:t>
            </a:fld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21" name="Dikdörtgen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Dikdörtgen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Dikdörtgen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Dikdörtgen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5B99-ACAF-4F3F-9E63-CC275FA440EC}" type="datetimeFigureOut">
              <a:rPr lang="tr-TR" smtClean="0"/>
              <a:t>20.02.2016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5B99-ACAF-4F3F-9E63-CC275FA440EC}" type="datetimeFigureOut">
              <a:rPr lang="tr-TR" smtClean="0"/>
              <a:t>20.02.2016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üz Bağlayıcı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İkizkenar Üçgen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üz Bağlayıcı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5B99-ACAF-4F3F-9E63-CC275FA440EC}" type="datetimeFigureOut">
              <a:rPr lang="tr-TR" smtClean="0"/>
              <a:t>20.02.2016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BF05B99-ACAF-4F3F-9E63-CC275FA440EC}" type="datetimeFigureOut">
              <a:rPr lang="tr-TR" smtClean="0"/>
              <a:t>20.02.2016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5B99-ACAF-4F3F-9E63-CC275FA440EC}" type="datetimeFigureOut">
              <a:rPr lang="tr-TR" smtClean="0"/>
              <a:t>20.02.2016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5B99-ACAF-4F3F-9E63-CC275FA440EC}" type="datetimeFigureOut">
              <a:rPr lang="tr-TR" smtClean="0"/>
              <a:t>20.02.2016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İçerik Yer Tutucus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5B99-ACAF-4F3F-9E63-CC275FA440EC}" type="datetimeFigureOut">
              <a:rPr lang="tr-TR" smtClean="0"/>
              <a:t>20.02.2016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5B99-ACAF-4F3F-9E63-CC275FA440EC}" type="datetimeFigureOut">
              <a:rPr lang="tr-TR" smtClean="0"/>
              <a:t>20.02.2016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5" name="Düz Bağlayıcı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5B99-ACAF-4F3F-9E63-CC275FA440EC}" type="datetimeFigureOut">
              <a:rPr lang="tr-TR" smtClean="0"/>
              <a:t>20.02.2016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üz Bağlayıcı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İçerik Yer Tutucus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5B99-ACAF-4F3F-9E63-CC275FA440EC}" type="datetimeFigureOut">
              <a:rPr lang="tr-TR" smtClean="0"/>
              <a:t>20.02.2016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BF05B99-ACAF-4F3F-9E63-CC275FA440EC}" type="datetimeFigureOut">
              <a:rPr lang="tr-TR" smtClean="0"/>
              <a:t>20.02.2016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0AD9428-60E2-48A6-BFBC-C136970B57E0}" type="slidenum">
              <a:rPr lang="tr-TR" smtClean="0"/>
              <a:t>‹#›</a:t>
            </a:fld>
            <a:endParaRPr lang="tr-TR"/>
          </a:p>
        </p:txBody>
      </p:sp>
      <p:sp>
        <p:nvSpPr>
          <p:cNvPr id="28" name="Düz Bağlayıcı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Düz Bağlayıcı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İkizkenar Üçgen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tryit.asp?filename=tryhtml_basic_heading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tryit.asp?filename=tryhtml_basic_paragraphs" TargetMode="External"/><Relationship Id="rId2" Type="http://schemas.openxmlformats.org/officeDocument/2006/relationships/hyperlink" Target="http://www.w3schools.com/html/tryit.asp?filename=tryhtml_basic_heading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tryit.asp?filename=tryhtml_basic_heading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html/tryit.asp?filename=tryhtml_basic_link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tryit.asp?filename=tryhtml_basic_heading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html/tryit.asp?filename=tryhtml_basic_im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tryit.asp?filename=tryhtml_attributes_titl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html/tryit.asp?filename=tryhtml_basic_heading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tryit.asp?filename=tryhtml_basic_heading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html/tryit.asp?filename=tryhtml_attributes_lin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tryit.asp?filename=tryhtml_basic_heading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html/tryit.asp?filename=tryhtml_attributes_link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tryit.asp?filename=tryhtml_basic_heading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html/tryit.asp?filename=tryhtml_attributes_noquotes" TargetMode="External"/><Relationship Id="rId4" Type="http://schemas.openxmlformats.org/officeDocument/2006/relationships/hyperlink" Target="http://www.w3schools.com/html/tryit.asp?filename=tryhtml_attributes_error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tryit.asp?filename=tryhtml_basic_heading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html/exercise.asp?filename=exercise_attributes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tryit.asp?filename=tryhtml_defaul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hape 1029"/>
          <p:cNvSpPr txBox="1"/>
          <p:nvPr>
            <p:ph type="ctrTitle"/>
          </p:nvPr>
        </p:nvSpPr>
        <p:spPr>
          <a:xfrm>
            <a:off x="1219200" y="3855475"/>
            <a:ext cx="6858000" cy="10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rmAutofit/>
          </a:bodyPr>
          <a:lstStyle/>
          <a:p>
            <a:pPr indent="0" lvl="0" marL="0" rtl="0" algn="r">
              <a:spcBef>
                <a:spcPts val="0"/>
              </a:spcBef>
              <a:buClr>
                <a:schemeClr val="dk1"/>
              </a:buClr>
              <a:buSzPct val="25000"/>
              <a:buFont typeface="Domine"/>
              <a:buNone/>
            </a:pPr>
            <a:r>
              <a:rPr lang="tr-TR"/>
              <a:t>Web Teknolojileri</a:t>
            </a:r>
          </a:p>
        </p:txBody>
      </p:sp>
      <p:sp>
        <p:nvSpPr>
          <p:cNvPr id="1030" name="Shape 1030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rmAutofit/>
          </a:bodyPr>
          <a:lstStyle/>
          <a:p>
            <a:pPr indent="0" lvl="0" marL="0" rtl="0" algn="r">
              <a:spcBef>
                <a:spcPts val="0"/>
              </a:spcBef>
              <a:buSzPct val="25000"/>
              <a:buNone/>
            </a:pPr>
            <a:r>
              <a:rPr lang="tr-TR"/>
              <a:t>2.Hafta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&lt;!</a:t>
            </a:r>
            <a:r>
              <a:rPr lang="tr-TR" dirty="0"/>
              <a:t>DOCTYPE</a:t>
            </a:r>
            <a:r>
              <a:rPr lang="tr-TR" dirty="0" smtClean="0"/>
              <a:t>&gt; </a:t>
            </a:r>
            <a:r>
              <a:rPr lang="tr-TR" dirty="0" err="1" smtClean="0"/>
              <a:t>Tagı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4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DOCTYPE web sayfası </a:t>
            </a:r>
            <a:r>
              <a:rPr lang="tr-TR" dirty="0" err="1" smtClean="0">
                <a:latin typeface="Calibri" panose="020F0502020204030204" pitchFamily="34" charset="0"/>
              </a:rPr>
              <a:t>dökümanı</a:t>
            </a:r>
            <a:r>
              <a:rPr lang="tr-TR" dirty="0" smtClean="0">
                <a:latin typeface="Calibri" panose="020F0502020204030204" pitchFamily="34" charset="0"/>
              </a:rPr>
              <a:t> hakkında web tarayıcılarına bilgi vermek amacıyla kullanılırlar.</a:t>
            </a:r>
          </a:p>
          <a:p>
            <a:r>
              <a:rPr lang="tr-TR" dirty="0" smtClean="0">
                <a:latin typeface="Calibri" panose="020F0502020204030204" pitchFamily="34" charset="0"/>
              </a:rPr>
              <a:t>Html </a:t>
            </a:r>
            <a:r>
              <a:rPr lang="tr-TR" dirty="0" err="1" smtClean="0">
                <a:latin typeface="Calibri" panose="020F0502020204030204" pitchFamily="34" charset="0"/>
              </a:rPr>
              <a:t>taglarının</a:t>
            </a:r>
            <a:r>
              <a:rPr lang="tr-TR" dirty="0" smtClean="0">
                <a:latin typeface="Calibri" panose="020F0502020204030204" pitchFamily="34" charset="0"/>
              </a:rPr>
              <a:t> hepsinde büyük küçük harf duyarlılığı yoktur.  Ama küçük harf tercih edilir.</a:t>
            </a:r>
          </a:p>
          <a:p>
            <a:r>
              <a:rPr lang="tr-TR" dirty="0" smtClean="0">
                <a:latin typeface="Calibri" panose="020F0502020204030204" pitchFamily="34" charset="0"/>
              </a:rPr>
              <a:t>Aşağıdaki tüm kullanımlar geçerlidir.</a:t>
            </a:r>
            <a:endParaRPr lang="tr-TR" dirty="0">
              <a:latin typeface="Calibri" panose="020F0502020204030204" pitchFamily="34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465132" y="4099805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!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doctype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!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Doctype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6152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&lt;!</a:t>
            </a:r>
            <a:r>
              <a:rPr lang="tr-TR" dirty="0"/>
              <a:t>DOCTYPE</a:t>
            </a:r>
            <a:r>
              <a:rPr lang="tr-TR" dirty="0" smtClean="0"/>
              <a:t>&gt; </a:t>
            </a:r>
            <a:r>
              <a:rPr lang="tr-TR" dirty="0" err="1" smtClean="0"/>
              <a:t>Tagı</a:t>
            </a:r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40768"/>
            <a:ext cx="8229600" cy="503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&lt;h&gt; Başlık </a:t>
            </a:r>
            <a:r>
              <a:rPr lang="tr-TR" dirty="0" err="1" smtClean="0"/>
              <a:t>Tagı</a:t>
            </a:r>
            <a:endParaRPr lang="tr-TR" dirty="0"/>
          </a:p>
        </p:txBody>
      </p:sp>
      <p:sp>
        <p:nvSpPr>
          <p:cNvPr id="5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Html sayfalarında başlık verebilmek için &lt;h&gt; </a:t>
            </a:r>
            <a:r>
              <a:rPr lang="tr-TR" dirty="0" err="1" smtClean="0">
                <a:latin typeface="Calibri" panose="020F0502020204030204" pitchFamily="34" charset="0"/>
              </a:rPr>
              <a:t>tagları</a:t>
            </a:r>
            <a:r>
              <a:rPr lang="tr-TR" dirty="0" smtClean="0">
                <a:latin typeface="Calibri" panose="020F0502020204030204" pitchFamily="34" charset="0"/>
              </a:rPr>
              <a:t> kullanılır.  </a:t>
            </a:r>
          </a:p>
          <a:p>
            <a:r>
              <a:rPr lang="tr-TR" dirty="0" smtClean="0">
                <a:latin typeface="Calibri" panose="020F0502020204030204" pitchFamily="34" charset="0"/>
              </a:rPr>
              <a:t>&lt;h&gt; </a:t>
            </a:r>
            <a:r>
              <a:rPr lang="tr-TR" dirty="0" err="1" smtClean="0">
                <a:latin typeface="Calibri" panose="020F0502020204030204" pitchFamily="34" charset="0"/>
              </a:rPr>
              <a:t>tagı</a:t>
            </a:r>
            <a:r>
              <a:rPr lang="tr-TR" dirty="0" smtClean="0">
                <a:latin typeface="Calibri" panose="020F0502020204030204" pitchFamily="34" charset="0"/>
              </a:rPr>
              <a:t> 1-6 arasında farklı boyutlarda başlık vermek için kullanılır.</a:t>
            </a:r>
          </a:p>
          <a:p>
            <a:endParaRPr lang="tr-TR" dirty="0">
              <a:latin typeface="Calibri" panose="020F0502020204030204" pitchFamily="34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428351" y="335699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This is a heading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h2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This is a heading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/h2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h3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This is a heading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/h3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  <p:sp>
        <p:nvSpPr>
          <p:cNvPr id="6" name="Dikdörtgen 5">
            <a:hlinkClick r:id="rId2"/>
          </p:cNvPr>
          <p:cNvSpPr/>
          <p:nvPr/>
        </p:nvSpPr>
        <p:spPr>
          <a:xfrm>
            <a:off x="7219795" y="5229200"/>
            <a:ext cx="1467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latin typeface="Verdana" panose="020B0604030504040204" pitchFamily="34" charset="0"/>
                <a:hlinkClick r:id="rId2"/>
              </a:rPr>
              <a:t>Web Çıktısı</a:t>
            </a:r>
            <a:endParaRPr lang="tr-T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9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&lt;p&gt; Paragraf </a:t>
            </a:r>
            <a:r>
              <a:rPr lang="tr-TR" dirty="0" err="1" smtClean="0"/>
              <a:t>Tagı</a:t>
            </a:r>
            <a:endParaRPr lang="tr-TR" dirty="0"/>
          </a:p>
        </p:txBody>
      </p:sp>
      <p:sp>
        <p:nvSpPr>
          <p:cNvPr id="5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Html sayfalarında paragraflar &lt;p&gt; </a:t>
            </a:r>
            <a:r>
              <a:rPr lang="tr-TR" dirty="0" err="1" smtClean="0">
                <a:latin typeface="Calibri" panose="020F0502020204030204" pitchFamily="34" charset="0"/>
              </a:rPr>
              <a:t>tagı</a:t>
            </a:r>
            <a:r>
              <a:rPr lang="tr-TR" dirty="0" smtClean="0">
                <a:latin typeface="Calibri" panose="020F0502020204030204" pitchFamily="34" charset="0"/>
              </a:rPr>
              <a:t> ile verilir.</a:t>
            </a:r>
            <a:endParaRPr lang="tr-TR" dirty="0">
              <a:latin typeface="Calibri" panose="020F0502020204030204" pitchFamily="34" charset="0"/>
            </a:endParaRPr>
          </a:p>
        </p:txBody>
      </p:sp>
      <p:sp>
        <p:nvSpPr>
          <p:cNvPr id="6" name="Dikdörtgen 5">
            <a:hlinkClick r:id="rId2"/>
          </p:cNvPr>
          <p:cNvSpPr/>
          <p:nvPr/>
        </p:nvSpPr>
        <p:spPr>
          <a:xfrm>
            <a:off x="7219795" y="5229200"/>
            <a:ext cx="1467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latin typeface="Verdana" panose="020B0604030504040204" pitchFamily="34" charset="0"/>
                <a:hlinkClick r:id="rId3"/>
              </a:rPr>
              <a:t>Web Çıktısı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457200" y="19168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This is a paragraph.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This is another paragraph.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9177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&lt;a&gt; Bağlantı </a:t>
            </a:r>
            <a:r>
              <a:rPr lang="tr-TR" dirty="0" err="1" smtClean="0"/>
              <a:t>Tagı</a:t>
            </a:r>
            <a:endParaRPr lang="tr-TR" dirty="0"/>
          </a:p>
        </p:txBody>
      </p:sp>
      <p:sp>
        <p:nvSpPr>
          <p:cNvPr id="5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Html sayfalar arasında bağlantı kurabilmek için &lt;a&gt; </a:t>
            </a:r>
            <a:r>
              <a:rPr lang="tr-TR" dirty="0" err="1" smtClean="0">
                <a:latin typeface="Calibri" panose="020F0502020204030204" pitchFamily="34" charset="0"/>
              </a:rPr>
              <a:t>tagı</a:t>
            </a:r>
            <a:r>
              <a:rPr lang="tr-TR" dirty="0" smtClean="0">
                <a:latin typeface="Calibri" panose="020F0502020204030204" pitchFamily="34" charset="0"/>
              </a:rPr>
              <a:t> kullanılır.</a:t>
            </a:r>
            <a:endParaRPr lang="tr-TR" dirty="0">
              <a:latin typeface="Calibri" panose="020F0502020204030204" pitchFamily="34" charset="0"/>
            </a:endParaRPr>
          </a:p>
        </p:txBody>
      </p:sp>
      <p:sp>
        <p:nvSpPr>
          <p:cNvPr id="6" name="Dikdörtgen 5">
            <a:hlinkClick r:id="rId3"/>
          </p:cNvPr>
          <p:cNvSpPr/>
          <p:nvPr/>
        </p:nvSpPr>
        <p:spPr>
          <a:xfrm>
            <a:off x="7219795" y="5229200"/>
            <a:ext cx="1467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latin typeface="Verdana" panose="020B0604030504040204" pitchFamily="34" charset="0"/>
                <a:hlinkClick r:id="rId4"/>
              </a:rPr>
              <a:t>Web Çıktısı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611560" y="2420888"/>
            <a:ext cx="7182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"http://www.w3schools.com"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This is a link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2813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&lt;</a:t>
            </a:r>
            <a:r>
              <a:rPr lang="tr-TR" dirty="0" err="1" smtClean="0"/>
              <a:t>img</a:t>
            </a:r>
            <a:r>
              <a:rPr lang="tr-TR" dirty="0" smtClean="0"/>
              <a:t>&gt; Resim </a:t>
            </a:r>
            <a:r>
              <a:rPr lang="tr-TR" dirty="0" err="1" smtClean="0"/>
              <a:t>Tagı</a:t>
            </a:r>
            <a:endParaRPr lang="tr-TR" dirty="0"/>
          </a:p>
        </p:txBody>
      </p:sp>
      <p:sp>
        <p:nvSpPr>
          <p:cNvPr id="5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Html sayfalarda resim görüntüleyebilmek için &lt;</a:t>
            </a:r>
            <a:r>
              <a:rPr lang="tr-TR" dirty="0" err="1" smtClean="0">
                <a:latin typeface="Calibri" panose="020F0502020204030204" pitchFamily="34" charset="0"/>
              </a:rPr>
              <a:t>img</a:t>
            </a:r>
            <a:r>
              <a:rPr lang="tr-TR" dirty="0" smtClean="0">
                <a:latin typeface="Calibri" panose="020F0502020204030204" pitchFamily="34" charset="0"/>
              </a:rPr>
              <a:t>&gt; </a:t>
            </a:r>
            <a:r>
              <a:rPr lang="tr-TR" dirty="0" err="1" smtClean="0">
                <a:latin typeface="Calibri" panose="020F0502020204030204" pitchFamily="34" charset="0"/>
              </a:rPr>
              <a:t>tagı</a:t>
            </a:r>
            <a:r>
              <a:rPr lang="tr-TR" dirty="0" smtClean="0">
                <a:latin typeface="Calibri" panose="020F0502020204030204" pitchFamily="34" charset="0"/>
              </a:rPr>
              <a:t> kullanılır.</a:t>
            </a:r>
            <a:r>
              <a:rPr lang="tr-TR" dirty="0"/>
              <a:t> </a:t>
            </a:r>
            <a:endParaRPr lang="tr-TR" dirty="0">
              <a:latin typeface="Calibri" panose="020F0502020204030204" pitchFamily="34" charset="0"/>
            </a:endParaRPr>
          </a:p>
        </p:txBody>
      </p:sp>
      <p:sp>
        <p:nvSpPr>
          <p:cNvPr id="6" name="Dikdörtgen 5">
            <a:hlinkClick r:id="rId3"/>
          </p:cNvPr>
          <p:cNvSpPr/>
          <p:nvPr/>
        </p:nvSpPr>
        <p:spPr>
          <a:xfrm>
            <a:off x="7219795" y="5229200"/>
            <a:ext cx="1467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latin typeface="Verdana" panose="020B0604030504040204" pitchFamily="34" charset="0"/>
                <a:hlinkClick r:id="rId4"/>
              </a:rPr>
              <a:t>Web Çıktısı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143000" y="2483604"/>
            <a:ext cx="9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"w3schools.jpg"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alt=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"W3Schools.com"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"104"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"142"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0872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HTML Başlangıç ve Bitiş </a:t>
            </a:r>
            <a:r>
              <a:rPr lang="tr-TR" dirty="0" err="1" smtClean="0"/>
              <a:t>Tagları</a:t>
            </a:r>
            <a:endParaRPr lang="tr-TR" dirty="0"/>
          </a:p>
        </p:txBody>
      </p:sp>
      <p:sp>
        <p:nvSpPr>
          <p:cNvPr id="5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HTML sayfalarında her içerik başlangıç ve bitiş </a:t>
            </a:r>
            <a:r>
              <a:rPr lang="tr-TR" dirty="0" err="1" smtClean="0">
                <a:latin typeface="Calibri" panose="020F0502020204030204" pitchFamily="34" charset="0"/>
              </a:rPr>
              <a:t>tagları</a:t>
            </a:r>
            <a:r>
              <a:rPr lang="tr-TR" dirty="0" smtClean="0">
                <a:latin typeface="Calibri" panose="020F0502020204030204" pitchFamily="34" charset="0"/>
              </a:rPr>
              <a:t> arasında gösterilir.</a:t>
            </a:r>
          </a:p>
          <a:p>
            <a:r>
              <a:rPr lang="tr-TR" dirty="0" smtClean="0">
                <a:latin typeface="Calibri" panose="020F0502020204030204" pitchFamily="34" charset="0"/>
              </a:rPr>
              <a:t>Bazı </a:t>
            </a:r>
            <a:r>
              <a:rPr lang="tr-TR" dirty="0" err="1" smtClean="0">
                <a:latin typeface="Calibri" panose="020F0502020204030204" pitchFamily="34" charset="0"/>
              </a:rPr>
              <a:t>taglar</a:t>
            </a:r>
            <a:r>
              <a:rPr lang="tr-TR" dirty="0" smtClean="0">
                <a:latin typeface="Calibri" panose="020F0502020204030204" pitchFamily="34" charset="0"/>
              </a:rPr>
              <a:t> bitiş </a:t>
            </a:r>
            <a:r>
              <a:rPr lang="tr-TR" dirty="0" err="1" smtClean="0">
                <a:latin typeface="Calibri" panose="020F0502020204030204" pitchFamily="34" charset="0"/>
              </a:rPr>
              <a:t>tagı</a:t>
            </a:r>
            <a:r>
              <a:rPr lang="tr-TR" dirty="0" smtClean="0">
                <a:latin typeface="Calibri" panose="020F0502020204030204" pitchFamily="34" charset="0"/>
              </a:rPr>
              <a:t> içermez.  Örnek &lt;</a:t>
            </a:r>
            <a:r>
              <a:rPr lang="tr-TR" dirty="0" err="1" smtClean="0">
                <a:latin typeface="Calibri" panose="020F0502020204030204" pitchFamily="34" charset="0"/>
              </a:rPr>
              <a:t>br</a:t>
            </a:r>
            <a:r>
              <a:rPr lang="tr-TR" dirty="0" smtClean="0">
                <a:latin typeface="Calibri" panose="020F0502020204030204" pitchFamily="34" charset="0"/>
              </a:rPr>
              <a:t>&gt;</a:t>
            </a:r>
            <a:endParaRPr lang="tr-TR" dirty="0">
              <a:latin typeface="Calibri" panose="020F0502020204030204" pitchFamily="34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234358"/>
            <a:ext cx="8017431" cy="1922834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2051720" y="2649002"/>
            <a:ext cx="4251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Verdana" panose="020B0604030504040204" pitchFamily="34" charset="0"/>
              </a:rPr>
              <a:t>&lt; </a:t>
            </a:r>
            <a:r>
              <a:rPr lang="tr-TR" dirty="0" err="1">
                <a:solidFill>
                  <a:srgbClr val="A52A2A"/>
                </a:solidFill>
                <a:latin typeface="Verdana" panose="020B0604030504040204" pitchFamily="34" charset="0"/>
              </a:rPr>
              <a:t>Etiketadı</a:t>
            </a:r>
            <a:r>
              <a:rPr lang="tr-TR" dirty="0">
                <a:solidFill>
                  <a:srgbClr val="A52A2A"/>
                </a:solidFill>
                <a:latin typeface="Verdana" panose="020B0604030504040204" pitchFamily="34" charset="0"/>
              </a:rPr>
              <a:t> </a:t>
            </a:r>
            <a:r>
              <a:rPr lang="tr-TR" dirty="0">
                <a:solidFill>
                  <a:srgbClr val="0000FF"/>
                </a:solidFill>
                <a:latin typeface="Verdana" panose="020B0604030504040204" pitchFamily="34" charset="0"/>
              </a:rPr>
              <a:t>&gt;</a:t>
            </a:r>
            <a:r>
              <a:rPr lang="tr-TR" dirty="0">
                <a:solidFill>
                  <a:srgbClr val="000000"/>
                </a:solidFill>
                <a:latin typeface="Verdana" panose="020B0604030504040204" pitchFamily="34" charset="0"/>
              </a:rPr>
              <a:t> içerik </a:t>
            </a:r>
            <a:r>
              <a:rPr lang="tr-TR" dirty="0">
                <a:solidFill>
                  <a:srgbClr val="0000FF"/>
                </a:solidFill>
                <a:latin typeface="Verdana" panose="020B0604030504040204" pitchFamily="34" charset="0"/>
              </a:rPr>
              <a:t>&lt; </a:t>
            </a:r>
            <a:r>
              <a:rPr lang="tr-TR" dirty="0">
                <a:solidFill>
                  <a:srgbClr val="A52A2A"/>
                </a:solidFill>
                <a:latin typeface="Verdana" panose="020B0604030504040204" pitchFamily="34" charset="0"/>
              </a:rPr>
              <a:t>/ </a:t>
            </a:r>
            <a:r>
              <a:rPr lang="tr-TR" dirty="0" err="1">
                <a:solidFill>
                  <a:srgbClr val="A52A2A"/>
                </a:solidFill>
                <a:latin typeface="Verdana" panose="020B0604030504040204" pitchFamily="34" charset="0"/>
              </a:rPr>
              <a:t>etiketadı</a:t>
            </a:r>
            <a:r>
              <a:rPr lang="tr-TR" dirty="0">
                <a:solidFill>
                  <a:srgbClr val="A52A2A"/>
                </a:solidFill>
                <a:latin typeface="Verdana" panose="020B0604030504040204" pitchFamily="34" charset="0"/>
              </a:rPr>
              <a:t> </a:t>
            </a:r>
            <a:r>
              <a:rPr lang="tr-TR" dirty="0">
                <a:solidFill>
                  <a:srgbClr val="0000FF"/>
                </a:solidFill>
                <a:latin typeface="Verdana" panose="020B0604030504040204" pitchFamily="34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3091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HTML Nitelikleri</a:t>
            </a:r>
            <a:endParaRPr lang="tr-TR" dirty="0"/>
          </a:p>
        </p:txBody>
      </p:sp>
      <p:sp>
        <p:nvSpPr>
          <p:cNvPr id="5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/>
              <a:t>HTML </a:t>
            </a:r>
            <a:r>
              <a:rPr lang="tr-TR" dirty="0" smtClean="0"/>
              <a:t>elementleri niteliklere sahiptir.</a:t>
            </a:r>
            <a:endParaRPr lang="en-US" dirty="0"/>
          </a:p>
          <a:p>
            <a:r>
              <a:rPr lang="tr-TR" dirty="0" smtClean="0"/>
              <a:t>Nitelikler HTML etiketlerine ek bilgiler sağlar.</a:t>
            </a:r>
            <a:endParaRPr lang="en-US" dirty="0"/>
          </a:p>
          <a:p>
            <a:r>
              <a:rPr lang="tr-TR" dirty="0" smtClean="0"/>
              <a:t>Nitelikler her zaman başlangıç </a:t>
            </a:r>
            <a:r>
              <a:rPr lang="tr-TR" dirty="0" err="1" smtClean="0"/>
              <a:t>tagına</a:t>
            </a:r>
            <a:r>
              <a:rPr lang="tr-TR" dirty="0" smtClean="0"/>
              <a:t> yazılır.</a:t>
            </a:r>
            <a:endParaRPr lang="en-US" dirty="0"/>
          </a:p>
          <a:p>
            <a:r>
              <a:rPr lang="tr-TR" dirty="0" smtClean="0"/>
              <a:t>Nitelikler </a:t>
            </a:r>
            <a:r>
              <a:rPr lang="en-US" b="1" dirty="0" smtClean="0"/>
              <a:t>name</a:t>
            </a:r>
            <a:r>
              <a:rPr lang="en-US" b="1" dirty="0"/>
              <a:t>="</a:t>
            </a:r>
            <a:r>
              <a:rPr lang="en-US" b="1" dirty="0" smtClean="0"/>
              <a:t>value"</a:t>
            </a:r>
            <a:r>
              <a:rPr lang="tr-TR" dirty="0" smtClean="0"/>
              <a:t>  şeklinde verilir.</a:t>
            </a:r>
          </a:p>
          <a:p>
            <a:r>
              <a:rPr lang="tr-TR" dirty="0" smtClean="0"/>
              <a:t>Örneğin </a:t>
            </a:r>
            <a:r>
              <a:rPr lang="tr-TR" dirty="0" err="1" smtClean="0"/>
              <a:t>lang</a:t>
            </a:r>
            <a:r>
              <a:rPr lang="tr-TR" dirty="0" smtClean="0"/>
              <a:t> niteliği sayfanın dilini bildirmek için kullanılır.</a:t>
            </a:r>
          </a:p>
          <a:p>
            <a:r>
              <a:rPr lang="tr-TR" dirty="0" smtClean="0"/>
              <a:t>İlk iki harf dili gösterirken ikinci iki harf </a:t>
            </a:r>
            <a:r>
              <a:rPr lang="tr-TR" dirty="0"/>
              <a:t>ü</a:t>
            </a:r>
            <a:r>
              <a:rPr lang="tr-TR" dirty="0" smtClean="0"/>
              <a:t>lkeyi gösterir.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ikdörtgen 2"/>
          <p:cNvSpPr/>
          <p:nvPr/>
        </p:nvSpPr>
        <p:spPr>
          <a:xfrm>
            <a:off x="3168352" y="408403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lang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tr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-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TR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İlk Başlık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İlk paragraf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3596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title</a:t>
            </a:r>
            <a:r>
              <a:rPr lang="tr-TR" dirty="0" smtClean="0"/>
              <a:t> Niteliği</a:t>
            </a:r>
            <a:endParaRPr lang="tr-TR" dirty="0"/>
          </a:p>
        </p:txBody>
      </p:sp>
      <p:sp>
        <p:nvSpPr>
          <p:cNvPr id="5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tr-TR" dirty="0" err="1" smtClean="0">
                <a:latin typeface="Calibri" panose="020F0502020204030204" pitchFamily="34" charset="0"/>
              </a:rPr>
              <a:t>title</a:t>
            </a:r>
            <a:r>
              <a:rPr lang="tr-TR" dirty="0" smtClean="0">
                <a:latin typeface="Calibri" panose="020F0502020204030204" pitchFamily="34" charset="0"/>
              </a:rPr>
              <a:t> niteliği eklendiği </a:t>
            </a:r>
            <a:r>
              <a:rPr lang="tr-TR" dirty="0" err="1" smtClean="0">
                <a:latin typeface="Calibri" panose="020F0502020204030204" pitchFamily="34" charset="0"/>
              </a:rPr>
              <a:t>tagın</a:t>
            </a:r>
            <a:r>
              <a:rPr lang="tr-TR" dirty="0" smtClean="0">
                <a:latin typeface="Calibri" panose="020F0502020204030204" pitchFamily="34" charset="0"/>
              </a:rPr>
              <a:t> içeriği hakkında kullanıcıya bilgi vermek için kullanılır.  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827584" y="234888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title=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"About W3Schools"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W3Schools is a web developer's site.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It provides tutorials and references covering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many aspects of web programming,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including HTML, CSS, JavaScript, XML, SQL, PHP, ASP, etc.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Verdana" panose="020B0604030504040204" pitchFamily="34" charset="0"/>
                <a:hlinkClick r:id="rId3"/>
              </a:rPr>
              <a:t/>
            </a:r>
            <a:br>
              <a:rPr lang="en-US" dirty="0">
                <a:solidFill>
                  <a:srgbClr val="FFFFFF"/>
                </a:solidFill>
                <a:latin typeface="Verdana" panose="020B0604030504040204" pitchFamily="34" charset="0"/>
                <a:hlinkClick r:id="rId3"/>
              </a:rPr>
            </a:br>
            <a:endParaRPr lang="tr-TR" dirty="0"/>
          </a:p>
        </p:txBody>
      </p:sp>
      <p:sp>
        <p:nvSpPr>
          <p:cNvPr id="6" name="Dikdörtgen 5">
            <a:hlinkClick r:id="rId4"/>
          </p:cNvPr>
          <p:cNvSpPr/>
          <p:nvPr/>
        </p:nvSpPr>
        <p:spPr>
          <a:xfrm>
            <a:off x="7219795" y="5229200"/>
            <a:ext cx="1467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latin typeface="Verdana" panose="020B0604030504040204" pitchFamily="34" charset="0"/>
                <a:hlinkClick r:id="rId3"/>
              </a:rPr>
              <a:t>Web Çıktısı</a:t>
            </a:r>
            <a:endParaRPr lang="tr-T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20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h</a:t>
            </a:r>
            <a:r>
              <a:rPr lang="tr-TR" dirty="0" err="1" smtClean="0"/>
              <a:t>ref</a:t>
            </a:r>
            <a:r>
              <a:rPr lang="tr-TR" dirty="0" smtClean="0"/>
              <a:t> Niteliği</a:t>
            </a:r>
            <a:endParaRPr lang="tr-TR" dirty="0"/>
          </a:p>
        </p:txBody>
      </p:sp>
      <p:sp>
        <p:nvSpPr>
          <p:cNvPr id="5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Html link bağlantıları &lt;a&gt; </a:t>
            </a:r>
            <a:r>
              <a:rPr lang="tr-TR" dirty="0" err="1" smtClean="0">
                <a:latin typeface="Calibri" panose="020F0502020204030204" pitchFamily="34" charset="0"/>
              </a:rPr>
              <a:t>tagı</a:t>
            </a:r>
            <a:r>
              <a:rPr lang="tr-TR" dirty="0" smtClean="0">
                <a:latin typeface="Calibri" panose="020F0502020204030204" pitchFamily="34" charset="0"/>
              </a:rPr>
              <a:t> ile tanımlanır. </a:t>
            </a:r>
            <a:r>
              <a:rPr lang="tr-TR" dirty="0" err="1" smtClean="0">
                <a:latin typeface="Calibri" panose="020F0502020204030204" pitchFamily="34" charset="0"/>
              </a:rPr>
              <a:t>href</a:t>
            </a:r>
            <a:r>
              <a:rPr lang="tr-TR" dirty="0" smtClean="0">
                <a:latin typeface="Calibri" panose="020F0502020204030204" pitchFamily="34" charset="0"/>
              </a:rPr>
              <a:t> niteliği ise bağlantının adresini bildirmek için kullanılır.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Dikdörtgen 5">
            <a:hlinkClick r:id="rId3"/>
          </p:cNvPr>
          <p:cNvSpPr/>
          <p:nvPr/>
        </p:nvSpPr>
        <p:spPr>
          <a:xfrm>
            <a:off x="7219795" y="5229200"/>
            <a:ext cx="1467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latin typeface="Verdana" panose="020B0604030504040204" pitchFamily="34" charset="0"/>
                <a:hlinkClick r:id="rId4"/>
              </a:rPr>
              <a:t>Web Çıktısı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611560" y="2420888"/>
            <a:ext cx="6966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"http://www.w3schools.com"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This is a link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6746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Nedir	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>
                <a:latin typeface="Calibri" panose="020F0502020204030204" pitchFamily="34" charset="0"/>
              </a:rPr>
              <a:t> </a:t>
            </a:r>
            <a:r>
              <a:rPr lang="tr-TR" b="1" dirty="0" err="1">
                <a:latin typeface="Calibri" panose="020F0502020204030204" pitchFamily="34" charset="0"/>
              </a:rPr>
              <a:t>H</a:t>
            </a:r>
            <a:r>
              <a:rPr lang="tr-TR" dirty="0" err="1">
                <a:latin typeface="Calibri" panose="020F0502020204030204" pitchFamily="34" charset="0"/>
              </a:rPr>
              <a:t>yper</a:t>
            </a:r>
            <a:r>
              <a:rPr lang="tr-TR" dirty="0">
                <a:latin typeface="Calibri" panose="020F0502020204030204" pitchFamily="34" charset="0"/>
              </a:rPr>
              <a:t> </a:t>
            </a:r>
            <a:r>
              <a:rPr lang="tr-TR" b="1" dirty="0" err="1">
                <a:latin typeface="Calibri" panose="020F0502020204030204" pitchFamily="34" charset="0"/>
              </a:rPr>
              <a:t>T</a:t>
            </a:r>
            <a:r>
              <a:rPr lang="tr-TR" dirty="0" err="1">
                <a:latin typeface="Calibri" panose="020F0502020204030204" pitchFamily="34" charset="0"/>
              </a:rPr>
              <a:t>ext</a:t>
            </a:r>
            <a:r>
              <a:rPr lang="tr-TR" dirty="0">
                <a:latin typeface="Calibri" panose="020F0502020204030204" pitchFamily="34" charset="0"/>
              </a:rPr>
              <a:t> </a:t>
            </a:r>
            <a:r>
              <a:rPr lang="tr-TR" b="1" dirty="0" err="1">
                <a:latin typeface="Calibri" panose="020F0502020204030204" pitchFamily="34" charset="0"/>
              </a:rPr>
              <a:t>M</a:t>
            </a:r>
            <a:r>
              <a:rPr lang="tr-TR" dirty="0" err="1">
                <a:latin typeface="Calibri" panose="020F0502020204030204" pitchFamily="34" charset="0"/>
              </a:rPr>
              <a:t>arkup</a:t>
            </a:r>
            <a:r>
              <a:rPr lang="tr-TR" dirty="0">
                <a:latin typeface="Calibri" panose="020F0502020204030204" pitchFamily="34" charset="0"/>
              </a:rPr>
              <a:t> </a:t>
            </a:r>
            <a:r>
              <a:rPr lang="tr-TR" b="1" dirty="0" smtClean="0">
                <a:latin typeface="Calibri" panose="020F0502020204030204" pitchFamily="34" charset="0"/>
              </a:rPr>
              <a:t>L</a:t>
            </a:r>
            <a:r>
              <a:rPr lang="tr-TR" dirty="0" smtClean="0">
                <a:latin typeface="Calibri" panose="020F0502020204030204" pitchFamily="34" charset="0"/>
              </a:rPr>
              <a:t>anguage (</a:t>
            </a:r>
            <a:r>
              <a:rPr lang="tr-TR" dirty="0" err="1" smtClean="0">
                <a:latin typeface="Calibri" panose="020F0502020204030204" pitchFamily="34" charset="0"/>
              </a:rPr>
              <a:t>Hiper</a:t>
            </a:r>
            <a:r>
              <a:rPr lang="tr-TR" dirty="0" smtClean="0">
                <a:latin typeface="Calibri" panose="020F0502020204030204" pitchFamily="34" charset="0"/>
              </a:rPr>
              <a:t> Metin İşaretleme Dili</a:t>
            </a:r>
            <a:r>
              <a:rPr lang="tr-TR" dirty="0">
                <a:latin typeface="Calibri" panose="020F0502020204030204" pitchFamily="34" charset="0"/>
              </a:rPr>
              <a:t>) web sayfalarını oluşturmak için kullanılan standart metin işaretleme </a:t>
            </a:r>
            <a:r>
              <a:rPr lang="tr-TR" dirty="0" smtClean="0">
                <a:latin typeface="Calibri" panose="020F0502020204030204" pitchFamily="34" charset="0"/>
              </a:rPr>
              <a:t>dilidir.</a:t>
            </a:r>
            <a:endParaRPr lang="tr-TR" dirty="0">
              <a:latin typeface="Calibri" panose="020F0502020204030204" pitchFamily="34" charset="0"/>
            </a:endParaRPr>
          </a:p>
          <a:p>
            <a:r>
              <a:rPr lang="tr-TR" dirty="0">
                <a:latin typeface="Calibri" panose="020F0502020204030204" pitchFamily="34" charset="0"/>
              </a:rPr>
              <a:t>HTML, bir programlama dili olarak tanımlanamaz</a:t>
            </a:r>
            <a:r>
              <a:rPr lang="tr-TR" dirty="0" smtClean="0">
                <a:latin typeface="Calibri" panose="020F0502020204030204" pitchFamily="34" charset="0"/>
              </a:rPr>
              <a:t>.</a:t>
            </a:r>
            <a:endParaRPr lang="tr-TR" dirty="0">
              <a:latin typeface="Calibri" panose="020F0502020204030204" pitchFamily="34" charset="0"/>
            </a:endParaRPr>
          </a:p>
          <a:p>
            <a:r>
              <a:rPr lang="tr-TR" dirty="0">
                <a:latin typeface="Calibri" panose="020F0502020204030204" pitchFamily="34" charset="0"/>
              </a:rPr>
              <a:t>HTML kodlarıyla kendi başına çalışan bir program yazılamaz</a:t>
            </a:r>
            <a:r>
              <a:rPr lang="tr-TR" dirty="0" smtClean="0">
                <a:latin typeface="Calibri" panose="020F0502020204030204" pitchFamily="34" charset="0"/>
              </a:rPr>
              <a:t>.</a:t>
            </a:r>
            <a:endParaRPr lang="tr-TR" dirty="0">
              <a:latin typeface="Calibri" panose="020F0502020204030204" pitchFamily="34" charset="0"/>
            </a:endParaRPr>
          </a:p>
          <a:p>
            <a:r>
              <a:rPr lang="tr-TR" dirty="0">
                <a:latin typeface="Calibri" panose="020F0502020204030204" pitchFamily="34" charset="0"/>
              </a:rPr>
              <a:t>Ancak bu dili yorumlayabilen programlar aracılığıyla çalışabilen programlar yazılabilir. </a:t>
            </a:r>
            <a:endParaRPr lang="tr-TR" dirty="0" smtClean="0">
              <a:latin typeface="Calibri" panose="020F0502020204030204" pitchFamily="34" charset="0"/>
            </a:endParaRPr>
          </a:p>
          <a:p>
            <a:r>
              <a:rPr lang="tr-TR" dirty="0">
                <a:latin typeface="Calibri" panose="020F0502020204030204" pitchFamily="34" charset="0"/>
              </a:rPr>
              <a:t>Web </a:t>
            </a:r>
            <a:r>
              <a:rPr lang="tr-TR" dirty="0" smtClean="0">
                <a:latin typeface="Calibri" panose="020F0502020204030204" pitchFamily="34" charset="0"/>
              </a:rPr>
              <a:t>Sayfaları </a:t>
            </a:r>
            <a:r>
              <a:rPr lang="tr-TR" dirty="0">
                <a:latin typeface="Calibri" panose="020F0502020204030204" pitchFamily="34" charset="0"/>
              </a:rPr>
              <a:t>HTML </a:t>
            </a:r>
            <a:r>
              <a:rPr lang="tr-TR" dirty="0" err="1">
                <a:latin typeface="Calibri" panose="020F0502020204030204" pitchFamily="34" charset="0"/>
              </a:rPr>
              <a:t>tagları</a:t>
            </a:r>
            <a:r>
              <a:rPr lang="tr-TR" dirty="0">
                <a:latin typeface="Calibri" panose="020F0502020204030204" pitchFamily="34" charset="0"/>
              </a:rPr>
              <a:t> ile oluşturulur</a:t>
            </a:r>
            <a:r>
              <a:rPr lang="tr-TR" dirty="0" smtClean="0">
                <a:latin typeface="Calibri" panose="020F0502020204030204" pitchFamily="34" charset="0"/>
              </a:rPr>
              <a:t>.</a:t>
            </a:r>
          </a:p>
          <a:p>
            <a:r>
              <a:rPr lang="tr-TR" dirty="0" smtClean="0">
                <a:latin typeface="Calibri" panose="020F0502020204030204" pitchFamily="34" charset="0"/>
              </a:rPr>
              <a:t>Her bir </a:t>
            </a:r>
            <a:r>
              <a:rPr lang="tr-TR" dirty="0" err="1" smtClean="0">
                <a:latin typeface="Calibri" panose="020F0502020204030204" pitchFamily="34" charset="0"/>
              </a:rPr>
              <a:t>tag</a:t>
            </a:r>
            <a:r>
              <a:rPr lang="tr-TR" dirty="0" smtClean="0">
                <a:latin typeface="Calibri" panose="020F0502020204030204" pitchFamily="34" charset="0"/>
              </a:rPr>
              <a:t> web sayfasının farklı bir yerinin görüntülenmesi sağlar.</a:t>
            </a:r>
            <a:endParaRPr lang="tr-T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317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Kaynak, Boyut ve Açıklama Nitelikleri</a:t>
            </a:r>
            <a:endParaRPr lang="tr-TR" dirty="0"/>
          </a:p>
        </p:txBody>
      </p:sp>
      <p:sp>
        <p:nvSpPr>
          <p:cNvPr id="5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Resimler web sayfalarında &lt;</a:t>
            </a:r>
            <a:r>
              <a:rPr lang="tr-TR" dirty="0" err="1" smtClean="0">
                <a:latin typeface="Calibri" panose="020F0502020204030204" pitchFamily="34" charset="0"/>
              </a:rPr>
              <a:t>img</a:t>
            </a:r>
            <a:r>
              <a:rPr lang="tr-TR" dirty="0" smtClean="0">
                <a:latin typeface="Calibri" panose="020F0502020204030204" pitchFamily="34" charset="0"/>
              </a:rPr>
              <a:t>&gt; </a:t>
            </a:r>
            <a:r>
              <a:rPr lang="tr-TR" dirty="0" err="1" smtClean="0">
                <a:latin typeface="Calibri" panose="020F0502020204030204" pitchFamily="34" charset="0"/>
              </a:rPr>
              <a:t>tagı</a:t>
            </a:r>
            <a:r>
              <a:rPr lang="tr-TR" dirty="0" smtClean="0">
                <a:latin typeface="Calibri" panose="020F0502020204030204" pitchFamily="34" charset="0"/>
              </a:rPr>
              <a:t> ile tanımlanır.</a:t>
            </a:r>
          </a:p>
          <a:p>
            <a:r>
              <a:rPr lang="tr-TR" dirty="0" err="1" smtClean="0">
                <a:latin typeface="Calibri" panose="020F0502020204030204" pitchFamily="34" charset="0"/>
              </a:rPr>
              <a:t>src</a:t>
            </a:r>
            <a:r>
              <a:rPr lang="tr-TR" dirty="0" smtClean="0">
                <a:latin typeface="Calibri" panose="020F0502020204030204" pitchFamily="34" charset="0"/>
              </a:rPr>
              <a:t> </a:t>
            </a:r>
            <a:r>
              <a:rPr lang="tr-TR" dirty="0" err="1" smtClean="0">
                <a:latin typeface="Calibri" panose="020F0502020204030204" pitchFamily="34" charset="0"/>
              </a:rPr>
              <a:t>tagı</a:t>
            </a:r>
            <a:r>
              <a:rPr lang="tr-TR" dirty="0" smtClean="0">
                <a:latin typeface="Calibri" panose="020F0502020204030204" pitchFamily="34" charset="0"/>
              </a:rPr>
              <a:t> resmin kaynak yolunu verir.</a:t>
            </a:r>
          </a:p>
          <a:p>
            <a:r>
              <a:rPr lang="tr-TR" dirty="0" err="1">
                <a:latin typeface="Calibri" panose="020F0502020204030204" pitchFamily="34" charset="0"/>
              </a:rPr>
              <a:t>w</a:t>
            </a:r>
            <a:r>
              <a:rPr lang="tr-TR" dirty="0" err="1" smtClean="0">
                <a:latin typeface="Calibri" panose="020F0502020204030204" pitchFamily="34" charset="0"/>
              </a:rPr>
              <a:t>idth</a:t>
            </a:r>
            <a:r>
              <a:rPr lang="tr-TR" dirty="0" smtClean="0">
                <a:latin typeface="Calibri" panose="020F0502020204030204" pitchFamily="34" charset="0"/>
              </a:rPr>
              <a:t> resmin genişliğini </a:t>
            </a:r>
            <a:r>
              <a:rPr lang="tr-TR" dirty="0" err="1" smtClean="0">
                <a:latin typeface="Calibri" panose="020F0502020204030204" pitchFamily="34" charset="0"/>
              </a:rPr>
              <a:t>pixel</a:t>
            </a:r>
            <a:r>
              <a:rPr lang="tr-TR" dirty="0" smtClean="0">
                <a:latin typeface="Calibri" panose="020F0502020204030204" pitchFamily="34" charset="0"/>
              </a:rPr>
              <a:t> cinsinden tanımlar.</a:t>
            </a:r>
          </a:p>
          <a:p>
            <a:r>
              <a:rPr lang="tr-TR" dirty="0" err="1">
                <a:latin typeface="Calibri" panose="020F0502020204030204" pitchFamily="34" charset="0"/>
              </a:rPr>
              <a:t>h</a:t>
            </a:r>
            <a:r>
              <a:rPr lang="tr-TR" dirty="0" err="1" smtClean="0">
                <a:latin typeface="Calibri" panose="020F0502020204030204" pitchFamily="34" charset="0"/>
              </a:rPr>
              <a:t>eight</a:t>
            </a:r>
            <a:r>
              <a:rPr lang="tr-TR" dirty="0" smtClean="0">
                <a:latin typeface="Calibri" panose="020F0502020204030204" pitchFamily="34" charset="0"/>
              </a:rPr>
              <a:t> ise resmin yüksekliğini tanımlar.  </a:t>
            </a:r>
          </a:p>
          <a:p>
            <a:r>
              <a:rPr lang="tr-TR" dirty="0" smtClean="0">
                <a:latin typeface="Calibri" panose="020F0502020204030204" pitchFamily="34" charset="0"/>
              </a:rPr>
              <a:t>alt niteliği resim hakkında bilgi vermek için kullanılır. Örneğin görme engelli ziyaretçiler tarafından resmin içeriği hakkında bilgi vermek için kullanılmaktadır.  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Dikdörtgen 5">
            <a:hlinkClick r:id="rId3"/>
          </p:cNvPr>
          <p:cNvSpPr/>
          <p:nvPr/>
        </p:nvSpPr>
        <p:spPr>
          <a:xfrm>
            <a:off x="7219795" y="5229200"/>
            <a:ext cx="1467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latin typeface="Verdana" panose="020B0604030504040204" pitchFamily="34" charset="0"/>
                <a:hlinkClick r:id="rId4"/>
              </a:rPr>
              <a:t>Web Çıktısı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107504" y="4670772"/>
            <a:ext cx="9263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"w3schools.jpg"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width=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"104"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height=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142"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 alt=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0000CD"/>
                </a:solidFill>
                <a:latin typeface="Consolas" panose="020B0609020204030204" pitchFamily="49" charset="0"/>
              </a:rPr>
              <a:t>W3schools </a:t>
            </a:r>
            <a:r>
              <a:rPr lang="tr-TR" dirty="0" err="1" smtClean="0">
                <a:solidFill>
                  <a:srgbClr val="0000CD"/>
                </a:solidFill>
                <a:latin typeface="Consolas" panose="020B0609020204030204" pitchFamily="49" charset="0"/>
              </a:rPr>
              <a:t>Page</a:t>
            </a:r>
            <a:r>
              <a:rPr 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7865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Nitelikler</a:t>
            </a:r>
            <a:endParaRPr lang="tr-TR" dirty="0"/>
          </a:p>
        </p:txBody>
      </p:sp>
      <p:sp>
        <p:nvSpPr>
          <p:cNvPr id="5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Bütün nitelik içerikleri tırnak işaretleri arasında verilir. </a:t>
            </a:r>
          </a:p>
          <a:p>
            <a:r>
              <a:rPr lang="tr-TR" dirty="0" smtClean="0">
                <a:latin typeface="Calibri" panose="020F0502020204030204" pitchFamily="34" charset="0"/>
              </a:rPr>
              <a:t>Eğer tırnak işareti kullanılmazsa doğru olarak gösterilemeyebilir. </a:t>
            </a:r>
          </a:p>
          <a:p>
            <a:r>
              <a:rPr lang="tr-TR" dirty="0" smtClean="0">
                <a:latin typeface="Calibri" panose="020F0502020204030204" pitchFamily="34" charset="0"/>
              </a:rPr>
              <a:t>Aşağıdaki iki örnekten ikincisi boşluk içerdiği için sadece  boşluktan önceki kelime gösterilecektir. </a:t>
            </a:r>
          </a:p>
          <a:p>
            <a:r>
              <a:rPr lang="tr-TR" dirty="0" smtClean="0">
                <a:latin typeface="Calibri" panose="020F0502020204030204" pitchFamily="34" charset="0"/>
              </a:rPr>
              <a:t>Çünkü boşluktan sonraki kelime yeni bir nitelik olarak yorumlanacaktır.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Dikdörtgen 5">
            <a:hlinkClick r:id="rId3"/>
          </p:cNvPr>
          <p:cNvSpPr/>
          <p:nvPr/>
        </p:nvSpPr>
        <p:spPr>
          <a:xfrm>
            <a:off x="5220072" y="5363924"/>
            <a:ext cx="1467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latin typeface="Verdana" panose="020B0604030504040204" pitchFamily="34" charset="0"/>
                <a:hlinkClick r:id="rId4"/>
              </a:rPr>
              <a:t>Web Çıktısı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755576" y="4499828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http://www.w3schools.com&gt;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782357" y="5363924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title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tr-TR" dirty="0" err="1">
                <a:solidFill>
                  <a:srgbClr val="0000CD"/>
                </a:solidFill>
                <a:latin typeface="Consolas" panose="020B0609020204030204" pitchFamily="49" charset="0"/>
              </a:rPr>
              <a:t>About</a:t>
            </a:r>
            <a:r>
              <a:rPr lang="tr-TR" dirty="0">
                <a:solidFill>
                  <a:srgbClr val="0000CD"/>
                </a:solidFill>
                <a:latin typeface="Consolas" panose="020B0609020204030204" pitchFamily="49" charset="0"/>
              </a:rPr>
              <a:t> W3Schools&gt;</a:t>
            </a:r>
            <a:endParaRPr lang="tr-TR" dirty="0"/>
          </a:p>
        </p:txBody>
      </p:sp>
      <p:sp>
        <p:nvSpPr>
          <p:cNvPr id="8" name="Dikdörtgen 7">
            <a:hlinkClick r:id="rId3"/>
          </p:cNvPr>
          <p:cNvSpPr/>
          <p:nvPr/>
        </p:nvSpPr>
        <p:spPr>
          <a:xfrm>
            <a:off x="5193227" y="4509120"/>
            <a:ext cx="1467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latin typeface="Verdana" panose="020B0604030504040204" pitchFamily="34" charset="0"/>
                <a:hlinkClick r:id="rId5"/>
              </a:rPr>
              <a:t>Web Çıktısı</a:t>
            </a:r>
            <a:endParaRPr lang="tr-T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2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Egzersizler</a:t>
            </a:r>
            <a:endParaRPr lang="tr-TR" dirty="0"/>
          </a:p>
        </p:txBody>
      </p:sp>
      <p:sp>
        <p:nvSpPr>
          <p:cNvPr id="5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Öğrendiklerimiz hakkında egzersizler.</a:t>
            </a:r>
          </a:p>
          <a:p>
            <a:pPr marL="0" indent="0">
              <a:buNone/>
            </a:pPr>
            <a:endParaRPr lang="tr-TR" dirty="0" smtClean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8" name="Dikdörtgen 7">
            <a:hlinkClick r:id="rId3"/>
          </p:cNvPr>
          <p:cNvSpPr/>
          <p:nvPr/>
        </p:nvSpPr>
        <p:spPr>
          <a:xfrm>
            <a:off x="3275856" y="2348880"/>
            <a:ext cx="21301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 smtClean="0">
                <a:solidFill>
                  <a:srgbClr val="002060"/>
                </a:solidFill>
                <a:latin typeface="Verdana" panose="020B0604030504040204" pitchFamily="34" charset="0"/>
                <a:hlinkClick r:id="rId4"/>
              </a:rPr>
              <a:t>Egzersizler</a:t>
            </a:r>
            <a:endParaRPr lang="tr-TR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89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İlk HTML Örneği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323528" y="1268760"/>
            <a:ext cx="590465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sz="2400" dirty="0" smtClean="0">
                <a:latin typeface="Consolas" panose="020B0609020204030204" pitchFamily="49" charset="0"/>
              </a:rPr>
              <a:t>Sayfa</a:t>
            </a:r>
            <a:r>
              <a:rPr lang="tr-TR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Başlığı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/head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Başlık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tr-T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Paragraf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tr-TR" sz="2400" dirty="0"/>
          </a:p>
        </p:txBody>
      </p:sp>
      <p:sp>
        <p:nvSpPr>
          <p:cNvPr id="8" name="Dikdörtgen 7"/>
          <p:cNvSpPr/>
          <p:nvPr/>
        </p:nvSpPr>
        <p:spPr>
          <a:xfrm>
            <a:off x="7219795" y="5229200"/>
            <a:ext cx="1467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latin typeface="Verdana" panose="020B0604030504040204" pitchFamily="34" charset="0"/>
                <a:hlinkClick r:id="rId2"/>
              </a:rPr>
              <a:t>Web Çıktısı</a:t>
            </a:r>
            <a:endParaRPr lang="tr-T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2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Tarayıcısı</a:t>
            </a:r>
            <a:endParaRPr lang="tr-TR" dirty="0"/>
          </a:p>
        </p:txBody>
      </p:sp>
      <p:pic>
        <p:nvPicPr>
          <p:cNvPr id="1026" name="Picture 2" descr="View in Brow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49" y="2708920"/>
            <a:ext cx="6048375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Web sayfaları web tarayıcıları tarafından yorumlanarak görüntülenir.</a:t>
            </a:r>
          </a:p>
          <a:p>
            <a:r>
              <a:rPr lang="tr-TR" dirty="0" err="1" smtClean="0">
                <a:latin typeface="Calibri" panose="020F0502020204030204" pitchFamily="34" charset="0"/>
              </a:rPr>
              <a:t>Chrome</a:t>
            </a:r>
            <a:r>
              <a:rPr lang="tr-TR" dirty="0" smtClean="0">
                <a:latin typeface="Calibri" panose="020F0502020204030204" pitchFamily="34" charset="0"/>
              </a:rPr>
              <a:t>, Safari, </a:t>
            </a:r>
            <a:r>
              <a:rPr lang="tr-TR" dirty="0" err="1" smtClean="0">
                <a:latin typeface="Calibri" panose="020F0502020204030204" pitchFamily="34" charset="0"/>
              </a:rPr>
              <a:t>Firefox</a:t>
            </a:r>
            <a:r>
              <a:rPr lang="tr-TR" dirty="0" smtClean="0">
                <a:latin typeface="Calibri" panose="020F0502020204030204" pitchFamily="34" charset="0"/>
              </a:rPr>
              <a:t>, İnternet Explorer gibi.</a:t>
            </a:r>
            <a:endParaRPr lang="tr-T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27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Tarayıcısı</a:t>
            </a:r>
            <a:endParaRPr lang="tr-TR" dirty="0"/>
          </a:p>
        </p:txBody>
      </p:sp>
      <p:pic>
        <p:nvPicPr>
          <p:cNvPr id="1026" name="Picture 2" descr="View in Brow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49" y="2708920"/>
            <a:ext cx="6048375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Web sayfaları web tarayıcıları tarafından yorumlanarak görüntülenir.</a:t>
            </a:r>
          </a:p>
          <a:p>
            <a:r>
              <a:rPr lang="tr-TR" dirty="0" err="1" smtClean="0">
                <a:latin typeface="Calibri" panose="020F0502020204030204" pitchFamily="34" charset="0"/>
              </a:rPr>
              <a:t>Chrome</a:t>
            </a:r>
            <a:r>
              <a:rPr lang="tr-TR" dirty="0" smtClean="0">
                <a:latin typeface="Calibri" panose="020F0502020204030204" pitchFamily="34" charset="0"/>
              </a:rPr>
              <a:t>, Safari, </a:t>
            </a:r>
            <a:r>
              <a:rPr lang="tr-TR" dirty="0" err="1" smtClean="0">
                <a:latin typeface="Calibri" panose="020F0502020204030204" pitchFamily="34" charset="0"/>
              </a:rPr>
              <a:t>Firefox</a:t>
            </a:r>
            <a:r>
              <a:rPr lang="tr-TR" dirty="0" smtClean="0">
                <a:latin typeface="Calibri" panose="020F0502020204030204" pitchFamily="34" charset="0"/>
              </a:rPr>
              <a:t>, İnternet Explorer gibi.</a:t>
            </a:r>
            <a:endParaRPr lang="tr-T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17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Sayfa Yapısı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84784"/>
            <a:ext cx="87249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9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HTML Versiyonları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2132856"/>
            <a:ext cx="8734425" cy="2781300"/>
          </a:xfrm>
          <a:prstGeom prst="rect">
            <a:avLst/>
          </a:prstGeom>
        </p:spPr>
      </p:pic>
      <p:sp>
        <p:nvSpPr>
          <p:cNvPr id="5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tr-TR" dirty="0" err="1" smtClean="0">
                <a:latin typeface="Calibri" panose="020F0502020204030204" pitchFamily="34" charset="0"/>
              </a:rPr>
              <a:t>HTML’in</a:t>
            </a:r>
            <a:r>
              <a:rPr lang="tr-TR" dirty="0" smtClean="0">
                <a:latin typeface="Calibri" panose="020F0502020204030204" pitchFamily="34" charset="0"/>
              </a:rPr>
              <a:t> günümüzde kadar 6 versiyonu yayınlanmıştır.</a:t>
            </a:r>
            <a:endParaRPr lang="tr-T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87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HTML Editörleri</a:t>
            </a:r>
            <a:endParaRPr lang="tr-TR" dirty="0"/>
          </a:p>
        </p:txBody>
      </p:sp>
      <p:sp>
        <p:nvSpPr>
          <p:cNvPr id="5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HTML sayfaları basit editörler ile yazılabilir. </a:t>
            </a:r>
          </a:p>
          <a:p>
            <a:r>
              <a:rPr lang="tr-TR" dirty="0" smtClean="0">
                <a:latin typeface="Calibri" panose="020F0502020204030204" pitchFamily="34" charset="0"/>
              </a:rPr>
              <a:t>Bunlara </a:t>
            </a:r>
            <a:r>
              <a:rPr lang="tr-TR" dirty="0" err="1" smtClean="0">
                <a:latin typeface="Calibri" panose="020F0502020204030204" pitchFamily="34" charset="0"/>
              </a:rPr>
              <a:t>Notepad</a:t>
            </a:r>
            <a:r>
              <a:rPr lang="tr-TR" dirty="0" smtClean="0">
                <a:latin typeface="Calibri" panose="020F0502020204030204" pitchFamily="34" charset="0"/>
              </a:rPr>
              <a:t>, </a:t>
            </a:r>
            <a:r>
              <a:rPr lang="tr-TR" dirty="0" err="1" smtClean="0">
                <a:latin typeface="Calibri" panose="020F0502020204030204" pitchFamily="34" charset="0"/>
              </a:rPr>
              <a:t>Sublime</a:t>
            </a:r>
            <a:r>
              <a:rPr lang="tr-TR" dirty="0" smtClean="0">
                <a:latin typeface="Calibri" panose="020F0502020204030204" pitchFamily="34" charset="0"/>
              </a:rPr>
              <a:t> </a:t>
            </a:r>
            <a:r>
              <a:rPr lang="tr-TR" dirty="0" err="1" smtClean="0">
                <a:latin typeface="Calibri" panose="020F0502020204030204" pitchFamily="34" charset="0"/>
              </a:rPr>
              <a:t>Text</a:t>
            </a:r>
            <a:r>
              <a:rPr lang="tr-TR" dirty="0" smtClean="0">
                <a:latin typeface="Calibri" panose="020F0502020204030204" pitchFamily="34" charset="0"/>
              </a:rPr>
              <a:t>, </a:t>
            </a:r>
            <a:r>
              <a:rPr lang="tr-TR" dirty="0" err="1" smtClean="0">
                <a:latin typeface="Calibri" panose="020F0502020204030204" pitchFamily="34" charset="0"/>
              </a:rPr>
              <a:t>UltraEdit</a:t>
            </a:r>
            <a:r>
              <a:rPr lang="tr-TR" dirty="0" smtClean="0">
                <a:latin typeface="Calibri" panose="020F0502020204030204" pitchFamily="34" charset="0"/>
              </a:rPr>
              <a:t>, </a:t>
            </a:r>
            <a:r>
              <a:rPr lang="tr-TR" dirty="0" err="1" smtClean="0">
                <a:latin typeface="Calibri" panose="020F0502020204030204" pitchFamily="34" charset="0"/>
              </a:rPr>
              <a:t>Notepad</a:t>
            </a:r>
            <a:r>
              <a:rPr lang="tr-TR" dirty="0" smtClean="0">
                <a:latin typeface="Calibri" panose="020F0502020204030204" pitchFamily="34" charset="0"/>
              </a:rPr>
              <a:t>++ verilebilir. </a:t>
            </a:r>
          </a:p>
          <a:p>
            <a:endParaRPr lang="tr-TR" dirty="0">
              <a:latin typeface="Calibri" panose="020F0502020204030204" pitchFamily="34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492896"/>
            <a:ext cx="6552728" cy="382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3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HTML Sayfalarını Kaydetmek</a:t>
            </a:r>
            <a:endParaRPr lang="tr-TR" dirty="0"/>
          </a:p>
        </p:txBody>
      </p:sp>
      <p:sp>
        <p:nvSpPr>
          <p:cNvPr id="5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tr-TR" dirty="0" smtClean="0">
                <a:latin typeface="Calibri" panose="020F0502020204030204" pitchFamily="34" charset="0"/>
              </a:rPr>
              <a:t>Html sayfaları .html veya .</a:t>
            </a:r>
            <a:r>
              <a:rPr lang="tr-TR" dirty="0" err="1" smtClean="0">
                <a:latin typeface="Calibri" panose="020F0502020204030204" pitchFamily="34" charset="0"/>
              </a:rPr>
              <a:t>htm</a:t>
            </a:r>
            <a:r>
              <a:rPr lang="tr-TR" dirty="0" smtClean="0">
                <a:latin typeface="Calibri" panose="020F0502020204030204" pitchFamily="34" charset="0"/>
              </a:rPr>
              <a:t> uzantısı ile kaydedilir. </a:t>
            </a:r>
          </a:p>
          <a:p>
            <a:endParaRPr lang="tr-TR" dirty="0">
              <a:latin typeface="Calibri" panose="020F050202020403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61" y="1988840"/>
            <a:ext cx="8423877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3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ynak">
  <a:themeElements>
    <a:clrScheme name="Kayna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Kayna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yna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