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6" r:id="rId13"/>
    <p:sldId id="318" r:id="rId14"/>
    <p:sldId id="319" r:id="rId15"/>
    <p:sldId id="320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25" r:id="rId25"/>
    <p:sldId id="326" r:id="rId26"/>
    <p:sldId id="322" r:id="rId27"/>
    <p:sldId id="321" r:id="rId28"/>
    <p:sldId id="323" r:id="rId29"/>
    <p:sldId id="324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5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8470" autoAdjust="0"/>
  </p:normalViewPr>
  <p:slideViewPr>
    <p:cSldViewPr>
      <p:cViewPr varScale="1">
        <p:scale>
          <a:sx n="53" d="100"/>
          <a:sy n="53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5.3.2016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5.3.2016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5.3.2016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5.3.2016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5.3.2016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5.3.2016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5.3.2016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5.3.2016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5.3.2016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5.3.2016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5.3.2016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5.3.2016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5.3.2016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3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tanımlaması yapılırken önce seçici tanımlanır. </a:t>
            </a:r>
          </a:p>
          <a:p>
            <a:r>
              <a:rPr lang="tr-TR" dirty="0"/>
              <a:t>"{" </a:t>
            </a:r>
            <a:r>
              <a:rPr lang="tr-TR" dirty="0" smtClean="0"/>
              <a:t>sembolünden sonra seçici üzerine etki edecek </a:t>
            </a:r>
            <a:r>
              <a:rPr lang="tr-TR" dirty="0"/>
              <a:t>stilin özelliği </a:t>
            </a:r>
            <a:r>
              <a:rPr lang="tr-TR" dirty="0" smtClean="0"/>
              <a:t>":" sembolünden sonra değeri belirlenir.</a:t>
            </a:r>
          </a:p>
          <a:p>
            <a:r>
              <a:rPr lang="tr-TR" dirty="0" smtClean="0"/>
              <a:t>Birden fazla özellik kullanılacağı zaman </a:t>
            </a:r>
            <a:r>
              <a:rPr lang="tr-TR" dirty="0"/>
              <a:t>"; </a:t>
            </a:r>
            <a:r>
              <a:rPr lang="tr-TR" dirty="0" smtClean="0"/>
              <a:t>"  kullanılır.</a:t>
            </a:r>
          </a:p>
          <a:p>
            <a:r>
              <a:rPr lang="tr-TR" dirty="0"/>
              <a:t>Tanımlama bittiğinde " } </a:t>
            </a:r>
            <a:r>
              <a:rPr lang="tr-TR" dirty="0" smtClean="0"/>
              <a:t>"  kapatılır.</a:t>
            </a:r>
          </a:p>
          <a:p>
            <a:r>
              <a:rPr lang="tr-TR" dirty="0"/>
              <a:t>Stil tanımlamasında kullanılacak seçici olarak etiketler kullanılabilir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dirty="0" smtClean="0"/>
              <a:t>seçici{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smtClean="0"/>
              <a:t>özellik1:deger1; 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smtClean="0"/>
              <a:t>özellik2:deger2;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	…..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}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800" dirty="0"/>
              <a:t>p{</a:t>
            </a:r>
          </a:p>
          <a:p>
            <a:pPr marL="0" indent="0">
              <a:buNone/>
            </a:pPr>
            <a:r>
              <a:rPr lang="tr-TR" sz="2800" dirty="0"/>
              <a:t>	font-size:18pt; </a:t>
            </a:r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color</a:t>
            </a:r>
            <a:r>
              <a:rPr lang="tr-TR" sz="2800" dirty="0"/>
              <a:t>:#</a:t>
            </a:r>
            <a:r>
              <a:rPr lang="tr-TR" sz="2800" dirty="0" smtClean="0"/>
              <a:t>C4A9A9;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}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ID Stil tanımlaması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içerisindeki bir öğeye ID özelliğini kullanarak stil tanımlamak için </a:t>
            </a:r>
            <a:r>
              <a:rPr lang="tr-TR" dirty="0"/>
              <a:t>seçici isminden önce </a:t>
            </a:r>
            <a:r>
              <a:rPr lang="tr-TR" dirty="0" smtClean="0"/>
              <a:t>"#" sembolü kullanılır. 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dirty="0"/>
              <a:t>p&gt;stilden etkilenmeyen metin&lt;/p&gt;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id</a:t>
            </a:r>
            <a:r>
              <a:rPr lang="tr-TR" dirty="0"/>
              <a:t>="idili"&gt;stilden etkilenen metin&lt;/p&gt;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/>
              <a:t>idili{</a:t>
            </a:r>
          </a:p>
          <a:p>
            <a:pPr marL="0" indent="0">
              <a:buNone/>
            </a:pPr>
            <a:r>
              <a:rPr lang="tr-TR" dirty="0"/>
              <a:t>	font-size:18pt;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:#48098C;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89040"/>
            <a:ext cx="495079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CLASS Stil tanımlaması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Sayfa içerisindeki bir öğeye CLASS özelliğini kullanarak stil tanımlamak için </a:t>
            </a:r>
            <a:r>
              <a:rPr lang="tr-TR" dirty="0"/>
              <a:t>seçici isminden önce </a:t>
            </a:r>
            <a:r>
              <a:rPr lang="tr-TR" dirty="0" smtClean="0"/>
              <a:t>"." sembolü kullanılır. </a:t>
            </a:r>
          </a:p>
          <a:p>
            <a:pPr marL="0" indent="0">
              <a:buNone/>
            </a:pPr>
            <a:r>
              <a:rPr lang="tr-TR" dirty="0" smtClean="0"/>
              <a:t>&lt;</a:t>
            </a:r>
            <a:r>
              <a:rPr lang="tr-TR" dirty="0"/>
              <a:t>p&gt;stilden etkilenmeyen metin&lt;/p&gt;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sinifli</a:t>
            </a:r>
            <a:r>
              <a:rPr lang="tr-TR" dirty="0"/>
              <a:t>"&gt;stilden etkilenen metin&lt;/p&gt;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.</a:t>
            </a:r>
            <a:r>
              <a:rPr lang="tr-TR" dirty="0" err="1"/>
              <a:t>sinifli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	font-size:8pt;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:#06641D;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26" y="4293096"/>
            <a:ext cx="383336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2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Hiyerarşisi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tanımlamaları yapılırken bir öğeyi etkileyen birden fazla stil tanımlaması olabilir. </a:t>
            </a:r>
          </a:p>
          <a:p>
            <a:endParaRPr lang="tr-TR" dirty="0"/>
          </a:p>
          <a:p>
            <a:r>
              <a:rPr lang="tr-TR" dirty="0" smtClean="0"/>
              <a:t>Bir öğe içerisinde önce öğe içerisinde tanımlanmış stil özellikleri geçerli olacaktır. Eğer öğe içerisinde stil tanımlaması bulunmuyorsa öğenin içerisinde bulunduğu bölümün stil tanımlaması varsa bu stil özellikleri geçerli olacaktır. 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1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Stil Hiyerarşisi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&lt;ol id="idili"&gt;Stiller</a:t>
            </a:r>
          </a:p>
          <a:p>
            <a:pPr marL="0" indent="0">
              <a:buNone/>
            </a:pPr>
            <a:r>
              <a:rPr lang="it-IT" dirty="0"/>
              <a:t>&lt;li class="sinifli"&gt;Yerel&lt;/li&gt;</a:t>
            </a:r>
          </a:p>
          <a:p>
            <a:pPr marL="0" indent="0">
              <a:buNone/>
            </a:pPr>
            <a:r>
              <a:rPr lang="it-IT" dirty="0"/>
              <a:t>&lt;li&gt;Global&lt;/li&gt;</a:t>
            </a:r>
          </a:p>
          <a:p>
            <a:pPr marL="0" indent="0">
              <a:buNone/>
            </a:pPr>
            <a:r>
              <a:rPr lang="it-IT" dirty="0"/>
              <a:t>&lt;li&gt;Bağlantılı&lt;/li&gt;</a:t>
            </a:r>
          </a:p>
          <a:p>
            <a:pPr marL="0" indent="0">
              <a:buNone/>
            </a:pPr>
            <a:r>
              <a:rPr lang="it-IT" dirty="0"/>
              <a:t>&lt;/ol</a:t>
            </a:r>
            <a:r>
              <a:rPr lang="it-IT" dirty="0" smtClean="0"/>
              <a:t>&gt;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270696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Arka Plan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Stil tanımlanacak etiketlerin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özellikleri belirlemek amacıyla kullanılırlar.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background-</a:t>
            </a:r>
            <a:r>
              <a:rPr lang="tr-TR" sz="2800" dirty="0" err="1"/>
              <a:t>color</a:t>
            </a:r>
            <a:r>
              <a:rPr lang="tr-TR" sz="2800" dirty="0" smtClean="0"/>
              <a:t>: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rengini belirlemek amacıyla kullanılır.</a:t>
            </a:r>
          </a:p>
          <a:p>
            <a:pPr marL="0" indent="0">
              <a:buNone/>
              <a:defRPr/>
            </a:pPr>
            <a:r>
              <a:rPr lang="tr-TR" sz="2800" dirty="0" smtClean="0"/>
              <a:t>background-</a:t>
            </a:r>
            <a:r>
              <a:rPr lang="tr-TR" sz="2800" dirty="0" err="1" smtClean="0"/>
              <a:t>image</a:t>
            </a:r>
            <a:r>
              <a:rPr lang="tr-TR" sz="2800" dirty="0" smtClean="0"/>
              <a:t>: </a:t>
            </a:r>
            <a:r>
              <a:rPr lang="tr-TR" sz="2800" dirty="0" err="1" smtClean="0"/>
              <a:t>arkaplanda</a:t>
            </a:r>
            <a:r>
              <a:rPr lang="tr-TR" sz="2800" dirty="0" smtClean="0"/>
              <a:t> bulunması istenen resmin belirlenmesi için kullanılır.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65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tr-TR" sz="2800" dirty="0" smtClean="0"/>
              <a:t>Arka Plan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body {background-</a:t>
            </a:r>
            <a:r>
              <a:rPr lang="tr-TR" sz="2800" dirty="0" err="1" smtClean="0"/>
              <a:t>color</a:t>
            </a:r>
            <a:r>
              <a:rPr lang="tr-TR" sz="2800" dirty="0"/>
              <a:t>:#D9F7D1</a:t>
            </a:r>
            <a:r>
              <a:rPr lang="tr-TR" sz="2800" dirty="0" smtClean="0"/>
              <a:t>; }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{ background-</a:t>
            </a:r>
            <a:r>
              <a:rPr lang="tr-TR" sz="2800" dirty="0" err="1" smtClean="0"/>
              <a:t>color</a:t>
            </a:r>
            <a:r>
              <a:rPr lang="tr-TR" sz="2800" dirty="0"/>
              <a:t>:#F0CECF</a:t>
            </a:r>
            <a:r>
              <a:rPr lang="tr-TR" sz="2800" dirty="0" smtClean="0"/>
              <a:t>; }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resimArkaplan</a:t>
            </a:r>
            <a:r>
              <a:rPr lang="tr-TR" sz="2800" dirty="0" smtClean="0"/>
              <a:t> {</a:t>
            </a:r>
            <a:r>
              <a:rPr lang="tr-TR" sz="2800" dirty="0" err="1" smtClean="0"/>
              <a:t>background-image:url</a:t>
            </a:r>
            <a:r>
              <a:rPr lang="tr-TR" sz="2800" dirty="0" smtClean="0"/>
              <a:t>(arkaplan.png); }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&lt;body&gt;</a:t>
            </a:r>
          </a:p>
          <a:p>
            <a:pPr marL="0" indent="0">
              <a:buNone/>
              <a:defRPr/>
            </a:pPr>
            <a:r>
              <a:rPr lang="tr-TR" sz="2800" dirty="0"/>
              <a:t>&lt;p </a:t>
            </a:r>
            <a:r>
              <a:rPr lang="tr-TR" sz="2800" dirty="0" err="1"/>
              <a:t>class</a:t>
            </a:r>
            <a:r>
              <a:rPr lang="tr-TR" sz="2800" dirty="0"/>
              <a:t>="</a:t>
            </a:r>
            <a:r>
              <a:rPr lang="tr-TR" sz="2800" dirty="0" err="1"/>
              <a:t>arkaplan</a:t>
            </a:r>
            <a:r>
              <a:rPr lang="tr-TR" sz="2800" dirty="0"/>
              <a:t>"&gt;Arka planı renklendirilmiş paragraf&lt;/p&gt;</a:t>
            </a:r>
          </a:p>
          <a:p>
            <a:pPr marL="0" indent="0">
              <a:buNone/>
              <a:defRPr/>
            </a:pPr>
            <a:r>
              <a:rPr lang="tr-TR" sz="2800" dirty="0"/>
              <a:t>&lt;div </a:t>
            </a:r>
            <a:r>
              <a:rPr lang="tr-TR" sz="2800" dirty="0" err="1"/>
              <a:t>class</a:t>
            </a:r>
            <a:r>
              <a:rPr lang="tr-TR" sz="2800" dirty="0"/>
              <a:t>="</a:t>
            </a:r>
            <a:r>
              <a:rPr lang="tr-TR" sz="2800" dirty="0" err="1"/>
              <a:t>resimArkaplan</a:t>
            </a:r>
            <a:r>
              <a:rPr lang="tr-TR" sz="2800" dirty="0"/>
              <a:t>"&gt;</a:t>
            </a:r>
            <a:r>
              <a:rPr lang="tr-TR" sz="2800" dirty="0" err="1"/>
              <a:t>Arkaplanda</a:t>
            </a:r>
            <a:r>
              <a:rPr lang="tr-TR" sz="2800" dirty="0"/>
              <a:t> resim olan div&lt;/div&gt;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446449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08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r>
              <a:rPr lang="tr-TR" sz="2800" dirty="0" smtClean="0"/>
              <a:t>Sayfada yer alacak olan yazıların font </a:t>
            </a:r>
            <a:r>
              <a:rPr lang="tr-TR" sz="2800" dirty="0" err="1" smtClean="0"/>
              <a:t>ayarlanı</a:t>
            </a:r>
            <a:r>
              <a:rPr lang="tr-TR" sz="2800" dirty="0" smtClean="0"/>
              <a:t> gerçekleştirmek amacıyla kullanılan stil özellikleridir.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f</a:t>
            </a:r>
            <a:r>
              <a:rPr lang="tr-TR" sz="2800" dirty="0" smtClean="0"/>
              <a:t>ont-</a:t>
            </a:r>
            <a:r>
              <a:rPr lang="tr-TR" sz="2800" dirty="0" err="1" smtClean="0"/>
              <a:t>family</a:t>
            </a:r>
            <a:r>
              <a:rPr lang="tr-TR" sz="2800" dirty="0" smtClean="0"/>
              <a:t>:  Yazı fontunun tipini belirlemek amacıyla kullanılır. (</a:t>
            </a:r>
            <a:r>
              <a:rPr lang="tr-TR" sz="2800" dirty="0" err="1" smtClean="0"/>
              <a:t>Arial</a:t>
            </a:r>
            <a:r>
              <a:rPr lang="tr-TR" sz="2800" dirty="0" smtClean="0"/>
              <a:t>, </a:t>
            </a:r>
            <a:r>
              <a:rPr lang="tr-TR" sz="2800" dirty="0" err="1" smtClean="0"/>
              <a:t>Verdana</a:t>
            </a:r>
            <a:r>
              <a:rPr lang="tr-TR" sz="2800" dirty="0" smtClean="0"/>
              <a:t> gibi)</a:t>
            </a:r>
          </a:p>
          <a:p>
            <a:pPr marL="0" indent="0">
              <a:buNone/>
              <a:defRPr/>
            </a:pPr>
            <a:r>
              <a:rPr lang="tr-TR" sz="2800" dirty="0" smtClean="0"/>
              <a:t>font-size: Yazı fontunun büyüklüğünü belirler. (</a:t>
            </a:r>
            <a:r>
              <a:rPr lang="tr-TR" sz="2800" dirty="0" err="1" smtClean="0"/>
              <a:t>px</a:t>
            </a:r>
            <a:r>
              <a:rPr lang="tr-TR" sz="2800" dirty="0" smtClean="0"/>
              <a:t> ile piksel, </a:t>
            </a:r>
            <a:r>
              <a:rPr lang="tr-TR" sz="2800" dirty="0" err="1" smtClean="0"/>
              <a:t>pt</a:t>
            </a:r>
            <a:r>
              <a:rPr lang="tr-TR" sz="2800" dirty="0" smtClean="0"/>
              <a:t> ile punto olarak büyüklük belirlenebilir.)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color</a:t>
            </a:r>
            <a:r>
              <a:rPr lang="tr-TR" sz="2800" dirty="0" smtClean="0"/>
              <a:t>: Yazı rengini belirlemek için kullanılır.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3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</a:t>
            </a: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:#D9F7D1;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font-size:14px;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</a:t>
            </a:r>
            <a:r>
              <a:rPr lang="tr-TR" sz="1600" dirty="0" smtClean="0"/>
              <a:t>; 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</a:t>
            </a:r>
            <a:endParaRPr lang="tr-TR" sz="1600" dirty="0"/>
          </a:p>
          <a:p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:#F0CECF;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font-size:12px;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:#790AF3</a:t>
            </a:r>
            <a:r>
              <a:rPr lang="tr-TR" sz="1600" dirty="0" smtClean="0"/>
              <a:t>; 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</a:t>
            </a:r>
            <a:endParaRPr lang="tr-TR" sz="1600" dirty="0"/>
          </a:p>
          <a:p>
            <a:r>
              <a:rPr lang="tr-TR" sz="1600" dirty="0"/>
              <a:t>	</a:t>
            </a:r>
            <a:r>
              <a:rPr lang="tr-TR" sz="1600" dirty="0" err="1"/>
              <a:t>background-image:url</a:t>
            </a:r>
            <a:r>
              <a:rPr lang="tr-TR" sz="1600" dirty="0"/>
              <a:t>(arkaplan.png);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font-family:Cambria</a:t>
            </a:r>
            <a:r>
              <a:rPr lang="tr-TR" sz="1600" dirty="0"/>
              <a:t>;</a:t>
            </a:r>
          </a:p>
          <a:p>
            <a:r>
              <a:rPr lang="tr-TR" sz="1600" dirty="0"/>
              <a:t>	font-size:10px;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:#600305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25" y="3474642"/>
            <a:ext cx="3473158" cy="125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9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2800" dirty="0" err="1"/>
              <a:t>Cascading</a:t>
            </a:r>
            <a:r>
              <a:rPr lang="tr-TR" sz="2800" dirty="0"/>
              <a:t> Style </a:t>
            </a:r>
            <a:r>
              <a:rPr lang="tr-TR" sz="2800" dirty="0" err="1"/>
              <a:t>Sheets</a:t>
            </a:r>
            <a:r>
              <a:rPr lang="tr-TR" sz="2800" dirty="0"/>
              <a:t> </a:t>
            </a:r>
            <a:r>
              <a:rPr lang="tr-TR" sz="2800" dirty="0" smtClean="0"/>
              <a:t>-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Metin konumlandırma: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text-align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r>
              <a:rPr lang="tr-TR" sz="2800" dirty="0" smtClean="0"/>
              <a:t>Metinlerin bulundukları etiket içerisinde konumunu belirlemek amacıyla kullanılan özelliktir.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/>
              <a:t>left</a:t>
            </a:r>
            <a:r>
              <a:rPr lang="tr-TR" sz="2800" dirty="0"/>
              <a:t>: Yazının sola </a:t>
            </a:r>
            <a:r>
              <a:rPr lang="tr-TR" sz="2800" dirty="0" smtClean="0"/>
              <a:t>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center</a:t>
            </a:r>
            <a:r>
              <a:rPr lang="tr-TR" sz="2800" dirty="0" smtClean="0"/>
              <a:t> </a:t>
            </a:r>
            <a:r>
              <a:rPr lang="tr-TR" sz="2800" dirty="0"/>
              <a:t>: Yazının </a:t>
            </a:r>
            <a:r>
              <a:rPr lang="tr-TR" sz="2800" dirty="0" err="1" smtClean="0"/>
              <a:t>ortays</a:t>
            </a:r>
            <a:r>
              <a:rPr lang="tr-TR" sz="2800" dirty="0" smtClean="0"/>
              <a:t> hizalanmasını </a:t>
            </a:r>
            <a:r>
              <a:rPr lang="tr-TR" sz="2800" dirty="0"/>
              <a:t>sağlar.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right</a:t>
            </a:r>
            <a:r>
              <a:rPr lang="tr-TR" sz="2800" dirty="0" smtClean="0"/>
              <a:t> </a:t>
            </a:r>
            <a:r>
              <a:rPr lang="tr-TR" sz="2800" dirty="0"/>
              <a:t>: Yazının sağa </a:t>
            </a:r>
            <a:r>
              <a:rPr lang="tr-TR" sz="2800" dirty="0" smtClean="0"/>
              <a:t>hizalanmasını sağlar</a:t>
            </a:r>
            <a:r>
              <a:rPr lang="tr-TR" sz="2800" dirty="0"/>
              <a:t>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err="1" smtClean="0"/>
              <a:t>Justfy</a:t>
            </a:r>
            <a:r>
              <a:rPr lang="tr-TR" sz="2800" dirty="0" smtClean="0"/>
              <a:t>: Yazının iki yana hizalanmasını sağlar.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 ….</a:t>
            </a:r>
            <a:r>
              <a:rPr lang="tr-TR" sz="1600" dirty="0"/>
              <a:t>	</a:t>
            </a:r>
            <a:r>
              <a:rPr lang="tr-TR" sz="1600" dirty="0" err="1" smtClean="0"/>
              <a:t>text-align:left</a:t>
            </a:r>
            <a:r>
              <a:rPr lang="tr-TR" sz="1600" dirty="0" smtClean="0"/>
              <a:t>;}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 …… </a:t>
            </a:r>
            <a:r>
              <a:rPr lang="tr-TR" sz="1600" dirty="0" err="1" smtClean="0"/>
              <a:t>text-align:center</a:t>
            </a:r>
            <a:r>
              <a:rPr lang="tr-TR" sz="1600" dirty="0" smtClean="0"/>
              <a:t>;}</a:t>
            </a:r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 …… </a:t>
            </a:r>
            <a:r>
              <a:rPr lang="tr-TR" sz="1600" dirty="0" err="1" smtClean="0"/>
              <a:t>text-align:right</a:t>
            </a:r>
            <a:r>
              <a:rPr lang="tr-TR" sz="1600" dirty="0" smtClean="0"/>
              <a:t>; }</a:t>
            </a:r>
            <a:endParaRPr lang="tr-TR" sz="1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31105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6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Yükseklik ve Genişlik belirleme: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width</a:t>
            </a:r>
            <a:r>
              <a:rPr lang="tr-TR" sz="2800" dirty="0" smtClean="0"/>
              <a:t>: etiketin genişlik değerini belirlemek için kullanılır.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 smtClean="0"/>
              <a:t>height</a:t>
            </a:r>
            <a:r>
              <a:rPr lang="tr-TR" sz="2800" dirty="0" smtClean="0"/>
              <a:t>: etiketin yükseklik değerini belirlemek için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İçerisinde bulunan değere göre yüzdelik olarak belirlenebilir. (50%, 20% gibi)</a:t>
            </a:r>
          </a:p>
          <a:p>
            <a:pPr marL="0" indent="0">
              <a:buNone/>
              <a:defRPr/>
            </a:pPr>
            <a:r>
              <a:rPr lang="tr-TR" sz="2800" dirty="0" smtClean="0"/>
              <a:t>Piksel değeri olarak belirlenebilir. (20, 50 gibi)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50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Kullanılan Stil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Font Stil Özellikleri: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11560" y="1700808"/>
            <a:ext cx="41044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body  { ….</a:t>
            </a:r>
            <a:r>
              <a:rPr lang="tr-TR" sz="1600" dirty="0"/>
              <a:t>	</a:t>
            </a:r>
            <a:r>
              <a:rPr lang="tr-TR" sz="1600" dirty="0" err="1" smtClean="0"/>
              <a:t>text-align:left</a:t>
            </a:r>
            <a:r>
              <a:rPr lang="tr-TR" sz="1600" dirty="0" smtClean="0"/>
              <a:t>;}</a:t>
            </a:r>
            <a:endParaRPr lang="tr-TR" sz="1600" dirty="0"/>
          </a:p>
          <a:p>
            <a:endParaRPr lang="tr-TR" sz="1600" dirty="0" smtClean="0"/>
          </a:p>
          <a:p>
            <a:r>
              <a:rPr lang="tr-TR" sz="1600" dirty="0" smtClean="0"/>
              <a:t>.</a:t>
            </a:r>
            <a:r>
              <a:rPr lang="tr-TR" sz="1600" dirty="0" err="1" smtClean="0"/>
              <a:t>arkaplan</a:t>
            </a:r>
            <a:r>
              <a:rPr lang="tr-TR" sz="1600" dirty="0" smtClean="0"/>
              <a:t>  { …… </a:t>
            </a:r>
            <a:r>
              <a:rPr lang="tr-TR" sz="1600" dirty="0" err="1" smtClean="0"/>
              <a:t>text-align:center</a:t>
            </a:r>
            <a:r>
              <a:rPr lang="tr-TR" sz="1600" dirty="0" smtClean="0"/>
              <a:t>;</a:t>
            </a:r>
          </a:p>
          <a:p>
            <a:r>
              <a:rPr lang="tr-TR" sz="1600" dirty="0"/>
              <a:t>width:20%;</a:t>
            </a:r>
          </a:p>
          <a:p>
            <a:r>
              <a:rPr lang="tr-TR" sz="1600" dirty="0" smtClean="0"/>
              <a:t>height:50px;}</a:t>
            </a:r>
          </a:p>
          <a:p>
            <a:endParaRPr lang="tr-TR" sz="1600" dirty="0"/>
          </a:p>
          <a:p>
            <a:r>
              <a:rPr lang="tr-TR" sz="1600" dirty="0"/>
              <a:t>.</a:t>
            </a:r>
            <a:r>
              <a:rPr lang="tr-TR" sz="1600" dirty="0" err="1" smtClean="0"/>
              <a:t>resimArkaplan</a:t>
            </a:r>
            <a:r>
              <a:rPr lang="tr-TR" sz="1600" dirty="0" smtClean="0"/>
              <a:t> { …… </a:t>
            </a:r>
            <a:r>
              <a:rPr lang="tr-TR" sz="1600" dirty="0" err="1" smtClean="0"/>
              <a:t>text-align:right</a:t>
            </a:r>
            <a:r>
              <a:rPr lang="tr-TR" sz="1600" dirty="0" smtClean="0"/>
              <a:t>; </a:t>
            </a:r>
          </a:p>
          <a:p>
            <a:r>
              <a:rPr lang="tr-TR" sz="1600" dirty="0" smtClean="0"/>
              <a:t>width:15</a:t>
            </a:r>
            <a:r>
              <a:rPr lang="tr-TR" sz="1600" dirty="0"/>
              <a:t>%;</a:t>
            </a:r>
          </a:p>
          <a:p>
            <a:r>
              <a:rPr lang="tr-TR" sz="1600" dirty="0" smtClean="0"/>
              <a:t>height:40px</a:t>
            </a:r>
            <a:r>
              <a:rPr lang="tr-TR" sz="1600" dirty="0"/>
              <a:t>;}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788024" y="1715162"/>
            <a:ext cx="40689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/>
              <a:t>&lt;body&gt;</a:t>
            </a:r>
          </a:p>
          <a:p>
            <a:r>
              <a:rPr lang="tr-TR" sz="1600" dirty="0"/>
              <a:t>İçerik yazısı</a:t>
            </a:r>
          </a:p>
          <a:p>
            <a:r>
              <a:rPr lang="tr-TR" sz="1600" dirty="0"/>
              <a:t>&lt;p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arkaplan</a:t>
            </a:r>
            <a:r>
              <a:rPr lang="tr-TR" sz="1600" dirty="0"/>
              <a:t>"&gt;Arka planı renklendirilmiş paragraf&lt;/p&gt;</a:t>
            </a:r>
          </a:p>
          <a:p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resimArkaplan</a:t>
            </a:r>
            <a:r>
              <a:rPr lang="tr-TR" sz="1600" dirty="0"/>
              <a:t>"&gt;</a:t>
            </a:r>
            <a:r>
              <a:rPr lang="tr-TR" sz="1600" dirty="0" err="1"/>
              <a:t>Arkaplanda</a:t>
            </a:r>
            <a:r>
              <a:rPr lang="tr-TR" sz="1600" dirty="0"/>
              <a:t> resim olan div&lt;/div&gt;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405236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5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SPAN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sayfalarını düzenlemek amacıyla kullanılan öğelerden biri de </a:t>
            </a:r>
            <a:r>
              <a:rPr lang="tr-TR" dirty="0" err="1" smtClean="0"/>
              <a:t>span</a:t>
            </a:r>
            <a:r>
              <a:rPr lang="tr-TR" dirty="0" smtClean="0"/>
              <a:t> elemanıdır.  </a:t>
            </a:r>
          </a:p>
          <a:p>
            <a:endParaRPr lang="tr-TR" dirty="0"/>
          </a:p>
          <a:p>
            <a:r>
              <a:rPr lang="tr-TR" dirty="0" err="1" smtClean="0"/>
              <a:t>Span</a:t>
            </a:r>
            <a:r>
              <a:rPr lang="tr-TR" dirty="0" smtClean="0"/>
              <a:t>  elemanı kullanılarak web sayfasının belirli parçalara bölünmesi ve bu parçaların içerisine içeriklerin eklenerek gösterilmesi sağlanır.</a:t>
            </a:r>
          </a:p>
          <a:p>
            <a:endParaRPr lang="tr-TR" dirty="0"/>
          </a:p>
          <a:p>
            <a:r>
              <a:rPr lang="tr-TR" dirty="0" err="1" smtClean="0"/>
              <a:t>Span</a:t>
            </a:r>
            <a:r>
              <a:rPr lang="tr-TR" dirty="0" smtClean="0"/>
              <a:t> etiketi satır içi temelli bir elemandır. İçerisine eklenen değerlerin büyüklüğü kadar genişliğe sahip olabilir.  </a:t>
            </a:r>
          </a:p>
          <a:p>
            <a:endParaRPr lang="tr-TR" dirty="0" smtClean="0"/>
          </a:p>
          <a:p>
            <a:r>
              <a:rPr lang="tr-TR" dirty="0" err="1" smtClean="0"/>
              <a:t>Span</a:t>
            </a:r>
            <a:r>
              <a:rPr lang="tr-TR" dirty="0" smtClean="0"/>
              <a:t> elemanları </a:t>
            </a:r>
            <a:r>
              <a:rPr lang="tr-TR" dirty="0" err="1" smtClean="0"/>
              <a:t>ardarda</a:t>
            </a:r>
            <a:r>
              <a:rPr lang="tr-TR" dirty="0" smtClean="0"/>
              <a:t> eklendiğinde </a:t>
            </a:r>
            <a:r>
              <a:rPr lang="tr-TR" dirty="0" err="1" smtClean="0"/>
              <a:t>yanyana</a:t>
            </a:r>
            <a:r>
              <a:rPr lang="tr-TR" dirty="0" smtClean="0"/>
              <a:t> gösterilirler.</a:t>
            </a:r>
          </a:p>
          <a:p>
            <a:endParaRPr lang="tr-TR" dirty="0" smtClean="0"/>
          </a:p>
          <a:p>
            <a:r>
              <a:rPr lang="tr-TR" dirty="0" err="1" smtClean="0"/>
              <a:t>Span</a:t>
            </a:r>
            <a:r>
              <a:rPr lang="tr-TR" dirty="0" smtClean="0"/>
              <a:t> </a:t>
            </a:r>
            <a:r>
              <a:rPr lang="tr-TR" dirty="0"/>
              <a:t>elemanları stiller kullanarak düzenlenebilir.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SPAN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93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&gt;Programlamaya Giriş&lt;/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&gt;Veri Yapıları&lt;/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&gt;Web Teknolojileri&lt;/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&gt;Veritabanı Yönetim Sistemleri&lt;/</a:t>
            </a:r>
            <a:r>
              <a:rPr lang="tr-TR" dirty="0" err="1"/>
              <a:t>span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span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:#4F3977;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/>
              <a:t>	font-size:12px;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013176"/>
            <a:ext cx="81696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Web sayfalarını düzenlemek amacıyla kullanılan öğelerden biri de div elemanıdır.  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elemanı kullanılarak web sayfasının belirli parçalara bölünmesi ve bu parçaların içerisine içeriklerin eklenerek gösterilmesi sağlanır.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etiketi blok temelli bir elemandır. İçerisine eklenen değerleri bir blok içerisinde gösterir. </a:t>
            </a:r>
          </a:p>
          <a:p>
            <a:endParaRPr lang="tr-TR" dirty="0" smtClean="0"/>
          </a:p>
          <a:p>
            <a:r>
              <a:rPr lang="tr-TR" dirty="0" err="1" smtClean="0"/>
              <a:t>Div</a:t>
            </a:r>
            <a:r>
              <a:rPr lang="tr-TR" dirty="0" smtClean="0"/>
              <a:t> elemanlarını </a:t>
            </a:r>
            <a:r>
              <a:rPr lang="tr-TR" dirty="0" err="1" smtClean="0"/>
              <a:t>yanyana</a:t>
            </a:r>
            <a:r>
              <a:rPr lang="tr-TR" dirty="0" smtClean="0"/>
              <a:t> gösterebilmek için </a:t>
            </a:r>
            <a:r>
              <a:rPr lang="tr-TR" dirty="0" err="1" smtClean="0"/>
              <a:t>float</a:t>
            </a:r>
            <a:r>
              <a:rPr lang="tr-TR" dirty="0" smtClean="0"/>
              <a:t> elemanı kullanmak gerekmektedir.</a:t>
            </a:r>
          </a:p>
          <a:p>
            <a:endParaRPr lang="tr-TR" dirty="0"/>
          </a:p>
          <a:p>
            <a:r>
              <a:rPr lang="tr-TR" dirty="0" err="1" smtClean="0"/>
              <a:t>Div</a:t>
            </a:r>
            <a:r>
              <a:rPr lang="tr-TR" dirty="0" smtClean="0"/>
              <a:t> elemanları stiller kullanarak düzenlenebilir.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&lt;div&gt;Programlamaya Giriş&lt;/div&gt;</a:t>
            </a:r>
          </a:p>
          <a:p>
            <a:pPr marL="0" indent="0">
              <a:buNone/>
            </a:pPr>
            <a:r>
              <a:rPr lang="tr-TR" dirty="0"/>
              <a:t>&lt;div&gt;Veri Yapıları&lt;/div&gt;</a:t>
            </a:r>
          </a:p>
          <a:p>
            <a:pPr marL="0" indent="0">
              <a:buNone/>
            </a:pPr>
            <a:r>
              <a:rPr lang="tr-TR" dirty="0"/>
              <a:t>&lt;div&gt;Web Teknolojileri&lt;/div&gt;</a:t>
            </a:r>
          </a:p>
          <a:p>
            <a:pPr marL="0" indent="0">
              <a:buNone/>
            </a:pPr>
            <a:r>
              <a:rPr lang="tr-TR" dirty="0"/>
              <a:t>&lt;div&gt;Veritabanı Yönetim Sistemleri&lt;/div&gt;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789040"/>
            <a:ext cx="4032448" cy="16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49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&lt;div&gt;Programlamaya Giriş&lt;/div&gt;</a:t>
            </a:r>
          </a:p>
          <a:p>
            <a:pPr marL="0" indent="0">
              <a:buNone/>
            </a:pPr>
            <a:r>
              <a:rPr lang="tr-TR" dirty="0"/>
              <a:t>&lt;div&gt;Veri Yapıları&lt;/div&gt;</a:t>
            </a:r>
          </a:p>
          <a:p>
            <a:pPr marL="0" indent="0">
              <a:buNone/>
            </a:pPr>
            <a:r>
              <a:rPr lang="tr-TR" dirty="0"/>
              <a:t>&lt;div&gt;Web Teknolojileri&lt;/div&gt;</a:t>
            </a:r>
          </a:p>
          <a:p>
            <a:pPr marL="0" indent="0">
              <a:buNone/>
            </a:pPr>
            <a:r>
              <a:rPr lang="tr-TR" dirty="0"/>
              <a:t>&lt;div&gt;Veritabanı Yönetim Sistemleri&lt;/div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div{</a:t>
            </a:r>
          </a:p>
          <a:p>
            <a:pPr marL="0" indent="0">
              <a:buNone/>
            </a:pPr>
            <a:r>
              <a:rPr lang="tr-TR" dirty="0" smtClean="0"/>
              <a:t>     background-</a:t>
            </a:r>
            <a:r>
              <a:rPr lang="tr-TR" dirty="0" err="1" smtClean="0"/>
              <a:t>color</a:t>
            </a:r>
            <a:r>
              <a:rPr lang="tr-TR" dirty="0"/>
              <a:t>:#7961A4;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smtClean="0"/>
              <a:t> </a:t>
            </a:r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"Gill Sans MT",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 smtClean="0"/>
              <a:t>     font-size:12px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40172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5090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="t"&gt;Programlamaya Giriş&lt;/div&gt;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="c"&gt;Veri Yapıları&lt;/div&gt;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="t"&gt;Web Teknolojileri&lt;/div&gt;</a:t>
            </a:r>
          </a:p>
          <a:p>
            <a:pPr marL="0" indent="0">
              <a:buNone/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="c"&gt;Veritabanı Yönetim Sistemleri&lt;/div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div{</a:t>
            </a:r>
          </a:p>
          <a:p>
            <a:pPr marL="0" indent="0"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</a:t>
            </a:r>
            <a:r>
              <a:rPr lang="tr-TR" dirty="0" smtClean="0"/>
              <a:t>Helvetica</a:t>
            </a:r>
            <a:r>
              <a:rPr lang="tr-TR" dirty="0"/>
              <a:t>, Arial, sans-serif;</a:t>
            </a:r>
          </a:p>
          <a:p>
            <a:pPr marL="0" indent="0">
              <a:buNone/>
            </a:pPr>
            <a:r>
              <a:rPr lang="tr-TR" dirty="0" smtClean="0"/>
              <a:t>     font-size:12px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div.t{</a:t>
            </a:r>
          </a:p>
          <a:p>
            <a:pPr marL="0" indent="0">
              <a:buNone/>
            </a:pPr>
            <a:r>
              <a:rPr lang="tr-TR" dirty="0" smtClean="0"/>
              <a:t>      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/>
              <a:t>div.c</a:t>
            </a: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      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55606"/>
            <a:ext cx="3538700" cy="130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sayfalarında html etiketlerinin kısıtlı imkanlarını daha da geliştirmek, sayfa tasarımlarını daha etkili hale getirmek ve kolay tasarlanabilir, esnek yapmak amacıyla stil şablonları kullanılmaktadır.</a:t>
            </a:r>
          </a:p>
          <a:p>
            <a:endParaRPr lang="tr-TR" dirty="0" smtClean="0"/>
          </a:p>
          <a:p>
            <a:r>
              <a:rPr lang="tr-TR" dirty="0" smtClean="0"/>
              <a:t>Stil şablonlarını tek bir etiket üzerinde tanımlanabileceği gibi, tüm sayfada geçerli olacak şekilde tasarlanabilir veya stil dosyaları ile istenilen sayfada stil şablonları kullanılabilir.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>
            <a:normAutofit/>
          </a:bodyPr>
          <a:lstStyle/>
          <a:p>
            <a:r>
              <a:rPr lang="tr-TR" dirty="0" smtClean="0"/>
              <a:t>Web sayfamızda artarda div etiketleri kullanıldığında </a:t>
            </a:r>
            <a:r>
              <a:rPr lang="tr-TR" dirty="0" err="1" smtClean="0"/>
              <a:t>altalta</a:t>
            </a:r>
            <a:r>
              <a:rPr lang="tr-TR" dirty="0" smtClean="0"/>
              <a:t> gösterilecektir. 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39552" y="213285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</a:t>
            </a:r>
            <a:r>
              <a:rPr lang="tr-TR" dirty="0"/>
              <a:t>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font-size:12px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r>
              <a:rPr lang="tr-TR" dirty="0" smtClean="0"/>
              <a:t>width:15</a:t>
            </a:r>
            <a:r>
              <a:rPr lang="tr-TR" dirty="0"/>
              <a:t>%;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font-size:10px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r>
              <a:rPr lang="tr-TR" dirty="0" smtClean="0"/>
              <a:t>width:20</a:t>
            </a:r>
            <a:r>
              <a:rPr lang="tr-TR" dirty="0"/>
              <a:t>%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34076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div&gt;Programlamaya Giriş&lt;/div&gt;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 Yapıları&lt;/div</a:t>
            </a:r>
            <a:r>
              <a:rPr lang="tr-TR" dirty="0" smtClean="0"/>
              <a:t>&gt;  </a:t>
            </a:r>
          </a:p>
          <a:p>
            <a:r>
              <a:rPr lang="tr-TR" dirty="0" smtClean="0"/>
              <a:t>    &lt;</a:t>
            </a:r>
            <a:r>
              <a:rPr lang="tr-TR" dirty="0"/>
              <a:t>div&gt;Web Teknolojileri&lt;/div&gt;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div&gt;Veritabanı Yönetim Sistemleri&lt;/div&gt;</a:t>
            </a:r>
          </a:p>
          <a:p>
            <a:r>
              <a:rPr lang="tr-TR" dirty="0"/>
              <a:t>&lt;/div&gt;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03090"/>
            <a:ext cx="5679453" cy="186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0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4096"/>
          </a:xfrm>
        </p:spPr>
        <p:txBody>
          <a:bodyPr>
            <a:normAutofit/>
          </a:bodyPr>
          <a:lstStyle/>
          <a:p>
            <a:r>
              <a:rPr lang="tr-TR" dirty="0" smtClean="0"/>
              <a:t>Web sayfamızda artarda div etiketleri kullanıldığında eğer </a:t>
            </a:r>
            <a:r>
              <a:rPr lang="tr-TR" dirty="0" err="1" smtClean="0"/>
              <a:t>yanyana</a:t>
            </a:r>
            <a:r>
              <a:rPr lang="tr-TR" dirty="0" smtClean="0"/>
              <a:t> gösterilmek isteniyorsa </a:t>
            </a:r>
            <a:r>
              <a:rPr lang="tr-TR" dirty="0" err="1" smtClean="0"/>
              <a:t>float</a:t>
            </a:r>
            <a:r>
              <a:rPr lang="tr-TR" dirty="0" smtClean="0"/>
              <a:t> özelliği </a:t>
            </a:r>
            <a:r>
              <a:rPr lang="tr-TR" dirty="0" err="1" smtClean="0"/>
              <a:t>left</a:t>
            </a:r>
            <a:r>
              <a:rPr lang="tr-TR" dirty="0" smtClean="0"/>
              <a:t> (solda) veya </a:t>
            </a:r>
            <a:r>
              <a:rPr lang="tr-TR" dirty="0" err="1" smtClean="0"/>
              <a:t>right</a:t>
            </a:r>
            <a:r>
              <a:rPr lang="tr-TR" dirty="0" smtClean="0"/>
              <a:t> (sağda) seçilir. </a:t>
            </a:r>
          </a:p>
          <a:p>
            <a:endParaRPr lang="tr-TR" dirty="0"/>
          </a:p>
          <a:p>
            <a:r>
              <a:rPr lang="tr-TR" dirty="0" err="1" smtClean="0"/>
              <a:t>Float</a:t>
            </a:r>
            <a:r>
              <a:rPr lang="tr-TR" dirty="0" smtClean="0"/>
              <a:t> özelliğinin sıfırlanması için </a:t>
            </a:r>
            <a:r>
              <a:rPr lang="tr-TR" dirty="0" err="1" smtClean="0"/>
              <a:t>clear</a:t>
            </a:r>
            <a:r>
              <a:rPr lang="tr-TR" dirty="0" smtClean="0"/>
              <a:t> özelliği </a:t>
            </a:r>
            <a:r>
              <a:rPr lang="tr-TR" dirty="0" err="1" smtClean="0"/>
              <a:t>left</a:t>
            </a:r>
            <a:r>
              <a:rPr lang="tr-TR" dirty="0" smtClean="0"/>
              <a:t> veya </a:t>
            </a:r>
            <a:r>
              <a:rPr lang="tr-TR" dirty="0" err="1" smtClean="0"/>
              <a:t>right</a:t>
            </a:r>
            <a:r>
              <a:rPr lang="tr-TR" dirty="0" smtClean="0"/>
              <a:t> seçilir. Her ikisinin sıfırlanması için bu özellik </a:t>
            </a:r>
            <a:r>
              <a:rPr lang="tr-TR" dirty="0" err="1" smtClean="0"/>
              <a:t>both</a:t>
            </a:r>
            <a:r>
              <a:rPr lang="tr-TR" dirty="0" smtClean="0"/>
              <a:t> olarak seçilir.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268760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</a:t>
            </a:r>
            <a:r>
              <a:rPr lang="tr-TR" dirty="0"/>
              <a:t>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font-size:12px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:#C4A9A9;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:#410506;</a:t>
            </a:r>
          </a:p>
          <a:p>
            <a:r>
              <a:rPr lang="tr-TR" dirty="0" smtClean="0"/>
              <a:t>width:15%;</a:t>
            </a:r>
          </a:p>
          <a:p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.dersler{</a:t>
            </a:r>
          </a:p>
          <a:p>
            <a:r>
              <a:rPr lang="tr-TR" dirty="0" err="1" smtClean="0"/>
              <a:t>font-f</a:t>
            </a:r>
            <a:r>
              <a:rPr lang="tr-TR" dirty="0" smtClean="0"/>
              <a:t>amily</a:t>
            </a:r>
            <a:r>
              <a:rPr lang="tr-TR" dirty="0"/>
              <a:t>:"Gill Sans", Helvetica, Arial, sans-serif;</a:t>
            </a:r>
          </a:p>
          <a:p>
            <a:r>
              <a:rPr lang="tr-TR" dirty="0" smtClean="0"/>
              <a:t>font-size:10px</a:t>
            </a:r>
            <a:r>
              <a:rPr lang="tr-TR" dirty="0"/>
              <a:t>;</a:t>
            </a:r>
          </a:p>
          <a:p>
            <a:r>
              <a:rPr lang="tr-TR" dirty="0" smtClean="0"/>
              <a:t>background-</a:t>
            </a:r>
            <a:r>
              <a:rPr lang="tr-TR" dirty="0" err="1" smtClean="0"/>
              <a:t>color</a:t>
            </a:r>
            <a:r>
              <a:rPr lang="tr-TR" dirty="0"/>
              <a:t>:#4F3977;</a:t>
            </a:r>
          </a:p>
          <a:p>
            <a:r>
              <a:rPr lang="tr-TR" dirty="0" err="1" smtClean="0"/>
              <a:t>color</a:t>
            </a:r>
            <a:r>
              <a:rPr lang="tr-TR" dirty="0"/>
              <a:t>:#ECDEDE;</a:t>
            </a:r>
          </a:p>
          <a:p>
            <a:r>
              <a:rPr lang="tr-TR" dirty="0" smtClean="0"/>
              <a:t>width:20%;</a:t>
            </a:r>
          </a:p>
          <a:p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1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340768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div&gt;Programlamaya Giriş&lt;/div&gt;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 Yapıları&lt;/div</a:t>
            </a:r>
            <a:r>
              <a:rPr lang="tr-TR" dirty="0" smtClean="0"/>
              <a:t>&gt;  </a:t>
            </a:r>
          </a:p>
          <a:p>
            <a:r>
              <a:rPr lang="tr-TR" dirty="0" smtClean="0"/>
              <a:t>    &lt;</a:t>
            </a:r>
            <a:r>
              <a:rPr lang="tr-TR" dirty="0"/>
              <a:t>div&gt;Web Teknolojileri&lt;/div&gt;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div&gt;Veritabanı Yönetim Sistemleri&lt;/div&gt;</a:t>
            </a:r>
          </a:p>
          <a:p>
            <a:r>
              <a:rPr lang="tr-TR" dirty="0"/>
              <a:t>&lt;/div&gt;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32926"/>
            <a:ext cx="8208912" cy="11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0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268760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.</a:t>
            </a:r>
            <a:r>
              <a:rPr lang="tr-TR" dirty="0" err="1"/>
              <a:t>bolumleri</a:t>
            </a:r>
            <a:r>
              <a:rPr lang="tr-TR" dirty="0"/>
              <a:t>{</a:t>
            </a:r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font-size:12px;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:#C4A9A9;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width:40%;</a:t>
            </a:r>
          </a:p>
          <a:p>
            <a:r>
              <a:rPr lang="tr-TR" dirty="0"/>
              <a:t>	</a:t>
            </a:r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.dersleri{</a:t>
            </a:r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font-size:10px;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:#4F3977;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:#ECDEDE;</a:t>
            </a:r>
          </a:p>
          <a:p>
            <a:r>
              <a:rPr lang="tr-TR" dirty="0"/>
              <a:t>	width:60%;</a:t>
            </a:r>
          </a:p>
          <a:p>
            <a:r>
              <a:rPr lang="tr-TR" dirty="0"/>
              <a:t>	</a:t>
            </a:r>
            <a:r>
              <a:rPr lang="tr-TR" dirty="0" err="1"/>
              <a:t>float:left</a:t>
            </a:r>
            <a:r>
              <a:rPr lang="tr-TR" dirty="0"/>
              <a:t>;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1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5536" y="1124744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</a:t>
            </a:r>
            <a:r>
              <a:rPr lang="tr-TR" dirty="0" err="1" smtClean="0"/>
              <a:t>universite</a:t>
            </a:r>
            <a:r>
              <a:rPr lang="tr-TR" dirty="0" smtClean="0"/>
              <a:t>{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font-size:14px;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:#7961A4;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width:100%;</a:t>
            </a:r>
          </a:p>
          <a:p>
            <a:r>
              <a:rPr lang="tr-TR" dirty="0"/>
              <a:t>	</a:t>
            </a:r>
            <a:r>
              <a:rPr lang="tr-TR" dirty="0" err="1"/>
              <a:t>text-align:center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</a:t>
            </a:r>
            <a:r>
              <a:rPr lang="tr-TR" dirty="0" smtClean="0"/>
              <a:t>bolum{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font-f</a:t>
            </a:r>
            <a:r>
              <a:rPr lang="tr-TR" dirty="0"/>
              <a:t>amily:"Gill Sans", Helvetica, Arial, sans-serif;</a:t>
            </a:r>
          </a:p>
          <a:p>
            <a:r>
              <a:rPr lang="tr-TR" dirty="0"/>
              <a:t>	font-size:14px;</a:t>
            </a:r>
          </a:p>
          <a:p>
            <a:r>
              <a:rPr lang="tr-TR" dirty="0"/>
              <a:t>	background-</a:t>
            </a:r>
            <a:r>
              <a:rPr lang="tr-TR" dirty="0" err="1"/>
              <a:t>color</a:t>
            </a:r>
            <a:r>
              <a:rPr lang="tr-TR" dirty="0"/>
              <a:t>:#D2EBE7;</a:t>
            </a:r>
          </a:p>
          <a:p>
            <a:r>
              <a:rPr lang="tr-TR" dirty="0"/>
              <a:t>	</a:t>
            </a:r>
            <a:r>
              <a:rPr lang="tr-TR" dirty="0" err="1"/>
              <a:t>color</a:t>
            </a:r>
            <a:r>
              <a:rPr lang="tr-TR" dirty="0"/>
              <a:t>:#410506;</a:t>
            </a:r>
          </a:p>
          <a:p>
            <a:r>
              <a:rPr lang="tr-TR" dirty="0"/>
              <a:t>	width:100%;</a:t>
            </a:r>
          </a:p>
          <a:p>
            <a:r>
              <a:rPr lang="tr-TR" dirty="0"/>
              <a:t>	</a:t>
            </a:r>
            <a:r>
              <a:rPr lang="tr-TR" dirty="0" err="1"/>
              <a:t>text-align:center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.</a:t>
            </a:r>
            <a:r>
              <a:rPr lang="tr-TR" dirty="0" err="1"/>
              <a:t>sifirla</a:t>
            </a:r>
            <a:r>
              <a:rPr lang="tr-TR" dirty="0"/>
              <a:t>{</a:t>
            </a:r>
          </a:p>
          <a:p>
            <a:r>
              <a:rPr lang="tr-TR" dirty="0"/>
              <a:t>	</a:t>
            </a:r>
            <a:r>
              <a:rPr lang="tr-TR" dirty="0" err="1"/>
              <a:t>clear:both</a:t>
            </a:r>
            <a:r>
              <a:rPr lang="tr-TR" dirty="0"/>
              <a:t>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DIV etiketi ile yerleşim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467544" y="1268760"/>
            <a:ext cx="727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universite</a:t>
            </a:r>
            <a:r>
              <a:rPr lang="tr-TR" dirty="0"/>
              <a:t>"&gt;Sakarya Üniversitesi&lt;/div&gt;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bolumleri</a:t>
            </a:r>
            <a:r>
              <a:rPr lang="tr-TR" dirty="0"/>
              <a:t>"&gt;</a:t>
            </a:r>
          </a:p>
          <a:p>
            <a:r>
              <a:rPr lang="tr-TR" dirty="0" smtClean="0"/>
              <a:t>    &lt;</a:t>
            </a:r>
            <a:r>
              <a:rPr lang="tr-TR" dirty="0"/>
              <a:t>div&gt;Bilgisayar Mühendisliği&lt;/div&gt;</a:t>
            </a:r>
          </a:p>
          <a:p>
            <a:r>
              <a:rPr lang="tr-TR" dirty="0"/>
              <a:t>    &lt;div&gt;Bilişim Sistemleri Mühendisliği&lt;/div&gt;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="dersleri"&gt;</a:t>
            </a:r>
          </a:p>
          <a:p>
            <a:r>
              <a:rPr lang="tr-TR" dirty="0"/>
              <a:t>	&lt;div&gt;Programlamaya Giriş&lt;/div&gt;</a:t>
            </a:r>
          </a:p>
          <a:p>
            <a:r>
              <a:rPr lang="tr-TR" dirty="0"/>
              <a:t>	&lt;div&gt;Veri Yapıları&lt;/div&gt;</a:t>
            </a:r>
          </a:p>
          <a:p>
            <a:r>
              <a:rPr lang="tr-TR" dirty="0"/>
              <a:t>	&lt;div&gt;Web Teknolojileri&lt;/div&gt;</a:t>
            </a:r>
          </a:p>
          <a:p>
            <a:r>
              <a:rPr lang="tr-TR" dirty="0"/>
              <a:t>	&lt;div&gt;Veritabanı Yönetim Sistemleri&lt;/div&gt;</a:t>
            </a:r>
          </a:p>
          <a:p>
            <a:r>
              <a:rPr lang="tr-TR" dirty="0"/>
              <a:t>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sifirla</a:t>
            </a:r>
            <a:r>
              <a:rPr lang="tr-TR" dirty="0"/>
              <a:t>"&gt;&lt;/div&gt;</a:t>
            </a:r>
          </a:p>
          <a:p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="bolum"&gt;Bilgisayar ve Bilişim Bilimleri Fakültesi&lt;/div&gt;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" y="5035110"/>
            <a:ext cx="9124328" cy="99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tr-T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4763045" cy="506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509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ust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="orta"&gt;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ortaust</a:t>
            </a:r>
            <a:r>
              <a:rPr lang="tr-TR" sz="1200" dirty="0"/>
              <a:t>"&gt;</a:t>
            </a:r>
          </a:p>
          <a:p>
            <a:pPr marL="0" indent="0">
              <a:buNone/>
              <a:defRPr/>
            </a:pPr>
            <a:r>
              <a:rPr lang="tr-TR" sz="1200" dirty="0"/>
              <a:t>    </a:t>
            </a:r>
            <a:r>
              <a:rPr lang="tr-TR" sz="1200" dirty="0" smtClean="0"/>
              <a:t>        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ortaustsol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ortabosluk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/>
              <a:t>        </a:t>
            </a:r>
            <a:r>
              <a:rPr lang="tr-TR" sz="1200" dirty="0" smtClean="0"/>
              <a:t>    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ortaustsag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</a:t>
            </a:r>
            <a:r>
              <a:rPr lang="tr-TR" sz="1200" dirty="0"/>
              <a:t>&lt;/div&gt;</a:t>
            </a:r>
          </a:p>
          <a:p>
            <a:pPr marL="0" indent="0">
              <a:buNone/>
              <a:defRPr/>
            </a:pPr>
            <a:r>
              <a:rPr lang="tr-TR" sz="1200" dirty="0"/>
              <a:t>    </a:t>
            </a:r>
            <a:r>
              <a:rPr lang="tr-TR" sz="1200" dirty="0" smtClean="0"/>
              <a:t>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sifirla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ortaorta</a:t>
            </a:r>
            <a:r>
              <a:rPr lang="tr-TR" sz="1200" dirty="0"/>
              <a:t>"&gt;&amp;</a:t>
            </a:r>
            <a:r>
              <a:rPr lang="tr-TR" sz="1200" dirty="0" err="1"/>
              <a:t>nbsp</a:t>
            </a:r>
            <a:r>
              <a:rPr lang="tr-TR" sz="1200" dirty="0"/>
              <a:t>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ortaalt</a:t>
            </a:r>
            <a:r>
              <a:rPr lang="tr-TR" sz="1200" dirty="0"/>
              <a:t>"&gt;</a:t>
            </a:r>
          </a:p>
          <a:p>
            <a:pPr marL="0" indent="0">
              <a:buNone/>
              <a:defRPr/>
            </a:pPr>
            <a:r>
              <a:rPr lang="tr-TR" sz="1200" dirty="0"/>
              <a:t>    </a:t>
            </a:r>
            <a:r>
              <a:rPr lang="tr-TR" sz="1200" dirty="0" smtClean="0"/>
              <a:t>         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ortaaltsol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/>
              <a:t>     </a:t>
            </a:r>
            <a:r>
              <a:rPr lang="tr-TR" sz="1200" dirty="0" smtClean="0"/>
              <a:t>            &lt;</a:t>
            </a:r>
            <a:r>
              <a:rPr lang="tr-TR" sz="1200" dirty="0"/>
              <a:t>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ortabosluk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ortaaltorta</a:t>
            </a:r>
            <a:r>
              <a:rPr lang="tr-TR" sz="1200" dirty="0"/>
              <a:t>"&gt;&lt;/div&gt; 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ortabosluk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        </a:t>
            </a: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ortaaltsag</a:t>
            </a:r>
            <a:r>
              <a:rPr lang="tr-TR" sz="1200" dirty="0"/>
              <a:t>"&gt;&lt;/div&gt;    </a:t>
            </a:r>
          </a:p>
          <a:p>
            <a:pPr marL="0" indent="0">
              <a:buNone/>
              <a:defRPr/>
            </a:pPr>
            <a:r>
              <a:rPr lang="tr-TR" sz="1200" dirty="0" smtClean="0"/>
              <a:t>         </a:t>
            </a:r>
            <a:r>
              <a:rPr lang="tr-TR" sz="1200" dirty="0"/>
              <a:t>&lt;/div&gt;</a:t>
            </a:r>
          </a:p>
          <a:p>
            <a:pPr marL="0" indent="0">
              <a:buNone/>
              <a:defRPr/>
            </a:pPr>
            <a:r>
              <a:rPr lang="tr-TR" sz="1200" dirty="0"/>
              <a:t>    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sifirla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/>
              <a:t>    &lt;div </a:t>
            </a:r>
            <a:r>
              <a:rPr lang="tr-TR" sz="1200" dirty="0" err="1"/>
              <a:t>class</a:t>
            </a:r>
            <a:r>
              <a:rPr lang="tr-TR" sz="1200" dirty="0"/>
              <a:t>="</a:t>
            </a:r>
            <a:r>
              <a:rPr lang="tr-TR" sz="1200" dirty="0" err="1"/>
              <a:t>ortaorta</a:t>
            </a:r>
            <a:r>
              <a:rPr lang="tr-TR" sz="1200" dirty="0"/>
              <a:t>"&gt;&lt;/div&gt;</a:t>
            </a:r>
          </a:p>
          <a:p>
            <a:pPr marL="0" indent="0">
              <a:buNone/>
              <a:defRPr/>
            </a:pPr>
            <a:r>
              <a:rPr lang="tr-TR" sz="1200" dirty="0"/>
              <a:t>&lt;/div&gt;</a:t>
            </a:r>
          </a:p>
          <a:p>
            <a:pPr marL="0" indent="0">
              <a:buNone/>
              <a:defRPr/>
            </a:pPr>
            <a:r>
              <a:rPr lang="tr-TR" sz="1200" dirty="0"/>
              <a:t>&lt;div </a:t>
            </a:r>
            <a:r>
              <a:rPr lang="tr-TR" sz="1200" dirty="0" err="1"/>
              <a:t>class</a:t>
            </a:r>
            <a:r>
              <a:rPr lang="tr-TR" sz="1200" dirty="0"/>
              <a:t>="alt"&gt;&lt;/div&gt;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04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Stil Şablonları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Stil şablonları tanımlandıkları yere göre üç farklı şekilde kullanılabilirler.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Yerel Stil tanımlamaları (Satır İçi Stiller)</a:t>
            </a:r>
            <a:endParaRPr lang="tr-TR" dirty="0"/>
          </a:p>
          <a:p>
            <a:r>
              <a:rPr lang="tr-TR" dirty="0" smtClean="0"/>
              <a:t>Global Stil tanımlamaları (Gömülü Stiller)</a:t>
            </a:r>
          </a:p>
          <a:p>
            <a:r>
              <a:rPr lang="tr-TR" dirty="0" smtClean="0"/>
              <a:t>Bağlantılı Stil tanımlamaları (Harici Stil Dosyaları)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0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ust</a:t>
            </a: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:#F1E4E4;</a:t>
            </a:r>
          </a:p>
          <a:p>
            <a:pPr marL="0" indent="0">
              <a:buNone/>
              <a:defRPr/>
            </a:pPr>
            <a:r>
              <a:rPr lang="tr-TR" sz="1600" dirty="0"/>
              <a:t>	height:100px;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.orta{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:#EADFF7;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height:450px;</a:t>
            </a:r>
          </a:p>
          <a:p>
            <a:pPr marL="0" indent="0">
              <a:buNone/>
              <a:defRPr/>
            </a:pPr>
            <a:r>
              <a:rPr lang="tr-TR" sz="1600" dirty="0"/>
              <a:t>	padding:3%;</a:t>
            </a:r>
          </a:p>
          <a:p>
            <a:pPr marL="0" indent="0">
              <a:buNone/>
              <a:defRPr/>
            </a:pPr>
            <a:r>
              <a:rPr lang="tr-TR" sz="1600" dirty="0"/>
              <a:t>}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ortaustsol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width:63%;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ortabosluk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width:3%;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 smtClean="0"/>
              <a:t>	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24598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ortaustsag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width:30%;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ortaorta</a:t>
            </a: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width:100%;</a:t>
            </a:r>
          </a:p>
          <a:p>
            <a:pPr marL="0" indent="0">
              <a:buNone/>
              <a:defRPr/>
            </a:pPr>
            <a:r>
              <a:rPr lang="tr-TR" sz="1600" dirty="0"/>
              <a:t>	height:30px;</a:t>
            </a:r>
          </a:p>
          <a:p>
            <a:pPr marL="0" indent="0">
              <a:buNone/>
              <a:defRPr/>
            </a:pPr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ortaaltsag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width:30%;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ortaaltorta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width:30%;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39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ortaaltsol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:#FFFFFF;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width:30%;</a:t>
            </a:r>
          </a:p>
          <a:p>
            <a:pPr marL="0" indent="0">
              <a:buNone/>
              <a:defRPr/>
            </a:pPr>
            <a:r>
              <a:rPr lang="tr-TR" sz="1600" dirty="0"/>
              <a:t>	height:200px;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.alt{</a:t>
            </a:r>
          </a:p>
          <a:p>
            <a:pPr marL="0" indent="0">
              <a:buNone/>
              <a:defRPr/>
            </a:pPr>
            <a:r>
              <a:rPr lang="tr-TR" sz="1600" dirty="0"/>
              <a:t>	background-</a:t>
            </a:r>
            <a:r>
              <a:rPr lang="tr-TR" sz="1600" dirty="0" err="1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err="1"/>
              <a:t>color</a:t>
            </a:r>
            <a:r>
              <a:rPr lang="tr-TR" sz="1600" dirty="0"/>
              <a:t>:#F1E4E4;</a:t>
            </a:r>
          </a:p>
          <a:p>
            <a:pPr marL="0" indent="0">
              <a:buNone/>
              <a:defRPr/>
            </a:pPr>
            <a:r>
              <a:rPr lang="tr-TR" sz="1600" dirty="0"/>
              <a:t>	height:50px;</a:t>
            </a:r>
          </a:p>
          <a:p>
            <a:pPr marL="0" indent="0">
              <a:buNone/>
              <a:defRPr/>
            </a:pPr>
            <a:r>
              <a:rPr lang="tr-TR" sz="1600" dirty="0"/>
              <a:t>}</a:t>
            </a:r>
          </a:p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/>
              <a:t>sifirla</a:t>
            </a:r>
            <a:r>
              <a:rPr lang="tr-TR" sz="1600" dirty="0"/>
              <a:t>{</a:t>
            </a:r>
            <a:r>
              <a:rPr lang="tr-TR" sz="1600" dirty="0" err="1"/>
              <a:t>clear:both</a:t>
            </a:r>
            <a:r>
              <a:rPr lang="tr-TR" sz="1600" dirty="0"/>
              <a:t>;}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881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19260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&lt;</a:t>
            </a:r>
            <a:r>
              <a:rPr lang="tr-TR" sz="1600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ustust</a:t>
            </a:r>
            <a:r>
              <a:rPr lang="tr-TR" sz="1600" dirty="0" smtClean="0"/>
              <a:t>"&gt;    &lt;</a:t>
            </a:r>
            <a:r>
              <a:rPr lang="tr-TR" sz="1600" dirty="0"/>
              <a:t>div&gt;Üye Ol | Üye Girişi| English&lt;/div&gt;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&lt;</a:t>
            </a:r>
            <a:r>
              <a:rPr lang="tr-TR" sz="1600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ustsol</a:t>
            </a:r>
            <a:r>
              <a:rPr lang="tr-TR" sz="1600" dirty="0"/>
              <a:t>"&gt;+90 295 255 5454&lt;</a:t>
            </a:r>
            <a:r>
              <a:rPr lang="tr-TR" sz="1600" dirty="0" err="1"/>
              <a:t>br</a:t>
            </a:r>
            <a:r>
              <a:rPr lang="tr-TR" sz="1600" dirty="0"/>
              <a:t>&gt;sabis@sakarya.edu.tr&lt;/div&gt;</a:t>
            </a:r>
          </a:p>
          <a:p>
            <a:pPr marL="0" indent="0">
              <a:buNone/>
              <a:defRPr/>
            </a:pPr>
            <a:r>
              <a:rPr lang="tr-TR" sz="1600" dirty="0"/>
              <a:t>       </a:t>
            </a:r>
            <a:r>
              <a:rPr lang="tr-TR" sz="1600" dirty="0" smtClean="0"/>
              <a:t>      </a:t>
            </a:r>
            <a:r>
              <a:rPr lang="tr-TR" sz="1600" dirty="0"/>
              <a:t>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ustorta</a:t>
            </a:r>
            <a:r>
              <a:rPr lang="tr-TR" sz="1600" dirty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        	</a:t>
            </a:r>
            <a:r>
              <a:rPr lang="tr-TR" sz="1600" dirty="0" smtClean="0"/>
              <a:t>  Sakarya </a:t>
            </a:r>
            <a:r>
              <a:rPr lang="tr-TR" sz="1600" dirty="0"/>
              <a:t>Üniversitesi&lt;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   Bilgisayar </a:t>
            </a:r>
            <a:r>
              <a:rPr lang="tr-TR" sz="1600" dirty="0"/>
              <a:t>ve Bilişim Bilimleri Fakültesi&lt;</a:t>
            </a:r>
            <a:r>
              <a:rPr lang="tr-TR" sz="1600" dirty="0" err="1"/>
              <a:t>br</a:t>
            </a:r>
            <a:r>
              <a:rPr lang="tr-TR" sz="1600" dirty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            </a:t>
            </a:r>
            <a:r>
              <a:rPr lang="tr-TR" sz="1600" dirty="0" smtClean="0"/>
              <a:t>    Sertifika </a:t>
            </a:r>
            <a:r>
              <a:rPr lang="tr-TR" sz="1600" dirty="0"/>
              <a:t>Programları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     </a:t>
            </a:r>
            <a:r>
              <a:rPr lang="tr-TR" sz="1600" dirty="0"/>
              <a:t>&lt;/div&gt;</a:t>
            </a:r>
          </a:p>
          <a:p>
            <a:pPr marL="0" indent="0">
              <a:buNone/>
              <a:defRPr/>
            </a:pPr>
            <a:r>
              <a:rPr lang="tr-TR" sz="1600" dirty="0"/>
              <a:t>        </a:t>
            </a:r>
            <a:r>
              <a:rPr lang="tr-TR" sz="1600" dirty="0" smtClean="0"/>
              <a:t>     &lt;</a:t>
            </a:r>
            <a:r>
              <a:rPr lang="tr-TR" sz="1600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ustsag</a:t>
            </a:r>
            <a:r>
              <a:rPr lang="tr-TR" sz="1600" dirty="0"/>
              <a:t>"&gt;Site İçi Arama&lt;/div&gt;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    </a:t>
            </a:r>
            <a:r>
              <a:rPr lang="tr-TR" sz="1600" dirty="0"/>
              <a:t>&lt;/div</a:t>
            </a:r>
            <a:r>
              <a:rPr lang="tr-TR" sz="1600" dirty="0" smtClean="0"/>
              <a:t>&gt;     &lt;</a:t>
            </a:r>
            <a:r>
              <a:rPr lang="tr-TR" sz="1600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="bos"&gt;&amp;</a:t>
            </a:r>
            <a:r>
              <a:rPr lang="tr-TR" sz="1600" dirty="0" err="1"/>
              <a:t>nbsp</a:t>
            </a:r>
            <a:r>
              <a:rPr lang="tr-TR" sz="1600" dirty="0"/>
              <a:t>;&lt;/div&gt;</a:t>
            </a:r>
          </a:p>
          <a:p>
            <a:pPr marL="0" indent="0">
              <a:buNone/>
              <a:defRPr/>
            </a:pPr>
            <a:r>
              <a:rPr lang="tr-TR" sz="1600" dirty="0"/>
              <a:t>    &lt;div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ustalt</a:t>
            </a:r>
            <a:r>
              <a:rPr lang="tr-TR" sz="16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&lt;</a:t>
            </a:r>
            <a:r>
              <a:rPr lang="tr-TR" sz="1600" dirty="0" err="1"/>
              <a:t>table</a:t>
            </a:r>
            <a:r>
              <a:rPr lang="tr-TR" sz="1600" dirty="0"/>
              <a:t>&gt;&lt;tr&gt;&lt;</a:t>
            </a:r>
            <a:r>
              <a:rPr lang="tr-TR" sz="1600" dirty="0" err="1"/>
              <a:t>td</a:t>
            </a:r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menu</a:t>
            </a:r>
            <a:r>
              <a:rPr lang="tr-TR" sz="1600" dirty="0"/>
              <a:t>"&gt;</a:t>
            </a:r>
            <a:r>
              <a:rPr lang="tr-TR" sz="1600" dirty="0" err="1"/>
              <a:t>Anasayfa</a:t>
            </a:r>
            <a:r>
              <a:rPr lang="tr-TR" sz="1600" dirty="0"/>
              <a:t>&lt;/</a:t>
            </a:r>
            <a:r>
              <a:rPr lang="tr-TR" sz="1600" dirty="0" err="1"/>
              <a:t>td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&lt;</a:t>
            </a:r>
            <a:r>
              <a:rPr lang="tr-TR" sz="1600" dirty="0" err="1"/>
              <a:t>td</a:t>
            </a:r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menu</a:t>
            </a:r>
            <a:r>
              <a:rPr lang="tr-TR" sz="1600" dirty="0"/>
              <a:t>"&gt;Hakkımızda&lt;/</a:t>
            </a:r>
            <a:r>
              <a:rPr lang="tr-TR" sz="1600" dirty="0" err="1"/>
              <a:t>td</a:t>
            </a:r>
            <a:r>
              <a:rPr lang="tr-TR" sz="1600" dirty="0"/>
              <a:t>&gt;&lt;</a:t>
            </a:r>
            <a:r>
              <a:rPr lang="tr-TR" sz="1600" dirty="0" err="1"/>
              <a:t>td</a:t>
            </a:r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menu</a:t>
            </a:r>
            <a:r>
              <a:rPr lang="tr-TR" sz="1600" dirty="0"/>
              <a:t>"&gt;Kurslar&lt;/</a:t>
            </a:r>
            <a:r>
              <a:rPr lang="tr-TR" sz="1600" dirty="0" err="1"/>
              <a:t>td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&lt;</a:t>
            </a:r>
            <a:r>
              <a:rPr lang="tr-TR" sz="1600" dirty="0" err="1"/>
              <a:t>td</a:t>
            </a:r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menu</a:t>
            </a:r>
            <a:r>
              <a:rPr lang="tr-TR" sz="1600" dirty="0"/>
              <a:t>"&gt;İletişim&lt;/</a:t>
            </a:r>
            <a:r>
              <a:rPr lang="tr-TR" sz="1600" dirty="0" err="1"/>
              <a:t>td</a:t>
            </a:r>
            <a:r>
              <a:rPr lang="tr-TR" sz="1600" dirty="0" smtClean="0"/>
              <a:t>&gt;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 &lt;/</a:t>
            </a:r>
            <a:r>
              <a:rPr lang="tr-TR" sz="1600" dirty="0"/>
              <a:t>div&gt;</a:t>
            </a:r>
          </a:p>
          <a:p>
            <a:pPr marL="0" indent="0">
              <a:buNone/>
              <a:defRPr/>
            </a:pPr>
            <a:r>
              <a:rPr lang="tr-TR" sz="1600" dirty="0"/>
              <a:t>&lt;/div&gt;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009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/>
              <a:t>.</a:t>
            </a:r>
            <a:r>
              <a:rPr lang="tr-TR" sz="1600" dirty="0" err="1" smtClean="0"/>
              <a:t>ust</a:t>
            </a:r>
            <a:r>
              <a:rPr lang="tr-TR" sz="1600" dirty="0" smtClean="0"/>
              <a:t> { background-</a:t>
            </a:r>
            <a:r>
              <a:rPr lang="tr-TR" sz="1600" dirty="0" err="1" smtClean="0"/>
              <a:t>color</a:t>
            </a:r>
            <a:r>
              <a:rPr lang="tr-TR" sz="1600" dirty="0"/>
              <a:t>:#48098C;	</a:t>
            </a:r>
            <a:r>
              <a:rPr lang="tr-TR" sz="1600" dirty="0" smtClean="0"/>
              <a:t> 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  height:100px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width:94</a:t>
            </a:r>
            <a:r>
              <a:rPr lang="tr-TR" sz="1600" dirty="0"/>
              <a:t>%;	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 err="1" smtClean="0"/>
              <a:t>color</a:t>
            </a:r>
            <a:r>
              <a:rPr lang="tr-TR" sz="1600" dirty="0"/>
              <a:t>:#EADFF7;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padding-left:3</a:t>
            </a:r>
            <a:r>
              <a:rPr lang="tr-TR" sz="1600" dirty="0"/>
              <a:t>%;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padding-right:3</a:t>
            </a:r>
            <a:r>
              <a:rPr lang="tr-TR" sz="1600" dirty="0"/>
              <a:t>%;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 err="1" smtClean="0"/>
              <a:t>font-f</a:t>
            </a:r>
            <a:r>
              <a:rPr lang="tr-TR" sz="1600" dirty="0" smtClean="0"/>
              <a:t>amily</a:t>
            </a:r>
            <a:r>
              <a:rPr lang="tr-TR" sz="1600" dirty="0"/>
              <a:t>:"Gill Sans";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font-size:10px;}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 smtClean="0"/>
              <a:t>ustust</a:t>
            </a:r>
            <a:r>
              <a:rPr lang="tr-TR" sz="1600" dirty="0" smtClean="0"/>
              <a:t> {  </a:t>
            </a:r>
            <a:r>
              <a:rPr lang="tr-TR" sz="1600" dirty="0" err="1" smtClean="0"/>
              <a:t>text-align:right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width:100</a:t>
            </a:r>
            <a:r>
              <a:rPr lang="tr-TR" sz="1600" dirty="0"/>
              <a:t>%;}</a:t>
            </a:r>
          </a:p>
          <a:p>
            <a:pPr marL="0" indent="0"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/>
              <a:t>ustsol</a:t>
            </a:r>
            <a:r>
              <a:rPr lang="tr-TR" sz="1600" dirty="0" smtClean="0"/>
              <a:t>{ background-</a:t>
            </a:r>
            <a:r>
              <a:rPr lang="tr-TR" sz="1600" dirty="0" err="1" smtClean="0"/>
              <a:t>color</a:t>
            </a:r>
            <a:r>
              <a:rPr lang="tr-TR" sz="1600" dirty="0"/>
              <a:t>:#48098C;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width:20</a:t>
            </a:r>
            <a:r>
              <a:rPr lang="tr-TR" sz="1600" dirty="0"/>
              <a:t>%;	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 err="1" smtClean="0"/>
              <a:t>color</a:t>
            </a:r>
            <a:r>
              <a:rPr lang="tr-TR" sz="1600" dirty="0"/>
              <a:t>:#EADFF7;	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 err="1" smtClean="0"/>
              <a:t>float:left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</a:t>
            </a:r>
            <a:r>
              <a:rPr lang="tr-TR" sz="1600" dirty="0" err="1" smtClean="0"/>
              <a:t>text-align:left</a:t>
            </a:r>
            <a:r>
              <a:rPr lang="tr-TR" sz="1600" dirty="0" smtClean="0"/>
              <a:t>}</a:t>
            </a: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 smtClean="0"/>
              <a:t>ustorta</a:t>
            </a:r>
            <a:r>
              <a:rPr lang="tr-TR" sz="1600" dirty="0" smtClean="0"/>
              <a:t>  { background-</a:t>
            </a:r>
            <a:r>
              <a:rPr lang="tr-TR" sz="1600" dirty="0" err="1" smtClean="0"/>
              <a:t>color</a:t>
            </a:r>
            <a:r>
              <a:rPr lang="tr-TR" sz="1600" dirty="0" smtClean="0"/>
              <a:t>:#48098C;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height:20pt;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width:60%;	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color</a:t>
            </a:r>
            <a:r>
              <a:rPr lang="tr-TR" sz="1600" dirty="0" smtClean="0"/>
              <a:t>:#EADFF7;	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float:left</a:t>
            </a:r>
            <a:r>
              <a:rPr lang="tr-TR" sz="1600" dirty="0" smtClean="0"/>
              <a:t>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text-align:center</a:t>
            </a:r>
            <a:r>
              <a:rPr lang="tr-TR" sz="1600" dirty="0" smtClean="0"/>
              <a:t>;}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 smtClean="0"/>
              <a:t>ustsag</a:t>
            </a:r>
            <a:r>
              <a:rPr lang="tr-TR" sz="1600" dirty="0" smtClean="0"/>
              <a:t> { background-</a:t>
            </a:r>
            <a:r>
              <a:rPr lang="tr-TR" sz="1600" dirty="0" err="1" smtClean="0"/>
              <a:t>color</a:t>
            </a:r>
            <a:r>
              <a:rPr lang="tr-TR" sz="1600" dirty="0" smtClean="0"/>
              <a:t>:#48098C;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height:20pt;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width:20%;	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color</a:t>
            </a:r>
            <a:r>
              <a:rPr lang="tr-TR" sz="1600" dirty="0" smtClean="0"/>
              <a:t>:#EADFF7;	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float:right</a:t>
            </a:r>
            <a:r>
              <a:rPr lang="tr-TR" sz="1600" dirty="0" smtClean="0"/>
              <a:t>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text-align:right</a:t>
            </a:r>
            <a:r>
              <a:rPr lang="tr-TR" sz="1600" dirty="0" smtClean="0"/>
              <a:t>;}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 smtClean="0"/>
              <a:t>ustalt</a:t>
            </a:r>
            <a:r>
              <a:rPr lang="tr-TR" sz="1600" dirty="0" smtClean="0"/>
              <a:t>{ background-</a:t>
            </a:r>
            <a:r>
              <a:rPr lang="tr-TR" sz="1600" dirty="0" err="1" smtClean="0"/>
              <a:t>color</a:t>
            </a:r>
            <a:r>
              <a:rPr lang="tr-TR" sz="1600" dirty="0" smtClean="0"/>
              <a:t>:#790AF3;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color</a:t>
            </a:r>
            <a:r>
              <a:rPr lang="tr-TR" sz="1600" dirty="0" smtClean="0"/>
              <a:t>:#EADFF7;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width:100%;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   height:25px;}</a:t>
            </a:r>
          </a:p>
          <a:p>
            <a:pPr marL="0" indent="0">
              <a:buFont typeface="Wingdings 3"/>
              <a:buNone/>
              <a:defRPr/>
            </a:pPr>
            <a:r>
              <a:rPr lang="tr-TR" sz="1600" dirty="0" smtClean="0"/>
              <a:t>	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91267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4320480" cy="49377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.</a:t>
            </a:r>
            <a:r>
              <a:rPr lang="tr-TR" sz="1600" dirty="0" err="1" smtClean="0"/>
              <a:t>menu</a:t>
            </a:r>
            <a:r>
              <a:rPr lang="tr-TR" sz="1600" dirty="0" smtClean="0"/>
              <a:t> { font-size</a:t>
            </a:r>
            <a:r>
              <a:rPr lang="tr-TR" sz="1600" dirty="0"/>
              <a:t>: 14px;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width</a:t>
            </a:r>
            <a:r>
              <a:rPr lang="tr-TR" sz="1600" dirty="0"/>
              <a:t>: 80px;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text-align</a:t>
            </a:r>
            <a:r>
              <a:rPr lang="tr-TR" sz="1600" dirty="0"/>
              <a:t>: </a:t>
            </a:r>
            <a:r>
              <a:rPr lang="tr-TR" sz="1600" dirty="0" err="1"/>
              <a:t>center</a:t>
            </a:r>
            <a:r>
              <a:rPr lang="tr-TR" sz="1600" dirty="0"/>
              <a:t>;</a:t>
            </a:r>
          </a:p>
          <a:p>
            <a:pPr marL="0" indent="0">
              <a:buNone/>
              <a:defRPr/>
            </a:pPr>
            <a:r>
              <a:rPr lang="tr-TR" sz="1600" dirty="0" smtClean="0"/>
              <a:t>   </a:t>
            </a:r>
            <a:r>
              <a:rPr lang="tr-TR" sz="1600" dirty="0" err="1" smtClean="0"/>
              <a:t>border-right</a:t>
            </a:r>
            <a:r>
              <a:rPr lang="tr-TR" sz="1600" dirty="0"/>
              <a:t>: 1px </a:t>
            </a:r>
            <a:r>
              <a:rPr lang="tr-TR" sz="1600" dirty="0" err="1"/>
              <a:t>solid</a:t>
            </a:r>
            <a:r>
              <a:rPr lang="tr-TR" sz="1600" dirty="0"/>
              <a:t> #D9F7D1</a:t>
            </a:r>
            <a:r>
              <a:rPr lang="tr-TR" sz="1600" dirty="0" smtClean="0"/>
              <a:t>;}</a:t>
            </a:r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 smtClean="0"/>
              <a:t>.bos { </a:t>
            </a:r>
            <a:r>
              <a:rPr lang="tr-TR" sz="1600" dirty="0" err="1" smtClean="0"/>
              <a:t>clear:both</a:t>
            </a:r>
            <a:r>
              <a:rPr lang="tr-TR" sz="1600" dirty="0" smtClean="0"/>
              <a:t>; }</a:t>
            </a:r>
            <a:endParaRPr lang="tr-TR" sz="1600" dirty="0"/>
          </a:p>
          <a:p>
            <a:pPr marL="0" indent="0">
              <a:buNone/>
              <a:defRPr/>
            </a:pPr>
            <a:endParaRPr lang="tr-TR" sz="1600" dirty="0"/>
          </a:p>
          <a:p>
            <a:pPr marL="0" indent="0">
              <a:buNone/>
              <a:defRPr/>
            </a:pPr>
            <a:r>
              <a:rPr lang="tr-TR" sz="1600" dirty="0"/>
              <a:t>	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283968" y="1196752"/>
            <a:ext cx="3664024" cy="52257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3635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Yerel Stil Tanımlamaları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Yerel Stil tanımlamaları (Satır İçi Stiller): Stil tanımlamaları sayfa içerisinde etiket içerisinde </a:t>
            </a:r>
            <a:r>
              <a:rPr lang="tr-TR" dirty="0" err="1" smtClean="0"/>
              <a:t>style</a:t>
            </a:r>
            <a:r>
              <a:rPr lang="tr-TR" dirty="0" smtClean="0"/>
              <a:t> özelliğinde tanımlanırlar. Bu stil tanımları sadece tanımlandığı yerde geçerlidir.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7852"/>
              </p:ext>
            </p:extLst>
          </p:nvPr>
        </p:nvGraphicFramePr>
        <p:xfrm>
          <a:off x="755576" y="3080111"/>
          <a:ext cx="7488832" cy="29223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88832"/>
              </a:tblGrid>
              <a:tr h="9943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tr-TR" dirty="0" smtClean="0"/>
                        <a:t>&lt;p&gt;Stilsiz paragraf&lt;/p&gt;</a:t>
                      </a:r>
                    </a:p>
                    <a:p>
                      <a:pPr marL="0" indent="0">
                        <a:buNone/>
                      </a:pPr>
                      <a:r>
                        <a:rPr lang="tr-TR" dirty="0" smtClean="0"/>
                        <a:t>&lt;p </a:t>
                      </a:r>
                      <a:r>
                        <a:rPr lang="tr-TR" dirty="0" err="1" smtClean="0"/>
                        <a:t>style</a:t>
                      </a:r>
                      <a:r>
                        <a:rPr lang="tr-TR" dirty="0" smtClean="0"/>
                        <a:t>="font-size:18pt; </a:t>
                      </a:r>
                      <a:r>
                        <a:rPr lang="tr-TR" dirty="0" err="1" smtClean="0"/>
                        <a:t>color</a:t>
                      </a:r>
                      <a:r>
                        <a:rPr lang="tr-TR" dirty="0" smtClean="0"/>
                        <a:t>:#C4A9A9"&gt;Stil verilmiş paragraf&lt;/p&gt;</a:t>
                      </a:r>
                    </a:p>
                    <a:p>
                      <a:endParaRPr lang="tr-TR" dirty="0"/>
                    </a:p>
                  </a:txBody>
                  <a:tcPr/>
                </a:tc>
              </a:tr>
              <a:tr h="192800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13353"/>
            <a:ext cx="4752528" cy="18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Stil Tanımlamaları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 geçerli olacak Stil tanımlamaları için kullanılır. Sayfanın </a:t>
            </a:r>
            <a:r>
              <a:rPr lang="tr-TR" dirty="0" err="1" smtClean="0"/>
              <a:t>head</a:t>
            </a:r>
            <a:r>
              <a:rPr lang="tr-TR" dirty="0" smtClean="0"/>
              <a:t> kısmında &lt;</a:t>
            </a:r>
            <a:r>
              <a:rPr lang="tr-TR" dirty="0" err="1" smtClean="0"/>
              <a:t>style</a:t>
            </a:r>
            <a:r>
              <a:rPr lang="tr-TR" dirty="0" smtClean="0"/>
              <a:t>&gt; ile &lt;/</a:t>
            </a:r>
            <a:r>
              <a:rPr lang="tr-TR" dirty="0" err="1" smtClean="0"/>
              <a:t>style</a:t>
            </a:r>
            <a:r>
              <a:rPr lang="tr-TR" dirty="0" smtClean="0"/>
              <a:t>&gt; etiketleri arasında tanımlanır. </a:t>
            </a:r>
          </a:p>
          <a:p>
            <a:endParaRPr lang="tr-TR" dirty="0"/>
          </a:p>
          <a:p>
            <a:r>
              <a:rPr lang="tr-TR" dirty="0" smtClean="0"/>
              <a:t>Etiketlere tanımlanan stiller sayfa içerisinde kullanılan aynı etiketlerin tümüne aynı şekilde etki ederler.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5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Stil Tanımlamaları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html&gt;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&lt;meta </a:t>
            </a:r>
            <a:r>
              <a:rPr lang="tr-TR" sz="1500" dirty="0" err="1"/>
              <a:t>charset</a:t>
            </a:r>
            <a:r>
              <a:rPr lang="tr-TR" sz="1500" dirty="0"/>
              <a:t>="utf-8"&gt;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 smtClean="0"/>
              <a:t>title</a:t>
            </a:r>
            <a:r>
              <a:rPr lang="tr-TR" sz="1500" dirty="0" smtClean="0"/>
              <a:t>&gt;Örnekler&lt;/</a:t>
            </a:r>
            <a:r>
              <a:rPr lang="tr-TR" sz="1500" dirty="0" err="1"/>
              <a:t>title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style</a:t>
            </a:r>
            <a:r>
              <a:rPr lang="tr-TR" sz="1500" dirty="0"/>
              <a:t> </a:t>
            </a:r>
            <a:r>
              <a:rPr lang="tr-TR" sz="1500" dirty="0" err="1"/>
              <a:t>type</a:t>
            </a:r>
            <a:r>
              <a:rPr lang="tr-TR" sz="1500" dirty="0"/>
              <a:t>="</a:t>
            </a:r>
            <a:r>
              <a:rPr lang="tr-TR" sz="1500" dirty="0" err="1"/>
              <a:t>text</a:t>
            </a:r>
            <a:r>
              <a:rPr lang="tr-TR" sz="1500" dirty="0"/>
              <a:t>/</a:t>
            </a:r>
            <a:r>
              <a:rPr lang="tr-TR" sz="1500" dirty="0" err="1"/>
              <a:t>css</a:t>
            </a:r>
            <a:r>
              <a:rPr lang="tr-TR" sz="1500" dirty="0"/>
              <a:t>"&gt;</a:t>
            </a:r>
          </a:p>
          <a:p>
            <a:pPr marL="0" indent="0">
              <a:buNone/>
            </a:pPr>
            <a:r>
              <a:rPr lang="tr-TR" sz="1500" dirty="0"/>
              <a:t>p{</a:t>
            </a:r>
          </a:p>
          <a:p>
            <a:pPr marL="0" indent="0">
              <a:buNone/>
            </a:pPr>
            <a:r>
              <a:rPr lang="tr-TR" sz="1500" dirty="0"/>
              <a:t>	font-size:18pt; </a:t>
            </a:r>
          </a:p>
          <a:p>
            <a:pPr marL="0" indent="0">
              <a:buNone/>
            </a:pPr>
            <a:r>
              <a:rPr lang="tr-TR" sz="1500" dirty="0"/>
              <a:t>	</a:t>
            </a:r>
            <a:r>
              <a:rPr lang="tr-TR" sz="1500" dirty="0" err="1"/>
              <a:t>color</a:t>
            </a:r>
            <a:r>
              <a:rPr lang="tr-TR" sz="1500" dirty="0"/>
              <a:t>:#C4A9A9</a:t>
            </a:r>
          </a:p>
          <a:p>
            <a:pPr marL="0" indent="0">
              <a:buNone/>
            </a:pPr>
            <a:r>
              <a:rPr lang="tr-TR" sz="1500" dirty="0"/>
              <a:t>}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style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body&gt;</a:t>
            </a:r>
          </a:p>
          <a:p>
            <a:pPr marL="0" indent="0">
              <a:buNone/>
            </a:pPr>
            <a:r>
              <a:rPr lang="tr-TR" sz="1500" dirty="0"/>
              <a:t>&lt;p&gt;Stil etki eden ilk paragraf&lt;/p&gt;</a:t>
            </a:r>
          </a:p>
          <a:p>
            <a:pPr marL="0" indent="0">
              <a:buNone/>
            </a:pPr>
            <a:r>
              <a:rPr lang="tr-TR" sz="1500" dirty="0"/>
              <a:t>stil etki etmeyen metin</a:t>
            </a:r>
          </a:p>
          <a:p>
            <a:pPr marL="0" indent="0">
              <a:buNone/>
            </a:pPr>
            <a:r>
              <a:rPr lang="tr-TR" sz="1500" dirty="0"/>
              <a:t>&lt;p&gt;Stil etki eden ikinci paragraf&lt;/p&gt;</a:t>
            </a:r>
          </a:p>
          <a:p>
            <a:pPr marL="0" indent="0">
              <a:buNone/>
            </a:pPr>
            <a:r>
              <a:rPr lang="tr-TR" sz="1500" dirty="0"/>
              <a:t>&lt;/body&gt;</a:t>
            </a:r>
          </a:p>
          <a:p>
            <a:pPr marL="0" indent="0">
              <a:buNone/>
            </a:pPr>
            <a:r>
              <a:rPr lang="tr-TR" sz="1500" dirty="0"/>
              <a:t>&lt;/html&gt;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6" y="2204864"/>
            <a:ext cx="5484184" cy="24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Bağlantılı Stil tanımlamaları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 içerisinde geçerli olacak Stil tanımlamaları .</a:t>
            </a:r>
            <a:r>
              <a:rPr lang="tr-TR" dirty="0" err="1" smtClean="0"/>
              <a:t>css</a:t>
            </a:r>
            <a:r>
              <a:rPr lang="tr-TR" dirty="0" smtClean="0"/>
              <a:t> uzantılı dosyalara kaydedilerek sayfanın </a:t>
            </a:r>
            <a:r>
              <a:rPr lang="tr-TR" dirty="0" err="1" smtClean="0"/>
              <a:t>head</a:t>
            </a:r>
            <a:r>
              <a:rPr lang="tr-TR" dirty="0" smtClean="0"/>
              <a:t> kısmında &lt;link&gt; etiketi içerisinde çağrılır. </a:t>
            </a:r>
          </a:p>
          <a:p>
            <a:r>
              <a:rPr lang="tr-TR" dirty="0" smtClean="0"/>
              <a:t>Tanımlanan </a:t>
            </a:r>
            <a:r>
              <a:rPr lang="tr-TR" dirty="0" err="1" smtClean="0"/>
              <a:t>css</a:t>
            </a:r>
            <a:r>
              <a:rPr lang="tr-TR" dirty="0" smtClean="0"/>
              <a:t> dosyaları web sitesi içerisinde istenilen web sayfalarında kullanılabilir. </a:t>
            </a:r>
          </a:p>
          <a:p>
            <a:endParaRPr lang="tr-TR" dirty="0"/>
          </a:p>
          <a:p>
            <a:r>
              <a:rPr lang="tr-TR" dirty="0" smtClean="0"/>
              <a:t>Link etiketinin kullanımı:</a:t>
            </a:r>
          </a:p>
          <a:p>
            <a:pPr marL="0" indent="0">
              <a:buNone/>
            </a:pPr>
            <a:r>
              <a:rPr lang="tr-TR" dirty="0"/>
              <a:t>&lt;link </a:t>
            </a:r>
            <a:r>
              <a:rPr lang="tr-TR" dirty="0" err="1"/>
              <a:t>rel</a:t>
            </a:r>
            <a:r>
              <a:rPr lang="tr-TR" dirty="0"/>
              <a:t>="</a:t>
            </a:r>
            <a:r>
              <a:rPr lang="tr-TR" dirty="0" err="1"/>
              <a:t>stylesheet</a:t>
            </a:r>
            <a:r>
              <a:rPr lang="tr-TR" dirty="0"/>
              <a:t>"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css</a:t>
            </a:r>
            <a:r>
              <a:rPr lang="tr-TR" dirty="0"/>
              <a:t>" </a:t>
            </a:r>
            <a:r>
              <a:rPr lang="tr-TR" dirty="0" err="1" smtClean="0"/>
              <a:t>href</a:t>
            </a:r>
            <a:r>
              <a:rPr lang="tr-TR" dirty="0" smtClean="0"/>
              <a:t>=stil dosyamız&gt;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Bağlantılı Stil tanımlamaları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err="1"/>
              <a:t>li</a:t>
            </a:r>
            <a:r>
              <a:rPr lang="tr-TR" sz="1500" dirty="0"/>
              <a:t>{</a:t>
            </a:r>
          </a:p>
          <a:p>
            <a:pPr marL="0" indent="0">
              <a:buNone/>
            </a:pPr>
            <a:r>
              <a:rPr lang="tr-TR" sz="1500" dirty="0" smtClean="0"/>
              <a:t>    font-size:18pt</a:t>
            </a:r>
            <a:r>
              <a:rPr lang="tr-TR" sz="1500" dirty="0"/>
              <a:t>; </a:t>
            </a:r>
          </a:p>
          <a:p>
            <a:pPr marL="0" indent="0">
              <a:buNone/>
            </a:pPr>
            <a:r>
              <a:rPr lang="tr-TR" sz="1500" dirty="0" smtClean="0"/>
              <a:t>    </a:t>
            </a:r>
            <a:r>
              <a:rPr lang="tr-TR" sz="1500" dirty="0" err="1" smtClean="0"/>
              <a:t>color</a:t>
            </a:r>
            <a:r>
              <a:rPr lang="tr-TR" sz="1500" dirty="0"/>
              <a:t>:#4F3977;</a:t>
            </a:r>
          </a:p>
          <a:p>
            <a:pPr marL="0" indent="0">
              <a:buNone/>
            </a:pPr>
            <a:r>
              <a:rPr lang="tr-TR" sz="1500" dirty="0"/>
              <a:t>}</a:t>
            </a:r>
            <a:endParaRPr lang="tr-TR" sz="1500" dirty="0" smtClean="0"/>
          </a:p>
          <a:p>
            <a:pPr marL="0" indent="0">
              <a:buNone/>
            </a:pPr>
            <a:endParaRPr lang="tr-TR" sz="1500" dirty="0"/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html</a:t>
            </a:r>
            <a:r>
              <a:rPr lang="tr-TR" sz="1500" dirty="0" smtClean="0"/>
              <a:t>&gt;&lt;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&lt;meta </a:t>
            </a:r>
            <a:r>
              <a:rPr lang="tr-TR" sz="1500" dirty="0" err="1"/>
              <a:t>charset</a:t>
            </a:r>
            <a:r>
              <a:rPr lang="tr-TR" sz="1500" dirty="0"/>
              <a:t>="utf-8"&gt;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title</a:t>
            </a:r>
            <a:r>
              <a:rPr lang="tr-TR" sz="1500" dirty="0"/>
              <a:t>&gt;Örnekler&lt;/</a:t>
            </a:r>
            <a:r>
              <a:rPr lang="tr-TR" sz="1500" dirty="0" err="1"/>
              <a:t>title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&lt;link </a:t>
            </a:r>
            <a:r>
              <a:rPr lang="tr-TR" sz="1500" dirty="0" err="1"/>
              <a:t>rel</a:t>
            </a:r>
            <a:r>
              <a:rPr lang="tr-TR" sz="1500" dirty="0"/>
              <a:t>="</a:t>
            </a:r>
            <a:r>
              <a:rPr lang="tr-TR" sz="1500" dirty="0" err="1"/>
              <a:t>stylesheet</a:t>
            </a:r>
            <a:r>
              <a:rPr lang="tr-TR" sz="1500" dirty="0"/>
              <a:t>" </a:t>
            </a:r>
            <a:r>
              <a:rPr lang="tr-TR" sz="1500" dirty="0" err="1"/>
              <a:t>type</a:t>
            </a:r>
            <a:r>
              <a:rPr lang="tr-TR" sz="1500" dirty="0"/>
              <a:t>="</a:t>
            </a:r>
            <a:r>
              <a:rPr lang="tr-TR" sz="1500" dirty="0" err="1"/>
              <a:t>text</a:t>
            </a:r>
            <a:r>
              <a:rPr lang="tr-TR" sz="1500" dirty="0"/>
              <a:t>/</a:t>
            </a:r>
            <a:r>
              <a:rPr lang="tr-TR" sz="1500" dirty="0" err="1"/>
              <a:t>css</a:t>
            </a:r>
            <a:r>
              <a:rPr lang="tr-TR" sz="1500" dirty="0"/>
              <a:t>" </a:t>
            </a:r>
            <a:r>
              <a:rPr lang="tr-TR" sz="1500" dirty="0" err="1"/>
              <a:t>href</a:t>
            </a:r>
            <a:r>
              <a:rPr lang="tr-TR" sz="1500" dirty="0"/>
              <a:t>="sitilimiz.css"&gt;</a:t>
            </a:r>
          </a:p>
          <a:p>
            <a:pPr marL="0" indent="0">
              <a:buNone/>
            </a:pPr>
            <a:r>
              <a:rPr lang="tr-TR" sz="1500" dirty="0"/>
              <a:t>&lt;/</a:t>
            </a:r>
            <a:r>
              <a:rPr lang="tr-TR" sz="1500" dirty="0" err="1"/>
              <a:t>head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 smtClean="0"/>
              <a:t>&lt;</a:t>
            </a:r>
            <a:r>
              <a:rPr lang="tr-TR" sz="1500" dirty="0"/>
              <a:t>body&gt;</a:t>
            </a:r>
          </a:p>
          <a:p>
            <a:pPr marL="0" indent="0">
              <a:buNone/>
            </a:pPr>
            <a:r>
              <a:rPr lang="tr-TR" sz="1500" dirty="0"/>
              <a:t>&lt;ol&gt;Stiller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&gt;Yerel&lt;/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&gt;Global&lt;/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</a:t>
            </a:r>
            <a:r>
              <a:rPr lang="tr-TR" sz="1500" dirty="0" err="1"/>
              <a:t>li</a:t>
            </a:r>
            <a:r>
              <a:rPr lang="tr-TR" sz="1500" dirty="0"/>
              <a:t>&gt;Bağlantılı&lt;/</a:t>
            </a:r>
            <a:r>
              <a:rPr lang="tr-TR" sz="1500" dirty="0" err="1"/>
              <a:t>li</a:t>
            </a:r>
            <a:r>
              <a:rPr lang="tr-TR" sz="1500" dirty="0"/>
              <a:t>&gt;</a:t>
            </a:r>
          </a:p>
          <a:p>
            <a:pPr marL="0" indent="0">
              <a:buNone/>
            </a:pPr>
            <a:r>
              <a:rPr lang="tr-TR" sz="1500" dirty="0"/>
              <a:t>&lt;/ol&gt;</a:t>
            </a:r>
          </a:p>
          <a:p>
            <a:pPr marL="0" indent="0">
              <a:buNone/>
            </a:pPr>
            <a:r>
              <a:rPr lang="tr-TR" sz="1500" dirty="0"/>
              <a:t>&lt;/body</a:t>
            </a:r>
            <a:r>
              <a:rPr lang="tr-TR" sz="1500" dirty="0" smtClean="0"/>
              <a:t>&gt;&lt;/</a:t>
            </a:r>
            <a:r>
              <a:rPr lang="tr-TR" sz="1500" dirty="0"/>
              <a:t>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22510"/>
            <a:ext cx="2465330" cy="202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1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1321</TotalTime>
  <Words>2015</Words>
  <Application>Microsoft Office PowerPoint</Application>
  <PresentationFormat>Ekran Gösterisi (4:3)</PresentationFormat>
  <Paragraphs>621</Paragraphs>
  <Slides>46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7" baseType="lpstr">
      <vt:lpstr>Kaynak</vt:lpstr>
      <vt:lpstr>Web Teknolojileri</vt:lpstr>
      <vt:lpstr>İçerik</vt:lpstr>
      <vt:lpstr>CSS</vt:lpstr>
      <vt:lpstr>Stil Şablonları</vt:lpstr>
      <vt:lpstr>Yerel Stil Tanımlamaları</vt:lpstr>
      <vt:lpstr>Global Stil Tanımlamaları</vt:lpstr>
      <vt:lpstr>Global Stil Tanımlamaları</vt:lpstr>
      <vt:lpstr>Bağlantılı Stil tanımlamaları </vt:lpstr>
      <vt:lpstr>Bağlantılı Stil tanımlamaları </vt:lpstr>
      <vt:lpstr>Stil tanımlama </vt:lpstr>
      <vt:lpstr>Stil tanımlama </vt:lpstr>
      <vt:lpstr>ID Stil tanımlaması</vt:lpstr>
      <vt:lpstr>CLASS Stil tanımlaması</vt:lpstr>
      <vt:lpstr>Stil Hiyerarşisi </vt:lpstr>
      <vt:lpstr>Stil Hiyerarşisi 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Sık Kullanılan Stil Özellikleri</vt:lpstr>
      <vt:lpstr>SPAN etiketi </vt:lpstr>
      <vt:lpstr>SPAN etiketi </vt:lpstr>
      <vt:lpstr>DIV etiketi </vt:lpstr>
      <vt:lpstr>DIV etiketi </vt:lpstr>
      <vt:lpstr>DIV etiketi </vt:lpstr>
      <vt:lpstr>DIV etiketi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DIV etiketi ile yerleşim </vt:lpstr>
      <vt:lpstr>Örnek:</vt:lpstr>
      <vt:lpstr>Örnek:</vt:lpstr>
      <vt:lpstr>Örnek:</vt:lpstr>
      <vt:lpstr>Örnek:</vt:lpstr>
      <vt:lpstr>Örnek:</vt:lpstr>
      <vt:lpstr>Örnek:</vt:lpstr>
      <vt:lpstr>Örnek:</vt:lpstr>
      <vt:lpstr>Örnek:</vt:lpstr>
      <vt:lpstr>Örnek: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Admin</cp:lastModifiedBy>
  <cp:revision>76</cp:revision>
  <dcterms:created xsi:type="dcterms:W3CDTF">2016-02-14T06:12:05Z</dcterms:created>
  <dcterms:modified xsi:type="dcterms:W3CDTF">2016-03-05T12:48:38Z</dcterms:modified>
</cp:coreProperties>
</file>