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57" r:id="rId3"/>
    <p:sldId id="340" r:id="rId4"/>
    <p:sldId id="353" r:id="rId5"/>
    <p:sldId id="341" r:id="rId6"/>
    <p:sldId id="354" r:id="rId7"/>
    <p:sldId id="355" r:id="rId8"/>
    <p:sldId id="356" r:id="rId9"/>
    <p:sldId id="357" r:id="rId10"/>
    <p:sldId id="359" r:id="rId11"/>
    <p:sldId id="342" r:id="rId12"/>
    <p:sldId id="360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88" r:id="rId22"/>
    <p:sldId id="361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4" r:id="rId37"/>
    <p:sldId id="385" r:id="rId38"/>
    <p:sldId id="386" r:id="rId39"/>
    <p:sldId id="387" r:id="rId4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075" autoAdjust="0"/>
  </p:normalViewPr>
  <p:slideViewPr>
    <p:cSldViewPr>
      <p:cViewPr>
        <p:scale>
          <a:sx n="75" d="100"/>
          <a:sy n="75" d="100"/>
        </p:scale>
        <p:origin x="-2040" y="-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3A13E-C8AB-4C0F-872A-282479D55641}" type="datetimeFigureOut">
              <a:rPr lang="tr-TR" smtClean="0"/>
              <a:t>10.03.2016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35F30-A5E9-4E3D-B975-15AF8362F6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1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986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4D0C0D8-46AC-4234-81F9-452315ADDA17}" type="datetime1">
              <a:rPr lang="tr-TR" smtClean="0"/>
              <a:t>10.03.2016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B01C-E9EB-4977-93C2-2C17A38AF7A6}" type="datetime1">
              <a:rPr lang="tr-TR" smtClean="0"/>
              <a:t>10.03.2016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68BA-C8D3-4CCB-9A43-76F3EBA35F73}" type="datetime1">
              <a:rPr lang="tr-TR" smtClean="0"/>
              <a:t>10.03.2016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06B-9D0E-407B-9D10-6B90411AF822}" type="datetime1">
              <a:rPr lang="tr-TR" smtClean="0"/>
              <a:t>10.03.2016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0E203A5-7331-492E-8114-2D8609F352C6}" type="datetime1">
              <a:rPr lang="tr-TR" smtClean="0"/>
              <a:t>10.03.2016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EC6F-11B5-4D6A-BE4E-3FB440C16302}" type="datetime1">
              <a:rPr lang="tr-TR" smtClean="0"/>
              <a:t>10.03.2016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6834-235D-4CBD-BCB8-7FC3566FCF83}" type="datetime1">
              <a:rPr lang="tr-TR" smtClean="0"/>
              <a:t>10.03.2016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78A6-C891-45B5-B913-8BD5D70D351B}" type="datetime1">
              <a:rPr lang="tr-TR" smtClean="0"/>
              <a:t>10.03.2016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01F2-0F61-427D-9C45-122035DF0327}" type="datetime1">
              <a:rPr lang="tr-TR" smtClean="0"/>
              <a:t>10.03.2016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BD05-7067-4DAE-893F-4D0E808A67E0}" type="datetime1">
              <a:rPr lang="tr-TR" smtClean="0"/>
              <a:t>10.03.2016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A50-9559-4C73-9C41-C472B38BB0D7}" type="datetime1">
              <a:rPr lang="tr-TR" smtClean="0"/>
              <a:t>10.03.2016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B2B6B5-652F-4D5E-B3B7-3213E9DB8772}" type="datetime1">
              <a:rPr lang="tr-TR" smtClean="0"/>
              <a:t>10.03.2016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Teknolojileri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Hafta 4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1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576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400" dirty="0"/>
              <a:t>Kenarlık </a:t>
            </a:r>
            <a:r>
              <a:rPr lang="tr-TR" sz="2400" dirty="0" smtClean="0"/>
              <a:t>Stilleri :      border-radius:5px;          border-radius:5%; </a:t>
            </a:r>
          </a:p>
          <a:p>
            <a:pPr marL="0" indent="0">
              <a:buNone/>
              <a:defRPr/>
            </a:pPr>
            <a:endParaRPr lang="tr-TR" sz="2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10</a:t>
            </a:fld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660" y="1700808"/>
            <a:ext cx="1587160" cy="463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239" y="1700808"/>
            <a:ext cx="1675081" cy="457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22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Birbiriyle bağlantılı birden fazla özelliği ayrı ayrı tanımlamak yerine tek bir özellik altında tanımlanabilir. </a:t>
            </a:r>
          </a:p>
          <a:p>
            <a:pPr>
              <a:defRPr/>
            </a:pPr>
            <a:endParaRPr lang="tr-TR" sz="2800" dirty="0"/>
          </a:p>
          <a:p>
            <a:pPr>
              <a:defRPr/>
            </a:pPr>
            <a:r>
              <a:rPr lang="tr-TR" sz="2800" dirty="0" smtClean="0"/>
              <a:t>Ayrı Ayrı belirtilen özellik ana özellik altında alt özellik belirtilmeden aralara boşluk bırakılarak artarda tanımlanır.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4509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/>
              <a:t>Örnek olarak kenarlık özelliklerinin kalınlık, renk, sitil ve yuvarlaklık özellikleri tek bir özellik altında tanımlanabilir.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12</a:t>
            </a:fld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926" y="3364006"/>
            <a:ext cx="1448155" cy="62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491208" y="3020759"/>
            <a:ext cx="40689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border-width:5px</a:t>
            </a:r>
            <a:r>
              <a:rPr lang="tr-TR" sz="2400" dirty="0"/>
              <a:t>;</a:t>
            </a:r>
          </a:p>
          <a:p>
            <a:r>
              <a:rPr lang="tr-TR" sz="2400" dirty="0" err="1" smtClean="0"/>
              <a:t>border-color</a:t>
            </a:r>
            <a:r>
              <a:rPr lang="tr-TR" sz="2400" dirty="0"/>
              <a:t>:#CCEB5B;</a:t>
            </a:r>
          </a:p>
          <a:p>
            <a:r>
              <a:rPr lang="tr-TR" sz="2400" dirty="0" err="1" smtClean="0"/>
              <a:t>border-style:solid</a:t>
            </a:r>
            <a:r>
              <a:rPr lang="tr-TR" sz="2400" dirty="0"/>
              <a:t>;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491208" y="4373488"/>
            <a:ext cx="40689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2400" dirty="0"/>
              <a:t>border:5px #CCEB5B </a:t>
            </a:r>
            <a:r>
              <a:rPr lang="tr-TR" sz="2400" dirty="0" err="1"/>
              <a:t>double</a:t>
            </a:r>
            <a:r>
              <a:rPr lang="tr-TR" sz="2400" dirty="0"/>
              <a:t>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925" y="4298986"/>
            <a:ext cx="1448155" cy="61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91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Yükseklik ve Genişlik belirleme: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width</a:t>
            </a:r>
            <a:r>
              <a:rPr lang="tr-TR" sz="2800" dirty="0" smtClean="0"/>
              <a:t>: etiketin genişlik değerini belirlemek için kullanılır.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err="1" smtClean="0"/>
              <a:t>height</a:t>
            </a:r>
            <a:r>
              <a:rPr lang="tr-TR" sz="2800" dirty="0" smtClean="0"/>
              <a:t>: etiketin yükseklik değerini belirlemek için kullanılır.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İçerisinde bulunan değere göre yüzdelik olarak belirlenebilir. (50%, 20% gibi)</a:t>
            </a:r>
          </a:p>
          <a:p>
            <a:pPr marL="0" indent="0">
              <a:buNone/>
              <a:defRPr/>
            </a:pPr>
            <a:r>
              <a:rPr lang="tr-TR" sz="2800" dirty="0" smtClean="0"/>
              <a:t>Piksel değeri olarak belirlenebilir. (20px, 50px gibi)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6054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Yükseklik ve Genişlik belirleme:</a:t>
            </a:r>
          </a:p>
          <a:p>
            <a:pPr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Bazdı durumlarda sayfa elemanın genişlik ve </a:t>
            </a:r>
            <a:r>
              <a:rPr lang="tr-TR" sz="2800" dirty="0" err="1" smtClean="0"/>
              <a:t>yükselik</a:t>
            </a:r>
            <a:r>
              <a:rPr lang="tr-TR" sz="2800" dirty="0" smtClean="0"/>
              <a:t> değeri belirlendiğinde sayfanın boyutlarının kullanıcının değiştirmesi durumunda etiketin belli bir değerin altında küçülmemesi veya belli bir değerin üzerinde büyümemesi </a:t>
            </a:r>
            <a:r>
              <a:rPr lang="tr-TR" sz="2800" dirty="0"/>
              <a:t>için </a:t>
            </a:r>
            <a:r>
              <a:rPr lang="tr-TR" sz="2800" dirty="0" err="1" smtClean="0"/>
              <a:t>max-width</a:t>
            </a:r>
            <a:r>
              <a:rPr lang="tr-TR" sz="2800" dirty="0"/>
              <a:t>, </a:t>
            </a:r>
            <a:r>
              <a:rPr lang="tr-TR" sz="2800" dirty="0" err="1" smtClean="0"/>
              <a:t>min-width</a:t>
            </a:r>
            <a:r>
              <a:rPr lang="tr-TR" sz="2800" dirty="0"/>
              <a:t>, </a:t>
            </a:r>
            <a:r>
              <a:rPr lang="tr-TR" sz="2800" dirty="0" err="1"/>
              <a:t>max-</a:t>
            </a:r>
            <a:r>
              <a:rPr lang="tr-TR" sz="2800" dirty="0" err="1" smtClean="0"/>
              <a:t>height</a:t>
            </a:r>
            <a:r>
              <a:rPr lang="tr-TR" sz="2800" dirty="0"/>
              <a:t>, </a:t>
            </a:r>
            <a:r>
              <a:rPr lang="tr-TR" sz="2800" dirty="0" err="1"/>
              <a:t>min-</a:t>
            </a:r>
            <a:r>
              <a:rPr lang="tr-TR" sz="2800" dirty="0" err="1" smtClean="0"/>
              <a:t>height</a:t>
            </a:r>
            <a:r>
              <a:rPr lang="tr-TR" sz="2800" dirty="0" smtClean="0"/>
              <a:t> kullanılır.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2607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Sık Kullanılan 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36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/>
              <a:t>Yükseklik ve Genişlik belirleme: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15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611560" y="1700808"/>
            <a:ext cx="2736304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div.gvm</a:t>
            </a:r>
            <a:r>
              <a:rPr lang="tr-TR" sz="1600" dirty="0" smtClean="0"/>
              <a:t>{</a:t>
            </a:r>
            <a:endParaRPr lang="tr-TR" sz="1600" dirty="0"/>
          </a:p>
          <a:p>
            <a:r>
              <a:rPr lang="tr-TR" sz="1600" dirty="0" smtClean="0"/>
              <a:t>background-</a:t>
            </a:r>
            <a:r>
              <a:rPr lang="tr-TR" sz="1600" dirty="0" err="1" smtClean="0"/>
              <a:t>color</a:t>
            </a:r>
            <a:r>
              <a:rPr lang="tr-TR" sz="1600" dirty="0"/>
              <a:t>:#C3CC65;</a:t>
            </a:r>
          </a:p>
          <a:p>
            <a:r>
              <a:rPr lang="tr-TR" sz="1600" dirty="0" smtClean="0"/>
              <a:t>width:400px</a:t>
            </a:r>
            <a:r>
              <a:rPr lang="tr-TR" sz="1600" dirty="0"/>
              <a:t>;</a:t>
            </a:r>
          </a:p>
          <a:p>
            <a:r>
              <a:rPr lang="tr-TR" sz="1600" dirty="0" smtClean="0"/>
              <a:t>margin:10px</a:t>
            </a:r>
            <a:r>
              <a:rPr lang="tr-TR" sz="1600" dirty="0"/>
              <a:t>;</a:t>
            </a:r>
          </a:p>
          <a:p>
            <a:r>
              <a:rPr lang="tr-TR" sz="1600" dirty="0" smtClean="0"/>
              <a:t>}</a:t>
            </a:r>
            <a:endParaRPr lang="tr-TR" sz="1600" dirty="0"/>
          </a:p>
          <a:p>
            <a:r>
              <a:rPr lang="tr-TR" sz="1600" dirty="0" err="1" smtClean="0"/>
              <a:t>div.gvmm</a:t>
            </a:r>
            <a:r>
              <a:rPr lang="tr-TR" sz="1600" dirty="0" smtClean="0"/>
              <a:t>{</a:t>
            </a:r>
            <a:endParaRPr lang="tr-TR" sz="1600" dirty="0"/>
          </a:p>
          <a:p>
            <a:r>
              <a:rPr lang="tr-TR" sz="1600" dirty="0" smtClean="0"/>
              <a:t>background-</a:t>
            </a:r>
            <a:r>
              <a:rPr lang="tr-TR" sz="1600" dirty="0" err="1" smtClean="0"/>
              <a:t>color</a:t>
            </a:r>
            <a:r>
              <a:rPr lang="tr-TR" sz="1600" dirty="0"/>
              <a:t>:#C3CC65;</a:t>
            </a:r>
          </a:p>
          <a:p>
            <a:r>
              <a:rPr lang="tr-TR" sz="1600" dirty="0" smtClean="0"/>
              <a:t>max-width:450px</a:t>
            </a:r>
            <a:r>
              <a:rPr lang="tr-TR" sz="1600" dirty="0"/>
              <a:t>;</a:t>
            </a:r>
          </a:p>
          <a:p>
            <a:r>
              <a:rPr lang="tr-TR" sz="1600" dirty="0" smtClean="0"/>
              <a:t>margin:10px</a:t>
            </a:r>
            <a:r>
              <a:rPr lang="tr-TR" sz="1600" dirty="0"/>
              <a:t>;</a:t>
            </a:r>
          </a:p>
          <a:p>
            <a:r>
              <a:rPr lang="tr-TR" sz="1600" dirty="0" smtClean="0"/>
              <a:t>}</a:t>
            </a:r>
            <a:endParaRPr lang="tr-TR" sz="1600" dirty="0"/>
          </a:p>
          <a:p>
            <a:r>
              <a:rPr lang="tr-TR" sz="1600" dirty="0" err="1" smtClean="0"/>
              <a:t>div.gvmmm</a:t>
            </a:r>
            <a:r>
              <a:rPr lang="tr-TR" sz="1600" dirty="0" smtClean="0"/>
              <a:t>{</a:t>
            </a:r>
            <a:endParaRPr lang="tr-TR" sz="1600" dirty="0"/>
          </a:p>
          <a:p>
            <a:r>
              <a:rPr lang="tr-TR" sz="1600" dirty="0" smtClean="0"/>
              <a:t>background-</a:t>
            </a:r>
            <a:r>
              <a:rPr lang="tr-TR" sz="1600" dirty="0" err="1" smtClean="0"/>
              <a:t>color</a:t>
            </a:r>
            <a:r>
              <a:rPr lang="tr-TR" sz="1600" dirty="0"/>
              <a:t>:#C3CC65;</a:t>
            </a:r>
          </a:p>
          <a:p>
            <a:r>
              <a:rPr lang="tr-TR" sz="1600" dirty="0" smtClean="0"/>
              <a:t>min-width:350px</a:t>
            </a:r>
            <a:r>
              <a:rPr lang="tr-TR" sz="1600" dirty="0"/>
              <a:t>;</a:t>
            </a:r>
          </a:p>
          <a:p>
            <a:r>
              <a:rPr lang="tr-TR" sz="1600" dirty="0" smtClean="0"/>
              <a:t>margin:10px</a:t>
            </a:r>
            <a:r>
              <a:rPr lang="tr-TR" sz="1600" dirty="0"/>
              <a:t>;</a:t>
            </a:r>
          </a:p>
          <a:p>
            <a:r>
              <a:rPr lang="tr-TR" sz="1600" dirty="0" err="1" smtClean="0"/>
              <a:t>height</a:t>
            </a:r>
            <a:r>
              <a:rPr lang="tr-TR" sz="1600" dirty="0"/>
              <a:t>:</a:t>
            </a:r>
          </a:p>
          <a:p>
            <a:r>
              <a:rPr lang="tr-TR" sz="1600" dirty="0" smtClean="0"/>
              <a:t>}</a:t>
            </a:r>
            <a:endParaRPr lang="tr-TR" sz="16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4788024" y="1715162"/>
            <a:ext cx="40689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gvm</a:t>
            </a:r>
            <a:r>
              <a:rPr lang="tr-TR" sz="1600" dirty="0"/>
              <a:t>"&gt;Genişliği verilmiş metin&lt;/div&gt;</a:t>
            </a:r>
          </a:p>
          <a:p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gvmm</a:t>
            </a:r>
            <a:r>
              <a:rPr lang="tr-TR" sz="1600" dirty="0"/>
              <a:t>"&gt;Genişliği kısıtlanmış metin&lt;/div&gt;</a:t>
            </a:r>
          </a:p>
          <a:p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gvmmm</a:t>
            </a:r>
            <a:r>
              <a:rPr lang="tr-TR" sz="1600" dirty="0"/>
              <a:t>"&gt;Genişliği kısıtlanmış metin&lt;/div&gt;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934" y="3434356"/>
            <a:ext cx="5353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734" y="4437112"/>
            <a:ext cx="38862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288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Taşma Özelliği: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Overflow</a:t>
            </a:r>
            <a:r>
              <a:rPr lang="tr-TR" sz="2800" dirty="0" smtClean="0"/>
              <a:t>:  Sayfa elemanına genişlik veya </a:t>
            </a:r>
            <a:r>
              <a:rPr lang="tr-TR" sz="2800" dirty="0" err="1" smtClean="0"/>
              <a:t>yükselik</a:t>
            </a:r>
            <a:r>
              <a:rPr lang="tr-TR" sz="2800" dirty="0" smtClean="0"/>
              <a:t> değeri belirlendiğinde sayfanın boyutlarının kullanıcının değiştirmesi durumunda blok elemanın değeri de </a:t>
            </a:r>
            <a:r>
              <a:rPr lang="tr-TR" sz="2800" dirty="0" err="1" smtClean="0"/>
              <a:t>değişektir</a:t>
            </a:r>
            <a:r>
              <a:rPr lang="tr-TR" sz="2800" dirty="0" smtClean="0"/>
              <a:t>. Fakat bazı durumlarda blok </a:t>
            </a:r>
            <a:r>
              <a:rPr lang="tr-TR" sz="2800" dirty="0" err="1" smtClean="0"/>
              <a:t>elemenı</a:t>
            </a:r>
            <a:r>
              <a:rPr lang="tr-TR" sz="2800" dirty="0" smtClean="0"/>
              <a:t> içerisinde bulunan elemanlar içerisinde bulunan blok elemanlarının dışına taşabilir.  Bu taşma için dört özellik belirlenebilir. </a:t>
            </a:r>
          </a:p>
          <a:p>
            <a:pPr marL="0" indent="0">
              <a:buNone/>
              <a:defRPr/>
            </a:pPr>
            <a:r>
              <a:rPr lang="tr-TR" sz="2800" dirty="0" err="1"/>
              <a:t>v</a:t>
            </a:r>
            <a:r>
              <a:rPr lang="tr-TR" sz="2800" dirty="0" err="1" smtClean="0"/>
              <a:t>isible</a:t>
            </a:r>
            <a:r>
              <a:rPr lang="tr-TR" sz="2800" dirty="0" smtClean="0"/>
              <a:t>, </a:t>
            </a:r>
            <a:r>
              <a:rPr lang="tr-TR" sz="2800" dirty="0" err="1" smtClean="0"/>
              <a:t>auto</a:t>
            </a:r>
            <a:r>
              <a:rPr lang="tr-TR" sz="2800" dirty="0" smtClean="0"/>
              <a:t>, </a:t>
            </a:r>
            <a:r>
              <a:rPr lang="tr-TR" sz="2800" dirty="0" err="1" smtClean="0"/>
              <a:t>scroll</a:t>
            </a:r>
            <a:r>
              <a:rPr lang="tr-TR" sz="2800" dirty="0" smtClean="0"/>
              <a:t>, </a:t>
            </a:r>
            <a:r>
              <a:rPr lang="tr-TR" sz="2800" dirty="0" err="1" smtClean="0"/>
              <a:t>hidden</a:t>
            </a: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932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Taşma Özelliği: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visible</a:t>
            </a:r>
            <a:r>
              <a:rPr lang="tr-TR" sz="2800" dirty="0" smtClean="0"/>
              <a:t>: taşma gerçekleşen kısmın </a:t>
            </a:r>
            <a:r>
              <a:rPr lang="tr-TR" sz="2800" dirty="0" err="1" smtClean="0"/>
              <a:t>taşdığı</a:t>
            </a:r>
            <a:r>
              <a:rPr lang="tr-TR" sz="2800" dirty="0" smtClean="0"/>
              <a:t> kısımda gözükmesini sağlamak için kullanılır. 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auto</a:t>
            </a:r>
            <a:r>
              <a:rPr lang="tr-TR" sz="2800" dirty="0" smtClean="0"/>
              <a:t>: </a:t>
            </a:r>
            <a:r>
              <a:rPr lang="tr-TR" sz="2800" dirty="0"/>
              <a:t>taşma gerçekleşen </a:t>
            </a:r>
            <a:r>
              <a:rPr lang="tr-TR" sz="2800" dirty="0" smtClean="0"/>
              <a:t>kısmın davranışı otomatik belirlenir.</a:t>
            </a:r>
          </a:p>
          <a:p>
            <a:pPr marL="0" indent="0">
              <a:buNone/>
              <a:defRPr/>
            </a:pPr>
            <a:r>
              <a:rPr lang="tr-TR" sz="2800" dirty="0" smtClean="0"/>
              <a:t> </a:t>
            </a:r>
            <a:r>
              <a:rPr lang="tr-TR" sz="2800" dirty="0" err="1" smtClean="0"/>
              <a:t>scroll</a:t>
            </a:r>
            <a:r>
              <a:rPr lang="tr-TR" sz="2800" dirty="0" smtClean="0"/>
              <a:t>: </a:t>
            </a:r>
            <a:r>
              <a:rPr lang="tr-TR" sz="2800" dirty="0"/>
              <a:t>taşma gerçekleşen kısmın </a:t>
            </a:r>
            <a:r>
              <a:rPr lang="tr-TR" sz="2800" dirty="0" smtClean="0"/>
              <a:t>dikeyde kaydırma </a:t>
            </a:r>
            <a:r>
              <a:rPr lang="tr-TR" sz="2800" dirty="0"/>
              <a:t>çubuğu çıkarılmasını sağlar</a:t>
            </a:r>
            <a:r>
              <a:rPr lang="tr-TR" sz="2800" dirty="0" smtClean="0"/>
              <a:t>. 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hidden</a:t>
            </a:r>
            <a:r>
              <a:rPr lang="tr-TR" sz="2800" dirty="0" smtClean="0"/>
              <a:t>:</a:t>
            </a:r>
            <a:r>
              <a:rPr lang="tr-TR" sz="2800" dirty="0"/>
              <a:t> taşma gerçekleşen kısmın </a:t>
            </a:r>
            <a:r>
              <a:rPr lang="tr-TR" sz="2800" dirty="0" err="1"/>
              <a:t>taşdığı</a:t>
            </a:r>
            <a:r>
              <a:rPr lang="tr-TR" sz="2800" dirty="0"/>
              <a:t> kısımda </a:t>
            </a:r>
            <a:r>
              <a:rPr lang="tr-TR" sz="2800" dirty="0" smtClean="0"/>
              <a:t>gözükmemesini </a:t>
            </a:r>
            <a:r>
              <a:rPr lang="tr-TR" sz="2800" dirty="0"/>
              <a:t>sağlamak için kullanılır. </a:t>
            </a: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8573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Sık Kullanılan 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36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/>
              <a:t>Taşma Özelliği </a:t>
            </a:r>
            <a:r>
              <a:rPr lang="tr-TR" sz="2800" dirty="0" smtClean="0"/>
              <a:t>: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18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611560" y="2060848"/>
            <a:ext cx="273630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div.Sinirli</a:t>
            </a:r>
            <a:r>
              <a:rPr lang="tr-TR" sz="1600" dirty="0" smtClean="0"/>
              <a:t> {</a:t>
            </a:r>
            <a:endParaRPr lang="tr-TR" sz="1600" dirty="0"/>
          </a:p>
          <a:p>
            <a:r>
              <a:rPr lang="tr-TR" sz="1600" dirty="0" smtClean="0"/>
              <a:t>width:10</a:t>
            </a:r>
            <a:r>
              <a:rPr lang="tr-TR" sz="1600" dirty="0"/>
              <a:t>%;</a:t>
            </a:r>
          </a:p>
          <a:p>
            <a:r>
              <a:rPr lang="tr-TR" sz="1600" dirty="0" smtClean="0"/>
              <a:t>height:100px</a:t>
            </a:r>
            <a:r>
              <a:rPr lang="tr-TR" sz="1600" dirty="0"/>
              <a:t>;</a:t>
            </a:r>
          </a:p>
          <a:p>
            <a:r>
              <a:rPr lang="tr-TR" sz="1600" dirty="0" err="1" smtClean="0"/>
              <a:t>overflow:visible</a:t>
            </a:r>
            <a:r>
              <a:rPr lang="tr-TR" sz="1600" dirty="0" smtClean="0"/>
              <a:t>; }</a:t>
            </a:r>
            <a:endParaRPr lang="tr-TR" sz="16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611560" y="1715162"/>
            <a:ext cx="73448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="sinirli"&gt; Sınırlı genişlik değerine sahip katmanın İçerisindeki metin&lt;/div&gt;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611560" y="3140968"/>
            <a:ext cx="273630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div.Sinirli</a:t>
            </a:r>
            <a:r>
              <a:rPr lang="tr-TR" sz="1600" dirty="0" smtClean="0"/>
              <a:t> {</a:t>
            </a:r>
            <a:endParaRPr lang="tr-TR" sz="1600" dirty="0"/>
          </a:p>
          <a:p>
            <a:r>
              <a:rPr lang="tr-TR" sz="1600" dirty="0" smtClean="0"/>
              <a:t>width:10</a:t>
            </a:r>
            <a:r>
              <a:rPr lang="tr-TR" sz="1600" dirty="0"/>
              <a:t>%;</a:t>
            </a:r>
          </a:p>
          <a:p>
            <a:r>
              <a:rPr lang="tr-TR" sz="1600" dirty="0" smtClean="0"/>
              <a:t>height:100px</a:t>
            </a:r>
            <a:r>
              <a:rPr lang="tr-TR" sz="1600" dirty="0"/>
              <a:t>;</a:t>
            </a:r>
          </a:p>
          <a:p>
            <a:r>
              <a:rPr lang="tr-TR" sz="1600" dirty="0" err="1" smtClean="0"/>
              <a:t>overflow:auto</a:t>
            </a:r>
            <a:r>
              <a:rPr lang="tr-TR" sz="1600" dirty="0" smtClean="0"/>
              <a:t>; }</a:t>
            </a:r>
            <a:endParaRPr lang="tr-TR" sz="1600" dirty="0"/>
          </a:p>
        </p:txBody>
      </p:sp>
      <p:sp>
        <p:nvSpPr>
          <p:cNvPr id="10" name="Metin kutusu 9"/>
          <p:cNvSpPr txBox="1"/>
          <p:nvPr/>
        </p:nvSpPr>
        <p:spPr>
          <a:xfrm>
            <a:off x="621069" y="4221088"/>
            <a:ext cx="273630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div.Sinirli</a:t>
            </a:r>
            <a:r>
              <a:rPr lang="tr-TR" sz="1600" dirty="0" smtClean="0"/>
              <a:t> {</a:t>
            </a:r>
            <a:endParaRPr lang="tr-TR" sz="1600" dirty="0"/>
          </a:p>
          <a:p>
            <a:r>
              <a:rPr lang="tr-TR" sz="1600" dirty="0" smtClean="0"/>
              <a:t>width:10</a:t>
            </a:r>
            <a:r>
              <a:rPr lang="tr-TR" sz="1600" dirty="0"/>
              <a:t>%;</a:t>
            </a:r>
          </a:p>
          <a:p>
            <a:r>
              <a:rPr lang="tr-TR" sz="1600" dirty="0" smtClean="0"/>
              <a:t>height:100px</a:t>
            </a:r>
            <a:r>
              <a:rPr lang="tr-TR" sz="1600" dirty="0"/>
              <a:t>;</a:t>
            </a:r>
          </a:p>
          <a:p>
            <a:r>
              <a:rPr lang="tr-TR" sz="1600" dirty="0" err="1" smtClean="0"/>
              <a:t>overflow:scroll</a:t>
            </a:r>
            <a:r>
              <a:rPr lang="tr-TR" sz="1600" dirty="0" smtClean="0"/>
              <a:t>; }</a:t>
            </a:r>
            <a:endParaRPr lang="tr-TR" sz="16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621069" y="5301208"/>
            <a:ext cx="273630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div.Sinirli</a:t>
            </a:r>
            <a:r>
              <a:rPr lang="tr-TR" sz="1600" dirty="0" smtClean="0"/>
              <a:t> {</a:t>
            </a:r>
            <a:endParaRPr lang="tr-TR" sz="1600" dirty="0"/>
          </a:p>
          <a:p>
            <a:r>
              <a:rPr lang="tr-TR" sz="1600" dirty="0" smtClean="0"/>
              <a:t>width:10</a:t>
            </a:r>
            <a:r>
              <a:rPr lang="tr-TR" sz="1600" dirty="0"/>
              <a:t>%;</a:t>
            </a:r>
          </a:p>
          <a:p>
            <a:r>
              <a:rPr lang="tr-TR" sz="1600" dirty="0" smtClean="0"/>
              <a:t>height:100px</a:t>
            </a:r>
            <a:r>
              <a:rPr lang="tr-TR" sz="1600" dirty="0"/>
              <a:t>;</a:t>
            </a:r>
          </a:p>
          <a:p>
            <a:r>
              <a:rPr lang="tr-TR" sz="1600" dirty="0" err="1" smtClean="0"/>
              <a:t>overflow:hidden</a:t>
            </a:r>
            <a:r>
              <a:rPr lang="tr-TR" sz="1600" dirty="0" smtClean="0"/>
              <a:t>; }</a:t>
            </a:r>
            <a:endParaRPr lang="tr-TR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105" y="2104465"/>
            <a:ext cx="8477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826" y="3177820"/>
            <a:ext cx="6000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40" y="4377970"/>
            <a:ext cx="6000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506" y="5278107"/>
            <a:ext cx="6000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501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err="1" smtClean="0"/>
              <a:t>Margin</a:t>
            </a:r>
            <a:r>
              <a:rPr lang="tr-TR" sz="2800" dirty="0" smtClean="0"/>
              <a:t> Özelliği:</a:t>
            </a:r>
          </a:p>
          <a:p>
            <a:pPr marL="0" indent="0">
              <a:buNone/>
              <a:defRPr/>
            </a:pPr>
            <a:r>
              <a:rPr lang="tr-TR" sz="2800" dirty="0" smtClean="0"/>
              <a:t>Kenarlıktan dışarıya doğru etiketin içerisinde bulunduğu yapıdan ne kadar içeride olacağını belirlemek amacıyla kullanılır.  Girilen değer üst, </a:t>
            </a:r>
            <a:r>
              <a:rPr lang="tr-TR" sz="2800" dirty="0" smtClean="0"/>
              <a:t>sağ, alt</a:t>
            </a:r>
            <a:r>
              <a:rPr lang="tr-TR" sz="2800" dirty="0"/>
              <a:t>,  </a:t>
            </a:r>
            <a:r>
              <a:rPr lang="tr-TR" sz="2800" dirty="0" smtClean="0"/>
              <a:t>ve sol değerler için belirlenecektir.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19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539552" y="3501008"/>
            <a:ext cx="203448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div.sinirli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 err="1" smtClean="0"/>
              <a:t>color:white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width:10</a:t>
            </a:r>
            <a:r>
              <a:rPr lang="en-US" sz="1600" dirty="0"/>
              <a:t>%;</a:t>
            </a:r>
          </a:p>
          <a:p>
            <a:r>
              <a:rPr lang="en-US" sz="1600" dirty="0" smtClean="0"/>
              <a:t>height:100px</a:t>
            </a:r>
            <a:r>
              <a:rPr lang="en-US" sz="1600" dirty="0"/>
              <a:t>;</a:t>
            </a:r>
          </a:p>
          <a:p>
            <a:r>
              <a:rPr lang="en-US" sz="1600" dirty="0" err="1" smtClean="0"/>
              <a:t>overflow:hidden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margin:25px;}</a:t>
            </a:r>
            <a:endParaRPr lang="tr-TR" sz="16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2987824" y="3501007"/>
            <a:ext cx="40689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="sinirli"&gt; Sınırlı genişlik değerine sahip katmanın İçerisindeki metin&lt;/div&gt;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592" y="4109790"/>
            <a:ext cx="2359496" cy="219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70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sz="4000" dirty="0"/>
              <a:t> </a:t>
            </a:r>
            <a:r>
              <a:rPr lang="tr-TR" sz="2800" dirty="0" err="1"/>
              <a:t>Cascading</a:t>
            </a:r>
            <a:r>
              <a:rPr lang="tr-TR" sz="2800" dirty="0"/>
              <a:t> Style </a:t>
            </a:r>
            <a:r>
              <a:rPr lang="tr-TR" sz="2800" dirty="0" err="1"/>
              <a:t>Sheets</a:t>
            </a:r>
            <a:r>
              <a:rPr lang="tr-TR" sz="2800" dirty="0"/>
              <a:t> </a:t>
            </a:r>
            <a:r>
              <a:rPr lang="tr-TR" sz="2800" dirty="0" smtClean="0"/>
              <a:t>- CSS</a:t>
            </a: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err="1" smtClean="0"/>
              <a:t>Padding</a:t>
            </a:r>
            <a:r>
              <a:rPr lang="tr-TR" sz="2800" dirty="0" smtClean="0"/>
              <a:t> Özelliği:</a:t>
            </a:r>
          </a:p>
          <a:p>
            <a:pPr marL="0" indent="0">
              <a:buNone/>
              <a:defRPr/>
            </a:pPr>
            <a:r>
              <a:rPr lang="tr-TR" sz="2800" dirty="0" smtClean="0"/>
              <a:t>Kenarlıktan içeriye doğru etiketin içerisinde bulunan yapıların ne kadar içeride olacağını belirlemek amacıyla kullanılır.  Girilen değer üst, </a:t>
            </a:r>
            <a:r>
              <a:rPr lang="tr-TR" sz="2800" dirty="0" err="1" smtClean="0"/>
              <a:t>sağ,alt</a:t>
            </a:r>
            <a:r>
              <a:rPr lang="tr-TR" sz="2800" dirty="0" smtClean="0"/>
              <a:t>, </a:t>
            </a:r>
            <a:r>
              <a:rPr lang="tr-TR" sz="2800" dirty="0" smtClean="0"/>
              <a:t>ve </a:t>
            </a:r>
            <a:r>
              <a:rPr lang="tr-TR" sz="2800" dirty="0" smtClean="0"/>
              <a:t>sol değerler için belirlenecektir.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20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539552" y="3501008"/>
            <a:ext cx="203448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div.sinirli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 err="1" smtClean="0"/>
              <a:t>color:white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width:10</a:t>
            </a:r>
            <a:r>
              <a:rPr lang="en-US" sz="1600" dirty="0"/>
              <a:t>%;</a:t>
            </a:r>
          </a:p>
          <a:p>
            <a:r>
              <a:rPr lang="en-US" sz="1600" dirty="0" smtClean="0"/>
              <a:t>height:100px</a:t>
            </a:r>
            <a:r>
              <a:rPr lang="en-US" sz="1600" dirty="0"/>
              <a:t>;</a:t>
            </a:r>
          </a:p>
          <a:p>
            <a:r>
              <a:rPr lang="en-US" sz="1600" dirty="0" err="1" smtClean="0"/>
              <a:t>overflow:hidden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margin:25px;</a:t>
            </a:r>
            <a:endParaRPr lang="tr-TR" sz="1600" dirty="0" smtClean="0"/>
          </a:p>
          <a:p>
            <a:r>
              <a:rPr lang="en-US" sz="1600" dirty="0"/>
              <a:t>padding:25px;}</a:t>
            </a:r>
            <a:endParaRPr lang="tr-TR" sz="16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2987824" y="3501007"/>
            <a:ext cx="40689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="sinirli"&gt; Sınırlı genişlik değerine sahip katmanın İçerisindeki metin&lt;/div&gt;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054" y="4126123"/>
            <a:ext cx="2745338" cy="2183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287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Bir blok elemanının </a:t>
            </a:r>
            <a:r>
              <a:rPr lang="tr-TR" sz="2800" dirty="0" err="1" smtClean="0"/>
              <a:t>border</a:t>
            </a:r>
            <a:r>
              <a:rPr lang="tr-TR" sz="2800" dirty="0" smtClean="0"/>
              <a:t>, </a:t>
            </a:r>
            <a:r>
              <a:rPr lang="tr-TR" sz="2800" dirty="0" err="1" smtClean="0"/>
              <a:t>margin</a:t>
            </a:r>
            <a:r>
              <a:rPr lang="tr-TR" sz="2800" dirty="0" smtClean="0"/>
              <a:t>, </a:t>
            </a:r>
            <a:r>
              <a:rPr lang="tr-TR" sz="2800" dirty="0" err="1" smtClean="0"/>
              <a:t>padding</a:t>
            </a:r>
            <a:r>
              <a:rPr lang="tr-TR" sz="2800" dirty="0" smtClean="0"/>
              <a:t> gibi özellikleri üst, alt, sağ ve sol olarak ayrı ayrı tanımlanabilir.  </a:t>
            </a:r>
          </a:p>
          <a:p>
            <a:pPr>
              <a:defRPr/>
            </a:pPr>
            <a:r>
              <a:rPr lang="tr-TR" sz="2800" dirty="0" smtClean="0"/>
              <a:t>Bu özellikler </a:t>
            </a:r>
          </a:p>
          <a:p>
            <a:pPr marL="0" indent="0">
              <a:buNone/>
              <a:defRPr/>
            </a:pPr>
            <a:r>
              <a:rPr lang="tr-TR" sz="2800" dirty="0"/>
              <a:t>top: üst,</a:t>
            </a:r>
          </a:p>
          <a:p>
            <a:pPr marL="0" indent="0">
              <a:buNone/>
              <a:defRPr/>
            </a:pPr>
            <a:r>
              <a:rPr lang="tr-TR" sz="2800" dirty="0" err="1"/>
              <a:t>right</a:t>
            </a:r>
            <a:r>
              <a:rPr lang="tr-TR" sz="2800" dirty="0"/>
              <a:t>: sağ,</a:t>
            </a:r>
          </a:p>
          <a:p>
            <a:pPr marL="0" indent="0">
              <a:buNone/>
              <a:defRPr/>
            </a:pPr>
            <a:r>
              <a:rPr lang="tr-TR" sz="2800" dirty="0" err="1"/>
              <a:t>bottom</a:t>
            </a:r>
            <a:r>
              <a:rPr lang="tr-TR" sz="2800" dirty="0"/>
              <a:t> : </a:t>
            </a:r>
            <a:r>
              <a:rPr lang="tr-TR" sz="2800" dirty="0" smtClean="0"/>
              <a:t>alt, 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err="1" smtClean="0"/>
              <a:t>left</a:t>
            </a:r>
            <a:r>
              <a:rPr lang="tr-TR" sz="2800" dirty="0" smtClean="0"/>
              <a:t> </a:t>
            </a:r>
            <a:r>
              <a:rPr lang="tr-TR" sz="2800" dirty="0" smtClean="0"/>
              <a:t>: </a:t>
            </a:r>
            <a:r>
              <a:rPr lang="tr-TR" sz="2800" dirty="0" smtClean="0"/>
              <a:t>sol</a:t>
            </a: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Özellik </a:t>
            </a:r>
            <a:r>
              <a:rPr lang="tr-TR" sz="2800" dirty="0" smtClean="0"/>
              <a:t>isminden sonra ‘-’ sembolünden sonra yazılır ve sonra değeri belirlenir.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253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Stil Özellikleri (</a:t>
            </a:r>
            <a:r>
              <a:rPr lang="tr-TR" dirty="0" err="1" smtClean="0"/>
              <a:t>border-width</a:t>
            </a:r>
            <a:r>
              <a:rPr lang="tr-TR" dirty="0" smtClean="0"/>
              <a:t>, </a:t>
            </a:r>
            <a:r>
              <a:rPr lang="tr-TR" dirty="0" err="1" smtClean="0"/>
              <a:t>padding</a:t>
            </a:r>
            <a:r>
              <a:rPr lang="tr-TR" dirty="0" smtClean="0"/>
              <a:t>, </a:t>
            </a:r>
            <a:r>
              <a:rPr lang="tr-TR" dirty="0" err="1" smtClean="0"/>
              <a:t>margin</a:t>
            </a:r>
            <a:r>
              <a:rPr lang="tr-TR" dirty="0" smtClean="0"/>
              <a:t> farklı kullanım şekilleri)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err="1" smtClean="0"/>
              <a:t>border-width</a:t>
            </a:r>
            <a:r>
              <a:rPr lang="tr-TR" sz="2800" dirty="0" smtClean="0"/>
              <a:t>, </a:t>
            </a:r>
            <a:r>
              <a:rPr lang="tr-TR" sz="2800" dirty="0" err="1" smtClean="0"/>
              <a:t>margin</a:t>
            </a:r>
            <a:r>
              <a:rPr lang="tr-TR" sz="2800" dirty="0" smtClean="0"/>
              <a:t>, </a:t>
            </a:r>
            <a:r>
              <a:rPr lang="tr-TR" sz="2800" dirty="0" err="1" smtClean="0"/>
              <a:t>padding</a:t>
            </a:r>
            <a:r>
              <a:rPr lang="tr-TR" sz="2800" dirty="0" smtClean="0"/>
              <a:t> özellikleri ayrı ayrı tanımlandığı gibi tek bir satırda toplu halde </a:t>
            </a:r>
            <a:r>
              <a:rPr lang="tr-TR" sz="2800" dirty="0"/>
              <a:t>de </a:t>
            </a:r>
            <a:r>
              <a:rPr lang="tr-TR" sz="2800" dirty="0" smtClean="0"/>
              <a:t>tanımlanabilir.  </a:t>
            </a:r>
          </a:p>
          <a:p>
            <a:pPr lvl="1">
              <a:defRPr/>
            </a:pPr>
            <a:r>
              <a:rPr lang="tr-TR" sz="2500" dirty="0" smtClean="0"/>
              <a:t>4lü kullanım (</a:t>
            </a:r>
            <a:r>
              <a:rPr lang="tr-TR" sz="2500" dirty="0" err="1" smtClean="0"/>
              <a:t>ozellik</a:t>
            </a:r>
            <a:r>
              <a:rPr lang="tr-TR" sz="2500" dirty="0" smtClean="0"/>
              <a:t> : [üst] [sağ] [alt] [sol])</a:t>
            </a:r>
          </a:p>
          <a:p>
            <a:pPr marL="274320" lvl="1" indent="0">
              <a:buNone/>
              <a:defRPr/>
            </a:pPr>
            <a:r>
              <a:rPr lang="tr-TR" sz="2500" dirty="0" smtClean="0"/>
              <a:t>	</a:t>
            </a:r>
            <a:r>
              <a:rPr lang="tr-TR" sz="2500" dirty="0" err="1" smtClean="0"/>
              <a:t>border-width</a:t>
            </a:r>
            <a:r>
              <a:rPr lang="tr-TR" sz="2500" dirty="0" smtClean="0"/>
              <a:t>: 5px 3px 2px 4px</a:t>
            </a:r>
          </a:p>
          <a:p>
            <a:pPr lvl="1">
              <a:defRPr/>
            </a:pPr>
            <a:r>
              <a:rPr lang="tr-TR" sz="2500" dirty="0" smtClean="0"/>
              <a:t>2li </a:t>
            </a:r>
            <a:r>
              <a:rPr lang="tr-TR" sz="2500" dirty="0"/>
              <a:t>kullanım </a:t>
            </a:r>
            <a:r>
              <a:rPr lang="tr-TR" sz="2500" dirty="0" smtClean="0"/>
              <a:t>(</a:t>
            </a:r>
            <a:r>
              <a:rPr lang="tr-TR" sz="2500" dirty="0" err="1" smtClean="0"/>
              <a:t>ozellik</a:t>
            </a:r>
            <a:r>
              <a:rPr lang="tr-TR" sz="2500" dirty="0" smtClean="0"/>
              <a:t> </a:t>
            </a:r>
            <a:r>
              <a:rPr lang="tr-TR" sz="2500" dirty="0"/>
              <a:t>: [</a:t>
            </a:r>
            <a:r>
              <a:rPr lang="tr-TR" sz="2500" dirty="0" err="1"/>
              <a:t>üst|alt</a:t>
            </a:r>
            <a:r>
              <a:rPr lang="tr-TR" sz="2500" dirty="0"/>
              <a:t>] [</a:t>
            </a:r>
            <a:r>
              <a:rPr lang="tr-TR" sz="2500" dirty="0" err="1"/>
              <a:t>sağ|sol</a:t>
            </a:r>
            <a:r>
              <a:rPr lang="tr-TR" sz="2500" dirty="0"/>
              <a:t>])</a:t>
            </a:r>
          </a:p>
          <a:p>
            <a:pPr marL="274320" lvl="1" indent="0">
              <a:buNone/>
              <a:defRPr/>
            </a:pPr>
            <a:r>
              <a:rPr lang="tr-TR" sz="2500" dirty="0" smtClean="0"/>
              <a:t>	margin:5px 3px   (Üst ve Alt 5px, sağ sol 3px)</a:t>
            </a:r>
          </a:p>
          <a:p>
            <a:pPr marL="274320" lvl="1" indent="0">
              <a:buNone/>
              <a:defRPr/>
            </a:pPr>
            <a:r>
              <a:rPr lang="tr-TR" sz="2500" dirty="0"/>
              <a:t>	</a:t>
            </a:r>
            <a:r>
              <a:rPr lang="tr-TR" sz="2500" dirty="0" smtClean="0"/>
              <a:t>padding:5px </a:t>
            </a:r>
            <a:r>
              <a:rPr lang="tr-TR" sz="2500" dirty="0" err="1" smtClean="0"/>
              <a:t>auto</a:t>
            </a:r>
            <a:r>
              <a:rPr lang="tr-TR" sz="2500" dirty="0" smtClean="0"/>
              <a:t> (Üst/Alt 5px, sağ ve sol eşit mesafe)</a:t>
            </a:r>
          </a:p>
          <a:p>
            <a:pPr lvl="1">
              <a:defRPr/>
            </a:pPr>
            <a:r>
              <a:rPr lang="tr-TR" sz="2500" dirty="0" smtClean="0"/>
              <a:t>Tekli kullanım</a:t>
            </a:r>
            <a:r>
              <a:rPr lang="tr-TR" sz="2500" dirty="0"/>
              <a:t> </a:t>
            </a:r>
            <a:r>
              <a:rPr lang="tr-TR" sz="2500" dirty="0" smtClean="0"/>
              <a:t>(</a:t>
            </a:r>
            <a:r>
              <a:rPr lang="tr-TR" sz="2500" dirty="0" err="1" smtClean="0"/>
              <a:t>ozellik</a:t>
            </a:r>
            <a:r>
              <a:rPr lang="tr-TR" sz="2500" dirty="0" smtClean="0"/>
              <a:t> </a:t>
            </a:r>
            <a:r>
              <a:rPr lang="tr-TR" sz="2500" dirty="0"/>
              <a:t>: [</a:t>
            </a:r>
            <a:r>
              <a:rPr lang="tr-TR" sz="2500" dirty="0" err="1" smtClean="0"/>
              <a:t>üst|alt|sağ|sol</a:t>
            </a:r>
            <a:r>
              <a:rPr lang="tr-TR" sz="2500" dirty="0"/>
              <a:t>]</a:t>
            </a:r>
            <a:r>
              <a:rPr lang="tr-TR" sz="2500" dirty="0" smtClean="0"/>
              <a:t>)</a:t>
            </a:r>
            <a:endParaRPr lang="tr-TR" sz="2500" dirty="0"/>
          </a:p>
          <a:p>
            <a:pPr marL="274320" lvl="1" indent="0">
              <a:buNone/>
              <a:defRPr/>
            </a:pPr>
            <a:r>
              <a:rPr lang="tr-TR" sz="2500" dirty="0"/>
              <a:t>	</a:t>
            </a:r>
            <a:r>
              <a:rPr lang="tr-TR" sz="2500" dirty="0" err="1" smtClean="0"/>
              <a:t>padding</a:t>
            </a:r>
            <a:r>
              <a:rPr lang="tr-TR" sz="2500" dirty="0" smtClean="0"/>
              <a:t>: 5px  (Her taraf 5px)</a:t>
            </a:r>
            <a:endParaRPr lang="tr-TR" sz="25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6588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23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464768" y="1268760"/>
            <a:ext cx="3027112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.</a:t>
            </a:r>
            <a:r>
              <a:rPr lang="en-US" sz="1600" dirty="0" smtClean="0"/>
              <a:t>dis{</a:t>
            </a:r>
            <a:endParaRPr lang="en-US" sz="1600" dirty="0"/>
          </a:p>
          <a:p>
            <a:r>
              <a:rPr lang="en-US" sz="1600" dirty="0" smtClean="0"/>
              <a:t>border-top-color</a:t>
            </a:r>
            <a:r>
              <a:rPr lang="en-US" sz="1600" dirty="0"/>
              <a:t>:#6F0B0B;</a:t>
            </a:r>
          </a:p>
          <a:p>
            <a:r>
              <a:rPr lang="en-US" sz="1600" dirty="0" smtClean="0"/>
              <a:t>border-bottom-color</a:t>
            </a:r>
            <a:r>
              <a:rPr lang="en-US" sz="1600" dirty="0"/>
              <a:t>:#EB8C5B;</a:t>
            </a:r>
          </a:p>
          <a:p>
            <a:r>
              <a:rPr lang="en-US" sz="1600" dirty="0" err="1" smtClean="0"/>
              <a:t>border-top-style:double</a:t>
            </a:r>
            <a:r>
              <a:rPr lang="en-US" sz="1600" dirty="0"/>
              <a:t>;</a:t>
            </a:r>
          </a:p>
          <a:p>
            <a:r>
              <a:rPr lang="en-US" sz="1600" dirty="0" err="1" smtClean="0"/>
              <a:t>border-bottom-style:dashed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border-top-width:5px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border-bottom-width:3px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background-color</a:t>
            </a:r>
            <a:r>
              <a:rPr lang="en-US" sz="1600" dirty="0"/>
              <a:t>:#</a:t>
            </a:r>
            <a:r>
              <a:rPr lang="en-US" sz="1600" dirty="0" smtClean="0"/>
              <a:t>EDF0D1;</a:t>
            </a:r>
            <a:endParaRPr lang="en-US" sz="1600" dirty="0"/>
          </a:p>
          <a:p>
            <a:r>
              <a:rPr lang="en-US" sz="1600" dirty="0" err="1" smtClean="0"/>
              <a:t>color:black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width:300px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height:250px;}</a:t>
            </a:r>
            <a:endParaRPr lang="en-US" sz="1600" dirty="0"/>
          </a:p>
          <a:p>
            <a:r>
              <a:rPr lang="en-US" sz="1600" dirty="0" smtClean="0"/>
              <a:t>.</a:t>
            </a:r>
            <a:r>
              <a:rPr lang="en-US" sz="1600" dirty="0" err="1" smtClean="0"/>
              <a:t>ic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 smtClean="0"/>
              <a:t>border</a:t>
            </a:r>
            <a:r>
              <a:rPr lang="en-US" sz="1600" dirty="0"/>
              <a:t>:#4110E9 3px solid;</a:t>
            </a:r>
          </a:p>
          <a:p>
            <a:r>
              <a:rPr lang="en-US" sz="1600" dirty="0" smtClean="0"/>
              <a:t>width:200px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height:150px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margin-left:25px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margin-right:25px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padding-top:25px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padding-bottom:25px;</a:t>
            </a:r>
            <a:r>
              <a:rPr lang="en-US" sz="1600" dirty="0"/>
              <a:t>	}</a:t>
            </a:r>
            <a:endParaRPr lang="tr-TR" sz="16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3513294" y="4077203"/>
            <a:ext cx="40689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dis</a:t>
            </a:r>
            <a:r>
              <a:rPr lang="tr-TR" sz="1600" dirty="0"/>
              <a:t>"&gt;</a:t>
            </a:r>
          </a:p>
          <a:p>
            <a:r>
              <a:rPr lang="tr-TR" sz="1600" dirty="0"/>
              <a:t>	&lt;div </a:t>
            </a:r>
            <a:r>
              <a:rPr lang="tr-TR" sz="1600" dirty="0" err="1"/>
              <a:t>class</a:t>
            </a:r>
            <a:r>
              <a:rPr lang="tr-TR" sz="1600" dirty="0"/>
              <a:t>="orta"&gt;</a:t>
            </a:r>
          </a:p>
          <a:p>
            <a:r>
              <a:rPr lang="tr-TR" sz="1600" dirty="0"/>
              <a:t>		&lt;div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ic</a:t>
            </a:r>
            <a:r>
              <a:rPr lang="tr-TR" sz="1600" dirty="0"/>
              <a:t>"&gt;</a:t>
            </a:r>
          </a:p>
          <a:p>
            <a:r>
              <a:rPr lang="tr-TR" sz="1600" dirty="0"/>
              <a:t>        Metin değeri solunda ve sağında </a:t>
            </a:r>
            <a:r>
              <a:rPr lang="tr-TR" sz="1600" dirty="0" err="1"/>
              <a:t>margin</a:t>
            </a:r>
            <a:r>
              <a:rPr lang="tr-TR" sz="1600" dirty="0"/>
              <a:t> </a:t>
            </a:r>
            <a:r>
              <a:rPr lang="tr-TR" sz="1600" dirty="0" smtClean="0"/>
              <a:t>değeri&lt;</a:t>
            </a:r>
            <a:r>
              <a:rPr lang="tr-TR" sz="1600" dirty="0" err="1" smtClean="0"/>
              <a:t>br</a:t>
            </a:r>
            <a:r>
              <a:rPr lang="tr-TR" sz="1600" dirty="0" smtClean="0"/>
              <a:t>&gt;altında </a:t>
            </a:r>
            <a:r>
              <a:rPr lang="tr-TR" sz="1600" dirty="0"/>
              <a:t>ve üstünde </a:t>
            </a:r>
            <a:r>
              <a:rPr lang="tr-TR" sz="1600" dirty="0" err="1"/>
              <a:t>padding</a:t>
            </a:r>
            <a:r>
              <a:rPr lang="tr-TR" sz="1600" dirty="0"/>
              <a:t> değeri vardır.&lt;</a:t>
            </a:r>
            <a:r>
              <a:rPr lang="tr-TR" sz="1600" dirty="0" err="1" smtClean="0"/>
              <a:t>br</a:t>
            </a:r>
            <a:r>
              <a:rPr lang="tr-TR" sz="1600" dirty="0" smtClean="0"/>
              <a:t>&gt;kenarlıkları </a:t>
            </a:r>
            <a:r>
              <a:rPr lang="tr-TR" sz="1600" dirty="0"/>
              <a:t>farklıdır.</a:t>
            </a:r>
          </a:p>
          <a:p>
            <a:r>
              <a:rPr lang="tr-TR" sz="1600" dirty="0"/>
              <a:t>    	&lt;/div&gt;</a:t>
            </a:r>
          </a:p>
          <a:p>
            <a:r>
              <a:rPr lang="tr-TR" sz="1600" dirty="0"/>
              <a:t>    &lt;/div&gt;</a:t>
            </a:r>
          </a:p>
          <a:p>
            <a:r>
              <a:rPr lang="tr-TR" sz="1600" dirty="0"/>
              <a:t>&lt;/div&gt;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3491880" y="1268760"/>
            <a:ext cx="2330896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.</a:t>
            </a:r>
            <a:r>
              <a:rPr lang="en-US" sz="1600" dirty="0" err="1" smtClean="0"/>
              <a:t>orta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 err="1" smtClean="0"/>
              <a:t>border-left-color:white</a:t>
            </a:r>
            <a:r>
              <a:rPr lang="en-US" sz="1600" dirty="0"/>
              <a:t>;</a:t>
            </a:r>
          </a:p>
          <a:p>
            <a:r>
              <a:rPr lang="en-US" sz="1600" dirty="0" err="1" smtClean="0"/>
              <a:t>border-right-color:yellow</a:t>
            </a:r>
            <a:r>
              <a:rPr lang="en-US" sz="1600" dirty="0"/>
              <a:t>;</a:t>
            </a:r>
          </a:p>
          <a:p>
            <a:r>
              <a:rPr lang="en-US" sz="1600" dirty="0" err="1" smtClean="0"/>
              <a:t>border-left-style:double</a:t>
            </a:r>
            <a:r>
              <a:rPr lang="en-US" sz="1600" dirty="0"/>
              <a:t>;</a:t>
            </a:r>
          </a:p>
          <a:p>
            <a:r>
              <a:rPr lang="en-US" sz="1600" dirty="0" err="1" smtClean="0"/>
              <a:t>border-right-style:dashed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border-left-width:5px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border-right-width:3px</a:t>
            </a:r>
            <a:r>
              <a:rPr lang="en-US" sz="1600" dirty="0"/>
              <a:t>;</a:t>
            </a:r>
          </a:p>
          <a:p>
            <a:r>
              <a:rPr lang="en-US" sz="1600" dirty="0" err="1" smtClean="0"/>
              <a:t>background-color:black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color</a:t>
            </a:r>
            <a:r>
              <a:rPr lang="en-US" sz="1600" dirty="0"/>
              <a:t>:#EDF0D1;</a:t>
            </a:r>
          </a:p>
          <a:p>
            <a:r>
              <a:rPr lang="en-US" sz="1600" dirty="0" smtClean="0"/>
              <a:t>width:275px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height:225px;}</a:t>
            </a:r>
            <a:endParaRPr lang="en-US"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566" y="1268760"/>
            <a:ext cx="29908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467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Linklere stil tanımlamak:</a:t>
            </a:r>
          </a:p>
          <a:p>
            <a:pPr marL="0" indent="0">
              <a:buNone/>
              <a:defRPr/>
            </a:pPr>
            <a:r>
              <a:rPr lang="tr-TR" sz="2800" dirty="0" smtClean="0"/>
              <a:t>Linklere stil vermek için ‘a’ etiketine stil özellikleri tanımlamak gerekmektedir. 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24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539552" y="2708920"/>
            <a:ext cx="259228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</a:t>
            </a:r>
            <a:r>
              <a:rPr lang="en-US" sz="1600" dirty="0"/>
              <a:t>{</a:t>
            </a:r>
          </a:p>
          <a:p>
            <a:r>
              <a:rPr lang="en-US" sz="1600" dirty="0" smtClean="0"/>
              <a:t>background-color</a:t>
            </a:r>
            <a:r>
              <a:rPr lang="en-US" sz="1600" dirty="0"/>
              <a:t>:#4110E9;</a:t>
            </a:r>
          </a:p>
          <a:p>
            <a:r>
              <a:rPr lang="en-US" sz="1600" dirty="0" smtClean="0"/>
              <a:t>color</a:t>
            </a:r>
            <a:r>
              <a:rPr lang="en-US" sz="1600" dirty="0"/>
              <a:t>:#CCEB5B;</a:t>
            </a:r>
          </a:p>
          <a:p>
            <a:r>
              <a:rPr lang="en-US" sz="1600" dirty="0" err="1" smtClean="0"/>
              <a:t>font-family:verdana</a:t>
            </a:r>
            <a:r>
              <a:rPr lang="en-US" sz="1600" dirty="0"/>
              <a:t>;</a:t>
            </a:r>
          </a:p>
          <a:p>
            <a:r>
              <a:rPr lang="en-US" sz="1600" dirty="0" err="1" smtClean="0"/>
              <a:t>text-decoration:none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font-size:14px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}</a:t>
            </a:r>
            <a:endParaRPr lang="tr-TR" sz="16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4067944" y="2708920"/>
            <a:ext cx="460851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="http://www.sakarya.edu.tr"&gt;Sakarya </a:t>
            </a:r>
            <a:r>
              <a:rPr lang="en-US" sz="1600" dirty="0" err="1"/>
              <a:t>Üniversitesi</a:t>
            </a:r>
            <a:r>
              <a:rPr lang="en-US" sz="1600" dirty="0"/>
              <a:t>&lt;/a&gt;</a:t>
            </a:r>
          </a:p>
          <a:p>
            <a:r>
              <a:rPr lang="en-US" sz="1600" dirty="0"/>
              <a:t>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="http://www.cs.sakarya.edu.tr"&gt;Bilgisayar </a:t>
            </a:r>
            <a:r>
              <a:rPr lang="en-US" sz="1600" dirty="0" err="1"/>
              <a:t>Mühendisliği</a:t>
            </a:r>
            <a:r>
              <a:rPr lang="en-US" sz="1600" dirty="0"/>
              <a:t> </a:t>
            </a:r>
            <a:r>
              <a:rPr lang="en-US" sz="1600" dirty="0" err="1"/>
              <a:t>Bölümü</a:t>
            </a:r>
            <a:r>
              <a:rPr lang="en-US" sz="1600" dirty="0"/>
              <a:t>&lt;/a&gt;</a:t>
            </a:r>
            <a:endParaRPr lang="tr-TR" sz="1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339064"/>
            <a:ext cx="4608512" cy="77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550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tr-TR" sz="2800" dirty="0" smtClean="0"/>
              <a:t>Linklere stil tanımlamak:</a:t>
            </a:r>
          </a:p>
          <a:p>
            <a:pPr marL="0" indent="0">
              <a:buNone/>
              <a:defRPr/>
            </a:pPr>
            <a:r>
              <a:rPr lang="tr-TR" sz="2800" dirty="0" smtClean="0"/>
              <a:t>Linkle durumlarına göre farklı şekillerde bulunabilir. 5 farklı durum vardır.  </a:t>
            </a:r>
          </a:p>
          <a:p>
            <a:pPr marL="0" indent="0">
              <a:buNone/>
              <a:defRPr/>
            </a:pPr>
            <a:r>
              <a:rPr lang="tr-TR" sz="2800" dirty="0"/>
              <a:t>l</a:t>
            </a:r>
            <a:r>
              <a:rPr lang="tr-TR" sz="2800" dirty="0" smtClean="0"/>
              <a:t>ink: linkin kendisi, 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visited</a:t>
            </a:r>
            <a:r>
              <a:rPr lang="tr-TR" sz="2800" dirty="0" smtClean="0"/>
              <a:t>: ziyaret edilmiş link, 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focus</a:t>
            </a:r>
            <a:r>
              <a:rPr lang="tr-TR" sz="2800" dirty="0" smtClean="0"/>
              <a:t>: odaklanılmış link,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hover</a:t>
            </a:r>
            <a:r>
              <a:rPr lang="tr-TR" sz="2800" dirty="0" smtClean="0"/>
              <a:t>: üzerine fare ile gelinmiş link,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active</a:t>
            </a:r>
            <a:r>
              <a:rPr lang="tr-TR" sz="2800" dirty="0" smtClean="0"/>
              <a:t>: o an üzerine tıklanmış link.</a:t>
            </a:r>
          </a:p>
          <a:p>
            <a:pPr marL="0" indent="0">
              <a:buNone/>
              <a:defRPr/>
            </a:pPr>
            <a:r>
              <a:rPr lang="tr-TR" sz="2800" dirty="0" smtClean="0"/>
              <a:t>Link etiketinden sonra ‘:’ sembolü kullanılarak yukarıdaki özelliklerin her birine ayrı ayrı stil tanımlanabilir.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7376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Linklere stil tanımlamak: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26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539552" y="2014389"/>
            <a:ext cx="331236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a:hover</a:t>
            </a:r>
            <a:endParaRPr lang="en-US" dirty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err="1" smtClean="0"/>
              <a:t>color:yellow</a:t>
            </a:r>
            <a:r>
              <a:rPr lang="en-US" dirty="0"/>
              <a:t>;</a:t>
            </a:r>
          </a:p>
          <a:p>
            <a:r>
              <a:rPr lang="en-US" dirty="0" err="1" smtClean="0"/>
              <a:t>text-decoration:underline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a:visited</a:t>
            </a:r>
            <a:endParaRPr lang="en-US" dirty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err="1" smtClean="0"/>
              <a:t>color:red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4070848" y="2048779"/>
            <a:ext cx="460851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="http://www.sakarya.edu.tr"&gt;Sakarya </a:t>
            </a:r>
            <a:r>
              <a:rPr lang="en-US" sz="1600" dirty="0" err="1"/>
              <a:t>Üniversitesi</a:t>
            </a:r>
            <a:r>
              <a:rPr lang="en-US" sz="1600" dirty="0"/>
              <a:t>&lt;/a&gt;</a:t>
            </a:r>
          </a:p>
          <a:p>
            <a:r>
              <a:rPr lang="en-US" sz="1600" dirty="0"/>
              <a:t>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="http://www.cs.sakarya.edu.tr"&gt;Bilgisayar </a:t>
            </a:r>
            <a:r>
              <a:rPr lang="en-US" sz="1600" dirty="0" err="1"/>
              <a:t>Mühendisliği</a:t>
            </a:r>
            <a:r>
              <a:rPr lang="en-US" sz="1600" dirty="0"/>
              <a:t> </a:t>
            </a:r>
            <a:r>
              <a:rPr lang="en-US" sz="1600" dirty="0" err="1"/>
              <a:t>Bölümü</a:t>
            </a:r>
            <a:r>
              <a:rPr lang="en-US" sz="1600" dirty="0"/>
              <a:t>&lt;/a&gt;</a:t>
            </a:r>
            <a:endParaRPr lang="tr-TR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599712"/>
            <a:ext cx="4608512" cy="85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097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27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464768" y="1196752"/>
            <a:ext cx="3027112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.</a:t>
            </a:r>
            <a:r>
              <a:rPr lang="en-US" sz="1600" dirty="0" err="1" smtClean="0"/>
              <a:t>ic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 smtClean="0"/>
              <a:t>border</a:t>
            </a:r>
            <a:r>
              <a:rPr lang="en-US" sz="1600" dirty="0"/>
              <a:t>:#4110E9 3px solid;</a:t>
            </a:r>
          </a:p>
          <a:p>
            <a:r>
              <a:rPr lang="en-US" sz="1600" dirty="0" smtClean="0"/>
              <a:t>width:200px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height:150px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margin-left:25px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margin-right:25px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padding-top:25px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padding-bottom:25px;</a:t>
            </a:r>
            <a:r>
              <a:rPr lang="en-US" sz="1600" dirty="0"/>
              <a:t>	}</a:t>
            </a:r>
            <a:endParaRPr lang="tr-TR" sz="16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483278" y="4365104"/>
            <a:ext cx="524085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dis</a:t>
            </a:r>
            <a:r>
              <a:rPr lang="tr-TR" sz="1600" dirty="0"/>
              <a:t>"&gt;</a:t>
            </a:r>
          </a:p>
          <a:p>
            <a:r>
              <a:rPr lang="tr-TR" sz="1600" dirty="0"/>
              <a:t>	&lt;div </a:t>
            </a:r>
            <a:r>
              <a:rPr lang="tr-TR" sz="1600" dirty="0" err="1"/>
              <a:t>class</a:t>
            </a:r>
            <a:r>
              <a:rPr lang="tr-TR" sz="1600" dirty="0"/>
              <a:t>="orta"&gt;</a:t>
            </a:r>
          </a:p>
          <a:p>
            <a:r>
              <a:rPr lang="tr-TR" sz="1600" dirty="0"/>
              <a:t>		&lt;div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ic</a:t>
            </a:r>
            <a:r>
              <a:rPr lang="tr-TR" sz="1600" dirty="0"/>
              <a:t>"&gt;</a:t>
            </a:r>
          </a:p>
          <a:p>
            <a:r>
              <a:rPr lang="tr-TR" sz="1600" dirty="0" smtClean="0"/>
              <a:t>Metin </a:t>
            </a:r>
            <a:r>
              <a:rPr lang="tr-TR" sz="1600" dirty="0"/>
              <a:t>değeri solunda ve sağında </a:t>
            </a:r>
            <a:r>
              <a:rPr lang="tr-TR" sz="1600" dirty="0" err="1"/>
              <a:t>margin</a:t>
            </a:r>
            <a:r>
              <a:rPr lang="tr-TR" sz="1600" dirty="0"/>
              <a:t> </a:t>
            </a:r>
            <a:r>
              <a:rPr lang="tr-TR" sz="1600" dirty="0" smtClean="0"/>
              <a:t>değeri&lt;</a:t>
            </a:r>
            <a:r>
              <a:rPr lang="tr-TR" sz="1600" dirty="0" err="1" smtClean="0"/>
              <a:t>br</a:t>
            </a:r>
            <a:r>
              <a:rPr lang="tr-TR" sz="1600" dirty="0" smtClean="0"/>
              <a:t>&gt;altında </a:t>
            </a:r>
            <a:r>
              <a:rPr lang="tr-TR" sz="1600" dirty="0"/>
              <a:t>ve üstünde </a:t>
            </a:r>
            <a:r>
              <a:rPr lang="tr-TR" sz="1600" dirty="0" err="1"/>
              <a:t>padding</a:t>
            </a:r>
            <a:r>
              <a:rPr lang="tr-TR" sz="1600" dirty="0"/>
              <a:t> değeri vardır.&lt;</a:t>
            </a:r>
            <a:r>
              <a:rPr lang="tr-TR" sz="1600" dirty="0" err="1" smtClean="0"/>
              <a:t>br</a:t>
            </a:r>
            <a:r>
              <a:rPr lang="tr-TR" sz="1600" dirty="0" smtClean="0"/>
              <a:t>&gt;kenarlıkları </a:t>
            </a:r>
            <a:r>
              <a:rPr lang="tr-TR" sz="1600" dirty="0"/>
              <a:t>farklıdır.</a:t>
            </a:r>
          </a:p>
          <a:p>
            <a:r>
              <a:rPr lang="tr-TR" sz="1600" dirty="0"/>
              <a:t>    	&lt;/div&gt;</a:t>
            </a:r>
          </a:p>
          <a:p>
            <a:r>
              <a:rPr lang="tr-TR" sz="1600" dirty="0"/>
              <a:t>    &lt;/div&gt;</a:t>
            </a:r>
          </a:p>
          <a:p>
            <a:r>
              <a:rPr lang="tr-TR" sz="1600" dirty="0"/>
              <a:t>&lt;/div&gt;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464768" y="3284984"/>
            <a:ext cx="301179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.</a:t>
            </a:r>
            <a:r>
              <a:rPr lang="en-US" sz="1600" dirty="0" err="1"/>
              <a:t>ic:hover</a:t>
            </a:r>
            <a:r>
              <a:rPr lang="en-US" sz="1600" dirty="0"/>
              <a:t>{</a:t>
            </a:r>
          </a:p>
          <a:p>
            <a:r>
              <a:rPr lang="en-US" sz="1600" dirty="0" err="1" smtClean="0"/>
              <a:t>border:red</a:t>
            </a:r>
            <a:r>
              <a:rPr lang="en-US" sz="1600" dirty="0" smtClean="0"/>
              <a:t> </a:t>
            </a:r>
            <a:r>
              <a:rPr lang="en-US" sz="1600" dirty="0"/>
              <a:t>5px double;</a:t>
            </a:r>
          </a:p>
          <a:p>
            <a:r>
              <a:rPr lang="en-US" sz="1600" dirty="0" err="1" smtClean="0"/>
              <a:t>color:black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96752"/>
            <a:ext cx="276350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112" y="1196752"/>
            <a:ext cx="267988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1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28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464768" y="1196752"/>
            <a:ext cx="302711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.</a:t>
            </a:r>
            <a:r>
              <a:rPr lang="en-US" sz="1600" dirty="0" err="1"/>
              <a:t>resim:hover</a:t>
            </a:r>
            <a:endParaRPr lang="en-US" sz="1600" dirty="0"/>
          </a:p>
          <a:p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 smtClean="0"/>
              <a:t>border</a:t>
            </a:r>
            <a:r>
              <a:rPr lang="en-US" sz="1600" dirty="0"/>
              <a:t>:#EB8C5B 3px solid;</a:t>
            </a:r>
          </a:p>
          <a:p>
            <a:r>
              <a:rPr lang="en-US" sz="1600" dirty="0" smtClean="0"/>
              <a:t>width:210px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height:160px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}</a:t>
            </a:r>
            <a:endParaRPr lang="tr-TR" sz="16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3635896" y="1240868"/>
            <a:ext cx="52408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  <a:r>
              <a:rPr lang="en-US" sz="1600" dirty="0" err="1"/>
              <a:t>img</a:t>
            </a:r>
            <a:r>
              <a:rPr lang="en-US" sz="1600" dirty="0"/>
              <a:t> class="</a:t>
            </a:r>
            <a:r>
              <a:rPr lang="en-US" sz="1600" dirty="0" err="1"/>
              <a:t>resim</a:t>
            </a:r>
            <a:r>
              <a:rPr lang="en-US" sz="1600" dirty="0"/>
              <a:t>" height="150" width="200" </a:t>
            </a:r>
            <a:r>
              <a:rPr lang="en-US" sz="1600" dirty="0" err="1"/>
              <a:t>src</a:t>
            </a:r>
            <a:r>
              <a:rPr lang="en-US" sz="1600" dirty="0"/>
              <a:t>="bf.jpg" &gt;</a:t>
            </a:r>
            <a:endParaRPr lang="tr-TR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68" y="3212976"/>
            <a:ext cx="331863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470" y="3212976"/>
            <a:ext cx="3273467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758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Seçici Çeşitleri:</a:t>
            </a:r>
          </a:p>
          <a:p>
            <a:pPr marL="0" indent="0">
              <a:buNone/>
              <a:defRPr/>
            </a:pPr>
            <a:r>
              <a:rPr lang="tr-TR" sz="2800" dirty="0" smtClean="0"/>
              <a:t>. </a:t>
            </a:r>
            <a:r>
              <a:rPr lang="tr-TR" sz="2800" dirty="0"/>
              <a:t> v</a:t>
            </a:r>
            <a:r>
              <a:rPr lang="tr-TR" sz="2800" dirty="0" smtClean="0"/>
              <a:t>e # ile tanımlanan seçicilerin dışında da seçici tanımlamaları gerçekleştirilebilir. 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Sayfadaki tüm etiketlere aynı stilleri tanımlamak için * kullanılır.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* { </a:t>
            </a:r>
            <a:r>
              <a:rPr lang="tr-TR" sz="2800" dirty="0" err="1" smtClean="0"/>
              <a:t>border</a:t>
            </a:r>
            <a:r>
              <a:rPr lang="tr-TR" sz="2800" dirty="0" smtClean="0"/>
              <a:t>: 1px </a:t>
            </a:r>
            <a:r>
              <a:rPr lang="tr-TR" sz="2800" dirty="0" err="1" smtClean="0"/>
              <a:t>solid</a:t>
            </a:r>
            <a:r>
              <a:rPr lang="tr-TR" sz="2800" dirty="0" smtClean="0"/>
              <a:t> </a:t>
            </a:r>
            <a:r>
              <a:rPr lang="tr-TR" sz="2800" dirty="0" err="1" smtClean="0"/>
              <a:t>red</a:t>
            </a:r>
            <a:r>
              <a:rPr lang="tr-TR" sz="2800" dirty="0" smtClean="0"/>
              <a:t>;}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75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Metin özellikleri: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text-align</a:t>
            </a:r>
            <a:r>
              <a:rPr lang="tr-TR" sz="2800" dirty="0" smtClean="0"/>
              <a:t>:</a:t>
            </a:r>
          </a:p>
          <a:p>
            <a:pPr marL="0" indent="0">
              <a:buNone/>
              <a:defRPr/>
            </a:pPr>
            <a:r>
              <a:rPr lang="tr-TR" sz="2800" dirty="0" smtClean="0"/>
              <a:t>Metinlerin bulundukları etiket içerisinde konumunu belirlemek amacıyla kullanılan özelliktir.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err="1"/>
              <a:t>left</a:t>
            </a:r>
            <a:r>
              <a:rPr lang="tr-TR" sz="2800" dirty="0"/>
              <a:t>: Yazının sola </a:t>
            </a:r>
            <a:r>
              <a:rPr lang="tr-TR" sz="2800" dirty="0" smtClean="0"/>
              <a:t>hizalanmasını </a:t>
            </a:r>
            <a:r>
              <a:rPr lang="tr-TR" sz="2800" dirty="0"/>
              <a:t>sağlar. </a:t>
            </a: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err="1" smtClean="0"/>
              <a:t>center</a:t>
            </a:r>
            <a:r>
              <a:rPr lang="tr-TR" sz="2800" dirty="0" smtClean="0"/>
              <a:t> </a:t>
            </a:r>
            <a:r>
              <a:rPr lang="tr-TR" sz="2800" dirty="0"/>
              <a:t>: Yazının </a:t>
            </a:r>
            <a:r>
              <a:rPr lang="tr-TR" sz="2800" dirty="0" err="1" smtClean="0"/>
              <a:t>ortays</a:t>
            </a:r>
            <a:r>
              <a:rPr lang="tr-TR" sz="2800" dirty="0" smtClean="0"/>
              <a:t> hizalanmasını </a:t>
            </a:r>
            <a:r>
              <a:rPr lang="tr-TR" sz="2800" dirty="0"/>
              <a:t>sağlar. </a:t>
            </a: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err="1" smtClean="0"/>
              <a:t>right</a:t>
            </a:r>
            <a:r>
              <a:rPr lang="tr-TR" sz="2800" dirty="0" smtClean="0"/>
              <a:t> </a:t>
            </a:r>
            <a:r>
              <a:rPr lang="tr-TR" sz="2800" dirty="0"/>
              <a:t>: Yazının sağa </a:t>
            </a:r>
            <a:r>
              <a:rPr lang="tr-TR" sz="2800" dirty="0" smtClean="0"/>
              <a:t>hizalanmasını sağlar</a:t>
            </a:r>
            <a:r>
              <a:rPr lang="tr-TR" sz="2800" dirty="0"/>
              <a:t>. </a:t>
            </a: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err="1" smtClean="0"/>
              <a:t>Justfy</a:t>
            </a:r>
            <a:r>
              <a:rPr lang="tr-TR" sz="2800" dirty="0" smtClean="0"/>
              <a:t>: Yazının iki yana hizalanmasını sağlar.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7846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Seçici Çeşitleri:</a:t>
            </a:r>
          </a:p>
          <a:p>
            <a:pPr marL="0" indent="0">
              <a:buNone/>
              <a:defRPr/>
            </a:pPr>
            <a:r>
              <a:rPr lang="tr-TR" sz="2800" dirty="0" smtClean="0"/>
              <a:t>Özellik seçicisi: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Bir seçici ile tanımlanmış olan bileşen özelliklerinin değerine göre stil belirlemek için kullanılır.  Seçicini sahip olduğu özellik ‘[ ]’ içerisinde belirtilir.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30</a:t>
            </a:fld>
            <a:endParaRPr lang="tr-T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150042"/>
            <a:ext cx="6285269" cy="102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4211960" y="4077072"/>
            <a:ext cx="44487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p[align="center"]{background-color:#D2EBE7}</a:t>
            </a:r>
            <a:endParaRPr lang="tr-TR" sz="16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611560" y="4054845"/>
            <a:ext cx="302711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&lt;p&gt;Alt </a:t>
            </a:r>
            <a:r>
              <a:rPr lang="en-US" sz="1600" dirty="0" err="1"/>
              <a:t>özelliksiz</a:t>
            </a:r>
            <a:r>
              <a:rPr lang="en-US" sz="1600" dirty="0"/>
              <a:t>&lt;/p&gt;</a:t>
            </a:r>
          </a:p>
          <a:p>
            <a:r>
              <a:rPr lang="en-US" sz="1600" dirty="0"/>
              <a:t>&lt;p align="center"&gt;Alt </a:t>
            </a:r>
            <a:r>
              <a:rPr lang="en-US" sz="1600" dirty="0" err="1"/>
              <a:t>özellik</a:t>
            </a:r>
            <a:r>
              <a:rPr lang="en-US" sz="1600" dirty="0"/>
              <a:t> </a:t>
            </a:r>
            <a:r>
              <a:rPr lang="en-US" sz="1600" dirty="0" err="1"/>
              <a:t>değerine</a:t>
            </a:r>
            <a:r>
              <a:rPr lang="en-US" sz="1600" dirty="0"/>
              <a:t> </a:t>
            </a:r>
            <a:r>
              <a:rPr lang="en-US" sz="1600" dirty="0" err="1"/>
              <a:t>sahip</a:t>
            </a:r>
            <a:r>
              <a:rPr lang="en-US" sz="1600" dirty="0"/>
              <a:t>&lt;/p&gt;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363318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Seçici Çeşitleri: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31</a:t>
            </a:fld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4067944" y="1988840"/>
            <a:ext cx="44487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dirty="0"/>
              <a:t>&lt;div id="deneme"&gt;Selam&lt;/div&gt;</a:t>
            </a:r>
            <a:endParaRPr lang="tr-TR" sz="16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467544" y="1988840"/>
            <a:ext cx="302711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div[id</a:t>
            </a:r>
            <a:r>
              <a:rPr lang="en-US" sz="1600" dirty="0"/>
              <a:t>="</a:t>
            </a:r>
            <a:r>
              <a:rPr lang="en-US" sz="1600" dirty="0" err="1"/>
              <a:t>deneme</a:t>
            </a:r>
            <a:r>
              <a:rPr lang="en-US" sz="1600" dirty="0" smtClean="0"/>
              <a:t>"]{</a:t>
            </a:r>
            <a:endParaRPr lang="tr-TR" sz="1600" dirty="0"/>
          </a:p>
          <a:p>
            <a:r>
              <a:rPr lang="en-US" sz="1600" dirty="0" smtClean="0"/>
              <a:t>background-color</a:t>
            </a:r>
            <a:r>
              <a:rPr lang="en-US" sz="1600" dirty="0"/>
              <a:t>:#C3CC65;</a:t>
            </a:r>
          </a:p>
          <a:p>
            <a:r>
              <a:rPr lang="en-US" sz="1600" dirty="0" smtClean="0"/>
              <a:t>width:50</a:t>
            </a:r>
            <a:r>
              <a:rPr lang="en-US" sz="1600" dirty="0"/>
              <a:t>%;</a:t>
            </a:r>
          </a:p>
          <a:p>
            <a:r>
              <a:rPr lang="en-US" sz="1600" dirty="0" smtClean="0"/>
              <a:t>}</a:t>
            </a:r>
            <a:endParaRPr lang="tr-TR" sz="1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359" y="3469340"/>
            <a:ext cx="3186420" cy="103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327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Seçici Çeşitleri:</a:t>
            </a:r>
          </a:p>
          <a:p>
            <a:pPr marL="0" indent="0">
              <a:buNone/>
              <a:defRPr/>
            </a:pPr>
            <a:r>
              <a:rPr lang="tr-TR" sz="2800" dirty="0" smtClean="0"/>
              <a:t>Bir etiket içerisinde geçerli olacak </a:t>
            </a:r>
            <a:r>
              <a:rPr lang="tr-TR" sz="2800" dirty="0" err="1" smtClean="0"/>
              <a:t>id</a:t>
            </a:r>
            <a:r>
              <a:rPr lang="tr-TR" sz="2800" dirty="0" smtClean="0"/>
              <a:t> veya </a:t>
            </a:r>
            <a:r>
              <a:rPr lang="tr-TR" sz="2800" dirty="0" err="1" smtClean="0"/>
              <a:t>class</a:t>
            </a:r>
            <a:r>
              <a:rPr lang="tr-TR" sz="2800" dirty="0" smtClean="0"/>
              <a:t> seçicisi tanımlama: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Etiket ismi belirtildikten sonra </a:t>
            </a:r>
            <a:r>
              <a:rPr lang="tr-TR" sz="2800" dirty="0" err="1" smtClean="0"/>
              <a:t>id</a:t>
            </a:r>
            <a:r>
              <a:rPr lang="tr-TR" sz="2800" dirty="0" smtClean="0"/>
              <a:t> için ‘.’ </a:t>
            </a:r>
            <a:r>
              <a:rPr lang="tr-TR" sz="2800" dirty="0" err="1" smtClean="0"/>
              <a:t>class</a:t>
            </a:r>
            <a:r>
              <a:rPr lang="tr-TR" sz="2800" dirty="0" smtClean="0"/>
              <a:t> için ‘#’ sembolü kullanılarak seçici ismi yazılır. Bu tanım sadece belirtilen etikette geçerlidir. 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32</a:t>
            </a:fld>
            <a:endParaRPr lang="tr-T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977597"/>
            <a:ext cx="2567916" cy="125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4203322" y="4140742"/>
            <a:ext cx="44487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&lt;h4 class="</a:t>
            </a:r>
            <a:r>
              <a:rPr lang="en-US" sz="1600" dirty="0" err="1"/>
              <a:t>buyukfont</a:t>
            </a:r>
            <a:r>
              <a:rPr lang="en-US" sz="1600" dirty="0"/>
              <a:t>"&gt;</a:t>
            </a:r>
            <a:r>
              <a:rPr lang="en-US" sz="1600" dirty="0" err="1"/>
              <a:t>sitilsiz</a:t>
            </a:r>
            <a:r>
              <a:rPr lang="en-US" sz="1600" dirty="0"/>
              <a:t> </a:t>
            </a:r>
            <a:r>
              <a:rPr lang="en-US" sz="1600" dirty="0" err="1"/>
              <a:t>başlık</a:t>
            </a:r>
            <a:r>
              <a:rPr lang="en-US" sz="1600" dirty="0"/>
              <a:t>&lt;/h4&gt;</a:t>
            </a:r>
          </a:p>
          <a:p>
            <a:r>
              <a:rPr lang="en-US" sz="1600" dirty="0"/>
              <a:t>&lt;p class="</a:t>
            </a:r>
            <a:r>
              <a:rPr lang="en-US" sz="1600" dirty="0" err="1"/>
              <a:t>buyukfont</a:t>
            </a:r>
            <a:r>
              <a:rPr lang="en-US" sz="1600" dirty="0"/>
              <a:t>"&gt;</a:t>
            </a:r>
            <a:r>
              <a:rPr lang="en-US" sz="1600" dirty="0" err="1"/>
              <a:t>Sitilli</a:t>
            </a:r>
            <a:r>
              <a:rPr lang="en-US" sz="1600" dirty="0"/>
              <a:t> </a:t>
            </a:r>
            <a:r>
              <a:rPr lang="en-US" sz="1600" dirty="0" err="1"/>
              <a:t>paragraf</a:t>
            </a:r>
            <a:r>
              <a:rPr lang="en-US" sz="1600" dirty="0"/>
              <a:t>&lt;/p&gt;</a:t>
            </a:r>
            <a:endParaRPr lang="tr-TR" sz="16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605753" y="4085651"/>
            <a:ext cx="302711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p.buyukfont</a:t>
            </a:r>
            <a:r>
              <a:rPr lang="en-US" sz="1600" dirty="0"/>
              <a:t>{</a:t>
            </a:r>
          </a:p>
          <a:p>
            <a:r>
              <a:rPr lang="en-US" sz="1600" dirty="0" smtClean="0"/>
              <a:t>font-size:18pt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background-color</a:t>
            </a:r>
            <a:r>
              <a:rPr lang="en-US" sz="1600" dirty="0"/>
              <a:t>:#C3CC65;</a:t>
            </a:r>
          </a:p>
          <a:p>
            <a:r>
              <a:rPr lang="en-US" sz="1600" dirty="0" smtClean="0"/>
              <a:t>}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598798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Seçici Çeşitleri:</a:t>
            </a:r>
          </a:p>
          <a:p>
            <a:pPr marL="0" indent="0">
              <a:buNone/>
              <a:defRPr/>
            </a:pPr>
            <a:r>
              <a:rPr lang="tr-TR" sz="2800" dirty="0" smtClean="0"/>
              <a:t>Seçici içerisindeki alt seçici sitilleri: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Bir seçici içerisinde tanımlanan seçiciler üzerinde geçerli olacak sitiller tanımlamak için seçici isminden sonra boşluk bırakılarak alt seçici adı yazılır ve stilleri belirtilir.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33</a:t>
            </a:fld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4203322" y="4140742"/>
            <a:ext cx="44487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&lt;p&gt;Alt </a:t>
            </a:r>
            <a:r>
              <a:rPr lang="en-US" sz="1600" dirty="0" err="1"/>
              <a:t>özelliksiz</a:t>
            </a:r>
            <a:r>
              <a:rPr lang="en-US" sz="1600" dirty="0"/>
              <a:t>&lt;/p&gt;</a:t>
            </a:r>
          </a:p>
          <a:p>
            <a:r>
              <a:rPr lang="en-US" sz="1600" dirty="0"/>
              <a:t>&lt;div&gt;&lt;p&gt;</a:t>
            </a:r>
            <a:r>
              <a:rPr lang="en-US" sz="1600" dirty="0" err="1"/>
              <a:t>Div</a:t>
            </a:r>
            <a:r>
              <a:rPr lang="en-US" sz="1600" dirty="0"/>
              <a:t> </a:t>
            </a:r>
            <a:r>
              <a:rPr lang="en-US" sz="1600" dirty="0" err="1"/>
              <a:t>içerisindeki</a:t>
            </a:r>
            <a:r>
              <a:rPr lang="en-US" sz="1600" dirty="0"/>
              <a:t> </a:t>
            </a:r>
            <a:r>
              <a:rPr lang="en-US" sz="1600" dirty="0" err="1"/>
              <a:t>paragraf</a:t>
            </a:r>
            <a:r>
              <a:rPr lang="en-US" sz="1600" dirty="0"/>
              <a:t>&lt;/p&gt;&lt;/div&gt;</a:t>
            </a:r>
            <a:endParaRPr lang="tr-TR" sz="16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605753" y="4085651"/>
            <a:ext cx="302711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div p{</a:t>
            </a:r>
          </a:p>
          <a:p>
            <a:r>
              <a:rPr lang="en-US" sz="1600" dirty="0" err="1" smtClean="0"/>
              <a:t>background-color:red</a:t>
            </a:r>
            <a:r>
              <a:rPr lang="en-US" sz="1600" dirty="0"/>
              <a:t>;</a:t>
            </a:r>
          </a:p>
          <a:p>
            <a:r>
              <a:rPr lang="en-US" sz="1600" dirty="0" err="1" smtClean="0"/>
              <a:t>color:white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}</a:t>
            </a:r>
            <a:endParaRPr lang="tr-TR" sz="16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735" y="4843781"/>
            <a:ext cx="3599349" cy="1249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439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Seçici Çeşitleri:</a:t>
            </a:r>
          </a:p>
          <a:p>
            <a:pPr marL="0" indent="0">
              <a:buNone/>
              <a:defRPr/>
            </a:pPr>
            <a:r>
              <a:rPr lang="tr-TR" sz="2800" dirty="0" smtClean="0"/>
              <a:t>Seçici içerisindeki alt seçici sitilleri: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34</a:t>
            </a:fld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3851920" y="2427976"/>
            <a:ext cx="444876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&lt;div class="deneme2"&gt;deneme1&lt;/div&gt;</a:t>
            </a:r>
          </a:p>
          <a:p>
            <a:r>
              <a:rPr lang="en-US" sz="1600" dirty="0"/>
              <a:t>&lt;div class="</a:t>
            </a:r>
            <a:r>
              <a:rPr lang="en-US" sz="1600" dirty="0" err="1"/>
              <a:t>deneme</a:t>
            </a:r>
            <a:r>
              <a:rPr lang="en-US" sz="1600" dirty="0"/>
              <a:t>"&gt;&lt;p class="deneme2"&gt;deneme2&lt;/p&gt;&lt;/div</a:t>
            </a:r>
            <a:r>
              <a:rPr lang="en-US" sz="1600" dirty="0" smtClean="0"/>
              <a:t>&gt;</a:t>
            </a:r>
            <a:endParaRPr lang="tr-TR" sz="16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600817" y="2420888"/>
            <a:ext cx="302711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.</a:t>
            </a:r>
            <a:r>
              <a:rPr lang="en-US" sz="1600" dirty="0" err="1"/>
              <a:t>deneme</a:t>
            </a:r>
            <a:r>
              <a:rPr lang="en-US" sz="1600" dirty="0"/>
              <a:t> .deneme2{</a:t>
            </a:r>
          </a:p>
          <a:p>
            <a:r>
              <a:rPr lang="en-US" sz="1600" dirty="0" smtClean="0"/>
              <a:t>background-color</a:t>
            </a:r>
            <a:r>
              <a:rPr lang="en-US" sz="1600" dirty="0"/>
              <a:t>:#71DF7A;</a:t>
            </a:r>
          </a:p>
          <a:p>
            <a:r>
              <a:rPr lang="en-US" sz="1600" dirty="0" smtClean="0"/>
              <a:t>color</a:t>
            </a:r>
            <a:r>
              <a:rPr lang="en-US" sz="1600" dirty="0"/>
              <a:t>:#2D5621;</a:t>
            </a:r>
          </a:p>
          <a:p>
            <a:r>
              <a:rPr lang="en-US" sz="1600" dirty="0" smtClean="0"/>
              <a:t>}</a:t>
            </a:r>
            <a:endParaRPr lang="tr-TR" sz="1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31" y="3743324"/>
            <a:ext cx="2870578" cy="141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279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35</a:t>
            </a:fld>
            <a:endParaRPr lang="tr-TR"/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3949"/>
            <a:ext cx="5760640" cy="521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437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36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283968" y="1196752"/>
            <a:ext cx="3664024" cy="522579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  <a:defRPr/>
            </a:pPr>
            <a:endParaRPr lang="tr-TR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96752"/>
            <a:ext cx="4763045" cy="506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806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4320480" cy="493776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tr-TR" sz="1600" dirty="0"/>
              <a:t>.</a:t>
            </a:r>
            <a:r>
              <a:rPr lang="tr-TR" sz="1600" dirty="0" err="1"/>
              <a:t>ust</a:t>
            </a:r>
            <a:r>
              <a:rPr lang="tr-TR" sz="1600" dirty="0"/>
              <a:t>{</a:t>
            </a:r>
          </a:p>
          <a:p>
            <a:pPr marL="0" indent="0">
              <a:buNone/>
              <a:defRPr/>
            </a:pPr>
            <a:r>
              <a:rPr lang="tr-TR" sz="1600" dirty="0"/>
              <a:t>	background-</a:t>
            </a:r>
            <a:r>
              <a:rPr lang="tr-TR" sz="1600" dirty="0" err="1"/>
              <a:t>color</a:t>
            </a:r>
            <a:r>
              <a:rPr lang="tr-TR" sz="1600" dirty="0"/>
              <a:t>:#48098C;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err="1"/>
              <a:t>color</a:t>
            </a:r>
            <a:r>
              <a:rPr lang="tr-TR" sz="1600" dirty="0"/>
              <a:t>:#F1E4E4;</a:t>
            </a:r>
          </a:p>
          <a:p>
            <a:pPr marL="0" indent="0">
              <a:buNone/>
              <a:defRPr/>
            </a:pPr>
            <a:r>
              <a:rPr lang="tr-TR" sz="1600" dirty="0"/>
              <a:t>	height:100px;</a:t>
            </a:r>
          </a:p>
          <a:p>
            <a:pPr marL="0" indent="0">
              <a:buNone/>
              <a:defRPr/>
            </a:pPr>
            <a:r>
              <a:rPr lang="tr-TR" sz="1600" dirty="0"/>
              <a:t>}</a:t>
            </a:r>
          </a:p>
          <a:p>
            <a:pPr marL="0" indent="0">
              <a:buNone/>
              <a:defRPr/>
            </a:pPr>
            <a:r>
              <a:rPr lang="tr-TR" sz="1600" dirty="0"/>
              <a:t>.orta{</a:t>
            </a:r>
          </a:p>
          <a:p>
            <a:pPr marL="0" indent="0">
              <a:buNone/>
              <a:defRPr/>
            </a:pPr>
            <a:r>
              <a:rPr lang="tr-TR" sz="1600" dirty="0"/>
              <a:t>	background-</a:t>
            </a:r>
            <a:r>
              <a:rPr lang="tr-TR" sz="1600" dirty="0" err="1"/>
              <a:t>color</a:t>
            </a:r>
            <a:r>
              <a:rPr lang="tr-TR" sz="1600" dirty="0"/>
              <a:t>:#EADFF7;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err="1"/>
              <a:t>color</a:t>
            </a:r>
            <a:r>
              <a:rPr lang="tr-TR" sz="1600" dirty="0"/>
              <a:t>:#48098C;</a:t>
            </a:r>
          </a:p>
          <a:p>
            <a:pPr marL="0" indent="0">
              <a:buNone/>
              <a:defRPr/>
            </a:pPr>
            <a:r>
              <a:rPr lang="tr-TR" sz="1600" dirty="0"/>
              <a:t>	height:450px;</a:t>
            </a:r>
          </a:p>
          <a:p>
            <a:pPr marL="0" indent="0">
              <a:buNone/>
              <a:defRPr/>
            </a:pPr>
            <a:r>
              <a:rPr lang="tr-TR" sz="1600" dirty="0"/>
              <a:t>	padding-top:25px;</a:t>
            </a:r>
          </a:p>
          <a:p>
            <a:pPr marL="0" indent="0">
              <a:buNone/>
              <a:defRPr/>
            </a:pPr>
            <a:r>
              <a:rPr lang="tr-TR" sz="1600" dirty="0"/>
              <a:t>	padding-bottom:25px;</a:t>
            </a:r>
          </a:p>
          <a:p>
            <a:pPr marL="0" indent="0">
              <a:buNone/>
              <a:defRPr/>
            </a:pPr>
            <a:r>
              <a:rPr lang="tr-TR" sz="1600" dirty="0"/>
              <a:t>}	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37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283968" y="1196752"/>
            <a:ext cx="3664024" cy="522579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400" dirty="0"/>
              <a:t>.</a:t>
            </a:r>
            <a:r>
              <a:rPr lang="tr-TR" sz="1400" dirty="0" err="1" smtClean="0"/>
              <a:t>ortaustsol</a:t>
            </a:r>
            <a:r>
              <a:rPr lang="tr-TR" sz="1400" dirty="0" smtClean="0"/>
              <a:t> {</a:t>
            </a:r>
            <a:endParaRPr lang="tr-TR" sz="1400" dirty="0"/>
          </a:p>
          <a:p>
            <a:pPr marL="0" indent="0">
              <a:buNone/>
              <a:defRPr/>
            </a:pPr>
            <a:r>
              <a:rPr lang="tr-TR" sz="1400" dirty="0"/>
              <a:t>	background-</a:t>
            </a:r>
            <a:r>
              <a:rPr lang="tr-TR" sz="1400" dirty="0" err="1"/>
              <a:t>color</a:t>
            </a:r>
            <a:r>
              <a:rPr lang="tr-TR" sz="1400" dirty="0"/>
              <a:t>:#FFFFFF;</a:t>
            </a:r>
          </a:p>
          <a:p>
            <a:pPr marL="0" indent="0">
              <a:buNone/>
              <a:defRPr/>
            </a:pPr>
            <a:r>
              <a:rPr lang="tr-TR" sz="1400" dirty="0"/>
              <a:t>	</a:t>
            </a:r>
            <a:r>
              <a:rPr lang="tr-TR" sz="1400" dirty="0" err="1"/>
              <a:t>color</a:t>
            </a:r>
            <a:r>
              <a:rPr lang="tr-TR" sz="1400" dirty="0"/>
              <a:t>:#48098C;</a:t>
            </a:r>
          </a:p>
          <a:p>
            <a:pPr marL="0" indent="0">
              <a:buNone/>
              <a:defRPr/>
            </a:pPr>
            <a:r>
              <a:rPr lang="tr-TR" sz="1400" dirty="0"/>
              <a:t>	width:50%;</a:t>
            </a:r>
          </a:p>
          <a:p>
            <a:pPr marL="0" indent="0">
              <a:buNone/>
              <a:defRPr/>
            </a:pPr>
            <a:r>
              <a:rPr lang="tr-TR" sz="1400" dirty="0"/>
              <a:t>	height:190px;</a:t>
            </a:r>
          </a:p>
          <a:p>
            <a:pPr marL="0" indent="0">
              <a:buNone/>
              <a:defRPr/>
            </a:pPr>
            <a:r>
              <a:rPr lang="tr-TR" sz="1400" dirty="0"/>
              <a:t>	margin-left:10%;</a:t>
            </a:r>
          </a:p>
          <a:p>
            <a:pPr marL="0" indent="0">
              <a:buNone/>
              <a:defRPr/>
            </a:pPr>
            <a:r>
              <a:rPr lang="tr-TR" sz="1400" dirty="0"/>
              <a:t>	margin-right:5%;</a:t>
            </a:r>
          </a:p>
          <a:p>
            <a:pPr marL="0" indent="0">
              <a:buNone/>
              <a:defRPr/>
            </a:pPr>
            <a:r>
              <a:rPr lang="tr-TR" sz="1400" dirty="0"/>
              <a:t>	margin-bottom:20px;</a:t>
            </a:r>
          </a:p>
          <a:p>
            <a:pPr marL="0" indent="0">
              <a:buNone/>
              <a:defRPr/>
            </a:pPr>
            <a:r>
              <a:rPr lang="tr-TR" sz="1400" dirty="0"/>
              <a:t>	</a:t>
            </a:r>
            <a:r>
              <a:rPr lang="tr-TR" sz="1400" dirty="0" err="1"/>
              <a:t>float:left</a:t>
            </a:r>
            <a:r>
              <a:rPr lang="tr-TR" sz="1400" dirty="0" smtClean="0"/>
              <a:t>; }</a:t>
            </a:r>
            <a:endParaRPr lang="tr-TR" sz="1400" dirty="0"/>
          </a:p>
          <a:p>
            <a:pPr marL="0" indent="0">
              <a:buNone/>
              <a:defRPr/>
            </a:pPr>
            <a:r>
              <a:rPr lang="tr-TR" sz="1400" dirty="0"/>
              <a:t>.</a:t>
            </a:r>
            <a:r>
              <a:rPr lang="tr-TR" sz="1400" dirty="0" err="1" smtClean="0"/>
              <a:t>ortaustsag</a:t>
            </a:r>
            <a:r>
              <a:rPr lang="tr-TR" sz="1400" dirty="0" smtClean="0"/>
              <a:t>{</a:t>
            </a:r>
            <a:endParaRPr lang="tr-TR" sz="1400" dirty="0"/>
          </a:p>
          <a:p>
            <a:pPr marL="0" indent="0">
              <a:buNone/>
              <a:defRPr/>
            </a:pPr>
            <a:r>
              <a:rPr lang="tr-TR" sz="1400" dirty="0"/>
              <a:t>	background-</a:t>
            </a:r>
            <a:r>
              <a:rPr lang="tr-TR" sz="1400" dirty="0" err="1"/>
              <a:t>color</a:t>
            </a:r>
            <a:r>
              <a:rPr lang="tr-TR" sz="1400" dirty="0"/>
              <a:t>:#FFFFFF;</a:t>
            </a:r>
          </a:p>
          <a:p>
            <a:pPr marL="0" indent="0">
              <a:buNone/>
              <a:defRPr/>
            </a:pPr>
            <a:r>
              <a:rPr lang="tr-TR" sz="1400" dirty="0"/>
              <a:t>	</a:t>
            </a:r>
            <a:r>
              <a:rPr lang="tr-TR" sz="1400" dirty="0" err="1"/>
              <a:t>color</a:t>
            </a:r>
            <a:r>
              <a:rPr lang="tr-TR" sz="1400" dirty="0"/>
              <a:t>:#48098C;</a:t>
            </a:r>
          </a:p>
          <a:p>
            <a:pPr marL="0" indent="0">
              <a:buNone/>
              <a:defRPr/>
            </a:pPr>
            <a:r>
              <a:rPr lang="tr-TR" sz="1400" dirty="0"/>
              <a:t>	width:20%;</a:t>
            </a:r>
          </a:p>
          <a:p>
            <a:pPr marL="0" indent="0">
              <a:buNone/>
              <a:defRPr/>
            </a:pPr>
            <a:r>
              <a:rPr lang="tr-TR" sz="1400" dirty="0"/>
              <a:t>	height:190px;</a:t>
            </a:r>
          </a:p>
          <a:p>
            <a:pPr marL="0" indent="0">
              <a:buNone/>
              <a:defRPr/>
            </a:pPr>
            <a:r>
              <a:rPr lang="tr-TR" sz="1400" dirty="0"/>
              <a:t>	margin-left:5%;</a:t>
            </a:r>
          </a:p>
          <a:p>
            <a:pPr marL="0" indent="0">
              <a:buNone/>
              <a:defRPr/>
            </a:pPr>
            <a:r>
              <a:rPr lang="tr-TR" sz="1400" dirty="0"/>
              <a:t>	margin-right:10%;</a:t>
            </a:r>
          </a:p>
          <a:p>
            <a:pPr marL="0" indent="0">
              <a:buNone/>
              <a:defRPr/>
            </a:pPr>
            <a:r>
              <a:rPr lang="tr-TR" sz="1400" dirty="0"/>
              <a:t>	margin-bottom:20px;</a:t>
            </a:r>
          </a:p>
          <a:p>
            <a:pPr marL="0" indent="0">
              <a:buNone/>
              <a:defRPr/>
            </a:pPr>
            <a:r>
              <a:rPr lang="tr-TR" sz="1400" dirty="0"/>
              <a:t>	</a:t>
            </a:r>
            <a:r>
              <a:rPr lang="tr-TR" sz="1400" dirty="0" err="1"/>
              <a:t>float:left</a:t>
            </a:r>
            <a:r>
              <a:rPr lang="tr-TR" sz="1400" dirty="0" smtClean="0"/>
              <a:t>;}	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193662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4320480" cy="493776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tr-TR" sz="1600" dirty="0"/>
              <a:t>.</a:t>
            </a:r>
            <a:r>
              <a:rPr lang="tr-TR" sz="1600" dirty="0" err="1" smtClean="0"/>
              <a:t>ortaaltsag</a:t>
            </a:r>
            <a:r>
              <a:rPr lang="tr-TR" sz="1600" dirty="0" smtClean="0"/>
              <a:t>{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	background-</a:t>
            </a:r>
            <a:r>
              <a:rPr lang="tr-TR" sz="1600" dirty="0" err="1"/>
              <a:t>color</a:t>
            </a:r>
            <a:r>
              <a:rPr lang="tr-TR" sz="1600" dirty="0"/>
              <a:t>:#FFFFFF;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err="1"/>
              <a:t>color</a:t>
            </a:r>
            <a:r>
              <a:rPr lang="tr-TR" sz="1600" dirty="0"/>
              <a:t>:#48098C;</a:t>
            </a:r>
          </a:p>
          <a:p>
            <a:pPr marL="0" indent="0">
              <a:buNone/>
              <a:defRPr/>
            </a:pPr>
            <a:r>
              <a:rPr lang="tr-TR" sz="1600" dirty="0"/>
              <a:t>	width:20%;</a:t>
            </a:r>
          </a:p>
          <a:p>
            <a:pPr marL="0" indent="0">
              <a:buNone/>
              <a:defRPr/>
            </a:pPr>
            <a:r>
              <a:rPr lang="tr-TR" sz="1600" dirty="0"/>
              <a:t>	height:200px;</a:t>
            </a:r>
          </a:p>
          <a:p>
            <a:pPr marL="0" indent="0">
              <a:buNone/>
              <a:defRPr/>
            </a:pPr>
            <a:r>
              <a:rPr lang="tr-TR" sz="1600" dirty="0"/>
              <a:t>	margin-left:5%;</a:t>
            </a:r>
          </a:p>
          <a:p>
            <a:pPr marL="0" indent="0">
              <a:buNone/>
              <a:defRPr/>
            </a:pPr>
            <a:r>
              <a:rPr lang="tr-TR" sz="1600" dirty="0"/>
              <a:t>	margin-right:10%;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err="1"/>
              <a:t>float:left</a:t>
            </a:r>
            <a:r>
              <a:rPr lang="tr-TR" sz="1600" dirty="0" smtClean="0"/>
              <a:t>;}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.</a:t>
            </a:r>
            <a:r>
              <a:rPr lang="tr-TR" sz="1600" dirty="0" err="1" smtClean="0"/>
              <a:t>ortaaltorta</a:t>
            </a:r>
            <a:r>
              <a:rPr lang="tr-TR" sz="1600" dirty="0" smtClean="0"/>
              <a:t>{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	background-</a:t>
            </a:r>
            <a:r>
              <a:rPr lang="tr-TR" sz="1600" dirty="0" err="1"/>
              <a:t>color</a:t>
            </a:r>
            <a:r>
              <a:rPr lang="tr-TR" sz="1600" dirty="0"/>
              <a:t>:#FFFFFF;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err="1"/>
              <a:t>color</a:t>
            </a:r>
            <a:r>
              <a:rPr lang="tr-TR" sz="1600" dirty="0"/>
              <a:t>:#48098C;</a:t>
            </a:r>
          </a:p>
          <a:p>
            <a:pPr marL="0" indent="0">
              <a:buNone/>
              <a:defRPr/>
            </a:pPr>
            <a:r>
              <a:rPr lang="tr-TR" sz="1600" dirty="0"/>
              <a:t>	width:20%;</a:t>
            </a:r>
          </a:p>
          <a:p>
            <a:pPr marL="0" indent="0">
              <a:buNone/>
              <a:defRPr/>
            </a:pPr>
            <a:r>
              <a:rPr lang="tr-TR" sz="1600" dirty="0"/>
              <a:t>	height:200px;</a:t>
            </a:r>
          </a:p>
          <a:p>
            <a:pPr marL="0" indent="0">
              <a:buNone/>
              <a:defRPr/>
            </a:pPr>
            <a:r>
              <a:rPr lang="tr-TR" sz="1600" dirty="0"/>
              <a:t>	margin-left:5%;</a:t>
            </a:r>
          </a:p>
          <a:p>
            <a:pPr marL="0" indent="0">
              <a:buNone/>
              <a:defRPr/>
            </a:pPr>
            <a:r>
              <a:rPr lang="tr-TR" sz="1600" dirty="0"/>
              <a:t>	margin-right:5%;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err="1"/>
              <a:t>float:left</a:t>
            </a:r>
            <a:r>
              <a:rPr lang="tr-TR" sz="1600" dirty="0" smtClean="0"/>
              <a:t>;}</a:t>
            </a:r>
            <a:endParaRPr lang="tr-TR" sz="16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38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283968" y="1196752"/>
            <a:ext cx="3664024" cy="522579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.</a:t>
            </a:r>
            <a:r>
              <a:rPr lang="tr-TR" sz="1600" dirty="0" err="1"/>
              <a:t>ortaaltsol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{</a:t>
            </a:r>
          </a:p>
          <a:p>
            <a:pPr marL="0" indent="0">
              <a:buNone/>
              <a:defRPr/>
            </a:pPr>
            <a:r>
              <a:rPr lang="tr-TR" sz="1600" dirty="0"/>
              <a:t>	background-</a:t>
            </a:r>
            <a:r>
              <a:rPr lang="tr-TR" sz="1600" dirty="0" err="1"/>
              <a:t>color</a:t>
            </a:r>
            <a:r>
              <a:rPr lang="tr-TR" sz="1600" dirty="0"/>
              <a:t>:#FFFFFF;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err="1"/>
              <a:t>color</a:t>
            </a:r>
            <a:r>
              <a:rPr lang="tr-TR" sz="1600" dirty="0"/>
              <a:t>:#48098C;</a:t>
            </a:r>
          </a:p>
          <a:p>
            <a:pPr marL="0" indent="0">
              <a:buNone/>
              <a:defRPr/>
            </a:pPr>
            <a:r>
              <a:rPr lang="tr-TR" sz="1600" dirty="0"/>
              <a:t>	width:20%;</a:t>
            </a:r>
          </a:p>
          <a:p>
            <a:pPr marL="0" indent="0">
              <a:buNone/>
              <a:defRPr/>
            </a:pPr>
            <a:r>
              <a:rPr lang="tr-TR" sz="1600" dirty="0"/>
              <a:t>	height:200px;</a:t>
            </a:r>
          </a:p>
          <a:p>
            <a:pPr marL="0" indent="0">
              <a:buNone/>
              <a:defRPr/>
            </a:pPr>
            <a:r>
              <a:rPr lang="tr-TR" sz="1600" dirty="0"/>
              <a:t>	margin-left:10%;</a:t>
            </a:r>
          </a:p>
          <a:p>
            <a:pPr marL="0" indent="0">
              <a:buNone/>
              <a:defRPr/>
            </a:pPr>
            <a:r>
              <a:rPr lang="tr-TR" sz="1600" dirty="0"/>
              <a:t>	margin-right:5%;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err="1"/>
              <a:t>float:left</a:t>
            </a:r>
            <a:r>
              <a:rPr lang="tr-TR" sz="1600" dirty="0"/>
              <a:t>;</a:t>
            </a:r>
          </a:p>
          <a:p>
            <a:pPr marL="0" indent="0">
              <a:buNone/>
              <a:defRPr/>
            </a:pPr>
            <a:r>
              <a:rPr lang="tr-TR" sz="1600" dirty="0"/>
              <a:t>}</a:t>
            </a:r>
          </a:p>
          <a:p>
            <a:pPr marL="0" indent="0">
              <a:buNone/>
              <a:defRPr/>
            </a:pPr>
            <a:r>
              <a:rPr lang="tr-TR" sz="1600" dirty="0"/>
              <a:t>.alt{</a:t>
            </a:r>
          </a:p>
          <a:p>
            <a:pPr marL="0" indent="0">
              <a:buNone/>
              <a:defRPr/>
            </a:pPr>
            <a:r>
              <a:rPr lang="tr-TR" sz="1600" dirty="0"/>
              <a:t>	background-</a:t>
            </a:r>
            <a:r>
              <a:rPr lang="tr-TR" sz="1600" dirty="0" err="1"/>
              <a:t>color</a:t>
            </a:r>
            <a:r>
              <a:rPr lang="tr-TR" sz="1600" dirty="0"/>
              <a:t>:#48098C;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err="1"/>
              <a:t>color</a:t>
            </a:r>
            <a:r>
              <a:rPr lang="tr-TR" sz="1600" dirty="0"/>
              <a:t>:#F1E4E4;</a:t>
            </a:r>
          </a:p>
          <a:p>
            <a:pPr marL="0" indent="0">
              <a:buNone/>
              <a:defRPr/>
            </a:pPr>
            <a:r>
              <a:rPr lang="tr-TR" sz="1600" dirty="0"/>
              <a:t>	height:50px;</a:t>
            </a:r>
          </a:p>
          <a:p>
            <a:pPr marL="0" indent="0">
              <a:buNone/>
              <a:defRPr/>
            </a:pPr>
            <a:r>
              <a:rPr lang="tr-TR" sz="1600" dirty="0"/>
              <a:t>}</a:t>
            </a:r>
          </a:p>
          <a:p>
            <a:pPr marL="0" indent="0">
              <a:buNone/>
              <a:defRPr/>
            </a:pPr>
            <a:r>
              <a:rPr lang="tr-TR" sz="1600" dirty="0"/>
              <a:t>.</a:t>
            </a:r>
            <a:r>
              <a:rPr lang="tr-TR" sz="1600" dirty="0" err="1"/>
              <a:t>sifirla</a:t>
            </a:r>
            <a:r>
              <a:rPr lang="tr-TR" sz="1600" dirty="0"/>
              <a:t>{</a:t>
            </a:r>
            <a:r>
              <a:rPr lang="tr-TR" sz="1600" dirty="0" err="1"/>
              <a:t>clear:both</a:t>
            </a:r>
            <a:r>
              <a:rPr lang="tr-TR" sz="1600" dirty="0"/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818066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4320480" cy="493776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tr-TR" sz="2000" dirty="0"/>
              <a:t>&lt;div 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ust</a:t>
            </a:r>
            <a:r>
              <a:rPr lang="tr-TR" sz="2000" dirty="0"/>
              <a:t>"&gt;&lt;/div&gt;</a:t>
            </a:r>
          </a:p>
          <a:p>
            <a:pPr marL="0" indent="0">
              <a:buNone/>
              <a:defRPr/>
            </a:pPr>
            <a:r>
              <a:rPr lang="tr-TR" sz="2000" dirty="0"/>
              <a:t>&lt;div </a:t>
            </a:r>
            <a:r>
              <a:rPr lang="tr-TR" sz="2000" dirty="0" err="1"/>
              <a:t>class</a:t>
            </a:r>
            <a:r>
              <a:rPr lang="tr-TR" sz="2000" dirty="0"/>
              <a:t>="orta"&gt;</a:t>
            </a:r>
          </a:p>
          <a:p>
            <a:pPr marL="0" indent="0">
              <a:buNone/>
              <a:defRPr/>
            </a:pPr>
            <a:r>
              <a:rPr lang="tr-TR" sz="2000" dirty="0"/>
              <a:t>	&lt;div 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ortaustsol</a:t>
            </a:r>
            <a:r>
              <a:rPr lang="tr-TR" sz="2000" dirty="0"/>
              <a:t>"&gt;&lt;/div&gt;</a:t>
            </a:r>
          </a:p>
          <a:p>
            <a:pPr marL="0" indent="0">
              <a:buNone/>
              <a:defRPr/>
            </a:pPr>
            <a:r>
              <a:rPr lang="tr-TR" sz="2000" dirty="0"/>
              <a:t>    &lt;div 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ortaustsag</a:t>
            </a:r>
            <a:r>
              <a:rPr lang="tr-TR" sz="2000" dirty="0"/>
              <a:t>"&gt;&lt;/div&gt;</a:t>
            </a:r>
          </a:p>
          <a:p>
            <a:pPr marL="0" indent="0">
              <a:buNone/>
              <a:defRPr/>
            </a:pPr>
            <a:r>
              <a:rPr lang="tr-TR" sz="2000" dirty="0"/>
              <a:t>    &lt;div 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sifirla</a:t>
            </a:r>
            <a:r>
              <a:rPr lang="tr-TR" sz="2000" dirty="0"/>
              <a:t>"&gt;&lt;/div&gt;</a:t>
            </a:r>
          </a:p>
          <a:p>
            <a:pPr marL="0" indent="0">
              <a:buNone/>
              <a:defRPr/>
            </a:pPr>
            <a:r>
              <a:rPr lang="tr-TR" sz="2000" dirty="0"/>
              <a:t>    &lt;div 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ortaaltsol</a:t>
            </a:r>
            <a:r>
              <a:rPr lang="tr-TR" sz="2000" dirty="0"/>
              <a:t>"&gt;&lt;/div&gt;</a:t>
            </a:r>
          </a:p>
          <a:p>
            <a:pPr marL="0" indent="0">
              <a:buNone/>
              <a:defRPr/>
            </a:pPr>
            <a:r>
              <a:rPr lang="tr-TR" sz="2000" dirty="0"/>
              <a:t>    &lt;div 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ortaaltorta</a:t>
            </a:r>
            <a:r>
              <a:rPr lang="tr-TR" sz="2000" dirty="0"/>
              <a:t>"&gt;&lt;/div&gt;</a:t>
            </a:r>
          </a:p>
          <a:p>
            <a:pPr marL="0" indent="0">
              <a:buNone/>
              <a:defRPr/>
            </a:pPr>
            <a:r>
              <a:rPr lang="tr-TR" sz="2000" dirty="0"/>
              <a:t>    &lt;div 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ortaaltsag</a:t>
            </a:r>
            <a:r>
              <a:rPr lang="tr-TR" sz="2000" dirty="0"/>
              <a:t>"&gt;&lt;/div&gt;</a:t>
            </a:r>
          </a:p>
          <a:p>
            <a:pPr marL="0" indent="0">
              <a:buNone/>
              <a:defRPr/>
            </a:pPr>
            <a:r>
              <a:rPr lang="tr-TR" sz="2000" dirty="0"/>
              <a:t>    &lt;div 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sifirla</a:t>
            </a:r>
            <a:r>
              <a:rPr lang="tr-TR" sz="2000" dirty="0"/>
              <a:t>"&gt;&lt;/div&gt;</a:t>
            </a:r>
          </a:p>
          <a:p>
            <a:pPr marL="0" indent="0">
              <a:buNone/>
              <a:defRPr/>
            </a:pPr>
            <a:r>
              <a:rPr lang="tr-TR" sz="2000" dirty="0"/>
              <a:t>&lt;/div&gt;</a:t>
            </a:r>
          </a:p>
          <a:p>
            <a:pPr marL="0" indent="0">
              <a:buNone/>
              <a:defRPr/>
            </a:pPr>
            <a:r>
              <a:rPr lang="tr-TR" sz="2000" dirty="0"/>
              <a:t>&lt;div </a:t>
            </a:r>
            <a:r>
              <a:rPr lang="tr-TR" sz="2000" dirty="0" err="1"/>
              <a:t>class</a:t>
            </a:r>
            <a:r>
              <a:rPr lang="tr-TR" sz="2000" dirty="0"/>
              <a:t>="alt"&gt;&lt;/div&gt;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743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Metin özellikleri: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text-decoration</a:t>
            </a:r>
            <a:r>
              <a:rPr lang="tr-TR" sz="2800" dirty="0" smtClean="0"/>
              <a:t>:</a:t>
            </a:r>
          </a:p>
          <a:p>
            <a:pPr marL="0" indent="0">
              <a:buNone/>
              <a:defRPr/>
            </a:pPr>
            <a:r>
              <a:rPr lang="tr-TR" sz="2800" dirty="0" smtClean="0"/>
              <a:t>Metinlerin üstüne veya altına çizgi eklemek amacıyla kullanılır. Eğer altı çizgili metnin bu özelliği kaldırılmak istenirse bu özelliğin kaldırılması gerekir.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err="1" smtClean="0"/>
              <a:t>underline</a:t>
            </a:r>
            <a:r>
              <a:rPr lang="tr-TR" sz="2800" dirty="0" smtClean="0"/>
              <a:t>: Yazıyı altı çizgili hale getirir.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overline</a:t>
            </a:r>
            <a:r>
              <a:rPr lang="tr-TR" sz="2800" dirty="0"/>
              <a:t>: </a:t>
            </a:r>
            <a:r>
              <a:rPr lang="tr-TR" sz="2800" dirty="0" smtClean="0"/>
              <a:t>Yazının üstünün çizgili olmasını sağlar.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err="1"/>
              <a:t>line-through</a:t>
            </a:r>
            <a:r>
              <a:rPr lang="tr-TR" sz="2800" dirty="0"/>
              <a:t>: Yazıyı </a:t>
            </a:r>
            <a:r>
              <a:rPr lang="tr-TR" sz="2800" dirty="0" smtClean="0"/>
              <a:t>üzeri çizgili hale </a:t>
            </a:r>
            <a:r>
              <a:rPr lang="tr-TR" sz="2800" dirty="0"/>
              <a:t>getirir.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none</a:t>
            </a:r>
            <a:r>
              <a:rPr lang="tr-TR" sz="2800" dirty="0" smtClean="0"/>
              <a:t>: Yazının çizgili halini kaldırır.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563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36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/>
              <a:t>Metin özellikleri: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611560" y="1700808"/>
            <a:ext cx="410445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.</a:t>
            </a:r>
            <a:r>
              <a:rPr lang="en-US" sz="1600" dirty="0" err="1" smtClean="0"/>
              <a:t>metin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tr-TR" sz="1600" dirty="0" smtClean="0"/>
              <a:t>     </a:t>
            </a:r>
            <a:r>
              <a:rPr lang="en-US" sz="1600" dirty="0" smtClean="0"/>
              <a:t>background-color</a:t>
            </a:r>
            <a:r>
              <a:rPr lang="en-US" sz="1600" dirty="0"/>
              <a:t>:#7961A4;</a:t>
            </a:r>
          </a:p>
          <a:p>
            <a:r>
              <a:rPr lang="tr-TR" sz="1600" dirty="0" smtClean="0"/>
              <a:t>     </a:t>
            </a:r>
            <a:r>
              <a:rPr lang="en-US" sz="1600" dirty="0" smtClean="0"/>
              <a:t>color</a:t>
            </a:r>
            <a:r>
              <a:rPr lang="en-US" sz="1600" dirty="0"/>
              <a:t>:#ECDEDE;</a:t>
            </a:r>
          </a:p>
          <a:p>
            <a:r>
              <a:rPr lang="tr-TR" sz="1600" dirty="0" smtClean="0"/>
              <a:t>     </a:t>
            </a:r>
            <a:r>
              <a:rPr lang="en-US" sz="1600" dirty="0" smtClean="0"/>
              <a:t>height:50px</a:t>
            </a:r>
            <a:r>
              <a:rPr lang="en-US" sz="1600" dirty="0"/>
              <a:t>;</a:t>
            </a:r>
          </a:p>
          <a:p>
            <a:r>
              <a:rPr lang="tr-TR" sz="1600" dirty="0" smtClean="0"/>
              <a:t>     </a:t>
            </a:r>
            <a:r>
              <a:rPr lang="en-US" sz="1600" dirty="0" err="1" smtClean="0"/>
              <a:t>text-align:center</a:t>
            </a:r>
            <a:r>
              <a:rPr lang="en-US" sz="1600" dirty="0"/>
              <a:t>;</a:t>
            </a:r>
          </a:p>
          <a:p>
            <a:r>
              <a:rPr lang="tr-TR" sz="1600" dirty="0" smtClean="0"/>
              <a:t>     </a:t>
            </a:r>
            <a:r>
              <a:rPr lang="en-US" sz="1600" dirty="0" err="1" smtClean="0"/>
              <a:t>text-decoration:line-through</a:t>
            </a:r>
            <a:r>
              <a:rPr lang="en-US" sz="1600" dirty="0" smtClean="0"/>
              <a:t>;}</a:t>
            </a:r>
            <a:endParaRPr lang="en-US" sz="1600" dirty="0"/>
          </a:p>
          <a:p>
            <a:r>
              <a:rPr lang="en-US" sz="1600" dirty="0" smtClean="0"/>
              <a:t>a{</a:t>
            </a:r>
            <a:endParaRPr lang="en-US" sz="1600" dirty="0"/>
          </a:p>
          <a:p>
            <a:r>
              <a:rPr lang="tr-TR" sz="1600" dirty="0" smtClean="0"/>
              <a:t>      </a:t>
            </a:r>
            <a:r>
              <a:rPr lang="en-US" sz="1600" dirty="0" err="1" smtClean="0"/>
              <a:t>text-decoration:none</a:t>
            </a:r>
            <a:r>
              <a:rPr lang="en-US" sz="1600" dirty="0"/>
              <a:t>;</a:t>
            </a:r>
          </a:p>
          <a:p>
            <a:r>
              <a:rPr lang="tr-TR" sz="1600" dirty="0" smtClean="0"/>
              <a:t>      </a:t>
            </a:r>
            <a:r>
              <a:rPr lang="en-US" sz="1600" dirty="0" err="1" smtClean="0"/>
              <a:t>color:red</a:t>
            </a:r>
            <a:r>
              <a:rPr lang="en-US" sz="1600" dirty="0" smtClean="0"/>
              <a:t>;}</a:t>
            </a:r>
            <a:endParaRPr lang="tr-TR" sz="16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4788024" y="1715162"/>
            <a:ext cx="406896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="metin"&gt;</a:t>
            </a:r>
          </a:p>
          <a:p>
            <a:r>
              <a:rPr lang="tr-TR" sz="1600" dirty="0"/>
              <a:t>Geçici olarak değiştirilmiş metin. Yazı ortada ve üzeri çizili</a:t>
            </a:r>
          </a:p>
          <a:p>
            <a:r>
              <a:rPr lang="tr-TR" sz="1600" dirty="0"/>
              <a:t>&lt;/div&gt;</a:t>
            </a:r>
          </a:p>
          <a:p>
            <a:r>
              <a:rPr lang="tr-TR" sz="1600" dirty="0"/>
              <a:t>&lt;a </a:t>
            </a:r>
            <a:r>
              <a:rPr lang="tr-TR" sz="1600" dirty="0" err="1"/>
              <a:t>href</a:t>
            </a:r>
            <a:r>
              <a:rPr lang="tr-TR" sz="1600" dirty="0"/>
              <a:t>="http://www.sakarya.edu.tr" </a:t>
            </a:r>
            <a:r>
              <a:rPr lang="tr-TR" sz="1600" dirty="0" err="1"/>
              <a:t>style</a:t>
            </a:r>
            <a:r>
              <a:rPr lang="tr-TR" sz="1600" dirty="0"/>
              <a:t>="</a:t>
            </a:r>
            <a:r>
              <a:rPr lang="tr-TR" sz="1600" dirty="0" err="1"/>
              <a:t>text-decoration:none</a:t>
            </a:r>
            <a:r>
              <a:rPr lang="tr-TR" sz="1600" dirty="0"/>
              <a:t>"&gt;Sakarya üniversitesi linki altı çizgili değil&lt;/a&gt;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1088"/>
            <a:ext cx="8245424" cy="118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96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Kenarlık özellikleri: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border</a:t>
            </a:r>
            <a:r>
              <a:rPr lang="tr-TR" sz="2800" dirty="0" smtClean="0"/>
              <a:t>:</a:t>
            </a:r>
          </a:p>
          <a:p>
            <a:pPr marL="0" indent="0">
              <a:buNone/>
              <a:defRPr/>
            </a:pPr>
            <a:r>
              <a:rPr lang="tr-TR" sz="2800" dirty="0" smtClean="0"/>
              <a:t>Sayfa içerisindeki bir elemanın kenarlıkla ilgili değerlerini ayarlamak amacıyla kullanılır. Kenarlık kalınlığı, rengi ve sitili ayarlanabilir. 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err="1" smtClean="0"/>
              <a:t>border-width</a:t>
            </a:r>
            <a:r>
              <a:rPr lang="tr-TR" sz="2800" dirty="0" smtClean="0"/>
              <a:t>:  Kenarlık kalınlığını ayarlar.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border-color</a:t>
            </a:r>
            <a:r>
              <a:rPr lang="tr-TR" sz="2800" dirty="0" smtClean="0"/>
              <a:t>:  Kenarlık rengini ayarlar.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err="1"/>
              <a:t>b</a:t>
            </a:r>
            <a:r>
              <a:rPr lang="tr-TR" sz="2800" dirty="0" err="1" smtClean="0"/>
              <a:t>order-style</a:t>
            </a:r>
            <a:r>
              <a:rPr lang="tr-TR" sz="2800" dirty="0" smtClean="0"/>
              <a:t>:  Kenarlık sitilini ayarlar. 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435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36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/>
              <a:t>Kenarlık özellikleri </a:t>
            </a:r>
            <a:r>
              <a:rPr lang="tr-TR" sz="2800" dirty="0" smtClean="0"/>
              <a:t>: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7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611560" y="1700808"/>
            <a:ext cx="4104456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/>
              <a:t>.</a:t>
            </a:r>
            <a:r>
              <a:rPr lang="en-US" sz="1600" dirty="0" err="1" smtClean="0"/>
              <a:t>kenarlik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background-color</a:t>
            </a:r>
            <a:r>
              <a:rPr lang="en-US" sz="1600" dirty="0"/>
              <a:t>:#CCEB5B;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color</a:t>
            </a:r>
            <a:r>
              <a:rPr lang="en-US" sz="1600" dirty="0"/>
              <a:t>:#6F0B0B;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border-width:3px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border-color:red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border-style:solid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width:5</a:t>
            </a:r>
            <a:r>
              <a:rPr lang="en-US" sz="1600" dirty="0"/>
              <a:t>%;</a:t>
            </a:r>
          </a:p>
          <a:p>
            <a:r>
              <a:rPr lang="en-US" sz="1600" dirty="0"/>
              <a:t>	}</a:t>
            </a:r>
            <a:endParaRPr lang="tr-TR" sz="16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4788024" y="1715162"/>
            <a:ext cx="40689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 dirty="0"/>
              <a:t>&lt;div class="kenarlik"&gt;Kenarlık&lt;/div&gt;</a:t>
            </a:r>
            <a:endParaRPr lang="tr-TR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601" y="4437112"/>
            <a:ext cx="1172830" cy="50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78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36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/>
              <a:t>Kenarlık </a:t>
            </a:r>
            <a:r>
              <a:rPr lang="tr-TR" sz="2800" dirty="0" smtClean="0"/>
              <a:t>Stilleri :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8</a:t>
            </a:fld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268759"/>
            <a:ext cx="1800200" cy="489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82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Kenarlık özellikleri:</a:t>
            </a:r>
          </a:p>
          <a:p>
            <a:pPr marL="0" indent="0">
              <a:buNone/>
              <a:defRPr/>
            </a:pPr>
            <a:r>
              <a:rPr lang="tr-TR" sz="2800" dirty="0" smtClean="0"/>
              <a:t>CSS3 ile gelen kenar özelliklerden biri </a:t>
            </a:r>
            <a:r>
              <a:rPr lang="tr-TR" sz="2800" dirty="0" err="1" smtClean="0"/>
              <a:t>radius</a:t>
            </a:r>
            <a:r>
              <a:rPr lang="tr-TR" sz="2800" dirty="0" smtClean="0"/>
              <a:t> yani kenarların yumuşatılması, yuvarlaklaştırılmasıdır. </a:t>
            </a:r>
            <a:r>
              <a:rPr lang="tr-TR" sz="2800" dirty="0"/>
              <a:t> </a:t>
            </a:r>
            <a:r>
              <a:rPr lang="tr-TR" sz="2800" dirty="0" smtClean="0"/>
              <a:t>Piksel olarak belirlenebileceği gibi yüzdelik değer de verilebilir. 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err="1" smtClean="0"/>
              <a:t>border-radius</a:t>
            </a:r>
            <a:r>
              <a:rPr lang="tr-TR" sz="2800" dirty="0" smtClean="0"/>
              <a:t>: 5px;</a:t>
            </a:r>
          </a:p>
          <a:p>
            <a:pPr marL="0" indent="0">
              <a:buNone/>
              <a:defRPr/>
            </a:pPr>
            <a:r>
              <a:rPr lang="tr-TR" sz="2800" dirty="0" smtClean="0"/>
              <a:t>Border-radius:5%; 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8957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2806</TotalTime>
  <Words>1677</Words>
  <Application>Microsoft Office PowerPoint</Application>
  <PresentationFormat>Ekran Gösterisi (4:3)</PresentationFormat>
  <Paragraphs>483</Paragraphs>
  <Slides>39</Slides>
  <Notes>37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0" baseType="lpstr">
      <vt:lpstr>Kaynak</vt:lpstr>
      <vt:lpstr>Web Teknolojileri</vt:lpstr>
      <vt:lpstr>İçerik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Sık Kullanılan Stil Özellikleri</vt:lpstr>
      <vt:lpstr>Stil Özellikleri</vt:lpstr>
      <vt:lpstr>Stil Özellikleri</vt:lpstr>
      <vt:lpstr>Sık Kullanılan Stil Özellikleri</vt:lpstr>
      <vt:lpstr>Stil Özellikleri</vt:lpstr>
      <vt:lpstr>Stil Özellikleri</vt:lpstr>
      <vt:lpstr>Stil Özellikleri</vt:lpstr>
      <vt:lpstr>Stil Özellikleri (border-width, padding, margin farklı kullanım şekilleri)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Örnek</vt:lpstr>
      <vt:lpstr>Örnek:</vt:lpstr>
      <vt:lpstr>Örnek:</vt:lpstr>
      <vt:lpstr>Örnek:</vt:lpstr>
      <vt:lpstr>Örnek: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</dc:title>
  <dc:creator>Admin</dc:creator>
  <cp:lastModifiedBy>Sau</cp:lastModifiedBy>
  <cp:revision>132</cp:revision>
  <dcterms:created xsi:type="dcterms:W3CDTF">2016-02-14T06:12:05Z</dcterms:created>
  <dcterms:modified xsi:type="dcterms:W3CDTF">2016-03-10T07:11:25Z</dcterms:modified>
</cp:coreProperties>
</file>