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257" r:id="rId3"/>
    <p:sldId id="340" r:id="rId4"/>
    <p:sldId id="389" r:id="rId5"/>
    <p:sldId id="391" r:id="rId6"/>
    <p:sldId id="388" r:id="rId7"/>
    <p:sldId id="390" r:id="rId8"/>
    <p:sldId id="392" r:id="rId9"/>
    <p:sldId id="393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5" r:id="rId20"/>
    <p:sldId id="404" r:id="rId21"/>
    <p:sldId id="406" r:id="rId22"/>
    <p:sldId id="407" r:id="rId23"/>
    <p:sldId id="408" r:id="rId24"/>
    <p:sldId id="410" r:id="rId25"/>
    <p:sldId id="409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2" r:id="rId36"/>
    <p:sldId id="423" r:id="rId37"/>
    <p:sldId id="424" r:id="rId38"/>
    <p:sldId id="420" r:id="rId39"/>
    <p:sldId id="421" r:id="rId40"/>
    <p:sldId id="426" r:id="rId41"/>
    <p:sldId id="425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387" r:id="rId5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8470" autoAdjust="0"/>
  </p:normalViewPr>
  <p:slideViewPr>
    <p:cSldViewPr>
      <p:cViewPr varScale="1">
        <p:scale>
          <a:sx n="76" d="100"/>
          <a:sy n="76" d="100"/>
        </p:scale>
        <p:origin x="14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A13E-C8AB-4C0F-872A-282479D55641}" type="datetimeFigureOut">
              <a:rPr lang="tr-TR" smtClean="0"/>
              <a:t>15.03.2016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35F30-A5E9-4E3D-B975-15AF8362F6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1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tr-TR" dirty="0" err="1" smtClean="0"/>
              <a:t>Resonsive</a:t>
            </a:r>
            <a:r>
              <a:rPr lang="tr-TR" baseline="0" dirty="0" smtClean="0"/>
              <a:t> : Akıllı cihazlarda sayfa tasarımı otomatik olarak uygun hale getirir.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&lt;meta name="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initial-scale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=1.0,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maximum-scale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=1.0,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user-scalable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"/&gt;</a:t>
            </a:r>
          </a:p>
          <a:p>
            <a:pPr fontAlgn="base"/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elementinin alabileceği özellikler: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Piksel olarak verilen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genişliği. Değer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device-width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ile cihazın ekran genişliği de verilebilir.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Piksel olarak verilen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yüksekliği. Değer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device-height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ile cihazın ekran yüksekliği de verilebilir.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initial-scale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Sayfayı ilk gösterilirken ne kadar ölçekli olarak verileceği. Örneğin 1.0 değeri verilirse başlangıç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görünütüsü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ölçeklenmeden gösterilir. 0 ile 10.0 arası bir değer olabilir.</a:t>
            </a:r>
          </a:p>
          <a:p>
            <a:pPr fontAlgn="base"/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minimum-</a:t>
            </a:r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en çok yapabileceği küçültme oranı.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maximum-scale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en çok yapabileceği büyültme oranı.</a:t>
            </a:r>
          </a:p>
          <a:p>
            <a:pPr fontAlgn="base"/>
            <a:r>
              <a:rPr lang="tr-TR" sz="8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user-scalable</a:t>
            </a:r>
            <a:r>
              <a:rPr lang="tr-TR" sz="8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Kullanıcının ölçekleme veya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yapıp yapamayacağını vermek için kullanılır.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veya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değerini alır. Varsayılan olarak </a:t>
            </a:r>
            <a:r>
              <a:rPr lang="tr-TR" sz="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r>
              <a:rPr lang="tr-TR" sz="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değerini alır.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sz="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7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4D0C0D8-46AC-4234-81F9-452315ADDA17}" type="datetime1">
              <a:rPr lang="tr-TR" smtClean="0"/>
              <a:t>15.03.2016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B01C-E9EB-4977-93C2-2C17A38AF7A6}" type="datetime1">
              <a:rPr lang="tr-TR" smtClean="0"/>
              <a:t>15.03.2016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68BA-C8D3-4CCB-9A43-76F3EBA35F73}" type="datetime1">
              <a:rPr lang="tr-TR" smtClean="0"/>
              <a:t>15.03.2016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06B-9D0E-407B-9D10-6B90411AF822}" type="datetime1">
              <a:rPr lang="tr-TR" smtClean="0"/>
              <a:t>15.03.2016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E203A5-7331-492E-8114-2D8609F352C6}" type="datetime1">
              <a:rPr lang="tr-TR" smtClean="0"/>
              <a:t>15.03.2016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EC6F-11B5-4D6A-BE4E-3FB440C16302}" type="datetime1">
              <a:rPr lang="tr-TR" smtClean="0"/>
              <a:t>15.03.2016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6834-235D-4CBD-BCB8-7FC3566FCF83}" type="datetime1">
              <a:rPr lang="tr-TR" smtClean="0"/>
              <a:t>15.03.2016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78A6-C891-45B5-B913-8BD5D70D351B}" type="datetime1">
              <a:rPr lang="tr-TR" smtClean="0"/>
              <a:t>15.03.2016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01F2-0F61-427D-9C45-122035DF0327}" type="datetime1">
              <a:rPr lang="tr-TR" smtClean="0"/>
              <a:t>15.03.2016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BD05-7067-4DAE-893F-4D0E808A67E0}" type="datetime1">
              <a:rPr lang="tr-TR" smtClean="0"/>
              <a:t>15.03.2016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AA50-9559-4C73-9C41-C472B38BB0D7}" type="datetime1">
              <a:rPr lang="tr-TR" smtClean="0"/>
              <a:t>15.03.2016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B2B6B5-652F-4D5E-B3B7-3213E9DB8772}" type="datetime1">
              <a:rPr lang="tr-TR" smtClean="0"/>
              <a:t>15.03.2016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default.asp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zgrozer.com/2015/06/08/bootstrap-izgara-sistem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11.3.min.j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jquery.com/jquery-1.9.1.min.j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Teknolojileri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5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1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Sayfanın Mobil cihazlarda gösterilebilmesi ve kullanıcıların bu cihazlarda sayfayı büyütüp küçültebilmesi ile ilgili ayarlar için başlık kısmına 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&lt;</a:t>
            </a:r>
            <a:r>
              <a:rPr lang="tr-TR" sz="2800" dirty="0"/>
              <a:t>meta name="</a:t>
            </a:r>
            <a:r>
              <a:rPr lang="tr-TR" sz="2800" dirty="0" err="1"/>
              <a:t>viewport</a:t>
            </a:r>
            <a:r>
              <a:rPr lang="tr-TR" sz="2800" dirty="0"/>
              <a:t>" </a:t>
            </a:r>
            <a:r>
              <a:rPr lang="tr-TR" sz="2800" dirty="0" err="1"/>
              <a:t>content</a:t>
            </a:r>
            <a:r>
              <a:rPr lang="tr-TR" sz="2800" dirty="0"/>
              <a:t>="</a:t>
            </a:r>
            <a:r>
              <a:rPr lang="tr-TR" sz="2800" dirty="0" err="1"/>
              <a:t>width</a:t>
            </a:r>
            <a:r>
              <a:rPr lang="tr-TR" sz="2800" dirty="0"/>
              <a:t>=</a:t>
            </a:r>
            <a:r>
              <a:rPr lang="tr-TR" sz="2800" dirty="0" err="1"/>
              <a:t>device-width</a:t>
            </a:r>
            <a:r>
              <a:rPr lang="tr-TR" sz="2800" dirty="0"/>
              <a:t>, </a:t>
            </a:r>
            <a:r>
              <a:rPr lang="tr-TR" sz="2800" dirty="0" err="1"/>
              <a:t>initial-scale</a:t>
            </a:r>
            <a:r>
              <a:rPr lang="tr-TR" sz="2800" dirty="0"/>
              <a:t>=1</a:t>
            </a:r>
            <a:r>
              <a:rPr lang="tr-TR" sz="2800" dirty="0" smtClean="0"/>
              <a:t>"&gt;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Daha sonra Bootstrap .</a:t>
            </a:r>
            <a:r>
              <a:rPr lang="tr-TR" sz="2800" dirty="0" err="1" smtClean="0"/>
              <a:t>css</a:t>
            </a:r>
            <a:r>
              <a:rPr lang="tr-TR" sz="2800" dirty="0" smtClean="0"/>
              <a:t> ve .</a:t>
            </a:r>
            <a:r>
              <a:rPr lang="tr-TR" sz="2800" dirty="0" err="1" smtClean="0"/>
              <a:t>js</a:t>
            </a:r>
            <a:r>
              <a:rPr lang="tr-TR" sz="2800" dirty="0" smtClean="0"/>
              <a:t> dosyalarının olduğu satır eklenir.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23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tr-TR" sz="2800" dirty="0"/>
              <a:t>&lt;!DOCTYPE html&gt;</a:t>
            </a:r>
            <a:br>
              <a:rPr lang="tr-TR" sz="2800" dirty="0"/>
            </a:br>
            <a:r>
              <a:rPr lang="tr-TR" sz="2800" dirty="0"/>
              <a:t>&lt;</a:t>
            </a:r>
            <a:r>
              <a:rPr lang="tr-TR" sz="2800" b="1" dirty="0"/>
              <a:t>html </a:t>
            </a:r>
            <a:r>
              <a:rPr lang="tr-TR" sz="2800" dirty="0" err="1"/>
              <a:t>lang</a:t>
            </a:r>
            <a:r>
              <a:rPr lang="tr-TR" sz="2800" dirty="0"/>
              <a:t>=</a:t>
            </a:r>
            <a:r>
              <a:rPr lang="tr-TR" sz="2800" b="1" dirty="0"/>
              <a:t>"en"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</a:t>
            </a:r>
            <a:r>
              <a:rPr lang="tr-TR" sz="2800" b="1" dirty="0" err="1"/>
              <a:t>head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meta </a:t>
            </a:r>
            <a:r>
              <a:rPr lang="tr-TR" sz="2800" dirty="0" err="1"/>
              <a:t>charset</a:t>
            </a:r>
            <a:r>
              <a:rPr lang="tr-TR" sz="2800" dirty="0"/>
              <a:t>=</a:t>
            </a:r>
            <a:r>
              <a:rPr lang="tr-TR" sz="2800" b="1" dirty="0"/>
              <a:t>"UTF-8"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 err="1"/>
              <a:t>title</a:t>
            </a:r>
            <a:r>
              <a:rPr lang="tr-TR" sz="2800" dirty="0"/>
              <a:t>&gt;Örnekler&lt;/</a:t>
            </a:r>
            <a:r>
              <a:rPr lang="tr-TR" sz="2800" b="1" dirty="0" err="1"/>
              <a:t>title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link </a:t>
            </a:r>
            <a:r>
              <a:rPr lang="tr-TR" sz="2800" dirty="0" err="1"/>
              <a:t>rel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stylesheet</a:t>
            </a:r>
            <a:r>
              <a:rPr lang="tr-TR" sz="2800" b="1" dirty="0"/>
              <a:t>" </a:t>
            </a:r>
            <a:r>
              <a:rPr lang="tr-TR" sz="2800" dirty="0" err="1"/>
              <a:t>href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css</a:t>
            </a:r>
            <a:r>
              <a:rPr lang="tr-TR" sz="2800" b="1" dirty="0"/>
              <a:t>/bootstrap.min.css"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 err="1"/>
              <a:t>head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</a:t>
            </a:r>
            <a:r>
              <a:rPr lang="tr-TR" sz="2800" b="1" dirty="0"/>
              <a:t>body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 smtClean="0"/>
              <a:t>=</a:t>
            </a:r>
            <a:r>
              <a:rPr lang="tr-TR" sz="2800" b="1" dirty="0" smtClean="0"/>
              <a:t>"</a:t>
            </a:r>
            <a:r>
              <a:rPr lang="tr-TR" sz="2800" b="1" dirty="0" err="1"/>
              <a:t>container-fluid</a:t>
            </a:r>
            <a:r>
              <a:rPr lang="tr-TR" sz="2800" b="1" dirty="0" smtClean="0"/>
              <a:t>"</a:t>
            </a:r>
            <a:r>
              <a:rPr lang="tr-TR" sz="2800" dirty="0" smtClean="0"/>
              <a:t>&gt;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h1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Sayfamız</a:t>
            </a:r>
            <a:br>
              <a:rPr lang="tr-TR" sz="2800" dirty="0"/>
            </a:br>
            <a:r>
              <a:rPr lang="tr-TR" sz="2800" dirty="0"/>
              <a:t>    &lt;/</a:t>
            </a:r>
            <a:r>
              <a:rPr lang="tr-TR" sz="2800" b="1" dirty="0"/>
              <a:t>h1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p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İlk Örneğimiz...</a:t>
            </a:r>
            <a:br>
              <a:rPr lang="tr-TR" sz="2800" dirty="0"/>
            </a:br>
            <a:r>
              <a:rPr lang="tr-TR" sz="2800" dirty="0"/>
              <a:t>    &lt;/</a:t>
            </a:r>
            <a:r>
              <a:rPr lang="tr-TR" sz="2800" b="1" dirty="0"/>
              <a:t>p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body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html</a:t>
            </a:r>
            <a:r>
              <a:rPr lang="tr-TR" sz="2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3874714"/>
            <a:ext cx="3427303" cy="214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08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</a:t>
            </a:r>
            <a:r>
              <a:rPr lang="tr-TR" dirty="0" err="1" smtClean="0"/>
              <a:t>Grid</a:t>
            </a:r>
            <a:r>
              <a:rPr lang="tr-TR" dirty="0" smtClean="0"/>
              <a:t> (Izgara)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Bootstrapta</a:t>
            </a:r>
            <a:r>
              <a:rPr lang="tr-TR" sz="2800" dirty="0" smtClean="0"/>
              <a:t> web sayfasındaki elemanların nasıl yerleşeceğinin belirlenmesi amacıyla </a:t>
            </a:r>
            <a:r>
              <a:rPr lang="tr-TR" sz="2800" dirty="0" err="1" smtClean="0"/>
              <a:t>grid</a:t>
            </a:r>
            <a:r>
              <a:rPr lang="tr-TR" sz="2800" dirty="0" smtClean="0"/>
              <a:t> sistemini kullanılır. Bu nedenle web sayfasını yatay olarak 12 eşit parçaya yani sütuna ayırarak elemanların yerleştirilmesini sağlar.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16" y="3717032"/>
            <a:ext cx="8686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07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</a:t>
            </a:r>
            <a:r>
              <a:rPr lang="tr-TR" dirty="0" err="1" smtClean="0"/>
              <a:t>Grid</a:t>
            </a:r>
            <a:r>
              <a:rPr lang="tr-TR" dirty="0" smtClean="0"/>
              <a:t> (Izgara)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Bootstrapta</a:t>
            </a:r>
            <a:r>
              <a:rPr lang="tr-TR" sz="2800" dirty="0" smtClean="0"/>
              <a:t> web sayfasındaki elemanların nasıl yerleşeceğinin belirlenmesi amacıyla </a:t>
            </a:r>
            <a:r>
              <a:rPr lang="tr-TR" sz="2800" dirty="0" err="1" smtClean="0"/>
              <a:t>grid</a:t>
            </a:r>
            <a:r>
              <a:rPr lang="tr-TR" sz="2800" dirty="0" smtClean="0"/>
              <a:t> sistemine ek olarak farklı cihazlar için farklı alt sınıflar bulunmaktadır.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4 farklı ekran çözünürlüğü için farklı alt sınıflar kullanılır.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err="1" smtClean="0"/>
              <a:t>xs</a:t>
            </a:r>
            <a:r>
              <a:rPr lang="tr-TR" sz="2800" dirty="0" smtClean="0"/>
              <a:t>: cep telefonları için,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sm</a:t>
            </a:r>
            <a:r>
              <a:rPr lang="tr-TR" sz="2800" dirty="0" smtClean="0"/>
              <a:t>: tabletler için,</a:t>
            </a:r>
          </a:p>
          <a:p>
            <a:pPr marL="0" indent="0">
              <a:buNone/>
              <a:defRPr/>
            </a:pPr>
            <a:r>
              <a:rPr lang="tr-TR" sz="2800" dirty="0" smtClean="0"/>
              <a:t>md: diz üstü bilgisayarlar için,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lg</a:t>
            </a:r>
            <a:r>
              <a:rPr lang="tr-TR" sz="2800" dirty="0" smtClean="0"/>
              <a:t>: masaüstü bilgisayarlar için.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05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</a:t>
            </a:r>
            <a:r>
              <a:rPr lang="tr-TR" dirty="0" err="1" smtClean="0"/>
              <a:t>Grid</a:t>
            </a:r>
            <a:r>
              <a:rPr lang="tr-TR" dirty="0" smtClean="0"/>
              <a:t> (Izgara)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 descr="http://ozgrozer.com/content/images/2015/06/izgaraGenisMasaus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533182"/>
            <a:ext cx="8136904" cy="381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84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</a:t>
            </a:r>
            <a:r>
              <a:rPr lang="tr-TR" dirty="0" err="1" smtClean="0"/>
              <a:t>Grid</a:t>
            </a:r>
            <a:r>
              <a:rPr lang="tr-TR" dirty="0" smtClean="0"/>
              <a:t> (Izgara)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Grid</a:t>
            </a:r>
            <a:r>
              <a:rPr lang="tr-TR" sz="2800" dirty="0" smtClean="0"/>
              <a:t> yapısının kullanılabilmesi için önce </a:t>
            </a:r>
            <a:r>
              <a:rPr lang="tr-TR" sz="2800" dirty="0" err="1" smtClean="0"/>
              <a:t>gridin</a:t>
            </a:r>
            <a:r>
              <a:rPr lang="tr-TR" sz="2800" dirty="0" smtClean="0"/>
              <a:t> içinde bulunacağı </a:t>
            </a:r>
            <a:r>
              <a:rPr lang="tr-TR" sz="2800" dirty="0" err="1" smtClean="0"/>
              <a:t>row</a:t>
            </a:r>
            <a:r>
              <a:rPr lang="tr-TR" sz="2800" dirty="0"/>
              <a:t> </a:t>
            </a:r>
            <a:r>
              <a:rPr lang="tr-TR" sz="2800" dirty="0" smtClean="0"/>
              <a:t>sınıfı kullanılarak satır tanımı yapılır.</a:t>
            </a:r>
          </a:p>
          <a:p>
            <a:pPr marL="0" indent="0">
              <a:buNone/>
              <a:defRPr/>
            </a:pPr>
            <a:r>
              <a:rPr lang="tr-TR" sz="2800" dirty="0"/>
              <a:t>&lt;div </a:t>
            </a:r>
            <a:r>
              <a:rPr lang="tr-TR" sz="2800" dirty="0" err="1"/>
              <a:t>class</a:t>
            </a:r>
            <a:r>
              <a:rPr lang="tr-TR" sz="2800" dirty="0"/>
              <a:t>="</a:t>
            </a:r>
            <a:r>
              <a:rPr lang="tr-TR" sz="2800" dirty="0" err="1"/>
              <a:t>row</a:t>
            </a:r>
            <a:r>
              <a:rPr lang="tr-TR" sz="2800" dirty="0" smtClean="0"/>
              <a:t>"&gt;</a:t>
            </a:r>
          </a:p>
          <a:p>
            <a:pPr marL="0" indent="0">
              <a:buNone/>
              <a:defRPr/>
            </a:pPr>
            <a:r>
              <a:rPr lang="tr-TR" sz="2800" dirty="0" smtClean="0"/>
              <a:t>&lt;/div&gt;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Sonra her sütun için div tanımlanır.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Div</a:t>
            </a:r>
            <a:r>
              <a:rPr lang="tr-TR" sz="2800" dirty="0" smtClean="0"/>
              <a:t> içerisinde 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col</a:t>
            </a:r>
            <a:r>
              <a:rPr lang="tr-TR" sz="2800" dirty="0" smtClean="0"/>
              <a:t>-çözünürlük türü-birleştirilecek sütun sayısı </a:t>
            </a:r>
          </a:p>
          <a:p>
            <a:pPr marL="0" indent="0">
              <a:buNone/>
              <a:defRPr/>
            </a:pPr>
            <a:r>
              <a:rPr lang="tr-TR" sz="2800" dirty="0" smtClean="0"/>
              <a:t>belirtilir.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/>
              <a:t>&lt;div class="col-sm-4</a:t>
            </a:r>
            <a:r>
              <a:rPr lang="en-US" sz="2800" dirty="0" smtClean="0"/>
              <a:t>"&gt;</a:t>
            </a:r>
            <a:r>
              <a:rPr lang="tr-TR" sz="2800" dirty="0" smtClean="0"/>
              <a:t> 4 </a:t>
            </a:r>
            <a:r>
              <a:rPr lang="tr-TR" sz="2800" dirty="0" err="1" smtClean="0"/>
              <a:t>lü</a:t>
            </a:r>
            <a:r>
              <a:rPr lang="tr-TR" sz="2800" dirty="0" smtClean="0"/>
              <a:t> sütun</a:t>
            </a:r>
            <a:r>
              <a:rPr lang="en-US" sz="2800" dirty="0" smtClean="0"/>
              <a:t> &lt;/</a:t>
            </a:r>
            <a:r>
              <a:rPr lang="en-US" sz="2800" dirty="0"/>
              <a:t>div&gt;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17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</a:t>
            </a:r>
            <a:r>
              <a:rPr lang="tr-TR" dirty="0" err="1" smtClean="0"/>
              <a:t>Grid</a:t>
            </a:r>
            <a:r>
              <a:rPr lang="tr-TR" dirty="0" smtClean="0"/>
              <a:t> (Izgara)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Tablet için üç eşit sütun:</a:t>
            </a:r>
          </a:p>
          <a:p>
            <a:pPr marL="0" indent="0">
              <a:buNone/>
              <a:defRPr/>
            </a:pPr>
            <a:r>
              <a:rPr lang="tr-TR" sz="2800" dirty="0"/>
              <a:t>&lt;!DOCTYPE html&gt;</a:t>
            </a:r>
            <a:br>
              <a:rPr lang="tr-TR" sz="2800" dirty="0"/>
            </a:br>
            <a:r>
              <a:rPr lang="tr-TR" sz="2800" dirty="0"/>
              <a:t>&lt;</a:t>
            </a:r>
            <a:r>
              <a:rPr lang="tr-TR" sz="2800" b="1" dirty="0"/>
              <a:t>html </a:t>
            </a:r>
            <a:r>
              <a:rPr lang="tr-TR" sz="2800" dirty="0" err="1"/>
              <a:t>lang</a:t>
            </a:r>
            <a:r>
              <a:rPr lang="tr-TR" sz="2800" dirty="0"/>
              <a:t>=</a:t>
            </a:r>
            <a:r>
              <a:rPr lang="tr-TR" sz="2800" b="1" dirty="0"/>
              <a:t>"en"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</a:t>
            </a:r>
            <a:r>
              <a:rPr lang="tr-TR" sz="2800" b="1" dirty="0" err="1"/>
              <a:t>head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meta </a:t>
            </a:r>
            <a:r>
              <a:rPr lang="tr-TR" sz="2800" dirty="0" err="1"/>
              <a:t>charset</a:t>
            </a:r>
            <a:r>
              <a:rPr lang="tr-TR" sz="2800" dirty="0"/>
              <a:t>=</a:t>
            </a:r>
            <a:r>
              <a:rPr lang="tr-TR" sz="2800" b="1" dirty="0"/>
              <a:t>"UTF-8"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 err="1"/>
              <a:t>title</a:t>
            </a:r>
            <a:r>
              <a:rPr lang="tr-TR" sz="2800" dirty="0"/>
              <a:t>&gt;Örnekler&lt;/</a:t>
            </a:r>
            <a:r>
              <a:rPr lang="tr-TR" sz="2800" b="1" dirty="0" err="1"/>
              <a:t>title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link </a:t>
            </a:r>
            <a:r>
              <a:rPr lang="tr-TR" sz="2800" dirty="0" err="1"/>
              <a:t>rel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stylesheet</a:t>
            </a:r>
            <a:r>
              <a:rPr lang="tr-TR" sz="2800" b="1" dirty="0"/>
              <a:t>" </a:t>
            </a:r>
            <a:r>
              <a:rPr lang="tr-TR" sz="2800" dirty="0" err="1"/>
              <a:t>href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css</a:t>
            </a:r>
            <a:r>
              <a:rPr lang="tr-TR" sz="2800" b="1" dirty="0"/>
              <a:t>/bootstrap.min.css"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 err="1"/>
              <a:t>head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</a:t>
            </a:r>
            <a:r>
              <a:rPr lang="tr-TR" sz="2800" b="1" dirty="0"/>
              <a:t>body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container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row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"col-sm-4" </a:t>
            </a:r>
            <a:r>
              <a:rPr lang="tr-TR" sz="2800" dirty="0" err="1"/>
              <a:t>style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dirty="0"/>
              <a:t>background-</a:t>
            </a:r>
            <a:r>
              <a:rPr lang="tr-TR" sz="2800" dirty="0" err="1"/>
              <a:t>color</a:t>
            </a:r>
            <a:r>
              <a:rPr lang="tr-TR" sz="2800" dirty="0"/>
              <a:t>: </a:t>
            </a:r>
            <a:r>
              <a:rPr lang="tr-TR" sz="2800" b="1" dirty="0" err="1"/>
              <a:t>yellowgreen</a:t>
            </a:r>
            <a:r>
              <a:rPr lang="tr-TR" sz="2800" b="1" dirty="0"/>
              <a:t>"</a:t>
            </a:r>
            <a:r>
              <a:rPr lang="tr-TR" sz="2800" dirty="0"/>
              <a:t>&gt;4 </a:t>
            </a:r>
            <a:r>
              <a:rPr lang="tr-TR" sz="2800" dirty="0" err="1"/>
              <a:t>lü</a:t>
            </a:r>
            <a:r>
              <a:rPr lang="tr-TR" sz="2800" dirty="0"/>
              <a:t> Sütun&lt;/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"col-sm-4" </a:t>
            </a:r>
            <a:r>
              <a:rPr lang="tr-TR" sz="2800" dirty="0" err="1"/>
              <a:t>style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dirty="0"/>
              <a:t>background-</a:t>
            </a:r>
            <a:r>
              <a:rPr lang="tr-TR" sz="2800" dirty="0" err="1"/>
              <a:t>color</a:t>
            </a:r>
            <a:r>
              <a:rPr lang="tr-TR" sz="2800" dirty="0"/>
              <a:t>: </a:t>
            </a:r>
            <a:r>
              <a:rPr lang="tr-TR" sz="2800" b="1" dirty="0" err="1"/>
              <a:t>greenyellow</a:t>
            </a:r>
            <a:r>
              <a:rPr lang="tr-TR" sz="2800" b="1" dirty="0"/>
              <a:t>"</a:t>
            </a:r>
            <a:r>
              <a:rPr lang="tr-TR" sz="2800" dirty="0"/>
              <a:t>&gt;4 </a:t>
            </a:r>
            <a:r>
              <a:rPr lang="tr-TR" sz="2800" dirty="0" err="1"/>
              <a:t>lü</a:t>
            </a:r>
            <a:r>
              <a:rPr lang="tr-TR" sz="2800" dirty="0"/>
              <a:t> Sütun&lt;/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"col-sm-4" </a:t>
            </a:r>
            <a:r>
              <a:rPr lang="tr-TR" sz="2800" dirty="0" err="1"/>
              <a:t>style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dirty="0"/>
              <a:t>background-</a:t>
            </a:r>
            <a:r>
              <a:rPr lang="tr-TR" sz="2800" dirty="0" err="1"/>
              <a:t>color</a:t>
            </a:r>
            <a:r>
              <a:rPr lang="tr-TR" sz="2800" dirty="0"/>
              <a:t>: </a:t>
            </a:r>
            <a:r>
              <a:rPr lang="tr-TR" sz="2800" b="1" dirty="0" err="1"/>
              <a:t>yellowgreen</a:t>
            </a:r>
            <a:r>
              <a:rPr lang="tr-TR" sz="2800" b="1" dirty="0"/>
              <a:t>"</a:t>
            </a:r>
            <a:r>
              <a:rPr lang="tr-TR" sz="2800" dirty="0"/>
              <a:t>&gt;4 </a:t>
            </a:r>
            <a:r>
              <a:rPr lang="tr-TR" sz="2800" dirty="0" err="1"/>
              <a:t>lü</a:t>
            </a:r>
            <a:r>
              <a:rPr lang="tr-TR" sz="2800" dirty="0"/>
              <a:t> Sütun&lt;/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body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html</a:t>
            </a:r>
            <a:r>
              <a:rPr lang="tr-TR" sz="2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243845"/>
            <a:ext cx="7380312" cy="81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09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</a:t>
            </a:r>
            <a:r>
              <a:rPr lang="tr-TR" dirty="0" err="1" smtClean="0"/>
              <a:t>Grid</a:t>
            </a:r>
            <a:r>
              <a:rPr lang="tr-TR" dirty="0" smtClean="0"/>
              <a:t> (Izgara)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Eğer satırda 12 sütundan daha fazla sütun bulunursa 12. sütundan sonraki sütunlar alt satırda gösterilir. Eğer sütunların yerleşimi bir satıra sığmaz ise gösterime alt satırdan devam edilir.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Örnek olarak bir önceki uygulamada ekran küçültülürse veya daha küçük çözünürlüklü ( cep telefonu gibi) ekranda gösterilirse </a:t>
            </a:r>
            <a:r>
              <a:rPr lang="tr-TR" sz="2800" dirty="0" err="1" smtClean="0"/>
              <a:t>altalta</a:t>
            </a:r>
            <a:r>
              <a:rPr lang="tr-TR" sz="2800" dirty="0" smtClean="0"/>
              <a:t> gösterilir.</a:t>
            </a:r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17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1128"/>
            <a:ext cx="628131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085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</a:t>
            </a:r>
            <a:r>
              <a:rPr lang="tr-TR" dirty="0" err="1" smtClean="0"/>
              <a:t>Grid</a:t>
            </a:r>
            <a:r>
              <a:rPr lang="tr-TR" dirty="0" smtClean="0"/>
              <a:t> (Izgara)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0246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"col-sm-4"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&gt;4 </a:t>
            </a:r>
            <a:r>
              <a:rPr lang="tr-TR" sz="1800" dirty="0" err="1"/>
              <a:t>lü</a:t>
            </a:r>
            <a:r>
              <a:rPr lang="tr-TR" sz="1800" dirty="0"/>
              <a:t> 3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"col-sm-12"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 err="1"/>
              <a:t>background-color:</a:t>
            </a:r>
            <a:r>
              <a:rPr lang="tr-TR" sz="1800" b="1" dirty="0" err="1"/>
              <a:t>lightgreen</a:t>
            </a:r>
            <a:r>
              <a:rPr lang="tr-TR" sz="1800" b="1" dirty="0"/>
              <a:t>"</a:t>
            </a:r>
            <a:r>
              <a:rPr lang="tr-TR" sz="1800" dirty="0"/>
              <a:t>&gt;12 </a:t>
            </a:r>
            <a:r>
              <a:rPr lang="tr-TR" sz="1800" dirty="0" err="1"/>
              <a:t>li</a:t>
            </a:r>
            <a:r>
              <a:rPr lang="tr-TR" sz="1800" dirty="0"/>
              <a:t> tek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row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yellowgreen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"col-sm-3" </a:t>
            </a:r>
            <a:r>
              <a:rPr lang="tr-TR" sz="1800" dirty="0" err="1"/>
              <a:t>style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dirty="0"/>
              <a:t>background-</a:t>
            </a:r>
            <a:r>
              <a:rPr lang="tr-TR" sz="1800" dirty="0" err="1"/>
              <a:t>color</a:t>
            </a:r>
            <a:r>
              <a:rPr lang="tr-TR" sz="1800" dirty="0"/>
              <a:t>: </a:t>
            </a:r>
            <a:r>
              <a:rPr lang="tr-TR" sz="1800" b="1" dirty="0" err="1"/>
              <a:t>greenyellow</a:t>
            </a:r>
            <a:r>
              <a:rPr lang="tr-TR" sz="1800" b="1" dirty="0"/>
              <a:t>"</a:t>
            </a:r>
            <a:r>
              <a:rPr lang="tr-TR" sz="1800" dirty="0"/>
              <a:t>&gt;3 </a:t>
            </a:r>
            <a:r>
              <a:rPr lang="tr-TR" sz="1800" dirty="0" err="1"/>
              <a:t>lü</a:t>
            </a:r>
            <a:r>
              <a:rPr lang="tr-TR" sz="1800" dirty="0"/>
              <a:t> 4 Sütun&lt;/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18</a:t>
            </a:fld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806489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25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</a:t>
            </a:r>
            <a:r>
              <a:rPr lang="tr-TR" dirty="0" err="1" smtClean="0"/>
              <a:t>Grid</a:t>
            </a:r>
            <a:r>
              <a:rPr lang="tr-TR" dirty="0" smtClean="0"/>
              <a:t> (Izgara)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İstenirse birden fazla </a:t>
            </a:r>
            <a:r>
              <a:rPr lang="tr-TR" sz="2800" dirty="0" smtClean="0"/>
              <a:t>çözünürlük </a:t>
            </a:r>
            <a:r>
              <a:rPr lang="tr-TR" sz="2800" dirty="0" smtClean="0"/>
              <a:t>türü birlikte kullanılabilir araya boşluklar bırakarak değerler verilebilir</a:t>
            </a:r>
            <a:r>
              <a:rPr lang="tr-TR" sz="2800" dirty="0" smtClean="0"/>
              <a:t>. Ekran çözünürlüğüne bakarak hangi </a:t>
            </a:r>
            <a:r>
              <a:rPr lang="tr-TR" sz="2800" dirty="0" err="1" smtClean="0"/>
              <a:t>css’i</a:t>
            </a:r>
            <a:r>
              <a:rPr lang="tr-TR" sz="2800" dirty="0" smtClean="0"/>
              <a:t> kullanacağını kendisi seçer.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28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4000" dirty="0"/>
              <a:t> </a:t>
            </a:r>
            <a:r>
              <a:rPr lang="tr-TR" sz="4000" dirty="0" smtClean="0"/>
              <a:t>Bootstrap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</a:t>
            </a:r>
            <a:r>
              <a:rPr lang="tr-TR" dirty="0" err="1" smtClean="0"/>
              <a:t>Grid</a:t>
            </a:r>
            <a:r>
              <a:rPr lang="tr-TR" dirty="0" smtClean="0"/>
              <a:t> (Izgara)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02464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container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yellowgreen</a:t>
            </a:r>
            <a:r>
              <a:rPr lang="tr-TR" sz="1600" b="1" dirty="0"/>
              <a:t>"</a:t>
            </a:r>
            <a:r>
              <a:rPr lang="tr-TR" sz="1600" dirty="0"/>
              <a:t>&gt;Diz üstü 2 sütun Masaüstü 4 sütun&lt;/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greenyellow</a:t>
            </a:r>
            <a:r>
              <a:rPr lang="tr-TR" sz="1600" b="1" dirty="0"/>
              <a:t>"</a:t>
            </a:r>
            <a:r>
              <a:rPr lang="tr-TR" sz="1600" dirty="0"/>
              <a:t>&gt;Diz üstü 2 sütun Masaüstü 4 sütun&lt;/</a:t>
            </a:r>
            <a:r>
              <a:rPr lang="tr-TR" sz="1600" b="1" dirty="0"/>
              <a:t>div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yellowgreen</a:t>
            </a:r>
            <a:r>
              <a:rPr lang="tr-TR" sz="1600" b="1" dirty="0"/>
              <a:t>"</a:t>
            </a:r>
            <a:r>
              <a:rPr lang="tr-TR" sz="1600" dirty="0"/>
              <a:t>&gt;Diz üstü 2 sütun Masaüstü 4 sütun&lt;/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"col-md-6 col-lg-3"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greenyellow</a:t>
            </a:r>
            <a:r>
              <a:rPr lang="tr-TR" sz="1600" b="1" dirty="0"/>
              <a:t>"</a:t>
            </a:r>
            <a:r>
              <a:rPr lang="tr-TR" sz="1600" dirty="0"/>
              <a:t>&gt;Diz üstü 2 sütun Masaüstü 4 sütun&lt;/</a:t>
            </a:r>
            <a:r>
              <a:rPr lang="tr-TR" sz="1600" b="1" dirty="0"/>
              <a:t>div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20</a:t>
            </a:fld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3" y="4365104"/>
            <a:ext cx="784887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3" y="5085184"/>
            <a:ext cx="784887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66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</a:t>
            </a:r>
            <a:r>
              <a:rPr lang="tr-TR" dirty="0" err="1" smtClean="0"/>
              <a:t>Grid</a:t>
            </a:r>
            <a:r>
              <a:rPr lang="tr-TR" dirty="0" smtClean="0"/>
              <a:t> (Izgara)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İstenirse </a:t>
            </a:r>
            <a:r>
              <a:rPr lang="tr-TR" sz="2800" dirty="0" smtClean="0"/>
              <a:t>birden fazla </a:t>
            </a:r>
            <a:r>
              <a:rPr lang="tr-TR" sz="2800" dirty="0" err="1" smtClean="0"/>
              <a:t>grid</a:t>
            </a:r>
            <a:r>
              <a:rPr lang="tr-TR" sz="2800" dirty="0" smtClean="0"/>
              <a:t> yapıları </a:t>
            </a:r>
            <a:r>
              <a:rPr lang="tr-TR" sz="2800" dirty="0" smtClean="0"/>
              <a:t>iç içe kullanılabilir</a:t>
            </a:r>
            <a:r>
              <a:rPr lang="tr-TR" sz="2800" dirty="0" smtClean="0"/>
              <a:t>.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Kullanım sırasında her defa </a:t>
            </a:r>
            <a:r>
              <a:rPr lang="tr-TR" sz="2800" dirty="0" err="1" smtClean="0"/>
              <a:t>row</a:t>
            </a:r>
            <a:r>
              <a:rPr lang="tr-TR" sz="2800" dirty="0" smtClean="0"/>
              <a:t> tanımı yapmak gerekmektedir. 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385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err="1"/>
              <a:t>Grid</a:t>
            </a:r>
            <a:r>
              <a:rPr lang="tr-TR" dirty="0"/>
              <a:t> </a:t>
            </a:r>
            <a:r>
              <a:rPr lang="tr-TR" dirty="0" smtClean="0"/>
              <a:t>(Izgara)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328992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container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container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"col-sm-4"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yellowgreen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  <a:br>
              <a:rPr lang="tr-TR" sz="1600" dirty="0" smtClean="0"/>
            </a:br>
            <a:r>
              <a:rPr lang="tr-TR" sz="1600" dirty="0" smtClean="0"/>
              <a:t>                </a:t>
            </a:r>
            <a:r>
              <a:rPr lang="tr-TR" sz="1600" dirty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 smtClean="0"/>
              <a:t>"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    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"col-sm-6"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/>
              <a:t>#bce8f1"</a:t>
            </a:r>
            <a:r>
              <a:rPr lang="tr-TR" sz="1600" dirty="0"/>
              <a:t>&gt;6 </a:t>
            </a:r>
            <a:r>
              <a:rPr lang="tr-TR" sz="1600" dirty="0" err="1"/>
              <a:t>lı</a:t>
            </a:r>
            <a:r>
              <a:rPr lang="tr-TR" sz="1600" dirty="0"/>
              <a:t> 2 Sütun&lt;/</a:t>
            </a:r>
            <a:r>
              <a:rPr lang="tr-TR" sz="1600" b="1" dirty="0"/>
              <a:t>div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    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"col-sm-6"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blue</a:t>
            </a:r>
            <a:r>
              <a:rPr lang="tr-TR" sz="1600" b="1" dirty="0"/>
              <a:t>"</a:t>
            </a:r>
            <a:r>
              <a:rPr lang="tr-TR" sz="1600" dirty="0"/>
              <a:t>&gt;6 </a:t>
            </a:r>
            <a:r>
              <a:rPr lang="tr-TR" sz="1600" dirty="0" err="1"/>
              <a:t>lı</a:t>
            </a:r>
            <a:r>
              <a:rPr lang="tr-TR" sz="1600" dirty="0"/>
              <a:t> 2 Sütun&lt;/</a:t>
            </a:r>
            <a:r>
              <a:rPr lang="tr-TR" sz="1600" b="1" dirty="0"/>
              <a:t>div</a:t>
            </a:r>
            <a:r>
              <a:rPr lang="tr-TR" sz="1600" dirty="0" smtClean="0"/>
              <a:t>&gt;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"col-sm-4"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greenyellow</a:t>
            </a:r>
            <a:r>
              <a:rPr lang="tr-TR" sz="1600" b="1" dirty="0"/>
              <a:t>"</a:t>
            </a:r>
            <a:r>
              <a:rPr lang="tr-TR" sz="1600" dirty="0"/>
              <a:t>&gt;4 </a:t>
            </a:r>
            <a:r>
              <a:rPr lang="tr-TR" sz="1600" dirty="0" err="1"/>
              <a:t>lü</a:t>
            </a:r>
            <a:r>
              <a:rPr lang="tr-TR" sz="1600" dirty="0"/>
              <a:t> 3 Sütun&lt;/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"col-sm-4" </a:t>
            </a:r>
            <a:r>
              <a:rPr lang="tr-TR" sz="1600" dirty="0" err="1"/>
              <a:t>style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dirty="0"/>
              <a:t>background-</a:t>
            </a:r>
            <a:r>
              <a:rPr lang="tr-TR" sz="1600" dirty="0" err="1"/>
              <a:t>color</a:t>
            </a:r>
            <a:r>
              <a:rPr lang="tr-TR" sz="1600" dirty="0"/>
              <a:t>: </a:t>
            </a:r>
            <a:r>
              <a:rPr lang="tr-TR" sz="1600" b="1" dirty="0" err="1"/>
              <a:t>yellowgreen</a:t>
            </a:r>
            <a:r>
              <a:rPr lang="tr-TR" sz="1600" b="1" dirty="0"/>
              <a:t>"</a:t>
            </a:r>
            <a:r>
              <a:rPr lang="tr-TR" sz="1600" dirty="0"/>
              <a:t>&gt;4 </a:t>
            </a:r>
            <a:r>
              <a:rPr lang="tr-TR" sz="1600" dirty="0" err="1"/>
              <a:t>lü</a:t>
            </a:r>
            <a:r>
              <a:rPr lang="tr-TR" sz="1600" dirty="0"/>
              <a:t> 3 Sütun&lt;/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22</a:t>
            </a:fld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79200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4941168"/>
            <a:ext cx="51054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31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/>
              <a:t>Arkaplan</a:t>
            </a:r>
            <a:r>
              <a:rPr lang="tr-TR" dirty="0"/>
              <a:t> Rengi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Bootstrap ile metinlere verilebilecek belirlenmiş renkler bulunmaktadır. Bu tanımlamalar bir çok yapıda ortak olarak bulunmaktadır. </a:t>
            </a:r>
          </a:p>
          <a:p>
            <a:pPr marL="0" indent="0">
              <a:buNone/>
              <a:defRPr/>
            </a:pPr>
            <a:r>
              <a:rPr lang="en-US" sz="2800" dirty="0"/>
              <a:t>.text-muted, 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.</a:t>
            </a:r>
            <a:r>
              <a:rPr lang="en-US" sz="2800" dirty="0"/>
              <a:t>text-primary, 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.</a:t>
            </a:r>
            <a:r>
              <a:rPr lang="en-US" sz="2800" dirty="0"/>
              <a:t>text-success, 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.</a:t>
            </a:r>
            <a:r>
              <a:rPr lang="en-US" sz="2800" dirty="0"/>
              <a:t>text-info, 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.</a:t>
            </a:r>
            <a:r>
              <a:rPr lang="en-US" sz="2800" dirty="0"/>
              <a:t>text-warning,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.text-danger</a:t>
            </a:r>
            <a:r>
              <a:rPr lang="tr-TR" sz="2800" dirty="0" smtClean="0"/>
              <a:t>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7919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170574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1600" dirty="0"/>
              <a:t>&lt;</a:t>
            </a:r>
            <a:r>
              <a:rPr lang="en-US" sz="1600" b="1" dirty="0"/>
              <a:t>p </a:t>
            </a:r>
            <a:r>
              <a:rPr lang="en-US" sz="1600" dirty="0"/>
              <a:t>class=</a:t>
            </a:r>
            <a:r>
              <a:rPr lang="en-US" sz="1600" b="1" dirty="0"/>
              <a:t>"text-muted"</a:t>
            </a:r>
            <a:r>
              <a:rPr lang="en-US" sz="1600" dirty="0"/>
              <a:t>&gt; muted.&lt;/</a:t>
            </a:r>
            <a:r>
              <a:rPr lang="en-US" sz="1600" b="1" dirty="0"/>
              <a:t>p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b="1" dirty="0"/>
              <a:t>p </a:t>
            </a:r>
            <a:r>
              <a:rPr lang="en-US" sz="1600" dirty="0"/>
              <a:t>class=</a:t>
            </a:r>
            <a:r>
              <a:rPr lang="en-US" sz="1600" b="1" dirty="0"/>
              <a:t>"text-primary"</a:t>
            </a:r>
            <a:r>
              <a:rPr lang="en-US" sz="1600" dirty="0"/>
              <a:t>&gt; important.&lt;/</a:t>
            </a:r>
            <a:r>
              <a:rPr lang="en-US" sz="1600" b="1" dirty="0"/>
              <a:t>p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b="1" dirty="0"/>
              <a:t>p </a:t>
            </a:r>
            <a:r>
              <a:rPr lang="en-US" sz="1600" dirty="0"/>
              <a:t>class=</a:t>
            </a:r>
            <a:r>
              <a:rPr lang="en-US" sz="1600" b="1" dirty="0"/>
              <a:t>"text-success"</a:t>
            </a:r>
            <a:r>
              <a:rPr lang="en-US" sz="1600" dirty="0"/>
              <a:t>&gt; success.&lt;/</a:t>
            </a:r>
            <a:r>
              <a:rPr lang="en-US" sz="1600" b="1" dirty="0"/>
              <a:t>p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b="1" dirty="0"/>
              <a:t>p </a:t>
            </a:r>
            <a:r>
              <a:rPr lang="en-US" sz="1600" dirty="0"/>
              <a:t>class=</a:t>
            </a:r>
            <a:r>
              <a:rPr lang="en-US" sz="1600" b="1" dirty="0"/>
              <a:t>"text-info"</a:t>
            </a:r>
            <a:r>
              <a:rPr lang="en-US" sz="1600" dirty="0"/>
              <a:t>&gt; information.&lt;/</a:t>
            </a:r>
            <a:r>
              <a:rPr lang="en-US" sz="1600" b="1" dirty="0"/>
              <a:t>p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b="1" dirty="0"/>
              <a:t>p </a:t>
            </a:r>
            <a:r>
              <a:rPr lang="en-US" sz="1600" dirty="0"/>
              <a:t>class=</a:t>
            </a:r>
            <a:r>
              <a:rPr lang="en-US" sz="1600" b="1" dirty="0"/>
              <a:t>"text-warning"</a:t>
            </a:r>
            <a:r>
              <a:rPr lang="en-US" sz="1600" dirty="0"/>
              <a:t>&gt; warning.&lt;/</a:t>
            </a:r>
            <a:r>
              <a:rPr lang="en-US" sz="1600" b="1" dirty="0"/>
              <a:t>p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b="1" dirty="0"/>
              <a:t>p </a:t>
            </a:r>
            <a:r>
              <a:rPr lang="en-US" sz="1600" dirty="0"/>
              <a:t>class=</a:t>
            </a:r>
            <a:r>
              <a:rPr lang="en-US" sz="1600" b="1" dirty="0"/>
              <a:t>"text-danger"</a:t>
            </a:r>
            <a:r>
              <a:rPr lang="en-US" sz="1600" dirty="0"/>
              <a:t>&gt; danger.&lt;/</a:t>
            </a:r>
            <a:r>
              <a:rPr lang="en-US" sz="1600" b="1" dirty="0"/>
              <a:t>p</a:t>
            </a:r>
            <a:r>
              <a:rPr lang="en-US" sz="16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24</a:t>
            </a:fld>
            <a:endParaRPr lang="tr-TR"/>
          </a:p>
        </p:txBody>
      </p:sp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/>
              <a:t>Arkaplan</a:t>
            </a:r>
            <a:r>
              <a:rPr lang="tr-TR" dirty="0"/>
              <a:t> Rengi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1872208" cy="292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58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Metin ve </a:t>
            </a:r>
            <a:r>
              <a:rPr lang="tr-TR" dirty="0" err="1"/>
              <a:t>Arkaplan</a:t>
            </a:r>
            <a:r>
              <a:rPr lang="tr-TR" dirty="0"/>
              <a:t> Rengi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Bootstrap ile </a:t>
            </a:r>
            <a:r>
              <a:rPr lang="tr-TR" sz="2800" dirty="0" err="1" smtClean="0"/>
              <a:t>arkaplan</a:t>
            </a:r>
            <a:r>
              <a:rPr lang="tr-TR" sz="2800" dirty="0" smtClean="0"/>
              <a:t> rengi için verilebilecek belirlenmiş renkler bulunmaktadır.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en-US" sz="2800" dirty="0" smtClean="0"/>
              <a:t>.</a:t>
            </a:r>
            <a:r>
              <a:rPr lang="tr-TR" sz="2800" dirty="0" err="1" smtClean="0"/>
              <a:t>active</a:t>
            </a:r>
            <a:r>
              <a:rPr lang="en-US" sz="2800" dirty="0" smtClean="0"/>
              <a:t>,</a:t>
            </a:r>
            <a:r>
              <a:rPr lang="en-US" sz="2800" dirty="0"/>
              <a:t> 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.success</a:t>
            </a:r>
            <a:r>
              <a:rPr lang="en-US" sz="2800" dirty="0"/>
              <a:t>, 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/>
              <a:t>.</a:t>
            </a:r>
            <a:r>
              <a:rPr lang="en-US" sz="2800" dirty="0" err="1" smtClean="0"/>
              <a:t>bg</a:t>
            </a:r>
            <a:r>
              <a:rPr lang="en-US" sz="2800" dirty="0" smtClean="0"/>
              <a:t>-info</a:t>
            </a:r>
            <a:r>
              <a:rPr lang="en-US" sz="2800" dirty="0"/>
              <a:t>, 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.</a:t>
            </a:r>
            <a:r>
              <a:rPr lang="en-US" sz="2800" dirty="0" err="1" smtClean="0"/>
              <a:t>bg</a:t>
            </a:r>
            <a:r>
              <a:rPr lang="en-US" sz="2800" dirty="0" smtClean="0"/>
              <a:t>-warning</a:t>
            </a:r>
            <a:r>
              <a:rPr lang="en-US" sz="2800" dirty="0"/>
              <a:t>,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800" dirty="0" smtClean="0"/>
              <a:t>.</a:t>
            </a:r>
            <a:r>
              <a:rPr lang="en-US" sz="2800" dirty="0" err="1"/>
              <a:t>bg</a:t>
            </a:r>
            <a:r>
              <a:rPr lang="en-US" sz="2800" dirty="0"/>
              <a:t>-danger</a:t>
            </a:r>
            <a:r>
              <a:rPr lang="en-US" sz="2800" dirty="0" smtClean="0"/>
              <a:t>.</a:t>
            </a:r>
            <a:r>
              <a:rPr lang="tr-TR" sz="2800" dirty="0" smtClean="0"/>
              <a:t> 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25</a:t>
            </a:fld>
            <a:endParaRPr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229200"/>
            <a:ext cx="7920880" cy="57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48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Tablolar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Table</a:t>
            </a:r>
            <a:r>
              <a:rPr lang="tr-TR" sz="2800" dirty="0" smtClean="0"/>
              <a:t> etiketi içerisinde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table</a:t>
            </a:r>
            <a:r>
              <a:rPr lang="tr-TR" sz="2800" b="1" dirty="0" smtClean="0"/>
              <a:t> </a:t>
            </a:r>
            <a:r>
              <a:rPr lang="tr-TR" sz="2800" dirty="0" smtClean="0"/>
              <a:t>kullanıldığında iç satır kenarlığı olan tablo oluşturulur. </a:t>
            </a:r>
          </a:p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container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 err="1"/>
              <a:t>table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table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&lt;</a:t>
            </a:r>
            <a:r>
              <a:rPr lang="tr-TR" sz="2800" b="1" dirty="0"/>
              <a:t>tr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    &lt;</a:t>
            </a:r>
            <a:r>
              <a:rPr lang="tr-TR" sz="2800" b="1" dirty="0" err="1"/>
              <a:t>td</a:t>
            </a:r>
            <a:r>
              <a:rPr lang="tr-TR" sz="2800" dirty="0"/>
              <a:t>&gt;Ad&lt;/</a:t>
            </a:r>
            <a:r>
              <a:rPr lang="tr-TR" sz="2800" b="1" dirty="0" err="1"/>
              <a:t>td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    &lt;</a:t>
            </a:r>
            <a:r>
              <a:rPr lang="tr-TR" sz="2800" b="1" dirty="0" err="1"/>
              <a:t>td</a:t>
            </a:r>
            <a:r>
              <a:rPr lang="tr-TR" sz="2800" dirty="0"/>
              <a:t>&gt;</a:t>
            </a:r>
            <a:r>
              <a:rPr lang="tr-TR" sz="2800" dirty="0" err="1"/>
              <a:t>Soyad</a:t>
            </a:r>
            <a:r>
              <a:rPr lang="tr-TR" sz="2800" dirty="0"/>
              <a:t>&lt;/</a:t>
            </a:r>
            <a:r>
              <a:rPr lang="tr-TR" sz="2800" b="1" dirty="0" err="1"/>
              <a:t>td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    &lt;</a:t>
            </a:r>
            <a:r>
              <a:rPr lang="tr-TR" sz="2800" b="1" dirty="0" err="1"/>
              <a:t>td</a:t>
            </a:r>
            <a:r>
              <a:rPr lang="tr-TR" sz="2800" dirty="0"/>
              <a:t>&gt;Ortalama&lt;/</a:t>
            </a:r>
            <a:r>
              <a:rPr lang="tr-TR" sz="2800" b="1" dirty="0" err="1"/>
              <a:t>td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&lt;/</a:t>
            </a:r>
            <a:r>
              <a:rPr lang="tr-TR" sz="2800" b="1" dirty="0"/>
              <a:t>tr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&lt;</a:t>
            </a:r>
            <a:r>
              <a:rPr lang="tr-TR" sz="2800" b="1" dirty="0"/>
              <a:t>tr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    &lt;</a:t>
            </a:r>
            <a:r>
              <a:rPr lang="tr-TR" sz="2800" b="1" dirty="0" err="1"/>
              <a:t>td</a:t>
            </a:r>
            <a:r>
              <a:rPr lang="tr-TR" sz="2800" dirty="0"/>
              <a:t>&gt;Ali&lt;/</a:t>
            </a:r>
            <a:r>
              <a:rPr lang="tr-TR" sz="2800" b="1" dirty="0" err="1"/>
              <a:t>td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    &lt;</a:t>
            </a:r>
            <a:r>
              <a:rPr lang="tr-TR" sz="2800" b="1" dirty="0" err="1"/>
              <a:t>td</a:t>
            </a:r>
            <a:r>
              <a:rPr lang="tr-TR" sz="2800" dirty="0"/>
              <a:t>&gt;Gel&lt;/</a:t>
            </a:r>
            <a:r>
              <a:rPr lang="tr-TR" sz="2800" b="1" dirty="0" err="1"/>
              <a:t>td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    &lt;</a:t>
            </a:r>
            <a:r>
              <a:rPr lang="tr-TR" sz="2800" b="1" dirty="0" err="1"/>
              <a:t>td</a:t>
            </a:r>
            <a:r>
              <a:rPr lang="tr-TR" sz="2800" dirty="0"/>
              <a:t>&gt;75&lt;/</a:t>
            </a:r>
            <a:r>
              <a:rPr lang="tr-TR" sz="2800" b="1" dirty="0" err="1"/>
              <a:t>td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&lt;/</a:t>
            </a:r>
            <a:r>
              <a:rPr lang="tr-TR" sz="2800" b="1" dirty="0"/>
              <a:t>tr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&lt;</a:t>
            </a:r>
            <a:r>
              <a:rPr lang="tr-TR" sz="2800" b="1" dirty="0"/>
              <a:t>tr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    &lt;</a:t>
            </a:r>
            <a:r>
              <a:rPr lang="tr-TR" sz="2800" b="1" dirty="0" err="1"/>
              <a:t>td</a:t>
            </a:r>
            <a:r>
              <a:rPr lang="tr-TR" sz="2800" dirty="0"/>
              <a:t>&gt;Veli&lt;/</a:t>
            </a:r>
            <a:r>
              <a:rPr lang="tr-TR" sz="2800" b="1" dirty="0" err="1"/>
              <a:t>td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    &lt;</a:t>
            </a:r>
            <a:r>
              <a:rPr lang="tr-TR" sz="2800" b="1" dirty="0" err="1"/>
              <a:t>td</a:t>
            </a:r>
            <a:r>
              <a:rPr lang="tr-TR" sz="2800" dirty="0"/>
              <a:t>&gt;Git&lt;/</a:t>
            </a:r>
            <a:r>
              <a:rPr lang="tr-TR" sz="2800" b="1" dirty="0" err="1"/>
              <a:t>td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    &lt;</a:t>
            </a:r>
            <a:r>
              <a:rPr lang="tr-TR" sz="2800" b="1" dirty="0" err="1"/>
              <a:t>td</a:t>
            </a:r>
            <a:r>
              <a:rPr lang="tr-TR" sz="2800" dirty="0"/>
              <a:t>&gt;90&lt;/</a:t>
            </a:r>
            <a:r>
              <a:rPr lang="tr-TR" sz="2800" b="1" dirty="0" err="1"/>
              <a:t>td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&lt;/</a:t>
            </a:r>
            <a:r>
              <a:rPr lang="tr-TR" sz="2800" b="1" dirty="0"/>
              <a:t>tr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&lt;/</a:t>
            </a:r>
            <a:r>
              <a:rPr lang="tr-TR" sz="2800" b="1" dirty="0" err="1"/>
              <a:t>table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26</a:t>
            </a:fld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00808"/>
            <a:ext cx="438678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39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Tablolar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Kenarlıkların olması için  </a:t>
            </a:r>
            <a:r>
              <a:rPr lang="tr-TR" sz="2800" b="1" dirty="0" smtClean="0"/>
              <a:t>.</a:t>
            </a:r>
            <a:r>
              <a:rPr lang="tr-TR" sz="2900" b="1" dirty="0" err="1" smtClean="0"/>
              <a:t>table-bordered</a:t>
            </a:r>
            <a:r>
              <a:rPr lang="tr-TR" sz="2900" b="1" dirty="0" smtClean="0"/>
              <a:t>,  </a:t>
            </a:r>
            <a:r>
              <a:rPr lang="tr-TR" sz="2900" dirty="0" smtClean="0"/>
              <a:t>satır üzerinde renk değişikliği yapmak için </a:t>
            </a:r>
            <a:r>
              <a:rPr lang="tr-TR" sz="2900" b="1" dirty="0" smtClean="0"/>
              <a:t>.</a:t>
            </a:r>
            <a:r>
              <a:rPr lang="tr-TR" sz="2900" b="1" dirty="0" err="1" smtClean="0"/>
              <a:t>table-hover</a:t>
            </a:r>
            <a:r>
              <a:rPr lang="tr-TR" sz="2900" b="1" dirty="0" smtClean="0"/>
              <a:t>, </a:t>
            </a:r>
            <a:r>
              <a:rPr lang="tr-TR" sz="2900" dirty="0" smtClean="0"/>
              <a:t>çözünürlüklere duyarlı tablo için </a:t>
            </a:r>
            <a:r>
              <a:rPr lang="tr-TR" sz="2900" b="1" dirty="0" smtClean="0"/>
              <a:t>.</a:t>
            </a:r>
            <a:r>
              <a:rPr lang="tr-TR" sz="2900" b="1" dirty="0" err="1" smtClean="0"/>
              <a:t>table-responsive</a:t>
            </a:r>
            <a:r>
              <a:rPr lang="tr-TR" sz="2900" b="1" dirty="0" smtClean="0"/>
              <a:t>  eklenir</a:t>
            </a:r>
            <a:r>
              <a:rPr lang="tr-TR" sz="2800" dirty="0" smtClean="0"/>
              <a:t>.  </a:t>
            </a:r>
          </a:p>
          <a:p>
            <a:pPr marL="0" indent="0">
              <a:buNone/>
              <a:defRPr/>
            </a:pPr>
            <a:r>
              <a:rPr lang="tr-TR" sz="2800" dirty="0" smtClean="0"/>
              <a:t>Satır ve Sütuna </a:t>
            </a:r>
            <a:r>
              <a:rPr lang="tr-TR" sz="2800" dirty="0" err="1" smtClean="0"/>
              <a:t>arkaplan</a:t>
            </a:r>
            <a:r>
              <a:rPr lang="tr-TR" sz="2800" dirty="0" smtClean="0"/>
              <a:t> rengi vermek için:</a:t>
            </a:r>
          </a:p>
          <a:p>
            <a:pPr marL="0" indent="0">
              <a:buNone/>
              <a:defRPr/>
            </a:pPr>
            <a:r>
              <a:rPr lang="en-US" sz="2800" dirty="0"/>
              <a:t>.</a:t>
            </a:r>
            <a:r>
              <a:rPr lang="en-US" sz="2800" dirty="0" err="1"/>
              <a:t>bg</a:t>
            </a:r>
            <a:r>
              <a:rPr lang="en-US" sz="2800" dirty="0"/>
              <a:t>-primary, </a:t>
            </a:r>
            <a:endParaRPr lang="tr-TR" sz="2800" dirty="0"/>
          </a:p>
          <a:p>
            <a:pPr marL="0" indent="0">
              <a:buNone/>
              <a:defRPr/>
            </a:pPr>
            <a:r>
              <a:rPr lang="en-US" sz="2800" dirty="0"/>
              <a:t>.</a:t>
            </a:r>
            <a:r>
              <a:rPr lang="en-US" sz="2800" dirty="0" err="1"/>
              <a:t>bg</a:t>
            </a:r>
            <a:r>
              <a:rPr lang="en-US" sz="2800" dirty="0"/>
              <a:t>-success, 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.</a:t>
            </a:r>
            <a:r>
              <a:rPr lang="en-US" sz="2800" dirty="0" err="1"/>
              <a:t>bg</a:t>
            </a:r>
            <a:r>
              <a:rPr lang="en-US" sz="2800" dirty="0"/>
              <a:t>-info, 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. </a:t>
            </a:r>
            <a:r>
              <a:rPr lang="en-US" sz="2800" dirty="0" err="1"/>
              <a:t>bg</a:t>
            </a:r>
            <a:r>
              <a:rPr lang="en-US" sz="2800" dirty="0"/>
              <a:t>-warning, </a:t>
            </a:r>
            <a:endParaRPr lang="tr-TR" sz="2800" dirty="0"/>
          </a:p>
          <a:p>
            <a:pPr marL="0" indent="0">
              <a:buNone/>
              <a:defRPr/>
            </a:pPr>
            <a:r>
              <a:rPr lang="en-US" sz="2800" dirty="0"/>
              <a:t>.</a:t>
            </a:r>
            <a:r>
              <a:rPr lang="en-US" sz="2800" dirty="0" err="1"/>
              <a:t>bg</a:t>
            </a:r>
            <a:r>
              <a:rPr lang="en-US" sz="2800" dirty="0"/>
              <a:t>-danger.</a:t>
            </a:r>
            <a:r>
              <a:rPr lang="tr-TR" sz="2800" dirty="0"/>
              <a:t> 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582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Tablolar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Table</a:t>
            </a:r>
            <a:r>
              <a:rPr lang="tr-TR" sz="2800" dirty="0" smtClean="0"/>
              <a:t> etiketi içerisinde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table</a:t>
            </a:r>
            <a:r>
              <a:rPr lang="tr-TR" sz="2800" b="1" dirty="0" smtClean="0"/>
              <a:t> </a:t>
            </a:r>
            <a:r>
              <a:rPr lang="tr-TR" sz="2800" dirty="0" smtClean="0"/>
              <a:t>kullanıldığında iç satır kenarlığı olan tablo oluşturulur. </a:t>
            </a:r>
          </a:p>
          <a:p>
            <a:pPr marL="0" indent="0">
              <a:buNone/>
              <a:defRPr/>
            </a:pPr>
            <a:r>
              <a:rPr lang="tr-TR" sz="1800" dirty="0"/>
              <a:t>&lt;</a:t>
            </a:r>
            <a:r>
              <a:rPr lang="tr-TR" sz="1800" b="1" dirty="0"/>
              <a:t>div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container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</a:t>
            </a:r>
            <a:r>
              <a:rPr lang="tr-TR" sz="1800" b="1" dirty="0" err="1"/>
              <a:t>table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table</a:t>
            </a:r>
            <a:r>
              <a:rPr lang="tr-TR" sz="1800" b="1" dirty="0"/>
              <a:t> </a:t>
            </a:r>
            <a:r>
              <a:rPr lang="tr-TR" sz="1800" b="1" dirty="0" err="1"/>
              <a:t>table-striped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active</a:t>
            </a:r>
            <a:r>
              <a:rPr lang="tr-TR" sz="1800" b="1" dirty="0"/>
              <a:t>"</a:t>
            </a:r>
            <a:r>
              <a:rPr lang="tr-TR" sz="1800" dirty="0"/>
              <a:t>&gt;Ad&lt;/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success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r>
              <a:rPr lang="tr-TR" sz="1800" dirty="0" err="1"/>
              <a:t>Soyad</a:t>
            </a:r>
            <a:r>
              <a:rPr lang="tr-TR" sz="1800" dirty="0"/>
              <a:t>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info</a:t>
            </a:r>
            <a:r>
              <a:rPr lang="tr-TR" sz="1800" b="1" dirty="0"/>
              <a:t>"</a:t>
            </a:r>
            <a:r>
              <a:rPr lang="tr-TR" sz="1800" dirty="0"/>
              <a:t>&gt;Ortalama&lt;/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warning</a:t>
            </a:r>
            <a:r>
              <a:rPr lang="tr-TR" sz="1800" b="1" dirty="0"/>
              <a:t>"</a:t>
            </a:r>
            <a:r>
              <a:rPr lang="tr-TR" sz="1800" dirty="0"/>
              <a:t>&gt;Ali&lt;/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danger</a:t>
            </a:r>
            <a:r>
              <a:rPr lang="tr-TR" sz="1800" b="1" dirty="0"/>
              <a:t>"</a:t>
            </a:r>
            <a:r>
              <a:rPr lang="tr-TR" sz="1800" dirty="0"/>
              <a:t>&gt;Gel&lt;/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b="1" dirty="0"/>
              <a:t>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active</a:t>
            </a:r>
            <a:r>
              <a:rPr lang="tr-TR" sz="1800" b="1" dirty="0"/>
              <a:t>"</a:t>
            </a:r>
            <a:r>
              <a:rPr lang="tr-TR" sz="1800" dirty="0"/>
              <a:t>&gt;75&lt;/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</a:t>
            </a:r>
            <a:r>
              <a:rPr lang="tr-TR" sz="1800" b="1" dirty="0"/>
              <a:t>tr </a:t>
            </a:r>
            <a:r>
              <a:rPr lang="tr-TR" sz="1800" dirty="0" err="1"/>
              <a:t>class</a:t>
            </a:r>
            <a:r>
              <a:rPr lang="tr-TR" sz="1800" dirty="0"/>
              <a:t>=</a:t>
            </a:r>
            <a:r>
              <a:rPr lang="tr-TR" sz="1800" b="1" dirty="0"/>
              <a:t>"</a:t>
            </a:r>
            <a:r>
              <a:rPr lang="tr-TR" sz="1800" b="1" dirty="0" err="1"/>
              <a:t>active</a:t>
            </a:r>
            <a:r>
              <a:rPr lang="tr-TR" sz="1800" b="1" dirty="0"/>
              <a:t>"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&gt;Veli&lt;/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&gt;Git&lt;/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    &lt;</a:t>
            </a:r>
            <a:r>
              <a:rPr lang="tr-TR" sz="1800" b="1" dirty="0" err="1"/>
              <a:t>td</a:t>
            </a:r>
            <a:r>
              <a:rPr lang="tr-TR" sz="1800" dirty="0"/>
              <a:t>&gt;90&lt;/</a:t>
            </a:r>
            <a:r>
              <a:rPr lang="tr-TR" sz="1800" b="1" dirty="0" err="1"/>
              <a:t>td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    &lt;/</a:t>
            </a:r>
            <a:r>
              <a:rPr lang="tr-TR" sz="1800" b="1" dirty="0"/>
              <a:t>tr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    &lt;/</a:t>
            </a:r>
            <a:r>
              <a:rPr lang="tr-TR" sz="1800" b="1" dirty="0" err="1"/>
              <a:t>table</a:t>
            </a:r>
            <a:r>
              <a:rPr lang="tr-TR" sz="1800" dirty="0"/>
              <a:t>&gt;</a:t>
            </a:r>
            <a:br>
              <a:rPr lang="tr-TR" sz="1800" dirty="0"/>
            </a:br>
            <a:r>
              <a:rPr lang="tr-TR" sz="1800" dirty="0"/>
              <a:t>&lt;/</a:t>
            </a:r>
            <a:r>
              <a:rPr lang="tr-TR" sz="1800" b="1" dirty="0"/>
              <a:t>div</a:t>
            </a:r>
            <a:r>
              <a:rPr lang="tr-TR" sz="18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28</a:t>
            </a:fld>
            <a:endParaRPr lang="tr-T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09120"/>
            <a:ext cx="496855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513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Resimler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Resmin kenarları yuvarlatılmış gösterebilmek için </a:t>
            </a:r>
          </a:p>
          <a:p>
            <a:pPr marL="0" indent="0">
              <a:buNone/>
              <a:defRPr/>
            </a:pPr>
            <a:r>
              <a:rPr lang="tr-TR" sz="2800" dirty="0" smtClean="0"/>
              <a:t>.</a:t>
            </a:r>
            <a:r>
              <a:rPr lang="tr-TR" sz="2800" dirty="0" err="1" smtClean="0"/>
              <a:t>img-rounded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Resmi elips içerisinde filtreli göstermek için </a:t>
            </a:r>
          </a:p>
          <a:p>
            <a:pPr marL="0" indent="0">
              <a:buNone/>
              <a:defRPr/>
            </a:pPr>
            <a:r>
              <a:rPr lang="tr-TR" sz="2800" dirty="0"/>
              <a:t>.</a:t>
            </a:r>
            <a:r>
              <a:rPr lang="tr-TR" sz="2800" dirty="0" err="1" smtClean="0"/>
              <a:t>img-circle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Resmi çerçeveli göstermek için </a:t>
            </a:r>
          </a:p>
          <a:p>
            <a:pPr marL="0" indent="0">
              <a:buNone/>
              <a:defRPr/>
            </a:pPr>
            <a:r>
              <a:rPr lang="tr-TR" sz="2800" dirty="0"/>
              <a:t>.</a:t>
            </a:r>
            <a:r>
              <a:rPr lang="tr-TR" sz="2800" dirty="0" err="1" smtClean="0"/>
              <a:t>img-thumbnail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Çözünürlüğe duyarlı resim için </a:t>
            </a:r>
          </a:p>
          <a:p>
            <a:pPr marL="0" indent="0">
              <a:buNone/>
              <a:defRPr/>
            </a:pPr>
            <a:r>
              <a:rPr lang="tr-TR" sz="2800" dirty="0" smtClean="0"/>
              <a:t>.</a:t>
            </a:r>
            <a:r>
              <a:rPr lang="tr-TR" sz="2800" dirty="0" err="1" smtClean="0"/>
              <a:t>img-responsive</a:t>
            </a:r>
            <a:r>
              <a:rPr lang="tr-TR" sz="2800" dirty="0" smtClean="0"/>
              <a:t>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Kullanılır.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8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Web sayfası geliştiricileri </a:t>
            </a:r>
            <a:r>
              <a:rPr lang="tr-TR" sz="2800" dirty="0"/>
              <a:t>için twitter çalışanları tarafından 2010 yılından itibaren geliştirilmesi başlanmış bir uygulama çatısıdır. </a:t>
            </a: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Bootstrap kullanılarak ;</a:t>
            </a:r>
          </a:p>
          <a:p>
            <a:pPr marL="0" indent="0">
              <a:buNone/>
              <a:defRPr/>
            </a:pPr>
            <a:r>
              <a:rPr lang="tr-TR" sz="2800" dirty="0" smtClean="0"/>
              <a:t>web sayfalarının farklı cihazlarda düzgün, uygun bir biçimde (</a:t>
            </a:r>
            <a:r>
              <a:rPr lang="tr-TR" sz="2800" dirty="0" err="1" smtClean="0"/>
              <a:t>responsive</a:t>
            </a:r>
            <a:r>
              <a:rPr lang="tr-TR" sz="2800" dirty="0" smtClean="0"/>
              <a:t>)  gözükmesi sağlanabilir, </a:t>
            </a:r>
          </a:p>
          <a:p>
            <a:pPr marL="0" indent="0">
              <a:buNone/>
              <a:defRPr/>
            </a:pPr>
            <a:r>
              <a:rPr lang="tr-TR" sz="2800" dirty="0" smtClean="0"/>
              <a:t>İçerisinde bir çok web elemanı için hazır stil şablonları barındırır, </a:t>
            </a:r>
          </a:p>
          <a:p>
            <a:pPr marL="0" indent="0">
              <a:buNone/>
              <a:defRPr/>
            </a:pPr>
            <a:r>
              <a:rPr lang="tr-TR" sz="2800" dirty="0" smtClean="0"/>
              <a:t>Tasarımın kolayca geliştirilmesi sağlanır,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css</a:t>
            </a:r>
            <a:r>
              <a:rPr lang="tr-TR" sz="2800" dirty="0" smtClean="0"/>
              <a:t> ve </a:t>
            </a:r>
            <a:r>
              <a:rPr lang="tr-TR" sz="2800" dirty="0" err="1" smtClean="0"/>
              <a:t>js</a:t>
            </a:r>
            <a:r>
              <a:rPr lang="tr-TR" sz="2800" dirty="0" smtClean="0"/>
              <a:t> dosyalarından oluşur.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7846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Resimler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2196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1600" dirty="0" smtClean="0"/>
              <a:t>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container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row</a:t>
            </a:r>
            <a:r>
              <a:rPr lang="tr-TR" sz="1600" b="1" dirty="0"/>
              <a:t>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"col-lg-4"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 err="1"/>
              <a:t>img</a:t>
            </a:r>
            <a:r>
              <a:rPr lang="tr-TR" sz="1600" b="1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</a:t>
            </a:r>
            <a:r>
              <a:rPr lang="tr-TR" sz="1600" b="1" dirty="0"/>
              <a:t>"bf.jpg"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img-rounded</a:t>
            </a:r>
            <a:r>
              <a:rPr lang="tr-TR" sz="1600" b="1" dirty="0"/>
              <a:t>" </a:t>
            </a:r>
            <a:r>
              <a:rPr lang="tr-TR" sz="1600" dirty="0" err="1"/>
              <a:t>height</a:t>
            </a:r>
            <a:r>
              <a:rPr lang="tr-TR" sz="1600" dirty="0"/>
              <a:t>=</a:t>
            </a:r>
            <a:r>
              <a:rPr lang="tr-TR" sz="1600" b="1" dirty="0"/>
              <a:t>"120" </a:t>
            </a:r>
            <a:r>
              <a:rPr lang="tr-TR" sz="1600" dirty="0" err="1"/>
              <a:t>width</a:t>
            </a:r>
            <a:r>
              <a:rPr lang="tr-TR" sz="1600" dirty="0"/>
              <a:t>=</a:t>
            </a:r>
            <a:r>
              <a:rPr lang="tr-TR" sz="1600" b="1" dirty="0"/>
              <a:t>"300"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"col-lg-4"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 err="1"/>
              <a:t>img</a:t>
            </a:r>
            <a:r>
              <a:rPr lang="tr-TR" sz="1600" b="1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</a:t>
            </a:r>
            <a:r>
              <a:rPr lang="tr-TR" sz="1600" b="1" dirty="0"/>
              <a:t>"bf.jpg"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img-circle</a:t>
            </a:r>
            <a:r>
              <a:rPr lang="tr-TR" sz="1600" b="1" dirty="0"/>
              <a:t>" </a:t>
            </a:r>
            <a:r>
              <a:rPr lang="tr-TR" sz="1600" dirty="0" err="1"/>
              <a:t>height</a:t>
            </a:r>
            <a:r>
              <a:rPr lang="tr-TR" sz="1600" dirty="0"/>
              <a:t>=</a:t>
            </a:r>
            <a:r>
              <a:rPr lang="tr-TR" sz="1600" b="1" dirty="0"/>
              <a:t>"120" </a:t>
            </a:r>
            <a:r>
              <a:rPr lang="tr-TR" sz="1600" dirty="0" err="1"/>
              <a:t>width</a:t>
            </a:r>
            <a:r>
              <a:rPr lang="tr-TR" sz="1600" dirty="0"/>
              <a:t>=</a:t>
            </a:r>
            <a:r>
              <a:rPr lang="tr-TR" sz="1600" b="1" dirty="0"/>
              <a:t>"300"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</a:t>
            </a:r>
            <a:r>
              <a:rPr lang="tr-TR" sz="1600" b="1" dirty="0"/>
              <a:t>div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"col-lg-4"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    &lt;</a:t>
            </a:r>
            <a:r>
              <a:rPr lang="tr-TR" sz="1600" b="1" dirty="0" err="1"/>
              <a:t>img</a:t>
            </a:r>
            <a:r>
              <a:rPr lang="tr-TR" sz="1600" b="1" dirty="0"/>
              <a:t> </a:t>
            </a:r>
            <a:r>
              <a:rPr lang="tr-TR" sz="1600" dirty="0" err="1"/>
              <a:t>src</a:t>
            </a:r>
            <a:r>
              <a:rPr lang="tr-TR" sz="1600" dirty="0"/>
              <a:t>=</a:t>
            </a:r>
            <a:r>
              <a:rPr lang="tr-TR" sz="1600" b="1" dirty="0"/>
              <a:t>"bf.jpg" </a:t>
            </a:r>
            <a:r>
              <a:rPr lang="tr-TR" sz="1600" dirty="0" err="1"/>
              <a:t>class</a:t>
            </a:r>
            <a:r>
              <a:rPr lang="tr-TR" sz="1600" dirty="0"/>
              <a:t>=</a:t>
            </a:r>
            <a:r>
              <a:rPr lang="tr-TR" sz="1600" b="1" dirty="0"/>
              <a:t>"</a:t>
            </a:r>
            <a:r>
              <a:rPr lang="tr-TR" sz="1600" b="1" dirty="0" err="1"/>
              <a:t>img-thumbnail</a:t>
            </a:r>
            <a:r>
              <a:rPr lang="tr-TR" sz="1600" b="1" dirty="0"/>
              <a:t>" </a:t>
            </a:r>
            <a:r>
              <a:rPr lang="tr-TR" sz="1600" dirty="0" err="1"/>
              <a:t>height</a:t>
            </a:r>
            <a:r>
              <a:rPr lang="tr-TR" sz="1600" dirty="0"/>
              <a:t>=</a:t>
            </a:r>
            <a:r>
              <a:rPr lang="tr-TR" sz="1600" b="1" dirty="0"/>
              <a:t>"120" </a:t>
            </a:r>
            <a:r>
              <a:rPr lang="tr-TR" sz="1600" dirty="0" err="1"/>
              <a:t>width</a:t>
            </a:r>
            <a:r>
              <a:rPr lang="tr-TR" sz="1600" dirty="0"/>
              <a:t>=</a:t>
            </a:r>
            <a:r>
              <a:rPr lang="tr-TR" sz="1600" b="1" dirty="0"/>
              <a:t>"300"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    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br>
              <a:rPr lang="tr-TR" sz="1600" dirty="0"/>
            </a:br>
            <a:r>
              <a:rPr lang="tr-TR" sz="1600" dirty="0"/>
              <a:t>&lt;/</a:t>
            </a:r>
            <a:r>
              <a:rPr lang="tr-TR" sz="1600" b="1" dirty="0"/>
              <a:t>div</a:t>
            </a:r>
            <a:r>
              <a:rPr lang="tr-TR" sz="1600" dirty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30</a:t>
            </a:fld>
            <a:endParaRPr lang="tr-T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69160"/>
            <a:ext cx="810039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832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Well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Kenarları yuvarlatılmış blok elamanı oluşturmak için .</a:t>
            </a:r>
            <a:r>
              <a:rPr lang="tr-TR" sz="2800" dirty="0" err="1" smtClean="0"/>
              <a:t>well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Oluşturulan bu elemanın yüksekliğini küçültmek için </a:t>
            </a:r>
          </a:p>
          <a:p>
            <a:pPr marL="0" indent="0">
              <a:buNone/>
              <a:defRPr/>
            </a:pPr>
            <a:r>
              <a:rPr lang="tr-TR" sz="2800" dirty="0" smtClean="0"/>
              <a:t>ek olarak .</a:t>
            </a:r>
            <a:r>
              <a:rPr lang="tr-TR" sz="2800" dirty="0" err="1" smtClean="0"/>
              <a:t>well-sm</a:t>
            </a:r>
            <a:r>
              <a:rPr lang="tr-TR" sz="2800" dirty="0" smtClean="0"/>
              <a:t>, büyültmek için .</a:t>
            </a:r>
            <a:r>
              <a:rPr lang="tr-TR" sz="2800" dirty="0" err="1" smtClean="0"/>
              <a:t>well-bg</a:t>
            </a:r>
            <a:r>
              <a:rPr lang="tr-TR" sz="2800" dirty="0" smtClean="0"/>
              <a:t> kullanılır.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93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Well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658072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800" dirty="0" smtClean="0"/>
              <a:t>&lt;</a:t>
            </a:r>
            <a:r>
              <a:rPr lang="en-US" sz="2800" b="1" dirty="0" smtClean="0"/>
              <a:t>div </a:t>
            </a:r>
            <a:r>
              <a:rPr lang="en-US" sz="2800" dirty="0" smtClean="0"/>
              <a:t>class=</a:t>
            </a:r>
            <a:r>
              <a:rPr lang="en-US" sz="2800" b="1" dirty="0" smtClean="0"/>
              <a:t>"container"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    &lt;</a:t>
            </a:r>
            <a:r>
              <a:rPr lang="en-US" sz="2800" b="1" dirty="0" smtClean="0"/>
              <a:t>div </a:t>
            </a:r>
            <a:r>
              <a:rPr lang="en-US" sz="2800" dirty="0" smtClean="0"/>
              <a:t>class=</a:t>
            </a:r>
            <a:r>
              <a:rPr lang="en-US" sz="2800" b="1" dirty="0" smtClean="0"/>
              <a:t>"well"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Buradaki</a:t>
            </a:r>
            <a:r>
              <a:rPr lang="en-US" sz="2800" dirty="0" smtClean="0"/>
              <a:t> well Normal</a:t>
            </a:r>
            <a:br>
              <a:rPr lang="en-US" sz="2800" dirty="0" smtClean="0"/>
            </a:br>
            <a:r>
              <a:rPr lang="en-US" sz="2800" dirty="0" smtClean="0"/>
              <a:t>    &lt;/</a:t>
            </a:r>
            <a:r>
              <a:rPr lang="en-US" sz="2800" b="1" dirty="0" smtClean="0"/>
              <a:t>div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    &lt;</a:t>
            </a:r>
            <a:r>
              <a:rPr lang="en-US" sz="2800" b="1" dirty="0" smtClean="0"/>
              <a:t>div </a:t>
            </a:r>
            <a:r>
              <a:rPr lang="en-US" sz="2800" dirty="0" smtClean="0"/>
              <a:t>class=</a:t>
            </a:r>
            <a:r>
              <a:rPr lang="en-US" sz="2800" b="1" dirty="0" smtClean="0"/>
              <a:t>"well well-</a:t>
            </a:r>
            <a:r>
              <a:rPr lang="en-US" sz="2800" b="1" dirty="0" err="1" smtClean="0"/>
              <a:t>lg</a:t>
            </a:r>
            <a:r>
              <a:rPr lang="en-US" sz="2800" b="1" dirty="0" smtClean="0"/>
              <a:t>"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Buradaki</a:t>
            </a:r>
            <a:r>
              <a:rPr lang="en-US" sz="2800" dirty="0" smtClean="0"/>
              <a:t> well </a:t>
            </a:r>
            <a:r>
              <a:rPr lang="en-US" sz="2800" dirty="0" err="1" smtClean="0"/>
              <a:t>Büyük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&lt;/</a:t>
            </a:r>
            <a:r>
              <a:rPr lang="en-US" sz="2800" b="1" dirty="0" smtClean="0"/>
              <a:t>div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    &lt;</a:t>
            </a:r>
            <a:r>
              <a:rPr lang="en-US" sz="2800" b="1" dirty="0" smtClean="0"/>
              <a:t>div </a:t>
            </a:r>
            <a:r>
              <a:rPr lang="en-US" sz="2800" dirty="0" smtClean="0"/>
              <a:t>class=</a:t>
            </a:r>
            <a:r>
              <a:rPr lang="en-US" sz="2800" b="1" dirty="0" smtClean="0"/>
              <a:t>"well well-</a:t>
            </a:r>
            <a:r>
              <a:rPr lang="en-US" sz="2800" b="1" dirty="0" err="1" smtClean="0"/>
              <a:t>sm</a:t>
            </a:r>
            <a:r>
              <a:rPr lang="en-US" sz="2800" b="1" dirty="0" smtClean="0"/>
              <a:t>"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Buradaki</a:t>
            </a:r>
            <a:r>
              <a:rPr lang="en-US" sz="2800" dirty="0" smtClean="0"/>
              <a:t> well </a:t>
            </a:r>
            <a:r>
              <a:rPr lang="en-US" sz="2800" dirty="0" err="1" smtClean="0"/>
              <a:t>Küçük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&lt;/</a:t>
            </a:r>
            <a:r>
              <a:rPr lang="en-US" sz="2800" b="1" dirty="0" smtClean="0"/>
              <a:t>div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&lt;/</a:t>
            </a:r>
            <a:r>
              <a:rPr lang="en-US" sz="2800" b="1" dirty="0" smtClean="0"/>
              <a:t>div</a:t>
            </a:r>
            <a:r>
              <a:rPr lang="en-US" sz="2800" dirty="0" smtClean="0"/>
              <a:t>&gt;</a:t>
            </a: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32</a:t>
            </a:fld>
            <a:endParaRPr lang="tr-T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849" y="1314450"/>
            <a:ext cx="3636340" cy="240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028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Basit uyarı mesajları için .</a:t>
            </a:r>
            <a:r>
              <a:rPr lang="tr-TR" sz="2800" dirty="0" err="1" smtClean="0"/>
              <a:t>alert</a:t>
            </a:r>
            <a:r>
              <a:rPr lang="tr-TR" sz="2800" dirty="0" smtClean="0"/>
              <a:t> kullanılır. </a:t>
            </a:r>
            <a:r>
              <a:rPr lang="tr-TR" sz="2800" dirty="0"/>
              <a:t>Arka plan renklerini farklı tanımlamak için .</a:t>
            </a:r>
            <a:r>
              <a:rPr lang="tr-TR" sz="2800" dirty="0" err="1"/>
              <a:t>alert-success</a:t>
            </a:r>
            <a:r>
              <a:rPr lang="tr-TR" sz="2800" dirty="0"/>
              <a:t>, .</a:t>
            </a:r>
            <a:r>
              <a:rPr lang="tr-TR" sz="2800" dirty="0" err="1"/>
              <a:t>alert-info</a:t>
            </a:r>
            <a:r>
              <a:rPr lang="tr-TR" sz="2800" dirty="0"/>
              <a:t>,.</a:t>
            </a:r>
            <a:r>
              <a:rPr lang="tr-TR" sz="2800" dirty="0" err="1"/>
              <a:t>alert-warning</a:t>
            </a:r>
            <a:r>
              <a:rPr lang="tr-TR" sz="2800" dirty="0"/>
              <a:t> </a:t>
            </a:r>
            <a:r>
              <a:rPr lang="tr-TR" sz="2800" dirty="0" smtClean="0"/>
              <a:t>veya</a:t>
            </a:r>
            <a:r>
              <a:rPr lang="tr-TR" sz="2800" dirty="0"/>
              <a:t> .</a:t>
            </a:r>
            <a:r>
              <a:rPr lang="tr-TR" sz="2800" dirty="0" err="1" smtClean="0"/>
              <a:t>alert-danger</a:t>
            </a:r>
            <a:r>
              <a:rPr lang="tr-TR" sz="2800" dirty="0"/>
              <a:t> </a:t>
            </a:r>
            <a:r>
              <a:rPr lang="tr-TR" sz="2800" dirty="0" smtClean="0"/>
              <a:t>kullanılabilir.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101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89920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container</a:t>
            </a:r>
            <a:r>
              <a:rPr lang="tr-TR" sz="2800" b="1" dirty="0" smtClean="0"/>
              <a:t>"</a:t>
            </a:r>
            <a:r>
              <a:rPr lang="tr-TR" sz="2800" dirty="0" smtClean="0"/>
              <a:t>&gt;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alert</a:t>
            </a:r>
            <a:r>
              <a:rPr lang="tr-TR" sz="2800" b="1" dirty="0"/>
              <a:t> </a:t>
            </a:r>
            <a:r>
              <a:rPr lang="tr-TR" sz="2800" b="1" dirty="0" err="1" smtClean="0"/>
              <a:t>alert-danger</a:t>
            </a:r>
            <a:r>
              <a:rPr lang="tr-TR" sz="2800" b="1" dirty="0" smtClean="0"/>
              <a:t>"</a:t>
            </a:r>
            <a:r>
              <a:rPr lang="tr-TR" sz="2800" dirty="0" smtClean="0"/>
              <a:t>&gt;</a:t>
            </a:r>
            <a:r>
              <a:rPr lang="tr-TR" sz="2800" dirty="0"/>
              <a:t>Basit </a:t>
            </a:r>
            <a:r>
              <a:rPr lang="tr-TR" sz="2800" dirty="0" err="1"/>
              <a:t>danger</a:t>
            </a: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alert</a:t>
            </a:r>
            <a:r>
              <a:rPr lang="tr-TR" sz="2800" b="1" dirty="0"/>
              <a:t> </a:t>
            </a:r>
            <a:r>
              <a:rPr lang="tr-TR" sz="2800" b="1" dirty="0" err="1" smtClean="0"/>
              <a:t>alert-info</a:t>
            </a:r>
            <a:r>
              <a:rPr lang="tr-TR" sz="2800" b="1" dirty="0" smtClean="0"/>
              <a:t>"</a:t>
            </a:r>
            <a:r>
              <a:rPr lang="tr-TR" sz="2800" dirty="0" smtClean="0"/>
              <a:t>&gt;</a:t>
            </a:r>
            <a:r>
              <a:rPr lang="tr-TR" sz="2800" dirty="0"/>
              <a:t>Basit </a:t>
            </a:r>
            <a:r>
              <a:rPr lang="tr-TR" sz="2800" dirty="0" err="1"/>
              <a:t>info</a:t>
            </a: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alert</a:t>
            </a:r>
            <a:r>
              <a:rPr lang="tr-TR" sz="2800" b="1" dirty="0"/>
              <a:t> </a:t>
            </a:r>
            <a:r>
              <a:rPr lang="tr-TR" sz="2800" b="1" dirty="0" err="1" smtClean="0"/>
              <a:t>alert-success</a:t>
            </a:r>
            <a:r>
              <a:rPr lang="tr-TR" sz="2800" b="1" dirty="0" smtClean="0"/>
              <a:t>"</a:t>
            </a:r>
            <a:r>
              <a:rPr lang="tr-TR" sz="2800" dirty="0" smtClean="0"/>
              <a:t>&gt;</a:t>
            </a:r>
            <a:r>
              <a:rPr lang="tr-TR" sz="2800" dirty="0"/>
              <a:t>Basit </a:t>
            </a:r>
            <a:r>
              <a:rPr lang="tr-TR" sz="2800" dirty="0" err="1"/>
              <a:t>success</a:t>
            </a: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alert</a:t>
            </a:r>
            <a:r>
              <a:rPr lang="tr-TR" sz="2800" b="1" dirty="0"/>
              <a:t> </a:t>
            </a:r>
            <a:r>
              <a:rPr lang="tr-TR" sz="2800" b="1" dirty="0" err="1" smtClean="0"/>
              <a:t>alert-warning</a:t>
            </a:r>
            <a:r>
              <a:rPr lang="tr-TR" sz="2800" b="1" dirty="0" smtClean="0"/>
              <a:t>"</a:t>
            </a:r>
            <a:r>
              <a:rPr lang="tr-TR" sz="2800" dirty="0" smtClean="0"/>
              <a:t>&gt;</a:t>
            </a:r>
            <a:r>
              <a:rPr lang="tr-TR" sz="2800" dirty="0"/>
              <a:t>Basit </a:t>
            </a:r>
            <a:r>
              <a:rPr lang="tr-TR" sz="2800" dirty="0" err="1"/>
              <a:t>warning</a:t>
            </a: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34</a:t>
            </a:fld>
            <a:endParaRPr lang="tr-T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160" y="3717032"/>
            <a:ext cx="3386209" cy="31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702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Kapatılabilir </a:t>
            </a:r>
            <a:r>
              <a:rPr lang="tr-TR" sz="2800" dirty="0" err="1" smtClean="0"/>
              <a:t>alert</a:t>
            </a:r>
            <a:r>
              <a:rPr lang="tr-TR" sz="2800" dirty="0" smtClean="0"/>
              <a:t> oluşturmak için </a:t>
            </a:r>
            <a:r>
              <a:rPr lang="tr-TR" sz="2800" dirty="0" err="1" smtClean="0"/>
              <a:t>fade</a:t>
            </a:r>
            <a:r>
              <a:rPr lang="tr-TR" sz="2800" dirty="0" smtClean="0"/>
              <a:t> in eklenir. </a:t>
            </a:r>
            <a:r>
              <a:rPr lang="tr-TR" sz="2800" dirty="0"/>
              <a:t> </a:t>
            </a:r>
            <a:r>
              <a:rPr lang="tr-TR" sz="2800" dirty="0" err="1" smtClean="0"/>
              <a:t>Alert</a:t>
            </a:r>
            <a:r>
              <a:rPr lang="tr-TR" sz="2800" dirty="0" smtClean="0"/>
              <a:t> mesajının başına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="#" class="close" data-dismiss="alert" aria-label="close"&gt;&amp;times;&lt;/a</a:t>
            </a:r>
            <a:r>
              <a:rPr lang="en-US" sz="2800" dirty="0" smtClean="0"/>
              <a:t>&gt;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>e</a:t>
            </a:r>
            <a:r>
              <a:rPr lang="tr-TR" sz="2800" dirty="0" smtClean="0"/>
              <a:t>klenir.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Bu işlemin gerçekleşebilmesi için </a:t>
            </a:r>
            <a:r>
              <a:rPr lang="tr-TR" sz="2800" dirty="0" err="1" smtClean="0"/>
              <a:t>js</a:t>
            </a:r>
            <a:r>
              <a:rPr lang="tr-TR" sz="2800" dirty="0" smtClean="0"/>
              <a:t> dosyalarının eklenmesi gerekmektedir.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102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461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container</a:t>
            </a:r>
            <a:r>
              <a:rPr lang="tr-TR" sz="2800" b="1" dirty="0" smtClean="0"/>
              <a:t>"</a:t>
            </a:r>
            <a:r>
              <a:rPr lang="tr-TR" sz="2800" dirty="0" smtClean="0"/>
              <a:t>&gt;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alert</a:t>
            </a:r>
            <a:r>
              <a:rPr lang="tr-TR" sz="2800" b="1" dirty="0"/>
              <a:t> </a:t>
            </a:r>
            <a:r>
              <a:rPr lang="tr-TR" sz="2800" b="1" dirty="0" err="1" smtClean="0"/>
              <a:t>alert-danger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fade</a:t>
            </a:r>
            <a:r>
              <a:rPr lang="tr-TR" sz="2800" b="1" dirty="0" smtClean="0"/>
              <a:t> in"</a:t>
            </a:r>
            <a:r>
              <a:rPr lang="tr-TR" sz="2800" dirty="0" smtClean="0"/>
              <a:t>&gt;</a:t>
            </a:r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="#" class="close" data-dismiss="alert" aria-label="close"&gt;&amp;times;&lt;/a&gt;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Basit </a:t>
            </a:r>
            <a:r>
              <a:rPr lang="tr-TR" sz="2800" dirty="0" err="1"/>
              <a:t>danger</a:t>
            </a: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alert</a:t>
            </a:r>
            <a:r>
              <a:rPr lang="tr-TR" sz="2800" b="1" dirty="0"/>
              <a:t> </a:t>
            </a:r>
            <a:r>
              <a:rPr lang="tr-TR" sz="2800" b="1" dirty="0" err="1" smtClean="0"/>
              <a:t>alert-info</a:t>
            </a:r>
            <a:r>
              <a:rPr lang="tr-TR" sz="2800" b="1" dirty="0" smtClean="0"/>
              <a:t> </a:t>
            </a:r>
            <a:r>
              <a:rPr lang="tr-TR" sz="2800" b="1" dirty="0" err="1"/>
              <a:t>fade</a:t>
            </a:r>
            <a:r>
              <a:rPr lang="tr-TR" sz="2800" b="1" dirty="0"/>
              <a:t> in </a:t>
            </a:r>
            <a:r>
              <a:rPr lang="tr-TR" sz="2800" b="1" dirty="0" smtClean="0"/>
              <a:t>"</a:t>
            </a:r>
            <a:r>
              <a:rPr lang="tr-TR" sz="2800" dirty="0" smtClean="0"/>
              <a:t>&gt;</a:t>
            </a:r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="#" class="close" data-dismiss="alert" aria-label="close"&gt;&amp;times;&lt;/a&gt;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Basit </a:t>
            </a:r>
            <a:r>
              <a:rPr lang="tr-TR" sz="2800" dirty="0" err="1"/>
              <a:t>info</a:t>
            </a: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alert</a:t>
            </a:r>
            <a:r>
              <a:rPr lang="tr-TR" sz="2800" b="1" dirty="0"/>
              <a:t> </a:t>
            </a:r>
            <a:r>
              <a:rPr lang="tr-TR" sz="2800" b="1" dirty="0" err="1" smtClean="0"/>
              <a:t>alert-success</a:t>
            </a:r>
            <a:r>
              <a:rPr lang="tr-TR" sz="2800" b="1" dirty="0" smtClean="0"/>
              <a:t> </a:t>
            </a:r>
            <a:r>
              <a:rPr lang="tr-TR" sz="2800" b="1" dirty="0" err="1"/>
              <a:t>fade</a:t>
            </a:r>
            <a:r>
              <a:rPr lang="tr-TR" sz="2800" b="1" dirty="0"/>
              <a:t> in </a:t>
            </a:r>
            <a:r>
              <a:rPr lang="tr-TR" sz="2800" b="1" dirty="0" smtClean="0"/>
              <a:t>"</a:t>
            </a:r>
            <a:r>
              <a:rPr lang="tr-TR" sz="2800" dirty="0" smtClean="0"/>
              <a:t>&gt;</a:t>
            </a:r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="#" class="close" data-dismiss="alert" aria-label="close"&gt;&amp;times;&lt;/a&gt;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Basit </a:t>
            </a:r>
            <a:r>
              <a:rPr lang="tr-TR" sz="2800" dirty="0" err="1"/>
              <a:t>success</a:t>
            </a: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alert</a:t>
            </a:r>
            <a:r>
              <a:rPr lang="tr-TR" sz="2800" b="1" dirty="0"/>
              <a:t> </a:t>
            </a:r>
            <a:r>
              <a:rPr lang="tr-TR" sz="2800" b="1" dirty="0" err="1" smtClean="0"/>
              <a:t>alert-warning</a:t>
            </a:r>
            <a:r>
              <a:rPr lang="tr-TR" sz="2800" b="1" dirty="0" smtClean="0"/>
              <a:t> </a:t>
            </a:r>
            <a:r>
              <a:rPr lang="tr-TR" sz="2800" b="1" dirty="0" err="1"/>
              <a:t>fade</a:t>
            </a:r>
            <a:r>
              <a:rPr lang="tr-TR" sz="2800" b="1" dirty="0"/>
              <a:t> in </a:t>
            </a:r>
            <a:r>
              <a:rPr lang="tr-TR" sz="2800" b="1" dirty="0" smtClean="0"/>
              <a:t>"</a:t>
            </a:r>
            <a:r>
              <a:rPr lang="tr-TR" sz="2800" dirty="0" smtClean="0"/>
              <a:t>&gt;</a:t>
            </a:r>
            <a:r>
              <a:rPr lang="en-US" sz="2800" dirty="0"/>
              <a:t>&lt;a </a:t>
            </a:r>
            <a:r>
              <a:rPr lang="en-US" sz="2800" dirty="0" err="1"/>
              <a:t>href</a:t>
            </a:r>
            <a:r>
              <a:rPr lang="en-US" sz="2800" dirty="0"/>
              <a:t>="#" class="close" data-dismiss="alert" aria-label="close"&gt;&amp;times;&lt;/a&gt;</a:t>
            </a: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Basit </a:t>
            </a:r>
            <a:r>
              <a:rPr lang="tr-TR" sz="2800" dirty="0" err="1"/>
              <a:t>warning</a:t>
            </a: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600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Alert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37</a:t>
            </a:fld>
            <a:endParaRPr lang="tr-T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2095500"/>
            <a:ext cx="3057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287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Butonlar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Web sayfasındaki butonlar için Bootstrap sitilleri 7 farklı şekilde uygulanabilir. </a:t>
            </a:r>
          </a:p>
          <a:p>
            <a:pPr marL="0" indent="0">
              <a:buNone/>
              <a:defRPr/>
            </a:pPr>
            <a:r>
              <a:rPr lang="tr-TR" sz="2200" dirty="0"/>
              <a:t>&lt;</a:t>
            </a:r>
            <a:r>
              <a:rPr lang="tr-TR" sz="2200" dirty="0" err="1"/>
              <a:t>button</a:t>
            </a:r>
            <a:r>
              <a:rPr lang="tr-TR" sz="2200" dirty="0"/>
              <a:t> </a:t>
            </a:r>
            <a:r>
              <a:rPr lang="tr-TR" sz="2200" dirty="0" err="1"/>
              <a:t>type</a:t>
            </a:r>
            <a:r>
              <a:rPr lang="tr-TR" sz="2200" dirty="0"/>
              <a:t>="</a:t>
            </a:r>
            <a:r>
              <a:rPr lang="tr-TR" sz="2200" dirty="0" err="1"/>
              <a:t>button</a:t>
            </a:r>
            <a:r>
              <a:rPr lang="tr-TR" sz="2200" dirty="0"/>
              <a:t>" </a:t>
            </a:r>
            <a:r>
              <a:rPr lang="tr-TR" sz="2200" dirty="0" err="1"/>
              <a:t>class</a:t>
            </a:r>
            <a:r>
              <a:rPr lang="tr-TR" sz="2200" dirty="0"/>
              <a:t>="</a:t>
            </a:r>
            <a:r>
              <a:rPr lang="tr-TR" sz="2200" dirty="0" err="1"/>
              <a:t>btn</a:t>
            </a:r>
            <a:r>
              <a:rPr lang="tr-TR" sz="2200" dirty="0"/>
              <a:t> </a:t>
            </a:r>
            <a:r>
              <a:rPr lang="tr-TR" sz="2200" dirty="0" err="1"/>
              <a:t>btn-default</a:t>
            </a:r>
            <a:r>
              <a:rPr lang="tr-TR" sz="2200" dirty="0"/>
              <a:t>"&gt;</a:t>
            </a:r>
            <a:r>
              <a:rPr lang="tr-TR" sz="2200" dirty="0" err="1"/>
              <a:t>Default</a:t>
            </a:r>
            <a:r>
              <a:rPr lang="tr-TR" sz="2200" dirty="0"/>
              <a:t>&lt;/</a:t>
            </a:r>
            <a:r>
              <a:rPr lang="tr-TR" sz="2200" dirty="0" err="1"/>
              <a:t>button</a:t>
            </a:r>
            <a:r>
              <a:rPr lang="tr-TR" sz="2200" dirty="0" smtClean="0"/>
              <a:t>&gt;</a:t>
            </a:r>
            <a:r>
              <a:rPr lang="tr-TR" sz="2200" dirty="0"/>
              <a:t/>
            </a:r>
            <a:br>
              <a:rPr lang="tr-TR" sz="2200" dirty="0"/>
            </a:br>
            <a:r>
              <a:rPr lang="tr-TR" sz="2200" dirty="0"/>
              <a:t>&lt;</a:t>
            </a:r>
            <a:r>
              <a:rPr lang="tr-TR" sz="2200" dirty="0" err="1"/>
              <a:t>button</a:t>
            </a:r>
            <a:r>
              <a:rPr lang="tr-TR" sz="2200" dirty="0"/>
              <a:t> </a:t>
            </a:r>
            <a:r>
              <a:rPr lang="tr-TR" sz="2200" dirty="0" err="1"/>
              <a:t>type</a:t>
            </a:r>
            <a:r>
              <a:rPr lang="tr-TR" sz="2200" dirty="0"/>
              <a:t>="</a:t>
            </a:r>
            <a:r>
              <a:rPr lang="tr-TR" sz="2200" dirty="0" err="1"/>
              <a:t>button</a:t>
            </a:r>
            <a:r>
              <a:rPr lang="tr-TR" sz="2200" dirty="0"/>
              <a:t>" </a:t>
            </a:r>
            <a:r>
              <a:rPr lang="tr-TR" sz="2200" dirty="0" err="1"/>
              <a:t>class</a:t>
            </a:r>
            <a:r>
              <a:rPr lang="tr-TR" sz="2200" dirty="0"/>
              <a:t>="</a:t>
            </a:r>
            <a:r>
              <a:rPr lang="tr-TR" sz="2200" dirty="0" err="1"/>
              <a:t>btn</a:t>
            </a:r>
            <a:r>
              <a:rPr lang="tr-TR" sz="2200" dirty="0"/>
              <a:t> </a:t>
            </a:r>
            <a:r>
              <a:rPr lang="tr-TR" sz="2200" dirty="0" err="1"/>
              <a:t>btn-primary</a:t>
            </a:r>
            <a:r>
              <a:rPr lang="tr-TR" sz="2200" dirty="0"/>
              <a:t>"&gt;</a:t>
            </a:r>
            <a:r>
              <a:rPr lang="tr-TR" sz="2200" dirty="0" err="1"/>
              <a:t>Primary</a:t>
            </a:r>
            <a:r>
              <a:rPr lang="tr-TR" sz="2200" dirty="0"/>
              <a:t>&lt;/</a:t>
            </a:r>
            <a:r>
              <a:rPr lang="tr-TR" sz="2200" dirty="0" err="1"/>
              <a:t>button</a:t>
            </a:r>
            <a:r>
              <a:rPr lang="tr-TR" sz="2200" dirty="0"/>
              <a:t>&gt;</a:t>
            </a:r>
            <a:br>
              <a:rPr lang="tr-TR" sz="2200" dirty="0"/>
            </a:br>
            <a:r>
              <a:rPr lang="tr-TR" sz="2200" dirty="0"/>
              <a:t>&lt;</a:t>
            </a:r>
            <a:r>
              <a:rPr lang="tr-TR" sz="2200" dirty="0" err="1"/>
              <a:t>button</a:t>
            </a:r>
            <a:r>
              <a:rPr lang="tr-TR" sz="2200" dirty="0"/>
              <a:t> </a:t>
            </a:r>
            <a:r>
              <a:rPr lang="tr-TR" sz="2200" dirty="0" err="1"/>
              <a:t>type</a:t>
            </a:r>
            <a:r>
              <a:rPr lang="tr-TR" sz="2200" dirty="0"/>
              <a:t>="</a:t>
            </a:r>
            <a:r>
              <a:rPr lang="tr-TR" sz="2200" dirty="0" err="1"/>
              <a:t>button</a:t>
            </a:r>
            <a:r>
              <a:rPr lang="tr-TR" sz="2200" dirty="0"/>
              <a:t>" </a:t>
            </a:r>
            <a:r>
              <a:rPr lang="tr-TR" sz="2200" dirty="0" err="1"/>
              <a:t>class</a:t>
            </a:r>
            <a:r>
              <a:rPr lang="tr-TR" sz="2200" dirty="0"/>
              <a:t>="</a:t>
            </a:r>
            <a:r>
              <a:rPr lang="tr-TR" sz="2200" dirty="0" err="1"/>
              <a:t>btn</a:t>
            </a:r>
            <a:r>
              <a:rPr lang="tr-TR" sz="2200" dirty="0"/>
              <a:t> </a:t>
            </a:r>
            <a:r>
              <a:rPr lang="tr-TR" sz="2200" dirty="0" err="1"/>
              <a:t>btn-success</a:t>
            </a:r>
            <a:r>
              <a:rPr lang="tr-TR" sz="2200" dirty="0"/>
              <a:t>"&gt;</a:t>
            </a:r>
            <a:r>
              <a:rPr lang="tr-TR" sz="2200" dirty="0" err="1"/>
              <a:t>Success</a:t>
            </a:r>
            <a:r>
              <a:rPr lang="tr-TR" sz="2200" dirty="0"/>
              <a:t>&lt;/</a:t>
            </a:r>
            <a:r>
              <a:rPr lang="tr-TR" sz="2200" dirty="0" err="1"/>
              <a:t>button</a:t>
            </a:r>
            <a:r>
              <a:rPr lang="tr-TR" sz="2200" dirty="0"/>
              <a:t>&gt;</a:t>
            </a:r>
            <a:br>
              <a:rPr lang="tr-TR" sz="2200" dirty="0"/>
            </a:br>
            <a:r>
              <a:rPr lang="tr-TR" sz="2200" dirty="0"/>
              <a:t>&lt;</a:t>
            </a:r>
            <a:r>
              <a:rPr lang="tr-TR" sz="2200" dirty="0" err="1"/>
              <a:t>button</a:t>
            </a:r>
            <a:r>
              <a:rPr lang="tr-TR" sz="2200" dirty="0"/>
              <a:t> </a:t>
            </a:r>
            <a:r>
              <a:rPr lang="tr-TR" sz="2200" dirty="0" err="1"/>
              <a:t>type</a:t>
            </a:r>
            <a:r>
              <a:rPr lang="tr-TR" sz="2200" dirty="0"/>
              <a:t>="</a:t>
            </a:r>
            <a:r>
              <a:rPr lang="tr-TR" sz="2200" dirty="0" err="1"/>
              <a:t>button</a:t>
            </a:r>
            <a:r>
              <a:rPr lang="tr-TR" sz="2200" dirty="0"/>
              <a:t>" </a:t>
            </a:r>
            <a:r>
              <a:rPr lang="tr-TR" sz="2200" dirty="0" err="1"/>
              <a:t>class</a:t>
            </a:r>
            <a:r>
              <a:rPr lang="tr-TR" sz="2200" dirty="0"/>
              <a:t>="</a:t>
            </a:r>
            <a:r>
              <a:rPr lang="tr-TR" sz="2200" dirty="0" err="1"/>
              <a:t>btn</a:t>
            </a:r>
            <a:r>
              <a:rPr lang="tr-TR" sz="2200" dirty="0"/>
              <a:t> </a:t>
            </a:r>
            <a:r>
              <a:rPr lang="tr-TR" sz="2200" dirty="0" err="1"/>
              <a:t>btn-info</a:t>
            </a:r>
            <a:r>
              <a:rPr lang="tr-TR" sz="2200" dirty="0"/>
              <a:t>"&gt;</a:t>
            </a:r>
            <a:r>
              <a:rPr lang="tr-TR" sz="2200" dirty="0" err="1"/>
              <a:t>Info</a:t>
            </a:r>
            <a:r>
              <a:rPr lang="tr-TR" sz="2200" dirty="0"/>
              <a:t>&lt;/</a:t>
            </a:r>
            <a:r>
              <a:rPr lang="tr-TR" sz="2200" dirty="0" err="1"/>
              <a:t>button</a:t>
            </a:r>
            <a:r>
              <a:rPr lang="tr-TR" sz="2200" dirty="0"/>
              <a:t>&gt;</a:t>
            </a:r>
            <a:br>
              <a:rPr lang="tr-TR" sz="2200" dirty="0"/>
            </a:br>
            <a:r>
              <a:rPr lang="tr-TR" sz="2200" dirty="0"/>
              <a:t>&lt;</a:t>
            </a:r>
            <a:r>
              <a:rPr lang="tr-TR" sz="2200" dirty="0" err="1"/>
              <a:t>button</a:t>
            </a:r>
            <a:r>
              <a:rPr lang="tr-TR" sz="2200" dirty="0"/>
              <a:t> </a:t>
            </a:r>
            <a:r>
              <a:rPr lang="tr-TR" sz="2200" dirty="0" err="1"/>
              <a:t>type</a:t>
            </a:r>
            <a:r>
              <a:rPr lang="tr-TR" sz="2200" dirty="0"/>
              <a:t>="</a:t>
            </a:r>
            <a:r>
              <a:rPr lang="tr-TR" sz="2200" dirty="0" err="1"/>
              <a:t>button</a:t>
            </a:r>
            <a:r>
              <a:rPr lang="tr-TR" sz="2200" dirty="0"/>
              <a:t>" </a:t>
            </a:r>
            <a:r>
              <a:rPr lang="tr-TR" sz="2200" dirty="0" err="1"/>
              <a:t>class</a:t>
            </a:r>
            <a:r>
              <a:rPr lang="tr-TR" sz="2200" dirty="0"/>
              <a:t>="</a:t>
            </a:r>
            <a:r>
              <a:rPr lang="tr-TR" sz="2200" dirty="0" err="1"/>
              <a:t>btn</a:t>
            </a:r>
            <a:r>
              <a:rPr lang="tr-TR" sz="2200" dirty="0"/>
              <a:t> </a:t>
            </a:r>
            <a:r>
              <a:rPr lang="tr-TR" sz="2200" dirty="0" err="1"/>
              <a:t>btn-warning</a:t>
            </a:r>
            <a:r>
              <a:rPr lang="tr-TR" sz="2200" dirty="0"/>
              <a:t>"&gt;</a:t>
            </a:r>
            <a:r>
              <a:rPr lang="tr-TR" sz="2200" dirty="0" err="1"/>
              <a:t>Warning</a:t>
            </a:r>
            <a:r>
              <a:rPr lang="tr-TR" sz="2200" dirty="0"/>
              <a:t>&lt;/</a:t>
            </a:r>
            <a:r>
              <a:rPr lang="tr-TR" sz="2200" dirty="0" err="1"/>
              <a:t>button</a:t>
            </a:r>
            <a:r>
              <a:rPr lang="tr-TR" sz="2200" dirty="0"/>
              <a:t>&gt;</a:t>
            </a:r>
            <a:br>
              <a:rPr lang="tr-TR" sz="2200" dirty="0"/>
            </a:br>
            <a:r>
              <a:rPr lang="tr-TR" sz="2200" dirty="0"/>
              <a:t>&lt;</a:t>
            </a:r>
            <a:r>
              <a:rPr lang="tr-TR" sz="2200" dirty="0" err="1"/>
              <a:t>button</a:t>
            </a:r>
            <a:r>
              <a:rPr lang="tr-TR" sz="2200" dirty="0"/>
              <a:t> </a:t>
            </a:r>
            <a:r>
              <a:rPr lang="tr-TR" sz="2200" dirty="0" err="1"/>
              <a:t>type</a:t>
            </a:r>
            <a:r>
              <a:rPr lang="tr-TR" sz="2200" dirty="0"/>
              <a:t>="</a:t>
            </a:r>
            <a:r>
              <a:rPr lang="tr-TR" sz="2200" dirty="0" err="1"/>
              <a:t>button</a:t>
            </a:r>
            <a:r>
              <a:rPr lang="tr-TR" sz="2200" dirty="0"/>
              <a:t>" </a:t>
            </a:r>
            <a:r>
              <a:rPr lang="tr-TR" sz="2200" dirty="0" err="1"/>
              <a:t>class</a:t>
            </a:r>
            <a:r>
              <a:rPr lang="tr-TR" sz="2200" dirty="0"/>
              <a:t>="</a:t>
            </a:r>
            <a:r>
              <a:rPr lang="tr-TR" sz="2200" dirty="0" err="1"/>
              <a:t>btn</a:t>
            </a:r>
            <a:r>
              <a:rPr lang="tr-TR" sz="2200" dirty="0"/>
              <a:t> </a:t>
            </a:r>
            <a:r>
              <a:rPr lang="tr-TR" sz="2200" dirty="0" err="1"/>
              <a:t>btn-danger</a:t>
            </a:r>
            <a:r>
              <a:rPr lang="tr-TR" sz="2200" dirty="0"/>
              <a:t>"&gt;</a:t>
            </a:r>
            <a:r>
              <a:rPr lang="tr-TR" sz="2200" dirty="0" err="1"/>
              <a:t>Danger</a:t>
            </a:r>
            <a:r>
              <a:rPr lang="tr-TR" sz="2200" dirty="0"/>
              <a:t>&lt;/</a:t>
            </a:r>
            <a:r>
              <a:rPr lang="tr-TR" sz="2200" dirty="0" err="1"/>
              <a:t>button</a:t>
            </a:r>
            <a:r>
              <a:rPr lang="tr-TR" sz="2200" dirty="0"/>
              <a:t>&gt;</a:t>
            </a:r>
            <a:br>
              <a:rPr lang="tr-TR" sz="2200" dirty="0"/>
            </a:br>
            <a:r>
              <a:rPr lang="tr-TR" sz="2200" dirty="0"/>
              <a:t>&lt;</a:t>
            </a:r>
            <a:r>
              <a:rPr lang="tr-TR" sz="2200" dirty="0" err="1"/>
              <a:t>button</a:t>
            </a:r>
            <a:r>
              <a:rPr lang="tr-TR" sz="2200" dirty="0"/>
              <a:t> </a:t>
            </a:r>
            <a:r>
              <a:rPr lang="tr-TR" sz="2200" dirty="0" err="1"/>
              <a:t>type</a:t>
            </a:r>
            <a:r>
              <a:rPr lang="tr-TR" sz="2200" dirty="0"/>
              <a:t>="</a:t>
            </a:r>
            <a:r>
              <a:rPr lang="tr-TR" sz="2200" dirty="0" err="1"/>
              <a:t>button</a:t>
            </a:r>
            <a:r>
              <a:rPr lang="tr-TR" sz="2200" dirty="0"/>
              <a:t>" </a:t>
            </a:r>
            <a:r>
              <a:rPr lang="tr-TR" sz="2200" dirty="0" err="1"/>
              <a:t>class</a:t>
            </a:r>
            <a:r>
              <a:rPr lang="tr-TR" sz="2200" dirty="0"/>
              <a:t>="</a:t>
            </a:r>
            <a:r>
              <a:rPr lang="tr-TR" sz="2200" dirty="0" err="1"/>
              <a:t>btn</a:t>
            </a:r>
            <a:r>
              <a:rPr lang="tr-TR" sz="2200" dirty="0"/>
              <a:t> </a:t>
            </a:r>
            <a:r>
              <a:rPr lang="tr-TR" sz="2200" dirty="0" err="1"/>
              <a:t>btn</a:t>
            </a:r>
            <a:r>
              <a:rPr lang="tr-TR" sz="2200" dirty="0"/>
              <a:t>-link"&gt;Link&lt;/</a:t>
            </a:r>
            <a:r>
              <a:rPr lang="tr-TR" sz="2200" dirty="0" err="1"/>
              <a:t>button</a:t>
            </a:r>
            <a:r>
              <a:rPr lang="tr-TR" sz="2200" dirty="0"/>
              <a:t>&gt;</a:t>
            </a:r>
            <a:endParaRPr lang="tr-TR" sz="2200" dirty="0" smtClean="0"/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38</a:t>
            </a:fld>
            <a:endParaRPr lang="tr-T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797152"/>
            <a:ext cx="768747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900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Butonlar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Web sayfasındaki linklerin buton gibi gözükmesi sağlanabilir.  Ayrıca butonların aktif pasif olması için sağlanabilir. Aktif olması için </a:t>
            </a:r>
            <a:r>
              <a:rPr lang="tr-TR" sz="2800" b="1" dirty="0" err="1" smtClean="0"/>
              <a:t>active</a:t>
            </a:r>
            <a:r>
              <a:rPr lang="tr-TR" sz="2800" b="1" dirty="0" smtClean="0"/>
              <a:t>,</a:t>
            </a:r>
            <a:r>
              <a:rPr lang="tr-TR" sz="2800" dirty="0" smtClean="0"/>
              <a:t> pasif olması </a:t>
            </a:r>
            <a:r>
              <a:rPr lang="tr-TR" sz="2800" b="1" dirty="0" err="1" smtClean="0"/>
              <a:t>disabled</a:t>
            </a:r>
            <a:r>
              <a:rPr lang="tr-TR" sz="2800" dirty="0" smtClean="0"/>
              <a:t> eklenir. </a:t>
            </a:r>
          </a:p>
          <a:p>
            <a:pPr marL="0" indent="0">
              <a:buNone/>
              <a:defRPr/>
            </a:pPr>
            <a:r>
              <a:rPr lang="tr-TR" sz="2400" dirty="0"/>
              <a:t>&lt;</a:t>
            </a:r>
            <a:r>
              <a:rPr lang="tr-TR" sz="2400" b="1" dirty="0"/>
              <a:t>div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container</a:t>
            </a:r>
            <a:r>
              <a:rPr lang="tr-TR" sz="2400" b="1" dirty="0" smtClean="0"/>
              <a:t>"</a:t>
            </a:r>
            <a:r>
              <a:rPr lang="tr-TR" sz="2400" dirty="0" smtClean="0"/>
              <a:t>&gt;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/>
              <a:t>a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btn-info</a:t>
            </a:r>
            <a:r>
              <a:rPr lang="tr-TR" sz="2400" b="1" dirty="0"/>
              <a:t>" </a:t>
            </a:r>
            <a:r>
              <a:rPr lang="tr-TR" sz="2400" dirty="0"/>
              <a:t>role=</a:t>
            </a:r>
            <a:r>
              <a:rPr lang="tr-TR" sz="2400" b="1" dirty="0"/>
              <a:t>"</a:t>
            </a:r>
            <a:r>
              <a:rPr lang="tr-TR" sz="2400" b="1" dirty="0" err="1"/>
              <a:t>button</a:t>
            </a:r>
            <a:r>
              <a:rPr lang="tr-TR" sz="2400" b="1" dirty="0"/>
              <a:t>" </a:t>
            </a:r>
            <a:r>
              <a:rPr lang="tr-TR" sz="2400" dirty="0" err="1"/>
              <a:t>href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href</a:t>
            </a:r>
            <a:r>
              <a:rPr lang="tr-TR" sz="2400" b="1" dirty="0"/>
              <a:t>://www.cs.sakarya.edu.tr/kayit.htm"</a:t>
            </a:r>
            <a:r>
              <a:rPr lang="tr-TR" sz="2400" dirty="0"/>
              <a:t>&gt;Ekle&lt;/</a:t>
            </a:r>
            <a:r>
              <a:rPr lang="tr-TR" sz="2400" b="1" dirty="0"/>
              <a:t>a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btn-info</a:t>
            </a:r>
            <a:r>
              <a:rPr lang="tr-TR" sz="2400" b="1" dirty="0"/>
              <a:t> </a:t>
            </a:r>
            <a:r>
              <a:rPr lang="tr-TR" sz="2400" b="1" dirty="0" err="1"/>
              <a:t>active</a:t>
            </a:r>
            <a:r>
              <a:rPr lang="tr-TR" sz="2400" b="1" dirty="0"/>
              <a:t>"</a:t>
            </a:r>
            <a:r>
              <a:rPr lang="tr-TR" sz="2400" dirty="0"/>
              <a:t>&gt;Ekle&lt;/</a:t>
            </a:r>
            <a:r>
              <a:rPr lang="tr-TR" sz="2400" b="1" dirty="0" err="1"/>
              <a:t>button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bg-warning</a:t>
            </a:r>
            <a:r>
              <a:rPr lang="tr-TR" sz="2400" b="1" dirty="0"/>
              <a:t> </a:t>
            </a:r>
            <a:r>
              <a:rPr lang="tr-TR" sz="2400" b="1" dirty="0" err="1"/>
              <a:t>disabled</a:t>
            </a:r>
            <a:r>
              <a:rPr lang="tr-TR" sz="2400" b="1" dirty="0"/>
              <a:t>"</a:t>
            </a:r>
            <a:r>
              <a:rPr lang="tr-TR" sz="2400" dirty="0"/>
              <a:t>&gt;Kaldır&lt;/</a:t>
            </a:r>
            <a:r>
              <a:rPr lang="tr-TR" sz="2400" b="1" dirty="0" err="1"/>
              <a:t>button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/>
              <a:t>div</a:t>
            </a:r>
            <a:r>
              <a:rPr lang="tr-TR" sz="2400" dirty="0"/>
              <a:t>&gt;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39</a:t>
            </a:fld>
            <a:endParaRPr lang="tr-TR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013176"/>
            <a:ext cx="42974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Bootstrap ile online çalışılabileceği gibi gerekli dosyalar </a:t>
            </a:r>
            <a:r>
              <a:rPr lang="tr-TR" sz="2800" dirty="0" err="1" smtClean="0"/>
              <a:t>indirilerekde</a:t>
            </a:r>
            <a:r>
              <a:rPr lang="tr-TR" sz="2800" dirty="0" smtClean="0"/>
              <a:t> </a:t>
            </a:r>
            <a:r>
              <a:rPr lang="tr-TR" sz="2800" dirty="0" smtClean="0"/>
              <a:t>çalışılabilir. 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Bootstrap CSS ile online çalışabilmek için: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en-US" sz="2400" dirty="0"/>
              <a:t>&lt;</a:t>
            </a:r>
            <a:r>
              <a:rPr lang="en-US" sz="2400" b="1" dirty="0"/>
              <a:t>link </a:t>
            </a:r>
            <a:r>
              <a:rPr lang="en-US" sz="2400" dirty="0" err="1"/>
              <a:t>rel</a:t>
            </a:r>
            <a:r>
              <a:rPr lang="en-US" sz="2400" dirty="0"/>
              <a:t>=</a:t>
            </a:r>
            <a:r>
              <a:rPr lang="en-US" sz="2400" b="1" dirty="0"/>
              <a:t>"stylesheet" </a:t>
            </a:r>
            <a:r>
              <a:rPr lang="en-US" sz="2400" dirty="0"/>
              <a:t>type=</a:t>
            </a:r>
            <a:r>
              <a:rPr lang="en-US" sz="2400" b="1" dirty="0"/>
              <a:t>"text/</a:t>
            </a:r>
            <a:r>
              <a:rPr lang="en-US" sz="2400" b="1" dirty="0" err="1"/>
              <a:t>css</a:t>
            </a:r>
            <a:r>
              <a:rPr lang="en-US" sz="2400" b="1" dirty="0"/>
              <a:t>" </a:t>
            </a:r>
            <a:r>
              <a:rPr lang="en-US" sz="2400" dirty="0" err="1"/>
              <a:t>href</a:t>
            </a:r>
            <a:r>
              <a:rPr lang="en-US" sz="2400" dirty="0"/>
              <a:t>=</a:t>
            </a:r>
            <a:r>
              <a:rPr lang="en-US" sz="2400" b="1" dirty="0"/>
              <a:t>"https://</a:t>
            </a:r>
            <a:r>
              <a:rPr lang="en-US" sz="2400" b="1" dirty="0" smtClean="0"/>
              <a:t>maxcdn.bootstrapcdn.com/bootstrap/3.3.</a:t>
            </a:r>
            <a:r>
              <a:rPr lang="tr-TR" sz="2400" b="1" dirty="0" smtClean="0"/>
              <a:t>6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/bootstrap.min.css"</a:t>
            </a:r>
            <a:r>
              <a:rPr lang="en-US" sz="2400" dirty="0" smtClean="0"/>
              <a:t>&gt;</a:t>
            </a: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Satırının </a:t>
            </a:r>
            <a:r>
              <a:rPr lang="tr-TR" sz="2800" dirty="0" smtClean="0"/>
              <a:t>başlık(</a:t>
            </a:r>
            <a:r>
              <a:rPr lang="tr-TR" sz="2800" dirty="0" err="1" smtClean="0"/>
              <a:t>head</a:t>
            </a:r>
            <a:r>
              <a:rPr lang="tr-TR" sz="2800" dirty="0" smtClean="0"/>
              <a:t>) </a:t>
            </a:r>
            <a:r>
              <a:rPr lang="tr-TR" sz="2800" dirty="0" smtClean="0"/>
              <a:t>kısmına eklenmesi gerekir.</a:t>
            </a:r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710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Butonlar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Butonlar farklı çözünürlükler için farklı tanımlanabilir.</a:t>
            </a:r>
          </a:p>
          <a:p>
            <a:pPr marL="0" indent="0">
              <a:buNone/>
              <a:defRPr/>
            </a:pPr>
            <a:r>
              <a:rPr lang="tr-TR" sz="2400" dirty="0"/>
              <a:t>&lt;</a:t>
            </a:r>
            <a:r>
              <a:rPr lang="tr-TR" sz="2400" b="1" dirty="0"/>
              <a:t>div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container</a:t>
            </a:r>
            <a:r>
              <a:rPr lang="tr-TR" sz="2400" b="1" dirty="0" smtClean="0"/>
              <a:t>"</a:t>
            </a:r>
            <a:r>
              <a:rPr lang="tr-TR" sz="2400" dirty="0" smtClean="0"/>
              <a:t>&gt;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btn-info</a:t>
            </a:r>
            <a:r>
              <a:rPr lang="tr-TR" sz="2400" b="1" dirty="0"/>
              <a:t> </a:t>
            </a:r>
            <a:r>
              <a:rPr lang="tr-TR" sz="2400" b="1" dirty="0" err="1"/>
              <a:t>btn-xs</a:t>
            </a:r>
            <a:r>
              <a:rPr lang="tr-TR" sz="2400" b="1" dirty="0"/>
              <a:t>"</a:t>
            </a:r>
            <a:r>
              <a:rPr lang="tr-TR" sz="2400" dirty="0"/>
              <a:t>&gt;Cep Telefonları için&lt;/</a:t>
            </a:r>
            <a:r>
              <a:rPr lang="tr-TR" sz="2400" b="1" dirty="0" err="1"/>
              <a:t>button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btn-danger</a:t>
            </a:r>
            <a:r>
              <a:rPr lang="tr-TR" sz="2400" b="1" dirty="0"/>
              <a:t> </a:t>
            </a:r>
            <a:r>
              <a:rPr lang="tr-TR" sz="2400" b="1" dirty="0" err="1"/>
              <a:t>btn-sm</a:t>
            </a:r>
            <a:r>
              <a:rPr lang="tr-TR" sz="2400" b="1" dirty="0"/>
              <a:t>"</a:t>
            </a:r>
            <a:r>
              <a:rPr lang="tr-TR" sz="2400" dirty="0"/>
              <a:t>&gt;Tablet&lt;/</a:t>
            </a:r>
            <a:r>
              <a:rPr lang="tr-TR" sz="2400" b="1" dirty="0" err="1"/>
              <a:t>button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btn-success</a:t>
            </a:r>
            <a:r>
              <a:rPr lang="tr-TR" sz="2400" b="1" dirty="0"/>
              <a:t> </a:t>
            </a:r>
            <a:r>
              <a:rPr lang="tr-TR" sz="2400" b="1" dirty="0" err="1"/>
              <a:t>btn</a:t>
            </a:r>
            <a:r>
              <a:rPr lang="tr-TR" sz="2400" b="1" dirty="0"/>
              <a:t>-md"</a:t>
            </a:r>
            <a:r>
              <a:rPr lang="tr-TR" sz="2400" dirty="0"/>
              <a:t>&gt;Diz Üstü&lt;/</a:t>
            </a:r>
            <a:r>
              <a:rPr lang="tr-TR" sz="2400" b="1" dirty="0" err="1"/>
              <a:t>button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btn-info</a:t>
            </a:r>
            <a:r>
              <a:rPr lang="tr-TR" sz="2400" b="1" dirty="0"/>
              <a:t> </a:t>
            </a:r>
            <a:r>
              <a:rPr lang="tr-TR" sz="2400" b="1" dirty="0" err="1"/>
              <a:t>btn-lg</a:t>
            </a:r>
            <a:r>
              <a:rPr lang="tr-TR" sz="2400" b="1" dirty="0"/>
              <a:t>"</a:t>
            </a:r>
            <a:r>
              <a:rPr lang="tr-TR" sz="2400" dirty="0"/>
              <a:t>&gt;Masa Üstü&lt;/</a:t>
            </a:r>
            <a:r>
              <a:rPr lang="tr-TR" sz="2400" b="1" dirty="0" err="1"/>
              <a:t>button</a:t>
            </a:r>
            <a:r>
              <a:rPr lang="tr-TR" sz="2400" dirty="0" smtClean="0"/>
              <a:t>&gt;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/>
              <a:t>div</a:t>
            </a:r>
            <a:r>
              <a:rPr lang="tr-TR" sz="2400" dirty="0"/>
              <a:t>&gt;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40</a:t>
            </a:fld>
            <a:endParaRPr lang="tr-TR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49" y="5013176"/>
            <a:ext cx="572286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541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Butonlar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Web sayfasındaki butonları ayrı ayrı değil de grup olarak kullanmak için butonlar .</a:t>
            </a:r>
            <a:r>
              <a:rPr lang="tr-TR" sz="2800" dirty="0" err="1" smtClean="0"/>
              <a:t>btn-group</a:t>
            </a:r>
            <a:r>
              <a:rPr lang="tr-TR" sz="2800" dirty="0" smtClean="0"/>
              <a:t> katmanı içerisinde tanımlanır. </a:t>
            </a:r>
          </a:p>
          <a:p>
            <a:pPr marL="0" indent="0">
              <a:buNone/>
              <a:defRPr/>
            </a:pPr>
            <a:r>
              <a:rPr lang="tr-TR" sz="2400" dirty="0"/>
              <a:t>&lt;</a:t>
            </a:r>
            <a:r>
              <a:rPr lang="tr-TR" sz="2400" b="1" dirty="0"/>
              <a:t>div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btn-group</a:t>
            </a:r>
            <a:r>
              <a:rPr lang="tr-TR" sz="2400" b="1" dirty="0"/>
              <a:t>"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button</a:t>
            </a:r>
            <a:r>
              <a:rPr lang="tr-TR" sz="2400" b="1" dirty="0"/>
              <a:t>"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btn-default</a:t>
            </a:r>
            <a:r>
              <a:rPr lang="tr-TR" sz="2400" b="1" dirty="0"/>
              <a:t>"</a:t>
            </a:r>
            <a:r>
              <a:rPr lang="tr-TR" sz="2400" dirty="0"/>
              <a:t>&gt;Ekle&lt;/</a:t>
            </a:r>
            <a:r>
              <a:rPr lang="tr-TR" sz="2400" b="1" dirty="0" err="1"/>
              <a:t>button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button</a:t>
            </a:r>
            <a:r>
              <a:rPr lang="tr-TR" sz="2400" b="1" dirty="0"/>
              <a:t>"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btn-success</a:t>
            </a:r>
            <a:r>
              <a:rPr lang="tr-TR" sz="2400" b="1" dirty="0"/>
              <a:t>"</a:t>
            </a:r>
            <a:r>
              <a:rPr lang="tr-TR" sz="2400" dirty="0"/>
              <a:t>&gt;değiştir&lt;/</a:t>
            </a:r>
            <a:r>
              <a:rPr lang="tr-TR" sz="2400" b="1" dirty="0" err="1"/>
              <a:t>button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button</a:t>
            </a:r>
            <a:r>
              <a:rPr lang="tr-TR" sz="2400" b="1" dirty="0"/>
              <a:t>"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btn-warning</a:t>
            </a:r>
            <a:r>
              <a:rPr lang="tr-TR" sz="2400" b="1" dirty="0"/>
              <a:t>"</a:t>
            </a:r>
            <a:r>
              <a:rPr lang="tr-TR" sz="2400" dirty="0"/>
              <a:t>&gt;Sil&lt;/</a:t>
            </a:r>
            <a:r>
              <a:rPr lang="tr-TR" sz="2400" b="1" dirty="0" err="1"/>
              <a:t>button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/>
              <a:t>div</a:t>
            </a:r>
            <a:r>
              <a:rPr lang="tr-TR" sz="2400" dirty="0"/>
              <a:t>&gt;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41</a:t>
            </a:fld>
            <a:endParaRPr lang="tr-T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41168"/>
            <a:ext cx="386085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970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Butonlar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Web sayfasındaki butonları varsayılan olarak </a:t>
            </a:r>
            <a:r>
              <a:rPr lang="tr-TR" sz="2800" dirty="0" err="1" smtClean="0"/>
              <a:t>yanyana</a:t>
            </a:r>
            <a:r>
              <a:rPr lang="tr-TR" sz="2800" dirty="0" smtClean="0"/>
              <a:t> dizilir. Fakat dikey olarak dizilmesi için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btn-group-vertical</a:t>
            </a:r>
            <a:r>
              <a:rPr lang="tr-TR" sz="2800" b="1" dirty="0" smtClean="0"/>
              <a:t> kullanılır. </a:t>
            </a:r>
            <a:r>
              <a:rPr lang="tr-TR" sz="2800" dirty="0" smtClean="0"/>
              <a:t>Linklerden </a:t>
            </a:r>
            <a:r>
              <a:rPr lang="tr-TR" sz="2800" dirty="0"/>
              <a:t>hazırlanmış butonları i</a:t>
            </a:r>
            <a:r>
              <a:rPr lang="tr-TR" sz="2800" dirty="0" smtClean="0"/>
              <a:t>ki tarafa yaslamak için </a:t>
            </a:r>
            <a:r>
              <a:rPr lang="tr-TR" sz="2800" b="1" dirty="0"/>
              <a:t>.</a:t>
            </a:r>
            <a:r>
              <a:rPr lang="tr-TR" sz="2800" b="1" dirty="0" err="1" smtClean="0"/>
              <a:t>btn-group-justified</a:t>
            </a:r>
            <a:r>
              <a:rPr lang="tr-TR" sz="2800" b="1" dirty="0" smtClean="0"/>
              <a:t> eklenir. </a:t>
            </a:r>
            <a:r>
              <a:rPr lang="tr-TR" sz="2800" dirty="0" smtClean="0"/>
              <a:t>ayrı ayrı değil de grup olarak kullanmak için butonlar .</a:t>
            </a:r>
            <a:r>
              <a:rPr lang="tr-TR" sz="2800" dirty="0" err="1" smtClean="0"/>
              <a:t>btn-group</a:t>
            </a:r>
            <a:r>
              <a:rPr lang="tr-TR" sz="2800" dirty="0" smtClean="0"/>
              <a:t> katmanı içerisinde tanımlanır. </a:t>
            </a:r>
          </a:p>
          <a:p>
            <a:pPr marL="0" indent="0">
              <a:buNone/>
              <a:defRPr/>
            </a:pPr>
            <a:r>
              <a:rPr lang="tr-TR" sz="2400" dirty="0"/>
              <a:t>&lt;</a:t>
            </a:r>
            <a:r>
              <a:rPr lang="tr-TR" sz="2400" b="1" dirty="0"/>
              <a:t>div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 smtClean="0"/>
              <a:t>btn-group</a:t>
            </a:r>
            <a:r>
              <a:rPr lang="tr-TR" sz="2400" b="1" dirty="0" err="1"/>
              <a:t>-vertical</a:t>
            </a:r>
            <a:r>
              <a:rPr lang="tr-TR" sz="2400" b="1" dirty="0" smtClean="0"/>
              <a:t>"</a:t>
            </a:r>
            <a:r>
              <a:rPr lang="tr-TR" sz="2400" dirty="0" smtClean="0"/>
              <a:t>&gt;</a:t>
            </a:r>
            <a:r>
              <a:rPr lang="tr-TR" sz="2400" dirty="0"/>
              <a:t/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button</a:t>
            </a:r>
            <a:r>
              <a:rPr lang="tr-TR" sz="2400" b="1" dirty="0"/>
              <a:t>"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btn-default</a:t>
            </a:r>
            <a:r>
              <a:rPr lang="tr-TR" sz="2400" b="1" dirty="0"/>
              <a:t>"</a:t>
            </a:r>
            <a:r>
              <a:rPr lang="tr-TR" sz="2400" dirty="0"/>
              <a:t>&gt;Ekle&lt;/</a:t>
            </a:r>
            <a:r>
              <a:rPr lang="tr-TR" sz="2400" b="1" dirty="0" err="1"/>
              <a:t>button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button</a:t>
            </a:r>
            <a:r>
              <a:rPr lang="tr-TR" sz="2400" b="1" dirty="0"/>
              <a:t>"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btn-success</a:t>
            </a:r>
            <a:r>
              <a:rPr lang="tr-TR" sz="2400" b="1" dirty="0"/>
              <a:t>"</a:t>
            </a:r>
            <a:r>
              <a:rPr lang="tr-TR" sz="2400" dirty="0"/>
              <a:t>&gt;değiştir&lt;/</a:t>
            </a:r>
            <a:r>
              <a:rPr lang="tr-TR" sz="2400" b="1" dirty="0" err="1"/>
              <a:t>button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    &lt;</a:t>
            </a:r>
            <a:r>
              <a:rPr lang="tr-TR" sz="2400" b="1" dirty="0" err="1"/>
              <a:t>button</a:t>
            </a:r>
            <a:r>
              <a:rPr lang="tr-TR" sz="2400" b="1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button</a:t>
            </a:r>
            <a:r>
              <a:rPr lang="tr-TR" sz="2400" b="1" dirty="0"/>
              <a:t>" </a:t>
            </a:r>
            <a:r>
              <a:rPr lang="tr-TR" sz="2400" dirty="0" err="1"/>
              <a:t>class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btn</a:t>
            </a:r>
            <a:r>
              <a:rPr lang="tr-TR" sz="2400" b="1" dirty="0"/>
              <a:t> </a:t>
            </a:r>
            <a:r>
              <a:rPr lang="tr-TR" sz="2400" b="1" dirty="0" err="1"/>
              <a:t>btn-warning</a:t>
            </a:r>
            <a:r>
              <a:rPr lang="tr-TR" sz="2400" b="1" dirty="0"/>
              <a:t>"</a:t>
            </a:r>
            <a:r>
              <a:rPr lang="tr-TR" sz="2400" dirty="0"/>
              <a:t>&gt;Sil&lt;/</a:t>
            </a:r>
            <a:r>
              <a:rPr lang="tr-TR" sz="2400" b="1" dirty="0" err="1"/>
              <a:t>button</a:t>
            </a:r>
            <a:r>
              <a:rPr lang="tr-TR" sz="2400" dirty="0"/>
              <a:t>&gt;</a:t>
            </a:r>
            <a:br>
              <a:rPr lang="tr-TR" sz="2400" dirty="0"/>
            </a:br>
            <a:r>
              <a:rPr lang="tr-TR" sz="2400" dirty="0"/>
              <a:t>&lt;/</a:t>
            </a:r>
            <a:r>
              <a:rPr lang="tr-TR" sz="2400" b="1" dirty="0"/>
              <a:t>div</a:t>
            </a:r>
            <a:r>
              <a:rPr lang="tr-TR" sz="2400" dirty="0"/>
              <a:t>&gt;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42</a:t>
            </a:fld>
            <a:endParaRPr lang="tr-T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3361765"/>
            <a:ext cx="1614211" cy="208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606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smtClean="0"/>
              <a:t>Butonlar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Buton Grubu farklı </a:t>
            </a:r>
            <a:r>
              <a:rPr lang="tr-TR" sz="2800" dirty="0"/>
              <a:t>çözünürlükler için </a:t>
            </a:r>
            <a:r>
              <a:rPr lang="tr-TR" sz="2800" b="1" dirty="0" err="1" smtClean="0"/>
              <a:t>btn-group-xs</a:t>
            </a:r>
            <a:r>
              <a:rPr lang="tr-TR" sz="2800" b="1" dirty="0" smtClean="0"/>
              <a:t>, </a:t>
            </a:r>
            <a:r>
              <a:rPr lang="tr-TR" sz="2800" b="1" dirty="0" err="1" smtClean="0"/>
              <a:t>btn-group-sm</a:t>
            </a:r>
            <a:r>
              <a:rPr lang="tr-TR" sz="2800" b="1" dirty="0" smtClean="0"/>
              <a:t>, </a:t>
            </a:r>
            <a:r>
              <a:rPr lang="tr-TR" sz="2800" b="1" dirty="0" err="1" smtClean="0"/>
              <a:t>btn</a:t>
            </a:r>
            <a:r>
              <a:rPr lang="tr-TR" sz="2800" b="1" dirty="0" smtClean="0"/>
              <a:t>-</a:t>
            </a:r>
            <a:r>
              <a:rPr lang="tr-TR" sz="2800" b="1" dirty="0" err="1" smtClean="0"/>
              <a:t>group</a:t>
            </a:r>
            <a:r>
              <a:rPr lang="tr-TR" sz="2800" b="1" dirty="0" smtClean="0"/>
              <a:t>-md, </a:t>
            </a:r>
            <a:r>
              <a:rPr lang="tr-TR" sz="2800" b="1" dirty="0" err="1" smtClean="0"/>
              <a:t>btn-group-lg</a:t>
            </a:r>
            <a:r>
              <a:rPr lang="tr-TR" sz="2800" b="1" dirty="0" smtClean="0"/>
              <a:t> </a:t>
            </a:r>
            <a:r>
              <a:rPr lang="tr-TR" sz="2800" dirty="0" smtClean="0"/>
              <a:t>tanımlanabilir</a:t>
            </a:r>
            <a:r>
              <a:rPr lang="tr-TR" sz="2800" dirty="0"/>
              <a:t>.</a:t>
            </a:r>
          </a:p>
          <a:p>
            <a:pPr marL="0" indent="0">
              <a:buNone/>
              <a:defRPr/>
            </a:pPr>
            <a:r>
              <a:rPr lang="tr-TR" sz="2800" dirty="0" smtClean="0"/>
              <a:t>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container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 smtClean="0"/>
              <a:t>btn-group-justified</a:t>
            </a:r>
            <a:r>
              <a:rPr lang="tr-TR" sz="2800" b="1" dirty="0" smtClean="0"/>
              <a:t> </a:t>
            </a:r>
            <a:r>
              <a:rPr lang="tr-TR" sz="2800" b="1" dirty="0" err="1"/>
              <a:t>btn-group-xs</a:t>
            </a:r>
            <a:r>
              <a:rPr lang="tr-TR" sz="2800" b="1" dirty="0" smtClean="0"/>
              <a:t>"</a:t>
            </a:r>
            <a:r>
              <a:rPr lang="tr-TR" sz="2800" dirty="0" smtClean="0"/>
              <a:t>&gt;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a </a:t>
            </a:r>
            <a:r>
              <a:rPr lang="tr-TR" sz="2800" dirty="0" err="1"/>
              <a:t>href</a:t>
            </a:r>
            <a:r>
              <a:rPr lang="tr-TR" sz="2800" dirty="0"/>
              <a:t>=</a:t>
            </a:r>
            <a:r>
              <a:rPr lang="tr-TR" sz="2800" b="1" dirty="0"/>
              <a:t>"#"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btn</a:t>
            </a:r>
            <a:r>
              <a:rPr lang="tr-TR" sz="2800" b="1" dirty="0"/>
              <a:t> </a:t>
            </a:r>
            <a:r>
              <a:rPr lang="tr-TR" sz="2800" b="1" dirty="0" err="1"/>
              <a:t>btn-default</a:t>
            </a:r>
            <a:r>
              <a:rPr lang="tr-TR" sz="2800" b="1" dirty="0"/>
              <a:t>"</a:t>
            </a:r>
            <a:r>
              <a:rPr lang="tr-TR" sz="2800" dirty="0"/>
              <a:t>&gt;Ekle&lt;/</a:t>
            </a:r>
            <a:r>
              <a:rPr lang="tr-TR" sz="2800" b="1" dirty="0"/>
              <a:t>a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a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btn</a:t>
            </a:r>
            <a:r>
              <a:rPr lang="tr-TR" sz="2800" b="1" dirty="0"/>
              <a:t> </a:t>
            </a:r>
            <a:r>
              <a:rPr lang="tr-TR" sz="2800" b="1" dirty="0" err="1"/>
              <a:t>btn-success</a:t>
            </a:r>
            <a:r>
              <a:rPr lang="tr-TR" sz="2800" b="1" dirty="0"/>
              <a:t>" </a:t>
            </a:r>
            <a:r>
              <a:rPr lang="tr-TR" sz="2800" dirty="0" err="1"/>
              <a:t>href</a:t>
            </a:r>
            <a:r>
              <a:rPr lang="tr-TR" sz="2800" dirty="0"/>
              <a:t>=</a:t>
            </a:r>
            <a:r>
              <a:rPr lang="tr-TR" sz="2800" b="1" dirty="0"/>
              <a:t>"#"</a:t>
            </a:r>
            <a:r>
              <a:rPr lang="tr-TR" sz="2800" dirty="0"/>
              <a:t>&gt;değiştir&lt;/</a:t>
            </a:r>
            <a:r>
              <a:rPr lang="tr-TR" sz="2800" b="1" dirty="0"/>
              <a:t>a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a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btn</a:t>
            </a:r>
            <a:r>
              <a:rPr lang="tr-TR" sz="2800" b="1" dirty="0"/>
              <a:t> </a:t>
            </a:r>
            <a:r>
              <a:rPr lang="tr-TR" sz="2800" b="1" dirty="0" err="1"/>
              <a:t>btn-warning</a:t>
            </a:r>
            <a:r>
              <a:rPr lang="tr-TR" sz="2800" b="1" dirty="0"/>
              <a:t>" </a:t>
            </a:r>
            <a:r>
              <a:rPr lang="tr-TR" sz="2800" dirty="0" err="1"/>
              <a:t>href</a:t>
            </a:r>
            <a:r>
              <a:rPr lang="tr-TR" sz="2800" dirty="0"/>
              <a:t>=</a:t>
            </a:r>
            <a:r>
              <a:rPr lang="tr-TR" sz="2800" b="1" dirty="0"/>
              <a:t>"#"</a:t>
            </a:r>
            <a:r>
              <a:rPr lang="tr-TR" sz="2800" dirty="0"/>
              <a:t>&gt;Sil&lt;/</a:t>
            </a:r>
            <a:r>
              <a:rPr lang="tr-TR" sz="2800" b="1" dirty="0"/>
              <a:t>a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43</a:t>
            </a:fld>
            <a:endParaRPr lang="tr-T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5229200"/>
            <a:ext cx="842493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135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/>
              <a:t>Glyphicons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Web sayfasında sık kullanılan çeşitli ikonlar için .</a:t>
            </a:r>
            <a:r>
              <a:rPr lang="tr-TR" sz="2800" b="1" dirty="0" err="1" smtClean="0"/>
              <a:t>glyphicon</a:t>
            </a:r>
            <a:r>
              <a:rPr lang="tr-TR" sz="2800" dirty="0" smtClean="0"/>
              <a:t> kullanılır. </a:t>
            </a:r>
          </a:p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container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</a:t>
            </a:r>
            <a:r>
              <a:rPr lang="tr-TR" sz="2800" dirty="0"/>
              <a:t>&gt;&lt;</a:t>
            </a:r>
            <a:r>
              <a:rPr lang="tr-TR" sz="2800" b="1" dirty="0" err="1"/>
              <a:t>span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glyphicon</a:t>
            </a:r>
            <a:r>
              <a:rPr lang="tr-TR" sz="2800" b="1" dirty="0"/>
              <a:t> </a:t>
            </a:r>
            <a:r>
              <a:rPr lang="tr-TR" sz="2800" b="1" dirty="0" err="1"/>
              <a:t>glyphicon-bell</a:t>
            </a:r>
            <a:r>
              <a:rPr lang="tr-TR" sz="2800" b="1" dirty="0"/>
              <a:t>"</a:t>
            </a:r>
            <a:r>
              <a:rPr lang="tr-TR" sz="2800" dirty="0"/>
              <a:t>&gt;&lt;/</a:t>
            </a:r>
            <a:r>
              <a:rPr lang="tr-TR" sz="2800" b="1" dirty="0" err="1"/>
              <a:t>span</a:t>
            </a:r>
            <a:r>
              <a:rPr lang="tr-TR" sz="2800" dirty="0"/>
              <a:t>&gt;&lt;/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</a:t>
            </a:r>
            <a:r>
              <a:rPr lang="tr-TR" sz="2800" dirty="0"/>
              <a:t>&gt;&lt;</a:t>
            </a:r>
            <a:r>
              <a:rPr lang="tr-TR" sz="2800" b="1" dirty="0" err="1"/>
              <a:t>button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btn</a:t>
            </a:r>
            <a:r>
              <a:rPr lang="tr-TR" sz="2800" b="1" dirty="0"/>
              <a:t> </a:t>
            </a:r>
            <a:r>
              <a:rPr lang="tr-TR" sz="2800" b="1" dirty="0" err="1"/>
              <a:t>btn-danger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&lt;</a:t>
            </a:r>
            <a:r>
              <a:rPr lang="tr-TR" sz="2800" b="1" dirty="0" err="1"/>
              <a:t>span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glyphicon</a:t>
            </a:r>
            <a:r>
              <a:rPr lang="tr-TR" sz="2800" b="1" dirty="0"/>
              <a:t> </a:t>
            </a:r>
            <a:r>
              <a:rPr lang="tr-TR" sz="2800" b="1" dirty="0" err="1"/>
              <a:t>glyphicon-bell</a:t>
            </a:r>
            <a:r>
              <a:rPr lang="tr-TR" sz="2800" b="1" dirty="0" smtClean="0"/>
              <a:t>"</a:t>
            </a:r>
            <a:r>
              <a:rPr lang="tr-TR" sz="2800" dirty="0" smtClean="0"/>
              <a:t>&gt; &lt;/</a:t>
            </a:r>
            <a:r>
              <a:rPr lang="tr-TR" sz="2800" b="1" dirty="0" err="1"/>
              <a:t>span</a:t>
            </a:r>
            <a:r>
              <a:rPr lang="tr-TR" sz="2800" dirty="0"/>
              <a:t>&gt;Alarm&lt;/</a:t>
            </a:r>
            <a:r>
              <a:rPr lang="tr-TR" sz="2800" b="1" dirty="0" err="1"/>
              <a:t>button</a:t>
            </a:r>
            <a:r>
              <a:rPr lang="tr-TR" sz="2800" dirty="0"/>
              <a:t>&gt;&lt;/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</a:t>
            </a:r>
            <a:r>
              <a:rPr lang="tr-TR" sz="2800" dirty="0"/>
              <a:t>&gt;&lt;</a:t>
            </a:r>
            <a:r>
              <a:rPr lang="tr-TR" sz="2800" b="1" dirty="0" err="1"/>
              <a:t>span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glyphicon</a:t>
            </a:r>
            <a:r>
              <a:rPr lang="tr-TR" sz="2800" b="1" dirty="0"/>
              <a:t> </a:t>
            </a:r>
            <a:r>
              <a:rPr lang="tr-TR" sz="2800" b="1" dirty="0" err="1"/>
              <a:t>glyphicon-envelope</a:t>
            </a:r>
            <a:r>
              <a:rPr lang="tr-TR" sz="2800" b="1" dirty="0" smtClean="0"/>
              <a:t>"</a:t>
            </a:r>
            <a:r>
              <a:rPr lang="tr-TR" sz="2800" dirty="0" smtClean="0"/>
              <a:t>&gt; &lt;/</a:t>
            </a:r>
            <a:r>
              <a:rPr lang="tr-TR" sz="2800" b="1" dirty="0" err="1"/>
              <a:t>span</a:t>
            </a:r>
            <a:r>
              <a:rPr lang="tr-TR" sz="2800" dirty="0"/>
              <a:t>&gt;&lt;/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div</a:t>
            </a:r>
            <a:r>
              <a:rPr lang="tr-TR" sz="2800" dirty="0"/>
              <a:t>&gt;&lt;</a:t>
            </a:r>
            <a:r>
              <a:rPr lang="tr-TR" sz="2800" b="1" dirty="0" err="1"/>
              <a:t>button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btn</a:t>
            </a:r>
            <a:r>
              <a:rPr lang="tr-TR" sz="2800" b="1" dirty="0"/>
              <a:t> </a:t>
            </a:r>
            <a:r>
              <a:rPr lang="tr-TR" sz="2800" b="1" dirty="0" err="1"/>
              <a:t>btn-info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&lt;</a:t>
            </a:r>
            <a:r>
              <a:rPr lang="tr-TR" sz="2800" b="1" dirty="0" err="1"/>
              <a:t>span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glyphicon</a:t>
            </a:r>
            <a:r>
              <a:rPr lang="tr-TR" sz="2800" b="1" dirty="0"/>
              <a:t> </a:t>
            </a:r>
            <a:r>
              <a:rPr lang="tr-TR" sz="2800" b="1" dirty="0" err="1"/>
              <a:t>glyphicon-envelope</a:t>
            </a:r>
            <a:r>
              <a:rPr lang="tr-TR" sz="2800" b="1" dirty="0" smtClean="0"/>
              <a:t>"</a:t>
            </a:r>
            <a:r>
              <a:rPr lang="tr-TR" sz="2800" dirty="0" smtClean="0"/>
              <a:t>&gt; &lt;/</a:t>
            </a:r>
            <a:r>
              <a:rPr lang="tr-TR" sz="2800" b="1" dirty="0" err="1"/>
              <a:t>span</a:t>
            </a:r>
            <a:r>
              <a:rPr lang="tr-TR" sz="2800" dirty="0"/>
              <a:t>&gt;Mesaj&lt;/</a:t>
            </a:r>
            <a:r>
              <a:rPr lang="tr-TR" sz="2800" b="1" dirty="0" err="1"/>
              <a:t>button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/>
              <a:t/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44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77072"/>
            <a:ext cx="1704730" cy="210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189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Label</a:t>
            </a:r>
            <a:r>
              <a:rPr lang="tr-TR" dirty="0" smtClean="0"/>
              <a:t> 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Genelde </a:t>
            </a:r>
            <a:r>
              <a:rPr lang="tr-TR" sz="2800" dirty="0" err="1" smtClean="0"/>
              <a:t>kullacılara</a:t>
            </a:r>
            <a:r>
              <a:rPr lang="tr-TR" sz="2800" dirty="0" smtClean="0"/>
              <a:t> bilgi vermek amacıyla kullanılan elemanlardan biri </a:t>
            </a:r>
            <a:r>
              <a:rPr lang="tr-TR" sz="2800" dirty="0" err="1" smtClean="0"/>
              <a:t>label</a:t>
            </a:r>
            <a:r>
              <a:rPr lang="tr-TR" sz="2800" dirty="0" smtClean="0"/>
              <a:t>(etiketler) </a:t>
            </a:r>
            <a:r>
              <a:rPr lang="tr-TR" sz="2800" dirty="0" err="1" smtClean="0"/>
              <a:t>dir</a:t>
            </a:r>
            <a:r>
              <a:rPr lang="tr-TR" sz="2800" dirty="0" smtClean="0"/>
              <a:t>. </a:t>
            </a:r>
            <a:r>
              <a:rPr lang="tr-TR" sz="2800" dirty="0" err="1" smtClean="0"/>
              <a:t>Span</a:t>
            </a:r>
            <a:r>
              <a:rPr lang="tr-TR" sz="2800" dirty="0" smtClean="0"/>
              <a:t> içerisinde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label</a:t>
            </a:r>
            <a:r>
              <a:rPr lang="tr-TR" sz="2800" dirty="0" smtClean="0"/>
              <a:t> kullanılır. 6 farklı çeşidi kullanılabilir. </a:t>
            </a:r>
          </a:p>
          <a:p>
            <a:pPr>
              <a:defRPr/>
            </a:pPr>
            <a:r>
              <a:rPr lang="en-US" sz="2800" b="1" dirty="0" smtClean="0"/>
              <a:t>.label-default</a:t>
            </a:r>
            <a:r>
              <a:rPr lang="en-US" sz="2800" b="1" dirty="0"/>
              <a:t>, </a:t>
            </a:r>
            <a:endParaRPr lang="tr-TR" sz="2800" b="1" dirty="0" smtClean="0"/>
          </a:p>
          <a:p>
            <a:pPr>
              <a:defRPr/>
            </a:pPr>
            <a:r>
              <a:rPr lang="en-US" sz="2800" b="1" dirty="0" smtClean="0"/>
              <a:t>.</a:t>
            </a:r>
            <a:r>
              <a:rPr lang="en-US" sz="2800" b="1" dirty="0"/>
              <a:t>label-primary, </a:t>
            </a:r>
            <a:endParaRPr lang="tr-TR" sz="2800" b="1" dirty="0" smtClean="0"/>
          </a:p>
          <a:p>
            <a:pPr>
              <a:defRPr/>
            </a:pPr>
            <a:r>
              <a:rPr lang="en-US" sz="2800" b="1" dirty="0" smtClean="0"/>
              <a:t>.</a:t>
            </a:r>
            <a:r>
              <a:rPr lang="en-US" sz="2800" b="1" dirty="0"/>
              <a:t>label-success, </a:t>
            </a:r>
            <a:endParaRPr lang="tr-TR" sz="2800" b="1" dirty="0" smtClean="0"/>
          </a:p>
          <a:p>
            <a:pPr>
              <a:defRPr/>
            </a:pPr>
            <a:r>
              <a:rPr lang="en-US" sz="2800" b="1" dirty="0" smtClean="0"/>
              <a:t>.</a:t>
            </a:r>
            <a:r>
              <a:rPr lang="en-US" sz="2800" b="1" dirty="0"/>
              <a:t>label-info, </a:t>
            </a:r>
            <a:endParaRPr lang="tr-TR" sz="2800" b="1" dirty="0" smtClean="0"/>
          </a:p>
          <a:p>
            <a:pPr>
              <a:defRPr/>
            </a:pPr>
            <a:r>
              <a:rPr lang="en-US" sz="2800" b="1" dirty="0" smtClean="0"/>
              <a:t>.label-warning</a:t>
            </a:r>
            <a:r>
              <a:rPr lang="tr-TR" sz="2800" b="1" dirty="0"/>
              <a:t>,</a:t>
            </a:r>
            <a:r>
              <a:rPr lang="en-US" sz="2800" b="1" dirty="0"/>
              <a:t> </a:t>
            </a:r>
            <a:endParaRPr lang="tr-TR" sz="2800" b="1" dirty="0" smtClean="0"/>
          </a:p>
          <a:p>
            <a:pPr>
              <a:defRPr/>
            </a:pPr>
            <a:r>
              <a:rPr lang="en-US" sz="2800" b="1" dirty="0" smtClean="0"/>
              <a:t>.label-danger</a:t>
            </a:r>
            <a:r>
              <a:rPr lang="tr-TR" sz="2800" b="1" dirty="0" smtClean="0"/>
              <a:t>.</a:t>
            </a:r>
          </a:p>
          <a:p>
            <a:pPr>
              <a:defRPr/>
            </a:pPr>
            <a:endParaRPr lang="tr-TR" sz="2800" b="1" dirty="0"/>
          </a:p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b="1" dirty="0"/>
              <a:t>div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container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p</a:t>
            </a:r>
            <a:r>
              <a:rPr lang="tr-TR" sz="2800" dirty="0"/>
              <a:t>&gt;&lt;</a:t>
            </a:r>
            <a:r>
              <a:rPr lang="tr-TR" sz="2800" b="1" dirty="0" err="1"/>
              <a:t>span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label</a:t>
            </a:r>
            <a:r>
              <a:rPr lang="tr-TR" sz="2800" b="1" dirty="0"/>
              <a:t> </a:t>
            </a:r>
            <a:r>
              <a:rPr lang="tr-TR" sz="2800" b="1" dirty="0" err="1"/>
              <a:t>label-default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r>
              <a:rPr lang="tr-TR" sz="2800" dirty="0" err="1"/>
              <a:t>default</a:t>
            </a:r>
            <a:r>
              <a:rPr lang="tr-TR" sz="2800" dirty="0"/>
              <a:t>&lt;/</a:t>
            </a:r>
            <a:r>
              <a:rPr lang="tr-TR" sz="2800" b="1" dirty="0" err="1"/>
              <a:t>span</a:t>
            </a:r>
            <a:r>
              <a:rPr lang="tr-TR" sz="2800" dirty="0"/>
              <a:t>&gt; &lt;/</a:t>
            </a:r>
            <a:r>
              <a:rPr lang="tr-TR" sz="2800" b="1" dirty="0"/>
              <a:t>p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p</a:t>
            </a:r>
            <a:r>
              <a:rPr lang="tr-TR" sz="2800" dirty="0"/>
              <a:t>&gt;&lt;</a:t>
            </a:r>
            <a:r>
              <a:rPr lang="tr-TR" sz="2800" b="1" dirty="0" err="1"/>
              <a:t>span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label</a:t>
            </a:r>
            <a:r>
              <a:rPr lang="tr-TR" sz="2800" b="1" dirty="0"/>
              <a:t> </a:t>
            </a:r>
            <a:r>
              <a:rPr lang="tr-TR" sz="2800" b="1" dirty="0" err="1"/>
              <a:t>label-primary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r>
              <a:rPr lang="tr-TR" sz="2800" dirty="0" err="1"/>
              <a:t>primary</a:t>
            </a:r>
            <a:r>
              <a:rPr lang="tr-TR" sz="2800" dirty="0"/>
              <a:t>&lt;/</a:t>
            </a:r>
            <a:r>
              <a:rPr lang="tr-TR" sz="2800" b="1" dirty="0" err="1"/>
              <a:t>span</a:t>
            </a:r>
            <a:r>
              <a:rPr lang="tr-TR" sz="2800" dirty="0"/>
              <a:t>&gt; &lt;/</a:t>
            </a:r>
            <a:r>
              <a:rPr lang="tr-TR" sz="2800" b="1" dirty="0"/>
              <a:t>p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p</a:t>
            </a:r>
            <a:r>
              <a:rPr lang="tr-TR" sz="2800" dirty="0"/>
              <a:t>&gt;&lt;</a:t>
            </a:r>
            <a:r>
              <a:rPr lang="tr-TR" sz="2800" b="1" dirty="0" err="1"/>
              <a:t>span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label</a:t>
            </a:r>
            <a:r>
              <a:rPr lang="tr-TR" sz="2800" b="1" dirty="0"/>
              <a:t> </a:t>
            </a:r>
            <a:r>
              <a:rPr lang="tr-TR" sz="2800" b="1" dirty="0" err="1"/>
              <a:t>label-success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r>
              <a:rPr lang="tr-TR" sz="2800" dirty="0" err="1"/>
              <a:t>success</a:t>
            </a:r>
            <a:r>
              <a:rPr lang="tr-TR" sz="2800" dirty="0"/>
              <a:t>&lt;/</a:t>
            </a:r>
            <a:r>
              <a:rPr lang="tr-TR" sz="2800" b="1" dirty="0" err="1"/>
              <a:t>span</a:t>
            </a:r>
            <a:r>
              <a:rPr lang="tr-TR" sz="2800" dirty="0"/>
              <a:t>&gt; &lt;/</a:t>
            </a:r>
            <a:r>
              <a:rPr lang="tr-TR" sz="2800" b="1" dirty="0"/>
              <a:t>p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p</a:t>
            </a:r>
            <a:r>
              <a:rPr lang="tr-TR" sz="2800" dirty="0"/>
              <a:t>&gt;&lt;</a:t>
            </a:r>
            <a:r>
              <a:rPr lang="tr-TR" sz="2800" b="1" dirty="0" err="1"/>
              <a:t>span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label</a:t>
            </a:r>
            <a:r>
              <a:rPr lang="tr-TR" sz="2800" b="1" dirty="0"/>
              <a:t> </a:t>
            </a:r>
            <a:r>
              <a:rPr lang="tr-TR" sz="2800" b="1" dirty="0" err="1"/>
              <a:t>label-info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r>
              <a:rPr lang="tr-TR" sz="2800" dirty="0" err="1"/>
              <a:t>info</a:t>
            </a:r>
            <a:r>
              <a:rPr lang="tr-TR" sz="2800" dirty="0"/>
              <a:t>&lt;/</a:t>
            </a:r>
            <a:r>
              <a:rPr lang="tr-TR" sz="2800" b="1" dirty="0" err="1"/>
              <a:t>span</a:t>
            </a:r>
            <a:r>
              <a:rPr lang="tr-TR" sz="2800" dirty="0"/>
              <a:t>&gt; &lt;/</a:t>
            </a:r>
            <a:r>
              <a:rPr lang="tr-TR" sz="2800" b="1" dirty="0"/>
              <a:t>p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p</a:t>
            </a:r>
            <a:r>
              <a:rPr lang="tr-TR" sz="2800" dirty="0"/>
              <a:t>&gt;&lt;</a:t>
            </a:r>
            <a:r>
              <a:rPr lang="tr-TR" sz="2800" b="1" dirty="0" err="1"/>
              <a:t>span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label</a:t>
            </a:r>
            <a:r>
              <a:rPr lang="tr-TR" sz="2800" b="1" dirty="0"/>
              <a:t> </a:t>
            </a:r>
            <a:r>
              <a:rPr lang="tr-TR" sz="2800" b="1" dirty="0" err="1"/>
              <a:t>label-warning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r>
              <a:rPr lang="tr-TR" sz="2800" dirty="0" err="1"/>
              <a:t>warning</a:t>
            </a:r>
            <a:r>
              <a:rPr lang="tr-TR" sz="2800" dirty="0"/>
              <a:t>&lt;/</a:t>
            </a:r>
            <a:r>
              <a:rPr lang="tr-TR" sz="2800" b="1" dirty="0" err="1"/>
              <a:t>span</a:t>
            </a:r>
            <a:r>
              <a:rPr lang="tr-TR" sz="2800" dirty="0"/>
              <a:t>&gt; &lt;/</a:t>
            </a:r>
            <a:r>
              <a:rPr lang="tr-TR" sz="2800" b="1" dirty="0"/>
              <a:t>p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/>
              <a:t>p</a:t>
            </a:r>
            <a:r>
              <a:rPr lang="tr-TR" sz="2800" dirty="0"/>
              <a:t>&gt;&lt;</a:t>
            </a:r>
            <a:r>
              <a:rPr lang="tr-TR" sz="2800" b="1" dirty="0" err="1"/>
              <a:t>span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label</a:t>
            </a:r>
            <a:r>
              <a:rPr lang="tr-TR" sz="2800" b="1" dirty="0"/>
              <a:t> </a:t>
            </a:r>
            <a:r>
              <a:rPr lang="tr-TR" sz="2800" b="1" dirty="0" err="1"/>
              <a:t>label-danger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r>
              <a:rPr lang="tr-TR" sz="2800" dirty="0" err="1"/>
              <a:t>danger</a:t>
            </a:r>
            <a:r>
              <a:rPr lang="tr-TR" sz="2800" dirty="0"/>
              <a:t>&lt;/</a:t>
            </a:r>
            <a:r>
              <a:rPr lang="tr-TR" sz="2800" b="1" dirty="0" err="1"/>
              <a:t>span</a:t>
            </a:r>
            <a:r>
              <a:rPr lang="tr-TR" sz="2800" dirty="0"/>
              <a:t>&gt; &lt;/</a:t>
            </a:r>
            <a:r>
              <a:rPr lang="tr-TR" sz="2800" b="1" dirty="0"/>
              <a:t>p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/>
              <a:t>div</a:t>
            </a:r>
            <a:r>
              <a:rPr lang="tr-TR" sz="2800" dirty="0"/>
              <a:t>&gt;</a:t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45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12250"/>
            <a:ext cx="1509315" cy="3541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178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Bootstrap </a:t>
            </a:r>
            <a:r>
              <a:rPr lang="tr-TR" dirty="0" err="1" smtClean="0"/>
              <a:t>Badges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err="1" smtClean="0"/>
              <a:t>Bootstrap</a:t>
            </a:r>
            <a:r>
              <a:rPr lang="tr-TR" sz="2800" dirty="0" smtClean="0"/>
              <a:t> </a:t>
            </a:r>
            <a:r>
              <a:rPr lang="tr-TR" sz="2800" dirty="0" smtClean="0"/>
              <a:t>ile sayı gösterimleri için farklı yapılar kullanılır. </a:t>
            </a:r>
          </a:p>
          <a:p>
            <a:pPr marL="0" indent="0">
              <a:buNone/>
              <a:defRPr/>
            </a:pPr>
            <a:r>
              <a:rPr lang="tr-TR" sz="2800" dirty="0" smtClean="0"/>
              <a:t>Bunlardan Biri </a:t>
            </a:r>
            <a:r>
              <a:rPr lang="tr-TR" sz="2800" dirty="0" err="1" smtClean="0"/>
              <a:t>Badges</a:t>
            </a:r>
            <a:r>
              <a:rPr lang="tr-TR" sz="2800" dirty="0" smtClean="0"/>
              <a:t> </a:t>
            </a:r>
            <a:r>
              <a:rPr lang="tr-TR" sz="2800" dirty="0" err="1" smtClean="0"/>
              <a:t>dir</a:t>
            </a:r>
            <a:r>
              <a:rPr lang="tr-TR" sz="2800" dirty="0" smtClean="0"/>
              <a:t>. </a:t>
            </a:r>
            <a:r>
              <a:rPr lang="tr-TR" sz="2800" dirty="0" err="1" smtClean="0"/>
              <a:t>Badges</a:t>
            </a:r>
            <a:r>
              <a:rPr lang="tr-TR" sz="2800" dirty="0" smtClean="0"/>
              <a:t> gösterimi için </a:t>
            </a:r>
            <a:r>
              <a:rPr lang="tr-TR" sz="2800" dirty="0" err="1" smtClean="0"/>
              <a:t>span</a:t>
            </a:r>
            <a:r>
              <a:rPr lang="tr-TR" sz="2800" dirty="0" smtClean="0"/>
              <a:t> kullanılır. Linlerle kullanılabileceği gibi butonlarla da kullanılabilir. </a:t>
            </a:r>
          </a:p>
          <a:p>
            <a:pPr marL="0" indent="0">
              <a:buNone/>
              <a:defRPr/>
            </a:pPr>
            <a:r>
              <a:rPr lang="tr-TR" sz="2000" dirty="0"/>
              <a:t>&lt;</a:t>
            </a:r>
            <a:r>
              <a:rPr lang="tr-TR" sz="2000" b="1" dirty="0"/>
              <a:t>p</a:t>
            </a:r>
            <a:r>
              <a:rPr lang="tr-TR" sz="2000" dirty="0"/>
              <a:t>&gt;&lt;</a:t>
            </a:r>
            <a:r>
              <a:rPr lang="tr-TR" sz="2000" b="1" dirty="0"/>
              <a:t>a </a:t>
            </a:r>
            <a:r>
              <a:rPr lang="tr-TR" sz="2000" dirty="0" err="1"/>
              <a:t>href</a:t>
            </a:r>
            <a:r>
              <a:rPr lang="tr-TR" sz="2000" dirty="0"/>
              <a:t>=</a:t>
            </a:r>
            <a:r>
              <a:rPr lang="tr-TR" sz="2000" b="1" dirty="0"/>
              <a:t>"#"</a:t>
            </a:r>
            <a:r>
              <a:rPr lang="tr-TR" sz="2000" dirty="0"/>
              <a:t>&gt;Okunmayan&lt;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badge</a:t>
            </a:r>
            <a:r>
              <a:rPr lang="tr-TR" sz="2000" b="1" dirty="0"/>
              <a:t>"</a:t>
            </a:r>
            <a:r>
              <a:rPr lang="tr-TR" sz="2000" dirty="0"/>
              <a:t>&gt;15&lt;/</a:t>
            </a:r>
            <a:r>
              <a:rPr lang="tr-TR" sz="2000" b="1" dirty="0" err="1"/>
              <a:t>span</a:t>
            </a:r>
            <a:r>
              <a:rPr lang="tr-TR" sz="2000" dirty="0"/>
              <a:t>&gt; &lt;/</a:t>
            </a:r>
            <a:r>
              <a:rPr lang="tr-TR" sz="2000" b="1" dirty="0"/>
              <a:t>a</a:t>
            </a:r>
            <a:r>
              <a:rPr lang="tr-TR" sz="2000" dirty="0"/>
              <a:t>&gt;&lt;/</a:t>
            </a:r>
            <a:r>
              <a:rPr lang="tr-TR" sz="2000" b="1" dirty="0"/>
              <a:t>p</a:t>
            </a:r>
            <a:r>
              <a:rPr lang="tr-TR" sz="2000" dirty="0"/>
              <a:t>&gt;</a:t>
            </a:r>
            <a:br>
              <a:rPr lang="tr-TR" sz="2000" dirty="0"/>
            </a:br>
            <a:r>
              <a:rPr lang="tr-TR" sz="2000" dirty="0"/>
              <a:t>&lt;</a:t>
            </a:r>
            <a:r>
              <a:rPr lang="tr-TR" sz="2000" b="1" dirty="0"/>
              <a:t>p</a:t>
            </a:r>
            <a:r>
              <a:rPr lang="tr-TR" sz="2000" dirty="0"/>
              <a:t>&gt;&lt;</a:t>
            </a:r>
            <a:r>
              <a:rPr lang="tr-TR" sz="2000" b="1" dirty="0" err="1"/>
              <a:t>button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btn</a:t>
            </a:r>
            <a:r>
              <a:rPr lang="tr-TR" sz="2000" b="1" dirty="0"/>
              <a:t> </a:t>
            </a:r>
            <a:r>
              <a:rPr lang="tr-TR" sz="2000" b="1" dirty="0" err="1"/>
              <a:t>btn-info</a:t>
            </a:r>
            <a:r>
              <a:rPr lang="tr-TR" sz="2000" b="1" dirty="0"/>
              <a:t>"</a:t>
            </a:r>
            <a:r>
              <a:rPr lang="tr-TR" sz="2000" dirty="0"/>
              <a:t>&gt;&lt;</a:t>
            </a:r>
            <a:r>
              <a:rPr lang="tr-TR" sz="2000" b="1" dirty="0" err="1"/>
              <a:t>span</a:t>
            </a:r>
            <a:r>
              <a:rPr lang="tr-TR" sz="2000" b="1" dirty="0"/>
              <a:t> </a:t>
            </a:r>
            <a:r>
              <a:rPr lang="tr-TR" sz="2000" dirty="0" err="1"/>
              <a:t>class</a:t>
            </a:r>
            <a:r>
              <a:rPr lang="tr-TR" sz="2000" dirty="0"/>
              <a:t>=</a:t>
            </a:r>
            <a:r>
              <a:rPr lang="tr-TR" sz="2000" b="1" dirty="0"/>
              <a:t>"</a:t>
            </a:r>
            <a:r>
              <a:rPr lang="tr-TR" sz="2000" b="1" dirty="0" err="1"/>
              <a:t>badge</a:t>
            </a:r>
            <a:r>
              <a:rPr lang="tr-TR" sz="2000" b="1" dirty="0"/>
              <a:t>"</a:t>
            </a:r>
            <a:r>
              <a:rPr lang="tr-TR" sz="2000" dirty="0"/>
              <a:t>&gt;11&lt;/</a:t>
            </a:r>
            <a:r>
              <a:rPr lang="tr-TR" sz="2000" b="1" dirty="0" err="1"/>
              <a:t>span</a:t>
            </a:r>
            <a:r>
              <a:rPr lang="tr-TR" sz="2000" dirty="0"/>
              <a:t>&gt;Yeni Haber &lt;/</a:t>
            </a:r>
            <a:r>
              <a:rPr lang="tr-TR" sz="2000" b="1" dirty="0" err="1"/>
              <a:t>button</a:t>
            </a:r>
            <a:r>
              <a:rPr lang="tr-TR" sz="2000" dirty="0"/>
              <a:t>&gt; &lt;/</a:t>
            </a:r>
            <a:r>
              <a:rPr lang="tr-TR" sz="2000" b="1" dirty="0"/>
              <a:t>p</a:t>
            </a:r>
            <a:r>
              <a:rPr lang="tr-TR" sz="2000" dirty="0"/>
              <a:t>&gt;</a:t>
            </a:r>
            <a:r>
              <a:rPr lang="tr-TR" sz="2800" dirty="0"/>
              <a:t/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46</a:t>
            </a:fld>
            <a:endParaRPr lang="tr-T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266624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299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err="1" smtClean="0"/>
              <a:t>Pagination</a:t>
            </a:r>
            <a:r>
              <a:rPr lang="tr-TR" dirty="0"/>
              <a:t> </a:t>
            </a:r>
            <a:r>
              <a:rPr lang="tr-TR" dirty="0" smtClean="0"/>
              <a:t>(Sayfalama)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Birden fazla sayfadan oluşan yapılarda sayfalama yapabilmek amacıyla </a:t>
            </a:r>
            <a:r>
              <a:rPr lang="tr-TR" sz="2800" dirty="0" err="1" smtClean="0"/>
              <a:t>ul</a:t>
            </a:r>
            <a:r>
              <a:rPr lang="tr-TR" sz="2800" dirty="0" smtClean="0"/>
              <a:t> listesi içerisinde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pagination</a:t>
            </a:r>
            <a:r>
              <a:rPr lang="tr-TR" sz="2800" b="1" dirty="0" smtClean="0"/>
              <a:t> </a:t>
            </a:r>
            <a:r>
              <a:rPr lang="tr-TR" sz="2800" dirty="0" smtClean="0"/>
              <a:t>kullanılır. Geçerli olan sayfanın </a:t>
            </a:r>
            <a:r>
              <a:rPr lang="tr-TR" sz="2800" dirty="0" err="1" smtClean="0"/>
              <a:t>maddeimi</a:t>
            </a:r>
            <a:r>
              <a:rPr lang="tr-TR" sz="2800" dirty="0" smtClean="0"/>
              <a:t>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active</a:t>
            </a:r>
            <a:r>
              <a:rPr lang="tr-TR" sz="2800" dirty="0" smtClean="0"/>
              <a:t> seçilir. </a:t>
            </a:r>
          </a:p>
          <a:p>
            <a:pPr marL="0" indent="0">
              <a:buNone/>
              <a:defRPr/>
            </a:pPr>
            <a:r>
              <a:rPr lang="it-IT" sz="2800" dirty="0"/>
              <a:t>&lt;</a:t>
            </a:r>
            <a:r>
              <a:rPr lang="it-IT" sz="2800" b="1" dirty="0"/>
              <a:t>ul </a:t>
            </a:r>
            <a:r>
              <a:rPr lang="it-IT" sz="2800" dirty="0"/>
              <a:t>class=</a:t>
            </a:r>
            <a:r>
              <a:rPr lang="it-IT" sz="2800" b="1" dirty="0"/>
              <a:t>"pagination"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</a:t>
            </a:r>
            <a:r>
              <a:rPr lang="it-IT" sz="2800" dirty="0"/>
              <a:t>&gt;&lt;</a:t>
            </a:r>
            <a:r>
              <a:rPr lang="it-IT" sz="2800" b="1" dirty="0"/>
              <a:t>a </a:t>
            </a:r>
            <a:r>
              <a:rPr lang="it-IT" sz="2800" dirty="0"/>
              <a:t>href=</a:t>
            </a:r>
            <a:r>
              <a:rPr lang="it-IT" sz="2800" b="1" dirty="0"/>
              <a:t>"s1.htm"</a:t>
            </a:r>
            <a:r>
              <a:rPr lang="it-IT" sz="2800" dirty="0"/>
              <a:t>&gt;1&lt;/</a:t>
            </a:r>
            <a:r>
              <a:rPr lang="it-IT" sz="2800" b="1" dirty="0"/>
              <a:t>a</a:t>
            </a:r>
            <a:r>
              <a:rPr lang="it-IT" sz="2800" dirty="0"/>
              <a:t>&gt;&lt;/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</a:t>
            </a:r>
            <a:r>
              <a:rPr lang="it-IT" sz="2800" dirty="0"/>
              <a:t>&gt;&lt;</a:t>
            </a:r>
            <a:r>
              <a:rPr lang="it-IT" sz="2800" b="1" dirty="0"/>
              <a:t>a </a:t>
            </a:r>
            <a:r>
              <a:rPr lang="it-IT" sz="2800" dirty="0"/>
              <a:t>href=</a:t>
            </a:r>
            <a:r>
              <a:rPr lang="it-IT" sz="2800" b="1" dirty="0"/>
              <a:t>"s2.htm"</a:t>
            </a:r>
            <a:r>
              <a:rPr lang="it-IT" sz="2800" dirty="0"/>
              <a:t>&gt;2&lt;/</a:t>
            </a:r>
            <a:r>
              <a:rPr lang="it-IT" sz="2800" b="1" dirty="0"/>
              <a:t>a</a:t>
            </a:r>
            <a:r>
              <a:rPr lang="it-IT" sz="2800" dirty="0"/>
              <a:t>&gt;&lt;/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 </a:t>
            </a:r>
            <a:r>
              <a:rPr lang="it-IT" sz="2800" dirty="0"/>
              <a:t>class=</a:t>
            </a:r>
            <a:r>
              <a:rPr lang="it-IT" sz="2800" b="1" dirty="0"/>
              <a:t>"active</a:t>
            </a:r>
            <a:r>
              <a:rPr lang="it-IT" sz="2800" b="1" dirty="0" smtClean="0"/>
              <a:t>"</a:t>
            </a:r>
            <a:r>
              <a:rPr lang="it-IT" sz="2800" dirty="0" smtClean="0"/>
              <a:t>&gt;3&lt;/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</a:t>
            </a:r>
            <a:r>
              <a:rPr lang="it-IT" sz="2800" dirty="0"/>
              <a:t>&gt;&lt;</a:t>
            </a:r>
            <a:r>
              <a:rPr lang="it-IT" sz="2800" b="1" dirty="0"/>
              <a:t>a </a:t>
            </a:r>
            <a:r>
              <a:rPr lang="it-IT" sz="2800" dirty="0"/>
              <a:t>href=</a:t>
            </a:r>
            <a:r>
              <a:rPr lang="it-IT" sz="2800" b="1" dirty="0"/>
              <a:t>"s4.htm"</a:t>
            </a:r>
            <a:r>
              <a:rPr lang="it-IT" sz="2800" dirty="0"/>
              <a:t>&gt;4&lt;/</a:t>
            </a:r>
            <a:r>
              <a:rPr lang="it-IT" sz="2800" b="1" dirty="0"/>
              <a:t>a</a:t>
            </a:r>
            <a:r>
              <a:rPr lang="it-IT" sz="2800" dirty="0"/>
              <a:t>&gt;&lt;/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&lt;/</a:t>
            </a:r>
            <a:r>
              <a:rPr lang="it-IT" sz="2800" b="1" dirty="0"/>
              <a:t>ul</a:t>
            </a:r>
            <a:r>
              <a:rPr lang="it-IT" sz="2800" dirty="0"/>
              <a:t>&gt;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/>
              <a:t/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47</a:t>
            </a:fld>
            <a:endParaRPr lang="tr-T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869160"/>
            <a:ext cx="313158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533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err="1" smtClean="0"/>
              <a:t>Breadcrumb</a:t>
            </a:r>
            <a:r>
              <a:rPr lang="tr-TR" dirty="0" smtClean="0"/>
              <a:t> (Sayfalama)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Birden fazla sayfadan oluşan yapılarda sayfalama yapabilmek için kutular yerine  </a:t>
            </a:r>
            <a:r>
              <a:rPr lang="it-IT" sz="2800" b="1" dirty="0" smtClean="0"/>
              <a:t>"</a:t>
            </a:r>
            <a:r>
              <a:rPr lang="tr-TR" sz="2800" b="1" dirty="0" smtClean="0"/>
              <a:t>/</a:t>
            </a:r>
            <a:r>
              <a:rPr lang="it-IT" sz="2800" b="1" dirty="0" smtClean="0"/>
              <a:t>"</a:t>
            </a:r>
            <a:r>
              <a:rPr lang="tr-TR" sz="2800" b="1" dirty="0" smtClean="0"/>
              <a:t> </a:t>
            </a:r>
            <a:r>
              <a:rPr lang="tr-TR" sz="2800" dirty="0" smtClean="0"/>
              <a:t>kullanmak amacıyla </a:t>
            </a:r>
            <a:r>
              <a:rPr lang="tr-TR" sz="2800" dirty="0" err="1" smtClean="0"/>
              <a:t>ul</a:t>
            </a:r>
            <a:r>
              <a:rPr lang="tr-TR" sz="2800" dirty="0" smtClean="0"/>
              <a:t> listesi içerisinde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breadcrumb</a:t>
            </a:r>
            <a:r>
              <a:rPr lang="tr-TR" sz="2800" dirty="0" smtClean="0"/>
              <a:t> kullanılır. Geçerli olan sayfanın madde imi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active</a:t>
            </a:r>
            <a:r>
              <a:rPr lang="tr-TR" sz="2800" dirty="0" smtClean="0"/>
              <a:t> seçilir. </a:t>
            </a:r>
          </a:p>
          <a:p>
            <a:pPr marL="0" indent="0">
              <a:buNone/>
              <a:defRPr/>
            </a:pPr>
            <a:r>
              <a:rPr lang="it-IT" sz="2800" dirty="0"/>
              <a:t>&lt;</a:t>
            </a:r>
            <a:r>
              <a:rPr lang="it-IT" sz="2800" b="1" dirty="0"/>
              <a:t>ul </a:t>
            </a:r>
            <a:r>
              <a:rPr lang="it-IT" sz="2800" dirty="0"/>
              <a:t>class</a:t>
            </a:r>
            <a:r>
              <a:rPr lang="it-IT" sz="2800" dirty="0" smtClean="0"/>
              <a:t>=</a:t>
            </a:r>
            <a:r>
              <a:rPr lang="it-IT" sz="2800" b="1" dirty="0" smtClean="0"/>
              <a:t>"</a:t>
            </a:r>
            <a:r>
              <a:rPr lang="tr-TR" sz="2800" b="1" dirty="0" err="1" smtClean="0"/>
              <a:t>breadcrumb</a:t>
            </a:r>
            <a:r>
              <a:rPr lang="it-IT" sz="2800" b="1" dirty="0" smtClean="0"/>
              <a:t>"</a:t>
            </a:r>
            <a:r>
              <a:rPr lang="it-IT" sz="2800" dirty="0" smtClean="0"/>
              <a:t>&gt;</a:t>
            </a: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</a:t>
            </a:r>
            <a:r>
              <a:rPr lang="it-IT" sz="2800" dirty="0"/>
              <a:t>&gt;&lt;</a:t>
            </a:r>
            <a:r>
              <a:rPr lang="it-IT" sz="2800" b="1" dirty="0"/>
              <a:t>a </a:t>
            </a:r>
            <a:r>
              <a:rPr lang="it-IT" sz="2800" dirty="0"/>
              <a:t>href=</a:t>
            </a:r>
            <a:r>
              <a:rPr lang="it-IT" sz="2800" b="1" dirty="0"/>
              <a:t>"s1.htm"</a:t>
            </a:r>
            <a:r>
              <a:rPr lang="it-IT" sz="2800" dirty="0"/>
              <a:t>&gt;1&lt;/</a:t>
            </a:r>
            <a:r>
              <a:rPr lang="it-IT" sz="2800" b="1" dirty="0"/>
              <a:t>a</a:t>
            </a:r>
            <a:r>
              <a:rPr lang="it-IT" sz="2800" dirty="0"/>
              <a:t>&gt;&lt;/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</a:t>
            </a:r>
            <a:r>
              <a:rPr lang="it-IT" sz="2800" dirty="0"/>
              <a:t>&gt;&lt;</a:t>
            </a:r>
            <a:r>
              <a:rPr lang="it-IT" sz="2800" b="1" dirty="0"/>
              <a:t>a </a:t>
            </a:r>
            <a:r>
              <a:rPr lang="it-IT" sz="2800" dirty="0"/>
              <a:t>href=</a:t>
            </a:r>
            <a:r>
              <a:rPr lang="it-IT" sz="2800" b="1" dirty="0"/>
              <a:t>"s2.htm"</a:t>
            </a:r>
            <a:r>
              <a:rPr lang="it-IT" sz="2800" dirty="0"/>
              <a:t>&gt;2&lt;/</a:t>
            </a:r>
            <a:r>
              <a:rPr lang="it-IT" sz="2800" b="1" dirty="0"/>
              <a:t>a</a:t>
            </a:r>
            <a:r>
              <a:rPr lang="it-IT" sz="2800" dirty="0"/>
              <a:t>&gt;&lt;/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 </a:t>
            </a:r>
            <a:r>
              <a:rPr lang="it-IT" sz="2800" dirty="0"/>
              <a:t>class=</a:t>
            </a:r>
            <a:r>
              <a:rPr lang="it-IT" sz="2800" b="1" dirty="0"/>
              <a:t>"</a:t>
            </a:r>
            <a:r>
              <a:rPr lang="it-IT" sz="2800" b="1" dirty="0" smtClean="0"/>
              <a:t>active"</a:t>
            </a:r>
            <a:r>
              <a:rPr lang="it-IT" sz="2800" dirty="0" smtClean="0"/>
              <a:t>&gt;3&lt;/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</a:t>
            </a:r>
            <a:r>
              <a:rPr lang="it-IT" sz="2800" dirty="0"/>
              <a:t>&gt;&lt;</a:t>
            </a:r>
            <a:r>
              <a:rPr lang="it-IT" sz="2800" b="1" dirty="0"/>
              <a:t>a </a:t>
            </a:r>
            <a:r>
              <a:rPr lang="it-IT" sz="2800" dirty="0"/>
              <a:t>href=</a:t>
            </a:r>
            <a:r>
              <a:rPr lang="it-IT" sz="2800" b="1" dirty="0"/>
              <a:t>"s4.htm"</a:t>
            </a:r>
            <a:r>
              <a:rPr lang="it-IT" sz="2800" dirty="0"/>
              <a:t>&gt;4&lt;/</a:t>
            </a:r>
            <a:r>
              <a:rPr lang="it-IT" sz="2800" b="1" dirty="0"/>
              <a:t>a</a:t>
            </a:r>
            <a:r>
              <a:rPr lang="it-IT" sz="2800" dirty="0"/>
              <a:t>&gt;&lt;/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&lt;/</a:t>
            </a:r>
            <a:r>
              <a:rPr lang="it-IT" sz="2800" b="1" dirty="0"/>
              <a:t>ul</a:t>
            </a:r>
            <a:r>
              <a:rPr lang="it-IT" sz="2800" dirty="0"/>
              <a:t>&gt;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/>
              <a:t/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48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69160"/>
            <a:ext cx="344438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49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err="1" smtClean="0"/>
              <a:t>Pager</a:t>
            </a:r>
            <a:r>
              <a:rPr lang="tr-TR" dirty="0" smtClean="0"/>
              <a:t> (Sayfalama)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Birden fazla sayfadan oluşan yapılarda sayfalama yapabilmek için kutular yerine  yuvarlaklar kullanmak amacıyla </a:t>
            </a:r>
            <a:r>
              <a:rPr lang="tr-TR" sz="2800" dirty="0" err="1" smtClean="0"/>
              <a:t>ul</a:t>
            </a:r>
            <a:r>
              <a:rPr lang="tr-TR" sz="2800" dirty="0" smtClean="0"/>
              <a:t> listesi içerisinde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pager</a:t>
            </a:r>
            <a:r>
              <a:rPr lang="tr-TR" sz="2800" dirty="0" smtClean="0"/>
              <a:t> kullanılır. Geçerli olan sayfanın </a:t>
            </a:r>
            <a:r>
              <a:rPr lang="tr-TR" sz="2800" dirty="0" err="1" smtClean="0"/>
              <a:t>maddeimi</a:t>
            </a:r>
            <a:r>
              <a:rPr lang="tr-TR" sz="2800" dirty="0" smtClean="0"/>
              <a:t> </a:t>
            </a:r>
            <a:r>
              <a:rPr lang="tr-TR" sz="2800" b="1" dirty="0" smtClean="0"/>
              <a:t>.</a:t>
            </a:r>
            <a:r>
              <a:rPr lang="tr-TR" sz="2800" b="1" dirty="0" err="1" smtClean="0"/>
              <a:t>active</a:t>
            </a:r>
            <a:r>
              <a:rPr lang="tr-TR" sz="2800" dirty="0" smtClean="0"/>
              <a:t> seçilir. </a:t>
            </a:r>
          </a:p>
          <a:p>
            <a:pPr marL="0" indent="0">
              <a:buNone/>
              <a:defRPr/>
            </a:pPr>
            <a:r>
              <a:rPr lang="it-IT" sz="2800" dirty="0"/>
              <a:t>&lt;</a:t>
            </a:r>
            <a:r>
              <a:rPr lang="it-IT" sz="2800" b="1" dirty="0"/>
              <a:t>ul </a:t>
            </a:r>
            <a:r>
              <a:rPr lang="it-IT" sz="2800" dirty="0"/>
              <a:t>class</a:t>
            </a:r>
            <a:r>
              <a:rPr lang="it-IT" sz="2800" dirty="0" smtClean="0"/>
              <a:t>=</a:t>
            </a:r>
            <a:r>
              <a:rPr lang="it-IT" sz="2800" b="1" dirty="0" smtClean="0"/>
              <a:t>"</a:t>
            </a:r>
            <a:r>
              <a:rPr lang="tr-TR" sz="2800" b="1" dirty="0" err="1" smtClean="0"/>
              <a:t>pager</a:t>
            </a:r>
            <a:r>
              <a:rPr lang="it-IT" sz="2800" b="1" dirty="0" smtClean="0"/>
              <a:t>"</a:t>
            </a:r>
            <a:r>
              <a:rPr lang="it-IT" sz="2800" dirty="0" smtClean="0"/>
              <a:t>&gt;</a:t>
            </a: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</a:t>
            </a:r>
            <a:r>
              <a:rPr lang="it-IT" sz="2800" dirty="0"/>
              <a:t>&gt;&lt;</a:t>
            </a:r>
            <a:r>
              <a:rPr lang="it-IT" sz="2800" b="1" dirty="0"/>
              <a:t>a </a:t>
            </a:r>
            <a:r>
              <a:rPr lang="it-IT" sz="2800" dirty="0"/>
              <a:t>href=</a:t>
            </a:r>
            <a:r>
              <a:rPr lang="it-IT" sz="2800" b="1" dirty="0"/>
              <a:t>"s1.htm"</a:t>
            </a:r>
            <a:r>
              <a:rPr lang="it-IT" sz="2800" dirty="0"/>
              <a:t>&gt;1&lt;/</a:t>
            </a:r>
            <a:r>
              <a:rPr lang="it-IT" sz="2800" b="1" dirty="0"/>
              <a:t>a</a:t>
            </a:r>
            <a:r>
              <a:rPr lang="it-IT" sz="2800" dirty="0"/>
              <a:t>&gt;&lt;/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</a:t>
            </a:r>
            <a:r>
              <a:rPr lang="it-IT" sz="2800" dirty="0"/>
              <a:t>&gt;&lt;</a:t>
            </a:r>
            <a:r>
              <a:rPr lang="it-IT" sz="2800" b="1" dirty="0"/>
              <a:t>a </a:t>
            </a:r>
            <a:r>
              <a:rPr lang="it-IT" sz="2800" dirty="0"/>
              <a:t>href=</a:t>
            </a:r>
            <a:r>
              <a:rPr lang="it-IT" sz="2800" b="1" dirty="0"/>
              <a:t>"s2.htm"</a:t>
            </a:r>
            <a:r>
              <a:rPr lang="it-IT" sz="2800" dirty="0"/>
              <a:t>&gt;2&lt;/</a:t>
            </a:r>
            <a:r>
              <a:rPr lang="it-IT" sz="2800" b="1" dirty="0"/>
              <a:t>a</a:t>
            </a:r>
            <a:r>
              <a:rPr lang="it-IT" sz="2800" dirty="0"/>
              <a:t>&gt;&lt;/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 </a:t>
            </a:r>
            <a:r>
              <a:rPr lang="it-IT" sz="2800" dirty="0"/>
              <a:t>class=</a:t>
            </a:r>
            <a:r>
              <a:rPr lang="it-IT" sz="2800" b="1" dirty="0"/>
              <a:t>"</a:t>
            </a:r>
            <a:r>
              <a:rPr lang="it-IT" sz="2800" b="1" dirty="0" smtClean="0"/>
              <a:t>active"</a:t>
            </a:r>
            <a:r>
              <a:rPr lang="it-IT" sz="2800" dirty="0" smtClean="0"/>
              <a:t>&gt;3&lt;/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    &lt;</a:t>
            </a:r>
            <a:r>
              <a:rPr lang="it-IT" sz="2800" b="1" dirty="0"/>
              <a:t>li</a:t>
            </a:r>
            <a:r>
              <a:rPr lang="it-IT" sz="2800" dirty="0"/>
              <a:t>&gt;&lt;</a:t>
            </a:r>
            <a:r>
              <a:rPr lang="it-IT" sz="2800" b="1" dirty="0"/>
              <a:t>a </a:t>
            </a:r>
            <a:r>
              <a:rPr lang="it-IT" sz="2800" dirty="0"/>
              <a:t>href=</a:t>
            </a:r>
            <a:r>
              <a:rPr lang="it-IT" sz="2800" b="1" dirty="0"/>
              <a:t>"s4.htm"</a:t>
            </a:r>
            <a:r>
              <a:rPr lang="it-IT" sz="2800" dirty="0"/>
              <a:t>&gt;4&lt;/</a:t>
            </a:r>
            <a:r>
              <a:rPr lang="it-IT" sz="2800" b="1" dirty="0"/>
              <a:t>a</a:t>
            </a:r>
            <a:r>
              <a:rPr lang="it-IT" sz="2800" dirty="0"/>
              <a:t>&gt;&lt;/</a:t>
            </a:r>
            <a:r>
              <a:rPr lang="it-IT" sz="2800" b="1" dirty="0"/>
              <a:t>li</a:t>
            </a:r>
            <a:r>
              <a:rPr lang="it-IT" sz="2800" dirty="0"/>
              <a:t>&gt;</a:t>
            </a:r>
            <a:br>
              <a:rPr lang="it-IT" sz="2800" dirty="0"/>
            </a:br>
            <a:r>
              <a:rPr lang="it-IT" sz="2800" dirty="0"/>
              <a:t>&lt;/</a:t>
            </a:r>
            <a:r>
              <a:rPr lang="it-IT" sz="2800" b="1" dirty="0"/>
              <a:t>ul</a:t>
            </a:r>
            <a:r>
              <a:rPr lang="it-IT" sz="2800" dirty="0"/>
              <a:t>&gt;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/>
              <a:t/>
            </a:r>
            <a:br>
              <a:rPr lang="tr-TR" sz="2800" dirty="0"/>
            </a:b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49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53136"/>
            <a:ext cx="309954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22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/>
              <a:t>Bootstrap Javascript dosyaları online </a:t>
            </a:r>
            <a:r>
              <a:rPr lang="tr-TR" sz="2800" dirty="0" smtClean="0"/>
              <a:t>çalışmak için:</a:t>
            </a:r>
          </a:p>
          <a:p>
            <a:pPr marL="0" indent="0">
              <a:buNone/>
              <a:defRPr/>
            </a:pPr>
            <a:r>
              <a:rPr lang="tr-TR" sz="2800" dirty="0" smtClean="0"/>
              <a:t>&lt;</a:t>
            </a:r>
            <a:r>
              <a:rPr lang="tr-TR" sz="2800" dirty="0" err="1" smtClean="0"/>
              <a:t>script</a:t>
            </a:r>
            <a:r>
              <a:rPr lang="tr-TR" sz="2800" dirty="0"/>
              <a:t> </a:t>
            </a:r>
            <a:r>
              <a:rPr lang="tr-TR" sz="2800" dirty="0" err="1"/>
              <a:t>src</a:t>
            </a:r>
            <a:r>
              <a:rPr lang="tr-TR" sz="2800" dirty="0"/>
              <a:t>="http://maxcdn.bootstrapcdn.com/</a:t>
            </a:r>
            <a:r>
              <a:rPr lang="tr-TR" sz="2800" dirty="0" err="1"/>
              <a:t>bootstrap</a:t>
            </a:r>
            <a:r>
              <a:rPr lang="tr-TR" sz="2800" dirty="0"/>
              <a:t>/3.3.5/</a:t>
            </a:r>
            <a:r>
              <a:rPr lang="tr-TR" sz="2800" dirty="0" err="1"/>
              <a:t>js</a:t>
            </a:r>
            <a:r>
              <a:rPr lang="tr-TR" sz="2800" dirty="0"/>
              <a:t>/bootstrap.min.js"&gt;&lt;/</a:t>
            </a:r>
            <a:r>
              <a:rPr lang="tr-TR" sz="2800" dirty="0" err="1"/>
              <a:t>script</a:t>
            </a:r>
            <a:r>
              <a:rPr lang="tr-TR" sz="2800" dirty="0" smtClean="0"/>
              <a:t>&gt;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Javascript dosyaları içerisinde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komutları kullanıldığından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dosyalarının bu satırdan önce eklenmesi gerekmektedir.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dirty="0" err="1"/>
              <a:t>script</a:t>
            </a:r>
            <a:r>
              <a:rPr lang="tr-TR" sz="2800" dirty="0"/>
              <a:t> </a:t>
            </a:r>
            <a:r>
              <a:rPr lang="tr-TR" sz="2800" dirty="0" err="1"/>
              <a:t>src</a:t>
            </a:r>
            <a:r>
              <a:rPr lang="tr-TR" sz="2800" dirty="0"/>
              <a:t>="https://ajax.googleapis.com/ajax/libs/jquery/1.11.3/jquery.min.js"&gt;&lt;/script&gt;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3455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smtClean="0"/>
              <a:t>Listeler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Liste kutuları ile çalışmak için </a:t>
            </a:r>
            <a:r>
              <a:rPr lang="tr-TR" sz="2800" dirty="0" err="1" smtClean="0"/>
              <a:t>ul</a:t>
            </a:r>
            <a:r>
              <a:rPr lang="tr-TR" sz="2800" dirty="0" smtClean="0"/>
              <a:t> etiketi içerisinde           </a:t>
            </a:r>
            <a:r>
              <a:rPr lang="tr-TR" sz="2800" b="1" dirty="0"/>
              <a:t>.</a:t>
            </a:r>
            <a:r>
              <a:rPr lang="tr-TR" sz="2800" b="1" dirty="0" err="1" smtClean="0"/>
              <a:t>list-group</a:t>
            </a:r>
            <a:r>
              <a:rPr lang="tr-TR" sz="2800" dirty="0" smtClean="0"/>
              <a:t> maddeler (</a:t>
            </a:r>
            <a:r>
              <a:rPr lang="tr-TR" sz="2800" dirty="0" err="1" smtClean="0"/>
              <a:t>li</a:t>
            </a:r>
            <a:r>
              <a:rPr lang="tr-TR" sz="2800" dirty="0" smtClean="0"/>
              <a:t>) içerisinde </a:t>
            </a:r>
            <a:r>
              <a:rPr lang="tr-TR" sz="2800" b="1" dirty="0"/>
              <a:t>.</a:t>
            </a:r>
            <a:r>
              <a:rPr lang="tr-TR" sz="2800" b="1" dirty="0" err="1" smtClean="0"/>
              <a:t>list-group-item</a:t>
            </a:r>
            <a:r>
              <a:rPr lang="tr-TR" sz="2800" dirty="0" smtClean="0"/>
              <a:t> kullanılır. </a:t>
            </a:r>
          </a:p>
          <a:p>
            <a:pPr marL="0" indent="0">
              <a:buNone/>
              <a:defRPr/>
            </a:pPr>
            <a:r>
              <a:rPr lang="tr-TR" sz="2800" dirty="0"/>
              <a:t>Geçerli olan </a:t>
            </a:r>
            <a:r>
              <a:rPr lang="tr-TR" sz="2800" dirty="0" smtClean="0"/>
              <a:t>maddenin madde </a:t>
            </a:r>
            <a:r>
              <a:rPr lang="tr-TR" sz="2800" dirty="0"/>
              <a:t>imi </a:t>
            </a:r>
            <a:r>
              <a:rPr lang="tr-TR" sz="2800" b="1" dirty="0"/>
              <a:t>.</a:t>
            </a:r>
            <a:r>
              <a:rPr lang="tr-TR" sz="2800" b="1" dirty="0" err="1"/>
              <a:t>active</a:t>
            </a:r>
            <a:r>
              <a:rPr lang="tr-TR" sz="2800" dirty="0"/>
              <a:t> seçilir. </a:t>
            </a:r>
            <a:r>
              <a:rPr lang="tr-TR" sz="2800" dirty="0" smtClean="0"/>
              <a:t> </a:t>
            </a:r>
          </a:p>
          <a:p>
            <a:pPr marL="0" indent="0">
              <a:buNone/>
              <a:defRPr/>
            </a:pPr>
            <a:r>
              <a:rPr lang="tr-TR" sz="2800" dirty="0" err="1" smtClean="0"/>
              <a:t>Arkaplanı</a:t>
            </a:r>
            <a:r>
              <a:rPr lang="tr-TR" sz="2800" dirty="0" smtClean="0"/>
              <a:t> renklendirmek için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>
              <a:defRPr/>
            </a:pPr>
            <a:r>
              <a:rPr lang="en-US" sz="2800" b="1" dirty="0"/>
              <a:t>.list-group-item-success, </a:t>
            </a:r>
            <a:endParaRPr lang="tr-TR" sz="2800" b="1" dirty="0" smtClean="0"/>
          </a:p>
          <a:p>
            <a:pPr>
              <a:defRPr/>
            </a:pPr>
            <a:r>
              <a:rPr lang="tr-TR" sz="2800" b="1" dirty="0" smtClean="0"/>
              <a:t>.</a:t>
            </a:r>
            <a:r>
              <a:rPr lang="en-US" sz="2800" b="1" dirty="0" smtClean="0"/>
              <a:t>list-group-item-info</a:t>
            </a:r>
            <a:r>
              <a:rPr lang="en-US" sz="2800" b="1" dirty="0"/>
              <a:t>, </a:t>
            </a:r>
            <a:endParaRPr lang="tr-TR" sz="2800" b="1" dirty="0" smtClean="0"/>
          </a:p>
          <a:p>
            <a:pPr>
              <a:defRPr/>
            </a:pPr>
            <a:r>
              <a:rPr lang="tr-TR" sz="2800" b="1" dirty="0" smtClean="0"/>
              <a:t>.</a:t>
            </a:r>
            <a:r>
              <a:rPr lang="en-US" sz="2800" b="1" dirty="0" smtClean="0"/>
              <a:t>list-group-item-warning</a:t>
            </a:r>
            <a:r>
              <a:rPr lang="en-US" sz="2800" b="1" dirty="0"/>
              <a:t>, </a:t>
            </a:r>
            <a:endParaRPr lang="tr-TR" sz="2800" b="1" dirty="0" smtClean="0"/>
          </a:p>
          <a:p>
            <a:pPr>
              <a:defRPr/>
            </a:pPr>
            <a:r>
              <a:rPr lang="en-US" sz="2800" b="1" dirty="0" smtClean="0"/>
              <a:t>.list-group-item-danger</a:t>
            </a:r>
            <a:r>
              <a:rPr lang="tr-TR" sz="2800" b="1" dirty="0" smtClean="0"/>
              <a:t>,</a:t>
            </a:r>
          </a:p>
          <a:p>
            <a:pPr marL="0" indent="0">
              <a:buNone/>
              <a:defRPr/>
            </a:pPr>
            <a:endParaRPr lang="tr-TR" sz="2800" b="1" dirty="0" smtClean="0"/>
          </a:p>
          <a:p>
            <a:pPr marL="0" indent="0">
              <a:buNone/>
              <a:defRPr/>
            </a:pPr>
            <a:r>
              <a:rPr lang="tr-TR" sz="2800" dirty="0"/>
              <a:t>k</a:t>
            </a:r>
            <a:r>
              <a:rPr lang="tr-TR" sz="2800" dirty="0" smtClean="0"/>
              <a:t>ullanılır.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586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Bootstrap </a:t>
            </a:r>
            <a:r>
              <a:rPr lang="tr-TR" dirty="0" smtClean="0"/>
              <a:t>Listeler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0738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b="1" dirty="0" err="1"/>
              <a:t>ul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list-group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 err="1"/>
              <a:t>li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list-group-item</a:t>
            </a:r>
            <a:r>
              <a:rPr lang="tr-TR" sz="2800" b="1" dirty="0"/>
              <a:t> </a:t>
            </a:r>
            <a:r>
              <a:rPr lang="tr-TR" sz="2800" b="1" dirty="0" err="1"/>
              <a:t>list-group-item-success</a:t>
            </a:r>
            <a:r>
              <a:rPr lang="tr-TR" sz="2800" b="1" dirty="0"/>
              <a:t>"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    Ara&lt;/</a:t>
            </a:r>
            <a:r>
              <a:rPr lang="tr-TR" sz="2800" b="1" dirty="0" err="1"/>
              <a:t>li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 err="1"/>
              <a:t>li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list-group-item</a:t>
            </a:r>
            <a:r>
              <a:rPr lang="tr-TR" sz="2800" b="1" dirty="0"/>
              <a:t> </a:t>
            </a:r>
            <a:r>
              <a:rPr lang="tr-TR" sz="2800" b="1" dirty="0" err="1"/>
              <a:t>list-group-item-info</a:t>
            </a:r>
            <a:r>
              <a:rPr lang="tr-TR" sz="2800" b="1" dirty="0"/>
              <a:t>"</a:t>
            </a:r>
            <a:r>
              <a:rPr lang="tr-TR" sz="2800" dirty="0"/>
              <a:t>&gt;Ekle&lt;/</a:t>
            </a:r>
            <a:r>
              <a:rPr lang="tr-TR" sz="2800" b="1" dirty="0" err="1"/>
              <a:t>li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 err="1"/>
              <a:t>li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list-group-item</a:t>
            </a:r>
            <a:r>
              <a:rPr lang="tr-TR" sz="2800" b="1" dirty="0"/>
              <a:t> </a:t>
            </a:r>
            <a:r>
              <a:rPr lang="tr-TR" sz="2800" b="1" dirty="0" err="1"/>
              <a:t>list-group-item-warning</a:t>
            </a:r>
            <a:r>
              <a:rPr lang="tr-TR" sz="2800" b="1" dirty="0"/>
              <a:t> </a:t>
            </a:r>
            <a:r>
              <a:rPr lang="tr-TR" sz="2800" b="1" dirty="0" err="1"/>
              <a:t>active</a:t>
            </a:r>
            <a:r>
              <a:rPr lang="tr-TR" sz="2800" b="1" dirty="0"/>
              <a:t>"</a:t>
            </a:r>
            <a:r>
              <a:rPr lang="tr-TR" sz="2800" dirty="0"/>
              <a:t>&gt;Değiştir&lt;/</a:t>
            </a:r>
            <a:r>
              <a:rPr lang="tr-TR" sz="2800" b="1" dirty="0" err="1"/>
              <a:t>li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    &lt;</a:t>
            </a:r>
            <a:r>
              <a:rPr lang="tr-TR" sz="2800" b="1" dirty="0" err="1"/>
              <a:t>li</a:t>
            </a:r>
            <a:r>
              <a:rPr lang="tr-TR" sz="2800" b="1" dirty="0"/>
              <a:t> </a:t>
            </a:r>
            <a:r>
              <a:rPr lang="tr-TR" sz="2800" dirty="0" err="1"/>
              <a:t>class</a:t>
            </a:r>
            <a:r>
              <a:rPr lang="tr-TR" sz="2800" dirty="0"/>
              <a:t>=</a:t>
            </a:r>
            <a:r>
              <a:rPr lang="tr-TR" sz="2800" b="1" dirty="0"/>
              <a:t>"</a:t>
            </a:r>
            <a:r>
              <a:rPr lang="tr-TR" sz="2800" b="1" dirty="0" err="1"/>
              <a:t>list-group-item</a:t>
            </a:r>
            <a:r>
              <a:rPr lang="tr-TR" sz="2800" b="1" dirty="0"/>
              <a:t> </a:t>
            </a:r>
            <a:r>
              <a:rPr lang="tr-TR" sz="2800" b="1" dirty="0" err="1"/>
              <a:t>list-group-item-danger</a:t>
            </a:r>
            <a:r>
              <a:rPr lang="tr-TR" sz="2800" b="1" dirty="0"/>
              <a:t>"</a:t>
            </a:r>
            <a:r>
              <a:rPr lang="tr-TR" sz="2800" dirty="0"/>
              <a:t>&gt;Sil&lt;/</a:t>
            </a:r>
            <a:r>
              <a:rPr lang="tr-TR" sz="2800" b="1" dirty="0" err="1"/>
              <a:t>li</a:t>
            </a:r>
            <a:r>
              <a:rPr lang="tr-TR" sz="2800" dirty="0"/>
              <a:t>&gt;</a:t>
            </a:r>
            <a:br>
              <a:rPr lang="tr-TR" sz="2800" dirty="0"/>
            </a:br>
            <a:r>
              <a:rPr lang="tr-TR" sz="2800" dirty="0"/>
              <a:t>&lt;/</a:t>
            </a:r>
            <a:r>
              <a:rPr lang="tr-TR" sz="2800" b="1" dirty="0" err="1"/>
              <a:t>ul</a:t>
            </a:r>
            <a:r>
              <a:rPr lang="tr-TR" sz="2800" dirty="0"/>
              <a:t>&gt;</a:t>
            </a: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51</a:t>
            </a:fld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717032"/>
            <a:ext cx="246157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259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8352928" cy="493776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r-TR" sz="2000" dirty="0">
                <a:hlinkClick r:id="rId3"/>
              </a:rPr>
              <a:t>http://</a:t>
            </a:r>
            <a:r>
              <a:rPr lang="tr-TR" sz="2000" dirty="0" smtClean="0">
                <a:hlinkClick r:id="rId3"/>
              </a:rPr>
              <a:t>www.w3schools.com/bootstrap/default.asp</a:t>
            </a:r>
            <a:endParaRPr lang="tr-TR" sz="2000" dirty="0" smtClean="0"/>
          </a:p>
          <a:p>
            <a:pPr>
              <a:defRPr/>
            </a:pPr>
            <a:r>
              <a:rPr lang="tr-TR" sz="2000" dirty="0">
                <a:hlinkClick r:id="rId4"/>
              </a:rPr>
              <a:t>http://</a:t>
            </a:r>
            <a:r>
              <a:rPr lang="tr-TR" sz="2000" dirty="0" smtClean="0">
                <a:hlinkClick r:id="rId4"/>
              </a:rPr>
              <a:t>ozgrozer.com/2015/06/08/bootstrap-izgara-sistemi</a:t>
            </a:r>
            <a:endParaRPr lang="tr-TR" sz="2000" dirty="0" smtClean="0"/>
          </a:p>
          <a:p>
            <a:pPr marL="0" indent="0">
              <a:buNone/>
              <a:defRPr/>
            </a:pPr>
            <a:endParaRPr lang="tr-TR" sz="20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43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Bootstrap ile kendi bilgisayarımıza indireceğimiz dosyalar ile çalıştırmak için önce gerekli dosyaları sitesinden indirmemiz gerekmektedir.  Şu an itibari ile geçerli </a:t>
            </a:r>
            <a:r>
              <a:rPr lang="tr-TR" sz="2800" dirty="0" err="1" smtClean="0"/>
              <a:t>veriyonu</a:t>
            </a:r>
            <a:r>
              <a:rPr lang="tr-TR" sz="2800" dirty="0" smtClean="0"/>
              <a:t> 3.3.6’dır. Bu versiyonun </a:t>
            </a:r>
            <a:r>
              <a:rPr lang="tr-TR" sz="2800" dirty="0"/>
              <a:t>dosyalarını </a:t>
            </a:r>
            <a:r>
              <a:rPr lang="tr-TR" sz="2800" dirty="0" smtClean="0">
                <a:hlinkClick r:id="rId3"/>
              </a:rPr>
              <a:t>getbootstrap.com</a:t>
            </a:r>
            <a:r>
              <a:rPr lang="tr-TR" sz="2800" dirty="0" smtClean="0"/>
              <a:t> sitesinden indirebiliriz. </a:t>
            </a:r>
            <a:r>
              <a:rPr lang="tr-TR" sz="2800" dirty="0"/>
              <a:t> </a:t>
            </a: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Sayfa açıldıktan sonra karşımıza gelen pencereden </a:t>
            </a:r>
            <a:r>
              <a:rPr lang="tr-TR" sz="2800" dirty="0" err="1" smtClean="0"/>
              <a:t>Download</a:t>
            </a:r>
            <a:r>
              <a:rPr lang="tr-TR" sz="2800" dirty="0" smtClean="0"/>
              <a:t> butonuna tıklarız. Açılan pencereden gerekli dosyalar indirilir.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16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Dosyaları sayfalarımızın olduğu klasöre açtıktan sonra sayfamızın başlık kısmına kullanacağımız dosyaları ekleriz.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CSS ile çalışmak  için:</a:t>
            </a:r>
          </a:p>
          <a:p>
            <a:pPr marL="0" indent="0">
              <a:buNone/>
              <a:defRPr/>
            </a:pPr>
            <a:r>
              <a:rPr lang="tr-TR" sz="2400" dirty="0"/>
              <a:t>&lt;</a:t>
            </a:r>
            <a:r>
              <a:rPr lang="tr-TR" sz="2400" b="1" dirty="0"/>
              <a:t>link </a:t>
            </a:r>
            <a:r>
              <a:rPr lang="tr-TR" sz="2400" dirty="0" err="1"/>
              <a:t>rel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stylesheet</a:t>
            </a:r>
            <a:r>
              <a:rPr lang="tr-TR" sz="2400" b="1" dirty="0"/>
              <a:t>" </a:t>
            </a:r>
            <a:r>
              <a:rPr lang="tr-TR" sz="2400" dirty="0" err="1"/>
              <a:t>href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 smtClean="0"/>
              <a:t>css</a:t>
            </a:r>
            <a:r>
              <a:rPr lang="tr-TR" sz="2400" b="1" dirty="0" smtClean="0"/>
              <a:t>/bootstrap.css"</a:t>
            </a:r>
            <a:r>
              <a:rPr lang="tr-TR" sz="2400" dirty="0" smtClean="0"/>
              <a:t>&gt;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İçerisinde boşlukların kaldırılarak dosyanın sıkıştırılmış hali ile çalışmak için:</a:t>
            </a:r>
          </a:p>
          <a:p>
            <a:pPr marL="0" indent="0">
              <a:buNone/>
              <a:defRPr/>
            </a:pPr>
            <a:r>
              <a:rPr lang="tr-TR" sz="2400" dirty="0"/>
              <a:t>&lt;</a:t>
            </a:r>
            <a:r>
              <a:rPr lang="tr-TR" sz="2400" b="1" dirty="0"/>
              <a:t>link </a:t>
            </a:r>
            <a:r>
              <a:rPr lang="tr-TR" sz="2400" dirty="0" err="1"/>
              <a:t>rel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stylesheet</a:t>
            </a:r>
            <a:r>
              <a:rPr lang="tr-TR" sz="2400" b="1" dirty="0"/>
              <a:t>" </a:t>
            </a:r>
            <a:r>
              <a:rPr lang="tr-TR" sz="2400" dirty="0" err="1"/>
              <a:t>href</a:t>
            </a:r>
            <a:r>
              <a:rPr lang="tr-TR" sz="2400" dirty="0"/>
              <a:t>=</a:t>
            </a:r>
            <a:r>
              <a:rPr lang="tr-TR" sz="2400" b="1" dirty="0"/>
              <a:t>"</a:t>
            </a:r>
            <a:r>
              <a:rPr lang="tr-TR" sz="2400" b="1" dirty="0" err="1"/>
              <a:t>css</a:t>
            </a:r>
            <a:r>
              <a:rPr lang="tr-TR" sz="2400" b="1" dirty="0"/>
              <a:t>/bootstrap.min.css</a:t>
            </a:r>
            <a:r>
              <a:rPr lang="tr-TR" sz="2400" b="1" dirty="0" smtClean="0"/>
              <a:t>"</a:t>
            </a:r>
            <a:r>
              <a:rPr lang="tr-TR" sz="2400" dirty="0" smtClean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95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Javascript  ile çalışmak  için: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>
                <a:hlinkClick r:id="rId3"/>
              </a:rPr>
              <a:t>http://</a:t>
            </a:r>
            <a:r>
              <a:rPr lang="tr-TR" sz="2400" dirty="0" smtClean="0">
                <a:hlinkClick r:id="rId3"/>
              </a:rPr>
              <a:t>code.jquery.com/jquery-1.11.3.min.js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 err="1" smtClean="0"/>
              <a:t>js</a:t>
            </a:r>
            <a:r>
              <a:rPr lang="tr-TR" sz="2400" dirty="0" smtClean="0"/>
              <a:t>/bootstrap.js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marL="0" indent="0">
              <a:buNone/>
              <a:defRPr/>
            </a:pPr>
            <a:endParaRPr lang="tr-TR" sz="2400" dirty="0" smtClean="0"/>
          </a:p>
          <a:p>
            <a:pPr marL="0" indent="0">
              <a:buNone/>
              <a:defRPr/>
            </a:pPr>
            <a:r>
              <a:rPr lang="tr-TR" sz="2800" dirty="0" smtClean="0"/>
              <a:t>İçerisinde boşlukların kaldırılarak dosyanın sıkıştırılmış hali ile çalışmak için: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>
                <a:hlinkClick r:id="rId4"/>
              </a:rPr>
              <a:t>http://</a:t>
            </a:r>
            <a:r>
              <a:rPr lang="tr-TR" sz="2400" dirty="0" smtClean="0">
                <a:hlinkClick r:id="rId4"/>
              </a:rPr>
              <a:t>code.jquery.com/jquery-1.11.3.min.js</a:t>
            </a:r>
            <a:r>
              <a:rPr lang="tr-TR" sz="2400" dirty="0"/>
              <a:t>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  <a:p>
            <a:pPr fontAlgn="base"/>
            <a:r>
              <a:rPr lang="tr-TR" sz="2400" dirty="0"/>
              <a:t>&lt;</a:t>
            </a:r>
            <a:r>
              <a:rPr lang="tr-TR" sz="2400" dirty="0" err="1"/>
              <a:t>script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="</a:t>
            </a:r>
            <a:r>
              <a:rPr lang="tr-TR" sz="2400" dirty="0" err="1"/>
              <a:t>text</a:t>
            </a:r>
            <a:r>
              <a:rPr lang="tr-TR" sz="2400" dirty="0"/>
              <a:t>/javascript" </a:t>
            </a:r>
            <a:r>
              <a:rPr lang="tr-TR" sz="2400" dirty="0" err="1"/>
              <a:t>src</a:t>
            </a:r>
            <a:r>
              <a:rPr lang="tr-TR" sz="2400" dirty="0"/>
              <a:t>="</a:t>
            </a:r>
            <a:r>
              <a:rPr lang="tr-TR" sz="2400" dirty="0" err="1"/>
              <a:t>js</a:t>
            </a:r>
            <a:r>
              <a:rPr lang="tr-TR" sz="2400" dirty="0"/>
              <a:t>/bootstrap.min.js"&gt;&lt;/</a:t>
            </a:r>
            <a:r>
              <a:rPr lang="tr-TR" sz="2400" dirty="0" err="1"/>
              <a:t>script</a:t>
            </a:r>
            <a:r>
              <a:rPr lang="tr-TR" sz="2400" dirty="0"/>
              <a:t>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53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tr-TR" sz="2800" dirty="0" smtClean="0"/>
              <a:t>Bootstrap HTML5 sayfalarında çalıştırılacaktır. Bunun için sayfanın en üstüne </a:t>
            </a:r>
          </a:p>
          <a:p>
            <a:pPr marL="0" indent="0">
              <a:buNone/>
              <a:defRPr/>
            </a:pPr>
            <a:r>
              <a:rPr lang="tr-TR" sz="2800" dirty="0"/>
              <a:t>&lt;!DOCTYPE html</a:t>
            </a:r>
            <a:r>
              <a:rPr lang="tr-TR" sz="2800" dirty="0" smtClean="0"/>
              <a:t>&gt; </a:t>
            </a:r>
          </a:p>
          <a:p>
            <a:pPr marL="0" indent="0">
              <a:buNone/>
              <a:defRPr/>
            </a:pPr>
            <a:r>
              <a:rPr lang="tr-TR" sz="2800" dirty="0" smtClean="0"/>
              <a:t>Satırı eklenerek doküman HTML5 </a:t>
            </a:r>
            <a:r>
              <a:rPr lang="tr-TR" sz="2800" dirty="0" smtClean="0"/>
              <a:t>dokümanı </a:t>
            </a:r>
            <a:r>
              <a:rPr lang="tr-TR" sz="2800" dirty="0" smtClean="0"/>
              <a:t>haline getirilir. 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r>
              <a:rPr lang="tr-TR" sz="2800" dirty="0" smtClean="0"/>
              <a:t>Karakter setini ayarlamak için Başlık kısmına </a:t>
            </a:r>
          </a:p>
          <a:p>
            <a:pPr marL="0" indent="0">
              <a:buNone/>
              <a:defRPr/>
            </a:pPr>
            <a:r>
              <a:rPr lang="tr-TR" sz="2800" dirty="0"/>
              <a:t>&lt;</a:t>
            </a:r>
            <a:r>
              <a:rPr lang="tr-TR" sz="2800" b="1" dirty="0"/>
              <a:t>meta </a:t>
            </a:r>
            <a:r>
              <a:rPr lang="tr-TR" sz="2800" dirty="0" err="1"/>
              <a:t>charset</a:t>
            </a:r>
            <a:r>
              <a:rPr lang="tr-TR" sz="2800" dirty="0"/>
              <a:t>=</a:t>
            </a:r>
            <a:r>
              <a:rPr lang="tr-TR" sz="2800" b="1" dirty="0"/>
              <a:t>"UTF-8</a:t>
            </a:r>
            <a:r>
              <a:rPr lang="tr-TR" sz="2800" b="1" dirty="0" smtClean="0"/>
              <a:t>"</a:t>
            </a:r>
            <a:r>
              <a:rPr lang="tr-TR" sz="2800" dirty="0" smtClean="0"/>
              <a:t>&gt; satırı eklenir.</a:t>
            </a: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164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3560</TotalTime>
  <Words>1462</Words>
  <Application>Microsoft Office PowerPoint</Application>
  <PresentationFormat>Ekran Gösterisi (4:3)</PresentationFormat>
  <Paragraphs>354</Paragraphs>
  <Slides>52</Slides>
  <Notes>50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9" baseType="lpstr">
      <vt:lpstr>Arial</vt:lpstr>
      <vt:lpstr>Bookman Old Style</vt:lpstr>
      <vt:lpstr>Calibri</vt:lpstr>
      <vt:lpstr>Gill Sans MT</vt:lpstr>
      <vt:lpstr>Wingdings</vt:lpstr>
      <vt:lpstr>Wingdings 3</vt:lpstr>
      <vt:lpstr>Kaynak</vt:lpstr>
      <vt:lpstr>Web Teknolojileri</vt:lpstr>
      <vt:lpstr>İçerik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Giriş</vt:lpstr>
      <vt:lpstr>Bootstrap Grid (Izgara)</vt:lpstr>
      <vt:lpstr>Bootstrap Grid (Izgara)</vt:lpstr>
      <vt:lpstr>Bootstrap Grid (Izgara)</vt:lpstr>
      <vt:lpstr>Bootstrap Grid (Izgara)</vt:lpstr>
      <vt:lpstr>Bootstrap Grid (Izgara)</vt:lpstr>
      <vt:lpstr>Bootstrap Grid (Izgara)</vt:lpstr>
      <vt:lpstr>Bootstrap Grid (Izgara)</vt:lpstr>
      <vt:lpstr>Bootstrap Grid (Izgara)</vt:lpstr>
      <vt:lpstr>Bootstrap Grid (Izgara)</vt:lpstr>
      <vt:lpstr>Bootstrap Grid (Izgara)</vt:lpstr>
      <vt:lpstr>Bootstrap Grid (Izgara)</vt:lpstr>
      <vt:lpstr>Bootstrap Metin ve Arkaplan Rengi</vt:lpstr>
      <vt:lpstr>Bootstrap Metin ve Arkaplan Rengi</vt:lpstr>
      <vt:lpstr>Bootstrap Metin ve Arkaplan Rengi</vt:lpstr>
      <vt:lpstr>Bootstrap Tablolar</vt:lpstr>
      <vt:lpstr>Bootstrap Tablolar</vt:lpstr>
      <vt:lpstr>Bootstrap Tablolar</vt:lpstr>
      <vt:lpstr>Bootstrap Resimler</vt:lpstr>
      <vt:lpstr>Bootstrap Resimler</vt:lpstr>
      <vt:lpstr>Bootstrap Well</vt:lpstr>
      <vt:lpstr>Bootstrap Well</vt:lpstr>
      <vt:lpstr>Bootstrap Alert</vt:lpstr>
      <vt:lpstr>Bootstrap Alert</vt:lpstr>
      <vt:lpstr>Bootstrap Alert</vt:lpstr>
      <vt:lpstr>Bootstrap Alert</vt:lpstr>
      <vt:lpstr>Bootstrap Alert</vt:lpstr>
      <vt:lpstr>Bootstrap Butonlar</vt:lpstr>
      <vt:lpstr>Bootstrap Butonlar</vt:lpstr>
      <vt:lpstr>Bootstrap Butonlar</vt:lpstr>
      <vt:lpstr>Bootstrap Butonlar</vt:lpstr>
      <vt:lpstr>Bootstrap Butonlar</vt:lpstr>
      <vt:lpstr>Bootstrap Butonlar</vt:lpstr>
      <vt:lpstr>Bootstrap Glyphicons</vt:lpstr>
      <vt:lpstr>Bootstrap Label  </vt:lpstr>
      <vt:lpstr>Bootstrap Badges</vt:lpstr>
      <vt:lpstr>Bootstrap Pagination (Sayfalama)</vt:lpstr>
      <vt:lpstr>Bootstrap Breadcrumb (Sayfalama)</vt:lpstr>
      <vt:lpstr>Bootstrap Pager (Sayfalama)</vt:lpstr>
      <vt:lpstr>Bootstrap Listeler</vt:lpstr>
      <vt:lpstr>Bootstrap Listeler</vt:lpstr>
      <vt:lpstr>Kaynaklar: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</dc:title>
  <dc:creator>Admin</dc:creator>
  <cp:lastModifiedBy>Huseyin</cp:lastModifiedBy>
  <cp:revision>216</cp:revision>
  <dcterms:created xsi:type="dcterms:W3CDTF">2016-02-14T06:12:05Z</dcterms:created>
  <dcterms:modified xsi:type="dcterms:W3CDTF">2016-03-15T14:49:37Z</dcterms:modified>
</cp:coreProperties>
</file>