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sldIdLst>
    <p:sldId id="256" r:id="rId2"/>
    <p:sldId id="257" r:id="rId3"/>
    <p:sldId id="258" r:id="rId4"/>
    <p:sldId id="352" r:id="rId5"/>
    <p:sldId id="353" r:id="rId6"/>
    <p:sldId id="354" r:id="rId7"/>
    <p:sldId id="359" r:id="rId8"/>
    <p:sldId id="355" r:id="rId9"/>
    <p:sldId id="360" r:id="rId10"/>
    <p:sldId id="361" r:id="rId11"/>
    <p:sldId id="356" r:id="rId12"/>
    <p:sldId id="357" r:id="rId13"/>
    <p:sldId id="358" r:id="rId14"/>
    <p:sldId id="362" r:id="rId15"/>
    <p:sldId id="363" r:id="rId16"/>
    <p:sldId id="364" r:id="rId17"/>
    <p:sldId id="365" r:id="rId18"/>
    <p:sldId id="411" r:id="rId19"/>
    <p:sldId id="412" r:id="rId20"/>
    <p:sldId id="413" r:id="rId21"/>
    <p:sldId id="366" r:id="rId22"/>
    <p:sldId id="367" r:id="rId23"/>
    <p:sldId id="369" r:id="rId24"/>
    <p:sldId id="371" r:id="rId25"/>
    <p:sldId id="372" r:id="rId26"/>
    <p:sldId id="373" r:id="rId27"/>
    <p:sldId id="374" r:id="rId28"/>
    <p:sldId id="375" r:id="rId29"/>
    <p:sldId id="368" r:id="rId30"/>
    <p:sldId id="376" r:id="rId31"/>
    <p:sldId id="377" r:id="rId32"/>
    <p:sldId id="378" r:id="rId33"/>
    <p:sldId id="382" r:id="rId34"/>
    <p:sldId id="381" r:id="rId35"/>
    <p:sldId id="379" r:id="rId36"/>
    <p:sldId id="384" r:id="rId37"/>
    <p:sldId id="383" r:id="rId38"/>
    <p:sldId id="385" r:id="rId39"/>
    <p:sldId id="386" r:id="rId40"/>
    <p:sldId id="387" r:id="rId41"/>
    <p:sldId id="389" r:id="rId42"/>
    <p:sldId id="388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2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03" r:id="rId6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470" autoAdjust="0"/>
  </p:normalViewPr>
  <p:slideViewPr>
    <p:cSldViewPr>
      <p:cViewPr varScale="1">
        <p:scale>
          <a:sx n="35" d="100"/>
          <a:sy n="35" d="100"/>
        </p:scale>
        <p:origin x="11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20.03.2016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38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45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524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04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778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68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3433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55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574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69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342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011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725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175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04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96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69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024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084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353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30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185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520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41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025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212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810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5213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1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9211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308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990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5374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51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3223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902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78760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017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784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413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3855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7501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59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7078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5638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8213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1922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6363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0774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7826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0402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302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8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04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628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235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4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20.03.2016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20.03.2016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20.03.2016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20.03.2016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20.03.2016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20.03.2016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20.03.2016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20.03.2016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20.03.2016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Hafta </a:t>
            </a:r>
            <a:r>
              <a:rPr lang="tr-TR" smtClean="0"/>
              <a:t>6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Şifre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</a:t>
            </a:r>
            <a:r>
              <a:rPr lang="en-US" b="1" dirty="0" smtClean="0"/>
              <a:t>=</a:t>
            </a:r>
            <a:r>
              <a:rPr lang="en-US" b="1" dirty="0"/>
              <a:t>"</a:t>
            </a:r>
            <a:r>
              <a:rPr lang="tr-TR" b="1" dirty="0" err="1" smtClean="0"/>
              <a:t>password</a:t>
            </a:r>
            <a:r>
              <a:rPr lang="en-US" b="1" dirty="0" smtClean="0"/>
              <a:t>"&gt;</a:t>
            </a:r>
            <a:r>
              <a:rPr lang="en-US" dirty="0"/>
              <a:t> </a:t>
            </a:r>
            <a:r>
              <a:rPr lang="tr-TR" dirty="0" smtClean="0"/>
              <a:t>şifre metin kutusu tanımı yapılır.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57200" y="2274838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User name: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username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User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psw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269149"/>
            <a:ext cx="3219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Select </a:t>
            </a:r>
            <a:r>
              <a:rPr lang="tr-TR" dirty="0" err="1" smtClean="0"/>
              <a:t>Drop-Down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&lt;select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tr-TR" dirty="0" err="1" smtClean="0"/>
              <a:t>tagı</a:t>
            </a:r>
            <a:r>
              <a:rPr lang="tr-TR" dirty="0" smtClean="0"/>
              <a:t> ile seçmeli liste tanımlanır.</a:t>
            </a:r>
          </a:p>
          <a:p>
            <a:r>
              <a:rPr lang="tr-TR" dirty="0" err="1" smtClean="0"/>
              <a:t>selected</a:t>
            </a:r>
            <a:r>
              <a:rPr lang="tr-TR" dirty="0" smtClean="0"/>
              <a:t> özelliği kullanıldığı seçeneği otomatik seçili olarak ge</a:t>
            </a:r>
            <a:r>
              <a:rPr lang="tr-TR" i="1" dirty="0" smtClean="0"/>
              <a:t>tirir.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40341" y="2924944"/>
            <a:ext cx="6408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cars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volvo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Volvo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saab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Saab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fiat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«  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selected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Fiat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audi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Audi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4170680"/>
            <a:ext cx="12192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 Çoklu Metin Girişi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tr-TR" dirty="0" smtClean="0"/>
              <a:t>çok satırlı metin girişini tanımlar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1056928" y="2564904"/>
            <a:ext cx="696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rows=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"30"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cat was playing in the garden.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40" y="3300230"/>
            <a:ext cx="3855656" cy="28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</a:t>
            </a:r>
            <a:r>
              <a:rPr lang="en-US" b="1" dirty="0" err="1" smtClean="0"/>
              <a:t>alue</a:t>
            </a:r>
            <a:r>
              <a:rPr lang="en-US" dirty="0"/>
              <a:t> </a:t>
            </a:r>
            <a:r>
              <a:rPr lang="tr-TR" dirty="0" smtClean="0"/>
              <a:t>özelliği form elemanının içeriğini belirler.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436533"/>
            <a:ext cx="3009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Readonly</a:t>
            </a:r>
            <a:r>
              <a:rPr lang="tr-TR" dirty="0" smtClean="0"/>
              <a:t> özniteliği kullanıldığı yerde form elemanını sadece okunabilir yapar.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436533"/>
            <a:ext cx="3009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disabled</a:t>
            </a:r>
            <a:r>
              <a:rPr lang="tr-TR" dirty="0"/>
              <a:t> </a:t>
            </a:r>
            <a:r>
              <a:rPr lang="en-US" dirty="0"/>
              <a:t> </a:t>
            </a:r>
            <a:r>
              <a:rPr lang="tr-TR" dirty="0" smtClean="0"/>
              <a:t>özelliği kullanıldığı yerde elemanı pasif yapar.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disabled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240381"/>
            <a:ext cx="2933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size </a:t>
            </a:r>
            <a:r>
              <a:rPr lang="tr-TR" dirty="0" smtClean="0"/>
              <a:t>özelliği form elemanının boyutunu belirler.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59" y="4092502"/>
            <a:ext cx="3629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id</a:t>
            </a:r>
            <a:r>
              <a:rPr lang="tr-TR" dirty="0" smtClean="0"/>
              <a:t> özelliği form elemanına </a:t>
            </a:r>
            <a:r>
              <a:rPr lang="tr-TR" dirty="0" err="1" smtClean="0"/>
              <a:t>javascript</a:t>
            </a:r>
            <a:r>
              <a:rPr lang="tr-TR" dirty="0" smtClean="0"/>
              <a:t> kodu ile erişilebilmesini sağlar.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size=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19" y="4837420"/>
            <a:ext cx="3629025" cy="13525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416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55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Form </a:t>
            </a:r>
            <a:r>
              <a:rPr lang="tr-TR" b="1" dirty="0" smtClean="0"/>
              <a:t>Action</a:t>
            </a:r>
            <a:r>
              <a:rPr lang="tr-TR" dirty="0" smtClean="0"/>
              <a:t> özelliği form gönderildiği zaman web sayfasının yönleneceği URL adresini gösterir.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41634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57200" y="2413337"/>
            <a:ext cx="8507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formaction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"demo_admin.asp"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admin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1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formenctype</a:t>
            </a:r>
            <a:r>
              <a:rPr lang="tr-TR" b="1" dirty="0" smtClean="0"/>
              <a:t> </a:t>
            </a:r>
            <a:r>
              <a:rPr lang="tr-TR" dirty="0" smtClean="0"/>
              <a:t>özelliği formun gönderilme şeklini belirtir.</a:t>
            </a:r>
          </a:p>
          <a:p>
            <a:r>
              <a:rPr lang="tr-TR" dirty="0" smtClean="0"/>
              <a:t>Bu şekilde form ile bir dosya verisi gönderilebilir.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41634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57200" y="2413337"/>
            <a:ext cx="8507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formenctype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multipart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/form-data</a:t>
            </a:r>
            <a:r>
              <a:rPr lang="tr-TR" dirty="0">
                <a:solidFill>
                  <a:srgbClr val="0033CC"/>
                </a:solidFill>
              </a:rPr>
              <a:t>"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17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4000" dirty="0"/>
              <a:t> </a:t>
            </a:r>
            <a:r>
              <a:rPr lang="tr-TR" sz="2800" dirty="0" smtClean="0"/>
              <a:t>Html Formlar</a:t>
            </a:r>
          </a:p>
          <a:p>
            <a:r>
              <a:rPr lang="tr-TR" sz="2800" dirty="0" smtClean="0"/>
              <a:t>  </a:t>
            </a:r>
            <a:r>
              <a:rPr lang="tr-TR" sz="2800" dirty="0" err="1" smtClean="0"/>
              <a:t>Javascript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Method</a:t>
            </a:r>
            <a:r>
              <a:rPr lang="tr-TR" b="1" dirty="0" smtClean="0"/>
              <a:t> </a:t>
            </a:r>
            <a:r>
              <a:rPr lang="tr-TR" dirty="0" smtClean="0"/>
              <a:t>özelliği formun gönderdiği bilginin gönderilme yöntemini belirtir.</a:t>
            </a:r>
          </a:p>
          <a:p>
            <a:r>
              <a:rPr lang="tr-TR" dirty="0" err="1" smtClean="0"/>
              <a:t>Get</a:t>
            </a:r>
            <a:r>
              <a:rPr lang="tr-TR" dirty="0" smtClean="0"/>
              <a:t> ve Post olmak üzere iki yöntem vardır.</a:t>
            </a:r>
          </a:p>
          <a:p>
            <a:r>
              <a:rPr lang="tr-TR" dirty="0" err="1" smtClean="0"/>
              <a:t>Get</a:t>
            </a:r>
            <a:r>
              <a:rPr lang="tr-TR" dirty="0" smtClean="0"/>
              <a:t> açık bir şekilde form verilerini gönderir.</a:t>
            </a:r>
          </a:p>
          <a:p>
            <a:r>
              <a:rPr lang="tr-TR" dirty="0" smtClean="0"/>
              <a:t>Post kapalı bir şekilde form verilerini gönderir.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41634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57200" y="3811560"/>
            <a:ext cx="90730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get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formmethod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post" 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formaction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"demo_post.asp"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POST"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47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, yaygın olarak web tarayıcılarında kullanılmakta olan dinamik bir programlama dilidir. </a:t>
            </a:r>
            <a:endParaRPr lang="tr-TR" dirty="0" smtClean="0"/>
          </a:p>
          <a:p>
            <a:endParaRPr lang="tr-TR" dirty="0" smtClean="0"/>
          </a:p>
          <a:p>
            <a:pPr algn="just"/>
            <a:r>
              <a:rPr lang="tr-TR" dirty="0" err="1"/>
              <a:t>JavaScript</a:t>
            </a:r>
            <a:r>
              <a:rPr lang="tr-TR" dirty="0"/>
              <a:t> ile </a:t>
            </a:r>
            <a:r>
              <a:rPr lang="tr-TR" dirty="0" smtClean="0"/>
              <a:t>yazılan </a:t>
            </a:r>
            <a:r>
              <a:rPr lang="tr-TR" dirty="0" smtClean="0">
                <a:solidFill>
                  <a:srgbClr val="C00000"/>
                </a:solidFill>
              </a:rPr>
              <a:t>istemci tarafı betikler </a:t>
            </a:r>
            <a:r>
              <a:rPr lang="tr-TR" dirty="0" smtClean="0"/>
              <a:t>sayesinde tarayıcının </a:t>
            </a:r>
            <a:r>
              <a:rPr lang="tr-TR" dirty="0"/>
              <a:t>kullanıcıyla etkileşimde bulunması, tarayıcının kontrol edilmesi, asenkron bir şekilde sunucu ile iletişime geçilmesi ve web sayfası </a:t>
            </a:r>
            <a:r>
              <a:rPr lang="tr-TR" dirty="0" smtClean="0"/>
              <a:t>içeriğinin değiştirilmesi gibi işlevler sağlanır.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6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kodları </a:t>
            </a:r>
            <a:r>
              <a:rPr lang="tr-TR" b="1" dirty="0" err="1" smtClean="0"/>
              <a:t>script</a:t>
            </a:r>
            <a:r>
              <a:rPr lang="tr-TR" dirty="0" smtClean="0"/>
              <a:t> </a:t>
            </a:r>
            <a:r>
              <a:rPr lang="tr-TR" dirty="0" err="1" smtClean="0"/>
              <a:t>tagları</a:t>
            </a:r>
            <a:r>
              <a:rPr lang="tr-TR" dirty="0" smtClean="0"/>
              <a:t> ile tanımlanır.</a:t>
            </a:r>
          </a:p>
          <a:p>
            <a:r>
              <a:rPr lang="tr-TR" dirty="0" err="1" smtClean="0"/>
              <a:t>JavaScript</a:t>
            </a:r>
            <a:r>
              <a:rPr lang="tr-TR" dirty="0" smtClean="0"/>
              <a:t> 3 şekilde kullanılabilir.</a:t>
            </a:r>
          </a:p>
          <a:p>
            <a:r>
              <a:rPr lang="tr-TR" dirty="0" smtClean="0"/>
              <a:t>&lt;</a:t>
            </a:r>
            <a:r>
              <a:rPr lang="tr-TR" dirty="0" err="1" smtClean="0"/>
              <a:t>head</a:t>
            </a:r>
            <a:r>
              <a:rPr lang="tr-TR" dirty="0" smtClean="0"/>
              <a:t>&gt; yada </a:t>
            </a:r>
          </a:p>
          <a:p>
            <a:r>
              <a:rPr lang="tr-TR" dirty="0" smtClean="0"/>
              <a:t>&lt;body&gt; </a:t>
            </a:r>
            <a:r>
              <a:rPr lang="tr-TR" dirty="0" err="1" smtClean="0"/>
              <a:t>tagları</a:t>
            </a:r>
            <a:r>
              <a:rPr lang="tr-TR" dirty="0" smtClean="0"/>
              <a:t> arasında yazılabilir.</a:t>
            </a:r>
          </a:p>
          <a:p>
            <a:r>
              <a:rPr lang="tr-TR" dirty="0" smtClean="0"/>
              <a:t>Harici dosya ile yazılabilir.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57200" y="3873822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"My First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0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&lt;</a:t>
            </a:r>
            <a:r>
              <a:rPr lang="tr-TR" dirty="0" err="1" smtClean="0"/>
              <a:t>head</a:t>
            </a:r>
            <a:r>
              <a:rPr lang="tr-TR" dirty="0" smtClean="0"/>
              <a:t>&gt; </a:t>
            </a:r>
            <a:r>
              <a:rPr lang="tr-TR" dirty="0" err="1" smtClean="0"/>
              <a:t>tagı</a:t>
            </a:r>
            <a:r>
              <a:rPr lang="tr-TR" dirty="0" smtClean="0"/>
              <a:t> örneği.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91660" y="1767968"/>
            <a:ext cx="8195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Paragraph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.";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My Web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Paragraph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&lt;body&gt; </a:t>
            </a:r>
            <a:r>
              <a:rPr lang="tr-TR" dirty="0" err="1" smtClean="0"/>
              <a:t>tagı</a:t>
            </a:r>
            <a:r>
              <a:rPr lang="tr-TR" dirty="0" smtClean="0"/>
              <a:t> örneği.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07848" y="1700808"/>
            <a:ext cx="837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My Web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Paragraph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Paragraph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.";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47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harici dosya ile kullanımı.</a:t>
            </a:r>
          </a:p>
          <a:p>
            <a:r>
              <a:rPr lang="tr-TR" dirty="0" smtClean="0"/>
              <a:t>myScript.js</a:t>
            </a:r>
          </a:p>
          <a:p>
            <a:endParaRPr lang="tr-TR" dirty="0" smtClean="0"/>
          </a:p>
          <a:p>
            <a:endParaRPr lang="tr-TR" dirty="0"/>
          </a:p>
          <a:p>
            <a:pPr marL="0" indent="0" algn="ctr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                                      </a:t>
            </a:r>
            <a:r>
              <a:rPr lang="tr-TR" dirty="0" err="1" smtClean="0"/>
              <a:t>head</a:t>
            </a:r>
            <a:r>
              <a:rPr lang="tr-TR" dirty="0" smtClean="0"/>
              <a:t> içinde çağırma</a:t>
            </a:r>
          </a:p>
          <a:p>
            <a:r>
              <a:rPr lang="tr-TR" dirty="0" smtClean="0"/>
              <a:t>body içinde çağırma</a:t>
            </a:r>
            <a:endParaRPr lang="tr-TR" dirty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66690" y="2156663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function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r-TR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innerHTML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"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Paragraph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changed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.";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66691" y="4351629"/>
            <a:ext cx="46813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"myScript.js"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5148065" y="3953907"/>
            <a:ext cx="4681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"myScript.js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20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Görüntü Olanakları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 ile HTML sayfasına farklı şekillerde yazdırma işlemi yapılabilir.</a:t>
            </a:r>
          </a:p>
          <a:p>
            <a:r>
              <a:rPr lang="tr-TR" dirty="0" smtClean="0"/>
              <a:t>Uyarı penceresi </a:t>
            </a:r>
            <a:r>
              <a:rPr lang="tr-TR" b="1" dirty="0" err="1" smtClean="0"/>
              <a:t>window.alert</a:t>
            </a:r>
            <a:r>
              <a:rPr lang="tr-TR" b="1" dirty="0" smtClean="0"/>
              <a:t>();</a:t>
            </a:r>
          </a:p>
          <a:p>
            <a:r>
              <a:rPr lang="tr-TR" dirty="0" smtClean="0"/>
              <a:t>HTML sayfaya yazdırma </a:t>
            </a:r>
            <a:r>
              <a:rPr lang="tr-TR" b="1" dirty="0" err="1" smtClean="0"/>
              <a:t>document.write</a:t>
            </a:r>
            <a:r>
              <a:rPr lang="tr-TR" b="1" dirty="0" smtClean="0"/>
              <a:t>();</a:t>
            </a:r>
          </a:p>
          <a:p>
            <a:r>
              <a:rPr lang="tr-TR" dirty="0" smtClean="0"/>
              <a:t>HTML </a:t>
            </a:r>
            <a:r>
              <a:rPr lang="tr-TR" dirty="0" err="1" smtClean="0"/>
              <a:t>tagı</a:t>
            </a:r>
            <a:r>
              <a:rPr lang="tr-TR" dirty="0" smtClean="0"/>
              <a:t> içine yazdırma </a:t>
            </a:r>
            <a:r>
              <a:rPr lang="tr-TR" b="1" dirty="0" err="1" smtClean="0"/>
              <a:t>innerHTML</a:t>
            </a:r>
            <a:endParaRPr lang="tr-TR" b="1" dirty="0" smtClean="0"/>
          </a:p>
          <a:p>
            <a:r>
              <a:rPr lang="tr-TR" dirty="0" smtClean="0"/>
              <a:t>Tarayıcı konsol içine yazdırma</a:t>
            </a:r>
            <a:r>
              <a:rPr lang="tr-TR" b="1" dirty="0" smtClean="0"/>
              <a:t> console.log()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27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b="1" dirty="0" err="1" smtClean="0"/>
              <a:t>window.alert</a:t>
            </a:r>
            <a:r>
              <a:rPr lang="tr-TR" b="1" dirty="0" smtClean="0"/>
              <a:t>()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57200" y="1582341"/>
            <a:ext cx="70671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window.alert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(5 + 6);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89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b="1" dirty="0" err="1" smtClean="0"/>
              <a:t>document.write</a:t>
            </a:r>
            <a:r>
              <a:rPr lang="tr-TR" b="1" dirty="0" smtClean="0"/>
              <a:t>()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57200" y="1582341"/>
            <a:ext cx="70671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(7 +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6);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8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r>
              <a:rPr lang="tr-TR" b="1" dirty="0" err="1" smtClean="0"/>
              <a:t>document.write</a:t>
            </a:r>
            <a:r>
              <a:rPr lang="tr-TR" b="1" dirty="0" smtClean="0"/>
              <a:t>()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57200" y="2665943"/>
            <a:ext cx="83632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Web Page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document.write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(5 + 6)"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Try 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9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err="1"/>
              <a:t>d</a:t>
            </a:r>
            <a:r>
              <a:rPr lang="tr-TR" dirty="0" err="1" smtClean="0"/>
              <a:t>ocument.write</a:t>
            </a:r>
            <a:r>
              <a:rPr lang="tr-TR" dirty="0" smtClean="0"/>
              <a:t>() ile tüm içeriği silebilirsiniz.</a:t>
            </a:r>
          </a:p>
          <a:p>
            <a:r>
              <a:rPr lang="tr-TR" dirty="0" smtClean="0"/>
              <a:t>Aşağıdaki kodda butona tıklayınca tüm içerik silinir ve </a:t>
            </a:r>
            <a:r>
              <a:rPr lang="tr-TR" dirty="0" smtClean="0">
                <a:latin typeface="Arial Black" panose="020B0A04020102020204" pitchFamily="34" charset="0"/>
              </a:rPr>
              <a:t>11</a:t>
            </a:r>
            <a:r>
              <a:rPr lang="tr-TR" dirty="0" smtClean="0"/>
              <a:t> yazar. </a:t>
            </a:r>
          </a:p>
        </p:txBody>
      </p:sp>
    </p:spTree>
    <p:extLst>
      <p:ext uri="{BB962C8B-B14F-4D97-AF65-F5344CB8AC3E}">
        <p14:creationId xmlns:p14="http://schemas.microsoft.com/office/powerpoint/2010/main" val="8414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formlar kullanıcıdan veya web sayfasından bilgi almak amacıyla kullanılan html elemanlarıdır.</a:t>
            </a:r>
          </a:p>
          <a:p>
            <a:endParaRPr lang="tr-TR" dirty="0" smtClean="0"/>
          </a:p>
          <a:p>
            <a:r>
              <a:rPr lang="tr-TR" dirty="0" smtClean="0"/>
              <a:t>Basit bir form tanımı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755576" y="32129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dirty="0"/>
              <a:t/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form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elements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b="1" dirty="0" err="1" smtClean="0"/>
              <a:t>innerHTML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/>
              <a:t>Bir HTML öğesi erişmek için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smtClean="0"/>
              <a:t>kullanabilirsiniz </a:t>
            </a:r>
            <a:r>
              <a:rPr lang="tr-TR" b="1" dirty="0" err="1" smtClean="0"/>
              <a:t>document.getElementById</a:t>
            </a:r>
            <a:r>
              <a:rPr lang="tr-TR" b="1" dirty="0" smtClean="0"/>
              <a:t> </a:t>
            </a:r>
            <a:r>
              <a:rPr lang="tr-TR" b="1" dirty="0"/>
              <a:t>(</a:t>
            </a:r>
            <a:r>
              <a:rPr lang="tr-TR" b="1" dirty="0" err="1"/>
              <a:t>id</a:t>
            </a:r>
            <a:r>
              <a:rPr lang="tr-TR" b="1" dirty="0"/>
              <a:t>)</a:t>
            </a:r>
            <a:r>
              <a:rPr lang="tr-TR" dirty="0"/>
              <a:t> </a:t>
            </a:r>
            <a:r>
              <a:rPr lang="tr-TR" dirty="0" smtClean="0"/>
              <a:t>yöntemiyle.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69595" y="2109033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My First Web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My First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Paragraph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5 + 6;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42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console.log()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Tarayıcıdaki konsola </a:t>
            </a:r>
            <a:r>
              <a:rPr lang="tr-TR" dirty="0" err="1" smtClean="0"/>
              <a:t>log</a:t>
            </a:r>
            <a:r>
              <a:rPr lang="tr-TR" dirty="0" smtClean="0"/>
              <a:t> yazdırmak için kullanılır.</a:t>
            </a:r>
          </a:p>
          <a:p>
            <a:r>
              <a:rPr lang="tr-TR" dirty="0" smtClean="0"/>
              <a:t>F12 ile tarayıcı konsolunu etkinleştirin ve sekmelerden Console seçiniz.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57200" y="2563336"/>
            <a:ext cx="8075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My First Web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My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paragraph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console.log(7 + 4);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21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sözdizimi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Her bir ifade ; ile ayrılır. </a:t>
            </a:r>
          </a:p>
          <a:p>
            <a:r>
              <a:rPr lang="tr-TR" dirty="0" smtClean="0"/>
              <a:t>Değişkenler </a:t>
            </a:r>
            <a:r>
              <a:rPr lang="tr-TR" b="1" dirty="0" smtClean="0"/>
              <a:t>var</a:t>
            </a:r>
            <a:r>
              <a:rPr lang="tr-TR" dirty="0" smtClean="0"/>
              <a:t> deyimi ile tanımlanır. </a:t>
            </a:r>
          </a:p>
          <a:p>
            <a:r>
              <a:rPr lang="tr-TR" dirty="0" smtClean="0"/>
              <a:t>Atama işlemi = ile yapılır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Metinler çift veya tek tırnak içinde yazılır.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368152" y="28529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+ y;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259632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"Sakarya Üniversitesi"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'Sakarya Üniversitesi'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12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sözdizimi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Değişkenler Html içeriğe aktarılabilir.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12648" y="2413338"/>
            <a:ext cx="7919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"Volvo";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9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sözdizimi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Açıklama satırı için // veya /* */ ifadesi kullanılır.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Değişken tanımlarken alt çizgi yada </a:t>
            </a:r>
            <a:r>
              <a:rPr lang="tr-TR" dirty="0" err="1" smtClean="0"/>
              <a:t>camelcase</a:t>
            </a:r>
            <a:r>
              <a:rPr lang="tr-TR" dirty="0" smtClean="0"/>
              <a:t> metodu kullanılabilir.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196008" y="4881934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ad_soyad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kullanici_adi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 smtClean="0">
                <a:latin typeface="Consolas" panose="020B0609020204030204" pitchFamily="49" charset="0"/>
              </a:rPr>
              <a:t>AdSoyad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latin typeface="Consolas" panose="020B0609020204030204" pitchFamily="49" charset="0"/>
              </a:rPr>
              <a:t>KullaniciAdi</a:t>
            </a:r>
            <a:r>
              <a:rPr lang="tr-TR" dirty="0" smtClean="0">
                <a:latin typeface="Consolas" panose="020B0609020204030204" pitchFamily="49" charset="0"/>
              </a:rPr>
              <a:t>; 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899592" y="1746682"/>
            <a:ext cx="66784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 will be executed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x = 6;   I will NOT be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executed</a:t>
            </a:r>
            <a:endParaRPr lang="tr-TR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/*Birden fazla satır</a:t>
            </a:r>
          </a:p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Yorum bu şekilde yapılır*/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54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sözdizimi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Aritmetik operatörler hesaplama işlemleri için kullanılır.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Değişkenler ile aritmetiksel işlemler yapılabilir.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Metinler + ile birleştirilebilir.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259632" y="52919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"Sakarya"  + 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+ "Üniversitesi"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043608" y="198884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*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196008" y="377974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X* (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*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69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graphicFrame>
        <p:nvGraphicFramePr>
          <p:cNvPr id="10" name="Tablo 9"/>
          <p:cNvGraphicFramePr>
            <a:graphicFrameLocks noGrp="1"/>
          </p:cNvGraphicFramePr>
          <p:nvPr/>
        </p:nvGraphicFramePr>
        <p:xfrm>
          <a:off x="971600" y="1484784"/>
          <a:ext cx="7272808" cy="3007360"/>
        </p:xfrm>
        <a:graphic>
          <a:graphicData uri="http://schemas.openxmlformats.org/drawingml/2006/table">
            <a:tbl>
              <a:tblPr/>
              <a:tblGrid>
                <a:gridCol w="1811996"/>
                <a:gridCol w="546081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Operator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Addition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Subtraction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Multiplication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Division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Modulus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++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Increment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--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Decrement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b="1" dirty="0" smtClean="0"/>
              <a:t> </a:t>
            </a:r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12648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Arttırma</a:t>
            </a: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x++;</a:t>
            </a:r>
            <a:b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z = x;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602068" y="28828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Azaltma</a:t>
            </a:r>
            <a:endParaRPr lang="tr-T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x--;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z = x;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602068" y="45811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Çarpma</a:t>
            </a:r>
          </a:p>
          <a:p>
            <a:r>
              <a:rPr lang="da-DK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* y;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4716016" y="14127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Toplama</a:t>
            </a:r>
          </a:p>
          <a:p>
            <a:r>
              <a:rPr lang="da-DK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4716016" y="28828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Çıkarma</a:t>
            </a:r>
          </a:p>
          <a:p>
            <a:r>
              <a:rPr lang="da-DK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4716016" y="45666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Bölme</a:t>
            </a:r>
          </a:p>
          <a:p>
            <a:r>
              <a:rPr lang="da-DK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96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Atama</a:t>
            </a:r>
            <a:r>
              <a:rPr lang="tr-TR" b="1" dirty="0"/>
              <a:t> </a:t>
            </a:r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21841"/>
              </p:ext>
            </p:extLst>
          </p:nvPr>
        </p:nvGraphicFramePr>
        <p:xfrm>
          <a:off x="457200" y="1556792"/>
          <a:ext cx="7859214" cy="2631440"/>
        </p:xfrm>
        <a:graphic>
          <a:graphicData uri="http://schemas.openxmlformats.org/drawingml/2006/table">
            <a:tbl>
              <a:tblPr/>
              <a:tblGrid>
                <a:gridCol w="1958098"/>
                <a:gridCol w="2950558"/>
                <a:gridCol w="295055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Operator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Same As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+=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x +=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x +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-=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-=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x = x -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*=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*=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x *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/=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/=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x /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%=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%=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x = x %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5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Atama</a:t>
            </a:r>
            <a:r>
              <a:rPr lang="tr-TR" b="1" dirty="0"/>
              <a:t> </a:t>
            </a:r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57200" y="147639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Assignment</a:t>
            </a:r>
          </a:p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860032" y="14763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Assignment</a:t>
            </a:r>
            <a:endParaRPr lang="tr-TR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+=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860032" y="26549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Segoe UI" panose="020B0502040204020203" pitchFamily="34" charset="0"/>
              </a:rPr>
              <a:t>Assignment</a:t>
            </a:r>
            <a:endParaRPr lang="tr-T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-=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64488" y="39912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mtClean="0">
                <a:solidFill>
                  <a:srgbClr val="000000"/>
                </a:solidFill>
                <a:latin typeface="Segoe UI" panose="020B0502040204020203" pitchFamily="34" charset="0"/>
              </a:rPr>
              <a:t>Assignment</a:t>
            </a:r>
          </a:p>
          <a:p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x *=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62168" y="27605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Segoe UI" panose="020B0502040204020203" pitchFamily="34" charset="0"/>
              </a:rPr>
              <a:t>Assignment</a:t>
            </a:r>
            <a:endParaRPr lang="tr-T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/=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857384" y="39912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Segoe UI" panose="020B0502040204020203" pitchFamily="34" charset="0"/>
              </a:rPr>
              <a:t>Assignment</a:t>
            </a:r>
            <a:endParaRPr lang="tr-T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%=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formlar form elemanlarını içerir.</a:t>
            </a:r>
          </a:p>
          <a:p>
            <a:endParaRPr lang="tr-TR" dirty="0" smtClean="0"/>
          </a:p>
          <a:p>
            <a:r>
              <a:rPr lang="tr-TR" dirty="0" smtClean="0"/>
              <a:t>Form elemanları </a:t>
            </a:r>
            <a:r>
              <a:rPr lang="tr-TR" dirty="0" err="1" smtClean="0"/>
              <a:t>input</a:t>
            </a:r>
            <a:r>
              <a:rPr lang="tr-TR" dirty="0" smtClean="0"/>
              <a:t> elemanının farklı şekilleridir.</a:t>
            </a:r>
            <a:r>
              <a:rPr lang="en-US" dirty="0" smtClean="0"/>
              <a:t> </a:t>
            </a:r>
            <a:r>
              <a:rPr lang="en-US" dirty="0"/>
              <a:t>checkboxes, radio buttons, submit buttons, </a:t>
            </a:r>
            <a:r>
              <a:rPr lang="tr-TR" dirty="0" err="1" smtClean="0"/>
              <a:t>text</a:t>
            </a:r>
            <a:r>
              <a:rPr lang="tr-TR" dirty="0" smtClean="0"/>
              <a:t> ve diğerleri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1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Veri Tipleri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289411" y="3212976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Ondalık ve tamsayı tipler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7848" y="1929606"/>
            <a:ext cx="750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x;         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Now x is undefined</a:t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Now x is a Number</a:t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Now x is a String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07848" y="3574757"/>
            <a:ext cx="793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x1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34.00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Written with decimals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x2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Written without decimals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307848" y="47988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dirty="0"/>
              <a:t/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259486" y="1509604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Dinamik tipler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>
            <a:off x="227202" y="4427820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tipler.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26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Diziler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457200" y="1509604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Diziler [] içinde tanımlanır.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57200" y="2044298"/>
            <a:ext cx="7427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cars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"Saab"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"BMW"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39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Fonksiyonlar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JavaScript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fonksiyonu 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belirli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görevi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yerine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getirmek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tasarlanmış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kod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bloğudur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35528" y="2343371"/>
            <a:ext cx="8435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(p1, p2)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p1 * p2; 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function returns the product of p1 and p2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69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Fonksiyon </a:t>
            </a:r>
            <a:r>
              <a:rPr lang="tr-TR" dirty="0" err="1" smtClean="0"/>
              <a:t>Syntax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fonksiyonu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function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anahtar kelimesi ile tanımlanır.</a:t>
            </a:r>
          </a:p>
          <a:p>
            <a:pPr algn="just"/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Fonksiyon isimleri harfler, sayılar,  altçizgi içerebilir. </a:t>
            </a:r>
          </a:p>
          <a:p>
            <a:pPr algn="just"/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Fonksiyonlar birden fazla parametre alabilir.</a:t>
            </a:r>
          </a:p>
          <a:p>
            <a:pPr algn="just"/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57200" y="3308791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parameter1, parameter2, parameter3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5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Fonksiyon Geri Değeri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fonksiyonları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return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anahtar kelimesi ile geri değer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döndürürüler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57200" y="2405787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Function is called, return value will end up in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* b;                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Function returns the product of a and b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0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Fonksiyon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Aşağıdaki fonksiyon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fahrenayt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derece değerini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celcius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 çevirir.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12648" y="2045747"/>
            <a:ext cx="799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fahrenheit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9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* (fahrenheit-32);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dirty="0" smtClean="0"/>
          </a:p>
          <a:p>
            <a:r>
              <a:rPr lang="tr-TR" dirty="0" smtClean="0"/>
              <a:t>Fonksiyonu Kullanım Örnekleri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77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76100" y="4581128"/>
            <a:ext cx="79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text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temperature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77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Celsius"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23228" y="5302949"/>
            <a:ext cx="8629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text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temperature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Celsius"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25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DOM ile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erişebilir ve bir HTML belgesinin tüm unsurları değiştirebilir.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7200" y="22048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Nesneler HTML DOM Ağacı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endParaRPr kumimoji="0" lang="tr-TR" sz="15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098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539410" cy="3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6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47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 nedir?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57200" y="2117755"/>
            <a:ext cx="8291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 W3C (World Wide Web Consortium)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standardıdır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57200" y="2822734"/>
            <a:ext cx="6245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Verdana" panose="020B0604030504040204" pitchFamily="34" charset="0"/>
              </a:rPr>
              <a:t>DOM belgeleri erişmek için bir standart tanımlar</a:t>
            </a:r>
            <a:r>
              <a:rPr lang="nb-NO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Dom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aşağıdakileri yapabilir.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11560" y="3861048"/>
            <a:ext cx="7606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HTML elemanları 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nesne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olarak tanımlar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Tüm Html elemanların 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özelliklerini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kullanır.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Tüm Html öğelerin 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yöntemlerine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erişebilir.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Tüm Html elemanlarının 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olaylarını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tanımlar.</a:t>
            </a:r>
            <a:endParaRPr lang="tr-TR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48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DOM ile aşağıdaki işlevler yapılabilir.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57200" y="2117755"/>
            <a:ext cx="8291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sayfasındaki tüm HTML öğelerini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değiştirebilirsiniz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sayfasındaki tüm CSS stillerini değiştirebilir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, HTML elemanları ve özelliklerini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kaldırabilirsiniz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Yeni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öğelerini ve özelliklerini ekleyebilirsiniz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sayfasında yeni bir HTML olayları oluşturabilir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83622" y="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49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DOM HTML içeriği değiştirebilir. </a:t>
            </a:r>
            <a:r>
              <a:rPr lang="tr-T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innerHTML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özelliği ile içerik değiştirilir.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57200" y="2125508"/>
            <a:ext cx="8531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World!";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type="text"&gt;</a:t>
            </a:r>
            <a:r>
              <a:rPr lang="en-US" dirty="0"/>
              <a:t> </a:t>
            </a:r>
            <a:r>
              <a:rPr lang="tr-TR" dirty="0" smtClean="0"/>
              <a:t>tek satırlı metin girişi elemanı tanımlar.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755576" y="2492896"/>
            <a:ext cx="6983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416278"/>
            <a:ext cx="31242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50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getElementById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yöntemi ile HTML elemanlarına </a:t>
            </a:r>
            <a:r>
              <a:rPr lang="tr-T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özelliği aracılığıyla erişilebilir.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57200" y="2125508"/>
            <a:ext cx="8531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World!";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86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51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getElementById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farklı çeşitleri vardır.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26605"/>
              </p:ext>
            </p:extLst>
          </p:nvPr>
        </p:nvGraphicFramePr>
        <p:xfrm>
          <a:off x="457200" y="2373789"/>
          <a:ext cx="8229600" cy="1503680"/>
        </p:xfrm>
        <a:graphic>
          <a:graphicData uri="http://schemas.openxmlformats.org/drawingml/2006/table">
            <a:tbl>
              <a:tblPr/>
              <a:tblGrid>
                <a:gridCol w="4901246"/>
                <a:gridCol w="332835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err="1">
                          <a:effectLst/>
                        </a:rPr>
                        <a:t>Method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err="1">
                          <a:effectLst/>
                        </a:rPr>
                        <a:t>Description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document.getElementById(</a:t>
                      </a:r>
                      <a:r>
                        <a:rPr lang="tr-TR" i="1">
                          <a:effectLst/>
                        </a:rPr>
                        <a:t>id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 element by element id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document.getElementsByTagName(</a:t>
                      </a:r>
                      <a:r>
                        <a:rPr lang="tr-TR" i="1">
                          <a:effectLst/>
                        </a:rPr>
                        <a:t>name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elements by tag name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document.getElementsByClassName(</a:t>
                      </a:r>
                      <a:r>
                        <a:rPr lang="tr-TR" i="1">
                          <a:effectLst/>
                        </a:rPr>
                        <a:t>name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elements by class name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elemanlarının özelliklerini değiştirebilir.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00416"/>
              </p:ext>
            </p:extLst>
          </p:nvPr>
        </p:nvGraphicFramePr>
        <p:xfrm>
          <a:off x="323528" y="2060848"/>
          <a:ext cx="8363272" cy="2428240"/>
        </p:xfrm>
        <a:graphic>
          <a:graphicData uri="http://schemas.openxmlformats.org/drawingml/2006/table">
            <a:tbl>
              <a:tblPr/>
              <a:tblGrid>
                <a:gridCol w="4167364"/>
                <a:gridCol w="419590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err="1">
                          <a:effectLst/>
                        </a:rPr>
                        <a:t>Method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err="1">
                          <a:effectLst/>
                        </a:rPr>
                        <a:t>Description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>
                          <a:effectLst/>
                        </a:rPr>
                        <a:t>element</a:t>
                      </a:r>
                      <a:r>
                        <a:rPr lang="tr-TR">
                          <a:effectLst/>
                        </a:rPr>
                        <a:t>.innerHTML =  </a:t>
                      </a:r>
                      <a:r>
                        <a:rPr lang="tr-TR" i="1">
                          <a:effectLst/>
                        </a:rPr>
                        <a:t>new html content</a:t>
                      </a:r>
                      <a:endParaRPr lang="tr-TR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inner HTML of an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>
                          <a:effectLst/>
                        </a:rPr>
                        <a:t>element</a:t>
                      </a:r>
                      <a:r>
                        <a:rPr lang="tr-TR" dirty="0" err="1">
                          <a:effectLst/>
                        </a:rPr>
                        <a:t>.</a:t>
                      </a:r>
                      <a:r>
                        <a:rPr lang="tr-TR" i="1" dirty="0" err="1">
                          <a:effectLst/>
                        </a:rPr>
                        <a:t>attribute</a:t>
                      </a:r>
                      <a:r>
                        <a:rPr lang="tr-TR" i="1" dirty="0">
                          <a:effectLst/>
                        </a:rPr>
                        <a:t> = </a:t>
                      </a:r>
                      <a:r>
                        <a:rPr lang="tr-TR" i="1" dirty="0" err="1">
                          <a:effectLst/>
                        </a:rPr>
                        <a:t>new</a:t>
                      </a:r>
                      <a:r>
                        <a:rPr lang="tr-TR" i="1" dirty="0">
                          <a:effectLst/>
                        </a:rPr>
                        <a:t> </a:t>
                      </a:r>
                      <a:r>
                        <a:rPr lang="tr-TR" i="1" dirty="0" err="1">
                          <a:effectLst/>
                        </a:rPr>
                        <a:t>value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attribute value of an HTML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>
                          <a:effectLst/>
                        </a:rPr>
                        <a:t>element</a:t>
                      </a:r>
                      <a:r>
                        <a:rPr lang="tr-TR" dirty="0" err="1">
                          <a:effectLst/>
                        </a:rPr>
                        <a:t>.setAttribute</a:t>
                      </a:r>
                      <a:r>
                        <a:rPr lang="tr-TR" i="1" dirty="0">
                          <a:effectLst/>
                        </a:rPr>
                        <a:t>(</a:t>
                      </a:r>
                      <a:r>
                        <a:rPr lang="tr-TR" i="1" dirty="0" err="1">
                          <a:effectLst/>
                        </a:rPr>
                        <a:t>attribute</a:t>
                      </a:r>
                      <a:r>
                        <a:rPr lang="tr-TR" i="1" dirty="0">
                          <a:effectLst/>
                        </a:rPr>
                        <a:t>, </a:t>
                      </a:r>
                      <a:r>
                        <a:rPr lang="tr-TR" i="1" dirty="0" err="1">
                          <a:effectLst/>
                        </a:rPr>
                        <a:t>value</a:t>
                      </a:r>
                      <a:r>
                        <a:rPr lang="tr-TR" i="1" dirty="0">
                          <a:effectLst/>
                        </a:rPr>
                        <a:t>)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attribute value of an HTML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>
                          <a:effectLst/>
                        </a:rPr>
                        <a:t>element</a:t>
                      </a:r>
                      <a:r>
                        <a:rPr lang="tr-TR">
                          <a:effectLst/>
                        </a:rPr>
                        <a:t>.style.</a:t>
                      </a:r>
                      <a:r>
                        <a:rPr lang="tr-TR" i="1">
                          <a:effectLst/>
                        </a:rPr>
                        <a:t>property = new style</a:t>
                      </a:r>
                      <a:endParaRPr lang="tr-TR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Change the style of an HTML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11450" y="1636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Html DOM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53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elemanı ekler yada silebilir.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26343"/>
              </p:ext>
            </p:extLst>
          </p:nvPr>
        </p:nvGraphicFramePr>
        <p:xfrm>
          <a:off x="539552" y="1916832"/>
          <a:ext cx="8147247" cy="2255520"/>
        </p:xfrm>
        <a:graphic>
          <a:graphicData uri="http://schemas.openxmlformats.org/drawingml/2006/table">
            <a:tbl>
              <a:tblPr/>
              <a:tblGrid>
                <a:gridCol w="3888432"/>
                <a:gridCol w="425881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err="1">
                          <a:effectLst/>
                        </a:rPr>
                        <a:t>Method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 err="1">
                          <a:effectLst/>
                        </a:rPr>
                        <a:t>Description</a:t>
                      </a:r>
                      <a:endParaRPr lang="tr-TR" b="1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document.createElement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i="1" dirty="0">
                          <a:effectLst/>
                        </a:rPr>
                        <a:t>element</a:t>
                      </a:r>
                      <a:r>
                        <a:rPr lang="tr-TR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Create an HTML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document.removeChild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i="1" dirty="0">
                          <a:effectLst/>
                        </a:rPr>
                        <a:t>element</a:t>
                      </a:r>
                      <a:r>
                        <a:rPr lang="tr-TR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Remove an HTML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document.appendChild(</a:t>
                      </a:r>
                      <a:r>
                        <a:rPr lang="tr-TR" i="1">
                          <a:effectLst/>
                        </a:rPr>
                        <a:t>element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Add an HTML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document.replaceChild(</a:t>
                      </a:r>
                      <a:r>
                        <a:rPr lang="tr-TR" i="1">
                          <a:effectLst/>
                        </a:rPr>
                        <a:t>element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Replace an HTML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document.write(</a:t>
                      </a:r>
                      <a:r>
                        <a:rPr lang="tr-TR" i="1">
                          <a:effectLst/>
                        </a:rPr>
                        <a:t>text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Write into the HTML output stream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82456"/>
              </p:ext>
            </p:extLst>
          </p:nvPr>
        </p:nvGraphicFramePr>
        <p:xfrm>
          <a:off x="583612" y="4869160"/>
          <a:ext cx="8253119" cy="1026160"/>
        </p:xfrm>
        <a:graphic>
          <a:graphicData uri="http://schemas.openxmlformats.org/drawingml/2006/table">
            <a:tbl>
              <a:tblPr/>
              <a:tblGrid>
                <a:gridCol w="4253314"/>
                <a:gridCol w="399980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Method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document.getElementById(</a:t>
                      </a:r>
                      <a:r>
                        <a:rPr lang="tr-TR" i="1">
                          <a:effectLst/>
                        </a:rPr>
                        <a:t>id</a:t>
                      </a:r>
                      <a:r>
                        <a:rPr lang="tr-TR">
                          <a:effectLst/>
                        </a:rPr>
                        <a:t>).onclick = function(){</a:t>
                      </a:r>
                      <a:r>
                        <a:rPr lang="tr-TR" i="1">
                          <a:effectLst/>
                        </a:rPr>
                        <a:t>code</a:t>
                      </a:r>
                      <a:r>
                        <a:rPr lang="tr-TR">
                          <a:effectLst/>
                        </a:rPr>
                        <a:t>}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Adding event handler code to an </a:t>
                      </a:r>
                      <a:r>
                        <a:rPr lang="en-US" dirty="0" err="1">
                          <a:effectLst/>
                        </a:rPr>
                        <a:t>onclick</a:t>
                      </a:r>
                      <a:r>
                        <a:rPr lang="en-US" dirty="0">
                          <a:effectLst/>
                        </a:rPr>
                        <a:t> event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9" name="Dikdörtgen 8"/>
          <p:cNvSpPr/>
          <p:nvPr/>
        </p:nvSpPr>
        <p:spPr>
          <a:xfrm>
            <a:off x="463370" y="436510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olayı ekleyebilir.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54</a:t>
            </a:fld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HTML </a:t>
            </a:r>
            <a:r>
              <a:rPr lang="tr-TR" dirty="0" err="1" smtClean="0"/>
              <a:t>taglarına</a:t>
            </a:r>
            <a:r>
              <a:rPr lang="tr-TR" dirty="0" smtClean="0"/>
              <a:t> erişerek değiştirebilir.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83567" y="1841420"/>
            <a:ext cx="8207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header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Old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element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"New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78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55</a:t>
            </a:fld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HTML </a:t>
            </a:r>
            <a:r>
              <a:rPr lang="tr-TR" dirty="0" err="1" smtClean="0"/>
              <a:t>tagların</a:t>
            </a:r>
            <a:r>
              <a:rPr lang="tr-TR" dirty="0" smtClean="0"/>
              <a:t> özniteliklerine erişerek değiştirebilir.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57200" y="1740872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myImage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"smiley.gif"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myImage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"landscape.jpg";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3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Olaylar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56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49447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Olayları 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 bir HTML elemanına olay eklenebilir. 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Olaylara tepki verilebilir. 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43608" y="2679010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olayları örnekler: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K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ullanıcı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fareyi tıkladığında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web sayfası yüklendiğinde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görüntü yüklendikten sonra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öğenin üstündeyken fare hareket ettiğinde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Bir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giriş alanı değiştirildiğinde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form gönderildiğinde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Kullanıcı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tuşa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bastığı zaman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Olaylar </a:t>
            </a:r>
            <a:r>
              <a:rPr lang="tr-TR" dirty="0" err="1" smtClean="0"/>
              <a:t>OnClick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57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2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 öğeye tıklayınca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12648" y="2136339"/>
            <a:ext cx="8074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this.innerHTML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='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Ooops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!'"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Click on this text!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38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Olaylar </a:t>
            </a:r>
            <a:r>
              <a:rPr lang="tr-TR" dirty="0" err="1" smtClean="0"/>
              <a:t>OnLoad</a:t>
            </a:r>
            <a:r>
              <a:rPr lang="tr-TR" dirty="0" smtClean="0"/>
              <a:t>, </a:t>
            </a:r>
            <a:r>
              <a:rPr lang="tr-TR" dirty="0" err="1" smtClean="0"/>
              <a:t>OnUnload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58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7731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Kullanıcı web sayfasına girdiği anda sayfa yüklenince </a:t>
            </a:r>
            <a:r>
              <a:rPr lang="tr-T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onLoad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olayı çalışır.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Kullanıcı sayfadan ayrılınca </a:t>
            </a:r>
            <a:r>
              <a:rPr lang="tr-T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onUnLoad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olayı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88217" y="2446486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onload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checkCookies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()"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05595" y="3563724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onunload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close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()"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39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Olaylar </a:t>
            </a:r>
            <a:r>
              <a:rPr lang="tr-TR" dirty="0" err="1" smtClean="0"/>
              <a:t>OnChange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59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öğesinin içeriği değiştirildiğinde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46544" y="2429308"/>
            <a:ext cx="7797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upperCase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9" name="Başlık 1"/>
          <p:cNvSpPr txBox="1">
            <a:spLocks/>
          </p:cNvSpPr>
          <p:nvPr/>
        </p:nvSpPr>
        <p:spPr>
          <a:xfrm>
            <a:off x="467544" y="285293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OnMouseOver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57200" y="4111179"/>
            <a:ext cx="580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öğesine fare ile üzerine gelindiğinde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446544" y="4642793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OnMouseOut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36200" y="5901036"/>
            <a:ext cx="628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öğesinden fare ile üzerinden çıkıldığında çalışır.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Radio</a:t>
            </a:r>
            <a:r>
              <a:rPr lang="tr-TR" dirty="0" smtClean="0"/>
              <a:t> </a:t>
            </a:r>
            <a:r>
              <a:rPr lang="tr-TR" dirty="0" err="1" smtClean="0"/>
              <a:t>Button</a:t>
            </a:r>
            <a:r>
              <a:rPr lang="tr-TR" dirty="0" smtClean="0"/>
              <a:t> </a:t>
            </a:r>
            <a:r>
              <a:rPr lang="tr-TR" dirty="0" err="1" smtClean="0"/>
              <a:t>İnput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type="radio</a:t>
            </a:r>
            <a:r>
              <a:rPr lang="en-US" b="1" dirty="0" smtClean="0"/>
              <a:t>"&gt;</a:t>
            </a:r>
            <a:r>
              <a:rPr lang="tr-TR" dirty="0" smtClean="0"/>
              <a:t> </a:t>
            </a:r>
            <a:r>
              <a:rPr lang="tr-TR" dirty="0" err="1" smtClean="0"/>
              <a:t>radio</a:t>
            </a:r>
            <a:r>
              <a:rPr lang="tr-TR" dirty="0" smtClean="0"/>
              <a:t> </a:t>
            </a:r>
            <a:r>
              <a:rPr lang="tr-TR" dirty="0" err="1" smtClean="0"/>
              <a:t>button</a:t>
            </a:r>
            <a:r>
              <a:rPr lang="tr-TR" dirty="0" smtClean="0"/>
              <a:t> tanımlar</a:t>
            </a:r>
          </a:p>
          <a:p>
            <a:r>
              <a:rPr lang="en-US" dirty="0"/>
              <a:t>Radio </a:t>
            </a:r>
            <a:r>
              <a:rPr lang="en-US" dirty="0" err="1" smtClean="0"/>
              <a:t>buton</a:t>
            </a:r>
            <a:r>
              <a:rPr lang="tr-TR" dirty="0" err="1" smtClean="0"/>
              <a:t>lar</a:t>
            </a:r>
            <a:r>
              <a:rPr lang="tr-TR" dirty="0" smtClean="0"/>
              <a:t> ile sadece bir seçeneği seçebilirsiniz.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566936" y="2706369"/>
            <a:ext cx="8442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radio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gender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male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radio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gender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female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radio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gender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other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81" y="4365104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OnMouseOver</a:t>
            </a:r>
            <a:r>
              <a:rPr lang="tr-TR" dirty="0" smtClean="0"/>
              <a:t> ve </a:t>
            </a:r>
            <a:r>
              <a:rPr lang="tr-TR" dirty="0" err="1" smtClean="0"/>
              <a:t>OnMouseOut</a:t>
            </a:r>
            <a:r>
              <a:rPr lang="tr-TR" dirty="0" smtClean="0"/>
              <a:t> Örnek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60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395536" y="1196752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&lt;div </a:t>
            </a:r>
            <a:r>
              <a:rPr lang="tr-TR" dirty="0" err="1"/>
              <a:t>onmouseover</a:t>
            </a:r>
            <a:r>
              <a:rPr lang="tr-TR" dirty="0"/>
              <a:t>="</a:t>
            </a:r>
            <a:r>
              <a:rPr lang="tr-TR" dirty="0" err="1"/>
              <a:t>mOver</a:t>
            </a:r>
            <a:r>
              <a:rPr lang="tr-TR" dirty="0"/>
              <a:t>(</a:t>
            </a:r>
            <a:r>
              <a:rPr lang="tr-TR" dirty="0" err="1"/>
              <a:t>this</a:t>
            </a:r>
            <a:r>
              <a:rPr lang="tr-TR" dirty="0"/>
              <a:t>)" </a:t>
            </a:r>
            <a:r>
              <a:rPr lang="tr-TR" dirty="0" err="1"/>
              <a:t>onmouseout</a:t>
            </a:r>
            <a:r>
              <a:rPr lang="tr-TR" dirty="0"/>
              <a:t>="</a:t>
            </a:r>
            <a:r>
              <a:rPr lang="tr-TR" dirty="0" err="1"/>
              <a:t>mOut</a:t>
            </a:r>
            <a:r>
              <a:rPr lang="tr-TR" dirty="0"/>
              <a:t>(</a:t>
            </a:r>
            <a:r>
              <a:rPr lang="tr-TR" dirty="0" err="1"/>
              <a:t>this</a:t>
            </a:r>
            <a:r>
              <a:rPr lang="tr-TR" dirty="0"/>
              <a:t>)" </a:t>
            </a:r>
          </a:p>
          <a:p>
            <a:r>
              <a:rPr lang="tr-TR" dirty="0" err="1"/>
              <a:t>style</a:t>
            </a:r>
            <a:r>
              <a:rPr lang="tr-TR" dirty="0"/>
              <a:t>="background-</a:t>
            </a:r>
            <a:r>
              <a:rPr lang="tr-TR" dirty="0" err="1"/>
              <a:t>color</a:t>
            </a:r>
            <a:r>
              <a:rPr lang="tr-TR" dirty="0"/>
              <a:t>:#D94A38;width:120px;height:20px;padding:40px;"&gt;</a:t>
            </a:r>
          </a:p>
          <a:p>
            <a:r>
              <a:rPr lang="tr-TR" dirty="0"/>
              <a:t>Mouse </a:t>
            </a:r>
            <a:r>
              <a:rPr lang="tr-TR" dirty="0" err="1"/>
              <a:t>Over</a:t>
            </a:r>
            <a:r>
              <a:rPr lang="tr-TR" dirty="0"/>
              <a:t> Me&lt;/div&gt;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mOver</a:t>
            </a:r>
            <a:r>
              <a:rPr lang="tr-TR" dirty="0"/>
              <a:t>(</a:t>
            </a:r>
            <a:r>
              <a:rPr lang="tr-TR" dirty="0" err="1"/>
              <a:t>obj</a:t>
            </a:r>
            <a:r>
              <a:rPr lang="tr-TR" dirty="0"/>
              <a:t>) {</a:t>
            </a:r>
          </a:p>
          <a:p>
            <a:r>
              <a:rPr lang="tr-TR" dirty="0"/>
              <a:t>    </a:t>
            </a:r>
            <a:r>
              <a:rPr lang="tr-TR" dirty="0" err="1"/>
              <a:t>obj.innerHTML</a:t>
            </a:r>
            <a:r>
              <a:rPr lang="tr-TR" dirty="0"/>
              <a:t> = "</a:t>
            </a:r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"</a:t>
            </a:r>
          </a:p>
          <a:p>
            <a:r>
              <a:rPr lang="tr-TR" dirty="0"/>
              <a:t>}</a:t>
            </a:r>
          </a:p>
          <a:p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/>
              <a:t>mOut</a:t>
            </a:r>
            <a:r>
              <a:rPr lang="tr-TR" dirty="0"/>
              <a:t>(</a:t>
            </a:r>
            <a:r>
              <a:rPr lang="tr-TR" dirty="0" err="1"/>
              <a:t>obj</a:t>
            </a:r>
            <a:r>
              <a:rPr lang="tr-TR" dirty="0"/>
              <a:t>) {</a:t>
            </a:r>
          </a:p>
          <a:p>
            <a:r>
              <a:rPr lang="tr-TR" dirty="0"/>
              <a:t>    </a:t>
            </a:r>
            <a:r>
              <a:rPr lang="tr-TR" dirty="0" err="1"/>
              <a:t>obj.innerHTML</a:t>
            </a:r>
            <a:r>
              <a:rPr lang="tr-TR" dirty="0"/>
              <a:t> = "Mouse </a:t>
            </a:r>
            <a:r>
              <a:rPr lang="tr-TR" dirty="0" err="1"/>
              <a:t>Over</a:t>
            </a:r>
            <a:r>
              <a:rPr lang="tr-TR" dirty="0"/>
              <a:t> Me"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1737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Elemanlar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61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909843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id</a:t>
            </a:r>
            <a:r>
              <a:rPr lang="tr-TR" b="1" dirty="0" smtClean="0">
                <a:solidFill>
                  <a:srgbClr val="0033CC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demo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&gt;İçerikler buraya gelecek.&lt;/p&gt;</a:t>
            </a:r>
          </a:p>
          <a:p>
            <a:endParaRPr lang="tr-TR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document.forms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"frm1"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x.elements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58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Aşağıdaki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frm1 isimli formdaki tüm elemanların içindeki 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değerleri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değere sahip p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tagına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basar.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Doğrulama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62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 kontrolü yapılabilir.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23283" y="2078846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validateForm()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x = document.forms[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"myForm"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"fname"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].value;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(x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|| 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   alert(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"Name must be filled out"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8909" y="4358760"/>
            <a:ext cx="883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"demo_form.asp"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tr-TR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validateForm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"post"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01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CheckBox</a:t>
            </a:r>
            <a:r>
              <a:rPr lang="tr-TR" dirty="0" smtClean="0"/>
              <a:t> </a:t>
            </a:r>
            <a:r>
              <a:rPr lang="tr-TR" dirty="0" err="1" smtClean="0"/>
              <a:t>Button</a:t>
            </a:r>
            <a:r>
              <a:rPr lang="tr-TR" dirty="0" smtClean="0"/>
              <a:t> </a:t>
            </a:r>
            <a:r>
              <a:rPr lang="tr-TR" dirty="0" err="1" smtClean="0"/>
              <a:t>İnput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</a:t>
            </a:r>
            <a:r>
              <a:rPr lang="en-US" b="1" dirty="0" smtClean="0"/>
              <a:t>type=</a:t>
            </a:r>
            <a:r>
              <a:rPr lang="en-US" b="1" dirty="0"/>
              <a:t>"</a:t>
            </a:r>
            <a:r>
              <a:rPr lang="tr-TR" b="1" dirty="0" err="1" smtClean="0"/>
              <a:t>checkbox</a:t>
            </a:r>
            <a:r>
              <a:rPr lang="en-US" b="1" dirty="0" smtClean="0"/>
              <a:t>"&gt;</a:t>
            </a:r>
            <a:r>
              <a:rPr lang="en-US" dirty="0"/>
              <a:t> </a:t>
            </a:r>
            <a:r>
              <a:rPr lang="tr-TR" dirty="0" smtClean="0"/>
              <a:t>onay kutularını tanımlar</a:t>
            </a:r>
          </a:p>
          <a:p>
            <a:r>
              <a:rPr lang="tr-TR" dirty="0" smtClean="0"/>
              <a:t>Onay kutuları ile hiç yada tüm seçenekler seçilebilir.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179512" y="2636912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"vehicle1"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"Bike"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 have a bike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"vehicle2"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"Car"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 have a car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10" y="4190440"/>
            <a:ext cx="2114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Submit</a:t>
            </a:r>
            <a:r>
              <a:rPr lang="tr-TR" dirty="0" smtClean="0"/>
              <a:t> </a:t>
            </a:r>
            <a:r>
              <a:rPr lang="tr-TR" dirty="0" err="1" smtClean="0"/>
              <a:t>Button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type="submit</a:t>
            </a:r>
            <a:r>
              <a:rPr lang="en-US" b="1" dirty="0" smtClean="0"/>
              <a:t>"&gt;</a:t>
            </a:r>
            <a:r>
              <a:rPr lang="tr-TR" dirty="0" smtClean="0"/>
              <a:t> formu göndermek için kullanılan butondur.</a:t>
            </a:r>
          </a:p>
          <a:p>
            <a:r>
              <a:rPr lang="tr-TR" dirty="0" err="1" smtClean="0"/>
              <a:t>Submit</a:t>
            </a:r>
            <a:r>
              <a:rPr lang="tr-TR" dirty="0" smtClean="0"/>
              <a:t> butonuna tıklanınca </a:t>
            </a:r>
            <a:r>
              <a:rPr lang="tr-TR" dirty="0" err="1" smtClean="0"/>
              <a:t>action</a:t>
            </a:r>
            <a:r>
              <a:rPr lang="tr-TR" dirty="0" smtClean="0"/>
              <a:t> özelliği ile belirtilen yere sayfa yönlenir.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37688" y="2996952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"Mickey"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"Mouse"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4491454"/>
            <a:ext cx="3143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Button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</a:t>
            </a:r>
            <a:r>
              <a:rPr lang="en-US" b="1" dirty="0" smtClean="0"/>
              <a:t>=</a:t>
            </a:r>
            <a:r>
              <a:rPr lang="en-US" b="1" dirty="0"/>
              <a:t>"</a:t>
            </a:r>
            <a:r>
              <a:rPr lang="tr-TR" b="1" dirty="0" err="1" smtClean="0"/>
              <a:t>button</a:t>
            </a:r>
            <a:r>
              <a:rPr lang="en-US" b="1" dirty="0" smtClean="0"/>
              <a:t>"&gt;</a:t>
            </a:r>
            <a:r>
              <a:rPr lang="en-US" dirty="0"/>
              <a:t> </a:t>
            </a:r>
            <a:r>
              <a:rPr lang="tr-TR" dirty="0" smtClean="0"/>
              <a:t>buton tanımı yapılır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57200" y="2208996"/>
            <a:ext cx="843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"Click Me!"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291899"/>
            <a:ext cx="1343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2033</TotalTime>
  <Words>1484</Words>
  <Application>Microsoft Office PowerPoint</Application>
  <PresentationFormat>Ekran Gösterisi (4:3)</PresentationFormat>
  <Paragraphs>518</Paragraphs>
  <Slides>62</Slides>
  <Notes>58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62</vt:i4>
      </vt:variant>
    </vt:vector>
  </HeadingPairs>
  <TitlesOfParts>
    <vt:vector size="73" baseType="lpstr">
      <vt:lpstr>Arial</vt:lpstr>
      <vt:lpstr>Arial Black</vt:lpstr>
      <vt:lpstr>Bookman Old Style</vt:lpstr>
      <vt:lpstr>Calibri</vt:lpstr>
      <vt:lpstr>Consolas</vt:lpstr>
      <vt:lpstr>Gill Sans MT</vt:lpstr>
      <vt:lpstr>Segoe UI</vt:lpstr>
      <vt:lpstr>Verdana</vt:lpstr>
      <vt:lpstr>Wingdings</vt:lpstr>
      <vt:lpstr>Wingdings 3</vt:lpstr>
      <vt:lpstr>Kaynak</vt:lpstr>
      <vt:lpstr>Web Teknolojileri</vt:lpstr>
      <vt:lpstr>İçerik</vt:lpstr>
      <vt:lpstr>Html Formlar</vt:lpstr>
      <vt:lpstr>Html Formlar</vt:lpstr>
      <vt:lpstr>Text Input</vt:lpstr>
      <vt:lpstr>Radio Button İnput</vt:lpstr>
      <vt:lpstr>CheckBox Button İnput</vt:lpstr>
      <vt:lpstr>Submit Button</vt:lpstr>
      <vt:lpstr>Button</vt:lpstr>
      <vt:lpstr>Şifre</vt:lpstr>
      <vt:lpstr>Select Drop-Down List</vt:lpstr>
      <vt:lpstr>Text Area Çoklu Metin Girişi</vt:lpstr>
      <vt:lpstr>Input Özellikleri</vt:lpstr>
      <vt:lpstr>Input Özellikleri</vt:lpstr>
      <vt:lpstr>Input Özellikleri</vt:lpstr>
      <vt:lpstr>Input Özellikleri</vt:lpstr>
      <vt:lpstr>Input Özellikleri</vt:lpstr>
      <vt:lpstr>Form Özellikleri</vt:lpstr>
      <vt:lpstr>Form Özellikleri</vt:lpstr>
      <vt:lpstr>Form Özellikleri</vt:lpstr>
      <vt:lpstr>JavaScript</vt:lpstr>
      <vt:lpstr>JavaScript</vt:lpstr>
      <vt:lpstr>JavaScript </vt:lpstr>
      <vt:lpstr>JavaScript </vt:lpstr>
      <vt:lpstr>JavaScript </vt:lpstr>
      <vt:lpstr>JavaScript Görüntü Olanakları </vt:lpstr>
      <vt:lpstr>JavaScript window.alert()</vt:lpstr>
      <vt:lpstr>JavaScript document.write()</vt:lpstr>
      <vt:lpstr>JavaScript document.write()</vt:lpstr>
      <vt:lpstr>JavaScript innerHTML</vt:lpstr>
      <vt:lpstr>JavaScript console.log()</vt:lpstr>
      <vt:lpstr>JavaScript sözdizimi</vt:lpstr>
      <vt:lpstr>JavaScript sözdizimi</vt:lpstr>
      <vt:lpstr>JavaScript sözdizimi</vt:lpstr>
      <vt:lpstr>JavaScript sözdizimi</vt:lpstr>
      <vt:lpstr>JavaScript Operatörler</vt:lpstr>
      <vt:lpstr>JavaScript Operatörler</vt:lpstr>
      <vt:lpstr>JavaScript Atama Operatörler</vt:lpstr>
      <vt:lpstr>JavaScript Atama Operatörler</vt:lpstr>
      <vt:lpstr>JavaScript Veri Tipleri</vt:lpstr>
      <vt:lpstr>JavaScript Diziler</vt:lpstr>
      <vt:lpstr>JavaScript Fonksiyonlar</vt:lpstr>
      <vt:lpstr>JavaScript Fonksiyon Syntax</vt:lpstr>
      <vt:lpstr>JavaScript Fonksiyon Geri Değeri</vt:lpstr>
      <vt:lpstr>JavaScript Fonksiyon Örneği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Olaylar</vt:lpstr>
      <vt:lpstr>Olaylar OnClick</vt:lpstr>
      <vt:lpstr>Olaylar OnLoad, OnUnload</vt:lpstr>
      <vt:lpstr>Olaylar OnChange </vt:lpstr>
      <vt:lpstr>OnMouseOver ve OnMouseOut Örnek</vt:lpstr>
      <vt:lpstr>JavaScript Form Elemanlar</vt:lpstr>
      <vt:lpstr>JavaScript Form Doğrulama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osman kara</cp:lastModifiedBy>
  <cp:revision>115</cp:revision>
  <dcterms:created xsi:type="dcterms:W3CDTF">2016-02-14T06:12:05Z</dcterms:created>
  <dcterms:modified xsi:type="dcterms:W3CDTF">2016-03-20T00:03:34Z</dcterms:modified>
</cp:coreProperties>
</file>