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9" r:id="rId46"/>
    <p:sldId id="310" r:id="rId47"/>
    <p:sldId id="311" r:id="rId48"/>
    <p:sldId id="312" r:id="rId49"/>
    <p:sldId id="313" r:id="rId50"/>
    <p:sldId id="304" r:id="rId51"/>
    <p:sldId id="305" r:id="rId52"/>
    <p:sldId id="306" r:id="rId53"/>
    <p:sldId id="307" r:id="rId54"/>
    <p:sldId id="308" r:id="rId5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Açık Stil 1 - Vurgu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78470" autoAdjust="0"/>
  </p:normalViewPr>
  <p:slideViewPr>
    <p:cSldViewPr>
      <p:cViewPr varScale="1">
        <p:scale>
          <a:sx n="55" d="100"/>
          <a:sy n="55" d="100"/>
        </p:scale>
        <p:origin x="160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3A13E-C8AB-4C0F-872A-282479D55641}" type="datetimeFigureOut">
              <a:rPr lang="tr-TR" smtClean="0"/>
              <a:t>27.03.2016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35F30-A5E9-4E3D-B975-15AF8362F6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71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9416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6276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9222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1741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6383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6801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414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82297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4375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676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16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72459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31241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7610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9675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46810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75735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61384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57478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44792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3229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79510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02167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09595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83520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38281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64152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30830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53276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96777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40548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6322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38557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16181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86894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06300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14627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1935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82885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67302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17674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50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84599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51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5724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48023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52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90901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53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31608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54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9971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2503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3923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3897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7081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4D0C0D8-46AC-4234-81F9-452315ADDA17}" type="datetime1">
              <a:rPr lang="tr-TR" smtClean="0"/>
              <a:t>27.03.2016</a:t>
            </a:fld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21" name="Dikdörtgen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Dikdörtgen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Dikdörtgen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Dikdörtgen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B01C-E9EB-4977-93C2-2C17A38AF7A6}" type="datetime1">
              <a:rPr lang="tr-TR" smtClean="0"/>
              <a:t>27.03.2016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68BA-C8D3-4CCB-9A43-76F3EBA35F73}" type="datetime1">
              <a:rPr lang="tr-TR" smtClean="0"/>
              <a:t>27.03.2016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üz Bağlayıcı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İkizkenar Üçgen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üz Bağlayıcı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06B-9D0E-407B-9D10-6B90411AF822}" type="datetime1">
              <a:rPr lang="tr-TR" smtClean="0"/>
              <a:t>27.03.2016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0E203A5-7331-492E-8114-2D8609F352C6}" type="datetime1">
              <a:rPr lang="tr-TR" smtClean="0"/>
              <a:t>27.03.2016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EC6F-11B5-4D6A-BE4E-3FB440C16302}" type="datetime1">
              <a:rPr lang="tr-TR" smtClean="0"/>
              <a:t>27.03.2016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6834-235D-4CBD-BCB8-7FC3566FCF83}" type="datetime1">
              <a:rPr lang="tr-TR" smtClean="0"/>
              <a:t>27.03.2016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İçerik Yer Tutucus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78A6-C891-45B5-B913-8BD5D70D351B}" type="datetime1">
              <a:rPr lang="tr-TR" smtClean="0"/>
              <a:t>27.03.2016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01F2-0F61-427D-9C45-122035DF0327}" type="datetime1">
              <a:rPr lang="tr-TR" smtClean="0"/>
              <a:t>27.03.2016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5" name="Düz Bağlayıcı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BD05-7067-4DAE-893F-4D0E808A67E0}" type="datetime1">
              <a:rPr lang="tr-TR" smtClean="0"/>
              <a:t>27.03.2016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üz Bağlayıcı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İçerik Yer Tutucus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AA50-9559-4C73-9C41-C472B38BB0D7}" type="datetime1">
              <a:rPr lang="tr-TR" smtClean="0"/>
              <a:t>27.03.2016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AB2B6B5-652F-4D5E-B3B7-3213E9DB8772}" type="datetime1">
              <a:rPr lang="tr-TR" smtClean="0"/>
              <a:t>27.03.2016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28" name="Düz Bağlayıcı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Düz Bağlayıcı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İkizkenar Üçgen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tryit.asp?filename=tryjs_scope_loca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Web Teknolojileri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smtClean="0"/>
              <a:t>Hafta </a:t>
            </a:r>
            <a:r>
              <a:rPr lang="tr-TR" smtClean="0"/>
              <a:t>7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919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Değişkenlerin Yaşam Alanları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10</a:t>
            </a:fld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612648" y="1484784"/>
            <a:ext cx="784778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Değişkenler yaşam alanlarına göre iki türdedir.</a:t>
            </a:r>
          </a:p>
          <a:p>
            <a:pPr>
              <a:lnSpc>
                <a:spcPct val="150000"/>
              </a:lnSpc>
            </a:pP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1-Global değişkenler</a:t>
            </a:r>
          </a:p>
          <a:p>
            <a:pPr>
              <a:lnSpc>
                <a:spcPct val="150000"/>
              </a:lnSpc>
            </a:pP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2-Lokal değişkenler</a:t>
            </a:r>
          </a:p>
          <a:p>
            <a:pPr>
              <a:lnSpc>
                <a:spcPct val="150000"/>
              </a:lnSpc>
            </a:pP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Global değişkenlere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kodunda her yerden ulaşılabilir ve yaşam alanları tüm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kodu kadardır.</a:t>
            </a:r>
          </a:p>
          <a:p>
            <a:pPr>
              <a:lnSpc>
                <a:spcPct val="150000"/>
              </a:lnSpc>
            </a:pP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Lokal değişkenler ise sadece tanımlandığı bloktan erişilebilir ve yaşam alanları blok içindedir. Bloğun dışına çıkılınca ölürler.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50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mtClean="0"/>
              <a:t>Global Değişkenler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11</a:t>
            </a:fld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612648" y="1484784"/>
            <a:ext cx="7847784" cy="45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Global Değişken örneği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792088" y="2269593"/>
            <a:ext cx="78947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carName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 Volvo"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carName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değişkenine buradan erişilebilir.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dirty="0" err="1">
                <a:solidFill>
                  <a:srgbClr val="008000"/>
                </a:solidFill>
                <a:latin typeface="Consolas" panose="020B0609020204030204" pitchFamily="49" charset="0"/>
              </a:rPr>
              <a:t>carName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 değişkenine 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buradan da 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erişilebilir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8243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Global Değişken Örneği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12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637728" y="1196752"/>
            <a:ext cx="789471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&lt;html&gt;</a:t>
            </a:r>
          </a:p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p&gt;A GLOBAL variable can be accessed from any script or function.&lt;/p&gt;</a:t>
            </a:r>
          </a:p>
          <a:p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 id="demo"&gt;&lt;/p&gt;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</a:rPr>
              <a:t>script&gt;</a:t>
            </a:r>
          </a:p>
          <a:p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carName</a:t>
            </a:r>
            <a:r>
              <a:rPr lang="en-US" dirty="0">
                <a:latin typeface="Consolas" panose="020B0609020204030204" pitchFamily="49" charset="0"/>
              </a:rPr>
              <a:t> = "Volvo";</a:t>
            </a:r>
          </a:p>
          <a:p>
            <a:r>
              <a:rPr lang="en-US" dirty="0" err="1">
                <a:latin typeface="Consolas" panose="020B0609020204030204" pitchFamily="49" charset="0"/>
              </a:rPr>
              <a:t>myFunction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myFunction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latin typeface="Consolas" panose="020B0609020204030204" pitchFamily="49" charset="0"/>
              </a:rPr>
              <a:t>("demo").</a:t>
            </a:r>
            <a:r>
              <a:rPr lang="en-US" dirty="0" err="1">
                <a:latin typeface="Consolas" panose="020B0609020204030204" pitchFamily="49" charset="0"/>
              </a:rPr>
              <a:t>innerHTML</a:t>
            </a:r>
            <a:r>
              <a:rPr lang="en-US" dirty="0">
                <a:latin typeface="Consolas" panose="020B0609020204030204" pitchFamily="49" charset="0"/>
              </a:rPr>
              <a:t> =</a:t>
            </a:r>
          </a:p>
          <a:p>
            <a:r>
              <a:rPr lang="en-US" dirty="0">
                <a:latin typeface="Consolas" panose="020B0609020204030204" pitchFamily="49" charset="0"/>
              </a:rPr>
              <a:t>    "I can display " + </a:t>
            </a:r>
            <a:r>
              <a:rPr lang="en-US" dirty="0" err="1">
                <a:latin typeface="Consolas" panose="020B0609020204030204" pitchFamily="49" charset="0"/>
              </a:rPr>
              <a:t>carName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&lt;/script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&lt;/html&gt;</a:t>
            </a:r>
          </a:p>
          <a:p>
            <a:endParaRPr lang="en-US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endParaRPr lang="en-US" dirty="0" err="1">
              <a:solidFill>
                <a:srgbClr val="A52A2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12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Lokal Değişkenler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13</a:t>
            </a:fld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612648" y="1484784"/>
            <a:ext cx="7847784" cy="45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Lokal Değişken örneği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763488" y="2089879"/>
            <a:ext cx="79233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carName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değişkeni buradan ulaşılamaz. </a:t>
            </a:r>
          </a:p>
          <a:p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//Burada yaşamamaktadır.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carName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"Volvo"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carName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değişkenine buradan </a:t>
            </a:r>
            <a:r>
              <a:rPr lang="tr-TR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erişilebişir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 </a:t>
            </a:r>
          </a:p>
          <a:p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Değişken bu blok için yaşar.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FFFFFF"/>
                </a:solidFill>
                <a:latin typeface="Verdana" panose="020B0604030504040204" pitchFamily="34" charset="0"/>
                <a:hlinkClick r:id="rId3"/>
              </a:rPr>
              <a:t>Try it Yourself »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8362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Lokal Değişken Örneği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14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637728" y="1196752"/>
            <a:ext cx="789471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&lt;html&gt;</a:t>
            </a:r>
          </a:p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p&gt;A local variable can only be accessed from within the function where it was declared.&lt;/p&gt;</a:t>
            </a:r>
          </a:p>
          <a:p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 id="demo"&gt;&lt;/p&gt;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</a:rPr>
              <a:t>script&gt;</a:t>
            </a:r>
          </a:p>
          <a:p>
            <a:r>
              <a:rPr lang="en-US" dirty="0" err="1">
                <a:latin typeface="Consolas" panose="020B0609020204030204" pitchFamily="49" charset="0"/>
              </a:rPr>
              <a:t>myFunction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latin typeface="Consolas" panose="020B0609020204030204" pitchFamily="49" charset="0"/>
              </a:rPr>
              <a:t>("demo").</a:t>
            </a:r>
            <a:r>
              <a:rPr lang="en-US" dirty="0" err="1">
                <a:latin typeface="Consolas" panose="020B0609020204030204" pitchFamily="49" charset="0"/>
              </a:rPr>
              <a:t>innerHTML</a:t>
            </a:r>
            <a:r>
              <a:rPr lang="en-US" dirty="0">
                <a:latin typeface="Consolas" panose="020B0609020204030204" pitchFamily="49" charset="0"/>
              </a:rPr>
              <a:t> =</a:t>
            </a:r>
          </a:p>
          <a:p>
            <a:r>
              <a:rPr lang="en-US" dirty="0">
                <a:latin typeface="Consolas" panose="020B0609020204030204" pitchFamily="49" charset="0"/>
              </a:rPr>
              <a:t>"I can display " + </a:t>
            </a:r>
            <a:r>
              <a:rPr lang="en-US" dirty="0" err="1">
                <a:latin typeface="Consolas" panose="020B0609020204030204" pitchFamily="49" charset="0"/>
              </a:rPr>
              <a:t>typeof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carName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myFunction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carName</a:t>
            </a:r>
            <a:r>
              <a:rPr lang="en-US" dirty="0">
                <a:latin typeface="Consolas" panose="020B0609020204030204" pitchFamily="49" charset="0"/>
              </a:rPr>
              <a:t> = "Volvo";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&lt;/script&gt;</a:t>
            </a:r>
          </a:p>
          <a:p>
            <a:endParaRPr lang="en-US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&lt;/html&gt;</a:t>
            </a:r>
          </a:p>
          <a:p>
            <a:endParaRPr lang="en-US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endParaRPr lang="en-US" dirty="0" err="1">
              <a:solidFill>
                <a:srgbClr val="A52A2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42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String</a:t>
            </a:r>
            <a:r>
              <a:rPr lang="tr-TR" dirty="0"/>
              <a:t> Özellikleri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15</a:t>
            </a:fld>
            <a:endParaRPr lang="tr-TR"/>
          </a:p>
        </p:txBody>
      </p:sp>
      <p:sp>
        <p:nvSpPr>
          <p:cNvPr id="9" name="Dikdörtgen 8"/>
          <p:cNvSpPr/>
          <p:nvPr/>
        </p:nvSpPr>
        <p:spPr>
          <a:xfrm>
            <a:off x="611560" y="1268760"/>
            <a:ext cx="8208912" cy="873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Stringler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metinsel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bilgileri saklayan </a:t>
            </a: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değişlen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tipleridir.</a:t>
            </a:r>
            <a:b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İki şekilde tanımlanabilir; Tek tırnak veya çift tırnak içinde.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1296144" y="213459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carname = 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"Volvo XC60"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carname = 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'Volvo XC60'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  <p:sp>
        <p:nvSpPr>
          <p:cNvPr id="15" name="Dikdörtgen 14"/>
          <p:cNvSpPr/>
          <p:nvPr/>
        </p:nvSpPr>
        <p:spPr>
          <a:xfrm>
            <a:off x="683568" y="2771900"/>
            <a:ext cx="8208912" cy="457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String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uzunluğu </a:t>
            </a: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length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özelliği ile bulunur.</a:t>
            </a:r>
            <a:endParaRPr lang="tr-TR" dirty="0"/>
          </a:p>
        </p:txBody>
      </p:sp>
      <p:sp>
        <p:nvSpPr>
          <p:cNvPr id="12" name="Dikdörtgen 11"/>
          <p:cNvSpPr/>
          <p:nvPr/>
        </p:nvSpPr>
        <p:spPr>
          <a:xfrm>
            <a:off x="1331640" y="3297758"/>
            <a:ext cx="6840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txt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"ABCDEFGHIJKLMNOPQRSTUVWXYZ"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sln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txt.length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  <p:sp>
        <p:nvSpPr>
          <p:cNvPr id="16" name="Dikdörtgen 15"/>
          <p:cNvSpPr/>
          <p:nvPr/>
        </p:nvSpPr>
        <p:spPr>
          <a:xfrm>
            <a:off x="755576" y="4165104"/>
            <a:ext cx="8208912" cy="457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String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özel </a:t>
            </a: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karekterleri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escape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karetkeri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ile yazdırabilirsiniz.</a:t>
            </a:r>
            <a:endParaRPr lang="tr-TR" dirty="0"/>
          </a:p>
        </p:txBody>
      </p:sp>
      <p:sp>
        <p:nvSpPr>
          <p:cNvPr id="17" name="Dikdörtgen 16"/>
          <p:cNvSpPr/>
          <p:nvPr/>
        </p:nvSpPr>
        <p:spPr>
          <a:xfrm>
            <a:off x="827584" y="4879667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'It\'s alright';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y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"We are the so-called \"Vikings\" from the north."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4588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smtClean="0"/>
              <a:t> Özel </a:t>
            </a:r>
            <a:r>
              <a:rPr lang="tr-TR" dirty="0" err="1" smtClean="0"/>
              <a:t>Karekterler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16</a:t>
            </a:fld>
            <a:endParaRPr lang="tr-TR"/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922323"/>
              </p:ext>
            </p:extLst>
          </p:nvPr>
        </p:nvGraphicFramePr>
        <p:xfrm>
          <a:off x="539552" y="1700808"/>
          <a:ext cx="7920880" cy="4104459"/>
        </p:xfrm>
        <a:graphic>
          <a:graphicData uri="http://schemas.openxmlformats.org/drawingml/2006/table">
            <a:tbl>
              <a:tblPr/>
              <a:tblGrid>
                <a:gridCol w="3960440"/>
                <a:gridCol w="3960440"/>
              </a:tblGrid>
              <a:tr h="456051"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err="1">
                          <a:effectLst/>
                        </a:rPr>
                        <a:t>Code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Outputs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\'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single quote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\"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double quote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\\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backslash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\n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new line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\r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carriage return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\t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tab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\b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backspace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\f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>
                          <a:effectLst/>
                        </a:rPr>
                        <a:t>form </a:t>
                      </a:r>
                      <a:r>
                        <a:rPr lang="tr-TR" dirty="0" err="1">
                          <a:effectLst/>
                        </a:rPr>
                        <a:t>feed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54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 smtClean="0"/>
              <a:t>Metodlar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17</a:t>
            </a:fld>
            <a:endParaRPr lang="tr-TR"/>
          </a:p>
        </p:txBody>
      </p:sp>
      <p:graphicFrame>
        <p:nvGraphicFramePr>
          <p:cNvPr id="8" name="Tablo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473682"/>
              </p:ext>
            </p:extLst>
          </p:nvPr>
        </p:nvGraphicFramePr>
        <p:xfrm>
          <a:off x="612648" y="1219200"/>
          <a:ext cx="8135816" cy="2001724"/>
        </p:xfrm>
        <a:graphic>
          <a:graphicData uri="http://schemas.openxmlformats.org/drawingml/2006/table">
            <a:tbl>
              <a:tblPr/>
              <a:tblGrid>
                <a:gridCol w="1380708"/>
                <a:gridCol w="6755108"/>
              </a:tblGrid>
              <a:tr h="297828"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err="1">
                          <a:effectLst/>
                        </a:rPr>
                        <a:t>Method</a:t>
                      </a:r>
                      <a:endParaRPr lang="tr-TR" sz="1400" dirty="0">
                        <a:effectLst/>
                      </a:endParaRPr>
                    </a:p>
                  </a:txBody>
                  <a:tcPr marL="40247" marR="40247" marT="40247" marB="402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>
                          <a:effectLst/>
                        </a:rPr>
                        <a:t>Description</a:t>
                      </a:r>
                    </a:p>
                  </a:txBody>
                  <a:tcPr marL="40247" marR="40247" marT="40247" marB="402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9804"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err="1">
                          <a:effectLst/>
                        </a:rPr>
                        <a:t>charAt</a:t>
                      </a:r>
                      <a:r>
                        <a:rPr lang="tr-TR" sz="1400" dirty="0">
                          <a:effectLst/>
                        </a:rPr>
                        <a:t>()</a:t>
                      </a:r>
                    </a:p>
                  </a:txBody>
                  <a:tcPr marL="40247" marR="40247" marT="40247" marB="402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character at the specified index (position)</a:t>
                      </a:r>
                      <a:endParaRPr lang="en-US" sz="1400" dirty="0">
                        <a:effectLst/>
                      </a:endParaRPr>
                    </a:p>
                  </a:txBody>
                  <a:tcPr marL="40247" marR="40247" marT="40247" marB="402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err="1">
                          <a:effectLst/>
                        </a:rPr>
                        <a:t>indexOf</a:t>
                      </a:r>
                      <a:r>
                        <a:rPr lang="tr-TR" sz="1400" dirty="0">
                          <a:effectLst/>
                        </a:rPr>
                        <a:t>()</a:t>
                      </a:r>
                    </a:p>
                  </a:txBody>
                  <a:tcPr marL="40247" marR="40247" marT="40247" marB="402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Returns the position of the first found occurrence of a specified value in a string</a:t>
                      </a:r>
                    </a:p>
                  </a:txBody>
                  <a:tcPr marL="40247" marR="40247" marT="40247" marB="402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28890"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err="1">
                          <a:effectLst/>
                        </a:rPr>
                        <a:t>concat</a:t>
                      </a:r>
                      <a:r>
                        <a:rPr lang="tr-TR" sz="1400" dirty="0" smtClean="0">
                          <a:effectLst/>
                        </a:rPr>
                        <a:t>()</a:t>
                      </a:r>
                      <a:endParaRPr lang="tr-TR" sz="1400" dirty="0">
                        <a:effectLst/>
                      </a:endParaRPr>
                    </a:p>
                  </a:txBody>
                  <a:tcPr marL="40247" marR="40247" marT="40247" marB="402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Joins two or more strings, and returns a copy of the joined strings</a:t>
                      </a:r>
                    </a:p>
                  </a:txBody>
                  <a:tcPr marL="40247" marR="40247" marT="40247" marB="402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515162"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err="1">
                          <a:effectLst/>
                        </a:rPr>
                        <a:t>lastIndexOf</a:t>
                      </a:r>
                      <a:r>
                        <a:rPr lang="tr-TR" sz="1400" dirty="0">
                          <a:effectLst/>
                        </a:rPr>
                        <a:t>()</a:t>
                      </a:r>
                    </a:p>
                  </a:txBody>
                  <a:tcPr marL="40247" marR="40247" marT="40247" marB="402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Returns the position of the last found occurrence of a specified value in a string</a:t>
                      </a:r>
                    </a:p>
                  </a:txBody>
                  <a:tcPr marL="40247" marR="40247" marT="40247" marB="402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o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465956"/>
              </p:ext>
            </p:extLst>
          </p:nvPr>
        </p:nvGraphicFramePr>
        <p:xfrm>
          <a:off x="612645" y="3160072"/>
          <a:ext cx="8074154" cy="1921965"/>
        </p:xfrm>
        <a:graphic>
          <a:graphicData uri="http://schemas.openxmlformats.org/drawingml/2006/table">
            <a:tbl>
              <a:tblPr/>
              <a:tblGrid>
                <a:gridCol w="1367067"/>
                <a:gridCol w="6707087"/>
              </a:tblGrid>
              <a:tr h="468031"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err="1">
                          <a:effectLst/>
                        </a:rPr>
                        <a:t>replace</a:t>
                      </a:r>
                      <a:r>
                        <a:rPr lang="tr-TR" sz="1400" dirty="0">
                          <a:effectLst/>
                        </a:rPr>
                        <a:t>()</a:t>
                      </a:r>
                    </a:p>
                  </a:txBody>
                  <a:tcPr marL="38122" marR="38122" marT="38122" marB="381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Searches a string for a value and returns a new string with the value replaced</a:t>
                      </a:r>
                    </a:p>
                  </a:txBody>
                  <a:tcPr marL="38122" marR="38122" marT="38122" marB="381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376961"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>
                          <a:effectLst/>
                        </a:rPr>
                        <a:t>search()</a:t>
                      </a:r>
                    </a:p>
                  </a:txBody>
                  <a:tcPr marL="38122" marR="38122" marT="38122" marB="381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Searches a string for a value and returns the position of the match</a:t>
                      </a:r>
                    </a:p>
                  </a:txBody>
                  <a:tcPr marL="38122" marR="38122" marT="38122" marB="381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9338"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err="1">
                          <a:effectLst/>
                        </a:rPr>
                        <a:t>slice</a:t>
                      </a:r>
                      <a:r>
                        <a:rPr lang="tr-TR" sz="1400" dirty="0">
                          <a:effectLst/>
                        </a:rPr>
                        <a:t>()</a:t>
                      </a:r>
                    </a:p>
                  </a:txBody>
                  <a:tcPr marL="38122" marR="38122" marT="38122" marB="381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Extracts a part of a string and returns a new string</a:t>
                      </a:r>
                    </a:p>
                  </a:txBody>
                  <a:tcPr marL="38122" marR="38122" marT="38122" marB="381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269490"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>
                          <a:effectLst/>
                        </a:rPr>
                        <a:t>split()</a:t>
                      </a:r>
                    </a:p>
                  </a:txBody>
                  <a:tcPr marL="38122" marR="38122" marT="38122" marB="381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Splits a string into an array of substrings</a:t>
                      </a:r>
                    </a:p>
                  </a:txBody>
                  <a:tcPr marL="38122" marR="38122" marT="38122" marB="381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68031"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err="1">
                          <a:effectLst/>
                        </a:rPr>
                        <a:t>substr</a:t>
                      </a:r>
                      <a:r>
                        <a:rPr lang="tr-TR" sz="1400" dirty="0">
                          <a:effectLst/>
                        </a:rPr>
                        <a:t>()</a:t>
                      </a:r>
                    </a:p>
                  </a:txBody>
                  <a:tcPr marL="38122" marR="38122" marT="38122" marB="381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Extracts a part of a string from a start position through a number of characters</a:t>
                      </a:r>
                    </a:p>
                  </a:txBody>
                  <a:tcPr marL="38122" marR="38122" marT="38122" marB="381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o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063862"/>
              </p:ext>
            </p:extLst>
          </p:nvPr>
        </p:nvGraphicFramePr>
        <p:xfrm>
          <a:off x="612648" y="4997297"/>
          <a:ext cx="8074152" cy="375920"/>
        </p:xfrm>
        <a:graphic>
          <a:graphicData uri="http://schemas.openxmlformats.org/drawingml/2006/table">
            <a:tbl>
              <a:tblPr/>
              <a:tblGrid>
                <a:gridCol w="1367064"/>
                <a:gridCol w="6707088"/>
              </a:tblGrid>
              <a:tr h="360040">
                <a:tc>
                  <a:txBody>
                    <a:bodyPr/>
                    <a:lstStyle/>
                    <a:p>
                      <a:pPr algn="l" fontAlgn="t"/>
                      <a:r>
                        <a:rPr kumimoji="0" lang="tr-TR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substring</a:t>
                      </a:r>
                      <a:r>
                        <a:rPr lang="tr-TR" dirty="0">
                          <a:effectLst/>
                        </a:rPr>
                        <a:t>()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Extracts a part of a string between two specified positions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87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 smtClean="0"/>
              <a:t>Metodlar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18</a:t>
            </a:fld>
            <a:endParaRPr lang="tr-TR"/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653470"/>
              </p:ext>
            </p:extLst>
          </p:nvPr>
        </p:nvGraphicFramePr>
        <p:xfrm>
          <a:off x="457200" y="1484783"/>
          <a:ext cx="8147248" cy="3384378"/>
        </p:xfrm>
        <a:graphic>
          <a:graphicData uri="http://schemas.openxmlformats.org/drawingml/2006/table">
            <a:tbl>
              <a:tblPr/>
              <a:tblGrid>
                <a:gridCol w="1954560"/>
                <a:gridCol w="6192688"/>
              </a:tblGrid>
              <a:tr h="483481">
                <a:tc>
                  <a:txBody>
                    <a:bodyPr/>
                    <a:lstStyle/>
                    <a:p>
                      <a:pPr algn="l" fontAlgn="t"/>
                      <a:r>
                        <a:rPr lang="tr-TR" sz="1500" dirty="0" err="1">
                          <a:effectLst/>
                        </a:rPr>
                        <a:t>toLocaleLowerCase</a:t>
                      </a:r>
                      <a:r>
                        <a:rPr lang="tr-TR" sz="1500" dirty="0">
                          <a:effectLst/>
                        </a:rPr>
                        <a:t>()</a:t>
                      </a: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Converts a string to lowercase letters, according to the host's locale</a:t>
                      </a: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552548">
                <a:tc>
                  <a:txBody>
                    <a:bodyPr/>
                    <a:lstStyle/>
                    <a:p>
                      <a:pPr algn="l" fontAlgn="t"/>
                      <a:r>
                        <a:rPr lang="tr-TR" sz="1500" dirty="0" err="1">
                          <a:effectLst/>
                        </a:rPr>
                        <a:t>toLocaleUpperCase</a:t>
                      </a:r>
                      <a:r>
                        <a:rPr lang="tr-TR" sz="1500" dirty="0">
                          <a:effectLst/>
                        </a:rPr>
                        <a:t>()</a:t>
                      </a: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Converts a string to uppercase letters, according to the host's locale</a:t>
                      </a: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5343">
                <a:tc>
                  <a:txBody>
                    <a:bodyPr/>
                    <a:lstStyle/>
                    <a:p>
                      <a:pPr algn="l" fontAlgn="t"/>
                      <a:r>
                        <a:rPr lang="tr-TR" sz="1500">
                          <a:effectLst/>
                        </a:rPr>
                        <a:t>toLowerCase()</a:t>
                      </a: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Converts a string to lowercase letters</a:t>
                      </a: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388617">
                <a:tc>
                  <a:txBody>
                    <a:bodyPr/>
                    <a:lstStyle/>
                    <a:p>
                      <a:pPr algn="l" fontAlgn="t"/>
                      <a:r>
                        <a:rPr lang="tr-TR" sz="1500" dirty="0" err="1">
                          <a:effectLst/>
                        </a:rPr>
                        <a:t>toString</a:t>
                      </a:r>
                      <a:r>
                        <a:rPr lang="tr-TR" sz="1500" dirty="0">
                          <a:effectLst/>
                        </a:rPr>
                        <a:t>()</a:t>
                      </a: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Returns the value of a String object</a:t>
                      </a: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52566">
                <a:tc>
                  <a:txBody>
                    <a:bodyPr/>
                    <a:lstStyle/>
                    <a:p>
                      <a:pPr algn="l" fontAlgn="t"/>
                      <a:r>
                        <a:rPr lang="tr-TR" sz="1500">
                          <a:effectLst/>
                        </a:rPr>
                        <a:t>toUpperCase()</a:t>
                      </a: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Converts a string to uppercase letters</a:t>
                      </a: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509257">
                <a:tc>
                  <a:txBody>
                    <a:bodyPr/>
                    <a:lstStyle/>
                    <a:p>
                      <a:pPr algn="l" fontAlgn="t"/>
                      <a:r>
                        <a:rPr lang="tr-TR" sz="1500" dirty="0" err="1">
                          <a:effectLst/>
                        </a:rPr>
                        <a:t>trim</a:t>
                      </a:r>
                      <a:r>
                        <a:rPr lang="tr-TR" sz="1500" dirty="0">
                          <a:effectLst/>
                        </a:rPr>
                        <a:t>()</a:t>
                      </a: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Removes whitespace from both ends of a string</a:t>
                      </a: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52566">
                <a:tc>
                  <a:txBody>
                    <a:bodyPr/>
                    <a:lstStyle/>
                    <a:p>
                      <a:pPr algn="l" fontAlgn="t"/>
                      <a:r>
                        <a:rPr lang="tr-TR" sz="1500">
                          <a:effectLst/>
                        </a:rPr>
                        <a:t>valueOf()</a:t>
                      </a: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Returns the primitive value of a String object</a:t>
                      </a: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45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String</a:t>
            </a:r>
            <a:r>
              <a:rPr lang="tr-TR" dirty="0"/>
              <a:t> Örnekler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19</a:t>
            </a:fld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323528" y="1125894"/>
            <a:ext cx="8352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&lt;!DOCTYPE html&gt;</a:t>
            </a:r>
          </a:p>
          <a:p>
            <a:r>
              <a:rPr lang="tr-TR" dirty="0"/>
              <a:t>&lt;html&gt;</a:t>
            </a:r>
          </a:p>
          <a:p>
            <a:r>
              <a:rPr lang="tr-TR" dirty="0"/>
              <a:t>&lt;body</a:t>
            </a:r>
            <a:r>
              <a:rPr lang="tr-TR" dirty="0" smtClean="0"/>
              <a:t>&gt;</a:t>
            </a:r>
            <a:endParaRPr lang="tr-TR" dirty="0"/>
          </a:p>
          <a:p>
            <a:r>
              <a:rPr lang="tr-TR" dirty="0"/>
              <a:t>&lt;p </a:t>
            </a:r>
            <a:r>
              <a:rPr lang="tr-TR" dirty="0" err="1"/>
              <a:t>id</a:t>
            </a:r>
            <a:r>
              <a:rPr lang="tr-TR" dirty="0"/>
              <a:t>="p1"&gt;</a:t>
            </a:r>
            <a:r>
              <a:rPr lang="tr-TR" dirty="0" err="1"/>
              <a:t>Please</a:t>
            </a:r>
            <a:r>
              <a:rPr lang="tr-TR" dirty="0"/>
              <a:t> </a:t>
            </a:r>
            <a:r>
              <a:rPr lang="tr-TR" dirty="0" err="1"/>
              <a:t>locate</a:t>
            </a:r>
            <a:r>
              <a:rPr lang="tr-TR" dirty="0"/>
              <a:t> </a:t>
            </a:r>
            <a:r>
              <a:rPr lang="tr-TR" dirty="0" err="1"/>
              <a:t>where</a:t>
            </a:r>
            <a:r>
              <a:rPr lang="tr-TR" dirty="0"/>
              <a:t> '</a:t>
            </a:r>
            <a:r>
              <a:rPr lang="tr-TR" dirty="0" err="1"/>
              <a:t>locate</a:t>
            </a:r>
            <a:r>
              <a:rPr lang="tr-TR" dirty="0"/>
              <a:t>' </a:t>
            </a:r>
            <a:r>
              <a:rPr lang="tr-TR" dirty="0" err="1"/>
              <a:t>occurs</a:t>
            </a:r>
            <a:r>
              <a:rPr lang="tr-TR" dirty="0"/>
              <a:t>!.&lt;/p&gt;</a:t>
            </a:r>
          </a:p>
          <a:p>
            <a:r>
              <a:rPr lang="tr-TR" dirty="0" smtClean="0"/>
              <a:t>&lt;</a:t>
            </a:r>
            <a:r>
              <a:rPr lang="tr-TR" dirty="0" err="1"/>
              <a:t>button</a:t>
            </a:r>
            <a:r>
              <a:rPr lang="tr-TR" dirty="0"/>
              <a:t> </a:t>
            </a:r>
            <a:r>
              <a:rPr lang="tr-TR" dirty="0" err="1"/>
              <a:t>onclick</a:t>
            </a:r>
            <a:r>
              <a:rPr lang="tr-TR" dirty="0"/>
              <a:t>="</a:t>
            </a:r>
            <a:r>
              <a:rPr lang="tr-TR" dirty="0" err="1"/>
              <a:t>myFunction</a:t>
            </a:r>
            <a:r>
              <a:rPr lang="tr-TR" dirty="0"/>
              <a:t>()"&gt;</a:t>
            </a:r>
            <a:r>
              <a:rPr lang="tr-TR" dirty="0" err="1"/>
              <a:t>Try</a:t>
            </a:r>
            <a:r>
              <a:rPr lang="tr-TR" dirty="0"/>
              <a:t> it&lt;/</a:t>
            </a:r>
            <a:r>
              <a:rPr lang="tr-TR" dirty="0" err="1"/>
              <a:t>button</a:t>
            </a:r>
            <a:r>
              <a:rPr lang="tr-TR" dirty="0"/>
              <a:t>&gt;</a:t>
            </a:r>
          </a:p>
          <a:p>
            <a:r>
              <a:rPr lang="tr-TR" dirty="0" smtClean="0"/>
              <a:t>&lt;</a:t>
            </a:r>
            <a:r>
              <a:rPr lang="tr-TR" dirty="0"/>
              <a:t>p </a:t>
            </a:r>
            <a:r>
              <a:rPr lang="tr-TR" dirty="0" err="1"/>
              <a:t>id</a:t>
            </a:r>
            <a:r>
              <a:rPr lang="tr-TR" dirty="0"/>
              <a:t>="</a:t>
            </a:r>
            <a:r>
              <a:rPr lang="tr-TR" dirty="0" err="1"/>
              <a:t>demo</a:t>
            </a:r>
            <a:r>
              <a:rPr lang="tr-TR" dirty="0"/>
              <a:t>"&gt;&lt;/p&gt;</a:t>
            </a:r>
          </a:p>
          <a:p>
            <a:r>
              <a:rPr lang="tr-TR" dirty="0" smtClean="0"/>
              <a:t>&lt;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myFunction</a:t>
            </a:r>
            <a:r>
              <a:rPr lang="tr-TR" dirty="0"/>
              <a:t>() {</a:t>
            </a:r>
          </a:p>
          <a:p>
            <a:r>
              <a:rPr lang="tr-TR" dirty="0"/>
              <a:t>    var </a:t>
            </a:r>
            <a:r>
              <a:rPr lang="tr-TR" dirty="0" err="1"/>
              <a:t>str</a:t>
            </a:r>
            <a:r>
              <a:rPr lang="tr-TR" dirty="0"/>
              <a:t> = </a:t>
            </a:r>
            <a:r>
              <a:rPr lang="tr-TR" dirty="0" err="1"/>
              <a:t>document.getElementById</a:t>
            </a:r>
            <a:r>
              <a:rPr lang="tr-TR" dirty="0"/>
              <a:t>("p1").</a:t>
            </a:r>
            <a:r>
              <a:rPr lang="tr-TR" dirty="0" err="1"/>
              <a:t>innerHTML</a:t>
            </a:r>
            <a:r>
              <a:rPr lang="tr-TR" dirty="0"/>
              <a:t>;</a:t>
            </a:r>
          </a:p>
          <a:p>
            <a:r>
              <a:rPr lang="tr-TR" dirty="0"/>
              <a:t>    var pos = </a:t>
            </a:r>
            <a:r>
              <a:rPr lang="tr-TR" dirty="0" err="1"/>
              <a:t>str.indexOf</a:t>
            </a:r>
            <a:r>
              <a:rPr lang="tr-TR" dirty="0"/>
              <a:t>("</a:t>
            </a:r>
            <a:r>
              <a:rPr lang="tr-TR" dirty="0" err="1"/>
              <a:t>locate</a:t>
            </a:r>
            <a:r>
              <a:rPr lang="tr-TR" dirty="0"/>
              <a:t>");</a:t>
            </a:r>
          </a:p>
          <a:p>
            <a:r>
              <a:rPr lang="tr-TR" dirty="0" smtClean="0"/>
              <a:t> </a:t>
            </a:r>
            <a:r>
              <a:rPr lang="tr-TR" dirty="0" err="1"/>
              <a:t>document.getElementById</a:t>
            </a:r>
            <a:r>
              <a:rPr lang="tr-TR" dirty="0"/>
              <a:t>("</a:t>
            </a:r>
            <a:r>
              <a:rPr lang="tr-TR" dirty="0" err="1"/>
              <a:t>demo</a:t>
            </a:r>
            <a:r>
              <a:rPr lang="tr-TR" dirty="0"/>
              <a:t>").</a:t>
            </a:r>
            <a:r>
              <a:rPr lang="tr-TR" dirty="0" err="1"/>
              <a:t>innerHTML</a:t>
            </a:r>
            <a:r>
              <a:rPr lang="tr-TR" dirty="0"/>
              <a:t> = pos;</a:t>
            </a:r>
          </a:p>
          <a:p>
            <a:r>
              <a:rPr lang="tr-TR" dirty="0"/>
              <a:t>}</a:t>
            </a:r>
          </a:p>
          <a:p>
            <a:r>
              <a:rPr lang="tr-TR" dirty="0"/>
              <a:t>&lt;/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endParaRPr lang="tr-TR" dirty="0"/>
          </a:p>
          <a:p>
            <a:r>
              <a:rPr lang="tr-TR" dirty="0"/>
              <a:t>&lt;/body&gt;</a:t>
            </a:r>
          </a:p>
          <a:p>
            <a:r>
              <a:rPr lang="tr-TR" dirty="0"/>
              <a:t>&lt;/</a:t>
            </a:r>
            <a:r>
              <a:rPr lang="tr-TR" dirty="0" smtClean="0"/>
              <a:t>html&gt;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310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İçerik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tr-TR" sz="2800" dirty="0"/>
          </a:p>
          <a:p>
            <a:r>
              <a:rPr lang="tr-TR" sz="2800" dirty="0" smtClean="0"/>
              <a:t>  </a:t>
            </a:r>
            <a:r>
              <a:rPr lang="tr-TR" sz="2800" dirty="0" err="1" smtClean="0"/>
              <a:t>Javascript</a:t>
            </a:r>
            <a:r>
              <a:rPr lang="tr-TR" sz="2800" dirty="0" smtClean="0"/>
              <a:t> 2.Kısım</a:t>
            </a:r>
            <a:endParaRPr lang="tr-TR" dirty="0" smtClean="0"/>
          </a:p>
          <a:p>
            <a:pPr lvl="1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07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String</a:t>
            </a:r>
            <a:r>
              <a:rPr lang="tr-TR" dirty="0"/>
              <a:t> Örnekler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20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457200" y="1162472"/>
            <a:ext cx="81472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&lt;!DOCTYPE html&gt;</a:t>
            </a:r>
          </a:p>
          <a:p>
            <a:r>
              <a:rPr lang="tr-TR" dirty="0"/>
              <a:t>&lt;html&gt;</a:t>
            </a:r>
          </a:p>
          <a:p>
            <a:r>
              <a:rPr lang="tr-TR" dirty="0"/>
              <a:t>&lt;body&gt;</a:t>
            </a:r>
          </a:p>
          <a:p>
            <a:endParaRPr lang="tr-TR" dirty="0"/>
          </a:p>
          <a:p>
            <a:r>
              <a:rPr lang="tr-TR" dirty="0"/>
              <a:t>&lt;p&gt;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substr</a:t>
            </a:r>
            <a:r>
              <a:rPr lang="tr-TR" dirty="0"/>
              <a:t>() </a:t>
            </a:r>
            <a:r>
              <a:rPr lang="tr-TR" dirty="0" err="1"/>
              <a:t>method</a:t>
            </a:r>
            <a:r>
              <a:rPr lang="tr-TR" dirty="0"/>
              <a:t> </a:t>
            </a:r>
            <a:r>
              <a:rPr lang="tr-TR" dirty="0" err="1"/>
              <a:t>extract</a:t>
            </a:r>
            <a:r>
              <a:rPr lang="tr-TR" dirty="0"/>
              <a:t> a </a:t>
            </a:r>
            <a:r>
              <a:rPr lang="tr-TR" dirty="0" err="1"/>
              <a:t>part</a:t>
            </a:r>
            <a:r>
              <a:rPr lang="tr-TR" dirty="0"/>
              <a:t> of a </a:t>
            </a:r>
            <a:r>
              <a:rPr lang="tr-TR" dirty="0" err="1"/>
              <a:t>string</a:t>
            </a:r>
            <a:endParaRPr lang="tr-TR" dirty="0"/>
          </a:p>
          <a:p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returns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extracted</a:t>
            </a:r>
            <a:r>
              <a:rPr lang="tr-TR" dirty="0"/>
              <a:t> </a:t>
            </a:r>
            <a:r>
              <a:rPr lang="tr-TR" dirty="0" err="1"/>
              <a:t>parts</a:t>
            </a:r>
            <a:r>
              <a:rPr lang="tr-TR" dirty="0"/>
              <a:t> in a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string</a:t>
            </a:r>
            <a:r>
              <a:rPr lang="tr-TR" dirty="0"/>
              <a:t>:&lt;/p&gt;</a:t>
            </a:r>
          </a:p>
          <a:p>
            <a:endParaRPr lang="tr-TR" dirty="0"/>
          </a:p>
          <a:p>
            <a:r>
              <a:rPr lang="tr-TR" dirty="0"/>
              <a:t>&lt;p </a:t>
            </a:r>
            <a:r>
              <a:rPr lang="tr-TR" dirty="0" err="1"/>
              <a:t>id</a:t>
            </a:r>
            <a:r>
              <a:rPr lang="tr-TR" dirty="0"/>
              <a:t>="</a:t>
            </a:r>
            <a:r>
              <a:rPr lang="tr-TR" dirty="0" err="1"/>
              <a:t>demo</a:t>
            </a:r>
            <a:r>
              <a:rPr lang="tr-TR" dirty="0"/>
              <a:t>"&gt;&lt;/p&gt;</a:t>
            </a:r>
          </a:p>
          <a:p>
            <a:endParaRPr lang="tr-TR" dirty="0"/>
          </a:p>
          <a:p>
            <a:r>
              <a:rPr lang="tr-TR" dirty="0"/>
              <a:t>&lt;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/>
              <a:t>var </a:t>
            </a:r>
            <a:r>
              <a:rPr lang="tr-TR" dirty="0" err="1"/>
              <a:t>str</a:t>
            </a:r>
            <a:r>
              <a:rPr lang="tr-TR" dirty="0"/>
              <a:t> = "Apple, Banana, </a:t>
            </a:r>
            <a:r>
              <a:rPr lang="tr-TR" dirty="0" err="1"/>
              <a:t>Kiwi</a:t>
            </a:r>
            <a:r>
              <a:rPr lang="tr-TR" dirty="0"/>
              <a:t>";</a:t>
            </a:r>
          </a:p>
          <a:p>
            <a:r>
              <a:rPr lang="tr-TR" dirty="0" err="1"/>
              <a:t>document.getElementById</a:t>
            </a:r>
            <a:r>
              <a:rPr lang="tr-TR" dirty="0"/>
              <a:t>("</a:t>
            </a:r>
            <a:r>
              <a:rPr lang="tr-TR" dirty="0" err="1"/>
              <a:t>demo</a:t>
            </a:r>
            <a:r>
              <a:rPr lang="tr-TR" dirty="0"/>
              <a:t>").</a:t>
            </a:r>
            <a:r>
              <a:rPr lang="tr-TR" dirty="0" err="1"/>
              <a:t>innerHTML</a:t>
            </a:r>
            <a:r>
              <a:rPr lang="tr-TR" dirty="0"/>
              <a:t> = </a:t>
            </a:r>
            <a:r>
              <a:rPr lang="tr-TR" dirty="0" err="1"/>
              <a:t>str.substring</a:t>
            </a:r>
            <a:r>
              <a:rPr lang="tr-TR" dirty="0"/>
              <a:t>(7,13);</a:t>
            </a:r>
          </a:p>
          <a:p>
            <a:r>
              <a:rPr lang="tr-TR" dirty="0"/>
              <a:t>&lt;/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endParaRPr lang="tr-TR" dirty="0"/>
          </a:p>
          <a:p>
            <a:r>
              <a:rPr lang="tr-TR" dirty="0"/>
              <a:t>&lt;/body&gt;</a:t>
            </a:r>
          </a:p>
          <a:p>
            <a:r>
              <a:rPr lang="tr-TR" dirty="0"/>
              <a:t>&lt;/html</a:t>
            </a:r>
            <a:r>
              <a:rPr lang="tr-TR" dirty="0" smtClean="0"/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7119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Number</a:t>
            </a:r>
            <a:r>
              <a:rPr lang="tr-TR" dirty="0" smtClean="0"/>
              <a:t> </a:t>
            </a:r>
            <a:r>
              <a:rPr lang="tr-TR" dirty="0" err="1" smtClean="0"/>
              <a:t>Metodları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21</a:t>
            </a:fld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433863" y="1268760"/>
            <a:ext cx="4428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parseInt</a:t>
            </a:r>
            <a:r>
              <a:rPr lang="tr-TR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tamsayı tipine dönüştürür.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701824" y="1700808"/>
            <a:ext cx="60304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"10"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returns 10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"10.33"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returns 10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"10 20 30"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returns 10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"10 years"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returns 10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"years 10"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returns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NaN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433863" y="3425846"/>
            <a:ext cx="5419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>
                <a:solidFill>
                  <a:srgbClr val="000000"/>
                </a:solidFill>
                <a:latin typeface="Verdana" panose="020B0604030504040204" pitchFamily="34" charset="0"/>
              </a:rPr>
              <a:t>parseFloat</a:t>
            </a:r>
            <a:r>
              <a:rPr lang="tr-TR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() 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ondalık sayı tipine dönüştürür.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745232" y="4011339"/>
            <a:ext cx="64910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parseFloat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"10"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returns 10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parseFloat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"10.33"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returns 10.33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parseFloat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"10 20 30"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returns 10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parseFloat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"10 years"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returns 10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parseFloat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"years 10"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returns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NaN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4974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Number</a:t>
            </a:r>
            <a:r>
              <a:rPr lang="tr-TR" dirty="0" smtClean="0"/>
              <a:t> </a:t>
            </a:r>
            <a:r>
              <a:rPr lang="tr-TR" dirty="0" err="1" smtClean="0"/>
              <a:t>Metodları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22</a:t>
            </a:fld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433863" y="1268760"/>
            <a:ext cx="4935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valueOf</a:t>
            </a:r>
            <a:r>
              <a:rPr lang="tr-TR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() 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sayısal değerini geri gönderir.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507504" y="1747484"/>
            <a:ext cx="82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x.valueOf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   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returns 123 from variable x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   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returns 123 from literal 123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23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returns 123 from expression 100 + 23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7321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Tarih Saat </a:t>
            </a:r>
            <a:r>
              <a:rPr lang="tr-TR" dirty="0" err="1" smtClean="0"/>
              <a:t>Metodları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23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491128" y="1340768"/>
            <a:ext cx="8401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A52A2A"/>
                </a:solidFill>
                <a:latin typeface="Consolas" panose="020B0609020204030204" pitchFamily="49" charset="0"/>
              </a:rPr>
              <a:t>new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Date()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solidFill>
                  <a:srgbClr val="A52A2A"/>
                </a:solidFill>
                <a:latin typeface="Consolas" panose="020B0609020204030204" pitchFamily="49" charset="0"/>
              </a:rPr>
              <a:t>new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Date(milliseconds)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solidFill>
                  <a:srgbClr val="A52A2A"/>
                </a:solidFill>
                <a:latin typeface="Consolas" panose="020B0609020204030204" pitchFamily="49" charset="0"/>
              </a:rPr>
              <a:t>new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Date(dateString)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solidFill>
                  <a:srgbClr val="A52A2A"/>
                </a:solidFill>
                <a:latin typeface="Consolas" panose="020B0609020204030204" pitchFamily="49" charset="0"/>
              </a:rPr>
              <a:t>new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Date(year, month, day, hours, minutes, seconds, milliseconds)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539552" y="3071813"/>
            <a:ext cx="67687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sript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var d 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Date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tr-TR" dirty="0"/>
              <a:t/>
            </a:r>
            <a:br>
              <a:rPr lang="tr-TR" dirty="0"/>
            </a:b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").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d;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857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Dizileri Kullanma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24</a:t>
            </a:fld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457200" y="4030972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var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cars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["Saab", "Volvo", "BMW"];</a:t>
            </a:r>
            <a:r>
              <a:rPr lang="tr-TR" dirty="0"/>
              <a:t/>
            </a:r>
            <a:br>
              <a:rPr lang="tr-TR" dirty="0"/>
            </a:b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").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cars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307848" y="1571323"/>
            <a:ext cx="72884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Syntax: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array-name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 [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item1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item2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...];       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Example: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cars = ["Saab", "Volvo", "BMW"];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0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Dizilerde Farklı Tipleri Barındırma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25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307848" y="1571323"/>
            <a:ext cx="8656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Dizilerde farklı tipler tek bir dizide barındırılabilir.</a:t>
            </a:r>
          </a:p>
          <a:p>
            <a:endParaRPr lang="tr-T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Aşağıdaki örnekte </a:t>
            </a: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string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ve </a:t>
            </a: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integer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tipdeki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değerler aynı dizide barınmaktadır.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412000" y="2915652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"John"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Doe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46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307848" y="3687117"/>
            <a:ext cx="8656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length</a:t>
            </a:r>
            <a:r>
              <a:rPr lang="tr-TR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()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özelliği ile dizinin uzunluğu bulunabilir.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307848" y="4448547"/>
            <a:ext cx="8512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fruits = [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"Orange"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"Mango"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fruits.length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       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the length of fruits is 4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2669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Dizi Elemanlarında Dolaşma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26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323528" y="1412776"/>
            <a:ext cx="8656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Dizi elemanlarında döngü yardımıyla dolaşılabilir.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472880" y="2046317"/>
            <a:ext cx="77872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fruits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"Banana"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Orange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"Apple"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"Mango"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r>
              <a:rPr lang="tr-TR" dirty="0"/>
              <a:t/>
            </a:r>
            <a:br>
              <a:rPr lang="tr-TR" dirty="0"/>
            </a:b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0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fruits.length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fruits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7221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Diziye Eleman Ekleme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27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323528" y="1412776"/>
            <a:ext cx="8656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Diziye eleman iki yolla eklenebilir.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375646" y="2442954"/>
            <a:ext cx="85168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fruits = [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"Orange"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"Mango"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fruits[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fruits.length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"Lemon"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adds a new element (Lemon) to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fruits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369240" y="4305870"/>
            <a:ext cx="8075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fruits = [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"Orange"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"Mango"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fruits.push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"Lemon"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          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adds a new element (Lemon) to fruits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323528" y="1988840"/>
            <a:ext cx="8656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Son eleman olarak ekleme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395536" y="3936538"/>
            <a:ext cx="8656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Push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metoduyla ekleme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9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Boolean</a:t>
            </a:r>
            <a:r>
              <a:rPr lang="tr-TR" dirty="0" smtClean="0"/>
              <a:t> Değerler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28</a:t>
            </a:fld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323528" y="1412776"/>
            <a:ext cx="8656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İki değere sahip olan programlamada sıklıkla kullanılan değişken tipidir.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323528" y="1988840"/>
            <a:ext cx="8656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YES / NO</a:t>
            </a:r>
          </a:p>
          <a:p>
            <a:r>
              <a:rPr lang="en-US"/>
              <a:t>ON / OFF</a:t>
            </a:r>
          </a:p>
          <a:p>
            <a:r>
              <a:rPr lang="en-US"/>
              <a:t>TRUE / FALSE</a:t>
            </a:r>
          </a:p>
        </p:txBody>
      </p:sp>
      <p:sp>
        <p:nvSpPr>
          <p:cNvPr id="9" name="Dikdörtgen 8"/>
          <p:cNvSpPr/>
          <p:nvPr/>
        </p:nvSpPr>
        <p:spPr>
          <a:xfrm>
            <a:off x="395536" y="3284984"/>
            <a:ext cx="8656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() fonksiyonu karşılaştırmanın sonucunu verir.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457200" y="3789040"/>
            <a:ext cx="6491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10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&gt;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9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        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dirty="0" err="1">
                <a:solidFill>
                  <a:srgbClr val="008000"/>
                </a:solidFill>
                <a:latin typeface="Consolas" panose="020B0609020204030204" pitchFamily="49" charset="0"/>
              </a:rPr>
              <a:t>returns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8000"/>
                </a:solidFill>
                <a:latin typeface="Consolas" panose="020B0609020204030204" pitchFamily="49" charset="0"/>
              </a:rPr>
              <a:t>true</a:t>
            </a:r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539552" y="4934195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0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tr-TR" dirty="0"/>
              <a:t/>
            </a:r>
            <a:br>
              <a:rPr lang="tr-TR" dirty="0"/>
            </a:b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(x);       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dirty="0" err="1">
                <a:solidFill>
                  <a:srgbClr val="008000"/>
                </a:solidFill>
                <a:latin typeface="Consolas" panose="020B0609020204030204" pitchFamily="49" charset="0"/>
              </a:rPr>
              <a:t>returns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8000"/>
                </a:solidFill>
                <a:latin typeface="Consolas" panose="020B0609020204030204" pitchFamily="49" charset="0"/>
              </a:rPr>
              <a:t>false</a:t>
            </a:r>
            <a:endParaRPr lang="tr-TR" dirty="0"/>
          </a:p>
        </p:txBody>
      </p:sp>
      <p:sp>
        <p:nvSpPr>
          <p:cNvPr id="12" name="Dikdörtgen 11"/>
          <p:cNvSpPr/>
          <p:nvPr/>
        </p:nvSpPr>
        <p:spPr>
          <a:xfrm>
            <a:off x="547936" y="4499828"/>
            <a:ext cx="8656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0 değeri </a:t>
            </a: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false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olarak değerlendirilir.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smtClean="0"/>
              <a:t>Karşılaştırma Operatörleri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29</a:t>
            </a:fld>
            <a:endParaRPr lang="tr-TR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215270"/>
              </p:ext>
            </p:extLst>
          </p:nvPr>
        </p:nvGraphicFramePr>
        <p:xfrm>
          <a:off x="395536" y="1340768"/>
          <a:ext cx="8280921" cy="5100284"/>
        </p:xfrm>
        <a:graphic>
          <a:graphicData uri="http://schemas.openxmlformats.org/drawingml/2006/table">
            <a:tbl>
              <a:tblPr/>
              <a:tblGrid>
                <a:gridCol w="1591170"/>
                <a:gridCol w="2229917"/>
                <a:gridCol w="2229917"/>
                <a:gridCol w="2229917"/>
              </a:tblGrid>
              <a:tr h="307785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 err="1">
                          <a:effectLst/>
                        </a:rPr>
                        <a:t>Operator</a:t>
                      </a:r>
                      <a:endParaRPr lang="tr-TR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Description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Comparing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Returns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7785">
                <a:tc rowSpan="3">
                  <a:txBody>
                    <a:bodyPr/>
                    <a:lstStyle/>
                    <a:p>
                      <a:pPr algn="l" fontAlgn="t"/>
                      <a:r>
                        <a:rPr lang="tr-TR" sz="1800" dirty="0">
                          <a:effectLst/>
                        </a:rPr>
                        <a:t>==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tr-TR" sz="1800" dirty="0" err="1">
                          <a:effectLst/>
                        </a:rPr>
                        <a:t>equal</a:t>
                      </a:r>
                      <a:r>
                        <a:rPr lang="tr-TR" sz="1800" dirty="0">
                          <a:effectLst/>
                        </a:rPr>
                        <a:t> </a:t>
                      </a:r>
                      <a:r>
                        <a:rPr lang="tr-TR" sz="1800" dirty="0" err="1">
                          <a:effectLst/>
                        </a:rPr>
                        <a:t>to</a:t>
                      </a:r>
                      <a:endParaRPr lang="tr-TR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x == 8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false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307785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x == 5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true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307785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x == "5"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true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307785">
                <a:tc rowSpan="2"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===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equal value and equal type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x === 5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true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9541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x === "5"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false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7785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!=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>
                          <a:effectLst/>
                        </a:rPr>
                        <a:t>not </a:t>
                      </a:r>
                      <a:r>
                        <a:rPr lang="tr-TR" sz="1800" dirty="0" err="1">
                          <a:effectLst/>
                        </a:rPr>
                        <a:t>equal</a:t>
                      </a:r>
                      <a:endParaRPr lang="tr-TR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>
                          <a:effectLst/>
                        </a:rPr>
                        <a:t>x != 8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true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307785">
                <a:tc rowSpan="3"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!==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not equal value or not equal type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>
                          <a:effectLst/>
                        </a:rPr>
                        <a:t>x !== 5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false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7785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>
                          <a:effectLst/>
                        </a:rPr>
                        <a:t>x !== "5"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true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7785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>
                          <a:effectLst/>
                        </a:rPr>
                        <a:t>x !== 8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 err="1">
                          <a:effectLst/>
                        </a:rPr>
                        <a:t>true</a:t>
                      </a:r>
                      <a:endParaRPr lang="tr-TR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7785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&gt;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greater than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x &gt; 8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 err="1">
                          <a:effectLst/>
                        </a:rPr>
                        <a:t>false</a:t>
                      </a:r>
                      <a:endParaRPr lang="tr-TR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307785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&lt;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less than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x &lt; 8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 err="1">
                          <a:effectLst/>
                        </a:rPr>
                        <a:t>true</a:t>
                      </a:r>
                      <a:endParaRPr lang="tr-TR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67479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&gt;=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greater than or equal to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x &gt;= 8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 err="1">
                          <a:effectLst/>
                        </a:rPr>
                        <a:t>false</a:t>
                      </a:r>
                      <a:endParaRPr lang="tr-TR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567479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&lt;=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less than or equal to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x &lt;= 8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 err="1">
                          <a:effectLst/>
                        </a:rPr>
                        <a:t>true</a:t>
                      </a:r>
                      <a:endParaRPr lang="tr-TR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35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Objeler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Objeler(Nesneler) gerçek hayattaki varlıkları modelleyen değişkenlerdir. Örnek olarak bir arabayı obje olarak modellersek; Bir arabanın ağırlık, renk gibi özellikleri varken çalıştır ve stop et şeklinde metotları bulunmaktadır.</a:t>
            </a:r>
          </a:p>
          <a:p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219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smtClean="0"/>
              <a:t>Karşılaştırma Operatörleri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30</a:t>
            </a:fld>
            <a:endParaRPr lang="tr-TR"/>
          </a:p>
        </p:txBody>
      </p:sp>
      <p:graphicFrame>
        <p:nvGraphicFramePr>
          <p:cNvPr id="4" name="Tablo 3"/>
          <p:cNvGraphicFramePr>
            <a:graphicFrameLocks noGrp="1"/>
          </p:cNvGraphicFramePr>
          <p:nvPr/>
        </p:nvGraphicFramePr>
        <p:xfrm>
          <a:off x="395536" y="1340768"/>
          <a:ext cx="8280921" cy="5100284"/>
        </p:xfrm>
        <a:graphic>
          <a:graphicData uri="http://schemas.openxmlformats.org/drawingml/2006/table">
            <a:tbl>
              <a:tblPr/>
              <a:tblGrid>
                <a:gridCol w="1591170"/>
                <a:gridCol w="2229917"/>
                <a:gridCol w="2229917"/>
                <a:gridCol w="2229917"/>
              </a:tblGrid>
              <a:tr h="307785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 err="1">
                          <a:effectLst/>
                        </a:rPr>
                        <a:t>Operator</a:t>
                      </a:r>
                      <a:endParaRPr lang="tr-TR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Description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Comparing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Returns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7785">
                <a:tc rowSpan="3">
                  <a:txBody>
                    <a:bodyPr/>
                    <a:lstStyle/>
                    <a:p>
                      <a:pPr algn="l" fontAlgn="t"/>
                      <a:r>
                        <a:rPr lang="tr-TR" sz="1800" dirty="0">
                          <a:effectLst/>
                        </a:rPr>
                        <a:t>==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tr-TR" sz="1800" dirty="0" err="1">
                          <a:effectLst/>
                        </a:rPr>
                        <a:t>equal</a:t>
                      </a:r>
                      <a:r>
                        <a:rPr lang="tr-TR" sz="1800" dirty="0">
                          <a:effectLst/>
                        </a:rPr>
                        <a:t> </a:t>
                      </a:r>
                      <a:r>
                        <a:rPr lang="tr-TR" sz="1800" dirty="0" err="1">
                          <a:effectLst/>
                        </a:rPr>
                        <a:t>to</a:t>
                      </a:r>
                      <a:endParaRPr lang="tr-TR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x == 8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false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307785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x == 5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true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307785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x == "5"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true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307785">
                <a:tc rowSpan="2"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===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equal value and equal type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x === 5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true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9541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x === "5"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false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7785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!=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>
                          <a:effectLst/>
                        </a:rPr>
                        <a:t>not </a:t>
                      </a:r>
                      <a:r>
                        <a:rPr lang="tr-TR" sz="1800" dirty="0" err="1">
                          <a:effectLst/>
                        </a:rPr>
                        <a:t>equal</a:t>
                      </a:r>
                      <a:endParaRPr lang="tr-TR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>
                          <a:effectLst/>
                        </a:rPr>
                        <a:t>x != 8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true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307785">
                <a:tc rowSpan="3"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!==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not equal value or not equal type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>
                          <a:effectLst/>
                        </a:rPr>
                        <a:t>x !== 5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false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7785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>
                          <a:effectLst/>
                        </a:rPr>
                        <a:t>x !== "5"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true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7785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>
                          <a:effectLst/>
                        </a:rPr>
                        <a:t>x !== 8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 err="1">
                          <a:effectLst/>
                        </a:rPr>
                        <a:t>true</a:t>
                      </a:r>
                      <a:endParaRPr lang="tr-TR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7785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&gt;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greater than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x &gt; 8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 err="1">
                          <a:effectLst/>
                        </a:rPr>
                        <a:t>false</a:t>
                      </a:r>
                      <a:endParaRPr lang="tr-TR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307785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&lt;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less than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x &lt; 8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 err="1">
                          <a:effectLst/>
                        </a:rPr>
                        <a:t>true</a:t>
                      </a:r>
                      <a:endParaRPr lang="tr-TR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67479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&gt;=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greater than or equal to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x &gt;= 8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 err="1">
                          <a:effectLst/>
                        </a:rPr>
                        <a:t>false</a:t>
                      </a:r>
                      <a:endParaRPr lang="tr-TR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567479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&lt;=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less than or equal to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x &lt;= 8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 err="1">
                          <a:effectLst/>
                        </a:rPr>
                        <a:t>true</a:t>
                      </a:r>
                      <a:endParaRPr lang="tr-TR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08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err="1" smtClean="0"/>
              <a:t>Lojic</a:t>
            </a:r>
            <a:r>
              <a:rPr lang="tr-TR" dirty="0" smtClean="0"/>
              <a:t> Operatörler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31</a:t>
            </a:fld>
            <a:endParaRPr lang="tr-TR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263203"/>
              </p:ext>
            </p:extLst>
          </p:nvPr>
        </p:nvGraphicFramePr>
        <p:xfrm>
          <a:off x="266454" y="1772816"/>
          <a:ext cx="8214667" cy="1503680"/>
        </p:xfrm>
        <a:graphic>
          <a:graphicData uri="http://schemas.openxmlformats.org/drawingml/2006/table">
            <a:tbl>
              <a:tblPr/>
              <a:tblGrid>
                <a:gridCol w="1578439"/>
                <a:gridCol w="3318114"/>
                <a:gridCol w="3318114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err="1">
                          <a:effectLst/>
                        </a:rPr>
                        <a:t>Operator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err="1">
                          <a:effectLst/>
                        </a:rPr>
                        <a:t>Description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Example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&amp;&amp;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err="1">
                          <a:effectLst/>
                        </a:rPr>
                        <a:t>and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(x &lt; 10 &amp;&amp; y &gt; 1) is true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||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or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(x == 5 || y == 5) is false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!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not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>
                          <a:effectLst/>
                        </a:rPr>
                        <a:t>!(x == y) is </a:t>
                      </a:r>
                      <a:r>
                        <a:rPr lang="tr-TR" dirty="0" err="1">
                          <a:effectLst/>
                        </a:rPr>
                        <a:t>true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40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smtClean="0"/>
              <a:t>Karşılaştırma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32</a:t>
            </a:fld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395536" y="1412776"/>
            <a:ext cx="80960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Syntax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condition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 block of code to be executed if the condition is true</a:t>
            </a:r>
            <a:b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504056" y="29969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(hour &lt;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18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greeting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"Good day"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890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smtClean="0"/>
              <a:t>Karşılaştırma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33</a:t>
            </a:fld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395536" y="1412776"/>
            <a:ext cx="8096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Syntax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307848" y="1888957"/>
            <a:ext cx="81837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if (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condition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   block of code to be executed if the condition is true</a:t>
            </a:r>
            <a:b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else { 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   block of code to be executed if the condition is false</a:t>
            </a:r>
            <a:b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273930" y="3717032"/>
            <a:ext cx="78984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(hour &lt;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18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greeting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"Good day"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greeting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"Good evening"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5407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smtClean="0"/>
              <a:t>Karşılaştırma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34</a:t>
            </a:fld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395536" y="1412776"/>
            <a:ext cx="8096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Syntax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388040" y="1855732"/>
            <a:ext cx="864845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if (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condition1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   block of code to be executed if condition1 is true</a:t>
            </a:r>
            <a:b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else if (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condition2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   block of code to be executed if the condition1 is false and condition2 is true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else {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   block of code to be executed if the condition1 is false and condition2 is false</a:t>
            </a:r>
            <a:b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1108119" y="4514679"/>
            <a:ext cx="72082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(time &lt;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greeting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"Good morning"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(time &lt;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greeting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"Good day"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greeting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"Good evening"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4459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smtClean="0"/>
              <a:t>Karşılaştırma Örneği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35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231086" y="1143000"/>
            <a:ext cx="856895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&lt;!DOCTYPE html&gt;</a:t>
            </a:r>
          </a:p>
          <a:p>
            <a:r>
              <a:rPr lang="tr-TR" dirty="0"/>
              <a:t>&lt;html&gt;</a:t>
            </a:r>
          </a:p>
          <a:p>
            <a:r>
              <a:rPr lang="tr-TR" dirty="0"/>
              <a:t>&lt;body&gt;</a:t>
            </a:r>
          </a:p>
          <a:p>
            <a:r>
              <a:rPr lang="tr-TR" dirty="0" smtClean="0"/>
              <a:t>&lt;</a:t>
            </a:r>
            <a:r>
              <a:rPr lang="tr-TR" dirty="0"/>
              <a:t>p </a:t>
            </a:r>
            <a:r>
              <a:rPr lang="tr-TR" dirty="0" err="1"/>
              <a:t>id</a:t>
            </a:r>
            <a:r>
              <a:rPr lang="tr-TR" dirty="0"/>
              <a:t>="</a:t>
            </a:r>
            <a:r>
              <a:rPr lang="tr-TR" dirty="0" err="1"/>
              <a:t>demo</a:t>
            </a:r>
            <a:r>
              <a:rPr lang="tr-TR" dirty="0"/>
              <a:t>"&gt;</a:t>
            </a:r>
            <a:r>
              <a:rPr lang="tr-TR" dirty="0" err="1"/>
              <a:t>Display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result</a:t>
            </a:r>
            <a:r>
              <a:rPr lang="tr-TR" dirty="0"/>
              <a:t> here.&lt;/p&gt;</a:t>
            </a:r>
          </a:p>
          <a:p>
            <a:r>
              <a:rPr lang="tr-TR" dirty="0" smtClean="0"/>
              <a:t>&lt;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/>
              <a:t>var </a:t>
            </a:r>
            <a:r>
              <a:rPr lang="tr-TR" dirty="0" err="1"/>
              <a:t>greeting</a:t>
            </a:r>
            <a:r>
              <a:rPr lang="tr-TR" dirty="0"/>
              <a:t>;</a:t>
            </a:r>
          </a:p>
          <a:p>
            <a:r>
              <a:rPr lang="tr-TR" dirty="0"/>
              <a:t>var </a:t>
            </a:r>
            <a:r>
              <a:rPr lang="tr-TR" dirty="0" err="1"/>
              <a:t>hour</a:t>
            </a:r>
            <a:r>
              <a:rPr lang="tr-TR" dirty="0"/>
              <a:t> =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Date</a:t>
            </a:r>
            <a:r>
              <a:rPr lang="tr-TR" dirty="0"/>
              <a:t>().</a:t>
            </a:r>
            <a:r>
              <a:rPr lang="tr-TR" dirty="0" err="1"/>
              <a:t>getHours</a:t>
            </a:r>
            <a:r>
              <a:rPr lang="tr-TR" dirty="0"/>
              <a:t>();</a:t>
            </a:r>
          </a:p>
          <a:p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/>
              <a:t>(</a:t>
            </a:r>
            <a:r>
              <a:rPr lang="tr-TR" dirty="0" err="1"/>
              <a:t>hour</a:t>
            </a:r>
            <a:r>
              <a:rPr lang="tr-TR" dirty="0"/>
              <a:t> &lt; 18) {</a:t>
            </a:r>
          </a:p>
          <a:p>
            <a:r>
              <a:rPr lang="tr-TR" dirty="0"/>
              <a:t>    </a:t>
            </a:r>
            <a:r>
              <a:rPr lang="tr-TR" dirty="0" err="1"/>
              <a:t>greeting</a:t>
            </a:r>
            <a:r>
              <a:rPr lang="tr-TR" dirty="0"/>
              <a:t> = "</a:t>
            </a:r>
            <a:r>
              <a:rPr lang="tr-TR" dirty="0" err="1"/>
              <a:t>Good</a:t>
            </a:r>
            <a:r>
              <a:rPr lang="tr-TR" dirty="0"/>
              <a:t> </a:t>
            </a:r>
            <a:r>
              <a:rPr lang="tr-TR" dirty="0" err="1"/>
              <a:t>day</a:t>
            </a:r>
            <a:r>
              <a:rPr lang="tr-TR" dirty="0"/>
              <a:t>";</a:t>
            </a:r>
          </a:p>
          <a:p>
            <a:r>
              <a:rPr lang="tr-TR" dirty="0"/>
              <a:t>} else {</a:t>
            </a:r>
          </a:p>
          <a:p>
            <a:r>
              <a:rPr lang="tr-TR" dirty="0"/>
              <a:t>    </a:t>
            </a:r>
            <a:r>
              <a:rPr lang="tr-TR" dirty="0" err="1"/>
              <a:t>greeting</a:t>
            </a:r>
            <a:r>
              <a:rPr lang="tr-TR" dirty="0"/>
              <a:t> = "</a:t>
            </a:r>
            <a:r>
              <a:rPr lang="tr-TR" dirty="0" err="1"/>
              <a:t>Good</a:t>
            </a:r>
            <a:r>
              <a:rPr lang="tr-TR" dirty="0"/>
              <a:t> </a:t>
            </a:r>
            <a:r>
              <a:rPr lang="tr-TR" dirty="0" err="1"/>
              <a:t>evening</a:t>
            </a:r>
            <a:r>
              <a:rPr lang="tr-TR" dirty="0"/>
              <a:t>";</a:t>
            </a:r>
          </a:p>
          <a:p>
            <a:r>
              <a:rPr lang="tr-TR" dirty="0"/>
              <a:t>}</a:t>
            </a:r>
          </a:p>
          <a:p>
            <a:r>
              <a:rPr lang="tr-TR" dirty="0" err="1" smtClean="0"/>
              <a:t>document.getElementById</a:t>
            </a:r>
            <a:r>
              <a:rPr lang="tr-TR" dirty="0"/>
              <a:t>("</a:t>
            </a:r>
            <a:r>
              <a:rPr lang="tr-TR" dirty="0" err="1"/>
              <a:t>demo</a:t>
            </a:r>
            <a:r>
              <a:rPr lang="tr-TR" dirty="0"/>
              <a:t>").</a:t>
            </a:r>
            <a:r>
              <a:rPr lang="tr-TR" dirty="0" err="1"/>
              <a:t>innerHTML</a:t>
            </a:r>
            <a:r>
              <a:rPr lang="tr-TR" dirty="0"/>
              <a:t> = </a:t>
            </a:r>
            <a:r>
              <a:rPr lang="tr-TR" dirty="0" err="1"/>
              <a:t>greeting</a:t>
            </a:r>
            <a:r>
              <a:rPr lang="tr-TR" dirty="0"/>
              <a:t>;</a:t>
            </a:r>
          </a:p>
          <a:p>
            <a:r>
              <a:rPr lang="tr-TR" dirty="0"/>
              <a:t>&lt;/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endParaRPr lang="tr-TR" dirty="0"/>
          </a:p>
          <a:p>
            <a:r>
              <a:rPr lang="tr-TR" dirty="0"/>
              <a:t>&lt;/body&gt;</a:t>
            </a:r>
          </a:p>
          <a:p>
            <a:r>
              <a:rPr lang="tr-T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3374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smtClean="0"/>
              <a:t>Switch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36</a:t>
            </a:fld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307848" y="1412776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switch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expression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case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/>
              <a:t/>
            </a:r>
            <a:br>
              <a:rPr lang="tr-TR" dirty="0"/>
            </a:b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 </a:t>
            </a:r>
            <a:r>
              <a:rPr lang="tr-T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code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block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 break;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case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/>
              <a:t/>
            </a:r>
            <a:br>
              <a:rPr lang="tr-TR" dirty="0"/>
            </a:b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 </a:t>
            </a:r>
            <a:r>
              <a:rPr lang="tr-T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code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block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 break;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tr-T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code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block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3162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smtClean="0"/>
              <a:t>Switch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37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251520" y="1340768"/>
            <a:ext cx="72728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Date().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day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"Sunday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day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"Monday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day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"Tuesday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3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day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"Wednesday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4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day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"Thursday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day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"Friday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6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day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"Saturday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break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default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(‘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Nothing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’); 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break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7790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smtClean="0"/>
              <a:t>Döngüler </a:t>
            </a:r>
            <a:r>
              <a:rPr lang="tr-TR" dirty="0" err="1" smtClean="0"/>
              <a:t>for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38</a:t>
            </a:fld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467544" y="1628800"/>
            <a:ext cx="6624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for (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statement 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statement 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statement 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code block to be executed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500554" y="2924944"/>
            <a:ext cx="6030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text +=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"The number is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"&lt;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467544" y="4293096"/>
            <a:ext cx="7560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(i 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0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cars.length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 i &lt;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 i++) { 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cars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[i] +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"&lt;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br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&gt;"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0322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smtClean="0"/>
              <a:t>Döngüler </a:t>
            </a:r>
            <a:r>
              <a:rPr lang="tr-TR" dirty="0" err="1" smtClean="0"/>
              <a:t>for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39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251520" y="1200849"/>
            <a:ext cx="67844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&lt;!DOCTYPE html&gt;</a:t>
            </a:r>
          </a:p>
          <a:p>
            <a:r>
              <a:rPr lang="tr-TR" dirty="0"/>
              <a:t>&lt;html&gt;</a:t>
            </a:r>
          </a:p>
          <a:p>
            <a:r>
              <a:rPr lang="tr-TR" dirty="0"/>
              <a:t>&lt;body&gt;</a:t>
            </a:r>
          </a:p>
          <a:p>
            <a:endParaRPr lang="tr-TR" dirty="0"/>
          </a:p>
          <a:p>
            <a:r>
              <a:rPr lang="tr-TR" dirty="0"/>
              <a:t>&lt;p </a:t>
            </a:r>
            <a:r>
              <a:rPr lang="tr-TR" dirty="0" err="1"/>
              <a:t>id</a:t>
            </a:r>
            <a:r>
              <a:rPr lang="tr-TR" dirty="0"/>
              <a:t>="</a:t>
            </a:r>
            <a:r>
              <a:rPr lang="tr-TR" dirty="0" err="1"/>
              <a:t>demo</a:t>
            </a:r>
            <a:r>
              <a:rPr lang="tr-TR" dirty="0"/>
              <a:t>"&gt;&lt;/p&gt;</a:t>
            </a:r>
          </a:p>
          <a:p>
            <a:r>
              <a:rPr lang="tr-TR" dirty="0" smtClean="0"/>
              <a:t>&lt;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/>
              <a:t>var </a:t>
            </a:r>
            <a:r>
              <a:rPr lang="tr-TR" dirty="0" err="1"/>
              <a:t>text</a:t>
            </a:r>
            <a:r>
              <a:rPr lang="tr-TR" dirty="0"/>
              <a:t> = "";</a:t>
            </a:r>
          </a:p>
          <a:p>
            <a:r>
              <a:rPr lang="tr-TR" dirty="0"/>
              <a:t>var i;</a:t>
            </a:r>
          </a:p>
          <a:p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/>
              <a:t>(i = 1; i &lt; 10; i = i + 2) {</a:t>
            </a:r>
          </a:p>
          <a:p>
            <a:r>
              <a:rPr lang="tr-TR" dirty="0"/>
              <a:t>    </a:t>
            </a:r>
            <a:r>
              <a:rPr lang="tr-TR" dirty="0" err="1"/>
              <a:t>text</a:t>
            </a:r>
            <a:r>
              <a:rPr lang="tr-TR" dirty="0"/>
              <a:t> += i + "&lt;</a:t>
            </a:r>
            <a:r>
              <a:rPr lang="tr-TR" dirty="0" err="1"/>
              <a:t>br</a:t>
            </a:r>
            <a:r>
              <a:rPr lang="tr-TR" dirty="0"/>
              <a:t>&gt;";</a:t>
            </a:r>
          </a:p>
          <a:p>
            <a:r>
              <a:rPr lang="tr-TR" dirty="0"/>
              <a:t>}</a:t>
            </a:r>
          </a:p>
          <a:p>
            <a:r>
              <a:rPr lang="tr-TR" dirty="0" err="1" smtClean="0"/>
              <a:t>document.getElementById</a:t>
            </a:r>
            <a:r>
              <a:rPr lang="tr-TR" dirty="0"/>
              <a:t>("</a:t>
            </a:r>
            <a:r>
              <a:rPr lang="tr-TR" dirty="0" err="1"/>
              <a:t>demo</a:t>
            </a:r>
            <a:r>
              <a:rPr lang="tr-TR" dirty="0"/>
              <a:t>").</a:t>
            </a:r>
            <a:r>
              <a:rPr lang="tr-TR" dirty="0" err="1"/>
              <a:t>innerHTML</a:t>
            </a:r>
            <a:r>
              <a:rPr lang="tr-TR" dirty="0"/>
              <a:t> = </a:t>
            </a:r>
            <a:r>
              <a:rPr lang="tr-TR" dirty="0" err="1"/>
              <a:t>text</a:t>
            </a:r>
            <a:r>
              <a:rPr lang="tr-TR" dirty="0"/>
              <a:t>;</a:t>
            </a:r>
          </a:p>
          <a:p>
            <a:r>
              <a:rPr lang="tr-TR" dirty="0"/>
              <a:t>&lt;/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endParaRPr lang="tr-TR" dirty="0"/>
          </a:p>
          <a:p>
            <a:r>
              <a:rPr lang="tr-TR" dirty="0"/>
              <a:t>&lt;/body&gt;</a:t>
            </a:r>
          </a:p>
          <a:p>
            <a:r>
              <a:rPr lang="tr-TR" dirty="0"/>
              <a:t>&lt;/html&gt;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952" y="1340768"/>
            <a:ext cx="4095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3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Objeler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</a:t>
            </a:fld>
            <a:endParaRPr lang="tr-TR"/>
          </a:p>
        </p:txBody>
      </p:sp>
      <p:pic>
        <p:nvPicPr>
          <p:cNvPr id="1026" name="Picture 2" descr="http://www.w3schools.com/js/objectExplained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902546"/>
            <a:ext cx="35052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İçerik Yer Tutucusu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433936"/>
          </a:xfrm>
        </p:spPr>
        <p:txBody>
          <a:bodyPr>
            <a:normAutofit/>
          </a:bodyPr>
          <a:lstStyle/>
          <a:p>
            <a:r>
              <a:rPr lang="tr-TR" dirty="0" smtClean="0"/>
              <a:t>Obje = car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Tanımlanan bir obje ile birden fazla araba oluşturabilir. Oluşturulan her araba farklı özelliklere sahip olabilir. Örneğin bir arabanın rengi siyahken diğer beyaz olabilir. </a:t>
            </a:r>
            <a:endParaRPr lang="tr-TR" dirty="0"/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929779"/>
              </p:ext>
            </p:extLst>
          </p:nvPr>
        </p:nvGraphicFramePr>
        <p:xfrm>
          <a:off x="3301008" y="1340768"/>
          <a:ext cx="566348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1740"/>
                <a:gridCol w="2831740"/>
              </a:tblGrid>
              <a:tr h="323873">
                <a:tc>
                  <a:txBody>
                    <a:bodyPr/>
                    <a:lstStyle/>
                    <a:p>
                      <a:r>
                        <a:rPr lang="tr-TR" dirty="0" smtClean="0"/>
                        <a:t>Özellik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Metod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car.name=Fiat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car.start</a:t>
                      </a:r>
                      <a:r>
                        <a:rPr lang="tr-TR" dirty="0" smtClean="0"/>
                        <a:t>()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car.model</a:t>
                      </a:r>
                      <a:r>
                        <a:rPr lang="tr-TR" dirty="0" smtClean="0"/>
                        <a:t>=500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car.drive</a:t>
                      </a:r>
                      <a:r>
                        <a:rPr lang="tr-TR" dirty="0" smtClean="0"/>
                        <a:t>()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car.weight</a:t>
                      </a:r>
                      <a:r>
                        <a:rPr lang="tr-TR" dirty="0" smtClean="0"/>
                        <a:t>=850kg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car.brake</a:t>
                      </a:r>
                      <a:r>
                        <a:rPr lang="tr-TR" dirty="0" smtClean="0"/>
                        <a:t>()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car.color</a:t>
                      </a:r>
                      <a:r>
                        <a:rPr lang="tr-TR" dirty="0" smtClean="0"/>
                        <a:t>=</a:t>
                      </a:r>
                      <a:r>
                        <a:rPr lang="tr-TR" dirty="0" err="1" smtClean="0"/>
                        <a:t>white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car.stop</a:t>
                      </a:r>
                      <a:r>
                        <a:rPr lang="tr-TR" dirty="0" smtClean="0"/>
                        <a:t>()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68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smtClean="0"/>
              <a:t>Döngüler </a:t>
            </a:r>
            <a:r>
              <a:rPr lang="tr-TR" dirty="0" err="1" smtClean="0"/>
              <a:t>while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40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500554" y="157230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while (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condition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   code block to be executed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576064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text +=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"The number is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7189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smtClean="0"/>
              <a:t>Döngüler do </a:t>
            </a:r>
            <a:r>
              <a:rPr lang="tr-TR" dirty="0" err="1" smtClean="0"/>
              <a:t>while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41</a:t>
            </a:fld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549460" y="138575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do {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   code block to be executed</a:t>
            </a:r>
            <a:b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while (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condition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539552" y="317580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do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text +=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"The number is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362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smtClean="0"/>
              <a:t>Döngüler do </a:t>
            </a:r>
            <a:r>
              <a:rPr lang="tr-TR" dirty="0" err="1" smtClean="0"/>
              <a:t>while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42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395536" y="1158999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&lt;!DOCTYPE html&gt;</a:t>
            </a:r>
          </a:p>
          <a:p>
            <a:r>
              <a:rPr lang="tr-TR" dirty="0"/>
              <a:t>&lt;html&gt;</a:t>
            </a:r>
          </a:p>
          <a:p>
            <a:r>
              <a:rPr lang="tr-TR" dirty="0"/>
              <a:t>&lt;body&gt;</a:t>
            </a:r>
          </a:p>
          <a:p>
            <a:endParaRPr lang="tr-TR" dirty="0"/>
          </a:p>
          <a:p>
            <a:r>
              <a:rPr lang="tr-TR" dirty="0"/>
              <a:t>&lt;p </a:t>
            </a:r>
            <a:r>
              <a:rPr lang="tr-TR" dirty="0" err="1"/>
              <a:t>id</a:t>
            </a:r>
            <a:r>
              <a:rPr lang="tr-TR" dirty="0"/>
              <a:t>="</a:t>
            </a:r>
            <a:r>
              <a:rPr lang="tr-TR" dirty="0" err="1"/>
              <a:t>demo</a:t>
            </a:r>
            <a:r>
              <a:rPr lang="tr-TR" dirty="0"/>
              <a:t>"&gt;&lt;/p&gt;</a:t>
            </a:r>
          </a:p>
          <a:p>
            <a:endParaRPr lang="tr-TR" dirty="0"/>
          </a:p>
          <a:p>
            <a:r>
              <a:rPr lang="tr-TR" dirty="0"/>
              <a:t>&lt;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/>
              <a:t>var i = num1;</a:t>
            </a:r>
          </a:p>
          <a:p>
            <a:r>
              <a:rPr lang="tr-TR" dirty="0" err="1"/>
              <a:t>while</a:t>
            </a:r>
            <a:r>
              <a:rPr lang="tr-TR" dirty="0"/>
              <a:t> (i &lt; num2) {</a:t>
            </a:r>
          </a:p>
          <a:p>
            <a:r>
              <a:rPr lang="tr-TR" dirty="0"/>
              <a:t>    </a:t>
            </a:r>
            <a:r>
              <a:rPr lang="tr-TR" dirty="0" err="1"/>
              <a:t>document.getElementById</a:t>
            </a:r>
            <a:r>
              <a:rPr lang="tr-TR" dirty="0"/>
              <a:t>("</a:t>
            </a:r>
            <a:r>
              <a:rPr lang="tr-TR" dirty="0" err="1"/>
              <a:t>demo</a:t>
            </a:r>
            <a:r>
              <a:rPr lang="tr-TR" dirty="0"/>
              <a:t>").</a:t>
            </a:r>
            <a:r>
              <a:rPr lang="tr-TR" dirty="0" err="1"/>
              <a:t>innerHTML</a:t>
            </a:r>
            <a:r>
              <a:rPr lang="tr-TR" dirty="0"/>
              <a:t> += i + "&lt;</a:t>
            </a:r>
            <a:r>
              <a:rPr lang="tr-TR" dirty="0" err="1"/>
              <a:t>br</a:t>
            </a:r>
            <a:r>
              <a:rPr lang="tr-TR" dirty="0"/>
              <a:t>&gt;";</a:t>
            </a:r>
          </a:p>
          <a:p>
            <a:r>
              <a:rPr lang="tr-TR" dirty="0"/>
              <a:t>    i++;</a:t>
            </a:r>
          </a:p>
          <a:p>
            <a:r>
              <a:rPr lang="tr-TR" dirty="0"/>
              <a:t>}</a:t>
            </a:r>
          </a:p>
          <a:p>
            <a:r>
              <a:rPr lang="tr-TR" dirty="0"/>
              <a:t>&lt;/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endParaRPr lang="tr-TR" dirty="0"/>
          </a:p>
          <a:p>
            <a:r>
              <a:rPr lang="tr-TR" dirty="0"/>
              <a:t>&lt;/body&gt;</a:t>
            </a:r>
          </a:p>
          <a:p>
            <a:r>
              <a:rPr lang="tr-TR" dirty="0"/>
              <a:t>&lt;/html&gt;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272" y="1484784"/>
            <a:ext cx="3048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5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smtClean="0"/>
              <a:t>Break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43</a:t>
            </a:fld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395536" y="3130347"/>
            <a:ext cx="65684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text +=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"The number is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"&lt;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sp>
        <p:nvSpPr>
          <p:cNvPr id="7" name="Metin kutusu 6"/>
          <p:cNvSpPr txBox="1"/>
          <p:nvPr/>
        </p:nvSpPr>
        <p:spPr>
          <a:xfrm>
            <a:off x="425588" y="1971171"/>
            <a:ext cx="718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Break komutu döngüyü kullanıldığı yerde kırarak sonlandırır.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45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err="1" smtClean="0"/>
              <a:t>Continue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44</a:t>
            </a:fld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395536" y="3130347"/>
            <a:ext cx="65684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 </a:t>
            </a:r>
            <a:r>
              <a:rPr lang="tr-TR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continue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text +=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"The number is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"&lt;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sp>
        <p:nvSpPr>
          <p:cNvPr id="7" name="Metin kutusu 6"/>
          <p:cNvSpPr txBox="1"/>
          <p:nvPr/>
        </p:nvSpPr>
        <p:spPr>
          <a:xfrm>
            <a:off x="425588" y="1971171"/>
            <a:ext cx="7549695" cy="72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Continue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komutu döngüyü kullanıldığı yerde işlem yaptırmadan</a:t>
            </a:r>
          </a:p>
          <a:p>
            <a:pPr>
              <a:lnSpc>
                <a:spcPct val="150000"/>
              </a:lnSpc>
            </a:pP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bir sonraki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iterasyona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yönlendirir.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18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JSON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45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251520" y="1340768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JSON 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veri 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saklamak ve taşımak için bir biçimdir.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307848" y="1907868"/>
            <a:ext cx="6856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JSON temsil </a:t>
            </a:r>
            <a:r>
              <a:rPr lang="tr-TR" b="1" dirty="0">
                <a:solidFill>
                  <a:srgbClr val="000000"/>
                </a:solidFill>
                <a:latin typeface="Verdana" panose="020B0604030504040204" pitchFamily="34" charset="0"/>
              </a:rPr>
              <a:t>J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 ava </a:t>
            </a:r>
            <a:r>
              <a:rPr lang="tr-TR" b="1" dirty="0">
                <a:solidFill>
                  <a:srgbClr val="000000"/>
                </a:solidFill>
                <a:latin typeface="Verdana" panose="020B0604030504040204" pitchFamily="34" charset="0"/>
              </a:rPr>
              <a:t>S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cript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tr-TR" b="1" dirty="0">
                <a:solidFill>
                  <a:srgbClr val="000000"/>
                </a:solidFill>
                <a:latin typeface="Verdana" panose="020B0604030504040204" pitchFamily="34" charset="0"/>
              </a:rPr>
              <a:t>O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bject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tr-TR" b="1" dirty="0">
                <a:solidFill>
                  <a:srgbClr val="000000"/>
                </a:solidFill>
                <a:latin typeface="Verdana" panose="020B0604030504040204" pitchFamily="34" charset="0"/>
              </a:rPr>
              <a:t>N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 -rotasyon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JSON hafif veri değişim formatıdır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JSON bağımsız dildir </a:t>
            </a:r>
            <a:r>
              <a:rPr lang="tr-TR" b="1" dirty="0">
                <a:solidFill>
                  <a:srgbClr val="000000"/>
                </a:solidFill>
                <a:latin typeface="Verdana" panose="020B0604030504040204" pitchFamily="34" charset="0"/>
              </a:rPr>
              <a:t>*</a:t>
            </a:r>
            <a:endParaRPr lang="tr-T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JSON "kendini açıklayan" ve anlaşılması kolaydır</a:t>
            </a:r>
            <a:endParaRPr lang="tr-T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467544" y="3305571"/>
            <a:ext cx="69127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employees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:[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 {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"John"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Doe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}, 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 {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Anna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"Smith"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 {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"Peter"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Jones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9778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JSON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46</a:t>
            </a:fld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307848" y="155956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JSON sözdizimi kuralları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Veri ad / değer çiftleri içinde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Veri virgül ile ayrılır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Kaşlı nesneleri tutmak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Köşeli parantezler diziler tutun</a:t>
            </a:r>
            <a:endParaRPr lang="tr-TR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269902" y="3219291"/>
            <a:ext cx="8910192" cy="867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JSON nesneleri küme parantezi içine yazılır.</a:t>
            </a: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Sadece </a:t>
            </a: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JavaScript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gibi nesneler birden fazla ad / değer çiftlerini içerebilir:</a:t>
            </a:r>
            <a:endParaRPr lang="tr-T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326594" y="4488190"/>
            <a:ext cx="6477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"John"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Doe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7715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JSON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47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323528" y="1412776"/>
            <a:ext cx="756084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JSON Diziler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JSON diziler köşeli parantez içinde yazılır.</a:t>
            </a:r>
          </a:p>
          <a:p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Sadece </a:t>
            </a: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gibi, bir dizi nesneleri içerebilir:</a:t>
            </a:r>
          </a:p>
          <a:p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tr-TR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307848" y="2924944"/>
            <a:ext cx="66404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employees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:[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 {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"John"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Doe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}, 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 {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Anna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"Smith"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}, 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 {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"Peter"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Jones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3276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JSON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48</a:t>
            </a:fld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307848" y="1559561"/>
            <a:ext cx="8173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İlk olarak, JSON sözdizimi içeren bir </a:t>
            </a:r>
            <a:r>
              <a:rPr lang="tr-T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oluşturun:</a:t>
            </a:r>
            <a:endParaRPr lang="tr-TR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337354" y="2341066"/>
            <a:ext cx="75470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var 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'{ </a:t>
            </a:r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employees</a:t>
            </a:r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: [' +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'{ </a:t>
            </a:r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John"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, 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Doe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},' +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'{ 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Anna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, 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"Smith"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},' +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'{ 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"Peter"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, 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Jones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} ]}';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307848" y="3820518"/>
            <a:ext cx="83686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Sonra, bir </a:t>
            </a: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JavaScript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nesnesine 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dönüştürmek 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için 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yerleşik 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fonksiyon </a:t>
            </a: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JSON.parse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() 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kullanın: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251520" y="5008677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JSON.parse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605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JSON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49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395536" y="1143000"/>
            <a:ext cx="8568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&lt;!DOCTYPE html&gt;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&lt;html&gt;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&lt;body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&lt;h2&gt;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Object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from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JSON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&lt;/h2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&lt;p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"&gt;&lt;/p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var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'{"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":[' +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'{"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":"John","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":"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 },' +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'{"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":"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Anna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","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":"Smith" },' +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'{"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":"Peter","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":"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Jones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 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}]}';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JSON.parse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").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obj.employees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[1].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+ " " +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obj.employees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[1].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body&gt;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2348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Objeler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5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648472" y="1916832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car 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"Fiat"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504056" y="3150260"/>
            <a:ext cx="7956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car = 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type: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"Fiat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model: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"500"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color: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"white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611560" y="1475492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Aşağıdaki kodda car değişkenine basit bir Fiat </a:t>
            </a: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string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değeri aktarıldı.</a:t>
            </a:r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539552" y="2492896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İkinci kodda car değişkenine birden fazla değer aktarılmaktadır.</a:t>
            </a:r>
            <a:endParaRPr lang="tr-TR" dirty="0"/>
          </a:p>
        </p:txBody>
      </p:sp>
      <p:sp>
        <p:nvSpPr>
          <p:cNvPr id="12" name="Dikdörtgen 11"/>
          <p:cNvSpPr/>
          <p:nvPr/>
        </p:nvSpPr>
        <p:spPr>
          <a:xfrm>
            <a:off x="467544" y="4078813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name:value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şeklinde değer aktarılır. Virgüllerle birden fazla değer birbirinden ayrılır.</a:t>
            </a:r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457200" y="5018399"/>
            <a:ext cx="8219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person = 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"John"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"Doe"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age: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eyeColor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"blue"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031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JavaScript</a:t>
            </a:r>
            <a:r>
              <a:rPr lang="tr-TR" dirty="0" smtClean="0"/>
              <a:t> Form Elemanlar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50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611560" y="2909843"/>
            <a:ext cx="77768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&lt;</a:t>
            </a:r>
            <a:r>
              <a:rPr lang="tr-TR" dirty="0" smtClean="0">
                <a:solidFill>
                  <a:srgbClr val="0033CC"/>
                </a:solidFill>
                <a:latin typeface="Consolas" panose="020B0609020204030204" pitchFamily="49" charset="0"/>
              </a:rPr>
              <a:t>p</a:t>
            </a:r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tr-TR" b="1" dirty="0" err="1" smtClean="0">
                <a:solidFill>
                  <a:srgbClr val="0033CC"/>
                </a:solidFill>
                <a:latin typeface="Consolas" panose="020B0609020204030204" pitchFamily="49" charset="0"/>
              </a:rPr>
              <a:t>id</a:t>
            </a:r>
            <a:r>
              <a:rPr lang="tr-TR" b="1" dirty="0" smtClean="0">
                <a:solidFill>
                  <a:srgbClr val="0033CC"/>
                </a:solidFill>
                <a:latin typeface="Consolas" panose="020B0609020204030204" pitchFamily="49" charset="0"/>
              </a:rPr>
              <a:t>=</a:t>
            </a:r>
            <a:r>
              <a:rPr lang="tr-TR" b="1" dirty="0">
                <a:solidFill>
                  <a:srgbClr val="0033CC"/>
                </a:solidFill>
              </a:rPr>
              <a:t>"</a:t>
            </a:r>
            <a:r>
              <a:rPr lang="tr-TR" b="1" dirty="0" err="1" smtClean="0">
                <a:solidFill>
                  <a:srgbClr val="0033CC"/>
                </a:solidFill>
                <a:latin typeface="Consolas" panose="020B0609020204030204" pitchFamily="49" charset="0"/>
              </a:rPr>
              <a:t>demo</a:t>
            </a:r>
            <a:r>
              <a:rPr lang="tr-TR" b="1" dirty="0">
                <a:solidFill>
                  <a:srgbClr val="0033CC"/>
                </a:solidFill>
              </a:rPr>
              <a:t>"</a:t>
            </a:r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&gt;İçerikler buraya gelecek.&lt;/p&gt;</a:t>
            </a:r>
          </a:p>
          <a:p>
            <a:endParaRPr lang="tr-TR" dirty="0" smtClean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x 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document.forms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"frm1"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i;</a:t>
            </a:r>
            <a:r>
              <a:rPr lang="tr-TR" dirty="0"/>
              <a:t/>
            </a:r>
            <a:br>
              <a:rPr lang="tr-TR" dirty="0"/>
            </a:b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(i 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0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 i &lt;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x.length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x.elements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[i].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+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"&lt;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br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&gt;"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tr-TR" dirty="0"/>
              <a:t/>
            </a:r>
            <a:br>
              <a:rPr lang="tr-TR" dirty="0"/>
            </a:b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  <p:sp>
        <p:nvSpPr>
          <p:cNvPr id="7" name="Metin kutusu 6"/>
          <p:cNvSpPr txBox="1"/>
          <p:nvPr/>
        </p:nvSpPr>
        <p:spPr>
          <a:xfrm>
            <a:off x="457200" y="1494661"/>
            <a:ext cx="8588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Aşağıdaki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kodu frm1 isimli formdaki tüm elemanların içindeki </a:t>
            </a:r>
          </a:p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değerleri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demo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değere sahip p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tagına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basar.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6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JavaScript</a:t>
            </a:r>
            <a:r>
              <a:rPr lang="tr-TR" dirty="0" smtClean="0"/>
              <a:t> Form Doğrulama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51</a:t>
            </a:fld>
            <a:endParaRPr lang="tr-TR"/>
          </a:p>
        </p:txBody>
      </p:sp>
      <p:sp>
        <p:nvSpPr>
          <p:cNvPr id="7" name="Metin kutusu 6"/>
          <p:cNvSpPr txBox="1"/>
          <p:nvPr/>
        </p:nvSpPr>
        <p:spPr>
          <a:xfrm>
            <a:off x="457200" y="1494661"/>
            <a:ext cx="306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 kontrolü yapılabilir.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423283" y="2078846"/>
            <a:ext cx="6858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mtClean="0">
                <a:solidFill>
                  <a:srgbClr val="A52A2A"/>
                </a:solidFill>
                <a:latin typeface="Consolas" panose="020B0609020204030204" pitchFamily="49" charset="0"/>
              </a:rPr>
              <a:t>function</a:t>
            </a: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 validateForm() {</a:t>
            </a:r>
            <a:r>
              <a:rPr lang="tr-TR" smtClean="0"/>
              <a:t/>
            </a:r>
            <a:br>
              <a:rPr lang="tr-TR" smtClean="0"/>
            </a:b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tr-TR" smtClean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 x = document.forms[</a:t>
            </a:r>
            <a:r>
              <a:rPr lang="tr-TR" smtClean="0">
                <a:solidFill>
                  <a:srgbClr val="0000CD"/>
                </a:solidFill>
                <a:latin typeface="Consolas" panose="020B0609020204030204" pitchFamily="49" charset="0"/>
              </a:rPr>
              <a:t>"myForm"</a:t>
            </a: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tr-TR" smtClean="0">
                <a:solidFill>
                  <a:srgbClr val="0000CD"/>
                </a:solidFill>
                <a:latin typeface="Consolas" panose="020B0609020204030204" pitchFamily="49" charset="0"/>
              </a:rPr>
              <a:t>"fname"</a:t>
            </a: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].value;</a:t>
            </a:r>
            <a:r>
              <a:rPr lang="tr-TR" smtClean="0"/>
              <a:t/>
            </a:r>
            <a:br>
              <a:rPr lang="tr-TR" smtClean="0"/>
            </a:b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tr-TR" smtClean="0">
                <a:solidFill>
                  <a:srgbClr val="A52A2A"/>
                </a:solidFill>
                <a:latin typeface="Consolas" panose="020B0609020204030204" pitchFamily="49" charset="0"/>
              </a:rPr>
              <a:t>if</a:t>
            </a: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 (x == </a:t>
            </a:r>
            <a:r>
              <a:rPr lang="tr-TR" smtClean="0">
                <a:solidFill>
                  <a:srgbClr val="0000CD"/>
                </a:solidFill>
                <a:latin typeface="Consolas" panose="020B0609020204030204" pitchFamily="49" charset="0"/>
              </a:rPr>
              <a:t>null</a:t>
            </a: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 || x == </a:t>
            </a:r>
            <a:r>
              <a:rPr lang="tr-TR" smtClean="0">
                <a:solidFill>
                  <a:srgbClr val="0000CD"/>
                </a:solidFill>
                <a:latin typeface="Consolas" panose="020B0609020204030204" pitchFamily="49" charset="0"/>
              </a:rPr>
              <a:t>""</a:t>
            </a: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tr-TR" smtClean="0"/>
              <a:t/>
            </a:r>
            <a:br>
              <a:rPr lang="tr-TR" smtClean="0"/>
            </a:b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        alert(</a:t>
            </a:r>
            <a:r>
              <a:rPr lang="tr-TR" smtClean="0">
                <a:solidFill>
                  <a:srgbClr val="0000CD"/>
                </a:solidFill>
                <a:latin typeface="Consolas" panose="020B0609020204030204" pitchFamily="49" charset="0"/>
              </a:rPr>
              <a:t>"Name must be filled out"</a:t>
            </a: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tr-TR" smtClean="0"/>
              <a:t/>
            </a:r>
            <a:br>
              <a:rPr lang="tr-TR" smtClean="0"/>
            </a:b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tr-TR" smtClean="0">
                <a:solidFill>
                  <a:srgbClr val="A52A2A"/>
                </a:solidFill>
                <a:latin typeface="Consolas" panose="020B0609020204030204" pitchFamily="49" charset="0"/>
              </a:rPr>
              <a:t>return</a:t>
            </a: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smtClean="0">
                <a:solidFill>
                  <a:srgbClr val="0000CD"/>
                </a:solidFill>
                <a:latin typeface="Consolas" panose="020B0609020204030204" pitchFamily="49" charset="0"/>
              </a:rPr>
              <a:t>false</a:t>
            </a: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tr-TR" smtClean="0"/>
              <a:t/>
            </a:r>
            <a:br>
              <a:rPr lang="tr-TR" smtClean="0"/>
            </a:b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    }</a:t>
            </a:r>
            <a:r>
              <a:rPr lang="tr-TR" smtClean="0"/>
              <a:t/>
            </a:r>
            <a:br>
              <a:rPr lang="tr-TR" smtClean="0"/>
            </a:b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428909" y="4358760"/>
            <a:ext cx="88361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myForm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"demo_form.asp"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onsubmit</a:t>
            </a:r>
            <a:r>
              <a:rPr lang="tr-TR" b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b="1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b="1" dirty="0" err="1">
                <a:solidFill>
                  <a:srgbClr val="0000CD"/>
                </a:solidFill>
                <a:latin typeface="Consolas" panose="020B0609020204030204" pitchFamily="49" charset="0"/>
              </a:rPr>
              <a:t>return</a:t>
            </a:r>
            <a:r>
              <a:rPr lang="tr-TR" b="1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0000CD"/>
                </a:solidFill>
                <a:latin typeface="Consolas" panose="020B0609020204030204" pitchFamily="49" charset="0"/>
              </a:rPr>
              <a:t>validateForm</a:t>
            </a:r>
            <a:r>
              <a:rPr lang="tr-TR" b="1" dirty="0">
                <a:solidFill>
                  <a:srgbClr val="0000CD"/>
                </a:solidFill>
                <a:latin typeface="Consolas" panose="020B0609020204030204" pitchFamily="49" charset="0"/>
              </a:rPr>
              <a:t>()"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"post"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Name: 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fname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submit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Submit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7662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JavaScript</a:t>
            </a:r>
            <a:r>
              <a:rPr lang="tr-TR" dirty="0" smtClean="0"/>
              <a:t> Form Elemanlar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52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611560" y="2909843"/>
            <a:ext cx="77768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&lt;</a:t>
            </a:r>
            <a:r>
              <a:rPr lang="tr-TR" dirty="0" smtClean="0">
                <a:solidFill>
                  <a:srgbClr val="0033CC"/>
                </a:solidFill>
                <a:latin typeface="Consolas" panose="020B0609020204030204" pitchFamily="49" charset="0"/>
              </a:rPr>
              <a:t>p</a:t>
            </a:r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tr-TR" b="1" dirty="0" err="1" smtClean="0">
                <a:solidFill>
                  <a:srgbClr val="0033CC"/>
                </a:solidFill>
                <a:latin typeface="Consolas" panose="020B0609020204030204" pitchFamily="49" charset="0"/>
              </a:rPr>
              <a:t>id</a:t>
            </a:r>
            <a:r>
              <a:rPr lang="tr-TR" b="1" dirty="0" smtClean="0">
                <a:solidFill>
                  <a:srgbClr val="0033CC"/>
                </a:solidFill>
                <a:latin typeface="Consolas" panose="020B0609020204030204" pitchFamily="49" charset="0"/>
              </a:rPr>
              <a:t>=</a:t>
            </a:r>
            <a:r>
              <a:rPr lang="tr-TR" b="1" dirty="0">
                <a:solidFill>
                  <a:srgbClr val="0033CC"/>
                </a:solidFill>
              </a:rPr>
              <a:t>"</a:t>
            </a:r>
            <a:r>
              <a:rPr lang="tr-TR" b="1" dirty="0" err="1" smtClean="0">
                <a:solidFill>
                  <a:srgbClr val="0033CC"/>
                </a:solidFill>
                <a:latin typeface="Consolas" panose="020B0609020204030204" pitchFamily="49" charset="0"/>
              </a:rPr>
              <a:t>demo</a:t>
            </a:r>
            <a:r>
              <a:rPr lang="tr-TR" b="1" dirty="0">
                <a:solidFill>
                  <a:srgbClr val="0033CC"/>
                </a:solidFill>
              </a:rPr>
              <a:t>"</a:t>
            </a:r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&gt;İçerikler buraya gelecek.&lt;/p&gt;</a:t>
            </a:r>
          </a:p>
          <a:p>
            <a:endParaRPr lang="tr-TR" dirty="0" smtClean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x 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document.forms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"frm1"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i;</a:t>
            </a:r>
            <a:r>
              <a:rPr lang="tr-TR" dirty="0"/>
              <a:t/>
            </a:r>
            <a:br>
              <a:rPr lang="tr-TR" dirty="0"/>
            </a:b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(i 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0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 i &lt;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x.length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x.elements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[i].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+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"&lt;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br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&gt;"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tr-TR" dirty="0"/>
              <a:t/>
            </a:r>
            <a:br>
              <a:rPr lang="tr-TR" dirty="0"/>
            </a:b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  <p:sp>
        <p:nvSpPr>
          <p:cNvPr id="7" name="Metin kutusu 6"/>
          <p:cNvSpPr txBox="1"/>
          <p:nvPr/>
        </p:nvSpPr>
        <p:spPr>
          <a:xfrm>
            <a:off x="457200" y="1494661"/>
            <a:ext cx="8588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Aşağıdaki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kodu frm1 isimli formdaki tüm elemanların içindeki </a:t>
            </a:r>
          </a:p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değerleri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demo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değere sahip p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tagına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basar.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27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JavaScript</a:t>
            </a:r>
            <a:r>
              <a:rPr lang="tr-TR" dirty="0" smtClean="0"/>
              <a:t> Form Doğrulama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53</a:t>
            </a:fld>
            <a:endParaRPr lang="tr-TR"/>
          </a:p>
        </p:txBody>
      </p:sp>
      <p:sp>
        <p:nvSpPr>
          <p:cNvPr id="7" name="Metin kutusu 6"/>
          <p:cNvSpPr txBox="1"/>
          <p:nvPr/>
        </p:nvSpPr>
        <p:spPr>
          <a:xfrm>
            <a:off x="457200" y="1494661"/>
            <a:ext cx="306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 kontrolü yapılabilir.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423283" y="2078846"/>
            <a:ext cx="6858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mtClean="0">
                <a:solidFill>
                  <a:srgbClr val="A52A2A"/>
                </a:solidFill>
                <a:latin typeface="Consolas" panose="020B0609020204030204" pitchFamily="49" charset="0"/>
              </a:rPr>
              <a:t>function</a:t>
            </a: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 validateForm() {</a:t>
            </a:r>
            <a:r>
              <a:rPr lang="tr-TR" smtClean="0"/>
              <a:t/>
            </a:r>
            <a:br>
              <a:rPr lang="tr-TR" smtClean="0"/>
            </a:b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tr-TR" smtClean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 x = document.forms[</a:t>
            </a:r>
            <a:r>
              <a:rPr lang="tr-TR" smtClean="0">
                <a:solidFill>
                  <a:srgbClr val="0000CD"/>
                </a:solidFill>
                <a:latin typeface="Consolas" panose="020B0609020204030204" pitchFamily="49" charset="0"/>
              </a:rPr>
              <a:t>"myForm"</a:t>
            </a: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tr-TR" smtClean="0">
                <a:solidFill>
                  <a:srgbClr val="0000CD"/>
                </a:solidFill>
                <a:latin typeface="Consolas" panose="020B0609020204030204" pitchFamily="49" charset="0"/>
              </a:rPr>
              <a:t>"fname"</a:t>
            </a: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].value;</a:t>
            </a:r>
            <a:r>
              <a:rPr lang="tr-TR" smtClean="0"/>
              <a:t/>
            </a:r>
            <a:br>
              <a:rPr lang="tr-TR" smtClean="0"/>
            </a:b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tr-TR" smtClean="0">
                <a:solidFill>
                  <a:srgbClr val="A52A2A"/>
                </a:solidFill>
                <a:latin typeface="Consolas" panose="020B0609020204030204" pitchFamily="49" charset="0"/>
              </a:rPr>
              <a:t>if</a:t>
            </a: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 (x == </a:t>
            </a:r>
            <a:r>
              <a:rPr lang="tr-TR" smtClean="0">
                <a:solidFill>
                  <a:srgbClr val="0000CD"/>
                </a:solidFill>
                <a:latin typeface="Consolas" panose="020B0609020204030204" pitchFamily="49" charset="0"/>
              </a:rPr>
              <a:t>null</a:t>
            </a: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 || x == </a:t>
            </a:r>
            <a:r>
              <a:rPr lang="tr-TR" smtClean="0">
                <a:solidFill>
                  <a:srgbClr val="0000CD"/>
                </a:solidFill>
                <a:latin typeface="Consolas" panose="020B0609020204030204" pitchFamily="49" charset="0"/>
              </a:rPr>
              <a:t>""</a:t>
            </a: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tr-TR" smtClean="0"/>
              <a:t/>
            </a:r>
            <a:br>
              <a:rPr lang="tr-TR" smtClean="0"/>
            </a:b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        alert(</a:t>
            </a:r>
            <a:r>
              <a:rPr lang="tr-TR" smtClean="0">
                <a:solidFill>
                  <a:srgbClr val="0000CD"/>
                </a:solidFill>
                <a:latin typeface="Consolas" panose="020B0609020204030204" pitchFamily="49" charset="0"/>
              </a:rPr>
              <a:t>"Name must be filled out"</a:t>
            </a: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tr-TR" smtClean="0"/>
              <a:t/>
            </a:r>
            <a:br>
              <a:rPr lang="tr-TR" smtClean="0"/>
            </a:b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tr-TR" smtClean="0">
                <a:solidFill>
                  <a:srgbClr val="A52A2A"/>
                </a:solidFill>
                <a:latin typeface="Consolas" panose="020B0609020204030204" pitchFamily="49" charset="0"/>
              </a:rPr>
              <a:t>return</a:t>
            </a: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smtClean="0">
                <a:solidFill>
                  <a:srgbClr val="0000CD"/>
                </a:solidFill>
                <a:latin typeface="Consolas" panose="020B0609020204030204" pitchFamily="49" charset="0"/>
              </a:rPr>
              <a:t>false</a:t>
            </a: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tr-TR" smtClean="0"/>
              <a:t/>
            </a:r>
            <a:br>
              <a:rPr lang="tr-TR" smtClean="0"/>
            </a:b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    }</a:t>
            </a:r>
            <a:r>
              <a:rPr lang="tr-TR" smtClean="0"/>
              <a:t/>
            </a:r>
            <a:br>
              <a:rPr lang="tr-TR" smtClean="0"/>
            </a:b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428909" y="4358760"/>
            <a:ext cx="88361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myForm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"demo_form.asp"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onsubmit</a:t>
            </a:r>
            <a:r>
              <a:rPr lang="tr-TR" b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b="1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b="1" dirty="0" err="1">
                <a:solidFill>
                  <a:srgbClr val="0000CD"/>
                </a:solidFill>
                <a:latin typeface="Consolas" panose="020B0609020204030204" pitchFamily="49" charset="0"/>
              </a:rPr>
              <a:t>return</a:t>
            </a:r>
            <a:r>
              <a:rPr lang="tr-TR" b="1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0000CD"/>
                </a:solidFill>
                <a:latin typeface="Consolas" panose="020B0609020204030204" pitchFamily="49" charset="0"/>
              </a:rPr>
              <a:t>validateForm</a:t>
            </a:r>
            <a:r>
              <a:rPr lang="tr-TR" b="1" dirty="0">
                <a:solidFill>
                  <a:srgbClr val="0000CD"/>
                </a:solidFill>
                <a:latin typeface="Consolas" panose="020B0609020204030204" pitchFamily="49" charset="0"/>
              </a:rPr>
              <a:t>()"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"post"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Name: 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fname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submit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Submit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1037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JavaScript</a:t>
            </a:r>
            <a:r>
              <a:rPr lang="tr-TR" dirty="0" smtClean="0"/>
              <a:t> Form Doğrulama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54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539552" y="1268760"/>
            <a:ext cx="81472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&lt;!DOCTYPE html&gt;</a:t>
            </a:r>
          </a:p>
          <a:p>
            <a:r>
              <a:rPr lang="tr-TR" dirty="0"/>
              <a:t>&lt;html&gt;</a:t>
            </a:r>
          </a:p>
          <a:p>
            <a:r>
              <a:rPr lang="tr-TR" dirty="0"/>
              <a:t>&lt;</a:t>
            </a:r>
            <a:r>
              <a:rPr lang="tr-TR" dirty="0" err="1"/>
              <a:t>head</a:t>
            </a:r>
            <a:r>
              <a:rPr lang="tr-TR" dirty="0" smtClean="0"/>
              <a:t>&gt;&lt;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validateForm</a:t>
            </a:r>
            <a:r>
              <a:rPr lang="tr-TR" dirty="0"/>
              <a:t>() {</a:t>
            </a:r>
          </a:p>
          <a:p>
            <a:r>
              <a:rPr lang="tr-TR" dirty="0"/>
              <a:t>    var x = </a:t>
            </a:r>
            <a:r>
              <a:rPr lang="tr-TR" dirty="0" err="1"/>
              <a:t>document.forms</a:t>
            </a:r>
            <a:r>
              <a:rPr lang="tr-TR" dirty="0"/>
              <a:t>["</a:t>
            </a:r>
            <a:r>
              <a:rPr lang="tr-TR" dirty="0" err="1"/>
              <a:t>myForm</a:t>
            </a:r>
            <a:r>
              <a:rPr lang="tr-TR" dirty="0"/>
              <a:t>"]["</a:t>
            </a:r>
            <a:r>
              <a:rPr lang="tr-TR" dirty="0" err="1"/>
              <a:t>fname</a:t>
            </a:r>
            <a:r>
              <a:rPr lang="tr-TR" dirty="0"/>
              <a:t>"].</a:t>
            </a:r>
            <a:r>
              <a:rPr lang="tr-TR" dirty="0" err="1"/>
              <a:t>value</a:t>
            </a:r>
            <a:r>
              <a:rPr lang="tr-TR" dirty="0"/>
              <a:t>;</a:t>
            </a:r>
          </a:p>
          <a:p>
            <a:r>
              <a:rPr lang="tr-TR" dirty="0"/>
              <a:t>    </a:t>
            </a:r>
            <a:r>
              <a:rPr lang="tr-TR" dirty="0" err="1"/>
              <a:t>if</a:t>
            </a:r>
            <a:r>
              <a:rPr lang="tr-TR" dirty="0"/>
              <a:t> (x == </a:t>
            </a:r>
            <a:r>
              <a:rPr lang="tr-TR" dirty="0" err="1"/>
              <a:t>null</a:t>
            </a:r>
            <a:r>
              <a:rPr lang="tr-TR" dirty="0"/>
              <a:t> || x == "") {</a:t>
            </a:r>
          </a:p>
          <a:p>
            <a:r>
              <a:rPr lang="tr-TR" dirty="0"/>
              <a:t>        </a:t>
            </a:r>
            <a:r>
              <a:rPr lang="tr-TR" dirty="0" err="1"/>
              <a:t>alert</a:t>
            </a:r>
            <a:r>
              <a:rPr lang="tr-TR" dirty="0"/>
              <a:t>("Name </a:t>
            </a:r>
            <a:r>
              <a:rPr lang="tr-TR" dirty="0" err="1"/>
              <a:t>must</a:t>
            </a:r>
            <a:r>
              <a:rPr lang="tr-TR" dirty="0"/>
              <a:t> be </a:t>
            </a:r>
            <a:r>
              <a:rPr lang="tr-TR" dirty="0" err="1"/>
              <a:t>filled</a:t>
            </a:r>
            <a:r>
              <a:rPr lang="tr-TR" dirty="0"/>
              <a:t> </a:t>
            </a:r>
            <a:r>
              <a:rPr lang="tr-TR" dirty="0" err="1"/>
              <a:t>out</a:t>
            </a:r>
            <a:r>
              <a:rPr lang="tr-TR" dirty="0"/>
              <a:t>");</a:t>
            </a:r>
          </a:p>
          <a:p>
            <a:r>
              <a:rPr lang="tr-TR" dirty="0"/>
              <a:t>        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/>
              <a:t>false</a:t>
            </a:r>
            <a:r>
              <a:rPr lang="tr-TR" dirty="0"/>
              <a:t>;</a:t>
            </a:r>
          </a:p>
          <a:p>
            <a:r>
              <a:rPr lang="tr-TR" dirty="0"/>
              <a:t>    }</a:t>
            </a:r>
          </a:p>
          <a:p>
            <a:r>
              <a:rPr lang="tr-TR" dirty="0"/>
              <a:t>}</a:t>
            </a:r>
          </a:p>
          <a:p>
            <a:r>
              <a:rPr lang="tr-TR" dirty="0"/>
              <a:t>&lt;/</a:t>
            </a:r>
            <a:r>
              <a:rPr lang="tr-TR" dirty="0" err="1"/>
              <a:t>script</a:t>
            </a:r>
            <a:r>
              <a:rPr lang="tr-TR" dirty="0" smtClean="0"/>
              <a:t>&gt;&lt;/</a:t>
            </a:r>
            <a:r>
              <a:rPr lang="tr-TR" dirty="0" err="1"/>
              <a:t>head</a:t>
            </a:r>
            <a:r>
              <a:rPr lang="tr-TR" dirty="0"/>
              <a:t>&gt;</a:t>
            </a:r>
          </a:p>
          <a:p>
            <a:r>
              <a:rPr lang="tr-TR" dirty="0"/>
              <a:t>&lt;body&gt;</a:t>
            </a:r>
          </a:p>
          <a:p>
            <a:r>
              <a:rPr lang="tr-TR" dirty="0" smtClean="0"/>
              <a:t>&lt;</a:t>
            </a:r>
            <a:r>
              <a:rPr lang="tr-TR" dirty="0"/>
              <a:t>form name="</a:t>
            </a:r>
            <a:r>
              <a:rPr lang="tr-TR" dirty="0" err="1"/>
              <a:t>myForm</a:t>
            </a:r>
            <a:r>
              <a:rPr lang="tr-TR" dirty="0"/>
              <a:t>" </a:t>
            </a:r>
            <a:r>
              <a:rPr lang="tr-TR" dirty="0" err="1"/>
              <a:t>action</a:t>
            </a:r>
            <a:r>
              <a:rPr lang="tr-TR" dirty="0"/>
              <a:t>="</a:t>
            </a:r>
            <a:r>
              <a:rPr lang="tr-TR" dirty="0" smtClean="0"/>
              <a:t>demo_form.asp" </a:t>
            </a:r>
            <a:r>
              <a:rPr lang="tr-TR" dirty="0" err="1" smtClean="0"/>
              <a:t>onsubmit</a:t>
            </a:r>
            <a:r>
              <a:rPr lang="tr-TR" dirty="0"/>
              <a:t>="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/>
              <a:t>validateForm</a:t>
            </a:r>
            <a:r>
              <a:rPr lang="tr-TR" dirty="0"/>
              <a:t>()" </a:t>
            </a:r>
            <a:r>
              <a:rPr lang="tr-TR" dirty="0" err="1"/>
              <a:t>method</a:t>
            </a:r>
            <a:r>
              <a:rPr lang="tr-TR" dirty="0"/>
              <a:t>="post"&gt;</a:t>
            </a:r>
          </a:p>
          <a:p>
            <a:r>
              <a:rPr lang="tr-TR" dirty="0"/>
              <a:t>Name: &lt;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="</a:t>
            </a:r>
            <a:r>
              <a:rPr lang="tr-TR" dirty="0" err="1"/>
              <a:t>text</a:t>
            </a:r>
            <a:r>
              <a:rPr lang="tr-TR" dirty="0"/>
              <a:t>" name="</a:t>
            </a:r>
            <a:r>
              <a:rPr lang="tr-TR" dirty="0" err="1"/>
              <a:t>fname</a:t>
            </a:r>
            <a:r>
              <a:rPr lang="tr-TR" dirty="0" smtClean="0"/>
              <a:t>"&gt; &lt;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="</a:t>
            </a:r>
            <a:r>
              <a:rPr lang="tr-TR" dirty="0" err="1"/>
              <a:t>submit</a:t>
            </a:r>
            <a:r>
              <a:rPr lang="tr-TR" dirty="0"/>
              <a:t>" </a:t>
            </a:r>
            <a:r>
              <a:rPr lang="tr-TR" dirty="0" err="1"/>
              <a:t>value</a:t>
            </a:r>
            <a:r>
              <a:rPr lang="tr-TR" dirty="0"/>
              <a:t>="</a:t>
            </a:r>
            <a:r>
              <a:rPr lang="tr-TR" dirty="0" err="1"/>
              <a:t>Submit</a:t>
            </a:r>
            <a:r>
              <a:rPr lang="tr-TR" dirty="0"/>
              <a:t>"&gt;</a:t>
            </a:r>
          </a:p>
          <a:p>
            <a:r>
              <a:rPr lang="tr-TR" dirty="0"/>
              <a:t>&lt;/form&gt;</a:t>
            </a:r>
          </a:p>
          <a:p>
            <a:r>
              <a:rPr lang="tr-TR" dirty="0" smtClean="0"/>
              <a:t>&lt;/</a:t>
            </a:r>
            <a:r>
              <a:rPr lang="tr-TR" dirty="0"/>
              <a:t>body&gt;</a:t>
            </a:r>
          </a:p>
          <a:p>
            <a:r>
              <a:rPr lang="tr-T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9779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Objelerde Özelliklere Erişim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6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1075323" y="1710100"/>
            <a:ext cx="2560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 err="1" smtClean="0"/>
              <a:t>objectName.propertyName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611560" y="1268760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Obje özelliklerine iki yolla erişilebilir.</a:t>
            </a:r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539552" y="2204864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İkinci yol</a:t>
            </a:r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539552" y="3356992"/>
            <a:ext cx="8219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person = {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"John"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"Doe"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age: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50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eyeColor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"blue"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1115616" y="2627620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objectName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tr-TR" i="1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i="1" dirty="0" err="1">
                <a:solidFill>
                  <a:srgbClr val="0000CD"/>
                </a:solidFill>
                <a:latin typeface="Consolas" panose="020B0609020204030204" pitchFamily="49" charset="0"/>
              </a:rPr>
              <a:t>propertyName</a:t>
            </a:r>
            <a:r>
              <a:rPr lang="tr-TR" i="1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1209010" y="4941168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person.lastName;</a:t>
            </a:r>
            <a:endParaRPr lang="tr-TR" dirty="0"/>
          </a:p>
        </p:txBody>
      </p:sp>
      <p:sp>
        <p:nvSpPr>
          <p:cNvPr id="13" name="Dikdörtgen 12"/>
          <p:cNvSpPr/>
          <p:nvPr/>
        </p:nvSpPr>
        <p:spPr>
          <a:xfrm>
            <a:off x="611560" y="4317380"/>
            <a:ext cx="8208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Örnek</a:t>
            </a:r>
          </a:p>
          <a:p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  1.Yöntem</a:t>
            </a:r>
          </a:p>
          <a:p>
            <a:endParaRPr lang="tr-T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tr-TR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  2.Yöntem</a:t>
            </a:r>
            <a:endParaRPr lang="tr-TR" dirty="0"/>
          </a:p>
        </p:txBody>
      </p:sp>
      <p:sp>
        <p:nvSpPr>
          <p:cNvPr id="14" name="Dikdörtgen 13"/>
          <p:cNvSpPr/>
          <p:nvPr/>
        </p:nvSpPr>
        <p:spPr>
          <a:xfrm>
            <a:off x="1261146" y="5795972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lastName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5371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Objelerde Metotlara Erişim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7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1075323" y="1710100"/>
            <a:ext cx="2621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 err="1"/>
              <a:t>objectName.methodName</a:t>
            </a:r>
            <a:r>
              <a:rPr lang="tr-TR" i="1" dirty="0"/>
              <a:t>()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611560" y="1268760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Obje </a:t>
            </a: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metodlarına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erişim</a:t>
            </a:r>
            <a:endParaRPr lang="tr-TR" dirty="0"/>
          </a:p>
        </p:txBody>
      </p:sp>
      <p:sp>
        <p:nvSpPr>
          <p:cNvPr id="13" name="Dikdörtgen 12"/>
          <p:cNvSpPr/>
          <p:nvPr/>
        </p:nvSpPr>
        <p:spPr>
          <a:xfrm>
            <a:off x="467544" y="4437112"/>
            <a:ext cx="8208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Örnek</a:t>
            </a:r>
          </a:p>
          <a:p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Doğru Erişim</a:t>
            </a:r>
          </a:p>
          <a:p>
            <a:endParaRPr lang="tr-TR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tr-T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	Hatalı Erişim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2267744" y="5085184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person.fullName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648072" y="2136339"/>
            <a:ext cx="65882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var </a:t>
            </a:r>
            <a:r>
              <a:rPr lang="tr-TR" dirty="0" err="1"/>
              <a:t>person</a:t>
            </a:r>
            <a:r>
              <a:rPr lang="tr-TR" dirty="0"/>
              <a:t> = {</a:t>
            </a:r>
          </a:p>
          <a:p>
            <a:r>
              <a:rPr lang="tr-TR" dirty="0"/>
              <a:t>    </a:t>
            </a:r>
            <a:r>
              <a:rPr lang="tr-TR" dirty="0" err="1"/>
              <a:t>firstName</a:t>
            </a:r>
            <a:r>
              <a:rPr lang="tr-TR" dirty="0"/>
              <a:t>: "John",</a:t>
            </a:r>
          </a:p>
          <a:p>
            <a:r>
              <a:rPr lang="tr-TR" dirty="0"/>
              <a:t>    </a:t>
            </a:r>
            <a:r>
              <a:rPr lang="tr-TR" dirty="0" err="1"/>
              <a:t>lastName</a:t>
            </a:r>
            <a:r>
              <a:rPr lang="tr-TR" dirty="0"/>
              <a:t> : "</a:t>
            </a:r>
            <a:r>
              <a:rPr lang="tr-TR" dirty="0" err="1"/>
              <a:t>Doe</a:t>
            </a:r>
            <a:r>
              <a:rPr lang="tr-TR" dirty="0"/>
              <a:t>",</a:t>
            </a:r>
          </a:p>
          <a:p>
            <a:r>
              <a:rPr lang="tr-TR" dirty="0"/>
              <a:t>    </a:t>
            </a:r>
            <a:r>
              <a:rPr lang="tr-TR" dirty="0" err="1"/>
              <a:t>id</a:t>
            </a:r>
            <a:r>
              <a:rPr lang="tr-TR" dirty="0"/>
              <a:t>       : 5566,</a:t>
            </a:r>
          </a:p>
          <a:p>
            <a:r>
              <a:rPr lang="tr-TR" dirty="0"/>
              <a:t>    </a:t>
            </a:r>
            <a:r>
              <a:rPr lang="tr-TR" dirty="0" err="1"/>
              <a:t>fullName</a:t>
            </a:r>
            <a:r>
              <a:rPr lang="tr-TR" dirty="0"/>
              <a:t> : </a:t>
            </a:r>
            <a:r>
              <a:rPr lang="tr-TR" dirty="0" err="1"/>
              <a:t>function</a:t>
            </a:r>
            <a:r>
              <a:rPr lang="tr-TR" dirty="0"/>
              <a:t>() {</a:t>
            </a:r>
          </a:p>
          <a:p>
            <a:r>
              <a:rPr lang="tr-TR" dirty="0"/>
              <a:t>       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/>
              <a:t>this.firstName</a:t>
            </a:r>
            <a:r>
              <a:rPr lang="tr-TR" dirty="0"/>
              <a:t> + " " + </a:t>
            </a:r>
            <a:r>
              <a:rPr lang="tr-TR" dirty="0" err="1"/>
              <a:t>this.lastName</a:t>
            </a:r>
            <a:r>
              <a:rPr lang="tr-TR" dirty="0"/>
              <a:t>;</a:t>
            </a:r>
          </a:p>
          <a:p>
            <a:r>
              <a:rPr lang="tr-TR" dirty="0"/>
              <a:t>    }</a:t>
            </a:r>
          </a:p>
          <a:p>
            <a:r>
              <a:rPr lang="tr-TR" dirty="0"/>
              <a:t>};</a:t>
            </a:r>
          </a:p>
        </p:txBody>
      </p:sp>
      <p:sp>
        <p:nvSpPr>
          <p:cNvPr id="15" name="Dikdörtgen 14"/>
          <p:cNvSpPr/>
          <p:nvPr/>
        </p:nvSpPr>
        <p:spPr>
          <a:xfrm>
            <a:off x="2301523" y="5939988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person.fullName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2288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Obje Özellik Örneği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8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457200" y="1412776"/>
            <a:ext cx="70671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&lt;!DOCTYPE html&gt;</a:t>
            </a:r>
          </a:p>
          <a:p>
            <a:r>
              <a:rPr lang="tr-TR" dirty="0"/>
              <a:t>&lt;html&gt;</a:t>
            </a:r>
          </a:p>
          <a:p>
            <a:r>
              <a:rPr lang="tr-TR" dirty="0"/>
              <a:t>&lt;body&gt;</a:t>
            </a:r>
          </a:p>
          <a:p>
            <a:endParaRPr lang="tr-TR" dirty="0"/>
          </a:p>
          <a:p>
            <a:r>
              <a:rPr lang="tr-TR" dirty="0"/>
              <a:t>&lt;p </a:t>
            </a:r>
            <a:r>
              <a:rPr lang="tr-TR" dirty="0" err="1"/>
              <a:t>id</a:t>
            </a:r>
            <a:r>
              <a:rPr lang="tr-TR" dirty="0"/>
              <a:t>="</a:t>
            </a:r>
            <a:r>
              <a:rPr lang="tr-TR" dirty="0" err="1"/>
              <a:t>demo</a:t>
            </a:r>
            <a:r>
              <a:rPr lang="tr-TR" dirty="0"/>
              <a:t>"&gt;</a:t>
            </a:r>
            <a:r>
              <a:rPr lang="tr-TR" dirty="0" err="1"/>
              <a:t>Display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result</a:t>
            </a:r>
            <a:r>
              <a:rPr lang="tr-TR" dirty="0"/>
              <a:t> here.&lt;/p&gt;</a:t>
            </a:r>
          </a:p>
          <a:p>
            <a:endParaRPr lang="tr-TR" dirty="0"/>
          </a:p>
          <a:p>
            <a:r>
              <a:rPr lang="tr-TR" dirty="0"/>
              <a:t>&lt;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/>
              <a:t>var </a:t>
            </a:r>
            <a:r>
              <a:rPr lang="tr-TR" dirty="0" err="1"/>
              <a:t>person</a:t>
            </a:r>
            <a:r>
              <a:rPr lang="tr-TR" dirty="0"/>
              <a:t> = {</a:t>
            </a:r>
            <a:r>
              <a:rPr lang="tr-TR" dirty="0" err="1"/>
              <a:t>firstName</a:t>
            </a:r>
            <a:r>
              <a:rPr lang="tr-TR" dirty="0"/>
              <a:t>:"John", </a:t>
            </a:r>
            <a:r>
              <a:rPr lang="tr-TR" dirty="0" err="1"/>
              <a:t>lastName</a:t>
            </a:r>
            <a:r>
              <a:rPr lang="tr-TR" dirty="0"/>
              <a:t>:"</a:t>
            </a:r>
            <a:r>
              <a:rPr lang="tr-TR" dirty="0" err="1"/>
              <a:t>Doe</a:t>
            </a:r>
            <a:r>
              <a:rPr lang="tr-TR" dirty="0"/>
              <a:t>"};</a:t>
            </a:r>
          </a:p>
          <a:p>
            <a:r>
              <a:rPr lang="tr-TR" dirty="0" err="1"/>
              <a:t>document.getElementById</a:t>
            </a:r>
            <a:r>
              <a:rPr lang="tr-TR" dirty="0"/>
              <a:t>("</a:t>
            </a:r>
            <a:r>
              <a:rPr lang="tr-TR" dirty="0" err="1"/>
              <a:t>demo</a:t>
            </a:r>
            <a:r>
              <a:rPr lang="tr-TR" dirty="0"/>
              <a:t>").</a:t>
            </a:r>
            <a:r>
              <a:rPr lang="tr-TR" dirty="0" err="1"/>
              <a:t>innerHTML</a:t>
            </a:r>
            <a:r>
              <a:rPr lang="tr-TR" dirty="0"/>
              <a:t> = </a:t>
            </a:r>
            <a:r>
              <a:rPr lang="tr-TR" dirty="0" err="1"/>
              <a:t>person.firstName</a:t>
            </a:r>
            <a:r>
              <a:rPr lang="tr-TR" dirty="0"/>
              <a:t>;</a:t>
            </a:r>
          </a:p>
          <a:p>
            <a:r>
              <a:rPr lang="tr-TR" dirty="0"/>
              <a:t>&lt;/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endParaRPr lang="tr-TR" dirty="0"/>
          </a:p>
          <a:p>
            <a:r>
              <a:rPr lang="tr-TR" dirty="0"/>
              <a:t>&lt;/body&gt;</a:t>
            </a:r>
          </a:p>
          <a:p>
            <a:r>
              <a:rPr lang="tr-T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2148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Obje </a:t>
            </a:r>
            <a:r>
              <a:rPr lang="tr-TR" dirty="0" err="1" smtClean="0"/>
              <a:t>Metod</a:t>
            </a:r>
            <a:r>
              <a:rPr lang="tr-TR" dirty="0" smtClean="0"/>
              <a:t> Örneği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9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457200" y="1268760"/>
            <a:ext cx="8229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&lt;!DOCTYPE html&gt;</a:t>
            </a:r>
          </a:p>
          <a:p>
            <a:r>
              <a:rPr lang="tr-TR" dirty="0"/>
              <a:t>&lt;html&gt;</a:t>
            </a:r>
          </a:p>
          <a:p>
            <a:r>
              <a:rPr lang="tr-TR" dirty="0"/>
              <a:t>&lt;body&gt;</a:t>
            </a:r>
          </a:p>
          <a:p>
            <a:r>
              <a:rPr lang="tr-TR" dirty="0" smtClean="0"/>
              <a:t>&lt;</a:t>
            </a:r>
            <a:r>
              <a:rPr lang="tr-TR" dirty="0"/>
              <a:t>p </a:t>
            </a:r>
            <a:r>
              <a:rPr lang="tr-TR" dirty="0" err="1"/>
              <a:t>id</a:t>
            </a:r>
            <a:r>
              <a:rPr lang="tr-TR" dirty="0"/>
              <a:t>="</a:t>
            </a:r>
            <a:r>
              <a:rPr lang="tr-TR" dirty="0" err="1"/>
              <a:t>demo</a:t>
            </a:r>
            <a:r>
              <a:rPr lang="tr-TR" dirty="0"/>
              <a:t>"&gt;</a:t>
            </a:r>
            <a:r>
              <a:rPr lang="tr-TR" dirty="0" err="1"/>
              <a:t>Display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result</a:t>
            </a:r>
            <a:r>
              <a:rPr lang="tr-TR" dirty="0"/>
              <a:t> here.&lt;/p&gt;</a:t>
            </a:r>
          </a:p>
          <a:p>
            <a:r>
              <a:rPr lang="tr-TR" dirty="0" smtClean="0"/>
              <a:t>&lt;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/>
              <a:t>var </a:t>
            </a:r>
            <a:r>
              <a:rPr lang="tr-TR" dirty="0" err="1"/>
              <a:t>person</a:t>
            </a:r>
            <a:r>
              <a:rPr lang="tr-TR" dirty="0"/>
              <a:t> = {</a:t>
            </a:r>
          </a:p>
          <a:p>
            <a:r>
              <a:rPr lang="tr-TR" dirty="0"/>
              <a:t>    </a:t>
            </a:r>
            <a:r>
              <a:rPr lang="tr-TR" dirty="0" err="1"/>
              <a:t>firstName</a:t>
            </a:r>
            <a:r>
              <a:rPr lang="tr-TR" dirty="0"/>
              <a:t>: "John",</a:t>
            </a:r>
          </a:p>
          <a:p>
            <a:r>
              <a:rPr lang="tr-TR" dirty="0"/>
              <a:t>    </a:t>
            </a:r>
            <a:r>
              <a:rPr lang="tr-TR" dirty="0" err="1"/>
              <a:t>lastName</a:t>
            </a:r>
            <a:r>
              <a:rPr lang="tr-TR" dirty="0"/>
              <a:t> : "</a:t>
            </a:r>
            <a:r>
              <a:rPr lang="tr-TR" dirty="0" err="1"/>
              <a:t>Doe</a:t>
            </a:r>
            <a:r>
              <a:rPr lang="tr-TR" dirty="0"/>
              <a:t>",</a:t>
            </a:r>
          </a:p>
          <a:p>
            <a:r>
              <a:rPr lang="tr-TR" dirty="0"/>
              <a:t>    </a:t>
            </a:r>
            <a:r>
              <a:rPr lang="tr-TR" dirty="0" err="1"/>
              <a:t>id</a:t>
            </a:r>
            <a:r>
              <a:rPr lang="tr-TR" dirty="0"/>
              <a:t>       : 5566,</a:t>
            </a:r>
          </a:p>
          <a:p>
            <a:r>
              <a:rPr lang="tr-TR" dirty="0"/>
              <a:t>    </a:t>
            </a:r>
            <a:r>
              <a:rPr lang="tr-TR" dirty="0" err="1"/>
              <a:t>fullName</a:t>
            </a:r>
            <a:r>
              <a:rPr lang="tr-TR" dirty="0"/>
              <a:t> : </a:t>
            </a:r>
            <a:r>
              <a:rPr lang="tr-TR" dirty="0" err="1"/>
              <a:t>function</a:t>
            </a:r>
            <a:r>
              <a:rPr lang="tr-TR" dirty="0"/>
              <a:t>() {</a:t>
            </a:r>
          </a:p>
          <a:p>
            <a:r>
              <a:rPr lang="tr-TR" dirty="0"/>
              <a:t>       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/>
              <a:t>this.firstName</a:t>
            </a:r>
            <a:r>
              <a:rPr lang="tr-TR" dirty="0"/>
              <a:t> + " " + </a:t>
            </a:r>
            <a:r>
              <a:rPr lang="tr-TR" dirty="0" err="1"/>
              <a:t>this.lastName</a:t>
            </a:r>
            <a:r>
              <a:rPr lang="tr-TR" dirty="0"/>
              <a:t>;</a:t>
            </a:r>
          </a:p>
          <a:p>
            <a:r>
              <a:rPr lang="tr-TR" dirty="0"/>
              <a:t>    }</a:t>
            </a:r>
          </a:p>
          <a:p>
            <a:r>
              <a:rPr lang="tr-TR" dirty="0"/>
              <a:t>}; </a:t>
            </a:r>
            <a:endParaRPr lang="tr-TR" dirty="0" smtClean="0"/>
          </a:p>
          <a:p>
            <a:r>
              <a:rPr lang="tr-TR" dirty="0" err="1" smtClean="0"/>
              <a:t>document.getElementById</a:t>
            </a:r>
            <a:r>
              <a:rPr lang="tr-TR" dirty="0"/>
              <a:t>("</a:t>
            </a:r>
            <a:r>
              <a:rPr lang="tr-TR" dirty="0" err="1"/>
              <a:t>demo</a:t>
            </a:r>
            <a:r>
              <a:rPr lang="tr-TR" dirty="0"/>
              <a:t>").</a:t>
            </a:r>
            <a:r>
              <a:rPr lang="tr-TR" dirty="0" err="1"/>
              <a:t>innerHTML</a:t>
            </a:r>
            <a:r>
              <a:rPr lang="tr-TR" dirty="0"/>
              <a:t> = </a:t>
            </a:r>
            <a:r>
              <a:rPr lang="tr-TR" dirty="0" err="1" smtClean="0"/>
              <a:t>person.fullName</a:t>
            </a:r>
            <a:r>
              <a:rPr lang="tr-TR" dirty="0" smtClean="0"/>
              <a:t>();</a:t>
            </a:r>
            <a:endParaRPr lang="tr-TR" dirty="0"/>
          </a:p>
          <a:p>
            <a:r>
              <a:rPr lang="tr-TR" dirty="0"/>
              <a:t>&lt;/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endParaRPr lang="tr-TR" dirty="0"/>
          </a:p>
          <a:p>
            <a:r>
              <a:rPr lang="tr-TR" dirty="0"/>
              <a:t>&lt;/body&gt;</a:t>
            </a:r>
          </a:p>
          <a:p>
            <a:r>
              <a:rPr lang="tr-T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78925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ynak">
  <a:themeElements>
    <a:clrScheme name="Kayna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Kayna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yna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2805</TotalTime>
  <Words>2227</Words>
  <Application>Microsoft Office PowerPoint</Application>
  <PresentationFormat>Ekran Gösterisi (4:3)</PresentationFormat>
  <Paragraphs>672</Paragraphs>
  <Slides>54</Slides>
  <Notes>52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54</vt:i4>
      </vt:variant>
    </vt:vector>
  </HeadingPairs>
  <TitlesOfParts>
    <vt:vector size="64" baseType="lpstr">
      <vt:lpstr>Arial</vt:lpstr>
      <vt:lpstr>Bookman Old Style</vt:lpstr>
      <vt:lpstr>Calibri</vt:lpstr>
      <vt:lpstr>Consolas</vt:lpstr>
      <vt:lpstr>Gill Sans MT</vt:lpstr>
      <vt:lpstr>Segoe UI</vt:lpstr>
      <vt:lpstr>Verdana</vt:lpstr>
      <vt:lpstr>Wingdings</vt:lpstr>
      <vt:lpstr>Wingdings 3</vt:lpstr>
      <vt:lpstr>Kaynak</vt:lpstr>
      <vt:lpstr>Web Teknolojileri</vt:lpstr>
      <vt:lpstr>İçerik</vt:lpstr>
      <vt:lpstr>JavaScript Objeler</vt:lpstr>
      <vt:lpstr>JavaScript Objeler</vt:lpstr>
      <vt:lpstr>JavaScript Objeler</vt:lpstr>
      <vt:lpstr>Objelerde Özelliklere Erişim</vt:lpstr>
      <vt:lpstr>Objelerde Metotlara Erişim</vt:lpstr>
      <vt:lpstr>Obje Özellik Örneği</vt:lpstr>
      <vt:lpstr>Obje Metod Örneği</vt:lpstr>
      <vt:lpstr>Değişkenlerin Yaşam Alanları</vt:lpstr>
      <vt:lpstr>Global Değişkenler</vt:lpstr>
      <vt:lpstr>Global Değişken Örneği</vt:lpstr>
      <vt:lpstr>Lokal Değişkenler</vt:lpstr>
      <vt:lpstr>Lokal Değişken Örneği</vt:lpstr>
      <vt:lpstr>String Özellikleri</vt:lpstr>
      <vt:lpstr>String  Özel Karekterler</vt:lpstr>
      <vt:lpstr>String Metodlar</vt:lpstr>
      <vt:lpstr>String Metodlar</vt:lpstr>
      <vt:lpstr>String Örnekler</vt:lpstr>
      <vt:lpstr>String Örnekler</vt:lpstr>
      <vt:lpstr>Number Metodları</vt:lpstr>
      <vt:lpstr>Number Metodları</vt:lpstr>
      <vt:lpstr>Tarih Saat Metodları</vt:lpstr>
      <vt:lpstr>Dizileri Kullanma</vt:lpstr>
      <vt:lpstr>Dizilerde Farklı Tipleri Barındırma</vt:lpstr>
      <vt:lpstr>Dizi Elemanlarında Dolaşma</vt:lpstr>
      <vt:lpstr>Diziye Eleman Ekleme</vt:lpstr>
      <vt:lpstr>Boolean Değerler</vt:lpstr>
      <vt:lpstr>Karşılaştırma Operatörleri</vt:lpstr>
      <vt:lpstr>Karşılaştırma Operatörleri</vt:lpstr>
      <vt:lpstr>Lojic Operatörler</vt:lpstr>
      <vt:lpstr>Karşılaştırma</vt:lpstr>
      <vt:lpstr>Karşılaştırma</vt:lpstr>
      <vt:lpstr>Karşılaştırma</vt:lpstr>
      <vt:lpstr>Karşılaştırma Örneği</vt:lpstr>
      <vt:lpstr>Switch</vt:lpstr>
      <vt:lpstr>Switch</vt:lpstr>
      <vt:lpstr>Döngüler for</vt:lpstr>
      <vt:lpstr>Döngüler for</vt:lpstr>
      <vt:lpstr>Döngüler while</vt:lpstr>
      <vt:lpstr>Döngüler do while</vt:lpstr>
      <vt:lpstr>Döngüler do while</vt:lpstr>
      <vt:lpstr>Break</vt:lpstr>
      <vt:lpstr>Continue</vt:lpstr>
      <vt:lpstr>JavaScript JSON</vt:lpstr>
      <vt:lpstr>JavaScript JSON</vt:lpstr>
      <vt:lpstr>JavaScript JSON</vt:lpstr>
      <vt:lpstr>JavaScript JSON</vt:lpstr>
      <vt:lpstr>JavaScript JSON</vt:lpstr>
      <vt:lpstr>JavaScript Form Elemanlar</vt:lpstr>
      <vt:lpstr>JavaScript Form Doğrulama</vt:lpstr>
      <vt:lpstr>JavaScript Form Elemanlar</vt:lpstr>
      <vt:lpstr>JavaScript Form Doğrulama</vt:lpstr>
      <vt:lpstr>JavaScript Form Doğrulama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Teknolojileri</dc:title>
  <dc:creator>Admin</dc:creator>
  <cp:lastModifiedBy>osman kara</cp:lastModifiedBy>
  <cp:revision>149</cp:revision>
  <dcterms:created xsi:type="dcterms:W3CDTF">2016-02-14T06:12:05Z</dcterms:created>
  <dcterms:modified xsi:type="dcterms:W3CDTF">2016-03-26T22:50:33Z</dcterms:modified>
</cp:coreProperties>
</file>