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340" r:id="rId4"/>
    <p:sldId id="389" r:id="rId5"/>
    <p:sldId id="437" r:id="rId6"/>
    <p:sldId id="388" r:id="rId7"/>
    <p:sldId id="390" r:id="rId8"/>
    <p:sldId id="396" r:id="rId9"/>
    <p:sldId id="397" r:id="rId10"/>
    <p:sldId id="438" r:id="rId11"/>
    <p:sldId id="439" r:id="rId12"/>
    <p:sldId id="440" r:id="rId13"/>
    <p:sldId id="458" r:id="rId14"/>
    <p:sldId id="459" r:id="rId15"/>
    <p:sldId id="460" r:id="rId16"/>
    <p:sldId id="461" r:id="rId17"/>
    <p:sldId id="462" r:id="rId18"/>
    <p:sldId id="463" r:id="rId19"/>
    <p:sldId id="441" r:id="rId20"/>
    <p:sldId id="442" r:id="rId21"/>
    <p:sldId id="443" r:id="rId22"/>
    <p:sldId id="444" r:id="rId23"/>
    <p:sldId id="451" r:id="rId24"/>
    <p:sldId id="445" r:id="rId25"/>
    <p:sldId id="446" r:id="rId26"/>
    <p:sldId id="447" r:id="rId27"/>
    <p:sldId id="448" r:id="rId28"/>
    <p:sldId id="449" r:id="rId29"/>
    <p:sldId id="450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52" r:id="rId38"/>
    <p:sldId id="454" r:id="rId39"/>
    <p:sldId id="455" r:id="rId40"/>
    <p:sldId id="456" r:id="rId41"/>
    <p:sldId id="457" r:id="rId42"/>
    <p:sldId id="473" r:id="rId43"/>
    <p:sldId id="475" r:id="rId44"/>
    <p:sldId id="474" r:id="rId45"/>
    <p:sldId id="387" r:id="rId4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1084" autoAdjust="0"/>
  </p:normalViewPr>
  <p:slideViewPr>
    <p:cSldViewPr>
      <p:cViewPr varScale="1">
        <p:scale>
          <a:sx n="106" d="100"/>
          <a:sy n="106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27.02.2017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27.02.2017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27.02.2017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27.02.2017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27.02.2017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27.02.2017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27.02.2017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27.02.2017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27.02.2017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27.02.2017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27.02.2017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27.02.2017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27.02.2017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3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3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7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4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5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6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6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afta8/ornek16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afta8/ornek17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8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9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0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8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sitesi.web.t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mobi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7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hazır hale geldiğinde sayfadaki olayları dinleyerek çalıştırmak için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()</a:t>
            </a:r>
          </a:p>
          <a:p>
            <a:pPr marL="0" indent="0">
              <a:buNone/>
              <a:defRPr/>
            </a:pPr>
            <a:r>
              <a:rPr lang="tr-TR" sz="2800" dirty="0" smtClean="0"/>
              <a:t>{</a:t>
            </a:r>
          </a:p>
          <a:p>
            <a:pPr marL="0" indent="0">
              <a:buNone/>
              <a:defRPr/>
            </a:pPr>
            <a:r>
              <a:rPr lang="tr-TR" sz="2800" dirty="0" smtClean="0"/>
              <a:t>Kodlar…..</a:t>
            </a:r>
          </a:p>
          <a:p>
            <a:pPr marL="0" indent="0">
              <a:buNone/>
              <a:defRPr/>
            </a:pPr>
            <a:r>
              <a:rPr lang="tr-TR" sz="2800" dirty="0" smtClean="0"/>
              <a:t>});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kullanılır.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24400" y="1196752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Sayfanın genel yapısı aşağıdaki gibi olur.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$(</a:t>
            </a:r>
            <a:r>
              <a:rPr lang="tr-TR" sz="2400" dirty="0" err="1" smtClean="0"/>
              <a:t>document</a:t>
            </a:r>
            <a:r>
              <a:rPr lang="tr-TR" sz="2400" dirty="0" smtClean="0"/>
              <a:t>).</a:t>
            </a:r>
            <a:r>
              <a:rPr lang="tr-TR" sz="2400" dirty="0" err="1" smtClean="0"/>
              <a:t>ready</a:t>
            </a:r>
            <a:r>
              <a:rPr lang="tr-TR" sz="2400" dirty="0" smtClean="0"/>
              <a:t>(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()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{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Kodlar…..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});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haline gelir.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99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S</a:t>
            </a:r>
            <a:r>
              <a:rPr lang="tr-TR" sz="2800" dirty="0" smtClean="0"/>
              <a:t>eçici olarak </a:t>
            </a:r>
            <a:r>
              <a:rPr lang="tr-TR" sz="2800" b="1" dirty="0" err="1" smtClean="0"/>
              <a:t>this</a:t>
            </a:r>
            <a:r>
              <a:rPr lang="tr-TR" sz="2800" dirty="0" smtClean="0"/>
              <a:t> ile kodun kullanıldığı elemanı temsil eder.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olarak </a:t>
            </a:r>
            <a:r>
              <a:rPr lang="tr-TR" sz="2800" b="1" dirty="0" smtClean="0"/>
              <a:t>html elemanları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.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b="1" dirty="0" err="1" smtClean="0"/>
              <a:t>class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#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b="1" dirty="0" err="1" smtClean="0"/>
              <a:t>id</a:t>
            </a:r>
            <a:r>
              <a:rPr lang="tr-TR" sz="2800" dirty="0" smtClean="0"/>
              <a:t>, 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*</a:t>
            </a:r>
            <a:r>
              <a:rPr lang="tr-TR" sz="2800" dirty="0" smtClean="0"/>
              <a:t> ile sayfadaki tüm elemanlar,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</a:t>
            </a:r>
            <a:r>
              <a:rPr lang="tr-TR" sz="2800" b="1" dirty="0" err="1" smtClean="0"/>
              <a:t>first</a:t>
            </a:r>
            <a:r>
              <a:rPr lang="tr-TR" sz="2800" b="1" dirty="0" smtClean="0"/>
              <a:t> </a:t>
            </a:r>
            <a:r>
              <a:rPr lang="tr-TR" sz="2800" dirty="0" smtClean="0"/>
              <a:t>ile birden fazla aynı isimli seçicinin ilki,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</a:t>
            </a:r>
            <a:r>
              <a:rPr lang="tr-TR" sz="2800" b="1" dirty="0" err="1" smtClean="0"/>
              <a:t>even</a:t>
            </a:r>
            <a:r>
              <a:rPr lang="tr-TR" sz="2800" dirty="0" smtClean="0"/>
              <a:t> birden fazla aynı isimli seçinin </a:t>
            </a:r>
            <a:r>
              <a:rPr lang="tr-TR" sz="2800" dirty="0" err="1" smtClean="0"/>
              <a:t>sırasal</a:t>
            </a:r>
            <a:r>
              <a:rPr lang="tr-TR" sz="2800" dirty="0" smtClean="0"/>
              <a:t> olarak </a:t>
            </a:r>
            <a:r>
              <a:rPr lang="tr-TR" sz="2800" b="1" dirty="0" smtClean="0"/>
              <a:t>çift</a:t>
            </a:r>
            <a:r>
              <a:rPr lang="tr-TR" sz="2800" dirty="0" smtClean="0"/>
              <a:t> olanı,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</a:t>
            </a:r>
            <a:r>
              <a:rPr lang="tr-TR" sz="2800" b="1" dirty="0" err="1" smtClean="0"/>
              <a:t>odd</a:t>
            </a:r>
            <a:r>
              <a:rPr lang="tr-TR" sz="2800" dirty="0" smtClean="0"/>
              <a:t> </a:t>
            </a:r>
            <a:r>
              <a:rPr lang="tr-TR" sz="2800" dirty="0"/>
              <a:t>birden fazla aynı isimli seçinin </a:t>
            </a:r>
            <a:r>
              <a:rPr lang="tr-TR" sz="2800" dirty="0" err="1"/>
              <a:t>sırasal</a:t>
            </a:r>
            <a:r>
              <a:rPr lang="tr-TR" sz="2800" dirty="0"/>
              <a:t> olarak </a:t>
            </a:r>
            <a:r>
              <a:rPr lang="tr-TR" sz="2800" b="1" dirty="0"/>
              <a:t>tek</a:t>
            </a:r>
            <a:r>
              <a:rPr lang="tr-TR" sz="2800" dirty="0"/>
              <a:t> olanı,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seçici </a:t>
            </a:r>
            <a:r>
              <a:rPr lang="tr-TR" sz="2800" b="1" dirty="0" err="1" smtClean="0"/>
              <a:t>altseçici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kullanılabilir.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dirty="0" err="1"/>
              <a:t>script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/>
              <a:t>="</a:t>
            </a:r>
            <a:r>
              <a:rPr lang="tr-TR" sz="2800" dirty="0" err="1"/>
              <a:t>text</a:t>
            </a:r>
            <a:r>
              <a:rPr lang="tr-TR" sz="2800" dirty="0"/>
              <a:t>/</a:t>
            </a:r>
            <a:r>
              <a:rPr lang="tr-TR" sz="2800" dirty="0" err="1"/>
              <a:t>javascript</a:t>
            </a:r>
            <a:r>
              <a:rPr lang="tr-TR" sz="2800" dirty="0"/>
              <a:t>"&gt;</a:t>
            </a:r>
          </a:p>
          <a:p>
            <a:pPr marL="0" indent="0">
              <a:buNone/>
              <a:defRPr/>
            </a:pPr>
            <a:r>
              <a:rPr lang="tr-TR" sz="2800" dirty="0"/>
              <a:t>    $(</a:t>
            </a:r>
            <a:r>
              <a:rPr lang="tr-TR" sz="2800" dirty="0" err="1"/>
              <a:t>document</a:t>
            </a:r>
            <a:r>
              <a:rPr lang="tr-TR" sz="2800" dirty="0"/>
              <a:t>).</a:t>
            </a:r>
            <a:r>
              <a:rPr lang="tr-TR" sz="2800" dirty="0" err="1"/>
              <a:t>ready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$("</a:t>
            </a:r>
            <a:r>
              <a:rPr lang="tr-TR" sz="2800" dirty="0"/>
              <a:t>h1").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</a:t>
            </a:r>
            <a:r>
              <a:rPr lang="tr-TR" sz="2800" dirty="0"/>
              <a:t>$("h1").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   $("#</a:t>
            </a:r>
            <a:r>
              <a:rPr lang="tr-TR" sz="2800" dirty="0"/>
              <a:t>p1").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 </a:t>
            </a:r>
            <a:r>
              <a:rPr lang="tr-TR" sz="2800" dirty="0"/>
              <a:t>$("#p1").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</a:t>
            </a: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$("div.p3").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</a:t>
            </a:r>
            <a:r>
              <a:rPr lang="tr-TR" sz="2800" dirty="0" smtClean="0"/>
              <a:t>       </a:t>
            </a:r>
            <a:r>
              <a:rPr lang="tr-TR" sz="2800" dirty="0"/>
              <a:t>$("div.p3").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  &lt;/</a:t>
            </a:r>
            <a:r>
              <a:rPr lang="tr-TR" sz="2800" dirty="0" err="1"/>
              <a:t>script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&lt;h1&gt;Burayı </a:t>
            </a:r>
            <a:r>
              <a:rPr lang="tr-TR" sz="1600" dirty="0" err="1"/>
              <a:t>tiklayın</a:t>
            </a:r>
            <a:r>
              <a:rPr lang="tr-TR" sz="1600" dirty="0"/>
              <a:t> bakalım&lt;/h1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id</a:t>
            </a:r>
            <a:r>
              <a:rPr lang="tr-TR" sz="1600" dirty="0"/>
              <a:t>="p1"&gt;Burada p1 </a:t>
            </a:r>
            <a:r>
              <a:rPr lang="tr-TR" sz="1600" dirty="0" err="1"/>
              <a:t>idisi</a:t>
            </a:r>
            <a:r>
              <a:rPr lang="tr-TR" sz="1600" dirty="0"/>
              <a:t>  var&lt;/p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="p2"&gt;Burada p2 </a:t>
            </a:r>
            <a:r>
              <a:rPr lang="tr-TR" sz="1600" dirty="0" err="1"/>
              <a:t>classı</a:t>
            </a:r>
            <a:r>
              <a:rPr lang="tr-TR" sz="1600" dirty="0"/>
              <a:t> var&lt;/p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&lt;div&gt;div h1 i &lt;/div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="p3"&gt;div p si&lt;/div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611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Elemanların özelliklerine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özelliklerini öğrenmek 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</a:t>
            </a:r>
            <a:r>
              <a:rPr lang="tr-TR" sz="2800" dirty="0" err="1" smtClean="0"/>
              <a:t>attr</a:t>
            </a:r>
            <a:r>
              <a:rPr lang="tr-TR" sz="2800" dirty="0" smtClean="0"/>
              <a:t>(özellik);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Elemanların özelliklerini değiştirmek için:</a:t>
            </a:r>
          </a:p>
          <a:p>
            <a:pPr marL="0" indent="0">
              <a:buNone/>
              <a:defRPr/>
            </a:pPr>
            <a:r>
              <a:rPr lang="tr-TR" sz="2800" dirty="0"/>
              <a:t>$(seçici).</a:t>
            </a:r>
            <a:r>
              <a:rPr lang="tr-TR" sz="2800" dirty="0" err="1" smtClean="0"/>
              <a:t>attr</a:t>
            </a:r>
            <a:r>
              <a:rPr lang="tr-TR" sz="2800" dirty="0" smtClean="0"/>
              <a:t>(özellik, değeri);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4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"a.jpg"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"b.jpg"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"c.jpg"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 err="1"/>
              <a:t>img</a:t>
            </a:r>
            <a:r>
              <a:rPr lang="tr-TR" sz="1600" b="1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</a:t>
            </a:r>
            <a:r>
              <a:rPr lang="tr-TR" sz="1600" b="1" dirty="0"/>
              <a:t>"a.jpg"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rsm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img-rounded</a:t>
            </a:r>
            <a:r>
              <a:rPr lang="tr-TR" sz="1600" b="1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</a:t>
            </a:r>
            <a:r>
              <a:rPr lang="tr-TR" sz="1600" b="1" dirty="0"/>
              <a:t>"200px" </a:t>
            </a:r>
            <a:r>
              <a:rPr lang="tr-TR" sz="1600" dirty="0" err="1"/>
              <a:t>width</a:t>
            </a:r>
            <a:r>
              <a:rPr lang="tr-TR" sz="1600" dirty="0"/>
              <a:t>=</a:t>
            </a:r>
            <a:r>
              <a:rPr lang="tr-TR" sz="1600" b="1" dirty="0"/>
              <a:t>"200px"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&gt;a resmi&lt;/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&gt;b resmi&lt;/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&gt;c resmi&lt;/</a:t>
            </a:r>
            <a:r>
              <a:rPr lang="tr-TR" sz="1600" b="1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8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Elemanların özelliklerini 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içerisindeki verileri temizlemek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empty</a:t>
            </a:r>
            <a:r>
              <a:rPr lang="tr-TR" sz="2800" dirty="0" smtClean="0"/>
              <a:t>();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Elemanların silinmesi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seçici).</a:t>
            </a:r>
            <a:r>
              <a:rPr lang="tr-TR" sz="2800" dirty="0" err="1"/>
              <a:t>remove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8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empty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remove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"div"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height:100</a:t>
            </a:r>
            <a:r>
              <a:rPr lang="tr-TR" sz="1600" b="1" dirty="0"/>
              <a:t>px</a:t>
            </a:r>
            <a:r>
              <a:rPr lang="tr-TR" sz="1600" dirty="0"/>
              <a:t>;width:300</a:t>
            </a:r>
            <a:r>
              <a:rPr lang="tr-TR" sz="1600" b="1" dirty="0"/>
              <a:t>px</a:t>
            </a:r>
            <a:r>
              <a:rPr lang="tr-TR" sz="1600" dirty="0"/>
              <a:t>;border:1</a:t>
            </a:r>
            <a:r>
              <a:rPr lang="tr-TR" sz="1600" b="1" dirty="0"/>
              <a:t>px </a:t>
            </a:r>
            <a:r>
              <a:rPr lang="tr-TR" sz="1600" b="1" dirty="0" err="1"/>
              <a:t>solid</a:t>
            </a:r>
            <a:r>
              <a:rPr lang="tr-TR" sz="1600" b="1" dirty="0"/>
              <a:t> </a:t>
            </a:r>
            <a:r>
              <a:rPr lang="tr-TR" sz="1600" b="1" dirty="0" err="1"/>
              <a:t>black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p</a:t>
            </a:r>
            <a:r>
              <a:rPr lang="tr-TR" sz="1600" dirty="0"/>
              <a:t>&gt;Bu </a:t>
            </a:r>
            <a:r>
              <a:rPr lang="tr-TR" sz="1600" dirty="0" err="1"/>
              <a:t>divin</a:t>
            </a:r>
            <a:r>
              <a:rPr lang="tr-TR" sz="1600" dirty="0"/>
              <a:t> içindeki yazı&lt;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Aşağıdaki butona tıklayınca silinecektir.&lt;/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Divin</a:t>
            </a:r>
            <a:r>
              <a:rPr lang="tr-TR" sz="1600" dirty="0"/>
              <a:t> içindeki yazıyı sil.&lt;/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Divi</a:t>
            </a:r>
            <a:r>
              <a:rPr lang="tr-TR" sz="1600" dirty="0"/>
              <a:t> sil&lt;/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Örnek12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318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Sayfaya eleman ekleme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içerisindeki değerden önce veri eklemek için: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prepend</a:t>
            </a:r>
            <a:r>
              <a:rPr lang="tr-TR" sz="2800" dirty="0" smtClean="0"/>
              <a:t>(veri);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Sonrasına veri eklemek için;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append</a:t>
            </a:r>
            <a:r>
              <a:rPr lang="tr-TR" sz="2800" dirty="0" smtClean="0"/>
              <a:t>(veri</a:t>
            </a:r>
            <a:r>
              <a:rPr lang="tr-TR" sz="2800" dirty="0"/>
              <a:t>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Sonrasına veri eklemek için;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after</a:t>
            </a:r>
            <a:r>
              <a:rPr lang="tr-TR" sz="2800" dirty="0" smtClean="0"/>
              <a:t>(veri);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Elemanın öncesine veri eklemek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before</a:t>
            </a:r>
            <a:r>
              <a:rPr lang="tr-TR" sz="2800" dirty="0" smtClean="0"/>
              <a:t>(veri);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0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prepend</a:t>
            </a:r>
            <a:r>
              <a:rPr lang="tr-TR" sz="1800" dirty="0"/>
              <a:t>(</a:t>
            </a:r>
            <a:r>
              <a:rPr lang="tr-TR" sz="1800" b="1" dirty="0"/>
              <a:t>"&lt;&lt;"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append</a:t>
            </a:r>
            <a:r>
              <a:rPr lang="tr-TR" sz="1800" dirty="0"/>
              <a:t>(</a:t>
            </a:r>
            <a:r>
              <a:rPr lang="tr-TR" sz="1800" b="1" dirty="0"/>
              <a:t>"&gt;&gt;"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before</a:t>
            </a:r>
            <a:r>
              <a:rPr lang="tr-TR" sz="1800" dirty="0"/>
              <a:t>(</a:t>
            </a:r>
            <a:r>
              <a:rPr lang="tr-TR" sz="1800" b="1" dirty="0"/>
              <a:t>"&lt;&lt;"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"#btn4"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after</a:t>
            </a:r>
            <a:r>
              <a:rPr lang="tr-TR" sz="1800" dirty="0"/>
              <a:t>(</a:t>
            </a:r>
            <a:r>
              <a:rPr lang="tr-TR" sz="1800" b="1" dirty="0"/>
              <a:t>"&gt;&gt;"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"div"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 </a:t>
            </a:r>
            <a:r>
              <a:rPr lang="tr-TR" sz="1600" b="1" dirty="0" err="1"/>
              <a:t>text-center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height:100</a:t>
            </a:r>
            <a:r>
              <a:rPr lang="tr-TR" sz="1600" b="1" dirty="0"/>
              <a:t>px</a:t>
            </a:r>
            <a:r>
              <a:rPr lang="tr-TR" sz="1600" dirty="0"/>
              <a:t>;width:300</a:t>
            </a:r>
            <a:r>
              <a:rPr lang="tr-TR" sz="1600" b="1" dirty="0"/>
              <a:t>px</a:t>
            </a:r>
            <a:r>
              <a:rPr lang="tr-TR" sz="1600" dirty="0"/>
              <a:t>;border:1</a:t>
            </a:r>
            <a:r>
              <a:rPr lang="tr-TR" sz="1600" b="1" dirty="0"/>
              <a:t>px </a:t>
            </a:r>
            <a:r>
              <a:rPr lang="tr-TR" sz="1600" b="1" dirty="0" err="1"/>
              <a:t>solid</a:t>
            </a:r>
            <a:r>
              <a:rPr lang="tr-TR" sz="1600" b="1" dirty="0"/>
              <a:t> </a:t>
            </a:r>
            <a:r>
              <a:rPr lang="tr-TR" sz="1600" b="1" dirty="0" err="1"/>
              <a:t>black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Metin Burada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&gt;Metin öncesine&lt;&lt;&lt;/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&gt;Metnin sonrasına&gt;&gt;&lt;/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&gt;Elemanın öncesine&lt;&lt;&lt;/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"btn4"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&gt;Elemanın öncesine&gt;&gt;&lt;/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Örnek13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772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Olaylarla çalışmak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olaylarına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$(seçici).olay()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Olay olarak:</a:t>
            </a:r>
          </a:p>
          <a:p>
            <a:pPr marL="0" indent="0">
              <a:buNone/>
              <a:defRPr/>
            </a:pPr>
            <a:r>
              <a:rPr lang="tr-TR" sz="2800" dirty="0" smtClean="0"/>
              <a:t>Fare olayları: </a:t>
            </a:r>
            <a:r>
              <a:rPr lang="tr-TR" sz="2800" dirty="0" err="1" smtClean="0"/>
              <a:t>click</a:t>
            </a:r>
            <a:r>
              <a:rPr lang="tr-TR" sz="2800" dirty="0" smtClean="0"/>
              <a:t>, </a:t>
            </a:r>
            <a:r>
              <a:rPr lang="tr-TR" sz="2800" dirty="0" err="1" smtClean="0"/>
              <a:t>dblclick</a:t>
            </a:r>
            <a:r>
              <a:rPr lang="tr-TR" sz="2800" dirty="0" smtClean="0"/>
              <a:t>, </a:t>
            </a:r>
            <a:r>
              <a:rPr lang="tr-TR" sz="2800" dirty="0" err="1" smtClean="0"/>
              <a:t>mouseenter</a:t>
            </a:r>
            <a:r>
              <a:rPr lang="tr-TR" sz="2800" dirty="0" smtClean="0"/>
              <a:t>, </a:t>
            </a:r>
            <a:r>
              <a:rPr lang="tr-TR" sz="2800" dirty="0" err="1" smtClean="0"/>
              <a:t>mouseleave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Klavye olayları: </a:t>
            </a:r>
            <a:r>
              <a:rPr lang="tr-TR" sz="2800" dirty="0" err="1" smtClean="0"/>
              <a:t>keypress</a:t>
            </a:r>
            <a:r>
              <a:rPr lang="tr-TR" sz="2800" dirty="0" smtClean="0"/>
              <a:t>, </a:t>
            </a:r>
            <a:r>
              <a:rPr lang="tr-TR" sz="2800" dirty="0" err="1" smtClean="0"/>
              <a:t>keydown</a:t>
            </a:r>
            <a:r>
              <a:rPr lang="tr-TR" sz="2800" dirty="0" smtClean="0"/>
              <a:t>, </a:t>
            </a:r>
            <a:r>
              <a:rPr lang="tr-TR" sz="2800" dirty="0" err="1" smtClean="0"/>
              <a:t>keyup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Form olayları: </a:t>
            </a:r>
            <a:r>
              <a:rPr lang="tr-TR" sz="2800" dirty="0" err="1" smtClean="0"/>
              <a:t>submit</a:t>
            </a:r>
            <a:r>
              <a:rPr lang="tr-TR" sz="2800" dirty="0" smtClean="0"/>
              <a:t>, </a:t>
            </a:r>
            <a:r>
              <a:rPr lang="tr-TR" sz="2800" dirty="0" err="1" smtClean="0"/>
              <a:t>change</a:t>
            </a:r>
            <a:r>
              <a:rPr lang="tr-TR" sz="2800" dirty="0" smtClean="0"/>
              <a:t>, </a:t>
            </a:r>
            <a:r>
              <a:rPr lang="tr-TR" sz="2800" dirty="0" err="1" smtClean="0"/>
              <a:t>focus</a:t>
            </a:r>
            <a:r>
              <a:rPr lang="tr-TR" sz="2800" dirty="0" smtClean="0"/>
              <a:t>, </a:t>
            </a:r>
            <a:r>
              <a:rPr lang="tr-TR" sz="2800" dirty="0" err="1" smtClean="0"/>
              <a:t>blur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Belge veya pencere olayları: </a:t>
            </a:r>
            <a:r>
              <a:rPr lang="tr-TR" sz="2800" dirty="0" err="1" smtClean="0"/>
              <a:t>load</a:t>
            </a:r>
            <a:r>
              <a:rPr lang="tr-TR" sz="2800" dirty="0" smtClean="0"/>
              <a:t>, </a:t>
            </a:r>
            <a:r>
              <a:rPr lang="tr-TR" sz="2800" dirty="0" err="1" smtClean="0"/>
              <a:t>resize</a:t>
            </a:r>
            <a:r>
              <a:rPr lang="tr-TR" sz="2800" dirty="0" smtClean="0"/>
              <a:t>, </a:t>
            </a:r>
            <a:r>
              <a:rPr lang="tr-TR" sz="2800" dirty="0" err="1" smtClean="0"/>
              <a:t>scroll</a:t>
            </a:r>
            <a:r>
              <a:rPr lang="tr-TR" sz="2800" dirty="0" smtClean="0"/>
              <a:t>, </a:t>
            </a:r>
            <a:r>
              <a:rPr lang="tr-TR" sz="2800" dirty="0" err="1" smtClean="0"/>
              <a:t>unload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2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4000" dirty="0" err="1" smtClean="0"/>
              <a:t>jQuery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$("#gizle").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hide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</a:t>
            </a:r>
            <a:r>
              <a:rPr lang="tr-TR" sz="1600" dirty="0" smtClean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show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});   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/>
              <a:t>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469086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Örnek2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Olaylarla çalışmak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9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Stilleri Değiştirmek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elemanın stil özelliklerini değiştirmek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</a:t>
            </a:r>
            <a:r>
              <a:rPr lang="tr-TR" sz="2800" dirty="0" err="1" smtClean="0"/>
              <a:t>css</a:t>
            </a:r>
            <a:r>
              <a:rPr lang="tr-TR" sz="2800" dirty="0" smtClean="0"/>
              <a:t>("özellik",</a:t>
            </a:r>
            <a:r>
              <a:rPr lang="tr-TR" sz="2800" dirty="0"/>
              <a:t> </a:t>
            </a:r>
            <a:r>
              <a:rPr lang="tr-TR" sz="2800" dirty="0" smtClean="0"/>
              <a:t>"değeri");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elemana sınıf seçicisi eklemek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addClass</a:t>
            </a:r>
            <a:r>
              <a:rPr lang="tr-TR" sz="2800" dirty="0" smtClean="0"/>
              <a:t>("seçici Adı");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seçicisini kaldırmak için:</a:t>
            </a:r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removeClass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 yoksa eklemek varsa kaldırmak için: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toggleClass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3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</a:t>
            </a:r>
            <a:r>
              <a:rPr lang="tr-TR" sz="1600" dirty="0" smtClean="0"/>
              <a:t> 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err="1"/>
              <a:t>color</a:t>
            </a:r>
            <a:r>
              <a:rPr lang="tr-TR" sz="1600" dirty="0"/>
              <a:t>","#</a:t>
            </a:r>
            <a:r>
              <a:rPr lang="tr-TR" sz="1600" dirty="0" err="1"/>
              <a:t>cccccc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$("#</a:t>
            </a:r>
            <a:r>
              <a:rPr lang="tr-TR" sz="1600" dirty="0"/>
              <a:t>btn2").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smtClean="0"/>
              <a:t>background-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           </a:t>
            </a:r>
            <a:r>
              <a:rPr lang="tr-TR" sz="1600" dirty="0" err="1" smtClean="0"/>
              <a:t>color</a:t>
            </a:r>
            <a:r>
              <a:rPr lang="tr-TR" sz="1600" dirty="0"/>
              <a:t>","#ccffee");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Rengi&lt;/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"&gt;Arka Plan Rengi&lt;/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Örnek3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721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dirty="0" err="1"/>
              <a:t>script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/</a:t>
            </a:r>
            <a:r>
              <a:rPr lang="tr-TR" sz="1400" dirty="0" err="1"/>
              <a:t>javascript</a:t>
            </a:r>
            <a:r>
              <a:rPr lang="tr-TR" sz="1400" dirty="0"/>
              <a:t>"&gt;</a:t>
            </a:r>
          </a:p>
          <a:p>
            <a:pPr marL="0" indent="0">
              <a:buNone/>
              <a:defRPr/>
            </a:pPr>
            <a:r>
              <a:rPr lang="tr-TR" sz="1400" dirty="0"/>
              <a:t>    $(</a:t>
            </a:r>
            <a:r>
              <a:rPr lang="tr-TR" sz="1400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$("#</a:t>
            </a:r>
            <a:r>
              <a:rPr lang="tr-TR" sz="1400" dirty="0"/>
              <a:t>btn1").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$("#h11").</a:t>
            </a:r>
            <a:r>
              <a:rPr lang="tr-TR" sz="1400" dirty="0" err="1"/>
              <a:t>addClass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$("#btn2").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$("#h12").</a:t>
            </a:r>
            <a:r>
              <a:rPr lang="tr-TR" sz="1400" dirty="0" err="1"/>
              <a:t>removeClass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$("#btn3").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	$("#h13").</a:t>
            </a:r>
            <a:r>
              <a:rPr lang="tr-TR" sz="1400" dirty="0" err="1"/>
              <a:t>toggleClass</a:t>
            </a:r>
            <a:r>
              <a:rPr lang="tr-TR" sz="1400" dirty="0"/>
              <a:t>("</a:t>
            </a:r>
            <a:r>
              <a:rPr lang="tr-TR" sz="1400" dirty="0" err="1"/>
              <a:t>bg-success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/>
              <a:t>	});</a:t>
            </a:r>
          </a:p>
          <a:p>
            <a:pPr marL="0" indent="0">
              <a:buNone/>
              <a:defRPr/>
            </a:pPr>
            <a:r>
              <a:rPr lang="tr-TR" sz="1400" dirty="0"/>
              <a:t>  &lt;/</a:t>
            </a:r>
            <a:r>
              <a:rPr lang="tr-TR" sz="1400" dirty="0" err="1"/>
              <a:t>script</a:t>
            </a:r>
            <a:r>
              <a:rPr lang="tr-TR" sz="1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Değiştir&lt;/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Kaldır/Ekle&lt;/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848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600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gizlemek için </a:t>
            </a:r>
            <a:r>
              <a:rPr lang="tr-TR" sz="2800" b="1" dirty="0" err="1" smtClean="0"/>
              <a:t>hide</a:t>
            </a:r>
            <a:r>
              <a:rPr lang="tr-TR" sz="2800" dirty="0" smtClean="0"/>
              <a:t>, göstermek için </a:t>
            </a:r>
            <a:r>
              <a:rPr lang="tr-TR" sz="2800" b="1" dirty="0" err="1" smtClean="0"/>
              <a:t>show</a:t>
            </a:r>
            <a:r>
              <a:rPr lang="tr-TR" sz="2800" dirty="0" smtClean="0"/>
              <a:t> metodu kullanılır. İstenirse parametre ile açılma süresi ms (milisaniye) cinsinden verilebilir.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show</a:t>
            </a:r>
            <a:r>
              <a:rPr lang="tr-TR" sz="2800" dirty="0" smtClean="0"/>
              <a:t>();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/>
              <a:t>show</a:t>
            </a:r>
            <a:r>
              <a:rPr lang="tr-TR" sz="2800" dirty="0"/>
              <a:t>("</a:t>
            </a:r>
            <a:r>
              <a:rPr lang="tr-TR" sz="2800" dirty="0" err="1"/>
              <a:t>slow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</a:t>
            </a:r>
            <a:r>
              <a:rPr lang="tr-TR" sz="2800" dirty="0"/>
              <a:t>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(200);</a:t>
            </a:r>
          </a:p>
          <a:p>
            <a:pPr marL="0" indent="0">
              <a:buNone/>
              <a:defRPr/>
            </a:pPr>
            <a:r>
              <a:rPr lang="tr-TR" sz="2800" dirty="0"/>
              <a:t>$(seçici).</a:t>
            </a:r>
            <a:r>
              <a:rPr lang="tr-TR" sz="2800" dirty="0" err="1"/>
              <a:t>hide</a:t>
            </a:r>
            <a:r>
              <a:rPr lang="tr-TR" sz="2800" dirty="0"/>
              <a:t>("</a:t>
            </a:r>
            <a:r>
              <a:rPr lang="tr-TR" sz="2800" dirty="0" err="1"/>
              <a:t>fast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Hide</a:t>
            </a:r>
            <a:r>
              <a:rPr lang="tr-TR" b="1" dirty="0" smtClean="0"/>
              <a:t>/Show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675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 &lt;</a:t>
            </a:r>
            <a:r>
              <a:rPr lang="tr-TR" sz="1600" dirty="0" err="1" smtClean="0"/>
              <a:t>script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="</a:t>
            </a:r>
            <a:r>
              <a:rPr lang="tr-TR" sz="1600" dirty="0" err="1" smtClean="0"/>
              <a:t>text</a:t>
            </a:r>
            <a:r>
              <a:rPr lang="tr-TR" sz="1600" dirty="0" smtClean="0"/>
              <a:t>/</a:t>
            </a:r>
            <a:r>
              <a:rPr lang="tr-TR" sz="1600" dirty="0" err="1" smtClean="0"/>
              <a:t>javascript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$(</a:t>
            </a:r>
            <a:r>
              <a:rPr lang="tr-TR" sz="1600" dirty="0" err="1" smtClean="0"/>
              <a:t>document</a:t>
            </a:r>
            <a:r>
              <a:rPr lang="tr-TR" sz="1600" dirty="0" smtClean="0"/>
              <a:t>).</a:t>
            </a:r>
            <a:r>
              <a:rPr lang="tr-TR" sz="1600" dirty="0" err="1" smtClean="0"/>
              <a:t>ready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$("#gizle").</a:t>
            </a:r>
            <a:r>
              <a:rPr lang="tr-TR" sz="1600" dirty="0" err="1" smtClean="0"/>
              <a:t>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hide</a:t>
            </a:r>
            <a:r>
              <a:rPr lang="tr-TR" sz="1600" dirty="0" smtClean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</a:t>
            </a:r>
            <a:r>
              <a:rPr lang="tr-TR" sz="1600" dirty="0" err="1" smtClean="0"/>
              <a:t>goster</a:t>
            </a:r>
            <a:r>
              <a:rPr lang="tr-TR" sz="1600" dirty="0" smtClean="0"/>
              <a:t>").</a:t>
            </a:r>
            <a:r>
              <a:rPr lang="tr-TR" sz="1600" dirty="0" err="1" smtClean="0"/>
              <a:t>dblclick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show</a:t>
            </a:r>
            <a:r>
              <a:rPr lang="tr-TR" sz="1600" dirty="0" smtClean="0"/>
              <a:t>(300);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&lt;/</a:t>
            </a:r>
            <a:r>
              <a:rPr lang="tr-TR" sz="1600" dirty="0" err="1" smtClean="0"/>
              <a:t>script</a:t>
            </a:r>
            <a:r>
              <a:rPr lang="tr-TR" sz="1600" dirty="0" smtClean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 smtClean="0"/>
              <a:t>&lt;h1 </a:t>
            </a:r>
            <a:r>
              <a:rPr lang="tr-TR" sz="1600" dirty="0" err="1" smtClean="0"/>
              <a:t>id</a:t>
            </a:r>
            <a:r>
              <a:rPr lang="tr-TR" sz="1600" dirty="0" smtClean="0"/>
              <a:t>="h11"&gt;</a:t>
            </a:r>
            <a:r>
              <a:rPr lang="tr-TR" sz="1600" dirty="0" err="1" smtClean="0"/>
              <a:t>Buradayı</a:t>
            </a:r>
            <a:r>
              <a:rPr lang="tr-TR" sz="1600" dirty="0" smtClean="0"/>
              <a:t>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="gizle"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btn-danger</a:t>
            </a:r>
            <a:r>
              <a:rPr lang="tr-TR" sz="1600" dirty="0" smtClean="0"/>
              <a:t>"&gt;Gizle&lt;/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</a:t>
            </a:r>
            <a:r>
              <a:rPr lang="tr-TR" sz="1600" dirty="0" err="1" smtClean="0"/>
              <a:t>goster</a:t>
            </a:r>
            <a:r>
              <a:rPr lang="tr-TR" sz="1600" dirty="0" smtClean="0"/>
              <a:t>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btn-info</a:t>
            </a:r>
            <a:r>
              <a:rPr lang="tr-TR" sz="1600" dirty="0" smtClean="0"/>
              <a:t>"&gt;Göster&lt;/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Örnek4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1864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hem gizlemek hem de göstermek için </a:t>
            </a:r>
            <a:r>
              <a:rPr lang="tr-TR" sz="2800" b="1" dirty="0" err="1" smtClean="0"/>
              <a:t>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slow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fast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Toggle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01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$("#</a:t>
            </a:r>
            <a:r>
              <a:rPr lang="tr-TR" sz="1600" dirty="0"/>
              <a:t>h12").</a:t>
            </a:r>
            <a:r>
              <a:rPr lang="tr-TR" sz="1600" dirty="0" err="1"/>
              <a:t>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/>
              <a:t>	$("#h13").</a:t>
            </a:r>
            <a:r>
              <a:rPr lang="tr-TR" sz="1600" dirty="0" err="1"/>
              <a:t>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Gösterim İşlemleri&lt;/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Örnek5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085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/>
              <a:t>bir </a:t>
            </a:r>
            <a:r>
              <a:rPr lang="tr-TR" sz="2800" dirty="0" smtClean="0"/>
              <a:t>elemanı </a:t>
            </a:r>
            <a:r>
              <a:rPr lang="tr-TR" sz="2800" dirty="0"/>
              <a:t>gizlemek için </a:t>
            </a:r>
            <a:r>
              <a:rPr lang="tr-TR" sz="2800" b="1" dirty="0" err="1" smtClean="0"/>
              <a:t>fadeOut</a:t>
            </a:r>
            <a:r>
              <a:rPr lang="tr-TR" sz="2800" dirty="0" smtClean="0"/>
              <a:t>, </a:t>
            </a:r>
            <a:r>
              <a:rPr lang="tr-TR" sz="2800" dirty="0"/>
              <a:t>göstermek için </a:t>
            </a:r>
            <a:r>
              <a:rPr lang="tr-TR" sz="2800" b="1" dirty="0" err="1" smtClean="0"/>
              <a:t>fadeIn</a:t>
            </a:r>
            <a:r>
              <a:rPr lang="tr-TR" sz="2800" dirty="0" smtClean="0"/>
              <a:t> </a:t>
            </a:r>
            <a:r>
              <a:rPr lang="tr-TR" sz="2800" dirty="0"/>
              <a:t>metodu kullanılır. </a:t>
            </a:r>
            <a:r>
              <a:rPr lang="tr-TR" sz="2800" dirty="0" smtClean="0"/>
              <a:t>Elemanı hem gizlemek hem de göstermek için </a:t>
            </a:r>
            <a:r>
              <a:rPr lang="tr-TR" sz="2800" b="1" dirty="0" err="1" smtClean="0"/>
              <a:t>fadeToggle</a:t>
            </a:r>
            <a:r>
              <a:rPr lang="tr-TR" sz="2800" dirty="0" smtClean="0"/>
              <a:t> metodu, transparan yapmak için </a:t>
            </a:r>
            <a:r>
              <a:rPr lang="tr-TR" sz="2800" dirty="0" err="1" smtClean="0"/>
              <a:t>fadeTo</a:t>
            </a:r>
            <a:r>
              <a:rPr lang="tr-TR" sz="2800" dirty="0" smtClean="0"/>
              <a:t>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Fade</a:t>
            </a:r>
            <a:r>
              <a:rPr lang="tr-TR" b="1" dirty="0" smtClean="0"/>
              <a:t> (Transparanlığını değiştirerek)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112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fadeOut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fadeOut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fadeOut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$("#</a:t>
            </a:r>
            <a:r>
              <a:rPr lang="tr-TR" sz="1600" dirty="0"/>
              <a:t>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fadeIn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fadeIn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fadeIn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Gizle/Göster&lt;/</a:t>
            </a:r>
            <a:r>
              <a:rPr lang="tr-TR" sz="1600" dirty="0" err="1"/>
              <a:t>button</a:t>
            </a:r>
            <a:r>
              <a:rPr lang="tr-TR" sz="160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34148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İlk defa 2006 yılında </a:t>
            </a:r>
            <a:r>
              <a:rPr lang="tr-TR" sz="2800" dirty="0"/>
              <a:t>John </a:t>
            </a:r>
            <a:r>
              <a:rPr lang="tr-TR" sz="2800" dirty="0" err="1"/>
              <a:t>Resig</a:t>
            </a:r>
            <a:r>
              <a:rPr lang="tr-TR" sz="2800" dirty="0"/>
              <a:t> </a:t>
            </a:r>
            <a:r>
              <a:rPr lang="tr-TR" sz="2800" dirty="0" smtClean="0"/>
              <a:t>tarafından geliştirilmiş, günümüzde halen geliştirilmeye devam edilen açık kaynak kodlu bir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kütüphanesi,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tabanlı bir </a:t>
            </a:r>
            <a:r>
              <a:rPr lang="tr-TR" sz="2800" dirty="0"/>
              <a:t>uygulama çatısıdır.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kullanılarak ;</a:t>
            </a:r>
          </a:p>
          <a:p>
            <a:pPr marL="0" indent="0">
              <a:buNone/>
              <a:defRPr/>
            </a:pPr>
            <a:r>
              <a:rPr lang="tr-TR" sz="2800" dirty="0" smtClean="0"/>
              <a:t>web sayfalarında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kod yazımını hızlandırmayı, elemanlar üzerinde kolayca animasyonlar oluşturmayı sağlar.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Birçok </a:t>
            </a:r>
            <a:r>
              <a:rPr lang="tr-TR" sz="2800" dirty="0"/>
              <a:t>büyük firma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kullanmaktadır. 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 err="1"/>
              <a:t>style</a:t>
            </a:r>
            <a:r>
              <a:rPr lang="tr-TR" sz="2800" dirty="0"/>
              <a:t>="</a:t>
            </a:r>
            <a:r>
              <a:rPr lang="tr-TR" sz="2800" dirty="0" err="1"/>
              <a:t>display</a:t>
            </a:r>
            <a:r>
              <a:rPr lang="tr-TR" sz="2800" dirty="0"/>
              <a:t>: </a:t>
            </a:r>
            <a:r>
              <a:rPr lang="tr-TR" sz="2800" dirty="0" err="1"/>
              <a:t>none</a:t>
            </a:r>
            <a:r>
              <a:rPr lang="tr-TR" sz="2800" dirty="0" smtClean="0"/>
              <a:t>;" ile gizlenmiş bir elemanın aşağı doğru açılması ve yukarı doğru kapanması için </a:t>
            </a:r>
            <a:r>
              <a:rPr lang="tr-TR" sz="2800" b="1" dirty="0" err="1" smtClean="0"/>
              <a:t>slide</a:t>
            </a:r>
            <a:r>
              <a:rPr lang="tr-TR" sz="2800" dirty="0" smtClean="0"/>
              <a:t> kullanılır. Bir elemanı </a:t>
            </a:r>
            <a:r>
              <a:rPr lang="tr-TR" sz="2800" dirty="0"/>
              <a:t>gizlemek için </a:t>
            </a:r>
            <a:r>
              <a:rPr lang="tr-TR" sz="2800" b="1" dirty="0" err="1" smtClean="0"/>
              <a:t>slideUp</a:t>
            </a:r>
            <a:r>
              <a:rPr lang="tr-TR" sz="2800" dirty="0" smtClean="0"/>
              <a:t>, </a:t>
            </a:r>
            <a:r>
              <a:rPr lang="tr-TR" sz="2800" dirty="0"/>
              <a:t>göstermek için </a:t>
            </a:r>
            <a:r>
              <a:rPr lang="tr-TR" sz="2800" b="1" dirty="0" err="1" smtClean="0"/>
              <a:t>slideDown</a:t>
            </a:r>
            <a:r>
              <a:rPr lang="tr-TR" sz="2800" dirty="0" smtClean="0"/>
              <a:t> </a:t>
            </a:r>
            <a:r>
              <a:rPr lang="tr-TR" sz="2800" dirty="0"/>
              <a:t>metodu kullanılır. </a:t>
            </a:r>
            <a:r>
              <a:rPr lang="tr-TR" sz="2800" dirty="0" smtClean="0"/>
              <a:t>Elemanı hem gizlemek hem de göstermek için </a:t>
            </a:r>
            <a:r>
              <a:rPr lang="tr-TR" sz="2800" b="1" dirty="0" err="1" smtClean="0"/>
              <a:t>slideToggle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Slide</a:t>
            </a:r>
            <a:r>
              <a:rPr lang="tr-TR" b="1" dirty="0" smtClean="0"/>
              <a:t> (Elemanları Kaydırarak)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937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</a:t>
            </a:r>
            <a:r>
              <a:rPr lang="tr-TR" sz="1600" dirty="0"/>
              <a:t>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$("#</a:t>
            </a:r>
            <a:r>
              <a:rPr lang="tr-TR" sz="1600" dirty="0"/>
              <a:t>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</a:t>
            </a:r>
            <a:r>
              <a:rPr lang="tr-TR" sz="1600" dirty="0"/>
              <a:t>$("#h11").</a:t>
            </a:r>
            <a:r>
              <a:rPr lang="tr-TR" sz="1600" dirty="0" err="1"/>
              <a:t>slideUp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slideUp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slideDown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$("#</a:t>
            </a:r>
            <a:r>
              <a:rPr lang="tr-TR" sz="1600" dirty="0"/>
              <a:t>h12").</a:t>
            </a:r>
            <a:r>
              <a:rPr lang="tr-TR" sz="1600" dirty="0" err="1"/>
              <a:t>slideDown</a:t>
            </a:r>
            <a:r>
              <a:rPr lang="tr-TR" sz="1600" dirty="0"/>
              <a:t>(1000</a:t>
            </a:r>
            <a:r>
              <a:rPr lang="tr-TR" sz="1600" dirty="0" smtClean="0"/>
              <a:t>);              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$("#</a:t>
            </a:r>
            <a:r>
              <a:rPr lang="tr-TR" sz="1600" dirty="0"/>
              <a:t>h13").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r>
              <a:rPr lang="tr-TR" sz="1600" dirty="0"/>
              <a:t>	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	$("#</a:t>
            </a:r>
            <a:r>
              <a:rPr lang="tr-TR" sz="1600" dirty="0"/>
              <a:t>h11").</a:t>
            </a:r>
            <a:r>
              <a:rPr lang="tr-TR" sz="1600" dirty="0" err="1"/>
              <a:t>slideToggle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$("#h12").</a:t>
            </a:r>
            <a:r>
              <a:rPr lang="tr-TR" sz="1600" dirty="0" err="1"/>
              <a:t>slideToggle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/>
              <a:t>	$("#h13").</a:t>
            </a:r>
            <a:r>
              <a:rPr lang="tr-TR" sz="1600" dirty="0" err="1"/>
              <a:t>slideToggle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Gizle/Göster&lt;/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Örnek14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4768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gizleme ve gösterme işlemi bittiğinde yapılması istenen işlemler hız parametresinden sonra </a:t>
            </a:r>
          </a:p>
          <a:p>
            <a:pPr marL="0" indent="0">
              <a:buNone/>
              <a:defRPr/>
            </a:pPr>
            <a:r>
              <a:rPr lang="tr-TR" sz="2800" dirty="0" smtClean="0"/>
              <a:t>ile yazılır. </a:t>
            </a:r>
          </a:p>
          <a:p>
            <a:pPr marL="0" indent="0">
              <a:buNone/>
              <a:defRPr/>
            </a:pPr>
            <a:r>
              <a:rPr lang="tr-TR" sz="2800" dirty="0"/>
              <a:t>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gösterimtürü</a:t>
            </a:r>
            <a:r>
              <a:rPr lang="tr-TR" sz="2800" dirty="0" smtClean="0"/>
              <a:t>(</a:t>
            </a:r>
            <a:r>
              <a:rPr lang="tr-TR" sz="2800" dirty="0" err="1" smtClean="0"/>
              <a:t>hız,callback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Çalıştırılacak kodlar </a:t>
            </a:r>
          </a:p>
          <a:p>
            <a:pPr marL="0" indent="0">
              <a:buNone/>
              <a:defRPr/>
            </a:pPr>
            <a:r>
              <a:rPr lang="tr-TR" sz="2800" dirty="0" err="1"/>
              <a:t>funtion</a:t>
            </a:r>
            <a:r>
              <a:rPr lang="tr-TR" sz="2800" dirty="0"/>
              <a:t>(){</a:t>
            </a:r>
          </a:p>
          <a:p>
            <a:pPr marL="0" indent="0">
              <a:buNone/>
              <a:defRPr/>
            </a:pPr>
            <a:r>
              <a:rPr lang="tr-TR" sz="2800" dirty="0"/>
              <a:t>Kodlar….</a:t>
            </a:r>
          </a:p>
          <a:p>
            <a:pPr marL="0" indent="0">
              <a:buNone/>
              <a:defRPr/>
            </a:pPr>
            <a:r>
              <a:rPr lang="tr-TR" sz="2800" dirty="0" smtClean="0"/>
              <a:t>}</a:t>
            </a:r>
          </a:p>
          <a:p>
            <a:pPr marL="0" indent="0">
              <a:buNone/>
              <a:defRPr/>
            </a:pPr>
            <a:r>
              <a:rPr lang="tr-TR" sz="2800" dirty="0" smtClean="0"/>
              <a:t>Şeklinde yazılır.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callBack</a:t>
            </a:r>
            <a:r>
              <a:rPr lang="tr-TR" b="1" dirty="0" smtClean="0"/>
              <a:t> (Elemanları Kaydırarak)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3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","a.jpg");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","b.jpg");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","c.jpg");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="a.jpg"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rsm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img-rounded</a:t>
            </a:r>
            <a:r>
              <a:rPr lang="tr-TR" sz="1600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="200px" </a:t>
            </a:r>
            <a:r>
              <a:rPr lang="tr-TR" sz="1600" dirty="0" err="1"/>
              <a:t>width</a:t>
            </a:r>
            <a:r>
              <a:rPr lang="tr-TR" sz="1600" dirty="0"/>
              <a:t>="200px"&gt;&lt;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"&gt;ayakkabı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MineCrarf</a:t>
            </a:r>
            <a:r>
              <a:rPr lang="tr-TR" sz="1600" dirty="0"/>
              <a:t>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Mustafanın</a:t>
            </a:r>
            <a:r>
              <a:rPr lang="tr-TR" sz="1600" dirty="0"/>
              <a:t> yaptığı resim&lt;/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1828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","a.jpg")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","b.jpg")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});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});</a:t>
            </a:r>
            <a:br>
              <a:rPr lang="tr-TR" sz="1600" dirty="0"/>
            </a:br>
            <a:r>
              <a:rPr lang="tr-TR" sz="1600" dirty="0"/>
              <a:t>    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","c.jpg")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});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39091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="a.jpg"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rsm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img-rounded</a:t>
            </a:r>
            <a:r>
              <a:rPr lang="tr-TR" sz="1600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="200px" </a:t>
            </a:r>
            <a:r>
              <a:rPr lang="tr-TR" sz="1600" dirty="0" err="1"/>
              <a:t>width</a:t>
            </a:r>
            <a:r>
              <a:rPr lang="tr-TR" sz="1600" dirty="0"/>
              <a:t>="200px"&gt;&lt;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"&gt;ayakkabı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MineCrarf</a:t>
            </a:r>
            <a:r>
              <a:rPr lang="tr-TR" sz="1600" dirty="0"/>
              <a:t>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Mustafanın</a:t>
            </a:r>
            <a:r>
              <a:rPr lang="tr-TR" sz="1600" dirty="0"/>
              <a:t> yaptığı resim&lt;/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4" action="ppaction://hlinkfile"/>
              </a:rPr>
              <a:t>Örnek16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586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elemanın stil özelliklerindeki değişimi animasyon şeklinde göstermek için kullanılır. 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animate</a:t>
            </a:r>
            <a:r>
              <a:rPr lang="tr-TR" sz="2800" dirty="0" smtClean="0"/>
              <a:t>({stil özellikleri},</a:t>
            </a:r>
            <a:r>
              <a:rPr lang="tr-TR" sz="2800" dirty="0" err="1" smtClean="0"/>
              <a:t>hız,callback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/>
              <a:t>animate</a:t>
            </a:r>
            <a:r>
              <a:rPr lang="tr-TR" sz="2400" b="1" dirty="0" smtClean="0"/>
              <a:t> (stil değişikleri animasyonla göstermek)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855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$("#</a:t>
            </a:r>
            <a:r>
              <a:rPr lang="tr-TR" sz="1600" dirty="0"/>
              <a:t>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'50px',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width</a:t>
            </a:r>
            <a:r>
              <a:rPr lang="tr-TR" sz="1600" dirty="0"/>
              <a:t>: '300px',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opacity</a:t>
            </a:r>
            <a:r>
              <a:rPr lang="tr-TR" sz="1600" dirty="0"/>
              <a:t>: '0.2'},"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	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'70px',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width</a:t>
            </a:r>
            <a:r>
              <a:rPr lang="tr-TR" sz="1600" dirty="0"/>
              <a:t>: '200px',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opacity</a:t>
            </a:r>
            <a:r>
              <a:rPr lang="tr-TR" sz="1600" dirty="0"/>
              <a:t>: '1'},"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});</a:t>
            </a:r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39091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4" action="ppaction://hlinkfile"/>
              </a:rPr>
              <a:t>Örnek17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9118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Elemanlardan değer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elemandan değer almak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alınacaksa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7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b="1" dirty="0" err="1"/>
              <a:t>script</a:t>
            </a:r>
            <a:r>
              <a:rPr lang="tr-TR" sz="1400" b="1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</a:t>
            </a:r>
            <a:r>
              <a:rPr lang="tr-TR" sz="1400" b="1" dirty="0"/>
              <a:t>"</a:t>
            </a:r>
            <a:r>
              <a:rPr lang="tr-TR" sz="1400" b="1" dirty="0" err="1"/>
              <a:t>text</a:t>
            </a:r>
            <a:r>
              <a:rPr lang="tr-TR" sz="1400" b="1" dirty="0"/>
              <a:t>/</a:t>
            </a:r>
            <a:r>
              <a:rPr lang="tr-TR" sz="1400" b="1" dirty="0" err="1"/>
              <a:t>javascript</a:t>
            </a:r>
            <a:r>
              <a:rPr lang="tr-TR" sz="1400" b="1" dirty="0"/>
              <a:t>"</a:t>
            </a:r>
            <a:r>
              <a:rPr lang="tr-TR" sz="1400" dirty="0"/>
              <a:t>&gt;</a:t>
            </a:r>
            <a:br>
              <a:rPr lang="tr-TR" sz="1400" dirty="0"/>
            </a:br>
            <a:r>
              <a:rPr lang="tr-TR" sz="1400" dirty="0"/>
              <a:t>   $(</a:t>
            </a:r>
            <a:r>
              <a:rPr lang="tr-TR" sz="1400" b="1" i="1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/>
              <a:t> </a:t>
            </a:r>
            <a:r>
              <a:rPr lang="tr-TR" sz="1400" dirty="0" smtClean="0"/>
              <a:t>    </a:t>
            </a:r>
            <a:r>
              <a:rPr lang="tr-TR" sz="1400" dirty="0"/>
              <a:t>$(</a:t>
            </a:r>
            <a:r>
              <a:rPr lang="tr-TR" sz="1400" b="1" dirty="0"/>
              <a:t>"#btn1"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{</a:t>
            </a:r>
            <a:br>
              <a:rPr lang="tr-TR" sz="1400" dirty="0"/>
            </a:br>
            <a:r>
              <a:rPr lang="tr-TR" sz="1400" dirty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"#p11"</a:t>
            </a:r>
            <a:r>
              <a:rPr lang="tr-TR" sz="1400" dirty="0"/>
              <a:t>).</a:t>
            </a:r>
            <a:r>
              <a:rPr lang="tr-TR" sz="1400" dirty="0" err="1"/>
              <a:t>text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"#btn2"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"#p12"</a:t>
            </a:r>
            <a:r>
              <a:rPr lang="tr-TR" sz="1400" dirty="0"/>
              <a:t>).html());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"#btn3"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"#p13"</a:t>
            </a:r>
            <a:r>
              <a:rPr lang="tr-TR" sz="1400" dirty="0"/>
              <a:t>).</a:t>
            </a:r>
            <a:r>
              <a:rPr lang="tr-TR" sz="1400" dirty="0" err="1"/>
              <a:t>val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});</a:t>
            </a:r>
            <a:br>
              <a:rPr lang="tr-TR" sz="1400" dirty="0"/>
            </a:br>
            <a:r>
              <a:rPr lang="tr-TR" sz="1400" dirty="0"/>
              <a:t> &lt;/</a:t>
            </a:r>
            <a:r>
              <a:rPr lang="tr-TR" sz="1400" b="1" dirty="0" err="1"/>
              <a:t>script</a:t>
            </a:r>
            <a:r>
              <a:rPr lang="tr-TR" sz="1400" dirty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&gt;1.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&gt;2.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&gt;3.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Örnek8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26321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Elemanlara değer atama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elemanlara değer atamak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belirlenecekse 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RadioButtondan</a:t>
            </a:r>
            <a:r>
              <a:rPr lang="tr-TR" sz="2800" dirty="0" smtClean="0"/>
              <a:t> değer almak için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input</a:t>
            </a:r>
            <a:r>
              <a:rPr lang="tr-TR" sz="2800" dirty="0" smtClean="0"/>
              <a:t>[name=ismi]:</a:t>
            </a:r>
            <a:r>
              <a:rPr lang="tr-TR" sz="2800" dirty="0" err="1" smtClean="0"/>
              <a:t>checked</a:t>
            </a:r>
            <a:r>
              <a:rPr lang="tr-TR" sz="2800" dirty="0" smtClean="0"/>
              <a:t> değeri için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online çalışılabileceği gibi gerekli dosyalar indirilerek te çalışılabilir.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ile </a:t>
            </a:r>
            <a:r>
              <a:rPr lang="tr-TR" sz="2800" dirty="0" smtClean="0"/>
              <a:t>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="https://code.jquery.com/jquery-latest.min.js"&gt;&lt;/</a:t>
            </a:r>
            <a:r>
              <a:rPr lang="tr-TR" sz="2400" b="1" dirty="0"/>
              <a:t>script</a:t>
            </a:r>
            <a:r>
              <a:rPr lang="tr-TR" sz="2400" dirty="0"/>
              <a:t>&gt; 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Ya da diğer firmaların sunucularından da kullanılabilir.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="https://ajax.googleapis.com/ajax/libs/jquery/2.2.2/jquery.min.js"&gt;&lt;/script</a:t>
            </a:r>
            <a:r>
              <a:rPr lang="tr-TR" sz="2400" dirty="0" smtClean="0"/>
              <a:t>&gt;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"#p11"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"#p12"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"#p13"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"1.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"2.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"3. Paragraf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Örnek9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3365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boy=$(</a:t>
            </a:r>
            <a:r>
              <a:rPr lang="tr-TR" sz="1800" b="1" dirty="0"/>
              <a:t>"#boy"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yas=$(</a:t>
            </a:r>
            <a:r>
              <a:rPr lang="tr-TR" sz="1800" b="1" dirty="0"/>
              <a:t>"#yas"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kilo=$(</a:t>
            </a:r>
            <a:r>
              <a:rPr lang="tr-TR" sz="1800" b="1" dirty="0"/>
              <a:t>"#kilo"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cinsiyet=$(</a:t>
            </a:r>
            <a:r>
              <a:rPr lang="tr-TR" sz="1800" b="1" dirty="0"/>
              <a:t>'</a:t>
            </a:r>
            <a:r>
              <a:rPr lang="tr-TR" sz="1800" b="1" dirty="0" err="1"/>
              <a:t>input</a:t>
            </a:r>
            <a:r>
              <a:rPr lang="tr-TR" sz="1800" b="1" dirty="0"/>
              <a:t>[name=c]:</a:t>
            </a:r>
            <a:r>
              <a:rPr lang="tr-TR" sz="1800" b="1" dirty="0" err="1"/>
              <a:t>checked</a:t>
            </a:r>
            <a:r>
              <a:rPr lang="tr-TR" sz="1800" b="1" dirty="0"/>
              <a:t>'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(cinsiyet==</a:t>
            </a:r>
            <a:r>
              <a:rPr lang="tr-TR" sz="1800" b="1" dirty="0"/>
              <a:t>"e"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=(boy-100)*0.9+(yas/10);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 </a:t>
            </a:r>
            <a:r>
              <a:rPr lang="tr-TR" sz="1800" b="1" dirty="0" err="1"/>
              <a:t>if</a:t>
            </a:r>
            <a:r>
              <a:rPr lang="tr-TR" sz="1800" dirty="0"/>
              <a:t>(cinsiyet==</a:t>
            </a:r>
            <a:r>
              <a:rPr lang="tr-TR" sz="1800" b="1" dirty="0"/>
              <a:t>"k"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=(boy-100)*0.8+(yas/10);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fark=</a:t>
            </a:r>
            <a:r>
              <a:rPr lang="tr-TR" sz="1800" dirty="0" err="1"/>
              <a:t>Math.round</a:t>
            </a:r>
            <a:r>
              <a:rPr lang="tr-TR" sz="1800" dirty="0"/>
              <a:t>(</a:t>
            </a:r>
            <a:r>
              <a:rPr lang="tr-TR" sz="1800" dirty="0" err="1"/>
              <a:t>ikilo</a:t>
            </a:r>
            <a:r>
              <a:rPr lang="tr-TR" sz="1800" dirty="0"/>
              <a:t>)-kilo;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(fark&gt;0)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=fark+</a:t>
            </a:r>
            <a:r>
              <a:rPr lang="tr-TR" sz="1800" b="1" dirty="0"/>
              <a:t>" kilo almalısınız."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</a:t>
            </a:r>
            <a:r>
              <a:rPr lang="tr-TR" sz="1800" b="1" dirty="0" err="1"/>
              <a:t>if</a:t>
            </a:r>
            <a:r>
              <a:rPr lang="tr-TR" sz="1800" dirty="0"/>
              <a:t>(fark&lt;0)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dirty="0" err="1"/>
              <a:t>Math.abs</a:t>
            </a:r>
            <a:r>
              <a:rPr lang="tr-TR" sz="1800" dirty="0"/>
              <a:t>(fark)+</a:t>
            </a:r>
            <a:r>
              <a:rPr lang="tr-TR" sz="1800" b="1" dirty="0"/>
              <a:t>" kilo vermelisiniz."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b="1" dirty="0"/>
              <a:t>"Tebrikler..."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</a:t>
            </a:r>
            <a:r>
              <a:rPr lang="tr-TR" sz="1800" dirty="0" err="1"/>
              <a:t>sonuc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fadeIn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slow</a:t>
            </a:r>
            <a:r>
              <a:rPr lang="tr-TR" sz="1800" b="1" dirty="0"/>
              <a:t>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Boy:&lt;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"boy"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Yas:&lt;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"yas"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Kilo:&lt;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"kilo"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Cinsiyet:&lt;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&gt;Erkek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"k"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"f"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&gt;Kadın&lt;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sonuc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 err="1"/>
              <a:t>display</a:t>
            </a:r>
            <a:r>
              <a:rPr lang="tr-TR" sz="1600" dirty="0"/>
              <a:t>: </a:t>
            </a:r>
            <a:r>
              <a:rPr lang="tr-TR" sz="1600" b="1" dirty="0" err="1"/>
              <a:t>none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button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"btn1"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"hesapla"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Örnek10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1542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b="1" dirty="0" err="1" smtClean="0"/>
              <a:t>script</a:t>
            </a:r>
            <a:r>
              <a:rPr lang="tr-TR" sz="1600" b="1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text</a:t>
            </a:r>
            <a:r>
              <a:rPr lang="tr-TR" sz="1600" b="1" dirty="0" smtClean="0"/>
              <a:t>/javascript"</a:t>
            </a:r>
            <a:r>
              <a:rPr lang="tr-TR" sz="1600" dirty="0" smtClean="0"/>
              <a:t>&gt;</a:t>
            </a:r>
            <a:br>
              <a:rPr lang="tr-TR" sz="1600" dirty="0" smtClean="0"/>
            </a:br>
            <a:r>
              <a:rPr lang="tr-TR" sz="1600" dirty="0" smtClean="0"/>
              <a:t>    $(</a:t>
            </a:r>
            <a:r>
              <a:rPr lang="tr-TR" sz="1600" b="1" i="1" dirty="0" err="1" smtClean="0"/>
              <a:t>document</a:t>
            </a:r>
            <a:r>
              <a:rPr lang="tr-TR" sz="1600" dirty="0" smtClean="0"/>
              <a:t>).</a:t>
            </a:r>
            <a:r>
              <a:rPr lang="tr-TR" sz="1600" dirty="0" err="1" smtClean="0"/>
              <a:t>ready</a:t>
            </a:r>
            <a:r>
              <a:rPr lang="tr-TR" sz="1600" dirty="0" smtClean="0"/>
              <a:t>(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(){</a:t>
            </a:r>
            <a:br>
              <a:rPr lang="tr-TR" sz="1600" dirty="0" smtClean="0"/>
            </a:br>
            <a:r>
              <a:rPr lang="tr-TR" sz="1600" dirty="0" smtClean="0"/>
              <a:t>        $(</a:t>
            </a:r>
            <a:r>
              <a:rPr lang="tr-TR" sz="1600" b="1" dirty="0" smtClean="0"/>
              <a:t>"#btn1"</a:t>
            </a:r>
            <a:r>
              <a:rPr lang="tr-TR" sz="1600" dirty="0" smtClean="0"/>
              <a:t>).</a:t>
            </a:r>
            <a:r>
              <a:rPr lang="tr-TR" sz="1600" dirty="0" err="1" smtClean="0"/>
              <a:t>click</a:t>
            </a:r>
            <a:r>
              <a:rPr lang="tr-TR" sz="1600" dirty="0" smtClean="0"/>
              <a:t>(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k_ad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kAd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psw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psw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pswT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pswT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k_ad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k_ad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"Kullanıcı adını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);}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psw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</a:t>
            </a:r>
            <a:br>
              <a:rPr lang="tr-TR" sz="1600" dirty="0" smtClean="0"/>
            </a:br>
            <a:r>
              <a:rPr lang="tr-TR" sz="1600" dirty="0" smtClean="0"/>
              <a:t>                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2800" dirty="0" smtClean="0">
                <a:hlinkClick r:id="rId3" action="ppaction://hlinkfile"/>
              </a:rPr>
              <a:t>Örnek18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pswT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pswT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 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 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 Tekrarını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</a:t>
            </a: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</a:t>
            </a:r>
            <a:r>
              <a:rPr lang="tr-TR" sz="1600" dirty="0" smtClean="0"/>
              <a:t>!=</a:t>
            </a:r>
            <a:r>
              <a:rPr lang="tr-TR" sz="1600" dirty="0" err="1" smtClean="0"/>
              <a:t>pswT</a:t>
            </a:r>
            <a:r>
              <a:rPr lang="tr-TR" sz="1600" dirty="0" smtClean="0"/>
              <a:t>) 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 {</a:t>
            </a:r>
            <a:br>
              <a:rPr lang="tr-TR" sz="1600" dirty="0" smtClean="0"/>
            </a:br>
            <a:r>
              <a:rPr lang="tr-TR" sz="1600" dirty="0" smtClean="0"/>
              <a:t>        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"Parolalar aynı olmalıdır..."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 </a:t>
            </a:r>
            <a:r>
              <a:rPr lang="tr-TR" sz="1600" b="1" dirty="0" smtClean="0"/>
              <a:t>else </a:t>
            </a:r>
            <a:r>
              <a:rPr lang="tr-TR" sz="1600" dirty="0" smtClean="0"/>
              <a:t>$(</a:t>
            </a:r>
            <a:r>
              <a:rPr lang="tr-TR" sz="1600" b="1" dirty="0" smtClean="0"/>
              <a:t>"#form1"</a:t>
            </a:r>
            <a:r>
              <a:rPr lang="tr-TR" sz="1600" dirty="0" smtClean="0"/>
              <a:t>).</a:t>
            </a:r>
            <a:r>
              <a:rPr lang="tr-TR" sz="1600" dirty="0" err="1" smtClean="0"/>
              <a:t>submit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});</a:t>
            </a:r>
            <a:br>
              <a:rPr lang="tr-TR" sz="1600" dirty="0" smtClean="0"/>
            </a:br>
            <a:r>
              <a:rPr lang="tr-TR" sz="1600" dirty="0" smtClean="0"/>
              <a:t>   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834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888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700" dirty="0">
                <a:solidFill>
                  <a:schemeClr val="tx1"/>
                </a:solidFill>
              </a:rPr>
              <a:t>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psw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keyup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 err="1">
                <a:solidFill>
                  <a:schemeClr val="tx1"/>
                </a:solidFill>
              </a:rPr>
              <a:t>function</a:t>
            </a:r>
            <a:r>
              <a:rPr lang="tr-TR" sz="1700" dirty="0">
                <a:solidFill>
                  <a:schemeClr val="tx1"/>
                </a:solidFill>
              </a:rPr>
              <a:t>() 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harfler = 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abcdefABCDEF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rakamlar = </a:t>
            </a:r>
            <a:r>
              <a:rPr lang="tr-TR" sz="1700" b="1" dirty="0">
                <a:solidFill>
                  <a:schemeClr val="tx1"/>
                </a:solidFill>
              </a:rPr>
              <a:t>"0123456789"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semboller = </a:t>
            </a:r>
            <a:r>
              <a:rPr lang="tr-TR" sz="1700" b="1" dirty="0">
                <a:solidFill>
                  <a:schemeClr val="tx1"/>
                </a:solidFill>
              </a:rPr>
              <a:t>".,;:?*"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 err="1">
                <a:solidFill>
                  <a:schemeClr val="tx1"/>
                </a:solidFill>
              </a:rPr>
              <a:t>psw</a:t>
            </a:r>
            <a:r>
              <a:rPr lang="tr-TR" sz="1700" dirty="0">
                <a:solidFill>
                  <a:schemeClr val="tx1"/>
                </a:solidFill>
              </a:rPr>
              <a:t> =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psw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val</a:t>
            </a:r>
            <a:r>
              <a:rPr lang="tr-TR" sz="1700" dirty="0">
                <a:solidFill>
                  <a:schemeClr val="tx1"/>
                </a:solidFill>
              </a:rPr>
              <a:t>();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h = 0, r = 0, s = 0, u = 0;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uzunluk = </a:t>
            </a:r>
            <a:r>
              <a:rPr lang="tr-TR" sz="1700" dirty="0" err="1">
                <a:solidFill>
                  <a:schemeClr val="tx1"/>
                </a:solidFill>
              </a:rPr>
              <a:t>psw.length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>
                <a:solidFill>
                  <a:schemeClr val="tx1"/>
                </a:solidFill>
              </a:rPr>
              <a:t>if</a:t>
            </a:r>
            <a:r>
              <a:rPr lang="tr-TR" sz="1700" b="1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(uzunluk &gt; 8) u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>
                <a:solidFill>
                  <a:schemeClr val="tx1"/>
                </a:solidFill>
              </a:rPr>
              <a:t>for</a:t>
            </a:r>
            <a:r>
              <a:rPr lang="tr-TR" sz="1700" b="1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i </a:t>
            </a:r>
            <a:r>
              <a:rPr lang="tr-TR" sz="1700" dirty="0">
                <a:solidFill>
                  <a:schemeClr val="tx1"/>
                </a:solidFill>
              </a:rPr>
              <a:t>= 0; </a:t>
            </a:r>
            <a:r>
              <a:rPr lang="tr-TR" sz="1700" b="1" dirty="0">
                <a:solidFill>
                  <a:schemeClr val="tx1"/>
                </a:solidFill>
              </a:rPr>
              <a:t>i </a:t>
            </a:r>
            <a:r>
              <a:rPr lang="tr-TR" sz="1700" dirty="0">
                <a:solidFill>
                  <a:schemeClr val="tx1"/>
                </a:solidFill>
              </a:rPr>
              <a:t>&lt; uzunluk; </a:t>
            </a:r>
            <a:r>
              <a:rPr lang="tr-TR" sz="1700" b="1" dirty="0">
                <a:solidFill>
                  <a:schemeClr val="tx1"/>
                </a:solidFill>
              </a:rPr>
              <a:t>i</a:t>
            </a:r>
            <a:r>
              <a:rPr lang="tr-TR" sz="1700" dirty="0">
                <a:solidFill>
                  <a:schemeClr val="tx1"/>
                </a:solidFill>
              </a:rPr>
              <a:t>++) 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smtClean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karakter = </a:t>
            </a:r>
            <a:r>
              <a:rPr lang="tr-TR" sz="1700" dirty="0" err="1">
                <a:solidFill>
                  <a:schemeClr val="tx1"/>
                </a:solidFill>
              </a:rPr>
              <a:t>psw.charAt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i</a:t>
            </a:r>
            <a:r>
              <a:rPr lang="tr-TR" sz="1700" dirty="0">
                <a:solidFill>
                  <a:schemeClr val="tx1"/>
                </a:solidFill>
              </a:rPr>
              <a:t>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harfler.indexOf</a:t>
            </a:r>
            <a:r>
              <a:rPr lang="tr-TR" sz="1700" dirty="0">
                <a:solidFill>
                  <a:schemeClr val="tx1"/>
                </a:solidFill>
              </a:rPr>
              <a:t>(karakter) != -1) h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rakamlar.indexOf</a:t>
            </a:r>
            <a:r>
              <a:rPr lang="tr-TR" sz="1700" dirty="0">
                <a:solidFill>
                  <a:schemeClr val="tx1"/>
                </a:solidFill>
              </a:rPr>
              <a:t>(karakter) != -1) r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</a:t>
            </a:r>
            <a:r>
              <a:rPr lang="tr-TR" sz="1700" dirty="0" smtClean="0">
                <a:solidFill>
                  <a:schemeClr val="tx1"/>
                </a:solidFill>
              </a:rPr>
              <a:t>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semboller.indexOf</a:t>
            </a:r>
            <a:r>
              <a:rPr lang="tr-TR" sz="1700" dirty="0">
                <a:solidFill>
                  <a:schemeClr val="tx1"/>
                </a:solidFill>
              </a:rPr>
              <a:t>(karakter) != -1) s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}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toplam </a:t>
            </a:r>
            <a:r>
              <a:rPr lang="tr-TR" sz="1700" dirty="0">
                <a:solidFill>
                  <a:schemeClr val="tx1"/>
                </a:solidFill>
              </a:rPr>
              <a:t>= u + h + r + s;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uz </a:t>
            </a:r>
            <a:r>
              <a:rPr lang="tr-TR" sz="1700" dirty="0">
                <a:solidFill>
                  <a:schemeClr val="tx1"/>
                </a:solidFill>
              </a:rPr>
              <a:t>= </a:t>
            </a:r>
            <a:r>
              <a:rPr lang="tr-TR" sz="1700" b="1" dirty="0">
                <a:solidFill>
                  <a:schemeClr val="tx1"/>
                </a:solidFill>
              </a:rPr>
              <a:t>toplam </a:t>
            </a:r>
            <a:r>
              <a:rPr lang="tr-TR" sz="1700" dirty="0">
                <a:solidFill>
                  <a:schemeClr val="tx1"/>
                </a:solidFill>
              </a:rPr>
              <a:t>* 120+</a:t>
            </a:r>
            <a:r>
              <a:rPr lang="tr-TR" sz="1700" b="1" dirty="0">
                <a:solidFill>
                  <a:schemeClr val="tx1"/>
                </a:solidFill>
              </a:rPr>
              <a:t>"px"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css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"height"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>
                <a:solidFill>
                  <a:schemeClr val="tx1"/>
                </a:solidFill>
              </a:rPr>
              <a:t>"20px"</a:t>
            </a:r>
            <a:r>
              <a:rPr lang="tr-TR" sz="1700" dirty="0">
                <a:solidFill>
                  <a:schemeClr val="tx1"/>
                </a:solidFill>
              </a:rPr>
              <a:t>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hide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slow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 err="1">
                <a:solidFill>
                  <a:schemeClr val="tx1"/>
                </a:solidFill>
              </a:rPr>
              <a:t>function</a:t>
            </a:r>
            <a:r>
              <a:rPr lang="tr-TR" sz="1700" dirty="0">
                <a:solidFill>
                  <a:schemeClr val="tx1"/>
                </a:solidFill>
              </a:rPr>
              <a:t>(){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css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width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>
                <a:solidFill>
                  <a:schemeClr val="tx1"/>
                </a:solidFill>
              </a:rPr>
              <a:t>uz</a:t>
            </a:r>
            <a:r>
              <a:rPr lang="tr-TR" sz="1700" dirty="0">
                <a:solidFill>
                  <a:schemeClr val="tx1"/>
                </a:solidFill>
              </a:rPr>
              <a:t>);});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/>
            </a:r>
            <a:br>
              <a:rPr lang="tr-TR" sz="1700" dirty="0">
                <a:solidFill>
                  <a:schemeClr val="tx1"/>
                </a:solidFill>
              </a:rPr>
            </a:br>
            <a:endParaRPr lang="tr-TR" sz="1700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1)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red</a:t>
            </a:r>
            <a:r>
              <a:rPr lang="tr-TR" sz="1600" b="1" dirty="0" smtClean="0"/>
              <a:t>"</a:t>
            </a:r>
            <a:r>
              <a:rPr lang="tr-TR" sz="1600" dirty="0" smtClean="0"/>
              <a:t>);}); </a:t>
            </a:r>
          </a:p>
          <a:p>
            <a:pPr marL="0" indent="0">
              <a:buNone/>
              <a:defRPr/>
            </a:pP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2)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yellow</a:t>
            </a:r>
            <a:r>
              <a:rPr lang="tr-TR" sz="1600" b="1" dirty="0" smtClean="0"/>
              <a:t>"</a:t>
            </a:r>
            <a:r>
              <a:rPr lang="tr-TR" sz="1600" dirty="0" smtClean="0"/>
              <a:t>);});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3)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blue</a:t>
            </a:r>
            <a:r>
              <a:rPr lang="tr-TR" sz="1600" b="1" dirty="0"/>
              <a:t>"</a:t>
            </a:r>
            <a:r>
              <a:rPr lang="tr-TR" sz="1600" dirty="0"/>
              <a:t>);});</a:t>
            </a:r>
            <a:br>
              <a:rPr lang="tr-TR" sz="1600" dirty="0"/>
            </a:b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4)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chartreuse</a:t>
            </a:r>
            <a:r>
              <a:rPr lang="tr-TR" sz="1600" b="1" dirty="0"/>
              <a:t>"</a:t>
            </a:r>
            <a:r>
              <a:rPr lang="tr-TR" sz="1600" dirty="0"/>
              <a:t>);});</a:t>
            </a:r>
            <a:br>
              <a:rPr lang="tr-TR" sz="1600" dirty="0"/>
            </a:br>
            <a:r>
              <a:rPr lang="tr-TR" sz="1600" dirty="0" smtClean="0"/>
              <a:t>}    </a:t>
            </a:r>
            <a:r>
              <a:rPr lang="tr-TR" sz="1600" dirty="0"/>
              <a:t>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show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);</a:t>
            </a:r>
            <a:br>
              <a:rPr lang="tr-TR" sz="1600" dirty="0"/>
            </a:br>
            <a:r>
              <a:rPr lang="tr-TR" sz="1600" dirty="0" smtClean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});&lt;/</a:t>
            </a:r>
            <a:r>
              <a:rPr lang="tr-TR" sz="1600" b="1" dirty="0" err="1" smtClean="0"/>
              <a:t>script</a:t>
            </a:r>
            <a:r>
              <a:rPr lang="tr-TR" sz="16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308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form </a:t>
            </a:r>
            <a:r>
              <a:rPr lang="tr-TR" sz="1600" dirty="0" err="1"/>
              <a:t>action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kayit.php</a:t>
            </a:r>
            <a:r>
              <a:rPr lang="tr-TR" sz="1600" b="1" dirty="0"/>
              <a:t>" </a:t>
            </a:r>
            <a:r>
              <a:rPr lang="tr-TR" sz="1600" dirty="0" err="1"/>
              <a:t>method</a:t>
            </a:r>
            <a:r>
              <a:rPr lang="tr-TR" sz="1600" dirty="0"/>
              <a:t>=</a:t>
            </a:r>
            <a:r>
              <a:rPr lang="tr-TR" sz="1600" b="1" dirty="0"/>
              <a:t>"post" </a:t>
            </a:r>
            <a:r>
              <a:rPr lang="tr-TR" sz="1600" dirty="0"/>
              <a:t>name=</a:t>
            </a:r>
            <a:r>
              <a:rPr lang="tr-TR" sz="1600" b="1" dirty="0"/>
              <a:t>"form1"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"form1"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&gt;Kullanıcı Adı&lt;/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kAd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kAd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&gt;Parola&lt;/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password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psw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psw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&gt;Parola Tekrarı&lt;/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password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pswT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pswT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bg-warning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"mesaj"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"col-md-12"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button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"btn1"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"Kaydet"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form</a:t>
            </a:r>
            <a:r>
              <a:rPr lang="tr-TR" sz="1600" dirty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272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352928" cy="49377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2000" dirty="0">
                <a:hlinkClick r:id="rId3"/>
              </a:rPr>
              <a:t>http://</a:t>
            </a:r>
            <a:r>
              <a:rPr lang="tr-TR" sz="2000" dirty="0" smtClean="0">
                <a:hlinkClick r:id="rId3"/>
              </a:rPr>
              <a:t>www.w3schools.com/</a:t>
            </a:r>
            <a:r>
              <a:rPr lang="tr-TR" sz="2000" dirty="0" smtClean="0"/>
              <a:t> </a:t>
            </a:r>
          </a:p>
          <a:p>
            <a:pPr>
              <a:defRPr/>
            </a:pPr>
            <a:r>
              <a:rPr lang="tr-TR" sz="2000" dirty="0">
                <a:hlinkClick r:id="rId4"/>
              </a:rPr>
              <a:t>http://jquery.sitesi.web.tr</a:t>
            </a:r>
            <a:r>
              <a:rPr lang="tr-TR" sz="2000" dirty="0" smtClean="0">
                <a:hlinkClick r:id="rId4"/>
              </a:rPr>
              <a:t>/</a:t>
            </a:r>
            <a:r>
              <a:rPr lang="tr-TR" sz="2000" dirty="0" smtClean="0"/>
              <a:t> </a:t>
            </a:r>
          </a:p>
          <a:p>
            <a:pPr marL="0" indent="0">
              <a:buNone/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400" dirty="0" smtClean="0"/>
              <a:t>Mobil sistemler için 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/1.4.5/jquery.mobile.min.css</a:t>
            </a:r>
            <a:r>
              <a:rPr lang="en-US" sz="2400" dirty="0" smtClean="0"/>
              <a:t>"&gt;</a:t>
            </a: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/1.4.5/jquery.mobile.min.js"&gt;&lt;/script</a:t>
            </a:r>
            <a:r>
              <a:rPr lang="en-US" sz="2400" dirty="0" smtClean="0"/>
              <a:t>&gt;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kendi bilgisayarımıza indireceğimiz dosyalar ile çalıştırmak için önce gerekli dosyaları sitesinden indirmemiz gerekmektedir. 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Şu an itibari ile geçerli veriyonu 3.1.1’dir. Bu versiyonun </a:t>
            </a:r>
            <a:r>
              <a:rPr lang="tr-TR" sz="2800" dirty="0"/>
              <a:t>dosyalarını </a:t>
            </a:r>
            <a:r>
              <a:rPr lang="tr-TR" sz="2800" dirty="0">
                <a:hlinkClick r:id="rId3"/>
              </a:rPr>
              <a:t>https://</a:t>
            </a:r>
            <a:r>
              <a:rPr lang="tr-TR" sz="2800" dirty="0" smtClean="0">
                <a:hlinkClick r:id="rId3"/>
              </a:rPr>
              <a:t>jquery.com/download/</a:t>
            </a:r>
            <a:r>
              <a:rPr lang="tr-TR" sz="2800" dirty="0" smtClean="0"/>
              <a:t> sitesinden </a:t>
            </a:r>
            <a:r>
              <a:rPr lang="tr-TR" sz="2800" dirty="0"/>
              <a:t>mobil versiyonu </a:t>
            </a:r>
            <a:r>
              <a:rPr lang="tr-TR" sz="2800" dirty="0">
                <a:hlinkClick r:id="rId4"/>
              </a:rPr>
              <a:t>https://jquerymobile.com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smtClean="0"/>
              <a:t> adresinden indirebiliriz. </a:t>
            </a:r>
            <a:r>
              <a:rPr lang="tr-TR" sz="2800" dirty="0"/>
              <a:t>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Açılan pencereden gerekli dosyalar indirilir.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 ile çalışmak için sıkıştırılmış ve sıkıştırılmamış versiyonları bulunmaktadır.  Sıkıştırılmış versiyonunda dosyanın içerisinde </a:t>
            </a:r>
            <a:r>
              <a:rPr lang="tr-TR" sz="2800" dirty="0"/>
              <a:t>boşlukların </a:t>
            </a:r>
            <a:r>
              <a:rPr lang="tr-TR" sz="2800" dirty="0" smtClean="0"/>
              <a:t>kaldırıldığı hali bulunmaktadır.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 err="1"/>
              <a:t>script</a:t>
            </a:r>
            <a:r>
              <a:rPr lang="tr-TR" sz="2800" b="1" dirty="0"/>
              <a:t> </a:t>
            </a:r>
            <a:r>
              <a:rPr lang="tr-TR" sz="2800" dirty="0" err="1"/>
              <a:t>src</a:t>
            </a:r>
            <a:r>
              <a:rPr lang="tr-TR" sz="2800" dirty="0"/>
              <a:t>=</a:t>
            </a:r>
            <a:r>
              <a:rPr lang="tr-TR" sz="2800" b="1" dirty="0"/>
              <a:t>"../</a:t>
            </a:r>
            <a:r>
              <a:rPr lang="tr-TR" sz="2800" b="1" dirty="0" err="1"/>
              <a:t>js</a:t>
            </a:r>
            <a:r>
              <a:rPr lang="tr-TR" sz="2800" b="1" dirty="0"/>
              <a:t>/jquery-2.2.2.min.js"</a:t>
            </a:r>
            <a:r>
              <a:rPr lang="tr-TR" sz="2800" dirty="0"/>
              <a:t>&gt;&lt;/</a:t>
            </a:r>
            <a:r>
              <a:rPr lang="tr-TR" sz="2800" b="1" dirty="0" err="1"/>
              <a:t>script</a:t>
            </a:r>
            <a:r>
              <a:rPr lang="tr-TR" sz="28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9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47192"/>
            <a:ext cx="8229600" cy="5450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2400" dirty="0"/>
              <a:t>&lt;!DOCTYPE html&gt;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html </a:t>
            </a:r>
            <a:r>
              <a:rPr lang="tr-TR" sz="2400" dirty="0" err="1"/>
              <a:t>lang</a:t>
            </a:r>
            <a:r>
              <a:rPr lang="tr-TR" sz="2400" dirty="0"/>
              <a:t>=</a:t>
            </a:r>
            <a:r>
              <a:rPr lang="tr-TR" sz="2400" b="1" dirty="0"/>
              <a:t>"en"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meta </a:t>
            </a:r>
            <a:r>
              <a:rPr lang="tr-TR" sz="2400" dirty="0" err="1"/>
              <a:t>charset</a:t>
            </a:r>
            <a:r>
              <a:rPr lang="tr-TR" sz="2400" dirty="0"/>
              <a:t>=</a:t>
            </a:r>
            <a:r>
              <a:rPr lang="tr-TR" sz="2400" b="1" dirty="0"/>
              <a:t>"UTF-8"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/>
              <a:t>js</a:t>
            </a:r>
            <a:r>
              <a:rPr lang="tr-TR" sz="2400" b="1" dirty="0"/>
              <a:t>/jquery-2.2.2.min.js"</a:t>
            </a:r>
            <a:r>
              <a:rPr lang="tr-TR" sz="2400" dirty="0"/>
              <a:t>&gt;&lt;/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link </a:t>
            </a:r>
            <a:r>
              <a:rPr lang="tr-TR" sz="2400" dirty="0" err="1"/>
              <a:t>rel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stylesheet</a:t>
            </a:r>
            <a:r>
              <a:rPr lang="tr-TR" sz="2400" b="1" dirty="0"/>
              <a:t>"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</a:t>
            </a:r>
            <a:r>
              <a:rPr lang="tr-TR" sz="2400" b="1" dirty="0" err="1"/>
              <a:t>css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/>
              <a:t>css</a:t>
            </a:r>
            <a:r>
              <a:rPr lang="tr-TR" sz="2400" b="1" dirty="0"/>
              <a:t>/bootstrap.min.css"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title</a:t>
            </a:r>
            <a:r>
              <a:rPr lang="tr-TR" sz="2400" dirty="0"/>
              <a:t>&gt;Örnekler&lt;/</a:t>
            </a:r>
            <a:r>
              <a:rPr lang="tr-TR" sz="2400" b="1" dirty="0" err="1"/>
              <a:t>title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/javascript"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 err="1"/>
              <a:t>document</a:t>
            </a:r>
            <a:r>
              <a:rPr lang="tr-TR" sz="2400" dirty="0"/>
              <a:t>).</a:t>
            </a:r>
            <a:r>
              <a:rPr lang="tr-TR" sz="2400" dirty="0" err="1"/>
              <a:t>ready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/>
              <a:t>"h1"</a:t>
            </a:r>
            <a:r>
              <a:rPr lang="tr-TR" sz="2400" dirty="0"/>
              <a:t>).</a:t>
            </a:r>
            <a:r>
              <a:rPr lang="tr-TR" sz="2400" dirty="0" err="1"/>
              <a:t>click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      </a:t>
            </a:r>
            <a:r>
              <a:rPr lang="tr-TR" sz="2400" dirty="0" err="1"/>
              <a:t>alert</a:t>
            </a:r>
            <a:r>
              <a:rPr lang="tr-TR" sz="2400" dirty="0"/>
              <a:t>(</a:t>
            </a:r>
            <a:r>
              <a:rPr lang="tr-TR" sz="2400" b="1" dirty="0"/>
              <a:t>'Merhaba Hoş geldim'</a:t>
            </a:r>
            <a:r>
              <a:rPr lang="tr-TR" sz="2400" dirty="0"/>
              <a:t>);</a:t>
            </a:r>
            <a:br>
              <a:rPr lang="tr-TR" sz="2400" dirty="0"/>
            </a:br>
            <a:r>
              <a:rPr lang="tr-TR" sz="2400" dirty="0"/>
              <a:t>                       </a:t>
            </a:r>
            <a:r>
              <a:rPr lang="tr-TR" sz="2400" dirty="0" smtClean="0"/>
              <a:t>});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   }</a:t>
            </a:r>
            <a:br>
              <a:rPr lang="tr-TR" sz="2400" dirty="0"/>
            </a:br>
            <a:r>
              <a:rPr lang="tr-TR" sz="2400" dirty="0"/>
              <a:t>    );</a:t>
            </a:r>
            <a:br>
              <a:rPr lang="tr-TR" sz="2400" dirty="0"/>
            </a:br>
            <a:r>
              <a:rPr lang="tr-TR" sz="2400" dirty="0"/>
              <a:t>  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h1</a:t>
            </a:r>
            <a:r>
              <a:rPr lang="tr-TR" sz="2400" dirty="0"/>
              <a:t>&gt;Burayı </a:t>
            </a:r>
            <a:r>
              <a:rPr lang="tr-TR" sz="2400" dirty="0" err="1"/>
              <a:t>tiklayın</a:t>
            </a:r>
            <a:r>
              <a:rPr lang="tr-TR" sz="2400" dirty="0"/>
              <a:t> bakalım&lt;/</a:t>
            </a:r>
            <a:r>
              <a:rPr lang="tr-TR" sz="2400" b="1" dirty="0"/>
              <a:t>h1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html</a:t>
            </a:r>
            <a:r>
              <a:rPr lang="tr-TR" sz="2400" dirty="0" smtClean="0"/>
              <a:t>&gt;                        </a:t>
            </a:r>
            <a:r>
              <a:rPr lang="tr-TR" sz="2400" dirty="0" smtClean="0">
                <a:hlinkClick r:id="rId3" action="ppaction://hlinkfile"/>
              </a:rPr>
              <a:t>Örnek0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‘i kullanabilmek için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içerisinde kullanmamız gerekmektedir.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için önce sayfanın tam olarak yüklenmesi ve sayfanın hazır hale gelmesi gerekmektedir. Bunun için </a:t>
            </a:r>
            <a:r>
              <a:rPr lang="tr-TR" sz="2800" dirty="0" err="1" smtClean="0"/>
              <a:t>ready</a:t>
            </a:r>
            <a:r>
              <a:rPr lang="tr-TR" sz="2800" dirty="0" smtClean="0"/>
              <a:t>() fonksiyonu ile sayfanın hazır hale geldiğini ve kodlama yapılabileceğini belirtmesi gerekir.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document</a:t>
            </a:r>
            <a:r>
              <a:rPr lang="tr-TR" sz="2800" dirty="0" smtClean="0"/>
              <a:t>).</a:t>
            </a:r>
            <a:r>
              <a:rPr lang="tr-TR" sz="2800" dirty="0" err="1" smtClean="0"/>
              <a:t>ready</a:t>
            </a:r>
            <a:r>
              <a:rPr lang="tr-TR" sz="2800" dirty="0" smtClean="0"/>
              <a:t>();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0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5236</TotalTime>
  <Words>2561</Words>
  <Application>Microsoft Office PowerPoint</Application>
  <PresentationFormat>Ekran Gösterisi (4:3)</PresentationFormat>
  <Paragraphs>575</Paragraphs>
  <Slides>45</Slides>
  <Notes>43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2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jQuery Giriş</vt:lpstr>
      <vt:lpstr>jQuery Giriş</vt:lpstr>
      <vt:lpstr>jQuery Giriş</vt:lpstr>
      <vt:lpstr>jQuery Giriş</vt:lpstr>
      <vt:lpstr>jQuery Giriş</vt:lpstr>
      <vt:lpstr>jQuery Giriş</vt:lpstr>
      <vt:lpstr>jQuery Yapısı</vt:lpstr>
      <vt:lpstr>jQuery Yapısı</vt:lpstr>
      <vt:lpstr>Elemanlara ulaşmak</vt:lpstr>
      <vt:lpstr>Elemanlara ulaşmak</vt:lpstr>
      <vt:lpstr>Elemanların özelliklerine ulaşmak</vt:lpstr>
      <vt:lpstr>Elemanlara ulaşmak</vt:lpstr>
      <vt:lpstr>Elemanların özelliklerini temizleme</vt:lpstr>
      <vt:lpstr>Elemanlara ulaşmak</vt:lpstr>
      <vt:lpstr>Sayfaya eleman ekleme </vt:lpstr>
      <vt:lpstr>Elemanlara ulaşmak</vt:lpstr>
      <vt:lpstr>Olaylarla çalışmak</vt:lpstr>
      <vt:lpstr>PowerPoint Sunusu</vt:lpstr>
      <vt:lpstr>Stilleri Değiştirmek</vt:lpstr>
      <vt:lpstr>PowerPoint Sunusu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PowerPoint Sunusu</vt:lpstr>
      <vt:lpstr>Elemanları Gizlemek/Göstermek</vt:lpstr>
      <vt:lpstr>PowerPoint Sunusu</vt:lpstr>
      <vt:lpstr>Elemanlardan değer alma</vt:lpstr>
      <vt:lpstr>PowerPoint Sunusu</vt:lpstr>
      <vt:lpstr>Elemanlara değer atama</vt:lpstr>
      <vt:lpstr>PowerPoint Sunusu</vt:lpstr>
      <vt:lpstr>PowerPoint Sunusu</vt:lpstr>
      <vt:lpstr>PowerPoint Sunusu</vt:lpstr>
      <vt:lpstr>PowerPoint Sunusu</vt:lpstr>
      <vt:lpstr>PowerPoint Sunusu</vt:lpstr>
      <vt:lpstr>Kaynaklar: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MFA-Zalman</cp:lastModifiedBy>
  <cp:revision>272</cp:revision>
  <dcterms:created xsi:type="dcterms:W3CDTF">2016-02-14T06:12:05Z</dcterms:created>
  <dcterms:modified xsi:type="dcterms:W3CDTF">2017-02-27T08:38:31Z</dcterms:modified>
</cp:coreProperties>
</file>