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346" r:id="rId4"/>
    <p:sldId id="344" r:id="rId5"/>
    <p:sldId id="345" r:id="rId6"/>
    <p:sldId id="347" r:id="rId7"/>
    <p:sldId id="342" r:id="rId8"/>
    <p:sldId id="353" r:id="rId9"/>
    <p:sldId id="348" r:id="rId10"/>
    <p:sldId id="354" r:id="rId11"/>
    <p:sldId id="355" r:id="rId12"/>
    <p:sldId id="356" r:id="rId13"/>
    <p:sldId id="357" r:id="rId14"/>
    <p:sldId id="358" r:id="rId15"/>
    <p:sldId id="359" r:id="rId16"/>
    <p:sldId id="349" r:id="rId17"/>
    <p:sldId id="361" r:id="rId18"/>
    <p:sldId id="366" r:id="rId19"/>
    <p:sldId id="365" r:id="rId20"/>
    <p:sldId id="362" r:id="rId21"/>
    <p:sldId id="363" r:id="rId22"/>
    <p:sldId id="364" r:id="rId23"/>
    <p:sldId id="351" r:id="rId24"/>
    <p:sldId id="352" r:id="rId25"/>
    <p:sldId id="350" r:id="rId26"/>
    <p:sldId id="367" r:id="rId27"/>
    <p:sldId id="368" r:id="rId28"/>
    <p:sldId id="369" r:id="rId29"/>
    <p:sldId id="370" r:id="rId30"/>
    <p:sldId id="372" r:id="rId31"/>
    <p:sldId id="373" r:id="rId32"/>
    <p:sldId id="374" r:id="rId33"/>
    <p:sldId id="371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41" r:id="rId4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815" autoAdjust="0"/>
  </p:normalViewPr>
  <p:slideViewPr>
    <p:cSldViewPr>
      <p:cViewPr varScale="1">
        <p:scale>
          <a:sx n="59" d="100"/>
          <a:sy n="59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23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951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526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61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85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576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220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041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8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33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58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807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282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7375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605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424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365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582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597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139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599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05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135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456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028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710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106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443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1675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578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4147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546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708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83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31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65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39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79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55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29.04.2016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29.04.2016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29.04.2016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29.04.2016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29.04.2016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29.04.2016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29.04.2016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29.04.2016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29.04.2016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29.04.2016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29.04.2016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29.04.2016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friend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osya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hpmyadmi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t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Betik_dil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.wikipedia.org/wiki/Rasmus_Lerdorf" TargetMode="External"/><Relationship Id="rId4" Type="http://schemas.openxmlformats.org/officeDocument/2006/relationships/hyperlink" Target="https://tr.wikipedia.org/wiki/Programlama_dil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11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Sunucusu (XAMPP) Kurulumu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r>
              <a:rPr lang="tr-TR" sz="2800" b="1" dirty="0" err="1" smtClean="0"/>
              <a:t>Php</a:t>
            </a:r>
            <a:r>
              <a:rPr lang="tr-TR" sz="2800" b="1" dirty="0" smtClean="0"/>
              <a:t> Geliştirme Ortamının Kurulumu</a:t>
            </a:r>
            <a:endParaRPr lang="tr-TR" sz="2800" dirty="0" smtClean="0"/>
          </a:p>
          <a:p>
            <a:pPr lvl="1"/>
            <a:r>
              <a:rPr lang="en-US" b="1" dirty="0" smtClean="0"/>
              <a:t>XAMPP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popüler</a:t>
            </a:r>
            <a:r>
              <a:rPr lang="en-US" b="1" dirty="0"/>
              <a:t> PHP </a:t>
            </a:r>
            <a:r>
              <a:rPr lang="en-US" b="1" dirty="0" err="1"/>
              <a:t>geliştirme</a:t>
            </a:r>
            <a:r>
              <a:rPr lang="en-US" b="1" dirty="0"/>
              <a:t> </a:t>
            </a:r>
            <a:r>
              <a:rPr lang="en-US" b="1" dirty="0" err="1"/>
              <a:t>ortamıdır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XAMPP </a:t>
            </a:r>
            <a:r>
              <a:rPr lang="en-US" dirty="0" err="1"/>
              <a:t>tamamiyle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, </a:t>
            </a:r>
            <a:r>
              <a:rPr lang="en-US" dirty="0" err="1"/>
              <a:t>yüklenmesi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Apache </a:t>
            </a:r>
            <a:r>
              <a:rPr lang="en-US" dirty="0" err="1"/>
              <a:t>dağıtımı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MariaDB</a:t>
            </a:r>
            <a:r>
              <a:rPr lang="en-US" dirty="0"/>
              <a:t>, PHP </a:t>
            </a:r>
            <a:r>
              <a:rPr lang="en-US" dirty="0" err="1"/>
              <a:t>ve</a:t>
            </a:r>
            <a:r>
              <a:rPr lang="en-US" dirty="0"/>
              <a:t> Perl </a:t>
            </a:r>
            <a:r>
              <a:rPr lang="en-US" dirty="0" err="1"/>
              <a:t>içerir</a:t>
            </a:r>
            <a:r>
              <a:rPr lang="en-US" dirty="0"/>
              <a:t>. </a:t>
            </a:r>
            <a:endParaRPr lang="tr-TR" dirty="0" smtClean="0"/>
          </a:p>
          <a:p>
            <a:pPr lvl="1"/>
            <a:r>
              <a:rPr lang="en-US" dirty="0" smtClean="0"/>
              <a:t>XAMPP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paketi</a:t>
            </a:r>
            <a:r>
              <a:rPr lang="en-US" dirty="0"/>
              <a:t> </a:t>
            </a:r>
            <a:r>
              <a:rPr lang="en-US" dirty="0" err="1"/>
              <a:t>inanılmaz</a:t>
            </a:r>
            <a:r>
              <a:rPr lang="en-US" dirty="0"/>
              <a:t> </a:t>
            </a:r>
            <a:r>
              <a:rPr lang="en-US" dirty="0" err="1"/>
              <a:t>kolaylıkta</a:t>
            </a:r>
            <a:r>
              <a:rPr lang="en-US" dirty="0"/>
              <a:t> </a:t>
            </a:r>
            <a:r>
              <a:rPr lang="en-US" dirty="0" err="1"/>
              <a:t>yüklenilebilmesi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ayarlanmıştır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Resmi Web Sitesi </a:t>
            </a:r>
            <a:r>
              <a:rPr lang="en-US" dirty="0" smtClean="0">
                <a:hlinkClick r:id="rId3"/>
              </a:rPr>
              <a:t>www.apachefriends.org</a:t>
            </a:r>
            <a:endParaRPr lang="tr-TR" dirty="0" smtClean="0"/>
          </a:p>
          <a:p>
            <a:pPr lvl="1"/>
            <a:r>
              <a:rPr lang="tr-TR" dirty="0" smtClean="0"/>
              <a:t>P</a:t>
            </a:r>
            <a:r>
              <a:rPr lang="en-US" dirty="0" err="1" smtClean="0"/>
              <a:t>hp</a:t>
            </a:r>
            <a:r>
              <a:rPr lang="en-US" dirty="0" smtClean="0"/>
              <a:t> </a:t>
            </a:r>
            <a:r>
              <a:rPr lang="en-US" dirty="0" err="1"/>
              <a:t>kodlarının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apachi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kurup</a:t>
            </a:r>
            <a:r>
              <a:rPr lang="en-US" dirty="0"/>
              <a:t> </a:t>
            </a:r>
            <a:r>
              <a:rPr lang="en-US" dirty="0" err="1"/>
              <a:t>çalıştıran</a:t>
            </a:r>
            <a:r>
              <a:rPr lang="en-US" dirty="0"/>
              <a:t> </a:t>
            </a:r>
            <a:r>
              <a:rPr lang="en-US" dirty="0" err="1"/>
              <a:t>programdır</a:t>
            </a:r>
            <a:r>
              <a:rPr lang="en-US" dirty="0"/>
              <a:t>.</a:t>
            </a:r>
          </a:p>
          <a:p>
            <a:pPr lvl="1">
              <a:defRPr/>
            </a:pPr>
            <a:endParaRPr lang="tr-TR" sz="2500" dirty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22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Sunucusu (XAMPP) Kurulumu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 dirty="0"/>
          </a:p>
        </p:txBody>
      </p:sp>
      <p:pic>
        <p:nvPicPr>
          <p:cNvPr id="2052" name="Picture 4" descr="http://www.mylmz.in/wp-content/uploads/2012/10/xamp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6" y="1143000"/>
            <a:ext cx="7090048" cy="557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Sunucusu (XAMPP) Kurulumu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 dirty="0"/>
          </a:p>
        </p:txBody>
      </p:sp>
      <p:pic>
        <p:nvPicPr>
          <p:cNvPr id="3074" name="Picture 2" descr="http://www.mylmz.in/wp-content/uploads/2012/10/xampp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43811"/>
            <a:ext cx="6576222" cy="527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Sunucusu (XAMPP) Kurulumu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5" y="1120789"/>
            <a:ext cx="7028589" cy="55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Sunucusu (XAMPP) Kurulumu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43000"/>
            <a:ext cx="6818911" cy="55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Sunucusu (XAMPP) Kurulumu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tr-TR" sz="2800" dirty="0" smtClean="0">
                <a:solidFill>
                  <a:srgbClr val="0070C0"/>
                </a:solidFill>
              </a:rPr>
              <a:t>Web sayfalarının barındırıldığı klasör</a:t>
            </a:r>
          </a:p>
          <a:p>
            <a:pPr lvl="2">
              <a:defRPr/>
            </a:pPr>
            <a:r>
              <a:rPr lang="tr-TR" sz="2500" dirty="0" smtClean="0">
                <a:solidFill>
                  <a:srgbClr val="0070C0"/>
                </a:solidFill>
              </a:rPr>
              <a:t>C:/xampp/htdocs </a:t>
            </a:r>
          </a:p>
          <a:p>
            <a:pPr lvl="1">
              <a:defRPr/>
            </a:pPr>
            <a:r>
              <a:rPr lang="tr-TR" sz="2800" dirty="0" smtClean="0">
                <a:solidFill>
                  <a:srgbClr val="0070C0"/>
                </a:solidFill>
              </a:rPr>
              <a:t>Sunucumuzun ana dizin adresi</a:t>
            </a:r>
          </a:p>
          <a:p>
            <a:pPr lvl="2">
              <a:defRPr/>
            </a:pPr>
            <a:r>
              <a:rPr lang="tr-TR" sz="2500" dirty="0" smtClean="0">
                <a:solidFill>
                  <a:srgbClr val="0070C0"/>
                </a:solidFill>
              </a:rPr>
              <a:t>http://localhost/ </a:t>
            </a:r>
          </a:p>
          <a:p>
            <a:pPr lvl="1">
              <a:defRPr/>
            </a:pPr>
            <a:r>
              <a:rPr lang="tr-TR" sz="2800" dirty="0" smtClean="0">
                <a:solidFill>
                  <a:srgbClr val="0070C0"/>
                </a:solidFill>
              </a:rPr>
              <a:t>Görüntülenmek istenen dosya</a:t>
            </a:r>
          </a:p>
          <a:p>
            <a:pPr lvl="2">
              <a:defRPr/>
            </a:pPr>
            <a:r>
              <a:rPr lang="tr-TR" sz="2500" dirty="0" smtClean="0">
                <a:solidFill>
                  <a:srgbClr val="0070C0"/>
                </a:solidFill>
                <a:hlinkClick r:id="rId3"/>
              </a:rPr>
              <a:t>http://localhost/dosya.php</a:t>
            </a:r>
            <a:r>
              <a:rPr lang="tr-TR" sz="25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defRPr/>
            </a:pPr>
            <a:r>
              <a:rPr lang="tr-TR" sz="2800" dirty="0" err="1" smtClean="0">
                <a:solidFill>
                  <a:srgbClr val="0070C0"/>
                </a:solidFill>
              </a:rPr>
              <a:t>PHPMyadmin</a:t>
            </a:r>
            <a:r>
              <a:rPr lang="tr-TR" sz="2800" dirty="0" smtClean="0">
                <a:solidFill>
                  <a:srgbClr val="0070C0"/>
                </a:solidFill>
              </a:rPr>
              <a:t> Sayfası</a:t>
            </a:r>
          </a:p>
          <a:p>
            <a:pPr lvl="2">
              <a:defRPr/>
            </a:pPr>
            <a:r>
              <a:rPr lang="tr-TR" sz="2500" dirty="0" smtClean="0">
                <a:solidFill>
                  <a:srgbClr val="0070C0"/>
                </a:solidFill>
                <a:hlinkClick r:id="rId4"/>
              </a:rPr>
              <a:t>http://localhost/phpmyadmin/</a:t>
            </a:r>
            <a:r>
              <a:rPr lang="tr-TR" sz="2500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02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</a:t>
            </a:r>
            <a:r>
              <a:rPr lang="tr-TR" dirty="0" err="1" smtClean="0"/>
              <a:t>Syntax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tr-TR" sz="2500" dirty="0" err="1" smtClean="0">
                <a:solidFill>
                  <a:schemeClr val="tx1"/>
                </a:solidFill>
              </a:rPr>
              <a:t>Php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tr-TR" sz="2500" dirty="0" err="1" smtClean="0">
                <a:solidFill>
                  <a:schemeClr val="tx1"/>
                </a:solidFill>
              </a:rPr>
              <a:t>scriptler</a:t>
            </a:r>
            <a:r>
              <a:rPr lang="tr-TR" sz="2500" dirty="0" smtClean="0">
                <a:solidFill>
                  <a:schemeClr val="tx1"/>
                </a:solidFill>
              </a:rPr>
              <a:t> sayfanın herhangi bir yerine yazılabilirler</a:t>
            </a:r>
          </a:p>
          <a:p>
            <a:pPr lvl="1">
              <a:defRPr/>
            </a:pPr>
            <a:r>
              <a:rPr lang="tr-TR" sz="2500" dirty="0" err="1" smtClean="0">
                <a:solidFill>
                  <a:schemeClr val="tx1"/>
                </a:solidFill>
              </a:rPr>
              <a:t>Php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tr-TR" sz="2500" dirty="0" err="1" smtClean="0">
                <a:solidFill>
                  <a:schemeClr val="tx1"/>
                </a:solidFill>
              </a:rPr>
              <a:t>script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tr-TR" sz="2500" dirty="0" smtClean="0">
                <a:solidFill>
                  <a:srgbClr val="FF0000"/>
                </a:solidFill>
              </a:rPr>
              <a:t>&lt;?</a:t>
            </a:r>
            <a:r>
              <a:rPr lang="tr-TR" sz="2500" dirty="0" err="1" smtClean="0">
                <a:solidFill>
                  <a:srgbClr val="FF0000"/>
                </a:solidFill>
              </a:rPr>
              <a:t>php</a:t>
            </a:r>
            <a:r>
              <a:rPr lang="tr-TR" sz="2500" dirty="0" smtClean="0">
                <a:solidFill>
                  <a:srgbClr val="FF0000"/>
                </a:solidFill>
              </a:rPr>
              <a:t> </a:t>
            </a:r>
            <a:r>
              <a:rPr lang="tr-TR" sz="2500" dirty="0" smtClean="0">
                <a:solidFill>
                  <a:schemeClr val="tx1"/>
                </a:solidFill>
              </a:rPr>
              <a:t>ile başlar </a:t>
            </a:r>
            <a:r>
              <a:rPr lang="tr-TR" sz="2500" dirty="0" smtClean="0">
                <a:solidFill>
                  <a:srgbClr val="FF0000"/>
                </a:solidFill>
              </a:rPr>
              <a:t>?&gt;</a:t>
            </a:r>
            <a:r>
              <a:rPr lang="tr-TR" sz="2500" dirty="0" smtClean="0">
                <a:solidFill>
                  <a:schemeClr val="tx1"/>
                </a:solidFill>
              </a:rPr>
              <a:t> ile biter</a:t>
            </a:r>
          </a:p>
          <a:p>
            <a:pPr lvl="1">
              <a:defRPr/>
            </a:pPr>
            <a:r>
              <a:rPr lang="tr-TR" sz="2500" dirty="0" smtClean="0">
                <a:solidFill>
                  <a:schemeClr val="tx1"/>
                </a:solidFill>
              </a:rPr>
              <a:t>Dosya uzantısı </a:t>
            </a:r>
            <a:r>
              <a:rPr lang="tr-TR" sz="2500" dirty="0" smtClean="0">
                <a:solidFill>
                  <a:srgbClr val="FF0000"/>
                </a:solidFill>
              </a:rPr>
              <a:t>.</a:t>
            </a:r>
            <a:r>
              <a:rPr lang="tr-TR" sz="2500" dirty="0" err="1" smtClean="0">
                <a:solidFill>
                  <a:srgbClr val="FF0000"/>
                </a:solidFill>
              </a:rPr>
              <a:t>php’</a:t>
            </a:r>
            <a:r>
              <a:rPr lang="tr-TR" sz="2500" dirty="0" err="1" smtClean="0">
                <a:solidFill>
                  <a:schemeClr val="tx1"/>
                </a:solidFill>
              </a:rPr>
              <a:t>dir</a:t>
            </a:r>
            <a:endParaRPr lang="tr-TR" sz="25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tr-TR" sz="2500" dirty="0" smtClean="0">
                <a:solidFill>
                  <a:schemeClr val="tx1"/>
                </a:solidFill>
              </a:rPr>
              <a:t>Genelde bir </a:t>
            </a:r>
            <a:r>
              <a:rPr lang="tr-TR" sz="2500" dirty="0" err="1" smtClean="0">
                <a:solidFill>
                  <a:schemeClr val="tx1"/>
                </a:solidFill>
              </a:rPr>
              <a:t>php</a:t>
            </a:r>
            <a:r>
              <a:rPr lang="tr-TR" sz="2500" dirty="0" smtClean="0">
                <a:solidFill>
                  <a:schemeClr val="tx1"/>
                </a:solidFill>
              </a:rPr>
              <a:t> dosyasının çoğu HTML etiketlerinden ve az bir kısmı da </a:t>
            </a:r>
            <a:r>
              <a:rPr lang="tr-TR" sz="2500" dirty="0" err="1" smtClean="0">
                <a:solidFill>
                  <a:schemeClr val="tx1"/>
                </a:solidFill>
              </a:rPr>
              <a:t>Php</a:t>
            </a:r>
            <a:r>
              <a:rPr lang="tr-TR" sz="2500" dirty="0" smtClean="0">
                <a:solidFill>
                  <a:schemeClr val="tx1"/>
                </a:solidFill>
              </a:rPr>
              <a:t> </a:t>
            </a:r>
            <a:r>
              <a:rPr lang="tr-TR" sz="2500" dirty="0" err="1" smtClean="0">
                <a:solidFill>
                  <a:schemeClr val="tx1"/>
                </a:solidFill>
              </a:rPr>
              <a:t>script</a:t>
            </a:r>
            <a:r>
              <a:rPr lang="tr-TR" sz="2500" dirty="0" smtClean="0">
                <a:solidFill>
                  <a:schemeClr val="tx1"/>
                </a:solidFill>
              </a:rPr>
              <a:t> kodlarından oluşur</a:t>
            </a:r>
          </a:p>
          <a:p>
            <a:pPr lvl="1">
              <a:defRPr/>
            </a:pPr>
            <a:r>
              <a:rPr lang="tr-TR" sz="2500" dirty="0" err="1" smtClean="0">
                <a:solidFill>
                  <a:schemeClr val="tx1"/>
                </a:solidFill>
              </a:rPr>
              <a:t>Php</a:t>
            </a:r>
            <a:r>
              <a:rPr lang="tr-TR" sz="2500" dirty="0" smtClean="0">
                <a:solidFill>
                  <a:schemeClr val="tx1"/>
                </a:solidFill>
              </a:rPr>
              <a:t> komutlarından sonra </a:t>
            </a:r>
            <a:r>
              <a:rPr lang="tr-TR" sz="2500" dirty="0" smtClean="0">
                <a:solidFill>
                  <a:srgbClr val="FF0000"/>
                </a:solidFill>
              </a:rPr>
              <a:t>; </a:t>
            </a:r>
            <a:r>
              <a:rPr lang="tr-TR" sz="2500" dirty="0" smtClean="0">
                <a:solidFill>
                  <a:schemeClr val="tx1"/>
                </a:solidFill>
              </a:rPr>
              <a:t>kullanılmalıdır.</a:t>
            </a:r>
          </a:p>
          <a:p>
            <a:pPr lvl="1">
              <a:defRPr/>
            </a:pPr>
            <a:r>
              <a:rPr lang="tr-TR" sz="2500" dirty="0" err="1" smtClean="0">
                <a:solidFill>
                  <a:schemeClr val="tx1"/>
                </a:solidFill>
              </a:rPr>
              <a:t>Php</a:t>
            </a:r>
            <a:r>
              <a:rPr lang="tr-TR" sz="2500" dirty="0" smtClean="0">
                <a:solidFill>
                  <a:schemeClr val="tx1"/>
                </a:solidFill>
              </a:rPr>
              <a:t> dosyaları mutlaka </a:t>
            </a:r>
            <a:r>
              <a:rPr lang="tr-TR" sz="2500" dirty="0" err="1" smtClean="0">
                <a:solidFill>
                  <a:schemeClr val="tx1"/>
                </a:solidFill>
              </a:rPr>
              <a:t>php</a:t>
            </a:r>
            <a:r>
              <a:rPr lang="tr-TR" sz="2500" dirty="0" smtClean="0">
                <a:solidFill>
                  <a:schemeClr val="tx1"/>
                </a:solidFill>
              </a:rPr>
              <a:t> kurulu bir web sunucusunda çalıştırılmalıdır. Tarayıcıda </a:t>
            </a:r>
            <a:r>
              <a:rPr lang="tr-TR" sz="2500" dirty="0">
                <a:solidFill>
                  <a:srgbClr val="FF0000"/>
                </a:solidFill>
              </a:rPr>
              <a:t>C:/xampp/htdocs/merhaba.php </a:t>
            </a:r>
            <a:r>
              <a:rPr lang="tr-TR" sz="2500" dirty="0">
                <a:solidFill>
                  <a:schemeClr val="tx1"/>
                </a:solidFill>
              </a:rPr>
              <a:t>yazınca çalışmaz. </a:t>
            </a:r>
            <a:r>
              <a:rPr lang="tr-TR" sz="2500" dirty="0">
                <a:solidFill>
                  <a:srgbClr val="0070C0"/>
                </a:solidFill>
              </a:rPr>
              <a:t>http://localhost/merhaba.php </a:t>
            </a:r>
            <a:r>
              <a:rPr lang="tr-TR" sz="2500" dirty="0">
                <a:solidFill>
                  <a:schemeClr val="tx1"/>
                </a:solidFill>
              </a:rPr>
              <a:t>yazmak gerekir.</a:t>
            </a:r>
          </a:p>
          <a:p>
            <a:pPr lvl="1">
              <a:defRPr/>
            </a:pPr>
            <a:endParaRPr lang="tr-TR" sz="2500" dirty="0">
              <a:solidFill>
                <a:schemeClr val="tx1"/>
              </a:solidFill>
            </a:endParaRPr>
          </a:p>
          <a:p>
            <a:pPr lvl="2">
              <a:defRPr/>
            </a:pPr>
            <a:endParaRPr lang="tr-TR" sz="2200" dirty="0" smtClean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95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>
                <a:solidFill>
                  <a:schemeClr val="tx1"/>
                </a:solidFill>
              </a:rPr>
              <a:t>Ekrana yazı yazdırmak için </a:t>
            </a:r>
            <a:r>
              <a:rPr lang="tr-TR" sz="2800" dirty="0" err="1" smtClean="0">
                <a:solidFill>
                  <a:schemeClr val="tx1"/>
                </a:solidFill>
              </a:rPr>
              <a:t>echo</a:t>
            </a:r>
            <a:r>
              <a:rPr lang="tr-TR" sz="2800" dirty="0" smtClean="0">
                <a:solidFill>
                  <a:schemeClr val="tx1"/>
                </a:solidFill>
              </a:rPr>
              <a:t> kullanılır</a:t>
            </a:r>
          </a:p>
          <a:p>
            <a:pPr marL="274320" lvl="1" indent="0">
              <a:buNone/>
              <a:defRPr/>
            </a:pPr>
            <a:endParaRPr lang="tr-TR" sz="2500" dirty="0">
              <a:solidFill>
                <a:schemeClr val="tx1"/>
              </a:solidFill>
            </a:endParaRPr>
          </a:p>
          <a:p>
            <a:pPr marL="274320" lvl="1" indent="0">
              <a:buNone/>
              <a:defRPr/>
            </a:pPr>
            <a:r>
              <a:rPr lang="en-US" sz="2800" dirty="0"/>
              <a:t>&lt;!DOCTYPE html&gt;</a:t>
            </a:r>
            <a:br>
              <a:rPr lang="en-US" sz="2800" dirty="0"/>
            </a:br>
            <a:r>
              <a:rPr lang="en-US" sz="2800" dirty="0"/>
              <a:t>&lt;html&gt;</a:t>
            </a:r>
            <a:br>
              <a:rPr lang="en-US" sz="2800" dirty="0"/>
            </a:br>
            <a:r>
              <a:rPr lang="en-US" sz="2800" dirty="0"/>
              <a:t>&lt;body&gt;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&lt;h1&gt;My first PHP page&lt;/h1&gt;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&lt;?</a:t>
            </a:r>
            <a:r>
              <a:rPr lang="en-US" sz="2800" dirty="0" err="1">
                <a:solidFill>
                  <a:srgbClr val="FF0000"/>
                </a:solidFill>
              </a:rPr>
              <a:t>php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tr-TR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echo 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tr-TR" sz="2800" dirty="0" smtClean="0">
                <a:solidFill>
                  <a:srgbClr val="FF0000"/>
                </a:solidFill>
              </a:rPr>
              <a:t>Merhaba </a:t>
            </a:r>
            <a:r>
              <a:rPr lang="tr-TR" sz="2800" dirty="0">
                <a:solidFill>
                  <a:srgbClr val="FF0000"/>
                </a:solidFill>
              </a:rPr>
              <a:t>D</a:t>
            </a:r>
            <a:r>
              <a:rPr lang="tr-TR" sz="2800" dirty="0" smtClean="0">
                <a:solidFill>
                  <a:srgbClr val="FF0000"/>
                </a:solidFill>
              </a:rPr>
              <a:t>ünya</a:t>
            </a:r>
            <a:r>
              <a:rPr lang="en-US" sz="2800" dirty="0" smtClean="0">
                <a:solidFill>
                  <a:srgbClr val="FF0000"/>
                </a:solidFill>
              </a:rPr>
              <a:t>!";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?&gt;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&lt;/body&gt;</a:t>
            </a:r>
            <a:br>
              <a:rPr lang="en-US" sz="2800" dirty="0"/>
            </a:br>
            <a:r>
              <a:rPr lang="en-US" sz="2800" dirty="0"/>
              <a:t>&lt;/html&gt; </a:t>
            </a:r>
            <a:endParaRPr lang="tr-TR" sz="2500" dirty="0">
              <a:solidFill>
                <a:schemeClr val="tx1"/>
              </a:solidFill>
            </a:endParaRPr>
          </a:p>
          <a:p>
            <a:pPr lvl="1">
              <a:defRPr/>
            </a:pPr>
            <a:endParaRPr lang="tr-TR" sz="2500" dirty="0">
              <a:solidFill>
                <a:schemeClr val="tx1"/>
              </a:solidFill>
            </a:endParaRPr>
          </a:p>
          <a:p>
            <a:pPr lvl="2">
              <a:defRPr/>
            </a:pPr>
            <a:endParaRPr lang="tr-TR" sz="2200" dirty="0" smtClean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48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</a:t>
            </a:r>
            <a:r>
              <a:rPr lang="tr-TR" dirty="0" smtClean="0"/>
              <a:t>(</a:t>
            </a:r>
            <a:r>
              <a:rPr lang="tr-TR" dirty="0" err="1" smtClean="0"/>
              <a:t>echo-print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 smtClean="0"/>
              <a:t>İkiside</a:t>
            </a:r>
            <a:r>
              <a:rPr lang="tr-TR" b="1" dirty="0" smtClean="0"/>
              <a:t> ekrana yazdırmak için kullanılır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"&lt;h2&gt;PHP </a:t>
            </a:r>
            <a:r>
              <a:rPr lang="tr-TR" dirty="0" smtClean="0"/>
              <a:t>güzeldir</a:t>
            </a:r>
            <a:r>
              <a:rPr lang="en-US" dirty="0" smtClean="0"/>
              <a:t>!&lt;/</a:t>
            </a:r>
            <a:r>
              <a:rPr lang="en-US" dirty="0"/>
              <a:t>h2&gt;";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smtClean="0"/>
              <a:t>"</a:t>
            </a:r>
            <a:r>
              <a:rPr lang="tr-TR" dirty="0" smtClean="0"/>
              <a:t>Merhaba Dünya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smtClean="0"/>
              <a:t>"</a:t>
            </a:r>
            <a:r>
              <a:rPr lang="tr-TR" dirty="0" err="1" smtClean="0"/>
              <a:t>Php</a:t>
            </a:r>
            <a:r>
              <a:rPr lang="tr-TR" dirty="0" smtClean="0"/>
              <a:t> öğrenmek istiyorum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</a:t>
            </a:r>
            <a:r>
              <a:rPr lang="tr-TR" dirty="0" smtClean="0"/>
              <a:t>İfadeleri</a:t>
            </a:r>
            <a:r>
              <a:rPr lang="en-US" dirty="0" smtClean="0"/>
              <a:t> </a:t>
            </a:r>
            <a:r>
              <a:rPr lang="en-US" dirty="0"/>
              <a:t>", </a:t>
            </a:r>
            <a:r>
              <a:rPr lang="en-US" dirty="0" smtClean="0"/>
              <a:t>"</a:t>
            </a:r>
            <a:r>
              <a:rPr lang="tr-TR" dirty="0" smtClean="0"/>
              <a:t> birleştirmek</a:t>
            </a:r>
            <a:r>
              <a:rPr lang="en-US" dirty="0" smtClean="0"/>
              <a:t>", "</a:t>
            </a:r>
            <a:r>
              <a:rPr lang="tr-TR" dirty="0" smtClean="0"/>
              <a:t> için</a:t>
            </a:r>
            <a:r>
              <a:rPr lang="en-US" dirty="0" smtClean="0"/>
              <a:t>", "</a:t>
            </a:r>
            <a:r>
              <a:rPr lang="tr-TR" dirty="0" smtClean="0"/>
              <a:t> virgül</a:t>
            </a:r>
            <a:r>
              <a:rPr lang="en-US" dirty="0" smtClean="0"/>
              <a:t>", </a:t>
            </a:r>
            <a:r>
              <a:rPr lang="en-US" dirty="0"/>
              <a:t>"</a:t>
            </a:r>
            <a:r>
              <a:rPr lang="tr-TR" dirty="0" smtClean="0"/>
              <a:t> veya nokta</a:t>
            </a:r>
            <a:r>
              <a:rPr lang="en-US" dirty="0" smtClean="0"/>
              <a:t>"</a:t>
            </a:r>
            <a:r>
              <a:rPr lang="tr-TR" dirty="0" smtClean="0"/>
              <a:t>, </a:t>
            </a:r>
            <a:r>
              <a:rPr lang="en-US" dirty="0"/>
              <a:t>"</a:t>
            </a:r>
            <a:r>
              <a:rPr lang="tr-TR" dirty="0" smtClean="0"/>
              <a:t> kullanılabilir</a:t>
            </a:r>
            <a:r>
              <a:rPr lang="en-US" dirty="0" smtClean="0"/>
              <a:t>.";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 </a:t>
            </a:r>
            <a:r>
              <a:rPr lang="en-US" dirty="0"/>
              <a:t>"</a:t>
            </a:r>
            <a:r>
              <a:rPr lang="tr-TR" dirty="0"/>
              <a:t>İfadeleri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tr-TR" dirty="0"/>
              <a:t> </a:t>
            </a:r>
            <a:r>
              <a:rPr lang="tr-TR" dirty="0" smtClean="0"/>
              <a:t>birleştirmek</a:t>
            </a:r>
            <a:r>
              <a:rPr lang="en-US" dirty="0"/>
              <a:t> "</a:t>
            </a:r>
            <a:r>
              <a:rPr lang="tr-TR" dirty="0"/>
              <a:t>.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tr-TR" dirty="0"/>
              <a:t> </a:t>
            </a:r>
            <a:r>
              <a:rPr lang="tr-TR" dirty="0" smtClean="0"/>
              <a:t>için</a:t>
            </a:r>
            <a:r>
              <a:rPr lang="en-US" dirty="0" smtClean="0"/>
              <a:t>"</a:t>
            </a:r>
            <a:r>
              <a:rPr lang="tr-TR" dirty="0" smtClean="0"/>
              <a:t>.</a:t>
            </a:r>
            <a:r>
              <a:rPr lang="en-US" dirty="0" smtClean="0"/>
              <a:t>"</a:t>
            </a:r>
            <a:r>
              <a:rPr lang="tr-TR" dirty="0" smtClean="0"/>
              <a:t> sadece</a:t>
            </a:r>
            <a:r>
              <a:rPr lang="en-US" dirty="0"/>
              <a:t> "</a:t>
            </a:r>
            <a:r>
              <a:rPr lang="tr-TR" dirty="0"/>
              <a:t>.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tr-TR" dirty="0"/>
              <a:t> </a:t>
            </a:r>
            <a:r>
              <a:rPr lang="tr-TR" dirty="0" smtClean="0"/>
              <a:t>nokta</a:t>
            </a:r>
            <a:r>
              <a:rPr lang="en-US" dirty="0"/>
              <a:t> "</a:t>
            </a:r>
            <a:r>
              <a:rPr lang="tr-TR" dirty="0"/>
              <a:t>.</a:t>
            </a:r>
            <a:r>
              <a:rPr lang="tr-TR" dirty="0" smtClean="0"/>
              <a:t> </a:t>
            </a:r>
            <a:r>
              <a:rPr lang="en-US" dirty="0"/>
              <a:t>"</a:t>
            </a:r>
            <a:r>
              <a:rPr lang="tr-TR" dirty="0"/>
              <a:t> kullanılabilir</a:t>
            </a:r>
            <a:r>
              <a:rPr lang="en-US" dirty="0"/>
              <a:t>.";</a:t>
            </a:r>
            <a:endParaRPr lang="tr-TR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 </a:t>
            </a:r>
            <a:endParaRPr lang="tr-TR" sz="2100" dirty="0" smtClean="0"/>
          </a:p>
          <a:p>
            <a:pPr lvl="1"/>
            <a:endParaRPr lang="tr-TR" sz="2200" dirty="0" smtClean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45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</a:t>
            </a:r>
            <a:r>
              <a:rPr lang="tr-TR" dirty="0" smtClean="0"/>
              <a:t>(</a:t>
            </a:r>
            <a:r>
              <a:rPr lang="tr-TR" dirty="0" err="1" smtClean="0"/>
              <a:t>echo-print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İkisi de ekrana yazdırmak için kullanılır. Hemen hemen aynıdır. Çok az farklılıkları vardır</a:t>
            </a:r>
          </a:p>
          <a:p>
            <a:r>
              <a:rPr lang="en-US" sz="2400" dirty="0" smtClean="0"/>
              <a:t>Print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fonksiyon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çalışarak</a:t>
            </a:r>
            <a:r>
              <a:rPr lang="en-US" sz="2400" dirty="0"/>
              <a:t> </a:t>
            </a:r>
            <a:r>
              <a:rPr lang="en-US" sz="2400" dirty="0" err="1"/>
              <a:t>geriye</a:t>
            </a:r>
            <a:r>
              <a:rPr lang="en-US" sz="2400" dirty="0"/>
              <a:t> </a:t>
            </a:r>
            <a:r>
              <a:rPr lang="en-US" sz="2400" dirty="0" err="1"/>
              <a:t>işlemin</a:t>
            </a:r>
            <a:r>
              <a:rPr lang="en-US" sz="2400" dirty="0"/>
              <a:t> </a:t>
            </a:r>
            <a:r>
              <a:rPr lang="en-US" sz="2400" dirty="0" err="1"/>
              <a:t>başarı</a:t>
            </a:r>
            <a:r>
              <a:rPr lang="en-US" sz="2400" dirty="0"/>
              <a:t> </a:t>
            </a:r>
            <a:r>
              <a:rPr lang="en-US" sz="2400" dirty="0" err="1"/>
              <a:t>durumunu</a:t>
            </a:r>
            <a:r>
              <a:rPr lang="en-US" sz="2400" dirty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veritipinde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değer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 smtClean="0"/>
              <a:t>döndürür</a:t>
            </a:r>
            <a:endParaRPr lang="tr-TR" sz="2400" dirty="0" smtClean="0"/>
          </a:p>
          <a:p>
            <a:pPr lvl="1"/>
            <a:r>
              <a:rPr lang="tr-TR" sz="2200" dirty="0">
                <a:solidFill>
                  <a:srgbClr val="0070C0"/>
                </a:solidFill>
              </a:rPr>
              <a:t>$durum = </a:t>
            </a:r>
            <a:r>
              <a:rPr lang="tr-TR" sz="2200" dirty="0" err="1">
                <a:solidFill>
                  <a:srgbClr val="0070C0"/>
                </a:solidFill>
              </a:rPr>
              <a:t>print</a:t>
            </a:r>
            <a:r>
              <a:rPr lang="tr-TR" sz="2200" dirty="0">
                <a:solidFill>
                  <a:srgbClr val="0070C0"/>
                </a:solidFill>
              </a:rPr>
              <a:t> "Merhaba </a:t>
            </a:r>
            <a:r>
              <a:rPr lang="tr-TR" sz="2200" dirty="0" err="1">
                <a:solidFill>
                  <a:srgbClr val="0070C0"/>
                </a:solidFill>
              </a:rPr>
              <a:t>php</a:t>
            </a:r>
            <a:r>
              <a:rPr lang="tr-TR" sz="2200" dirty="0" smtClean="0">
                <a:solidFill>
                  <a:srgbClr val="0070C0"/>
                </a:solidFill>
              </a:rPr>
              <a:t>!";</a:t>
            </a:r>
            <a:endParaRPr lang="tr-TR" sz="2200" dirty="0">
              <a:solidFill>
                <a:srgbClr val="0070C0"/>
              </a:solidFill>
            </a:endParaRPr>
          </a:p>
          <a:p>
            <a:r>
              <a:rPr lang="en-US" dirty="0"/>
              <a:t>Echo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döndürmez</a:t>
            </a:r>
            <a:r>
              <a:rPr lang="en-US" dirty="0"/>
              <a:t>. Bu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Print’e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miktar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hızlıdır</a:t>
            </a:r>
            <a:r>
              <a:rPr lang="en-US" dirty="0" smtClean="0"/>
              <a:t>.</a:t>
            </a:r>
            <a:endParaRPr lang="tr-TR" dirty="0"/>
          </a:p>
          <a:p>
            <a:r>
              <a:rPr lang="en-US" sz="2400" dirty="0"/>
              <a:t>Echo </a:t>
            </a:r>
            <a:r>
              <a:rPr lang="en-US" sz="2400" dirty="0" err="1"/>
              <a:t>komutu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virgülle</a:t>
            </a:r>
            <a:r>
              <a:rPr lang="en-US" sz="2400" dirty="0"/>
              <a:t> </a:t>
            </a:r>
            <a:r>
              <a:rPr lang="en-US" sz="2400" dirty="0" err="1"/>
              <a:t>ayrılmış</a:t>
            </a:r>
            <a:r>
              <a:rPr lang="en-US" sz="2400" dirty="0"/>
              <a:t> </a:t>
            </a:r>
            <a:r>
              <a:rPr lang="en-US" sz="2400" dirty="0" err="1"/>
              <a:t>birden</a:t>
            </a:r>
            <a:r>
              <a:rPr lang="en-US" sz="2400" dirty="0"/>
              <a:t> </a:t>
            </a:r>
            <a:r>
              <a:rPr lang="en-US" sz="2400" dirty="0" err="1"/>
              <a:t>fazla</a:t>
            </a:r>
            <a:r>
              <a:rPr lang="en-US" sz="2400" dirty="0"/>
              <a:t> </a:t>
            </a:r>
            <a:r>
              <a:rPr lang="en-US" sz="2400" dirty="0" err="1"/>
              <a:t>ifadeyi</a:t>
            </a:r>
            <a:r>
              <a:rPr lang="en-US" sz="2400" dirty="0"/>
              <a:t> </a:t>
            </a:r>
            <a:r>
              <a:rPr lang="en-US" sz="2400" dirty="0" err="1"/>
              <a:t>yazdırmak</a:t>
            </a:r>
            <a:r>
              <a:rPr lang="en-US" sz="2400" dirty="0"/>
              <a:t> “.” </a:t>
            </a:r>
            <a:r>
              <a:rPr lang="en-US" sz="2400" dirty="0" err="1"/>
              <a:t>katar</a:t>
            </a:r>
            <a:r>
              <a:rPr lang="en-US" sz="2400" dirty="0"/>
              <a:t> </a:t>
            </a:r>
            <a:r>
              <a:rPr lang="en-US" sz="2400" dirty="0" err="1"/>
              <a:t>birleştirme</a:t>
            </a:r>
            <a:r>
              <a:rPr lang="en-US" sz="2400" dirty="0"/>
              <a:t> </a:t>
            </a:r>
            <a:r>
              <a:rPr lang="en-US" sz="2400" dirty="0" err="1"/>
              <a:t>işleci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birleştirerek</a:t>
            </a:r>
            <a:r>
              <a:rPr lang="en-US" sz="2400" dirty="0"/>
              <a:t> </a:t>
            </a:r>
            <a:r>
              <a:rPr lang="en-US" sz="2400" dirty="0" err="1"/>
              <a:t>yazdırmaktan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hızlıdır</a:t>
            </a:r>
            <a:r>
              <a:rPr lang="en-US" sz="2400" dirty="0"/>
              <a:t>. Print </a:t>
            </a:r>
            <a:r>
              <a:rPr lang="en-US" sz="2400" dirty="0" err="1"/>
              <a:t>virgülle</a:t>
            </a:r>
            <a:r>
              <a:rPr lang="en-US" sz="2400" dirty="0"/>
              <a:t> </a:t>
            </a:r>
            <a:r>
              <a:rPr lang="en-US" sz="2400" dirty="0" err="1"/>
              <a:t>ayırarak</a:t>
            </a:r>
            <a:r>
              <a:rPr lang="en-US" sz="2400" dirty="0"/>
              <a:t> </a:t>
            </a:r>
            <a:r>
              <a:rPr lang="en-US" sz="2400" dirty="0" err="1"/>
              <a:t>yazmayı</a:t>
            </a:r>
            <a:r>
              <a:rPr lang="en-US" sz="2400" dirty="0"/>
              <a:t> </a:t>
            </a:r>
            <a:r>
              <a:rPr lang="en-US" sz="2400" dirty="0" err="1" smtClean="0"/>
              <a:t>desteklemez</a:t>
            </a:r>
            <a:r>
              <a:rPr lang="tr-TR" sz="2400" dirty="0" smtClean="0"/>
              <a:t>.</a:t>
            </a:r>
          </a:p>
          <a:p>
            <a:pPr lvl="1"/>
            <a:r>
              <a:rPr lang="en-US" sz="2100" dirty="0"/>
              <a:t>echo </a:t>
            </a:r>
            <a:r>
              <a:rPr lang="tr-TR" sz="2100" dirty="0" smtClean="0"/>
              <a:t>‘Web’</a:t>
            </a:r>
            <a:r>
              <a:rPr lang="en-US" sz="2100" dirty="0" smtClean="0"/>
              <a:t>, </a:t>
            </a:r>
            <a:r>
              <a:rPr lang="tr-TR" sz="2100" dirty="0" smtClean="0"/>
              <a:t>‘ Teknolojileri’</a:t>
            </a:r>
            <a:r>
              <a:rPr lang="en-US" sz="2100" dirty="0" smtClean="0"/>
              <a:t>;</a:t>
            </a:r>
            <a:r>
              <a:rPr lang="tr-TR" sz="2100" dirty="0" smtClean="0"/>
              <a:t>	Daha Hızlı. </a:t>
            </a:r>
            <a:r>
              <a:rPr lang="tr-TR" sz="2100" dirty="0" err="1" smtClean="0"/>
              <a:t>Print</a:t>
            </a:r>
            <a:r>
              <a:rPr lang="tr-TR" sz="2100" dirty="0" smtClean="0"/>
              <a:t> desteklemiyor</a:t>
            </a:r>
          </a:p>
          <a:p>
            <a:pPr lvl="1"/>
            <a:r>
              <a:rPr lang="en-US" sz="2100" dirty="0"/>
              <a:t>echo </a:t>
            </a:r>
            <a:r>
              <a:rPr lang="tr-TR" sz="2100" dirty="0"/>
              <a:t>‘Web</a:t>
            </a:r>
            <a:r>
              <a:rPr lang="tr-TR" sz="2100" dirty="0" smtClean="0"/>
              <a:t>’</a:t>
            </a:r>
            <a:r>
              <a:rPr lang="tr-TR" sz="2100" dirty="0"/>
              <a:t>.</a:t>
            </a:r>
            <a:r>
              <a:rPr lang="tr-TR" sz="2100" dirty="0" smtClean="0"/>
              <a:t>‘ </a:t>
            </a:r>
            <a:r>
              <a:rPr lang="tr-TR" sz="2100" dirty="0"/>
              <a:t>Teknolojileri’</a:t>
            </a:r>
            <a:r>
              <a:rPr lang="en-US" sz="2100" dirty="0" smtClean="0"/>
              <a:t>;</a:t>
            </a:r>
            <a:r>
              <a:rPr lang="tr-TR" sz="2100" dirty="0" smtClean="0"/>
              <a:t>	Daha yavaş</a:t>
            </a:r>
            <a:endParaRPr lang="tr-TR" sz="2100" dirty="0"/>
          </a:p>
          <a:p>
            <a:pPr lvl="1"/>
            <a:endParaRPr lang="tr-TR" sz="2100" dirty="0" smtClean="0"/>
          </a:p>
          <a:p>
            <a:pPr lvl="1"/>
            <a:endParaRPr lang="tr-TR" sz="2200" dirty="0" smtClean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800" dirty="0" smtClean="0"/>
              <a:t>Temel Kavramlar</a:t>
            </a:r>
          </a:p>
          <a:p>
            <a:r>
              <a:rPr lang="tr-TR" sz="2800" dirty="0" err="1" smtClean="0"/>
              <a:t>PHP’ye</a:t>
            </a:r>
            <a:r>
              <a:rPr lang="tr-TR" sz="2800" dirty="0" smtClean="0"/>
              <a:t> Giriş</a:t>
            </a:r>
          </a:p>
          <a:p>
            <a:r>
              <a:rPr lang="tr-TR" sz="2800" dirty="0" smtClean="0"/>
              <a:t>Web </a:t>
            </a:r>
            <a:r>
              <a:rPr lang="tr-TR" sz="2800" dirty="0"/>
              <a:t>S</a:t>
            </a:r>
            <a:r>
              <a:rPr lang="tr-TR" sz="2800" dirty="0" smtClean="0"/>
              <a:t>unucusu (XAMPP) Kurulumu</a:t>
            </a:r>
          </a:p>
          <a:p>
            <a:r>
              <a:rPr lang="tr-TR" sz="2800" dirty="0" smtClean="0"/>
              <a:t>PHP Temel Komutları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(Açıklama)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77500" lnSpcReduction="20000"/>
          </a:bodyPr>
          <a:lstStyle/>
          <a:p>
            <a:pPr lvl="1">
              <a:defRPr/>
            </a:pPr>
            <a:r>
              <a:rPr lang="tr-TR" sz="2500" dirty="0" smtClean="0">
                <a:solidFill>
                  <a:schemeClr val="tx1"/>
                </a:solidFill>
              </a:rPr>
              <a:t>Ekrana yazı yazdırmak için kullanılır</a:t>
            </a:r>
          </a:p>
          <a:p>
            <a:pPr marL="274320" lvl="1" indent="0">
              <a:buNone/>
              <a:defRPr/>
            </a:pPr>
            <a:endParaRPr lang="tr-TR" sz="2500" dirty="0">
              <a:solidFill>
                <a:schemeClr val="tx1"/>
              </a:solidFill>
            </a:endParaRPr>
          </a:p>
          <a:p>
            <a:pPr marL="274320" lvl="1" indent="0">
              <a:buNone/>
              <a:defRPr/>
            </a:pPr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pPr marL="274320" lvl="1" indent="0"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// </a:t>
            </a:r>
            <a:r>
              <a:rPr lang="tr-TR" sz="2800" dirty="0" smtClean="0"/>
              <a:t>Tek Satırlık Açıklama Satırı</a:t>
            </a:r>
            <a:endParaRPr lang="en-US" sz="2800" dirty="0"/>
          </a:p>
          <a:p>
            <a:pPr marL="274320" lvl="1" indent="0">
              <a:buNone/>
              <a:defRPr/>
            </a:pPr>
            <a:endParaRPr lang="en-US" sz="2800" dirty="0"/>
          </a:p>
          <a:p>
            <a:pPr marL="274320" lvl="1" indent="0"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#</a:t>
            </a:r>
            <a:r>
              <a:rPr lang="en-US" sz="2800" dirty="0"/>
              <a:t> This is also a single-line comment</a:t>
            </a:r>
          </a:p>
          <a:p>
            <a:pPr marL="274320" lvl="1" indent="0">
              <a:buNone/>
              <a:defRPr/>
            </a:pPr>
            <a:endParaRPr lang="en-US" sz="2800" dirty="0"/>
          </a:p>
          <a:p>
            <a:pPr marL="274320" lvl="1" indent="0"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/*</a:t>
            </a:r>
          </a:p>
          <a:p>
            <a:pPr marL="274320" lvl="1" indent="0">
              <a:buNone/>
              <a:defRPr/>
            </a:pPr>
            <a:r>
              <a:rPr lang="tr-TR" sz="2800" dirty="0" smtClean="0"/>
              <a:t>Çoklu satır açıklama satırı </a:t>
            </a:r>
          </a:p>
          <a:p>
            <a:pPr marL="274320" lvl="1" indent="0">
              <a:buNone/>
              <a:defRPr/>
            </a:pPr>
            <a:r>
              <a:rPr lang="tr-TR" sz="2800" dirty="0" smtClean="0"/>
              <a:t>Alttaki ifadeye kadar olan kısmı </a:t>
            </a:r>
          </a:p>
          <a:p>
            <a:pPr marL="274320" lvl="1" indent="0">
              <a:buNone/>
              <a:defRPr/>
            </a:pPr>
            <a:r>
              <a:rPr lang="tr-TR" sz="2800" dirty="0" smtClean="0"/>
              <a:t>Açıklama olarak alır ve kodlar varsa da işletilmez</a:t>
            </a:r>
            <a:endParaRPr lang="en-US" sz="2800" dirty="0"/>
          </a:p>
          <a:p>
            <a:pPr marL="274320" lvl="1" indent="0"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*/</a:t>
            </a:r>
          </a:p>
          <a:p>
            <a:pPr marL="274320" lvl="1" indent="0"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//</a:t>
            </a:r>
            <a:r>
              <a:rPr lang="en-US" sz="2800" dirty="0" smtClean="0"/>
              <a:t> </a:t>
            </a:r>
            <a:r>
              <a:rPr lang="tr-TR" sz="2800" dirty="0" smtClean="0"/>
              <a:t>Herhangi bir kod aralığı için de kullanılabilir </a:t>
            </a:r>
            <a:endParaRPr lang="en-US" sz="2800" dirty="0"/>
          </a:p>
          <a:p>
            <a:pPr marL="274320" lvl="1" indent="0">
              <a:buNone/>
              <a:defRPr/>
            </a:pPr>
            <a:r>
              <a:rPr lang="en-US" sz="2800" dirty="0"/>
              <a:t>$x = 5 </a:t>
            </a:r>
            <a:r>
              <a:rPr lang="en-US" sz="2800" dirty="0">
                <a:solidFill>
                  <a:srgbClr val="FF0000"/>
                </a:solidFill>
              </a:rPr>
              <a:t>/*</a:t>
            </a:r>
            <a:r>
              <a:rPr lang="en-US" sz="2800" dirty="0"/>
              <a:t> + 15 </a:t>
            </a:r>
            <a:r>
              <a:rPr lang="en-US" sz="2800" dirty="0">
                <a:solidFill>
                  <a:srgbClr val="FF0000"/>
                </a:solidFill>
              </a:rPr>
              <a:t>*/</a:t>
            </a:r>
            <a:r>
              <a:rPr lang="en-US" sz="2800" dirty="0"/>
              <a:t> + 5</a:t>
            </a:r>
            <a:r>
              <a:rPr lang="en-US" sz="2800" dirty="0" smtClean="0"/>
              <a:t>;</a:t>
            </a:r>
            <a:r>
              <a:rPr lang="tr-TR" sz="2800" dirty="0" smtClean="0"/>
              <a:t>       // 5+5 ifadesini çalıştırır</a:t>
            </a:r>
            <a:endParaRPr lang="en-US" sz="2800" dirty="0"/>
          </a:p>
          <a:p>
            <a:pPr marL="274320" lvl="1" indent="0">
              <a:buNone/>
              <a:defRPr/>
            </a:pPr>
            <a:r>
              <a:rPr lang="en-US" sz="2800" dirty="0"/>
              <a:t>echo $x;</a:t>
            </a:r>
          </a:p>
          <a:p>
            <a:pPr marL="274320" lvl="1" indent="0">
              <a:buNone/>
              <a:defRPr/>
            </a:pPr>
            <a:r>
              <a:rPr lang="en-US" sz="2800" dirty="0"/>
              <a:t>?&gt;</a:t>
            </a:r>
            <a:endParaRPr lang="tr-TR" sz="2500" dirty="0" smtClean="0">
              <a:solidFill>
                <a:schemeClr val="tx1"/>
              </a:solidFill>
            </a:endParaRPr>
          </a:p>
          <a:p>
            <a:pPr lvl="2">
              <a:defRPr/>
            </a:pPr>
            <a:endParaRPr lang="tr-TR" sz="2200" dirty="0" smtClean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39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PHP Temel Komutları (Büyük küçük harf duyarlılık)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tr-TR" sz="2500" dirty="0" smtClean="0">
                <a:solidFill>
                  <a:schemeClr val="tx1"/>
                </a:solidFill>
              </a:rPr>
              <a:t>Bütün anahtar kelimeler (</a:t>
            </a:r>
            <a:r>
              <a:rPr lang="tr-TR" sz="2500" dirty="0" err="1" smtClean="0">
                <a:solidFill>
                  <a:schemeClr val="tx1"/>
                </a:solidFill>
              </a:rPr>
              <a:t>if</a:t>
            </a:r>
            <a:r>
              <a:rPr lang="tr-TR" sz="2500" dirty="0" smtClean="0">
                <a:solidFill>
                  <a:schemeClr val="tx1"/>
                </a:solidFill>
              </a:rPr>
              <a:t>, else, </a:t>
            </a:r>
            <a:r>
              <a:rPr lang="tr-TR" sz="2500" dirty="0" err="1" smtClean="0">
                <a:solidFill>
                  <a:schemeClr val="tx1"/>
                </a:solidFill>
              </a:rPr>
              <a:t>while</a:t>
            </a:r>
            <a:r>
              <a:rPr lang="tr-TR" sz="2500" dirty="0" smtClean="0">
                <a:solidFill>
                  <a:schemeClr val="tx1"/>
                </a:solidFill>
              </a:rPr>
              <a:t>, </a:t>
            </a:r>
            <a:r>
              <a:rPr lang="tr-TR" sz="2500" dirty="0" err="1" smtClean="0">
                <a:solidFill>
                  <a:schemeClr val="tx1"/>
                </a:solidFill>
              </a:rPr>
              <a:t>echo</a:t>
            </a:r>
            <a:r>
              <a:rPr lang="tr-TR" sz="2500" dirty="0" smtClean="0">
                <a:solidFill>
                  <a:schemeClr val="tx1"/>
                </a:solidFill>
              </a:rPr>
              <a:t>…), </a:t>
            </a:r>
            <a:r>
              <a:rPr lang="tr-TR" sz="2500" dirty="0" err="1" smtClean="0">
                <a:solidFill>
                  <a:schemeClr val="tx1"/>
                </a:solidFill>
              </a:rPr>
              <a:t>classlar</a:t>
            </a:r>
            <a:r>
              <a:rPr lang="tr-TR" sz="2500" dirty="0" smtClean="0">
                <a:solidFill>
                  <a:schemeClr val="tx1"/>
                </a:solidFill>
              </a:rPr>
              <a:t>, fonksiyonlar, kullanıcı tanımlı fonksiyonlar büyük küçük harf duyarlı değildir. </a:t>
            </a:r>
          </a:p>
          <a:p>
            <a:pPr lvl="1">
              <a:defRPr/>
            </a:pPr>
            <a:r>
              <a:rPr lang="tr-TR" sz="2500" dirty="0" smtClean="0">
                <a:solidFill>
                  <a:schemeClr val="tx1"/>
                </a:solidFill>
              </a:rPr>
              <a:t>Aşağıdaki satırlar aynı çıktıyı üretir.</a:t>
            </a:r>
          </a:p>
          <a:p>
            <a:pPr lvl="1">
              <a:defRPr/>
            </a:pPr>
            <a:endParaRPr lang="tr-TR" sz="2500" dirty="0">
              <a:solidFill>
                <a:schemeClr val="tx1"/>
              </a:solidFill>
            </a:endParaRPr>
          </a:p>
          <a:p>
            <a:pPr marL="548640" lvl="2" indent="0">
              <a:buNone/>
              <a:defRPr/>
            </a:pPr>
            <a:r>
              <a:rPr lang="en-US" sz="2500" dirty="0"/>
              <a:t>&lt;?</a:t>
            </a:r>
            <a:r>
              <a:rPr lang="en-US" sz="2500" dirty="0" err="1"/>
              <a:t>php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>
                <a:solidFill>
                  <a:srgbClr val="FF0000"/>
                </a:solidFill>
              </a:rPr>
              <a:t>ECHO</a:t>
            </a:r>
            <a:r>
              <a:rPr lang="en-US" sz="2500" dirty="0"/>
              <a:t> "Hello World!&lt;</a:t>
            </a:r>
            <a:r>
              <a:rPr lang="en-US" sz="2500" dirty="0" err="1"/>
              <a:t>br</a:t>
            </a:r>
            <a:r>
              <a:rPr lang="en-US" sz="2500" dirty="0"/>
              <a:t>&gt;";</a:t>
            </a:r>
            <a:br>
              <a:rPr lang="en-US" sz="2500" dirty="0"/>
            </a:br>
            <a:r>
              <a:rPr lang="en-US" sz="2500" dirty="0">
                <a:solidFill>
                  <a:srgbClr val="FF0000"/>
                </a:solidFill>
              </a:rPr>
              <a:t>echo</a:t>
            </a:r>
            <a:r>
              <a:rPr lang="en-US" sz="2500" dirty="0"/>
              <a:t> "Hello World!&lt;</a:t>
            </a:r>
            <a:r>
              <a:rPr lang="en-US" sz="2500" dirty="0" err="1"/>
              <a:t>br</a:t>
            </a:r>
            <a:r>
              <a:rPr lang="en-US" sz="2500" dirty="0"/>
              <a:t>&gt;";</a:t>
            </a:r>
            <a:br>
              <a:rPr lang="en-US" sz="2500" dirty="0"/>
            </a:br>
            <a:r>
              <a:rPr lang="en-US" sz="2500" dirty="0" err="1">
                <a:solidFill>
                  <a:srgbClr val="FF0000"/>
                </a:solidFill>
              </a:rPr>
              <a:t>EcHo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"Hello World!&lt;</a:t>
            </a:r>
            <a:r>
              <a:rPr lang="en-US" sz="2500" dirty="0" err="1"/>
              <a:t>br</a:t>
            </a:r>
            <a:r>
              <a:rPr lang="en-US" sz="2500" dirty="0"/>
              <a:t>&gt;";</a:t>
            </a:r>
            <a:br>
              <a:rPr lang="en-US" sz="2500" dirty="0"/>
            </a:br>
            <a:r>
              <a:rPr lang="en-US" sz="2500" dirty="0"/>
              <a:t>?&gt;</a:t>
            </a:r>
            <a:endParaRPr lang="tr-TR" sz="2200" dirty="0" smtClean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48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PHP Temel Komutları (Büyük küçük harf duyarlılık)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tr-TR" sz="2500" dirty="0" smtClean="0">
                <a:solidFill>
                  <a:schemeClr val="tx1"/>
                </a:solidFill>
              </a:rPr>
              <a:t>Bütün değişkenler  </a:t>
            </a:r>
          </a:p>
          <a:p>
            <a:pPr lvl="1">
              <a:defRPr/>
            </a:pPr>
            <a:r>
              <a:rPr lang="tr-TR" sz="2500" dirty="0" smtClean="0">
                <a:solidFill>
                  <a:schemeClr val="tx1"/>
                </a:solidFill>
              </a:rPr>
              <a:t>Aşağıdaki satırlar aynı çıktıyı üretir.</a:t>
            </a:r>
          </a:p>
          <a:p>
            <a:pPr marL="548640" lvl="2" indent="0">
              <a:buNone/>
              <a:defRPr/>
            </a:pPr>
            <a:r>
              <a:rPr lang="en-US" sz="2800" dirty="0" smtClean="0"/>
              <a:t>&lt;?</a:t>
            </a:r>
            <a:r>
              <a:rPr lang="en-US" sz="2800" dirty="0" err="1"/>
              <a:t>php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$</a:t>
            </a:r>
            <a:r>
              <a:rPr lang="en-US" sz="2800" dirty="0">
                <a:solidFill>
                  <a:srgbClr val="FF0000"/>
                </a:solidFill>
              </a:rPr>
              <a:t>color</a:t>
            </a:r>
            <a:r>
              <a:rPr lang="en-US" sz="2800" dirty="0"/>
              <a:t> = "red";</a:t>
            </a:r>
            <a:br>
              <a:rPr lang="en-US" sz="2800" dirty="0"/>
            </a:br>
            <a:r>
              <a:rPr lang="en-US" sz="2800" dirty="0"/>
              <a:t>echo "My car is " . $</a:t>
            </a:r>
            <a:r>
              <a:rPr lang="en-US" sz="2800" dirty="0">
                <a:solidFill>
                  <a:srgbClr val="FF0000"/>
                </a:solidFill>
              </a:rPr>
              <a:t>color</a:t>
            </a:r>
            <a:r>
              <a:rPr lang="en-US" sz="2800" dirty="0"/>
              <a:t> . 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  <a:br>
              <a:rPr lang="en-US" sz="2800" dirty="0"/>
            </a:br>
            <a:r>
              <a:rPr lang="en-US" sz="2800" dirty="0"/>
              <a:t>echo "My house is " . $</a:t>
            </a:r>
            <a:r>
              <a:rPr lang="en-US" sz="2800" dirty="0">
                <a:solidFill>
                  <a:srgbClr val="FF0000"/>
                </a:solidFill>
              </a:rPr>
              <a:t>COLOR</a:t>
            </a:r>
            <a:r>
              <a:rPr lang="en-US" sz="2800" dirty="0"/>
              <a:t> . 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  <a:br>
              <a:rPr lang="en-US" sz="2800" dirty="0"/>
            </a:br>
            <a:r>
              <a:rPr lang="en-US" sz="2800" dirty="0"/>
              <a:t>echo "My boat is " . $</a:t>
            </a:r>
            <a:r>
              <a:rPr lang="en-US" sz="2800" dirty="0" err="1">
                <a:solidFill>
                  <a:srgbClr val="FF0000"/>
                </a:solidFill>
              </a:rPr>
              <a:t>coLOR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. 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  <a:br>
              <a:rPr lang="en-US" sz="2800" dirty="0"/>
            </a:br>
            <a:r>
              <a:rPr lang="en-US" sz="2800" dirty="0"/>
              <a:t>?&gt;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tr-TR" sz="2500" dirty="0" smtClean="0"/>
              <a:t>Çıktı:</a:t>
            </a:r>
          </a:p>
          <a:p>
            <a:pPr marL="548640" lvl="2" indent="0">
              <a:buNone/>
              <a:defRPr/>
            </a:pPr>
            <a:r>
              <a:rPr lang="en-US" sz="2400" dirty="0"/>
              <a:t>My car is red</a:t>
            </a:r>
            <a:br>
              <a:rPr lang="en-US" sz="2400" dirty="0"/>
            </a:br>
            <a:r>
              <a:rPr lang="en-US" sz="2400" dirty="0"/>
              <a:t>My house is </a:t>
            </a:r>
            <a:br>
              <a:rPr lang="en-US" sz="2400" dirty="0"/>
            </a:br>
            <a:r>
              <a:rPr lang="en-US" sz="2400" dirty="0"/>
              <a:t>My boat is </a:t>
            </a:r>
            <a:endParaRPr lang="tr-TR" sz="2200" dirty="0" smtClean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88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</a:t>
            </a:r>
            <a:r>
              <a:rPr lang="en-US" dirty="0" smtClean="0"/>
              <a:t>DEĞİŞKENLER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DEĞİŞKEN </a:t>
            </a:r>
            <a:r>
              <a:rPr lang="en-US" b="1" dirty="0"/>
              <a:t>TANIMLARKEN DİKKAT EDİLMESİ </a:t>
            </a:r>
            <a:r>
              <a:rPr lang="en-US" b="1" dirty="0" smtClean="0"/>
              <a:t>GEREKENLER</a:t>
            </a:r>
            <a:endParaRPr lang="tr-TR" b="1" dirty="0" smtClean="0"/>
          </a:p>
          <a:p>
            <a:r>
              <a:rPr lang="tr-TR" dirty="0" smtClean="0"/>
              <a:t>Değişken isimleri dolar ‘$’ işareti ile başlar</a:t>
            </a:r>
          </a:p>
          <a:p>
            <a:r>
              <a:rPr lang="tr-TR" dirty="0" smtClean="0"/>
              <a:t>Tip tanımlama ifadesi kullanılmaz</a:t>
            </a:r>
          </a:p>
          <a:p>
            <a:r>
              <a:rPr lang="en-US" dirty="0" err="1" smtClean="0"/>
              <a:t>Değişkenler</a:t>
            </a:r>
            <a:r>
              <a:rPr lang="en-US" dirty="0" smtClean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başlamaz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karakterler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"_"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karakterler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Değişkenlere</a:t>
            </a:r>
            <a:r>
              <a:rPr lang="en-US" dirty="0" smtClean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ataması</a:t>
            </a:r>
            <a:r>
              <a:rPr lang="en-US" dirty="0"/>
              <a:t> "=" </a:t>
            </a:r>
            <a:r>
              <a:rPr lang="en-US" dirty="0" err="1"/>
              <a:t>işaretiyle</a:t>
            </a:r>
            <a:r>
              <a:rPr lang="en-US" dirty="0"/>
              <a:t> </a:t>
            </a:r>
            <a:r>
              <a:rPr lang="en-US" dirty="0" err="1" smtClean="0"/>
              <a:t>yapılır</a:t>
            </a:r>
            <a:endParaRPr lang="tr-TR" dirty="0" smtClean="0"/>
          </a:p>
          <a:p>
            <a:r>
              <a:rPr lang="tr-TR" dirty="0" smtClean="0"/>
              <a:t>Büyük küçük harf duyarlıdır (</a:t>
            </a:r>
            <a:r>
              <a:rPr lang="tr-TR" dirty="0" err="1" smtClean="0"/>
              <a:t>case-sensitive</a:t>
            </a:r>
            <a:r>
              <a:rPr lang="tr-TR" dirty="0" smtClean="0"/>
              <a:t>)</a:t>
            </a:r>
            <a:endParaRPr lang="en-US" dirty="0"/>
          </a:p>
          <a:p>
            <a:pPr lvl="1">
              <a:defRPr/>
            </a:pPr>
            <a:endParaRPr lang="tr-TR" sz="2500" dirty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24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</a:t>
            </a:r>
            <a:r>
              <a:rPr lang="en-US" dirty="0" smtClean="0"/>
              <a:t>DEĞİŞKENLER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DOĞRU TANIMLAMA ÖRNEKLERİ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$</a:t>
            </a:r>
            <a:r>
              <a:rPr lang="en-US" dirty="0" smtClean="0"/>
              <a:t>say</a:t>
            </a:r>
            <a:r>
              <a:rPr lang="tr-TR" dirty="0" smtClean="0"/>
              <a:t>i</a:t>
            </a:r>
            <a:r>
              <a:rPr lang="en-US" dirty="0" smtClean="0"/>
              <a:t>_1=123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$</a:t>
            </a:r>
            <a:r>
              <a:rPr lang="en-US" dirty="0" err="1"/>
              <a:t>isim</a:t>
            </a:r>
            <a:r>
              <a:rPr lang="en-US" dirty="0"/>
              <a:t>=</a:t>
            </a:r>
            <a:r>
              <a:rPr lang="en-US" dirty="0" err="1"/>
              <a:t>hasan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$</a:t>
            </a:r>
            <a:r>
              <a:rPr lang="en-US" dirty="0" smtClean="0"/>
              <a:t>boy=1.78</a:t>
            </a:r>
            <a:r>
              <a:rPr lang="tr-TR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YANLIŞ TANIMLAMA ÖRNEKLERİ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$1sayi=123;</a:t>
            </a:r>
          </a:p>
          <a:p>
            <a:pPr marL="0" indent="0">
              <a:buNone/>
            </a:pPr>
            <a:r>
              <a:rPr lang="en-US" dirty="0"/>
              <a:t>   $</a:t>
            </a:r>
            <a:r>
              <a:rPr lang="en-US" dirty="0" err="1"/>
              <a:t>isim</a:t>
            </a:r>
            <a:r>
              <a:rPr lang="en-US" dirty="0"/>
              <a:t>%=</a:t>
            </a:r>
            <a:r>
              <a:rPr lang="en-US" dirty="0" err="1"/>
              <a:t>hasan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$</a:t>
            </a:r>
            <a:r>
              <a:rPr lang="en-US" dirty="0" err="1"/>
              <a:t>maaş</a:t>
            </a:r>
            <a:r>
              <a:rPr lang="en-US" dirty="0"/>
              <a:t>=100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22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(Veri Tipleri)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>
                <a:solidFill>
                  <a:schemeClr val="tx1"/>
                </a:solidFill>
              </a:rPr>
              <a:t>PHP aşağıdaki veri tiplerini destekler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 </a:t>
            </a:r>
            <a:r>
              <a:rPr lang="en-US" dirty="0" smtClean="0"/>
              <a:t>(</a:t>
            </a:r>
            <a:r>
              <a:rPr lang="tr-TR" dirty="0" smtClean="0"/>
              <a:t>kayan nokta yazıları</a:t>
            </a:r>
            <a:r>
              <a:rPr lang="en-US" dirty="0" smtClean="0"/>
              <a:t> – double</a:t>
            </a:r>
            <a:r>
              <a:rPr lang="tr-TR" dirty="0" smtClean="0"/>
              <a:t> diye de bilinir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Resource</a:t>
            </a:r>
          </a:p>
          <a:p>
            <a:pPr lvl="1">
              <a:defRPr/>
            </a:pPr>
            <a:endParaRPr lang="tr-TR" sz="2500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5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(Veri Tipleri)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b="1" dirty="0" err="1" smtClean="0">
                <a:solidFill>
                  <a:schemeClr val="tx1"/>
                </a:solidFill>
              </a:rPr>
              <a:t>String</a:t>
            </a:r>
            <a:r>
              <a:rPr lang="tr-TR" sz="2800" dirty="0" smtClean="0"/>
              <a:t>: Karakter dizisi</a:t>
            </a:r>
            <a:endParaRPr lang="tr-TR" sz="28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800" dirty="0"/>
              <a:t>$x = "</a:t>
            </a:r>
            <a:r>
              <a:rPr lang="tr-TR" sz="2800" dirty="0" smtClean="0"/>
              <a:t>Merhaba Dünya</a:t>
            </a:r>
            <a:r>
              <a:rPr lang="en-US" sz="2800" dirty="0" smtClean="0"/>
              <a:t>";</a:t>
            </a:r>
            <a:endParaRPr lang="tr-TR" sz="2800" dirty="0" smtClean="0"/>
          </a:p>
          <a:p>
            <a:pPr>
              <a:defRPr/>
            </a:pPr>
            <a:r>
              <a:rPr lang="tr-TR" sz="2800" b="1" dirty="0" err="1" smtClean="0"/>
              <a:t>I</a:t>
            </a:r>
            <a:r>
              <a:rPr lang="tr-TR" sz="2800" b="1" dirty="0" err="1" smtClean="0">
                <a:solidFill>
                  <a:schemeClr val="tx1"/>
                </a:solidFill>
              </a:rPr>
              <a:t>nteger</a:t>
            </a:r>
            <a:r>
              <a:rPr lang="tr-TR" sz="2800" b="1" dirty="0" smtClean="0">
                <a:solidFill>
                  <a:schemeClr val="tx1"/>
                </a:solidFill>
              </a:rPr>
              <a:t>: </a:t>
            </a:r>
            <a:r>
              <a:rPr lang="tr-TR" sz="2800" dirty="0" smtClean="0">
                <a:solidFill>
                  <a:schemeClr val="tx1"/>
                </a:solidFill>
              </a:rPr>
              <a:t>T</a:t>
            </a:r>
            <a:r>
              <a:rPr lang="tr-TR" sz="2800" dirty="0" smtClean="0"/>
              <a:t>amsayı</a:t>
            </a:r>
          </a:p>
          <a:p>
            <a:pPr>
              <a:defRPr/>
            </a:pPr>
            <a:r>
              <a:rPr lang="en-US" sz="2800" b="1" dirty="0" smtClean="0"/>
              <a:t>Float</a:t>
            </a:r>
            <a:r>
              <a:rPr lang="tr-TR" sz="2800" b="1" dirty="0" smtClean="0"/>
              <a:t>: </a:t>
            </a:r>
            <a:r>
              <a:rPr lang="tr-TR" sz="2800" dirty="0" err="1" smtClean="0"/>
              <a:t>Ondalıklı</a:t>
            </a:r>
            <a:r>
              <a:rPr lang="tr-TR" sz="2800" dirty="0" smtClean="0"/>
              <a:t> sayı</a:t>
            </a:r>
          </a:p>
          <a:p>
            <a:pPr>
              <a:defRPr/>
            </a:pPr>
            <a:r>
              <a:rPr lang="en-US" sz="2800" b="1" dirty="0" smtClean="0"/>
              <a:t>Boolean</a:t>
            </a:r>
            <a:r>
              <a:rPr lang="tr-TR" sz="2800" b="1" dirty="0" smtClean="0"/>
              <a:t>: </a:t>
            </a:r>
            <a:r>
              <a:rPr lang="tr-TR" sz="2800" dirty="0" smtClean="0"/>
              <a:t>Doğru(True) veya Yanlış (</a:t>
            </a:r>
            <a:r>
              <a:rPr lang="tr-TR" sz="2800" dirty="0" err="1" smtClean="0"/>
              <a:t>False</a:t>
            </a:r>
            <a:r>
              <a:rPr lang="tr-TR" sz="2800" dirty="0" smtClean="0"/>
              <a:t>)</a:t>
            </a:r>
          </a:p>
          <a:p>
            <a:pPr>
              <a:defRPr/>
            </a:pPr>
            <a:r>
              <a:rPr lang="en-US" sz="2800" b="1" dirty="0" smtClean="0"/>
              <a:t>Array</a:t>
            </a:r>
            <a:r>
              <a:rPr lang="tr-TR" sz="2800" b="1" dirty="0" smtClean="0"/>
              <a:t>: </a:t>
            </a:r>
            <a:r>
              <a:rPr lang="tr-TR" sz="2800" dirty="0" smtClean="0"/>
              <a:t>Dizi </a:t>
            </a:r>
          </a:p>
          <a:p>
            <a:pPr lvl="1">
              <a:defRPr/>
            </a:pPr>
            <a:r>
              <a:rPr lang="en-US" sz="2800" dirty="0" smtClean="0"/>
              <a:t>$cars = </a:t>
            </a:r>
            <a:r>
              <a:rPr lang="en-US" sz="2800" dirty="0"/>
              <a:t>array</a:t>
            </a:r>
            <a:r>
              <a:rPr lang="en-US" sz="2800" dirty="0" smtClean="0"/>
              <a:t>("</a:t>
            </a:r>
            <a:r>
              <a:rPr lang="en-US" sz="2800" dirty="0" err="1" smtClean="0"/>
              <a:t>Volvo","</a:t>
            </a:r>
            <a:r>
              <a:rPr lang="en-US" sz="2800" dirty="0" err="1"/>
              <a:t>BMW","Toyota</a:t>
            </a:r>
            <a:r>
              <a:rPr lang="en-US" sz="2800" dirty="0" smtClean="0"/>
              <a:t>");</a:t>
            </a:r>
            <a:endParaRPr lang="tr-TR" sz="2800" dirty="0" smtClean="0"/>
          </a:p>
          <a:p>
            <a:pPr lvl="1">
              <a:defRPr/>
            </a:pPr>
            <a:r>
              <a:rPr lang="en-US" sz="2800" dirty="0" err="1"/>
              <a:t>var_dump</a:t>
            </a:r>
            <a:r>
              <a:rPr lang="en-US" sz="2800" dirty="0"/>
              <a:t>($cars</a:t>
            </a:r>
            <a:r>
              <a:rPr lang="en-US" sz="2800" dirty="0" smtClean="0"/>
              <a:t>);</a:t>
            </a:r>
            <a:endParaRPr lang="tr-TR" sz="2800" dirty="0" smtClean="0"/>
          </a:p>
          <a:p>
            <a:pPr lvl="1">
              <a:defRPr/>
            </a:pPr>
            <a:r>
              <a:rPr lang="tr-TR" sz="2800" b="1" dirty="0" smtClean="0"/>
              <a:t>Çıktı: </a:t>
            </a:r>
            <a:r>
              <a:rPr lang="en-US" sz="2800" dirty="0"/>
              <a:t>array(3) { [0]=&gt; string(5) "Volvo" [1]=&gt; string(3) "BMW" [2]=&gt; string(6) "Toyota" } </a:t>
            </a:r>
            <a:endParaRPr lang="en-US" sz="2500" b="1" dirty="0"/>
          </a:p>
          <a:p>
            <a:pPr>
              <a:defRPr/>
            </a:pPr>
            <a:endParaRPr lang="en-US" sz="2800" b="1" dirty="0"/>
          </a:p>
          <a:p>
            <a:pPr>
              <a:defRPr/>
            </a:pPr>
            <a:endParaRPr lang="en-US" sz="2800" b="1" dirty="0"/>
          </a:p>
          <a:p>
            <a:pPr>
              <a:defRPr/>
            </a:pPr>
            <a:endParaRPr lang="tr-TR" sz="2800" b="1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27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</a:t>
            </a:r>
            <a:r>
              <a:rPr lang="tr-TR" dirty="0" err="1" smtClean="0"/>
              <a:t>String</a:t>
            </a:r>
            <a:r>
              <a:rPr lang="tr-TR" dirty="0" smtClean="0"/>
              <a:t> İşlemleri)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dirty="0" err="1"/>
              <a:t>strlen</a:t>
            </a:r>
            <a:r>
              <a:rPr lang="en-US" sz="2800" dirty="0" smtClean="0"/>
              <a:t>()</a:t>
            </a:r>
            <a:r>
              <a:rPr lang="tr-TR" sz="2800" dirty="0" smtClean="0"/>
              <a:t>: Metnin karakter sayısını verir</a:t>
            </a:r>
          </a:p>
          <a:p>
            <a:pPr lvl="1">
              <a:defRPr/>
            </a:pPr>
            <a:r>
              <a:rPr lang="en-US" sz="2500" dirty="0"/>
              <a:t>echo </a:t>
            </a:r>
            <a:r>
              <a:rPr lang="en-US" sz="2500" dirty="0" err="1"/>
              <a:t>strlen</a:t>
            </a:r>
            <a:r>
              <a:rPr lang="en-US" sz="2500" dirty="0"/>
              <a:t>("Hello world!"); // outputs 12</a:t>
            </a:r>
            <a:endParaRPr lang="en-US" sz="2500" b="1" dirty="0"/>
          </a:p>
          <a:p>
            <a:pPr>
              <a:defRPr/>
            </a:pPr>
            <a:r>
              <a:rPr lang="en-US" sz="2800" dirty="0" err="1"/>
              <a:t>str_word_count</a:t>
            </a:r>
            <a:r>
              <a:rPr lang="en-US" sz="2800" dirty="0" smtClean="0"/>
              <a:t>()</a:t>
            </a:r>
            <a:r>
              <a:rPr lang="tr-TR" sz="2800" dirty="0" smtClean="0"/>
              <a:t>: Kelime sayısını verir</a:t>
            </a:r>
            <a:endParaRPr lang="tr-TR" sz="2800" b="1" dirty="0"/>
          </a:p>
          <a:p>
            <a:pPr lvl="1">
              <a:defRPr/>
            </a:pPr>
            <a:r>
              <a:rPr lang="en-US" sz="2500" dirty="0"/>
              <a:t>echo </a:t>
            </a:r>
            <a:r>
              <a:rPr lang="en-US" sz="2500" dirty="0" err="1"/>
              <a:t>str_word_count</a:t>
            </a:r>
            <a:r>
              <a:rPr lang="en-US" sz="2500" dirty="0"/>
              <a:t>("Hello world!"); // outputs </a:t>
            </a:r>
            <a:r>
              <a:rPr lang="en-US" sz="2500" dirty="0" smtClean="0"/>
              <a:t>2</a:t>
            </a:r>
            <a:endParaRPr lang="tr-TR" sz="2500" dirty="0" smtClean="0"/>
          </a:p>
          <a:p>
            <a:pPr>
              <a:defRPr/>
            </a:pPr>
            <a:r>
              <a:rPr lang="en-US" sz="2800" dirty="0" err="1"/>
              <a:t>strrev</a:t>
            </a:r>
            <a:r>
              <a:rPr lang="en-US" sz="2800" dirty="0" smtClean="0"/>
              <a:t>()</a:t>
            </a:r>
            <a:r>
              <a:rPr lang="tr-TR" sz="2800" dirty="0" smtClean="0"/>
              <a:t>: Metni tersten yazar</a:t>
            </a:r>
          </a:p>
          <a:p>
            <a:pPr lvl="1">
              <a:defRPr/>
            </a:pPr>
            <a:r>
              <a:rPr lang="en-US" sz="2500" dirty="0"/>
              <a:t>echo </a:t>
            </a:r>
            <a:r>
              <a:rPr lang="en-US" sz="2500" dirty="0" err="1"/>
              <a:t>strrev</a:t>
            </a:r>
            <a:r>
              <a:rPr lang="en-US" sz="2500" dirty="0"/>
              <a:t>("Hello world!"); // outputs !</a:t>
            </a:r>
            <a:r>
              <a:rPr lang="en-US" sz="2500" dirty="0" err="1"/>
              <a:t>dlrow</a:t>
            </a:r>
            <a:r>
              <a:rPr lang="en-US" sz="2500" dirty="0"/>
              <a:t> </a:t>
            </a:r>
            <a:r>
              <a:rPr lang="en-US" sz="2500" dirty="0" err="1" smtClean="0"/>
              <a:t>olleH</a:t>
            </a:r>
            <a:endParaRPr lang="tr-TR" sz="2500" dirty="0"/>
          </a:p>
          <a:p>
            <a:pPr>
              <a:defRPr/>
            </a:pPr>
            <a:r>
              <a:rPr lang="en-US" sz="2800" dirty="0" err="1" smtClean="0"/>
              <a:t>strpos</a:t>
            </a:r>
            <a:r>
              <a:rPr lang="en-US" sz="2800" dirty="0" smtClean="0"/>
              <a:t>()</a:t>
            </a:r>
            <a:r>
              <a:rPr lang="tr-TR" sz="2800" dirty="0" smtClean="0"/>
              <a:t>; Aranacak metnin kaçıncı karakterden başladığını verir</a:t>
            </a:r>
          </a:p>
          <a:p>
            <a:pPr lvl="1">
              <a:defRPr/>
            </a:pPr>
            <a:r>
              <a:rPr lang="en-US" sz="2800" dirty="0"/>
              <a:t>echo </a:t>
            </a:r>
            <a:r>
              <a:rPr lang="en-US" sz="2800" dirty="0" err="1"/>
              <a:t>strpos</a:t>
            </a:r>
            <a:r>
              <a:rPr lang="en-US" sz="2800" dirty="0"/>
              <a:t>("Hello world!", "world"); // outputs </a:t>
            </a:r>
            <a:r>
              <a:rPr lang="en-US" sz="2800" dirty="0" smtClean="0"/>
              <a:t>6</a:t>
            </a:r>
            <a:endParaRPr lang="tr-TR" sz="2500" dirty="0"/>
          </a:p>
          <a:p>
            <a:pPr>
              <a:defRPr/>
            </a:pPr>
            <a:r>
              <a:rPr lang="en-US" sz="3200" dirty="0" err="1"/>
              <a:t>str_replace</a:t>
            </a:r>
            <a:r>
              <a:rPr lang="en-US" sz="3200" dirty="0" smtClean="0"/>
              <a:t>()</a:t>
            </a:r>
            <a:r>
              <a:rPr lang="tr-TR" sz="3200" dirty="0" smtClean="0"/>
              <a:t>: Verilen metni yenisiyle yer değiştirir</a:t>
            </a:r>
          </a:p>
          <a:p>
            <a:pPr lvl="1">
              <a:defRPr/>
            </a:pPr>
            <a:r>
              <a:rPr lang="en-US" sz="2700" dirty="0" smtClean="0"/>
              <a:t>echo </a:t>
            </a:r>
            <a:r>
              <a:rPr lang="en-US" sz="2700" dirty="0" err="1" smtClean="0"/>
              <a:t>str_replace</a:t>
            </a:r>
            <a:r>
              <a:rPr lang="en-US" sz="2700" dirty="0" smtClean="0"/>
              <a:t>("world", "Dolly", "Hello world!"); </a:t>
            </a:r>
          </a:p>
          <a:p>
            <a:pPr lvl="1">
              <a:defRPr/>
            </a:pPr>
            <a:r>
              <a:rPr lang="en-US" sz="2700" dirty="0" smtClean="0"/>
              <a:t>// outputs Hello Dolly!</a:t>
            </a:r>
            <a:endParaRPr lang="tr-TR" sz="27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19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(Operatörler)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Operatörler, değişken ve değerleriyle işlem yapmak için </a:t>
            </a:r>
            <a:r>
              <a:rPr lang="tr-TR" sz="2800" dirty="0" err="1" smtClean="0"/>
              <a:t>kullnılırlar</a:t>
            </a:r>
            <a:r>
              <a:rPr lang="tr-TR" sz="2800" dirty="0" smtClean="0"/>
              <a:t>. Aşağıdaki gibi </a:t>
            </a:r>
            <a:r>
              <a:rPr lang="tr-TR" sz="2800" dirty="0" err="1" smtClean="0"/>
              <a:t>guruplandırılabilirler</a:t>
            </a:r>
            <a:r>
              <a:rPr lang="tr-TR" sz="2800" dirty="0" smtClean="0"/>
              <a:t>:</a:t>
            </a:r>
          </a:p>
          <a:p>
            <a:pPr>
              <a:defRPr/>
            </a:pPr>
            <a:r>
              <a:rPr lang="tr-TR" sz="2800" dirty="0" smtClean="0"/>
              <a:t>Aritmetik Operatörler</a:t>
            </a:r>
          </a:p>
          <a:p>
            <a:pPr>
              <a:defRPr/>
            </a:pPr>
            <a:r>
              <a:rPr lang="tr-TR" sz="2800" dirty="0" smtClean="0"/>
              <a:t>Atama Operatörleri</a:t>
            </a:r>
          </a:p>
          <a:p>
            <a:pPr>
              <a:defRPr/>
            </a:pPr>
            <a:r>
              <a:rPr lang="tr-TR" sz="2800" dirty="0" smtClean="0"/>
              <a:t>Karşılaştırma Operatörleri</a:t>
            </a:r>
          </a:p>
          <a:p>
            <a:pPr>
              <a:defRPr/>
            </a:pPr>
            <a:r>
              <a:rPr lang="tr-TR" sz="2800" dirty="0" smtClean="0"/>
              <a:t>Artırma/Azaltma Operatörleri</a:t>
            </a:r>
          </a:p>
          <a:p>
            <a:pPr>
              <a:defRPr/>
            </a:pPr>
            <a:r>
              <a:rPr lang="tr-TR" sz="2800" dirty="0" smtClean="0"/>
              <a:t>Mantık Operatörleri</a:t>
            </a:r>
          </a:p>
          <a:p>
            <a:pPr>
              <a:defRPr/>
            </a:pPr>
            <a:r>
              <a:rPr lang="tr-TR" sz="2800" dirty="0" smtClean="0"/>
              <a:t>Metin Operatörleri</a:t>
            </a:r>
          </a:p>
          <a:p>
            <a:pPr>
              <a:defRPr/>
            </a:pPr>
            <a:r>
              <a:rPr lang="tr-TR" sz="2800" dirty="0" smtClean="0"/>
              <a:t>Dizi Operatörleri</a:t>
            </a:r>
            <a:endParaRPr lang="tr-TR" sz="27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43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(Operatörler)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Aritmetik Operatörler</a:t>
            </a:r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67536"/>
              </p:ext>
            </p:extLst>
          </p:nvPr>
        </p:nvGraphicFramePr>
        <p:xfrm>
          <a:off x="612646" y="1916834"/>
          <a:ext cx="7919793" cy="4176459"/>
        </p:xfrm>
        <a:graphic>
          <a:graphicData uri="http://schemas.openxmlformats.org/drawingml/2006/table">
            <a:tbl>
              <a:tblPr/>
              <a:tblGrid>
                <a:gridCol w="2537483"/>
                <a:gridCol w="2161199"/>
                <a:gridCol w="3221111"/>
              </a:tblGrid>
              <a:tr h="596637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Operatör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İşlem</a:t>
                      </a:r>
                      <a:endParaRPr lang="en-US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Kullanımı</a:t>
                      </a:r>
                      <a:endParaRPr lang="en-US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Toplama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$x+$y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Çıkarma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$x-$y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Çarpma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$x*$y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Bölme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$x/$y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 dirty="0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Mod (Kalan)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</a:t>
                      </a:r>
                      <a:r>
                        <a:rPr lang="en-US" sz="2800" dirty="0" smtClean="0"/>
                        <a:t>x%$</a:t>
                      </a:r>
                      <a:r>
                        <a:rPr lang="tr-TR" sz="2800" dirty="0" smtClean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**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Üs Alma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$x</a:t>
                      </a:r>
                      <a:r>
                        <a:rPr lang="tr-TR" sz="2800" dirty="0" smtClean="0"/>
                        <a:t>**</a:t>
                      </a:r>
                      <a:r>
                        <a:rPr lang="en-US" sz="2800" dirty="0" smtClean="0"/>
                        <a:t>$</a:t>
                      </a:r>
                      <a:r>
                        <a:rPr lang="tr-TR" sz="2800" dirty="0" smtClean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0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/>
              <a:t>HTML: </a:t>
            </a:r>
            <a:r>
              <a:rPr lang="tr-TR" sz="2800" dirty="0" smtClean="0"/>
              <a:t>Web </a:t>
            </a:r>
            <a:r>
              <a:rPr lang="tr-TR" sz="2800" dirty="0"/>
              <a:t>sayfalarını oluşturmak için kullanılan standart metin işaretleme </a:t>
            </a:r>
            <a:r>
              <a:rPr lang="tr-TR" sz="2800" dirty="0" smtClean="0"/>
              <a:t>dilidir. Web sitesindeki elemanlar oluşturmak için kullanılır</a:t>
            </a:r>
          </a:p>
          <a:p>
            <a:pPr>
              <a:defRPr/>
            </a:pPr>
            <a:r>
              <a:rPr lang="tr-TR" sz="2800" dirty="0" smtClean="0"/>
              <a:t>CSS: Web sitesindeki elemanların renk, font, konum gibi </a:t>
            </a:r>
            <a:r>
              <a:rPr lang="tr-TR" sz="2800" dirty="0" err="1" smtClean="0"/>
              <a:t>stilllerini</a:t>
            </a:r>
            <a:r>
              <a:rPr lang="tr-TR" sz="2800" dirty="0" smtClean="0"/>
              <a:t> ayarlamak için kullanılır</a:t>
            </a:r>
          </a:p>
          <a:p>
            <a:pPr>
              <a:defRPr/>
            </a:pPr>
            <a:r>
              <a:rPr lang="tr-TR" sz="2800" dirty="0" err="1" smtClean="0"/>
              <a:t>Javascript</a:t>
            </a:r>
            <a:r>
              <a:rPr lang="tr-TR" sz="2800" dirty="0" smtClean="0"/>
              <a:t>: Kullanıcı ile etkileşim, tarayıcının kontrol edilmesi gibi işlemler için kullanılan istemci(</a:t>
            </a:r>
            <a:r>
              <a:rPr lang="tr-TR" sz="2800" dirty="0" err="1" smtClean="0"/>
              <a:t>client</a:t>
            </a:r>
            <a:r>
              <a:rPr lang="tr-TR" sz="2800" dirty="0" smtClean="0"/>
              <a:t>) taraflı betik dilidir</a:t>
            </a:r>
          </a:p>
          <a:p>
            <a:pPr>
              <a:defRPr/>
            </a:pPr>
            <a:endParaRPr lang="tr-TR" sz="2800" dirty="0"/>
          </a:p>
          <a:p>
            <a:pPr>
              <a:defRPr/>
            </a:pPr>
            <a:endParaRPr lang="tr-TR" sz="2700" dirty="0" smtClean="0"/>
          </a:p>
          <a:p>
            <a:pPr lvl="1">
              <a:defRPr/>
            </a:pPr>
            <a:endParaRPr lang="tr-TR" sz="2200" dirty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62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(Operatörler)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Atama Operatörleri</a:t>
            </a:r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86248"/>
              </p:ext>
            </p:extLst>
          </p:nvPr>
        </p:nvGraphicFramePr>
        <p:xfrm>
          <a:off x="612646" y="1916834"/>
          <a:ext cx="7919793" cy="4176459"/>
        </p:xfrm>
        <a:graphic>
          <a:graphicData uri="http://schemas.openxmlformats.org/drawingml/2006/table">
            <a:tbl>
              <a:tblPr/>
              <a:tblGrid>
                <a:gridCol w="2537483"/>
                <a:gridCol w="2161199"/>
                <a:gridCol w="3221111"/>
              </a:tblGrid>
              <a:tr h="596637">
                <a:tc>
                  <a:txBody>
                    <a:bodyPr/>
                    <a:lstStyle/>
                    <a:p>
                      <a:r>
                        <a:rPr lang="tr-TR" sz="2800" b="1" dirty="0" smtClean="0"/>
                        <a:t>Atama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 smtClean="0"/>
                        <a:t>Atama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 smtClean="0"/>
                        <a:t>Açıklama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= y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Eşittir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</a:t>
                      </a:r>
                      <a:r>
                        <a:rPr lang="tr-TR" sz="2800" dirty="0" smtClean="0"/>
                        <a:t>+</a:t>
                      </a:r>
                      <a:r>
                        <a:rPr lang="en-US" sz="2800" dirty="0" smtClean="0"/>
                        <a:t>= y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</a:t>
                      </a:r>
                      <a:r>
                        <a:rPr lang="tr-TR" sz="2800" dirty="0" smtClean="0"/>
                        <a:t>x+</a:t>
                      </a:r>
                      <a:r>
                        <a:rPr lang="en-US" sz="2800" dirty="0" smtClean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Toplama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</a:t>
                      </a:r>
                      <a:r>
                        <a:rPr lang="tr-TR" sz="2800" dirty="0" smtClean="0"/>
                        <a:t>-</a:t>
                      </a:r>
                      <a:r>
                        <a:rPr lang="en-US" sz="2800" dirty="0" smtClean="0"/>
                        <a:t>= y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</a:t>
                      </a:r>
                      <a:r>
                        <a:rPr lang="tr-TR" sz="2800" dirty="0" smtClean="0"/>
                        <a:t>x-</a:t>
                      </a:r>
                      <a:r>
                        <a:rPr lang="en-US" sz="2800" dirty="0" smtClean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Çıkarma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</a:t>
                      </a:r>
                      <a:r>
                        <a:rPr lang="tr-TR" sz="2800" dirty="0" smtClean="0"/>
                        <a:t>*</a:t>
                      </a:r>
                      <a:r>
                        <a:rPr lang="en-US" sz="2800" dirty="0" smtClean="0"/>
                        <a:t>= y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</a:t>
                      </a:r>
                      <a:r>
                        <a:rPr lang="tr-TR" sz="2800" dirty="0" smtClean="0"/>
                        <a:t>x*</a:t>
                      </a:r>
                      <a:r>
                        <a:rPr lang="en-US" sz="2800" dirty="0" smtClean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Çarpma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</a:t>
                      </a:r>
                      <a:r>
                        <a:rPr lang="tr-TR" sz="2800" dirty="0" smtClean="0"/>
                        <a:t>/</a:t>
                      </a:r>
                      <a:r>
                        <a:rPr lang="en-US" sz="2800" dirty="0" smtClean="0"/>
                        <a:t>= y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</a:t>
                      </a:r>
                      <a:r>
                        <a:rPr lang="tr-TR" sz="2800" dirty="0" smtClean="0"/>
                        <a:t>x/</a:t>
                      </a:r>
                      <a:r>
                        <a:rPr lang="en-US" sz="2800" dirty="0" smtClean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Bölme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6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</a:t>
                      </a:r>
                      <a:r>
                        <a:rPr lang="tr-TR" sz="2800" dirty="0" smtClean="0"/>
                        <a:t>%</a:t>
                      </a:r>
                      <a:r>
                        <a:rPr lang="en-US" sz="2800" dirty="0" smtClean="0"/>
                        <a:t>= y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 = </a:t>
                      </a:r>
                      <a:r>
                        <a:rPr lang="tr-TR" sz="2800" dirty="0" smtClean="0"/>
                        <a:t>x%</a:t>
                      </a:r>
                      <a:r>
                        <a:rPr lang="en-US" sz="2800" dirty="0" smtClean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 (Kalan)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2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(Operatörler)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Karşılaştırma Operatörleri</a:t>
            </a:r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32459"/>
              </p:ext>
            </p:extLst>
          </p:nvPr>
        </p:nvGraphicFramePr>
        <p:xfrm>
          <a:off x="457200" y="2211231"/>
          <a:ext cx="8435280" cy="3962277"/>
        </p:xfrm>
        <a:graphic>
          <a:graphicData uri="http://schemas.openxmlformats.org/drawingml/2006/table">
            <a:tbl>
              <a:tblPr/>
              <a:tblGrid>
                <a:gridCol w="2811760"/>
                <a:gridCol w="2811760"/>
                <a:gridCol w="2811760"/>
              </a:tblGrid>
              <a:tr h="440253">
                <a:tc>
                  <a:txBody>
                    <a:bodyPr/>
                    <a:lstStyle/>
                    <a:p>
                      <a:r>
                        <a:rPr lang="en-US" b="1" dirty="0" err="1"/>
                        <a:t>Operatör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Anlamı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Kullanışı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eşittir(tiplerine bakmaz)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 = = </a:t>
                      </a:r>
                      <a:r>
                        <a:rPr lang="en-US" dirty="0" smtClean="0"/>
                        <a:t>$</a:t>
                      </a:r>
                      <a:r>
                        <a:rPr lang="en-US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dirty="0"/>
                        <a:t>= = 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</a:t>
                      </a:r>
                      <a:r>
                        <a:rPr lang="en-US" dirty="0" err="1" smtClean="0"/>
                        <a:t>enktir</a:t>
                      </a:r>
                      <a:r>
                        <a:rPr lang="tr-TR" dirty="0" smtClean="0"/>
                        <a:t>(tiplerine</a:t>
                      </a:r>
                      <a:r>
                        <a:rPr lang="tr-TR" baseline="0" dirty="0" smtClean="0"/>
                        <a:t> de bakar)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 = = = $b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dirty="0"/>
                        <a:t>! 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eşit değil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! = $b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/>
                        <a:t>&lt; 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eşit değil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&lt; &gt; $b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küçüktür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&lt; $b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büyüktür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&gt; $b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küçük veya eşit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&lt;= $b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büyük veya eşit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 &gt;= $b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(Operatörler)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/>
              <a:t>Artırma/Azaltma Operatörleri</a:t>
            </a:r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$x = </a:t>
            </a:r>
            <a:r>
              <a:rPr lang="en-US" sz="2800" dirty="0"/>
              <a:t>10;  echo ++$x</a:t>
            </a:r>
            <a:r>
              <a:rPr lang="en-US" sz="2800" dirty="0" smtClean="0"/>
              <a:t>;</a:t>
            </a:r>
            <a:r>
              <a:rPr lang="tr-TR" sz="2800" dirty="0" smtClean="0"/>
              <a:t> //11</a:t>
            </a:r>
          </a:p>
          <a:p>
            <a:pPr marL="0" indent="0">
              <a:buNone/>
              <a:defRPr/>
            </a:pPr>
            <a:r>
              <a:rPr lang="en-US" sz="2800" dirty="0"/>
              <a:t>$x = 10;  echo </a:t>
            </a:r>
            <a:r>
              <a:rPr lang="en-US" sz="2800" dirty="0" smtClean="0"/>
              <a:t>$x</a:t>
            </a:r>
            <a:r>
              <a:rPr lang="tr-TR" sz="2800" dirty="0" smtClean="0"/>
              <a:t>++</a:t>
            </a:r>
            <a:r>
              <a:rPr lang="en-US" sz="2800" dirty="0" smtClean="0"/>
              <a:t>;</a:t>
            </a:r>
            <a:r>
              <a:rPr lang="tr-TR" sz="2800" dirty="0" smtClean="0"/>
              <a:t> </a:t>
            </a:r>
            <a:r>
              <a:rPr lang="tr-TR" sz="2800" dirty="0"/>
              <a:t>//</a:t>
            </a:r>
            <a:r>
              <a:rPr lang="tr-TR" sz="2800" dirty="0" smtClean="0"/>
              <a:t>10</a:t>
            </a: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9678"/>
              </p:ext>
            </p:extLst>
          </p:nvPr>
        </p:nvGraphicFramePr>
        <p:xfrm>
          <a:off x="480425" y="1844824"/>
          <a:ext cx="7859216" cy="2876169"/>
        </p:xfrm>
        <a:graphic>
          <a:graphicData uri="http://schemas.openxmlformats.org/drawingml/2006/table">
            <a:tbl>
              <a:tblPr/>
              <a:tblGrid>
                <a:gridCol w="3929608"/>
                <a:gridCol w="3929608"/>
              </a:tblGrid>
              <a:tr h="552303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OPERATÖRLER 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KULLANIMI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3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++$x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Önce artır sonra kullan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3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$x++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Önce</a:t>
                      </a:r>
                      <a:r>
                        <a:rPr lang="tr-TR" sz="2400" baseline="0" dirty="0" smtClean="0"/>
                        <a:t> kullan sonra artır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3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--$x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Önce azalt sonra kullan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69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$x--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Önce</a:t>
                      </a:r>
                      <a:r>
                        <a:rPr lang="tr-TR" sz="2400" baseline="0" dirty="0" smtClean="0"/>
                        <a:t> kullan sonra azalt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6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(Operatörler)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Mantık Operatörleri</a:t>
            </a:r>
          </a:p>
          <a:p>
            <a:pPr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30851"/>
              </p:ext>
            </p:extLst>
          </p:nvPr>
        </p:nvGraphicFramePr>
        <p:xfrm>
          <a:off x="457200" y="1988841"/>
          <a:ext cx="7139135" cy="4032448"/>
        </p:xfrm>
        <a:graphic>
          <a:graphicData uri="http://schemas.openxmlformats.org/drawingml/2006/table">
            <a:tbl>
              <a:tblPr/>
              <a:tblGrid>
                <a:gridCol w="1947037"/>
                <a:gridCol w="2596049"/>
                <a:gridCol w="2596049"/>
              </a:tblGrid>
              <a:tr h="576064">
                <a:tc>
                  <a:txBody>
                    <a:bodyPr/>
                    <a:lstStyle/>
                    <a:p>
                      <a:r>
                        <a:rPr lang="tr-TR" b="1" dirty="0" smtClean="0">
                          <a:effectLst/>
                        </a:rPr>
                        <a:t>Operatör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effectLst/>
                        </a:rPr>
                        <a:t>İsim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effectLst/>
                        </a:rPr>
                        <a:t>Örnek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r>
                        <a:rPr lang="en-US" dirty="0" err="1" smtClean="0"/>
                        <a:t>nd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$x and $y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or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Veya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$x or $y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xor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Xor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$x </a:t>
                      </a:r>
                      <a:r>
                        <a:rPr lang="en-US" dirty="0" err="1" smtClean="0"/>
                        <a:t>xor</a:t>
                      </a:r>
                      <a:r>
                        <a:rPr lang="en-US" dirty="0" smtClean="0"/>
                        <a:t> $y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tr-TR" dirty="0" smtClean="0"/>
                        <a:t>&amp;&amp;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$x &amp;&amp; $y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tr-TR" dirty="0" smtClean="0"/>
                        <a:t>||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Veya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$x || $y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tr-TR" dirty="0" smtClean="0"/>
                        <a:t>!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Değil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!$x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(Operatörler)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Metin (</a:t>
            </a:r>
            <a:r>
              <a:rPr lang="tr-TR" sz="2800" dirty="0" err="1" smtClean="0"/>
              <a:t>String</a:t>
            </a:r>
            <a:r>
              <a:rPr lang="tr-TR" sz="2800" dirty="0" smtClean="0"/>
              <a:t>) Operatörler</a:t>
            </a:r>
          </a:p>
          <a:p>
            <a:pPr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8701"/>
              </p:ext>
            </p:extLst>
          </p:nvPr>
        </p:nvGraphicFramePr>
        <p:xfrm>
          <a:off x="457200" y="1988841"/>
          <a:ext cx="8147249" cy="1975088"/>
        </p:xfrm>
        <a:graphic>
          <a:graphicData uri="http://schemas.openxmlformats.org/drawingml/2006/table">
            <a:tbl>
              <a:tblPr/>
              <a:tblGrid>
                <a:gridCol w="2221977"/>
                <a:gridCol w="2962636"/>
                <a:gridCol w="2962636"/>
              </a:tblGrid>
              <a:tr h="576064">
                <a:tc>
                  <a:txBody>
                    <a:bodyPr/>
                    <a:lstStyle/>
                    <a:p>
                      <a:r>
                        <a:rPr lang="tr-TR" sz="2400" b="1" dirty="0" smtClean="0">
                          <a:effectLst/>
                        </a:rPr>
                        <a:t>Operatör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 smtClean="0">
                          <a:effectLst/>
                        </a:rPr>
                        <a:t>İsim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 smtClean="0">
                          <a:effectLst/>
                        </a:rPr>
                        <a:t>Örnek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.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Birleştirme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$txt1 . $txt2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.=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Ekleme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$txt1 .= $txt2</a:t>
                      </a:r>
                      <a:r>
                        <a:rPr lang="tr-TR" sz="2400" baseline="0" dirty="0" smtClean="0"/>
                        <a:t> </a:t>
                      </a:r>
                    </a:p>
                    <a:p>
                      <a:r>
                        <a:rPr lang="en-US" sz="2400" dirty="0" smtClean="0"/>
                        <a:t>$txt1 = $txt1 </a:t>
                      </a:r>
                      <a:r>
                        <a:rPr lang="tr-TR" sz="2400" dirty="0" smtClean="0"/>
                        <a:t>. </a:t>
                      </a:r>
                      <a:r>
                        <a:rPr lang="en-US" sz="2400" dirty="0" smtClean="0"/>
                        <a:t>$txt2</a:t>
                      </a:r>
                      <a:endParaRPr lang="tr-TR" sz="24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7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(Karar Yapıları)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b="1" dirty="0"/>
              <a:t>i</a:t>
            </a:r>
            <a:r>
              <a:rPr lang="en-US" sz="2800" b="1" dirty="0" smtClean="0"/>
              <a:t>f</a:t>
            </a:r>
            <a:endParaRPr lang="tr-TR" sz="2800" b="1" dirty="0" smtClean="0"/>
          </a:p>
          <a:p>
            <a:pPr>
              <a:defRPr/>
            </a:pPr>
            <a:r>
              <a:rPr lang="tr-TR" sz="2800" b="1" dirty="0" err="1"/>
              <a:t>i</a:t>
            </a:r>
            <a:r>
              <a:rPr lang="tr-TR" sz="2800" b="1" dirty="0" err="1" smtClean="0"/>
              <a:t>f</a:t>
            </a:r>
            <a:r>
              <a:rPr lang="tr-TR" sz="2800" b="1" dirty="0" smtClean="0"/>
              <a:t> … else</a:t>
            </a:r>
          </a:p>
          <a:p>
            <a:pPr>
              <a:defRPr/>
            </a:pPr>
            <a:r>
              <a:rPr lang="tr-TR" sz="2800" b="1" dirty="0" err="1"/>
              <a:t>if</a:t>
            </a:r>
            <a:r>
              <a:rPr lang="tr-TR" sz="2800" b="1" dirty="0"/>
              <a:t> … </a:t>
            </a:r>
            <a:r>
              <a:rPr lang="tr-TR" sz="2800" b="1" dirty="0" err="1" smtClean="0"/>
              <a:t>elseif</a:t>
            </a:r>
            <a:r>
              <a:rPr lang="tr-TR" sz="2800" b="1" dirty="0" smtClean="0"/>
              <a:t> … else</a:t>
            </a:r>
          </a:p>
          <a:p>
            <a:pPr>
              <a:defRPr/>
            </a:pPr>
            <a:r>
              <a:rPr lang="tr-TR" sz="2800" b="1" dirty="0" err="1" smtClean="0"/>
              <a:t>switch</a:t>
            </a:r>
            <a:endParaRPr lang="tr-TR" sz="2800" b="1" dirty="0"/>
          </a:p>
          <a:p>
            <a:pPr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if (</a:t>
            </a:r>
            <a:r>
              <a:rPr lang="tr-TR" sz="2800" i="1" dirty="0" smtClean="0"/>
              <a:t>koşul</a:t>
            </a:r>
            <a:r>
              <a:rPr lang="en-US" sz="2800" dirty="0" smtClean="0"/>
              <a:t>) {</a:t>
            </a:r>
            <a:endParaRPr lang="tr-TR" sz="2800" i="1" dirty="0" smtClean="0"/>
          </a:p>
          <a:p>
            <a:pPr marL="0" indent="0">
              <a:buNone/>
              <a:defRPr/>
            </a:pPr>
            <a:r>
              <a:rPr lang="tr-TR" sz="2800" i="1" dirty="0"/>
              <a:t>	</a:t>
            </a:r>
            <a:r>
              <a:rPr lang="tr-TR" sz="2800" i="1" dirty="0" err="1" smtClean="0"/>
              <a:t>KoşulDoğruİseÇalışacakKomutlar</a:t>
            </a:r>
            <a:r>
              <a:rPr lang="en-US" sz="2800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} </a:t>
            </a:r>
            <a:r>
              <a:rPr lang="tr-TR" sz="2800" dirty="0" smtClean="0"/>
              <a:t>else {</a:t>
            </a:r>
          </a:p>
          <a:p>
            <a:pPr marL="0" indent="0">
              <a:buNone/>
              <a:defRPr/>
            </a:pPr>
            <a:r>
              <a:rPr lang="tr-TR" sz="2800" i="1" dirty="0"/>
              <a:t>	</a:t>
            </a:r>
            <a:r>
              <a:rPr lang="tr-TR" sz="2800" i="1" dirty="0" err="1" smtClean="0"/>
              <a:t>KoşulYanlışİseÇalışacakKomutlar</a:t>
            </a:r>
            <a:r>
              <a:rPr lang="tr-TR" sz="2800" i="1" dirty="0" smtClean="0"/>
              <a:t>}</a:t>
            </a:r>
            <a:endParaRPr lang="tr-TR" sz="2800" dirty="0"/>
          </a:p>
          <a:p>
            <a:pPr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20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(Karar Yapıları)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tr-TR" sz="2800" b="1" dirty="0" err="1" smtClean="0"/>
              <a:t>switch</a:t>
            </a:r>
            <a:endParaRPr lang="tr-TR" sz="2800" b="1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switch 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{</a:t>
            </a:r>
            <a:br>
              <a:rPr lang="en-US" sz="2800" dirty="0"/>
            </a:br>
            <a:r>
              <a:rPr lang="en-US" sz="2800" dirty="0"/>
              <a:t>    case </a:t>
            </a:r>
            <a:r>
              <a:rPr lang="en-US" sz="2800" i="1" dirty="0"/>
              <a:t>label1: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</a:t>
            </a:r>
            <a:r>
              <a:rPr lang="en-US" sz="2800" i="1" dirty="0"/>
              <a:t>      </a:t>
            </a:r>
            <a:r>
              <a:rPr lang="en-US" sz="2800" i="1" dirty="0" smtClean="0"/>
              <a:t>n=label1</a:t>
            </a:r>
            <a:r>
              <a:rPr lang="tr-TR" sz="2800" i="1" dirty="0" smtClean="0"/>
              <a:t> ise çalışır</a:t>
            </a:r>
            <a:r>
              <a:rPr lang="en-US" sz="2800" i="1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      break;</a:t>
            </a:r>
            <a:br>
              <a:rPr lang="en-US" sz="2800" dirty="0"/>
            </a:br>
            <a:r>
              <a:rPr lang="en-US" sz="2800" dirty="0"/>
              <a:t>    case </a:t>
            </a:r>
            <a:r>
              <a:rPr lang="en-US" sz="2800" i="1" dirty="0"/>
              <a:t>label2: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</a:t>
            </a:r>
            <a:r>
              <a:rPr lang="en-US" sz="2800" i="1" dirty="0"/>
              <a:t>      </a:t>
            </a:r>
            <a:r>
              <a:rPr lang="en-US" sz="2800" i="1" dirty="0" smtClean="0"/>
              <a:t>n=label</a:t>
            </a:r>
            <a:r>
              <a:rPr lang="tr-TR" sz="2800" i="1" dirty="0" smtClean="0"/>
              <a:t>2 </a:t>
            </a:r>
            <a:r>
              <a:rPr lang="tr-TR" sz="2800" i="1" dirty="0"/>
              <a:t>ise çalışır</a:t>
            </a:r>
            <a:r>
              <a:rPr lang="en-US" sz="2800" i="1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    break;</a:t>
            </a:r>
            <a:br>
              <a:rPr lang="en-US" sz="2800" dirty="0"/>
            </a:br>
            <a:r>
              <a:rPr lang="en-US" sz="2800" dirty="0"/>
              <a:t>    case </a:t>
            </a:r>
            <a:r>
              <a:rPr lang="en-US" sz="2800" i="1" dirty="0"/>
              <a:t>label3: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</a:t>
            </a:r>
            <a:r>
              <a:rPr lang="en-US" sz="2800" i="1" dirty="0"/>
              <a:t>      </a:t>
            </a:r>
            <a:r>
              <a:rPr lang="en-US" sz="2800" i="1" dirty="0" smtClean="0"/>
              <a:t>n=label</a:t>
            </a:r>
            <a:r>
              <a:rPr lang="tr-TR" sz="2800" i="1" dirty="0" smtClean="0"/>
              <a:t>3 </a:t>
            </a:r>
            <a:r>
              <a:rPr lang="tr-TR" sz="2800" i="1" dirty="0"/>
              <a:t>ise çalışır</a:t>
            </a:r>
            <a:r>
              <a:rPr lang="en-US" sz="2800" i="1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    break;</a:t>
            </a:r>
            <a:br>
              <a:rPr lang="en-US" sz="2800" dirty="0"/>
            </a:br>
            <a:r>
              <a:rPr lang="en-US" sz="2800" dirty="0"/>
              <a:t>    ...</a:t>
            </a:r>
            <a:br>
              <a:rPr lang="en-US" sz="2800" dirty="0"/>
            </a:br>
            <a:r>
              <a:rPr lang="en-US" sz="2800" dirty="0"/>
              <a:t>    default:</a:t>
            </a:r>
            <a:br>
              <a:rPr lang="en-US" sz="2800" dirty="0"/>
            </a:br>
            <a:r>
              <a:rPr lang="en-US" sz="2800" dirty="0"/>
              <a:t>  </a:t>
            </a:r>
            <a:r>
              <a:rPr lang="en-US" sz="2800" i="1" dirty="0"/>
              <a:t>     </a:t>
            </a:r>
            <a:r>
              <a:rPr lang="en-US" sz="2800" i="1" dirty="0" smtClean="0"/>
              <a:t> n </a:t>
            </a:r>
            <a:r>
              <a:rPr lang="tr-TR" sz="2800" i="1" dirty="0" smtClean="0"/>
              <a:t>üstteki değerlerden herhangi biri değilse çalışır</a:t>
            </a:r>
            <a:r>
              <a:rPr lang="en-US" sz="2800" i="1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}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03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(Karar Yapıları)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tr-TR" sz="2800" b="1" dirty="0" err="1" smtClean="0"/>
              <a:t>switch</a:t>
            </a:r>
            <a:endParaRPr lang="tr-TR" sz="2800" b="1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switch 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{</a:t>
            </a:r>
            <a:br>
              <a:rPr lang="en-US" sz="2800" dirty="0"/>
            </a:br>
            <a:r>
              <a:rPr lang="en-US" sz="2800" dirty="0"/>
              <a:t>    case </a:t>
            </a:r>
            <a:r>
              <a:rPr lang="en-US" sz="2800" i="1" dirty="0"/>
              <a:t>label1: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</a:t>
            </a:r>
            <a:r>
              <a:rPr lang="en-US" sz="2800" i="1" dirty="0"/>
              <a:t>      </a:t>
            </a:r>
            <a:r>
              <a:rPr lang="en-US" sz="2800" i="1" dirty="0" smtClean="0"/>
              <a:t>n=label1</a:t>
            </a:r>
            <a:r>
              <a:rPr lang="tr-TR" sz="2800" i="1" dirty="0" smtClean="0"/>
              <a:t> ise çalışır</a:t>
            </a:r>
            <a:r>
              <a:rPr lang="en-US" sz="2800" i="1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      break;</a:t>
            </a:r>
            <a:br>
              <a:rPr lang="en-US" sz="2800" dirty="0"/>
            </a:br>
            <a:r>
              <a:rPr lang="en-US" sz="2800" dirty="0"/>
              <a:t>    case </a:t>
            </a:r>
            <a:r>
              <a:rPr lang="en-US" sz="2800" i="1" dirty="0"/>
              <a:t>label2: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</a:t>
            </a:r>
            <a:r>
              <a:rPr lang="en-US" sz="2800" i="1" dirty="0"/>
              <a:t>      </a:t>
            </a:r>
            <a:r>
              <a:rPr lang="en-US" sz="2800" i="1" dirty="0" smtClean="0"/>
              <a:t>n=label</a:t>
            </a:r>
            <a:r>
              <a:rPr lang="tr-TR" sz="2800" i="1" dirty="0" smtClean="0"/>
              <a:t>2 </a:t>
            </a:r>
            <a:r>
              <a:rPr lang="tr-TR" sz="2800" i="1" dirty="0"/>
              <a:t>ise çalışır</a:t>
            </a:r>
            <a:r>
              <a:rPr lang="en-US" sz="2800" i="1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    break;</a:t>
            </a:r>
            <a:br>
              <a:rPr lang="en-US" sz="2800" dirty="0"/>
            </a:br>
            <a:r>
              <a:rPr lang="en-US" sz="2800" dirty="0"/>
              <a:t>    case </a:t>
            </a:r>
            <a:r>
              <a:rPr lang="en-US" sz="2800" i="1" dirty="0"/>
              <a:t>label3: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</a:t>
            </a:r>
            <a:r>
              <a:rPr lang="en-US" sz="2800" i="1" dirty="0"/>
              <a:t>      </a:t>
            </a:r>
            <a:r>
              <a:rPr lang="en-US" sz="2800" i="1" dirty="0" smtClean="0"/>
              <a:t>n=label</a:t>
            </a:r>
            <a:r>
              <a:rPr lang="tr-TR" sz="2800" i="1" dirty="0" smtClean="0"/>
              <a:t>3 </a:t>
            </a:r>
            <a:r>
              <a:rPr lang="tr-TR" sz="2800" i="1" dirty="0"/>
              <a:t>ise çalışır</a:t>
            </a:r>
            <a:r>
              <a:rPr lang="en-US" sz="2800" i="1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      break;</a:t>
            </a:r>
            <a:br>
              <a:rPr lang="en-US" sz="2800" dirty="0"/>
            </a:br>
            <a:r>
              <a:rPr lang="en-US" sz="2800" dirty="0"/>
              <a:t>    ...</a:t>
            </a:r>
            <a:br>
              <a:rPr lang="en-US" sz="2800" dirty="0"/>
            </a:br>
            <a:r>
              <a:rPr lang="en-US" sz="2800" dirty="0"/>
              <a:t>    default:</a:t>
            </a:r>
            <a:br>
              <a:rPr lang="en-US" sz="2800" dirty="0"/>
            </a:br>
            <a:r>
              <a:rPr lang="en-US" sz="2800" dirty="0"/>
              <a:t>  </a:t>
            </a:r>
            <a:r>
              <a:rPr lang="en-US" sz="2800" i="1" dirty="0"/>
              <a:t>     </a:t>
            </a:r>
            <a:r>
              <a:rPr lang="en-US" sz="2800" i="1" dirty="0" smtClean="0"/>
              <a:t> n </a:t>
            </a:r>
            <a:r>
              <a:rPr lang="tr-TR" sz="2800" i="1" dirty="0" smtClean="0"/>
              <a:t>üstteki değerlerden herhangi biri değilse çalışır</a:t>
            </a:r>
            <a:r>
              <a:rPr lang="en-US" sz="2800" i="1" dirty="0" smtClean="0"/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}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22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(Döngü Yapıları)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/>
              <a:t>while </a:t>
            </a:r>
            <a:r>
              <a:rPr lang="tr-TR" sz="2800" b="1" dirty="0" smtClean="0"/>
              <a:t>(koşul){ }</a:t>
            </a:r>
          </a:p>
          <a:p>
            <a:pPr lvl="1">
              <a:defRPr/>
            </a:pPr>
            <a:r>
              <a:rPr lang="tr-TR" sz="2100" b="1" dirty="0" smtClean="0"/>
              <a:t>Önce koşulun sağlanıp sağlanmadığına bakılır, koşul sağladığı sürece blok içindeki işlemi yapar.</a:t>
            </a:r>
          </a:p>
          <a:p>
            <a:pPr>
              <a:defRPr/>
            </a:pPr>
            <a:r>
              <a:rPr lang="tr-TR" sz="2400" b="1" dirty="0"/>
              <a:t>d</a:t>
            </a:r>
            <a:r>
              <a:rPr lang="en-US" sz="2400" b="1" dirty="0"/>
              <a:t>o</a:t>
            </a:r>
            <a:r>
              <a:rPr lang="tr-TR" sz="2400" b="1" dirty="0"/>
              <a:t>{</a:t>
            </a:r>
            <a:r>
              <a:rPr lang="en-US" sz="2400" b="1" dirty="0"/>
              <a:t>...</a:t>
            </a:r>
            <a:r>
              <a:rPr lang="tr-TR" sz="2400" b="1" dirty="0"/>
              <a:t>}</a:t>
            </a:r>
            <a:r>
              <a:rPr lang="en-US" sz="2400" b="1" dirty="0"/>
              <a:t>while</a:t>
            </a:r>
            <a:r>
              <a:rPr lang="tr-TR" sz="2400" b="1" dirty="0"/>
              <a:t>(koşul</a:t>
            </a:r>
            <a:r>
              <a:rPr lang="tr-TR" sz="2400" b="1" dirty="0" smtClean="0"/>
              <a:t>)</a:t>
            </a:r>
          </a:p>
          <a:p>
            <a:pPr lvl="1">
              <a:defRPr/>
            </a:pPr>
            <a:r>
              <a:rPr lang="tr-TR" sz="2100" b="1" dirty="0" smtClean="0"/>
              <a:t>Blok içerisi en az 1 kere çalıştırılır, şart sağlandığı sürece blok içerisindeki işlemi tekrarlar</a:t>
            </a:r>
            <a:endParaRPr lang="tr-TR" sz="2100" b="1" dirty="0"/>
          </a:p>
          <a:p>
            <a:pPr>
              <a:defRPr/>
            </a:pPr>
            <a:r>
              <a:rPr lang="en-US" sz="2400" b="1" dirty="0"/>
              <a:t>for </a:t>
            </a:r>
            <a:r>
              <a:rPr lang="en-US" sz="2400" b="1" dirty="0" smtClean="0"/>
              <a:t>(</a:t>
            </a:r>
            <a:r>
              <a:rPr lang="tr-TR" sz="2400" b="1" dirty="0" smtClean="0"/>
              <a:t>sayaç başlangıç değeri; koşul</a:t>
            </a:r>
            <a:r>
              <a:rPr lang="en-US" sz="2400" b="1" dirty="0" smtClean="0"/>
              <a:t>; </a:t>
            </a:r>
            <a:r>
              <a:rPr lang="tr-TR" sz="2400" b="1" dirty="0" smtClean="0"/>
              <a:t>artış</a:t>
            </a:r>
            <a:r>
              <a:rPr lang="en-US" sz="2400" b="1" dirty="0" smtClean="0"/>
              <a:t>) {</a:t>
            </a:r>
            <a:r>
              <a:rPr lang="tr-TR" sz="2400" b="1" dirty="0" smtClean="0"/>
              <a:t> …… </a:t>
            </a:r>
            <a:r>
              <a:rPr lang="en-US" sz="2400" b="1" dirty="0" smtClean="0"/>
              <a:t>} </a:t>
            </a:r>
            <a:endParaRPr lang="tr-TR" sz="2400" b="1" dirty="0" smtClean="0"/>
          </a:p>
          <a:p>
            <a:pPr lvl="1">
              <a:defRPr/>
            </a:pPr>
            <a:r>
              <a:rPr lang="tr-TR" sz="2100" b="1" dirty="0" smtClean="0"/>
              <a:t>Sayacın belirli bir başlangıç ve bitiş değeri verilerek belirli aralıklarla blok içindeki işlemi yapmasıdır</a:t>
            </a:r>
          </a:p>
          <a:p>
            <a:pPr lvl="1">
              <a:defRPr/>
            </a:pPr>
            <a:r>
              <a:rPr lang="en-US" sz="2000" dirty="0"/>
              <a:t>for ($x = 0; $x &lt;= </a:t>
            </a:r>
            <a:r>
              <a:rPr lang="tr-TR" sz="2000" dirty="0" smtClean="0"/>
              <a:t>9</a:t>
            </a:r>
            <a:r>
              <a:rPr lang="en-US" sz="2000" dirty="0" smtClean="0"/>
              <a:t>; </a:t>
            </a:r>
            <a:r>
              <a:rPr lang="en-US" sz="2000" dirty="0"/>
              <a:t>$x++) </a:t>
            </a:r>
            <a:r>
              <a:rPr lang="en-US" sz="2000" dirty="0" smtClean="0"/>
              <a:t>{</a:t>
            </a:r>
            <a:r>
              <a:rPr lang="tr-TR" sz="2000" dirty="0" smtClean="0"/>
              <a:t> </a:t>
            </a:r>
            <a:r>
              <a:rPr lang="tr-TR" sz="2000" dirty="0" err="1" smtClean="0"/>
              <a:t>echo</a:t>
            </a:r>
            <a:r>
              <a:rPr lang="tr-TR" sz="2000" dirty="0" smtClean="0"/>
              <a:t> $x}</a:t>
            </a:r>
            <a:endParaRPr lang="tr-TR" sz="2100" b="1" dirty="0" smtClean="0"/>
          </a:p>
          <a:p>
            <a:pPr>
              <a:defRPr/>
            </a:pPr>
            <a:r>
              <a:rPr lang="tr-TR" sz="2400" b="1" dirty="0" err="1"/>
              <a:t>f</a:t>
            </a:r>
            <a:r>
              <a:rPr lang="en-US" sz="2400" b="1" dirty="0" err="1" smtClean="0"/>
              <a:t>oreach</a:t>
            </a:r>
            <a:r>
              <a:rPr lang="tr-TR" sz="2400" b="1" dirty="0" smtClean="0"/>
              <a:t>(</a:t>
            </a:r>
            <a:r>
              <a:rPr lang="en-US" sz="2800" dirty="0" smtClean="0"/>
              <a:t>$</a:t>
            </a:r>
            <a:r>
              <a:rPr lang="tr-TR" sz="2800" i="1" dirty="0" smtClean="0"/>
              <a:t>dizi </a:t>
            </a:r>
            <a:r>
              <a:rPr lang="en-US" sz="2800" dirty="0" smtClean="0"/>
              <a:t>as</a:t>
            </a:r>
            <a:r>
              <a:rPr lang="en-US" sz="2800" i="1" dirty="0" smtClean="0"/>
              <a:t> </a:t>
            </a:r>
            <a:r>
              <a:rPr lang="en-US" sz="2800" dirty="0" smtClean="0"/>
              <a:t>$</a:t>
            </a:r>
            <a:r>
              <a:rPr lang="tr-TR" sz="2800" i="1" dirty="0" smtClean="0"/>
              <a:t>değer) { ….. }</a:t>
            </a:r>
          </a:p>
          <a:p>
            <a:pPr lvl="1">
              <a:defRPr/>
            </a:pPr>
            <a:r>
              <a:rPr lang="tr-TR" sz="2500" b="1" i="1" dirty="0" smtClean="0"/>
              <a:t>Dizinin </a:t>
            </a:r>
            <a:r>
              <a:rPr lang="tr-TR" sz="2500" b="1" i="1" dirty="0" err="1" smtClean="0"/>
              <a:t>herbir</a:t>
            </a:r>
            <a:r>
              <a:rPr lang="tr-TR" sz="2500" b="1" i="1" dirty="0" smtClean="0"/>
              <a:t> elemanı için ($değer) blok içindeki işlemi yapar</a:t>
            </a:r>
            <a:endParaRPr lang="tr-TR" sz="2500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02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(Form)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b="1" dirty="0" smtClean="0"/>
              <a:t>Formdan Bilgi Alma</a:t>
            </a:r>
          </a:p>
          <a:p>
            <a:pPr lvl="1">
              <a:defRPr/>
            </a:pPr>
            <a:r>
              <a:rPr lang="tr-TR" sz="2500" b="1" dirty="0" smtClean="0"/>
              <a:t>Formlar kullanıcıdan bilgi alma veya etkileşim için kullanılır</a:t>
            </a:r>
          </a:p>
          <a:p>
            <a:pPr lvl="1">
              <a:defRPr/>
            </a:pPr>
            <a:r>
              <a:rPr lang="tr-TR" sz="2500" b="1" dirty="0" err="1" smtClean="0"/>
              <a:t>Form’dan</a:t>
            </a:r>
            <a:r>
              <a:rPr lang="tr-TR" sz="2500" b="1" dirty="0" smtClean="0"/>
              <a:t> gönderilen </a:t>
            </a:r>
            <a:r>
              <a:rPr lang="tr-TR" sz="2500" b="1" dirty="0"/>
              <a:t>bilgiler </a:t>
            </a:r>
            <a:r>
              <a:rPr lang="tr-TR" sz="2500" b="1" dirty="0" smtClean="0"/>
              <a:t>(gönderme metoduna göre) $_GET </a:t>
            </a:r>
            <a:r>
              <a:rPr lang="tr-TR" sz="2500" b="1" dirty="0"/>
              <a:t>ve $_</a:t>
            </a:r>
            <a:r>
              <a:rPr lang="tr-TR" sz="2500" b="1" dirty="0" smtClean="0"/>
              <a:t>POST ifadeleri kullanılarak alınır</a:t>
            </a:r>
          </a:p>
          <a:p>
            <a:pPr lvl="1">
              <a:defRPr/>
            </a:pPr>
            <a:endParaRPr lang="tr-TR" sz="2500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26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İnternet tarayıcısından bir HTML sayfası açılmak istendiğinde (www.sakarya.edu.tr/index.htm)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Web sunucusuna sayfanın (index.htm) görüntülenmesi için İSTEK gönderilir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Sunucu isteği alır 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HTML dosyasını bulur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Dosyayı istekte bulunan bilgisayara gönderir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İnternet tarayıcısı bu dosyayı yorumlayarak görüntülenir</a:t>
            </a:r>
          </a:p>
          <a:p>
            <a:pPr>
              <a:defRPr/>
            </a:pPr>
            <a:endParaRPr lang="tr-TR" sz="2700" dirty="0" smtClean="0"/>
          </a:p>
          <a:p>
            <a:pPr>
              <a:defRPr/>
            </a:pPr>
            <a:r>
              <a:rPr lang="tr-TR" sz="2800" b="1" dirty="0"/>
              <a:t>İ</a:t>
            </a:r>
            <a:r>
              <a:rPr lang="en-US" sz="2800" b="1" dirty="0" err="1"/>
              <a:t>nternet</a:t>
            </a:r>
            <a:r>
              <a:rPr lang="en-US" sz="2800" b="1" dirty="0"/>
              <a:t> </a:t>
            </a:r>
            <a:r>
              <a:rPr lang="en-US" sz="2800" b="1" dirty="0" err="1"/>
              <a:t>tarayıcılar</a:t>
            </a:r>
            <a:r>
              <a:rPr lang="tr-TR" sz="2800" b="1" dirty="0"/>
              <a:t>ı</a:t>
            </a:r>
            <a:r>
              <a:rPr lang="en-US" sz="2800" b="1" dirty="0"/>
              <a:t> </a:t>
            </a:r>
            <a:r>
              <a:rPr lang="en-US" sz="2800" b="1" dirty="0" err="1"/>
              <a:t>sadece</a:t>
            </a:r>
            <a:r>
              <a:rPr lang="en-US" sz="2800" b="1" dirty="0"/>
              <a:t> html (</a:t>
            </a:r>
            <a:r>
              <a:rPr lang="en-US" sz="2800" b="1" dirty="0" err="1"/>
              <a:t>javascript</a:t>
            </a:r>
            <a:r>
              <a:rPr lang="en-US" sz="2800" b="1" dirty="0"/>
              <a:t>, </a:t>
            </a:r>
            <a:r>
              <a:rPr lang="en-US" sz="2800" b="1" dirty="0" err="1"/>
              <a:t>Jquery</a:t>
            </a:r>
            <a:r>
              <a:rPr lang="en-US" sz="2800" b="1" dirty="0"/>
              <a:t>) </a:t>
            </a:r>
            <a:r>
              <a:rPr lang="en-US" sz="2800" b="1" dirty="0" err="1"/>
              <a:t>dilinden</a:t>
            </a:r>
            <a:r>
              <a:rPr lang="en-US" sz="2800" b="1" dirty="0"/>
              <a:t> </a:t>
            </a:r>
            <a:r>
              <a:rPr lang="en-US" sz="2800" b="1" dirty="0" err="1"/>
              <a:t>anlayab</a:t>
            </a:r>
            <a:r>
              <a:rPr lang="tr-TR" sz="2800" b="1" dirty="0" err="1"/>
              <a:t>ilir</a:t>
            </a:r>
            <a:r>
              <a:rPr lang="tr-TR" sz="2800" b="1" dirty="0"/>
              <a:t> ve yorumlayabilirler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02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 Temel Komutları (Form)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b="1" dirty="0" smtClean="0"/>
              <a:t>Formdan Bilgi Alma</a:t>
            </a:r>
          </a:p>
          <a:p>
            <a:pPr lvl="1">
              <a:defRPr/>
            </a:pPr>
            <a:r>
              <a:rPr lang="en-US" sz="2400" dirty="0"/>
              <a:t>&lt;form action="</a:t>
            </a:r>
            <a:r>
              <a:rPr lang="en-US" sz="2400" dirty="0" err="1"/>
              <a:t>welcome.php</a:t>
            </a:r>
            <a:r>
              <a:rPr lang="en-US" sz="2400" dirty="0"/>
              <a:t>" method="post"&gt;</a:t>
            </a:r>
            <a:br>
              <a:rPr lang="en-US" sz="2400" dirty="0"/>
            </a:br>
            <a:r>
              <a:rPr lang="tr-TR" sz="2400" dirty="0"/>
              <a:t>Ad </a:t>
            </a:r>
            <a:r>
              <a:rPr lang="tr-TR" sz="2400" dirty="0" err="1"/>
              <a:t>Soyad</a:t>
            </a:r>
            <a:r>
              <a:rPr lang="en-US" sz="2400" dirty="0"/>
              <a:t>: &lt;input type="text" name="name"&gt;&lt;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E-mail: &lt;input type="text" name="email"&gt;&lt;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&lt;input type="submit"&gt;</a:t>
            </a:r>
            <a:br>
              <a:rPr lang="en-US" sz="2400" dirty="0"/>
            </a:br>
            <a:r>
              <a:rPr lang="en-US" sz="2400" dirty="0"/>
              <a:t>&lt;/form&gt;</a:t>
            </a:r>
            <a:endParaRPr lang="tr-TR" sz="2400" b="1" dirty="0"/>
          </a:p>
          <a:p>
            <a:pPr lvl="1">
              <a:defRPr/>
            </a:pPr>
            <a:endParaRPr lang="tr-TR" sz="2500" b="1" dirty="0" smtClean="0"/>
          </a:p>
          <a:p>
            <a:pPr lvl="1">
              <a:defRPr/>
            </a:pPr>
            <a:r>
              <a:rPr lang="tr-TR" sz="2800" dirty="0" smtClean="0"/>
              <a:t>Merhaba </a:t>
            </a:r>
            <a:r>
              <a:rPr lang="en-US" sz="2800" dirty="0" smtClean="0"/>
              <a:t>&lt;?</a:t>
            </a:r>
            <a:r>
              <a:rPr lang="en-US" sz="2800" dirty="0" err="1"/>
              <a:t>php</a:t>
            </a:r>
            <a:r>
              <a:rPr lang="en-US" sz="2800" dirty="0"/>
              <a:t> echo $_POST["name"]; ?&gt;&lt;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tr-TR" sz="2800" dirty="0" smtClean="0"/>
              <a:t>Mail adresiniz</a:t>
            </a:r>
            <a:r>
              <a:rPr lang="en-US" sz="2800" dirty="0" smtClean="0"/>
              <a:t> </a:t>
            </a:r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> echo $_POST["email"]; ?&gt;</a:t>
            </a:r>
            <a:endParaRPr lang="tr-TR" sz="2500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93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>
                <a:solidFill>
                  <a:srgbClr val="0070C0"/>
                </a:solidFill>
                <a:hlinkClick r:id="rId3"/>
              </a:rPr>
              <a:t>http://php.net/manual/tr</a:t>
            </a:r>
            <a:r>
              <a:rPr lang="tr-TR" sz="2800" dirty="0" smtClean="0">
                <a:solidFill>
                  <a:srgbClr val="0070C0"/>
                </a:solidFill>
                <a:hlinkClick r:id="rId3"/>
              </a:rPr>
              <a:t>/</a:t>
            </a:r>
            <a:endParaRPr lang="tr-TR" sz="2800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tr-TR" sz="2800" dirty="0">
                <a:solidFill>
                  <a:srgbClr val="0070C0"/>
                </a:solidFill>
              </a:rPr>
              <a:t>https://tr.wikipedia.org/wiki/PHP</a:t>
            </a:r>
          </a:p>
          <a:p>
            <a:pPr>
              <a:defRPr/>
            </a:pPr>
            <a:r>
              <a:rPr lang="tr-TR" sz="2800" dirty="0" smtClean="0">
                <a:solidFill>
                  <a:srgbClr val="0070C0"/>
                </a:solidFill>
              </a:rPr>
              <a:t>Hakkı Öcal. </a:t>
            </a:r>
            <a:r>
              <a:rPr lang="tr-TR" sz="2800" dirty="0" err="1" smtClean="0">
                <a:solidFill>
                  <a:srgbClr val="0070C0"/>
                </a:solidFill>
              </a:rPr>
              <a:t>Php</a:t>
            </a:r>
            <a:r>
              <a:rPr lang="tr-TR" sz="2800" dirty="0" smtClean="0">
                <a:solidFill>
                  <a:srgbClr val="0070C0"/>
                </a:solidFill>
              </a:rPr>
              <a:t> Ders Notları</a:t>
            </a:r>
          </a:p>
          <a:p>
            <a:pPr>
              <a:defRPr/>
            </a:pPr>
            <a:r>
              <a:rPr lang="tr-TR" sz="2800" dirty="0">
                <a:solidFill>
                  <a:srgbClr val="0070C0"/>
                </a:solidFill>
              </a:rPr>
              <a:t>http://www.celalyurtcu.com/echo-ve-print-arasindaki-farklar.html</a:t>
            </a:r>
            <a:endParaRPr lang="tr-TR" sz="2800" dirty="0" smtClean="0">
              <a:solidFill>
                <a:srgbClr val="0070C0"/>
              </a:solidFill>
            </a:endParaRPr>
          </a:p>
          <a:p>
            <a:pPr lvl="1">
              <a:defRPr/>
            </a:pPr>
            <a:endParaRPr lang="tr-TR" sz="2500" dirty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90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r>
              <a:rPr lang="en-US" sz="2800" dirty="0"/>
              <a:t>Bu </a:t>
            </a:r>
            <a:r>
              <a:rPr lang="en-US" sz="2800" dirty="0" err="1"/>
              <a:t>yaklaşımda</a:t>
            </a:r>
            <a:r>
              <a:rPr lang="en-US" sz="2800" dirty="0"/>
              <a:t> </a:t>
            </a:r>
            <a:r>
              <a:rPr lang="en-US" sz="2800" dirty="0" err="1"/>
              <a:t>sunucu</a:t>
            </a:r>
            <a:r>
              <a:rPr lang="en-US" sz="2800" dirty="0"/>
              <a:t> HTML </a:t>
            </a:r>
            <a:r>
              <a:rPr lang="en-US" sz="2800" dirty="0" err="1"/>
              <a:t>kodları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tr-TR" sz="2800" dirty="0" smtClean="0"/>
              <a:t>i</a:t>
            </a:r>
            <a:r>
              <a:rPr lang="en-US" sz="2800" dirty="0" err="1" smtClean="0"/>
              <a:t>lgilenmemektedir</a:t>
            </a:r>
            <a:r>
              <a:rPr lang="en-US" sz="2800" dirty="0"/>
              <a:t>, </a:t>
            </a:r>
            <a:r>
              <a:rPr lang="en-US" sz="2800" dirty="0" err="1"/>
              <a:t>sunucu</a:t>
            </a:r>
            <a:r>
              <a:rPr lang="en-US" sz="2800" dirty="0"/>
              <a:t> </a:t>
            </a:r>
            <a:r>
              <a:rPr lang="en-US" sz="2800" dirty="0" err="1" smtClean="0"/>
              <a:t>sadece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/>
              <a:t>kodları</a:t>
            </a:r>
            <a:r>
              <a:rPr lang="en-US" sz="2800" dirty="0"/>
              <a:t> </a:t>
            </a:r>
            <a:r>
              <a:rPr lang="en-US" sz="2800" dirty="0" err="1" smtClean="0"/>
              <a:t>istemciye</a:t>
            </a:r>
            <a:r>
              <a:rPr lang="en-US" sz="2800" dirty="0" smtClean="0"/>
              <a:t> </a:t>
            </a:r>
            <a:r>
              <a:rPr lang="en-US" sz="2800" dirty="0" err="1"/>
              <a:t>göndermekle</a:t>
            </a:r>
            <a:r>
              <a:rPr lang="en-US" sz="2800" dirty="0"/>
              <a:t> </a:t>
            </a:r>
            <a:r>
              <a:rPr lang="en-US" sz="2800" dirty="0" err="1"/>
              <a:t>yükümlüdür</a:t>
            </a:r>
            <a:r>
              <a:rPr lang="en-US" sz="2800" dirty="0" smtClean="0"/>
              <a:t>.</a:t>
            </a:r>
            <a:r>
              <a:rPr lang="tr-TR" sz="2800" dirty="0" smtClean="0"/>
              <a:t> Bu yaklaşım </a:t>
            </a:r>
            <a:r>
              <a:rPr lang="tr-TR" sz="2800" dirty="0" err="1" smtClean="0"/>
              <a:t>clientlara</a:t>
            </a:r>
            <a:r>
              <a:rPr lang="tr-TR" sz="2800" dirty="0" smtClean="0"/>
              <a:t> iş yükü </a:t>
            </a:r>
            <a:r>
              <a:rPr lang="tr-TR" sz="2800" dirty="0" err="1" smtClean="0"/>
              <a:t>oluşturyor</a:t>
            </a:r>
            <a:r>
              <a:rPr lang="tr-TR" sz="2800" dirty="0" smtClean="0"/>
              <a:t> ve birçok eksikliği yer alıyordu</a:t>
            </a:r>
          </a:p>
          <a:p>
            <a:r>
              <a:rPr lang="tr-TR" sz="2800" dirty="0" smtClean="0"/>
              <a:t>S</a:t>
            </a:r>
            <a:r>
              <a:rPr lang="en-US" sz="2800" dirty="0" err="1" smtClean="0"/>
              <a:t>unucu</a:t>
            </a:r>
            <a:r>
              <a:rPr lang="en-US" sz="2800" dirty="0" smtClean="0"/>
              <a:t> </a:t>
            </a:r>
            <a:r>
              <a:rPr lang="en-US" sz="2800" dirty="0" err="1"/>
              <a:t>tarafında</a:t>
            </a:r>
            <a:r>
              <a:rPr lang="en-US" sz="2800" dirty="0"/>
              <a:t> da </a:t>
            </a:r>
            <a:r>
              <a:rPr lang="en-US" sz="2800" dirty="0" err="1" smtClean="0"/>
              <a:t>koşan</a:t>
            </a:r>
            <a:r>
              <a:rPr lang="tr-TR" sz="2800" dirty="0" smtClean="0"/>
              <a:t> </a:t>
            </a:r>
            <a:r>
              <a:rPr lang="en-US" sz="2800" dirty="0" err="1" smtClean="0"/>
              <a:t>etkileşimli</a:t>
            </a:r>
            <a:r>
              <a:rPr lang="en-US" sz="2800" dirty="0" smtClean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dinamik</a:t>
            </a:r>
            <a:r>
              <a:rPr lang="en-US" sz="2800" dirty="0"/>
              <a:t> </a:t>
            </a:r>
            <a:r>
              <a:rPr lang="en-US" sz="2800" dirty="0" err="1" smtClean="0"/>
              <a:t>sayfalara</a:t>
            </a:r>
            <a:r>
              <a:rPr lang="en-US" sz="2800" dirty="0" smtClean="0"/>
              <a:t> </a:t>
            </a:r>
            <a:r>
              <a:rPr lang="en-US" sz="2800" dirty="0" err="1"/>
              <a:t>ihtiyaç</a:t>
            </a:r>
            <a:r>
              <a:rPr lang="en-US" sz="2800" dirty="0"/>
              <a:t> </a:t>
            </a:r>
            <a:r>
              <a:rPr lang="en-US" sz="2800" dirty="0" err="1" smtClean="0"/>
              <a:t>duyulmaktadır</a:t>
            </a:r>
            <a:endParaRPr lang="tr-TR" sz="2800" dirty="0" smtClean="0"/>
          </a:p>
          <a:p>
            <a:r>
              <a:rPr lang="tr-TR" sz="2800" dirty="0" smtClean="0"/>
              <a:t>G</a:t>
            </a:r>
            <a:r>
              <a:rPr lang="en-US" sz="2800" dirty="0" err="1" smtClean="0"/>
              <a:t>üvenlik</a:t>
            </a:r>
            <a:r>
              <a:rPr lang="en-US" sz="2800" dirty="0"/>
              <a:t>, </a:t>
            </a:r>
            <a:r>
              <a:rPr lang="en-US" sz="2800" dirty="0" err="1"/>
              <a:t>tarayıcıların</a:t>
            </a:r>
            <a:r>
              <a:rPr lang="en-US" sz="2800" dirty="0"/>
              <a:t> </a:t>
            </a:r>
            <a:r>
              <a:rPr lang="en-US" sz="2800" dirty="0" err="1" smtClean="0"/>
              <a:t>yetersizlikleri</a:t>
            </a:r>
            <a:r>
              <a:rPr lang="en-US" sz="2800" dirty="0" smtClean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istemci</a:t>
            </a:r>
            <a:r>
              <a:rPr lang="en-US" sz="2800" dirty="0"/>
              <a:t> </a:t>
            </a:r>
            <a:r>
              <a:rPr lang="en-US" sz="2800" dirty="0" err="1"/>
              <a:t>yükünü</a:t>
            </a:r>
            <a:r>
              <a:rPr lang="en-US" sz="2800" dirty="0"/>
              <a:t> </a:t>
            </a:r>
            <a:r>
              <a:rPr lang="en-US" sz="2800" dirty="0" err="1"/>
              <a:t>azaltmak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sebeplerle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takım</a:t>
            </a:r>
            <a:r>
              <a:rPr lang="en-US" sz="2800" dirty="0"/>
              <a:t> </a:t>
            </a:r>
            <a:r>
              <a:rPr lang="en-US" sz="2800" dirty="0" err="1"/>
              <a:t>işlemlerin</a:t>
            </a:r>
            <a:r>
              <a:rPr lang="en-US" sz="2800" dirty="0"/>
              <a:t> </a:t>
            </a:r>
            <a:r>
              <a:rPr lang="en-US" sz="2800" dirty="0" err="1" smtClean="0"/>
              <a:t>sunucu</a:t>
            </a:r>
            <a:r>
              <a:rPr lang="tr-TR" sz="2800" dirty="0" smtClean="0"/>
              <a:t> </a:t>
            </a:r>
            <a:r>
              <a:rPr lang="en-US" sz="2800" dirty="0" err="1" smtClean="0"/>
              <a:t>tarafında</a:t>
            </a:r>
            <a:r>
              <a:rPr lang="en-US" sz="2800" dirty="0" smtClean="0"/>
              <a:t> </a:t>
            </a:r>
            <a:r>
              <a:rPr lang="en-US" sz="2800" dirty="0" err="1"/>
              <a:t>yapılması</a:t>
            </a:r>
            <a:r>
              <a:rPr lang="en-US" sz="2800" dirty="0"/>
              <a:t> </a:t>
            </a:r>
            <a:r>
              <a:rPr lang="en-US" sz="2800" dirty="0" err="1" smtClean="0"/>
              <a:t>zorunludur</a:t>
            </a:r>
            <a:endParaRPr lang="en-US" sz="2800" dirty="0"/>
          </a:p>
          <a:p>
            <a:r>
              <a:rPr lang="tr-TR" sz="2800" dirty="0" smtClean="0"/>
              <a:t>En yaygın kullanılan </a:t>
            </a:r>
            <a:r>
              <a:rPr lang="tr-TR" sz="2800" dirty="0"/>
              <a:t>s</a:t>
            </a:r>
            <a:r>
              <a:rPr lang="tr-TR" sz="2800" dirty="0" smtClean="0"/>
              <a:t>unucu tabanlı web programlama </a:t>
            </a:r>
            <a:r>
              <a:rPr lang="tr-TR" sz="2800" dirty="0" err="1" smtClean="0"/>
              <a:t>dillleri</a:t>
            </a:r>
            <a:r>
              <a:rPr lang="tr-TR" sz="2800" dirty="0" smtClean="0"/>
              <a:t> </a:t>
            </a:r>
            <a:r>
              <a:rPr lang="en-US" sz="2800" dirty="0" smtClean="0"/>
              <a:t>PHP</a:t>
            </a:r>
            <a:r>
              <a:rPr lang="tr-TR" sz="2800" dirty="0" smtClean="0"/>
              <a:t>, </a:t>
            </a:r>
            <a:r>
              <a:rPr lang="en-US" sz="2800" dirty="0" err="1" smtClean="0"/>
              <a:t>ASP.Net</a:t>
            </a:r>
            <a:r>
              <a:rPr lang="tr-TR" sz="2800" dirty="0" smtClean="0"/>
              <a:t>, </a:t>
            </a:r>
            <a:r>
              <a:rPr lang="en-US" sz="2800" dirty="0" err="1" smtClean="0"/>
              <a:t>Pyhton</a:t>
            </a:r>
            <a:r>
              <a:rPr lang="tr-TR" sz="2800" dirty="0" smtClean="0"/>
              <a:t>, </a:t>
            </a:r>
            <a:r>
              <a:rPr lang="en-US" sz="2800" dirty="0" smtClean="0"/>
              <a:t>Ruby</a:t>
            </a:r>
            <a:r>
              <a:rPr lang="tr-TR" sz="2800" dirty="0" smtClean="0"/>
              <a:t>, </a:t>
            </a:r>
            <a:r>
              <a:rPr lang="en-US" sz="2800" dirty="0" smtClean="0"/>
              <a:t>Java</a:t>
            </a:r>
            <a:r>
              <a:rPr lang="tr-TR" sz="2800" dirty="0" smtClean="0"/>
              <a:t>’</a:t>
            </a:r>
            <a:r>
              <a:rPr lang="tr-TR" sz="2800" dirty="0" err="1" smtClean="0"/>
              <a:t>dır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59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tr-TR" sz="2800" dirty="0" smtClean="0"/>
              <a:t>İnternet tarayıcısından bir PHP/ASP.net sayfası açılmak istendiğinde (www.sakarya.edu.tr/</a:t>
            </a:r>
            <a:r>
              <a:rPr lang="tr-TR" sz="2800" dirty="0" err="1" smtClean="0"/>
              <a:t>index.php</a:t>
            </a:r>
            <a:r>
              <a:rPr lang="tr-TR" sz="2800" dirty="0" smtClean="0"/>
              <a:t>)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Web sunucusuna sayfanın (</a:t>
            </a:r>
            <a:r>
              <a:rPr lang="tr-TR" sz="2200" dirty="0" err="1" smtClean="0">
                <a:solidFill>
                  <a:srgbClr val="0070C0"/>
                </a:solidFill>
              </a:rPr>
              <a:t>index.php</a:t>
            </a:r>
            <a:r>
              <a:rPr lang="tr-TR" sz="2200" dirty="0" smtClean="0">
                <a:solidFill>
                  <a:srgbClr val="0070C0"/>
                </a:solidFill>
              </a:rPr>
              <a:t>) görüntülenmesi için İSTEK gönderilir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Sunucu isteği alır 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PHP dosyasını bulur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FF0000"/>
                </a:solidFill>
              </a:rPr>
              <a:t>Dosya içerisindeki PHP (&lt;?</a:t>
            </a:r>
            <a:r>
              <a:rPr lang="tr-TR" sz="2200" dirty="0" err="1" smtClean="0">
                <a:solidFill>
                  <a:srgbClr val="FF0000"/>
                </a:solidFill>
              </a:rPr>
              <a:t>php</a:t>
            </a:r>
            <a:r>
              <a:rPr lang="tr-TR" sz="2200" dirty="0" smtClean="0">
                <a:solidFill>
                  <a:srgbClr val="FF0000"/>
                </a:solidFill>
              </a:rPr>
              <a:t> ?&gt;) etiketi içerisindeki komutları </a:t>
            </a:r>
            <a:r>
              <a:rPr lang="tr-TR" sz="2200" dirty="0">
                <a:solidFill>
                  <a:srgbClr val="FF0000"/>
                </a:solidFill>
              </a:rPr>
              <a:t>PHP yorumlayıcısına </a:t>
            </a:r>
            <a:r>
              <a:rPr lang="tr-TR" sz="2200" dirty="0" smtClean="0">
                <a:solidFill>
                  <a:srgbClr val="FF0000"/>
                </a:solidFill>
              </a:rPr>
              <a:t>gönderir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FF0000"/>
                </a:solidFill>
              </a:rPr>
              <a:t>Yorumlayıcı, kodları çalıştırarak </a:t>
            </a:r>
            <a:r>
              <a:rPr lang="tr-TR" sz="2200" dirty="0" err="1" smtClean="0">
                <a:solidFill>
                  <a:srgbClr val="FF0000"/>
                </a:solidFill>
              </a:rPr>
              <a:t>html’ye</a:t>
            </a:r>
            <a:r>
              <a:rPr lang="tr-TR" sz="2200" dirty="0" smtClean="0">
                <a:solidFill>
                  <a:srgbClr val="FF0000"/>
                </a:solidFill>
              </a:rPr>
              <a:t> dönüştür ve web sunucusuna gönderir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Dosyayı istekte bulunan bilgisayara gönderir</a:t>
            </a:r>
          </a:p>
          <a:p>
            <a:pPr lvl="1">
              <a:defRPr/>
            </a:pPr>
            <a:r>
              <a:rPr lang="tr-TR" sz="2200" dirty="0" smtClean="0">
                <a:solidFill>
                  <a:srgbClr val="0070C0"/>
                </a:solidFill>
              </a:rPr>
              <a:t>İnternet tarayıcısı bu dosyayı yorumlayarak görüntülenir</a:t>
            </a:r>
          </a:p>
          <a:p>
            <a:pPr>
              <a:defRPr/>
            </a:pPr>
            <a:r>
              <a:rPr lang="tr-TR" sz="2800" dirty="0"/>
              <a:t>Tarayıcı ve kullanıcı PHP kodlarını göremez, kodların çalıştırılıp ürettiği HTML kodlarını görüntüleyebilir</a:t>
            </a:r>
          </a:p>
          <a:p>
            <a:pPr>
              <a:defRPr/>
            </a:pPr>
            <a:endParaRPr lang="tr-TR" sz="27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80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PHP’ye</a:t>
            </a:r>
            <a:r>
              <a:rPr lang="tr-TR" dirty="0" smtClean="0"/>
              <a:t>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/>
              <a:t>PHP</a:t>
            </a:r>
            <a:r>
              <a:rPr lang="en-US" sz="2800" dirty="0"/>
              <a:t> : </a:t>
            </a:r>
            <a:r>
              <a:rPr lang="en-US" sz="2800" b="1" dirty="0"/>
              <a:t>H</a:t>
            </a:r>
            <a:r>
              <a:rPr lang="en-US" sz="2800" dirty="0"/>
              <a:t>ypertext </a:t>
            </a:r>
            <a:r>
              <a:rPr lang="en-US" sz="2800" b="1" dirty="0"/>
              <a:t>P</a:t>
            </a:r>
            <a:r>
              <a:rPr lang="en-US" sz="2800" dirty="0"/>
              <a:t>reprocessor </a:t>
            </a:r>
            <a:r>
              <a:rPr lang="en-US" sz="2800" dirty="0" smtClean="0"/>
              <a:t>(</a:t>
            </a:r>
            <a:r>
              <a:rPr lang="en-US" sz="2800" i="1" dirty="0" err="1" smtClean="0"/>
              <a:t>Üstünyazı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Önişlemcisi</a:t>
            </a:r>
            <a:r>
              <a:rPr lang="en-US" sz="2800" dirty="0" smtClean="0"/>
              <a:t>) </a:t>
            </a:r>
            <a:r>
              <a:rPr lang="en-US" sz="2800" dirty="0"/>
              <a:t>(</a:t>
            </a:r>
            <a:r>
              <a:rPr lang="en-US" sz="2800" dirty="0" err="1"/>
              <a:t>Aslen</a:t>
            </a:r>
            <a:r>
              <a:rPr lang="en-US" sz="2800" dirty="0"/>
              <a:t>: Personal </a:t>
            </a:r>
            <a:r>
              <a:rPr lang="en-US" sz="2800" dirty="0" smtClean="0"/>
              <a:t>Home) </a:t>
            </a:r>
            <a:r>
              <a:rPr lang="en-US" sz="2800" dirty="0"/>
              <a:t>, internet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üretilmiş</a:t>
            </a:r>
            <a:r>
              <a:rPr lang="en-US" sz="2800" dirty="0"/>
              <a:t>, </a:t>
            </a:r>
            <a:r>
              <a:rPr lang="en-US" sz="2800" dirty="0" err="1"/>
              <a:t>sunucu</a:t>
            </a:r>
            <a:r>
              <a:rPr lang="en-US" sz="2800" dirty="0"/>
              <a:t> </a:t>
            </a:r>
            <a:r>
              <a:rPr lang="en-US" sz="2800" dirty="0" err="1"/>
              <a:t>taraflı</a:t>
            </a:r>
            <a:r>
              <a:rPr lang="en-US" sz="2800" dirty="0"/>
              <a:t>,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kullanımlı</a:t>
            </a:r>
            <a:r>
              <a:rPr lang="en-US" sz="2800" dirty="0"/>
              <a:t>, </a:t>
            </a:r>
            <a:r>
              <a:rPr lang="en-US" sz="2800" dirty="0" err="1"/>
              <a:t>genel</a:t>
            </a:r>
            <a:r>
              <a:rPr lang="en-US" sz="2800" dirty="0"/>
              <a:t> </a:t>
            </a:r>
            <a:r>
              <a:rPr lang="en-US" sz="2800" dirty="0" err="1"/>
              <a:t>amaçlı</a:t>
            </a:r>
            <a:r>
              <a:rPr lang="en-US" sz="2800" dirty="0"/>
              <a:t>, HTML </a:t>
            </a:r>
            <a:r>
              <a:rPr lang="en-US" sz="2800" dirty="0" err="1"/>
              <a:t>içerisine</a:t>
            </a:r>
            <a:r>
              <a:rPr lang="en-US" sz="2800" dirty="0"/>
              <a:t> </a:t>
            </a:r>
            <a:r>
              <a:rPr lang="en-US" sz="2800" dirty="0" err="1"/>
              <a:t>gömülebilen</a:t>
            </a:r>
            <a:r>
              <a:rPr lang="en-US" sz="2800" dirty="0"/>
              <a:t> </a:t>
            </a:r>
            <a:r>
              <a:rPr lang="en-US" sz="2800" dirty="0" err="1">
                <a:hlinkClick r:id="rId3" tooltip="Betik dili"/>
              </a:rPr>
              <a:t>betik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>
                <a:hlinkClick r:id="rId4" tooltip="Programlama dili"/>
              </a:rPr>
              <a:t>programlama</a:t>
            </a:r>
            <a:r>
              <a:rPr lang="en-US" sz="2800" dirty="0"/>
              <a:t> </a:t>
            </a:r>
            <a:r>
              <a:rPr lang="en-US" sz="2800" dirty="0" err="1" smtClean="0"/>
              <a:t>dilidir</a:t>
            </a:r>
            <a:endParaRPr lang="tr-TR" sz="2800" dirty="0" smtClean="0"/>
          </a:p>
          <a:p>
            <a:pPr>
              <a:defRPr/>
            </a:pPr>
            <a:r>
              <a:rPr lang="en-US" sz="2800" dirty="0" smtClean="0"/>
              <a:t>1995 </a:t>
            </a:r>
            <a:r>
              <a:rPr lang="en-US" sz="2800" dirty="0" err="1"/>
              <a:t>yılında</a:t>
            </a:r>
            <a:r>
              <a:rPr lang="en-US" sz="2800" dirty="0"/>
              <a:t> </a:t>
            </a:r>
            <a:r>
              <a:rPr lang="en-US" sz="2800" dirty="0" err="1">
                <a:hlinkClick r:id="rId5" tooltip="Rasmus Lerdorf"/>
              </a:rPr>
              <a:t>Rasmus</a:t>
            </a:r>
            <a:r>
              <a:rPr lang="en-US" sz="2800" dirty="0">
                <a:hlinkClick r:id="rId5" tooltip="Rasmus Lerdorf"/>
              </a:rPr>
              <a:t> </a:t>
            </a:r>
            <a:r>
              <a:rPr lang="en-US" sz="2800" dirty="0" err="1">
                <a:hlinkClick r:id="rId5" tooltip="Rasmus Lerdorf"/>
              </a:rPr>
              <a:t>Lerdorf</a:t>
            </a:r>
            <a:r>
              <a:rPr lang="en-US" sz="2800" dirty="0"/>
              <a:t> </a:t>
            </a:r>
            <a:r>
              <a:rPr lang="en-US" sz="2800" dirty="0" err="1" smtClean="0"/>
              <a:t>tarafından</a:t>
            </a:r>
            <a:r>
              <a:rPr lang="tr-TR" sz="2800" dirty="0" smtClean="0"/>
              <a:t> oluşturuldu</a:t>
            </a:r>
          </a:p>
          <a:p>
            <a:pPr>
              <a:defRPr/>
            </a:pPr>
            <a:r>
              <a:rPr lang="tr-TR" sz="2800" dirty="0" smtClean="0"/>
              <a:t>Günümüzde PHP toplulukları tarafından geliştiriliyor</a:t>
            </a:r>
          </a:p>
          <a:p>
            <a:pPr>
              <a:defRPr/>
            </a:pPr>
            <a:r>
              <a:rPr lang="en-US" sz="3100" dirty="0" err="1"/>
              <a:t>Ocak</a:t>
            </a:r>
            <a:r>
              <a:rPr lang="en-US" sz="3100" dirty="0"/>
              <a:t> 2013 </a:t>
            </a:r>
            <a:r>
              <a:rPr lang="en-US" sz="3100" dirty="0" err="1"/>
              <a:t>itibariyle</a:t>
            </a:r>
            <a:r>
              <a:rPr lang="en-US" sz="3100" dirty="0"/>
              <a:t> 244 </a:t>
            </a:r>
            <a:r>
              <a:rPr lang="en-US" sz="3100" dirty="0" err="1"/>
              <a:t>milyondan</a:t>
            </a:r>
            <a:r>
              <a:rPr lang="en-US" sz="3100" dirty="0"/>
              <a:t> </a:t>
            </a:r>
            <a:r>
              <a:rPr lang="en-US" sz="3100" dirty="0" err="1"/>
              <a:t>fazla</a:t>
            </a:r>
            <a:r>
              <a:rPr lang="en-US" sz="3100" dirty="0"/>
              <a:t> web </a:t>
            </a:r>
            <a:r>
              <a:rPr lang="en-US" sz="3100" dirty="0" err="1"/>
              <a:t>sitesi</a:t>
            </a:r>
            <a:r>
              <a:rPr lang="en-US" sz="3100" dirty="0"/>
              <a:t> PHP </a:t>
            </a:r>
            <a:r>
              <a:rPr lang="en-US" sz="3100" dirty="0" err="1"/>
              <a:t>ile</a:t>
            </a:r>
            <a:r>
              <a:rPr lang="en-US" sz="3100" dirty="0"/>
              <a:t> </a:t>
            </a:r>
            <a:r>
              <a:rPr lang="en-US" sz="3100" dirty="0" err="1"/>
              <a:t>çalışırken</a:t>
            </a:r>
            <a:r>
              <a:rPr lang="en-US" sz="3100" dirty="0"/>
              <a:t>, 2.1 </a:t>
            </a:r>
            <a:r>
              <a:rPr lang="en-US" sz="3100" dirty="0" err="1"/>
              <a:t>milyon</a:t>
            </a:r>
            <a:r>
              <a:rPr lang="en-US" sz="3100" dirty="0"/>
              <a:t> web </a:t>
            </a:r>
            <a:r>
              <a:rPr lang="en-US" sz="3100" dirty="0" err="1"/>
              <a:t>sunucusunda</a:t>
            </a:r>
            <a:r>
              <a:rPr lang="en-US" sz="3100" dirty="0"/>
              <a:t> PHP </a:t>
            </a:r>
            <a:r>
              <a:rPr lang="en-US" sz="3100" dirty="0" err="1"/>
              <a:t>kurulumu</a:t>
            </a:r>
            <a:r>
              <a:rPr lang="en-US" sz="3100" dirty="0"/>
              <a:t> </a:t>
            </a:r>
            <a:r>
              <a:rPr lang="en-US" sz="3100" dirty="0" err="1"/>
              <a:t>bulunmaktadır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41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PHP’ye</a:t>
            </a:r>
            <a:r>
              <a:rPr lang="tr-TR" dirty="0" smtClean="0"/>
              <a:t>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b="1" dirty="0" smtClean="0"/>
              <a:t>Neler Yapılabilir</a:t>
            </a:r>
          </a:p>
          <a:p>
            <a:pPr>
              <a:defRPr/>
            </a:pPr>
            <a:r>
              <a:rPr lang="tr-TR" sz="2800" dirty="0" smtClean="0"/>
              <a:t>Dinamik web sitesi geliştirilebilir</a:t>
            </a:r>
          </a:p>
          <a:p>
            <a:pPr>
              <a:defRPr/>
            </a:pPr>
            <a:r>
              <a:rPr lang="tr-TR" sz="2800" dirty="0" smtClean="0"/>
              <a:t>Sunucuda bir dosya oluşturma, açma, okuma, yazma, kapatma gibi işlemleri gerçekleştirilebilir</a:t>
            </a:r>
          </a:p>
          <a:p>
            <a:pPr>
              <a:defRPr/>
            </a:pPr>
            <a:r>
              <a:rPr lang="tr-TR" sz="2800" dirty="0" smtClean="0"/>
              <a:t>Formdan gelen verileri değerlendirebilir</a:t>
            </a:r>
          </a:p>
          <a:p>
            <a:pPr>
              <a:defRPr/>
            </a:pPr>
            <a:r>
              <a:rPr lang="tr-TR" sz="2800" dirty="0" smtClean="0"/>
              <a:t>Kullanıcı bilgisayarına çerez(</a:t>
            </a:r>
            <a:r>
              <a:rPr lang="tr-TR" sz="2800" dirty="0" err="1" smtClean="0"/>
              <a:t>cookie</a:t>
            </a:r>
            <a:r>
              <a:rPr lang="tr-TR" sz="2800" dirty="0" smtClean="0"/>
              <a:t>) gönderip okuyabilir</a:t>
            </a:r>
          </a:p>
          <a:p>
            <a:pPr>
              <a:defRPr/>
            </a:pPr>
            <a:r>
              <a:rPr lang="tr-TR" sz="2800" dirty="0" err="1" smtClean="0"/>
              <a:t>Veritabanı</a:t>
            </a:r>
            <a:r>
              <a:rPr lang="tr-TR" sz="2800" dirty="0" smtClean="0"/>
              <a:t> işlemleri yapabilir</a:t>
            </a:r>
          </a:p>
          <a:p>
            <a:pPr>
              <a:defRPr/>
            </a:pPr>
            <a:r>
              <a:rPr lang="tr-TR" sz="2800" dirty="0" smtClean="0"/>
              <a:t>Kullanıcı yetki kontrolleri yapabilir</a:t>
            </a:r>
          </a:p>
          <a:p>
            <a:pPr>
              <a:defRPr/>
            </a:pPr>
            <a:r>
              <a:rPr lang="tr-TR" sz="2800" dirty="0" smtClean="0"/>
              <a:t>Verileri </a:t>
            </a:r>
            <a:r>
              <a:rPr lang="tr-TR" sz="2800" dirty="0" err="1" smtClean="0"/>
              <a:t>şifreyelebilir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43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PHP’ye</a:t>
            </a:r>
            <a:r>
              <a:rPr lang="tr-TR" dirty="0" smtClean="0"/>
              <a:t>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/>
              <a:t>Php'nin</a:t>
            </a:r>
            <a:r>
              <a:rPr lang="en-US" sz="2800" b="1" dirty="0"/>
              <a:t> </a:t>
            </a:r>
            <a:r>
              <a:rPr lang="en-US" sz="2800" b="1" dirty="0" err="1" smtClean="0"/>
              <a:t>avantajları</a:t>
            </a:r>
            <a:r>
              <a:rPr lang="en-US" sz="2800" b="1" dirty="0" smtClean="0"/>
              <a:t>;</a:t>
            </a:r>
            <a:endParaRPr lang="tr-TR" sz="2800" dirty="0" smtClean="0"/>
          </a:p>
          <a:p>
            <a:pPr lvl="1"/>
            <a:r>
              <a:rPr lang="en-US" sz="2500" dirty="0" err="1" smtClean="0"/>
              <a:t>Hızlı</a:t>
            </a:r>
            <a:r>
              <a:rPr lang="en-US" sz="2500" dirty="0" smtClean="0"/>
              <a:t> </a:t>
            </a:r>
            <a:r>
              <a:rPr lang="en-US" sz="2500" dirty="0" err="1" smtClean="0"/>
              <a:t>çalışan</a:t>
            </a:r>
            <a:r>
              <a:rPr lang="en-US" sz="2500" dirty="0" smtClean="0"/>
              <a:t> </a:t>
            </a:r>
            <a:r>
              <a:rPr lang="en-US" sz="2500" dirty="0" err="1" smtClean="0"/>
              <a:t>bir</a:t>
            </a:r>
            <a:r>
              <a:rPr lang="en-US" sz="2500" dirty="0" smtClean="0"/>
              <a:t> </a:t>
            </a:r>
            <a:r>
              <a:rPr lang="en-US" sz="2500" dirty="0" err="1" smtClean="0"/>
              <a:t>dildir</a:t>
            </a:r>
            <a:r>
              <a:rPr lang="en-US" sz="2500" dirty="0" smtClean="0"/>
              <a:t>.</a:t>
            </a:r>
            <a:endParaRPr lang="tr-TR" sz="2500" dirty="0"/>
          </a:p>
          <a:p>
            <a:pPr lvl="1"/>
            <a:r>
              <a:rPr lang="en-US" sz="2500" dirty="0" err="1" smtClean="0"/>
              <a:t>Öğrenilmesi</a:t>
            </a:r>
            <a:r>
              <a:rPr lang="en-US" sz="2500" dirty="0" smtClean="0"/>
              <a:t> </a:t>
            </a:r>
            <a:r>
              <a:rPr lang="en-US" sz="2500" dirty="0" err="1" smtClean="0"/>
              <a:t>kolaydır</a:t>
            </a:r>
            <a:r>
              <a:rPr lang="en-US" sz="2500" dirty="0" smtClean="0"/>
              <a:t>.</a:t>
            </a:r>
            <a:endParaRPr lang="tr-TR" sz="2500" dirty="0" smtClean="0"/>
          </a:p>
          <a:p>
            <a:pPr lvl="1"/>
            <a:r>
              <a:rPr lang="en-US" sz="2500" dirty="0" err="1" smtClean="0"/>
              <a:t>Rahat</a:t>
            </a:r>
            <a:r>
              <a:rPr lang="en-US" sz="2500" dirty="0" smtClean="0"/>
              <a:t> </a:t>
            </a:r>
            <a:r>
              <a:rPr lang="en-US" sz="2500" dirty="0" err="1" smtClean="0"/>
              <a:t>ve</a:t>
            </a:r>
            <a:r>
              <a:rPr lang="en-US" sz="2500" dirty="0" smtClean="0"/>
              <a:t> </a:t>
            </a:r>
            <a:r>
              <a:rPr lang="en-US" sz="2500" dirty="0" err="1" smtClean="0"/>
              <a:t>hızlı</a:t>
            </a:r>
            <a:r>
              <a:rPr lang="en-US" sz="2500" dirty="0" smtClean="0"/>
              <a:t> </a:t>
            </a:r>
            <a:r>
              <a:rPr lang="en-US" sz="2500" dirty="0" err="1" smtClean="0"/>
              <a:t>kodlanabilir</a:t>
            </a:r>
            <a:r>
              <a:rPr lang="en-US" sz="2500" dirty="0" smtClean="0"/>
              <a:t>.</a:t>
            </a:r>
            <a:endParaRPr lang="tr-TR" sz="2500" dirty="0"/>
          </a:p>
          <a:p>
            <a:pPr lvl="1"/>
            <a:r>
              <a:rPr lang="en-US" sz="2500" dirty="0" err="1" smtClean="0"/>
              <a:t>Açık</a:t>
            </a:r>
            <a:r>
              <a:rPr lang="en-US" sz="2500" dirty="0" smtClean="0"/>
              <a:t> </a:t>
            </a:r>
            <a:r>
              <a:rPr lang="en-US" sz="2500" dirty="0" err="1" smtClean="0"/>
              <a:t>kaynak</a:t>
            </a:r>
            <a:r>
              <a:rPr lang="en-US" sz="2500" dirty="0" smtClean="0"/>
              <a:t> </a:t>
            </a:r>
            <a:r>
              <a:rPr lang="en-US" sz="2500" dirty="0" err="1" smtClean="0"/>
              <a:t>kodludur</a:t>
            </a:r>
            <a:r>
              <a:rPr lang="en-US" sz="2500" dirty="0" smtClean="0"/>
              <a:t> </a:t>
            </a:r>
            <a:r>
              <a:rPr lang="en-US" sz="2500" dirty="0" err="1" smtClean="0"/>
              <a:t>ve</a:t>
            </a:r>
            <a:r>
              <a:rPr lang="en-US" sz="2500" dirty="0" smtClean="0"/>
              <a:t> </a:t>
            </a:r>
            <a:r>
              <a:rPr lang="en-US" sz="2500" dirty="0" err="1" smtClean="0"/>
              <a:t>ücretsizdir</a:t>
            </a:r>
            <a:r>
              <a:rPr lang="en-US" sz="2500" dirty="0" smtClean="0"/>
              <a:t>.</a:t>
            </a:r>
            <a:endParaRPr lang="tr-TR" sz="2500" dirty="0"/>
          </a:p>
          <a:p>
            <a:pPr lvl="1"/>
            <a:r>
              <a:rPr lang="en-US" sz="2500" u="sng" dirty="0" smtClean="0"/>
              <a:t>APACHE</a:t>
            </a:r>
            <a:r>
              <a:rPr lang="en-US" sz="2500" dirty="0" smtClean="0"/>
              <a:t> ,IIS, PWS </a:t>
            </a:r>
            <a:r>
              <a:rPr lang="en-US" sz="2500" dirty="0" err="1" smtClean="0"/>
              <a:t>gibi</a:t>
            </a:r>
            <a:r>
              <a:rPr lang="en-US" sz="2500" dirty="0" smtClean="0"/>
              <a:t> </a:t>
            </a:r>
            <a:r>
              <a:rPr lang="en-US" sz="2500" dirty="0" err="1" smtClean="0"/>
              <a:t>sunucularla</a:t>
            </a:r>
            <a:r>
              <a:rPr lang="en-US" sz="2500" dirty="0" smtClean="0"/>
              <a:t> </a:t>
            </a:r>
            <a:r>
              <a:rPr lang="en-US" sz="2500" dirty="0" err="1" smtClean="0"/>
              <a:t>çalışabilir</a:t>
            </a:r>
            <a:r>
              <a:rPr lang="en-US" sz="2500" dirty="0" smtClean="0"/>
              <a:t>. </a:t>
            </a:r>
            <a:endParaRPr lang="tr-TR" sz="2500" dirty="0"/>
          </a:p>
          <a:p>
            <a:pPr lvl="1"/>
            <a:r>
              <a:rPr lang="en-US" sz="2500" dirty="0" err="1" smtClean="0"/>
              <a:t>Tüm</a:t>
            </a:r>
            <a:r>
              <a:rPr lang="en-US" sz="2500" dirty="0" smtClean="0"/>
              <a:t> </a:t>
            </a:r>
            <a:r>
              <a:rPr lang="en-US" sz="2500" dirty="0" err="1" smtClean="0"/>
              <a:t>veri</a:t>
            </a:r>
            <a:r>
              <a:rPr lang="en-US" sz="2500" dirty="0" smtClean="0"/>
              <a:t> </a:t>
            </a:r>
            <a:r>
              <a:rPr lang="en-US" sz="2500" dirty="0" err="1" smtClean="0"/>
              <a:t>tabanı</a:t>
            </a:r>
            <a:r>
              <a:rPr lang="en-US" sz="2500" dirty="0" smtClean="0"/>
              <a:t> </a:t>
            </a:r>
            <a:r>
              <a:rPr lang="en-US" sz="2500" dirty="0" err="1" smtClean="0"/>
              <a:t>programlarıyla</a:t>
            </a:r>
            <a:r>
              <a:rPr lang="en-US" sz="2500" dirty="0" smtClean="0"/>
              <a:t> </a:t>
            </a:r>
            <a:r>
              <a:rPr lang="en-US" sz="2500" dirty="0" err="1" smtClean="0"/>
              <a:t>uyumludur</a:t>
            </a:r>
            <a:r>
              <a:rPr lang="en-US" sz="2500" dirty="0" smtClean="0"/>
              <a:t> </a:t>
            </a:r>
            <a:r>
              <a:rPr lang="en-US" sz="2500" dirty="0" err="1" smtClean="0"/>
              <a:t>ama</a:t>
            </a:r>
            <a:r>
              <a:rPr lang="en-US" sz="2500" dirty="0" smtClean="0"/>
              <a:t> </a:t>
            </a:r>
            <a:r>
              <a:rPr lang="en-US" sz="2500" dirty="0" err="1" smtClean="0"/>
              <a:t>en</a:t>
            </a:r>
            <a:r>
              <a:rPr lang="en-US" sz="2500" dirty="0" smtClean="0"/>
              <a:t> </a:t>
            </a:r>
            <a:r>
              <a:rPr lang="en-US" sz="2500" dirty="0" err="1" smtClean="0"/>
              <a:t>iyisi</a:t>
            </a:r>
            <a:r>
              <a:rPr lang="en-US" sz="2500" dirty="0" smtClean="0"/>
              <a:t> </a:t>
            </a:r>
            <a:r>
              <a:rPr lang="en-US" sz="2500" dirty="0" err="1" smtClean="0"/>
              <a:t>MYSQL'dir</a:t>
            </a:r>
            <a:r>
              <a:rPr lang="en-US" sz="2500" dirty="0" smtClean="0"/>
              <a:t>.</a:t>
            </a:r>
            <a:endParaRPr lang="tr-TR" sz="2500" dirty="0"/>
          </a:p>
          <a:p>
            <a:pPr lvl="1"/>
            <a:r>
              <a:rPr lang="en-US" sz="2500" dirty="0" smtClean="0"/>
              <a:t>W</a:t>
            </a:r>
            <a:r>
              <a:rPr lang="tr-TR" sz="2500" dirty="0" smtClean="0"/>
              <a:t>I</a:t>
            </a:r>
            <a:r>
              <a:rPr lang="en-US" sz="2500" dirty="0" smtClean="0"/>
              <a:t>NDOWS, LINUX , UNIX </a:t>
            </a:r>
            <a:r>
              <a:rPr lang="en-US" sz="2500" dirty="0" err="1" smtClean="0"/>
              <a:t>gibi</a:t>
            </a:r>
            <a:r>
              <a:rPr lang="en-US" sz="2500" dirty="0" smtClean="0"/>
              <a:t> </a:t>
            </a:r>
            <a:r>
              <a:rPr lang="en-US" sz="2500" dirty="0" err="1" smtClean="0"/>
              <a:t>işletim</a:t>
            </a:r>
            <a:r>
              <a:rPr lang="en-US" sz="2500" dirty="0" smtClean="0"/>
              <a:t> </a:t>
            </a:r>
            <a:r>
              <a:rPr lang="en-US" sz="2500" dirty="0" err="1" smtClean="0"/>
              <a:t>sistemlerinde</a:t>
            </a:r>
            <a:r>
              <a:rPr lang="en-US" sz="2500" dirty="0" smtClean="0"/>
              <a:t> </a:t>
            </a:r>
            <a:r>
              <a:rPr lang="en-US" sz="2500" dirty="0" err="1" smtClean="0"/>
              <a:t>çalışabilmektedir</a:t>
            </a:r>
            <a:r>
              <a:rPr lang="en-US" sz="2500" dirty="0" smtClean="0"/>
              <a:t>.</a:t>
            </a:r>
            <a:endParaRPr lang="en-US" sz="2500" dirty="0"/>
          </a:p>
          <a:p>
            <a:r>
              <a:rPr lang="en-US" sz="2800" b="1" dirty="0" err="1"/>
              <a:t>Php'nin</a:t>
            </a:r>
            <a:r>
              <a:rPr lang="en-US" sz="2800" b="1" dirty="0"/>
              <a:t> </a:t>
            </a:r>
            <a:r>
              <a:rPr lang="en-US" sz="2800" b="1" dirty="0" err="1" smtClean="0"/>
              <a:t>Dezavantajları</a:t>
            </a:r>
            <a:endParaRPr lang="tr-TR" sz="2800" dirty="0" smtClean="0"/>
          </a:p>
          <a:p>
            <a:pPr lvl="1"/>
            <a:r>
              <a:rPr lang="en-US" sz="2500" dirty="0" err="1" smtClean="0"/>
              <a:t>Hata</a:t>
            </a:r>
            <a:r>
              <a:rPr lang="en-US" sz="2500" dirty="0" smtClean="0"/>
              <a:t> </a:t>
            </a:r>
            <a:r>
              <a:rPr lang="en-US" sz="2500" dirty="0" err="1"/>
              <a:t>denetimi</a:t>
            </a:r>
            <a:r>
              <a:rPr lang="en-US" sz="2500" dirty="0"/>
              <a:t> </a:t>
            </a:r>
            <a:r>
              <a:rPr lang="en-US" sz="2500" dirty="0" err="1" smtClean="0"/>
              <a:t>zordur</a:t>
            </a:r>
            <a:r>
              <a:rPr lang="en-US" sz="2500" dirty="0" smtClean="0"/>
              <a:t>.</a:t>
            </a:r>
            <a:endParaRPr lang="tr-TR" sz="2500" dirty="0" smtClean="0"/>
          </a:p>
          <a:p>
            <a:pPr lvl="1"/>
            <a:r>
              <a:rPr lang="en-US" sz="2500" dirty="0" err="1" smtClean="0"/>
              <a:t>Büyük</a:t>
            </a:r>
            <a:r>
              <a:rPr lang="en-US" sz="2500" dirty="0" smtClean="0"/>
              <a:t> </a:t>
            </a:r>
            <a:r>
              <a:rPr lang="en-US" sz="2500" dirty="0" err="1"/>
              <a:t>programlarda</a:t>
            </a:r>
            <a:r>
              <a:rPr lang="en-US" sz="2500" dirty="0"/>
              <a:t> </a:t>
            </a:r>
            <a:r>
              <a:rPr lang="en-US" sz="2500" dirty="0" err="1"/>
              <a:t>geri</a:t>
            </a:r>
            <a:r>
              <a:rPr lang="en-US" sz="2500" dirty="0"/>
              <a:t> </a:t>
            </a:r>
            <a:r>
              <a:rPr lang="en-US" sz="2500" dirty="0" err="1"/>
              <a:t>dönme</a:t>
            </a:r>
            <a:r>
              <a:rPr lang="en-US" sz="2500" dirty="0"/>
              <a:t> </a:t>
            </a:r>
            <a:r>
              <a:rPr lang="en-US" sz="2500" dirty="0" err="1"/>
              <a:t>süresi</a:t>
            </a:r>
            <a:r>
              <a:rPr lang="en-US" sz="2500" dirty="0"/>
              <a:t> </a:t>
            </a:r>
            <a:r>
              <a:rPr lang="en-US" sz="2500" dirty="0" err="1"/>
              <a:t>uzundur</a:t>
            </a:r>
            <a:r>
              <a:rPr lang="en-US" sz="2500" dirty="0"/>
              <a:t>.</a:t>
            </a:r>
          </a:p>
          <a:p>
            <a:pPr lvl="1">
              <a:defRPr/>
            </a:pPr>
            <a:endParaRPr lang="tr-TR" sz="2500" dirty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09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4973</TotalTime>
  <Words>1832</Words>
  <Application>Microsoft Office PowerPoint</Application>
  <PresentationFormat>Ekran Gösterisi (4:3)</PresentationFormat>
  <Paragraphs>453</Paragraphs>
  <Slides>41</Slides>
  <Notes>39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8" baseType="lpstr">
      <vt:lpstr>Arial</vt:lpstr>
      <vt:lpstr>Bookman Old Style</vt:lpstr>
      <vt:lpstr>Calibri</vt:lpstr>
      <vt:lpstr>Gill Sans MT</vt:lpstr>
      <vt:lpstr>Wingdings</vt:lpstr>
      <vt:lpstr>Wingdings 3</vt:lpstr>
      <vt:lpstr>Kaynak</vt:lpstr>
      <vt:lpstr>Web Teknolojileri</vt:lpstr>
      <vt:lpstr>İçerik</vt:lpstr>
      <vt:lpstr>Temel Kavramlar</vt:lpstr>
      <vt:lpstr>Temel Kavramlar</vt:lpstr>
      <vt:lpstr>Temel Kavramlar</vt:lpstr>
      <vt:lpstr>Temel Kavramlar</vt:lpstr>
      <vt:lpstr>PHP’ye Giriş</vt:lpstr>
      <vt:lpstr>PHP’ye Giriş</vt:lpstr>
      <vt:lpstr>PHP’ye Giriş</vt:lpstr>
      <vt:lpstr>Web Sunucusu (XAMPP) Kurulumu</vt:lpstr>
      <vt:lpstr>Web Sunucusu (XAMPP) Kurulumu</vt:lpstr>
      <vt:lpstr>Web Sunucusu (XAMPP) Kurulumu</vt:lpstr>
      <vt:lpstr>Web Sunucusu (XAMPP) Kurulumu</vt:lpstr>
      <vt:lpstr>Web Sunucusu (XAMPP) Kurulumu</vt:lpstr>
      <vt:lpstr>Web Sunucusu (XAMPP) Kurulumu</vt:lpstr>
      <vt:lpstr>PHP Temel Komutları (Syntax)</vt:lpstr>
      <vt:lpstr>PHP Temel Komutları</vt:lpstr>
      <vt:lpstr>PHP Temel Komutları (echo-print)</vt:lpstr>
      <vt:lpstr>PHP Temel Komutları (echo-print)</vt:lpstr>
      <vt:lpstr>PHP Temel Komutları (Açıklama)</vt:lpstr>
      <vt:lpstr>PHP Temel Komutları (Büyük küçük harf duyarlılık)</vt:lpstr>
      <vt:lpstr>PHP Temel Komutları (Büyük küçük harf duyarlılık)</vt:lpstr>
      <vt:lpstr>PHP Temel Komutları (DEĞİŞKENLER)</vt:lpstr>
      <vt:lpstr>PHP Temel Komutları (DEĞİŞKENLER)</vt:lpstr>
      <vt:lpstr>PHP Temel Komutları (Veri Tipleri)</vt:lpstr>
      <vt:lpstr>PHP Temel Komutları (Veri Tipleri)</vt:lpstr>
      <vt:lpstr>PHP Temel Komutları (String İşlemleri)</vt:lpstr>
      <vt:lpstr>PHP Temel Komutları (Operatörler)</vt:lpstr>
      <vt:lpstr>PHP Temel Komutları (Operatörler)</vt:lpstr>
      <vt:lpstr>PHP Temel Komutları (Operatörler)</vt:lpstr>
      <vt:lpstr>PHP Temel Komutları (Operatörler)</vt:lpstr>
      <vt:lpstr>PHP Temel Komutları (Operatörler)</vt:lpstr>
      <vt:lpstr>PHP Temel Komutları (Operatörler)</vt:lpstr>
      <vt:lpstr>PHP Temel Komutları (Operatörler)</vt:lpstr>
      <vt:lpstr>PHP Temel Komutları (Karar Yapıları)</vt:lpstr>
      <vt:lpstr>PHP Temel Komutları (Karar Yapıları)</vt:lpstr>
      <vt:lpstr>PHP Temel Komutları (Karar Yapıları)</vt:lpstr>
      <vt:lpstr>PHP Temel Komutları (Döngü Yapıları)</vt:lpstr>
      <vt:lpstr>PHP Temel Komutları (Form)</vt:lpstr>
      <vt:lpstr>PHP Temel Komutları (Form)</vt:lpstr>
      <vt:lpstr>Kaynakça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Huseyin</cp:lastModifiedBy>
  <cp:revision>209</cp:revision>
  <dcterms:created xsi:type="dcterms:W3CDTF">2016-02-14T06:12:05Z</dcterms:created>
  <dcterms:modified xsi:type="dcterms:W3CDTF">2016-04-29T13:30:06Z</dcterms:modified>
</cp:coreProperties>
</file>