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382" r:id="rId4"/>
    <p:sldId id="383" r:id="rId5"/>
    <p:sldId id="384" r:id="rId6"/>
    <p:sldId id="385" r:id="rId7"/>
    <p:sldId id="386" r:id="rId8"/>
    <p:sldId id="387" r:id="rId9"/>
    <p:sldId id="388" r:id="rId10"/>
    <p:sldId id="389" r:id="rId11"/>
    <p:sldId id="390" r:id="rId12"/>
    <p:sldId id="391" r:id="rId13"/>
    <p:sldId id="392" r:id="rId14"/>
    <p:sldId id="393" r:id="rId15"/>
    <p:sldId id="398" r:id="rId16"/>
    <p:sldId id="399" r:id="rId17"/>
    <p:sldId id="400" r:id="rId18"/>
    <p:sldId id="394" r:id="rId19"/>
    <p:sldId id="395" r:id="rId20"/>
    <p:sldId id="396" r:id="rId21"/>
    <p:sldId id="397" r:id="rId22"/>
    <p:sldId id="341" r:id="rId2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78815" autoAdjust="0"/>
  </p:normalViewPr>
  <p:slideViewPr>
    <p:cSldViewPr>
      <p:cViewPr varScale="1">
        <p:scale>
          <a:sx n="58" d="100"/>
          <a:sy n="58" d="100"/>
        </p:scale>
        <p:origin x="17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83A13E-C8AB-4C0F-872A-282479D55641}" type="datetimeFigureOut">
              <a:rPr lang="tr-TR" smtClean="0"/>
              <a:t>17.04.2017</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E35F30-A5E9-4E3D-B975-15AF8362F66F}" type="slidenum">
              <a:rPr lang="tr-TR" smtClean="0"/>
              <a:t>‹#›</a:t>
            </a:fld>
            <a:endParaRPr lang="tr-TR"/>
          </a:p>
        </p:txBody>
      </p:sp>
    </p:spTree>
    <p:extLst>
      <p:ext uri="{BB962C8B-B14F-4D97-AF65-F5344CB8AC3E}">
        <p14:creationId xmlns:p14="http://schemas.microsoft.com/office/powerpoint/2010/main" val="24871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3</a:t>
            </a:fld>
            <a:endParaRPr lang="tr-TR"/>
          </a:p>
        </p:txBody>
      </p:sp>
    </p:spTree>
    <p:extLst>
      <p:ext uri="{BB962C8B-B14F-4D97-AF65-F5344CB8AC3E}">
        <p14:creationId xmlns:p14="http://schemas.microsoft.com/office/powerpoint/2010/main" val="2438092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15</a:t>
            </a:fld>
            <a:endParaRPr lang="tr-TR"/>
          </a:p>
        </p:txBody>
      </p:sp>
    </p:spTree>
    <p:extLst>
      <p:ext uri="{BB962C8B-B14F-4D97-AF65-F5344CB8AC3E}">
        <p14:creationId xmlns:p14="http://schemas.microsoft.com/office/powerpoint/2010/main" val="4053631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16</a:t>
            </a:fld>
            <a:endParaRPr lang="tr-TR"/>
          </a:p>
        </p:txBody>
      </p:sp>
    </p:spTree>
    <p:extLst>
      <p:ext uri="{BB962C8B-B14F-4D97-AF65-F5344CB8AC3E}">
        <p14:creationId xmlns:p14="http://schemas.microsoft.com/office/powerpoint/2010/main" val="355236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17</a:t>
            </a:fld>
            <a:endParaRPr lang="tr-TR"/>
          </a:p>
        </p:txBody>
      </p:sp>
    </p:spTree>
    <p:extLst>
      <p:ext uri="{BB962C8B-B14F-4D97-AF65-F5344CB8AC3E}">
        <p14:creationId xmlns:p14="http://schemas.microsoft.com/office/powerpoint/2010/main" val="1163536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18</a:t>
            </a:fld>
            <a:endParaRPr lang="tr-TR"/>
          </a:p>
        </p:txBody>
      </p:sp>
    </p:spTree>
    <p:extLst>
      <p:ext uri="{BB962C8B-B14F-4D97-AF65-F5344CB8AC3E}">
        <p14:creationId xmlns:p14="http://schemas.microsoft.com/office/powerpoint/2010/main" val="3809438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19</a:t>
            </a:fld>
            <a:endParaRPr lang="tr-TR"/>
          </a:p>
        </p:txBody>
      </p:sp>
    </p:spTree>
    <p:extLst>
      <p:ext uri="{BB962C8B-B14F-4D97-AF65-F5344CB8AC3E}">
        <p14:creationId xmlns:p14="http://schemas.microsoft.com/office/powerpoint/2010/main" val="1033525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20</a:t>
            </a:fld>
            <a:endParaRPr lang="tr-TR"/>
          </a:p>
        </p:txBody>
      </p:sp>
    </p:spTree>
    <p:extLst>
      <p:ext uri="{BB962C8B-B14F-4D97-AF65-F5344CB8AC3E}">
        <p14:creationId xmlns:p14="http://schemas.microsoft.com/office/powerpoint/2010/main" val="2163144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21</a:t>
            </a:fld>
            <a:endParaRPr lang="tr-TR"/>
          </a:p>
        </p:txBody>
      </p:sp>
    </p:spTree>
    <p:extLst>
      <p:ext uri="{BB962C8B-B14F-4D97-AF65-F5344CB8AC3E}">
        <p14:creationId xmlns:p14="http://schemas.microsoft.com/office/powerpoint/2010/main" val="3513442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Font typeface="Arial" panose="020B0604020202020204" pitchFamily="34" charset="0"/>
              <a:buNone/>
            </a:pPr>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22</a:t>
            </a:fld>
            <a:endParaRPr lang="tr-TR"/>
          </a:p>
        </p:txBody>
      </p:sp>
    </p:spTree>
    <p:extLst>
      <p:ext uri="{BB962C8B-B14F-4D97-AF65-F5344CB8AC3E}">
        <p14:creationId xmlns:p14="http://schemas.microsoft.com/office/powerpoint/2010/main" val="299708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4</a:t>
            </a:fld>
            <a:endParaRPr lang="tr-TR"/>
          </a:p>
        </p:txBody>
      </p:sp>
    </p:spTree>
    <p:extLst>
      <p:ext uri="{BB962C8B-B14F-4D97-AF65-F5344CB8AC3E}">
        <p14:creationId xmlns:p14="http://schemas.microsoft.com/office/powerpoint/2010/main" val="294161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5</a:t>
            </a:fld>
            <a:endParaRPr lang="tr-TR"/>
          </a:p>
        </p:txBody>
      </p:sp>
    </p:spTree>
    <p:extLst>
      <p:ext uri="{BB962C8B-B14F-4D97-AF65-F5344CB8AC3E}">
        <p14:creationId xmlns:p14="http://schemas.microsoft.com/office/powerpoint/2010/main" val="108821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6</a:t>
            </a:fld>
            <a:endParaRPr lang="tr-TR"/>
          </a:p>
        </p:txBody>
      </p:sp>
    </p:spTree>
    <p:extLst>
      <p:ext uri="{BB962C8B-B14F-4D97-AF65-F5344CB8AC3E}">
        <p14:creationId xmlns:p14="http://schemas.microsoft.com/office/powerpoint/2010/main" val="356397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7</a:t>
            </a:fld>
            <a:endParaRPr lang="tr-TR"/>
          </a:p>
        </p:txBody>
      </p:sp>
    </p:spTree>
    <p:extLst>
      <p:ext uri="{BB962C8B-B14F-4D97-AF65-F5344CB8AC3E}">
        <p14:creationId xmlns:p14="http://schemas.microsoft.com/office/powerpoint/2010/main" val="4041717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8</a:t>
            </a:fld>
            <a:endParaRPr lang="tr-TR"/>
          </a:p>
        </p:txBody>
      </p:sp>
    </p:spTree>
    <p:extLst>
      <p:ext uri="{BB962C8B-B14F-4D97-AF65-F5344CB8AC3E}">
        <p14:creationId xmlns:p14="http://schemas.microsoft.com/office/powerpoint/2010/main" val="2890499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9</a:t>
            </a:fld>
            <a:endParaRPr lang="tr-TR"/>
          </a:p>
        </p:txBody>
      </p:sp>
    </p:spTree>
    <p:extLst>
      <p:ext uri="{BB962C8B-B14F-4D97-AF65-F5344CB8AC3E}">
        <p14:creationId xmlns:p14="http://schemas.microsoft.com/office/powerpoint/2010/main" val="2740702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13</a:t>
            </a:fld>
            <a:endParaRPr lang="tr-TR"/>
          </a:p>
        </p:txBody>
      </p:sp>
    </p:spTree>
    <p:extLst>
      <p:ext uri="{BB962C8B-B14F-4D97-AF65-F5344CB8AC3E}">
        <p14:creationId xmlns:p14="http://schemas.microsoft.com/office/powerpoint/2010/main" val="1414388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8E35F30-A5E9-4E3D-B975-15AF8362F66F}" type="slidenum">
              <a:rPr lang="tr-TR" smtClean="0"/>
              <a:t>14</a:t>
            </a:fld>
            <a:endParaRPr lang="tr-TR"/>
          </a:p>
        </p:txBody>
      </p:sp>
    </p:spTree>
    <p:extLst>
      <p:ext uri="{BB962C8B-B14F-4D97-AF65-F5344CB8AC3E}">
        <p14:creationId xmlns:p14="http://schemas.microsoft.com/office/powerpoint/2010/main" val="344837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Başlık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6400800" y="6355080"/>
            <a:ext cx="2286000" cy="365760"/>
          </a:xfrm>
        </p:spPr>
        <p:txBody>
          <a:bodyPr/>
          <a:lstStyle>
            <a:lvl1pPr>
              <a:defRPr sz="1400"/>
            </a:lvl1pPr>
          </a:lstStyle>
          <a:p>
            <a:fld id="{04D0C0D8-46AC-4234-81F9-452315ADDA17}" type="datetime1">
              <a:rPr lang="tr-TR" smtClean="0"/>
              <a:t>17.04.2017</a:t>
            </a:fld>
            <a:endParaRPr lang="tr-TR"/>
          </a:p>
        </p:txBody>
      </p:sp>
      <p:sp>
        <p:nvSpPr>
          <p:cNvPr id="17" name="Altbilgi Yer Tutucusu 16"/>
          <p:cNvSpPr>
            <a:spLocks noGrp="1"/>
          </p:cNvSpPr>
          <p:nvPr>
            <p:ph type="ftr" sz="quarter" idx="11"/>
          </p:nvPr>
        </p:nvSpPr>
        <p:spPr>
          <a:xfrm>
            <a:off x="2898648" y="6355080"/>
            <a:ext cx="3474720" cy="365760"/>
          </a:xfrm>
        </p:spPr>
        <p:txBody>
          <a:bodyPr/>
          <a:lstStyle/>
          <a:p>
            <a:endParaRPr lang="tr-TR"/>
          </a:p>
        </p:txBody>
      </p:sp>
      <p:sp>
        <p:nvSpPr>
          <p:cNvPr id="29" name="Slayt Numarası Yer Tutucusu 28"/>
          <p:cNvSpPr>
            <a:spLocks noGrp="1"/>
          </p:cNvSpPr>
          <p:nvPr>
            <p:ph type="sldNum" sz="quarter" idx="12"/>
          </p:nvPr>
        </p:nvSpPr>
        <p:spPr>
          <a:xfrm>
            <a:off x="1216152" y="6355080"/>
            <a:ext cx="1219200" cy="365760"/>
          </a:xfrm>
        </p:spPr>
        <p:txBody>
          <a:bodyPr/>
          <a:lstStyle/>
          <a:p>
            <a:fld id="{D0AD9428-60E2-48A6-BFBC-C136970B57E0}" type="slidenum">
              <a:rPr lang="tr-TR" smtClean="0"/>
              <a:t>‹#›</a:t>
            </a:fld>
            <a:endParaRPr lang="tr-TR"/>
          </a:p>
        </p:txBody>
      </p:sp>
      <p:sp>
        <p:nvSpPr>
          <p:cNvPr id="21" name="Dikdörtgen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Dikdörtgen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Dikdörtgen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Dikdörtgen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4B5DB01C-E9EB-4977-93C2-2C17A38AF7A6}" type="datetime1">
              <a:rPr lang="tr-TR" smtClean="0"/>
              <a:t>17.04.2017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0AD9428-60E2-48A6-BFBC-C136970B57E0}"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566668BA-C8D3-4CCB-9A43-76F3EBA35F73}" type="datetime1">
              <a:rPr lang="tr-TR" smtClean="0"/>
              <a:t>17.04.2017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0AD9428-60E2-48A6-BFBC-C136970B57E0}" type="slidenum">
              <a:rPr lang="tr-TR" smtClean="0"/>
              <a:t>‹#›</a:t>
            </a:fld>
            <a:endParaRPr lang="tr-TR"/>
          </a:p>
        </p:txBody>
      </p:sp>
      <p:sp>
        <p:nvSpPr>
          <p:cNvPr id="7" name="Düz Bağlayıcı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kizkenar Üçgen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üz Bağlayıcı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fld id="{7D91A06B-9D0E-407B-9D10-6B90411AF822}" type="datetime1">
              <a:rPr lang="tr-TR" smtClean="0"/>
              <a:t>17.04.2017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0AD9428-60E2-48A6-BFBC-C136970B57E0}" type="slidenum">
              <a:rPr lang="tr-TR" smtClean="0"/>
              <a:t>‹#›</a:t>
            </a:fld>
            <a:endParaRPr lang="tr-TR"/>
          </a:p>
        </p:txBody>
      </p:sp>
      <p:sp>
        <p:nvSpPr>
          <p:cNvPr id="8" name="İçerik Yer Tutucusu 7"/>
          <p:cNvSpPr>
            <a:spLocks noGrp="1"/>
          </p:cNvSpPr>
          <p:nvPr>
            <p:ph sz="quarter" idx="1"/>
          </p:nvPr>
        </p:nvSpPr>
        <p:spPr>
          <a:xfrm>
            <a:off x="457200" y="1219200"/>
            <a:ext cx="8229600"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a:xfrm>
            <a:off x="6400800" y="6355080"/>
            <a:ext cx="2286000" cy="365760"/>
          </a:xfrm>
        </p:spPr>
        <p:txBody>
          <a:bodyPr/>
          <a:lstStyle/>
          <a:p>
            <a:fld id="{30E203A5-7331-492E-8114-2D8609F352C6}" type="datetime1">
              <a:rPr lang="tr-TR" smtClean="0"/>
              <a:t>17.04.2017</a:t>
            </a:fld>
            <a:endParaRPr lang="tr-TR"/>
          </a:p>
        </p:txBody>
      </p:sp>
      <p:sp>
        <p:nvSpPr>
          <p:cNvPr id="5" name="Altbilgi Yer Tutucusu 4"/>
          <p:cNvSpPr>
            <a:spLocks noGrp="1"/>
          </p:cNvSpPr>
          <p:nvPr>
            <p:ph type="ftr" sz="quarter" idx="11"/>
          </p:nvPr>
        </p:nvSpPr>
        <p:spPr>
          <a:xfrm>
            <a:off x="2898648" y="6355080"/>
            <a:ext cx="3474720" cy="365760"/>
          </a:xfrm>
        </p:spPr>
        <p:txBody>
          <a:bodyPr/>
          <a:lstStyle/>
          <a:p>
            <a:endParaRPr lang="tr-TR"/>
          </a:p>
        </p:txBody>
      </p:sp>
      <p:sp>
        <p:nvSpPr>
          <p:cNvPr id="6" name="Slayt Numarası Yer Tutucusu 5"/>
          <p:cNvSpPr>
            <a:spLocks noGrp="1"/>
          </p:cNvSpPr>
          <p:nvPr>
            <p:ph type="sldNum" sz="quarter" idx="12"/>
          </p:nvPr>
        </p:nvSpPr>
        <p:spPr>
          <a:xfrm>
            <a:off x="1069848" y="6355080"/>
            <a:ext cx="1520952" cy="365760"/>
          </a:xfrm>
        </p:spPr>
        <p:txBody>
          <a:bodyPr/>
          <a:lstStyle/>
          <a:p>
            <a:fld id="{D0AD9428-60E2-48A6-BFBC-C136970B57E0}" type="slidenum">
              <a:rPr lang="tr-TR" smtClean="0"/>
              <a:t>‹#›</a:t>
            </a:fld>
            <a:endParaRPr lang="tr-TR"/>
          </a:p>
        </p:txBody>
      </p:sp>
      <p:sp>
        <p:nvSpPr>
          <p:cNvPr id="7" name="Dikdörtgen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3352EC6F-11B5-4D6A-BE4E-3FB440C16302}" type="datetime1">
              <a:rPr lang="tr-TR" smtClean="0"/>
              <a:t>17.04.2017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0AD9428-60E2-48A6-BFBC-C136970B57E0}" type="slidenum">
              <a:rPr lang="tr-TR" smtClean="0"/>
              <a:t>‹#›</a:t>
            </a:fld>
            <a:endParaRPr lang="tr-TR"/>
          </a:p>
        </p:txBody>
      </p:sp>
      <p:sp>
        <p:nvSpPr>
          <p:cNvPr id="9" name="İçerik Yer Tutucusu 8"/>
          <p:cNvSpPr>
            <a:spLocks noGrp="1"/>
          </p:cNvSpPr>
          <p:nvPr>
            <p:ph sz="quarter" idx="1"/>
          </p:nvPr>
        </p:nvSpPr>
        <p:spPr>
          <a:xfrm>
            <a:off x="457200" y="1219200"/>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632198" y="1216152"/>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nchor="ctr"/>
          <a:lstStyle>
            <a:lvl1pPr>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Veri Yer Tutucusu 6"/>
          <p:cNvSpPr>
            <a:spLocks noGrp="1"/>
          </p:cNvSpPr>
          <p:nvPr>
            <p:ph type="dt" sz="half" idx="10"/>
          </p:nvPr>
        </p:nvSpPr>
        <p:spPr/>
        <p:txBody>
          <a:bodyPr/>
          <a:lstStyle/>
          <a:p>
            <a:fld id="{15656834-235D-4CBD-BCB8-7FC3566FCF83}" type="datetime1">
              <a:rPr lang="tr-TR" smtClean="0"/>
              <a:t>17.04.2017</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0AD9428-60E2-48A6-BFBC-C136970B57E0}" type="slidenum">
              <a:rPr lang="tr-TR" smtClean="0"/>
              <a:t>‹#›</a:t>
            </a:fld>
            <a:endParaRPr lang="tr-TR"/>
          </a:p>
        </p:txBody>
      </p:sp>
      <p:sp>
        <p:nvSpPr>
          <p:cNvPr id="11" name="İçerik Yer Tutucusu 10"/>
          <p:cNvSpPr>
            <a:spLocks noGrp="1"/>
          </p:cNvSpPr>
          <p:nvPr>
            <p:ph sz="quarter" idx="2"/>
          </p:nvPr>
        </p:nvSpPr>
        <p:spPr>
          <a:xfrm>
            <a:off x="457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648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31E578A6-C891-45B5-B913-8BD5D70D351B}" type="datetime1">
              <a:rPr lang="tr-TR" smtClean="0"/>
              <a:t>17.04.2017</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0AD9428-60E2-48A6-BFBC-C136970B57E0}" type="slidenum">
              <a:rPr lang="tr-TR" smtClean="0"/>
              <a:t>‹#›</a:t>
            </a:fld>
            <a:endParaRPr lang="tr-TR"/>
          </a:p>
        </p:txBody>
      </p:sp>
      <p:sp>
        <p:nvSpPr>
          <p:cNvPr id="6" name="İkizkenar Üçgen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B6BA01F2-0F61-427D-9C45-122035DF0327}" type="datetime1">
              <a:rPr lang="tr-TR" smtClean="0"/>
              <a:t>17.04.2017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0AD9428-60E2-48A6-BFBC-C136970B57E0}" type="slidenum">
              <a:rPr lang="tr-TR" smtClean="0"/>
              <a:t>‹#›</a:t>
            </a:fld>
            <a:endParaRPr lang="tr-TR"/>
          </a:p>
        </p:txBody>
      </p:sp>
      <p:sp>
        <p:nvSpPr>
          <p:cNvPr id="5" name="Düz Bağlayıcı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kizkenar Üçgen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219FBD05-7067-4DAE-893F-4D0E808A67E0}" type="datetime1">
              <a:rPr lang="tr-TR" smtClean="0"/>
              <a:t>17.04.2017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0AD9428-60E2-48A6-BFBC-C136970B57E0}" type="slidenum">
              <a:rPr lang="tr-TR" smtClean="0"/>
              <a:t>‹#›</a:t>
            </a:fld>
            <a:endParaRPr lang="tr-TR"/>
          </a:p>
        </p:txBody>
      </p:sp>
      <p:sp>
        <p:nvSpPr>
          <p:cNvPr id="8" name="Düz Bağlayıcı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Düz Bağlayıcı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kizkenar Üçgen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İçerik Yer Tutucusu 11"/>
          <p:cNvSpPr>
            <a:spLocks noGrp="1"/>
          </p:cNvSpPr>
          <p:nvPr>
            <p:ph sz="quarter" idx="1"/>
          </p:nvPr>
        </p:nvSpPr>
        <p:spPr>
          <a:xfrm>
            <a:off x="304800" y="304800"/>
            <a:ext cx="57150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p:txBody>
          <a:bodyPr/>
          <a:lstStyle/>
          <a:p>
            <a:fld id="{D39EAA50-9559-4C73-9C41-C472B38BB0D7}" type="datetime1">
              <a:rPr lang="tr-TR" smtClean="0"/>
              <a:t>17.04.2017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0AD9428-60E2-48A6-BFBC-C136970B57E0}" type="slidenum">
              <a:rPr lang="tr-TR" smtClean="0"/>
              <a:t>‹#›</a:t>
            </a:fld>
            <a:endParaRPr lang="tr-TR"/>
          </a:p>
        </p:txBody>
      </p:sp>
      <p:sp>
        <p:nvSpPr>
          <p:cNvPr id="8" name="Düz Bağlayıcı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kizkenar Üçgen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457200" y="152400"/>
            <a:ext cx="8229600" cy="990600"/>
          </a:xfrm>
          <a:prstGeom prst="rect">
            <a:avLst/>
          </a:prstGeom>
        </p:spPr>
        <p:txBody>
          <a:bodyPr vert="horz" anchor="b" anchorCtr="0">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AB2B6B5-652F-4D5E-B3B7-3213E9DB8772}" type="datetime1">
              <a:rPr lang="tr-TR" smtClean="0"/>
              <a:t>17.04.2017</a:t>
            </a:fld>
            <a:endParaRPr lang="tr-TR"/>
          </a:p>
        </p:txBody>
      </p:sp>
      <p:sp>
        <p:nvSpPr>
          <p:cNvPr id="3" name="Altbilgi Yer Tutucusu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tr-TR"/>
          </a:p>
        </p:txBody>
      </p:sp>
      <p:sp>
        <p:nvSpPr>
          <p:cNvPr id="23" name="Slayt Numarası Yer Tutucusu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0AD9428-60E2-48A6-BFBC-C136970B57E0}" type="slidenum">
              <a:rPr lang="tr-TR" smtClean="0"/>
              <a:t>‹#›</a:t>
            </a:fld>
            <a:endParaRPr lang="tr-TR"/>
          </a:p>
        </p:txBody>
      </p:sp>
      <p:sp>
        <p:nvSpPr>
          <p:cNvPr id="28" name="Düz Bağlayıcı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Düz Bağlayıcı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kizkenar Üçgen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ilezilla-project.org/download.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afta12/PHP.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afta12/MySQL.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php.net/manual/t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urkticaret.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tr.godaddy.com/" TargetMode="External"/><Relationship Id="rId5" Type="http://schemas.openxmlformats.org/officeDocument/2006/relationships/hyperlink" Target="http://www.turhost.com/" TargetMode="External"/><Relationship Id="rId4" Type="http://schemas.openxmlformats.org/officeDocument/2006/relationships/hyperlink" Target="https://www.ihs.com.tr/mainMenu.html?gclid=Cj0KEQjwr5G5BRD_n-T0pf7x4ucBEiQAlxHOP2Hmhj64JvuJbDpMR_GcUzOn4_wqb81yes1V1YgIDjMaAoiI8P8HAQ"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weebly.com/features/free-domain-hosting?lang=t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000webhost.com/free-php-hosting" TargetMode="External"/><Relationship Id="rId4" Type="http://schemas.openxmlformats.org/officeDocument/2006/relationships/hyperlink" Target="http://www.freenom.com/tr/freeandpaiddomain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Web Teknolojileri</a:t>
            </a:r>
            <a:endParaRPr lang="tr-TR" dirty="0"/>
          </a:p>
        </p:txBody>
      </p:sp>
      <p:sp>
        <p:nvSpPr>
          <p:cNvPr id="3" name="Alt Başlık 2"/>
          <p:cNvSpPr>
            <a:spLocks noGrp="1"/>
          </p:cNvSpPr>
          <p:nvPr>
            <p:ph type="subTitle" idx="1"/>
          </p:nvPr>
        </p:nvSpPr>
        <p:spPr/>
        <p:txBody>
          <a:bodyPr/>
          <a:lstStyle/>
          <a:p>
            <a:r>
              <a:rPr lang="tr-TR" dirty="0" smtClean="0"/>
              <a:t>Hafta 12</a:t>
            </a:r>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1</a:t>
            </a:fld>
            <a:endParaRPr lang="tr-TR"/>
          </a:p>
        </p:txBody>
      </p:sp>
    </p:spTree>
    <p:extLst>
      <p:ext uri="{BB962C8B-B14F-4D97-AF65-F5344CB8AC3E}">
        <p14:creationId xmlns:p14="http://schemas.microsoft.com/office/powerpoint/2010/main" val="3499199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FTP Adresine Bağlanma</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10</a:t>
            </a:fld>
            <a:endParaRPr lang="tr-TR"/>
          </a:p>
        </p:txBody>
      </p:sp>
      <p:sp>
        <p:nvSpPr>
          <p:cNvPr id="4" name="İçerik Yer Tutucusu 3"/>
          <p:cNvSpPr>
            <a:spLocks noGrp="1"/>
          </p:cNvSpPr>
          <p:nvPr>
            <p:ph sz="quarter" idx="1"/>
          </p:nvPr>
        </p:nvSpPr>
        <p:spPr/>
        <p:txBody>
          <a:bodyPr/>
          <a:lstStyle/>
          <a:p>
            <a:r>
              <a:rPr lang="tr-TR" dirty="0" err="1" smtClean="0"/>
              <a:t>Hosting</a:t>
            </a:r>
            <a:r>
              <a:rPr lang="tr-TR" dirty="0" smtClean="0"/>
              <a:t> aldığınızda internet üzerinde sitenize bağlanarak dosyalarını gönderebilmeniz için FTP kullanılır.  </a:t>
            </a:r>
          </a:p>
          <a:p>
            <a:endParaRPr lang="tr-TR" dirty="0" smtClean="0"/>
          </a:p>
          <a:p>
            <a:r>
              <a:rPr lang="tr-TR" dirty="0" smtClean="0"/>
              <a:t>FTP adresine </a:t>
            </a:r>
            <a:r>
              <a:rPr lang="tr-TR" dirty="0" err="1" smtClean="0">
                <a:hlinkClick r:id="rId2"/>
              </a:rPr>
              <a:t>FileZilla</a:t>
            </a:r>
            <a:r>
              <a:rPr lang="tr-TR" dirty="0" smtClean="0">
                <a:hlinkClick r:id="rId2"/>
              </a:rPr>
              <a:t> </a:t>
            </a:r>
            <a:r>
              <a:rPr lang="tr-TR" dirty="0" smtClean="0"/>
              <a:t>gibi ücretsiz indirebileceğiniz bir program ile bağlanabilirsiniz. </a:t>
            </a:r>
          </a:p>
          <a:p>
            <a:endParaRPr lang="tr-TR" dirty="0"/>
          </a:p>
          <a:p>
            <a:r>
              <a:rPr lang="tr-TR" dirty="0" smtClean="0"/>
              <a:t>Hazırladığınız HTML,CSS gibi dosyalarınızı </a:t>
            </a:r>
            <a:r>
              <a:rPr lang="tr-TR" dirty="0" err="1" smtClean="0"/>
              <a:t>FileZilla</a:t>
            </a:r>
            <a:r>
              <a:rPr lang="tr-TR" dirty="0" smtClean="0"/>
              <a:t> aracılığıyla internet adresinize yükleyebilirsiniz.</a:t>
            </a:r>
          </a:p>
          <a:p>
            <a:pPr marL="0" indent="0">
              <a:buNone/>
            </a:pPr>
            <a:endParaRPr lang="tr-TR" dirty="0" smtClean="0"/>
          </a:p>
          <a:p>
            <a:endParaRPr lang="tr-TR" dirty="0"/>
          </a:p>
          <a:p>
            <a:endParaRPr lang="tr-TR" dirty="0"/>
          </a:p>
        </p:txBody>
      </p:sp>
    </p:spTree>
    <p:extLst>
      <p:ext uri="{BB962C8B-B14F-4D97-AF65-F5344CB8AC3E}">
        <p14:creationId xmlns:p14="http://schemas.microsoft.com/office/powerpoint/2010/main" val="3870912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Web Sitesi Yayınlama</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11</a:t>
            </a:fld>
            <a:endParaRPr lang="tr-TR"/>
          </a:p>
        </p:txBody>
      </p:sp>
      <p:sp>
        <p:nvSpPr>
          <p:cNvPr id="4" name="İçerik Yer Tutucusu 3"/>
          <p:cNvSpPr>
            <a:spLocks noGrp="1"/>
          </p:cNvSpPr>
          <p:nvPr>
            <p:ph sz="quarter" idx="1"/>
          </p:nvPr>
        </p:nvSpPr>
        <p:spPr/>
        <p:txBody>
          <a:bodyPr>
            <a:normAutofit lnSpcReduction="10000"/>
          </a:bodyPr>
          <a:lstStyle/>
          <a:p>
            <a:r>
              <a:rPr lang="tr-TR" dirty="0" smtClean="0"/>
              <a:t>Öncelikle ücretsiz veya ücretli bir alan adı alınır. </a:t>
            </a:r>
          </a:p>
          <a:p>
            <a:r>
              <a:rPr lang="tr-TR" dirty="0" smtClean="0"/>
              <a:t>Daha sonra </a:t>
            </a:r>
            <a:r>
              <a:rPr lang="tr-TR" dirty="0" err="1" smtClean="0"/>
              <a:t>hosting</a:t>
            </a:r>
            <a:r>
              <a:rPr lang="tr-TR" dirty="0" smtClean="0"/>
              <a:t> paketi alınır.</a:t>
            </a:r>
          </a:p>
          <a:p>
            <a:r>
              <a:rPr lang="tr-TR" dirty="0" err="1" smtClean="0"/>
              <a:t>Hosting</a:t>
            </a:r>
            <a:r>
              <a:rPr lang="tr-TR" dirty="0" smtClean="0"/>
              <a:t> ve alan adını aynı firmadan alınması işlemleri daha kolaylaştırır. </a:t>
            </a:r>
          </a:p>
          <a:p>
            <a:r>
              <a:rPr lang="tr-TR" dirty="0" err="1" smtClean="0"/>
              <a:t>Hosting</a:t>
            </a:r>
            <a:r>
              <a:rPr lang="tr-TR" dirty="0" smtClean="0"/>
              <a:t> ve alan adı farklı firmalardan alındığında alan adının ve </a:t>
            </a:r>
            <a:r>
              <a:rPr lang="tr-TR" dirty="0" err="1" smtClean="0"/>
              <a:t>hosting</a:t>
            </a:r>
            <a:r>
              <a:rPr lang="tr-TR" dirty="0" smtClean="0"/>
              <a:t> firmasının DNS ayarlarının eşleştirilmesi gerekmektedir. </a:t>
            </a:r>
          </a:p>
          <a:p>
            <a:r>
              <a:rPr lang="tr-TR" dirty="0" err="1" smtClean="0"/>
              <a:t>Hosting</a:t>
            </a:r>
            <a:r>
              <a:rPr lang="tr-TR" dirty="0" smtClean="0"/>
              <a:t> paketinin sağladığı ftp adresi ile </a:t>
            </a:r>
            <a:r>
              <a:rPr lang="tr-TR" dirty="0" err="1" smtClean="0"/>
              <a:t>FileZilla</a:t>
            </a:r>
            <a:r>
              <a:rPr lang="tr-TR" dirty="0" smtClean="0"/>
              <a:t> aracılığıyla internet sitenize bağlanabilirsiniz. </a:t>
            </a:r>
          </a:p>
          <a:p>
            <a:r>
              <a:rPr lang="tr-TR" dirty="0" smtClean="0"/>
              <a:t>Hazırladığınız </a:t>
            </a:r>
            <a:r>
              <a:rPr lang="tr-TR" dirty="0" err="1" smtClean="0"/>
              <a:t>dökümanları</a:t>
            </a:r>
            <a:r>
              <a:rPr lang="tr-TR" dirty="0" smtClean="0"/>
              <a:t> </a:t>
            </a:r>
            <a:r>
              <a:rPr lang="tr-TR" dirty="0" err="1" smtClean="0"/>
              <a:t>hosting</a:t>
            </a:r>
            <a:r>
              <a:rPr lang="tr-TR" dirty="0" smtClean="0"/>
              <a:t> adresinizdeki yere yükleyiniz. </a:t>
            </a:r>
          </a:p>
          <a:p>
            <a:r>
              <a:rPr lang="tr-TR" dirty="0" smtClean="0"/>
              <a:t>İnternet siteniz yayınlanmıştır. </a:t>
            </a:r>
          </a:p>
          <a:p>
            <a:pPr marL="0" indent="0">
              <a:buNone/>
            </a:pPr>
            <a:endParaRPr lang="tr-TR" dirty="0" smtClean="0"/>
          </a:p>
          <a:p>
            <a:endParaRPr lang="tr-TR" dirty="0"/>
          </a:p>
          <a:p>
            <a:endParaRPr lang="tr-TR" dirty="0"/>
          </a:p>
        </p:txBody>
      </p:sp>
    </p:spTree>
    <p:extLst>
      <p:ext uri="{BB962C8B-B14F-4D97-AF65-F5344CB8AC3E}">
        <p14:creationId xmlns:p14="http://schemas.microsoft.com/office/powerpoint/2010/main" val="1112869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FileZilla</a:t>
            </a:r>
            <a:r>
              <a:rPr lang="tr-TR" dirty="0" smtClean="0"/>
              <a:t> ile Web Sitesine Bağlanma</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12</a:t>
            </a:fld>
            <a:endParaRPr lang="tr-TR"/>
          </a:p>
        </p:txBody>
      </p:sp>
      <p:sp>
        <p:nvSpPr>
          <p:cNvPr id="4" name="İçerik Yer Tutucusu 3"/>
          <p:cNvSpPr>
            <a:spLocks noGrp="1"/>
          </p:cNvSpPr>
          <p:nvPr>
            <p:ph sz="quarter" idx="1"/>
          </p:nvPr>
        </p:nvSpPr>
        <p:spPr/>
        <p:txBody>
          <a:bodyPr>
            <a:normAutofit/>
          </a:bodyPr>
          <a:lstStyle/>
          <a:p>
            <a:endParaRPr lang="tr-TR" dirty="0" smtClean="0"/>
          </a:p>
          <a:p>
            <a:pPr marL="0" indent="0">
              <a:buNone/>
            </a:pPr>
            <a:endParaRPr lang="tr-TR" dirty="0" smtClean="0"/>
          </a:p>
          <a:p>
            <a:endParaRPr lang="tr-TR" dirty="0"/>
          </a:p>
          <a:p>
            <a:endParaRPr lang="tr-TR" dirty="0"/>
          </a:p>
        </p:txBody>
      </p:sp>
      <p:pic>
        <p:nvPicPr>
          <p:cNvPr id="5" name="Resim 4"/>
          <p:cNvPicPr>
            <a:picLocks noChangeAspect="1"/>
          </p:cNvPicPr>
          <p:nvPr/>
        </p:nvPicPr>
        <p:blipFill>
          <a:blip r:embed="rId2"/>
          <a:stretch>
            <a:fillRect/>
          </a:stretch>
        </p:blipFill>
        <p:spPr>
          <a:xfrm>
            <a:off x="1665153" y="1266994"/>
            <a:ext cx="5230091" cy="4970318"/>
          </a:xfrm>
          <a:prstGeom prst="rect">
            <a:avLst/>
          </a:prstGeom>
        </p:spPr>
      </p:pic>
    </p:spTree>
    <p:extLst>
      <p:ext uri="{BB962C8B-B14F-4D97-AF65-F5344CB8AC3E}">
        <p14:creationId xmlns:p14="http://schemas.microsoft.com/office/powerpoint/2010/main" val="5380862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FileZilla</a:t>
            </a:r>
            <a:r>
              <a:rPr lang="tr-TR" dirty="0"/>
              <a:t> ile Web Sitesine Bağlanma</a:t>
            </a:r>
          </a:p>
        </p:txBody>
      </p:sp>
      <p:sp>
        <p:nvSpPr>
          <p:cNvPr id="3" name="Slayt Numarası Yer Tutucusu 2"/>
          <p:cNvSpPr>
            <a:spLocks noGrp="1"/>
          </p:cNvSpPr>
          <p:nvPr>
            <p:ph type="sldNum" sz="quarter" idx="12"/>
          </p:nvPr>
        </p:nvSpPr>
        <p:spPr/>
        <p:txBody>
          <a:bodyPr/>
          <a:lstStyle/>
          <a:p>
            <a:fld id="{D0AD9428-60E2-48A6-BFBC-C136970B57E0}" type="slidenum">
              <a:rPr lang="tr-TR" smtClean="0"/>
              <a:t>13</a:t>
            </a:fld>
            <a:endParaRPr lang="tr-TR"/>
          </a:p>
        </p:txBody>
      </p:sp>
      <p:pic>
        <p:nvPicPr>
          <p:cNvPr id="5" name="İçerik Yer Tutucusu 4"/>
          <p:cNvPicPr>
            <a:picLocks noGrp="1" noChangeAspect="1"/>
          </p:cNvPicPr>
          <p:nvPr>
            <p:ph sz="quarter" idx="1"/>
          </p:nvPr>
        </p:nvPicPr>
        <p:blipFill>
          <a:blip r:embed="rId3"/>
          <a:stretch>
            <a:fillRect/>
          </a:stretch>
        </p:blipFill>
        <p:spPr>
          <a:xfrm>
            <a:off x="45720" y="1124744"/>
            <a:ext cx="9052560" cy="3703319"/>
          </a:xfrm>
          <a:prstGeom prst="rect">
            <a:avLst/>
          </a:prstGeom>
        </p:spPr>
      </p:pic>
      <p:sp>
        <p:nvSpPr>
          <p:cNvPr id="7" name="Metin kutusu 6"/>
          <p:cNvSpPr txBox="1"/>
          <p:nvPr/>
        </p:nvSpPr>
        <p:spPr>
          <a:xfrm>
            <a:off x="-36512" y="4822120"/>
            <a:ext cx="9115444" cy="1631216"/>
          </a:xfrm>
          <a:prstGeom prst="rect">
            <a:avLst/>
          </a:prstGeom>
          <a:noFill/>
        </p:spPr>
        <p:txBody>
          <a:bodyPr wrap="none" rtlCol="0">
            <a:spAutoFit/>
          </a:bodyPr>
          <a:lstStyle/>
          <a:p>
            <a:r>
              <a:rPr lang="tr-TR" sz="2000" dirty="0" smtClean="0"/>
              <a:t>Sol taraf kendi bilgisayarınızı sağ taraf ise internet sunucusundaki dosyalarınızı gösterir. </a:t>
            </a:r>
          </a:p>
          <a:p>
            <a:r>
              <a:rPr lang="tr-TR" sz="2000" dirty="0" err="1" smtClean="0"/>
              <a:t>Public_html</a:t>
            </a:r>
            <a:r>
              <a:rPr lang="tr-TR" sz="2000" dirty="0" smtClean="0"/>
              <a:t> klasörü altındaki dosyalar yayınlanır. Yada www </a:t>
            </a:r>
            <a:r>
              <a:rPr lang="tr-TR" sz="2000" dirty="0" err="1" smtClean="0"/>
              <a:t>kısayolu</a:t>
            </a:r>
            <a:r>
              <a:rPr lang="tr-TR" sz="2000" dirty="0" smtClean="0"/>
              <a:t> ile bu klasöre</a:t>
            </a:r>
          </a:p>
          <a:p>
            <a:r>
              <a:rPr lang="tr-TR" sz="2000" dirty="0" smtClean="0"/>
              <a:t>erişilebilir. </a:t>
            </a:r>
          </a:p>
          <a:p>
            <a:endParaRPr lang="tr-TR" sz="2000" dirty="0"/>
          </a:p>
          <a:p>
            <a:r>
              <a:rPr lang="tr-TR" sz="2000" dirty="0" smtClean="0"/>
              <a:t>Bilgisayarınızdan istediğiniz dosya ve klasörleri karşı tarafa dosyalar yüklenebilirsiniz.</a:t>
            </a:r>
            <a:endParaRPr lang="tr-TR" sz="2000" dirty="0"/>
          </a:p>
        </p:txBody>
      </p:sp>
    </p:spTree>
    <p:extLst>
      <p:ext uri="{BB962C8B-B14F-4D97-AF65-F5344CB8AC3E}">
        <p14:creationId xmlns:p14="http://schemas.microsoft.com/office/powerpoint/2010/main" val="3014010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PHP ve </a:t>
            </a:r>
            <a:r>
              <a:rPr lang="tr-TR" dirty="0" err="1" smtClean="0"/>
              <a:t>MySQL</a:t>
            </a:r>
            <a:r>
              <a:rPr lang="tr-TR" dirty="0" smtClean="0"/>
              <a:t>	</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14</a:t>
            </a:fld>
            <a:endParaRPr lang="tr-TR"/>
          </a:p>
        </p:txBody>
      </p:sp>
      <p:sp>
        <p:nvSpPr>
          <p:cNvPr id="4" name="İçerik Yer Tutucusu 3"/>
          <p:cNvSpPr>
            <a:spLocks noGrp="1"/>
          </p:cNvSpPr>
          <p:nvPr>
            <p:ph sz="quarter" idx="1"/>
          </p:nvPr>
        </p:nvSpPr>
        <p:spPr/>
        <p:txBody>
          <a:bodyPr/>
          <a:lstStyle/>
          <a:p>
            <a:r>
              <a:rPr lang="tr-TR" dirty="0" err="1" smtClean="0"/>
              <a:t>Php</a:t>
            </a:r>
            <a:r>
              <a:rPr lang="tr-TR" dirty="0" smtClean="0"/>
              <a:t> hakkında bilgi veren e-kitap için </a:t>
            </a:r>
            <a:r>
              <a:rPr lang="tr-TR" dirty="0" smtClean="0">
                <a:hlinkClick r:id="rId3" action="ppaction://hlinkfile"/>
              </a:rPr>
              <a:t>tıklayınız</a:t>
            </a:r>
            <a:r>
              <a:rPr lang="tr-TR" dirty="0" smtClean="0"/>
              <a:t>. </a:t>
            </a:r>
          </a:p>
          <a:p>
            <a:endParaRPr lang="tr-TR" dirty="0" smtClean="0"/>
          </a:p>
          <a:p>
            <a:r>
              <a:rPr lang="tr-TR" dirty="0" err="1" smtClean="0"/>
              <a:t>MySQL</a:t>
            </a:r>
            <a:r>
              <a:rPr lang="tr-TR" dirty="0" smtClean="0"/>
              <a:t>, PHP ve </a:t>
            </a:r>
            <a:r>
              <a:rPr lang="tr-TR" dirty="0" err="1" smtClean="0"/>
              <a:t>MySQL</a:t>
            </a:r>
            <a:r>
              <a:rPr lang="tr-TR" dirty="0" smtClean="0"/>
              <a:t> bağlantısı hakkında bilgi veren e-kitap için </a:t>
            </a:r>
            <a:r>
              <a:rPr lang="tr-TR" dirty="0" smtClean="0">
                <a:hlinkClick r:id="rId4" action="ppaction://hlinkfile"/>
              </a:rPr>
              <a:t>tıklayınız</a:t>
            </a:r>
            <a:r>
              <a:rPr lang="tr-TR" dirty="0" smtClean="0"/>
              <a:t>.</a:t>
            </a:r>
          </a:p>
          <a:p>
            <a:endParaRPr lang="tr-TR" dirty="0" smtClean="0"/>
          </a:p>
          <a:p>
            <a:r>
              <a:rPr lang="tr-TR" dirty="0" err="1" smtClean="0"/>
              <a:t>PhpMyAdmin</a:t>
            </a:r>
            <a:r>
              <a:rPr lang="tr-TR" dirty="0" smtClean="0"/>
              <a:t> : </a:t>
            </a:r>
            <a:r>
              <a:rPr lang="tr-TR" dirty="0" err="1" smtClean="0"/>
              <a:t>Mysql’i</a:t>
            </a:r>
            <a:r>
              <a:rPr lang="tr-TR" dirty="0" smtClean="0"/>
              <a:t> yönetmek için geliştirilmiş web tabanlı </a:t>
            </a:r>
            <a:r>
              <a:rPr lang="tr-TR" dirty="0" err="1" smtClean="0"/>
              <a:t>Veritabanı</a:t>
            </a:r>
            <a:r>
              <a:rPr lang="tr-TR" dirty="0" smtClean="0"/>
              <a:t> Yönetim Sistemidir</a:t>
            </a:r>
          </a:p>
          <a:p>
            <a:pPr lvl="1"/>
            <a:r>
              <a:rPr lang="tr-TR" dirty="0" err="1" smtClean="0"/>
              <a:t>localhost</a:t>
            </a:r>
            <a:r>
              <a:rPr lang="tr-TR" dirty="0" smtClean="0"/>
              <a:t>/</a:t>
            </a:r>
            <a:r>
              <a:rPr lang="tr-TR" dirty="0" err="1" smtClean="0"/>
              <a:t>phpmyadmin</a:t>
            </a:r>
            <a:endParaRPr lang="tr-TR" dirty="0"/>
          </a:p>
        </p:txBody>
      </p:sp>
    </p:spTree>
    <p:extLst>
      <p:ext uri="{BB962C8B-B14F-4D97-AF65-F5344CB8AC3E}">
        <p14:creationId xmlns:p14="http://schemas.microsoft.com/office/powerpoint/2010/main" val="2644590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PHP ve </a:t>
            </a:r>
            <a:r>
              <a:rPr lang="tr-TR" dirty="0" err="1" smtClean="0"/>
              <a:t>MySQL</a:t>
            </a:r>
            <a:r>
              <a:rPr lang="tr-TR" dirty="0" smtClean="0"/>
              <a:t> (</a:t>
            </a:r>
            <a:r>
              <a:rPr lang="tr-TR" dirty="0" err="1" smtClean="0"/>
              <a:t>Veritabanı</a:t>
            </a:r>
            <a:r>
              <a:rPr lang="tr-TR" dirty="0" smtClean="0"/>
              <a:t> Tasarımı)	</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15</a:t>
            </a:fld>
            <a:endParaRPr lang="tr-TR"/>
          </a:p>
        </p:txBody>
      </p:sp>
      <p:sp>
        <p:nvSpPr>
          <p:cNvPr id="4" name="İçerik Yer Tutucusu 3"/>
          <p:cNvSpPr>
            <a:spLocks noGrp="1"/>
          </p:cNvSpPr>
          <p:nvPr>
            <p:ph sz="quarter" idx="1"/>
          </p:nvPr>
        </p:nvSpPr>
        <p:spPr/>
        <p:txBody>
          <a:bodyPr>
            <a:normAutofit fontScale="92500" lnSpcReduction="10000"/>
          </a:bodyPr>
          <a:lstStyle/>
          <a:p>
            <a:pPr lvl="1"/>
            <a:r>
              <a:rPr lang="en-US" sz="2400" dirty="0" err="1"/>
              <a:t>Dbname</a:t>
            </a:r>
            <a:r>
              <a:rPr lang="en-US" sz="2400" dirty="0"/>
              <a:t>: </a:t>
            </a:r>
            <a:r>
              <a:rPr lang="en-US" sz="2400" dirty="0" err="1"/>
              <a:t>webtek</a:t>
            </a:r>
            <a:endParaRPr lang="en-US" sz="2400" dirty="0"/>
          </a:p>
          <a:p>
            <a:pPr lvl="1"/>
            <a:r>
              <a:rPr lang="en-US" sz="2400" dirty="0" err="1"/>
              <a:t>Tablo</a:t>
            </a:r>
            <a:r>
              <a:rPr lang="en-US" sz="2400" dirty="0"/>
              <a:t>: </a:t>
            </a:r>
            <a:r>
              <a:rPr lang="en-US" sz="2400" dirty="0" err="1"/>
              <a:t>etkinlikler</a:t>
            </a:r>
            <a:endParaRPr lang="en-US" sz="2400" dirty="0"/>
          </a:p>
          <a:p>
            <a:pPr lvl="2"/>
            <a:r>
              <a:rPr lang="en-US" dirty="0"/>
              <a:t>id&gt; </a:t>
            </a:r>
            <a:r>
              <a:rPr lang="en-US" dirty="0" err="1"/>
              <a:t>int-otomatik</a:t>
            </a:r>
            <a:r>
              <a:rPr lang="en-US" dirty="0"/>
              <a:t> </a:t>
            </a:r>
            <a:r>
              <a:rPr lang="en-US" dirty="0" err="1"/>
              <a:t>artan</a:t>
            </a:r>
            <a:r>
              <a:rPr lang="en-US" dirty="0"/>
              <a:t>-primary</a:t>
            </a:r>
          </a:p>
          <a:p>
            <a:pPr lvl="2"/>
            <a:r>
              <a:rPr lang="en-US" dirty="0" err="1"/>
              <a:t>tarih</a:t>
            </a:r>
            <a:r>
              <a:rPr lang="en-US" dirty="0"/>
              <a:t>&gt;date</a:t>
            </a:r>
          </a:p>
          <a:p>
            <a:pPr lvl="2"/>
            <a:r>
              <a:rPr lang="en-US" dirty="0" err="1"/>
              <a:t>baslik</a:t>
            </a:r>
            <a:r>
              <a:rPr lang="en-US" dirty="0"/>
              <a:t>&gt; varchar(64)</a:t>
            </a:r>
          </a:p>
          <a:p>
            <a:pPr lvl="2"/>
            <a:r>
              <a:rPr lang="en-US" dirty="0" err="1"/>
              <a:t>icerik</a:t>
            </a:r>
            <a:r>
              <a:rPr lang="en-US" dirty="0"/>
              <a:t>&gt;text</a:t>
            </a:r>
          </a:p>
          <a:p>
            <a:pPr lvl="1"/>
            <a:r>
              <a:rPr lang="en-US" sz="2400" dirty="0" err="1"/>
              <a:t>Tablo</a:t>
            </a:r>
            <a:r>
              <a:rPr lang="en-US" sz="2400" dirty="0"/>
              <a:t>: </a:t>
            </a:r>
            <a:r>
              <a:rPr lang="en-US" sz="2400" dirty="0" err="1"/>
              <a:t>kullanicilar</a:t>
            </a:r>
            <a:endParaRPr lang="en-US" sz="2400" dirty="0"/>
          </a:p>
          <a:p>
            <a:pPr lvl="2"/>
            <a:r>
              <a:rPr lang="en-US" dirty="0"/>
              <a:t>id&gt; </a:t>
            </a:r>
            <a:r>
              <a:rPr lang="en-US" dirty="0" err="1"/>
              <a:t>int-otomatik</a:t>
            </a:r>
            <a:r>
              <a:rPr lang="en-US" dirty="0"/>
              <a:t> </a:t>
            </a:r>
            <a:r>
              <a:rPr lang="en-US" dirty="0" err="1"/>
              <a:t>artan</a:t>
            </a:r>
            <a:r>
              <a:rPr lang="en-US" dirty="0"/>
              <a:t>-primary</a:t>
            </a:r>
          </a:p>
          <a:p>
            <a:pPr lvl="2"/>
            <a:r>
              <a:rPr lang="en-US" dirty="0"/>
              <a:t>mail&gt; varchar(64)</a:t>
            </a:r>
          </a:p>
          <a:p>
            <a:pPr lvl="2"/>
            <a:r>
              <a:rPr lang="en-US" dirty="0" err="1"/>
              <a:t>parola</a:t>
            </a:r>
            <a:r>
              <a:rPr lang="en-US" dirty="0"/>
              <a:t>&gt; varchar(64</a:t>
            </a:r>
            <a:r>
              <a:rPr lang="en-US" dirty="0" smtClean="0"/>
              <a:t>)</a:t>
            </a:r>
            <a:endParaRPr lang="tr-TR" dirty="0" smtClean="0"/>
          </a:p>
          <a:p>
            <a:pPr lvl="1"/>
            <a:r>
              <a:rPr lang="en-US" sz="2400" dirty="0" err="1"/>
              <a:t>Tablo</a:t>
            </a:r>
            <a:r>
              <a:rPr lang="en-US" sz="2400" dirty="0"/>
              <a:t>: </a:t>
            </a:r>
            <a:r>
              <a:rPr lang="tr-TR" sz="2400" dirty="0" err="1" smtClean="0"/>
              <a:t>menuler</a:t>
            </a:r>
            <a:endParaRPr lang="en-US" sz="2400" dirty="0"/>
          </a:p>
          <a:p>
            <a:pPr lvl="2"/>
            <a:r>
              <a:rPr lang="en-US" dirty="0"/>
              <a:t>id&gt; </a:t>
            </a:r>
            <a:r>
              <a:rPr lang="en-US" dirty="0" err="1"/>
              <a:t>int-otomatik</a:t>
            </a:r>
            <a:r>
              <a:rPr lang="en-US" dirty="0"/>
              <a:t> </a:t>
            </a:r>
            <a:r>
              <a:rPr lang="en-US" dirty="0" err="1"/>
              <a:t>artan</a:t>
            </a:r>
            <a:r>
              <a:rPr lang="en-US" dirty="0"/>
              <a:t>-primary</a:t>
            </a:r>
          </a:p>
          <a:p>
            <a:pPr lvl="2"/>
            <a:r>
              <a:rPr lang="tr-TR" dirty="0" err="1" smtClean="0"/>
              <a:t>baslik</a:t>
            </a:r>
            <a:r>
              <a:rPr lang="en-US" dirty="0" smtClean="0"/>
              <a:t>&gt; varchar(</a:t>
            </a:r>
            <a:r>
              <a:rPr lang="tr-TR" dirty="0" smtClean="0"/>
              <a:t>16</a:t>
            </a:r>
            <a:r>
              <a:rPr lang="en-US" dirty="0" smtClean="0"/>
              <a:t>)</a:t>
            </a:r>
            <a:endParaRPr lang="en-US" dirty="0"/>
          </a:p>
          <a:p>
            <a:pPr lvl="2"/>
            <a:r>
              <a:rPr lang="tr-TR" dirty="0" smtClean="0"/>
              <a:t>link</a:t>
            </a:r>
            <a:r>
              <a:rPr lang="en-US" dirty="0" smtClean="0"/>
              <a:t>&gt; </a:t>
            </a:r>
            <a:r>
              <a:rPr lang="en-US" dirty="0"/>
              <a:t>varchar(64)</a:t>
            </a:r>
          </a:p>
          <a:p>
            <a:pPr lvl="2"/>
            <a:endParaRPr lang="en-US" dirty="0"/>
          </a:p>
        </p:txBody>
      </p:sp>
    </p:spTree>
    <p:extLst>
      <p:ext uri="{BB962C8B-B14F-4D97-AF65-F5344CB8AC3E}">
        <p14:creationId xmlns:p14="http://schemas.microsoft.com/office/powerpoint/2010/main" val="1123163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PHP ve </a:t>
            </a:r>
            <a:r>
              <a:rPr lang="tr-TR" dirty="0" err="1" smtClean="0"/>
              <a:t>MySQL</a:t>
            </a:r>
            <a:r>
              <a:rPr lang="tr-TR" dirty="0" smtClean="0"/>
              <a:t> (Temel Komutlar)	</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16</a:t>
            </a:fld>
            <a:endParaRPr lang="tr-TR"/>
          </a:p>
        </p:txBody>
      </p:sp>
      <p:sp>
        <p:nvSpPr>
          <p:cNvPr id="4" name="İçerik Yer Tutucusu 3"/>
          <p:cNvSpPr>
            <a:spLocks noGrp="1"/>
          </p:cNvSpPr>
          <p:nvPr>
            <p:ph sz="quarter" idx="1"/>
          </p:nvPr>
        </p:nvSpPr>
        <p:spPr>
          <a:xfrm>
            <a:off x="457200" y="1219200"/>
            <a:ext cx="8435280" cy="4937760"/>
          </a:xfrm>
        </p:spPr>
        <p:txBody>
          <a:bodyPr>
            <a:normAutofit/>
          </a:bodyPr>
          <a:lstStyle/>
          <a:p>
            <a:pPr lvl="1"/>
            <a:r>
              <a:rPr lang="tr-TR" sz="2400" dirty="0" err="1" smtClean="0"/>
              <a:t>MySQL</a:t>
            </a:r>
            <a:r>
              <a:rPr lang="tr-TR" sz="2400" dirty="0" smtClean="0"/>
              <a:t> sunucusuna bağlantı kurma</a:t>
            </a:r>
          </a:p>
          <a:p>
            <a:pPr lvl="2"/>
            <a:r>
              <a:rPr lang="tr-TR" sz="2100" dirty="0" smtClean="0"/>
              <a:t>$</a:t>
            </a:r>
            <a:r>
              <a:rPr lang="tr-TR" sz="2100" dirty="0" err="1" smtClean="0"/>
              <a:t>baslanti</a:t>
            </a:r>
            <a:r>
              <a:rPr lang="tr-TR" sz="2100" dirty="0" smtClean="0"/>
              <a:t>=</a:t>
            </a:r>
            <a:r>
              <a:rPr lang="en-US" sz="2100" dirty="0" err="1" smtClean="0"/>
              <a:t>mysql</a:t>
            </a:r>
            <a:r>
              <a:rPr lang="tr-TR" sz="2100" dirty="0" smtClean="0"/>
              <a:t>i</a:t>
            </a:r>
            <a:r>
              <a:rPr lang="en-US" sz="2100" dirty="0" smtClean="0"/>
              <a:t>_connect</a:t>
            </a:r>
            <a:r>
              <a:rPr lang="en-US" sz="2100" dirty="0"/>
              <a:t>( $</a:t>
            </a:r>
            <a:r>
              <a:rPr lang="en-US" sz="2100" dirty="0" err="1"/>
              <a:t>sunucu</a:t>
            </a:r>
            <a:r>
              <a:rPr lang="en-US" sz="2100" dirty="0"/>
              <a:t>, $</a:t>
            </a:r>
            <a:r>
              <a:rPr lang="en-US" sz="2100" dirty="0" err="1"/>
              <a:t>kullanici</a:t>
            </a:r>
            <a:r>
              <a:rPr lang="en-US" sz="2100" dirty="0"/>
              <a:t>, $</a:t>
            </a:r>
            <a:r>
              <a:rPr lang="en-US" sz="2100" dirty="0" err="1" smtClean="0"/>
              <a:t>sifre</a:t>
            </a:r>
            <a:r>
              <a:rPr lang="tr-TR" sz="2100" dirty="0" smtClean="0"/>
              <a:t>[,$</a:t>
            </a:r>
            <a:r>
              <a:rPr lang="tr-TR" sz="2100" dirty="0" err="1" smtClean="0"/>
              <a:t>veritabani</a:t>
            </a:r>
            <a:r>
              <a:rPr lang="tr-TR" sz="2100" dirty="0" smtClean="0"/>
              <a:t>]</a:t>
            </a:r>
            <a:r>
              <a:rPr lang="en-US" sz="2100" dirty="0" smtClean="0"/>
              <a:t> </a:t>
            </a:r>
            <a:r>
              <a:rPr lang="en-US" sz="2100" dirty="0"/>
              <a:t>) or die</a:t>
            </a:r>
            <a:r>
              <a:rPr lang="en-US" sz="2100" dirty="0" smtClean="0"/>
              <a:t>("</a:t>
            </a:r>
            <a:r>
              <a:rPr lang="tr-TR" sz="2100" dirty="0" smtClean="0"/>
              <a:t>Hata Mesajı</a:t>
            </a:r>
            <a:r>
              <a:rPr lang="en-US" sz="2100" dirty="0" smtClean="0"/>
              <a:t>");</a:t>
            </a:r>
            <a:endParaRPr lang="tr-TR" sz="2100" dirty="0" smtClean="0"/>
          </a:p>
          <a:p>
            <a:pPr lvl="1"/>
            <a:r>
              <a:rPr lang="tr-TR" dirty="0" err="1" smtClean="0"/>
              <a:t>MySQL’de</a:t>
            </a:r>
            <a:r>
              <a:rPr lang="tr-TR" dirty="0" smtClean="0"/>
              <a:t> </a:t>
            </a:r>
            <a:r>
              <a:rPr lang="tr-TR" dirty="0" err="1" smtClean="0"/>
              <a:t>veritabanı</a:t>
            </a:r>
            <a:r>
              <a:rPr lang="tr-TR" dirty="0" smtClean="0"/>
              <a:t> seçimi</a:t>
            </a:r>
          </a:p>
          <a:p>
            <a:pPr lvl="2"/>
            <a:r>
              <a:rPr lang="en-US" dirty="0" err="1" smtClean="0"/>
              <a:t>mysql</a:t>
            </a:r>
            <a:r>
              <a:rPr lang="tr-TR" dirty="0" smtClean="0"/>
              <a:t>i</a:t>
            </a:r>
            <a:r>
              <a:rPr lang="en-US" dirty="0" smtClean="0"/>
              <a:t>_</a:t>
            </a:r>
            <a:r>
              <a:rPr lang="en-US" dirty="0" err="1" smtClean="0"/>
              <a:t>select_db</a:t>
            </a:r>
            <a:r>
              <a:rPr lang="en-US" dirty="0" smtClean="0"/>
              <a:t>(</a:t>
            </a:r>
            <a:r>
              <a:rPr lang="tr-TR" dirty="0"/>
              <a:t>$</a:t>
            </a:r>
            <a:r>
              <a:rPr lang="tr-TR" dirty="0" err="1" smtClean="0"/>
              <a:t>baslanti</a:t>
            </a:r>
            <a:r>
              <a:rPr lang="tr-TR" dirty="0" smtClean="0"/>
              <a:t>, </a:t>
            </a:r>
            <a:r>
              <a:rPr lang="en-US" dirty="0" smtClean="0"/>
              <a:t>$</a:t>
            </a:r>
            <a:r>
              <a:rPr lang="en-US" dirty="0" err="1" smtClean="0"/>
              <a:t>veritabani</a:t>
            </a:r>
            <a:r>
              <a:rPr lang="en-US" dirty="0" smtClean="0"/>
              <a:t>)</a:t>
            </a:r>
            <a:r>
              <a:rPr lang="tr-TR" dirty="0" smtClean="0"/>
              <a:t> </a:t>
            </a:r>
            <a:r>
              <a:rPr lang="en-US" dirty="0"/>
              <a:t>or die("</a:t>
            </a:r>
            <a:r>
              <a:rPr lang="tr-TR" dirty="0"/>
              <a:t>Hata Mesajı</a:t>
            </a:r>
            <a:r>
              <a:rPr lang="en-US" dirty="0" smtClean="0"/>
              <a:t>");</a:t>
            </a:r>
            <a:endParaRPr lang="tr-TR" dirty="0" smtClean="0"/>
          </a:p>
          <a:p>
            <a:pPr lvl="1"/>
            <a:r>
              <a:rPr lang="tr-TR" dirty="0" err="1" smtClean="0"/>
              <a:t>MySQL</a:t>
            </a:r>
            <a:r>
              <a:rPr lang="tr-TR" dirty="0" smtClean="0"/>
              <a:t> sorgusu çalıştırmak</a:t>
            </a:r>
          </a:p>
          <a:p>
            <a:pPr lvl="2"/>
            <a:r>
              <a:rPr lang="en-US" dirty="0" err="1" smtClean="0"/>
              <a:t>mysql</a:t>
            </a:r>
            <a:r>
              <a:rPr lang="tr-TR" dirty="0" smtClean="0"/>
              <a:t>i</a:t>
            </a:r>
            <a:r>
              <a:rPr lang="en-US" dirty="0" smtClean="0"/>
              <a:t>_query</a:t>
            </a:r>
            <a:r>
              <a:rPr lang="tr-TR" dirty="0" smtClean="0"/>
              <a:t>(</a:t>
            </a:r>
            <a:r>
              <a:rPr lang="tr-TR" dirty="0"/>
              <a:t>$</a:t>
            </a:r>
            <a:r>
              <a:rPr lang="tr-TR" dirty="0" err="1" smtClean="0"/>
              <a:t>baslanti</a:t>
            </a:r>
            <a:r>
              <a:rPr lang="tr-TR" dirty="0" smtClean="0"/>
              <a:t>, $</a:t>
            </a:r>
            <a:r>
              <a:rPr lang="tr-TR" dirty="0" smtClean="0"/>
              <a:t>sorgu</a:t>
            </a:r>
            <a:r>
              <a:rPr lang="en-US" dirty="0"/>
              <a:t>)</a:t>
            </a:r>
            <a:r>
              <a:rPr lang="tr-TR" dirty="0"/>
              <a:t> </a:t>
            </a:r>
            <a:r>
              <a:rPr lang="en-US" dirty="0"/>
              <a:t>or die("</a:t>
            </a:r>
            <a:r>
              <a:rPr lang="tr-TR" dirty="0"/>
              <a:t>Hata Mesajı</a:t>
            </a:r>
            <a:r>
              <a:rPr lang="en-US" dirty="0"/>
              <a:t>");</a:t>
            </a:r>
            <a:endParaRPr lang="tr-TR" dirty="0"/>
          </a:p>
          <a:p>
            <a:pPr lvl="1"/>
            <a:r>
              <a:rPr lang="tr-TR" dirty="0" smtClean="0"/>
              <a:t>Tablodaki verileri alma</a:t>
            </a:r>
          </a:p>
          <a:p>
            <a:pPr lvl="2"/>
            <a:r>
              <a:rPr lang="tr-TR" dirty="0" smtClean="0"/>
              <a:t>$</a:t>
            </a:r>
            <a:r>
              <a:rPr lang="tr-TR" dirty="0" err="1" smtClean="0"/>
              <a:t>kayitlar</a:t>
            </a:r>
            <a:r>
              <a:rPr lang="tr-TR" dirty="0" smtClean="0"/>
              <a:t>=</a:t>
            </a:r>
            <a:r>
              <a:rPr lang="tr-TR" dirty="0" err="1" smtClean="0"/>
              <a:t>mysqli_query</a:t>
            </a:r>
            <a:r>
              <a:rPr lang="tr-TR" dirty="0" smtClean="0"/>
              <a:t>(</a:t>
            </a:r>
            <a:r>
              <a:rPr lang="tr-TR" dirty="0"/>
              <a:t>$</a:t>
            </a:r>
            <a:r>
              <a:rPr lang="tr-TR" dirty="0" err="1" smtClean="0"/>
              <a:t>baslanti</a:t>
            </a:r>
            <a:r>
              <a:rPr lang="tr-TR" dirty="0" smtClean="0"/>
              <a:t>, </a:t>
            </a:r>
            <a:r>
              <a:rPr lang="tr-TR" dirty="0" smtClean="0"/>
              <a:t>"SELECT </a:t>
            </a:r>
            <a:r>
              <a:rPr lang="tr-TR" dirty="0"/>
              <a:t>* FROM </a:t>
            </a:r>
            <a:r>
              <a:rPr lang="tr-TR" dirty="0" err="1" smtClean="0"/>
              <a:t>tabloAdi</a:t>
            </a:r>
            <a:r>
              <a:rPr lang="tr-TR" dirty="0" smtClean="0"/>
              <a:t>") </a:t>
            </a:r>
            <a:endParaRPr lang="tr-TR" dirty="0" smtClean="0"/>
          </a:p>
          <a:p>
            <a:pPr marL="594360" lvl="2" indent="0">
              <a:buNone/>
            </a:pPr>
            <a:r>
              <a:rPr lang="tr-TR" dirty="0"/>
              <a:t>	</a:t>
            </a:r>
            <a:r>
              <a:rPr lang="tr-TR" dirty="0" smtClean="0"/>
              <a:t>	</a:t>
            </a:r>
            <a:r>
              <a:rPr lang="tr-TR" dirty="0" err="1" smtClean="0"/>
              <a:t>or</a:t>
            </a:r>
            <a:r>
              <a:rPr lang="tr-TR" dirty="0" smtClean="0"/>
              <a:t> </a:t>
            </a:r>
            <a:r>
              <a:rPr lang="tr-TR" dirty="0" err="1"/>
              <a:t>die</a:t>
            </a:r>
            <a:r>
              <a:rPr lang="tr-TR" dirty="0" smtClean="0"/>
              <a:t>("HATA");</a:t>
            </a:r>
          </a:p>
          <a:p>
            <a:pPr lvl="2"/>
            <a:r>
              <a:rPr lang="tr-TR" dirty="0" smtClean="0"/>
              <a:t>Veriler tablo şeklinde satır ve sütunlardan (</a:t>
            </a:r>
            <a:r>
              <a:rPr lang="tr-TR" dirty="0" err="1" smtClean="0"/>
              <a:t>excell</a:t>
            </a:r>
            <a:r>
              <a:rPr lang="tr-TR" dirty="0" smtClean="0"/>
              <a:t> hücreleri gibi) oluşmaktadır.</a:t>
            </a:r>
          </a:p>
          <a:p>
            <a:pPr lvl="2"/>
            <a:endParaRPr lang="tr-TR" dirty="0" smtClean="0"/>
          </a:p>
        </p:txBody>
      </p:sp>
    </p:spTree>
    <p:extLst>
      <p:ext uri="{BB962C8B-B14F-4D97-AF65-F5344CB8AC3E}">
        <p14:creationId xmlns:p14="http://schemas.microsoft.com/office/powerpoint/2010/main" val="1618036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PHP ve </a:t>
            </a:r>
            <a:r>
              <a:rPr lang="tr-TR" dirty="0" err="1" smtClean="0"/>
              <a:t>MySQL</a:t>
            </a:r>
            <a:r>
              <a:rPr lang="tr-TR" dirty="0" smtClean="0"/>
              <a:t> (Temel Komutlar)	</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17</a:t>
            </a:fld>
            <a:endParaRPr lang="tr-TR"/>
          </a:p>
        </p:txBody>
      </p:sp>
      <p:sp>
        <p:nvSpPr>
          <p:cNvPr id="4" name="İçerik Yer Tutucusu 3"/>
          <p:cNvSpPr>
            <a:spLocks noGrp="1"/>
          </p:cNvSpPr>
          <p:nvPr>
            <p:ph sz="quarter" idx="1"/>
          </p:nvPr>
        </p:nvSpPr>
        <p:spPr/>
        <p:txBody>
          <a:bodyPr>
            <a:normAutofit fontScale="92500" lnSpcReduction="10000"/>
          </a:bodyPr>
          <a:lstStyle/>
          <a:p>
            <a:pPr lvl="1"/>
            <a:r>
              <a:rPr lang="tr-TR" dirty="0" smtClean="0"/>
              <a:t>Tablo </a:t>
            </a:r>
            <a:r>
              <a:rPr lang="tr-TR" dirty="0"/>
              <a:t>V</a:t>
            </a:r>
            <a:r>
              <a:rPr lang="tr-TR" dirty="0" smtClean="0"/>
              <a:t>erilerini Kullanma</a:t>
            </a:r>
          </a:p>
          <a:p>
            <a:pPr lvl="2"/>
            <a:r>
              <a:rPr lang="tr-TR" dirty="0" smtClean="0"/>
              <a:t>Veriler tablo halinde geldiğinden bütün satırlar tek tek okunarak işlem yapılması gerekmektedir. </a:t>
            </a:r>
          </a:p>
          <a:p>
            <a:pPr lvl="2"/>
            <a:r>
              <a:rPr lang="en-US" b="1" dirty="0" err="1" smtClean="0"/>
              <a:t>mysql</a:t>
            </a:r>
            <a:r>
              <a:rPr lang="tr-TR" b="1" dirty="0" smtClean="0"/>
              <a:t>i</a:t>
            </a:r>
            <a:r>
              <a:rPr lang="en-US" b="1" dirty="0" smtClean="0"/>
              <a:t>_</a:t>
            </a:r>
            <a:r>
              <a:rPr lang="en-US" b="1" dirty="0" err="1" smtClean="0"/>
              <a:t>fetch_array</a:t>
            </a:r>
            <a:r>
              <a:rPr lang="en-US" b="1" dirty="0" smtClean="0"/>
              <a:t>( )</a:t>
            </a:r>
            <a:r>
              <a:rPr lang="tr-TR" b="1" dirty="0" smtClean="0"/>
              <a:t> </a:t>
            </a:r>
            <a:r>
              <a:rPr lang="tr-TR" dirty="0" smtClean="0"/>
              <a:t>komutu tablo halindeki veriden tek bir satır okuma işi yapar</a:t>
            </a:r>
          </a:p>
          <a:p>
            <a:pPr lvl="2"/>
            <a:r>
              <a:rPr lang="tr-TR" dirty="0" smtClean="0"/>
              <a:t>Döngü kullanılarak bütün satırlar okununcaya kadar </a:t>
            </a:r>
            <a:r>
              <a:rPr lang="en-US" b="1" dirty="0" err="1" smtClean="0"/>
              <a:t>mysql</a:t>
            </a:r>
            <a:r>
              <a:rPr lang="tr-TR" b="1" dirty="0" smtClean="0"/>
              <a:t>i</a:t>
            </a:r>
            <a:r>
              <a:rPr lang="en-US" b="1" dirty="0" smtClean="0"/>
              <a:t>_</a:t>
            </a:r>
            <a:r>
              <a:rPr lang="en-US" b="1" dirty="0" err="1" smtClean="0"/>
              <a:t>fetch_array</a:t>
            </a:r>
            <a:r>
              <a:rPr lang="en-US" b="1" dirty="0"/>
              <a:t>( )</a:t>
            </a:r>
            <a:r>
              <a:rPr lang="tr-TR" b="1" dirty="0"/>
              <a:t> </a:t>
            </a:r>
            <a:r>
              <a:rPr lang="tr-TR" dirty="0" smtClean="0"/>
              <a:t>komutu kullanılır</a:t>
            </a:r>
          </a:p>
          <a:p>
            <a:pPr lvl="2"/>
            <a:endParaRPr lang="tr-TR" dirty="0" smtClean="0"/>
          </a:p>
          <a:p>
            <a:pPr marL="0" indent="0">
              <a:buNone/>
            </a:pPr>
            <a:r>
              <a:rPr lang="en-US" b="1" dirty="0" smtClean="0"/>
              <a:t>while</a:t>
            </a:r>
            <a:r>
              <a:rPr lang="en-US" dirty="0" smtClean="0"/>
              <a:t>($</a:t>
            </a:r>
            <a:r>
              <a:rPr lang="tr-TR" dirty="0" err="1" smtClean="0"/>
              <a:t>kayit</a:t>
            </a:r>
            <a:r>
              <a:rPr lang="en-US" dirty="0" smtClean="0"/>
              <a:t>=</a:t>
            </a:r>
            <a:r>
              <a:rPr lang="en-US" dirty="0" err="1" smtClean="0"/>
              <a:t>mysql</a:t>
            </a:r>
            <a:r>
              <a:rPr lang="tr-TR" dirty="0" smtClean="0"/>
              <a:t>i</a:t>
            </a:r>
            <a:r>
              <a:rPr lang="en-US" dirty="0" smtClean="0"/>
              <a:t>_</a:t>
            </a:r>
            <a:r>
              <a:rPr lang="en-US" dirty="0" err="1" smtClean="0"/>
              <a:t>fetch_array</a:t>
            </a:r>
            <a:r>
              <a:rPr lang="en-US" dirty="0" smtClean="0"/>
              <a:t>($</a:t>
            </a:r>
            <a:r>
              <a:rPr lang="tr-TR" dirty="0" err="1" smtClean="0"/>
              <a:t>kayitlar</a:t>
            </a:r>
            <a:r>
              <a:rPr lang="en-US" dirty="0" smtClean="0"/>
              <a:t>))</a:t>
            </a:r>
            <a:r>
              <a:rPr lang="tr-TR" dirty="0" smtClean="0"/>
              <a:t> </a:t>
            </a:r>
          </a:p>
          <a:p>
            <a:pPr marL="0" indent="0">
              <a:buNone/>
            </a:pPr>
            <a:r>
              <a:rPr lang="tr-TR" dirty="0" smtClean="0"/>
              <a:t>//</a:t>
            </a:r>
            <a:r>
              <a:rPr lang="tr-TR" sz="2400" dirty="0" smtClean="0"/>
              <a:t>her seferinde tek bir satır okunur ve $</a:t>
            </a:r>
            <a:r>
              <a:rPr lang="tr-TR" sz="2400" dirty="0" err="1" smtClean="0"/>
              <a:t>kayit</a:t>
            </a:r>
            <a:r>
              <a:rPr lang="tr-TR" sz="2400" dirty="0" smtClean="0"/>
              <a:t> değişkenine atanır</a:t>
            </a:r>
          </a:p>
          <a:p>
            <a:pPr marL="0" indent="0">
              <a:buNone/>
            </a:pPr>
            <a:r>
              <a:rPr lang="tr-TR" sz="2400" dirty="0" smtClean="0"/>
              <a:t>//tablo(matris) haldeki veri, dizi halini alır</a:t>
            </a:r>
            <a:r>
              <a:rPr lang="en-US" dirty="0" smtClean="0"/>
              <a:t/>
            </a:r>
            <a:br>
              <a:rPr lang="en-US" dirty="0" smtClean="0"/>
            </a:br>
            <a:r>
              <a:rPr lang="en-US" b="1" dirty="0" smtClean="0"/>
              <a:t>{</a:t>
            </a:r>
            <a:endParaRPr lang="en-US" dirty="0" smtClean="0"/>
          </a:p>
          <a:p>
            <a:pPr marL="0" indent="0">
              <a:buNone/>
            </a:pPr>
            <a:r>
              <a:rPr lang="en-US" dirty="0"/>
              <a:t>     </a:t>
            </a:r>
            <a:r>
              <a:rPr lang="tr-TR" dirty="0" err="1" smtClean="0"/>
              <a:t>echo</a:t>
            </a:r>
            <a:r>
              <a:rPr lang="tr-TR" dirty="0" smtClean="0"/>
              <a:t> </a:t>
            </a:r>
            <a:r>
              <a:rPr lang="en-US" dirty="0" smtClean="0"/>
              <a:t>$</a:t>
            </a:r>
            <a:r>
              <a:rPr lang="tr-TR" dirty="0" err="1" smtClean="0"/>
              <a:t>kayit</a:t>
            </a:r>
            <a:r>
              <a:rPr lang="tr-TR" dirty="0" smtClean="0"/>
              <a:t>[</a:t>
            </a:r>
            <a:r>
              <a:rPr lang="tr-TR" dirty="0"/>
              <a:t>"</a:t>
            </a:r>
            <a:r>
              <a:rPr lang="tr-TR" dirty="0" err="1" smtClean="0"/>
              <a:t>SutunAdı</a:t>
            </a:r>
            <a:r>
              <a:rPr lang="tr-TR" dirty="0" smtClean="0"/>
              <a:t>"];</a:t>
            </a:r>
            <a:endParaRPr lang="en-US" dirty="0"/>
          </a:p>
          <a:p>
            <a:pPr marL="0" indent="0">
              <a:buNone/>
            </a:pPr>
            <a:r>
              <a:rPr lang="en-US" b="1" dirty="0"/>
              <a:t>}</a:t>
            </a:r>
            <a:endParaRPr lang="en-US" dirty="0"/>
          </a:p>
          <a:p>
            <a:pPr marL="274320" lvl="1" indent="0">
              <a:buNone/>
            </a:pPr>
            <a:endParaRPr lang="tr-TR" dirty="0" smtClean="0"/>
          </a:p>
          <a:p>
            <a:pPr lvl="2"/>
            <a:endParaRPr lang="tr-TR" dirty="0" smtClean="0"/>
          </a:p>
        </p:txBody>
      </p:sp>
    </p:spTree>
    <p:extLst>
      <p:ext uri="{BB962C8B-B14F-4D97-AF65-F5344CB8AC3E}">
        <p14:creationId xmlns:p14="http://schemas.microsoft.com/office/powerpoint/2010/main" val="2629851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PHP ve </a:t>
            </a:r>
            <a:r>
              <a:rPr lang="tr-TR" dirty="0" err="1" smtClean="0"/>
              <a:t>MySQL</a:t>
            </a:r>
            <a:r>
              <a:rPr lang="tr-TR" dirty="0" smtClean="0"/>
              <a:t> (</a:t>
            </a:r>
            <a:r>
              <a:rPr lang="tr-TR" dirty="0" err="1" smtClean="0"/>
              <a:t>date</a:t>
            </a:r>
            <a:r>
              <a:rPr lang="tr-TR" dirty="0" smtClean="0"/>
              <a:t> komutu)	</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18</a:t>
            </a:fld>
            <a:endParaRPr lang="tr-TR"/>
          </a:p>
        </p:txBody>
      </p:sp>
      <p:sp>
        <p:nvSpPr>
          <p:cNvPr id="4" name="İçerik Yer Tutucusu 3"/>
          <p:cNvSpPr>
            <a:spLocks noGrp="1"/>
          </p:cNvSpPr>
          <p:nvPr>
            <p:ph sz="quarter" idx="1"/>
          </p:nvPr>
        </p:nvSpPr>
        <p:spPr/>
        <p:txBody>
          <a:bodyPr/>
          <a:lstStyle/>
          <a:p>
            <a:r>
              <a:rPr lang="tr-TR" dirty="0" smtClean="0"/>
              <a:t>(Web sunucusunun) Tarih ve saati istenilen formatta göstermek için kullanılır</a:t>
            </a:r>
          </a:p>
          <a:p>
            <a:pPr lvl="1"/>
            <a:r>
              <a:rPr lang="tr-TR" dirty="0" err="1"/>
              <a:t>echo</a:t>
            </a:r>
            <a:r>
              <a:rPr lang="tr-TR" dirty="0"/>
              <a:t> </a:t>
            </a:r>
            <a:r>
              <a:rPr lang="tr-TR" dirty="0" err="1"/>
              <a:t>date</a:t>
            </a:r>
            <a:r>
              <a:rPr lang="tr-TR" dirty="0" smtClean="0"/>
              <a:t>("</a:t>
            </a:r>
            <a:r>
              <a:rPr lang="tr-TR" dirty="0" err="1" smtClean="0"/>
              <a:t>d.m.y</a:t>
            </a:r>
            <a:r>
              <a:rPr lang="tr-TR" dirty="0"/>
              <a:t>");   //</a:t>
            </a:r>
            <a:r>
              <a:rPr lang="tr-TR" dirty="0" smtClean="0"/>
              <a:t>03.05.2016 </a:t>
            </a:r>
            <a:endParaRPr lang="tr-TR" dirty="0"/>
          </a:p>
          <a:p>
            <a:pPr lvl="1"/>
            <a:endParaRPr lang="tr-TR" dirty="0" smtClean="0"/>
          </a:p>
          <a:p>
            <a:r>
              <a:rPr lang="tr-TR" dirty="0" smtClean="0"/>
              <a:t>Verilen tarih </a:t>
            </a:r>
            <a:r>
              <a:rPr lang="tr-TR" dirty="0"/>
              <a:t>ve saati istenilen formatta göstermek için </a:t>
            </a:r>
            <a:r>
              <a:rPr lang="tr-TR" dirty="0" smtClean="0"/>
              <a:t>kullanılır</a:t>
            </a:r>
          </a:p>
          <a:p>
            <a:pPr lvl="1"/>
            <a:r>
              <a:rPr lang="tr-TR" dirty="0" smtClean="0"/>
              <a:t>Yapısı: </a:t>
            </a:r>
            <a:r>
              <a:rPr lang="tr-TR" dirty="0" err="1" smtClean="0"/>
              <a:t>date</a:t>
            </a:r>
            <a:r>
              <a:rPr lang="tr-TR" dirty="0" smtClean="0"/>
              <a:t>(format, tarih)</a:t>
            </a:r>
          </a:p>
          <a:p>
            <a:pPr lvl="1"/>
            <a:r>
              <a:rPr lang="tr-TR" dirty="0" err="1"/>
              <a:t>echo</a:t>
            </a:r>
            <a:r>
              <a:rPr lang="tr-TR" dirty="0"/>
              <a:t> </a:t>
            </a:r>
            <a:r>
              <a:rPr lang="tr-TR" dirty="0" err="1"/>
              <a:t>date</a:t>
            </a:r>
            <a:r>
              <a:rPr lang="tr-TR" dirty="0"/>
              <a:t>("d",</a:t>
            </a:r>
            <a:r>
              <a:rPr lang="tr-TR" dirty="0" err="1"/>
              <a:t>strtotime</a:t>
            </a:r>
            <a:r>
              <a:rPr lang="tr-TR" dirty="0" smtClean="0"/>
              <a:t>("03.05.2016");  //03</a:t>
            </a:r>
            <a:endParaRPr lang="tr-TR" dirty="0"/>
          </a:p>
        </p:txBody>
      </p:sp>
    </p:spTree>
    <p:extLst>
      <p:ext uri="{BB962C8B-B14F-4D97-AF65-F5344CB8AC3E}">
        <p14:creationId xmlns:p14="http://schemas.microsoft.com/office/powerpoint/2010/main" val="2986259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PHP ve </a:t>
            </a:r>
            <a:r>
              <a:rPr lang="tr-TR" dirty="0" err="1" smtClean="0"/>
              <a:t>MySQL</a:t>
            </a:r>
            <a:r>
              <a:rPr lang="tr-TR" dirty="0" smtClean="0"/>
              <a:t> (</a:t>
            </a:r>
            <a:r>
              <a:rPr lang="tr-TR" dirty="0" err="1" smtClean="0"/>
              <a:t>date</a:t>
            </a:r>
            <a:r>
              <a:rPr lang="tr-TR" dirty="0" smtClean="0"/>
              <a:t> komutu)	</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19</a:t>
            </a:fld>
            <a:endParaRPr lang="tr-TR"/>
          </a:p>
        </p:txBody>
      </p:sp>
      <p:graphicFrame>
        <p:nvGraphicFramePr>
          <p:cNvPr id="6" name="İçerik Yer Tutucusu 5"/>
          <p:cNvGraphicFramePr>
            <a:graphicFrameLocks noGrp="1"/>
          </p:cNvGraphicFramePr>
          <p:nvPr>
            <p:ph sz="quarter" idx="1"/>
            <p:extLst>
              <p:ext uri="{D42A27DB-BD31-4B8C-83A1-F6EECF244321}">
                <p14:modId xmlns:p14="http://schemas.microsoft.com/office/powerpoint/2010/main" val="2196366176"/>
              </p:ext>
            </p:extLst>
          </p:nvPr>
        </p:nvGraphicFramePr>
        <p:xfrm>
          <a:off x="457200" y="1340768"/>
          <a:ext cx="8229600" cy="4573905"/>
        </p:xfrm>
        <a:graphic>
          <a:graphicData uri="http://schemas.openxmlformats.org/drawingml/2006/table">
            <a:tbl>
              <a:tblPr firstRow="1" firstCol="1" bandRow="1"/>
              <a:tblGrid>
                <a:gridCol w="1522512">
                  <a:extLst>
                    <a:ext uri="{9D8B030D-6E8A-4147-A177-3AD203B41FA5}">
                      <a16:colId xmlns:a16="http://schemas.microsoft.com/office/drawing/2014/main" val="20000"/>
                    </a:ext>
                  </a:extLst>
                </a:gridCol>
                <a:gridCol w="3963888">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algn="ctr">
                        <a:lnSpc>
                          <a:spcPct val="107000"/>
                        </a:lnSpc>
                        <a:spcAft>
                          <a:spcPts val="0"/>
                        </a:spcAft>
                      </a:pP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Gün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Ay günlerinin sıfır dolgulu iki haneli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31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Ay günlerinin üç harfli metinsel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Pzt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Paz</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j</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Ay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günlerinin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sıfır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dolgusuz</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gösterimi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31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(küçük 'L' harfi)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Hafta günlerinin tam metinsel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Pazar</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'dan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Cumartesi</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'ye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Hafta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günlerinin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ISO-8601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standardında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sayısal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gösterimi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(PHP 5.1.0'da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eklenmiştir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'den (Pazartesi için)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'ye (Pazar için)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Ay günleri için 2 karakterli İngilizce sıralama ekleri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st</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ya da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j</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ile uyumlu çalışmaktadır.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Hafta günlerinin sayısal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'dan (Pazar için)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6</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'ya (Cumartesi için)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7"/>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z</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Yılın günleri (0'dan başlar)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365</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13364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İçerik</a:t>
            </a:r>
            <a:endParaRPr lang="tr-TR" dirty="0"/>
          </a:p>
        </p:txBody>
      </p:sp>
      <p:sp>
        <p:nvSpPr>
          <p:cNvPr id="3" name="İçerik Yer Tutucusu 2"/>
          <p:cNvSpPr>
            <a:spLocks noGrp="1"/>
          </p:cNvSpPr>
          <p:nvPr>
            <p:ph sz="quarter" idx="1"/>
          </p:nvPr>
        </p:nvSpPr>
        <p:spPr/>
        <p:txBody>
          <a:bodyPr>
            <a:normAutofit/>
          </a:bodyPr>
          <a:lstStyle/>
          <a:p>
            <a:endParaRPr lang="tr-TR" sz="2800" dirty="0"/>
          </a:p>
          <a:p>
            <a:r>
              <a:rPr lang="tr-TR" sz="2800" dirty="0" err="1" smtClean="0"/>
              <a:t>Hosting</a:t>
            </a:r>
            <a:r>
              <a:rPr lang="tr-TR" sz="2800" dirty="0" smtClean="0"/>
              <a:t> (Barındırma)</a:t>
            </a:r>
          </a:p>
          <a:p>
            <a:r>
              <a:rPr lang="tr-TR" sz="2800" dirty="0" smtClean="0"/>
              <a:t>Domain (Alan Adı)</a:t>
            </a:r>
          </a:p>
          <a:p>
            <a:r>
              <a:rPr lang="tr-TR" sz="2800" dirty="0" smtClean="0"/>
              <a:t>Ücretli </a:t>
            </a:r>
            <a:r>
              <a:rPr lang="tr-TR" sz="2800" dirty="0" err="1" smtClean="0"/>
              <a:t>Hosting</a:t>
            </a:r>
            <a:r>
              <a:rPr lang="tr-TR" sz="2800" dirty="0" smtClean="0"/>
              <a:t> ve Domain Siteleri</a:t>
            </a:r>
          </a:p>
          <a:p>
            <a:r>
              <a:rPr lang="tr-TR" sz="2800" dirty="0" smtClean="0"/>
              <a:t>Ücretsiz </a:t>
            </a:r>
            <a:r>
              <a:rPr lang="tr-TR" sz="2800" dirty="0" err="1"/>
              <a:t>Hosting</a:t>
            </a:r>
            <a:r>
              <a:rPr lang="tr-TR" sz="2800" dirty="0"/>
              <a:t> ve Domain </a:t>
            </a:r>
            <a:r>
              <a:rPr lang="tr-TR" sz="2800" dirty="0" smtClean="0"/>
              <a:t>Siteleri</a:t>
            </a:r>
          </a:p>
          <a:p>
            <a:r>
              <a:rPr lang="tr-TR" sz="2800" dirty="0" smtClean="0"/>
              <a:t>Ftp Adresine Bağlanma</a:t>
            </a:r>
          </a:p>
          <a:p>
            <a:r>
              <a:rPr lang="tr-TR" sz="2800" dirty="0"/>
              <a:t>Web Sitesi Yayınlama</a:t>
            </a:r>
          </a:p>
          <a:p>
            <a:endParaRPr lang="tr-TR" sz="2800" dirty="0" smtClean="0"/>
          </a:p>
          <a:p>
            <a:endParaRPr lang="tr-TR" sz="2800" dirty="0" smtClean="0"/>
          </a:p>
          <a:p>
            <a:endParaRPr lang="tr-TR" sz="2800" dirty="0" smtClean="0"/>
          </a:p>
          <a:p>
            <a:endParaRPr lang="tr-TR" sz="2800" dirty="0" smtClean="0"/>
          </a:p>
          <a:p>
            <a:endParaRPr lang="tr-TR" sz="2800" dirty="0" smtClean="0"/>
          </a:p>
          <a:p>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2</a:t>
            </a:fld>
            <a:endParaRPr lang="tr-TR"/>
          </a:p>
        </p:txBody>
      </p:sp>
    </p:spTree>
    <p:extLst>
      <p:ext uri="{BB962C8B-B14F-4D97-AF65-F5344CB8AC3E}">
        <p14:creationId xmlns:p14="http://schemas.microsoft.com/office/powerpoint/2010/main" val="220070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PHP ve </a:t>
            </a:r>
            <a:r>
              <a:rPr lang="tr-TR" dirty="0" err="1" smtClean="0"/>
              <a:t>MySQL</a:t>
            </a:r>
            <a:r>
              <a:rPr lang="tr-TR" dirty="0" smtClean="0"/>
              <a:t> (</a:t>
            </a:r>
            <a:r>
              <a:rPr lang="tr-TR" dirty="0" err="1" smtClean="0"/>
              <a:t>date</a:t>
            </a:r>
            <a:r>
              <a:rPr lang="tr-TR" dirty="0" smtClean="0"/>
              <a:t> komutu)	</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20</a:t>
            </a:fld>
            <a:endParaRPr lang="tr-TR"/>
          </a:p>
        </p:txBody>
      </p:sp>
      <p:graphicFrame>
        <p:nvGraphicFramePr>
          <p:cNvPr id="7" name="İçerik Yer Tutucusu 6"/>
          <p:cNvGraphicFramePr>
            <a:graphicFrameLocks noGrp="1"/>
          </p:cNvGraphicFramePr>
          <p:nvPr>
            <p:ph sz="quarter" idx="1"/>
            <p:extLst>
              <p:ext uri="{D42A27DB-BD31-4B8C-83A1-F6EECF244321}">
                <p14:modId xmlns:p14="http://schemas.microsoft.com/office/powerpoint/2010/main" val="3769406091"/>
              </p:ext>
            </p:extLst>
          </p:nvPr>
        </p:nvGraphicFramePr>
        <p:xfrm>
          <a:off x="323528" y="1345946"/>
          <a:ext cx="8229600" cy="2168779"/>
        </p:xfrm>
        <a:graphic>
          <a:graphicData uri="http://schemas.openxmlformats.org/drawingml/2006/table">
            <a:tbl>
              <a:tblPr firstRow="1" firstCol="1" bandRow="1"/>
              <a:tblGrid>
                <a:gridCol w="1306488">
                  <a:extLst>
                    <a:ext uri="{9D8B030D-6E8A-4147-A177-3AD203B41FA5}">
                      <a16:colId xmlns:a16="http://schemas.microsoft.com/office/drawing/2014/main" val="20000"/>
                    </a:ext>
                  </a:extLst>
                </a:gridCol>
                <a:gridCol w="4179912">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algn="ctr">
                        <a:lnSpc>
                          <a:spcPct val="107000"/>
                        </a:lnSpc>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a:lnSpc>
                          <a:spcPct val="107000"/>
                        </a:lnSpc>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Ayın tam metinsel gösterimi, Ocak ya da Mart gibi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January</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December</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Ayın sıfır dolgulu sayısal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'ye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Ayın üç karakterli, metinsel kısa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Jan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'dan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Dec</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 kadar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Ayın sıfır dolgusuz sayısal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'ye kadar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Belirtilen ayın gün sayısı</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28</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'den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31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bl>
          </a:graphicData>
        </a:graphic>
      </p:graphicFrame>
      <p:graphicFrame>
        <p:nvGraphicFramePr>
          <p:cNvPr id="9" name="Tablo 8"/>
          <p:cNvGraphicFramePr>
            <a:graphicFrameLocks noGrp="1"/>
          </p:cNvGraphicFramePr>
          <p:nvPr>
            <p:extLst>
              <p:ext uri="{D42A27DB-BD31-4B8C-83A1-F6EECF244321}">
                <p14:modId xmlns:p14="http://schemas.microsoft.com/office/powerpoint/2010/main" val="488960184"/>
              </p:ext>
            </p:extLst>
          </p:nvPr>
        </p:nvGraphicFramePr>
        <p:xfrm>
          <a:off x="323528" y="3772215"/>
          <a:ext cx="8229600" cy="1543685"/>
        </p:xfrm>
        <a:graphic>
          <a:graphicData uri="http://schemas.openxmlformats.org/drawingml/2006/table">
            <a:tbl>
              <a:tblPr firstRow="1" firstCol="1" bandRow="1"/>
              <a:tblGrid>
                <a:gridCol w="1296144">
                  <a:extLst>
                    <a:ext uri="{9D8B030D-6E8A-4147-A177-3AD203B41FA5}">
                      <a16:colId xmlns:a16="http://schemas.microsoft.com/office/drawing/2014/main" val="20000"/>
                    </a:ext>
                  </a:extLst>
                </a:gridCol>
                <a:gridCol w="4190256">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algn="ctr">
                        <a:lnSpc>
                          <a:spcPct val="107000"/>
                        </a:lnSpc>
                        <a:spcAft>
                          <a:spcPts val="0"/>
                        </a:spcAft>
                      </a:pP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Yıl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Artık yıl olduğunda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Eğer artık yılsa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değilse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a:lnSpc>
                          <a:spcPct val="107000"/>
                        </a:lnSpc>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Yılın 4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haneli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sayısal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tam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gösterimi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Örnekler: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1999</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ya da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2003</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gibi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Yılın iki haneli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Örnekler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da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03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gibi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6735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PHP ve </a:t>
            </a:r>
            <a:r>
              <a:rPr lang="tr-TR" dirty="0" err="1" smtClean="0"/>
              <a:t>MySQL</a:t>
            </a:r>
            <a:r>
              <a:rPr lang="tr-TR" dirty="0" smtClean="0"/>
              <a:t> (</a:t>
            </a:r>
            <a:r>
              <a:rPr lang="tr-TR" dirty="0" err="1" smtClean="0"/>
              <a:t>date</a:t>
            </a:r>
            <a:r>
              <a:rPr lang="tr-TR" dirty="0" smtClean="0"/>
              <a:t> komutu)	</a:t>
            </a:r>
            <a:endParaRPr lang="tr-TR" dirty="0"/>
          </a:p>
        </p:txBody>
      </p:sp>
      <p:sp>
        <p:nvSpPr>
          <p:cNvPr id="3" name="Slayt Numarası Yer Tutucusu 2"/>
          <p:cNvSpPr>
            <a:spLocks noGrp="1"/>
          </p:cNvSpPr>
          <p:nvPr>
            <p:ph type="sldNum" sz="quarter" idx="12"/>
          </p:nvPr>
        </p:nvSpPr>
        <p:spPr/>
        <p:txBody>
          <a:bodyPr/>
          <a:lstStyle/>
          <a:p>
            <a:fld id="{D0AD9428-60E2-48A6-BFBC-C136970B57E0}" type="slidenum">
              <a:rPr lang="tr-TR" smtClean="0"/>
              <a:t>21</a:t>
            </a:fld>
            <a:endParaRPr lang="tr-TR"/>
          </a:p>
        </p:txBody>
      </p:sp>
      <p:graphicFrame>
        <p:nvGraphicFramePr>
          <p:cNvPr id="7" name="İçerik Yer Tutucusu 6"/>
          <p:cNvGraphicFramePr>
            <a:graphicFrameLocks noGrp="1"/>
          </p:cNvGraphicFramePr>
          <p:nvPr>
            <p:ph sz="quarter" idx="1"/>
            <p:extLst>
              <p:ext uri="{D42A27DB-BD31-4B8C-83A1-F6EECF244321}">
                <p14:modId xmlns:p14="http://schemas.microsoft.com/office/powerpoint/2010/main" val="1141461612"/>
              </p:ext>
            </p:extLst>
          </p:nvPr>
        </p:nvGraphicFramePr>
        <p:xfrm>
          <a:off x="445131" y="1556792"/>
          <a:ext cx="8229600" cy="3731514"/>
        </p:xfrm>
        <a:graphic>
          <a:graphicData uri="http://schemas.openxmlformats.org/drawingml/2006/table">
            <a:tbl>
              <a:tblPr firstRow="1" firstCol="1" bandRow="1"/>
              <a:tblGrid>
                <a:gridCol w="1234480">
                  <a:extLst>
                    <a:ext uri="{9D8B030D-6E8A-4147-A177-3AD203B41FA5}">
                      <a16:colId xmlns:a16="http://schemas.microsoft.com/office/drawing/2014/main" val="20000"/>
                    </a:ext>
                  </a:extLst>
                </a:gridCol>
                <a:gridCol w="425192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algn="ctr">
                        <a:lnSpc>
                          <a:spcPct val="107000"/>
                        </a:lnSpc>
                        <a:spcAft>
                          <a:spcPts val="0"/>
                        </a:spcAft>
                      </a:pP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Saat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b="1">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Küçük harfli öğleden önce ve öğleden sonra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am</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ya da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Büyük harfli öğleden önce ve öğleden sonra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AM</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ya da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PM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Swatch İnternet saati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000</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'dan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999</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Saatin, 12-saatlik sıfır dolgusuz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'ye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G</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Saatin, 24-saatlik sıfır dolgusuz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'dan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23</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Saatin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12-saatlik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sıfır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dolgulu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gösterimi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01</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'den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'ye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6"/>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H</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Saatin, 24-saatlik sıfır dolgulu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00</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'dan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23</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7"/>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Sıfır dolgulu dakika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00</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ile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59</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arasında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8"/>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Sıfır dolgulu saniye gösterimi</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00</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ile </a:t>
                      </a: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59</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arasında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09"/>
                  </a:ext>
                </a:extLst>
              </a:tr>
              <a:tr h="0">
                <a:tc>
                  <a:txBody>
                    <a:bodyPr/>
                    <a:lstStyle/>
                    <a:p>
                      <a:pPr>
                        <a:lnSpc>
                          <a:spcPct val="107000"/>
                        </a:lnSpc>
                        <a:spcAft>
                          <a:spcPts val="0"/>
                        </a:spcAft>
                      </a:pPr>
                      <a:r>
                        <a:rPr lang="en-US" sz="1800" i="1">
                          <a:effectLst/>
                          <a:latin typeface="Times New Roman" panose="02020603050405020304" pitchFamily="18" charset="0"/>
                          <a:ea typeface="Times New Roman" panose="02020603050405020304" pitchFamily="18" charset="0"/>
                          <a:cs typeface="Times New Roman" panose="02020603050405020304" pitchFamily="18" charset="0"/>
                        </a:rPr>
                        <a:t>u</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Mikrosaniye (PHP 5.2.2 sürümüyle eklenmiştir)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tc>
                  <a:txBody>
                    <a:bodyPr/>
                    <a:lstStyle/>
                    <a:p>
                      <a:pPr>
                        <a:lnSpc>
                          <a:spcPct val="107000"/>
                        </a:lnSpc>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Örneğin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654321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30489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sz="quarter" idx="1"/>
          </p:nvPr>
        </p:nvSpPr>
        <p:spPr>
          <a:xfrm>
            <a:off x="457200" y="1219200"/>
            <a:ext cx="8229600" cy="5502910"/>
          </a:xfrm>
        </p:spPr>
        <p:txBody>
          <a:bodyPr>
            <a:normAutofit/>
          </a:bodyPr>
          <a:lstStyle/>
          <a:p>
            <a:pPr>
              <a:defRPr/>
            </a:pPr>
            <a:r>
              <a:rPr lang="tr-TR" sz="2800" dirty="0">
                <a:solidFill>
                  <a:srgbClr val="0070C0"/>
                </a:solidFill>
                <a:hlinkClick r:id="rId3"/>
              </a:rPr>
              <a:t>http://php.net/manual/tr</a:t>
            </a:r>
            <a:r>
              <a:rPr lang="tr-TR" sz="2800" dirty="0" smtClean="0">
                <a:solidFill>
                  <a:srgbClr val="0070C0"/>
                </a:solidFill>
                <a:hlinkClick r:id="rId3"/>
              </a:rPr>
              <a:t>/</a:t>
            </a:r>
            <a:endParaRPr lang="tr-TR" sz="2800" dirty="0" smtClean="0">
              <a:solidFill>
                <a:srgbClr val="0070C0"/>
              </a:solidFill>
            </a:endParaRPr>
          </a:p>
          <a:p>
            <a:pPr>
              <a:defRPr/>
            </a:pPr>
            <a:r>
              <a:rPr lang="tr-TR" sz="2800" dirty="0">
                <a:solidFill>
                  <a:srgbClr val="0070C0"/>
                </a:solidFill>
              </a:rPr>
              <a:t>https://tr.wikipedia.org/wiki/PHP</a:t>
            </a:r>
          </a:p>
          <a:p>
            <a:pPr lvl="1">
              <a:defRPr/>
            </a:pPr>
            <a:endParaRPr lang="tr-TR" sz="2500" dirty="0">
              <a:solidFill>
                <a:srgbClr val="0070C0"/>
              </a:solidFill>
            </a:endParaRPr>
          </a:p>
        </p:txBody>
      </p:sp>
      <p:sp>
        <p:nvSpPr>
          <p:cNvPr id="4" name="Slayt Numarası Yer Tutucusu 3"/>
          <p:cNvSpPr>
            <a:spLocks noGrp="1"/>
          </p:cNvSpPr>
          <p:nvPr>
            <p:ph type="sldNum" sz="quarter" idx="12"/>
          </p:nvPr>
        </p:nvSpPr>
        <p:spPr/>
        <p:txBody>
          <a:bodyPr/>
          <a:lstStyle/>
          <a:p>
            <a:fld id="{D0AD9428-60E2-48A6-BFBC-C136970B57E0}" type="slidenum">
              <a:rPr lang="tr-TR" smtClean="0"/>
              <a:t>22</a:t>
            </a:fld>
            <a:endParaRPr lang="tr-TR" dirty="0"/>
          </a:p>
        </p:txBody>
      </p:sp>
    </p:spTree>
    <p:extLst>
      <p:ext uri="{BB962C8B-B14F-4D97-AF65-F5344CB8AC3E}">
        <p14:creationId xmlns:p14="http://schemas.microsoft.com/office/powerpoint/2010/main" val="2429038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İçerik</a:t>
            </a:r>
            <a:endParaRPr lang="tr-TR" dirty="0"/>
          </a:p>
        </p:txBody>
      </p:sp>
      <p:sp>
        <p:nvSpPr>
          <p:cNvPr id="3" name="İçerik Yer Tutucusu 2"/>
          <p:cNvSpPr>
            <a:spLocks noGrp="1"/>
          </p:cNvSpPr>
          <p:nvPr>
            <p:ph sz="quarter" idx="1"/>
          </p:nvPr>
        </p:nvSpPr>
        <p:spPr/>
        <p:txBody>
          <a:bodyPr>
            <a:normAutofit/>
          </a:bodyPr>
          <a:lstStyle/>
          <a:p>
            <a:r>
              <a:rPr lang="tr-TR" sz="2800" dirty="0" err="1" smtClean="0"/>
              <a:t>MySQL</a:t>
            </a:r>
            <a:r>
              <a:rPr lang="tr-TR" sz="2800" dirty="0" smtClean="0"/>
              <a:t> </a:t>
            </a:r>
            <a:r>
              <a:rPr lang="tr-TR" sz="2800" dirty="0" err="1" smtClean="0"/>
              <a:t>Veritabanı</a:t>
            </a:r>
            <a:endParaRPr lang="tr-TR" sz="2800" dirty="0" smtClean="0"/>
          </a:p>
          <a:p>
            <a:r>
              <a:rPr lang="tr-TR" sz="2800" dirty="0" err="1" smtClean="0"/>
              <a:t>PhpMyAdmin</a:t>
            </a:r>
            <a:r>
              <a:rPr lang="tr-TR" sz="2800" dirty="0" smtClean="0"/>
              <a:t> Kullanımı(</a:t>
            </a:r>
            <a:r>
              <a:rPr lang="tr-TR" sz="2800" dirty="0" err="1" smtClean="0"/>
              <a:t>Vt,Tablo</a:t>
            </a:r>
            <a:r>
              <a:rPr lang="tr-TR" sz="2800" dirty="0" smtClean="0"/>
              <a:t> oluşturma)</a:t>
            </a:r>
            <a:endParaRPr lang="tr-TR" sz="2800" dirty="0" smtClean="0"/>
          </a:p>
          <a:p>
            <a:r>
              <a:rPr lang="tr-TR" sz="2800" dirty="0" smtClean="0"/>
              <a:t>PHP </a:t>
            </a:r>
            <a:r>
              <a:rPr lang="tr-TR" sz="2800" dirty="0" smtClean="0"/>
              <a:t>İle </a:t>
            </a:r>
            <a:r>
              <a:rPr lang="tr-TR" sz="2800" dirty="0" err="1" smtClean="0"/>
              <a:t>MySQL</a:t>
            </a:r>
            <a:r>
              <a:rPr lang="tr-TR" sz="2800" dirty="0" smtClean="0"/>
              <a:t> Bağlantısı</a:t>
            </a:r>
          </a:p>
          <a:p>
            <a:r>
              <a:rPr lang="tr-TR" sz="2800" dirty="0" smtClean="0"/>
              <a:t>PHP ile </a:t>
            </a:r>
            <a:r>
              <a:rPr lang="tr-TR" sz="2800" dirty="0" err="1" smtClean="0"/>
              <a:t>MySQL</a:t>
            </a:r>
            <a:r>
              <a:rPr lang="tr-TR" sz="2800" dirty="0" smtClean="0"/>
              <a:t> </a:t>
            </a:r>
            <a:r>
              <a:rPr lang="tr-TR" sz="2800" dirty="0" err="1" smtClean="0"/>
              <a:t>Veritabanından</a:t>
            </a:r>
            <a:r>
              <a:rPr lang="tr-TR" sz="2800" dirty="0" smtClean="0"/>
              <a:t> Kayıt Çekme</a:t>
            </a:r>
          </a:p>
          <a:p>
            <a:r>
              <a:rPr lang="tr-TR" sz="2800" dirty="0">
                <a:solidFill>
                  <a:srgbClr val="FF0000"/>
                </a:solidFill>
              </a:rPr>
              <a:t>PHP ile </a:t>
            </a:r>
            <a:r>
              <a:rPr lang="tr-TR" sz="2800" dirty="0" err="1">
                <a:solidFill>
                  <a:srgbClr val="FF0000"/>
                </a:solidFill>
              </a:rPr>
              <a:t>MySQL</a:t>
            </a:r>
            <a:r>
              <a:rPr lang="tr-TR" sz="2800" dirty="0">
                <a:solidFill>
                  <a:srgbClr val="FF0000"/>
                </a:solidFill>
              </a:rPr>
              <a:t> </a:t>
            </a:r>
            <a:r>
              <a:rPr lang="tr-TR" sz="2800" dirty="0" err="1" smtClean="0">
                <a:solidFill>
                  <a:srgbClr val="FF0000"/>
                </a:solidFill>
              </a:rPr>
              <a:t>Veritabanına</a:t>
            </a:r>
            <a:r>
              <a:rPr lang="tr-TR" sz="2800" dirty="0" smtClean="0">
                <a:solidFill>
                  <a:srgbClr val="FF0000"/>
                </a:solidFill>
              </a:rPr>
              <a:t> </a:t>
            </a:r>
            <a:r>
              <a:rPr lang="tr-TR" sz="2800" dirty="0">
                <a:solidFill>
                  <a:srgbClr val="FF0000"/>
                </a:solidFill>
              </a:rPr>
              <a:t>Kayıt </a:t>
            </a:r>
            <a:r>
              <a:rPr lang="tr-TR" sz="2800" dirty="0" smtClean="0">
                <a:solidFill>
                  <a:srgbClr val="FF0000"/>
                </a:solidFill>
              </a:rPr>
              <a:t>Ekleme</a:t>
            </a:r>
            <a:endParaRPr lang="tr-TR" sz="2800" dirty="0" smtClean="0"/>
          </a:p>
          <a:p>
            <a:r>
              <a:rPr lang="tr-TR" sz="2800" dirty="0">
                <a:solidFill>
                  <a:srgbClr val="FF0000"/>
                </a:solidFill>
              </a:rPr>
              <a:t>PHP ile </a:t>
            </a:r>
            <a:r>
              <a:rPr lang="tr-TR" sz="2800" dirty="0" err="1">
                <a:solidFill>
                  <a:srgbClr val="FF0000"/>
                </a:solidFill>
              </a:rPr>
              <a:t>MySQL</a:t>
            </a:r>
            <a:r>
              <a:rPr lang="tr-TR" sz="2800" dirty="0">
                <a:solidFill>
                  <a:srgbClr val="FF0000"/>
                </a:solidFill>
              </a:rPr>
              <a:t> </a:t>
            </a:r>
            <a:r>
              <a:rPr lang="tr-TR" sz="2800" dirty="0" err="1">
                <a:solidFill>
                  <a:srgbClr val="FF0000"/>
                </a:solidFill>
              </a:rPr>
              <a:t>Veritabanından</a:t>
            </a:r>
            <a:r>
              <a:rPr lang="tr-TR" sz="2800" dirty="0">
                <a:solidFill>
                  <a:srgbClr val="FF0000"/>
                </a:solidFill>
              </a:rPr>
              <a:t> Kayıt </a:t>
            </a:r>
            <a:r>
              <a:rPr lang="tr-TR" sz="2800" dirty="0" smtClean="0">
                <a:solidFill>
                  <a:srgbClr val="FF0000"/>
                </a:solidFill>
              </a:rPr>
              <a:t>Güncelleme</a:t>
            </a:r>
          </a:p>
          <a:p>
            <a:r>
              <a:rPr lang="tr-TR" sz="2800" dirty="0">
                <a:solidFill>
                  <a:srgbClr val="FF0000"/>
                </a:solidFill>
              </a:rPr>
              <a:t>PHP ile </a:t>
            </a:r>
            <a:r>
              <a:rPr lang="tr-TR" sz="2800" dirty="0" err="1">
                <a:solidFill>
                  <a:srgbClr val="FF0000"/>
                </a:solidFill>
              </a:rPr>
              <a:t>MySQL</a:t>
            </a:r>
            <a:r>
              <a:rPr lang="tr-TR" sz="2800" dirty="0">
                <a:solidFill>
                  <a:srgbClr val="FF0000"/>
                </a:solidFill>
              </a:rPr>
              <a:t> </a:t>
            </a:r>
            <a:r>
              <a:rPr lang="tr-TR" sz="2800" dirty="0" err="1">
                <a:solidFill>
                  <a:srgbClr val="FF0000"/>
                </a:solidFill>
              </a:rPr>
              <a:t>Veritabanından</a:t>
            </a:r>
            <a:r>
              <a:rPr lang="tr-TR" sz="2800" dirty="0">
                <a:solidFill>
                  <a:srgbClr val="FF0000"/>
                </a:solidFill>
              </a:rPr>
              <a:t> Kayıt </a:t>
            </a:r>
            <a:r>
              <a:rPr lang="tr-TR" sz="2800" dirty="0" smtClean="0">
                <a:solidFill>
                  <a:srgbClr val="FF0000"/>
                </a:solidFill>
              </a:rPr>
              <a:t>Silme</a:t>
            </a:r>
            <a:endParaRPr lang="tr-TR" sz="2800" b="1" dirty="0">
              <a:solidFill>
                <a:srgbClr val="FF0000"/>
              </a:solidFill>
            </a:endParaRPr>
          </a:p>
          <a:p>
            <a:endParaRPr lang="tr-TR" sz="2800" b="1" dirty="0" smtClean="0"/>
          </a:p>
          <a:p>
            <a:endParaRPr lang="tr-TR" sz="2800" b="1" dirty="0" smtClean="0"/>
          </a:p>
          <a:p>
            <a:endParaRPr lang="tr-TR" sz="2800" dirty="0"/>
          </a:p>
          <a:p>
            <a:endParaRPr lang="tr-TR" sz="2800" dirty="0" smtClean="0"/>
          </a:p>
          <a:p>
            <a:endParaRPr lang="tr-TR" sz="2800" dirty="0" smtClean="0"/>
          </a:p>
          <a:p>
            <a:endParaRPr lang="tr-TR" sz="2800" dirty="0" smtClean="0"/>
          </a:p>
          <a:p>
            <a:endParaRPr lang="tr-TR" sz="2800" dirty="0" smtClean="0"/>
          </a:p>
          <a:p>
            <a:endParaRPr lang="tr-TR" sz="2800" dirty="0" smtClean="0"/>
          </a:p>
          <a:p>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3</a:t>
            </a:fld>
            <a:endParaRPr lang="tr-TR"/>
          </a:p>
        </p:txBody>
      </p:sp>
    </p:spTree>
    <p:extLst>
      <p:ext uri="{BB962C8B-B14F-4D97-AF65-F5344CB8AC3E}">
        <p14:creationId xmlns:p14="http://schemas.microsoft.com/office/powerpoint/2010/main" val="2316424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Hosting</a:t>
            </a:r>
            <a:r>
              <a:rPr lang="tr-TR" dirty="0" smtClean="0"/>
              <a:t> (Barındırma)</a:t>
            </a:r>
            <a:endParaRPr lang="tr-TR" dirty="0"/>
          </a:p>
        </p:txBody>
      </p:sp>
      <p:sp>
        <p:nvSpPr>
          <p:cNvPr id="3" name="İçerik Yer Tutucusu 2"/>
          <p:cNvSpPr>
            <a:spLocks noGrp="1"/>
          </p:cNvSpPr>
          <p:nvPr>
            <p:ph sz="quarter" idx="1"/>
          </p:nvPr>
        </p:nvSpPr>
        <p:spPr/>
        <p:txBody>
          <a:bodyPr>
            <a:normAutofit lnSpcReduction="10000"/>
          </a:bodyPr>
          <a:lstStyle/>
          <a:p>
            <a:endParaRPr lang="tr-TR" sz="2800" dirty="0"/>
          </a:p>
          <a:p>
            <a:r>
              <a:rPr lang="tr-TR" sz="2800" dirty="0" err="1"/>
              <a:t>Hosting</a:t>
            </a:r>
            <a:r>
              <a:rPr lang="tr-TR" sz="2800" dirty="0"/>
              <a:t> veya Barındırma, bir web sitesinde yayınlanmak istenen sayfaların, resimlerin veya dokümanların internet kullanıcıları tarafından erişebileceği bir bilgisayarda tutulmasıdır</a:t>
            </a:r>
            <a:r>
              <a:rPr lang="tr-TR" sz="2800" dirty="0" smtClean="0"/>
              <a:t>.</a:t>
            </a:r>
          </a:p>
          <a:p>
            <a:endParaRPr lang="tr-TR" sz="2800" b="1" dirty="0"/>
          </a:p>
          <a:p>
            <a:r>
              <a:rPr lang="tr-TR" sz="2800" dirty="0"/>
              <a:t>İnternette site yayınlamak için özel olarak üretilmiş, internet omurgasına çok hızlı bağlantısı olan, yüzlerce kullanıcıya aynı anda hizmet verebilecek bir bilgisayarda (sunucuda) yayınlamak istediği dosyaların saklanması gerekir.</a:t>
            </a:r>
          </a:p>
          <a:p>
            <a:endParaRPr lang="tr-TR" sz="2800" b="1" dirty="0" smtClean="0"/>
          </a:p>
          <a:p>
            <a:endParaRPr lang="tr-TR" sz="2800" dirty="0"/>
          </a:p>
          <a:p>
            <a:endParaRPr lang="tr-TR" sz="2800" dirty="0" smtClean="0"/>
          </a:p>
          <a:p>
            <a:endParaRPr lang="tr-TR" sz="2800" dirty="0" smtClean="0"/>
          </a:p>
          <a:p>
            <a:endParaRPr lang="tr-TR" sz="2800" dirty="0" smtClean="0"/>
          </a:p>
          <a:p>
            <a:endParaRPr lang="tr-TR" sz="2800" dirty="0" smtClean="0"/>
          </a:p>
          <a:p>
            <a:endParaRPr lang="tr-TR" sz="2800" dirty="0" smtClean="0"/>
          </a:p>
          <a:p>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4</a:t>
            </a:fld>
            <a:endParaRPr lang="tr-TR"/>
          </a:p>
        </p:txBody>
      </p:sp>
    </p:spTree>
    <p:extLst>
      <p:ext uri="{BB962C8B-B14F-4D97-AF65-F5344CB8AC3E}">
        <p14:creationId xmlns:p14="http://schemas.microsoft.com/office/powerpoint/2010/main" val="1432190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smtClean="0"/>
              <a:t>Hosting</a:t>
            </a:r>
            <a:r>
              <a:rPr lang="tr-TR" dirty="0" smtClean="0"/>
              <a:t> (Barındırma)</a:t>
            </a:r>
            <a:endParaRPr lang="tr-TR" dirty="0"/>
          </a:p>
        </p:txBody>
      </p:sp>
      <p:sp>
        <p:nvSpPr>
          <p:cNvPr id="3" name="İçerik Yer Tutucusu 2"/>
          <p:cNvSpPr>
            <a:spLocks noGrp="1"/>
          </p:cNvSpPr>
          <p:nvPr>
            <p:ph sz="quarter" idx="1"/>
          </p:nvPr>
        </p:nvSpPr>
        <p:spPr/>
        <p:txBody>
          <a:bodyPr>
            <a:normAutofit/>
          </a:bodyPr>
          <a:lstStyle/>
          <a:p>
            <a:endParaRPr lang="tr-TR" sz="2800" dirty="0"/>
          </a:p>
          <a:p>
            <a:r>
              <a:rPr lang="tr-TR" sz="2800" dirty="0" smtClean="0"/>
              <a:t>Web </a:t>
            </a:r>
            <a:r>
              <a:rPr lang="tr-TR" sz="2800" dirty="0"/>
              <a:t>siteye ait dosyaları saklayan ve internet kullanıcılarının erişimine sunan bu bilgisayarlara web sunucusu (web server), bu veri saklama ve yayınlama işlemine de web </a:t>
            </a:r>
            <a:r>
              <a:rPr lang="tr-TR" sz="2800" dirty="0" err="1"/>
              <a:t>hosting</a:t>
            </a:r>
            <a:r>
              <a:rPr lang="tr-TR" sz="2800" dirty="0"/>
              <a:t> denir.</a:t>
            </a:r>
          </a:p>
          <a:p>
            <a:endParaRPr lang="tr-TR" sz="2800" dirty="0"/>
          </a:p>
          <a:p>
            <a:endParaRPr lang="tr-TR" sz="2800" dirty="0"/>
          </a:p>
          <a:p>
            <a:pPr marL="0" indent="0">
              <a:buNone/>
            </a:pPr>
            <a:r>
              <a:rPr lang="tr-TR" sz="2800" dirty="0"/>
              <a:t/>
            </a:r>
            <a:br>
              <a:rPr lang="tr-TR" sz="2800" dirty="0"/>
            </a:br>
            <a:endParaRPr lang="tr-TR" sz="2800" dirty="0"/>
          </a:p>
          <a:p>
            <a:endParaRPr lang="tr-TR" sz="2800" b="1" dirty="0" smtClean="0"/>
          </a:p>
          <a:p>
            <a:endParaRPr lang="tr-TR" sz="2800" dirty="0"/>
          </a:p>
          <a:p>
            <a:endParaRPr lang="tr-TR" sz="2800" dirty="0" smtClean="0"/>
          </a:p>
          <a:p>
            <a:endParaRPr lang="tr-TR" sz="2800" dirty="0" smtClean="0"/>
          </a:p>
          <a:p>
            <a:endParaRPr lang="tr-TR" sz="2800" dirty="0" smtClean="0"/>
          </a:p>
          <a:p>
            <a:endParaRPr lang="tr-TR" sz="2800" dirty="0" smtClean="0"/>
          </a:p>
          <a:p>
            <a:endParaRPr lang="tr-TR" sz="2800" dirty="0" smtClean="0"/>
          </a:p>
          <a:p>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5</a:t>
            </a:fld>
            <a:endParaRPr lang="tr-TR"/>
          </a:p>
        </p:txBody>
      </p:sp>
    </p:spTree>
    <p:extLst>
      <p:ext uri="{BB962C8B-B14F-4D97-AF65-F5344CB8AC3E}">
        <p14:creationId xmlns:p14="http://schemas.microsoft.com/office/powerpoint/2010/main" val="1904155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Domain (Alan Adı)</a:t>
            </a:r>
            <a:endParaRPr lang="tr-TR" dirty="0"/>
          </a:p>
        </p:txBody>
      </p:sp>
      <p:sp>
        <p:nvSpPr>
          <p:cNvPr id="3" name="İçerik Yer Tutucusu 2"/>
          <p:cNvSpPr>
            <a:spLocks noGrp="1"/>
          </p:cNvSpPr>
          <p:nvPr>
            <p:ph sz="quarter" idx="1"/>
          </p:nvPr>
        </p:nvSpPr>
        <p:spPr/>
        <p:txBody>
          <a:bodyPr>
            <a:normAutofit lnSpcReduction="10000"/>
          </a:bodyPr>
          <a:lstStyle/>
          <a:p>
            <a:r>
              <a:rPr lang="tr-TR" sz="2800" dirty="0" smtClean="0"/>
              <a:t>Alan </a:t>
            </a:r>
            <a:r>
              <a:rPr lang="tr-TR" sz="2800" dirty="0"/>
              <a:t>adı, bir Web sitesinin İnternet'teki adı ve adresidir</a:t>
            </a:r>
            <a:r>
              <a:rPr lang="tr-TR" sz="2800" dirty="0" smtClean="0"/>
              <a:t>. </a:t>
            </a:r>
            <a:endParaRPr lang="tr-TR" sz="2800" dirty="0"/>
          </a:p>
          <a:p>
            <a:r>
              <a:rPr lang="tr-TR" sz="2800" dirty="0" smtClean="0"/>
              <a:t>Bu </a:t>
            </a:r>
            <a:r>
              <a:rPr lang="tr-TR" sz="2800" dirty="0"/>
              <a:t>adres olmadan bir İnternet kullanıcısı Web sitesine sadece IP adresiyle </a:t>
            </a:r>
            <a:r>
              <a:rPr lang="tr-TR" sz="2800" dirty="0" smtClean="0"/>
              <a:t>ulaşabilir.</a:t>
            </a:r>
            <a:br>
              <a:rPr lang="tr-TR" sz="2800" dirty="0" smtClean="0"/>
            </a:br>
            <a:endParaRPr lang="tr-TR" sz="2800" dirty="0"/>
          </a:p>
          <a:p>
            <a:r>
              <a:rPr lang="tr-TR" sz="2800" dirty="0" smtClean="0"/>
              <a:t>Örneğin </a:t>
            </a:r>
            <a:r>
              <a:rPr lang="tr-TR" sz="2800" dirty="0" err="1" smtClean="0"/>
              <a:t>sakarya</a:t>
            </a:r>
            <a:r>
              <a:rPr lang="tr-TR" sz="2800" dirty="0" smtClean="0"/>
              <a:t> üniversitesi sitesinin </a:t>
            </a:r>
            <a:r>
              <a:rPr lang="tr-TR" sz="2800" dirty="0"/>
              <a:t>alan adı </a:t>
            </a:r>
            <a:r>
              <a:rPr lang="tr-TR" sz="2800" dirty="0" err="1" smtClean="0"/>
              <a:t>sakarya.edu.tr’dir</a:t>
            </a:r>
            <a:r>
              <a:rPr lang="tr-TR" sz="2800" dirty="0" smtClean="0"/>
              <a:t> </a:t>
            </a:r>
            <a:endParaRPr lang="tr-TR" sz="2800" dirty="0"/>
          </a:p>
          <a:p>
            <a:r>
              <a:rPr lang="tr-TR" sz="2800" dirty="0"/>
              <a:t>Alan adları IP adresi denilen, bilgisayarların (sunucuların/serverların) birbirini tanımasını sağlayan numara sisteminin daha basitleştirilmiş ve akılda kalması için kelimelerle ifade edilmiş halidir</a:t>
            </a:r>
            <a:r>
              <a:rPr lang="tr-TR" sz="2800" dirty="0" smtClean="0"/>
              <a:t>.</a:t>
            </a:r>
            <a:r>
              <a:rPr lang="tr-TR" sz="2800" dirty="0"/>
              <a:t/>
            </a:r>
            <a:br>
              <a:rPr lang="tr-TR" sz="2800" dirty="0"/>
            </a:br>
            <a:endParaRPr lang="tr-TR" sz="2800" dirty="0"/>
          </a:p>
          <a:p>
            <a:endParaRPr lang="tr-TR" sz="2800" b="1" dirty="0" smtClean="0"/>
          </a:p>
          <a:p>
            <a:endParaRPr lang="tr-TR" sz="2800" dirty="0"/>
          </a:p>
          <a:p>
            <a:endParaRPr lang="tr-TR" sz="2800" dirty="0" smtClean="0"/>
          </a:p>
          <a:p>
            <a:endParaRPr lang="tr-TR" sz="2800" dirty="0" smtClean="0"/>
          </a:p>
          <a:p>
            <a:endParaRPr lang="tr-TR" sz="2800" dirty="0" smtClean="0"/>
          </a:p>
          <a:p>
            <a:endParaRPr lang="tr-TR" sz="2800" dirty="0" smtClean="0"/>
          </a:p>
          <a:p>
            <a:endParaRPr lang="tr-TR" sz="2800" dirty="0" smtClean="0"/>
          </a:p>
          <a:p>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6</a:t>
            </a:fld>
            <a:endParaRPr lang="tr-TR"/>
          </a:p>
        </p:txBody>
      </p:sp>
    </p:spTree>
    <p:extLst>
      <p:ext uri="{BB962C8B-B14F-4D97-AF65-F5344CB8AC3E}">
        <p14:creationId xmlns:p14="http://schemas.microsoft.com/office/powerpoint/2010/main" val="3050622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Domain (Alan Adı)</a:t>
            </a:r>
            <a:endParaRPr lang="tr-TR" dirty="0"/>
          </a:p>
        </p:txBody>
      </p:sp>
      <p:sp>
        <p:nvSpPr>
          <p:cNvPr id="3" name="İçerik Yer Tutucusu 2"/>
          <p:cNvSpPr>
            <a:spLocks noGrp="1"/>
          </p:cNvSpPr>
          <p:nvPr>
            <p:ph sz="quarter" idx="1"/>
          </p:nvPr>
        </p:nvSpPr>
        <p:spPr>
          <a:xfrm>
            <a:off x="457200" y="1371560"/>
            <a:ext cx="8229600" cy="4937760"/>
          </a:xfrm>
        </p:spPr>
        <p:txBody>
          <a:bodyPr>
            <a:normAutofit fontScale="92500" lnSpcReduction="10000"/>
          </a:bodyPr>
          <a:lstStyle/>
          <a:p>
            <a:r>
              <a:rPr lang="tr-TR" sz="2800" dirty="0"/>
              <a:t>Örneğin </a:t>
            </a:r>
            <a:r>
              <a:rPr lang="tr-TR" sz="2800" dirty="0" smtClean="0"/>
              <a:t>sakarya.edu.tr </a:t>
            </a:r>
            <a:r>
              <a:rPr lang="tr-TR" sz="2800" dirty="0"/>
              <a:t>alan adı adres barına yazıldığında tarayıcı bu alan adını önce IP adresine çevirir, daha sonra kullanıcıyı bu IP adresine sahip bilgisayara yönlendirir. </a:t>
            </a:r>
            <a:endParaRPr lang="tr-TR" sz="2800" dirty="0" smtClean="0"/>
          </a:p>
          <a:p>
            <a:endParaRPr lang="tr-TR" sz="2800" dirty="0"/>
          </a:p>
          <a:p>
            <a:r>
              <a:rPr lang="tr-TR" sz="2800" dirty="0"/>
              <a:t> Web sitesinin ziyaret edilebilmesi için kullanıcıların IP adresini bilemeyecekleri göz önünde bulundurulmalı ve siteye daha kolay ve akılda kalıcı bir alan adı alınmalıdır</a:t>
            </a:r>
            <a:r>
              <a:rPr lang="tr-TR" sz="2800" dirty="0" smtClean="0"/>
              <a:t>.</a:t>
            </a:r>
          </a:p>
          <a:p>
            <a:endParaRPr lang="tr-TR" sz="2800" b="1" dirty="0" smtClean="0"/>
          </a:p>
          <a:p>
            <a:r>
              <a:rPr lang="tr-TR" sz="2800" dirty="0"/>
              <a:t>A</a:t>
            </a:r>
            <a:r>
              <a:rPr lang="tr-TR" sz="2800" b="1" dirty="0" smtClean="0"/>
              <a:t>lan </a:t>
            </a:r>
            <a:r>
              <a:rPr lang="tr-TR" sz="2800" b="1" dirty="0"/>
              <a:t>adı</a:t>
            </a:r>
            <a:r>
              <a:rPr lang="tr-TR" sz="2800" dirty="0"/>
              <a:t> satın aldığınız değil kiraladığınız bir hizmettir, bu yüzdendir ki en fazla on yıl olmak üzere alan adınızın süresini yenilemelisiniz, normal olarak en az bir yıl olarak kayıt edilen alan adları, On yıla kadar tescil </a:t>
            </a:r>
            <a:r>
              <a:rPr lang="tr-TR" sz="2800" dirty="0" smtClean="0"/>
              <a:t>edilebilir.</a:t>
            </a:r>
            <a:endParaRPr lang="tr-TR" sz="2800" dirty="0"/>
          </a:p>
          <a:p>
            <a:endParaRPr lang="tr-TR" sz="2800" dirty="0" smtClean="0"/>
          </a:p>
          <a:p>
            <a:endParaRPr lang="tr-TR" sz="2800" dirty="0" smtClean="0"/>
          </a:p>
          <a:p>
            <a:endParaRPr lang="tr-TR" sz="2800" dirty="0" smtClean="0"/>
          </a:p>
          <a:p>
            <a:endParaRPr lang="tr-TR" sz="2800" dirty="0" smtClean="0"/>
          </a:p>
          <a:p>
            <a:endParaRPr lang="tr-TR" sz="2800" dirty="0" smtClean="0"/>
          </a:p>
          <a:p>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7</a:t>
            </a:fld>
            <a:endParaRPr lang="tr-TR"/>
          </a:p>
        </p:txBody>
      </p:sp>
    </p:spTree>
    <p:extLst>
      <p:ext uri="{BB962C8B-B14F-4D97-AF65-F5344CB8AC3E}">
        <p14:creationId xmlns:p14="http://schemas.microsoft.com/office/powerpoint/2010/main" val="1345930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Ücretli </a:t>
            </a:r>
            <a:r>
              <a:rPr lang="tr-TR" dirty="0" err="1"/>
              <a:t>Hosting</a:t>
            </a:r>
            <a:r>
              <a:rPr lang="tr-TR" dirty="0"/>
              <a:t> ve Domain Siteleri</a:t>
            </a:r>
          </a:p>
        </p:txBody>
      </p:sp>
      <p:sp>
        <p:nvSpPr>
          <p:cNvPr id="3" name="İçerik Yer Tutucusu 2"/>
          <p:cNvSpPr>
            <a:spLocks noGrp="1"/>
          </p:cNvSpPr>
          <p:nvPr>
            <p:ph sz="quarter" idx="1"/>
          </p:nvPr>
        </p:nvSpPr>
        <p:spPr>
          <a:xfrm>
            <a:off x="457200" y="1371560"/>
            <a:ext cx="8229600" cy="4937760"/>
          </a:xfrm>
        </p:spPr>
        <p:txBody>
          <a:bodyPr>
            <a:normAutofit lnSpcReduction="10000"/>
          </a:bodyPr>
          <a:lstStyle/>
          <a:p>
            <a:r>
              <a:rPr lang="tr-TR" sz="2800" dirty="0" smtClean="0">
                <a:hlinkClick r:id="rId3"/>
              </a:rPr>
              <a:t>Türk Ticaret</a:t>
            </a:r>
            <a:r>
              <a:rPr lang="tr-TR" sz="2800" dirty="0" smtClean="0"/>
              <a:t> profesyonel olarak alan adı ve barındırma hizmeti sağlayan bir firmadır. </a:t>
            </a:r>
          </a:p>
          <a:p>
            <a:endParaRPr lang="tr-TR" sz="2800" dirty="0" smtClean="0"/>
          </a:p>
          <a:p>
            <a:r>
              <a:rPr lang="tr-TR" sz="2800" dirty="0" smtClean="0">
                <a:hlinkClick r:id="rId4"/>
              </a:rPr>
              <a:t>İHS Telekom</a:t>
            </a:r>
            <a:r>
              <a:rPr lang="tr-TR" sz="2800" dirty="0" smtClean="0"/>
              <a:t> alan adı, sunucu, </a:t>
            </a:r>
            <a:r>
              <a:rPr lang="tr-TR" sz="2800" dirty="0" err="1" smtClean="0"/>
              <a:t>hosting</a:t>
            </a:r>
            <a:r>
              <a:rPr lang="tr-TR" sz="2800" dirty="0" smtClean="0"/>
              <a:t>, </a:t>
            </a:r>
            <a:r>
              <a:rPr lang="tr-TR" sz="2800" dirty="0" err="1" smtClean="0"/>
              <a:t>ssl</a:t>
            </a:r>
            <a:r>
              <a:rPr lang="tr-TR" sz="2800" dirty="0" smtClean="0"/>
              <a:t> ve diğer internet hizmetleri sağlayan bir firmadır. </a:t>
            </a:r>
          </a:p>
          <a:p>
            <a:endParaRPr lang="tr-TR" sz="2800" dirty="0" smtClean="0"/>
          </a:p>
          <a:p>
            <a:r>
              <a:rPr lang="tr-TR" sz="2800" dirty="0" err="1" smtClean="0">
                <a:hlinkClick r:id="rId5"/>
              </a:rPr>
              <a:t>TurHost’da</a:t>
            </a:r>
            <a:r>
              <a:rPr lang="tr-TR" sz="2800" dirty="0" smtClean="0">
                <a:hlinkClick r:id="rId5"/>
              </a:rPr>
              <a:t> </a:t>
            </a:r>
            <a:r>
              <a:rPr lang="tr-TR" sz="2800" dirty="0" smtClean="0"/>
              <a:t>aynı internet hizmetlerini sunan bir firmadır. </a:t>
            </a:r>
          </a:p>
          <a:p>
            <a:endParaRPr lang="tr-TR" sz="2800" dirty="0"/>
          </a:p>
          <a:p>
            <a:r>
              <a:rPr lang="tr-TR" sz="2800" dirty="0" smtClean="0"/>
              <a:t>Dünya çapında hizmet veren </a:t>
            </a:r>
            <a:r>
              <a:rPr lang="tr-TR" sz="2800" dirty="0" err="1" smtClean="0">
                <a:hlinkClick r:id="rId6"/>
              </a:rPr>
              <a:t>GoDaddy</a:t>
            </a:r>
            <a:r>
              <a:rPr lang="tr-TR" sz="2800" dirty="0" smtClean="0"/>
              <a:t> internet hizmetleri vermektedir. </a:t>
            </a:r>
            <a:endParaRPr lang="tr-TR" sz="2800" dirty="0"/>
          </a:p>
          <a:p>
            <a:endParaRPr lang="tr-TR" sz="2800" dirty="0" smtClean="0"/>
          </a:p>
          <a:p>
            <a:endParaRPr lang="tr-TR" sz="2800" dirty="0" smtClean="0"/>
          </a:p>
          <a:p>
            <a:endParaRPr lang="tr-TR" sz="2800" dirty="0" smtClean="0"/>
          </a:p>
          <a:p>
            <a:endParaRPr lang="tr-TR" sz="2800" dirty="0" smtClean="0"/>
          </a:p>
          <a:p>
            <a:endParaRPr lang="tr-TR" sz="2800" dirty="0" smtClean="0"/>
          </a:p>
          <a:p>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8</a:t>
            </a:fld>
            <a:endParaRPr lang="tr-TR"/>
          </a:p>
        </p:txBody>
      </p:sp>
    </p:spTree>
    <p:extLst>
      <p:ext uri="{BB962C8B-B14F-4D97-AF65-F5344CB8AC3E}">
        <p14:creationId xmlns:p14="http://schemas.microsoft.com/office/powerpoint/2010/main" val="3912978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Ücretsiz </a:t>
            </a:r>
            <a:r>
              <a:rPr lang="tr-TR" dirty="0" err="1"/>
              <a:t>Hosting</a:t>
            </a:r>
            <a:r>
              <a:rPr lang="tr-TR" dirty="0"/>
              <a:t> ve Domain Siteleri</a:t>
            </a:r>
          </a:p>
        </p:txBody>
      </p:sp>
      <p:sp>
        <p:nvSpPr>
          <p:cNvPr id="3" name="İçerik Yer Tutucusu 2"/>
          <p:cNvSpPr>
            <a:spLocks noGrp="1"/>
          </p:cNvSpPr>
          <p:nvPr>
            <p:ph sz="quarter" idx="1"/>
          </p:nvPr>
        </p:nvSpPr>
        <p:spPr>
          <a:xfrm>
            <a:off x="457200" y="1371560"/>
            <a:ext cx="8229600" cy="4937760"/>
          </a:xfrm>
        </p:spPr>
        <p:txBody>
          <a:bodyPr>
            <a:normAutofit/>
          </a:bodyPr>
          <a:lstStyle/>
          <a:p>
            <a:r>
              <a:rPr lang="tr-TR" sz="2800" dirty="0" err="1" smtClean="0">
                <a:hlinkClick r:id="rId3"/>
              </a:rPr>
              <a:t>Weebly</a:t>
            </a:r>
            <a:r>
              <a:rPr lang="tr-TR" sz="2800" dirty="0" smtClean="0">
                <a:hlinkClick r:id="rId3"/>
              </a:rPr>
              <a:t> </a:t>
            </a:r>
            <a:r>
              <a:rPr lang="tr-TR" sz="2800" dirty="0" smtClean="0"/>
              <a:t> sitesi Türkçe hizmet veren ücretsiz alan adı ve domain sağlamayan bir firmadır. Hazır internet paketiyle kolayca web sitenizi tasarlayarak yayınlayabilirsiniz.</a:t>
            </a:r>
            <a:endParaRPr lang="tr-TR" sz="2800" dirty="0"/>
          </a:p>
          <a:p>
            <a:endParaRPr lang="tr-TR" sz="2800" dirty="0" smtClean="0"/>
          </a:p>
          <a:p>
            <a:r>
              <a:rPr lang="tr-TR" sz="2800" dirty="0" err="1" smtClean="0">
                <a:hlinkClick r:id="rId4"/>
              </a:rPr>
              <a:t>Freenom</a:t>
            </a:r>
            <a:r>
              <a:rPr lang="tr-TR" sz="2800" dirty="0" smtClean="0">
                <a:hlinkClick r:id="rId4"/>
              </a:rPr>
              <a:t> </a:t>
            </a:r>
            <a:r>
              <a:rPr lang="tr-TR" sz="2800" dirty="0" err="1" smtClean="0"/>
              <a:t>Weebly</a:t>
            </a:r>
            <a:r>
              <a:rPr lang="tr-TR" sz="2800" dirty="0" smtClean="0"/>
              <a:t> gibi Türkçe hizmet </a:t>
            </a:r>
            <a:r>
              <a:rPr lang="tr-TR" sz="2800" dirty="0"/>
              <a:t>veren </a:t>
            </a:r>
            <a:r>
              <a:rPr lang="tr-TR" sz="2800" dirty="0" smtClean="0"/>
              <a:t>ücretsiz </a:t>
            </a:r>
            <a:r>
              <a:rPr lang="tr-TR" sz="2800" dirty="0"/>
              <a:t>alan adı ve domain sağlamayan bir firmadır. </a:t>
            </a:r>
            <a:endParaRPr lang="tr-TR" sz="2800" dirty="0" smtClean="0"/>
          </a:p>
          <a:p>
            <a:endParaRPr lang="tr-TR" sz="2800" dirty="0"/>
          </a:p>
          <a:p>
            <a:r>
              <a:rPr lang="tr-TR" sz="2800" dirty="0" smtClean="0">
                <a:hlinkClick r:id="rId5"/>
              </a:rPr>
              <a:t>000WebHost</a:t>
            </a:r>
            <a:r>
              <a:rPr lang="tr-TR" sz="2800" dirty="0" smtClean="0"/>
              <a:t> PHP ve MYSQL desteği sağlayan ücretsiz </a:t>
            </a:r>
            <a:r>
              <a:rPr lang="tr-TR" sz="2800" dirty="0" err="1" smtClean="0"/>
              <a:t>hosting</a:t>
            </a:r>
            <a:r>
              <a:rPr lang="tr-TR" sz="2800" dirty="0" smtClean="0"/>
              <a:t> sitesidir. </a:t>
            </a:r>
          </a:p>
          <a:p>
            <a:endParaRPr lang="tr-TR" sz="2800" dirty="0" smtClean="0"/>
          </a:p>
          <a:p>
            <a:endParaRPr lang="tr-TR" sz="2800" dirty="0" smtClean="0"/>
          </a:p>
          <a:p>
            <a:endParaRPr lang="tr-TR" sz="2800" dirty="0" smtClean="0"/>
          </a:p>
          <a:p>
            <a:endParaRPr lang="tr-TR" dirty="0" smtClean="0"/>
          </a:p>
          <a:p>
            <a:pPr lvl="1"/>
            <a:endParaRPr lang="tr-TR" dirty="0"/>
          </a:p>
        </p:txBody>
      </p:sp>
      <p:sp>
        <p:nvSpPr>
          <p:cNvPr id="4" name="Slayt Numarası Yer Tutucusu 3"/>
          <p:cNvSpPr>
            <a:spLocks noGrp="1"/>
          </p:cNvSpPr>
          <p:nvPr>
            <p:ph type="sldNum" sz="quarter" idx="12"/>
          </p:nvPr>
        </p:nvSpPr>
        <p:spPr/>
        <p:txBody>
          <a:bodyPr/>
          <a:lstStyle/>
          <a:p>
            <a:fld id="{D0AD9428-60E2-48A6-BFBC-C136970B57E0}" type="slidenum">
              <a:rPr lang="tr-TR" smtClean="0"/>
              <a:t>9</a:t>
            </a:fld>
            <a:endParaRPr lang="tr-TR"/>
          </a:p>
        </p:txBody>
      </p:sp>
    </p:spTree>
    <p:extLst>
      <p:ext uri="{BB962C8B-B14F-4D97-AF65-F5344CB8AC3E}">
        <p14:creationId xmlns:p14="http://schemas.microsoft.com/office/powerpoint/2010/main" val="2890861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ynak">
  <a:themeElements>
    <a:clrScheme name="Kayna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Kayna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yna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5593</TotalTime>
  <Words>1154</Words>
  <Application>Microsoft Office PowerPoint</Application>
  <PresentationFormat>Ekran Gösterisi (4:3)</PresentationFormat>
  <Paragraphs>312</Paragraphs>
  <Slides>22</Slides>
  <Notes>17</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22</vt:i4>
      </vt:variant>
    </vt:vector>
  </HeadingPairs>
  <TitlesOfParts>
    <vt:vector size="30" baseType="lpstr">
      <vt:lpstr>Arial</vt:lpstr>
      <vt:lpstr>Bookman Old Style</vt:lpstr>
      <vt:lpstr>Calibri</vt:lpstr>
      <vt:lpstr>Gill Sans MT</vt:lpstr>
      <vt:lpstr>Times New Roman</vt:lpstr>
      <vt:lpstr>Wingdings</vt:lpstr>
      <vt:lpstr>Wingdings 3</vt:lpstr>
      <vt:lpstr>Kaynak</vt:lpstr>
      <vt:lpstr>Web Teknolojileri</vt:lpstr>
      <vt:lpstr>İçerik</vt:lpstr>
      <vt:lpstr>İçerik</vt:lpstr>
      <vt:lpstr>Hosting (Barındırma)</vt:lpstr>
      <vt:lpstr>Hosting (Barındırma)</vt:lpstr>
      <vt:lpstr>Domain (Alan Adı)</vt:lpstr>
      <vt:lpstr>Domain (Alan Adı)</vt:lpstr>
      <vt:lpstr>Ücretli Hosting ve Domain Siteleri</vt:lpstr>
      <vt:lpstr>Ücretsiz Hosting ve Domain Siteleri</vt:lpstr>
      <vt:lpstr>FTP Adresine Bağlanma</vt:lpstr>
      <vt:lpstr>Web Sitesi Yayınlama</vt:lpstr>
      <vt:lpstr>FileZilla ile Web Sitesine Bağlanma</vt:lpstr>
      <vt:lpstr>FileZilla ile Web Sitesine Bağlanma</vt:lpstr>
      <vt:lpstr>PHP ve MySQL </vt:lpstr>
      <vt:lpstr>PHP ve MySQL (Veritabanı Tasarımı) </vt:lpstr>
      <vt:lpstr>PHP ve MySQL (Temel Komutlar) </vt:lpstr>
      <vt:lpstr>PHP ve MySQL (Temel Komutlar) </vt:lpstr>
      <vt:lpstr>PHP ve MySQL (date komutu) </vt:lpstr>
      <vt:lpstr>PHP ve MySQL (date komutu) </vt:lpstr>
      <vt:lpstr>PHP ve MySQL (date komutu) </vt:lpstr>
      <vt:lpstr>PHP ve MySQL (date komutu) </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Teknolojileri</dc:title>
  <dc:creator>Admin</dc:creator>
  <cp:lastModifiedBy>Huseyin</cp:lastModifiedBy>
  <cp:revision>245</cp:revision>
  <dcterms:created xsi:type="dcterms:W3CDTF">2016-02-14T06:12:05Z</dcterms:created>
  <dcterms:modified xsi:type="dcterms:W3CDTF">2017-04-17T14:38:13Z</dcterms:modified>
</cp:coreProperties>
</file>