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6" r:id="rId13"/>
    <p:sldId id="318" r:id="rId14"/>
    <p:sldId id="319" r:id="rId15"/>
    <p:sldId id="320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25" r:id="rId25"/>
    <p:sldId id="326" r:id="rId26"/>
    <p:sldId id="322" r:id="rId27"/>
    <p:sldId id="321" r:id="rId28"/>
    <p:sldId id="323" r:id="rId29"/>
    <p:sldId id="324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5" r:id="rId38"/>
  </p:sldIdLst>
  <p:sldSz cx="9144000" cy="6858000" type="screen4x3"/>
  <p:notesSz cx="6858000" cy="9144000"/>
  <p:custDataLst>
    <p:tags r:id="rId40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14.02.2017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14.02.2017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14.02.2017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14.02.2017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14.02.2017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14.02.2017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14.02.2017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14.02.2017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14.02.2017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14.02.2017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14.02.2017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14.02.2017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14.02.2017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b="0" i="0" u="none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3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tanımlama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tanımlaması yapılırken önce seçici tanımlanır. </a:t>
            </a:r>
          </a:p>
          <a:p>
            <a:r>
              <a:rPr lang="tr-TR" dirty="0"/>
              <a:t>"{" </a:t>
            </a:r>
            <a:r>
              <a:rPr lang="tr-TR" dirty="0" smtClean="0"/>
              <a:t>sembolünden sonra seçici üzerine etki edecek </a:t>
            </a:r>
            <a:r>
              <a:rPr lang="tr-TR" dirty="0"/>
              <a:t>stilin özelliği </a:t>
            </a:r>
            <a:r>
              <a:rPr lang="tr-TR" dirty="0" smtClean="0"/>
              <a:t>":" sembolünden sonra değeri belirlenir.</a:t>
            </a:r>
          </a:p>
          <a:p>
            <a:r>
              <a:rPr lang="tr-TR" dirty="0" smtClean="0"/>
              <a:t>Birden fazla özellik kullanılacağı zaman </a:t>
            </a:r>
            <a:r>
              <a:rPr lang="tr-TR" dirty="0"/>
              <a:t>"; </a:t>
            </a:r>
            <a:r>
              <a:rPr lang="tr-TR" dirty="0" smtClean="0"/>
              <a:t>"  kullanılır.</a:t>
            </a:r>
          </a:p>
          <a:p>
            <a:r>
              <a:rPr lang="tr-TR" dirty="0"/>
              <a:t>Tanımlama bittiğinde " } </a:t>
            </a:r>
            <a:r>
              <a:rPr lang="tr-TR" dirty="0" smtClean="0"/>
              <a:t>"  kapatılır.</a:t>
            </a:r>
          </a:p>
          <a:p>
            <a:r>
              <a:rPr lang="tr-TR" dirty="0"/>
              <a:t>Stil tanımlamasında kullanılacak seçici olarak etiketler kullanılabilir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73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tanımlama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dirty="0" smtClean="0"/>
              <a:t>seçici{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smtClean="0"/>
              <a:t>özellik1:deger1; 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smtClean="0"/>
              <a:t>özellik2:deger2;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	…..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}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800" dirty="0"/>
              <a:t>p{</a:t>
            </a:r>
          </a:p>
          <a:p>
            <a:pPr marL="0" indent="0">
              <a:buNone/>
            </a:pPr>
            <a:r>
              <a:rPr lang="tr-TR" sz="2800" dirty="0"/>
              <a:t>	font-size:18pt; </a:t>
            </a:r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err="1"/>
              <a:t>color</a:t>
            </a:r>
            <a:r>
              <a:rPr lang="tr-TR" sz="2800" dirty="0"/>
              <a:t>:#</a:t>
            </a:r>
            <a:r>
              <a:rPr lang="tr-TR" sz="2800" dirty="0" smtClean="0"/>
              <a:t>C4A9A9;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}</a:t>
            </a:r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ID Stil tanımlaması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 içerisindeki bir öğeye ID özelliğini kullanarak stil tanımlamak için </a:t>
            </a:r>
            <a:r>
              <a:rPr lang="tr-TR" dirty="0"/>
              <a:t>seçici isminden önce </a:t>
            </a:r>
            <a:r>
              <a:rPr lang="tr-TR" dirty="0" smtClean="0"/>
              <a:t>"#" sembolü kullanılır. </a:t>
            </a:r>
          </a:p>
          <a:p>
            <a:pPr marL="0" indent="0">
              <a:buNone/>
            </a:pPr>
            <a:r>
              <a:rPr lang="tr-TR" dirty="0" smtClean="0"/>
              <a:t>&lt;</a:t>
            </a:r>
            <a:r>
              <a:rPr lang="tr-TR" dirty="0"/>
              <a:t>p&gt;stilden etkilenmeyen metin&lt;/p&gt;</a:t>
            </a:r>
          </a:p>
          <a:p>
            <a:pPr marL="0" indent="0">
              <a:buNone/>
            </a:pPr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="idili"&gt;stilden etkilenen metin&lt;/p&gt;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/>
              <a:t>idili{</a:t>
            </a:r>
          </a:p>
          <a:p>
            <a:pPr marL="0" indent="0">
              <a:buNone/>
            </a:pPr>
            <a:r>
              <a:rPr lang="tr-TR" dirty="0"/>
              <a:t>	font-size:18pt;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:#48098C;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89040"/>
            <a:ext cx="495079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CLASS Stil tanımlaması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 içerisindeki bir öğeye CLASS özelliğini kullanarak stil tanımlamak için </a:t>
            </a:r>
            <a:r>
              <a:rPr lang="tr-TR" dirty="0"/>
              <a:t>seçici isminden önce </a:t>
            </a:r>
            <a:r>
              <a:rPr lang="tr-TR" dirty="0" smtClean="0"/>
              <a:t>"." sembolü kullanılır. </a:t>
            </a:r>
          </a:p>
          <a:p>
            <a:pPr marL="0" indent="0">
              <a:buNone/>
            </a:pPr>
            <a:r>
              <a:rPr lang="tr-TR" dirty="0" smtClean="0"/>
              <a:t>&lt;</a:t>
            </a:r>
            <a:r>
              <a:rPr lang="tr-TR" dirty="0"/>
              <a:t>p&gt;stilden etkilenmeyen metin&lt;/p&gt;</a:t>
            </a:r>
          </a:p>
          <a:p>
            <a:pPr marL="0" indent="0">
              <a:buNone/>
            </a:pPr>
            <a:r>
              <a:rPr lang="tr-TR" dirty="0"/>
              <a:t>&lt;p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sinifli</a:t>
            </a:r>
            <a:r>
              <a:rPr lang="tr-TR" dirty="0"/>
              <a:t>"&gt;stilden etkilenen metin&lt;/p&gt;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sinifli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	font-size:8pt;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:#06641D;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26" y="4293096"/>
            <a:ext cx="383336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2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Hiyerarşisi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tanımlamaları yapılırken bir öğeyi etkileyen birden fazla stil tanımlaması olabilir. </a:t>
            </a:r>
          </a:p>
          <a:p>
            <a:endParaRPr lang="tr-TR" dirty="0"/>
          </a:p>
          <a:p>
            <a:r>
              <a:rPr lang="tr-TR" dirty="0" smtClean="0"/>
              <a:t>Bir öğe içerisinde önce öğe içerisinde tanımlanmış stil özellikleri geçerli olacaktır. Eğer öğe içerisinde stil tanımlaması bulunmuyorsa öğenin içerisinde bulunduğu bölümün stil tanımlaması varsa bu stil özellikleri geçerli olacaktır. </a:t>
            </a:r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1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Hiyerarşisi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&lt;ol id="idili"&gt;Stiller</a:t>
            </a:r>
          </a:p>
          <a:p>
            <a:pPr marL="0" indent="0">
              <a:buNone/>
            </a:pPr>
            <a:r>
              <a:rPr lang="it-IT" dirty="0"/>
              <a:t>&lt;li class="sinifli"&gt;Yerel&lt;/li&gt;</a:t>
            </a:r>
          </a:p>
          <a:p>
            <a:pPr marL="0" indent="0">
              <a:buNone/>
            </a:pPr>
            <a:r>
              <a:rPr lang="it-IT" dirty="0"/>
              <a:t>&lt;li&gt;Global&lt;/li&gt;</a:t>
            </a:r>
          </a:p>
          <a:p>
            <a:pPr marL="0" indent="0">
              <a:buNone/>
            </a:pPr>
            <a:r>
              <a:rPr lang="it-IT" dirty="0"/>
              <a:t>&lt;li&gt;Bağlantılı&lt;/li&gt;</a:t>
            </a:r>
          </a:p>
          <a:p>
            <a:pPr marL="0" indent="0">
              <a:buNone/>
            </a:pPr>
            <a:r>
              <a:rPr lang="it-IT" dirty="0"/>
              <a:t>&lt;/ol</a:t>
            </a:r>
            <a:r>
              <a:rPr lang="it-IT" dirty="0" smtClean="0"/>
              <a:t>&gt;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6752"/>
            <a:ext cx="270696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5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Arka Plan Stil Özellikleri: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Stil tanımlanacak etiketlerin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özellikleri belirlemek amacıyla kullanılırlar.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background-</a:t>
            </a:r>
            <a:r>
              <a:rPr lang="tr-TR" sz="2800" dirty="0" err="1"/>
              <a:t>color</a:t>
            </a:r>
            <a:r>
              <a:rPr lang="tr-TR" sz="2800" dirty="0" smtClean="0"/>
              <a:t>: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rengini belirlemek amacıyla kullanılır.</a:t>
            </a:r>
          </a:p>
          <a:p>
            <a:pPr marL="0" indent="0">
              <a:buNone/>
              <a:defRPr/>
            </a:pPr>
            <a:r>
              <a:rPr lang="tr-TR" sz="2800" dirty="0" smtClean="0"/>
              <a:t>background-</a:t>
            </a:r>
            <a:r>
              <a:rPr lang="tr-TR" sz="2800" dirty="0" err="1" smtClean="0"/>
              <a:t>image</a:t>
            </a:r>
            <a:r>
              <a:rPr lang="tr-TR" sz="2800" dirty="0" smtClean="0"/>
              <a:t>: </a:t>
            </a:r>
            <a:r>
              <a:rPr lang="tr-TR" sz="2800" dirty="0" err="1" smtClean="0"/>
              <a:t>arkaplanda</a:t>
            </a:r>
            <a:r>
              <a:rPr lang="tr-TR" sz="2800" dirty="0" smtClean="0"/>
              <a:t> bulunması istenen resmin belirlenmesi için kullanılır.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6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tr-TR" sz="2800" dirty="0" smtClean="0"/>
              <a:t>Arka Plan Stil Özellikleri: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body {background-</a:t>
            </a:r>
            <a:r>
              <a:rPr lang="tr-TR" sz="2800" dirty="0" err="1" smtClean="0"/>
              <a:t>color</a:t>
            </a:r>
            <a:r>
              <a:rPr lang="tr-TR" sz="2800" dirty="0"/>
              <a:t>:#D9F7D1</a:t>
            </a:r>
            <a:r>
              <a:rPr lang="tr-TR" sz="2800" dirty="0" smtClean="0"/>
              <a:t>; }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.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{ background-</a:t>
            </a:r>
            <a:r>
              <a:rPr lang="tr-TR" sz="2800" dirty="0" err="1" smtClean="0"/>
              <a:t>color</a:t>
            </a:r>
            <a:r>
              <a:rPr lang="tr-TR" sz="2800" dirty="0"/>
              <a:t>:#F0CECF</a:t>
            </a:r>
            <a:r>
              <a:rPr lang="tr-TR" sz="2800" dirty="0" smtClean="0"/>
              <a:t>; }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.</a:t>
            </a:r>
            <a:r>
              <a:rPr lang="tr-TR" sz="2800" dirty="0" err="1" smtClean="0"/>
              <a:t>resimArkaplan</a:t>
            </a:r>
            <a:r>
              <a:rPr lang="tr-TR" sz="2800" dirty="0" smtClean="0"/>
              <a:t> {</a:t>
            </a:r>
            <a:r>
              <a:rPr lang="tr-TR" sz="2800" dirty="0" err="1" smtClean="0"/>
              <a:t>background-image:url</a:t>
            </a:r>
            <a:r>
              <a:rPr lang="tr-TR" sz="2800" dirty="0" smtClean="0"/>
              <a:t>(arkaplan.png); }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&lt;body&gt;</a:t>
            </a:r>
          </a:p>
          <a:p>
            <a:pPr marL="0" indent="0">
              <a:buNone/>
              <a:defRPr/>
            </a:pPr>
            <a:r>
              <a:rPr lang="tr-TR" sz="2800" dirty="0"/>
              <a:t>&lt;p </a:t>
            </a:r>
            <a:r>
              <a:rPr lang="tr-TR" sz="2800" dirty="0" err="1"/>
              <a:t>class</a:t>
            </a:r>
            <a:r>
              <a:rPr lang="tr-TR" sz="2800" dirty="0"/>
              <a:t>="</a:t>
            </a:r>
            <a:r>
              <a:rPr lang="tr-TR" sz="2800" dirty="0" err="1"/>
              <a:t>arkaplan</a:t>
            </a:r>
            <a:r>
              <a:rPr lang="tr-TR" sz="2800" dirty="0"/>
              <a:t>"&gt;Arka planı renklendirilmiş paragraf&lt;/p&gt;</a:t>
            </a:r>
          </a:p>
          <a:p>
            <a:pPr marL="0" indent="0">
              <a:buNone/>
              <a:defRPr/>
            </a:pPr>
            <a:r>
              <a:rPr lang="tr-TR" sz="2800" dirty="0"/>
              <a:t>&lt;div </a:t>
            </a:r>
            <a:r>
              <a:rPr lang="tr-TR" sz="2800" dirty="0" err="1"/>
              <a:t>class</a:t>
            </a:r>
            <a:r>
              <a:rPr lang="tr-TR" sz="2800" dirty="0"/>
              <a:t>="</a:t>
            </a:r>
            <a:r>
              <a:rPr lang="tr-TR" sz="2800" dirty="0" err="1"/>
              <a:t>resimArkaplan</a:t>
            </a:r>
            <a:r>
              <a:rPr lang="tr-TR" sz="2800" dirty="0"/>
              <a:t>"&gt;</a:t>
            </a:r>
            <a:r>
              <a:rPr lang="tr-TR" sz="2800" dirty="0" err="1"/>
              <a:t>Arkaplanda</a:t>
            </a:r>
            <a:r>
              <a:rPr lang="tr-TR" sz="2800" dirty="0"/>
              <a:t> resim olan div&lt;/div&gt;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446449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0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Font Stil Özellikleri: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Sayfada yer alacak olan yazıların font </a:t>
            </a:r>
            <a:r>
              <a:rPr lang="tr-TR" sz="2800" dirty="0" err="1" smtClean="0"/>
              <a:t>ayarlanı</a:t>
            </a:r>
            <a:r>
              <a:rPr lang="tr-TR" sz="2800" dirty="0" smtClean="0"/>
              <a:t> gerçekleştirmek amacıyla kullanılan stil özellikleridir.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f</a:t>
            </a:r>
            <a:r>
              <a:rPr lang="tr-TR" sz="2800" dirty="0" smtClean="0"/>
              <a:t>ont-</a:t>
            </a:r>
            <a:r>
              <a:rPr lang="tr-TR" sz="2800" dirty="0" err="1" smtClean="0"/>
              <a:t>family</a:t>
            </a:r>
            <a:r>
              <a:rPr lang="tr-TR" sz="2800" dirty="0" smtClean="0"/>
              <a:t>:  Yazı fontunun tipini belirlemek amacıyla kullanılır. (</a:t>
            </a:r>
            <a:r>
              <a:rPr lang="tr-TR" sz="2800" dirty="0" err="1" smtClean="0"/>
              <a:t>Arial</a:t>
            </a:r>
            <a:r>
              <a:rPr lang="tr-TR" sz="2800" dirty="0" smtClean="0"/>
              <a:t>, </a:t>
            </a:r>
            <a:r>
              <a:rPr lang="tr-TR" sz="2800" dirty="0" err="1" smtClean="0"/>
              <a:t>Verdana</a:t>
            </a:r>
            <a:r>
              <a:rPr lang="tr-TR" sz="2800" dirty="0" smtClean="0"/>
              <a:t> gibi)</a:t>
            </a:r>
          </a:p>
          <a:p>
            <a:pPr marL="0" indent="0">
              <a:buNone/>
              <a:defRPr/>
            </a:pPr>
            <a:r>
              <a:rPr lang="tr-TR" sz="2800" dirty="0" smtClean="0"/>
              <a:t>font-size: Yazı fontunun büyüklüğünü belirler. (</a:t>
            </a:r>
            <a:r>
              <a:rPr lang="tr-TR" sz="2800" dirty="0" err="1" smtClean="0"/>
              <a:t>px</a:t>
            </a:r>
            <a:r>
              <a:rPr lang="tr-TR" sz="2800" dirty="0" smtClean="0"/>
              <a:t> ile piksel, </a:t>
            </a:r>
            <a:r>
              <a:rPr lang="tr-TR" sz="2800" dirty="0" err="1" smtClean="0"/>
              <a:t>pt</a:t>
            </a:r>
            <a:r>
              <a:rPr lang="tr-TR" sz="2800" dirty="0" smtClean="0"/>
              <a:t> ile punto olarak büyüklük belirlenebilir.)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color</a:t>
            </a:r>
            <a:r>
              <a:rPr lang="tr-TR" sz="2800" dirty="0" smtClean="0"/>
              <a:t>: Yazı rengini belirlemek için kullanılır.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Font Stil Özellikleri: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410445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body  {</a:t>
            </a: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:#D9F7D1;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font-family:Cambria</a:t>
            </a:r>
            <a:r>
              <a:rPr lang="tr-TR" sz="1600" dirty="0"/>
              <a:t>;</a:t>
            </a:r>
          </a:p>
          <a:p>
            <a:r>
              <a:rPr lang="tr-TR" sz="1600" dirty="0"/>
              <a:t>	font-size:14px;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</a:t>
            </a:r>
            <a:r>
              <a:rPr lang="tr-TR" sz="1600" dirty="0" smtClean="0"/>
              <a:t>; }</a:t>
            </a:r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arkaplan</a:t>
            </a:r>
            <a:r>
              <a:rPr lang="tr-TR" sz="1600" dirty="0" smtClean="0"/>
              <a:t>  {</a:t>
            </a:r>
            <a:endParaRPr lang="tr-TR" sz="1600" dirty="0"/>
          </a:p>
          <a:p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:#F0CECF;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font-family:Cambria</a:t>
            </a:r>
            <a:r>
              <a:rPr lang="tr-TR" sz="1600" dirty="0"/>
              <a:t>;</a:t>
            </a:r>
          </a:p>
          <a:p>
            <a:r>
              <a:rPr lang="tr-TR" sz="1600" dirty="0"/>
              <a:t>	font-size:12px;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:#790AF3</a:t>
            </a:r>
            <a:r>
              <a:rPr lang="tr-TR" sz="1600" dirty="0" smtClean="0"/>
              <a:t>; }</a:t>
            </a:r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resimArkaplan</a:t>
            </a:r>
            <a:r>
              <a:rPr lang="tr-TR" sz="1600" dirty="0" smtClean="0"/>
              <a:t> {</a:t>
            </a:r>
            <a:endParaRPr lang="tr-TR" sz="1600" dirty="0"/>
          </a:p>
          <a:p>
            <a:r>
              <a:rPr lang="tr-TR" sz="1600" dirty="0"/>
              <a:t>	</a:t>
            </a:r>
            <a:r>
              <a:rPr lang="tr-TR" sz="1600" dirty="0" err="1"/>
              <a:t>background-image:url</a:t>
            </a:r>
            <a:r>
              <a:rPr lang="tr-TR" sz="1600" dirty="0"/>
              <a:t>(arkaplan.png);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font-family:Cambria</a:t>
            </a:r>
            <a:r>
              <a:rPr lang="tr-TR" sz="1600" dirty="0"/>
              <a:t>;</a:t>
            </a:r>
          </a:p>
          <a:p>
            <a:r>
              <a:rPr lang="tr-TR" sz="1600" dirty="0"/>
              <a:t>	font-size:10px;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:#600305</a:t>
            </a:r>
            <a:r>
              <a:rPr lang="tr-TR" sz="1600" dirty="0" smtClean="0"/>
              <a:t>; 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&lt;body&gt;</a:t>
            </a:r>
          </a:p>
          <a:p>
            <a:r>
              <a:rPr lang="tr-TR" sz="1600" dirty="0"/>
              <a:t>İçerik yazısı</a:t>
            </a:r>
          </a:p>
          <a:p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arkaplan</a:t>
            </a:r>
            <a:r>
              <a:rPr lang="tr-TR" sz="1600" dirty="0"/>
              <a:t>"&gt;Arka planı renklendirilmiş paragraf&lt;/p&gt;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resimArkaplan</a:t>
            </a:r>
            <a:r>
              <a:rPr lang="tr-TR" sz="1600" dirty="0"/>
              <a:t>"&gt;</a:t>
            </a:r>
            <a:r>
              <a:rPr lang="tr-TR" sz="1600" dirty="0" err="1"/>
              <a:t>Arkaplanda</a:t>
            </a:r>
            <a:r>
              <a:rPr lang="tr-TR" sz="1600" dirty="0"/>
              <a:t> resim olan div&lt;/div&gt;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5" y="3474642"/>
            <a:ext cx="3473158" cy="125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9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2800" dirty="0" err="1"/>
              <a:t>Cascading</a:t>
            </a:r>
            <a:r>
              <a:rPr lang="tr-TR" sz="2800" dirty="0"/>
              <a:t> Style </a:t>
            </a:r>
            <a:r>
              <a:rPr lang="tr-TR" sz="2800" dirty="0" err="1"/>
              <a:t>Sheets</a:t>
            </a:r>
            <a:r>
              <a:rPr lang="tr-TR" sz="2800" dirty="0"/>
              <a:t> </a:t>
            </a:r>
            <a:r>
              <a:rPr lang="tr-TR" sz="2800" dirty="0" smtClean="0"/>
              <a:t>- CSS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Metin konumlandırma: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text-align</a:t>
            </a:r>
            <a:r>
              <a:rPr lang="tr-TR" sz="2800" dirty="0" smtClean="0"/>
              <a:t>:</a:t>
            </a:r>
          </a:p>
          <a:p>
            <a:pPr marL="0" indent="0">
              <a:buNone/>
              <a:defRPr/>
            </a:pPr>
            <a:r>
              <a:rPr lang="tr-TR" sz="2800" dirty="0" smtClean="0"/>
              <a:t>Metinlerin bulundukları etiket içerisinde konumunu belirlemek amacıyla kullanılan özelliktir.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/>
              <a:t>left</a:t>
            </a:r>
            <a:r>
              <a:rPr lang="tr-TR" sz="2800" dirty="0"/>
              <a:t>: Yazının sola </a:t>
            </a:r>
            <a:r>
              <a:rPr lang="tr-TR" sz="2800" dirty="0" smtClean="0"/>
              <a:t>hizalanmasını </a:t>
            </a:r>
            <a:r>
              <a:rPr lang="tr-TR" sz="2800" dirty="0"/>
              <a:t>sağlar.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center</a:t>
            </a:r>
            <a:r>
              <a:rPr lang="tr-TR" sz="2800" dirty="0" smtClean="0"/>
              <a:t> </a:t>
            </a:r>
            <a:r>
              <a:rPr lang="tr-TR" sz="2800" dirty="0"/>
              <a:t>: </a:t>
            </a:r>
            <a:r>
              <a:rPr lang="tr-TR" sz="2800"/>
              <a:t>Yazının </a:t>
            </a:r>
            <a:r>
              <a:rPr lang="tr-TR" sz="2800" smtClean="0"/>
              <a:t>ortaya </a:t>
            </a:r>
            <a:r>
              <a:rPr lang="tr-TR" sz="2800" dirty="0" smtClean="0"/>
              <a:t>hizalanmasını </a:t>
            </a:r>
            <a:r>
              <a:rPr lang="tr-TR" sz="2800" dirty="0"/>
              <a:t>sağlar.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right</a:t>
            </a:r>
            <a:r>
              <a:rPr lang="tr-TR" sz="2800" dirty="0" smtClean="0"/>
              <a:t> </a:t>
            </a:r>
            <a:r>
              <a:rPr lang="tr-TR" sz="2800" dirty="0"/>
              <a:t>: Yazının sağa </a:t>
            </a:r>
            <a:r>
              <a:rPr lang="tr-TR" sz="2800" dirty="0" smtClean="0"/>
              <a:t>hizalanmasını sağlar</a:t>
            </a:r>
            <a:r>
              <a:rPr lang="tr-TR" sz="2800" dirty="0"/>
              <a:t>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Justfy</a:t>
            </a:r>
            <a:r>
              <a:rPr lang="tr-TR" sz="2800" dirty="0" smtClean="0"/>
              <a:t>: Yazının iki yana hizalanmasını sağlar.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8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Font Stil Özellikleri: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41044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body  { ….</a:t>
            </a:r>
            <a:r>
              <a:rPr lang="tr-TR" sz="1600" dirty="0"/>
              <a:t>	</a:t>
            </a:r>
            <a:r>
              <a:rPr lang="tr-TR" sz="1600" dirty="0" err="1" smtClean="0"/>
              <a:t>text-align:left</a:t>
            </a:r>
            <a:r>
              <a:rPr lang="tr-TR" sz="1600" dirty="0" smtClean="0"/>
              <a:t>;}</a:t>
            </a:r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arkaplan</a:t>
            </a:r>
            <a:r>
              <a:rPr lang="tr-TR" sz="1600" dirty="0" smtClean="0"/>
              <a:t>  { …… </a:t>
            </a:r>
            <a:r>
              <a:rPr lang="tr-TR" sz="1600" dirty="0" err="1" smtClean="0"/>
              <a:t>text-align:center</a:t>
            </a:r>
            <a:r>
              <a:rPr lang="tr-TR" sz="1600" dirty="0" smtClean="0"/>
              <a:t>;}</a:t>
            </a:r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resimArkaplan</a:t>
            </a:r>
            <a:r>
              <a:rPr lang="tr-TR" sz="1600" dirty="0" smtClean="0"/>
              <a:t> { …… </a:t>
            </a:r>
            <a:r>
              <a:rPr lang="tr-TR" sz="1600" dirty="0" err="1" smtClean="0"/>
              <a:t>text-align:right</a:t>
            </a:r>
            <a:r>
              <a:rPr lang="tr-TR" sz="1600" dirty="0" smtClean="0"/>
              <a:t>; 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&lt;body&gt;</a:t>
            </a:r>
          </a:p>
          <a:p>
            <a:r>
              <a:rPr lang="tr-TR" sz="1600" dirty="0"/>
              <a:t>İçerik yazısı</a:t>
            </a:r>
          </a:p>
          <a:p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arkaplan</a:t>
            </a:r>
            <a:r>
              <a:rPr lang="tr-TR" sz="1600" dirty="0"/>
              <a:t>"&gt;Arka planı renklendirilmiş paragraf&lt;/p&gt;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resimArkaplan</a:t>
            </a:r>
            <a:r>
              <a:rPr lang="tr-TR" sz="1600" dirty="0"/>
              <a:t>"&gt;</a:t>
            </a:r>
            <a:r>
              <a:rPr lang="tr-TR" sz="1600" dirty="0" err="1"/>
              <a:t>Arkaplanda</a:t>
            </a:r>
            <a:r>
              <a:rPr lang="tr-TR" sz="1600" dirty="0"/>
              <a:t> resim olan div&lt;/div&gt;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631105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9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Yükseklik ve Genişlik belirleme: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width</a:t>
            </a:r>
            <a:r>
              <a:rPr lang="tr-TR" sz="2800" dirty="0" smtClean="0"/>
              <a:t>: etiketin genişlik değerini belirlemek için kullanılır.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err="1" smtClean="0"/>
              <a:t>height</a:t>
            </a:r>
            <a:r>
              <a:rPr lang="tr-TR" sz="2800" dirty="0" smtClean="0"/>
              <a:t>: etiketin yükseklik değerini belirlemek için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İçerisinde bulunan değere göre yüzdelik olarak belirlenebilir. (50%, 20% gibi)</a:t>
            </a:r>
          </a:p>
          <a:p>
            <a:pPr marL="0" indent="0">
              <a:buNone/>
              <a:defRPr/>
            </a:pPr>
            <a:r>
              <a:rPr lang="tr-TR" sz="2800" dirty="0" smtClean="0"/>
              <a:t>Piksel değeri olarak belirlenebilir. (20, 50 gibi)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5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Font Stil Özellikleri: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41044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body  { ….</a:t>
            </a:r>
            <a:r>
              <a:rPr lang="tr-TR" sz="1600" dirty="0"/>
              <a:t>	</a:t>
            </a:r>
            <a:r>
              <a:rPr lang="tr-TR" sz="1600" dirty="0" err="1" smtClean="0"/>
              <a:t>text-align:left</a:t>
            </a:r>
            <a:r>
              <a:rPr lang="tr-TR" sz="1600" dirty="0" smtClean="0"/>
              <a:t>;}</a:t>
            </a:r>
            <a:endParaRPr lang="tr-TR" sz="1600" dirty="0"/>
          </a:p>
          <a:p>
            <a:endParaRPr lang="tr-TR" sz="1600" dirty="0" smtClean="0"/>
          </a:p>
          <a:p>
            <a:r>
              <a:rPr lang="tr-TR" sz="1600" dirty="0" smtClean="0"/>
              <a:t>.</a:t>
            </a:r>
            <a:r>
              <a:rPr lang="tr-TR" sz="1600" dirty="0" err="1" smtClean="0"/>
              <a:t>arkaplan</a:t>
            </a:r>
            <a:r>
              <a:rPr lang="tr-TR" sz="1600" dirty="0" smtClean="0"/>
              <a:t>  { …… </a:t>
            </a:r>
            <a:r>
              <a:rPr lang="tr-TR" sz="1600" dirty="0" err="1" smtClean="0"/>
              <a:t>text-align:center</a:t>
            </a:r>
            <a:r>
              <a:rPr lang="tr-TR" sz="1600" dirty="0" smtClean="0"/>
              <a:t>;</a:t>
            </a:r>
          </a:p>
          <a:p>
            <a:r>
              <a:rPr lang="tr-TR" sz="1600" dirty="0"/>
              <a:t>width:20%;</a:t>
            </a:r>
          </a:p>
          <a:p>
            <a:r>
              <a:rPr lang="tr-TR" sz="1600" dirty="0" smtClean="0"/>
              <a:t>height:50px;}</a:t>
            </a:r>
          </a:p>
          <a:p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resimArkaplan</a:t>
            </a:r>
            <a:r>
              <a:rPr lang="tr-TR" sz="1600" dirty="0" smtClean="0"/>
              <a:t> { …… </a:t>
            </a:r>
            <a:r>
              <a:rPr lang="tr-TR" sz="1600" dirty="0" err="1" smtClean="0"/>
              <a:t>text-align:right</a:t>
            </a:r>
            <a:r>
              <a:rPr lang="tr-TR" sz="1600" dirty="0" smtClean="0"/>
              <a:t>; </a:t>
            </a:r>
          </a:p>
          <a:p>
            <a:r>
              <a:rPr lang="tr-TR" sz="1600" dirty="0" smtClean="0"/>
              <a:t>width:15</a:t>
            </a:r>
            <a:r>
              <a:rPr lang="tr-TR" sz="1600" dirty="0"/>
              <a:t>%;</a:t>
            </a:r>
          </a:p>
          <a:p>
            <a:r>
              <a:rPr lang="tr-TR" sz="1600" dirty="0" smtClean="0"/>
              <a:t>height:40px</a:t>
            </a:r>
            <a:r>
              <a:rPr lang="tr-TR" sz="1600" dirty="0"/>
              <a:t>;}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&lt;body&gt;</a:t>
            </a:r>
          </a:p>
          <a:p>
            <a:r>
              <a:rPr lang="tr-TR" sz="1600" dirty="0"/>
              <a:t>İçerik yazısı</a:t>
            </a:r>
          </a:p>
          <a:p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arkaplan</a:t>
            </a:r>
            <a:r>
              <a:rPr lang="tr-TR" sz="1600" dirty="0"/>
              <a:t>"&gt;Arka planı renklendirilmiş paragraf&lt;/p&gt;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resimArkaplan</a:t>
            </a:r>
            <a:r>
              <a:rPr lang="tr-TR" sz="1600" dirty="0"/>
              <a:t>"&gt;</a:t>
            </a:r>
            <a:r>
              <a:rPr lang="tr-TR" sz="1600" dirty="0" err="1"/>
              <a:t>Arkaplanda</a:t>
            </a:r>
            <a:r>
              <a:rPr lang="tr-TR" sz="1600" dirty="0"/>
              <a:t> resim olan div&lt;/div&gt;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405236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1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SPAN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Web sayfalarını düzenlemek amacıyla kullanılan öğelerden biri de </a:t>
            </a:r>
            <a:r>
              <a:rPr lang="tr-TR" dirty="0" err="1" smtClean="0"/>
              <a:t>span</a:t>
            </a:r>
            <a:r>
              <a:rPr lang="tr-TR" dirty="0" smtClean="0"/>
              <a:t> elemanıdır.  </a:t>
            </a:r>
          </a:p>
          <a:p>
            <a:endParaRPr lang="tr-TR" dirty="0"/>
          </a:p>
          <a:p>
            <a:r>
              <a:rPr lang="tr-TR" dirty="0" err="1" smtClean="0"/>
              <a:t>Span</a:t>
            </a:r>
            <a:r>
              <a:rPr lang="tr-TR" dirty="0" smtClean="0"/>
              <a:t>  elemanı kullanılarak web sayfasının belirli parçalara bölünmesi ve bu parçaların içerisine içeriklerin eklenerek gösterilmesi sağlanır.</a:t>
            </a:r>
          </a:p>
          <a:p>
            <a:endParaRPr lang="tr-TR" dirty="0"/>
          </a:p>
          <a:p>
            <a:r>
              <a:rPr lang="tr-TR" dirty="0" err="1" smtClean="0"/>
              <a:t>Span</a:t>
            </a:r>
            <a:r>
              <a:rPr lang="tr-TR" dirty="0" smtClean="0"/>
              <a:t> etiketi satır içi temelli bir elemandır. İçerisine eklenen değerlerin büyüklüğü kadar genişliğe sahip olabilir.  </a:t>
            </a:r>
          </a:p>
          <a:p>
            <a:endParaRPr lang="tr-TR" dirty="0" smtClean="0"/>
          </a:p>
          <a:p>
            <a:r>
              <a:rPr lang="tr-TR" dirty="0" err="1" smtClean="0"/>
              <a:t>Span</a:t>
            </a:r>
            <a:r>
              <a:rPr lang="tr-TR" dirty="0" smtClean="0"/>
              <a:t> elemanları </a:t>
            </a:r>
            <a:r>
              <a:rPr lang="tr-TR" dirty="0" err="1" smtClean="0"/>
              <a:t>ardarda</a:t>
            </a:r>
            <a:r>
              <a:rPr lang="tr-TR" dirty="0" smtClean="0"/>
              <a:t> eklendiğinde </a:t>
            </a:r>
            <a:r>
              <a:rPr lang="tr-TR" dirty="0" err="1" smtClean="0"/>
              <a:t>yanyana</a:t>
            </a:r>
            <a:r>
              <a:rPr lang="tr-TR" dirty="0" smtClean="0"/>
              <a:t> gösterilirler.</a:t>
            </a:r>
          </a:p>
          <a:p>
            <a:endParaRPr lang="tr-TR" dirty="0" smtClean="0"/>
          </a:p>
          <a:p>
            <a:r>
              <a:rPr lang="tr-TR" dirty="0" err="1" smtClean="0"/>
              <a:t>Span</a:t>
            </a:r>
            <a:r>
              <a:rPr lang="tr-TR" dirty="0" smtClean="0"/>
              <a:t> </a:t>
            </a:r>
            <a:r>
              <a:rPr lang="tr-TR" dirty="0"/>
              <a:t>elemanları stiller kullanarak düzenlenebilir.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3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SPAN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93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&gt;Programlamaya Giriş&lt;/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&gt;Veri Yapıları&lt;/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&gt;Web Teknolojileri&lt;/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&gt;Veritabanı Yönetim Sistemleri&lt;/</a:t>
            </a:r>
            <a:r>
              <a:rPr lang="tr-TR" dirty="0" err="1"/>
              <a:t>span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span</a:t>
            </a: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:#4F3977;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:#ECDEDE;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</a:t>
            </a:r>
            <a:r>
              <a:rPr lang="tr-TR" dirty="0" smtClean="0"/>
              <a:t>Helvetica</a:t>
            </a:r>
            <a:r>
              <a:rPr lang="tr-TR" dirty="0"/>
              <a:t>, Arial, sans-serif;</a:t>
            </a:r>
          </a:p>
          <a:p>
            <a:pPr marL="0" indent="0">
              <a:buNone/>
            </a:pPr>
            <a:r>
              <a:rPr lang="tr-TR" dirty="0"/>
              <a:t>	font-size:12px;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013176"/>
            <a:ext cx="81696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9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Web sayfalarını düzenlemek amacıyla kullanılan öğelerden biri de div elemanıdır.  </a:t>
            </a:r>
          </a:p>
          <a:p>
            <a:endParaRPr lang="tr-TR" dirty="0"/>
          </a:p>
          <a:p>
            <a:r>
              <a:rPr lang="tr-TR" dirty="0" err="1" smtClean="0"/>
              <a:t>Div</a:t>
            </a:r>
            <a:r>
              <a:rPr lang="tr-TR" dirty="0" smtClean="0"/>
              <a:t> elemanı kullanılarak web sayfasının belirli parçalara bölünmesi ve bu parçaların içerisine içeriklerin eklenerek gösterilmesi sağlanır.</a:t>
            </a:r>
          </a:p>
          <a:p>
            <a:endParaRPr lang="tr-TR" dirty="0"/>
          </a:p>
          <a:p>
            <a:r>
              <a:rPr lang="tr-TR" dirty="0" err="1" smtClean="0"/>
              <a:t>Div</a:t>
            </a:r>
            <a:r>
              <a:rPr lang="tr-TR" dirty="0" smtClean="0"/>
              <a:t> etiketi blok temelli bir elemandır. İçerisine eklenen değerleri bir blok içerisinde gösterir. </a:t>
            </a:r>
          </a:p>
          <a:p>
            <a:endParaRPr lang="tr-TR" dirty="0" smtClean="0"/>
          </a:p>
          <a:p>
            <a:r>
              <a:rPr lang="tr-TR" dirty="0" err="1" smtClean="0"/>
              <a:t>Div</a:t>
            </a:r>
            <a:r>
              <a:rPr lang="tr-TR" dirty="0" smtClean="0"/>
              <a:t> elemanlarını </a:t>
            </a:r>
            <a:r>
              <a:rPr lang="tr-TR" dirty="0" err="1" smtClean="0"/>
              <a:t>yanyana</a:t>
            </a:r>
            <a:r>
              <a:rPr lang="tr-TR" dirty="0" smtClean="0"/>
              <a:t> gösterebilmek için </a:t>
            </a:r>
            <a:r>
              <a:rPr lang="tr-TR" dirty="0" err="1" smtClean="0"/>
              <a:t>float</a:t>
            </a:r>
            <a:r>
              <a:rPr lang="tr-TR" dirty="0" smtClean="0"/>
              <a:t> elemanı kullanmak gerekmektedir.</a:t>
            </a:r>
          </a:p>
          <a:p>
            <a:endParaRPr lang="tr-TR" dirty="0"/>
          </a:p>
          <a:p>
            <a:r>
              <a:rPr lang="tr-TR" dirty="0" err="1" smtClean="0"/>
              <a:t>Div</a:t>
            </a:r>
            <a:r>
              <a:rPr lang="tr-TR" dirty="0" smtClean="0"/>
              <a:t> elemanları stiller kullanarak düzenlenebilir.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0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&lt;div&gt;Programlamaya Giriş&lt;/div&gt;</a:t>
            </a:r>
          </a:p>
          <a:p>
            <a:pPr marL="0" indent="0">
              <a:buNone/>
            </a:pPr>
            <a:r>
              <a:rPr lang="tr-TR" dirty="0"/>
              <a:t>&lt;div&gt;Veri Yapıları&lt;/div&gt;</a:t>
            </a:r>
          </a:p>
          <a:p>
            <a:pPr marL="0" indent="0">
              <a:buNone/>
            </a:pPr>
            <a:r>
              <a:rPr lang="tr-TR" dirty="0"/>
              <a:t>&lt;div&gt;Web Teknolojileri&lt;/div&gt;</a:t>
            </a:r>
          </a:p>
          <a:p>
            <a:pPr marL="0" indent="0">
              <a:buNone/>
            </a:pPr>
            <a:r>
              <a:rPr lang="tr-TR" dirty="0"/>
              <a:t>&lt;div&gt;Veritabanı Yönetim Sistemleri&lt;/div&gt;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789040"/>
            <a:ext cx="4032448" cy="16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4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499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&lt;div&gt;Programlamaya Giriş&lt;/div&gt;</a:t>
            </a:r>
          </a:p>
          <a:p>
            <a:pPr marL="0" indent="0">
              <a:buNone/>
            </a:pPr>
            <a:r>
              <a:rPr lang="tr-TR" dirty="0"/>
              <a:t>&lt;div&gt;Veri Yapıları&lt;/div&gt;</a:t>
            </a:r>
          </a:p>
          <a:p>
            <a:pPr marL="0" indent="0">
              <a:buNone/>
            </a:pPr>
            <a:r>
              <a:rPr lang="tr-TR" dirty="0"/>
              <a:t>&lt;div&gt;Web Teknolojileri&lt;/div&gt;</a:t>
            </a:r>
          </a:p>
          <a:p>
            <a:pPr marL="0" indent="0">
              <a:buNone/>
            </a:pPr>
            <a:r>
              <a:rPr lang="tr-TR" dirty="0"/>
              <a:t>&lt;div&gt;Veritabanı Yönetim Sistemleri&lt;/div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div{</a:t>
            </a:r>
          </a:p>
          <a:p>
            <a:pPr marL="0" indent="0">
              <a:buNone/>
            </a:pPr>
            <a:r>
              <a:rPr lang="tr-TR" dirty="0" smtClean="0"/>
              <a:t>     background-</a:t>
            </a:r>
            <a:r>
              <a:rPr lang="tr-TR" dirty="0" err="1" smtClean="0"/>
              <a:t>color</a:t>
            </a:r>
            <a:r>
              <a:rPr lang="tr-TR" dirty="0"/>
              <a:t>:#7961A4;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dirty="0" err="1" smtClean="0"/>
              <a:t>color</a:t>
            </a:r>
            <a:r>
              <a:rPr lang="tr-TR" dirty="0"/>
              <a:t>:#ECDEDE;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smtClean="0"/>
              <a:t> </a:t>
            </a:r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"Gill Sans MT", </a:t>
            </a:r>
            <a:r>
              <a:rPr lang="tr-TR" dirty="0" smtClean="0"/>
              <a:t>Helvetica</a:t>
            </a:r>
            <a:r>
              <a:rPr lang="tr-TR" dirty="0"/>
              <a:t>, Arial, sans-serif;</a:t>
            </a:r>
          </a:p>
          <a:p>
            <a:pPr marL="0" indent="0">
              <a:buNone/>
            </a:pPr>
            <a:r>
              <a:rPr lang="tr-TR" dirty="0" smtClean="0"/>
              <a:t>     font-size:12px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53136"/>
            <a:ext cx="40172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5090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="t"&gt;Programlamaya Giriş&lt;/div&gt;</a:t>
            </a:r>
          </a:p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="c"&gt;Veri Yapıları&lt;/div&gt;</a:t>
            </a:r>
          </a:p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="t"&gt;Web Teknolojileri&lt;/div&gt;</a:t>
            </a:r>
          </a:p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="c"&gt;Veritabanı Yönetim Sistemleri&lt;/div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div{</a:t>
            </a:r>
          </a:p>
          <a:p>
            <a:pPr marL="0" indent="0">
              <a:buNone/>
            </a:pPr>
            <a:r>
              <a:rPr lang="tr-TR" dirty="0" smtClean="0"/>
              <a:t>     </a:t>
            </a:r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</a:t>
            </a:r>
            <a:r>
              <a:rPr lang="tr-TR" dirty="0" smtClean="0"/>
              <a:t>Helvetica</a:t>
            </a:r>
            <a:r>
              <a:rPr lang="tr-TR" dirty="0"/>
              <a:t>, Arial, sans-serif;</a:t>
            </a:r>
          </a:p>
          <a:p>
            <a:pPr marL="0" indent="0">
              <a:buNone/>
            </a:pPr>
            <a:r>
              <a:rPr lang="tr-TR" dirty="0" smtClean="0"/>
              <a:t>     font-size:12px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/>
              <a:t>div.t{</a:t>
            </a:r>
          </a:p>
          <a:p>
            <a:pPr marL="0" indent="0">
              <a:buNone/>
            </a:pPr>
            <a:r>
              <a:rPr lang="tr-TR" dirty="0" smtClean="0"/>
              <a:t>      background-</a:t>
            </a:r>
            <a:r>
              <a:rPr lang="tr-TR" dirty="0" err="1" smtClean="0"/>
              <a:t>color</a:t>
            </a:r>
            <a:r>
              <a:rPr lang="tr-TR" dirty="0"/>
              <a:t>:#4F3977;</a:t>
            </a:r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 err="1" smtClean="0"/>
              <a:t>color</a:t>
            </a:r>
            <a:r>
              <a:rPr lang="tr-TR" dirty="0"/>
              <a:t>:#ECDEDE;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/>
              <a:t>div.c</a:t>
            </a: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/>
              <a:t>      background-</a:t>
            </a:r>
            <a:r>
              <a:rPr lang="tr-TR" dirty="0" err="1" smtClean="0"/>
              <a:t>color</a:t>
            </a:r>
            <a:r>
              <a:rPr lang="tr-TR" dirty="0"/>
              <a:t>:#C4A9A9;</a:t>
            </a:r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 err="1" smtClean="0"/>
              <a:t>color</a:t>
            </a:r>
            <a:r>
              <a:rPr lang="tr-TR" dirty="0"/>
              <a:t>:#410506;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55606"/>
            <a:ext cx="3538700" cy="130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sayfalarında html etiketlerinin kısıtlı imkanlarını daha da geliştirmek, sayfa tasarımlarını daha etkili hale getirmek ve kolay tasarlanabilir, esnek yapmak amacıyla stil şablonları kullanılmaktadır.</a:t>
            </a:r>
          </a:p>
          <a:p>
            <a:endParaRPr lang="tr-TR" dirty="0" smtClean="0"/>
          </a:p>
          <a:p>
            <a:r>
              <a:rPr lang="tr-TR" dirty="0" smtClean="0"/>
              <a:t>Stil şablonlarını tek bir etiket üzerinde tanımlanabileceği gibi, tüm sayfada geçerli olacak şekilde tasarlanabilir veya stil dosyaları ile istenilen sayfada stil şablonları kullanılabilir.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57672"/>
          </a:xfrm>
        </p:spPr>
        <p:txBody>
          <a:bodyPr>
            <a:normAutofit/>
          </a:bodyPr>
          <a:lstStyle/>
          <a:p>
            <a:r>
              <a:rPr lang="tr-TR" dirty="0" smtClean="0"/>
              <a:t>Web sayfamızda artarda div etiketleri kullanıldığında </a:t>
            </a:r>
            <a:r>
              <a:rPr lang="tr-TR" dirty="0" err="1" smtClean="0"/>
              <a:t>altalta</a:t>
            </a:r>
            <a:r>
              <a:rPr lang="tr-TR" dirty="0" smtClean="0"/>
              <a:t> gösterilecektir. 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539552" y="2132856"/>
            <a:ext cx="475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bolumler</a:t>
            </a:r>
            <a:r>
              <a:rPr lang="tr-TR" dirty="0"/>
              <a:t>{</a:t>
            </a:r>
          </a:p>
          <a:p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Helvetica, Arial, sans-serif;</a:t>
            </a:r>
          </a:p>
          <a:p>
            <a:r>
              <a:rPr lang="tr-TR" dirty="0" smtClean="0"/>
              <a:t>font-size:12px</a:t>
            </a:r>
            <a:r>
              <a:rPr lang="tr-TR" dirty="0"/>
              <a:t>;</a:t>
            </a:r>
          </a:p>
          <a:p>
            <a:r>
              <a:rPr lang="tr-TR" dirty="0" smtClean="0"/>
              <a:t>background-</a:t>
            </a:r>
            <a:r>
              <a:rPr lang="tr-TR" dirty="0" err="1" smtClean="0"/>
              <a:t>color</a:t>
            </a:r>
            <a:r>
              <a:rPr lang="tr-TR" dirty="0"/>
              <a:t>:#C4A9A9;</a:t>
            </a:r>
          </a:p>
          <a:p>
            <a:r>
              <a:rPr lang="tr-TR" dirty="0" err="1" smtClean="0"/>
              <a:t>color</a:t>
            </a:r>
            <a:r>
              <a:rPr lang="tr-TR" dirty="0"/>
              <a:t>:#410506;</a:t>
            </a:r>
          </a:p>
          <a:p>
            <a:r>
              <a:rPr lang="tr-TR" dirty="0" smtClean="0"/>
              <a:t>width:15</a:t>
            </a:r>
            <a:r>
              <a:rPr lang="tr-TR" dirty="0"/>
              <a:t>%;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.dersler{</a:t>
            </a:r>
          </a:p>
          <a:p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Helvetica, Arial, sans-serif;</a:t>
            </a:r>
          </a:p>
          <a:p>
            <a:r>
              <a:rPr lang="tr-TR" dirty="0" smtClean="0"/>
              <a:t>font-size:10px</a:t>
            </a:r>
            <a:r>
              <a:rPr lang="tr-TR" dirty="0"/>
              <a:t>;</a:t>
            </a:r>
          </a:p>
          <a:p>
            <a:r>
              <a:rPr lang="tr-TR" dirty="0" smtClean="0"/>
              <a:t>background-</a:t>
            </a:r>
            <a:r>
              <a:rPr lang="tr-TR" dirty="0" err="1" smtClean="0"/>
              <a:t>color</a:t>
            </a:r>
            <a:r>
              <a:rPr lang="tr-TR" dirty="0"/>
              <a:t>:#4F3977;</a:t>
            </a:r>
          </a:p>
          <a:p>
            <a:r>
              <a:rPr lang="tr-TR" dirty="0" err="1" smtClean="0"/>
              <a:t>color</a:t>
            </a:r>
            <a:r>
              <a:rPr lang="tr-TR" dirty="0"/>
              <a:t>:#ECDEDE;</a:t>
            </a:r>
          </a:p>
          <a:p>
            <a:r>
              <a:rPr lang="tr-TR" dirty="0" smtClean="0"/>
              <a:t>width:20</a:t>
            </a:r>
            <a:r>
              <a:rPr lang="tr-TR" dirty="0"/>
              <a:t>%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8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340768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bolumler</a:t>
            </a:r>
            <a:r>
              <a:rPr lang="tr-TR" dirty="0"/>
              <a:t>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div&gt;Bilgisayar Mühendisliği&lt;/div&gt;</a:t>
            </a:r>
          </a:p>
          <a:p>
            <a:r>
              <a:rPr lang="tr-TR" dirty="0"/>
              <a:t>    &lt;div&gt;Bilişim Sistemleri Mühendisliği&lt;/div&gt;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="dersler"&gt;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div&gt;Programlamaya Giriş&lt;/div&gt;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div&gt;Veri Yapıları&lt;/div</a:t>
            </a:r>
            <a:r>
              <a:rPr lang="tr-TR" dirty="0" smtClean="0"/>
              <a:t>&gt;  </a:t>
            </a:r>
          </a:p>
          <a:p>
            <a:r>
              <a:rPr lang="tr-TR" dirty="0" smtClean="0"/>
              <a:t>    &lt;</a:t>
            </a:r>
            <a:r>
              <a:rPr lang="tr-TR" dirty="0"/>
              <a:t>div&gt;Web Teknolojileri&lt;/div&gt;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div&gt;Veritabanı Yönetim Sistemleri&lt;/div&gt;</a:t>
            </a:r>
          </a:p>
          <a:p>
            <a:r>
              <a:rPr lang="tr-TR" dirty="0"/>
              <a:t>&lt;/div&gt;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03090"/>
            <a:ext cx="5679453" cy="186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0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4096"/>
          </a:xfrm>
        </p:spPr>
        <p:txBody>
          <a:bodyPr>
            <a:normAutofit/>
          </a:bodyPr>
          <a:lstStyle/>
          <a:p>
            <a:r>
              <a:rPr lang="tr-TR" dirty="0" smtClean="0"/>
              <a:t>Web sayfamızda artarda div etiketleri kullanıldığında eğer </a:t>
            </a:r>
            <a:r>
              <a:rPr lang="tr-TR" dirty="0" err="1" smtClean="0"/>
              <a:t>yanyana</a:t>
            </a:r>
            <a:r>
              <a:rPr lang="tr-TR" dirty="0" smtClean="0"/>
              <a:t> gösterilmek isteniyorsa </a:t>
            </a:r>
            <a:r>
              <a:rPr lang="tr-TR" dirty="0" err="1" smtClean="0"/>
              <a:t>float</a:t>
            </a:r>
            <a:r>
              <a:rPr lang="tr-TR" dirty="0" smtClean="0"/>
              <a:t> özelliği </a:t>
            </a:r>
            <a:r>
              <a:rPr lang="tr-TR" dirty="0" err="1" smtClean="0"/>
              <a:t>left</a:t>
            </a:r>
            <a:r>
              <a:rPr lang="tr-TR" dirty="0" smtClean="0"/>
              <a:t> (solda) veya </a:t>
            </a:r>
            <a:r>
              <a:rPr lang="tr-TR" dirty="0" err="1" smtClean="0"/>
              <a:t>right</a:t>
            </a:r>
            <a:r>
              <a:rPr lang="tr-TR" dirty="0" smtClean="0"/>
              <a:t> (sağda) seçilir. </a:t>
            </a:r>
          </a:p>
          <a:p>
            <a:endParaRPr lang="tr-TR" dirty="0"/>
          </a:p>
          <a:p>
            <a:r>
              <a:rPr lang="tr-TR" dirty="0" err="1" smtClean="0"/>
              <a:t>Float</a:t>
            </a:r>
            <a:r>
              <a:rPr lang="tr-TR" dirty="0" smtClean="0"/>
              <a:t> özelliğinin sıfırlanması için </a:t>
            </a:r>
            <a:r>
              <a:rPr lang="tr-TR" dirty="0" err="1" smtClean="0"/>
              <a:t>clear</a:t>
            </a:r>
            <a:r>
              <a:rPr lang="tr-TR" dirty="0" smtClean="0"/>
              <a:t> özelliği </a:t>
            </a:r>
            <a:r>
              <a:rPr lang="tr-TR" dirty="0" err="1" smtClean="0"/>
              <a:t>left</a:t>
            </a:r>
            <a:r>
              <a:rPr lang="tr-TR" dirty="0" smtClean="0"/>
              <a:t> veya </a:t>
            </a:r>
            <a:r>
              <a:rPr lang="tr-TR" dirty="0" err="1" smtClean="0"/>
              <a:t>right</a:t>
            </a:r>
            <a:r>
              <a:rPr lang="tr-TR" dirty="0" smtClean="0"/>
              <a:t> seçilir. Her ikisinin sıfırlanması için bu özellik </a:t>
            </a:r>
            <a:r>
              <a:rPr lang="tr-TR" dirty="0" err="1" smtClean="0"/>
              <a:t>both</a:t>
            </a:r>
            <a:r>
              <a:rPr lang="tr-TR" dirty="0" smtClean="0"/>
              <a:t> olarak seçilir.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9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268760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bolumler</a:t>
            </a:r>
            <a:r>
              <a:rPr lang="tr-TR" dirty="0"/>
              <a:t>{</a:t>
            </a:r>
          </a:p>
          <a:p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Helvetica, Arial, sans-serif;</a:t>
            </a:r>
          </a:p>
          <a:p>
            <a:r>
              <a:rPr lang="tr-TR" dirty="0" smtClean="0"/>
              <a:t>font-size:12px</a:t>
            </a:r>
            <a:r>
              <a:rPr lang="tr-TR" dirty="0"/>
              <a:t>;</a:t>
            </a:r>
          </a:p>
          <a:p>
            <a:r>
              <a:rPr lang="tr-TR" dirty="0" smtClean="0"/>
              <a:t>background-</a:t>
            </a:r>
            <a:r>
              <a:rPr lang="tr-TR" dirty="0" err="1" smtClean="0"/>
              <a:t>color</a:t>
            </a:r>
            <a:r>
              <a:rPr lang="tr-TR" dirty="0"/>
              <a:t>:#C4A9A9;</a:t>
            </a:r>
          </a:p>
          <a:p>
            <a:r>
              <a:rPr lang="tr-TR" dirty="0" err="1" smtClean="0"/>
              <a:t>color</a:t>
            </a:r>
            <a:r>
              <a:rPr lang="tr-TR" dirty="0"/>
              <a:t>:#410506;</a:t>
            </a:r>
          </a:p>
          <a:p>
            <a:r>
              <a:rPr lang="tr-TR" dirty="0" smtClean="0"/>
              <a:t>width:15%;</a:t>
            </a:r>
          </a:p>
          <a:p>
            <a:r>
              <a:rPr lang="tr-TR" dirty="0" err="1"/>
              <a:t>float:left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.dersler{</a:t>
            </a:r>
          </a:p>
          <a:p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Helvetica, Arial, sans-serif;</a:t>
            </a:r>
          </a:p>
          <a:p>
            <a:r>
              <a:rPr lang="tr-TR" dirty="0" smtClean="0"/>
              <a:t>font-size:10px</a:t>
            </a:r>
            <a:r>
              <a:rPr lang="tr-TR" dirty="0"/>
              <a:t>;</a:t>
            </a:r>
          </a:p>
          <a:p>
            <a:r>
              <a:rPr lang="tr-TR" dirty="0" smtClean="0"/>
              <a:t>background-</a:t>
            </a:r>
            <a:r>
              <a:rPr lang="tr-TR" dirty="0" err="1" smtClean="0"/>
              <a:t>color</a:t>
            </a:r>
            <a:r>
              <a:rPr lang="tr-TR" dirty="0"/>
              <a:t>:#4F3977;</a:t>
            </a:r>
          </a:p>
          <a:p>
            <a:r>
              <a:rPr lang="tr-TR" dirty="0" err="1" smtClean="0"/>
              <a:t>color</a:t>
            </a:r>
            <a:r>
              <a:rPr lang="tr-TR" dirty="0"/>
              <a:t>:#ECDEDE;</a:t>
            </a:r>
          </a:p>
          <a:p>
            <a:r>
              <a:rPr lang="tr-TR" dirty="0" smtClean="0"/>
              <a:t>width:20%;</a:t>
            </a:r>
          </a:p>
          <a:p>
            <a:r>
              <a:rPr lang="tr-TR" dirty="0" err="1"/>
              <a:t>float:left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31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340768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bolumler</a:t>
            </a:r>
            <a:r>
              <a:rPr lang="tr-TR" dirty="0"/>
              <a:t>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div&gt;Bilgisayar Mühendisliği&lt;/div&gt;</a:t>
            </a:r>
          </a:p>
          <a:p>
            <a:r>
              <a:rPr lang="tr-TR" dirty="0"/>
              <a:t>    &lt;div&gt;Bilişim Sistemleri Mühendisliği&lt;/div&gt;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="dersler"&gt;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div&gt;Programlamaya Giriş&lt;/div&gt;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div&gt;Veri Yapıları&lt;/div</a:t>
            </a:r>
            <a:r>
              <a:rPr lang="tr-TR" dirty="0" smtClean="0"/>
              <a:t>&gt;  </a:t>
            </a:r>
          </a:p>
          <a:p>
            <a:r>
              <a:rPr lang="tr-TR" dirty="0" smtClean="0"/>
              <a:t>    &lt;</a:t>
            </a:r>
            <a:r>
              <a:rPr lang="tr-TR" dirty="0"/>
              <a:t>div&gt;Web Teknolojileri&lt;/div&gt;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div&gt;Veritabanı Yönetim Sistemleri&lt;/div&gt;</a:t>
            </a:r>
          </a:p>
          <a:p>
            <a:r>
              <a:rPr lang="tr-TR" dirty="0"/>
              <a:t>&lt;/div&gt;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32926"/>
            <a:ext cx="8208912" cy="11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0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268760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bolumleri</a:t>
            </a:r>
            <a:r>
              <a:rPr lang="tr-TR" dirty="0"/>
              <a:t>{</a:t>
            </a:r>
          </a:p>
          <a:p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Helvetica, Arial, sans-serif;</a:t>
            </a:r>
          </a:p>
          <a:p>
            <a:r>
              <a:rPr lang="tr-TR" dirty="0"/>
              <a:t>	font-size:12px;</a:t>
            </a:r>
          </a:p>
          <a:p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:#C4A9A9;</a:t>
            </a:r>
          </a:p>
          <a:p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:#410506;</a:t>
            </a:r>
          </a:p>
          <a:p>
            <a:r>
              <a:rPr lang="tr-TR" dirty="0"/>
              <a:t>	width:40%;</a:t>
            </a:r>
          </a:p>
          <a:p>
            <a:r>
              <a:rPr lang="tr-TR" dirty="0"/>
              <a:t>	</a:t>
            </a:r>
            <a:r>
              <a:rPr lang="tr-TR" dirty="0" err="1"/>
              <a:t>float:left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.dersleri{</a:t>
            </a:r>
          </a:p>
          <a:p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Helvetica, Arial, sans-serif;</a:t>
            </a:r>
          </a:p>
          <a:p>
            <a:r>
              <a:rPr lang="tr-TR" dirty="0"/>
              <a:t>	font-size:10px;</a:t>
            </a:r>
          </a:p>
          <a:p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:#4F3977;</a:t>
            </a:r>
          </a:p>
          <a:p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:#ECDEDE;</a:t>
            </a:r>
          </a:p>
          <a:p>
            <a:r>
              <a:rPr lang="tr-TR" dirty="0"/>
              <a:t>	width:60%;</a:t>
            </a:r>
          </a:p>
          <a:p>
            <a:r>
              <a:rPr lang="tr-TR" dirty="0"/>
              <a:t>	</a:t>
            </a:r>
            <a:r>
              <a:rPr lang="tr-TR" dirty="0" err="1"/>
              <a:t>float:left</a:t>
            </a:r>
            <a:r>
              <a:rPr lang="tr-TR" dirty="0"/>
              <a:t>;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01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124744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</a:t>
            </a:r>
            <a:r>
              <a:rPr lang="tr-TR" dirty="0" err="1" smtClean="0"/>
              <a:t>universite</a:t>
            </a:r>
            <a:r>
              <a:rPr lang="tr-TR" dirty="0" smtClean="0"/>
              <a:t>{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Helvetica, Arial, sans-serif;</a:t>
            </a:r>
          </a:p>
          <a:p>
            <a:r>
              <a:rPr lang="tr-TR" dirty="0"/>
              <a:t>	font-size:14px;</a:t>
            </a:r>
          </a:p>
          <a:p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:#7961A4;</a:t>
            </a:r>
          </a:p>
          <a:p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:#410506;</a:t>
            </a:r>
          </a:p>
          <a:p>
            <a:r>
              <a:rPr lang="tr-TR" dirty="0"/>
              <a:t>	width:100%;</a:t>
            </a:r>
          </a:p>
          <a:p>
            <a:r>
              <a:rPr lang="tr-TR" dirty="0"/>
              <a:t>	</a:t>
            </a:r>
            <a:r>
              <a:rPr lang="tr-TR" dirty="0" err="1"/>
              <a:t>text-align:center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</a:t>
            </a:r>
            <a:r>
              <a:rPr lang="tr-TR" dirty="0" smtClean="0"/>
              <a:t>bolum{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Helvetica, Arial, sans-serif;</a:t>
            </a:r>
          </a:p>
          <a:p>
            <a:r>
              <a:rPr lang="tr-TR" dirty="0"/>
              <a:t>	font-size:14px;</a:t>
            </a:r>
          </a:p>
          <a:p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:#D2EBE7;</a:t>
            </a:r>
          </a:p>
          <a:p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:#410506;</a:t>
            </a:r>
          </a:p>
          <a:p>
            <a:r>
              <a:rPr lang="tr-TR" dirty="0"/>
              <a:t>	width:100%;</a:t>
            </a:r>
          </a:p>
          <a:p>
            <a:r>
              <a:rPr lang="tr-TR" dirty="0"/>
              <a:t>	</a:t>
            </a:r>
            <a:r>
              <a:rPr lang="tr-TR" dirty="0" err="1"/>
              <a:t>text-align:center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</a:t>
            </a:r>
            <a:r>
              <a:rPr lang="tr-TR" dirty="0" err="1"/>
              <a:t>sifirla</a:t>
            </a:r>
            <a:r>
              <a:rPr lang="tr-TR" dirty="0"/>
              <a:t>{</a:t>
            </a:r>
          </a:p>
          <a:p>
            <a:r>
              <a:rPr lang="tr-TR" dirty="0"/>
              <a:t>	</a:t>
            </a:r>
            <a:r>
              <a:rPr lang="tr-TR" dirty="0" err="1"/>
              <a:t>clear:both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67544" y="1268760"/>
            <a:ext cx="7272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universite</a:t>
            </a:r>
            <a:r>
              <a:rPr lang="tr-TR" dirty="0"/>
              <a:t>"&gt;Sakarya Üniversitesi&lt;/div&gt;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bolumleri</a:t>
            </a:r>
            <a:r>
              <a:rPr lang="tr-TR" dirty="0"/>
              <a:t>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div&gt;Bilgisayar Mühendisliği&lt;/div&gt;</a:t>
            </a:r>
          </a:p>
          <a:p>
            <a:r>
              <a:rPr lang="tr-TR" dirty="0"/>
              <a:t>    &lt;div&gt;Bilişim Sistemleri Mühendisliği&lt;/div&gt;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="dersleri"&gt;</a:t>
            </a:r>
          </a:p>
          <a:p>
            <a:r>
              <a:rPr lang="tr-TR" dirty="0"/>
              <a:t>	&lt;div&gt;Programlamaya Giriş&lt;/div&gt;</a:t>
            </a:r>
          </a:p>
          <a:p>
            <a:r>
              <a:rPr lang="tr-TR" dirty="0"/>
              <a:t>	&lt;div&gt;Veri Yapıları&lt;/div&gt;</a:t>
            </a:r>
          </a:p>
          <a:p>
            <a:r>
              <a:rPr lang="tr-TR" dirty="0"/>
              <a:t>	&lt;div&gt;Web Teknolojileri&lt;/div&gt;</a:t>
            </a:r>
          </a:p>
          <a:p>
            <a:r>
              <a:rPr lang="tr-TR" dirty="0"/>
              <a:t>	&lt;div&gt;Veritabanı Yönetim Sistemleri&lt;/div&gt;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sifirla</a:t>
            </a:r>
            <a:r>
              <a:rPr lang="tr-TR" dirty="0"/>
              <a:t>"&gt;&lt;/div&gt;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="bolum"&gt;Bilgisayar ve Bilişim Bilimleri Fakültesi&lt;/div&gt;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" y="5035110"/>
            <a:ext cx="9124328" cy="9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Şablonları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Stil şablonları tanımlandıkları yere göre üç farklı şekilde kullanılabilirler.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Yerel Stil tanımlamaları (Satır İçi Stiller)</a:t>
            </a:r>
            <a:endParaRPr lang="tr-TR" dirty="0"/>
          </a:p>
          <a:p>
            <a:r>
              <a:rPr lang="tr-TR" dirty="0" smtClean="0"/>
              <a:t>Global Stil tanımlamaları (Gömülü Stiller)</a:t>
            </a:r>
          </a:p>
          <a:p>
            <a:r>
              <a:rPr lang="tr-TR" dirty="0" smtClean="0"/>
              <a:t>Bağlantılı Stil tanımlamaları (Harici Stil Dosyaları)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0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Yerel Stil Tanımlamaları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Yerel Stil tanımlamaları (Satır İçi Stiller): Stil tanımlamaları sayfa içerisinde etiket içerisinde </a:t>
            </a:r>
            <a:r>
              <a:rPr lang="tr-TR" dirty="0" err="1" smtClean="0"/>
              <a:t>style</a:t>
            </a:r>
            <a:r>
              <a:rPr lang="tr-TR" dirty="0" smtClean="0"/>
              <a:t> özelliğinde tanımlanırlar. Bu stil tanımları sadece tanımlandığı yerde geçerlidir.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77852"/>
              </p:ext>
            </p:extLst>
          </p:nvPr>
        </p:nvGraphicFramePr>
        <p:xfrm>
          <a:off x="755576" y="3080111"/>
          <a:ext cx="7488832" cy="292232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88832"/>
              </a:tblGrid>
              <a:tr h="9943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dirty="0" smtClean="0"/>
                        <a:t>&lt;p&gt;Stilsiz paragraf&lt;/p&gt;</a:t>
                      </a:r>
                    </a:p>
                    <a:p>
                      <a:pPr marL="0" indent="0">
                        <a:buNone/>
                      </a:pPr>
                      <a:r>
                        <a:rPr lang="tr-TR" dirty="0" smtClean="0"/>
                        <a:t>&lt;p </a:t>
                      </a:r>
                      <a:r>
                        <a:rPr lang="tr-TR" dirty="0" err="1" smtClean="0"/>
                        <a:t>style</a:t>
                      </a:r>
                      <a:r>
                        <a:rPr lang="tr-TR" dirty="0" smtClean="0"/>
                        <a:t>="font-size:18pt; </a:t>
                      </a:r>
                      <a:r>
                        <a:rPr lang="tr-TR" dirty="0" err="1" smtClean="0"/>
                        <a:t>color</a:t>
                      </a:r>
                      <a:r>
                        <a:rPr lang="tr-TR" dirty="0" smtClean="0"/>
                        <a:t>:#C4A9A9"&gt;Stil verilmiş paragraf&lt;/p&gt;</a:t>
                      </a:r>
                    </a:p>
                    <a:p>
                      <a:endParaRPr lang="tr-TR" dirty="0"/>
                    </a:p>
                  </a:txBody>
                  <a:tcPr/>
                </a:tc>
              </a:tr>
              <a:tr h="192800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13353"/>
            <a:ext cx="4752528" cy="188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Stil Tanımlamaları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 içerisinde geçerli olacak Stil tanımlamaları için kullanılır. Sayfanın </a:t>
            </a:r>
            <a:r>
              <a:rPr lang="tr-TR" dirty="0" err="1" smtClean="0"/>
              <a:t>head</a:t>
            </a:r>
            <a:r>
              <a:rPr lang="tr-TR" dirty="0" smtClean="0"/>
              <a:t> kısmında &lt;</a:t>
            </a:r>
            <a:r>
              <a:rPr lang="tr-TR" dirty="0" err="1" smtClean="0"/>
              <a:t>style</a:t>
            </a:r>
            <a:r>
              <a:rPr lang="tr-TR" dirty="0" smtClean="0"/>
              <a:t>&gt; ile &lt;/</a:t>
            </a:r>
            <a:r>
              <a:rPr lang="tr-TR" dirty="0" err="1" smtClean="0"/>
              <a:t>style</a:t>
            </a:r>
            <a:r>
              <a:rPr lang="tr-TR" dirty="0" smtClean="0"/>
              <a:t>&gt; etiketleri arasında tanımlanır. </a:t>
            </a:r>
          </a:p>
          <a:p>
            <a:endParaRPr lang="tr-TR" dirty="0"/>
          </a:p>
          <a:p>
            <a:r>
              <a:rPr lang="tr-TR" dirty="0" smtClean="0"/>
              <a:t>Etiketlere tanımlanan stiller sayfa içerisinde kullanılan aynı etiketlerin tümüne aynı şekilde etki ederler.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5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Stil Tanımlamaları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smtClean="0"/>
              <a:t>&lt;</a:t>
            </a:r>
            <a:r>
              <a:rPr lang="tr-TR" sz="1500" dirty="0"/>
              <a:t>html&gt;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head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&lt;meta </a:t>
            </a:r>
            <a:r>
              <a:rPr lang="tr-TR" sz="1500" dirty="0" err="1"/>
              <a:t>charset</a:t>
            </a:r>
            <a:r>
              <a:rPr lang="tr-TR" sz="1500" dirty="0"/>
              <a:t>="utf-8"&gt;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 smtClean="0"/>
              <a:t>title</a:t>
            </a:r>
            <a:r>
              <a:rPr lang="tr-TR" sz="1500" dirty="0" smtClean="0"/>
              <a:t>&gt;Örnekler&lt;/</a:t>
            </a:r>
            <a:r>
              <a:rPr lang="tr-TR" sz="1500" dirty="0" err="1"/>
              <a:t>title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style</a:t>
            </a:r>
            <a:r>
              <a:rPr lang="tr-TR" sz="1500" dirty="0"/>
              <a:t> </a:t>
            </a:r>
            <a:r>
              <a:rPr lang="tr-TR" sz="1500" dirty="0" err="1"/>
              <a:t>type</a:t>
            </a:r>
            <a:r>
              <a:rPr lang="tr-TR" sz="1500" dirty="0"/>
              <a:t>="</a:t>
            </a:r>
            <a:r>
              <a:rPr lang="tr-TR" sz="1500" dirty="0" err="1"/>
              <a:t>text</a:t>
            </a:r>
            <a:r>
              <a:rPr lang="tr-TR" sz="1500" dirty="0"/>
              <a:t>/</a:t>
            </a:r>
            <a:r>
              <a:rPr lang="tr-TR" sz="1500" dirty="0" err="1"/>
              <a:t>css</a:t>
            </a:r>
            <a:r>
              <a:rPr lang="tr-TR" sz="1500" dirty="0"/>
              <a:t>"&gt;</a:t>
            </a:r>
          </a:p>
          <a:p>
            <a:pPr marL="0" indent="0">
              <a:buNone/>
            </a:pPr>
            <a:r>
              <a:rPr lang="tr-TR" sz="1500" dirty="0"/>
              <a:t>p{</a:t>
            </a:r>
          </a:p>
          <a:p>
            <a:pPr marL="0" indent="0">
              <a:buNone/>
            </a:pPr>
            <a:r>
              <a:rPr lang="tr-TR" sz="1500" dirty="0"/>
              <a:t>	font-size:18pt; </a:t>
            </a:r>
          </a:p>
          <a:p>
            <a:pPr marL="0" indent="0">
              <a:buNone/>
            </a:pPr>
            <a:r>
              <a:rPr lang="tr-TR" sz="1500" dirty="0"/>
              <a:t>	</a:t>
            </a:r>
            <a:r>
              <a:rPr lang="tr-TR" sz="1500" dirty="0" err="1"/>
              <a:t>color</a:t>
            </a:r>
            <a:r>
              <a:rPr lang="tr-TR" sz="1500" dirty="0"/>
              <a:t>:#C4A9A9</a:t>
            </a:r>
          </a:p>
          <a:p>
            <a:pPr marL="0" indent="0">
              <a:buNone/>
            </a:pPr>
            <a:r>
              <a:rPr lang="tr-TR" sz="1500" dirty="0"/>
              <a:t>}</a:t>
            </a:r>
          </a:p>
          <a:p>
            <a:pPr marL="0" indent="0">
              <a:buNone/>
            </a:pPr>
            <a:r>
              <a:rPr lang="tr-TR" sz="1500" dirty="0"/>
              <a:t>&lt;/</a:t>
            </a:r>
            <a:r>
              <a:rPr lang="tr-TR" sz="1500" dirty="0" err="1"/>
              <a:t>style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&lt;/</a:t>
            </a:r>
            <a:r>
              <a:rPr lang="tr-TR" sz="1500" dirty="0" err="1"/>
              <a:t>head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 smtClean="0"/>
              <a:t>&lt;</a:t>
            </a:r>
            <a:r>
              <a:rPr lang="tr-TR" sz="1500" dirty="0"/>
              <a:t>body&gt;</a:t>
            </a:r>
          </a:p>
          <a:p>
            <a:pPr marL="0" indent="0">
              <a:buNone/>
            </a:pPr>
            <a:r>
              <a:rPr lang="tr-TR" sz="1500" dirty="0"/>
              <a:t>&lt;p&gt;Stil etki eden ilk paragraf&lt;/p&gt;</a:t>
            </a:r>
          </a:p>
          <a:p>
            <a:pPr marL="0" indent="0">
              <a:buNone/>
            </a:pPr>
            <a:r>
              <a:rPr lang="tr-TR" sz="1500" dirty="0"/>
              <a:t>stil etki etmeyen metin</a:t>
            </a:r>
          </a:p>
          <a:p>
            <a:pPr marL="0" indent="0">
              <a:buNone/>
            </a:pPr>
            <a:r>
              <a:rPr lang="tr-TR" sz="1500" dirty="0"/>
              <a:t>&lt;p&gt;Stil etki eden ikinci paragraf&lt;/p&gt;</a:t>
            </a:r>
          </a:p>
          <a:p>
            <a:pPr marL="0" indent="0">
              <a:buNone/>
            </a:pPr>
            <a:r>
              <a:rPr lang="tr-TR" sz="1500" dirty="0"/>
              <a:t>&lt;/body&gt;</a:t>
            </a:r>
          </a:p>
          <a:p>
            <a:pPr marL="0" indent="0">
              <a:buNone/>
            </a:pPr>
            <a:r>
              <a:rPr lang="tr-TR" sz="1500" dirty="0"/>
              <a:t>&lt;/html&gt;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06" y="2204864"/>
            <a:ext cx="5484184" cy="24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5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Bağlantılı Stil tanımlamaları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 içerisinde geçerli olacak Stil tanımlamaları .</a:t>
            </a:r>
            <a:r>
              <a:rPr lang="tr-TR" dirty="0" err="1" smtClean="0"/>
              <a:t>css</a:t>
            </a:r>
            <a:r>
              <a:rPr lang="tr-TR" dirty="0" smtClean="0"/>
              <a:t> uzantılı dosyalara kaydedilerek sayfanın </a:t>
            </a:r>
            <a:r>
              <a:rPr lang="tr-TR" dirty="0" err="1" smtClean="0"/>
              <a:t>head</a:t>
            </a:r>
            <a:r>
              <a:rPr lang="tr-TR" dirty="0" smtClean="0"/>
              <a:t> kısmında &lt;link&gt; etiketi içerisinde çağrılır. </a:t>
            </a:r>
          </a:p>
          <a:p>
            <a:r>
              <a:rPr lang="tr-TR" dirty="0" smtClean="0"/>
              <a:t>Tanımlanan </a:t>
            </a:r>
            <a:r>
              <a:rPr lang="tr-TR" dirty="0" err="1" smtClean="0"/>
              <a:t>css</a:t>
            </a:r>
            <a:r>
              <a:rPr lang="tr-TR" dirty="0" smtClean="0"/>
              <a:t> dosyaları web sitesi içerisinde istenilen web sayfalarında kullanılabilir. </a:t>
            </a:r>
          </a:p>
          <a:p>
            <a:endParaRPr lang="tr-TR" dirty="0"/>
          </a:p>
          <a:p>
            <a:r>
              <a:rPr lang="tr-TR" dirty="0" smtClean="0"/>
              <a:t>Link etiketinin kullanımı:</a:t>
            </a:r>
          </a:p>
          <a:p>
            <a:pPr marL="0" indent="0">
              <a:buNone/>
            </a:pPr>
            <a:r>
              <a:rPr lang="tr-TR" dirty="0"/>
              <a:t>&lt;link </a:t>
            </a:r>
            <a:r>
              <a:rPr lang="tr-TR" dirty="0" err="1"/>
              <a:t>rel</a:t>
            </a:r>
            <a:r>
              <a:rPr lang="tr-TR" dirty="0"/>
              <a:t>="</a:t>
            </a:r>
            <a:r>
              <a:rPr lang="tr-TR" dirty="0" err="1"/>
              <a:t>stylesheet</a:t>
            </a:r>
            <a:r>
              <a:rPr lang="tr-TR" dirty="0"/>
              <a:t>"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text</a:t>
            </a:r>
            <a:r>
              <a:rPr lang="tr-TR" dirty="0"/>
              <a:t>/</a:t>
            </a:r>
            <a:r>
              <a:rPr lang="tr-TR" dirty="0" err="1"/>
              <a:t>css</a:t>
            </a:r>
            <a:r>
              <a:rPr lang="tr-TR" dirty="0"/>
              <a:t>" </a:t>
            </a:r>
            <a:r>
              <a:rPr lang="tr-TR" dirty="0" err="1" smtClean="0"/>
              <a:t>href</a:t>
            </a:r>
            <a:r>
              <a:rPr lang="tr-TR" dirty="0" smtClean="0"/>
              <a:t>=stil dosyamız&gt;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4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Bağlantılı Stil tanımlamaları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err="1"/>
              <a:t>li</a:t>
            </a:r>
            <a:r>
              <a:rPr lang="tr-TR" sz="1500" dirty="0"/>
              <a:t>{</a:t>
            </a:r>
          </a:p>
          <a:p>
            <a:pPr marL="0" indent="0">
              <a:buNone/>
            </a:pPr>
            <a:r>
              <a:rPr lang="tr-TR" sz="1500" dirty="0" smtClean="0"/>
              <a:t>    font-size:18pt</a:t>
            </a:r>
            <a:r>
              <a:rPr lang="tr-TR" sz="1500" dirty="0"/>
              <a:t>; </a:t>
            </a:r>
          </a:p>
          <a:p>
            <a:pPr marL="0" indent="0">
              <a:buNone/>
            </a:pPr>
            <a:r>
              <a:rPr lang="tr-TR" sz="1500" dirty="0" smtClean="0"/>
              <a:t>    </a:t>
            </a:r>
            <a:r>
              <a:rPr lang="tr-TR" sz="1500" dirty="0" err="1" smtClean="0"/>
              <a:t>color</a:t>
            </a:r>
            <a:r>
              <a:rPr lang="tr-TR" sz="1500" dirty="0"/>
              <a:t>:#4F3977;</a:t>
            </a:r>
          </a:p>
          <a:p>
            <a:pPr marL="0" indent="0">
              <a:buNone/>
            </a:pPr>
            <a:r>
              <a:rPr lang="tr-TR" sz="1500" dirty="0"/>
              <a:t>}</a:t>
            </a:r>
            <a:endParaRPr lang="tr-TR" sz="1500" dirty="0" smtClean="0"/>
          </a:p>
          <a:p>
            <a:pPr marL="0" indent="0">
              <a:buNone/>
            </a:pPr>
            <a:endParaRPr lang="tr-TR" sz="1500" dirty="0"/>
          </a:p>
          <a:p>
            <a:pPr marL="0" indent="0">
              <a:buNone/>
            </a:pPr>
            <a:r>
              <a:rPr lang="tr-TR" sz="1500" dirty="0" smtClean="0"/>
              <a:t>&lt;</a:t>
            </a:r>
            <a:r>
              <a:rPr lang="tr-TR" sz="1500" dirty="0"/>
              <a:t>html</a:t>
            </a:r>
            <a:r>
              <a:rPr lang="tr-TR" sz="1500" dirty="0" smtClean="0"/>
              <a:t>&gt;&lt;</a:t>
            </a:r>
            <a:r>
              <a:rPr lang="tr-TR" sz="1500" dirty="0" err="1"/>
              <a:t>head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&lt;meta </a:t>
            </a:r>
            <a:r>
              <a:rPr lang="tr-TR" sz="1500" dirty="0" err="1"/>
              <a:t>charset</a:t>
            </a:r>
            <a:r>
              <a:rPr lang="tr-TR" sz="1500" dirty="0"/>
              <a:t>="utf-8"&gt;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title</a:t>
            </a:r>
            <a:r>
              <a:rPr lang="tr-TR" sz="1500" dirty="0"/>
              <a:t>&gt;Örnekler&lt;/</a:t>
            </a:r>
            <a:r>
              <a:rPr lang="tr-TR" sz="1500" dirty="0" err="1"/>
              <a:t>title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&lt;link </a:t>
            </a:r>
            <a:r>
              <a:rPr lang="tr-TR" sz="1500" dirty="0" err="1"/>
              <a:t>rel</a:t>
            </a:r>
            <a:r>
              <a:rPr lang="tr-TR" sz="1500" dirty="0"/>
              <a:t>="</a:t>
            </a:r>
            <a:r>
              <a:rPr lang="tr-TR" sz="1500" dirty="0" err="1"/>
              <a:t>stylesheet</a:t>
            </a:r>
            <a:r>
              <a:rPr lang="tr-TR" sz="1500" dirty="0"/>
              <a:t>" </a:t>
            </a:r>
            <a:r>
              <a:rPr lang="tr-TR" sz="1500" dirty="0" err="1"/>
              <a:t>type</a:t>
            </a:r>
            <a:r>
              <a:rPr lang="tr-TR" sz="1500" dirty="0"/>
              <a:t>="</a:t>
            </a:r>
            <a:r>
              <a:rPr lang="tr-TR" sz="1500" dirty="0" err="1"/>
              <a:t>text</a:t>
            </a:r>
            <a:r>
              <a:rPr lang="tr-TR" sz="1500" dirty="0"/>
              <a:t>/</a:t>
            </a:r>
            <a:r>
              <a:rPr lang="tr-TR" sz="1500" dirty="0" err="1"/>
              <a:t>css</a:t>
            </a:r>
            <a:r>
              <a:rPr lang="tr-TR" sz="1500" dirty="0"/>
              <a:t>" </a:t>
            </a:r>
            <a:r>
              <a:rPr lang="tr-TR" sz="1500" dirty="0" err="1"/>
              <a:t>href</a:t>
            </a:r>
            <a:r>
              <a:rPr lang="tr-TR" sz="1500" dirty="0"/>
              <a:t>="sitilimiz.css"&gt;</a:t>
            </a:r>
          </a:p>
          <a:p>
            <a:pPr marL="0" indent="0">
              <a:buNone/>
            </a:pPr>
            <a:r>
              <a:rPr lang="tr-TR" sz="1500" dirty="0"/>
              <a:t>&lt;/</a:t>
            </a:r>
            <a:r>
              <a:rPr lang="tr-TR" sz="1500" dirty="0" err="1"/>
              <a:t>head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 smtClean="0"/>
              <a:t>&lt;</a:t>
            </a:r>
            <a:r>
              <a:rPr lang="tr-TR" sz="1500" dirty="0"/>
              <a:t>body&gt;</a:t>
            </a:r>
          </a:p>
          <a:p>
            <a:pPr marL="0" indent="0">
              <a:buNone/>
            </a:pPr>
            <a:r>
              <a:rPr lang="tr-TR" sz="1500" dirty="0"/>
              <a:t>&lt;ol&gt;Stiller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li</a:t>
            </a:r>
            <a:r>
              <a:rPr lang="tr-TR" sz="1500" dirty="0"/>
              <a:t>&gt;Yerel&lt;/</a:t>
            </a:r>
            <a:r>
              <a:rPr lang="tr-TR" sz="1500" dirty="0" err="1"/>
              <a:t>li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li</a:t>
            </a:r>
            <a:r>
              <a:rPr lang="tr-TR" sz="1500" dirty="0"/>
              <a:t>&gt;Global&lt;/</a:t>
            </a:r>
            <a:r>
              <a:rPr lang="tr-TR" sz="1500" dirty="0" err="1"/>
              <a:t>li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li</a:t>
            </a:r>
            <a:r>
              <a:rPr lang="tr-TR" sz="1500" dirty="0"/>
              <a:t>&gt;Bağlantılı&lt;/</a:t>
            </a:r>
            <a:r>
              <a:rPr lang="tr-TR" sz="1500" dirty="0" err="1"/>
              <a:t>li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&lt;/ol&gt;</a:t>
            </a:r>
          </a:p>
          <a:p>
            <a:pPr marL="0" indent="0">
              <a:buNone/>
            </a:pPr>
            <a:r>
              <a:rPr lang="tr-TR" sz="1500" dirty="0"/>
              <a:t>&lt;/body</a:t>
            </a:r>
            <a:r>
              <a:rPr lang="tr-TR" sz="1500" dirty="0" smtClean="0"/>
              <a:t>&gt;&lt;/</a:t>
            </a:r>
            <a:r>
              <a:rPr lang="tr-TR" sz="1500" dirty="0"/>
              <a:t>html&gt;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22510"/>
            <a:ext cx="2465330" cy="202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1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Web Teknolojileri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İçerik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CSS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Stil Şablonları&amp;quot;&quot;/&gt;&lt;property id=&quot;20307&quot; value=&quot;309&quot;/&gt;&lt;/object&gt;&lt;object type=&quot;3&quot; unique_id=&quot;10007&quot;&gt;&lt;property id=&quot;20148&quot; value=&quot;5&quot;/&gt;&lt;property id=&quot;20300&quot; value=&quot;Slide 5 - &amp;quot;Yerel Stil Tanımlamaları&amp;quot;&quot;/&gt;&lt;property id=&quot;20307&quot; value=&quot;310&quot;/&gt;&lt;/object&gt;&lt;object type=&quot;3&quot; unique_id=&quot;10008&quot;&gt;&lt;property id=&quot;20148&quot; value=&quot;5&quot;/&gt;&lt;property id=&quot;20300&quot; value=&quot;Slide 6 - &amp;quot;Global Stil Tanımlamaları&amp;quot;&quot;/&gt;&lt;property id=&quot;20307&quot; value=&quot;311&quot;/&gt;&lt;/object&gt;&lt;object type=&quot;3&quot; unique_id=&quot;10009&quot;&gt;&lt;property id=&quot;20148&quot; value=&quot;5&quot;/&gt;&lt;property id=&quot;20300&quot; value=&quot;Slide 7 - &amp;quot;Global Stil Tanımlamaları&amp;quot;&quot;/&gt;&lt;property id=&quot;20307&quot; value=&quot;312&quot;/&gt;&lt;/object&gt;&lt;object type=&quot;3&quot; unique_id=&quot;10010&quot;&gt;&lt;property id=&quot;20148&quot; value=&quot;5&quot;/&gt;&lt;property id=&quot;20300&quot; value=&quot;Slide 8 - &amp;quot;Bağlantılı Stil tanımlamaları &amp;quot;&quot;/&gt;&lt;property id=&quot;20307&quot; value=&quot;313&quot;/&gt;&lt;/object&gt;&lt;object type=&quot;3&quot; unique_id=&quot;10011&quot;&gt;&lt;property id=&quot;20148&quot; value=&quot;5&quot;/&gt;&lt;property id=&quot;20300&quot; value=&quot;Slide 9 - &amp;quot;Bağlantılı Stil tanımlamaları &amp;quot;&quot;/&gt;&lt;property id=&quot;20307&quot; value=&quot;314&quot;/&gt;&lt;/object&gt;&lt;object type=&quot;3&quot; unique_id=&quot;10012&quot;&gt;&lt;property id=&quot;20148&quot; value=&quot;5&quot;/&gt;&lt;property id=&quot;20300&quot; value=&quot;Slide 10 - &amp;quot;Stil tanımlama &amp;quot;&quot;/&gt;&lt;property id=&quot;20307&quot; value=&quot;315&quot;/&gt;&lt;/object&gt;&lt;object type=&quot;3&quot; unique_id=&quot;10013&quot;&gt;&lt;property id=&quot;20148&quot; value=&quot;5&quot;/&gt;&lt;property id=&quot;20300&quot; value=&quot;Slide 11 - &amp;quot;Stil tanımlama &amp;quot;&quot;/&gt;&lt;property id=&quot;20307&quot; value=&quot;317&quot;/&gt;&lt;/object&gt;&lt;object type=&quot;3&quot; unique_id=&quot;10014&quot;&gt;&lt;property id=&quot;20148&quot; value=&quot;5&quot;/&gt;&lt;property id=&quot;20300&quot; value=&quot;Slide 12 - &amp;quot;ID Stil tanımlaması&amp;quot;&quot;/&gt;&lt;property id=&quot;20307&quot; value=&quot;316&quot;/&gt;&lt;/object&gt;&lt;object type=&quot;3&quot; unique_id=&quot;10015&quot;&gt;&lt;property id=&quot;20148&quot; value=&quot;5&quot;/&gt;&lt;property id=&quot;20300&quot; value=&quot;Slide 13 - &amp;quot;CLASS Stil tanımlaması&amp;quot;&quot;/&gt;&lt;property id=&quot;20307&quot; value=&quot;318&quot;/&gt;&lt;/object&gt;&lt;object type=&quot;3&quot; unique_id=&quot;10016&quot;&gt;&lt;property id=&quot;20148&quot; value=&quot;5&quot;/&gt;&lt;property id=&quot;20300&quot; value=&quot;Slide 14 - &amp;quot;Stil Hiyerarşisi &amp;quot;&quot;/&gt;&lt;property id=&quot;20307&quot; value=&quot;319&quot;/&gt;&lt;/object&gt;&lt;object type=&quot;3&quot; unique_id=&quot;10017&quot;&gt;&lt;property id=&quot;20148&quot; value=&quot;5&quot;/&gt;&lt;property id=&quot;20300&quot; value=&quot;Slide 15 - &amp;quot;Stil Hiyerarşisi &amp;quot;&quot;/&gt;&lt;property id=&quot;20307&quot; value=&quot;320&quot;/&gt;&lt;/object&gt;&lt;object type=&quot;3&quot; unique_id=&quot;10018&quot;&gt;&lt;property id=&quot;20148&quot; value=&quot;5&quot;/&gt;&lt;property id=&quot;20300&quot; value=&quot;Slide 16 - &amp;quot;Sık Kullanılan Stil Özellikleri&amp;quot;&quot;/&gt;&lt;property id=&quot;20307&quot; value=&quot;336&quot;/&gt;&lt;/object&gt;&lt;object type=&quot;3&quot; unique_id=&quot;10019&quot;&gt;&lt;property id=&quot;20148&quot; value=&quot;5&quot;/&gt;&lt;property id=&quot;20300&quot; value=&quot;Slide 17 - &amp;quot;Sık Kullanılan Stil Özellikleri&amp;quot;&quot;/&gt;&lt;property id=&quot;20307&quot; value=&quot;337&quot;/&gt;&lt;/object&gt;&lt;object type=&quot;3&quot; unique_id=&quot;10020&quot;&gt;&lt;property id=&quot;20148&quot; value=&quot;5&quot;/&gt;&lt;property id=&quot;20300&quot; value=&quot;Slide 18 - &amp;quot;Sık Kullanılan Stil Özellikleri&amp;quot;&quot;/&gt;&lt;property id=&quot;20307&quot; value=&quot;338&quot;/&gt;&lt;/object&gt;&lt;object type=&quot;3&quot; unique_id=&quot;10021&quot;&gt;&lt;property id=&quot;20148&quot; value=&quot;5&quot;/&gt;&lt;property id=&quot;20300&quot; value=&quot;Slide 19 - &amp;quot;Sık Kullanılan Stil Özellikleri&amp;quot;&quot;/&gt;&lt;property id=&quot;20307&quot; value=&quot;339&quot;/&gt;&lt;/object&gt;&lt;object type=&quot;3&quot; unique_id=&quot;10022&quot;&gt;&lt;property id=&quot;20148&quot; value=&quot;5&quot;/&gt;&lt;property id=&quot;20300&quot; value=&quot;Slide 20 - &amp;quot;Sık Kullanılan Stil Özellikleri&amp;quot;&quot;/&gt;&lt;property id=&quot;20307&quot; value=&quot;340&quot;/&gt;&lt;/object&gt;&lt;object type=&quot;3&quot; unique_id=&quot;10023&quot;&gt;&lt;property id=&quot;20148&quot; value=&quot;5&quot;/&gt;&lt;property id=&quot;20300&quot; value=&quot;Slide 21 - &amp;quot;Sık Kullanılan Stil Özellikleri&amp;quot;&quot;/&gt;&lt;property id=&quot;20307&quot; value=&quot;341&quot;/&gt;&lt;/object&gt;&lt;object type=&quot;3&quot; unique_id=&quot;10024&quot;&gt;&lt;property id=&quot;20148&quot; value=&quot;5&quot;/&gt;&lt;property id=&quot;20300&quot; value=&quot;Slide 22 - &amp;quot;Sık Kullanılan Stil Özellikleri&amp;quot;&quot;/&gt;&lt;property id=&quot;20307&quot; value=&quot;342&quot;/&gt;&lt;/object&gt;&lt;object type=&quot;3&quot; unique_id=&quot;10025&quot;&gt;&lt;property id=&quot;20148&quot; value=&quot;5&quot;/&gt;&lt;property id=&quot;20300&quot; value=&quot;Slide 23 - &amp;quot;Sık Kullanılan Stil Özellikleri&amp;quot;&quot;/&gt;&lt;property id=&quot;20307&quot; value=&quot;343&quot;/&gt;&lt;/object&gt;&lt;object type=&quot;3&quot; unique_id=&quot;10026&quot;&gt;&lt;property id=&quot;20148&quot; value=&quot;5&quot;/&gt;&lt;property id=&quot;20300&quot; value=&quot;Slide 24 - &amp;quot;SPAN etiketi &amp;quot;&quot;/&gt;&lt;property id=&quot;20307&quot; value=&quot;325&quot;/&gt;&lt;/object&gt;&lt;object type=&quot;3&quot; unique_id=&quot;10027&quot;&gt;&lt;property id=&quot;20148&quot; value=&quot;5&quot;/&gt;&lt;property id=&quot;20300&quot; value=&quot;Slide 25 - &amp;quot;SPAN etiketi &amp;quot;&quot;/&gt;&lt;property id=&quot;20307&quot; value=&quot;326&quot;/&gt;&lt;/object&gt;&lt;object type=&quot;3&quot; unique_id=&quot;10028&quot;&gt;&lt;property id=&quot;20148&quot; value=&quot;5&quot;/&gt;&lt;property id=&quot;20300&quot; value=&quot;Slide 26 - &amp;quot;DIV etiketi &amp;quot;&quot;/&gt;&lt;property id=&quot;20307&quot; value=&quot;322&quot;/&gt;&lt;/object&gt;&lt;object type=&quot;3&quot; unique_id=&quot;10029&quot;&gt;&lt;property id=&quot;20148&quot; value=&quot;5&quot;/&gt;&lt;property id=&quot;20300&quot; value=&quot;Slide 27 - &amp;quot;DIV etiketi &amp;quot;&quot;/&gt;&lt;property id=&quot;20307&quot; value=&quot;321&quot;/&gt;&lt;/object&gt;&lt;object type=&quot;3&quot; unique_id=&quot;10030&quot;&gt;&lt;property id=&quot;20148&quot; value=&quot;5&quot;/&gt;&lt;property id=&quot;20300&quot; value=&quot;Slide 28 - &amp;quot;DIV etiketi &amp;quot;&quot;/&gt;&lt;property id=&quot;20307&quot; value=&quot;323&quot;/&gt;&lt;/object&gt;&lt;object type=&quot;3&quot; unique_id=&quot;10031&quot;&gt;&lt;property id=&quot;20148&quot; value=&quot;5&quot;/&gt;&lt;property id=&quot;20300&quot; value=&quot;Slide 29 - &amp;quot;DIV etiketi &amp;quot;&quot;/&gt;&lt;property id=&quot;20307&quot; value=&quot;324&quot;/&gt;&lt;/object&gt;&lt;object type=&quot;3&quot; unique_id=&quot;10032&quot;&gt;&lt;property id=&quot;20148&quot; value=&quot;5&quot;/&gt;&lt;property id=&quot;20300&quot; value=&quot;Slide 30 - &amp;quot;DIV etiketi ile yerleşim &amp;quot;&quot;/&gt;&lt;property id=&quot;20307&quot; value=&quot;327&quot;/&gt;&lt;/object&gt;&lt;object type=&quot;3&quot; unique_id=&quot;10033&quot;&gt;&lt;property id=&quot;20148&quot; value=&quot;5&quot;/&gt;&lt;property id=&quot;20300&quot; value=&quot;Slide 31 - &amp;quot;DIV etiketi ile yerleşim &amp;quot;&quot;/&gt;&lt;property id=&quot;20307&quot; value=&quot;328&quot;/&gt;&lt;/object&gt;&lt;object type=&quot;3&quot; unique_id=&quot;10034&quot;&gt;&lt;property id=&quot;20148&quot; value=&quot;5&quot;/&gt;&lt;property id=&quot;20300&quot; value=&quot;Slide 32 - &amp;quot;DIV etiketi ile yerleşim &amp;quot;&quot;/&gt;&lt;property id=&quot;20307&quot; value=&quot;329&quot;/&gt;&lt;/object&gt;&lt;object type=&quot;3&quot; unique_id=&quot;10035&quot;&gt;&lt;property id=&quot;20148&quot; value=&quot;5&quot;/&gt;&lt;property id=&quot;20300&quot; value=&quot;Slide 33 - &amp;quot;DIV etiketi ile yerleşim &amp;quot;&quot;/&gt;&lt;property id=&quot;20307&quot; value=&quot;330&quot;/&gt;&lt;/object&gt;&lt;object type=&quot;3&quot; unique_id=&quot;10036&quot;&gt;&lt;property id=&quot;20148&quot; value=&quot;5&quot;/&gt;&lt;property id=&quot;20300&quot; value=&quot;Slide 34 - &amp;quot;DIV etiketi ile yerleşim &amp;quot;&quot;/&gt;&lt;property id=&quot;20307&quot; value=&quot;331&quot;/&gt;&lt;/object&gt;&lt;object type=&quot;3&quot; unique_id=&quot;10037&quot;&gt;&lt;property id=&quot;20148&quot; value=&quot;5&quot;/&gt;&lt;property id=&quot;20300&quot; value=&quot;Slide 35 - &amp;quot;DIV etiketi ile yerleşim &amp;quot;&quot;/&gt;&lt;property id=&quot;20307&quot; value=&quot;332&quot;/&gt;&lt;/object&gt;&lt;object type=&quot;3&quot; unique_id=&quot;10038&quot;&gt;&lt;property id=&quot;20148&quot; value=&quot;5&quot;/&gt;&lt;property id=&quot;20300&quot; value=&quot;Slide 36 - &amp;quot;DIV etiketi ile yerleşim &amp;quot;&quot;/&gt;&lt;property id=&quot;20307&quot; value=&quot;333&quot;/&gt;&lt;/object&gt;&lt;object type=&quot;3&quot; unique_id=&quot;10039&quot;&gt;&lt;property id=&quot;20148&quot; value=&quot;5&quot;/&gt;&lt;property id=&quot;20300&quot; value=&quot;Slide 37 - &amp;quot;DIV etiketi ile yerleşim &amp;quot;&quot;/&gt;&lt;property id=&quot;20307&quot; value=&quot;335&quot;/&gt;&lt;/object&gt;&lt;/object&gt;&lt;object type=&quot;8&quot; unique_id=&quot;10094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1657</TotalTime>
  <Words>1710</Words>
  <Application>Microsoft Office PowerPoint</Application>
  <PresentationFormat>Ekran Gösterisi (4:3)</PresentationFormat>
  <Paragraphs>449</Paragraphs>
  <Slides>37</Slides>
  <Notes>35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4" baseType="lpstr">
      <vt:lpstr>Arial</vt:lpstr>
      <vt:lpstr>Bookman Old Style</vt:lpstr>
      <vt:lpstr>Calibri</vt:lpstr>
      <vt:lpstr>Gill Sans MT</vt:lpstr>
      <vt:lpstr>Wingdings</vt:lpstr>
      <vt:lpstr>Wingdings 3</vt:lpstr>
      <vt:lpstr>Kaynak</vt:lpstr>
      <vt:lpstr>Web Teknolojileri</vt:lpstr>
      <vt:lpstr>İçerik</vt:lpstr>
      <vt:lpstr>CSS</vt:lpstr>
      <vt:lpstr>Stil Şablonları</vt:lpstr>
      <vt:lpstr>Yerel Stil Tanımlamaları</vt:lpstr>
      <vt:lpstr>Global Stil Tanımlamaları</vt:lpstr>
      <vt:lpstr>Global Stil Tanımlamaları</vt:lpstr>
      <vt:lpstr>Bağlantılı Stil tanımlamaları </vt:lpstr>
      <vt:lpstr>Bağlantılı Stil tanımlamaları </vt:lpstr>
      <vt:lpstr>Stil tanımlama </vt:lpstr>
      <vt:lpstr>Stil tanımlama </vt:lpstr>
      <vt:lpstr>ID Stil tanımlaması</vt:lpstr>
      <vt:lpstr>CLASS Stil tanımlaması</vt:lpstr>
      <vt:lpstr>Stil Hiyerarşisi </vt:lpstr>
      <vt:lpstr>Stil Hiyerarşisi </vt:lpstr>
      <vt:lpstr>Sık Kullanılan Stil Özellikleri</vt:lpstr>
      <vt:lpstr>Sık Kullanılan Stil Özellikleri</vt:lpstr>
      <vt:lpstr>Sık Kullanılan Stil Özellikleri</vt:lpstr>
      <vt:lpstr>Sık Kullanılan Stil Özellikleri</vt:lpstr>
      <vt:lpstr>Sık Kullanılan Stil Özellikleri</vt:lpstr>
      <vt:lpstr>Sık Kullanılan Stil Özellikleri</vt:lpstr>
      <vt:lpstr>Sık Kullanılan Stil Özellikleri</vt:lpstr>
      <vt:lpstr>Sık Kullanılan Stil Özellikleri</vt:lpstr>
      <vt:lpstr>SPAN etiketi </vt:lpstr>
      <vt:lpstr>SPAN etiketi </vt:lpstr>
      <vt:lpstr>DIV etiketi </vt:lpstr>
      <vt:lpstr>DIV etiketi </vt:lpstr>
      <vt:lpstr>DIV etiketi </vt:lpstr>
      <vt:lpstr>DIV etiketi </vt:lpstr>
      <vt:lpstr>DIV etiketi ile yerleşim </vt:lpstr>
      <vt:lpstr>DIV etiketi ile yerleşim </vt:lpstr>
      <vt:lpstr>DIV etiketi ile yerleşim </vt:lpstr>
      <vt:lpstr>DIV etiketi ile yerleşim </vt:lpstr>
      <vt:lpstr>DIV etiketi ile yerleşim </vt:lpstr>
      <vt:lpstr>DIV etiketi ile yerleşim </vt:lpstr>
      <vt:lpstr>DIV etiketi ile yerleşim </vt:lpstr>
      <vt:lpstr>DIV etiketi ile yerleşim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SAU Bilgisayar Mühendisliği MSDNAA</cp:lastModifiedBy>
  <cp:revision>77</cp:revision>
  <dcterms:created xsi:type="dcterms:W3CDTF">2016-02-14T06:12:05Z</dcterms:created>
  <dcterms:modified xsi:type="dcterms:W3CDTF">2017-02-14T15:30:10Z</dcterms:modified>
</cp:coreProperties>
</file>