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9BC51-F34D-4CC7-9933-84229D902DDA}" type="datetimeFigureOut">
              <a:rPr lang="tr-TR" smtClean="0"/>
              <a:t>2010-10-11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463BD0-7000-4D79-849B-5685045AE0DE}"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FC2F8DE9-9478-44C8-99A9-B9BF8AC5879C}" type="slidenum">
              <a:rPr lang="tr-TR" smtClean="0"/>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170" name="Rectangle 2"/>
          <p:cNvSpPr>
            <a:spLocks noRot="1" noChangeArrowheads="1" noTextEdit="1"/>
          </p:cNvSpPr>
          <p:nvPr>
            <p:ph type="sldImg"/>
          </p:nvPr>
        </p:nvSpPr>
        <p:spPr>
          <a:ln/>
        </p:spPr>
      </p:sp>
      <p:sp>
        <p:nvSpPr>
          <p:cNvPr id="128717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18" name="Rectangle 2"/>
          <p:cNvSpPr>
            <a:spLocks noRot="1" noChangeArrowheads="1" noTextEdit="1"/>
          </p:cNvSpPr>
          <p:nvPr>
            <p:ph type="sldImg"/>
          </p:nvPr>
        </p:nvSpPr>
        <p:spPr>
          <a:ln/>
        </p:spPr>
      </p:sp>
      <p:sp>
        <p:nvSpPr>
          <p:cNvPr id="128921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Rot="1" noChangeArrowheads="1" noTextEdit="1"/>
          </p:cNvSpPr>
          <p:nvPr>
            <p:ph type="sldImg"/>
          </p:nvPr>
        </p:nvSpPr>
        <p:spPr>
          <a:ln/>
        </p:spPr>
      </p:sp>
      <p:sp>
        <p:nvSpPr>
          <p:cNvPr id="129331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Rot="1" noChangeArrowheads="1" noTextEdit="1"/>
          </p:cNvSpPr>
          <p:nvPr>
            <p:ph type="sldImg"/>
          </p:nvPr>
        </p:nvSpPr>
        <p:spPr>
          <a:ln/>
        </p:spPr>
      </p:sp>
      <p:sp>
        <p:nvSpPr>
          <p:cNvPr id="129536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10" name="Rectangle 2"/>
          <p:cNvSpPr>
            <a:spLocks noRot="1" noChangeArrowheads="1" noTextEdit="1"/>
          </p:cNvSpPr>
          <p:nvPr>
            <p:ph type="sldImg"/>
          </p:nvPr>
        </p:nvSpPr>
        <p:spPr>
          <a:ln/>
        </p:spPr>
      </p:sp>
      <p:sp>
        <p:nvSpPr>
          <p:cNvPr id="129741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Ro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2" name="Rectangle 2"/>
          <p:cNvSpPr>
            <a:spLocks noRot="1" noChangeArrowheads="1" noTextEdit="1"/>
          </p:cNvSpPr>
          <p:nvPr>
            <p:ph type="sldImg"/>
          </p:nvPr>
        </p:nvSpPr>
        <p:spPr>
          <a:ln/>
        </p:spPr>
      </p:sp>
      <p:sp>
        <p:nvSpPr>
          <p:cNvPr id="132608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Rot="1" noChangeArrowheads="1" noTextEdit="1"/>
          </p:cNvSpPr>
          <p:nvPr>
            <p:ph type="sldImg"/>
          </p:nvPr>
        </p:nvSpPr>
        <p:spPr>
          <a:ln/>
        </p:spPr>
      </p:sp>
      <p:sp>
        <p:nvSpPr>
          <p:cNvPr id="129945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986" name="Rectangle 2"/>
          <p:cNvSpPr>
            <a:spLocks noRot="1" noChangeArrowheads="1" noTextEdit="1"/>
          </p:cNvSpPr>
          <p:nvPr>
            <p:ph type="sldImg"/>
          </p:nvPr>
        </p:nvSpPr>
        <p:spPr>
          <a:ln/>
        </p:spPr>
      </p:sp>
      <p:sp>
        <p:nvSpPr>
          <p:cNvPr id="13219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Rot="1" noChangeArrowheads="1" noTextEdit="1"/>
          </p:cNvSpPr>
          <p:nvPr>
            <p:ph type="sldImg"/>
          </p:nvPr>
        </p:nvSpPr>
        <p:spPr>
          <a:ln/>
        </p:spPr>
      </p:sp>
      <p:sp>
        <p:nvSpPr>
          <p:cNvPr id="132403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Ro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Rectangle 2"/>
          <p:cNvSpPr>
            <a:spLocks noRot="1" noChangeArrowheads="1" noTextEdit="1"/>
          </p:cNvSpPr>
          <p:nvPr>
            <p:ph type="sldImg"/>
          </p:nvPr>
        </p:nvSpPr>
        <p:spPr>
          <a:ln/>
        </p:spPr>
      </p:sp>
      <p:sp>
        <p:nvSpPr>
          <p:cNvPr id="131993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Rot="1" noChangeArrowheads="1" noTextEdit="1"/>
          </p:cNvSpPr>
          <p:nvPr>
            <p:ph type="sldImg"/>
          </p:nvPr>
        </p:nvSpPr>
        <p:spPr>
          <a:ln/>
        </p:spPr>
      </p:sp>
      <p:sp>
        <p:nvSpPr>
          <p:cNvPr id="131789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Rectangle 2"/>
          <p:cNvSpPr>
            <a:spLocks noRot="1" noChangeArrowheads="1" noTextEdit="1"/>
          </p:cNvSpPr>
          <p:nvPr>
            <p:ph type="sldImg"/>
          </p:nvPr>
        </p:nvSpPr>
        <p:spPr>
          <a:ln/>
        </p:spPr>
      </p:sp>
      <p:sp>
        <p:nvSpPr>
          <p:cNvPr id="131584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Rectangle 2"/>
          <p:cNvSpPr>
            <a:spLocks noRot="1" noChangeArrowheads="1" noTextEdit="1"/>
          </p:cNvSpPr>
          <p:nvPr>
            <p:ph type="sldImg"/>
          </p:nvPr>
        </p:nvSpPr>
        <p:spPr>
          <a:ln/>
        </p:spPr>
      </p:sp>
      <p:sp>
        <p:nvSpPr>
          <p:cNvPr id="131379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Rot="1" noChangeArrowheads="1" noTextEdit="1"/>
          </p:cNvSpPr>
          <p:nvPr>
            <p:ph type="sldImg"/>
          </p:nvPr>
        </p:nvSpPr>
        <p:spPr>
          <a:ln/>
        </p:spPr>
      </p:sp>
      <p:sp>
        <p:nvSpPr>
          <p:cNvPr id="131174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Rot="1" noChangeArrowheads="1" noTextEdit="1"/>
          </p:cNvSpPr>
          <p:nvPr>
            <p:ph type="sldImg"/>
          </p:nvPr>
        </p:nvSpPr>
        <p:spPr>
          <a:ln/>
        </p:spPr>
      </p:sp>
      <p:sp>
        <p:nvSpPr>
          <p:cNvPr id="130969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650" name="Rectangle 2"/>
          <p:cNvSpPr>
            <a:spLocks noRot="1" noChangeArrowheads="1" noTextEdit="1"/>
          </p:cNvSpPr>
          <p:nvPr>
            <p:ph type="sldImg"/>
          </p:nvPr>
        </p:nvSpPr>
        <p:spPr>
          <a:ln/>
        </p:spPr>
      </p:sp>
      <p:sp>
        <p:nvSpPr>
          <p:cNvPr id="130765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Rectangle 2"/>
          <p:cNvSpPr>
            <a:spLocks noRot="1" noChangeArrowheads="1" noTextEdit="1"/>
          </p:cNvSpPr>
          <p:nvPr>
            <p:ph type="sldImg"/>
          </p:nvPr>
        </p:nvSpPr>
        <p:spPr>
          <a:ln/>
        </p:spPr>
      </p:sp>
      <p:sp>
        <p:nvSpPr>
          <p:cNvPr id="130560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Rot="1" noChangeArrowheads="1" noTextEdit="1"/>
          </p:cNvSpPr>
          <p:nvPr>
            <p:ph type="sldImg"/>
          </p:nvPr>
        </p:nvSpPr>
        <p:spPr>
          <a:ln/>
        </p:spPr>
      </p:sp>
      <p:sp>
        <p:nvSpPr>
          <p:cNvPr id="126669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p:cNvSpPr>
            <a:spLocks noRot="1" noChangeArrowheads="1" noTextEdit="1"/>
          </p:cNvSpPr>
          <p:nvPr>
            <p:ph type="sldImg"/>
          </p:nvPr>
        </p:nvSpPr>
        <p:spPr>
          <a:ln/>
        </p:spPr>
      </p:sp>
      <p:sp>
        <p:nvSpPr>
          <p:cNvPr id="12707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Rot="1" noChangeArrowheads="1" noTextEdit="1"/>
          </p:cNvSpPr>
          <p:nvPr>
            <p:ph type="sldImg"/>
          </p:nvPr>
        </p:nvSpPr>
        <p:spPr>
          <a:ln/>
        </p:spPr>
      </p:sp>
      <p:sp>
        <p:nvSpPr>
          <p:cNvPr id="119705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Ro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0" name="Rectangle 2"/>
          <p:cNvSpPr>
            <a:spLocks noRot="1" noChangeArrowheads="1" noTextEdit="1"/>
          </p:cNvSpPr>
          <p:nvPr>
            <p:ph type="sldImg"/>
          </p:nvPr>
        </p:nvSpPr>
        <p:spPr>
          <a:ln/>
        </p:spPr>
      </p:sp>
      <p:sp>
        <p:nvSpPr>
          <p:cNvPr id="127693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8978" name="Rectangle 2"/>
          <p:cNvSpPr>
            <a:spLocks noRot="1" noChangeArrowheads="1" noTextEdit="1"/>
          </p:cNvSpPr>
          <p:nvPr>
            <p:ph type="sldImg"/>
          </p:nvPr>
        </p:nvSpPr>
        <p:spPr>
          <a:ln/>
        </p:spPr>
      </p:sp>
      <p:sp>
        <p:nvSpPr>
          <p:cNvPr id="127897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026" name="Rectangle 2"/>
          <p:cNvSpPr>
            <a:spLocks noRot="1" noChangeArrowheads="1" noTextEdit="1"/>
          </p:cNvSpPr>
          <p:nvPr>
            <p:ph type="sldImg"/>
          </p:nvPr>
        </p:nvSpPr>
        <p:spPr>
          <a:ln/>
        </p:spPr>
      </p:sp>
      <p:sp>
        <p:nvSpPr>
          <p:cNvPr id="1281027" name="Rectangle 3"/>
          <p:cNvSpPr>
            <a:spLocks noGrp="1" noChangeArrowheads="1"/>
          </p:cNvSpPr>
          <p:nvPr>
            <p:ph type="body" idx="1"/>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6ACF4910-9366-4D85-B7FF-94CC0010D6A0}" type="datetimeFigureOut">
              <a:rPr lang="tr-TR" smtClean="0"/>
              <a:t>2010-10-11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6ACF4910-9366-4D85-B7FF-94CC0010D6A0}" type="datetimeFigureOut">
              <a:rPr lang="tr-TR" smtClean="0"/>
              <a:t>2010-10-11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6ACF4910-9366-4D85-B7FF-94CC0010D6A0}" type="datetimeFigureOut">
              <a:rPr lang="tr-TR" smtClean="0"/>
              <a:t>2010-10-11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6ACF4910-9366-4D85-B7FF-94CC0010D6A0}" type="datetimeFigureOut">
              <a:rPr lang="tr-TR" smtClean="0"/>
              <a:t>2010-10-11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6ACF4910-9366-4D85-B7FF-94CC0010D6A0}" type="datetimeFigureOut">
              <a:rPr lang="tr-TR" smtClean="0"/>
              <a:t>2010-10-11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6ACF4910-9366-4D85-B7FF-94CC0010D6A0}" type="datetimeFigureOut">
              <a:rPr lang="tr-TR" smtClean="0"/>
              <a:t>2010-10-11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6ACF4910-9366-4D85-B7FF-94CC0010D6A0}" type="datetimeFigureOut">
              <a:rPr lang="tr-TR" smtClean="0"/>
              <a:t>2010-10-11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6ACF4910-9366-4D85-B7FF-94CC0010D6A0}" type="datetimeFigureOut">
              <a:rPr lang="tr-TR" smtClean="0"/>
              <a:t>2010-10-11</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6ACF4910-9366-4D85-B7FF-94CC0010D6A0}" type="datetimeFigureOut">
              <a:rPr lang="tr-TR" smtClean="0"/>
              <a:t>2010-10-11</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6ACF4910-9366-4D85-B7FF-94CC0010D6A0}" type="datetimeFigureOut">
              <a:rPr lang="tr-TR" smtClean="0"/>
              <a:t>2010-10-11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6ACF4910-9366-4D85-B7FF-94CC0010D6A0}" type="datetimeFigureOut">
              <a:rPr lang="tr-TR" smtClean="0"/>
              <a:t>2010-10-11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F4910-9366-4D85-B7FF-94CC0010D6A0}" type="datetimeFigureOut">
              <a:rPr lang="tr-TR" smtClean="0"/>
              <a:t>2010-10-11</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4B426-2616-42CB-8EE4-2EA0F9138047}"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DB443F5A-D016-44AC-926A-2855DFD935A6}" type="slidenum">
              <a:rPr lang="tr-TR"/>
              <a:pPr/>
              <a:t>1</a:t>
            </a:fld>
            <a:endParaRPr lang="tr-TR"/>
          </a:p>
        </p:txBody>
      </p:sp>
      <p:sp>
        <p:nvSpPr>
          <p:cNvPr id="1341442" name="Rectangle 2"/>
          <p:cNvSpPr>
            <a:spLocks noGrp="1" noChangeArrowheads="1"/>
          </p:cNvSpPr>
          <p:nvPr>
            <p:ph type="title"/>
          </p:nvPr>
        </p:nvSpPr>
        <p:spPr/>
        <p:txBody>
          <a:bodyPr/>
          <a:lstStyle/>
          <a:p>
            <a:endParaRPr lang="tr-TR"/>
          </a:p>
        </p:txBody>
      </p:sp>
      <p:sp>
        <p:nvSpPr>
          <p:cNvPr id="1341443" name="Rectangle 3"/>
          <p:cNvSpPr>
            <a:spLocks noGrp="1" noChangeArrowheads="1"/>
          </p:cNvSpPr>
          <p:nvPr>
            <p:ph type="body" idx="1"/>
          </p:nvPr>
        </p:nvSpPr>
        <p:spPr/>
        <p:txBody>
          <a:bodyPr/>
          <a:lstStyle/>
          <a:p>
            <a:endParaRPr lang="tr-TR"/>
          </a:p>
          <a:p>
            <a:endParaRPr lang="tr-TR"/>
          </a:p>
          <a:p>
            <a:pPr algn="ctr">
              <a:buFontTx/>
              <a:buNone/>
            </a:pPr>
            <a:r>
              <a:rPr lang="tr-TR" sz="4800"/>
              <a:t>DİZİ VERİ YAPISI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E7F4AD0F-219C-447F-9619-844297545E70}" type="slidenum">
              <a:rPr lang="tr-TR"/>
              <a:pPr/>
              <a:t>10</a:t>
            </a:fld>
            <a:endParaRPr lang="tr-TR"/>
          </a:p>
        </p:txBody>
      </p:sp>
      <p:sp>
        <p:nvSpPr>
          <p:cNvPr id="1277954"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277955"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77956"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lgn="ctr">
              <a:spcBef>
                <a:spcPct val="20000"/>
              </a:spcBef>
              <a:buFontTx/>
              <a:buChar char="•"/>
            </a:pPr>
            <a:r>
              <a:rPr lang="tr-TR" b="1"/>
              <a:t>Tek Boyutlu Diziler</a:t>
            </a:r>
          </a:p>
          <a:p>
            <a:pPr marL="609600" indent="-609600" algn="ctr">
              <a:spcBef>
                <a:spcPct val="20000"/>
              </a:spcBef>
              <a:buFontTx/>
              <a:buChar char="•"/>
            </a:pPr>
            <a:endParaRPr lang="tr-TR" b="1"/>
          </a:p>
          <a:p>
            <a:pPr marL="609600" indent="-609600" algn="ctr">
              <a:spcBef>
                <a:spcPct val="20000"/>
              </a:spcBef>
              <a:buFontTx/>
              <a:buChar char="•"/>
            </a:pPr>
            <a:endParaRPr lang="tr-TR" b="1"/>
          </a:p>
          <a:p>
            <a:pPr marL="609600" indent="-609600"/>
            <a:r>
              <a:rPr lang="tr-TR" b="1"/>
              <a:t>Tek boyutlu dizi tanımlamak için aşağıdaki genel yazılım şekli kullanılır:</a:t>
            </a:r>
          </a:p>
          <a:p>
            <a:pPr marL="609600" indent="-609600"/>
            <a:r>
              <a:rPr lang="tr-TR" b="1"/>
              <a:t>	</a:t>
            </a:r>
          </a:p>
          <a:p>
            <a:pPr marL="609600" indent="-609600"/>
            <a:endParaRPr lang="tr-TR" b="1"/>
          </a:p>
          <a:p>
            <a:pPr marL="609600" indent="-609600" algn="ctr"/>
            <a:r>
              <a:rPr lang="tr-TR" b="1">
                <a:solidFill>
                  <a:srgbClr val="A50021"/>
                </a:solidFill>
              </a:rPr>
              <a:t>Tip  DiziAdı [ ElemanSayısı ] </a:t>
            </a:r>
          </a:p>
          <a:p>
            <a:pPr marL="609600" indent="-609600"/>
            <a:endParaRPr lang="tr-TR" b="1"/>
          </a:p>
          <a:p>
            <a:pPr marL="609600" indent="-609600"/>
            <a:endParaRPr lang="tr-TR" b="1"/>
          </a:p>
          <a:p>
            <a:pPr marL="609600" indent="-609600" algn="ctr"/>
            <a:r>
              <a:rPr lang="tr-TR" b="1">
                <a:solidFill>
                  <a:schemeClr val="accent2"/>
                </a:solidFill>
              </a:rPr>
              <a:t>int  deney[6];</a:t>
            </a:r>
          </a:p>
          <a:p>
            <a:pPr marL="609600" indent="-609600" algn="ctr"/>
            <a:endParaRPr lang="tr-TR" b="1">
              <a:solidFill>
                <a:schemeClr val="accent2"/>
              </a:solidFill>
            </a:endParaRPr>
          </a:p>
          <a:p>
            <a:pPr marL="609600" indent="-609600" algn="ctr"/>
            <a:endParaRPr lang="tr-TR" b="1"/>
          </a:p>
          <a:p>
            <a:pPr marL="609600" indent="-609600"/>
            <a:r>
              <a:rPr lang="tr-TR" b="1"/>
              <a:t>Tanımlaması ile ile int veri tipine sahip, </a:t>
            </a:r>
            <a:r>
              <a:rPr lang="tr-TR" b="1">
                <a:solidFill>
                  <a:schemeClr val="accent2"/>
                </a:solidFill>
              </a:rPr>
              <a:t>deney</a:t>
            </a:r>
            <a:r>
              <a:rPr lang="tr-TR" b="1"/>
              <a:t> isimli ve 6 elemanlı bir dizi tanımlanmıştır.  </a:t>
            </a:r>
          </a:p>
          <a:p>
            <a:pPr marL="609600" indent="-609600"/>
            <a:endParaRPr lang="tr-TR" b="1"/>
          </a:p>
          <a:p>
            <a:pPr marL="609600" indent="-609600"/>
            <a:r>
              <a:rPr lang="tr-TR" b="1"/>
              <a:t>Buradaki 6 değeri indis numarası değil, toplam ayrılacak olan hücre sayısını ifade eder.</a:t>
            </a:r>
            <a:r>
              <a:rPr lang="tr-TR"/>
              <a:t> </a:t>
            </a:r>
          </a:p>
        </p:txBody>
      </p:sp>
      <p:pic>
        <p:nvPicPr>
          <p:cNvPr id="1277957"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5 Slayt Numarası Yer Tutucusu"/>
          <p:cNvSpPr>
            <a:spLocks noGrp="1"/>
          </p:cNvSpPr>
          <p:nvPr>
            <p:ph type="sldNum" sz="quarter" idx="12"/>
          </p:nvPr>
        </p:nvSpPr>
        <p:spPr/>
        <p:txBody>
          <a:bodyPr/>
          <a:lstStyle/>
          <a:p>
            <a:fld id="{8C4483CC-3155-47FC-A656-BB106EE31B24}" type="slidenum">
              <a:rPr lang="tr-TR"/>
              <a:pPr/>
              <a:t>11</a:t>
            </a:fld>
            <a:endParaRPr lang="tr-TR"/>
          </a:p>
        </p:txBody>
      </p:sp>
      <p:sp>
        <p:nvSpPr>
          <p:cNvPr id="1280002" name="Rectangle 2"/>
          <p:cNvSpPr>
            <a:spLocks noGrp="1" noChangeArrowheads="1"/>
          </p:cNvSpPr>
          <p:nvPr>
            <p:ph type="title"/>
          </p:nvPr>
        </p:nvSpPr>
        <p:spPr/>
        <p:txBody>
          <a:bodyPr/>
          <a:lstStyle/>
          <a:p>
            <a:r>
              <a:rPr lang="tr-TR" sz="2000" b="1"/>
              <a:t>DİZİ VERİ YAPISI</a:t>
            </a:r>
          </a:p>
        </p:txBody>
      </p:sp>
      <p:sp>
        <p:nvSpPr>
          <p:cNvPr id="1280003"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80004"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a:p>
        </p:txBody>
      </p:sp>
      <p:pic>
        <p:nvPicPr>
          <p:cNvPr id="1280005"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graphicFrame>
        <p:nvGraphicFramePr>
          <p:cNvPr id="1280180" name="Group 180"/>
          <p:cNvGraphicFramePr>
            <a:graphicFrameLocks noGrp="1"/>
          </p:cNvGraphicFramePr>
          <p:nvPr>
            <p:ph idx="1"/>
          </p:nvPr>
        </p:nvGraphicFramePr>
        <p:xfrm>
          <a:off x="457200" y="1600200"/>
          <a:ext cx="8229600" cy="4524378"/>
        </p:xfrm>
        <a:graphic>
          <a:graphicData uri="http://schemas.openxmlformats.org/drawingml/2006/table">
            <a:tbl>
              <a:tblPr/>
              <a:tblGrid>
                <a:gridCol w="2743200"/>
                <a:gridCol w="2019300"/>
                <a:gridCol w="3467100"/>
              </a:tblGrid>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X[0]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1. Eleman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Dizinin ilk elemanı</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2. eleman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X[2]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3. eleman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X[3]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4. eleman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X[4]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5. eleman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X[5]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6. eleman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Dizinin son elemanı</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Slayt Numarası Yer Tutucusu"/>
          <p:cNvSpPr>
            <a:spLocks noGrp="1"/>
          </p:cNvSpPr>
          <p:nvPr>
            <p:ph type="sldNum" sz="quarter" idx="12"/>
          </p:nvPr>
        </p:nvSpPr>
        <p:spPr/>
        <p:txBody>
          <a:bodyPr/>
          <a:lstStyle/>
          <a:p>
            <a:fld id="{D7685305-5239-4AA0-998F-B5D03A2F4ECE}" type="slidenum">
              <a:rPr lang="tr-TR"/>
              <a:pPr/>
              <a:t>12</a:t>
            </a:fld>
            <a:endParaRPr lang="tr-TR"/>
          </a:p>
        </p:txBody>
      </p:sp>
      <p:sp>
        <p:nvSpPr>
          <p:cNvPr id="1286146" name="Rectangle 2"/>
          <p:cNvSpPr>
            <a:spLocks noGrp="1" noChangeArrowheads="1"/>
          </p:cNvSpPr>
          <p:nvPr>
            <p:ph type="title"/>
          </p:nvPr>
        </p:nvSpPr>
        <p:spPr/>
        <p:txBody>
          <a:bodyPr/>
          <a:lstStyle/>
          <a:p>
            <a:r>
              <a:rPr lang="tr-TR" sz="2000" b="1"/>
              <a:t>DİZİ VERİ YAPISI</a:t>
            </a:r>
          </a:p>
        </p:txBody>
      </p:sp>
      <p:sp>
        <p:nvSpPr>
          <p:cNvPr id="128614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8614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a:p>
        </p:txBody>
      </p:sp>
      <p:pic>
        <p:nvPicPr>
          <p:cNvPr id="128614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86181" name="Rectangle 37"/>
          <p:cNvSpPr>
            <a:spLocks noChangeArrowheads="1"/>
          </p:cNvSpPr>
          <p:nvPr/>
        </p:nvSpPr>
        <p:spPr bwMode="auto">
          <a:xfrm>
            <a:off x="466725" y="1366838"/>
            <a:ext cx="8677275" cy="4141787"/>
          </a:xfrm>
          <a:prstGeom prst="rect">
            <a:avLst/>
          </a:prstGeom>
          <a:noFill/>
          <a:ln w="9525">
            <a:noFill/>
            <a:miter lim="800000"/>
            <a:headEnd/>
            <a:tailEnd/>
          </a:ln>
          <a:effectLst/>
        </p:spPr>
        <p:txBody>
          <a:bodyPr anchor="ctr">
            <a:spAutoFit/>
          </a:bodyPr>
          <a:lstStyle/>
          <a:p>
            <a:pPr>
              <a:tabLst>
                <a:tab pos="363538" algn="l"/>
              </a:tabLst>
            </a:pPr>
            <a:r>
              <a:rPr lang="tr-TR" sz="2000"/>
              <a:t>Dizinin herhangi bir elemana  değer atama işlemleri aşağıdaki gibi yapılabilir:</a:t>
            </a:r>
          </a:p>
          <a:p>
            <a:pPr>
              <a:tabLst>
                <a:tab pos="363538" algn="l"/>
              </a:tabLst>
            </a:pPr>
            <a:endParaRPr lang="tr-TR" sz="2000"/>
          </a:p>
          <a:p>
            <a:pPr>
              <a:tabLst>
                <a:tab pos="363538" algn="l"/>
              </a:tabLst>
            </a:pPr>
            <a:endParaRPr lang="tr-TR" sz="2000"/>
          </a:p>
          <a:p>
            <a:pPr>
              <a:tabLst>
                <a:tab pos="363538" algn="l"/>
              </a:tabLst>
            </a:pPr>
            <a:endParaRPr lang="tr-TR"/>
          </a:p>
          <a:p>
            <a:pPr>
              <a:tabLst>
                <a:tab pos="363538" algn="l"/>
              </a:tabLst>
            </a:pPr>
            <a:r>
              <a:rPr lang="tr-TR" sz="2400"/>
              <a:t>x[0]=63; x dizisinin 1 elemanına (0. indis) 63 değeri atanıyor.</a:t>
            </a:r>
          </a:p>
          <a:p>
            <a:pPr>
              <a:tabLst>
                <a:tab pos="363538" algn="l"/>
              </a:tabLst>
            </a:pPr>
            <a:endParaRPr lang="tr-TR" sz="2400"/>
          </a:p>
          <a:p>
            <a:pPr>
              <a:tabLst>
                <a:tab pos="363538" algn="l"/>
              </a:tabLst>
            </a:pPr>
            <a:endParaRPr lang="tr-TR" sz="2400"/>
          </a:p>
          <a:p>
            <a:pPr>
              <a:tabLst>
                <a:tab pos="363538" algn="l"/>
              </a:tabLst>
            </a:pPr>
            <a:r>
              <a:rPr lang="tr-TR" sz="2400"/>
              <a:t>x[5]=56; x dizisinin 6 elemanına (5. indis) 56 değeri atanıyor. </a:t>
            </a:r>
          </a:p>
          <a:p>
            <a:pPr>
              <a:tabLst>
                <a:tab pos="363538" algn="l"/>
              </a:tabLst>
            </a:pPr>
            <a:endParaRPr lang="tr-TR" sz="2400"/>
          </a:p>
          <a:p>
            <a:pPr>
              <a:tabLst>
                <a:tab pos="363538" algn="l"/>
              </a:tabLst>
            </a:pPr>
            <a:endParaRPr lang="tr-TR" sz="2400"/>
          </a:p>
          <a:p>
            <a:pPr>
              <a:tabLst>
                <a:tab pos="363538" algn="l"/>
              </a:tabLst>
            </a:pPr>
            <a:r>
              <a:rPr lang="tr-TR" sz="2400"/>
              <a:t>toplam=x[0]+x[5];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Slayt Numarası Yer Tutucusu"/>
          <p:cNvSpPr>
            <a:spLocks noGrp="1"/>
          </p:cNvSpPr>
          <p:nvPr>
            <p:ph type="sldNum" sz="quarter" idx="12"/>
          </p:nvPr>
        </p:nvSpPr>
        <p:spPr/>
        <p:txBody>
          <a:bodyPr/>
          <a:lstStyle/>
          <a:p>
            <a:fld id="{195B15DC-4A87-4560-AB2A-C00CF008152B}" type="slidenum">
              <a:rPr lang="tr-TR"/>
              <a:pPr/>
              <a:t>13</a:t>
            </a:fld>
            <a:endParaRPr lang="tr-TR"/>
          </a:p>
        </p:txBody>
      </p:sp>
      <p:sp>
        <p:nvSpPr>
          <p:cNvPr id="1288194" name="Rectangle 2"/>
          <p:cNvSpPr>
            <a:spLocks noGrp="1" noChangeArrowheads="1"/>
          </p:cNvSpPr>
          <p:nvPr>
            <p:ph type="title"/>
          </p:nvPr>
        </p:nvSpPr>
        <p:spPr/>
        <p:txBody>
          <a:bodyPr/>
          <a:lstStyle/>
          <a:p>
            <a:r>
              <a:rPr lang="tr-TR" sz="2000" b="1"/>
              <a:t>DİZİ VERİ YAPISI</a:t>
            </a:r>
          </a:p>
        </p:txBody>
      </p:sp>
      <p:sp>
        <p:nvSpPr>
          <p:cNvPr id="1288195"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88196"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a:p>
        </p:txBody>
      </p:sp>
      <p:pic>
        <p:nvPicPr>
          <p:cNvPr id="1288197"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88198" name="Rectangle 6"/>
          <p:cNvSpPr>
            <a:spLocks noChangeArrowheads="1"/>
          </p:cNvSpPr>
          <p:nvPr/>
        </p:nvSpPr>
        <p:spPr bwMode="auto">
          <a:xfrm>
            <a:off x="466725" y="3208338"/>
            <a:ext cx="8677275" cy="457200"/>
          </a:xfrm>
          <a:prstGeom prst="rect">
            <a:avLst/>
          </a:prstGeom>
          <a:noFill/>
          <a:ln w="9525">
            <a:noFill/>
            <a:miter lim="800000"/>
            <a:headEnd/>
            <a:tailEnd/>
          </a:ln>
          <a:effectLst/>
        </p:spPr>
        <p:txBody>
          <a:bodyPr anchor="ctr">
            <a:spAutoFit/>
          </a:bodyPr>
          <a:lstStyle/>
          <a:p>
            <a:pPr>
              <a:tabLst>
                <a:tab pos="363538" algn="l"/>
              </a:tabLst>
            </a:pPr>
            <a:endParaRPr lang="tr-TR" sz="2400"/>
          </a:p>
        </p:txBody>
      </p:sp>
      <p:sp>
        <p:nvSpPr>
          <p:cNvPr id="1288199" name="Rectangle 7"/>
          <p:cNvSpPr>
            <a:spLocks noChangeArrowheads="1"/>
          </p:cNvSpPr>
          <p:nvPr/>
        </p:nvSpPr>
        <p:spPr bwMode="auto">
          <a:xfrm>
            <a:off x="611188" y="2005013"/>
            <a:ext cx="7848600" cy="2041525"/>
          </a:xfrm>
          <a:prstGeom prst="rect">
            <a:avLst/>
          </a:prstGeom>
          <a:noFill/>
          <a:ln w="9525">
            <a:noFill/>
            <a:miter lim="800000"/>
            <a:headEnd/>
            <a:tailEnd/>
          </a:ln>
          <a:effectLst/>
        </p:spPr>
        <p:txBody>
          <a:bodyPr anchor="ctr">
            <a:spAutoFit/>
          </a:bodyPr>
          <a:lstStyle/>
          <a:p>
            <a:r>
              <a:rPr lang="tr-TR" sz="3200">
                <a:latin typeface="Courier New" pitchFamily="49" charset="0"/>
              </a:rPr>
              <a:t>for (x=0;x&lt;10;x++) </a:t>
            </a:r>
            <a:r>
              <a:rPr lang="tr-TR" sz="3200" b="1">
                <a:latin typeface="Courier New" pitchFamily="49" charset="0"/>
              </a:rPr>
              <a:t>{</a:t>
            </a:r>
          </a:p>
          <a:p>
            <a:r>
              <a:rPr lang="tr-TR" sz="3200">
                <a:latin typeface="Courier New" pitchFamily="49" charset="0"/>
              </a:rPr>
              <a:t>printf("%d. Sayıyı Gir :",x);</a:t>
            </a:r>
          </a:p>
          <a:p>
            <a:r>
              <a:rPr lang="tr-TR" sz="3200">
                <a:latin typeface="Courier New" pitchFamily="49" charset="0"/>
              </a:rPr>
              <a:t>       scanf("%d",&amp;sınıf[x]);</a:t>
            </a:r>
          </a:p>
          <a:p>
            <a:r>
              <a:rPr lang="tr-TR" sz="3200">
                <a:latin typeface="Courier New" pitchFamily="49" charset="0"/>
              </a:rPr>
              <a:t>     </a:t>
            </a:r>
            <a:r>
              <a:rPr lang="tr-TR" sz="3200" b="1">
                <a:latin typeface="Courier New" pitchFamily="49" charset="0"/>
              </a:rPr>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Slayt Numarası Yer Tutucusu"/>
          <p:cNvSpPr>
            <a:spLocks noGrp="1"/>
          </p:cNvSpPr>
          <p:nvPr>
            <p:ph type="sldNum" sz="quarter" idx="12"/>
          </p:nvPr>
        </p:nvSpPr>
        <p:spPr/>
        <p:txBody>
          <a:bodyPr/>
          <a:lstStyle/>
          <a:p>
            <a:fld id="{4BB161D2-2D8D-4D0F-B67F-70A717920B90}" type="slidenum">
              <a:rPr lang="tr-TR"/>
              <a:pPr/>
              <a:t>14</a:t>
            </a:fld>
            <a:endParaRPr lang="tr-TR"/>
          </a:p>
        </p:txBody>
      </p:sp>
      <p:sp>
        <p:nvSpPr>
          <p:cNvPr id="1292290" name="Rectangle 2"/>
          <p:cNvSpPr>
            <a:spLocks noGrp="1" noChangeArrowheads="1"/>
          </p:cNvSpPr>
          <p:nvPr>
            <p:ph type="title"/>
          </p:nvPr>
        </p:nvSpPr>
        <p:spPr/>
        <p:txBody>
          <a:bodyPr/>
          <a:lstStyle/>
          <a:p>
            <a:r>
              <a:rPr lang="tr-TR" sz="2000" b="1"/>
              <a:t>DİZİ VERİ YAPISI</a:t>
            </a:r>
          </a:p>
        </p:txBody>
      </p:sp>
      <p:sp>
        <p:nvSpPr>
          <p:cNvPr id="1292291"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92292"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a:p>
        </p:txBody>
      </p:sp>
      <p:pic>
        <p:nvPicPr>
          <p:cNvPr id="1292293"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92294" name="Rectangle 6"/>
          <p:cNvSpPr>
            <a:spLocks noChangeArrowheads="1"/>
          </p:cNvSpPr>
          <p:nvPr/>
        </p:nvSpPr>
        <p:spPr bwMode="auto">
          <a:xfrm>
            <a:off x="466725" y="3208338"/>
            <a:ext cx="8677275" cy="457200"/>
          </a:xfrm>
          <a:prstGeom prst="rect">
            <a:avLst/>
          </a:prstGeom>
          <a:noFill/>
          <a:ln w="9525">
            <a:noFill/>
            <a:miter lim="800000"/>
            <a:headEnd/>
            <a:tailEnd/>
          </a:ln>
          <a:effectLst/>
        </p:spPr>
        <p:txBody>
          <a:bodyPr anchor="ctr">
            <a:spAutoFit/>
          </a:bodyPr>
          <a:lstStyle/>
          <a:p>
            <a:pPr>
              <a:tabLst>
                <a:tab pos="363538" algn="l"/>
              </a:tabLst>
            </a:pPr>
            <a:endParaRPr lang="tr-TR" sz="2400"/>
          </a:p>
        </p:txBody>
      </p:sp>
      <p:sp>
        <p:nvSpPr>
          <p:cNvPr id="1292295" name="Rectangle 7"/>
          <p:cNvSpPr>
            <a:spLocks noChangeArrowheads="1"/>
          </p:cNvSpPr>
          <p:nvPr/>
        </p:nvSpPr>
        <p:spPr bwMode="auto">
          <a:xfrm>
            <a:off x="1258888" y="1698625"/>
            <a:ext cx="7200900" cy="2654300"/>
          </a:xfrm>
          <a:prstGeom prst="rect">
            <a:avLst/>
          </a:prstGeom>
          <a:noFill/>
          <a:ln w="9525">
            <a:noFill/>
            <a:miter lim="800000"/>
            <a:headEnd/>
            <a:tailEnd/>
          </a:ln>
          <a:effectLst/>
        </p:spPr>
        <p:txBody>
          <a:bodyPr anchor="ctr">
            <a:spAutoFit/>
          </a:bodyPr>
          <a:lstStyle/>
          <a:p>
            <a:r>
              <a:rPr lang="tr-TR" sz="2800">
                <a:latin typeface="Courier New" pitchFamily="49" charset="0"/>
              </a:rPr>
              <a:t>x=0;</a:t>
            </a:r>
          </a:p>
          <a:p>
            <a:r>
              <a:rPr lang="tr-TR" sz="2800">
                <a:latin typeface="Courier New" pitchFamily="49" charset="0"/>
              </a:rPr>
              <a:t> do {</a:t>
            </a:r>
          </a:p>
          <a:p>
            <a:r>
              <a:rPr lang="tr-TR" sz="2800">
                <a:latin typeface="Courier New" pitchFamily="49" charset="0"/>
              </a:rPr>
              <a:t>   printf("%d. Sayıyı Gir :",x);</a:t>
            </a:r>
          </a:p>
          <a:p>
            <a:r>
              <a:rPr lang="tr-TR" sz="2800">
                <a:latin typeface="Courier New" pitchFamily="49" charset="0"/>
              </a:rPr>
              <a:t>   scanf("%d",&amp;sınıf[x]);</a:t>
            </a:r>
          </a:p>
          <a:p>
            <a:r>
              <a:rPr lang="tr-TR" sz="2800">
                <a:latin typeface="Courier New" pitchFamily="49" charset="0"/>
              </a:rPr>
              <a:t>   x++;</a:t>
            </a:r>
          </a:p>
          <a:p>
            <a:r>
              <a:rPr lang="tr-TR" sz="2800">
                <a:latin typeface="Courier New" pitchFamily="49" charset="0"/>
              </a:rPr>
              <a:t> } while (x&lt;10);</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Slayt Numarası Yer Tutucusu"/>
          <p:cNvSpPr>
            <a:spLocks noGrp="1"/>
          </p:cNvSpPr>
          <p:nvPr>
            <p:ph type="sldNum" sz="quarter" idx="12"/>
          </p:nvPr>
        </p:nvSpPr>
        <p:spPr/>
        <p:txBody>
          <a:bodyPr/>
          <a:lstStyle/>
          <a:p>
            <a:fld id="{88696B6A-F66C-4EBF-AF58-4FD3F06D44C1}" type="slidenum">
              <a:rPr lang="tr-TR"/>
              <a:pPr/>
              <a:t>15</a:t>
            </a:fld>
            <a:endParaRPr lang="tr-TR"/>
          </a:p>
        </p:txBody>
      </p:sp>
      <p:sp>
        <p:nvSpPr>
          <p:cNvPr id="1294338" name="Rectangle 2"/>
          <p:cNvSpPr>
            <a:spLocks noGrp="1" noChangeArrowheads="1"/>
          </p:cNvSpPr>
          <p:nvPr>
            <p:ph type="title"/>
          </p:nvPr>
        </p:nvSpPr>
        <p:spPr/>
        <p:txBody>
          <a:bodyPr/>
          <a:lstStyle/>
          <a:p>
            <a:r>
              <a:rPr lang="tr-TR" sz="2000" b="1"/>
              <a:t>DİZİ VERİ YAPISI</a:t>
            </a:r>
          </a:p>
        </p:txBody>
      </p:sp>
      <p:sp>
        <p:nvSpPr>
          <p:cNvPr id="1294339"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94340"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a:p>
        </p:txBody>
      </p:sp>
      <p:pic>
        <p:nvPicPr>
          <p:cNvPr id="1294341"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94342" name="Rectangle 6"/>
          <p:cNvSpPr>
            <a:spLocks noChangeArrowheads="1"/>
          </p:cNvSpPr>
          <p:nvPr/>
        </p:nvSpPr>
        <p:spPr bwMode="auto">
          <a:xfrm>
            <a:off x="466725" y="3208338"/>
            <a:ext cx="8677275" cy="457200"/>
          </a:xfrm>
          <a:prstGeom prst="rect">
            <a:avLst/>
          </a:prstGeom>
          <a:noFill/>
          <a:ln w="9525">
            <a:noFill/>
            <a:miter lim="800000"/>
            <a:headEnd/>
            <a:tailEnd/>
          </a:ln>
          <a:effectLst/>
        </p:spPr>
        <p:txBody>
          <a:bodyPr anchor="ctr">
            <a:spAutoFit/>
          </a:bodyPr>
          <a:lstStyle/>
          <a:p>
            <a:pPr>
              <a:tabLst>
                <a:tab pos="363538" algn="l"/>
              </a:tabLst>
            </a:pPr>
            <a:endParaRPr lang="tr-TR" sz="2400"/>
          </a:p>
        </p:txBody>
      </p:sp>
      <p:sp>
        <p:nvSpPr>
          <p:cNvPr id="1294343" name="Rectangle 7"/>
          <p:cNvSpPr>
            <a:spLocks noChangeArrowheads="1"/>
          </p:cNvSpPr>
          <p:nvPr/>
        </p:nvSpPr>
        <p:spPr bwMode="auto">
          <a:xfrm>
            <a:off x="1258888" y="2705100"/>
            <a:ext cx="7200900" cy="641350"/>
          </a:xfrm>
          <a:prstGeom prst="rect">
            <a:avLst/>
          </a:prstGeom>
          <a:noFill/>
          <a:ln w="9525">
            <a:noFill/>
            <a:miter lim="800000"/>
            <a:headEnd/>
            <a:tailEnd/>
          </a:ln>
          <a:effectLst/>
        </p:spPr>
        <p:txBody>
          <a:bodyPr anchor="ctr">
            <a:spAutoFit/>
          </a:bodyPr>
          <a:lstStyle/>
          <a:p>
            <a:pPr algn="just"/>
            <a:r>
              <a:rPr lang="tr-TR" sz="3600">
                <a:solidFill>
                  <a:schemeClr val="accent2"/>
                </a:solidFill>
              </a:rPr>
              <a:t>int say[10]={1,5,4,3,5,6,7,4,2,9};</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Slayt Numarası Yer Tutucusu"/>
          <p:cNvSpPr>
            <a:spLocks noGrp="1"/>
          </p:cNvSpPr>
          <p:nvPr>
            <p:ph type="sldNum" sz="quarter" idx="12"/>
          </p:nvPr>
        </p:nvSpPr>
        <p:spPr/>
        <p:txBody>
          <a:bodyPr/>
          <a:lstStyle/>
          <a:p>
            <a:fld id="{D665682E-93FC-476A-A446-3A7855B31661}" type="slidenum">
              <a:rPr lang="tr-TR"/>
              <a:pPr/>
              <a:t>16</a:t>
            </a:fld>
            <a:endParaRPr lang="tr-TR"/>
          </a:p>
        </p:txBody>
      </p:sp>
      <p:sp>
        <p:nvSpPr>
          <p:cNvPr id="1296386" name="Rectangle 2"/>
          <p:cNvSpPr>
            <a:spLocks noGrp="1" noChangeArrowheads="1"/>
          </p:cNvSpPr>
          <p:nvPr>
            <p:ph type="title"/>
          </p:nvPr>
        </p:nvSpPr>
        <p:spPr/>
        <p:txBody>
          <a:bodyPr/>
          <a:lstStyle/>
          <a:p>
            <a:r>
              <a:rPr lang="tr-TR" sz="2000" b="1"/>
              <a:t>DİZİ VERİ YAPISI</a:t>
            </a:r>
          </a:p>
        </p:txBody>
      </p:sp>
      <p:sp>
        <p:nvSpPr>
          <p:cNvPr id="129638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9638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a:p>
        </p:txBody>
      </p:sp>
      <p:pic>
        <p:nvPicPr>
          <p:cNvPr id="129638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96390" name="Rectangle 6"/>
          <p:cNvSpPr>
            <a:spLocks noChangeArrowheads="1"/>
          </p:cNvSpPr>
          <p:nvPr/>
        </p:nvSpPr>
        <p:spPr bwMode="auto">
          <a:xfrm>
            <a:off x="466725" y="3208338"/>
            <a:ext cx="8677275" cy="457200"/>
          </a:xfrm>
          <a:prstGeom prst="rect">
            <a:avLst/>
          </a:prstGeom>
          <a:noFill/>
          <a:ln w="9525">
            <a:noFill/>
            <a:miter lim="800000"/>
            <a:headEnd/>
            <a:tailEnd/>
          </a:ln>
          <a:effectLst/>
        </p:spPr>
        <p:txBody>
          <a:bodyPr anchor="ctr">
            <a:spAutoFit/>
          </a:bodyPr>
          <a:lstStyle/>
          <a:p>
            <a:pPr>
              <a:tabLst>
                <a:tab pos="363538" algn="l"/>
              </a:tabLst>
            </a:pPr>
            <a:endParaRPr lang="tr-TR" sz="2400"/>
          </a:p>
        </p:txBody>
      </p:sp>
      <p:sp>
        <p:nvSpPr>
          <p:cNvPr id="1296391" name="Rectangle 7"/>
          <p:cNvSpPr>
            <a:spLocks noChangeArrowheads="1"/>
          </p:cNvSpPr>
          <p:nvPr/>
        </p:nvSpPr>
        <p:spPr bwMode="auto">
          <a:xfrm>
            <a:off x="827088" y="1477963"/>
            <a:ext cx="7200900" cy="4760912"/>
          </a:xfrm>
          <a:prstGeom prst="rect">
            <a:avLst/>
          </a:prstGeom>
          <a:noFill/>
          <a:ln w="9525">
            <a:noFill/>
            <a:miter lim="800000"/>
            <a:headEnd/>
            <a:tailEnd/>
          </a:ln>
          <a:effectLst/>
        </p:spPr>
        <p:txBody>
          <a:bodyPr anchor="ctr">
            <a:spAutoFit/>
          </a:bodyPr>
          <a:lstStyle/>
          <a:p>
            <a:pPr algn="just"/>
            <a:r>
              <a:rPr lang="tr-TR" b="1"/>
              <a:t>Örnek:</a:t>
            </a:r>
            <a:r>
              <a:rPr lang="tr-TR"/>
              <a:t> Girilecek 10 adet sayıyı bir diziye aktararak dizideki bilgileri görüntüleyen programı hazırlayalım.</a:t>
            </a:r>
          </a:p>
          <a:p>
            <a:endParaRPr lang="tr-TR"/>
          </a:p>
          <a:p>
            <a:r>
              <a:rPr lang="tr-TR">
                <a:latin typeface="Courier New" pitchFamily="49" charset="0"/>
              </a:rPr>
              <a:t>#include &lt;stdio.h&gt;</a:t>
            </a:r>
          </a:p>
          <a:p>
            <a:r>
              <a:rPr lang="tr-TR">
                <a:latin typeface="Courier New" pitchFamily="49" charset="0"/>
              </a:rPr>
              <a:t>void main()</a:t>
            </a:r>
          </a:p>
          <a:p>
            <a:r>
              <a:rPr lang="tr-TR">
                <a:latin typeface="Courier New" pitchFamily="49" charset="0"/>
              </a:rPr>
              <a:t>{</a:t>
            </a:r>
          </a:p>
          <a:p>
            <a:r>
              <a:rPr lang="tr-TR">
                <a:latin typeface="Courier New" pitchFamily="49" charset="0"/>
              </a:rPr>
              <a:t>   long say[10];</a:t>
            </a:r>
          </a:p>
          <a:p>
            <a:r>
              <a:rPr lang="tr-TR">
                <a:latin typeface="Courier New" pitchFamily="49" charset="0"/>
              </a:rPr>
              <a:t>   int x;</a:t>
            </a:r>
          </a:p>
          <a:p>
            <a:r>
              <a:rPr lang="tr-TR">
                <a:latin typeface="Courier New" pitchFamily="49" charset="0"/>
              </a:rPr>
              <a:t>   for (x=0;x&lt;10;x++) {</a:t>
            </a:r>
          </a:p>
          <a:p>
            <a:r>
              <a:rPr lang="tr-TR">
                <a:latin typeface="Courier New" pitchFamily="49" charset="0"/>
              </a:rPr>
              <a:t>     printf("%d. Sayıyı Gir :",x);</a:t>
            </a:r>
          </a:p>
          <a:p>
            <a:r>
              <a:rPr lang="tr-TR">
                <a:latin typeface="Courier New" pitchFamily="49" charset="0"/>
              </a:rPr>
              <a:t>     scanf("%d",&amp;say[x]);</a:t>
            </a:r>
          </a:p>
          <a:p>
            <a:r>
              <a:rPr lang="tr-TR">
                <a:latin typeface="Courier New" pitchFamily="49" charset="0"/>
              </a:rPr>
              <a:t>   }</a:t>
            </a:r>
          </a:p>
          <a:p>
            <a:r>
              <a:rPr lang="tr-TR">
                <a:latin typeface="Courier New" pitchFamily="49" charset="0"/>
              </a:rPr>
              <a:t>   clrscr();</a:t>
            </a:r>
          </a:p>
          <a:p>
            <a:r>
              <a:rPr lang="tr-TR">
                <a:latin typeface="Courier New" pitchFamily="49" charset="0"/>
              </a:rPr>
              <a:t>   for (x=0;x&lt;10;x++)</a:t>
            </a:r>
          </a:p>
          <a:p>
            <a:r>
              <a:rPr lang="tr-TR">
                <a:latin typeface="Courier New" pitchFamily="49" charset="0"/>
              </a:rPr>
              <a:t>     printf("x[%d] = %d \n",x,say[x]);</a:t>
            </a:r>
          </a:p>
          <a:p>
            <a:r>
              <a:rPr lang="tr-TR">
                <a:latin typeface="Courier New" pitchFamily="49" charset="0"/>
              </a:rPr>
              <a:t>}</a:t>
            </a:r>
          </a:p>
          <a:p>
            <a:pPr algn="just"/>
            <a:endParaRPr lang="tr-TR">
              <a:latin typeface="Courier New" pitchFamily="49"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Slayt Numarası Yer Tutucusu"/>
          <p:cNvSpPr>
            <a:spLocks noGrp="1"/>
          </p:cNvSpPr>
          <p:nvPr>
            <p:ph type="sldNum" sz="quarter" idx="12"/>
          </p:nvPr>
        </p:nvSpPr>
        <p:spPr/>
        <p:txBody>
          <a:bodyPr/>
          <a:lstStyle/>
          <a:p>
            <a:fld id="{95E3BC96-08CB-4A41-9F86-F8E32F0A4561}" type="slidenum">
              <a:rPr lang="tr-TR"/>
              <a:pPr/>
              <a:t>17</a:t>
            </a:fld>
            <a:endParaRPr lang="tr-TR"/>
          </a:p>
        </p:txBody>
      </p:sp>
      <p:sp>
        <p:nvSpPr>
          <p:cNvPr id="1200130"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200131"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00132" name="Rectangle 4"/>
          <p:cNvSpPr>
            <a:spLocks noChangeArrowheads="1"/>
          </p:cNvSpPr>
          <p:nvPr/>
        </p:nvSpPr>
        <p:spPr bwMode="auto">
          <a:xfrm>
            <a:off x="323850" y="620713"/>
            <a:ext cx="8569325" cy="5616575"/>
          </a:xfrm>
          <a:prstGeom prst="rect">
            <a:avLst/>
          </a:prstGeom>
          <a:noFill/>
          <a:ln w="9525">
            <a:noFill/>
            <a:miter lim="800000"/>
            <a:headEnd/>
            <a:tailEnd/>
          </a:ln>
          <a:effectLst/>
        </p:spPr>
        <p:txBody>
          <a:bodyPr/>
          <a:lstStyle/>
          <a:p>
            <a:pPr marL="609600" indent="-609600" algn="ctr">
              <a:spcBef>
                <a:spcPct val="20000"/>
              </a:spcBef>
              <a:buFontTx/>
              <a:buChar char="•"/>
            </a:pPr>
            <a:r>
              <a:rPr lang="tr-TR" sz="2000" b="1"/>
              <a:t> </a:t>
            </a:r>
            <a:r>
              <a:rPr lang="tr-TR" sz="2000"/>
              <a:t> </a:t>
            </a:r>
          </a:p>
          <a:p>
            <a:pPr marL="609600" indent="-609600">
              <a:spcBef>
                <a:spcPct val="20000"/>
              </a:spcBef>
              <a:buFontTx/>
              <a:buChar char="•"/>
            </a:pPr>
            <a:endParaRPr lang="tr-TR" sz="2000"/>
          </a:p>
          <a:p>
            <a:pPr marL="609600" indent="-609600">
              <a:spcBef>
                <a:spcPct val="20000"/>
              </a:spcBef>
              <a:buFontTx/>
              <a:buChar char="•"/>
            </a:pPr>
            <a:r>
              <a:rPr lang="tr-TR" b="1"/>
              <a:t>Dizilere yönelik algoritma örnekleri</a:t>
            </a:r>
            <a:r>
              <a:rPr lang="tr-TR"/>
              <a:t> </a:t>
            </a:r>
            <a:r>
              <a:rPr lang="tr-TR" b="1" i="1"/>
              <a:t>(</a:t>
            </a:r>
            <a:r>
              <a:rPr lang="tr-TR" b="1" i="1" u="sng"/>
              <a:t>Örnek 1</a:t>
            </a:r>
            <a:r>
              <a:rPr lang="tr-TR" b="1" i="1"/>
              <a:t>)</a:t>
            </a:r>
          </a:p>
          <a:p>
            <a:pPr marL="609600" indent="-609600">
              <a:spcBef>
                <a:spcPct val="20000"/>
              </a:spcBef>
              <a:buFontTx/>
              <a:buChar char="•"/>
            </a:pPr>
            <a:r>
              <a:rPr lang="tr-TR"/>
              <a:t>n elemanlı bir sayı dizisinin girişini yapan bir C/C++ programı yazalım ve akış diyagramını çizelim; </a:t>
            </a:r>
          </a:p>
          <a:p>
            <a:pPr marL="609600" indent="-609600">
              <a:spcBef>
                <a:spcPct val="20000"/>
              </a:spcBef>
            </a:pPr>
            <a:r>
              <a:rPr lang="tr-TR" sz="1600"/>
              <a:t>	//Turbo C ++ örnek </a:t>
            </a:r>
            <a:r>
              <a:rPr lang="tr-TR"/>
              <a:t>	// </a:t>
            </a:r>
            <a:r>
              <a:rPr lang="tr-TR" sz="1600"/>
              <a:t>{Dev C++ versiyonu için: Alg_15.cpp}</a:t>
            </a:r>
          </a:p>
          <a:p>
            <a:pPr marL="609600" indent="-609600">
              <a:spcBef>
                <a:spcPct val="20000"/>
              </a:spcBef>
              <a:buFontTx/>
              <a:buChar char="•"/>
            </a:pPr>
            <a:r>
              <a:rPr lang="tr-TR" sz="1600"/>
              <a:t>	#include &lt;stdio.h&gt;</a:t>
            </a:r>
          </a:p>
          <a:p>
            <a:pPr marL="609600" indent="-609600">
              <a:spcBef>
                <a:spcPct val="20000"/>
              </a:spcBef>
            </a:pPr>
            <a:r>
              <a:rPr lang="tr-TR" sz="1600"/>
              <a:t>	#include &lt;conio.h&gt;</a:t>
            </a:r>
          </a:p>
          <a:p>
            <a:pPr marL="609600" indent="-609600">
              <a:spcBef>
                <a:spcPct val="20000"/>
              </a:spcBef>
            </a:pPr>
            <a:r>
              <a:rPr lang="tr-TR" sz="1600"/>
              <a:t>	int i,n;</a:t>
            </a:r>
          </a:p>
          <a:p>
            <a:pPr marL="609600" indent="-609600">
              <a:spcBef>
                <a:spcPct val="20000"/>
              </a:spcBef>
            </a:pPr>
            <a:r>
              <a:rPr lang="tr-TR" sz="1600"/>
              <a:t>	int A[100];</a:t>
            </a:r>
          </a:p>
          <a:p>
            <a:pPr marL="609600" indent="-609600">
              <a:spcBef>
                <a:spcPct val="20000"/>
              </a:spcBef>
            </a:pPr>
            <a:r>
              <a:rPr lang="tr-TR" sz="1600"/>
              <a:t>	void main(void)</a:t>
            </a:r>
          </a:p>
          <a:p>
            <a:pPr marL="609600" indent="-609600">
              <a:spcBef>
                <a:spcPct val="20000"/>
              </a:spcBef>
            </a:pPr>
            <a:r>
              <a:rPr lang="tr-TR" sz="1600"/>
              <a:t>	{ clrscr();</a:t>
            </a:r>
          </a:p>
          <a:p>
            <a:pPr marL="609600" indent="-609600">
              <a:spcBef>
                <a:spcPct val="20000"/>
              </a:spcBef>
            </a:pPr>
            <a:r>
              <a:rPr lang="tr-TR" sz="1600"/>
              <a:t>	  printf("dizi eleman sayisini giriniz: ");</a:t>
            </a:r>
          </a:p>
          <a:p>
            <a:pPr marL="609600" indent="-609600">
              <a:spcBef>
                <a:spcPct val="20000"/>
              </a:spcBef>
            </a:pPr>
            <a:r>
              <a:rPr lang="tr-TR" sz="1600"/>
              <a:t>	  scanf("%d",&amp;n);</a:t>
            </a:r>
          </a:p>
          <a:p>
            <a:pPr marL="609600" indent="-609600">
              <a:spcBef>
                <a:spcPct val="20000"/>
              </a:spcBef>
            </a:pPr>
            <a:r>
              <a:rPr lang="tr-TR" sz="1600"/>
              <a:t>	  for(i=1;i&lt;=n;i++)</a:t>
            </a:r>
          </a:p>
          <a:p>
            <a:pPr marL="609600" indent="-609600">
              <a:spcBef>
                <a:spcPct val="20000"/>
              </a:spcBef>
            </a:pPr>
            <a:r>
              <a:rPr lang="tr-TR" sz="1600"/>
              <a:t>	   { printf("dizi elemanı giriniz: ");</a:t>
            </a:r>
          </a:p>
          <a:p>
            <a:pPr marL="609600" indent="-609600">
              <a:spcBef>
                <a:spcPct val="20000"/>
              </a:spcBef>
            </a:pPr>
            <a:r>
              <a:rPr lang="tr-TR" sz="1600"/>
              <a:t>	     scanf("%d",&amp;A[i]);</a:t>
            </a:r>
          </a:p>
          <a:p>
            <a:pPr marL="609600" indent="-609600">
              <a:spcBef>
                <a:spcPct val="20000"/>
              </a:spcBef>
            </a:pPr>
            <a:r>
              <a:rPr lang="tr-TR" sz="1600"/>
              <a:t>	     printf(" \n"); }</a:t>
            </a:r>
          </a:p>
          <a:p>
            <a:pPr marL="609600" indent="-609600">
              <a:spcBef>
                <a:spcPct val="20000"/>
              </a:spcBef>
            </a:pPr>
            <a:r>
              <a:rPr lang="tr-TR" sz="1600"/>
              <a:t>	  getch(); } </a:t>
            </a:r>
          </a:p>
        </p:txBody>
      </p:sp>
      <p:pic>
        <p:nvPicPr>
          <p:cNvPr id="1200133"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pic>
        <p:nvPicPr>
          <p:cNvPr id="1200134" name="Picture 6"/>
          <p:cNvPicPr>
            <a:picLocks noChangeAspect="1" noChangeArrowheads="1"/>
          </p:cNvPicPr>
          <p:nvPr/>
        </p:nvPicPr>
        <p:blipFill>
          <a:blip r:embed="rId4" cstate="print"/>
          <a:srcRect/>
          <a:stretch>
            <a:fillRect/>
          </a:stretch>
        </p:blipFill>
        <p:spPr bwMode="auto">
          <a:xfrm>
            <a:off x="5195888" y="2997200"/>
            <a:ext cx="3121025" cy="33115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CF7D5942-7687-4E22-8831-753F0D940B8E}" type="slidenum">
              <a:rPr lang="tr-TR"/>
              <a:pPr/>
              <a:t>18</a:t>
            </a:fld>
            <a:endParaRPr lang="tr-TR"/>
          </a:p>
        </p:txBody>
      </p:sp>
      <p:sp>
        <p:nvSpPr>
          <p:cNvPr id="1327106" name="Rectangle 2"/>
          <p:cNvSpPr>
            <a:spLocks noGrp="1" noChangeArrowheads="1"/>
          </p:cNvSpPr>
          <p:nvPr>
            <p:ph type="title"/>
          </p:nvPr>
        </p:nvSpPr>
        <p:spPr/>
        <p:txBody>
          <a:bodyPr/>
          <a:lstStyle/>
          <a:p>
            <a:r>
              <a:rPr lang="tr-TR" b="1"/>
              <a:t>Erişim Fonksiyonu</a:t>
            </a:r>
          </a:p>
        </p:txBody>
      </p:sp>
      <p:sp>
        <p:nvSpPr>
          <p:cNvPr id="1327107" name="Rectangle 3"/>
          <p:cNvSpPr>
            <a:spLocks noGrp="1" noChangeArrowheads="1"/>
          </p:cNvSpPr>
          <p:nvPr>
            <p:ph type="body" idx="1"/>
          </p:nvPr>
        </p:nvSpPr>
        <p:spPr/>
        <p:txBody>
          <a:bodyPr/>
          <a:lstStyle/>
          <a:p>
            <a:r>
              <a:rPr lang="tr-TR"/>
              <a:t> Bir dizi için </a:t>
            </a:r>
            <a:r>
              <a:rPr lang="tr-TR" b="1"/>
              <a:t>erişim fonksiyonu</a:t>
            </a:r>
            <a:r>
              <a:rPr lang="tr-TR"/>
              <a:t>, dizinin taban adresini ve indis değerlerini, indis değerleriyle belirtilen bellek adreslerine eşleştirmektir.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5 Slayt Numarası Yer Tutucusu"/>
          <p:cNvSpPr>
            <a:spLocks noGrp="1"/>
          </p:cNvSpPr>
          <p:nvPr>
            <p:ph type="sldNum" sz="quarter" idx="12"/>
          </p:nvPr>
        </p:nvSpPr>
        <p:spPr/>
        <p:txBody>
          <a:bodyPr/>
          <a:lstStyle/>
          <a:p>
            <a:fld id="{A6C517FC-891C-4E82-8149-558F88FBAE7B}" type="slidenum">
              <a:rPr lang="tr-TR"/>
              <a:pPr/>
              <a:t>19</a:t>
            </a:fld>
            <a:endParaRPr lang="tr-TR"/>
          </a:p>
        </p:txBody>
      </p:sp>
      <p:sp>
        <p:nvSpPr>
          <p:cNvPr id="1329154" name="Rectangle 2"/>
          <p:cNvSpPr>
            <a:spLocks noGrp="1" noChangeArrowheads="1"/>
          </p:cNvSpPr>
          <p:nvPr>
            <p:ph type="title"/>
          </p:nvPr>
        </p:nvSpPr>
        <p:spPr/>
        <p:txBody>
          <a:bodyPr/>
          <a:lstStyle/>
          <a:p>
            <a:endParaRPr lang="tr-TR"/>
          </a:p>
        </p:txBody>
      </p:sp>
      <p:sp>
        <p:nvSpPr>
          <p:cNvPr id="1329202" name="Rectangle 50"/>
          <p:cNvSpPr>
            <a:spLocks noChangeArrowheads="1"/>
          </p:cNvSpPr>
          <p:nvPr/>
        </p:nvSpPr>
        <p:spPr bwMode="auto">
          <a:xfrm>
            <a:off x="0" y="841375"/>
            <a:ext cx="9144000" cy="0"/>
          </a:xfrm>
          <a:prstGeom prst="rect">
            <a:avLst/>
          </a:prstGeom>
          <a:noFill/>
          <a:ln w="9525">
            <a:noFill/>
            <a:miter lim="800000"/>
            <a:headEnd/>
            <a:tailEnd/>
          </a:ln>
          <a:effectLst/>
        </p:spPr>
        <p:txBody>
          <a:bodyPr wrap="none">
            <a:spAutoFit/>
          </a:bodyPr>
          <a:lstStyle/>
          <a:p>
            <a:endParaRPr lang="tr-TR"/>
          </a:p>
        </p:txBody>
      </p:sp>
      <p:graphicFrame>
        <p:nvGraphicFramePr>
          <p:cNvPr id="1329502" name="Group 350"/>
          <p:cNvGraphicFramePr>
            <a:graphicFrameLocks noGrp="1"/>
          </p:cNvGraphicFramePr>
          <p:nvPr/>
        </p:nvGraphicFramePr>
        <p:xfrm>
          <a:off x="611188" y="1125538"/>
          <a:ext cx="7559675" cy="5120640"/>
        </p:xfrm>
        <a:graphic>
          <a:graphicData uri="http://schemas.openxmlformats.org/drawingml/2006/table">
            <a:tbl>
              <a:tblPr/>
              <a:tblGrid>
                <a:gridCol w="2192337"/>
                <a:gridCol w="731838"/>
                <a:gridCol w="631825"/>
                <a:gridCol w="627062"/>
                <a:gridCol w="708025"/>
                <a:gridCol w="704850"/>
                <a:gridCol w="704850"/>
                <a:gridCol w="771525"/>
                <a:gridCol w="487363"/>
              </a:tblGrid>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rgbClr val="C0C0C0"/>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rgbClr val="C0C0C0"/>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gridSpan="3">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1" i="0" u="none" strike="noStrike" cap="none" normalizeH="0" baseline="0" smtClean="0">
                          <a:ln>
                            <a:noFill/>
                          </a:ln>
                          <a:solidFill>
                            <a:srgbClr val="000000"/>
                          </a:solidFill>
                          <a:effectLst/>
                          <a:latin typeface="Arial Tur" charset="-94"/>
                        </a:rPr>
                        <a:t>BELLEK</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tr-TR"/>
                    </a:p>
                  </a:txBody>
                  <a:tcPr/>
                </a:tc>
                <a:tc hMerge="1">
                  <a:txBody>
                    <a:bodyPr/>
                    <a:lstStyle/>
                    <a:p>
                      <a:endParaRPr lang="tr-T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cap="fla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635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1" i="0" u="none" strike="noStrike" cap="none" normalizeH="0" baseline="0" smtClean="0">
                          <a:ln>
                            <a:noFill/>
                          </a:ln>
                          <a:solidFill>
                            <a:schemeClr val="tx1"/>
                          </a:solidFill>
                          <a:effectLst/>
                          <a:latin typeface="Arial Tur" charset="-94"/>
                        </a:rPr>
                        <a:t>adres(A[i])</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cap="flat">
                      <a:noFill/>
                    </a:lnB>
                    <a:lnTlToBr>
                      <a:noFill/>
                    </a:lnTlToBr>
                    <a:lnBlToTr>
                      <a:noFill/>
                    </a:lnBlToTr>
                    <a:noFill/>
                  </a:tcPr>
                </a:tc>
                <a:tc gridSpan="8">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1" i="0" u="none" strike="noStrike" cap="none" normalizeH="0" baseline="0" smtClean="0">
                          <a:ln>
                            <a:noFill/>
                          </a:ln>
                          <a:solidFill>
                            <a:schemeClr val="tx1"/>
                          </a:solidFill>
                          <a:effectLst/>
                          <a:latin typeface="Arial Tur" charset="-94"/>
                        </a:rPr>
                        <a:t>adres(A[i])=erişim fonksiyonu</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cap="flat">
                      <a:noFill/>
                    </a:lnB>
                    <a:lnTlToBr>
                      <a:noFill/>
                    </a:lnTlToBr>
                    <a:lnBlToTr>
                      <a:noFill/>
                    </a:lnBlToTr>
                    <a:no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bl>
          </a:graphicData>
        </a:graphic>
      </p:graphicFrame>
      <p:graphicFrame>
        <p:nvGraphicFramePr>
          <p:cNvPr id="1329248" name="Group 96"/>
          <p:cNvGraphicFramePr>
            <a:graphicFrameLocks noGrp="1"/>
          </p:cNvGraphicFramePr>
          <p:nvPr/>
        </p:nvGraphicFramePr>
        <p:xfrm>
          <a:off x="819150" y="3429000"/>
          <a:ext cx="241300" cy="518160"/>
        </p:xfrm>
        <a:graphic>
          <a:graphicData uri="http://schemas.openxmlformats.org/drawingml/2006/table">
            <a:tbl>
              <a:tblPr/>
              <a:tblGrid>
                <a:gridCol w="241300"/>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cap="flat">
                      <a:noFill/>
                    </a:lnL>
                    <a:lnR cap="flat">
                      <a:noFill/>
                    </a:lnR>
                    <a:lnT cap="flat">
                      <a:noFill/>
                    </a:lnT>
                    <a:lnB cap="flat">
                      <a:noFill/>
                    </a:lnB>
                    <a:lnTlToBr>
                      <a:noFill/>
                    </a:lnTlToBr>
                    <a:lnBlToTr>
                      <a:noFill/>
                    </a:lnBlToTr>
                    <a:noFill/>
                  </a:tcPr>
                </a:tc>
              </a:tr>
            </a:tbl>
          </a:graphicData>
        </a:graphic>
      </p:graphicFrame>
      <p:sp>
        <p:nvSpPr>
          <p:cNvPr id="1329505" name="Line 353"/>
          <p:cNvSpPr>
            <a:spLocks noChangeShapeType="1"/>
          </p:cNvSpPr>
          <p:nvPr/>
        </p:nvSpPr>
        <p:spPr bwMode="auto">
          <a:xfrm>
            <a:off x="2268538" y="4005263"/>
            <a:ext cx="2808287" cy="0"/>
          </a:xfrm>
          <a:prstGeom prst="line">
            <a:avLst/>
          </a:prstGeom>
          <a:noFill/>
          <a:ln w="38100">
            <a:solidFill>
              <a:schemeClr val="tx1"/>
            </a:solidFill>
            <a:round/>
            <a:headEnd/>
            <a:tailEnd type="triangle" w="med" len="med"/>
          </a:ln>
          <a:effectLst/>
        </p:spPr>
        <p:txBody>
          <a:bodyPr/>
          <a:lstStyle/>
          <a:p>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51C43E45-BA81-42F5-9AF6-F7D39F51ABF6}" type="slidenum">
              <a:rPr lang="tr-TR"/>
              <a:pPr/>
              <a:t>2</a:t>
            </a:fld>
            <a:endParaRPr lang="tr-TR"/>
          </a:p>
        </p:txBody>
      </p:sp>
      <p:sp>
        <p:nvSpPr>
          <p:cNvPr id="1193986"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19398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19398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endParaRPr lang="tr-TR"/>
          </a:p>
          <a:p>
            <a:pPr marL="609600" indent="-609600">
              <a:buFontTx/>
              <a:buChar char="•"/>
            </a:pPr>
            <a:r>
              <a:rPr lang="tr-TR" sz="2000"/>
              <a:t>Değişkenler isimlendirilirken her bir değişken için bir ad kullanmak zorunludur.</a:t>
            </a:r>
          </a:p>
          <a:p>
            <a:pPr marL="609600" indent="-609600">
              <a:buFontTx/>
              <a:buChar char="•"/>
            </a:pPr>
            <a:endParaRPr lang="tr-TR" sz="2000"/>
          </a:p>
          <a:p>
            <a:pPr marL="609600" indent="-609600">
              <a:buFontTx/>
              <a:buChar char="•"/>
            </a:pPr>
            <a:endParaRPr lang="tr-TR" sz="2000"/>
          </a:p>
          <a:p>
            <a:pPr marL="609600" indent="-609600">
              <a:buFontTx/>
              <a:buChar char="•"/>
            </a:pPr>
            <a:r>
              <a:rPr lang="tr-TR" sz="2000"/>
              <a:t>Bu ise değişken sayısının çok olması durumunda uygun bir yöntem değildir. </a:t>
            </a:r>
          </a:p>
          <a:p>
            <a:pPr marL="609600" indent="-609600">
              <a:buFontTx/>
              <a:buChar char="•"/>
            </a:pPr>
            <a:endParaRPr lang="tr-TR" sz="2000"/>
          </a:p>
          <a:p>
            <a:pPr marL="609600" indent="-609600">
              <a:buFontTx/>
              <a:buChar char="•"/>
            </a:pPr>
            <a:endParaRPr lang="tr-TR" sz="2000"/>
          </a:p>
          <a:p>
            <a:pPr marL="609600" indent="-609600">
              <a:buFontTx/>
              <a:buChar char="•"/>
            </a:pPr>
            <a:endParaRPr lang="tr-TR" sz="2000"/>
          </a:p>
          <a:p>
            <a:pPr marL="609600" indent="-609600">
              <a:buFontTx/>
              <a:buChar char="•"/>
            </a:pPr>
            <a:r>
              <a:rPr lang="tr-TR" sz="2000"/>
              <a:t>Bu durumda benzer özelliklere sahip elemanları bir küme gibi düşünerek bu doğrultuda işlem yapmak daha uygun olacaktır. </a:t>
            </a:r>
          </a:p>
        </p:txBody>
      </p:sp>
      <p:pic>
        <p:nvPicPr>
          <p:cNvPr id="119398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5DCE2378-CDC3-43C2-91D0-3618E6D5CD39}" type="slidenum">
              <a:rPr lang="tr-TR"/>
              <a:pPr/>
              <a:t>20</a:t>
            </a:fld>
            <a:endParaRPr lang="tr-TR"/>
          </a:p>
        </p:txBody>
      </p:sp>
      <p:sp>
        <p:nvSpPr>
          <p:cNvPr id="1330180" name="Rectangle 4"/>
          <p:cNvSpPr>
            <a:spLocks noGrp="1" noChangeArrowheads="1"/>
          </p:cNvSpPr>
          <p:nvPr>
            <p:ph type="title"/>
          </p:nvPr>
        </p:nvSpPr>
        <p:spPr/>
        <p:txBody>
          <a:bodyPr/>
          <a:lstStyle/>
          <a:p>
            <a:endParaRPr lang="tr-TR"/>
          </a:p>
        </p:txBody>
      </p:sp>
      <p:sp>
        <p:nvSpPr>
          <p:cNvPr id="1330181" name="Rectangle 5"/>
          <p:cNvSpPr>
            <a:spLocks noGrp="1" noChangeArrowheads="1"/>
          </p:cNvSpPr>
          <p:nvPr>
            <p:ph type="body" idx="1"/>
          </p:nvPr>
        </p:nvSpPr>
        <p:spPr/>
        <p:txBody>
          <a:bodyPr/>
          <a:lstStyle/>
          <a:p>
            <a:r>
              <a:rPr lang="tr-TR"/>
              <a:t>Alt indis sınırı 1 ve her bir elemanının sözcük uzunluğu c olan bir dizinin A[i]’nci elemanın adresi:</a:t>
            </a:r>
          </a:p>
          <a:p>
            <a:r>
              <a:rPr lang="tr-TR">
                <a:solidFill>
                  <a:schemeClr val="accent2"/>
                </a:solidFill>
              </a:rPr>
              <a:t>Adres(A[i])=adres(A[1])+(i-1)*c</a:t>
            </a:r>
          </a:p>
          <a:p>
            <a:r>
              <a:rPr lang="tr-TR">
                <a:solidFill>
                  <a:schemeClr val="accent2"/>
                </a:solidFill>
              </a:rPr>
              <a:t>Adres(A[i])=adres(A[1])+i*c-c</a:t>
            </a:r>
          </a:p>
          <a:p>
            <a:r>
              <a:rPr lang="tr-TR">
                <a:solidFill>
                  <a:schemeClr val="accent2"/>
                </a:solidFill>
              </a:rPr>
              <a:t>Adres(A[i])=</a:t>
            </a:r>
            <a:r>
              <a:rPr lang="tr-TR" u="sng">
                <a:solidFill>
                  <a:schemeClr val="accent2"/>
                </a:solidFill>
              </a:rPr>
              <a:t>adres(A[1])-c</a:t>
            </a:r>
            <a:r>
              <a:rPr lang="tr-TR">
                <a:solidFill>
                  <a:schemeClr val="accent2"/>
                </a:solidFill>
              </a:rPr>
              <a:t>+i*c</a:t>
            </a:r>
          </a:p>
          <a:p>
            <a:endParaRPr lang="tr-TR">
              <a:solidFill>
                <a:schemeClr val="accent2"/>
              </a:solidFill>
            </a:endParaRPr>
          </a:p>
          <a:p>
            <a:r>
              <a:rPr lang="tr-TR"/>
              <a:t>formülü ile bulunur.</a:t>
            </a:r>
          </a:p>
        </p:txBody>
      </p:sp>
      <p:sp>
        <p:nvSpPr>
          <p:cNvPr id="1330182" name="AutoShape 6"/>
          <p:cNvSpPr>
            <a:spLocks/>
          </p:cNvSpPr>
          <p:nvPr/>
        </p:nvSpPr>
        <p:spPr bwMode="auto">
          <a:xfrm rot="16200000">
            <a:off x="3960813" y="3824287"/>
            <a:ext cx="501650" cy="2447925"/>
          </a:xfrm>
          <a:prstGeom prst="leftBrace">
            <a:avLst>
              <a:gd name="adj1" fmla="val 84402"/>
              <a:gd name="adj2" fmla="val 46153"/>
            </a:avLst>
          </a:prstGeom>
          <a:noFill/>
          <a:ln w="9525">
            <a:solidFill>
              <a:schemeClr val="tx1"/>
            </a:solidFill>
            <a:round/>
            <a:headEnd/>
            <a:tailEnd/>
          </a:ln>
          <a:effectLst/>
        </p:spPr>
        <p:txBody>
          <a:bodyPr wrap="none" anchor="ctr"/>
          <a:lstStyle/>
          <a:p>
            <a:endParaRPr lang="tr-TR"/>
          </a:p>
        </p:txBody>
      </p:sp>
      <p:sp>
        <p:nvSpPr>
          <p:cNvPr id="1330183" name="Text Box 7"/>
          <p:cNvSpPr txBox="1">
            <a:spLocks noChangeArrowheads="1"/>
          </p:cNvSpPr>
          <p:nvPr/>
        </p:nvSpPr>
        <p:spPr bwMode="auto">
          <a:xfrm>
            <a:off x="4356100" y="5157788"/>
            <a:ext cx="936625" cy="366712"/>
          </a:xfrm>
          <a:prstGeom prst="rect">
            <a:avLst/>
          </a:prstGeom>
          <a:noFill/>
          <a:ln w="9525">
            <a:noFill/>
            <a:miter lim="800000"/>
            <a:headEnd/>
            <a:tailEnd/>
          </a:ln>
          <a:effectLst/>
        </p:spPr>
        <p:txBody>
          <a:bodyPr>
            <a:spAutoFit/>
          </a:bodyPr>
          <a:lstStyle/>
          <a:p>
            <a:pPr>
              <a:spcBef>
                <a:spcPct val="50000"/>
              </a:spcBef>
            </a:pPr>
            <a:r>
              <a:rPr lang="tr-TR">
                <a:solidFill>
                  <a:srgbClr val="993366"/>
                </a:solidFill>
              </a:rPr>
              <a:t>Sabit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395F7414-66A2-4C1E-BFB2-2DA8F52A9457}" type="slidenum">
              <a:rPr lang="tr-TR"/>
              <a:pPr/>
              <a:t>21</a:t>
            </a:fld>
            <a:endParaRPr lang="tr-TR"/>
          </a:p>
        </p:txBody>
      </p:sp>
      <p:sp>
        <p:nvSpPr>
          <p:cNvPr id="1331206" name="Rectangle 6"/>
          <p:cNvSpPr>
            <a:spLocks noGrp="1" noChangeArrowheads="1"/>
          </p:cNvSpPr>
          <p:nvPr>
            <p:ph type="title"/>
          </p:nvPr>
        </p:nvSpPr>
        <p:spPr/>
        <p:txBody>
          <a:bodyPr/>
          <a:lstStyle/>
          <a:p>
            <a:r>
              <a:rPr lang="tr-TR"/>
              <a:t>İki boyutlu dizi</a:t>
            </a:r>
          </a:p>
        </p:txBody>
      </p:sp>
      <p:sp>
        <p:nvSpPr>
          <p:cNvPr id="1331207" name="Rectangle 7"/>
          <p:cNvSpPr>
            <a:spLocks noGrp="1" noChangeArrowheads="1"/>
          </p:cNvSpPr>
          <p:nvPr>
            <p:ph type="body" idx="1"/>
          </p:nvPr>
        </p:nvSpPr>
        <p:spPr/>
        <p:txBody>
          <a:bodyPr/>
          <a:lstStyle/>
          <a:p>
            <a:pPr>
              <a:lnSpc>
                <a:spcPct val="90000"/>
              </a:lnSpc>
            </a:pPr>
            <a:r>
              <a:rPr lang="tr-TR"/>
              <a:t>	</a:t>
            </a:r>
            <a:r>
              <a:rPr lang="tr-TR" b="1"/>
              <a:t>tip  DiziAdı [ boyut1 ] [ boyut2 ]</a:t>
            </a:r>
          </a:p>
          <a:p>
            <a:pPr>
              <a:lnSpc>
                <a:spcPct val="90000"/>
              </a:lnSpc>
            </a:pPr>
            <a:endParaRPr lang="tr-TR"/>
          </a:p>
          <a:p>
            <a:pPr>
              <a:lnSpc>
                <a:spcPct val="90000"/>
              </a:lnSpc>
            </a:pPr>
            <a:r>
              <a:rPr lang="tr-TR"/>
              <a:t>İki boyutlu diziler matrislere benzetilebilir. İki boyut ifadesi ile gösterilirler.</a:t>
            </a:r>
          </a:p>
          <a:p>
            <a:pPr>
              <a:lnSpc>
                <a:spcPct val="90000"/>
              </a:lnSpc>
            </a:pPr>
            <a:r>
              <a:rPr lang="tr-TR"/>
              <a:t> Boyut1 ile belirtilen satır ve </a:t>
            </a:r>
          </a:p>
          <a:p>
            <a:pPr>
              <a:lnSpc>
                <a:spcPct val="90000"/>
              </a:lnSpc>
            </a:pPr>
            <a:r>
              <a:rPr lang="tr-TR"/>
              <a:t>boyut2 ile belirtilen sütun olarak kabul edilebileceği gibi tersi olarak da alınabilir. Hafızada bilgiler arka arkaya gelecek şekilde sıralanır.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DA1C9180-93E5-43EC-B7C0-54F1E0FF5AAF}" type="slidenum">
              <a:rPr lang="tr-TR"/>
              <a:pPr/>
              <a:t>22</a:t>
            </a:fld>
            <a:endParaRPr lang="tr-TR"/>
          </a:p>
        </p:txBody>
      </p:sp>
      <p:sp>
        <p:nvSpPr>
          <p:cNvPr id="1325058"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25059"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25060"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lgn="ctr"/>
            <a:r>
              <a:rPr lang="tr-TR" sz="2800">
                <a:solidFill>
                  <a:schemeClr val="accent2"/>
                </a:solidFill>
              </a:rPr>
              <a:t>int  x[3][4];</a:t>
            </a:r>
          </a:p>
          <a:p>
            <a:pPr marL="609600" indent="-609600"/>
            <a:endParaRPr lang="tr-TR"/>
          </a:p>
          <a:p>
            <a:pPr marL="609600" indent="-609600"/>
            <a:r>
              <a:rPr lang="tr-TR" sz="2400"/>
              <a:t>Bu tanım ile 12 elemanlı iki boyutlu bir dizi değişken tanımlanmıştır. </a:t>
            </a:r>
          </a:p>
          <a:p>
            <a:pPr marL="609600" indent="-609600"/>
            <a:endParaRPr lang="tr-TR" sz="2400"/>
          </a:p>
          <a:p>
            <a:pPr marL="609600" indent="-609600"/>
            <a:r>
              <a:rPr lang="tr-TR" sz="2400"/>
              <a:t>Pratikte kolay anlaşılması için 3 satırlı ve 4 sütunlu bir matrise benzetilebilir. </a:t>
            </a:r>
          </a:p>
          <a:p>
            <a:pPr marL="609600" indent="-609600"/>
            <a:endParaRPr lang="tr-TR" sz="2400"/>
          </a:p>
          <a:p>
            <a:pPr marL="609600" indent="-609600"/>
            <a:r>
              <a:rPr lang="tr-TR" sz="2400"/>
              <a:t>Dizinin ilk elemanı x[0][0] ve son elemanı ise x[2][3] ile ifade edilir.</a:t>
            </a:r>
          </a:p>
          <a:p>
            <a:pPr marL="609600" indent="-609600"/>
            <a:endParaRPr lang="tr-TR" sz="2400"/>
          </a:p>
          <a:p>
            <a:pPr marL="609600" indent="-609600"/>
            <a:endParaRPr lang="tr-TR" sz="2400"/>
          </a:p>
          <a:p>
            <a:pPr marL="609600" indent="-609600"/>
            <a:r>
              <a:rPr lang="tr-TR" sz="2400"/>
              <a:t> İki boyutlu x dizisinin hafızadaki görünümü aşağıda gibidir: </a:t>
            </a:r>
          </a:p>
        </p:txBody>
      </p:sp>
      <p:pic>
        <p:nvPicPr>
          <p:cNvPr id="1325061"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5 Slayt Numarası Yer Tutucusu"/>
          <p:cNvSpPr>
            <a:spLocks noGrp="1"/>
          </p:cNvSpPr>
          <p:nvPr>
            <p:ph type="sldNum" sz="quarter" idx="12"/>
          </p:nvPr>
        </p:nvSpPr>
        <p:spPr/>
        <p:txBody>
          <a:bodyPr/>
          <a:lstStyle/>
          <a:p>
            <a:fld id="{F4908835-7F9D-432A-BE57-5A85C204DF94}" type="slidenum">
              <a:rPr lang="tr-TR"/>
              <a:pPr/>
              <a:t>23</a:t>
            </a:fld>
            <a:endParaRPr lang="tr-TR"/>
          </a:p>
        </p:txBody>
      </p:sp>
      <p:sp>
        <p:nvSpPr>
          <p:cNvPr id="1298434"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298436"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buFontTx/>
              <a:buChar char="•"/>
            </a:pPr>
            <a:endParaRPr lang="tr-TR" sz="1600"/>
          </a:p>
        </p:txBody>
      </p:sp>
      <p:pic>
        <p:nvPicPr>
          <p:cNvPr id="1298437"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graphicFrame>
        <p:nvGraphicFramePr>
          <p:cNvPr id="1298712" name="Group 280"/>
          <p:cNvGraphicFramePr>
            <a:graphicFrameLocks noGrp="1"/>
          </p:cNvGraphicFramePr>
          <p:nvPr/>
        </p:nvGraphicFramePr>
        <p:xfrm>
          <a:off x="1403350" y="1052513"/>
          <a:ext cx="6769100" cy="5113338"/>
        </p:xfrm>
        <a:graphic>
          <a:graphicData uri="http://schemas.openxmlformats.org/drawingml/2006/table">
            <a:tbl>
              <a:tblPr/>
              <a:tblGrid>
                <a:gridCol w="1158875"/>
                <a:gridCol w="1660525"/>
                <a:gridCol w="3949700"/>
              </a:tblGrid>
              <a:tr h="614363">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Değişken</a:t>
                      </a:r>
                      <a:endParaRPr kumimoji="0" lang="tr-TR" sz="18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Hafıza</a:t>
                      </a:r>
                      <a:endParaRPr kumimoji="0" lang="tr-TR" sz="18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horzOverflow="overflow">
                    <a:lnL>
                      <a:noFill/>
                    </a:lnL>
                    <a:lnR cap="flat">
                      <a:noFill/>
                    </a:lnR>
                    <a:lnT cap="flat">
                      <a:noFill/>
                    </a:lnT>
                    <a:lnB>
                      <a:noFill/>
                    </a:lnB>
                    <a:lnTlToBr>
                      <a:noFill/>
                    </a:lnTlToBr>
                    <a:lnBlToTr>
                      <a:noFill/>
                    </a:lnBlToTr>
                    <a:noFill/>
                  </a:tcPr>
                </a:tc>
              </a:tr>
              <a:tr h="612775">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18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 . . .</a:t>
                      </a:r>
                      <a:endParaRPr kumimoji="0" lang="tr-TR" sz="18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x[0][0]</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1.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Dizinin 1. (ilk) elemanı ( x[0][0] )</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x[0][1]</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2.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x[0][2]</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3.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x[0][3]</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4.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x[1][0]</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5.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Dizinin 5. elemanı  ( x[1][0] )</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x[1][1]</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6.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x[1][2]</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7.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Dizinin 8. elemanı ( x[1][2] )</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x[1][3]</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8.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x[2][0]</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9.eleman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x[2][1]</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10.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x[2][2]</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11.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x[2][3]</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12.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Dizinin 12. (son) elemanı ( x[2][3] )</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10000"/>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Slayt Numarası Yer Tutucusu"/>
          <p:cNvSpPr>
            <a:spLocks noGrp="1"/>
          </p:cNvSpPr>
          <p:nvPr>
            <p:ph type="sldNum" sz="quarter" idx="12"/>
          </p:nvPr>
        </p:nvSpPr>
        <p:spPr/>
        <p:txBody>
          <a:bodyPr/>
          <a:lstStyle/>
          <a:p>
            <a:fld id="{FA345833-BEDD-44D3-8463-7D0DA7C622BF}" type="slidenum">
              <a:rPr lang="tr-TR"/>
              <a:pPr/>
              <a:t>24</a:t>
            </a:fld>
            <a:endParaRPr lang="tr-TR"/>
          </a:p>
        </p:txBody>
      </p:sp>
      <p:sp>
        <p:nvSpPr>
          <p:cNvPr id="1320962"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20963"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20964"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buFontTx/>
              <a:buChar char="•"/>
            </a:pPr>
            <a:r>
              <a:rPr lang="tr-TR" sz="1600"/>
              <a:t> </a:t>
            </a:r>
          </a:p>
        </p:txBody>
      </p:sp>
      <p:pic>
        <p:nvPicPr>
          <p:cNvPr id="1320965"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graphicFrame>
        <p:nvGraphicFramePr>
          <p:cNvPr id="1321027" name="Group 67"/>
          <p:cNvGraphicFramePr>
            <a:graphicFrameLocks noGrp="1"/>
          </p:cNvGraphicFramePr>
          <p:nvPr/>
        </p:nvGraphicFramePr>
        <p:xfrm>
          <a:off x="1116013" y="1916113"/>
          <a:ext cx="7056437" cy="2053590"/>
        </p:xfrm>
        <a:graphic>
          <a:graphicData uri="http://schemas.openxmlformats.org/drawingml/2006/table">
            <a:tbl>
              <a:tblPr/>
              <a:tblGrid>
                <a:gridCol w="1590675"/>
                <a:gridCol w="1457325"/>
                <a:gridCol w="2087562"/>
                <a:gridCol w="1920875"/>
              </a:tblGrid>
              <a:tr h="5461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x[0][0]</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x[0][3]</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x[1][2]</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95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x[2][1]</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x[2][3]</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Slayt Numarası Yer Tutucusu"/>
          <p:cNvSpPr>
            <a:spLocks noGrp="1"/>
          </p:cNvSpPr>
          <p:nvPr>
            <p:ph type="sldNum" sz="quarter" idx="12"/>
          </p:nvPr>
        </p:nvSpPr>
        <p:spPr/>
        <p:txBody>
          <a:bodyPr/>
          <a:lstStyle/>
          <a:p>
            <a:fld id="{EC32FFF5-A4AC-4B34-A696-A882D6C78BF2}" type="slidenum">
              <a:rPr lang="tr-TR"/>
              <a:pPr/>
              <a:t>25</a:t>
            </a:fld>
            <a:endParaRPr lang="tr-TR"/>
          </a:p>
        </p:txBody>
      </p:sp>
      <p:sp>
        <p:nvSpPr>
          <p:cNvPr id="1323010"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23011"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23012"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r>
              <a:rPr lang="tr-TR" sz="1600"/>
              <a:t> </a:t>
            </a:r>
          </a:p>
        </p:txBody>
      </p:sp>
      <p:pic>
        <p:nvPicPr>
          <p:cNvPr id="1323013"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323014" name="Rectangle 6"/>
          <p:cNvSpPr>
            <a:spLocks noChangeArrowheads="1"/>
          </p:cNvSpPr>
          <p:nvPr/>
        </p:nvSpPr>
        <p:spPr bwMode="auto">
          <a:xfrm>
            <a:off x="323850" y="1298575"/>
            <a:ext cx="8064500" cy="4838700"/>
          </a:xfrm>
          <a:prstGeom prst="rect">
            <a:avLst/>
          </a:prstGeom>
          <a:noFill/>
          <a:ln w="9525">
            <a:noFill/>
            <a:miter lim="800000"/>
            <a:headEnd/>
            <a:tailEnd/>
          </a:ln>
          <a:effectLst/>
        </p:spPr>
        <p:txBody>
          <a:bodyPr anchor="ctr">
            <a:spAutoFit/>
          </a:bodyPr>
          <a:lstStyle/>
          <a:p>
            <a:pPr algn="ctr"/>
            <a:r>
              <a:rPr lang="tr-TR" sz="2400">
                <a:solidFill>
                  <a:schemeClr val="accent2"/>
                </a:solidFill>
              </a:rPr>
              <a:t>int say[2][3]={1,5,4,3,5,6};</a:t>
            </a:r>
          </a:p>
          <a:p>
            <a:endParaRPr lang="tr-TR" sz="2400">
              <a:solidFill>
                <a:schemeClr val="accent2"/>
              </a:solidFill>
            </a:endParaRPr>
          </a:p>
          <a:p>
            <a:r>
              <a:rPr lang="tr-TR" sz="2400"/>
              <a:t>Yukarıdaki tanımlama ile 6 elamanlı, 2x3 boyutundaki say isimli diziye ilk değerler aktarılıyor. </a:t>
            </a:r>
          </a:p>
          <a:p>
            <a:endParaRPr lang="tr-TR" sz="2400"/>
          </a:p>
          <a:p>
            <a:pPr algn="ctr"/>
            <a:r>
              <a:rPr lang="tr-TR" sz="2400"/>
              <a:t>Say[0][0]=1, </a:t>
            </a:r>
          </a:p>
          <a:p>
            <a:pPr algn="ctr"/>
            <a:r>
              <a:rPr lang="tr-TR" sz="2400"/>
              <a:t>say[0][1]=5, </a:t>
            </a:r>
          </a:p>
          <a:p>
            <a:pPr algn="ctr"/>
            <a:r>
              <a:rPr lang="tr-TR" sz="2400"/>
              <a:t>say[0][2]=4, </a:t>
            </a:r>
          </a:p>
          <a:p>
            <a:pPr algn="ctr"/>
            <a:r>
              <a:rPr lang="tr-TR" sz="2400"/>
              <a:t>say[1][0]=3</a:t>
            </a:r>
          </a:p>
          <a:p>
            <a:pPr algn="ctr"/>
            <a:r>
              <a:rPr lang="tr-TR" sz="2400"/>
              <a:t>say[1][1]=5 </a:t>
            </a:r>
          </a:p>
          <a:p>
            <a:pPr algn="ctr"/>
            <a:r>
              <a:rPr lang="tr-TR" sz="2400"/>
              <a:t>say[1][2]= 6</a:t>
            </a:r>
          </a:p>
          <a:p>
            <a:endParaRPr lang="tr-TR" sz="2400"/>
          </a:p>
          <a:p>
            <a:r>
              <a:rPr lang="tr-TR" sz="2400"/>
              <a:t> değerleri aktarılıyor.</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Slayt Numarası Yer Tutucusu"/>
          <p:cNvSpPr>
            <a:spLocks noGrp="1"/>
          </p:cNvSpPr>
          <p:nvPr>
            <p:ph type="sldNum" sz="quarter" idx="12"/>
          </p:nvPr>
        </p:nvSpPr>
        <p:spPr/>
        <p:txBody>
          <a:bodyPr/>
          <a:lstStyle/>
          <a:p>
            <a:fld id="{AD3E2833-83DF-4F69-8C46-74905DD981E5}" type="slidenum">
              <a:rPr lang="tr-TR"/>
              <a:pPr/>
              <a:t>26</a:t>
            </a:fld>
            <a:endParaRPr lang="tr-TR"/>
          </a:p>
        </p:txBody>
      </p:sp>
      <p:sp>
        <p:nvSpPr>
          <p:cNvPr id="1318914"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18915"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18916"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r>
              <a:rPr lang="tr-TR" sz="1600"/>
              <a:t> </a:t>
            </a:r>
            <a:r>
              <a:rPr lang="tr-TR" b="1"/>
              <a:t>Örnek:</a:t>
            </a:r>
            <a:endParaRPr lang="tr-TR"/>
          </a:p>
          <a:p>
            <a:pPr marL="609600" indent="-609600"/>
            <a:r>
              <a:rPr lang="tr-TR">
                <a:latin typeface="Courier New" pitchFamily="49" charset="0"/>
              </a:rPr>
              <a:t>#include &lt;stdio.h&gt;</a:t>
            </a:r>
          </a:p>
          <a:p>
            <a:pPr marL="609600" indent="-609600"/>
            <a:r>
              <a:rPr lang="tr-TR">
                <a:latin typeface="Courier New" pitchFamily="49" charset="0"/>
              </a:rPr>
              <a:t>void main()</a:t>
            </a:r>
          </a:p>
          <a:p>
            <a:pPr marL="609600" indent="-609600"/>
            <a:r>
              <a:rPr lang="tr-TR">
                <a:latin typeface="Courier New" pitchFamily="49" charset="0"/>
              </a:rPr>
              <a:t>{</a:t>
            </a:r>
          </a:p>
          <a:p>
            <a:pPr marL="609600" indent="-609600"/>
            <a:r>
              <a:rPr lang="tr-TR">
                <a:latin typeface="Courier New" pitchFamily="49" charset="0"/>
              </a:rPr>
              <a:t>   int say[2][3]={1,2,3,4,5,6};</a:t>
            </a:r>
          </a:p>
          <a:p>
            <a:pPr marL="609600" indent="-609600"/>
            <a:r>
              <a:rPr lang="tr-TR">
                <a:latin typeface="Courier New" pitchFamily="49" charset="0"/>
              </a:rPr>
              <a:t>   int x,y;</a:t>
            </a:r>
          </a:p>
          <a:p>
            <a:pPr marL="609600" indent="-609600"/>
            <a:r>
              <a:rPr lang="tr-TR">
                <a:latin typeface="Courier New" pitchFamily="49" charset="0"/>
              </a:rPr>
              <a:t>   for (x=0;x&lt;2;x++) {</a:t>
            </a:r>
          </a:p>
          <a:p>
            <a:pPr marL="609600" indent="-609600"/>
            <a:r>
              <a:rPr lang="tr-TR">
                <a:latin typeface="Courier New" pitchFamily="49" charset="0"/>
              </a:rPr>
              <a:t>     for (y=0;y&lt;3;y++) printf("%4d ",say[x][y]);</a:t>
            </a:r>
          </a:p>
          <a:p>
            <a:pPr marL="609600" indent="-609600"/>
            <a:r>
              <a:rPr lang="tr-TR">
                <a:latin typeface="Courier New" pitchFamily="49" charset="0"/>
              </a:rPr>
              <a:t>     printf("\n");</a:t>
            </a:r>
          </a:p>
          <a:p>
            <a:pPr marL="609600" indent="-609600"/>
            <a:r>
              <a:rPr lang="tr-TR">
                <a:latin typeface="Courier New" pitchFamily="49" charset="0"/>
              </a:rPr>
              <a:t>   }</a:t>
            </a:r>
          </a:p>
          <a:p>
            <a:pPr marL="609600" indent="-609600"/>
            <a:r>
              <a:rPr lang="tr-TR">
                <a:latin typeface="Courier New" pitchFamily="49" charset="0"/>
              </a:rPr>
              <a:t>}</a:t>
            </a:r>
          </a:p>
          <a:p>
            <a:pPr marL="609600" indent="-609600"/>
            <a:endParaRPr lang="tr-TR"/>
          </a:p>
          <a:p>
            <a:pPr marL="609600" indent="-609600"/>
            <a:endParaRPr lang="tr-TR"/>
          </a:p>
          <a:p>
            <a:pPr marL="609600" indent="-609600"/>
            <a:endParaRPr lang="tr-TR"/>
          </a:p>
        </p:txBody>
      </p:sp>
      <p:pic>
        <p:nvPicPr>
          <p:cNvPr id="1318917"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graphicFrame>
        <p:nvGraphicFramePr>
          <p:cNvPr id="1318939" name="Group 27"/>
          <p:cNvGraphicFramePr>
            <a:graphicFrameLocks noGrp="1"/>
          </p:cNvGraphicFramePr>
          <p:nvPr/>
        </p:nvGraphicFramePr>
        <p:xfrm>
          <a:off x="2627313" y="3860800"/>
          <a:ext cx="4249737" cy="2447926"/>
        </p:xfrm>
        <a:graphic>
          <a:graphicData uri="http://schemas.openxmlformats.org/drawingml/2006/table">
            <a:tbl>
              <a:tblPr/>
              <a:tblGrid>
                <a:gridCol w="1804987"/>
                <a:gridCol w="1281113"/>
                <a:gridCol w="1163637"/>
              </a:tblGrid>
              <a:tr h="12239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1</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2</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3</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12239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4</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5</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6</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B5F2429B-A443-4F58-9D50-A1C227B3D23D}" type="slidenum">
              <a:rPr lang="tr-TR"/>
              <a:pPr/>
              <a:t>27</a:t>
            </a:fld>
            <a:endParaRPr lang="tr-TR"/>
          </a:p>
        </p:txBody>
      </p:sp>
      <p:sp>
        <p:nvSpPr>
          <p:cNvPr id="1334274" name="Rectangle 2"/>
          <p:cNvSpPr>
            <a:spLocks noGrp="1" noChangeArrowheads="1"/>
          </p:cNvSpPr>
          <p:nvPr>
            <p:ph type="title"/>
          </p:nvPr>
        </p:nvSpPr>
        <p:spPr/>
        <p:txBody>
          <a:bodyPr/>
          <a:lstStyle/>
          <a:p>
            <a:r>
              <a:rPr lang="tr-TR" sz="4000" b="1"/>
              <a:t>Dizilerin Belleğe Eşleştirilmesi</a:t>
            </a:r>
          </a:p>
        </p:txBody>
      </p:sp>
      <p:sp>
        <p:nvSpPr>
          <p:cNvPr id="1334275" name="Rectangle 3"/>
          <p:cNvSpPr>
            <a:spLocks noGrp="1" noChangeArrowheads="1"/>
          </p:cNvSpPr>
          <p:nvPr>
            <p:ph type="body" idx="1"/>
          </p:nvPr>
        </p:nvSpPr>
        <p:spPr/>
        <p:txBody>
          <a:bodyPr/>
          <a:lstStyle/>
          <a:p>
            <a:pPr>
              <a:lnSpc>
                <a:spcPct val="90000"/>
              </a:lnSpc>
            </a:pPr>
            <a:r>
              <a:rPr lang="tr-TR" sz="2800"/>
              <a:t>Bellek donanımı, doğrusal olan bir dizi sekizliden (byte) oluştuğu için, iki veya daha çok boyutlu diziler, tek boyutlu belleğe eşleştirilmelidir. Bu durum, çok boyutlu dizilerin gerçekleştirimini tek boyutlu dizilere göre daha karmaşıklaştırır. </a:t>
            </a:r>
          </a:p>
          <a:p>
            <a:pPr>
              <a:lnSpc>
                <a:spcPct val="90000"/>
              </a:lnSpc>
            </a:pPr>
            <a:r>
              <a:rPr lang="tr-TR" sz="2800"/>
              <a:t>Çok boyutlu dizilerin tek boyuta eşleştirilmesi </a:t>
            </a:r>
            <a:r>
              <a:rPr lang="tr-TR" sz="2800" i="1">
                <a:solidFill>
                  <a:srgbClr val="FF0000"/>
                </a:solidFill>
              </a:rPr>
              <a:t>satır tabanlı sıra</a:t>
            </a:r>
            <a:r>
              <a:rPr lang="tr-TR" sz="2800">
                <a:solidFill>
                  <a:srgbClr val="FF0000"/>
                </a:solidFill>
              </a:rPr>
              <a:t> ve </a:t>
            </a:r>
            <a:r>
              <a:rPr lang="tr-TR" sz="2800" i="1">
                <a:solidFill>
                  <a:srgbClr val="FF0000"/>
                </a:solidFill>
              </a:rPr>
              <a:t>sütun tabanlı sıra</a:t>
            </a:r>
            <a:r>
              <a:rPr lang="tr-TR" sz="2800" i="1"/>
              <a:t> </a:t>
            </a:r>
            <a:r>
              <a:rPr lang="tr-TR" sz="2800"/>
              <a:t>olmak üzere iki şekilde yapılabilir. </a:t>
            </a:r>
          </a:p>
          <a:p>
            <a:pPr>
              <a:lnSpc>
                <a:spcPct val="90000"/>
              </a:lnSpc>
            </a:pPr>
            <a:r>
              <a:rPr lang="tr-TR" sz="2800"/>
              <a:t>Satır tabanlı sırada, eğer dizi bir matris ise, satırlara göre saklanır.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2D8E0810-2F92-4956-8499-25E51E54A037}" type="slidenum">
              <a:rPr lang="tr-TR"/>
              <a:pPr/>
              <a:t>28</a:t>
            </a:fld>
            <a:endParaRPr lang="tr-TR"/>
          </a:p>
        </p:txBody>
      </p:sp>
      <p:sp>
        <p:nvSpPr>
          <p:cNvPr id="1335298" name="Rectangle 2"/>
          <p:cNvSpPr>
            <a:spLocks noGrp="1" noChangeArrowheads="1"/>
          </p:cNvSpPr>
          <p:nvPr>
            <p:ph type="title"/>
          </p:nvPr>
        </p:nvSpPr>
        <p:spPr/>
        <p:txBody>
          <a:bodyPr/>
          <a:lstStyle/>
          <a:p>
            <a:endParaRPr lang="tr-TR"/>
          </a:p>
        </p:txBody>
      </p:sp>
      <p:graphicFrame>
        <p:nvGraphicFramePr>
          <p:cNvPr id="1335299" name="Object 3"/>
          <p:cNvGraphicFramePr>
            <a:graphicFrameLocks noChangeAspect="1"/>
          </p:cNvGraphicFramePr>
          <p:nvPr>
            <p:ph idx="1"/>
          </p:nvPr>
        </p:nvGraphicFramePr>
        <p:xfrm>
          <a:off x="900113" y="1844675"/>
          <a:ext cx="6985000" cy="4248150"/>
        </p:xfrm>
        <a:graphic>
          <a:graphicData uri="http://schemas.openxmlformats.org/presentationml/2006/ole">
            <p:oleObj spid="_x0000_s1026" name="Bit Eşlem Resmi" r:id="rId3" imgW="3943901" imgH="2180952" progId="Paint.Picture">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318B4EA7-B6BC-4CE8-8A45-7C03345BFB36}" type="slidenum">
              <a:rPr lang="tr-TR"/>
              <a:pPr/>
              <a:t>29</a:t>
            </a:fld>
            <a:endParaRPr lang="tr-TR"/>
          </a:p>
        </p:txBody>
      </p:sp>
      <p:sp>
        <p:nvSpPr>
          <p:cNvPr id="1336322" name="Rectangle 2"/>
          <p:cNvSpPr>
            <a:spLocks noGrp="1" noChangeArrowheads="1"/>
          </p:cNvSpPr>
          <p:nvPr>
            <p:ph type="title"/>
          </p:nvPr>
        </p:nvSpPr>
        <p:spPr/>
        <p:txBody>
          <a:bodyPr/>
          <a:lstStyle/>
          <a:p>
            <a:endParaRPr lang="tr-TR"/>
          </a:p>
        </p:txBody>
      </p:sp>
      <p:sp>
        <p:nvSpPr>
          <p:cNvPr id="1336323" name="Rectangle 3"/>
          <p:cNvSpPr>
            <a:spLocks noGrp="1" noChangeArrowheads="1"/>
          </p:cNvSpPr>
          <p:nvPr>
            <p:ph type="body" idx="1"/>
          </p:nvPr>
        </p:nvSpPr>
        <p:spPr/>
        <p:txBody>
          <a:bodyPr/>
          <a:lstStyle/>
          <a:p>
            <a:r>
              <a:rPr lang="tr-TR"/>
              <a:t>Satır tabanlı sıraya göre saklanan iki boyutlu diziler için erişim fonksiyonu, taban adresine, bir elemanının uzunluğunun erişilmek istenen elemandan önceki eleman sayısı ile çarpımının eklenmesi ile bulunur.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604C4A17-263C-48F6-B0DE-FE6D685A7AB5}" type="slidenum">
              <a:rPr lang="tr-TR"/>
              <a:pPr/>
              <a:t>3</a:t>
            </a:fld>
            <a:endParaRPr lang="tr-TR"/>
          </a:p>
        </p:txBody>
      </p:sp>
      <p:sp>
        <p:nvSpPr>
          <p:cNvPr id="1274882" name="Rectangle 2"/>
          <p:cNvSpPr>
            <a:spLocks noGrp="1" noChangeArrowheads="1"/>
          </p:cNvSpPr>
          <p:nvPr>
            <p:ph type="title"/>
          </p:nvPr>
        </p:nvSpPr>
        <p:spPr/>
        <p:txBody>
          <a:bodyPr/>
          <a:lstStyle/>
          <a:p>
            <a:endParaRPr lang="tr-TR"/>
          </a:p>
        </p:txBody>
      </p:sp>
      <p:sp>
        <p:nvSpPr>
          <p:cNvPr id="1274883" name="Rectangle 3"/>
          <p:cNvSpPr>
            <a:spLocks noGrp="1" noChangeArrowheads="1"/>
          </p:cNvSpPr>
          <p:nvPr>
            <p:ph type="body" idx="1"/>
          </p:nvPr>
        </p:nvSpPr>
        <p:spPr/>
        <p:txBody>
          <a:bodyPr/>
          <a:lstStyle/>
          <a:p>
            <a:pPr marL="0" indent="0">
              <a:buFontTx/>
              <a:buNone/>
            </a:pPr>
            <a:r>
              <a:rPr lang="tr-TR" sz="2000">
                <a:effectLst>
                  <a:outerShdw blurRad="38100" dist="38100" dir="2700000" algn="tl">
                    <a:srgbClr val="C0C0C0"/>
                  </a:outerShdw>
                </a:effectLst>
              </a:rPr>
              <a:t>Örneğin 100 adet isim ve telefon bilgisini aynı anda hafızada tutmak için;</a:t>
            </a:r>
          </a:p>
          <a:p>
            <a:pPr marL="0" indent="0">
              <a:buFontTx/>
              <a:buNone/>
            </a:pPr>
            <a:endParaRPr lang="tr-TR" sz="2000">
              <a:effectLst>
                <a:outerShdw blurRad="38100" dist="38100" dir="2700000" algn="tl">
                  <a:srgbClr val="C0C0C0"/>
                </a:outerShdw>
              </a:effectLst>
            </a:endParaRPr>
          </a:p>
          <a:p>
            <a:pPr marL="0" indent="0">
              <a:buFontTx/>
              <a:buNone/>
            </a:pPr>
            <a:endParaRPr lang="tr-TR" sz="2000">
              <a:effectLst>
                <a:outerShdw blurRad="38100" dist="38100" dir="2700000" algn="tl">
                  <a:srgbClr val="C0C0C0"/>
                </a:outerShdw>
              </a:effectLst>
            </a:endParaRPr>
          </a:p>
          <a:p>
            <a:pPr marL="0" indent="0">
              <a:buFontTx/>
              <a:buNone/>
            </a:pPr>
            <a:r>
              <a:rPr lang="tr-TR" sz="2000">
                <a:effectLst>
                  <a:outerShdw blurRad="38100" dist="38100" dir="2700000" algn="tl">
                    <a:srgbClr val="C0C0C0"/>
                  </a:outerShdw>
                </a:effectLst>
              </a:rPr>
              <a:t>İsim	       :100 Adet</a:t>
            </a:r>
          </a:p>
          <a:p>
            <a:pPr marL="0" indent="0">
              <a:buFontTx/>
              <a:buNone/>
            </a:pPr>
            <a:r>
              <a:rPr lang="tr-TR" sz="2000">
                <a:effectLst>
                  <a:outerShdw blurRad="38100" dist="38100" dir="2700000" algn="tl">
                    <a:srgbClr val="C0C0C0"/>
                  </a:outerShdw>
                </a:effectLst>
              </a:rPr>
              <a:t>Telefon        :100 Adet </a:t>
            </a:r>
          </a:p>
          <a:p>
            <a:pPr marL="0" indent="0">
              <a:buFontTx/>
              <a:buNone/>
            </a:pPr>
            <a:endParaRPr lang="tr-TR" sz="2000">
              <a:effectLst>
                <a:outerShdw blurRad="38100" dist="38100" dir="2700000" algn="tl">
                  <a:srgbClr val="C0C0C0"/>
                </a:outerShdw>
              </a:effectLst>
            </a:endParaRPr>
          </a:p>
          <a:p>
            <a:pPr marL="0" indent="0">
              <a:buFontTx/>
              <a:buNone/>
            </a:pPr>
            <a:r>
              <a:rPr lang="tr-TR" sz="2000">
                <a:effectLst>
                  <a:outerShdw blurRad="38100" dist="38100" dir="2700000" algn="tl">
                    <a:srgbClr val="C0C0C0"/>
                  </a:outerShdw>
                </a:effectLst>
              </a:rPr>
              <a:t>olmak üzere toplam 200 adet değişkene ihtiyaç vardır</a:t>
            </a:r>
            <a:r>
              <a:rPr lang="tr-T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5240A572-E3D9-42D5-BC0B-DA846551E6AC}" type="slidenum">
              <a:rPr lang="tr-TR"/>
              <a:pPr/>
              <a:t>30</a:t>
            </a:fld>
            <a:endParaRPr lang="tr-TR"/>
          </a:p>
        </p:txBody>
      </p:sp>
      <p:sp>
        <p:nvSpPr>
          <p:cNvPr id="1337348" name="Rectangle 4"/>
          <p:cNvSpPr>
            <a:spLocks noGrp="1" noChangeArrowheads="1"/>
          </p:cNvSpPr>
          <p:nvPr>
            <p:ph type="title"/>
          </p:nvPr>
        </p:nvSpPr>
        <p:spPr/>
        <p:txBody>
          <a:bodyPr/>
          <a:lstStyle/>
          <a:p>
            <a:endParaRPr lang="tr-TR"/>
          </a:p>
        </p:txBody>
      </p:sp>
      <p:sp>
        <p:nvSpPr>
          <p:cNvPr id="1337346" name="Rectangle 2"/>
          <p:cNvSpPr>
            <a:spLocks noGrp="1" noChangeArrowheads="1"/>
          </p:cNvSpPr>
          <p:nvPr>
            <p:ph type="body" idx="1"/>
          </p:nvPr>
        </p:nvSpPr>
        <p:spPr/>
        <p:txBody>
          <a:bodyPr/>
          <a:lstStyle/>
          <a:p>
            <a:r>
              <a:rPr lang="tr-TR" sz="2800"/>
              <a:t>İki boyutlu (</a:t>
            </a:r>
            <a:r>
              <a:rPr lang="tr-TR" sz="2800" i="1"/>
              <a:t>i</a:t>
            </a:r>
            <a:r>
              <a:rPr lang="tr-TR" sz="2800"/>
              <a:t> sıra ve </a:t>
            </a:r>
            <a:r>
              <a:rPr lang="tr-TR" sz="2800" i="1"/>
              <a:t>j </a:t>
            </a:r>
            <a:r>
              <a:rPr lang="tr-TR" sz="2800"/>
              <a:t>sütunu olan) ve her satırında</a:t>
            </a:r>
            <a:r>
              <a:rPr lang="tr-TR" sz="2800">
                <a:solidFill>
                  <a:schemeClr val="accent2"/>
                </a:solidFill>
              </a:rPr>
              <a:t> n </a:t>
            </a:r>
            <a:r>
              <a:rPr lang="tr-TR" sz="2800"/>
              <a:t>eleman bulunan A[i,j] isimli bir dizi için erişim fonksiyonu aşağıdaki gibi olmaktadır. </a:t>
            </a:r>
          </a:p>
          <a:p>
            <a:endParaRPr lang="tr-TR" sz="2800"/>
          </a:p>
          <a:p>
            <a:r>
              <a:rPr lang="tr-TR" sz="3000">
                <a:solidFill>
                  <a:schemeClr val="accent2"/>
                </a:solidFill>
              </a:rPr>
              <a:t>Adres([a(i,j)]=adres[1,1]+((i-1)*n)+(j-1))*c</a:t>
            </a:r>
          </a:p>
          <a:p>
            <a:endParaRPr lang="tr-TR" sz="3000"/>
          </a:p>
          <a:p>
            <a:r>
              <a:rPr lang="tr-TR" sz="2800"/>
              <a:t>Dizideki bir elemanın sözcük uzunluğu c’dir</a:t>
            </a:r>
            <a:endParaRPr lang="tr-TR" sz="2800">
              <a:solidFill>
                <a:schemeClr val="accent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3455F2FA-5B13-45BE-824C-F824010365FC}" type="slidenum">
              <a:rPr lang="tr-TR"/>
              <a:pPr/>
              <a:t>31</a:t>
            </a:fld>
            <a:endParaRPr lang="tr-TR"/>
          </a:p>
        </p:txBody>
      </p:sp>
      <p:sp>
        <p:nvSpPr>
          <p:cNvPr id="1338370" name="Rectangle 2"/>
          <p:cNvSpPr>
            <a:spLocks noGrp="1" noChangeArrowheads="1"/>
          </p:cNvSpPr>
          <p:nvPr>
            <p:ph type="title"/>
          </p:nvPr>
        </p:nvSpPr>
        <p:spPr/>
        <p:txBody>
          <a:bodyPr/>
          <a:lstStyle/>
          <a:p>
            <a:endParaRPr lang="tr-TR"/>
          </a:p>
        </p:txBody>
      </p:sp>
      <p:sp>
        <p:nvSpPr>
          <p:cNvPr id="1338371" name="Rectangle 3"/>
          <p:cNvSpPr>
            <a:spLocks noGrp="1" noChangeArrowheads="1"/>
          </p:cNvSpPr>
          <p:nvPr>
            <p:ph type="body" idx="1"/>
          </p:nvPr>
        </p:nvSpPr>
        <p:spPr/>
        <p:txBody>
          <a:bodyPr/>
          <a:lstStyle/>
          <a:p>
            <a:r>
              <a:rPr lang="tr-TR"/>
              <a:t>Erişim fonksiyonu, her boyut için bir toplama ve bir çarpım komutu ekleyerek, ikiden fazla boyutlu diziler için genelleştirilebilir. </a:t>
            </a:r>
            <a:br>
              <a:rPr lang="tr-TR"/>
            </a:br>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D13A0D43-CA39-4B54-ACE7-10974123D8AB}" type="slidenum">
              <a:rPr lang="tr-TR"/>
              <a:pPr/>
              <a:t>32</a:t>
            </a:fld>
            <a:endParaRPr lang="tr-TR"/>
          </a:p>
        </p:txBody>
      </p:sp>
      <p:sp>
        <p:nvSpPr>
          <p:cNvPr id="1316866"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1686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1686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r>
              <a:rPr lang="tr-TR" b="1"/>
              <a:t>Örnek:</a:t>
            </a:r>
            <a:r>
              <a:rPr lang="tr-TR"/>
              <a:t> Verilen 5x3 boyutundaki bir a matrisinin satır toplamlarını b ve sütun toplamlarını c matrisine aktaran ve matristeki tüm sayıların toplamını hesaplayan programı hazırlayalım.</a:t>
            </a:r>
          </a:p>
        </p:txBody>
      </p:sp>
      <p:pic>
        <p:nvPicPr>
          <p:cNvPr id="131686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104CA13E-E3D0-4198-9931-D0421A921CCB}" type="slidenum">
              <a:rPr lang="tr-TR"/>
              <a:pPr/>
              <a:t>33</a:t>
            </a:fld>
            <a:endParaRPr lang="tr-TR"/>
          </a:p>
        </p:txBody>
      </p:sp>
      <p:sp>
        <p:nvSpPr>
          <p:cNvPr id="1314818"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14819"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14820" name="Rectangle 4"/>
          <p:cNvSpPr>
            <a:spLocks noChangeArrowheads="1"/>
          </p:cNvSpPr>
          <p:nvPr/>
        </p:nvSpPr>
        <p:spPr bwMode="auto">
          <a:xfrm>
            <a:off x="323850" y="620713"/>
            <a:ext cx="8569325" cy="5832475"/>
          </a:xfrm>
          <a:prstGeom prst="rect">
            <a:avLst/>
          </a:prstGeom>
          <a:noFill/>
          <a:ln w="9525">
            <a:noFill/>
            <a:miter lim="800000"/>
            <a:headEnd/>
            <a:tailEnd/>
          </a:ln>
          <a:effectLst/>
        </p:spPr>
        <p:txBody>
          <a:bodyPr/>
          <a:lstStyle/>
          <a:p>
            <a:pPr marL="609600" indent="-609600"/>
            <a:r>
              <a:rPr lang="tr-TR" sz="1500">
                <a:latin typeface="Courier New" pitchFamily="49" charset="0"/>
              </a:rPr>
              <a:t>#include &lt;stdio.h&gt;</a:t>
            </a:r>
          </a:p>
          <a:p>
            <a:pPr marL="609600" indent="-609600"/>
            <a:r>
              <a:rPr lang="tr-TR" sz="1500">
                <a:latin typeface="Courier New" pitchFamily="49" charset="0"/>
              </a:rPr>
              <a:t>void main()</a:t>
            </a:r>
          </a:p>
          <a:p>
            <a:pPr marL="609600" indent="-609600"/>
            <a:r>
              <a:rPr lang="tr-TR" sz="1600" b="1" i="1">
                <a:latin typeface="Courier New" pitchFamily="49" charset="0"/>
              </a:rPr>
              <a:t>{</a:t>
            </a:r>
          </a:p>
          <a:p>
            <a:pPr marL="609600" indent="-609600"/>
            <a:r>
              <a:rPr lang="tr-TR" sz="1500">
                <a:latin typeface="Courier New" pitchFamily="49" charset="0"/>
              </a:rPr>
              <a:t>   int a[5][3]={1,2,3,4,5,6,7,8,9,10,11,12,13,14,15};</a:t>
            </a:r>
          </a:p>
          <a:p>
            <a:pPr marL="609600" indent="-609600"/>
            <a:r>
              <a:rPr lang="tr-TR" sz="1500">
                <a:latin typeface="Courier New" pitchFamily="49" charset="0"/>
              </a:rPr>
              <a:t>   int b[5],c[3];</a:t>
            </a:r>
          </a:p>
          <a:p>
            <a:pPr marL="609600" indent="-609600"/>
            <a:r>
              <a:rPr lang="tr-TR" sz="1500">
                <a:latin typeface="Courier New" pitchFamily="49" charset="0"/>
              </a:rPr>
              <a:t>   int i,j,t;</a:t>
            </a:r>
          </a:p>
          <a:p>
            <a:pPr marL="609600" indent="-609600"/>
            <a:r>
              <a:rPr lang="tr-TR" sz="1500">
                <a:latin typeface="Courier New" pitchFamily="49" charset="0"/>
              </a:rPr>
              <a:t>   for (i=0;i&lt;5;i++)</a:t>
            </a:r>
            <a:r>
              <a:rPr lang="tr-TR" sz="1500" b="1">
                <a:latin typeface="Courier New" pitchFamily="49" charset="0"/>
              </a:rPr>
              <a:t> {</a:t>
            </a:r>
          </a:p>
          <a:p>
            <a:pPr marL="609600" indent="-609600"/>
            <a:r>
              <a:rPr lang="tr-TR" sz="1500">
                <a:latin typeface="Courier New" pitchFamily="49" charset="0"/>
              </a:rPr>
              <a:t>     b[i]=0;</a:t>
            </a:r>
          </a:p>
          <a:p>
            <a:pPr marL="609600" indent="-609600"/>
            <a:r>
              <a:rPr lang="tr-TR" sz="1500">
                <a:latin typeface="Courier New" pitchFamily="49" charset="0"/>
              </a:rPr>
              <a:t>     for (j=0;j&lt;3;j++) b[i]=b[i]+a[i][j];</a:t>
            </a:r>
          </a:p>
          <a:p>
            <a:pPr marL="609600" indent="-609600"/>
            <a:r>
              <a:rPr lang="tr-TR" sz="1500">
                <a:latin typeface="Courier New" pitchFamily="49" charset="0"/>
              </a:rPr>
              <a:t>  </a:t>
            </a:r>
            <a:r>
              <a:rPr lang="tr-TR" sz="1500" b="1">
                <a:latin typeface="Courier New" pitchFamily="49" charset="0"/>
              </a:rPr>
              <a:t> }</a:t>
            </a:r>
          </a:p>
          <a:p>
            <a:pPr marL="609600" indent="-609600"/>
            <a:r>
              <a:rPr lang="tr-TR" sz="1500">
                <a:latin typeface="Courier New" pitchFamily="49" charset="0"/>
              </a:rPr>
              <a:t>   for (i=0;i&lt;3;i++) </a:t>
            </a:r>
            <a:r>
              <a:rPr lang="tr-TR" sz="1500" b="1">
                <a:solidFill>
                  <a:srgbClr val="993366"/>
                </a:solidFill>
                <a:latin typeface="Courier New" pitchFamily="49" charset="0"/>
              </a:rPr>
              <a:t>{</a:t>
            </a:r>
          </a:p>
          <a:p>
            <a:pPr marL="609600" indent="-609600"/>
            <a:r>
              <a:rPr lang="tr-TR" sz="1500">
                <a:latin typeface="Courier New" pitchFamily="49" charset="0"/>
              </a:rPr>
              <a:t>     c[i]=0;</a:t>
            </a:r>
          </a:p>
          <a:p>
            <a:pPr marL="609600" indent="-609600"/>
            <a:r>
              <a:rPr lang="tr-TR" sz="1500">
                <a:latin typeface="Courier New" pitchFamily="49" charset="0"/>
              </a:rPr>
              <a:t>     for (j=0;j&lt;5;j++) c[i]=c[i]+a[j][i];</a:t>
            </a:r>
          </a:p>
          <a:p>
            <a:pPr marL="609600" indent="-609600"/>
            <a:r>
              <a:rPr lang="tr-TR" sz="1500">
                <a:latin typeface="Courier New" pitchFamily="49" charset="0"/>
              </a:rPr>
              <a:t>   </a:t>
            </a:r>
            <a:r>
              <a:rPr lang="tr-TR" sz="1500" b="1">
                <a:solidFill>
                  <a:srgbClr val="993366"/>
                </a:solidFill>
                <a:latin typeface="Courier New" pitchFamily="49" charset="0"/>
              </a:rPr>
              <a:t>}</a:t>
            </a:r>
          </a:p>
          <a:p>
            <a:pPr marL="609600" indent="-609600"/>
            <a:r>
              <a:rPr lang="tr-TR" sz="1500">
                <a:latin typeface="Courier New" pitchFamily="49" charset="0"/>
              </a:rPr>
              <a:t>   clrscr();</a:t>
            </a:r>
          </a:p>
          <a:p>
            <a:pPr marL="609600" indent="-609600"/>
            <a:r>
              <a:rPr lang="tr-TR" sz="1500">
                <a:latin typeface="Courier New" pitchFamily="49" charset="0"/>
              </a:rPr>
              <a:t>   printf("     A MATRİSİ     Satır Toplamı\n");</a:t>
            </a:r>
          </a:p>
          <a:p>
            <a:pPr marL="609600" indent="-609600"/>
            <a:r>
              <a:rPr lang="tr-TR" sz="1500">
                <a:latin typeface="Courier New" pitchFamily="49" charset="0"/>
              </a:rPr>
              <a:t>   for (i=0;i&lt;5;i++) </a:t>
            </a:r>
            <a:r>
              <a:rPr lang="tr-TR" sz="1500" b="1">
                <a:solidFill>
                  <a:srgbClr val="A50021"/>
                </a:solidFill>
                <a:latin typeface="Courier New" pitchFamily="49" charset="0"/>
              </a:rPr>
              <a:t>{</a:t>
            </a:r>
          </a:p>
          <a:p>
            <a:pPr marL="609600" indent="-609600"/>
            <a:r>
              <a:rPr lang="tr-TR" sz="1500">
                <a:latin typeface="Courier New" pitchFamily="49" charset="0"/>
              </a:rPr>
              <a:t>     for (j=0;j&lt;3;j++) printf("%5d",a[i][j]);</a:t>
            </a:r>
          </a:p>
          <a:p>
            <a:pPr marL="609600" indent="-609600"/>
            <a:r>
              <a:rPr lang="tr-TR" sz="1500">
                <a:latin typeface="Courier New" pitchFamily="49" charset="0"/>
              </a:rPr>
              <a:t>     printf("%10d \n",b[i]);</a:t>
            </a:r>
          </a:p>
          <a:p>
            <a:pPr marL="609600" indent="-609600"/>
            <a:r>
              <a:rPr lang="tr-TR" sz="1500">
                <a:latin typeface="Courier New" pitchFamily="49" charset="0"/>
              </a:rPr>
              <a:t>   </a:t>
            </a:r>
            <a:r>
              <a:rPr lang="tr-TR" sz="1500" b="1">
                <a:solidFill>
                  <a:srgbClr val="A50021"/>
                </a:solidFill>
                <a:latin typeface="Courier New" pitchFamily="49" charset="0"/>
              </a:rPr>
              <a:t>}</a:t>
            </a:r>
          </a:p>
          <a:p>
            <a:pPr marL="609600" indent="-609600"/>
            <a:r>
              <a:rPr lang="tr-TR" sz="1500">
                <a:latin typeface="Courier New" pitchFamily="49" charset="0"/>
              </a:rPr>
              <a:t>   printf("\n  Sütun Toplamı\n");</a:t>
            </a:r>
          </a:p>
          <a:p>
            <a:pPr marL="609600" indent="-609600"/>
            <a:r>
              <a:rPr lang="tr-TR" sz="1500">
                <a:latin typeface="Courier New" pitchFamily="49" charset="0"/>
              </a:rPr>
              <a:t>   for (i=0;i&lt;3;i++) printf("%5d",c[i]);</a:t>
            </a:r>
          </a:p>
          <a:p>
            <a:pPr marL="609600" indent="-609600"/>
            <a:r>
              <a:rPr lang="tr-TR" sz="1500">
                <a:latin typeface="Courier New" pitchFamily="49" charset="0"/>
              </a:rPr>
              <a:t>   printf("\n");</a:t>
            </a:r>
          </a:p>
          <a:p>
            <a:pPr marL="609600" indent="-609600"/>
            <a:r>
              <a:rPr lang="tr-TR" sz="1500">
                <a:latin typeface="Courier New" pitchFamily="49" charset="0"/>
              </a:rPr>
              <a:t>   getch();</a:t>
            </a:r>
          </a:p>
          <a:p>
            <a:pPr marL="609600" indent="-609600"/>
            <a:r>
              <a:rPr lang="tr-TR" sz="1600" b="1" i="1">
                <a:latin typeface="Courier New" pitchFamily="49" charset="0"/>
              </a:rPr>
              <a:t>}</a:t>
            </a:r>
            <a:r>
              <a:rPr lang="tr-TR" sz="1500">
                <a:latin typeface="Courier New" pitchFamily="49" charset="0"/>
              </a:rPr>
              <a:t> </a:t>
            </a:r>
          </a:p>
        </p:txBody>
      </p:sp>
      <p:pic>
        <p:nvPicPr>
          <p:cNvPr id="1314821"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55F516C9-BCD2-49F5-8A57-3C8769F0D79D}" type="slidenum">
              <a:rPr lang="tr-TR"/>
              <a:pPr/>
              <a:t>34</a:t>
            </a:fld>
            <a:endParaRPr lang="tr-TR"/>
          </a:p>
        </p:txBody>
      </p:sp>
      <p:sp>
        <p:nvSpPr>
          <p:cNvPr id="1312770"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12771"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12772"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r>
              <a:rPr lang="tr-TR" sz="2400"/>
              <a:t>Programın çalıştırılması ile ekrana aşağıdaki gibi bir görüntü gelir:</a:t>
            </a:r>
          </a:p>
          <a:p>
            <a:pPr marL="609600" indent="-609600"/>
            <a:endParaRPr lang="tr-TR" sz="2400"/>
          </a:p>
          <a:p>
            <a:pPr marL="609600" indent="-609600"/>
            <a:endParaRPr lang="tr-TR" sz="2400"/>
          </a:p>
          <a:p>
            <a:pPr marL="609600" indent="-609600"/>
            <a:r>
              <a:rPr lang="tr-TR" sz="2400"/>
              <a:t>A  MATRİSİ      Satır Toplamı  </a:t>
            </a:r>
          </a:p>
          <a:p>
            <a:pPr marL="609600" indent="-609600"/>
            <a:r>
              <a:rPr lang="tr-TR" sz="2400"/>
              <a:t> 1       2     3            6   </a:t>
            </a:r>
          </a:p>
          <a:p>
            <a:pPr marL="609600" indent="-609600"/>
            <a:r>
              <a:rPr lang="tr-TR" sz="2400"/>
              <a:t> 4       5     6           15   </a:t>
            </a:r>
          </a:p>
          <a:p>
            <a:pPr marL="609600" indent="-609600"/>
            <a:r>
              <a:rPr lang="tr-TR" sz="2400"/>
              <a:t> 7       8     9           24   </a:t>
            </a:r>
          </a:p>
          <a:p>
            <a:pPr marL="609600" indent="-609600">
              <a:buFontTx/>
              <a:buAutoNum type="arabicPlain" startAt="10"/>
            </a:pPr>
            <a:r>
              <a:rPr lang="tr-TR" sz="2400"/>
              <a:t>     11   12          33 </a:t>
            </a:r>
          </a:p>
          <a:p>
            <a:pPr marL="609600" indent="-609600">
              <a:buFontTx/>
              <a:buAutoNum type="arabicPlain" startAt="13"/>
            </a:pPr>
            <a:r>
              <a:rPr lang="tr-TR" sz="2400"/>
              <a:t>     14   15          42  </a:t>
            </a:r>
          </a:p>
          <a:p>
            <a:pPr marL="609600" indent="-609600">
              <a:buFontTx/>
              <a:buAutoNum type="arabicPlain" startAt="13"/>
            </a:pPr>
            <a:endParaRPr lang="tr-TR" sz="2400"/>
          </a:p>
          <a:p>
            <a:pPr marL="609600" indent="-609600"/>
            <a:r>
              <a:rPr lang="tr-TR" sz="2400"/>
              <a:t>Sütun Toplamı   </a:t>
            </a:r>
          </a:p>
          <a:p>
            <a:pPr marL="609600" indent="-609600"/>
            <a:endParaRPr lang="tr-TR" sz="2400"/>
          </a:p>
          <a:p>
            <a:pPr marL="609600" indent="-609600"/>
            <a:r>
              <a:rPr lang="tr-TR" sz="2400"/>
              <a:t>35   40   45</a:t>
            </a:r>
          </a:p>
          <a:p>
            <a:pPr marL="609600" indent="-609600"/>
            <a:r>
              <a:rPr lang="tr-TR"/>
              <a:t>  </a:t>
            </a:r>
            <a:endParaRPr lang="tr-TR" b="1"/>
          </a:p>
        </p:txBody>
      </p:sp>
      <p:pic>
        <p:nvPicPr>
          <p:cNvPr id="1312773"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28B970CE-2C1B-4941-857A-2F3D71FA6EDD}" type="slidenum">
              <a:rPr lang="tr-TR"/>
              <a:pPr/>
              <a:t>35</a:t>
            </a:fld>
            <a:endParaRPr lang="tr-TR"/>
          </a:p>
        </p:txBody>
      </p:sp>
      <p:sp>
        <p:nvSpPr>
          <p:cNvPr id="1310722"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10723"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10724"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lgn="ctr">
              <a:spcBef>
                <a:spcPct val="20000"/>
              </a:spcBef>
            </a:pPr>
            <a:r>
              <a:rPr lang="tr-TR" b="1"/>
              <a:t>Çok Boyutlu Diziler</a:t>
            </a:r>
          </a:p>
          <a:p>
            <a:pPr marL="609600" indent="-609600" algn="ctr">
              <a:spcBef>
                <a:spcPct val="20000"/>
              </a:spcBef>
            </a:pPr>
            <a:endParaRPr lang="tr-TR" b="1"/>
          </a:p>
          <a:p>
            <a:pPr marL="609600" indent="-609600" algn="ctr">
              <a:spcBef>
                <a:spcPct val="20000"/>
              </a:spcBef>
            </a:pPr>
            <a:endParaRPr lang="tr-TR" b="1"/>
          </a:p>
          <a:p>
            <a:pPr marL="609600" indent="-609600"/>
            <a:r>
              <a:rPr lang="tr-TR" b="1"/>
              <a:t>Çok boyutlu dizi tanımlamak için aşağıdaki genel yazılım şekli kullanılır:</a:t>
            </a:r>
          </a:p>
          <a:p>
            <a:pPr marL="609600" indent="-609600"/>
            <a:endParaRPr lang="tr-TR" b="1"/>
          </a:p>
          <a:p>
            <a:pPr marL="609600" indent="-609600"/>
            <a:r>
              <a:rPr lang="tr-TR" b="1"/>
              <a:t>	tip  DiziAdı[boyut1][boyut2]. . . [boyutN]</a:t>
            </a:r>
          </a:p>
          <a:p>
            <a:pPr marL="609600" indent="-609600"/>
            <a:endParaRPr lang="tr-TR" b="1"/>
          </a:p>
          <a:p>
            <a:pPr marL="609600" indent="-609600"/>
            <a:endParaRPr lang="tr-TR" b="1"/>
          </a:p>
          <a:p>
            <a:pPr marL="609600" indent="-609600"/>
            <a:r>
              <a:rPr lang="tr-TR" b="1"/>
              <a:t>Çok boyutlu dizleri bir şekle benzetmek zordur. </a:t>
            </a:r>
          </a:p>
          <a:p>
            <a:pPr marL="609600" indent="-609600"/>
            <a:r>
              <a:rPr lang="tr-TR" b="1"/>
              <a:t>Ancak üç boyutlu diziler bir küpe benzetilebilir. </a:t>
            </a:r>
          </a:p>
          <a:p>
            <a:pPr marL="609600" indent="-609600"/>
            <a:endParaRPr lang="tr-TR" b="1"/>
          </a:p>
          <a:p>
            <a:pPr marL="609600" indent="-609600"/>
            <a:r>
              <a:rPr lang="tr-TR" b="1"/>
              <a:t>Üç boyutlu bir dizi üç boyut ifadesi ile gösterilirler. Boyut1 ile belirtilen satır ve boyut2 ile belirtilen sütun ve boyut3 ile belirtilen ise derinlik olarak kabul edilebilir. </a:t>
            </a:r>
          </a:p>
          <a:p>
            <a:pPr marL="609600" indent="-609600"/>
            <a:endParaRPr lang="tr-TR" b="1"/>
          </a:p>
        </p:txBody>
      </p:sp>
      <p:pic>
        <p:nvPicPr>
          <p:cNvPr id="1310725"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CD98E0B9-9F00-430D-BADF-8F6A2428CE80}" type="slidenum">
              <a:rPr lang="tr-TR"/>
              <a:pPr/>
              <a:t>36</a:t>
            </a:fld>
            <a:endParaRPr lang="tr-TR"/>
          </a:p>
        </p:txBody>
      </p:sp>
      <p:sp>
        <p:nvSpPr>
          <p:cNvPr id="1342466" name="Rectangle 2"/>
          <p:cNvSpPr>
            <a:spLocks noGrp="1" noChangeArrowheads="1"/>
          </p:cNvSpPr>
          <p:nvPr>
            <p:ph type="title"/>
          </p:nvPr>
        </p:nvSpPr>
        <p:spPr/>
        <p:txBody>
          <a:bodyPr/>
          <a:lstStyle/>
          <a:p>
            <a:endParaRPr lang="tr-TR"/>
          </a:p>
        </p:txBody>
      </p:sp>
      <p:sp>
        <p:nvSpPr>
          <p:cNvPr id="1342467" name="Rectangle 3"/>
          <p:cNvSpPr>
            <a:spLocks noGrp="1" noChangeArrowheads="1"/>
          </p:cNvSpPr>
          <p:nvPr>
            <p:ph type="body" idx="1"/>
          </p:nvPr>
        </p:nvSpPr>
        <p:spPr/>
        <p:txBody>
          <a:bodyPr/>
          <a:lstStyle/>
          <a:p>
            <a:r>
              <a:rPr lang="tr-TR" sz="2800" b="1"/>
              <a:t>Çok boyutlu dizleri bir şekle benzetmek zordur. </a:t>
            </a:r>
          </a:p>
          <a:p>
            <a:r>
              <a:rPr lang="tr-TR" sz="2800" b="1"/>
              <a:t>Ancak üç boyutlu diziler bir küpe benzetilebilir. </a:t>
            </a:r>
          </a:p>
          <a:p>
            <a:endParaRPr lang="tr-TR" sz="2800" b="1"/>
          </a:p>
          <a:p>
            <a:r>
              <a:rPr lang="tr-TR" sz="2800" b="1"/>
              <a:t>Üç boyutlu bir dizi üç boyut ifadesi ile gösterilirler. Boyut1 ile belirtilen satır ve boyut2 ile belirtilen sütun ve boyut3 ile belirtilen ise derinlik olarak kabul edilebilir.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5 Slayt Numarası Yer Tutucusu"/>
          <p:cNvSpPr>
            <a:spLocks noGrp="1"/>
          </p:cNvSpPr>
          <p:nvPr>
            <p:ph type="sldNum" sz="quarter" idx="12"/>
          </p:nvPr>
        </p:nvSpPr>
        <p:spPr/>
        <p:txBody>
          <a:bodyPr/>
          <a:lstStyle/>
          <a:p>
            <a:fld id="{9A82D80F-A4FD-4BC9-8A71-082391B29AE3}" type="slidenum">
              <a:rPr lang="tr-TR"/>
              <a:pPr/>
              <a:t>37</a:t>
            </a:fld>
            <a:endParaRPr lang="tr-TR"/>
          </a:p>
        </p:txBody>
      </p:sp>
      <p:sp>
        <p:nvSpPr>
          <p:cNvPr id="1308674"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08675"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08676"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endParaRPr lang="tr-TR" b="1"/>
          </a:p>
          <a:p>
            <a:pPr marL="609600" indent="-609600"/>
            <a:r>
              <a:rPr lang="tr-TR" b="1"/>
              <a:t>Burada da hafızada bilgiler arka arkaya gelecek şekilde sıralanır.</a:t>
            </a:r>
          </a:p>
          <a:p>
            <a:pPr marL="609600" indent="-609600"/>
            <a:endParaRPr lang="tr-TR" b="1"/>
          </a:p>
          <a:p>
            <a:pPr marL="609600" indent="-609600" algn="ctr"/>
            <a:r>
              <a:rPr lang="tr-TR" b="1">
                <a:solidFill>
                  <a:srgbClr val="993366"/>
                </a:solidFill>
              </a:rPr>
              <a:t>int  x[3][3][2];</a:t>
            </a:r>
          </a:p>
          <a:p>
            <a:pPr marL="609600" indent="-609600"/>
            <a:endParaRPr lang="tr-TR" b="1">
              <a:solidFill>
                <a:srgbClr val="993366"/>
              </a:solidFill>
            </a:endParaRPr>
          </a:p>
          <a:p>
            <a:pPr marL="609600" indent="-609600"/>
            <a:endParaRPr lang="tr-TR" b="1">
              <a:solidFill>
                <a:srgbClr val="993366"/>
              </a:solidFill>
            </a:endParaRPr>
          </a:p>
          <a:p>
            <a:pPr marL="609600" indent="-609600"/>
            <a:endParaRPr lang="tr-TR" b="1">
              <a:solidFill>
                <a:srgbClr val="993366"/>
              </a:solidFill>
            </a:endParaRPr>
          </a:p>
          <a:p>
            <a:pPr marL="609600" indent="-609600"/>
            <a:r>
              <a:rPr lang="tr-TR" b="1"/>
              <a:t>Bu tanım ile 18 elemanlı üç boyutlu bir dizi değişken tanımlanmıştır. Pratikte kolay anlaşılması için 3 satırlı ve 3 sütunlu ve 2 sütun derinliğe sahip bir küpe benzetilebilir. Dizinin ilk elemanı x[0][0][0] ve son elemanı ise x[2][2][1] ile ifade edilir.</a:t>
            </a:r>
            <a:r>
              <a:rPr lang="tr-TR"/>
              <a:t> </a:t>
            </a:r>
            <a:r>
              <a:rPr lang="tr-TR" sz="1600"/>
              <a:t> </a:t>
            </a:r>
          </a:p>
          <a:p>
            <a:pPr marL="609600" indent="-609600"/>
            <a:endParaRPr lang="tr-TR" sz="1600"/>
          </a:p>
          <a:p>
            <a:pPr marL="609600" indent="-609600"/>
            <a:r>
              <a:rPr lang="tr-TR" sz="2000">
                <a:latin typeface="Verdana" pitchFamily="34" charset="0"/>
              </a:rPr>
              <a:t>(1,1,1)(1,1,2)    	   (2,1,1)(2,1,2)	(3,1,1)(3,1,2)</a:t>
            </a:r>
          </a:p>
          <a:p>
            <a:pPr marL="609600" indent="-609600"/>
            <a:r>
              <a:rPr lang="tr-TR" sz="2000">
                <a:latin typeface="Verdana" pitchFamily="34" charset="0"/>
              </a:rPr>
              <a:t>(1,2,1)(1,2,2)   	   (2,2,1)(2,2,2)  	(3,2,1)(3,2,2)</a:t>
            </a:r>
          </a:p>
          <a:p>
            <a:pPr marL="609600" indent="-609600"/>
            <a:r>
              <a:rPr lang="tr-TR" sz="2000">
                <a:latin typeface="Verdana" pitchFamily="34" charset="0"/>
              </a:rPr>
              <a:t>(1,3,1)(1,3,2)    	   (2,3,1)(2,3,2)	(3,3,1)(3,3,2)</a:t>
            </a:r>
          </a:p>
          <a:p>
            <a:pPr marL="609600" indent="-609600"/>
            <a:endParaRPr lang="tr-TR" sz="2000">
              <a:latin typeface="Verdana" pitchFamily="34" charset="0"/>
            </a:endParaRPr>
          </a:p>
          <a:p>
            <a:pPr marL="609600" indent="-609600"/>
            <a:endParaRPr lang="tr-TR" sz="2000">
              <a:latin typeface="Verdana" pitchFamily="34" charset="0"/>
            </a:endParaRPr>
          </a:p>
          <a:p>
            <a:pPr marL="609600" indent="-609600"/>
            <a:endParaRPr lang="tr-TR" sz="2000">
              <a:latin typeface="Verdana" pitchFamily="34" charset="0"/>
            </a:endParaRPr>
          </a:p>
          <a:p>
            <a:pPr marL="609600" indent="-609600"/>
            <a:r>
              <a:rPr lang="tr-TR" sz="2000">
                <a:latin typeface="Verdana" pitchFamily="34" charset="0"/>
              </a:rPr>
              <a:t>İki boyutlu 3 ayrı dizi</a:t>
            </a:r>
          </a:p>
        </p:txBody>
      </p:sp>
      <p:pic>
        <p:nvPicPr>
          <p:cNvPr id="1308677"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graphicFrame>
        <p:nvGraphicFramePr>
          <p:cNvPr id="1308702" name="Group 30"/>
          <p:cNvGraphicFramePr>
            <a:graphicFrameLocks noGrp="1"/>
          </p:cNvGraphicFramePr>
          <p:nvPr/>
        </p:nvGraphicFramePr>
        <p:xfrm>
          <a:off x="323850" y="4076700"/>
          <a:ext cx="8208963" cy="1976439"/>
        </p:xfrm>
        <a:graphic>
          <a:graphicData uri="http://schemas.openxmlformats.org/drawingml/2006/table">
            <a:tbl>
              <a:tblPr/>
              <a:tblGrid>
                <a:gridCol w="2770188"/>
                <a:gridCol w="2870200"/>
                <a:gridCol w="2568575"/>
              </a:tblGrid>
              <a:tr h="658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rgbClr val="FF0000"/>
                          </a:solidFill>
                          <a:effectLst/>
                          <a:latin typeface="Verdana" pitchFamily="34" charset="0"/>
                        </a:rPr>
                        <a:t>(1,1,1)  (1,1,2)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cap="flat">
                      <a:noFill/>
                    </a:lnT>
                    <a:lnB>
                      <a:noFill/>
                    </a:lnB>
                    <a:lnTlToBr>
                      <a:noFill/>
                    </a:lnTlToBr>
                    <a:lnBlToTr>
                      <a:noFill/>
                    </a:lnBlToTr>
                    <a:solidFill>
                      <a:srgbClr val="FFCC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   (2,1,1)  (2,1,2)</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a:noFill/>
                    </a:lnB>
                    <a:lnTlToBr>
                      <a:noFill/>
                    </a:lnTlToBr>
                    <a:lnBlToTr>
                      <a:noFill/>
                    </a:lnBlToTr>
                    <a:solidFill>
                      <a:srgbClr val="99CC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(3,1,1)  (3,1,2)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cap="flat">
                      <a:noFill/>
                    </a:lnT>
                    <a:lnB>
                      <a:noFill/>
                    </a:lnB>
                    <a:lnTlToBr>
                      <a:noFill/>
                    </a:lnTlToBr>
                    <a:lnBlToTr>
                      <a:noFill/>
                    </a:lnBlToTr>
                    <a:solidFill>
                      <a:srgbClr val="CCFFFF"/>
                    </a:solidFill>
                  </a:tcPr>
                </a:tc>
              </a:tr>
              <a:tr h="658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rgbClr val="FF0000"/>
                          </a:solidFill>
                          <a:effectLst/>
                          <a:latin typeface="Verdana" pitchFamily="34" charset="0"/>
                        </a:rPr>
                        <a:t>(1,2,1)  (1,2,2)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solidFill>
                      <a:srgbClr val="FFCC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   (2,2,1)  (2,2,2)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solidFill>
                      <a:srgbClr val="99CC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(3,2,1)  (3,2,2)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solidFill>
                      <a:srgbClr val="CCFFFF"/>
                    </a:solidFill>
                  </a:tcPr>
                </a:tc>
              </a:tr>
              <a:tr h="658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rgbClr val="FF0000"/>
                          </a:solidFill>
                          <a:effectLst/>
                          <a:latin typeface="Verdana" pitchFamily="34" charset="0"/>
                        </a:rPr>
                        <a:t>(1,3,1)  (1,3,2)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cap="flat">
                      <a:noFill/>
                    </a:lnB>
                    <a:lnTlToBr>
                      <a:noFill/>
                    </a:lnTlToBr>
                    <a:lnBlToTr>
                      <a:noFill/>
                    </a:lnBlToTr>
                    <a:solidFill>
                      <a:srgbClr val="FFCC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   (2,3,1)  (2,3,2)</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cap="flat">
                      <a:noFill/>
                    </a:lnB>
                    <a:lnTlToBr>
                      <a:noFill/>
                    </a:lnTlToBr>
                    <a:lnBlToTr>
                      <a:noFill/>
                    </a:lnBlToTr>
                    <a:solidFill>
                      <a:srgbClr val="99CC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(3,3,1)  (3,3,2)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cap="flat">
                      <a:noFill/>
                    </a:lnB>
                    <a:lnTlToBr>
                      <a:noFill/>
                    </a:lnTlToBr>
                    <a:lnBlToTr>
                      <a:noFill/>
                    </a:lnBlToTr>
                    <a:solidFill>
                      <a:srgbClr val="CCFFFF"/>
                    </a:solidFill>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5 Slayt Numarası Yer Tutucusu"/>
          <p:cNvSpPr>
            <a:spLocks noGrp="1"/>
          </p:cNvSpPr>
          <p:nvPr>
            <p:ph type="sldNum" sz="quarter" idx="12"/>
          </p:nvPr>
        </p:nvSpPr>
        <p:spPr/>
        <p:txBody>
          <a:bodyPr/>
          <a:lstStyle/>
          <a:p>
            <a:fld id="{D38F6F35-A63A-459C-9039-FBD02DF2065B}" type="slidenum">
              <a:rPr lang="tr-TR"/>
              <a:pPr/>
              <a:t>38</a:t>
            </a:fld>
            <a:endParaRPr lang="tr-TR"/>
          </a:p>
        </p:txBody>
      </p:sp>
      <p:sp>
        <p:nvSpPr>
          <p:cNvPr id="1306626"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0662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0662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buFontTx/>
              <a:buChar char="•"/>
            </a:pPr>
            <a:r>
              <a:rPr lang="tr-TR" sz="1600"/>
              <a:t> </a:t>
            </a:r>
          </a:p>
        </p:txBody>
      </p:sp>
      <p:pic>
        <p:nvPicPr>
          <p:cNvPr id="130662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graphicFrame>
        <p:nvGraphicFramePr>
          <p:cNvPr id="1306896" name="Group 272"/>
          <p:cNvGraphicFramePr>
            <a:graphicFrameLocks noGrp="1"/>
          </p:cNvGraphicFramePr>
          <p:nvPr/>
        </p:nvGraphicFramePr>
        <p:xfrm>
          <a:off x="3203575" y="1052513"/>
          <a:ext cx="2663825" cy="5486400"/>
        </p:xfrm>
        <a:graphic>
          <a:graphicData uri="http://schemas.openxmlformats.org/drawingml/2006/table">
            <a:tbl>
              <a:tblPr/>
              <a:tblGrid>
                <a:gridCol w="1331913"/>
                <a:gridCol w="1331912"/>
              </a:tblGrid>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ADRES</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VERİ</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1,1,1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1,1,2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1,2,1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1,2,2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i+3</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54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i+4</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1,3,1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1,3,2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i+5</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i+6</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2,1,1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2,1,2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i+7</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i+8</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2,2,1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2,2,2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i+9</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i+10</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2,3,1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2,3,2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i+11</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3,1,1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3,1,2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i+13</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54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i+14</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3,2,1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3,2,2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i+15</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i+16</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3,3,1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3,3,2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i+17</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161925">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FFFFFF"/>
                          </a:solidFill>
                          <a:effectLst/>
                          <a:latin typeface="Arial Tur" charset="-94"/>
                        </a:rPr>
                        <a:t>3x3x2=18 eleman</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0000FF"/>
                    </a:solidFill>
                  </a:tcPr>
                </a:tc>
                <a:tc hMerge="1">
                  <a:txBody>
                    <a:bodyPr/>
                    <a:lstStyle/>
                    <a:p>
                      <a:endParaRPr lang="tr-TR"/>
                    </a:p>
                  </a:txBody>
                  <a:tcPr/>
                </a:tc>
              </a:tr>
            </a:tbl>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4E2681F0-69FA-4C85-8A01-4A9908FF497C}" type="slidenum">
              <a:rPr lang="tr-TR"/>
              <a:pPr/>
              <a:t>39</a:t>
            </a:fld>
            <a:endParaRPr lang="tr-TR"/>
          </a:p>
        </p:txBody>
      </p:sp>
      <p:sp>
        <p:nvSpPr>
          <p:cNvPr id="1304578"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04579"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04580"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buFontTx/>
              <a:buChar char="•"/>
            </a:pPr>
            <a:r>
              <a:rPr lang="tr-TR" sz="2400"/>
              <a:t>Ödev:</a:t>
            </a:r>
          </a:p>
          <a:p>
            <a:pPr marL="609600" indent="-609600">
              <a:spcBef>
                <a:spcPct val="20000"/>
              </a:spcBef>
              <a:buFontTx/>
              <a:buChar char="•"/>
            </a:pPr>
            <a:r>
              <a:rPr lang="tr-TR" sz="2400"/>
              <a:t> Üç boyutlu diziler için erişim fonksiyonunu hesaplayınız. </a:t>
            </a:r>
          </a:p>
        </p:txBody>
      </p:sp>
      <p:pic>
        <p:nvPicPr>
          <p:cNvPr id="1304581"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Slayt Numarası Yer Tutucusu"/>
          <p:cNvSpPr>
            <a:spLocks noGrp="1"/>
          </p:cNvSpPr>
          <p:nvPr>
            <p:ph type="sldNum" sz="quarter" idx="12"/>
          </p:nvPr>
        </p:nvSpPr>
        <p:spPr/>
        <p:txBody>
          <a:bodyPr/>
          <a:lstStyle/>
          <a:p>
            <a:fld id="{2C8882CB-51E0-4F9F-B3A8-2CCC3AE5C869}" type="slidenum">
              <a:rPr lang="tr-TR"/>
              <a:pPr/>
              <a:t>4</a:t>
            </a:fld>
            <a:endParaRPr lang="tr-TR"/>
          </a:p>
        </p:txBody>
      </p:sp>
      <p:sp>
        <p:nvSpPr>
          <p:cNvPr id="1265666"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26566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6566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sz="2000"/>
          </a:p>
        </p:txBody>
      </p:sp>
      <p:pic>
        <p:nvPicPr>
          <p:cNvPr id="126566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65670" name="Rectangle 6"/>
          <p:cNvSpPr>
            <a:spLocks noChangeArrowheads="1"/>
          </p:cNvSpPr>
          <p:nvPr/>
        </p:nvSpPr>
        <p:spPr bwMode="auto">
          <a:xfrm>
            <a:off x="468313" y="908050"/>
            <a:ext cx="8351837" cy="5122863"/>
          </a:xfrm>
          <a:prstGeom prst="rect">
            <a:avLst/>
          </a:prstGeom>
          <a:noFill/>
          <a:ln w="9525">
            <a:noFill/>
            <a:miter lim="800000"/>
            <a:headEnd/>
            <a:tailEnd/>
          </a:ln>
          <a:effectLst/>
        </p:spPr>
        <p:txBody>
          <a:bodyPr>
            <a:spAutoFit/>
          </a:bodyPr>
          <a:lstStyle/>
          <a:p>
            <a:endParaRPr lang="tr-TR">
              <a:effectLst>
                <a:outerShdw blurRad="38100" dist="38100" dir="2700000" algn="tl">
                  <a:srgbClr val="C0C0C0"/>
                </a:outerShdw>
              </a:effectLst>
            </a:endParaRPr>
          </a:p>
          <a:p>
            <a:endParaRPr lang="tr-TR">
              <a:effectLst>
                <a:outerShdw blurRad="38100" dist="38100" dir="2700000" algn="tl">
                  <a:srgbClr val="C0C0C0"/>
                </a:outerShdw>
              </a:effectLst>
            </a:endParaRPr>
          </a:p>
          <a:p>
            <a:r>
              <a:rPr lang="tr-TR" sz="2000">
                <a:effectLst>
                  <a:outerShdw blurRad="38100" dist="38100" dir="2700000" algn="tl">
                    <a:srgbClr val="C0C0C0"/>
                  </a:outerShdw>
                </a:effectLst>
              </a:rPr>
              <a:t>Belli özelliklere sahip bu elemanların oluşturdukları kümeler dizi (array) olarak adlandırabilir. </a:t>
            </a:r>
          </a:p>
          <a:p>
            <a:endParaRPr lang="tr-TR" sz="2000">
              <a:effectLst>
                <a:outerShdw blurRad="38100" dist="38100" dir="2700000" algn="tl">
                  <a:srgbClr val="C0C0C0"/>
                </a:outerShdw>
              </a:effectLst>
            </a:endParaRPr>
          </a:p>
          <a:p>
            <a:r>
              <a:rPr lang="tr-TR" sz="2000">
                <a:solidFill>
                  <a:srgbClr val="A50021"/>
                </a:solidFill>
                <a:effectLst>
                  <a:outerShdw blurRad="38100" dist="38100" dir="2700000" algn="tl">
                    <a:srgbClr val="C0C0C0"/>
                  </a:outerShdw>
                </a:effectLst>
              </a:rPr>
              <a:t>Diziler art arda gelen aynı tip bilgiyi saklayan bellek elemanlarıdır.</a:t>
            </a:r>
            <a:r>
              <a:rPr lang="tr-TR" sz="2000">
                <a:effectLst>
                  <a:outerShdw blurRad="38100" dist="38100" dir="2700000" algn="tl">
                    <a:srgbClr val="C0C0C0"/>
                  </a:outerShdw>
                </a:effectLst>
              </a:rPr>
              <a:t> </a:t>
            </a:r>
          </a:p>
          <a:p>
            <a:endParaRPr lang="tr-TR" sz="2000">
              <a:effectLst>
                <a:outerShdw blurRad="38100" dist="38100" dir="2700000" algn="tl">
                  <a:srgbClr val="C0C0C0"/>
                </a:outerShdw>
              </a:effectLst>
            </a:endParaRPr>
          </a:p>
          <a:p>
            <a:r>
              <a:rPr lang="tr-TR" sz="2000">
                <a:effectLst>
                  <a:outerShdw blurRad="38100" dist="38100" dir="2700000" algn="tl">
                    <a:srgbClr val="C0C0C0"/>
                  </a:outerShdw>
                </a:effectLst>
              </a:rPr>
              <a:t>Dizi,  saklanan </a:t>
            </a:r>
            <a:r>
              <a:rPr lang="tr-TR" sz="2000">
                <a:solidFill>
                  <a:srgbClr val="A50021"/>
                </a:solidFill>
                <a:effectLst>
                  <a:outerShdw blurRad="38100" dist="38100" dir="2700000" algn="tl">
                    <a:srgbClr val="C0C0C0"/>
                  </a:outerShdw>
                </a:effectLst>
              </a:rPr>
              <a:t>veri</a:t>
            </a:r>
            <a:r>
              <a:rPr lang="tr-TR" sz="2000">
                <a:effectLst>
                  <a:outerShdw blurRad="38100" dist="38100" dir="2700000" algn="tl">
                    <a:srgbClr val="C0C0C0"/>
                  </a:outerShdw>
                </a:effectLst>
              </a:rPr>
              <a:t> ve bu verinin </a:t>
            </a:r>
            <a:r>
              <a:rPr lang="tr-TR" sz="2000">
                <a:solidFill>
                  <a:srgbClr val="A50021"/>
                </a:solidFill>
                <a:effectLst>
                  <a:outerShdw blurRad="38100" dist="38100" dir="2700000" algn="tl">
                    <a:srgbClr val="C0C0C0"/>
                  </a:outerShdw>
                </a:effectLst>
              </a:rPr>
              <a:t>adres</a:t>
            </a:r>
            <a:r>
              <a:rPr lang="tr-TR" sz="2000">
                <a:effectLst>
                  <a:outerShdw blurRad="38100" dist="38100" dir="2700000" algn="tl">
                    <a:srgbClr val="C0C0C0"/>
                  </a:outerShdw>
                </a:effectLst>
              </a:rPr>
              <a:t> değerini içerir.</a:t>
            </a:r>
          </a:p>
          <a:p>
            <a:endParaRPr lang="tr-TR" sz="2000">
              <a:effectLst>
                <a:outerShdw blurRad="38100" dist="38100" dir="2700000" algn="tl">
                  <a:srgbClr val="C0C0C0"/>
                </a:outerShdw>
              </a:effectLst>
            </a:endParaRPr>
          </a:p>
          <a:p>
            <a:endParaRPr lang="tr-TR" sz="2000">
              <a:solidFill>
                <a:srgbClr val="A50021"/>
              </a:solidFill>
              <a:effectLst>
                <a:outerShdw blurRad="38100" dist="38100" dir="2700000" algn="tl">
                  <a:srgbClr val="C0C0C0"/>
                </a:outerShdw>
              </a:effectLst>
            </a:endParaRPr>
          </a:p>
          <a:p>
            <a:r>
              <a:rPr lang="tr-TR" sz="2000">
                <a:effectLst>
                  <a:outerShdw blurRad="38100" dist="38100" dir="2700000" algn="tl">
                    <a:srgbClr val="C0C0C0"/>
                  </a:outerShdw>
                </a:effectLst>
              </a:rPr>
              <a:t>Diziler, indisli değişkenler kullanılarak adlandırılırlar. </a:t>
            </a:r>
          </a:p>
          <a:p>
            <a:endParaRPr lang="tr-TR" sz="2000">
              <a:effectLst>
                <a:outerShdw blurRad="38100" dist="38100" dir="2700000" algn="tl">
                  <a:srgbClr val="C0C0C0"/>
                </a:outerShdw>
              </a:effectLst>
            </a:endParaRPr>
          </a:p>
          <a:p>
            <a:r>
              <a:rPr lang="tr-TR" sz="2000">
                <a:effectLst>
                  <a:outerShdw blurRad="38100" dist="38100" dir="2700000" algn="tl">
                    <a:srgbClr val="C0C0C0"/>
                  </a:outerShdw>
                </a:effectLst>
              </a:rPr>
              <a:t>Örneğin n elemanlı bir A dizisi için A</a:t>
            </a:r>
            <a:r>
              <a:rPr lang="tr-TR" sz="2000" baseline="-25000">
                <a:effectLst>
                  <a:outerShdw blurRad="38100" dist="38100" dir="2700000" algn="tl">
                    <a:srgbClr val="C0C0C0"/>
                  </a:outerShdw>
                </a:effectLst>
              </a:rPr>
              <a:t>1</a:t>
            </a:r>
            <a:r>
              <a:rPr lang="tr-TR" sz="2000">
                <a:effectLst>
                  <a:outerShdw blurRad="38100" dist="38100" dir="2700000" algn="tl">
                    <a:srgbClr val="C0C0C0"/>
                  </a:outerShdw>
                </a:effectLst>
              </a:rPr>
              <a:t>, dizinin birinci elemanını ve A</a:t>
            </a:r>
            <a:r>
              <a:rPr lang="tr-TR" sz="2000" baseline="-25000">
                <a:effectLst>
                  <a:outerShdw blurRad="38100" dist="38100" dir="2700000" algn="tl">
                    <a:srgbClr val="C0C0C0"/>
                  </a:outerShdw>
                </a:effectLst>
              </a:rPr>
              <a:t>n</a:t>
            </a:r>
            <a:r>
              <a:rPr lang="tr-TR" sz="2000">
                <a:effectLst>
                  <a:outerShdw blurRad="38100" dist="38100" dir="2700000" algn="tl">
                    <a:srgbClr val="C0C0C0"/>
                  </a:outerShdw>
                </a:effectLst>
              </a:rPr>
              <a:t> , dizinin son elemanını ifade etmektedir.</a:t>
            </a:r>
            <a:r>
              <a:rPr lang="tr-TR" sz="2000"/>
              <a:t> </a:t>
            </a:r>
            <a:endParaRPr lang="tr-TR"/>
          </a:p>
          <a:p>
            <a:endParaRPr lang="tr-TR"/>
          </a:p>
          <a:p>
            <a:endParaRPr lang="tr-TR"/>
          </a:p>
          <a:p>
            <a:endParaRPr lang="tr-T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6411B8F6-9B25-40AE-82D8-087DCE17AB87}" type="slidenum">
              <a:rPr lang="tr-TR"/>
              <a:pPr/>
              <a:t>40</a:t>
            </a:fld>
            <a:endParaRPr lang="tr-TR"/>
          </a:p>
        </p:txBody>
      </p:sp>
      <p:sp>
        <p:nvSpPr>
          <p:cNvPr id="1340418" name="Rectangle 2"/>
          <p:cNvSpPr>
            <a:spLocks noGrp="1" noChangeArrowheads="1"/>
          </p:cNvSpPr>
          <p:nvPr>
            <p:ph type="title"/>
          </p:nvPr>
        </p:nvSpPr>
        <p:spPr/>
        <p:txBody>
          <a:bodyPr/>
          <a:lstStyle/>
          <a:p>
            <a:r>
              <a:rPr lang="tr-TR"/>
              <a:t>Özet </a:t>
            </a:r>
          </a:p>
        </p:txBody>
      </p:sp>
      <p:sp>
        <p:nvSpPr>
          <p:cNvPr id="1340419" name="Rectangle 3"/>
          <p:cNvSpPr>
            <a:spLocks noGrp="1" noChangeArrowheads="1"/>
          </p:cNvSpPr>
          <p:nvPr>
            <p:ph type="body" idx="1"/>
          </p:nvPr>
        </p:nvSpPr>
        <p:spPr/>
        <p:txBody>
          <a:bodyPr/>
          <a:lstStyle/>
          <a:p>
            <a:pPr>
              <a:lnSpc>
                <a:spcPct val="90000"/>
              </a:lnSpc>
            </a:pPr>
            <a:r>
              <a:rPr lang="tr-TR"/>
              <a:t>Diziler statik veri yapılarıdır</a:t>
            </a:r>
          </a:p>
          <a:p>
            <a:pPr>
              <a:lnSpc>
                <a:spcPct val="90000"/>
              </a:lnSpc>
            </a:pPr>
            <a:r>
              <a:rPr lang="tr-TR"/>
              <a:t>Dizide saklanan veri türleri aynıdır.</a:t>
            </a:r>
          </a:p>
          <a:p>
            <a:pPr>
              <a:lnSpc>
                <a:spcPct val="90000"/>
              </a:lnSpc>
            </a:pPr>
            <a:r>
              <a:rPr lang="tr-TR"/>
              <a:t>Dizilerin adı, tipi ve eleman sayısı tanımı sırasında verilmelidir.</a:t>
            </a:r>
          </a:p>
          <a:p>
            <a:pPr>
              <a:lnSpc>
                <a:spcPct val="90000"/>
              </a:lnSpc>
            </a:pPr>
            <a:r>
              <a:rPr lang="tr-TR"/>
              <a:t>İki boyutlu diziler (Matris)</a:t>
            </a:r>
          </a:p>
          <a:p>
            <a:pPr>
              <a:lnSpc>
                <a:spcPct val="90000"/>
              </a:lnSpc>
            </a:pPr>
            <a:r>
              <a:rPr lang="tr-TR"/>
              <a:t>Üç boyutlu diziler</a:t>
            </a:r>
          </a:p>
          <a:p>
            <a:pPr>
              <a:lnSpc>
                <a:spcPct val="90000"/>
              </a:lnSpc>
            </a:pPr>
            <a:r>
              <a:rPr lang="tr-TR"/>
              <a:t>Öğrencilerin art arda konmuş karneleri</a:t>
            </a:r>
          </a:p>
          <a:p>
            <a:pPr>
              <a:lnSpc>
                <a:spcPct val="90000"/>
              </a:lnSpc>
            </a:pPr>
            <a:r>
              <a:rPr lang="tr-TR"/>
              <a:t>Sırlama ve Arama Algoritmaları</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Slayt Numarası Yer Tutucusu"/>
          <p:cNvSpPr>
            <a:spLocks noGrp="1"/>
          </p:cNvSpPr>
          <p:nvPr>
            <p:ph type="sldNum" sz="quarter" idx="12"/>
          </p:nvPr>
        </p:nvSpPr>
        <p:spPr/>
        <p:txBody>
          <a:bodyPr/>
          <a:lstStyle/>
          <a:p>
            <a:fld id="{12BAF4E4-01F1-404F-AAB3-CE3C021FC3FD}" type="slidenum">
              <a:rPr lang="tr-TR"/>
              <a:pPr/>
              <a:t>5</a:t>
            </a:fld>
            <a:endParaRPr lang="tr-TR"/>
          </a:p>
        </p:txBody>
      </p:sp>
      <p:sp>
        <p:nvSpPr>
          <p:cNvPr id="1269762"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269763"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69764"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sz="2000"/>
          </a:p>
        </p:txBody>
      </p:sp>
      <p:pic>
        <p:nvPicPr>
          <p:cNvPr id="1269765"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69766" name="Rectangle 6"/>
          <p:cNvSpPr>
            <a:spLocks noChangeArrowheads="1"/>
          </p:cNvSpPr>
          <p:nvPr/>
        </p:nvSpPr>
        <p:spPr bwMode="auto">
          <a:xfrm>
            <a:off x="468313" y="908050"/>
            <a:ext cx="8351837" cy="4241800"/>
          </a:xfrm>
          <a:prstGeom prst="rect">
            <a:avLst/>
          </a:prstGeom>
          <a:noFill/>
          <a:ln w="9525">
            <a:noFill/>
            <a:miter lim="800000"/>
            <a:headEnd/>
            <a:tailEnd/>
          </a:ln>
          <a:effectLst/>
        </p:spPr>
        <p:txBody>
          <a:bodyPr>
            <a:spAutoFit/>
          </a:bodyPr>
          <a:lstStyle/>
          <a:p>
            <a:pPr marL="342900" indent="-342900"/>
            <a:endParaRPr lang="tr-TR">
              <a:effectLst>
                <a:outerShdw blurRad="38100" dist="38100" dir="2700000" algn="tl">
                  <a:srgbClr val="C0C0C0"/>
                </a:outerShdw>
              </a:effectLst>
            </a:endParaRPr>
          </a:p>
          <a:p>
            <a:pPr marL="342900" indent="-342900"/>
            <a:endParaRPr lang="tr-TR">
              <a:effectLst>
                <a:outerShdw blurRad="38100" dist="38100" dir="2700000" algn="tl">
                  <a:srgbClr val="C0C0C0"/>
                </a:outerShdw>
              </a:effectLst>
            </a:endParaRPr>
          </a:p>
          <a:p>
            <a:pPr marL="342900" indent="-342900"/>
            <a:r>
              <a:rPr lang="tr-TR"/>
              <a:t>Bir </a:t>
            </a:r>
            <a:r>
              <a:rPr lang="tr-TR" sz="2000"/>
              <a:t>dizi</a:t>
            </a:r>
            <a:r>
              <a:rPr lang="tr-TR"/>
              <a:t> veri yapısı için aşağıdaki işlemler tanımlanmalıdır:</a:t>
            </a:r>
          </a:p>
          <a:p>
            <a:pPr marL="342900" indent="-342900"/>
            <a:endParaRPr lang="tr-TR"/>
          </a:p>
          <a:p>
            <a:pPr marL="342900" indent="-342900">
              <a:buFontTx/>
              <a:buAutoNum type="arabicPeriod"/>
            </a:pPr>
            <a:r>
              <a:rPr lang="tr-TR"/>
              <a:t>Dizi tanımlama</a:t>
            </a:r>
          </a:p>
          <a:p>
            <a:pPr marL="342900" indent="-342900">
              <a:buFontTx/>
              <a:buAutoNum type="arabicPeriod"/>
            </a:pPr>
            <a:endParaRPr lang="tr-TR"/>
          </a:p>
          <a:p>
            <a:pPr marL="342900" indent="-342900">
              <a:buFontTx/>
              <a:buAutoNum type="arabicPeriod"/>
            </a:pPr>
            <a:r>
              <a:rPr lang="tr-TR"/>
              <a:t>Diziye veri yazma</a:t>
            </a:r>
          </a:p>
          <a:p>
            <a:pPr marL="342900" indent="-342900">
              <a:buFontTx/>
              <a:buAutoNum type="arabicPeriod"/>
            </a:pPr>
            <a:endParaRPr lang="tr-TR"/>
          </a:p>
          <a:p>
            <a:pPr marL="342900" indent="-342900">
              <a:buFontTx/>
              <a:buAutoNum type="arabicPeriod"/>
            </a:pPr>
            <a:r>
              <a:rPr lang="tr-TR"/>
              <a:t>Dizideki bir veriyi değiştirme yada güncelleme</a:t>
            </a:r>
          </a:p>
          <a:p>
            <a:pPr marL="342900" indent="-342900">
              <a:buFontTx/>
              <a:buAutoNum type="arabicPeriod"/>
            </a:pPr>
            <a:endParaRPr lang="tr-TR"/>
          </a:p>
          <a:p>
            <a:pPr marL="342900" indent="-342900">
              <a:buFontTx/>
              <a:buAutoNum type="arabicPeriod"/>
            </a:pPr>
            <a:r>
              <a:rPr lang="tr-TR"/>
              <a:t>Dizideki bir veriye ulaşma</a:t>
            </a:r>
          </a:p>
          <a:p>
            <a:pPr marL="342900" indent="-342900">
              <a:buFontTx/>
              <a:buAutoNum type="arabicPeriod"/>
            </a:pPr>
            <a:endParaRPr lang="tr-TR"/>
          </a:p>
          <a:p>
            <a:pPr marL="342900" indent="-342900">
              <a:buFontTx/>
              <a:buAutoNum type="arabicPeriod"/>
            </a:pPr>
            <a:r>
              <a:rPr lang="tr-TR"/>
              <a:t>Dizinin Bellekte yerleşimi</a:t>
            </a:r>
          </a:p>
          <a:p>
            <a:pPr marL="342900" indent="-342900"/>
            <a:endParaRPr lang="tr-TR"/>
          </a:p>
          <a:p>
            <a:pPr marL="342900" indent="-342900"/>
            <a:endParaRPr lang="tr-T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9589A070-3121-4828-81F1-00C727E9FFB5}" type="slidenum">
              <a:rPr lang="tr-TR"/>
              <a:pPr/>
              <a:t>6</a:t>
            </a:fld>
            <a:endParaRPr lang="tr-TR"/>
          </a:p>
        </p:txBody>
      </p:sp>
      <p:sp>
        <p:nvSpPr>
          <p:cNvPr id="1272834" name="Rectangle 2"/>
          <p:cNvSpPr>
            <a:spLocks noGrp="1" noChangeArrowheads="1"/>
          </p:cNvSpPr>
          <p:nvPr>
            <p:ph type="title"/>
          </p:nvPr>
        </p:nvSpPr>
        <p:spPr/>
        <p:txBody>
          <a:bodyPr/>
          <a:lstStyle/>
          <a:p>
            <a:endParaRPr lang="tr-TR"/>
          </a:p>
        </p:txBody>
      </p:sp>
      <p:sp>
        <p:nvSpPr>
          <p:cNvPr id="1272835" name="Rectangle 3"/>
          <p:cNvSpPr>
            <a:spLocks noGrp="1" noChangeArrowheads="1"/>
          </p:cNvSpPr>
          <p:nvPr>
            <p:ph type="body" idx="1"/>
          </p:nvPr>
        </p:nvSpPr>
        <p:spPr/>
        <p:txBody>
          <a:bodyPr/>
          <a:lstStyle/>
          <a:p>
            <a:r>
              <a:rPr lang="tr-TR"/>
              <a:t>Dizilerin en önemli özelliği, dizideki bir elemana, tanımlayıcı kullanmadan, elemanın dizideki konumunu belirten bir indis aracılığıyla ulaşılabilmesidir.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ACF314BC-05FE-4481-9C08-6F07E2D21134}" type="slidenum">
              <a:rPr lang="tr-TR"/>
              <a:pPr/>
              <a:t>7</a:t>
            </a:fld>
            <a:endParaRPr lang="tr-TR"/>
          </a:p>
        </p:txBody>
      </p:sp>
      <p:sp>
        <p:nvSpPr>
          <p:cNvPr id="1196034"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196035"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196036"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lgn="ctr">
              <a:spcBef>
                <a:spcPct val="20000"/>
              </a:spcBef>
            </a:pPr>
            <a:endParaRPr lang="tr-TR"/>
          </a:p>
          <a:p>
            <a:pPr marL="609600" indent="-609600">
              <a:spcBef>
                <a:spcPct val="20000"/>
              </a:spcBef>
              <a:buFontTx/>
              <a:buChar char="•"/>
            </a:pPr>
            <a:r>
              <a:rPr lang="tr-TR" sz="2000"/>
              <a:t>C programlamada, dizi adı herhangi bir geçerli değişken adı olabilir, fakat indis kare parantez içine alınmalıdır</a:t>
            </a:r>
          </a:p>
          <a:p>
            <a:pPr marL="609600" indent="-609600">
              <a:spcBef>
                <a:spcPct val="20000"/>
              </a:spcBef>
              <a:buFontTx/>
              <a:buChar char="•"/>
            </a:pPr>
            <a:endParaRPr lang="tr-TR" sz="2000"/>
          </a:p>
          <a:p>
            <a:pPr marL="609600" indent="-609600">
              <a:spcBef>
                <a:spcPct val="20000"/>
              </a:spcBef>
              <a:buFontTx/>
              <a:buChar char="•"/>
            </a:pPr>
            <a:r>
              <a:rPr lang="tr-TR" sz="2000"/>
              <a:t>Örneğin 10 elemanlı bir A dizisinin elemanları sırasıyla A[0], A[1], A[2],…, A[9] şeklinde ifade edilir.   </a:t>
            </a:r>
          </a:p>
          <a:p>
            <a:pPr marL="609600" indent="-609600">
              <a:spcBef>
                <a:spcPct val="20000"/>
              </a:spcBef>
              <a:buFontTx/>
              <a:buChar char="•"/>
            </a:pPr>
            <a:endParaRPr lang="tr-TR" sz="2000"/>
          </a:p>
          <a:p>
            <a:pPr marL="609600" indent="-609600">
              <a:spcBef>
                <a:spcPct val="20000"/>
              </a:spcBef>
              <a:buFontTx/>
              <a:buChar char="•"/>
            </a:pPr>
            <a:r>
              <a:rPr lang="tr-TR" sz="2000"/>
              <a:t>Dizi, art arda gelen aynı tip verileri saklayan bellek elemanları veya bellek hücreleri olarak tanımlanabilir.</a:t>
            </a:r>
          </a:p>
          <a:p>
            <a:pPr marL="609600" indent="-609600">
              <a:spcBef>
                <a:spcPct val="20000"/>
              </a:spcBef>
              <a:buFontTx/>
              <a:buChar char="•"/>
            </a:pPr>
            <a:endParaRPr lang="tr-TR" sz="2000"/>
          </a:p>
          <a:p>
            <a:pPr marL="609600" indent="-609600">
              <a:spcBef>
                <a:spcPct val="20000"/>
              </a:spcBef>
              <a:buFontTx/>
              <a:buChar char="•"/>
            </a:pPr>
            <a:r>
              <a:rPr lang="tr-TR" sz="2000"/>
              <a:t>Dizi tanımlanırken diziye bir isim verilir. Dizi tanımlandıktan sonra programda bu isimle çağrılır. </a:t>
            </a:r>
          </a:p>
        </p:txBody>
      </p:sp>
      <p:pic>
        <p:nvPicPr>
          <p:cNvPr id="1196037"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3C98FD87-D8C0-459F-9279-120574C4F8DF}" type="slidenum">
              <a:rPr lang="tr-TR"/>
              <a:pPr/>
              <a:t>8</a:t>
            </a:fld>
            <a:endParaRPr lang="tr-TR"/>
          </a:p>
        </p:txBody>
      </p:sp>
      <p:sp>
        <p:nvSpPr>
          <p:cNvPr id="1198082"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198083"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198084"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lgn="ctr">
              <a:spcBef>
                <a:spcPct val="20000"/>
              </a:spcBef>
              <a:buFontTx/>
              <a:buChar char="•"/>
            </a:pPr>
            <a:r>
              <a:rPr lang="tr-TR" sz="2000" b="1"/>
              <a:t> </a:t>
            </a:r>
            <a:r>
              <a:rPr lang="tr-TR" sz="2000"/>
              <a:t> </a:t>
            </a:r>
          </a:p>
          <a:p>
            <a:pPr marL="609600" indent="-609600">
              <a:spcBef>
                <a:spcPct val="20000"/>
              </a:spcBef>
              <a:buFontTx/>
              <a:buChar char="•"/>
            </a:pPr>
            <a:r>
              <a:rPr lang="tr-TR" sz="2400"/>
              <a:t>C/C++ programlama dillerinde dizi bildirimi genel olarak aşağıdaki şekilde yapılır;</a:t>
            </a:r>
          </a:p>
          <a:p>
            <a:pPr marL="609600" indent="-609600">
              <a:spcBef>
                <a:spcPct val="20000"/>
              </a:spcBef>
              <a:buFontTx/>
              <a:buChar char="•"/>
            </a:pPr>
            <a:endParaRPr lang="tr-TR" sz="2400"/>
          </a:p>
          <a:p>
            <a:pPr marL="609600" indent="-609600" algn="ctr">
              <a:spcBef>
                <a:spcPct val="20000"/>
              </a:spcBef>
            </a:pPr>
            <a:r>
              <a:rPr lang="tr-TR" sz="2400" b="1">
                <a:solidFill>
                  <a:srgbClr val="993366"/>
                </a:solidFill>
              </a:rPr>
              <a:t>DiziTipi DiziAdı[Büyüklük]</a:t>
            </a:r>
          </a:p>
          <a:p>
            <a:pPr marL="609600" indent="-609600">
              <a:spcBef>
                <a:spcPct val="20000"/>
              </a:spcBef>
              <a:buFontTx/>
              <a:buChar char="•"/>
            </a:pPr>
            <a:endParaRPr lang="tr-TR" sz="2400" b="1">
              <a:solidFill>
                <a:srgbClr val="993366"/>
              </a:solidFill>
            </a:endParaRPr>
          </a:p>
          <a:p>
            <a:pPr marL="609600" indent="-609600">
              <a:spcBef>
                <a:spcPct val="20000"/>
              </a:spcBef>
              <a:buFontTx/>
              <a:buChar char="•"/>
            </a:pPr>
            <a:r>
              <a:rPr lang="tr-TR" sz="2400"/>
              <a:t>Örnek olarak 10 adet tam sayıyı tutacak bir A dizisi C/C++’ da aşağıdaki şekilde bildirilebilir;</a:t>
            </a:r>
          </a:p>
          <a:p>
            <a:pPr marL="609600" indent="-609600">
              <a:spcBef>
                <a:spcPct val="20000"/>
              </a:spcBef>
              <a:buFontTx/>
              <a:buChar char="•"/>
            </a:pPr>
            <a:endParaRPr lang="tr-TR" sz="2400"/>
          </a:p>
          <a:p>
            <a:pPr marL="609600" indent="-609600">
              <a:spcBef>
                <a:spcPct val="20000"/>
              </a:spcBef>
              <a:buFontTx/>
              <a:buChar char="•"/>
            </a:pPr>
            <a:endParaRPr lang="tr-TR" sz="2400"/>
          </a:p>
          <a:p>
            <a:pPr marL="609600" indent="-609600" algn="ctr">
              <a:spcBef>
                <a:spcPct val="20000"/>
              </a:spcBef>
            </a:pPr>
            <a:r>
              <a:rPr lang="tr-TR" sz="2400" b="1">
                <a:solidFill>
                  <a:srgbClr val="993366"/>
                </a:solidFill>
              </a:rPr>
              <a:t>int A[10];</a:t>
            </a:r>
          </a:p>
        </p:txBody>
      </p:sp>
      <p:pic>
        <p:nvPicPr>
          <p:cNvPr id="1198085"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7135DDF9-D3A1-4172-B89C-C5A46C56050D}" type="slidenum">
              <a:rPr lang="tr-TR"/>
              <a:pPr/>
              <a:t>9</a:t>
            </a:fld>
            <a:endParaRPr lang="tr-TR"/>
          </a:p>
        </p:txBody>
      </p:sp>
      <p:sp>
        <p:nvSpPr>
          <p:cNvPr id="1275906"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27590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7590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buFontTx/>
              <a:buChar char="•"/>
            </a:pPr>
            <a:r>
              <a:rPr lang="tr-TR" sz="2400"/>
              <a:t>Bir dizi bellekte sabit büyüklükte bir yere yerleşir. </a:t>
            </a:r>
          </a:p>
          <a:p>
            <a:pPr marL="609600" indent="-609600">
              <a:spcBef>
                <a:spcPct val="20000"/>
              </a:spcBef>
              <a:buFontTx/>
              <a:buChar char="•"/>
            </a:pPr>
            <a:endParaRPr lang="tr-TR" sz="2400"/>
          </a:p>
          <a:p>
            <a:pPr marL="609600" indent="-609600">
              <a:spcBef>
                <a:spcPct val="20000"/>
              </a:spcBef>
              <a:buFontTx/>
              <a:buChar char="•"/>
            </a:pPr>
            <a:endParaRPr lang="tr-TR" sz="2400"/>
          </a:p>
          <a:p>
            <a:pPr marL="609600" indent="-609600">
              <a:spcBef>
                <a:spcPct val="20000"/>
              </a:spcBef>
              <a:buFontTx/>
              <a:buChar char="•"/>
            </a:pPr>
            <a:r>
              <a:rPr lang="tr-TR" sz="2400"/>
              <a:t>Dizi tanımlandıktan sonra program içerisinde dizinin bellekte kapladığı alan miktarında artma veya azalma yapmak mümkün değildir.</a:t>
            </a:r>
          </a:p>
          <a:p>
            <a:pPr marL="609600" indent="-609600">
              <a:spcBef>
                <a:spcPct val="20000"/>
              </a:spcBef>
              <a:buFontTx/>
              <a:buChar char="•"/>
            </a:pPr>
            <a:endParaRPr lang="tr-TR" sz="2400"/>
          </a:p>
          <a:p>
            <a:pPr marL="609600" indent="-609600">
              <a:spcBef>
                <a:spcPct val="20000"/>
              </a:spcBef>
              <a:buFontTx/>
              <a:buChar char="•"/>
            </a:pPr>
            <a:r>
              <a:rPr lang="tr-TR" sz="2400"/>
              <a:t>Örneğin, 100 elemanlı bir dizi tanımlanırsa, program içerisinde dizinin sadece 10 elemanı kullanılsa bile geri kalan 90 elemanı bellekte yer işgal etmeye devam eder. Bu nedenle diziler tanımlanırken, dizilerde saklanılacak veri miktarı iyi analiz edilmelidir. </a:t>
            </a:r>
          </a:p>
        </p:txBody>
      </p:sp>
      <p:pic>
        <p:nvPicPr>
          <p:cNvPr id="127590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1785</Words>
  <Application>Microsoft Office PowerPoint</Application>
  <PresentationFormat>Ekran Gösterisi (4:3)</PresentationFormat>
  <Paragraphs>503</Paragraphs>
  <Slides>40</Slides>
  <Notes>27</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40</vt:i4>
      </vt:variant>
    </vt:vector>
  </HeadingPairs>
  <TitlesOfParts>
    <vt:vector size="42" baseType="lpstr">
      <vt:lpstr>Ofis Teması</vt:lpstr>
      <vt:lpstr>Bit Eşlem Resmi</vt:lpstr>
      <vt:lpstr>Slayt 1</vt:lpstr>
      <vt:lpstr>DİZİ VERİ YAPISI</vt:lpstr>
      <vt:lpstr>Slayt 3</vt:lpstr>
      <vt:lpstr>DİZİ VERİ YAPISI</vt:lpstr>
      <vt:lpstr>DİZİ VERİ YAPISI</vt:lpstr>
      <vt:lpstr>Slayt 6</vt:lpstr>
      <vt:lpstr>DİZİ VERİ YAPISI</vt:lpstr>
      <vt:lpstr>DİZİ VERİ YAPISI</vt:lpstr>
      <vt:lpstr>DİZİ VERİ YAPISI</vt:lpstr>
      <vt:lpstr>DİZİ VERİ YAPISI</vt:lpstr>
      <vt:lpstr>DİZİ VERİ YAPISI</vt:lpstr>
      <vt:lpstr>DİZİ VERİ YAPISI</vt:lpstr>
      <vt:lpstr>DİZİ VERİ YAPISI</vt:lpstr>
      <vt:lpstr>DİZİ VERİ YAPISI</vt:lpstr>
      <vt:lpstr>DİZİ VERİ YAPISI</vt:lpstr>
      <vt:lpstr>DİZİ VERİ YAPISI</vt:lpstr>
      <vt:lpstr>DİZİ VERİ YAPISI</vt:lpstr>
      <vt:lpstr>Erişim Fonksiyonu</vt:lpstr>
      <vt:lpstr>Slayt 19</vt:lpstr>
      <vt:lpstr>Slayt 20</vt:lpstr>
      <vt:lpstr>İki boyutlu dizi</vt:lpstr>
      <vt:lpstr>DİZİ VERİ YAPISI</vt:lpstr>
      <vt:lpstr>DİZİ VERİ YAPISI</vt:lpstr>
      <vt:lpstr>DİZİ VERİ YAPISI</vt:lpstr>
      <vt:lpstr>DİZİ VERİ YAPISI</vt:lpstr>
      <vt:lpstr>DİZİ VERİ YAPISI</vt:lpstr>
      <vt:lpstr>Dizilerin Belleğe Eşleştirilmesi</vt:lpstr>
      <vt:lpstr>Slayt 28</vt:lpstr>
      <vt:lpstr>Slayt 29</vt:lpstr>
      <vt:lpstr>Slayt 30</vt:lpstr>
      <vt:lpstr>Slayt 31</vt:lpstr>
      <vt:lpstr>DİZİ VERİ YAPISI</vt:lpstr>
      <vt:lpstr>DİZİ VERİ YAPISI</vt:lpstr>
      <vt:lpstr>DİZİ VERİ YAPISI</vt:lpstr>
      <vt:lpstr>DİZİ VERİ YAPISI</vt:lpstr>
      <vt:lpstr>Slayt 36</vt:lpstr>
      <vt:lpstr>DİZİ VERİ YAPISI</vt:lpstr>
      <vt:lpstr>DİZİ VERİ YAPISI</vt:lpstr>
      <vt:lpstr>DİZİ VERİ YAPISI</vt:lpstr>
      <vt:lpstr>Özet </vt:lpstr>
    </vt:vector>
  </TitlesOfParts>
  <Company>sau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bsm</dc:creator>
  <cp:lastModifiedBy>bsm</cp:lastModifiedBy>
  <cp:revision>1</cp:revision>
  <dcterms:created xsi:type="dcterms:W3CDTF">2010-10-11T05:39:03Z</dcterms:created>
  <dcterms:modified xsi:type="dcterms:W3CDTF">2010-10-11T05:39:44Z</dcterms:modified>
</cp:coreProperties>
</file>