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69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9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73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02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940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74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9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77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17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47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27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22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49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893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582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6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318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A470A4-0BB2-42BD-9A59-3EE4B479D080}" type="datetimeFigureOut">
              <a:rPr lang="tr-TR" smtClean="0"/>
              <a:t>28.9.2014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128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 yapıları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Hafta2</a:t>
            </a:r>
          </a:p>
          <a:p>
            <a:r>
              <a:rPr lang="tr-T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Rekürsif</a:t>
            </a: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Algoritmalar</a:t>
            </a:r>
            <a:endParaRPr lang="tr-T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1: Faktöriyel Problemi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09" y="473548"/>
            <a:ext cx="7993537" cy="561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2: </a:t>
            </a:r>
            <a:r>
              <a:rPr lang="tr-TR" sz="2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Fibonacci</a:t>
            </a:r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Serisi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99" y="446537"/>
            <a:ext cx="9062028" cy="56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2: </a:t>
            </a:r>
            <a:r>
              <a:rPr lang="tr-TR" sz="2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Fibonacci</a:t>
            </a:r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Serisi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16" y="337003"/>
            <a:ext cx="8803706" cy="58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2: </a:t>
            </a:r>
            <a:r>
              <a:rPr lang="tr-TR" sz="2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Fibonacci</a:t>
            </a:r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Serisi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938212"/>
            <a:ext cx="8599770" cy="52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1078173" y="3501831"/>
            <a:ext cx="49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3: Katar Uzunluğu Bulma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900112"/>
            <a:ext cx="9260504" cy="54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1078173" y="3501831"/>
            <a:ext cx="49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3: </a:t>
            </a:r>
            <a:r>
              <a:rPr lang="tr-TR" sz="2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İteratif</a:t>
            </a:r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Özyineleme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79" y="276839"/>
            <a:ext cx="9188350" cy="606936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0708370" y="6059605"/>
            <a:ext cx="245659" cy="2866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1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1078173" y="3501831"/>
            <a:ext cx="49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ŞABLONLAR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04" y="1099554"/>
            <a:ext cx="90011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1078173" y="3501831"/>
            <a:ext cx="49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ŞABLONLAR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1857"/>
              </p:ext>
            </p:extLst>
          </p:nvPr>
        </p:nvGraphicFramePr>
        <p:xfrm>
          <a:off x="3049037" y="1241945"/>
          <a:ext cx="8128000" cy="48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4828516">
                <a:tc>
                  <a:txBody>
                    <a:bodyPr/>
                    <a:lstStyle/>
                    <a:p>
                      <a:r>
                        <a:rPr lang="tr-TR" sz="2000" b="0" i="1" dirty="0" smtClean="0"/>
                        <a:t>#</a:t>
                      </a:r>
                      <a:r>
                        <a:rPr lang="tr-TR" sz="2000" b="0" i="1" dirty="0" err="1" smtClean="0"/>
                        <a:t>include</a:t>
                      </a:r>
                      <a:r>
                        <a:rPr lang="tr-TR" sz="2000" b="0" i="1" dirty="0" smtClean="0"/>
                        <a:t> &lt;</a:t>
                      </a:r>
                      <a:r>
                        <a:rPr lang="tr-TR" sz="2000" b="0" i="1" dirty="0" err="1" smtClean="0"/>
                        <a:t>iostream</a:t>
                      </a:r>
                      <a:r>
                        <a:rPr lang="tr-TR" sz="2000" b="0" i="1" dirty="0" smtClean="0"/>
                        <a:t>&gt; </a:t>
                      </a:r>
                    </a:p>
                    <a:p>
                      <a:r>
                        <a:rPr lang="tr-TR" sz="2000" b="0" i="1" dirty="0" err="1" smtClean="0"/>
                        <a:t>using</a:t>
                      </a:r>
                      <a:r>
                        <a:rPr lang="tr-TR" sz="2000" b="0" i="1" dirty="0" smtClean="0"/>
                        <a:t> </a:t>
                      </a:r>
                      <a:r>
                        <a:rPr lang="tr-TR" sz="2000" b="0" i="1" dirty="0" err="1" smtClean="0"/>
                        <a:t>namespace</a:t>
                      </a:r>
                      <a:r>
                        <a:rPr lang="tr-TR" sz="2000" b="0" i="1" dirty="0" smtClean="0"/>
                        <a:t> </a:t>
                      </a:r>
                      <a:r>
                        <a:rPr lang="tr-TR" sz="2000" b="0" i="1" dirty="0" err="1" smtClean="0"/>
                        <a:t>std</a:t>
                      </a:r>
                      <a:r>
                        <a:rPr lang="tr-TR" sz="2000" b="0" i="1" dirty="0" smtClean="0"/>
                        <a:t>; </a:t>
                      </a:r>
                    </a:p>
                    <a:p>
                      <a:endParaRPr lang="tr-TR" sz="2000" b="0" i="1" dirty="0" smtClean="0"/>
                    </a:p>
                    <a:p>
                      <a:r>
                        <a:rPr lang="tr-TR" sz="2000" b="0" i="1" dirty="0" err="1" smtClean="0"/>
                        <a:t>template</a:t>
                      </a:r>
                      <a:r>
                        <a:rPr lang="tr-TR" sz="2000" b="0" i="1" dirty="0" smtClean="0"/>
                        <a:t> &lt;</a:t>
                      </a:r>
                      <a:r>
                        <a:rPr lang="tr-TR" sz="2000" b="0" i="1" dirty="0" err="1" smtClean="0"/>
                        <a:t>typename</a:t>
                      </a:r>
                      <a:r>
                        <a:rPr lang="tr-TR" sz="2000" b="0" i="1" dirty="0" smtClean="0"/>
                        <a:t> Nesne&gt; </a:t>
                      </a:r>
                    </a:p>
                    <a:p>
                      <a:endParaRPr lang="tr-TR" sz="2000" b="0" i="1" dirty="0" smtClean="0"/>
                    </a:p>
                    <a:p>
                      <a:r>
                        <a:rPr lang="tr-TR" sz="2000" b="0" i="1" dirty="0" err="1" smtClean="0"/>
                        <a:t>void</a:t>
                      </a:r>
                      <a:r>
                        <a:rPr lang="tr-TR" sz="2000" b="0" i="1" dirty="0" smtClean="0"/>
                        <a:t> </a:t>
                      </a:r>
                      <a:r>
                        <a:rPr lang="tr-TR" sz="2000" b="0" i="1" dirty="0" err="1" smtClean="0"/>
                        <a:t>Karsilastir</a:t>
                      </a:r>
                      <a:r>
                        <a:rPr lang="tr-TR" sz="2000" b="0" i="1" dirty="0" smtClean="0"/>
                        <a:t>(Nesne </a:t>
                      </a:r>
                      <a:r>
                        <a:rPr lang="tr-TR" sz="2000" b="0" i="1" dirty="0" err="1" smtClean="0"/>
                        <a:t>x,Nesne</a:t>
                      </a:r>
                      <a:r>
                        <a:rPr lang="tr-TR" sz="2000" b="0" i="1" dirty="0" smtClean="0"/>
                        <a:t> y) {</a:t>
                      </a:r>
                    </a:p>
                    <a:p>
                      <a:r>
                        <a:rPr lang="tr-TR" sz="2000" b="0" i="1" dirty="0" smtClean="0"/>
                        <a:t>             </a:t>
                      </a:r>
                      <a:r>
                        <a:rPr lang="tr-TR" sz="2000" b="0" i="1" dirty="0" err="1" smtClean="0"/>
                        <a:t>if</a:t>
                      </a:r>
                      <a:r>
                        <a:rPr lang="tr-TR" sz="2000" b="0" i="1" dirty="0" smtClean="0"/>
                        <a:t>(x&gt;y)</a:t>
                      </a:r>
                      <a:r>
                        <a:rPr lang="tr-TR" sz="2000" b="0" i="1" dirty="0" err="1" smtClean="0"/>
                        <a:t>cout</a:t>
                      </a:r>
                      <a:r>
                        <a:rPr lang="tr-TR" sz="2000" b="0" i="1" dirty="0" smtClean="0"/>
                        <a:t>&lt;&lt;"</a:t>
                      </a:r>
                      <a:r>
                        <a:rPr lang="tr-TR" sz="2000" b="0" i="1" dirty="0" err="1" smtClean="0"/>
                        <a:t>Buyuk</a:t>
                      </a:r>
                      <a:r>
                        <a:rPr lang="tr-TR" sz="2000" b="0" i="1" dirty="0" smtClean="0"/>
                        <a:t>"; </a:t>
                      </a:r>
                    </a:p>
                    <a:p>
                      <a:r>
                        <a:rPr lang="tr-TR" sz="2000" b="0" i="1" dirty="0" smtClean="0"/>
                        <a:t>            else </a:t>
                      </a:r>
                      <a:r>
                        <a:rPr lang="tr-TR" sz="2000" b="0" i="1" dirty="0" err="1" smtClean="0"/>
                        <a:t>if</a:t>
                      </a:r>
                      <a:r>
                        <a:rPr lang="tr-TR" sz="2000" b="0" i="1" dirty="0" smtClean="0"/>
                        <a:t>(x&lt;y)</a:t>
                      </a:r>
                      <a:r>
                        <a:rPr lang="tr-TR" sz="2000" b="0" i="1" dirty="0" err="1" smtClean="0"/>
                        <a:t>cout</a:t>
                      </a:r>
                      <a:r>
                        <a:rPr lang="tr-TR" sz="2000" b="0" i="1" dirty="0" smtClean="0"/>
                        <a:t>&lt;&lt;"</a:t>
                      </a:r>
                      <a:r>
                        <a:rPr lang="tr-TR" sz="2000" b="0" i="1" dirty="0" err="1" smtClean="0"/>
                        <a:t>Kucuk</a:t>
                      </a:r>
                      <a:r>
                        <a:rPr lang="tr-TR" sz="2000" b="0" i="1" dirty="0" smtClean="0"/>
                        <a:t>"; </a:t>
                      </a:r>
                    </a:p>
                    <a:p>
                      <a:r>
                        <a:rPr lang="tr-TR" sz="2000" b="0" i="1" dirty="0" smtClean="0"/>
                        <a:t>            else </a:t>
                      </a:r>
                      <a:r>
                        <a:rPr lang="tr-TR" sz="2000" b="0" i="1" dirty="0" err="1" smtClean="0"/>
                        <a:t>cout</a:t>
                      </a:r>
                      <a:r>
                        <a:rPr lang="tr-TR" sz="2000" b="0" i="1" dirty="0" smtClean="0"/>
                        <a:t>&lt;&lt;"</a:t>
                      </a:r>
                      <a:r>
                        <a:rPr lang="tr-TR" sz="2000" b="0" i="1" dirty="0" err="1" smtClean="0"/>
                        <a:t>Esit</a:t>
                      </a:r>
                      <a:r>
                        <a:rPr lang="tr-TR" sz="2000" b="0" i="1" dirty="0" smtClean="0"/>
                        <a:t>"; </a:t>
                      </a:r>
                    </a:p>
                    <a:p>
                      <a:r>
                        <a:rPr lang="tr-TR" sz="2000" b="0" i="1" dirty="0" smtClean="0"/>
                        <a:t>}</a:t>
                      </a:r>
                    </a:p>
                    <a:p>
                      <a:r>
                        <a:rPr lang="tr-TR" sz="2000" b="0" i="1" dirty="0" err="1" smtClean="0"/>
                        <a:t>int</a:t>
                      </a:r>
                      <a:r>
                        <a:rPr lang="tr-TR" sz="2000" b="0" i="1" dirty="0" smtClean="0"/>
                        <a:t> main() {</a:t>
                      </a:r>
                    </a:p>
                    <a:p>
                      <a:r>
                        <a:rPr lang="tr-TR" sz="2000" b="0" i="1" dirty="0" err="1" smtClean="0"/>
                        <a:t>string</a:t>
                      </a:r>
                      <a:r>
                        <a:rPr lang="tr-TR" sz="2000" b="0" i="1" dirty="0" smtClean="0"/>
                        <a:t> s="5",v="12";</a:t>
                      </a:r>
                    </a:p>
                    <a:p>
                      <a:r>
                        <a:rPr lang="tr-TR" sz="2000" b="0" i="1" dirty="0" err="1" smtClean="0"/>
                        <a:t>Karsilastir</a:t>
                      </a:r>
                      <a:r>
                        <a:rPr lang="tr-TR" sz="2000" b="0" i="1" dirty="0" smtClean="0"/>
                        <a:t>(</a:t>
                      </a:r>
                      <a:r>
                        <a:rPr lang="tr-TR" sz="2000" b="0" i="1" dirty="0" err="1" smtClean="0"/>
                        <a:t>s,v</a:t>
                      </a:r>
                      <a:r>
                        <a:rPr lang="tr-TR" sz="2000" b="0" i="1" dirty="0" smtClean="0"/>
                        <a:t>); </a:t>
                      </a:r>
                    </a:p>
                    <a:p>
                      <a:r>
                        <a:rPr lang="tr-TR" sz="2000" b="0" i="1" dirty="0" err="1" smtClean="0"/>
                        <a:t>return</a:t>
                      </a:r>
                      <a:r>
                        <a:rPr lang="tr-TR" sz="2000" b="0" i="1" dirty="0" smtClean="0"/>
                        <a:t> 0;</a:t>
                      </a:r>
                    </a:p>
                    <a:p>
                      <a:r>
                        <a:rPr lang="tr-TR" sz="2000" b="0" i="1" dirty="0" smtClean="0"/>
                        <a:t>}</a:t>
                      </a:r>
                      <a:endParaRPr lang="tr-TR" sz="2000" b="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7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1078173" y="3501831"/>
            <a:ext cx="49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ŞABLONLAR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681162"/>
            <a:ext cx="74961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1078173" y="3501831"/>
            <a:ext cx="49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ŞABLONLAR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22870"/>
              </p:ext>
            </p:extLst>
          </p:nvPr>
        </p:nvGraphicFramePr>
        <p:xfrm>
          <a:off x="2031999" y="719666"/>
          <a:ext cx="9445768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884"/>
                <a:gridCol w="4722884"/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600" b="0" i="1" dirty="0" smtClean="0"/>
                        <a:t>#</a:t>
                      </a:r>
                      <a:r>
                        <a:rPr lang="tr-TR" sz="1600" b="0" i="1" dirty="0" err="1" smtClean="0"/>
                        <a:t>include</a:t>
                      </a:r>
                      <a:r>
                        <a:rPr lang="tr-TR" sz="1600" b="0" i="1" dirty="0" smtClean="0"/>
                        <a:t> &lt;</a:t>
                      </a:r>
                      <a:r>
                        <a:rPr lang="tr-TR" sz="1600" b="0" i="1" dirty="0" err="1" smtClean="0"/>
                        <a:t>iostream</a:t>
                      </a:r>
                      <a:r>
                        <a:rPr lang="tr-TR" sz="1600" b="0" i="1" dirty="0" smtClean="0"/>
                        <a:t>&gt;</a:t>
                      </a:r>
                    </a:p>
                    <a:p>
                      <a:r>
                        <a:rPr lang="tr-TR" sz="1600" b="0" i="1" dirty="0" err="1" smtClean="0"/>
                        <a:t>using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namespace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std</a:t>
                      </a:r>
                      <a:r>
                        <a:rPr lang="tr-TR" sz="1600" b="0" i="1" dirty="0" smtClean="0"/>
                        <a:t>;</a:t>
                      </a:r>
                    </a:p>
                    <a:p>
                      <a:endParaRPr lang="tr-TR" sz="1600" b="0" i="1" dirty="0" smtClean="0"/>
                    </a:p>
                    <a:p>
                      <a:r>
                        <a:rPr lang="tr-TR" sz="1600" b="0" i="1" dirty="0" smtClean="0"/>
                        <a:t>/*</a:t>
                      </a:r>
                      <a:r>
                        <a:rPr lang="tr-TR" sz="1600" b="0" i="1" dirty="0" err="1" smtClean="0"/>
                        <a:t>template</a:t>
                      </a:r>
                      <a:r>
                        <a:rPr lang="tr-TR" sz="1600" b="0" i="1" dirty="0" smtClean="0"/>
                        <a:t> &lt;</a:t>
                      </a:r>
                      <a:r>
                        <a:rPr lang="tr-TR" sz="1600" b="0" i="1" dirty="0" err="1" smtClean="0"/>
                        <a:t>typename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deg</a:t>
                      </a:r>
                      <a:r>
                        <a:rPr lang="tr-TR" sz="1600" b="0" i="1" dirty="0" smtClean="0"/>
                        <a:t>&gt;</a:t>
                      </a:r>
                    </a:p>
                    <a:p>
                      <a:endParaRPr lang="tr-TR" sz="1600" b="0" i="1" dirty="0" smtClean="0"/>
                    </a:p>
                    <a:p>
                      <a:r>
                        <a:rPr lang="tr-TR" sz="1600" b="0" i="1" dirty="0" err="1" smtClean="0"/>
                        <a:t>deg</a:t>
                      </a:r>
                      <a:r>
                        <a:rPr lang="tr-TR" sz="1600" b="0" i="1" dirty="0" smtClean="0"/>
                        <a:t> topla(</a:t>
                      </a:r>
                      <a:r>
                        <a:rPr lang="tr-TR" sz="1600" b="0" i="1" dirty="0" err="1" smtClean="0"/>
                        <a:t>deg</a:t>
                      </a:r>
                      <a:r>
                        <a:rPr lang="tr-TR" sz="1600" b="0" i="1" dirty="0" smtClean="0"/>
                        <a:t> sayi1,deg sayi2)</a:t>
                      </a:r>
                    </a:p>
                    <a:p>
                      <a:r>
                        <a:rPr lang="tr-TR" sz="1600" b="0" i="1" dirty="0" smtClean="0"/>
                        <a:t>{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return</a:t>
                      </a:r>
                      <a:r>
                        <a:rPr lang="tr-TR" sz="1600" b="0" i="1" dirty="0" smtClean="0"/>
                        <a:t> sayi1+sayi2;</a:t>
                      </a:r>
                    </a:p>
                    <a:p>
                      <a:r>
                        <a:rPr lang="tr-TR" sz="1600" b="0" i="1" dirty="0" smtClean="0"/>
                        <a:t>}</a:t>
                      </a:r>
                    </a:p>
                    <a:p>
                      <a:r>
                        <a:rPr lang="tr-TR" sz="1600" b="0" i="1" dirty="0" smtClean="0"/>
                        <a:t>*/</a:t>
                      </a:r>
                    </a:p>
                    <a:p>
                      <a:r>
                        <a:rPr lang="tr-TR" sz="1600" b="0" i="1" dirty="0" smtClean="0"/>
                        <a:t>#</a:t>
                      </a:r>
                      <a:r>
                        <a:rPr lang="tr-TR" sz="1600" b="0" i="1" dirty="0" err="1" smtClean="0"/>
                        <a:t>include</a:t>
                      </a:r>
                      <a:r>
                        <a:rPr lang="tr-TR" sz="1600" b="0" i="1" dirty="0" smtClean="0"/>
                        <a:t> &lt;</a:t>
                      </a:r>
                      <a:r>
                        <a:rPr lang="tr-TR" sz="1600" b="0" i="1" dirty="0" err="1" smtClean="0"/>
                        <a:t>iostream</a:t>
                      </a:r>
                      <a:r>
                        <a:rPr lang="tr-TR" sz="1600" b="0" i="1" dirty="0" smtClean="0"/>
                        <a:t>&gt;  </a:t>
                      </a:r>
                      <a:r>
                        <a:rPr lang="tr-TR" sz="1600" b="0" i="1" dirty="0" err="1" smtClean="0"/>
                        <a:t>using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namespace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std</a:t>
                      </a:r>
                      <a:r>
                        <a:rPr lang="tr-TR" sz="1600" b="0" i="1" dirty="0" smtClean="0"/>
                        <a:t>;   </a:t>
                      </a:r>
                    </a:p>
                    <a:p>
                      <a:r>
                        <a:rPr lang="tr-TR" sz="1600" b="0" i="1" dirty="0" err="1" smtClean="0"/>
                        <a:t>template</a:t>
                      </a:r>
                      <a:r>
                        <a:rPr lang="tr-TR" sz="1600" b="0" i="1" dirty="0" smtClean="0"/>
                        <a:t> &lt;</a:t>
                      </a:r>
                      <a:r>
                        <a:rPr lang="tr-TR" sz="1600" b="0" i="1" dirty="0" err="1" smtClean="0"/>
                        <a:t>typename</a:t>
                      </a:r>
                      <a:r>
                        <a:rPr lang="tr-TR" sz="1600" b="0" i="1" dirty="0" smtClean="0"/>
                        <a:t> Nesne&gt;</a:t>
                      </a:r>
                    </a:p>
                    <a:p>
                      <a:r>
                        <a:rPr lang="tr-TR" sz="1600" b="0" i="1" dirty="0" err="1" smtClean="0"/>
                        <a:t>class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Sayi</a:t>
                      </a:r>
                      <a:r>
                        <a:rPr lang="tr-TR" sz="1600" b="0" i="1" dirty="0" smtClean="0"/>
                        <a:t>{   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private</a:t>
                      </a:r>
                      <a:r>
                        <a:rPr lang="tr-TR" sz="1600" b="0" i="1" dirty="0" smtClean="0"/>
                        <a:t>:   </a:t>
                      </a:r>
                    </a:p>
                    <a:p>
                      <a:r>
                        <a:rPr lang="tr-TR" sz="1600" b="0" i="1" dirty="0" smtClean="0"/>
                        <a:t>		Nesne </a:t>
                      </a:r>
                      <a:r>
                        <a:rPr lang="tr-TR" sz="1600" b="0" i="1" dirty="0" err="1" smtClean="0"/>
                        <a:t>deger</a:t>
                      </a:r>
                      <a:r>
                        <a:rPr lang="tr-TR" sz="1600" b="0" i="1" dirty="0" smtClean="0"/>
                        <a:t>;  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public</a:t>
                      </a:r>
                      <a:r>
                        <a:rPr lang="tr-TR" sz="1600" b="0" i="1" dirty="0" smtClean="0"/>
                        <a:t>:    </a:t>
                      </a:r>
                    </a:p>
                    <a:p>
                      <a:r>
                        <a:rPr lang="tr-TR" sz="1600" b="0" i="1" dirty="0" smtClean="0"/>
                        <a:t>		</a:t>
                      </a:r>
                      <a:r>
                        <a:rPr lang="tr-TR" sz="1600" b="0" i="1" dirty="0" err="1" smtClean="0"/>
                        <a:t>Sayi</a:t>
                      </a:r>
                      <a:r>
                        <a:rPr lang="tr-TR" sz="1600" b="0" i="1" dirty="0" smtClean="0"/>
                        <a:t>(Nesne s):</a:t>
                      </a:r>
                      <a:r>
                        <a:rPr lang="tr-TR" sz="1600" b="0" i="1" dirty="0" err="1" smtClean="0"/>
                        <a:t>deger</a:t>
                      </a:r>
                      <a:r>
                        <a:rPr lang="tr-TR" sz="1600" b="0" i="1" dirty="0" smtClean="0"/>
                        <a:t>(s){}    </a:t>
                      </a:r>
                    </a:p>
                    <a:p>
                      <a:r>
                        <a:rPr lang="tr-TR" sz="1600" b="0" i="1" dirty="0" smtClean="0"/>
                        <a:t>		Nesne </a:t>
                      </a:r>
                      <a:r>
                        <a:rPr lang="tr-TR" sz="1600" b="0" i="1" dirty="0" err="1" smtClean="0"/>
                        <a:t>Deger</a:t>
                      </a:r>
                      <a:r>
                        <a:rPr lang="tr-TR" sz="1600" b="0" i="1" dirty="0" smtClean="0"/>
                        <a:t>(){    </a:t>
                      </a:r>
                    </a:p>
                    <a:p>
                      <a:r>
                        <a:rPr lang="tr-TR" sz="1600" b="0" i="1" dirty="0" smtClean="0"/>
                        <a:t>			</a:t>
                      </a:r>
                      <a:r>
                        <a:rPr lang="tr-TR" sz="1600" b="0" i="1" dirty="0" err="1" smtClean="0"/>
                        <a:t>return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deger</a:t>
                      </a:r>
                      <a:r>
                        <a:rPr lang="tr-TR" sz="1600" b="0" i="1" dirty="0" smtClean="0"/>
                        <a:t>;   </a:t>
                      </a:r>
                    </a:p>
                    <a:p>
                      <a:r>
                        <a:rPr lang="tr-TR" sz="1600" b="0" i="1" dirty="0" smtClean="0"/>
                        <a:t>		} </a:t>
                      </a:r>
                    </a:p>
                    <a:p>
                      <a:r>
                        <a:rPr lang="tr-TR" sz="1600" b="0" i="1" dirty="0" smtClean="0"/>
                        <a:t>};  </a:t>
                      </a:r>
                    </a:p>
                    <a:p>
                      <a:endParaRPr lang="tr-TR" sz="1600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0" i="1" dirty="0" err="1" smtClean="0"/>
                        <a:t>int</a:t>
                      </a:r>
                      <a:r>
                        <a:rPr lang="tr-TR" sz="1600" b="0" i="1" dirty="0" smtClean="0"/>
                        <a:t> main(</a:t>
                      </a:r>
                      <a:r>
                        <a:rPr lang="tr-TR" sz="1600" b="0" i="1" dirty="0" err="1" smtClean="0"/>
                        <a:t>int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argc</a:t>
                      </a:r>
                      <a:r>
                        <a:rPr lang="tr-TR" sz="1600" b="0" i="1" dirty="0" smtClean="0"/>
                        <a:t>, </a:t>
                      </a:r>
                      <a:r>
                        <a:rPr lang="tr-TR" sz="1600" b="0" i="1" dirty="0" err="1" smtClean="0"/>
                        <a:t>char</a:t>
                      </a:r>
                      <a:r>
                        <a:rPr lang="tr-TR" sz="1600" b="0" i="1" dirty="0" smtClean="0"/>
                        <a:t> *</a:t>
                      </a:r>
                      <a:r>
                        <a:rPr lang="tr-TR" sz="1600" b="0" i="1" dirty="0" err="1" smtClean="0"/>
                        <a:t>argv</a:t>
                      </a:r>
                      <a:r>
                        <a:rPr lang="tr-TR" sz="1600" b="0" i="1" dirty="0" smtClean="0"/>
                        <a:t>[]) {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Sayi</a:t>
                      </a:r>
                      <a:r>
                        <a:rPr lang="tr-TR" sz="1600" b="0" i="1" dirty="0" smtClean="0"/>
                        <a:t>&lt;</a:t>
                      </a:r>
                      <a:r>
                        <a:rPr lang="tr-TR" sz="1600" b="0" i="1" dirty="0" err="1" smtClean="0"/>
                        <a:t>int</a:t>
                      </a:r>
                      <a:r>
                        <a:rPr lang="tr-TR" sz="1600" b="0" i="1" dirty="0" smtClean="0"/>
                        <a:t>&gt; *s1 = </a:t>
                      </a:r>
                      <a:r>
                        <a:rPr lang="tr-TR" sz="1600" b="0" i="1" dirty="0" err="1" smtClean="0"/>
                        <a:t>new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Sayi</a:t>
                      </a:r>
                      <a:r>
                        <a:rPr lang="tr-TR" sz="1600" b="0" i="1" dirty="0" smtClean="0"/>
                        <a:t>&lt;</a:t>
                      </a:r>
                      <a:r>
                        <a:rPr lang="tr-TR" sz="1600" b="0" i="1" dirty="0" err="1" smtClean="0"/>
                        <a:t>int</a:t>
                      </a:r>
                      <a:r>
                        <a:rPr lang="tr-TR" sz="1600" b="0" i="1" dirty="0" smtClean="0"/>
                        <a:t>&gt;(50);  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Sayi</a:t>
                      </a:r>
                      <a:r>
                        <a:rPr lang="tr-TR" sz="1600" b="0" i="1" dirty="0" smtClean="0"/>
                        <a:t>&lt;</a:t>
                      </a:r>
                      <a:r>
                        <a:rPr lang="tr-TR" sz="1600" b="0" i="1" dirty="0" err="1" smtClean="0"/>
                        <a:t>float</a:t>
                      </a:r>
                      <a:r>
                        <a:rPr lang="tr-TR" sz="1600" b="0" i="1" dirty="0" smtClean="0"/>
                        <a:t>&gt; *s2 = </a:t>
                      </a:r>
                      <a:r>
                        <a:rPr lang="tr-TR" sz="1600" b="0" i="1" dirty="0" err="1" smtClean="0"/>
                        <a:t>new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Sayi</a:t>
                      </a:r>
                      <a:r>
                        <a:rPr lang="tr-TR" sz="1600" b="0" i="1" dirty="0" smtClean="0"/>
                        <a:t>&lt;</a:t>
                      </a:r>
                      <a:r>
                        <a:rPr lang="tr-TR" sz="1600" b="0" i="1" dirty="0" err="1" smtClean="0"/>
                        <a:t>float</a:t>
                      </a:r>
                      <a:r>
                        <a:rPr lang="tr-TR" sz="1600" b="0" i="1" dirty="0" smtClean="0"/>
                        <a:t>&gt;(21.84);    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cout</a:t>
                      </a:r>
                      <a:r>
                        <a:rPr lang="tr-TR" sz="1600" b="0" i="1" dirty="0" smtClean="0"/>
                        <a:t>&lt;&lt;s1-&gt;</a:t>
                      </a:r>
                      <a:r>
                        <a:rPr lang="tr-TR" sz="1600" b="0" i="1" dirty="0" err="1" smtClean="0"/>
                        <a:t>Deger</a:t>
                      </a:r>
                      <a:r>
                        <a:rPr lang="tr-TR" sz="1600" b="0" i="1" dirty="0" smtClean="0"/>
                        <a:t>()&lt;&lt;</a:t>
                      </a:r>
                      <a:r>
                        <a:rPr lang="tr-TR" sz="1600" b="0" i="1" dirty="0" err="1" smtClean="0"/>
                        <a:t>endl</a:t>
                      </a:r>
                      <a:r>
                        <a:rPr lang="tr-TR" sz="1600" b="0" i="1" dirty="0" smtClean="0"/>
                        <a:t>;  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cout</a:t>
                      </a:r>
                      <a:r>
                        <a:rPr lang="tr-TR" sz="1600" b="0" i="1" dirty="0" smtClean="0"/>
                        <a:t>&lt;&lt;s2-&gt;</a:t>
                      </a:r>
                      <a:r>
                        <a:rPr lang="tr-TR" sz="1600" b="0" i="1" dirty="0" err="1" smtClean="0"/>
                        <a:t>Deger</a:t>
                      </a:r>
                      <a:r>
                        <a:rPr lang="tr-TR" sz="1600" b="0" i="1" dirty="0" smtClean="0"/>
                        <a:t>();  </a:t>
                      </a:r>
                    </a:p>
                    <a:p>
                      <a:r>
                        <a:rPr lang="tr-TR" sz="1600" b="0" i="1" dirty="0" smtClean="0"/>
                        <a:t>		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int</a:t>
                      </a:r>
                      <a:r>
                        <a:rPr lang="tr-TR" sz="1600" b="0" i="1" dirty="0" smtClean="0"/>
                        <a:t> i;</a:t>
                      </a:r>
                    </a:p>
                    <a:p>
                      <a:r>
                        <a:rPr lang="tr-TR" sz="1600" b="0" i="1" dirty="0" smtClean="0"/>
                        <a:t>	cin&gt;&gt;i;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return</a:t>
                      </a:r>
                      <a:r>
                        <a:rPr lang="tr-TR" sz="1600" b="0" i="1" dirty="0" smtClean="0"/>
                        <a:t> 0;</a:t>
                      </a:r>
                    </a:p>
                    <a:p>
                      <a:r>
                        <a:rPr lang="tr-TR" sz="1600" b="0" i="1" dirty="0" smtClean="0"/>
                        <a:t>}</a:t>
                      </a:r>
                    </a:p>
                    <a:p>
                      <a:endParaRPr lang="tr-TR" sz="1600" b="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0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1984697" y="226219"/>
            <a:ext cx="8222606" cy="6405563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 rot="16200000">
            <a:off x="-846160" y="3733844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Yöntem    Çağrıları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3777" y="339725"/>
            <a:ext cx="7624445" cy="617855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 rot="16200000">
            <a:off x="-846160" y="3733844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Yöntem    Çağrıları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5"/>
          <p:cNvPicPr/>
          <p:nvPr/>
        </p:nvPicPr>
        <p:blipFill>
          <a:blip r:embed="rId2"/>
          <a:stretch>
            <a:fillRect/>
          </a:stretch>
        </p:blipFill>
        <p:spPr>
          <a:xfrm>
            <a:off x="2453640" y="415290"/>
            <a:ext cx="7284720" cy="602742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 rot="16200000">
            <a:off x="-846160" y="3733844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Yöntem    Çağrıları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7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07"/>
          <p:cNvGrpSpPr/>
          <p:nvPr/>
        </p:nvGrpSpPr>
        <p:grpSpPr>
          <a:xfrm>
            <a:off x="1470977" y="530542"/>
            <a:ext cx="9250045" cy="5847438"/>
            <a:chOff x="0" y="0"/>
            <a:chExt cx="9250426" cy="5848013"/>
          </a:xfrm>
        </p:grpSpPr>
        <p:pic>
          <p:nvPicPr>
            <p:cNvPr id="3" name="Picture 15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480175" cy="2592324"/>
            </a:xfrm>
            <a:prstGeom prst="rect">
              <a:avLst/>
            </a:prstGeom>
          </p:spPr>
        </p:pic>
        <p:pic>
          <p:nvPicPr>
            <p:cNvPr id="4" name="Picture 15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616575" y="2449385"/>
              <a:ext cx="3633851" cy="3348101"/>
            </a:xfrm>
            <a:prstGeom prst="rect">
              <a:avLst/>
            </a:prstGeom>
          </p:spPr>
        </p:pic>
        <p:sp>
          <p:nvSpPr>
            <p:cNvPr id="5" name="Rectangle 163"/>
            <p:cNvSpPr/>
            <p:nvPr/>
          </p:nvSpPr>
          <p:spPr>
            <a:xfrm>
              <a:off x="90119" y="2647964"/>
              <a:ext cx="343222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8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Alt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6" name="Rectangle 164"/>
            <p:cNvSpPr/>
            <p:nvPr/>
          </p:nvSpPr>
          <p:spPr>
            <a:xfrm>
              <a:off x="410464" y="2647964"/>
              <a:ext cx="1000382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8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program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7" name="Rectangle 165"/>
            <p:cNvSpPr/>
            <p:nvPr/>
          </p:nvSpPr>
          <p:spPr>
            <a:xfrm>
              <a:off x="1229106" y="2647964"/>
              <a:ext cx="1428736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8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çağrılarında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8" name="Rectangle 166"/>
            <p:cNvSpPr/>
            <p:nvPr/>
          </p:nvSpPr>
          <p:spPr>
            <a:xfrm>
              <a:off x="2372487" y="2647964"/>
              <a:ext cx="570691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8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yığın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9" name="Rectangle 167"/>
            <p:cNvSpPr/>
            <p:nvPr/>
          </p:nvSpPr>
          <p:spPr>
            <a:xfrm>
              <a:off x="2866517" y="2647964"/>
              <a:ext cx="960249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8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belleğin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0" name="Rectangle 168"/>
            <p:cNvSpPr/>
            <p:nvPr/>
          </p:nvSpPr>
          <p:spPr>
            <a:xfrm>
              <a:off x="3653282" y="2647964"/>
              <a:ext cx="917708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8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durumu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1" name="Rectangle 169"/>
            <p:cNvSpPr/>
            <p:nvPr/>
          </p:nvSpPr>
          <p:spPr>
            <a:xfrm>
              <a:off x="101092" y="3719971"/>
              <a:ext cx="965065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 b="1">
                  <a:solidFill>
                    <a:srgbClr val="000099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Yöntem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2" name="Rectangle 170"/>
            <p:cNvSpPr/>
            <p:nvPr/>
          </p:nvSpPr>
          <p:spPr>
            <a:xfrm>
              <a:off x="1120902" y="3719971"/>
              <a:ext cx="1458434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 b="1">
                  <a:solidFill>
                    <a:srgbClr val="000099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Çağrılarının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3" name="Rectangle 171"/>
            <p:cNvSpPr/>
            <p:nvPr/>
          </p:nvSpPr>
          <p:spPr>
            <a:xfrm>
              <a:off x="2511425" y="3719971"/>
              <a:ext cx="1422047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 b="1">
                  <a:solidFill>
                    <a:srgbClr val="000099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Etkinliğinin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4" name="Rectangle 172"/>
            <p:cNvSpPr/>
            <p:nvPr/>
          </p:nvSpPr>
          <p:spPr>
            <a:xfrm>
              <a:off x="3879088" y="3719971"/>
              <a:ext cx="1982839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 b="1">
                  <a:solidFill>
                    <a:srgbClr val="000099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İncelenmesinde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5" name="Rectangle 173"/>
            <p:cNvSpPr/>
            <p:nvPr/>
          </p:nvSpPr>
          <p:spPr>
            <a:xfrm>
              <a:off x="101092" y="3948600"/>
              <a:ext cx="1129983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 b="1">
                  <a:solidFill>
                    <a:srgbClr val="000099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Kullanılır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6" name="Rectangle 174"/>
            <p:cNvSpPr/>
            <p:nvPr/>
          </p:nvSpPr>
          <p:spPr>
            <a:xfrm>
              <a:off x="562864" y="4650853"/>
              <a:ext cx="210616" cy="2631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</a:rPr>
                <a:t>ü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7" name="Rectangle 175"/>
            <p:cNvSpPr/>
            <p:nvPr/>
          </p:nvSpPr>
          <p:spPr>
            <a:xfrm>
              <a:off x="851205" y="4657641"/>
              <a:ext cx="564321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Ağaç</a:t>
              </a:r>
            </a:p>
          </p:txBody>
        </p:sp>
        <p:sp>
          <p:nvSpPr>
            <p:cNvPr id="18" name="Rectangle 176"/>
            <p:cNvSpPr/>
            <p:nvPr/>
          </p:nvSpPr>
          <p:spPr>
            <a:xfrm>
              <a:off x="1354074" y="4657641"/>
              <a:ext cx="1181966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yüksekliği</a:t>
              </a:r>
            </a:p>
          </p:txBody>
        </p:sp>
        <p:sp>
          <p:nvSpPr>
            <p:cNvPr id="19" name="Rectangle 177"/>
            <p:cNvSpPr/>
            <p:nvPr/>
          </p:nvSpPr>
          <p:spPr>
            <a:xfrm>
              <a:off x="2328545" y="4657641"/>
              <a:ext cx="140410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4</a:t>
              </a:r>
            </a:p>
          </p:txBody>
        </p:sp>
        <p:sp>
          <p:nvSpPr>
            <p:cNvPr id="20" name="Rectangle 3670"/>
            <p:cNvSpPr/>
            <p:nvPr/>
          </p:nvSpPr>
          <p:spPr>
            <a:xfrm>
              <a:off x="2511425" y="4657641"/>
              <a:ext cx="98341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(</a:t>
              </a:r>
            </a:p>
          </p:txBody>
        </p:sp>
        <p:sp>
          <p:nvSpPr>
            <p:cNvPr id="21" name="Rectangle 3671"/>
            <p:cNvSpPr/>
            <p:nvPr/>
          </p:nvSpPr>
          <p:spPr>
            <a:xfrm>
              <a:off x="2588992" y="4657641"/>
              <a:ext cx="1124891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Yükseklik</a:t>
              </a:r>
            </a:p>
          </p:txBody>
        </p:sp>
        <p:sp>
          <p:nvSpPr>
            <p:cNvPr id="22" name="Rectangle 179"/>
            <p:cNvSpPr/>
            <p:nvPr/>
          </p:nvSpPr>
          <p:spPr>
            <a:xfrm>
              <a:off x="3517646" y="4657641"/>
              <a:ext cx="742514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bellek</a:t>
              </a:r>
            </a:p>
          </p:txBody>
        </p:sp>
        <p:sp>
          <p:nvSpPr>
            <p:cNvPr id="23" name="Rectangle 180"/>
            <p:cNvSpPr/>
            <p:nvPr/>
          </p:nvSpPr>
          <p:spPr>
            <a:xfrm>
              <a:off x="4153408" y="4657641"/>
              <a:ext cx="1613112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gereksinimini</a:t>
              </a:r>
            </a:p>
          </p:txBody>
        </p:sp>
        <p:sp>
          <p:nvSpPr>
            <p:cNvPr id="24" name="Rectangle 181"/>
            <p:cNvSpPr/>
            <p:nvPr/>
          </p:nvSpPr>
          <p:spPr>
            <a:xfrm>
              <a:off x="851205" y="4881894"/>
              <a:ext cx="1022054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gösterir)</a:t>
              </a:r>
            </a:p>
          </p:txBody>
        </p:sp>
        <p:sp>
          <p:nvSpPr>
            <p:cNvPr id="25" name="Rectangle 182"/>
            <p:cNvSpPr/>
            <p:nvPr/>
          </p:nvSpPr>
          <p:spPr>
            <a:xfrm>
              <a:off x="562864" y="5231986"/>
              <a:ext cx="210297" cy="2627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</a:rPr>
                <a:t>ü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26" name="Rectangle 183"/>
            <p:cNvSpPr/>
            <p:nvPr/>
          </p:nvSpPr>
          <p:spPr>
            <a:xfrm>
              <a:off x="851205" y="5238764"/>
              <a:ext cx="189695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M</a:t>
              </a:r>
            </a:p>
          </p:txBody>
        </p:sp>
        <p:sp>
          <p:nvSpPr>
            <p:cNvPr id="27" name="Rectangle 184"/>
            <p:cNvSpPr/>
            <p:nvPr/>
          </p:nvSpPr>
          <p:spPr>
            <a:xfrm>
              <a:off x="1052373" y="5238764"/>
              <a:ext cx="370829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nin</a:t>
              </a:r>
            </a:p>
          </p:txBody>
        </p:sp>
        <p:sp>
          <p:nvSpPr>
            <p:cNvPr id="28" name="Rectangle 185"/>
            <p:cNvSpPr/>
            <p:nvPr/>
          </p:nvSpPr>
          <p:spPr>
            <a:xfrm>
              <a:off x="1395222" y="5238764"/>
              <a:ext cx="993961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derinliği</a:t>
              </a:r>
            </a:p>
          </p:txBody>
        </p:sp>
        <p:sp>
          <p:nvSpPr>
            <p:cNvPr id="29" name="Rectangle 186"/>
            <p:cNvSpPr/>
            <p:nvPr/>
          </p:nvSpPr>
          <p:spPr>
            <a:xfrm>
              <a:off x="2209673" y="5238764"/>
              <a:ext cx="140198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0</a:t>
              </a:r>
            </a:p>
          </p:txBody>
        </p:sp>
        <p:sp>
          <p:nvSpPr>
            <p:cNvPr id="30" name="Rectangle 187"/>
            <p:cNvSpPr/>
            <p:nvPr/>
          </p:nvSpPr>
          <p:spPr>
            <a:xfrm>
              <a:off x="2314829" y="5238764"/>
              <a:ext cx="98192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,</a:t>
              </a:r>
            </a:p>
          </p:txBody>
        </p:sp>
        <p:sp>
          <p:nvSpPr>
            <p:cNvPr id="31" name="Rectangle 188"/>
            <p:cNvSpPr/>
            <p:nvPr/>
          </p:nvSpPr>
          <p:spPr>
            <a:xfrm>
              <a:off x="2442845" y="5238764"/>
              <a:ext cx="157856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A</a:t>
              </a:r>
            </a:p>
          </p:txBody>
        </p:sp>
        <p:sp>
          <p:nvSpPr>
            <p:cNvPr id="32" name="Rectangle 189"/>
            <p:cNvSpPr/>
            <p:nvPr/>
          </p:nvSpPr>
          <p:spPr>
            <a:xfrm>
              <a:off x="2612009" y="5238764"/>
              <a:ext cx="370829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nın</a:t>
              </a:r>
            </a:p>
          </p:txBody>
        </p:sp>
        <p:sp>
          <p:nvSpPr>
            <p:cNvPr id="33" name="Rectangle 190"/>
            <p:cNvSpPr/>
            <p:nvPr/>
          </p:nvSpPr>
          <p:spPr>
            <a:xfrm>
              <a:off x="2955290" y="5238764"/>
              <a:ext cx="210029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ki</a:t>
              </a:r>
            </a:p>
          </p:txBody>
        </p:sp>
        <p:sp>
          <p:nvSpPr>
            <p:cNvPr id="34" name="Rectangle 191"/>
            <p:cNvSpPr/>
            <p:nvPr/>
          </p:nvSpPr>
          <p:spPr>
            <a:xfrm>
              <a:off x="3179318" y="5238764"/>
              <a:ext cx="140198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1</a:t>
              </a:r>
            </a:p>
          </p:txBody>
        </p:sp>
        <p:sp>
          <p:nvSpPr>
            <p:cNvPr id="35" name="Rectangle 192"/>
            <p:cNvSpPr/>
            <p:nvPr/>
          </p:nvSpPr>
          <p:spPr>
            <a:xfrm>
              <a:off x="562864" y="5584126"/>
              <a:ext cx="210616" cy="2631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</a:rPr>
                <a:t>ü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36" name="Rectangle 193"/>
            <p:cNvSpPr/>
            <p:nvPr/>
          </p:nvSpPr>
          <p:spPr>
            <a:xfrm>
              <a:off x="851205" y="5590913"/>
              <a:ext cx="812719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Düğüm</a:t>
              </a:r>
            </a:p>
          </p:txBody>
        </p:sp>
        <p:sp>
          <p:nvSpPr>
            <p:cNvPr id="37" name="Rectangle 194"/>
            <p:cNvSpPr/>
            <p:nvPr/>
          </p:nvSpPr>
          <p:spPr>
            <a:xfrm>
              <a:off x="1528191" y="5590913"/>
              <a:ext cx="646585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sayısı</a:t>
              </a:r>
            </a:p>
          </p:txBody>
        </p:sp>
        <p:sp>
          <p:nvSpPr>
            <p:cNvPr id="38" name="Rectangle 195"/>
            <p:cNvSpPr/>
            <p:nvPr/>
          </p:nvSpPr>
          <p:spPr>
            <a:xfrm>
              <a:off x="2076831" y="5590913"/>
              <a:ext cx="635330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işlem</a:t>
              </a:r>
            </a:p>
          </p:txBody>
        </p:sp>
        <p:sp>
          <p:nvSpPr>
            <p:cNvPr id="39" name="Rectangle 196"/>
            <p:cNvSpPr/>
            <p:nvPr/>
          </p:nvSpPr>
          <p:spPr>
            <a:xfrm>
              <a:off x="2621153" y="5590913"/>
              <a:ext cx="1079606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zamanını</a:t>
              </a:r>
            </a:p>
          </p:txBody>
        </p:sp>
        <p:sp>
          <p:nvSpPr>
            <p:cNvPr id="40" name="Rectangle 197"/>
            <p:cNvSpPr/>
            <p:nvPr/>
          </p:nvSpPr>
          <p:spPr>
            <a:xfrm>
              <a:off x="3499358" y="5590913"/>
              <a:ext cx="613626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ifade</a:t>
              </a:r>
            </a:p>
          </p:txBody>
        </p:sp>
        <p:sp>
          <p:nvSpPr>
            <p:cNvPr id="41" name="Rectangle 198"/>
            <p:cNvSpPr/>
            <p:nvPr/>
          </p:nvSpPr>
          <p:spPr>
            <a:xfrm>
              <a:off x="4025392" y="5590913"/>
              <a:ext cx="547976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eder</a:t>
              </a:r>
            </a:p>
          </p:txBody>
        </p:sp>
        <p:sp>
          <p:nvSpPr>
            <p:cNvPr id="42" name="Rectangle 199"/>
            <p:cNvSpPr/>
            <p:nvPr/>
          </p:nvSpPr>
          <p:spPr>
            <a:xfrm>
              <a:off x="4409694" y="5590913"/>
              <a:ext cx="98341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.</a:t>
              </a:r>
            </a:p>
          </p:txBody>
        </p:sp>
      </p:grpSp>
      <p:sp>
        <p:nvSpPr>
          <p:cNvPr id="43" name="Dikdörtgen 42"/>
          <p:cNvSpPr/>
          <p:nvPr/>
        </p:nvSpPr>
        <p:spPr>
          <a:xfrm>
            <a:off x="2591833" y="6357341"/>
            <a:ext cx="793095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97805" marR="69215" indent="-6350">
              <a:lnSpc>
                <a:spcPct val="107000"/>
              </a:lnSpc>
            </a:pPr>
            <a:r>
              <a:rPr lang="tr-TR" dirty="0">
                <a:solidFill>
                  <a:srgbClr val="000080"/>
                </a:solidFill>
                <a:latin typeface="Arial" panose="020B0604020202020204" pitchFamily="34" charset="0"/>
                <a:ea typeface="Arial" panose="020B0604020202020204" pitchFamily="34" charset="0"/>
                <a:cs typeface="Trebuchet MS" panose="020B0603020202020204" pitchFamily="34" charset="0"/>
              </a:rPr>
              <a:t>Alt program çağrı ağacı</a:t>
            </a:r>
            <a:endParaRPr lang="tr-TR" sz="160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44" name="Metin kutusu 43"/>
          <p:cNvSpPr txBox="1"/>
          <p:nvPr/>
        </p:nvSpPr>
        <p:spPr>
          <a:xfrm rot="16200000">
            <a:off x="-846160" y="3733844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Yöntem    Çağrıları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60" y="2326161"/>
            <a:ext cx="9467850" cy="313372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Öz Yinelemeli Fonksiyonlar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860" y="5356607"/>
            <a:ext cx="8982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57" y="2948307"/>
            <a:ext cx="9833638" cy="2374319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 rot="16200000">
            <a:off x="-846160" y="3549179"/>
            <a:ext cx="4517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Özyinelemeli Algoritmaların </a:t>
            </a:r>
          </a:p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Tasarım Adımları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1: Faktöriyel Problemi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02" y="2327014"/>
            <a:ext cx="72771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1: Faktöriyel Problemi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633412"/>
            <a:ext cx="8638709" cy="594480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142699" y="633412"/>
            <a:ext cx="3643952" cy="232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1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</TotalTime>
  <Words>195</Words>
  <Application>Microsoft Office PowerPoint</Application>
  <PresentationFormat>Geniş ekran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Trebuchet MS</vt:lpstr>
      <vt:lpstr>Wingdings</vt:lpstr>
      <vt:lpstr>Wingdings 3</vt:lpstr>
      <vt:lpstr>Dilim</vt:lpstr>
      <vt:lpstr>Veri yapıları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Veriyapıları</dc:title>
  <dc:creator>Admin</dc:creator>
  <cp:lastModifiedBy>Admin</cp:lastModifiedBy>
  <cp:revision>14</cp:revision>
  <dcterms:created xsi:type="dcterms:W3CDTF">2014-09-21T18:07:16Z</dcterms:created>
  <dcterms:modified xsi:type="dcterms:W3CDTF">2014-09-28T13:02:33Z</dcterms:modified>
</cp:coreProperties>
</file>