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86" r:id="rId25"/>
    <p:sldId id="279" r:id="rId26"/>
    <p:sldId id="280" r:id="rId27"/>
    <p:sldId id="281" r:id="rId28"/>
    <p:sldId id="282" r:id="rId29"/>
    <p:sldId id="283" r:id="rId30"/>
    <p:sldId id="284" r:id="rId31"/>
    <p:sldId id="285"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0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69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2DA470A4-0BB2-42BD-9A59-3EE4B479D080}" type="datetimeFigureOut">
              <a:rPr lang="tr-TR" smtClean="0"/>
              <a:t>12.10.2015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82397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347073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3802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4129408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4974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865992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4135770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87178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4005478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DA470A4-0BB2-42BD-9A59-3EE4B479D080}"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327227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DA470A4-0BB2-42BD-9A59-3EE4B479D080}" type="datetimeFigureOut">
              <a:rPr lang="tr-TR" smtClean="0"/>
              <a:t>12.10.2015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58022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DA470A4-0BB2-42BD-9A59-3EE4B479D080}" type="datetimeFigureOut">
              <a:rPr lang="tr-TR" smtClean="0"/>
              <a:t>12.10.2015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115249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DA470A4-0BB2-42BD-9A59-3EE4B479D080}" type="datetimeFigureOut">
              <a:rPr lang="tr-TR" smtClean="0"/>
              <a:t>12.10.2015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281893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470A4-0BB2-42BD-9A59-3EE4B479D080}" type="datetimeFigureOut">
              <a:rPr lang="tr-TR" smtClean="0"/>
              <a:t>12.10.2015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390582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DA470A4-0BB2-42BD-9A59-3EE4B479D080}" type="datetimeFigureOut">
              <a:rPr lang="tr-TR" smtClean="0"/>
              <a:t>12.10.2015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160860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DA470A4-0BB2-42BD-9A59-3EE4B479D080}" type="datetimeFigureOut">
              <a:rPr lang="tr-TR" smtClean="0"/>
              <a:t>12.10.2015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0B9799E-A49C-4598-A698-64FC3D9D13EE}" type="slidenum">
              <a:rPr lang="tr-TR" smtClean="0"/>
              <a:t>‹#›</a:t>
            </a:fld>
            <a:endParaRPr lang="tr-TR"/>
          </a:p>
        </p:txBody>
      </p:sp>
    </p:spTree>
    <p:extLst>
      <p:ext uri="{BB962C8B-B14F-4D97-AF65-F5344CB8AC3E}">
        <p14:creationId xmlns:p14="http://schemas.microsoft.com/office/powerpoint/2010/main" val="212318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DA470A4-0BB2-42BD-9A59-3EE4B479D080}" type="datetimeFigureOut">
              <a:rPr lang="tr-TR" smtClean="0"/>
              <a:t>12.10.2015</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0B9799E-A49C-4598-A698-64FC3D9D13EE}" type="slidenum">
              <a:rPr lang="tr-TR" smtClean="0"/>
              <a:t>‹#›</a:t>
            </a:fld>
            <a:endParaRPr lang="tr-TR"/>
          </a:p>
        </p:txBody>
      </p:sp>
    </p:spTree>
    <p:extLst>
      <p:ext uri="{BB962C8B-B14F-4D97-AF65-F5344CB8AC3E}">
        <p14:creationId xmlns:p14="http://schemas.microsoft.com/office/powerpoint/2010/main" val="40671283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Veri yapıları</a:t>
            </a:r>
            <a:endParaRPr lang="tr-TR" dirty="0"/>
          </a:p>
        </p:txBody>
      </p:sp>
      <p:sp>
        <p:nvSpPr>
          <p:cNvPr id="3" name="Alt Başlık 2"/>
          <p:cNvSpPr>
            <a:spLocks noGrp="1"/>
          </p:cNvSpPr>
          <p:nvPr>
            <p:ph type="subTitle" idx="1"/>
          </p:nvPr>
        </p:nvSpPr>
        <p:spPr/>
        <p:txBody>
          <a:bodyPr/>
          <a:lstStyle/>
          <a:p>
            <a:r>
              <a:rPr lang="tr-TR" b="1" dirty="0" smtClean="0">
                <a:solidFill>
                  <a:schemeClr val="tx2">
                    <a:lumMod val="60000"/>
                    <a:lumOff val="40000"/>
                  </a:schemeClr>
                </a:solidFill>
              </a:rPr>
              <a:t>Hafta3</a:t>
            </a:r>
          </a:p>
          <a:p>
            <a:r>
              <a:rPr lang="tr-TR" b="1" dirty="0" smtClean="0">
                <a:solidFill>
                  <a:schemeClr val="tx2">
                    <a:lumMod val="60000"/>
                    <a:lumOff val="40000"/>
                  </a:schemeClr>
                </a:solidFill>
              </a:rPr>
              <a:t>Dizi Yapıları</a:t>
            </a:r>
            <a:endParaRPr lang="tr-TR" b="1" dirty="0">
              <a:solidFill>
                <a:schemeClr val="tx2">
                  <a:lumMod val="60000"/>
                  <a:lumOff val="40000"/>
                </a:schemeClr>
              </a:solidFill>
            </a:endParaRPr>
          </a:p>
        </p:txBody>
      </p:sp>
    </p:spTree>
    <p:extLst>
      <p:ext uri="{BB962C8B-B14F-4D97-AF65-F5344CB8AC3E}">
        <p14:creationId xmlns:p14="http://schemas.microsoft.com/office/powerpoint/2010/main" val="1587928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323832" y="3119415"/>
            <a:ext cx="5472754" cy="707886"/>
          </a:xfrm>
          <a:prstGeom prst="rect">
            <a:avLst/>
          </a:prstGeom>
          <a:noFill/>
        </p:spPr>
        <p:txBody>
          <a:bodyPr wrap="square" rtlCol="0">
            <a:spAutoFit/>
          </a:bodyPr>
          <a:lstStyle/>
          <a:p>
            <a:r>
              <a:rPr lang="tr-TR" sz="4000" b="1" dirty="0" smtClean="0">
                <a:solidFill>
                  <a:schemeClr val="accent6">
                    <a:lumMod val="40000"/>
                    <a:lumOff val="60000"/>
                  </a:schemeClr>
                </a:solidFill>
              </a:rPr>
              <a:t>Dinamik Diziler</a:t>
            </a:r>
            <a:endParaRPr lang="tr-TR" sz="4000" b="1" dirty="0">
              <a:solidFill>
                <a:schemeClr val="accent6">
                  <a:lumMod val="40000"/>
                  <a:lumOff val="60000"/>
                </a:schemeClr>
              </a:solidFill>
            </a:endParaRPr>
          </a:p>
        </p:txBody>
      </p:sp>
      <p:sp>
        <p:nvSpPr>
          <p:cNvPr id="5" name="Metin kutusu 4"/>
          <p:cNvSpPr txBox="1"/>
          <p:nvPr/>
        </p:nvSpPr>
        <p:spPr>
          <a:xfrm>
            <a:off x="10031105" y="5746883"/>
            <a:ext cx="232012" cy="369332"/>
          </a:xfrm>
          <a:prstGeom prst="rect">
            <a:avLst/>
          </a:prstGeom>
          <a:solidFill>
            <a:schemeClr val="tx1"/>
          </a:solidFill>
        </p:spPr>
        <p:txBody>
          <a:bodyPr wrap="square" rtlCol="0">
            <a:spAutoFit/>
          </a:bodyPr>
          <a:lstStyle/>
          <a:p>
            <a:endParaRPr lang="tr-TR" dirty="0"/>
          </a:p>
        </p:txBody>
      </p:sp>
      <p:pic>
        <p:nvPicPr>
          <p:cNvPr id="4" name="Resim 3"/>
          <p:cNvPicPr>
            <a:picLocks noChangeAspect="1"/>
          </p:cNvPicPr>
          <p:nvPr/>
        </p:nvPicPr>
        <p:blipFill>
          <a:blip r:embed="rId2"/>
          <a:stretch>
            <a:fillRect/>
          </a:stretch>
        </p:blipFill>
        <p:spPr>
          <a:xfrm>
            <a:off x="1766489" y="541930"/>
            <a:ext cx="4920914" cy="5758516"/>
          </a:xfrm>
          <a:prstGeom prst="rect">
            <a:avLst/>
          </a:prstGeom>
        </p:spPr>
      </p:pic>
      <p:pic>
        <p:nvPicPr>
          <p:cNvPr id="6" name="Resim 5"/>
          <p:cNvPicPr>
            <a:picLocks noChangeAspect="1"/>
          </p:cNvPicPr>
          <p:nvPr/>
        </p:nvPicPr>
        <p:blipFill>
          <a:blip r:embed="rId3"/>
          <a:stretch>
            <a:fillRect/>
          </a:stretch>
        </p:blipFill>
        <p:spPr>
          <a:xfrm>
            <a:off x="7120221" y="3308871"/>
            <a:ext cx="4732482" cy="1167594"/>
          </a:xfrm>
          <a:prstGeom prst="rect">
            <a:avLst/>
          </a:prstGeom>
        </p:spPr>
      </p:pic>
    </p:spTree>
    <p:extLst>
      <p:ext uri="{BB962C8B-B14F-4D97-AF65-F5344CB8AC3E}">
        <p14:creationId xmlns:p14="http://schemas.microsoft.com/office/powerpoint/2010/main" val="744541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323832" y="3119415"/>
            <a:ext cx="5472754" cy="707886"/>
          </a:xfrm>
          <a:prstGeom prst="rect">
            <a:avLst/>
          </a:prstGeom>
          <a:noFill/>
        </p:spPr>
        <p:txBody>
          <a:bodyPr wrap="square" rtlCol="0">
            <a:spAutoFit/>
          </a:bodyPr>
          <a:lstStyle/>
          <a:p>
            <a:r>
              <a:rPr lang="tr-TR" sz="4000" b="1" dirty="0" smtClean="0">
                <a:solidFill>
                  <a:schemeClr val="accent6">
                    <a:lumMod val="40000"/>
                    <a:lumOff val="60000"/>
                  </a:schemeClr>
                </a:solidFill>
              </a:rPr>
              <a:t>Dinamik Diziler</a:t>
            </a:r>
            <a:endParaRPr lang="tr-TR" sz="4000" b="1" dirty="0">
              <a:solidFill>
                <a:schemeClr val="accent6">
                  <a:lumMod val="40000"/>
                  <a:lumOff val="60000"/>
                </a:schemeClr>
              </a:solidFill>
            </a:endParaRPr>
          </a:p>
        </p:txBody>
      </p:sp>
      <p:pic>
        <p:nvPicPr>
          <p:cNvPr id="2" name="Resim 1"/>
          <p:cNvPicPr>
            <a:picLocks noChangeAspect="1"/>
          </p:cNvPicPr>
          <p:nvPr/>
        </p:nvPicPr>
        <p:blipFill>
          <a:blip r:embed="rId2"/>
          <a:stretch>
            <a:fillRect/>
          </a:stretch>
        </p:blipFill>
        <p:spPr>
          <a:xfrm>
            <a:off x="1904004" y="736980"/>
            <a:ext cx="8181691" cy="5500297"/>
          </a:xfrm>
          <a:prstGeom prst="rect">
            <a:avLst/>
          </a:prstGeom>
        </p:spPr>
      </p:pic>
    </p:spTree>
    <p:extLst>
      <p:ext uri="{BB962C8B-B14F-4D97-AF65-F5344CB8AC3E}">
        <p14:creationId xmlns:p14="http://schemas.microsoft.com/office/powerpoint/2010/main" val="525688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464022" y="3979225"/>
            <a:ext cx="3753133" cy="707886"/>
          </a:xfrm>
          <a:prstGeom prst="rect">
            <a:avLst/>
          </a:prstGeom>
          <a:noFill/>
        </p:spPr>
        <p:txBody>
          <a:bodyPr wrap="square" rtlCol="0">
            <a:spAutoFit/>
          </a:bodyPr>
          <a:lstStyle/>
          <a:p>
            <a:r>
              <a:rPr lang="tr-TR" sz="4000" b="1" dirty="0" smtClean="0">
                <a:solidFill>
                  <a:schemeClr val="accent6">
                    <a:lumMod val="40000"/>
                    <a:lumOff val="60000"/>
                  </a:schemeClr>
                </a:solidFill>
              </a:rPr>
              <a:t>LİSTELER (LIST)</a:t>
            </a:r>
            <a:endParaRPr lang="tr-TR" sz="4000" b="1" dirty="0">
              <a:solidFill>
                <a:schemeClr val="accent6">
                  <a:lumMod val="40000"/>
                  <a:lumOff val="60000"/>
                </a:schemeClr>
              </a:solidFill>
            </a:endParaRPr>
          </a:p>
        </p:txBody>
      </p:sp>
      <p:sp>
        <p:nvSpPr>
          <p:cNvPr id="4" name="Metin kutusu 3"/>
          <p:cNvSpPr txBox="1"/>
          <p:nvPr/>
        </p:nvSpPr>
        <p:spPr>
          <a:xfrm>
            <a:off x="1869743" y="1655512"/>
            <a:ext cx="9498842" cy="3416320"/>
          </a:xfrm>
          <a:prstGeom prst="rect">
            <a:avLst/>
          </a:prstGeom>
          <a:noFill/>
        </p:spPr>
        <p:txBody>
          <a:bodyPr wrap="square" rtlCol="0">
            <a:spAutoFit/>
          </a:bodyPr>
          <a:lstStyle/>
          <a:p>
            <a:pPr marL="342900" indent="-342900">
              <a:buFont typeface="Wingdings" panose="05000000000000000000" pitchFamily="2" charset="2"/>
              <a:buChar char="ü"/>
            </a:pPr>
            <a:r>
              <a:rPr lang="tr-TR" sz="2400" dirty="0"/>
              <a:t>Günlük hayatta listeler; alışveriş listeleri, davetiye, telefon listeleri vs. kullanılır</a:t>
            </a:r>
            <a:r>
              <a:rPr lang="tr-TR" sz="2400" dirty="0" smtClean="0"/>
              <a:t>.</a:t>
            </a:r>
          </a:p>
          <a:p>
            <a:pPr marL="342900" indent="-342900">
              <a:buFont typeface="Wingdings" panose="05000000000000000000" pitchFamily="2" charset="2"/>
              <a:buChar char="ü"/>
            </a:pPr>
            <a:endParaRPr lang="tr-TR" sz="2400" dirty="0"/>
          </a:p>
          <a:p>
            <a:pPr marL="342900" indent="-342900">
              <a:buFont typeface="Wingdings" panose="05000000000000000000" pitchFamily="2" charset="2"/>
              <a:buChar char="ü"/>
            </a:pPr>
            <a:r>
              <a:rPr lang="tr-TR" sz="2400" dirty="0" smtClean="0"/>
              <a:t>Programlama </a:t>
            </a:r>
            <a:r>
              <a:rPr lang="tr-TR" sz="2400" dirty="0"/>
              <a:t>açısından liste; aralarında doğrusal ilişki olan veriler topluluğu olarak görülebilir</a:t>
            </a:r>
            <a:r>
              <a:rPr lang="tr-TR" sz="2400" dirty="0" smtClean="0"/>
              <a:t>.</a:t>
            </a:r>
          </a:p>
          <a:p>
            <a:pPr marL="342900" indent="-342900">
              <a:buFont typeface="Wingdings" panose="05000000000000000000" pitchFamily="2" charset="2"/>
              <a:buChar char="ü"/>
            </a:pPr>
            <a:endParaRPr lang="tr-TR" sz="2400" dirty="0"/>
          </a:p>
          <a:p>
            <a:pPr marL="342900" indent="-342900">
              <a:buFont typeface="Wingdings" panose="05000000000000000000" pitchFamily="2" charset="2"/>
              <a:buChar char="ü"/>
            </a:pPr>
            <a:r>
              <a:rPr lang="tr-TR" sz="2400" dirty="0" smtClean="0"/>
              <a:t>Veri </a:t>
            </a:r>
            <a:r>
              <a:rPr lang="tr-TR" sz="2400" dirty="0"/>
              <a:t>yapılarında değişik biçimlerde listeler kullanılmakta ve üzerlerinde değişik işlemler yapılmaktadır.</a:t>
            </a:r>
          </a:p>
          <a:p>
            <a:pPr marL="342900" indent="-342900">
              <a:buFont typeface="Wingdings" panose="05000000000000000000" pitchFamily="2" charset="2"/>
              <a:buChar char="ü"/>
            </a:pPr>
            <a:endParaRPr lang="tr-T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0627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464022" y="3979225"/>
            <a:ext cx="3753133" cy="707886"/>
          </a:xfrm>
          <a:prstGeom prst="rect">
            <a:avLst/>
          </a:prstGeom>
          <a:noFill/>
        </p:spPr>
        <p:txBody>
          <a:bodyPr wrap="square" rtlCol="0">
            <a:spAutoFit/>
          </a:bodyPr>
          <a:lstStyle/>
          <a:p>
            <a:r>
              <a:rPr lang="tr-TR" sz="4000" b="1" dirty="0" smtClean="0">
                <a:solidFill>
                  <a:schemeClr val="accent6">
                    <a:lumMod val="40000"/>
                    <a:lumOff val="60000"/>
                  </a:schemeClr>
                </a:solidFill>
              </a:rPr>
              <a:t>LİSTELER (LIST)</a:t>
            </a:r>
            <a:endParaRPr lang="tr-TR" sz="4000" b="1" dirty="0">
              <a:solidFill>
                <a:schemeClr val="accent6">
                  <a:lumMod val="40000"/>
                  <a:lumOff val="60000"/>
                </a:schemeClr>
              </a:solidFill>
            </a:endParaRPr>
          </a:p>
        </p:txBody>
      </p:sp>
      <p:sp>
        <p:nvSpPr>
          <p:cNvPr id="4" name="Metin kutusu 3"/>
          <p:cNvSpPr txBox="1"/>
          <p:nvPr/>
        </p:nvSpPr>
        <p:spPr>
          <a:xfrm>
            <a:off x="1869743" y="1655512"/>
            <a:ext cx="9498842" cy="2677656"/>
          </a:xfrm>
          <a:prstGeom prst="rect">
            <a:avLst/>
          </a:prstGeom>
          <a:noFill/>
        </p:spPr>
        <p:txBody>
          <a:bodyPr wrap="square" rtlCol="0">
            <a:spAutoFit/>
          </a:bodyPr>
          <a:lstStyle/>
          <a:p>
            <a:pPr marL="342900" lvl="0" indent="-342900">
              <a:buFont typeface="Wingdings" panose="05000000000000000000" pitchFamily="2" charset="2"/>
              <a:buChar char="ü"/>
            </a:pPr>
            <a:r>
              <a:rPr lang="tr-TR" sz="2400" dirty="0"/>
              <a:t>Eleman ekleme ve çıkarma işlemlerinin herhangi bir sınırlama olmaksızın istenilen yerden yapılabildiği veri yapısıdır</a:t>
            </a:r>
            <a:r>
              <a:rPr lang="tr-TR" sz="2400" dirty="0" smtClean="0"/>
              <a:t>.</a:t>
            </a:r>
          </a:p>
          <a:p>
            <a:pPr lvl="0"/>
            <a:endParaRPr lang="tr-TR" sz="2400" dirty="0"/>
          </a:p>
          <a:p>
            <a:pPr marL="342900" lvl="0" indent="-342900">
              <a:buFont typeface="Wingdings" panose="05000000000000000000" pitchFamily="2" charset="2"/>
              <a:buChar char="ü"/>
            </a:pPr>
            <a:r>
              <a:rPr lang="tr-TR" sz="2400" dirty="0"/>
              <a:t>Örneğin daha önce oluşturduğumuz bir </a:t>
            </a:r>
            <a:r>
              <a:rPr lang="tr-TR" sz="2400" b="1" dirty="0"/>
              <a:t>bugün yapılacak işler</a:t>
            </a:r>
            <a:r>
              <a:rPr lang="tr-TR" sz="2400" dirty="0"/>
              <a:t> listesine bir eleman eklerken, her zaman en sona veya en başa değil araya eleman eklememiz de gerekebilir.</a:t>
            </a:r>
          </a:p>
          <a:p>
            <a:pPr marL="342900" indent="-342900">
              <a:buFont typeface="Wingdings" panose="05000000000000000000" pitchFamily="2" charset="2"/>
              <a:buChar char="ü"/>
            </a:pPr>
            <a:endParaRPr lang="tr-TR" sz="2400" b="1" dirty="0">
              <a:effectLst>
                <a:outerShdw blurRad="38100" dist="38100" dir="2700000" algn="tl">
                  <a:srgbClr val="000000">
                    <a:alpha val="43137"/>
                  </a:srgbClr>
                </a:outerShdw>
              </a:effectLst>
            </a:endParaRPr>
          </a:p>
        </p:txBody>
      </p:sp>
      <p:pic>
        <p:nvPicPr>
          <p:cNvPr id="5" name="Resim 4"/>
          <p:cNvPicPr/>
          <p:nvPr/>
        </p:nvPicPr>
        <p:blipFill>
          <a:blip r:embed="rId2"/>
          <a:stretch>
            <a:fillRect/>
          </a:stretch>
        </p:blipFill>
        <p:spPr>
          <a:xfrm>
            <a:off x="2294671" y="4063619"/>
            <a:ext cx="8309639" cy="1531963"/>
          </a:xfrm>
          <a:prstGeom prst="rect">
            <a:avLst/>
          </a:prstGeom>
        </p:spPr>
      </p:pic>
    </p:spTree>
    <p:extLst>
      <p:ext uri="{BB962C8B-B14F-4D97-AF65-F5344CB8AC3E}">
        <p14:creationId xmlns:p14="http://schemas.microsoft.com/office/powerpoint/2010/main" val="2285450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559625"/>
            <a:ext cx="4653891" cy="646331"/>
          </a:xfrm>
          <a:prstGeom prst="rect">
            <a:avLst/>
          </a:prstGeom>
          <a:noFill/>
        </p:spPr>
        <p:txBody>
          <a:bodyPr wrap="square" rtlCol="0">
            <a:spAutoFit/>
          </a:bodyPr>
          <a:lstStyle/>
          <a:p>
            <a:r>
              <a:rPr lang="tr-TR" sz="3600" b="1" dirty="0" smtClean="0">
                <a:solidFill>
                  <a:schemeClr val="accent6">
                    <a:lumMod val="40000"/>
                    <a:lumOff val="60000"/>
                  </a:schemeClr>
                </a:solidFill>
              </a:rPr>
              <a:t>DOĞRUSAL LİSTELER</a:t>
            </a:r>
            <a:endParaRPr lang="tr-TR" sz="3600" b="1" dirty="0">
              <a:solidFill>
                <a:schemeClr val="accent6">
                  <a:lumMod val="40000"/>
                  <a:lumOff val="60000"/>
                </a:schemeClr>
              </a:solidFill>
            </a:endParaRPr>
          </a:p>
        </p:txBody>
      </p:sp>
      <p:sp>
        <p:nvSpPr>
          <p:cNvPr id="4" name="Metin kutusu 3"/>
          <p:cNvSpPr txBox="1"/>
          <p:nvPr/>
        </p:nvSpPr>
        <p:spPr>
          <a:xfrm>
            <a:off x="1869743" y="1655512"/>
            <a:ext cx="9498842" cy="2677656"/>
          </a:xfrm>
          <a:prstGeom prst="rect">
            <a:avLst/>
          </a:prstGeom>
          <a:noFill/>
        </p:spPr>
        <p:txBody>
          <a:bodyPr wrap="square" rtlCol="0">
            <a:spAutoFit/>
          </a:bodyPr>
          <a:lstStyle/>
          <a:p>
            <a:r>
              <a:rPr lang="tr-TR" sz="2400" dirty="0"/>
              <a:t>Sıradan bellek konumlu doğrusal </a:t>
            </a:r>
            <a:r>
              <a:rPr lang="tr-TR" sz="2400" dirty="0" smtClean="0"/>
              <a:t>listeler:</a:t>
            </a:r>
          </a:p>
          <a:p>
            <a:endParaRPr lang="tr-TR" sz="2400" dirty="0"/>
          </a:p>
          <a:p>
            <a:pPr marL="342900" indent="-342900">
              <a:buFont typeface="Wingdings" panose="05000000000000000000" pitchFamily="2" charset="2"/>
              <a:buChar char="ü"/>
            </a:pPr>
            <a:r>
              <a:rPr lang="tr-TR" sz="2400" dirty="0" smtClean="0"/>
              <a:t>Diziler </a:t>
            </a:r>
            <a:r>
              <a:rPr lang="tr-TR" sz="2400" dirty="0"/>
              <a:t>(</a:t>
            </a:r>
            <a:r>
              <a:rPr lang="tr-TR" sz="2400" dirty="0" err="1"/>
              <a:t>Arrays</a:t>
            </a:r>
            <a:r>
              <a:rPr lang="tr-TR" sz="2400" dirty="0"/>
              <a:t>)</a:t>
            </a:r>
          </a:p>
          <a:p>
            <a:pPr marL="342900" indent="-342900">
              <a:buFont typeface="Wingdings" panose="05000000000000000000" pitchFamily="2" charset="2"/>
              <a:buChar char="ü"/>
            </a:pPr>
            <a:endParaRPr lang="tr-TR" sz="2400" dirty="0" smtClean="0"/>
          </a:p>
          <a:p>
            <a:pPr marL="342900" indent="-342900">
              <a:buFont typeface="Wingdings" panose="05000000000000000000" pitchFamily="2" charset="2"/>
              <a:buChar char="ü"/>
            </a:pPr>
            <a:r>
              <a:rPr lang="tr-TR" sz="2400" dirty="0" err="1" smtClean="0"/>
              <a:t>Yığıtlar</a:t>
            </a:r>
            <a:r>
              <a:rPr lang="tr-TR" sz="2400" dirty="0" smtClean="0"/>
              <a:t> </a:t>
            </a:r>
            <a:r>
              <a:rPr lang="tr-TR" sz="2400" dirty="0"/>
              <a:t>(</a:t>
            </a:r>
            <a:r>
              <a:rPr lang="tr-TR" sz="2400" dirty="0" err="1"/>
              <a:t>Stacks</a:t>
            </a:r>
            <a:r>
              <a:rPr lang="tr-TR" sz="2400" dirty="0"/>
              <a:t>)</a:t>
            </a:r>
          </a:p>
          <a:p>
            <a:pPr marL="342900" indent="-342900">
              <a:buFont typeface="Wingdings" panose="05000000000000000000" pitchFamily="2" charset="2"/>
              <a:buChar char="ü"/>
            </a:pPr>
            <a:endParaRPr lang="tr-TR" sz="2400" dirty="0" smtClean="0"/>
          </a:p>
          <a:p>
            <a:pPr marL="342900" indent="-342900">
              <a:buFont typeface="Wingdings" panose="05000000000000000000" pitchFamily="2" charset="2"/>
              <a:buChar char="ü"/>
            </a:pPr>
            <a:r>
              <a:rPr lang="tr-TR" sz="2400" dirty="0" smtClean="0"/>
              <a:t>Kuyruklar </a:t>
            </a:r>
            <a:r>
              <a:rPr lang="tr-TR" sz="2400" dirty="0"/>
              <a:t>(</a:t>
            </a:r>
            <a:r>
              <a:rPr lang="tr-TR" sz="2400" dirty="0" err="1"/>
              <a:t>Queues</a:t>
            </a:r>
            <a:r>
              <a:rPr lang="tr-TR" sz="2400" dirty="0"/>
              <a:t>)</a:t>
            </a:r>
          </a:p>
        </p:txBody>
      </p:sp>
    </p:spTree>
    <p:extLst>
      <p:ext uri="{BB962C8B-B14F-4D97-AF65-F5344CB8AC3E}">
        <p14:creationId xmlns:p14="http://schemas.microsoft.com/office/powerpoint/2010/main" val="3885014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559625"/>
            <a:ext cx="4653891" cy="646331"/>
          </a:xfrm>
          <a:prstGeom prst="rect">
            <a:avLst/>
          </a:prstGeom>
          <a:noFill/>
        </p:spPr>
        <p:txBody>
          <a:bodyPr wrap="square" rtlCol="0">
            <a:spAutoFit/>
          </a:bodyPr>
          <a:lstStyle/>
          <a:p>
            <a:r>
              <a:rPr lang="tr-TR" sz="3600" b="1" dirty="0" smtClean="0">
                <a:solidFill>
                  <a:schemeClr val="accent6">
                    <a:lumMod val="40000"/>
                    <a:lumOff val="60000"/>
                  </a:schemeClr>
                </a:solidFill>
              </a:rPr>
              <a:t>DOĞRUSAL LİSTELER</a:t>
            </a:r>
            <a:endParaRPr lang="tr-TR" sz="3600" b="1" dirty="0">
              <a:solidFill>
                <a:schemeClr val="accent6">
                  <a:lumMod val="40000"/>
                  <a:lumOff val="60000"/>
                </a:schemeClr>
              </a:solidFill>
            </a:endParaRPr>
          </a:p>
        </p:txBody>
      </p:sp>
      <p:sp>
        <p:nvSpPr>
          <p:cNvPr id="4" name="Metin kutusu 3"/>
          <p:cNvSpPr txBox="1"/>
          <p:nvPr/>
        </p:nvSpPr>
        <p:spPr>
          <a:xfrm>
            <a:off x="1910686" y="946757"/>
            <a:ext cx="9498842" cy="5262979"/>
          </a:xfrm>
          <a:prstGeom prst="rect">
            <a:avLst/>
          </a:prstGeom>
          <a:noFill/>
        </p:spPr>
        <p:txBody>
          <a:bodyPr wrap="square" rtlCol="0">
            <a:spAutoFit/>
          </a:bodyPr>
          <a:lstStyle/>
          <a:p>
            <a:r>
              <a:rPr lang="tr-TR" sz="2400" dirty="0"/>
              <a:t>Diziler(</a:t>
            </a:r>
            <a:r>
              <a:rPr lang="tr-TR" sz="2400" dirty="0" err="1"/>
              <a:t>arrays</a:t>
            </a:r>
            <a:r>
              <a:rPr lang="tr-TR" sz="2400" dirty="0"/>
              <a:t>), doğrusal listeleri oluşturan yapılardır. Bu yapıların özellikleri şöyle sıralanabilir</a:t>
            </a:r>
            <a:r>
              <a:rPr lang="tr-TR" sz="2400" dirty="0" smtClean="0"/>
              <a:t>:</a:t>
            </a:r>
          </a:p>
          <a:p>
            <a:endParaRPr lang="tr-TR" sz="2400" dirty="0"/>
          </a:p>
          <a:p>
            <a:pPr marL="342900" indent="-342900">
              <a:buFont typeface="Wingdings" panose="05000000000000000000" pitchFamily="2" charset="2"/>
              <a:buChar char="ü"/>
            </a:pPr>
            <a:r>
              <a:rPr lang="tr-TR" sz="2400" dirty="0" smtClean="0"/>
              <a:t>Doğrusal </a:t>
            </a:r>
            <a:r>
              <a:rPr lang="tr-TR" sz="2400" dirty="0"/>
              <a:t>listelerde süreklilik vardır. Dizi veri yapısını ele alırsak bu veri yapısında elemanlar aynı türden olup bellekte art arda saklanırlar.</a:t>
            </a:r>
          </a:p>
          <a:p>
            <a:pPr marL="342900" indent="-342900">
              <a:buFont typeface="Wingdings" panose="05000000000000000000" pitchFamily="2" charset="2"/>
              <a:buChar char="ü"/>
            </a:pPr>
            <a:endParaRPr lang="tr-TR" sz="2400" dirty="0" smtClean="0"/>
          </a:p>
          <a:p>
            <a:pPr marL="342900" indent="-342900">
              <a:buFont typeface="Wingdings" panose="05000000000000000000" pitchFamily="2" charset="2"/>
              <a:buChar char="ü"/>
            </a:pPr>
            <a:r>
              <a:rPr lang="tr-TR" sz="2400" dirty="0" smtClean="0"/>
              <a:t>Dizi </a:t>
            </a:r>
            <a:r>
              <a:rPr lang="tr-TR" sz="2400" dirty="0"/>
              <a:t>elemanları arasında başka elemanlar bulunamaz. Diziye eleman eklemek gerektiğinde (dizinin sonu hariç) dizi elemanlarının yer değiştirmesi gerekir.</a:t>
            </a:r>
          </a:p>
          <a:p>
            <a:pPr marL="342900" indent="-342900">
              <a:buFont typeface="Wingdings" panose="05000000000000000000" pitchFamily="2" charset="2"/>
              <a:buChar char="ü"/>
            </a:pPr>
            <a:endParaRPr lang="tr-TR" sz="2400" dirty="0" smtClean="0"/>
          </a:p>
          <a:p>
            <a:pPr marL="342900" indent="-342900">
              <a:buFont typeface="Wingdings" panose="05000000000000000000" pitchFamily="2" charset="2"/>
              <a:buChar char="ü"/>
            </a:pPr>
            <a:r>
              <a:rPr lang="tr-TR" sz="2400" dirty="0" smtClean="0"/>
              <a:t>Dizi </a:t>
            </a:r>
            <a:r>
              <a:rPr lang="tr-TR" sz="2400" dirty="0"/>
              <a:t>program başında tanımlanır ve ayrılacak bellek alanı belirtilir. Program çalışırken eleman sayısı arttırılamaz veya eksiltilemez.</a:t>
            </a:r>
          </a:p>
        </p:txBody>
      </p:sp>
    </p:spTree>
    <p:extLst>
      <p:ext uri="{BB962C8B-B14F-4D97-AF65-F5344CB8AC3E}">
        <p14:creationId xmlns:p14="http://schemas.microsoft.com/office/powerpoint/2010/main" val="2732230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559625"/>
            <a:ext cx="4653891" cy="646331"/>
          </a:xfrm>
          <a:prstGeom prst="rect">
            <a:avLst/>
          </a:prstGeom>
          <a:noFill/>
        </p:spPr>
        <p:txBody>
          <a:bodyPr wrap="square" rtlCol="0">
            <a:spAutoFit/>
          </a:bodyPr>
          <a:lstStyle/>
          <a:p>
            <a:r>
              <a:rPr lang="tr-TR" sz="3600" b="1" dirty="0" smtClean="0">
                <a:solidFill>
                  <a:schemeClr val="accent6">
                    <a:lumMod val="40000"/>
                    <a:lumOff val="60000"/>
                  </a:schemeClr>
                </a:solidFill>
              </a:rPr>
              <a:t>DOĞRUSAL LİSTELER</a:t>
            </a:r>
            <a:endParaRPr lang="tr-TR" sz="3600" b="1" dirty="0">
              <a:solidFill>
                <a:schemeClr val="accent6">
                  <a:lumMod val="40000"/>
                  <a:lumOff val="60000"/>
                </a:schemeClr>
              </a:solidFill>
            </a:endParaRPr>
          </a:p>
        </p:txBody>
      </p:sp>
      <p:sp>
        <p:nvSpPr>
          <p:cNvPr id="4" name="Metin kutusu 3"/>
          <p:cNvSpPr txBox="1"/>
          <p:nvPr/>
        </p:nvSpPr>
        <p:spPr>
          <a:xfrm>
            <a:off x="1910686" y="1328895"/>
            <a:ext cx="9498842" cy="3785652"/>
          </a:xfrm>
          <a:prstGeom prst="rect">
            <a:avLst/>
          </a:prstGeom>
          <a:noFill/>
        </p:spPr>
        <p:txBody>
          <a:bodyPr wrap="square" rtlCol="0">
            <a:spAutoFit/>
          </a:bodyPr>
          <a:lstStyle/>
          <a:p>
            <a:r>
              <a:rPr lang="tr-TR" sz="2400" dirty="0"/>
              <a:t>Dizinin boyutu baştan çok büyük tanımlandığında kullanılmayan alanlar oluşabilir</a:t>
            </a:r>
            <a:r>
              <a:rPr lang="tr-TR" sz="2400" dirty="0" smtClean="0"/>
              <a:t>.</a:t>
            </a:r>
          </a:p>
          <a:p>
            <a:endParaRPr lang="tr-TR" sz="2400" dirty="0"/>
          </a:p>
          <a:p>
            <a:pPr marL="342900" indent="-342900">
              <a:buFont typeface="Wingdings" panose="05000000000000000000" pitchFamily="2" charset="2"/>
              <a:buChar char="ü"/>
            </a:pPr>
            <a:r>
              <a:rPr lang="tr-TR" sz="2400" dirty="0" smtClean="0"/>
              <a:t>Diziye </a:t>
            </a:r>
            <a:r>
              <a:rPr lang="tr-TR" sz="2400" dirty="0"/>
              <a:t>eleman ekleme veya çıkarmada o elemandan sonraki tüm elemanların yerleri değişir. Bu işlem zaman kaybına neden olur.</a:t>
            </a:r>
          </a:p>
          <a:p>
            <a:pPr marL="342900" indent="-342900">
              <a:buFont typeface="Wingdings" panose="05000000000000000000" pitchFamily="2" charset="2"/>
              <a:buChar char="ü"/>
            </a:pPr>
            <a:endParaRPr lang="tr-TR" sz="2400" dirty="0" smtClean="0"/>
          </a:p>
          <a:p>
            <a:pPr marL="342900" indent="-342900">
              <a:buFont typeface="Wingdings" panose="05000000000000000000" pitchFamily="2" charset="2"/>
              <a:buChar char="ü"/>
            </a:pPr>
            <a:r>
              <a:rPr lang="tr-TR" sz="2400" dirty="0" smtClean="0"/>
              <a:t>Dizi </a:t>
            </a:r>
            <a:r>
              <a:rPr lang="tr-TR" sz="2400" dirty="0"/>
              <a:t>sıralanmak istendiğinde de elemanlar yer değiştireceğinden karmaşıklık artabilir ve çalışma zamanı fazlalaşır.  </a:t>
            </a:r>
          </a:p>
        </p:txBody>
      </p:sp>
    </p:spTree>
    <p:extLst>
      <p:ext uri="{BB962C8B-B14F-4D97-AF65-F5344CB8AC3E}">
        <p14:creationId xmlns:p14="http://schemas.microsoft.com/office/powerpoint/2010/main" val="3478506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559625"/>
            <a:ext cx="4653891" cy="646331"/>
          </a:xfrm>
          <a:prstGeom prst="rect">
            <a:avLst/>
          </a:prstGeom>
          <a:noFill/>
        </p:spPr>
        <p:txBody>
          <a:bodyPr wrap="square" rtlCol="0">
            <a:spAutoFit/>
          </a:bodyPr>
          <a:lstStyle/>
          <a:p>
            <a:r>
              <a:rPr lang="tr-TR" sz="3600" b="1" dirty="0" smtClean="0">
                <a:solidFill>
                  <a:schemeClr val="accent6">
                    <a:lumMod val="40000"/>
                    <a:lumOff val="60000"/>
                  </a:schemeClr>
                </a:solidFill>
              </a:rPr>
              <a:t>BAĞLI LİSTELER</a:t>
            </a:r>
            <a:endParaRPr lang="tr-TR" sz="3600" b="1" dirty="0">
              <a:solidFill>
                <a:schemeClr val="accent6">
                  <a:lumMod val="40000"/>
                  <a:lumOff val="60000"/>
                </a:schemeClr>
              </a:solidFill>
            </a:endParaRPr>
          </a:p>
        </p:txBody>
      </p:sp>
      <p:sp>
        <p:nvSpPr>
          <p:cNvPr id="4" name="Metin kutusu 3"/>
          <p:cNvSpPr txBox="1"/>
          <p:nvPr/>
        </p:nvSpPr>
        <p:spPr>
          <a:xfrm>
            <a:off x="1897039" y="960405"/>
            <a:ext cx="9498842" cy="4893647"/>
          </a:xfrm>
          <a:prstGeom prst="rect">
            <a:avLst/>
          </a:prstGeom>
          <a:noFill/>
        </p:spPr>
        <p:txBody>
          <a:bodyPr wrap="square" rtlCol="0">
            <a:spAutoFit/>
          </a:bodyPr>
          <a:lstStyle/>
          <a:p>
            <a:r>
              <a:rPr lang="tr-TR" sz="2400" dirty="0"/>
              <a:t>Bellekte elemanları ardışık olarak bulunmayan listelere bağlı liste denir</a:t>
            </a:r>
            <a:r>
              <a:rPr lang="tr-TR" sz="2400" dirty="0" smtClean="0"/>
              <a:t>.</a:t>
            </a:r>
          </a:p>
          <a:p>
            <a:endParaRPr lang="tr-TR" sz="2400" dirty="0"/>
          </a:p>
          <a:p>
            <a:pPr marL="342900" indent="-342900">
              <a:buFont typeface="Wingdings" panose="05000000000000000000" pitchFamily="2" charset="2"/>
              <a:buChar char="ü"/>
            </a:pPr>
            <a:r>
              <a:rPr lang="tr-TR" sz="2400" dirty="0" smtClean="0"/>
              <a:t>Bağlı </a:t>
            </a:r>
            <a:r>
              <a:rPr lang="tr-TR" sz="2400" dirty="0"/>
              <a:t>listelerde her eleman kendinden sonraki elemanın nerede olduğu bilgisini tutar. İlk elemanın yeri ise yapı türünden bir göstericide tutulur. Böylece bağlı listenin tüm elemanlarına ulaşılabilir</a:t>
            </a:r>
            <a:r>
              <a:rPr lang="tr-TR" sz="2400" dirty="0" smtClean="0"/>
              <a:t>.</a:t>
            </a:r>
          </a:p>
          <a:p>
            <a:pPr marL="342900" indent="-342900">
              <a:buFont typeface="Wingdings" panose="05000000000000000000" pitchFamily="2" charset="2"/>
              <a:buChar char="ü"/>
            </a:pPr>
            <a:endParaRPr lang="tr-TR" sz="2400" dirty="0"/>
          </a:p>
          <a:p>
            <a:pPr marL="342900" indent="-342900">
              <a:buFont typeface="Wingdings" panose="05000000000000000000" pitchFamily="2" charset="2"/>
              <a:buChar char="ü"/>
            </a:pPr>
            <a:r>
              <a:rPr lang="tr-TR" sz="2400" dirty="0" smtClean="0"/>
              <a:t>Bağlı </a:t>
            </a:r>
            <a:r>
              <a:rPr lang="tr-TR" sz="2400" dirty="0"/>
              <a:t>liste dizisinin her elemanı bir yapı nesnesidir. Bu yapı nesnesinin bazı üyeleri bağlı liste elemanlarının değerlerini veya taşıyacakları diğer bilgileri tutarken, bir üyesi ise kendinden sonraki bağlı liste elemanı olan yapı nesnesinin adres bilgisini tutar.  </a:t>
            </a:r>
          </a:p>
        </p:txBody>
      </p:sp>
    </p:spTree>
    <p:extLst>
      <p:ext uri="{BB962C8B-B14F-4D97-AF65-F5344CB8AC3E}">
        <p14:creationId xmlns:p14="http://schemas.microsoft.com/office/powerpoint/2010/main" val="1511209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559625"/>
            <a:ext cx="4653891" cy="646331"/>
          </a:xfrm>
          <a:prstGeom prst="rect">
            <a:avLst/>
          </a:prstGeom>
          <a:noFill/>
        </p:spPr>
        <p:txBody>
          <a:bodyPr wrap="square" rtlCol="0">
            <a:spAutoFit/>
          </a:bodyPr>
          <a:lstStyle/>
          <a:p>
            <a:r>
              <a:rPr lang="tr-TR" sz="3600" b="1" dirty="0" smtClean="0">
                <a:solidFill>
                  <a:schemeClr val="accent6">
                    <a:lumMod val="40000"/>
                    <a:lumOff val="60000"/>
                  </a:schemeClr>
                </a:solidFill>
              </a:rPr>
              <a:t>BAĞLI LİSTELER</a:t>
            </a:r>
            <a:endParaRPr lang="tr-TR" sz="3600" b="1" dirty="0">
              <a:solidFill>
                <a:schemeClr val="accent6">
                  <a:lumMod val="40000"/>
                  <a:lumOff val="60000"/>
                </a:schemeClr>
              </a:solidFill>
            </a:endParaRPr>
          </a:p>
        </p:txBody>
      </p:sp>
      <p:sp>
        <p:nvSpPr>
          <p:cNvPr id="4" name="Metin kutusu 3"/>
          <p:cNvSpPr txBox="1"/>
          <p:nvPr/>
        </p:nvSpPr>
        <p:spPr>
          <a:xfrm>
            <a:off x="1897039" y="1555845"/>
            <a:ext cx="9498842" cy="4524315"/>
          </a:xfrm>
          <a:prstGeom prst="rect">
            <a:avLst/>
          </a:prstGeom>
          <a:noFill/>
        </p:spPr>
        <p:txBody>
          <a:bodyPr wrap="square" rtlCol="0">
            <a:spAutoFit/>
          </a:bodyPr>
          <a:lstStyle/>
          <a:p>
            <a:pPr marL="342900" indent="-342900">
              <a:buFont typeface="Wingdings" panose="05000000000000000000" pitchFamily="2" charset="2"/>
              <a:buChar char="ü"/>
            </a:pPr>
            <a:r>
              <a:rPr lang="tr-TR" sz="2400" dirty="0"/>
              <a:t>Bağlantılı liste yapıları iki boyutlu dizi yapısına benzemektedir. Aynı zamanda bir boyutlu dizinin özelliklerini de taşımaktadır. </a:t>
            </a:r>
            <a:endParaRPr lang="tr-TR" sz="2400" dirty="0" smtClean="0"/>
          </a:p>
          <a:p>
            <a:endParaRPr lang="tr-TR" sz="2400" dirty="0"/>
          </a:p>
          <a:p>
            <a:pPr marL="342900" indent="-342900">
              <a:buFont typeface="Wingdings" panose="05000000000000000000" pitchFamily="2" charset="2"/>
              <a:buChar char="ü"/>
            </a:pPr>
            <a:r>
              <a:rPr lang="tr-TR" sz="2400" dirty="0" smtClean="0"/>
              <a:t>Bu </a:t>
            </a:r>
            <a:r>
              <a:rPr lang="tr-TR" sz="2400" dirty="0"/>
              <a:t>veri yapısında bir boyutlu dizilerde olduğu gibi silinen veri alanları hala listede yer almakta veri silindiği halde listenin boyu kısalmamaktadır. </a:t>
            </a:r>
            <a:endParaRPr lang="tr-TR" sz="2400" dirty="0" smtClean="0"/>
          </a:p>
          <a:p>
            <a:pPr marL="342900" indent="-342900">
              <a:buFont typeface="Wingdings" panose="05000000000000000000" pitchFamily="2" charset="2"/>
              <a:buChar char="ü"/>
            </a:pPr>
            <a:endParaRPr lang="tr-TR" sz="2400" dirty="0"/>
          </a:p>
          <a:p>
            <a:pPr marL="342900" indent="-342900">
              <a:buFont typeface="Wingdings" panose="05000000000000000000" pitchFamily="2" charset="2"/>
              <a:buChar char="ü"/>
            </a:pPr>
            <a:r>
              <a:rPr lang="tr-TR" sz="2400" dirty="0" smtClean="0"/>
              <a:t>Eleman </a:t>
            </a:r>
            <a:r>
              <a:rPr lang="tr-TR" sz="2400" dirty="0"/>
              <a:t>eklemede de listenin boyutu yetmediğinde kapasiteyi arttırmak gerekmektedir. Bu durumda istenildiği zaman boyutun büyütülebilmesi ve eleman çıkarıldığında listenin boyutunun kendiliğinden küçülmesi için yeni bir veri yapısına ihtiyaç vardır</a:t>
            </a:r>
            <a:r>
              <a:rPr lang="tr-TR" sz="2400" dirty="0" smtClean="0"/>
              <a:t>.</a:t>
            </a:r>
            <a:endParaRPr lang="tr-TR" sz="2400" dirty="0"/>
          </a:p>
        </p:txBody>
      </p:sp>
    </p:spTree>
    <p:extLst>
      <p:ext uri="{BB962C8B-B14F-4D97-AF65-F5344CB8AC3E}">
        <p14:creationId xmlns:p14="http://schemas.microsoft.com/office/powerpoint/2010/main" val="114613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559625"/>
            <a:ext cx="4653891" cy="646331"/>
          </a:xfrm>
          <a:prstGeom prst="rect">
            <a:avLst/>
          </a:prstGeom>
          <a:noFill/>
        </p:spPr>
        <p:txBody>
          <a:bodyPr wrap="square" rtlCol="0">
            <a:spAutoFit/>
          </a:bodyPr>
          <a:lstStyle/>
          <a:p>
            <a:r>
              <a:rPr lang="tr-TR" sz="3600" b="1" dirty="0" smtClean="0">
                <a:solidFill>
                  <a:schemeClr val="accent6">
                    <a:lumMod val="40000"/>
                    <a:lumOff val="60000"/>
                  </a:schemeClr>
                </a:solidFill>
              </a:rPr>
              <a:t>BAĞLI LİSTELER</a:t>
            </a:r>
            <a:endParaRPr lang="tr-TR" sz="3600" b="1" dirty="0">
              <a:solidFill>
                <a:schemeClr val="accent6">
                  <a:lumMod val="40000"/>
                  <a:lumOff val="60000"/>
                </a:schemeClr>
              </a:solidFill>
            </a:endParaRPr>
          </a:p>
        </p:txBody>
      </p:sp>
      <p:sp>
        <p:nvSpPr>
          <p:cNvPr id="4" name="Metin kutusu 3"/>
          <p:cNvSpPr txBox="1"/>
          <p:nvPr/>
        </p:nvSpPr>
        <p:spPr>
          <a:xfrm>
            <a:off x="1992574" y="2366124"/>
            <a:ext cx="9498842" cy="1938992"/>
          </a:xfrm>
          <a:prstGeom prst="rect">
            <a:avLst/>
          </a:prstGeom>
          <a:noFill/>
        </p:spPr>
        <p:txBody>
          <a:bodyPr wrap="square" rtlCol="0">
            <a:spAutoFit/>
          </a:bodyPr>
          <a:lstStyle/>
          <a:p>
            <a:r>
              <a:rPr lang="tr-TR" sz="2400" dirty="0"/>
              <a:t>Doğrusal veri yapılarında dinamik bir yaklaşım yoktur. İstenildiğinde bellek alanı alınamaz ya da eldeki bellek alanları iade edilemez. Bağlantılı listeler dinamik veri yapılar olup yukarıdaki işlemlerin yapılmasına olanak verir. Bağlantılı listelerde düğüm ismi verilen bellek büyüklükleri kullanılır.</a:t>
            </a:r>
          </a:p>
        </p:txBody>
      </p:sp>
    </p:spTree>
    <p:extLst>
      <p:ext uri="{BB962C8B-B14F-4D97-AF65-F5344CB8AC3E}">
        <p14:creationId xmlns:p14="http://schemas.microsoft.com/office/powerpoint/2010/main" val="1049444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464022" y="3979225"/>
            <a:ext cx="3753133" cy="707886"/>
          </a:xfrm>
          <a:prstGeom prst="rect">
            <a:avLst/>
          </a:prstGeom>
          <a:noFill/>
        </p:spPr>
        <p:txBody>
          <a:bodyPr wrap="square" rtlCol="0">
            <a:spAutoFit/>
          </a:bodyPr>
          <a:lstStyle/>
          <a:p>
            <a:r>
              <a:rPr lang="tr-TR" sz="4000" b="1" dirty="0" smtClean="0">
                <a:solidFill>
                  <a:schemeClr val="accent6">
                    <a:lumMod val="40000"/>
                    <a:lumOff val="60000"/>
                  </a:schemeClr>
                </a:solidFill>
              </a:rPr>
              <a:t>Diziler</a:t>
            </a:r>
            <a:endParaRPr lang="tr-TR" sz="4000" b="1" dirty="0">
              <a:solidFill>
                <a:schemeClr val="accent6">
                  <a:lumMod val="40000"/>
                  <a:lumOff val="60000"/>
                </a:schemeClr>
              </a:solidFill>
            </a:endParaRPr>
          </a:p>
        </p:txBody>
      </p:sp>
      <p:sp>
        <p:nvSpPr>
          <p:cNvPr id="4" name="Metin kutusu 3"/>
          <p:cNvSpPr txBox="1"/>
          <p:nvPr/>
        </p:nvSpPr>
        <p:spPr>
          <a:xfrm>
            <a:off x="1924334" y="641445"/>
            <a:ext cx="9498842" cy="5262979"/>
          </a:xfrm>
          <a:prstGeom prst="rect">
            <a:avLst/>
          </a:prstGeom>
          <a:noFill/>
        </p:spPr>
        <p:txBody>
          <a:bodyPr wrap="square" rtlCol="0">
            <a:spAutoFit/>
          </a:bodyPr>
          <a:lstStyle/>
          <a:p>
            <a:pPr marL="342900" lvl="0" indent="-342900" fontAlgn="base">
              <a:buFont typeface="Wingdings" panose="05000000000000000000" pitchFamily="2" charset="2"/>
              <a:buChar char="ü"/>
            </a:pPr>
            <a:r>
              <a:rPr lang="tr-TR" sz="2400" b="1" dirty="0">
                <a:effectLst>
                  <a:outerShdw blurRad="38100" dist="38100" dir="2700000" algn="tl">
                    <a:srgbClr val="000000">
                      <a:alpha val="43137"/>
                    </a:srgbClr>
                  </a:outerShdw>
                </a:effectLst>
              </a:rPr>
              <a:t>Aynı tipe (ilkel tipler ya da kullanıcı tanımlı tipler) sahip veri elemanlarının (aynı türden nesnelerin) oluşturduğu veri yapılarına (ilişkili veri elemanları topluluğu) dizi denir</a:t>
            </a:r>
            <a:r>
              <a:rPr lang="tr-TR" sz="2400" b="1" dirty="0" smtClean="0">
                <a:effectLst>
                  <a:outerShdw blurRad="38100" dist="38100" dir="2700000" algn="tl">
                    <a:srgbClr val="000000">
                      <a:alpha val="43137"/>
                    </a:srgbClr>
                  </a:outerShdw>
                </a:effectLst>
              </a:rPr>
              <a:t>.</a:t>
            </a:r>
          </a:p>
          <a:p>
            <a:pPr marL="342900" lvl="0" indent="-342900" fontAlgn="base">
              <a:buFont typeface="Wingdings" panose="05000000000000000000" pitchFamily="2" charset="2"/>
              <a:buChar char="ü"/>
            </a:pPr>
            <a:endParaRPr lang="tr-TR" sz="2400" b="1" dirty="0">
              <a:effectLst>
                <a:outerShdw blurRad="38100" dist="38100" dir="2700000" algn="tl">
                  <a:srgbClr val="000000">
                    <a:alpha val="43137"/>
                  </a:srgbClr>
                </a:outerShdw>
              </a:effectLst>
            </a:endParaRPr>
          </a:p>
          <a:p>
            <a:pPr marL="342900" indent="-342900" fontAlgn="base">
              <a:buFont typeface="Wingdings" panose="05000000000000000000" pitchFamily="2" charset="2"/>
              <a:buChar char="ü"/>
            </a:pPr>
            <a:r>
              <a:rPr lang="tr-TR" sz="2400" b="1" dirty="0">
                <a:effectLst>
                  <a:outerShdw blurRad="38100" dist="38100" dir="2700000" algn="tl">
                    <a:srgbClr val="000000">
                      <a:alpha val="43137"/>
                    </a:srgbClr>
                  </a:outerShdw>
                </a:effectLst>
              </a:rPr>
              <a:t>Diziler statik elemanlardır. Programın çalışma süresi boyunca sabit boyuttadırlar</a:t>
            </a:r>
            <a:r>
              <a:rPr lang="tr-TR" sz="2400" b="1" dirty="0" smtClean="0">
                <a:effectLst>
                  <a:outerShdw blurRad="38100" dist="38100" dir="2700000" algn="tl">
                    <a:srgbClr val="000000">
                      <a:alpha val="43137"/>
                    </a:srgbClr>
                  </a:outerShdw>
                </a:effectLst>
              </a:rPr>
              <a:t>.</a:t>
            </a:r>
          </a:p>
          <a:p>
            <a:pPr marL="342900" indent="-342900" fontAlgn="base">
              <a:buFont typeface="Wingdings" panose="05000000000000000000" pitchFamily="2" charset="2"/>
              <a:buChar char="ü"/>
            </a:pPr>
            <a:endParaRPr lang="tr-TR" sz="2400" b="1" dirty="0">
              <a:effectLst>
                <a:outerShdw blurRad="38100" dist="38100" dir="2700000" algn="tl">
                  <a:srgbClr val="000000">
                    <a:alpha val="43137"/>
                  </a:srgbClr>
                </a:outerShdw>
              </a:effectLst>
            </a:endParaRPr>
          </a:p>
          <a:p>
            <a:pPr marL="342900" indent="-342900" fontAlgn="base">
              <a:buFont typeface="Wingdings" panose="05000000000000000000" pitchFamily="2" charset="2"/>
              <a:buChar char="ü"/>
            </a:pPr>
            <a:r>
              <a:rPr lang="tr-TR" sz="2400" b="1" dirty="0">
                <a:effectLst>
                  <a:outerShdw blurRad="38100" dist="38100" dir="2700000" algn="tl">
                    <a:srgbClr val="000000">
                      <a:alpha val="43137"/>
                    </a:srgbClr>
                  </a:outerShdw>
                </a:effectLst>
              </a:rPr>
              <a:t>Diziler için bellekte ardışık yer açılır. Dizi elemanlarına indisler ya da başka yöntemlerle doğrudan hızlı bir şekilde erişilebilir. (O(1))</a:t>
            </a:r>
          </a:p>
          <a:p>
            <a:pPr marL="342900" lvl="0" indent="-342900" fontAlgn="base">
              <a:buFont typeface="Wingdings" panose="05000000000000000000" pitchFamily="2" charset="2"/>
              <a:buChar char="ü"/>
            </a:pPr>
            <a:endParaRPr lang="tr-TR" sz="2400" b="1" dirty="0" smtClean="0">
              <a:effectLst>
                <a:outerShdw blurRad="38100" dist="38100" dir="2700000" algn="tl">
                  <a:srgbClr val="000000">
                    <a:alpha val="43137"/>
                  </a:srgbClr>
                </a:outerShdw>
              </a:effectLst>
            </a:endParaRPr>
          </a:p>
          <a:p>
            <a:pPr marL="342900" lvl="0" indent="-342900" fontAlgn="base">
              <a:buFont typeface="Wingdings" panose="05000000000000000000" pitchFamily="2" charset="2"/>
              <a:buChar char="ü"/>
            </a:pPr>
            <a:r>
              <a:rPr lang="tr-TR" sz="2400" b="1" dirty="0" smtClean="0">
                <a:effectLst>
                  <a:outerShdw blurRad="38100" dist="38100" dir="2700000" algn="tl">
                    <a:srgbClr val="000000">
                      <a:alpha val="43137"/>
                    </a:srgbClr>
                  </a:outerShdw>
                </a:effectLst>
              </a:rPr>
              <a:t>Sıralı </a:t>
            </a:r>
            <a:r>
              <a:rPr lang="tr-TR" sz="2400" b="1" dirty="0">
                <a:effectLst>
                  <a:outerShdw blurRad="38100" dist="38100" dir="2700000" algn="tl">
                    <a:srgbClr val="000000">
                      <a:alpha val="43137"/>
                    </a:srgbClr>
                  </a:outerShdw>
                </a:effectLst>
              </a:rPr>
              <a:t>dizi içerisine eleman ekleme çıkarma işlemleri nispeten zordur. Elemanların kaydırılması gerekebilir.</a:t>
            </a:r>
          </a:p>
          <a:p>
            <a:pPr marL="342900" indent="-342900">
              <a:buFont typeface="Wingdings" panose="05000000000000000000" pitchFamily="2" charset="2"/>
              <a:buChar char="ü"/>
            </a:pPr>
            <a:endParaRPr lang="tr-T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5174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078173" y="3395851"/>
            <a:ext cx="4981437" cy="646331"/>
          </a:xfrm>
          <a:prstGeom prst="rect">
            <a:avLst/>
          </a:prstGeom>
          <a:noFill/>
        </p:spPr>
        <p:txBody>
          <a:bodyPr wrap="square" rtlCol="0">
            <a:spAutoFit/>
          </a:bodyPr>
          <a:lstStyle/>
          <a:p>
            <a:r>
              <a:rPr lang="tr-TR" sz="3600" b="1" dirty="0" smtClean="0">
                <a:solidFill>
                  <a:schemeClr val="accent6">
                    <a:lumMod val="40000"/>
                    <a:lumOff val="60000"/>
                  </a:schemeClr>
                </a:solidFill>
              </a:rPr>
              <a:t>BAĞLI LİSTE ÇEŞİTLERİ</a:t>
            </a:r>
            <a:endParaRPr lang="tr-TR" sz="3600" b="1" dirty="0">
              <a:solidFill>
                <a:schemeClr val="accent6">
                  <a:lumMod val="40000"/>
                  <a:lumOff val="60000"/>
                </a:schemeClr>
              </a:solidFill>
            </a:endParaRPr>
          </a:p>
        </p:txBody>
      </p:sp>
      <p:sp>
        <p:nvSpPr>
          <p:cNvPr id="4" name="Metin kutusu 3"/>
          <p:cNvSpPr txBox="1"/>
          <p:nvPr/>
        </p:nvSpPr>
        <p:spPr>
          <a:xfrm>
            <a:off x="1937982" y="2088107"/>
            <a:ext cx="9498842" cy="3046988"/>
          </a:xfrm>
          <a:prstGeom prst="rect">
            <a:avLst/>
          </a:prstGeom>
          <a:noFill/>
        </p:spPr>
        <p:txBody>
          <a:bodyPr wrap="square" rtlCol="0">
            <a:spAutoFit/>
          </a:bodyPr>
          <a:lstStyle/>
          <a:p>
            <a:r>
              <a:rPr lang="tr-TR" sz="2400" dirty="0"/>
              <a:t>Bağlantılı listeler çeşitli tiplerde kullanılmaktadır</a:t>
            </a:r>
            <a:r>
              <a:rPr lang="tr-TR" sz="2400" dirty="0" smtClean="0"/>
              <a:t>;</a:t>
            </a:r>
          </a:p>
          <a:p>
            <a:r>
              <a:rPr lang="tr-TR" sz="2400" dirty="0" smtClean="0"/>
              <a:t> </a:t>
            </a:r>
            <a:endParaRPr lang="tr-TR" sz="2400" dirty="0"/>
          </a:p>
          <a:p>
            <a:pPr marL="342900" indent="-342900">
              <a:lnSpc>
                <a:spcPct val="150000"/>
              </a:lnSpc>
              <a:buFont typeface="Wingdings" panose="05000000000000000000" pitchFamily="2" charset="2"/>
              <a:buChar char="ü"/>
            </a:pPr>
            <a:r>
              <a:rPr lang="tr-TR" sz="2400" dirty="0" smtClean="0"/>
              <a:t>Tek </a:t>
            </a:r>
            <a:r>
              <a:rPr lang="tr-TR" sz="2400" dirty="0"/>
              <a:t>yönlü doğrusal bağlı liste</a:t>
            </a:r>
          </a:p>
          <a:p>
            <a:pPr marL="342900" indent="-342900">
              <a:lnSpc>
                <a:spcPct val="150000"/>
              </a:lnSpc>
              <a:buFont typeface="Wingdings" panose="05000000000000000000" pitchFamily="2" charset="2"/>
              <a:buChar char="ü"/>
            </a:pPr>
            <a:r>
              <a:rPr lang="tr-TR" sz="2400" dirty="0" smtClean="0"/>
              <a:t>İki </a:t>
            </a:r>
            <a:r>
              <a:rPr lang="tr-TR" sz="2400" dirty="0"/>
              <a:t>yönlü doğrusal bağlı liste</a:t>
            </a:r>
          </a:p>
          <a:p>
            <a:pPr marL="342900" indent="-342900">
              <a:lnSpc>
                <a:spcPct val="150000"/>
              </a:lnSpc>
              <a:buFont typeface="Wingdings" panose="05000000000000000000" pitchFamily="2" charset="2"/>
              <a:buChar char="ü"/>
            </a:pPr>
            <a:r>
              <a:rPr lang="tr-TR" sz="2400" dirty="0" smtClean="0"/>
              <a:t>Tek </a:t>
            </a:r>
            <a:r>
              <a:rPr lang="tr-TR" sz="2400" dirty="0"/>
              <a:t>yönlü dairesel bağlı liste</a:t>
            </a:r>
          </a:p>
          <a:p>
            <a:pPr marL="342900" indent="-342900">
              <a:lnSpc>
                <a:spcPct val="150000"/>
              </a:lnSpc>
              <a:buFont typeface="Wingdings" panose="05000000000000000000" pitchFamily="2" charset="2"/>
              <a:buChar char="ü"/>
            </a:pPr>
            <a:r>
              <a:rPr lang="tr-TR" sz="2400" dirty="0" smtClean="0"/>
              <a:t>İki </a:t>
            </a:r>
            <a:r>
              <a:rPr lang="tr-TR" sz="2400" dirty="0"/>
              <a:t>yönlü dairesel bağlı liste</a:t>
            </a:r>
          </a:p>
        </p:txBody>
      </p:sp>
    </p:spTree>
    <p:extLst>
      <p:ext uri="{BB962C8B-B14F-4D97-AF65-F5344CB8AC3E}">
        <p14:creationId xmlns:p14="http://schemas.microsoft.com/office/powerpoint/2010/main" val="552693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405737"/>
            <a:ext cx="4653891" cy="954107"/>
          </a:xfrm>
          <a:prstGeom prst="rect">
            <a:avLst/>
          </a:prstGeom>
          <a:noFill/>
        </p:spPr>
        <p:txBody>
          <a:bodyPr wrap="square" rtlCol="0">
            <a:spAutoFit/>
          </a:bodyPr>
          <a:lstStyle/>
          <a:p>
            <a:r>
              <a:rPr lang="tr-TR" sz="2800" b="1" dirty="0" smtClean="0">
                <a:solidFill>
                  <a:schemeClr val="accent6">
                    <a:lumMod val="40000"/>
                    <a:lumOff val="60000"/>
                  </a:schemeClr>
                </a:solidFill>
              </a:rPr>
              <a:t>BAĞLI LİSTELERLE DİZİLERİN KARŞILAŞTIRILMASI</a:t>
            </a:r>
            <a:endParaRPr lang="tr-TR" sz="2800" b="1" dirty="0">
              <a:solidFill>
                <a:schemeClr val="accent6">
                  <a:lumMod val="40000"/>
                  <a:lumOff val="60000"/>
                </a:schemeClr>
              </a:solidFill>
            </a:endParaRPr>
          </a:p>
        </p:txBody>
      </p:sp>
      <p:sp>
        <p:nvSpPr>
          <p:cNvPr id="4" name="Metin kutusu 3"/>
          <p:cNvSpPr txBox="1"/>
          <p:nvPr/>
        </p:nvSpPr>
        <p:spPr>
          <a:xfrm>
            <a:off x="1897039" y="1555845"/>
            <a:ext cx="9498842" cy="3600986"/>
          </a:xfrm>
          <a:prstGeom prst="rect">
            <a:avLst/>
          </a:prstGeom>
          <a:noFill/>
        </p:spPr>
        <p:txBody>
          <a:bodyPr wrap="square" rtlCol="0">
            <a:spAutoFit/>
          </a:bodyPr>
          <a:lstStyle/>
          <a:p>
            <a:r>
              <a:rPr lang="tr-TR" sz="2400" dirty="0" smtClean="0"/>
              <a:t>Diziler;</a:t>
            </a:r>
          </a:p>
          <a:p>
            <a:endParaRPr lang="tr-TR" sz="2400" dirty="0"/>
          </a:p>
          <a:p>
            <a:pPr marL="342900" indent="-342900">
              <a:lnSpc>
                <a:spcPct val="150000"/>
              </a:lnSpc>
              <a:buFont typeface="Wingdings" panose="05000000000000000000" pitchFamily="2" charset="2"/>
              <a:buChar char="ü"/>
            </a:pPr>
            <a:r>
              <a:rPr lang="tr-TR" sz="2400" dirty="0" smtClean="0"/>
              <a:t>Boyut </a:t>
            </a:r>
            <a:r>
              <a:rPr lang="tr-TR" sz="2400" dirty="0"/>
              <a:t>değiştirme zordur</a:t>
            </a:r>
          </a:p>
          <a:p>
            <a:pPr marL="342900" indent="-342900">
              <a:lnSpc>
                <a:spcPct val="150000"/>
              </a:lnSpc>
              <a:buFont typeface="Wingdings" panose="05000000000000000000" pitchFamily="2" charset="2"/>
              <a:buChar char="ü"/>
            </a:pPr>
            <a:r>
              <a:rPr lang="tr-TR" sz="2400" dirty="0" smtClean="0"/>
              <a:t>Yeni </a:t>
            </a:r>
            <a:r>
              <a:rPr lang="tr-TR" sz="2400" dirty="0"/>
              <a:t>bir eleman ekleme zordur</a:t>
            </a:r>
          </a:p>
          <a:p>
            <a:pPr marL="342900" indent="-342900">
              <a:lnSpc>
                <a:spcPct val="150000"/>
              </a:lnSpc>
              <a:buFont typeface="Wingdings" panose="05000000000000000000" pitchFamily="2" charset="2"/>
              <a:buChar char="ü"/>
            </a:pPr>
            <a:r>
              <a:rPr lang="tr-TR" sz="2400" dirty="0" smtClean="0"/>
              <a:t>Bir </a:t>
            </a:r>
            <a:r>
              <a:rPr lang="tr-TR" sz="2400" dirty="0"/>
              <a:t>elemanı silme zordur</a:t>
            </a:r>
          </a:p>
          <a:p>
            <a:pPr marL="342900" indent="-342900">
              <a:lnSpc>
                <a:spcPct val="150000"/>
              </a:lnSpc>
              <a:buFont typeface="Wingdings" panose="05000000000000000000" pitchFamily="2" charset="2"/>
              <a:buChar char="ü"/>
            </a:pPr>
            <a:r>
              <a:rPr lang="tr-TR" sz="2400" dirty="0" smtClean="0"/>
              <a:t>Dizinin </a:t>
            </a:r>
            <a:r>
              <a:rPr lang="tr-TR" sz="2400" dirty="0"/>
              <a:t>tüm elemanları için hafızada yer ayrılır</a:t>
            </a:r>
          </a:p>
          <a:p>
            <a:pPr marL="342900" indent="-342900">
              <a:lnSpc>
                <a:spcPct val="150000"/>
              </a:lnSpc>
              <a:buFont typeface="Wingdings" panose="05000000000000000000" pitchFamily="2" charset="2"/>
              <a:buChar char="ü"/>
            </a:pPr>
            <a:r>
              <a:rPr lang="tr-TR" sz="2400" dirty="0" smtClean="0"/>
              <a:t>Bağlı listeler ile bu problemler çözülebilir.</a:t>
            </a:r>
            <a:endParaRPr lang="tr-TR" sz="2400" dirty="0"/>
          </a:p>
        </p:txBody>
      </p:sp>
      <p:pic>
        <p:nvPicPr>
          <p:cNvPr id="5" name="Resim 4"/>
          <p:cNvPicPr/>
          <p:nvPr/>
        </p:nvPicPr>
        <p:blipFill>
          <a:blip r:embed="rId2"/>
          <a:stretch>
            <a:fillRect/>
          </a:stretch>
        </p:blipFill>
        <p:spPr>
          <a:xfrm>
            <a:off x="7097618" y="1720615"/>
            <a:ext cx="4029075" cy="2162175"/>
          </a:xfrm>
          <a:prstGeom prst="rect">
            <a:avLst/>
          </a:prstGeom>
        </p:spPr>
      </p:pic>
    </p:spTree>
    <p:extLst>
      <p:ext uri="{BB962C8B-B14F-4D97-AF65-F5344CB8AC3E}">
        <p14:creationId xmlns:p14="http://schemas.microsoft.com/office/powerpoint/2010/main" val="1005710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405737"/>
            <a:ext cx="4653891" cy="954107"/>
          </a:xfrm>
          <a:prstGeom prst="rect">
            <a:avLst/>
          </a:prstGeom>
          <a:noFill/>
        </p:spPr>
        <p:txBody>
          <a:bodyPr wrap="square" rtlCol="0">
            <a:spAutoFit/>
          </a:bodyPr>
          <a:lstStyle/>
          <a:p>
            <a:r>
              <a:rPr lang="tr-TR" sz="2800" b="1" dirty="0" smtClean="0">
                <a:solidFill>
                  <a:schemeClr val="accent6">
                    <a:lumMod val="40000"/>
                    <a:lumOff val="60000"/>
                  </a:schemeClr>
                </a:solidFill>
              </a:rPr>
              <a:t>BAĞLI LİSTELERLE DİZİLERİN KARŞILAŞTIRILMASI</a:t>
            </a:r>
            <a:endParaRPr lang="tr-TR" sz="2800" b="1" dirty="0">
              <a:solidFill>
                <a:schemeClr val="accent6">
                  <a:lumMod val="40000"/>
                  <a:lumOff val="60000"/>
                </a:schemeClr>
              </a:solidFill>
            </a:endParaRPr>
          </a:p>
        </p:txBody>
      </p:sp>
      <p:sp>
        <p:nvSpPr>
          <p:cNvPr id="4" name="Metin kutusu 3"/>
          <p:cNvSpPr txBox="1"/>
          <p:nvPr/>
        </p:nvSpPr>
        <p:spPr>
          <a:xfrm>
            <a:off x="1889600" y="2019869"/>
            <a:ext cx="9498842" cy="3046988"/>
          </a:xfrm>
          <a:prstGeom prst="rect">
            <a:avLst/>
          </a:prstGeom>
          <a:noFill/>
        </p:spPr>
        <p:txBody>
          <a:bodyPr wrap="square" rtlCol="0">
            <a:spAutoFit/>
          </a:bodyPr>
          <a:lstStyle/>
          <a:p>
            <a:r>
              <a:rPr lang="tr-TR" sz="2400" dirty="0" smtClean="0"/>
              <a:t>Bağlı Listeler;</a:t>
            </a:r>
          </a:p>
          <a:p>
            <a:endParaRPr lang="tr-TR" sz="2400" dirty="0"/>
          </a:p>
          <a:p>
            <a:pPr marL="342900" indent="-342900">
              <a:buFont typeface="Wingdings" panose="05000000000000000000" pitchFamily="2" charset="2"/>
              <a:buChar char="ü"/>
            </a:pPr>
            <a:r>
              <a:rPr lang="tr-TR" sz="2400" dirty="0"/>
              <a:t>Her dizi elamanı için ayrı hafıza alanı ayrılır</a:t>
            </a:r>
            <a:r>
              <a:rPr lang="tr-TR" sz="2400" dirty="0" smtClean="0"/>
              <a:t>.</a:t>
            </a:r>
          </a:p>
          <a:p>
            <a:pPr marL="342900" indent="-342900">
              <a:buFont typeface="Wingdings" panose="05000000000000000000" pitchFamily="2" charset="2"/>
              <a:buChar char="ü"/>
            </a:pPr>
            <a:endParaRPr lang="tr-TR" sz="2400" dirty="0"/>
          </a:p>
          <a:p>
            <a:pPr marL="342900" indent="-342900">
              <a:buFont typeface="Wingdings" panose="05000000000000000000" pitchFamily="2" charset="2"/>
              <a:buChar char="ü"/>
            </a:pPr>
            <a:r>
              <a:rPr lang="tr-TR" sz="2400" dirty="0" smtClean="0"/>
              <a:t>Bilgi </a:t>
            </a:r>
            <a:r>
              <a:rPr lang="tr-TR" sz="2400" dirty="0"/>
              <a:t>kavramsal olarak sıralıdır ancak hafızada </a:t>
            </a:r>
            <a:r>
              <a:rPr lang="tr-TR" sz="2400" dirty="0" smtClean="0"/>
              <a:t>bulunduğu </a:t>
            </a:r>
            <a:r>
              <a:rPr lang="tr-TR" sz="2400" dirty="0"/>
              <a:t>yer sıralı değildir</a:t>
            </a:r>
            <a:r>
              <a:rPr lang="tr-TR" sz="2400" dirty="0" smtClean="0"/>
              <a:t>.</a:t>
            </a:r>
          </a:p>
          <a:p>
            <a:endParaRPr lang="tr-TR" sz="2400" dirty="0"/>
          </a:p>
          <a:p>
            <a:pPr marL="342900" indent="-342900">
              <a:buFont typeface="Wingdings" panose="05000000000000000000" pitchFamily="2" charset="2"/>
              <a:buChar char="ü"/>
            </a:pPr>
            <a:r>
              <a:rPr lang="tr-TR" sz="2400" dirty="0" smtClean="0"/>
              <a:t>Her </a:t>
            </a:r>
            <a:r>
              <a:rPr lang="tr-TR" sz="2400" dirty="0"/>
              <a:t>bir eleman (</a:t>
            </a:r>
            <a:r>
              <a:rPr lang="tr-TR" sz="2400" dirty="0" err="1"/>
              <a:t>node</a:t>
            </a:r>
            <a:r>
              <a:rPr lang="tr-TR" sz="2400" dirty="0"/>
              <a:t>) bir sonrakini gösterir.</a:t>
            </a:r>
          </a:p>
        </p:txBody>
      </p:sp>
    </p:spTree>
    <p:extLst>
      <p:ext uri="{BB962C8B-B14F-4D97-AF65-F5344CB8AC3E}">
        <p14:creationId xmlns:p14="http://schemas.microsoft.com/office/powerpoint/2010/main" val="1738094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621180"/>
            <a:ext cx="4653891" cy="523220"/>
          </a:xfrm>
          <a:prstGeom prst="rect">
            <a:avLst/>
          </a:prstGeom>
          <a:noFill/>
        </p:spPr>
        <p:txBody>
          <a:bodyPr wrap="square" rtlCol="0">
            <a:spAutoFit/>
          </a:bodyPr>
          <a:lstStyle/>
          <a:p>
            <a:r>
              <a:rPr lang="tr-TR" sz="2800" b="1" dirty="0" smtClean="0">
                <a:solidFill>
                  <a:schemeClr val="accent6">
                    <a:lumMod val="40000"/>
                    <a:lumOff val="60000"/>
                  </a:schemeClr>
                </a:solidFill>
              </a:rPr>
              <a:t>DİZİ İLE LİSTE YAPISI</a:t>
            </a:r>
            <a:endParaRPr lang="tr-TR" sz="2800" b="1" dirty="0">
              <a:solidFill>
                <a:schemeClr val="accent6">
                  <a:lumMod val="40000"/>
                  <a:lumOff val="60000"/>
                </a:schemeClr>
              </a:solidFill>
            </a:endParaRPr>
          </a:p>
        </p:txBody>
      </p:sp>
      <p:sp>
        <p:nvSpPr>
          <p:cNvPr id="4" name="Metin kutusu 3"/>
          <p:cNvSpPr txBox="1"/>
          <p:nvPr/>
        </p:nvSpPr>
        <p:spPr>
          <a:xfrm>
            <a:off x="1875953" y="1555844"/>
            <a:ext cx="9498842" cy="4662815"/>
          </a:xfrm>
          <a:prstGeom prst="rect">
            <a:avLst/>
          </a:prstGeom>
          <a:noFill/>
        </p:spPr>
        <p:txBody>
          <a:bodyPr wrap="square" rtlCol="0">
            <a:spAutoFit/>
          </a:bodyPr>
          <a:lstStyle/>
          <a:p>
            <a:pPr>
              <a:lnSpc>
                <a:spcPct val="150000"/>
              </a:lnSpc>
            </a:pPr>
            <a:r>
              <a:rPr lang="tr-TR" i="1" dirty="0">
                <a:latin typeface="Calibri" panose="020F0502020204030204" pitchFamily="34" charset="0"/>
              </a:rPr>
              <a:t>#</a:t>
            </a:r>
            <a:r>
              <a:rPr lang="tr-TR" i="1" dirty="0" err="1">
                <a:latin typeface="Calibri" panose="020F0502020204030204" pitchFamily="34" charset="0"/>
              </a:rPr>
              <a:t>ifndef</a:t>
            </a:r>
            <a:r>
              <a:rPr lang="tr-TR" i="1" dirty="0">
                <a:latin typeface="Calibri" panose="020F0502020204030204" pitchFamily="34" charset="0"/>
              </a:rPr>
              <a:t> </a:t>
            </a:r>
            <a:r>
              <a:rPr lang="tr-TR" i="1" dirty="0" smtClean="0">
                <a:latin typeface="Calibri" panose="020F0502020204030204" pitchFamily="34" charset="0"/>
              </a:rPr>
              <a:t>ARRAYLIST_HPP</a:t>
            </a:r>
            <a:endParaRPr lang="tr-TR" i="1" dirty="0">
              <a:latin typeface="Calibri" panose="020F0502020204030204" pitchFamily="34" charset="0"/>
            </a:endParaRPr>
          </a:p>
          <a:p>
            <a:pPr>
              <a:lnSpc>
                <a:spcPct val="150000"/>
              </a:lnSpc>
            </a:pPr>
            <a:r>
              <a:rPr lang="tr-TR" i="1" dirty="0">
                <a:latin typeface="Calibri" panose="020F0502020204030204" pitchFamily="34" charset="0"/>
              </a:rPr>
              <a:t>#define </a:t>
            </a:r>
            <a:r>
              <a:rPr lang="tr-TR" i="1" dirty="0" smtClean="0">
                <a:latin typeface="Calibri" panose="020F0502020204030204" pitchFamily="34" charset="0"/>
              </a:rPr>
              <a:t>ARRAYLIST_HPP</a:t>
            </a:r>
            <a:endParaRPr lang="tr-TR" i="1" dirty="0">
              <a:latin typeface="Calibri" panose="020F0502020204030204" pitchFamily="34" charset="0"/>
            </a:endParaRPr>
          </a:p>
          <a:p>
            <a:pPr>
              <a:lnSpc>
                <a:spcPct val="150000"/>
              </a:lnSpc>
            </a:pPr>
            <a:r>
              <a:rPr lang="tr-TR" i="1" dirty="0">
                <a:latin typeface="Calibri" panose="020F0502020204030204" pitchFamily="34" charset="0"/>
              </a:rPr>
              <a:t>#</a:t>
            </a:r>
            <a:r>
              <a:rPr lang="tr-TR" i="1" dirty="0" err="1">
                <a:latin typeface="Calibri" panose="020F0502020204030204" pitchFamily="34" charset="0"/>
              </a:rPr>
              <a:t>include</a:t>
            </a:r>
            <a:r>
              <a:rPr lang="tr-TR" i="1" dirty="0">
                <a:latin typeface="Calibri" panose="020F0502020204030204" pitchFamily="34" charset="0"/>
              </a:rPr>
              <a:t> "ElemanYok.hpp</a:t>
            </a:r>
            <a:r>
              <a:rPr lang="tr-TR" i="1" dirty="0" smtClean="0">
                <a:latin typeface="Calibri" panose="020F0502020204030204" pitchFamily="34" charset="0"/>
              </a:rPr>
              <a:t>"</a:t>
            </a:r>
            <a:endParaRPr lang="tr-TR" i="1" dirty="0">
              <a:latin typeface="Calibri" panose="020F0502020204030204" pitchFamily="34" charset="0"/>
            </a:endParaRPr>
          </a:p>
          <a:p>
            <a:pPr>
              <a:lnSpc>
                <a:spcPct val="150000"/>
              </a:lnSpc>
            </a:pPr>
            <a:r>
              <a:rPr lang="tr-TR" i="1" dirty="0">
                <a:latin typeface="Calibri" panose="020F0502020204030204" pitchFamily="34" charset="0"/>
              </a:rPr>
              <a:t>#</a:t>
            </a:r>
            <a:r>
              <a:rPr lang="tr-TR" i="1" dirty="0" err="1">
                <a:latin typeface="Calibri" panose="020F0502020204030204" pitchFamily="34" charset="0"/>
              </a:rPr>
              <a:t>include</a:t>
            </a:r>
            <a:r>
              <a:rPr lang="tr-TR" i="1" dirty="0">
                <a:latin typeface="Calibri" panose="020F0502020204030204" pitchFamily="34" charset="0"/>
              </a:rPr>
              <a:t> "ListeBos.hpp</a:t>
            </a:r>
            <a:r>
              <a:rPr lang="tr-TR" i="1" dirty="0" smtClean="0">
                <a:latin typeface="Calibri" panose="020F0502020204030204" pitchFamily="34" charset="0"/>
              </a:rPr>
              <a:t>"</a:t>
            </a:r>
            <a:endParaRPr lang="tr-TR" i="1" dirty="0">
              <a:latin typeface="Calibri" panose="020F0502020204030204" pitchFamily="34" charset="0"/>
            </a:endParaRPr>
          </a:p>
          <a:p>
            <a:pPr>
              <a:lnSpc>
                <a:spcPct val="150000"/>
              </a:lnSpc>
            </a:pPr>
            <a:r>
              <a:rPr lang="tr-TR" i="1" dirty="0">
                <a:latin typeface="Calibri" panose="020F0502020204030204" pitchFamily="34" charset="0"/>
              </a:rPr>
              <a:t>#</a:t>
            </a:r>
            <a:r>
              <a:rPr lang="tr-TR" i="1" dirty="0" err="1">
                <a:latin typeface="Calibri" panose="020F0502020204030204" pitchFamily="34" charset="0"/>
              </a:rPr>
              <a:t>include</a:t>
            </a:r>
            <a:r>
              <a:rPr lang="tr-TR" i="1" dirty="0">
                <a:latin typeface="Calibri" panose="020F0502020204030204" pitchFamily="34" charset="0"/>
              </a:rPr>
              <a:t> "Tasma.hpp</a:t>
            </a:r>
            <a:r>
              <a:rPr lang="tr-TR" i="1" dirty="0" smtClean="0">
                <a:latin typeface="Calibri" panose="020F0502020204030204" pitchFamily="34" charset="0"/>
              </a:rPr>
              <a:t>"</a:t>
            </a:r>
            <a:endParaRPr lang="tr-TR" i="1" dirty="0">
              <a:latin typeface="Calibri" panose="020F0502020204030204" pitchFamily="34" charset="0"/>
            </a:endParaRPr>
          </a:p>
          <a:p>
            <a:pPr>
              <a:lnSpc>
                <a:spcPct val="150000"/>
              </a:lnSpc>
            </a:pPr>
            <a:r>
              <a:rPr lang="tr-TR" i="1" dirty="0" err="1">
                <a:latin typeface="Calibri" panose="020F0502020204030204" pitchFamily="34" charset="0"/>
              </a:rPr>
              <a:t>template</a:t>
            </a:r>
            <a:r>
              <a:rPr lang="tr-TR" i="1" dirty="0">
                <a:latin typeface="Calibri" panose="020F0502020204030204" pitchFamily="34" charset="0"/>
              </a:rPr>
              <a:t> &lt;</a:t>
            </a:r>
            <a:r>
              <a:rPr lang="tr-TR" i="1" dirty="0" err="1">
                <a:latin typeface="Calibri" panose="020F0502020204030204" pitchFamily="34" charset="0"/>
              </a:rPr>
              <a:t>typename</a:t>
            </a:r>
            <a:r>
              <a:rPr lang="tr-TR" i="1" dirty="0">
                <a:latin typeface="Calibri" panose="020F0502020204030204" pitchFamily="34" charset="0"/>
              </a:rPr>
              <a:t> Nesne</a:t>
            </a:r>
            <a:r>
              <a:rPr lang="tr-TR" i="1" dirty="0" smtClean="0">
                <a:latin typeface="Calibri" panose="020F0502020204030204" pitchFamily="34" charset="0"/>
              </a:rPr>
              <a:t>&gt;</a:t>
            </a:r>
            <a:endParaRPr lang="tr-TR" i="1" dirty="0">
              <a:latin typeface="Calibri" panose="020F0502020204030204" pitchFamily="34" charset="0"/>
            </a:endParaRPr>
          </a:p>
          <a:p>
            <a:pPr>
              <a:lnSpc>
                <a:spcPct val="150000"/>
              </a:lnSpc>
            </a:pPr>
            <a:r>
              <a:rPr lang="tr-TR" i="1" dirty="0" err="1">
                <a:latin typeface="Calibri" panose="020F0502020204030204" pitchFamily="34" charset="0"/>
              </a:rPr>
              <a:t>class</a:t>
            </a:r>
            <a:r>
              <a:rPr lang="tr-TR" i="1" dirty="0">
                <a:latin typeface="Calibri" panose="020F0502020204030204" pitchFamily="34" charset="0"/>
              </a:rPr>
              <a:t> </a:t>
            </a:r>
            <a:r>
              <a:rPr lang="tr-TR" i="1" dirty="0" err="1">
                <a:latin typeface="Calibri" panose="020F0502020204030204" pitchFamily="34" charset="0"/>
              </a:rPr>
              <a:t>ArrayList</a:t>
            </a:r>
            <a:r>
              <a:rPr lang="tr-TR" i="1" dirty="0" smtClean="0">
                <a:latin typeface="Calibri" panose="020F0502020204030204" pitchFamily="34" charset="0"/>
              </a:rPr>
              <a:t>{</a:t>
            </a:r>
            <a:endParaRPr lang="tr-TR" i="1" dirty="0">
              <a:latin typeface="Calibri" panose="020F0502020204030204" pitchFamily="34" charset="0"/>
            </a:endParaRPr>
          </a:p>
          <a:p>
            <a:pPr>
              <a:lnSpc>
                <a:spcPct val="150000"/>
              </a:lnSpc>
            </a:pPr>
            <a:r>
              <a:rPr lang="tr-TR" i="1" dirty="0" smtClean="0">
                <a:latin typeface="Calibri" panose="020F0502020204030204" pitchFamily="34" charset="0"/>
              </a:rPr>
              <a:t>	</a:t>
            </a:r>
            <a:r>
              <a:rPr lang="tr-TR" i="1" dirty="0" err="1" smtClean="0">
                <a:latin typeface="Calibri" panose="020F0502020204030204" pitchFamily="34" charset="0"/>
              </a:rPr>
              <a:t>private</a:t>
            </a:r>
            <a:r>
              <a:rPr lang="tr-TR" i="1" dirty="0" smtClean="0">
                <a:latin typeface="Calibri" panose="020F0502020204030204" pitchFamily="34" charset="0"/>
              </a:rPr>
              <a:t>:</a:t>
            </a:r>
            <a:endParaRPr lang="tr-TR" i="1" dirty="0">
              <a:latin typeface="Calibri" panose="020F0502020204030204" pitchFamily="34" charset="0"/>
            </a:endParaRPr>
          </a:p>
          <a:p>
            <a:pPr>
              <a:lnSpc>
                <a:spcPct val="150000"/>
              </a:lnSpc>
            </a:pPr>
            <a:r>
              <a:rPr lang="tr-TR" i="1" dirty="0" smtClean="0">
                <a:latin typeface="Calibri" panose="020F0502020204030204" pitchFamily="34" charset="0"/>
              </a:rPr>
              <a:t>		Nesne </a:t>
            </a:r>
            <a:r>
              <a:rPr lang="tr-TR" i="1" dirty="0">
                <a:latin typeface="Calibri" panose="020F0502020204030204" pitchFamily="34" charset="0"/>
              </a:rPr>
              <a:t>*elemanlar</a:t>
            </a:r>
            <a:r>
              <a:rPr lang="tr-TR" i="1" dirty="0" smtClean="0">
                <a:latin typeface="Calibri" panose="020F0502020204030204" pitchFamily="34" charset="0"/>
              </a:rPr>
              <a:t>;</a:t>
            </a:r>
            <a:endParaRPr lang="tr-TR" i="1" dirty="0">
              <a:latin typeface="Calibri" panose="020F0502020204030204" pitchFamily="34" charset="0"/>
            </a:endParaRPr>
          </a:p>
          <a:p>
            <a:pPr>
              <a:lnSpc>
                <a:spcPct val="150000"/>
              </a:lnSpc>
            </a:pPr>
            <a:r>
              <a:rPr lang="tr-TR" i="1" dirty="0" smtClean="0">
                <a:latin typeface="Calibri" panose="020F0502020204030204" pitchFamily="34" charset="0"/>
              </a:rPr>
              <a:t>		</a:t>
            </a:r>
            <a:r>
              <a:rPr lang="tr-TR" i="1" dirty="0" err="1" smtClean="0">
                <a:latin typeface="Calibri" panose="020F0502020204030204" pitchFamily="34" charset="0"/>
              </a:rPr>
              <a:t>int</a:t>
            </a:r>
            <a:r>
              <a:rPr lang="tr-TR" i="1" dirty="0" smtClean="0">
                <a:latin typeface="Calibri" panose="020F0502020204030204" pitchFamily="34" charset="0"/>
              </a:rPr>
              <a:t> </a:t>
            </a:r>
            <a:r>
              <a:rPr lang="tr-TR" i="1" dirty="0" err="1">
                <a:latin typeface="Calibri" panose="020F0502020204030204" pitchFamily="34" charset="0"/>
              </a:rPr>
              <a:t>elemanSayisi</a:t>
            </a:r>
            <a:r>
              <a:rPr lang="tr-TR" i="1" dirty="0" smtClean="0">
                <a:latin typeface="Calibri" panose="020F0502020204030204" pitchFamily="34" charset="0"/>
              </a:rPr>
              <a:t>;</a:t>
            </a:r>
            <a:endParaRPr lang="tr-TR" i="1" dirty="0">
              <a:latin typeface="Calibri" panose="020F0502020204030204" pitchFamily="34" charset="0"/>
            </a:endParaRPr>
          </a:p>
          <a:p>
            <a:pPr>
              <a:lnSpc>
                <a:spcPct val="150000"/>
              </a:lnSpc>
            </a:pPr>
            <a:r>
              <a:rPr lang="tr-TR" i="1" dirty="0" smtClean="0">
                <a:latin typeface="Calibri" panose="020F0502020204030204" pitchFamily="34" charset="0"/>
              </a:rPr>
              <a:t>		</a:t>
            </a:r>
            <a:r>
              <a:rPr lang="tr-TR" i="1" dirty="0" err="1" smtClean="0">
                <a:latin typeface="Calibri" panose="020F0502020204030204" pitchFamily="34" charset="0"/>
              </a:rPr>
              <a:t>int</a:t>
            </a:r>
            <a:r>
              <a:rPr lang="tr-TR" i="1" dirty="0" smtClean="0">
                <a:latin typeface="Calibri" panose="020F0502020204030204" pitchFamily="34" charset="0"/>
              </a:rPr>
              <a:t> </a:t>
            </a:r>
            <a:r>
              <a:rPr lang="tr-TR" i="1" dirty="0">
                <a:latin typeface="Calibri" panose="020F0502020204030204" pitchFamily="34" charset="0"/>
              </a:rPr>
              <a:t>kapasite;</a:t>
            </a:r>
          </a:p>
        </p:txBody>
      </p:sp>
    </p:spTree>
    <p:extLst>
      <p:ext uri="{BB962C8B-B14F-4D97-AF65-F5344CB8AC3E}">
        <p14:creationId xmlns:p14="http://schemas.microsoft.com/office/powerpoint/2010/main" val="16782770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621180"/>
            <a:ext cx="4653891" cy="523220"/>
          </a:xfrm>
          <a:prstGeom prst="rect">
            <a:avLst/>
          </a:prstGeom>
          <a:noFill/>
        </p:spPr>
        <p:txBody>
          <a:bodyPr wrap="square" rtlCol="0">
            <a:spAutoFit/>
          </a:bodyPr>
          <a:lstStyle/>
          <a:p>
            <a:r>
              <a:rPr lang="tr-TR" sz="2800" b="1" dirty="0" smtClean="0">
                <a:solidFill>
                  <a:schemeClr val="accent6">
                    <a:lumMod val="40000"/>
                    <a:lumOff val="60000"/>
                  </a:schemeClr>
                </a:solidFill>
              </a:rPr>
              <a:t>DİZİ İLE LİSTE YAPISI</a:t>
            </a:r>
            <a:endParaRPr lang="tr-TR" sz="2800" b="1" dirty="0">
              <a:solidFill>
                <a:schemeClr val="accent6">
                  <a:lumMod val="40000"/>
                  <a:lumOff val="60000"/>
                </a:schemeClr>
              </a:solidFill>
            </a:endParaRPr>
          </a:p>
        </p:txBody>
      </p:sp>
      <p:sp>
        <p:nvSpPr>
          <p:cNvPr id="4" name="Metin kutusu 3"/>
          <p:cNvSpPr txBox="1"/>
          <p:nvPr/>
        </p:nvSpPr>
        <p:spPr>
          <a:xfrm>
            <a:off x="1875953" y="1555844"/>
            <a:ext cx="9498842" cy="3788858"/>
          </a:xfrm>
          <a:prstGeom prst="rect">
            <a:avLst/>
          </a:prstGeom>
          <a:noFill/>
        </p:spPr>
        <p:txBody>
          <a:bodyPr wrap="square" rtlCol="0">
            <a:spAutoFit/>
          </a:bodyPr>
          <a:lstStyle/>
          <a:p>
            <a:pPr>
              <a:lnSpc>
                <a:spcPct val="150000"/>
              </a:lnSpc>
            </a:pPr>
            <a:r>
              <a:rPr lang="tr-TR" i="1" dirty="0" err="1">
                <a:latin typeface="Calibri" panose="020F0502020204030204" pitchFamily="34" charset="0"/>
              </a:rPr>
              <a:t>void</a:t>
            </a:r>
            <a:r>
              <a:rPr lang="tr-TR" i="1" dirty="0">
                <a:latin typeface="Calibri" panose="020F0502020204030204" pitchFamily="34" charset="0"/>
              </a:rPr>
              <a:t> </a:t>
            </a:r>
            <a:r>
              <a:rPr lang="tr-TR" i="1" dirty="0" err="1">
                <a:latin typeface="Calibri" panose="020F0502020204030204" pitchFamily="34" charset="0"/>
              </a:rPr>
              <a:t>reserve</a:t>
            </a:r>
            <a:r>
              <a:rPr lang="tr-TR" i="1" dirty="0">
                <a:latin typeface="Calibri" panose="020F0502020204030204" pitchFamily="34" charset="0"/>
              </a:rPr>
              <a:t>(</a:t>
            </a:r>
            <a:r>
              <a:rPr lang="tr-TR" i="1" dirty="0" err="1">
                <a:latin typeface="Calibri" panose="020F0502020204030204" pitchFamily="34" charset="0"/>
              </a:rPr>
              <a:t>int</a:t>
            </a:r>
            <a:r>
              <a:rPr lang="tr-TR" i="1" dirty="0">
                <a:latin typeface="Calibri" panose="020F0502020204030204" pitchFamily="34" charset="0"/>
              </a:rPr>
              <a:t> boyut)</a:t>
            </a:r>
          </a:p>
          <a:p>
            <a:pPr>
              <a:lnSpc>
                <a:spcPct val="150000"/>
              </a:lnSpc>
            </a:pPr>
            <a:r>
              <a:rPr lang="tr-TR" i="1" dirty="0">
                <a:latin typeface="Calibri" panose="020F0502020204030204" pitchFamily="34" charset="0"/>
              </a:rPr>
              <a:t>		{</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if</a:t>
            </a:r>
            <a:r>
              <a:rPr lang="tr-TR" i="1" dirty="0">
                <a:latin typeface="Calibri" panose="020F0502020204030204" pitchFamily="34" charset="0"/>
              </a:rPr>
              <a:t>(kapasite&gt;=boyut) </a:t>
            </a:r>
            <a:r>
              <a:rPr lang="tr-TR" i="1" dirty="0" err="1">
                <a:latin typeface="Calibri" panose="020F0502020204030204" pitchFamily="34" charset="0"/>
              </a:rPr>
              <a:t>return</a:t>
            </a:r>
            <a:r>
              <a:rPr lang="tr-TR" i="1" dirty="0">
                <a:latin typeface="Calibri" panose="020F0502020204030204" pitchFamily="34" charset="0"/>
              </a:rPr>
              <a:t>; // O kadar yer zaten var</a:t>
            </a:r>
          </a:p>
          <a:p>
            <a:pPr>
              <a:lnSpc>
                <a:spcPct val="150000"/>
              </a:lnSpc>
            </a:pPr>
            <a:r>
              <a:rPr lang="tr-TR" i="1" dirty="0">
                <a:latin typeface="Calibri" panose="020F0502020204030204" pitchFamily="34" charset="0"/>
              </a:rPr>
              <a:t>			 Nesne *</a:t>
            </a:r>
            <a:r>
              <a:rPr lang="tr-TR" i="1" dirty="0" err="1">
                <a:latin typeface="Calibri" panose="020F0502020204030204" pitchFamily="34" charset="0"/>
              </a:rPr>
              <a:t>tmp</a:t>
            </a:r>
            <a:r>
              <a:rPr lang="tr-TR" i="1" dirty="0">
                <a:latin typeface="Calibri" panose="020F0502020204030204" pitchFamily="34" charset="0"/>
              </a:rPr>
              <a:t> = </a:t>
            </a:r>
            <a:r>
              <a:rPr lang="tr-TR" i="1" dirty="0" err="1">
                <a:latin typeface="Calibri" panose="020F0502020204030204" pitchFamily="34" charset="0"/>
              </a:rPr>
              <a:t>new</a:t>
            </a:r>
            <a:r>
              <a:rPr lang="tr-TR" i="1" dirty="0">
                <a:latin typeface="Calibri" panose="020F0502020204030204" pitchFamily="34" charset="0"/>
              </a:rPr>
              <a:t> Nesne[boyut];</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for</a:t>
            </a:r>
            <a:r>
              <a:rPr lang="tr-TR" i="1" dirty="0">
                <a:latin typeface="Calibri" panose="020F0502020204030204" pitchFamily="34" charset="0"/>
              </a:rPr>
              <a:t>(</a:t>
            </a:r>
            <a:r>
              <a:rPr lang="tr-TR" i="1" dirty="0" err="1">
                <a:latin typeface="Calibri" panose="020F0502020204030204" pitchFamily="34" charset="0"/>
              </a:rPr>
              <a:t>int</a:t>
            </a:r>
            <a:r>
              <a:rPr lang="tr-TR" i="1" dirty="0">
                <a:latin typeface="Calibri" panose="020F0502020204030204" pitchFamily="34" charset="0"/>
              </a:rPr>
              <a:t> j=0;j&lt;</a:t>
            </a:r>
            <a:r>
              <a:rPr lang="tr-TR" i="1" dirty="0" err="1">
                <a:latin typeface="Calibri" panose="020F0502020204030204" pitchFamily="34" charset="0"/>
              </a:rPr>
              <a:t>elemanSayisi;j</a:t>
            </a:r>
            <a:r>
              <a:rPr lang="tr-TR" i="1" dirty="0">
                <a:latin typeface="Calibri" panose="020F0502020204030204" pitchFamily="34" charset="0"/>
              </a:rPr>
              <a:t>++) </a:t>
            </a:r>
            <a:r>
              <a:rPr lang="tr-TR" i="1" dirty="0" err="1">
                <a:latin typeface="Calibri" panose="020F0502020204030204" pitchFamily="34" charset="0"/>
              </a:rPr>
              <a:t>tmp</a:t>
            </a:r>
            <a:r>
              <a:rPr lang="tr-TR" i="1" dirty="0">
                <a:latin typeface="Calibri" panose="020F0502020204030204" pitchFamily="34" charset="0"/>
              </a:rPr>
              <a:t>[j]= elemanlar[j];</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if</a:t>
            </a:r>
            <a:r>
              <a:rPr lang="tr-TR" i="1" dirty="0">
                <a:latin typeface="Calibri" panose="020F0502020204030204" pitchFamily="34" charset="0"/>
              </a:rPr>
              <a:t>(elemanlar != NULL) </a:t>
            </a:r>
            <a:r>
              <a:rPr lang="tr-TR" i="1" dirty="0" err="1">
                <a:latin typeface="Calibri" panose="020F0502020204030204" pitchFamily="34" charset="0"/>
              </a:rPr>
              <a:t>delete</a:t>
            </a:r>
            <a:r>
              <a:rPr lang="tr-TR" i="1" dirty="0">
                <a:latin typeface="Calibri" panose="020F0502020204030204" pitchFamily="34" charset="0"/>
              </a:rPr>
              <a:t> [] elemanlar;</a:t>
            </a:r>
          </a:p>
          <a:p>
            <a:pPr>
              <a:lnSpc>
                <a:spcPct val="150000"/>
              </a:lnSpc>
            </a:pPr>
            <a:r>
              <a:rPr lang="tr-TR" i="1" dirty="0">
                <a:latin typeface="Calibri" panose="020F0502020204030204" pitchFamily="34" charset="0"/>
              </a:rPr>
              <a:t>			 elemanlar = </a:t>
            </a:r>
            <a:r>
              <a:rPr lang="tr-TR" i="1" dirty="0" err="1">
                <a:latin typeface="Calibri" panose="020F0502020204030204" pitchFamily="34" charset="0"/>
              </a:rPr>
              <a:t>tmp</a:t>
            </a:r>
            <a:r>
              <a:rPr lang="tr-TR" i="1" dirty="0">
                <a:latin typeface="Calibri" panose="020F0502020204030204" pitchFamily="34" charset="0"/>
              </a:rPr>
              <a:t>;</a:t>
            </a:r>
          </a:p>
          <a:p>
            <a:pPr>
              <a:lnSpc>
                <a:spcPct val="150000"/>
              </a:lnSpc>
            </a:pPr>
            <a:r>
              <a:rPr lang="tr-TR" i="1" dirty="0">
                <a:latin typeface="Calibri" panose="020F0502020204030204" pitchFamily="34" charset="0"/>
              </a:rPr>
              <a:t>			 kapasite = boyut;</a:t>
            </a:r>
          </a:p>
          <a:p>
            <a:pPr>
              <a:lnSpc>
                <a:spcPct val="150000"/>
              </a:lnSpc>
            </a:pPr>
            <a:r>
              <a:rPr lang="tr-TR" i="1" dirty="0">
                <a:latin typeface="Calibri" panose="020F0502020204030204" pitchFamily="34" charset="0"/>
              </a:rPr>
              <a:t>		}</a:t>
            </a:r>
          </a:p>
        </p:txBody>
      </p:sp>
    </p:spTree>
    <p:extLst>
      <p:ext uri="{BB962C8B-B14F-4D97-AF65-F5344CB8AC3E}">
        <p14:creationId xmlns:p14="http://schemas.microsoft.com/office/powerpoint/2010/main" val="596100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621180"/>
            <a:ext cx="4653891" cy="523220"/>
          </a:xfrm>
          <a:prstGeom prst="rect">
            <a:avLst/>
          </a:prstGeom>
          <a:noFill/>
        </p:spPr>
        <p:txBody>
          <a:bodyPr wrap="square" rtlCol="0">
            <a:spAutoFit/>
          </a:bodyPr>
          <a:lstStyle/>
          <a:p>
            <a:r>
              <a:rPr lang="tr-TR" sz="2800" b="1" dirty="0" smtClean="0">
                <a:solidFill>
                  <a:schemeClr val="accent6">
                    <a:lumMod val="40000"/>
                    <a:lumOff val="60000"/>
                  </a:schemeClr>
                </a:solidFill>
              </a:rPr>
              <a:t>DİZİ İLE LİSTE YAPISI</a:t>
            </a:r>
            <a:endParaRPr lang="tr-TR" sz="2800" b="1" dirty="0">
              <a:solidFill>
                <a:schemeClr val="accent6">
                  <a:lumMod val="40000"/>
                  <a:lumOff val="60000"/>
                </a:schemeClr>
              </a:solidFill>
            </a:endParaRPr>
          </a:p>
        </p:txBody>
      </p:sp>
      <p:sp>
        <p:nvSpPr>
          <p:cNvPr id="4" name="Metin kutusu 3"/>
          <p:cNvSpPr txBox="1"/>
          <p:nvPr/>
        </p:nvSpPr>
        <p:spPr>
          <a:xfrm>
            <a:off x="1875953" y="1555844"/>
            <a:ext cx="9498842" cy="2585323"/>
          </a:xfrm>
          <a:prstGeom prst="rect">
            <a:avLst/>
          </a:prstGeom>
          <a:noFill/>
        </p:spPr>
        <p:txBody>
          <a:bodyPr wrap="square" rtlCol="0">
            <a:spAutoFit/>
          </a:bodyPr>
          <a:lstStyle/>
          <a:p>
            <a:pPr>
              <a:lnSpc>
                <a:spcPct val="150000"/>
              </a:lnSpc>
            </a:pPr>
            <a:r>
              <a:rPr lang="tr-TR" i="1" dirty="0" err="1">
                <a:latin typeface="Calibri" panose="020F0502020204030204" pitchFamily="34" charset="0"/>
              </a:rPr>
              <a:t>ArrayList</a:t>
            </a:r>
            <a:r>
              <a:rPr lang="tr-TR" i="1" dirty="0">
                <a:latin typeface="Calibri" panose="020F0502020204030204" pitchFamily="34" charset="0"/>
              </a:rPr>
              <a:t>() //Varsayılan Yapıcı metot</a:t>
            </a:r>
          </a:p>
          <a:p>
            <a:pPr>
              <a:lnSpc>
                <a:spcPct val="150000"/>
              </a:lnSpc>
            </a:pPr>
            <a:r>
              <a:rPr lang="tr-TR" i="1" dirty="0" smtClean="0">
                <a:latin typeface="Calibri" panose="020F0502020204030204" pitchFamily="34" charset="0"/>
              </a:rPr>
              <a:t>{</a:t>
            </a:r>
            <a:endParaRPr lang="tr-TR" i="1" dirty="0">
              <a:latin typeface="Calibri" panose="020F0502020204030204" pitchFamily="34" charset="0"/>
            </a:endParaRPr>
          </a:p>
          <a:p>
            <a:pPr>
              <a:lnSpc>
                <a:spcPct val="150000"/>
              </a:lnSpc>
            </a:pPr>
            <a:r>
              <a:rPr lang="tr-TR" i="1" dirty="0" smtClean="0">
                <a:latin typeface="Calibri" panose="020F0502020204030204" pitchFamily="34" charset="0"/>
              </a:rPr>
              <a:t>	</a:t>
            </a:r>
            <a:r>
              <a:rPr lang="tr-TR" i="1" dirty="0" err="1" smtClean="0">
                <a:latin typeface="Calibri" panose="020F0502020204030204" pitchFamily="34" charset="0"/>
              </a:rPr>
              <a:t>elemanSayisi</a:t>
            </a:r>
            <a:r>
              <a:rPr lang="tr-TR" i="1" dirty="0" smtClean="0">
                <a:latin typeface="Calibri" panose="020F0502020204030204" pitchFamily="34" charset="0"/>
              </a:rPr>
              <a:t> </a:t>
            </a:r>
            <a:r>
              <a:rPr lang="tr-TR" i="1" dirty="0">
                <a:latin typeface="Calibri" panose="020F0502020204030204" pitchFamily="34" charset="0"/>
              </a:rPr>
              <a:t>= 0;</a:t>
            </a:r>
          </a:p>
          <a:p>
            <a:pPr>
              <a:lnSpc>
                <a:spcPct val="150000"/>
              </a:lnSpc>
            </a:pPr>
            <a:r>
              <a:rPr lang="tr-TR" i="1" dirty="0" smtClean="0">
                <a:latin typeface="Calibri" panose="020F0502020204030204" pitchFamily="34" charset="0"/>
              </a:rPr>
              <a:t>	kapasite=0</a:t>
            </a:r>
            <a:r>
              <a:rPr lang="tr-TR" i="1" dirty="0">
                <a:latin typeface="Calibri" panose="020F0502020204030204" pitchFamily="34" charset="0"/>
              </a:rPr>
              <a:t>;</a:t>
            </a:r>
          </a:p>
          <a:p>
            <a:pPr>
              <a:lnSpc>
                <a:spcPct val="150000"/>
              </a:lnSpc>
            </a:pPr>
            <a:r>
              <a:rPr lang="tr-TR" i="1" dirty="0" smtClean="0">
                <a:latin typeface="Calibri" panose="020F0502020204030204" pitchFamily="34" charset="0"/>
              </a:rPr>
              <a:t>	elemanlar </a:t>
            </a:r>
            <a:r>
              <a:rPr lang="tr-TR" i="1" dirty="0">
                <a:latin typeface="Calibri" panose="020F0502020204030204" pitchFamily="34" charset="0"/>
              </a:rPr>
              <a:t>= NULL;</a:t>
            </a:r>
          </a:p>
          <a:p>
            <a:pPr>
              <a:lnSpc>
                <a:spcPct val="150000"/>
              </a:lnSpc>
            </a:pPr>
            <a:r>
              <a:rPr lang="tr-TR" i="1" dirty="0" smtClean="0">
                <a:latin typeface="Calibri" panose="020F0502020204030204" pitchFamily="34" charset="0"/>
              </a:rPr>
              <a:t>}</a:t>
            </a:r>
            <a:endParaRPr lang="tr-TR" i="1" dirty="0">
              <a:latin typeface="Calibri" panose="020F0502020204030204" pitchFamily="34" charset="0"/>
            </a:endParaRPr>
          </a:p>
        </p:txBody>
      </p:sp>
    </p:spTree>
    <p:extLst>
      <p:ext uri="{BB962C8B-B14F-4D97-AF65-F5344CB8AC3E}">
        <p14:creationId xmlns:p14="http://schemas.microsoft.com/office/powerpoint/2010/main" val="254872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621180"/>
            <a:ext cx="4653891" cy="523220"/>
          </a:xfrm>
          <a:prstGeom prst="rect">
            <a:avLst/>
          </a:prstGeom>
          <a:noFill/>
        </p:spPr>
        <p:txBody>
          <a:bodyPr wrap="square" rtlCol="0">
            <a:spAutoFit/>
          </a:bodyPr>
          <a:lstStyle/>
          <a:p>
            <a:r>
              <a:rPr lang="tr-TR" sz="2800" b="1" dirty="0" smtClean="0">
                <a:solidFill>
                  <a:schemeClr val="accent6">
                    <a:lumMod val="40000"/>
                    <a:lumOff val="60000"/>
                  </a:schemeClr>
                </a:solidFill>
              </a:rPr>
              <a:t>DİZİ İLE LİSTE YAPISI</a:t>
            </a:r>
            <a:endParaRPr lang="tr-TR" sz="2800" b="1" dirty="0">
              <a:solidFill>
                <a:schemeClr val="accent6">
                  <a:lumMod val="40000"/>
                  <a:lumOff val="60000"/>
                </a:schemeClr>
              </a:solidFill>
            </a:endParaRPr>
          </a:p>
        </p:txBody>
      </p:sp>
      <p:sp>
        <p:nvSpPr>
          <p:cNvPr id="4" name="Metin kutusu 3"/>
          <p:cNvSpPr txBox="1"/>
          <p:nvPr/>
        </p:nvSpPr>
        <p:spPr>
          <a:xfrm>
            <a:off x="1875953" y="1555844"/>
            <a:ext cx="9498842" cy="3416320"/>
          </a:xfrm>
          <a:prstGeom prst="rect">
            <a:avLst/>
          </a:prstGeom>
          <a:noFill/>
        </p:spPr>
        <p:txBody>
          <a:bodyPr wrap="square" rtlCol="0">
            <a:spAutoFit/>
          </a:bodyPr>
          <a:lstStyle/>
          <a:p>
            <a:pPr>
              <a:lnSpc>
                <a:spcPct val="150000"/>
              </a:lnSpc>
            </a:pPr>
            <a:r>
              <a:rPr lang="en-US" i="1" dirty="0" err="1">
                <a:latin typeface="Calibri" panose="020F0502020204030204" pitchFamily="34" charset="0"/>
              </a:rPr>
              <a:t>int</a:t>
            </a:r>
            <a:r>
              <a:rPr lang="en-US" i="1" dirty="0">
                <a:latin typeface="Calibri" panose="020F0502020204030204" pitchFamily="34" charset="0"/>
              </a:rPr>
              <a:t> length() </a:t>
            </a:r>
            <a:r>
              <a:rPr lang="en-US" i="1" dirty="0" err="1">
                <a:latin typeface="Calibri" panose="020F0502020204030204" pitchFamily="34" charset="0"/>
              </a:rPr>
              <a:t>const</a:t>
            </a:r>
            <a:endParaRPr lang="en-US" i="1" dirty="0">
              <a:latin typeface="Calibri" panose="020F0502020204030204" pitchFamily="34" charset="0"/>
            </a:endParaRPr>
          </a:p>
          <a:p>
            <a:pPr>
              <a:lnSpc>
                <a:spcPct val="150000"/>
              </a:lnSpc>
            </a:pPr>
            <a:r>
              <a:rPr lang="en-US" i="1" dirty="0" smtClean="0">
                <a:latin typeface="Calibri" panose="020F0502020204030204" pitchFamily="34" charset="0"/>
              </a:rPr>
              <a:t>{</a:t>
            </a:r>
            <a:endParaRPr lang="en-US" i="1" dirty="0">
              <a:latin typeface="Calibri" panose="020F0502020204030204" pitchFamily="34" charset="0"/>
            </a:endParaRPr>
          </a:p>
          <a:p>
            <a:pPr>
              <a:lnSpc>
                <a:spcPct val="150000"/>
              </a:lnSpc>
            </a:pPr>
            <a:r>
              <a:rPr lang="en-US" i="1" dirty="0" smtClean="0">
                <a:latin typeface="Calibri" panose="020F0502020204030204" pitchFamily="34" charset="0"/>
              </a:rPr>
              <a:t>return </a:t>
            </a:r>
            <a:r>
              <a:rPr lang="en-US" i="1" dirty="0" err="1">
                <a:latin typeface="Calibri" panose="020F0502020204030204" pitchFamily="34" charset="0"/>
              </a:rPr>
              <a:t>elemanSayisi</a:t>
            </a:r>
            <a:r>
              <a:rPr lang="en-US" i="1" dirty="0">
                <a:latin typeface="Calibri" panose="020F0502020204030204" pitchFamily="34" charset="0"/>
              </a:rPr>
              <a:t>;</a:t>
            </a:r>
          </a:p>
          <a:p>
            <a:pPr>
              <a:lnSpc>
                <a:spcPct val="150000"/>
              </a:lnSpc>
            </a:pPr>
            <a:r>
              <a:rPr lang="en-US" i="1" dirty="0" smtClean="0">
                <a:latin typeface="Calibri" panose="020F0502020204030204" pitchFamily="34" charset="0"/>
              </a:rPr>
              <a:t>}</a:t>
            </a:r>
            <a:endParaRPr lang="en-US" i="1" dirty="0">
              <a:latin typeface="Calibri" panose="020F0502020204030204" pitchFamily="34" charset="0"/>
            </a:endParaRPr>
          </a:p>
          <a:p>
            <a:pPr>
              <a:lnSpc>
                <a:spcPct val="150000"/>
              </a:lnSpc>
            </a:pPr>
            <a:r>
              <a:rPr lang="en-US" i="1" dirty="0" err="1" smtClean="0">
                <a:latin typeface="Calibri" panose="020F0502020204030204" pitchFamily="34" charset="0"/>
              </a:rPr>
              <a:t>bool</a:t>
            </a:r>
            <a:r>
              <a:rPr lang="en-US" i="1" dirty="0" smtClean="0">
                <a:latin typeface="Calibri" panose="020F0502020204030204" pitchFamily="34" charset="0"/>
              </a:rPr>
              <a:t> </a:t>
            </a:r>
            <a:r>
              <a:rPr lang="en-US" i="1" dirty="0" err="1">
                <a:latin typeface="Calibri" panose="020F0502020204030204" pitchFamily="34" charset="0"/>
              </a:rPr>
              <a:t>isEmpty</a:t>
            </a:r>
            <a:r>
              <a:rPr lang="en-US" i="1" dirty="0">
                <a:latin typeface="Calibri" panose="020F0502020204030204" pitchFamily="34" charset="0"/>
              </a:rPr>
              <a:t>() </a:t>
            </a:r>
            <a:r>
              <a:rPr lang="en-US" i="1" dirty="0" err="1">
                <a:latin typeface="Calibri" panose="020F0502020204030204" pitchFamily="34" charset="0"/>
              </a:rPr>
              <a:t>const</a:t>
            </a:r>
            <a:endParaRPr lang="en-US" i="1" dirty="0">
              <a:latin typeface="Calibri" panose="020F0502020204030204" pitchFamily="34" charset="0"/>
            </a:endParaRPr>
          </a:p>
          <a:p>
            <a:pPr>
              <a:lnSpc>
                <a:spcPct val="150000"/>
              </a:lnSpc>
            </a:pPr>
            <a:r>
              <a:rPr lang="en-US" i="1" dirty="0" smtClean="0">
                <a:latin typeface="Calibri" panose="020F0502020204030204" pitchFamily="34" charset="0"/>
              </a:rPr>
              <a:t>{</a:t>
            </a:r>
            <a:endParaRPr lang="en-US" i="1" dirty="0">
              <a:latin typeface="Calibri" panose="020F0502020204030204" pitchFamily="34" charset="0"/>
            </a:endParaRPr>
          </a:p>
          <a:p>
            <a:pPr>
              <a:lnSpc>
                <a:spcPct val="150000"/>
              </a:lnSpc>
            </a:pPr>
            <a:r>
              <a:rPr lang="en-US" i="1" dirty="0" smtClean="0">
                <a:latin typeface="Calibri" panose="020F0502020204030204" pitchFamily="34" charset="0"/>
              </a:rPr>
              <a:t>return </a:t>
            </a:r>
            <a:r>
              <a:rPr lang="en-US" i="1" dirty="0">
                <a:latin typeface="Calibri" panose="020F0502020204030204" pitchFamily="34" charset="0"/>
              </a:rPr>
              <a:t>length() == 0;</a:t>
            </a:r>
          </a:p>
          <a:p>
            <a:pPr>
              <a:lnSpc>
                <a:spcPct val="150000"/>
              </a:lnSpc>
            </a:pPr>
            <a:r>
              <a:rPr lang="en-US" i="1" dirty="0" smtClean="0">
                <a:latin typeface="Calibri" panose="020F0502020204030204" pitchFamily="34" charset="0"/>
              </a:rPr>
              <a:t>}</a:t>
            </a:r>
            <a:endParaRPr lang="tr-TR" i="1" dirty="0">
              <a:latin typeface="Calibri" panose="020F0502020204030204" pitchFamily="34" charset="0"/>
            </a:endParaRPr>
          </a:p>
        </p:txBody>
      </p:sp>
    </p:spTree>
    <p:extLst>
      <p:ext uri="{BB962C8B-B14F-4D97-AF65-F5344CB8AC3E}">
        <p14:creationId xmlns:p14="http://schemas.microsoft.com/office/powerpoint/2010/main" val="14461419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621180"/>
            <a:ext cx="4653891" cy="523220"/>
          </a:xfrm>
          <a:prstGeom prst="rect">
            <a:avLst/>
          </a:prstGeom>
          <a:noFill/>
        </p:spPr>
        <p:txBody>
          <a:bodyPr wrap="square" rtlCol="0">
            <a:spAutoFit/>
          </a:bodyPr>
          <a:lstStyle/>
          <a:p>
            <a:r>
              <a:rPr lang="tr-TR" sz="2800" b="1" dirty="0" smtClean="0">
                <a:solidFill>
                  <a:schemeClr val="accent6">
                    <a:lumMod val="40000"/>
                    <a:lumOff val="60000"/>
                  </a:schemeClr>
                </a:solidFill>
              </a:rPr>
              <a:t>DİZİ İLE LİSTE YAPISI</a:t>
            </a:r>
            <a:endParaRPr lang="tr-TR" sz="2800" b="1" dirty="0">
              <a:solidFill>
                <a:schemeClr val="accent6">
                  <a:lumMod val="40000"/>
                  <a:lumOff val="60000"/>
                </a:schemeClr>
              </a:solidFill>
            </a:endParaRPr>
          </a:p>
        </p:txBody>
      </p:sp>
      <p:sp>
        <p:nvSpPr>
          <p:cNvPr id="4" name="Metin kutusu 3"/>
          <p:cNvSpPr txBox="1"/>
          <p:nvPr/>
        </p:nvSpPr>
        <p:spPr>
          <a:xfrm>
            <a:off x="1875953" y="1555844"/>
            <a:ext cx="9498842" cy="2957861"/>
          </a:xfrm>
          <a:prstGeom prst="rect">
            <a:avLst/>
          </a:prstGeom>
          <a:noFill/>
        </p:spPr>
        <p:txBody>
          <a:bodyPr wrap="square" rtlCol="0">
            <a:spAutoFit/>
          </a:bodyPr>
          <a:lstStyle/>
          <a:p>
            <a:pPr>
              <a:lnSpc>
                <a:spcPct val="150000"/>
              </a:lnSpc>
            </a:pPr>
            <a:r>
              <a:rPr lang="en-US" i="1" dirty="0" err="1">
                <a:latin typeface="Calibri" panose="020F0502020204030204" pitchFamily="34" charset="0"/>
              </a:rPr>
              <a:t>int</a:t>
            </a:r>
            <a:r>
              <a:rPr lang="en-US" i="1" dirty="0">
                <a:latin typeface="Calibri" panose="020F0502020204030204" pitchFamily="34" charset="0"/>
              </a:rPr>
              <a:t> </a:t>
            </a:r>
            <a:r>
              <a:rPr lang="en-US" i="1" dirty="0" err="1">
                <a:latin typeface="Calibri" panose="020F0502020204030204" pitchFamily="34" charset="0"/>
              </a:rPr>
              <a:t>indexOf</a:t>
            </a:r>
            <a:r>
              <a:rPr lang="en-US" i="1" dirty="0">
                <a:latin typeface="Calibri" panose="020F0502020204030204" pitchFamily="34" charset="0"/>
              </a:rPr>
              <a:t>(</a:t>
            </a:r>
            <a:r>
              <a:rPr lang="en-US" i="1" dirty="0" err="1">
                <a:latin typeface="Calibri" panose="020F0502020204030204" pitchFamily="34" charset="0"/>
              </a:rPr>
              <a:t>const</a:t>
            </a:r>
            <a:r>
              <a:rPr lang="en-US" i="1" dirty="0">
                <a:latin typeface="Calibri" panose="020F0502020204030204" pitchFamily="34" charset="0"/>
              </a:rPr>
              <a:t> </a:t>
            </a:r>
            <a:r>
              <a:rPr lang="en-US" i="1" dirty="0" err="1">
                <a:latin typeface="Calibri" panose="020F0502020204030204" pitchFamily="34" charset="0"/>
              </a:rPr>
              <a:t>Nesne</a:t>
            </a:r>
            <a:r>
              <a:rPr lang="en-US" i="1" dirty="0">
                <a:latin typeface="Calibri" panose="020F0502020204030204" pitchFamily="34" charset="0"/>
              </a:rPr>
              <a:t>&amp; </a:t>
            </a:r>
            <a:r>
              <a:rPr lang="en-US" i="1" dirty="0" err="1">
                <a:latin typeface="Calibri" panose="020F0502020204030204" pitchFamily="34" charset="0"/>
              </a:rPr>
              <a:t>eleman</a:t>
            </a:r>
            <a:r>
              <a:rPr lang="en-US" i="1" dirty="0">
                <a:latin typeface="Calibri" panose="020F0502020204030204" pitchFamily="34" charset="0"/>
              </a:rPr>
              <a:t>) </a:t>
            </a:r>
            <a:r>
              <a:rPr lang="en-US" i="1" dirty="0" err="1">
                <a:latin typeface="Calibri" panose="020F0502020204030204" pitchFamily="34" charset="0"/>
              </a:rPr>
              <a:t>const</a:t>
            </a:r>
            <a:r>
              <a:rPr lang="en-US" i="1" dirty="0">
                <a:latin typeface="Calibri" panose="020F0502020204030204" pitchFamily="34" charset="0"/>
              </a:rPr>
              <a:t> throw(</a:t>
            </a:r>
            <a:r>
              <a:rPr lang="en-US" i="1" dirty="0" err="1">
                <a:latin typeface="Calibri" panose="020F0502020204030204" pitchFamily="34" charset="0"/>
              </a:rPr>
              <a:t>ElemanYok</a:t>
            </a:r>
            <a:r>
              <a:rPr lang="en-US" i="1" dirty="0">
                <a:latin typeface="Calibri" panose="020F0502020204030204" pitchFamily="34" charset="0"/>
              </a:rPr>
              <a:t>)</a:t>
            </a:r>
          </a:p>
          <a:p>
            <a:pPr>
              <a:lnSpc>
                <a:spcPct val="150000"/>
              </a:lnSpc>
            </a:pPr>
            <a:r>
              <a:rPr lang="en-US" i="1" dirty="0">
                <a:latin typeface="Calibri" panose="020F0502020204030204" pitchFamily="34" charset="0"/>
              </a:rPr>
              <a:t>		{</a:t>
            </a:r>
          </a:p>
          <a:p>
            <a:pPr>
              <a:lnSpc>
                <a:spcPct val="150000"/>
              </a:lnSpc>
            </a:pPr>
            <a:r>
              <a:rPr lang="en-US" i="1" dirty="0">
                <a:latin typeface="Calibri" panose="020F0502020204030204" pitchFamily="34" charset="0"/>
              </a:rPr>
              <a:t>			for(</a:t>
            </a:r>
            <a:r>
              <a:rPr lang="en-US" i="1" dirty="0" err="1">
                <a:latin typeface="Calibri" panose="020F0502020204030204" pitchFamily="34" charset="0"/>
              </a:rPr>
              <a:t>int</a:t>
            </a:r>
            <a:r>
              <a:rPr lang="en-US" i="1" dirty="0">
                <a:latin typeface="Calibri" panose="020F0502020204030204" pitchFamily="34" charset="0"/>
              </a:rPr>
              <a:t> </a:t>
            </a:r>
            <a:r>
              <a:rPr lang="en-US" i="1" dirty="0" err="1">
                <a:latin typeface="Calibri" panose="020F0502020204030204" pitchFamily="34" charset="0"/>
              </a:rPr>
              <a:t>i</a:t>
            </a:r>
            <a:r>
              <a:rPr lang="en-US" i="1" dirty="0">
                <a:latin typeface="Calibri" panose="020F0502020204030204" pitchFamily="34" charset="0"/>
              </a:rPr>
              <a:t>=0;i&lt;</a:t>
            </a:r>
            <a:r>
              <a:rPr lang="en-US" i="1" dirty="0" err="1">
                <a:latin typeface="Calibri" panose="020F0502020204030204" pitchFamily="34" charset="0"/>
              </a:rPr>
              <a:t>elemanSayisi;i</a:t>
            </a:r>
            <a:r>
              <a:rPr lang="en-US" i="1" dirty="0">
                <a:latin typeface="Calibri" panose="020F0502020204030204" pitchFamily="34" charset="0"/>
              </a:rPr>
              <a:t>++){</a:t>
            </a:r>
          </a:p>
          <a:p>
            <a:pPr>
              <a:lnSpc>
                <a:spcPct val="150000"/>
              </a:lnSpc>
            </a:pPr>
            <a:r>
              <a:rPr lang="en-US" i="1" dirty="0">
                <a:latin typeface="Calibri" panose="020F0502020204030204" pitchFamily="34" charset="0"/>
              </a:rPr>
              <a:t>				if(</a:t>
            </a:r>
            <a:r>
              <a:rPr lang="en-US" i="1" dirty="0" err="1">
                <a:latin typeface="Calibri" panose="020F0502020204030204" pitchFamily="34" charset="0"/>
              </a:rPr>
              <a:t>elemanlar</a:t>
            </a:r>
            <a:r>
              <a:rPr lang="en-US" i="1" dirty="0">
                <a:latin typeface="Calibri" panose="020F0502020204030204" pitchFamily="34" charset="0"/>
              </a:rPr>
              <a:t>[</a:t>
            </a:r>
            <a:r>
              <a:rPr lang="en-US" i="1" dirty="0" err="1">
                <a:latin typeface="Calibri" panose="020F0502020204030204" pitchFamily="34" charset="0"/>
              </a:rPr>
              <a:t>i</a:t>
            </a:r>
            <a:r>
              <a:rPr lang="en-US" i="1" dirty="0">
                <a:latin typeface="Calibri" panose="020F0502020204030204" pitchFamily="34" charset="0"/>
              </a:rPr>
              <a:t>] == </a:t>
            </a:r>
            <a:r>
              <a:rPr lang="en-US" i="1" dirty="0" err="1">
                <a:latin typeface="Calibri" panose="020F0502020204030204" pitchFamily="34" charset="0"/>
              </a:rPr>
              <a:t>eleman</a:t>
            </a:r>
            <a:r>
              <a:rPr lang="en-US" i="1" dirty="0">
                <a:latin typeface="Calibri" panose="020F0502020204030204" pitchFamily="34" charset="0"/>
              </a:rPr>
              <a:t>)return </a:t>
            </a:r>
            <a:r>
              <a:rPr lang="en-US" i="1" dirty="0" err="1">
                <a:latin typeface="Calibri" panose="020F0502020204030204" pitchFamily="34" charset="0"/>
              </a:rPr>
              <a:t>i</a:t>
            </a:r>
            <a:r>
              <a:rPr lang="en-US" i="1" dirty="0">
                <a:latin typeface="Calibri" panose="020F0502020204030204" pitchFamily="34" charset="0"/>
              </a:rPr>
              <a:t>;</a:t>
            </a:r>
          </a:p>
          <a:p>
            <a:pPr>
              <a:lnSpc>
                <a:spcPct val="150000"/>
              </a:lnSpc>
            </a:pPr>
            <a:r>
              <a:rPr lang="en-US" i="1" dirty="0">
                <a:latin typeface="Calibri" panose="020F0502020204030204" pitchFamily="34" charset="0"/>
              </a:rPr>
              <a:t>			}</a:t>
            </a:r>
          </a:p>
          <a:p>
            <a:pPr>
              <a:lnSpc>
                <a:spcPct val="150000"/>
              </a:lnSpc>
            </a:pPr>
            <a:r>
              <a:rPr lang="en-US" i="1" dirty="0">
                <a:latin typeface="Calibri" panose="020F0502020204030204" pitchFamily="34" charset="0"/>
              </a:rPr>
              <a:t>			throw </a:t>
            </a:r>
            <a:r>
              <a:rPr lang="en-US" i="1" dirty="0" err="1">
                <a:latin typeface="Calibri" panose="020F0502020204030204" pitchFamily="34" charset="0"/>
              </a:rPr>
              <a:t>ElemanYok</a:t>
            </a:r>
            <a:r>
              <a:rPr lang="en-US" i="1" dirty="0">
                <a:latin typeface="Calibri" panose="020F0502020204030204" pitchFamily="34" charset="0"/>
              </a:rPr>
              <a:t>("</a:t>
            </a:r>
            <a:r>
              <a:rPr lang="en-US" i="1" dirty="0" err="1">
                <a:latin typeface="Calibri" panose="020F0502020204030204" pitchFamily="34" charset="0"/>
              </a:rPr>
              <a:t>Eleman</a:t>
            </a:r>
            <a:r>
              <a:rPr lang="en-US" i="1" dirty="0">
                <a:latin typeface="Calibri" panose="020F0502020204030204" pitchFamily="34" charset="0"/>
              </a:rPr>
              <a:t> </a:t>
            </a:r>
            <a:r>
              <a:rPr lang="en-US" i="1" dirty="0" err="1">
                <a:latin typeface="Calibri" panose="020F0502020204030204" pitchFamily="34" charset="0"/>
              </a:rPr>
              <a:t>bulunamadi</a:t>
            </a:r>
            <a:r>
              <a:rPr lang="en-US" i="1" dirty="0">
                <a:latin typeface="Calibri" panose="020F0502020204030204" pitchFamily="34" charset="0"/>
              </a:rPr>
              <a:t>"); </a:t>
            </a:r>
          </a:p>
          <a:p>
            <a:pPr>
              <a:lnSpc>
                <a:spcPct val="150000"/>
              </a:lnSpc>
            </a:pPr>
            <a:r>
              <a:rPr lang="en-US" i="1" dirty="0">
                <a:latin typeface="Calibri" panose="020F0502020204030204" pitchFamily="34" charset="0"/>
              </a:rPr>
              <a:t>		}</a:t>
            </a:r>
            <a:endParaRPr lang="tr-TR" i="1" dirty="0">
              <a:latin typeface="Calibri" panose="020F0502020204030204" pitchFamily="34" charset="0"/>
            </a:endParaRPr>
          </a:p>
        </p:txBody>
      </p:sp>
    </p:spTree>
    <p:extLst>
      <p:ext uri="{BB962C8B-B14F-4D97-AF65-F5344CB8AC3E}">
        <p14:creationId xmlns:p14="http://schemas.microsoft.com/office/powerpoint/2010/main" val="3940816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621180"/>
            <a:ext cx="4653891" cy="523220"/>
          </a:xfrm>
          <a:prstGeom prst="rect">
            <a:avLst/>
          </a:prstGeom>
          <a:noFill/>
        </p:spPr>
        <p:txBody>
          <a:bodyPr wrap="square" rtlCol="0">
            <a:spAutoFit/>
          </a:bodyPr>
          <a:lstStyle/>
          <a:p>
            <a:r>
              <a:rPr lang="tr-TR" sz="2800" b="1" dirty="0" smtClean="0">
                <a:solidFill>
                  <a:schemeClr val="accent6">
                    <a:lumMod val="40000"/>
                    <a:lumOff val="60000"/>
                  </a:schemeClr>
                </a:solidFill>
              </a:rPr>
              <a:t>DİZİ İLE LİSTE YAPISI</a:t>
            </a:r>
            <a:endParaRPr lang="tr-TR" sz="2800" b="1" dirty="0">
              <a:solidFill>
                <a:schemeClr val="accent6">
                  <a:lumMod val="40000"/>
                  <a:lumOff val="60000"/>
                </a:schemeClr>
              </a:solidFill>
            </a:endParaRPr>
          </a:p>
        </p:txBody>
      </p:sp>
      <p:sp>
        <p:nvSpPr>
          <p:cNvPr id="4" name="Metin kutusu 3"/>
          <p:cNvSpPr txBox="1"/>
          <p:nvPr/>
        </p:nvSpPr>
        <p:spPr>
          <a:xfrm>
            <a:off x="1875953" y="1555844"/>
            <a:ext cx="9498842" cy="2126864"/>
          </a:xfrm>
          <a:prstGeom prst="rect">
            <a:avLst/>
          </a:prstGeom>
          <a:noFill/>
        </p:spPr>
        <p:txBody>
          <a:bodyPr wrap="square" rtlCol="0">
            <a:spAutoFit/>
          </a:bodyPr>
          <a:lstStyle/>
          <a:p>
            <a:pPr>
              <a:lnSpc>
                <a:spcPct val="150000"/>
              </a:lnSpc>
            </a:pPr>
            <a:r>
              <a:rPr lang="tr-TR" i="1" dirty="0" err="1">
                <a:latin typeface="Calibri" panose="020F0502020204030204" pitchFamily="34" charset="0"/>
              </a:rPr>
              <a:t>const</a:t>
            </a:r>
            <a:r>
              <a:rPr lang="tr-TR" i="1" dirty="0">
                <a:latin typeface="Calibri" panose="020F0502020204030204" pitchFamily="34" charset="0"/>
              </a:rPr>
              <a:t> Nesne&amp; </a:t>
            </a:r>
            <a:r>
              <a:rPr lang="tr-TR" i="1" dirty="0" err="1">
                <a:latin typeface="Calibri" panose="020F0502020204030204" pitchFamily="34" charset="0"/>
              </a:rPr>
              <a:t>elementAt</a:t>
            </a:r>
            <a:r>
              <a:rPr lang="tr-TR" i="1" dirty="0">
                <a:latin typeface="Calibri" panose="020F0502020204030204" pitchFamily="34" charset="0"/>
              </a:rPr>
              <a:t>(</a:t>
            </a:r>
            <a:r>
              <a:rPr lang="tr-TR" i="1" dirty="0" err="1">
                <a:latin typeface="Calibri" panose="020F0502020204030204" pitchFamily="34" charset="0"/>
              </a:rPr>
              <a:t>int</a:t>
            </a:r>
            <a:r>
              <a:rPr lang="tr-TR" i="1" dirty="0">
                <a:latin typeface="Calibri" panose="020F0502020204030204" pitchFamily="34" charset="0"/>
              </a:rPr>
              <a:t> i) </a:t>
            </a:r>
            <a:r>
              <a:rPr lang="tr-TR" i="1" dirty="0" err="1">
                <a:latin typeface="Calibri" panose="020F0502020204030204" pitchFamily="34" charset="0"/>
              </a:rPr>
              <a:t>const</a:t>
            </a:r>
            <a:r>
              <a:rPr lang="tr-TR" i="1" dirty="0">
                <a:latin typeface="Calibri" panose="020F0502020204030204" pitchFamily="34" charset="0"/>
              </a:rPr>
              <a:t> </a:t>
            </a:r>
            <a:r>
              <a:rPr lang="tr-TR" i="1" dirty="0" err="1">
                <a:latin typeface="Calibri" panose="020F0502020204030204" pitchFamily="34" charset="0"/>
              </a:rPr>
              <a:t>throw</a:t>
            </a:r>
            <a:r>
              <a:rPr lang="tr-TR" i="1" dirty="0">
                <a:latin typeface="Calibri" panose="020F0502020204030204" pitchFamily="34" charset="0"/>
              </a:rPr>
              <a:t>(</a:t>
            </a:r>
            <a:r>
              <a:rPr lang="tr-TR" i="1" dirty="0" err="1">
                <a:latin typeface="Calibri" panose="020F0502020204030204" pitchFamily="34" charset="0"/>
              </a:rPr>
              <a:t>ElemanYok</a:t>
            </a:r>
            <a:r>
              <a:rPr lang="tr-TR" i="1" dirty="0">
                <a:latin typeface="Calibri" panose="020F0502020204030204" pitchFamily="34" charset="0"/>
              </a:rPr>
              <a:t>)</a:t>
            </a:r>
          </a:p>
          <a:p>
            <a:pPr>
              <a:lnSpc>
                <a:spcPct val="150000"/>
              </a:lnSpc>
            </a:pPr>
            <a:r>
              <a:rPr lang="tr-TR" i="1" dirty="0">
                <a:latin typeface="Calibri" panose="020F0502020204030204" pitchFamily="34" charset="0"/>
              </a:rPr>
              <a:t>		{</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if</a:t>
            </a:r>
            <a:r>
              <a:rPr lang="tr-TR" i="1" dirty="0">
                <a:latin typeface="Calibri" panose="020F0502020204030204" pitchFamily="34" charset="0"/>
              </a:rPr>
              <a:t>(i&lt;0 || i&gt;=</a:t>
            </a:r>
            <a:r>
              <a:rPr lang="tr-TR" i="1" dirty="0" err="1">
                <a:latin typeface="Calibri" panose="020F0502020204030204" pitchFamily="34" charset="0"/>
              </a:rPr>
              <a:t>elemanSayisi</a:t>
            </a:r>
            <a:r>
              <a:rPr lang="tr-TR" i="1" dirty="0">
                <a:latin typeface="Calibri" panose="020F0502020204030204" pitchFamily="34" charset="0"/>
              </a:rPr>
              <a:t>) </a:t>
            </a:r>
            <a:r>
              <a:rPr lang="tr-TR" i="1" dirty="0" err="1">
                <a:latin typeface="Calibri" panose="020F0502020204030204" pitchFamily="34" charset="0"/>
              </a:rPr>
              <a:t>throw</a:t>
            </a:r>
            <a:r>
              <a:rPr lang="tr-TR" i="1" dirty="0">
                <a:latin typeface="Calibri" panose="020F0502020204030204" pitchFamily="34" charset="0"/>
              </a:rPr>
              <a:t> </a:t>
            </a:r>
            <a:r>
              <a:rPr lang="tr-TR" i="1" dirty="0" err="1">
                <a:latin typeface="Calibri" panose="020F0502020204030204" pitchFamily="34" charset="0"/>
              </a:rPr>
              <a:t>ElemanYok</a:t>
            </a:r>
            <a:r>
              <a:rPr lang="tr-TR" i="1" dirty="0">
                <a:latin typeface="Calibri" panose="020F0502020204030204" pitchFamily="34" charset="0"/>
              </a:rPr>
              <a:t>("Eleman </a:t>
            </a:r>
            <a:r>
              <a:rPr lang="tr-TR" i="1" dirty="0" err="1">
                <a:latin typeface="Calibri" panose="020F0502020204030204" pitchFamily="34" charset="0"/>
              </a:rPr>
              <a:t>bulunamadi</a:t>
            </a:r>
            <a:r>
              <a:rPr lang="tr-TR" i="1" dirty="0">
                <a:latin typeface="Calibri" panose="020F0502020204030204" pitchFamily="34" charset="0"/>
              </a:rPr>
              <a:t>"); </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return</a:t>
            </a:r>
            <a:r>
              <a:rPr lang="tr-TR" i="1" dirty="0">
                <a:latin typeface="Calibri" panose="020F0502020204030204" pitchFamily="34" charset="0"/>
              </a:rPr>
              <a:t> elemanlar[i]; </a:t>
            </a:r>
          </a:p>
          <a:p>
            <a:pPr>
              <a:lnSpc>
                <a:spcPct val="150000"/>
              </a:lnSpc>
            </a:pPr>
            <a:r>
              <a:rPr lang="tr-TR" i="1" dirty="0">
                <a:latin typeface="Calibri" panose="020F0502020204030204" pitchFamily="34" charset="0"/>
              </a:rPr>
              <a:t>		}</a:t>
            </a:r>
          </a:p>
        </p:txBody>
      </p:sp>
    </p:spTree>
    <p:extLst>
      <p:ext uri="{BB962C8B-B14F-4D97-AF65-F5344CB8AC3E}">
        <p14:creationId xmlns:p14="http://schemas.microsoft.com/office/powerpoint/2010/main" val="3273980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621180"/>
            <a:ext cx="4653891" cy="523220"/>
          </a:xfrm>
          <a:prstGeom prst="rect">
            <a:avLst/>
          </a:prstGeom>
          <a:noFill/>
        </p:spPr>
        <p:txBody>
          <a:bodyPr wrap="square" rtlCol="0">
            <a:spAutoFit/>
          </a:bodyPr>
          <a:lstStyle/>
          <a:p>
            <a:r>
              <a:rPr lang="tr-TR" sz="2800" b="1" dirty="0" smtClean="0">
                <a:solidFill>
                  <a:schemeClr val="accent6">
                    <a:lumMod val="40000"/>
                    <a:lumOff val="60000"/>
                  </a:schemeClr>
                </a:solidFill>
              </a:rPr>
              <a:t>DİZİ İLE LİSTE YAPISI</a:t>
            </a:r>
            <a:endParaRPr lang="tr-TR" sz="2800" b="1" dirty="0">
              <a:solidFill>
                <a:schemeClr val="accent6">
                  <a:lumMod val="40000"/>
                  <a:lumOff val="60000"/>
                </a:schemeClr>
              </a:solidFill>
            </a:endParaRPr>
          </a:p>
        </p:txBody>
      </p:sp>
      <p:sp>
        <p:nvSpPr>
          <p:cNvPr id="4" name="Metin kutusu 3"/>
          <p:cNvSpPr txBox="1"/>
          <p:nvPr/>
        </p:nvSpPr>
        <p:spPr>
          <a:xfrm>
            <a:off x="1875953" y="1555844"/>
            <a:ext cx="9498842" cy="4619854"/>
          </a:xfrm>
          <a:prstGeom prst="rect">
            <a:avLst/>
          </a:prstGeom>
          <a:noFill/>
        </p:spPr>
        <p:txBody>
          <a:bodyPr wrap="square" rtlCol="0">
            <a:spAutoFit/>
          </a:bodyPr>
          <a:lstStyle/>
          <a:p>
            <a:pPr>
              <a:lnSpc>
                <a:spcPct val="150000"/>
              </a:lnSpc>
            </a:pPr>
            <a:r>
              <a:rPr lang="tr-TR" i="1" dirty="0" err="1">
                <a:latin typeface="Calibri" panose="020F0502020204030204" pitchFamily="34" charset="0"/>
              </a:rPr>
              <a:t>void</a:t>
            </a:r>
            <a:r>
              <a:rPr lang="tr-TR" i="1" dirty="0">
                <a:latin typeface="Calibri" panose="020F0502020204030204" pitchFamily="34" charset="0"/>
              </a:rPr>
              <a:t> </a:t>
            </a:r>
            <a:r>
              <a:rPr lang="tr-TR" i="1" dirty="0" err="1">
                <a:latin typeface="Calibri" panose="020F0502020204030204" pitchFamily="34" charset="0"/>
              </a:rPr>
              <a:t>remove</a:t>
            </a:r>
            <a:r>
              <a:rPr lang="tr-TR" i="1" dirty="0">
                <a:latin typeface="Calibri" panose="020F0502020204030204" pitchFamily="34" charset="0"/>
              </a:rPr>
              <a:t>(</a:t>
            </a:r>
            <a:r>
              <a:rPr lang="tr-TR" i="1" dirty="0" err="1">
                <a:latin typeface="Calibri" panose="020F0502020204030204" pitchFamily="34" charset="0"/>
              </a:rPr>
              <a:t>const</a:t>
            </a:r>
            <a:r>
              <a:rPr lang="tr-TR" i="1" dirty="0">
                <a:latin typeface="Calibri" panose="020F0502020204030204" pitchFamily="34" charset="0"/>
              </a:rPr>
              <a:t> Nesne&amp; eleman) </a:t>
            </a:r>
            <a:r>
              <a:rPr lang="tr-TR" i="1" dirty="0" err="1">
                <a:latin typeface="Calibri" panose="020F0502020204030204" pitchFamily="34" charset="0"/>
              </a:rPr>
              <a:t>throw</a:t>
            </a:r>
            <a:r>
              <a:rPr lang="tr-TR" i="1" dirty="0">
                <a:latin typeface="Calibri" panose="020F0502020204030204" pitchFamily="34" charset="0"/>
              </a:rPr>
              <a:t>(</a:t>
            </a:r>
            <a:r>
              <a:rPr lang="tr-TR" i="1" dirty="0" err="1">
                <a:latin typeface="Calibri" panose="020F0502020204030204" pitchFamily="34" charset="0"/>
              </a:rPr>
              <a:t>ElemanYok</a:t>
            </a:r>
            <a:r>
              <a:rPr lang="tr-TR" i="1" dirty="0">
                <a:latin typeface="Calibri" panose="020F0502020204030204" pitchFamily="34" charset="0"/>
              </a:rPr>
              <a:t>)</a:t>
            </a:r>
          </a:p>
          <a:p>
            <a:pPr>
              <a:lnSpc>
                <a:spcPct val="150000"/>
              </a:lnSpc>
            </a:pPr>
            <a:r>
              <a:rPr lang="tr-TR" i="1" dirty="0">
                <a:latin typeface="Calibri" panose="020F0502020204030204" pitchFamily="34" charset="0"/>
              </a:rPr>
              <a:t>		{</a:t>
            </a:r>
          </a:p>
          <a:p>
            <a:pPr>
              <a:lnSpc>
                <a:spcPct val="150000"/>
              </a:lnSpc>
            </a:pPr>
            <a:r>
              <a:rPr lang="tr-TR" i="1" dirty="0">
                <a:latin typeface="Calibri" panose="020F0502020204030204" pitchFamily="34" charset="0"/>
              </a:rPr>
              <a:t>		</a:t>
            </a:r>
            <a:r>
              <a:rPr lang="tr-TR" i="1" dirty="0" err="1" smtClean="0">
                <a:latin typeface="Calibri" panose="020F0502020204030204" pitchFamily="34" charset="0"/>
              </a:rPr>
              <a:t>for</a:t>
            </a:r>
            <a:r>
              <a:rPr lang="tr-TR" i="1" dirty="0" smtClean="0">
                <a:latin typeface="Calibri" panose="020F0502020204030204" pitchFamily="34" charset="0"/>
              </a:rPr>
              <a:t>(</a:t>
            </a:r>
            <a:r>
              <a:rPr lang="tr-TR" i="1" dirty="0" err="1" smtClean="0">
                <a:latin typeface="Calibri" panose="020F0502020204030204" pitchFamily="34" charset="0"/>
              </a:rPr>
              <a:t>int</a:t>
            </a:r>
            <a:r>
              <a:rPr lang="tr-TR" i="1" dirty="0" smtClean="0">
                <a:latin typeface="Calibri" panose="020F0502020204030204" pitchFamily="34" charset="0"/>
              </a:rPr>
              <a:t> </a:t>
            </a:r>
            <a:r>
              <a:rPr lang="tr-TR" i="1" dirty="0">
                <a:latin typeface="Calibri" panose="020F0502020204030204" pitchFamily="34" charset="0"/>
              </a:rPr>
              <a:t>i=0;i&lt;</a:t>
            </a:r>
            <a:r>
              <a:rPr lang="tr-TR" i="1" dirty="0" err="1">
                <a:latin typeface="Calibri" panose="020F0502020204030204" pitchFamily="34" charset="0"/>
              </a:rPr>
              <a:t>elemanSayisi;i</a:t>
            </a:r>
            <a:r>
              <a:rPr lang="tr-TR" i="1" dirty="0">
                <a:latin typeface="Calibri" panose="020F0502020204030204" pitchFamily="34" charset="0"/>
              </a:rPr>
              <a:t>++){</a:t>
            </a:r>
          </a:p>
          <a:p>
            <a:pPr>
              <a:lnSpc>
                <a:spcPct val="150000"/>
              </a:lnSpc>
            </a:pPr>
            <a:r>
              <a:rPr lang="tr-TR" i="1" dirty="0">
                <a:latin typeface="Calibri" panose="020F0502020204030204" pitchFamily="34" charset="0"/>
              </a:rPr>
              <a:t>			</a:t>
            </a:r>
            <a:r>
              <a:rPr lang="tr-TR" i="1" dirty="0" err="1" smtClean="0">
                <a:latin typeface="Calibri" panose="020F0502020204030204" pitchFamily="34" charset="0"/>
              </a:rPr>
              <a:t>if</a:t>
            </a:r>
            <a:r>
              <a:rPr lang="tr-TR" i="1" dirty="0" smtClean="0">
                <a:latin typeface="Calibri" panose="020F0502020204030204" pitchFamily="34" charset="0"/>
              </a:rPr>
              <a:t>(elemanlar[i</a:t>
            </a:r>
            <a:r>
              <a:rPr lang="tr-TR" i="1" dirty="0">
                <a:latin typeface="Calibri" panose="020F0502020204030204" pitchFamily="34" charset="0"/>
              </a:rPr>
              <a:t>] == eleman){</a:t>
            </a:r>
          </a:p>
          <a:p>
            <a:pPr>
              <a:lnSpc>
                <a:spcPct val="150000"/>
              </a:lnSpc>
            </a:pPr>
            <a:r>
              <a:rPr lang="tr-TR" i="1" dirty="0">
                <a:latin typeface="Calibri" panose="020F0502020204030204" pitchFamily="34" charset="0"/>
              </a:rPr>
              <a:t>			</a:t>
            </a:r>
            <a:r>
              <a:rPr lang="tr-TR" i="1" dirty="0" err="1" smtClean="0">
                <a:latin typeface="Calibri" panose="020F0502020204030204" pitchFamily="34" charset="0"/>
              </a:rPr>
              <a:t>for</a:t>
            </a:r>
            <a:r>
              <a:rPr lang="tr-TR" i="1" dirty="0" smtClean="0">
                <a:latin typeface="Calibri" panose="020F0502020204030204" pitchFamily="34" charset="0"/>
              </a:rPr>
              <a:t>(</a:t>
            </a:r>
            <a:r>
              <a:rPr lang="tr-TR" i="1" dirty="0" err="1" smtClean="0">
                <a:latin typeface="Calibri" panose="020F0502020204030204" pitchFamily="34" charset="0"/>
              </a:rPr>
              <a:t>int</a:t>
            </a:r>
            <a:r>
              <a:rPr lang="tr-TR" i="1" dirty="0" smtClean="0">
                <a:latin typeface="Calibri" panose="020F0502020204030204" pitchFamily="34" charset="0"/>
              </a:rPr>
              <a:t> </a:t>
            </a:r>
            <a:r>
              <a:rPr lang="tr-TR" i="1" dirty="0">
                <a:latin typeface="Calibri" panose="020F0502020204030204" pitchFamily="34" charset="0"/>
              </a:rPr>
              <a:t>j=i+1;j&lt;</a:t>
            </a:r>
            <a:r>
              <a:rPr lang="tr-TR" i="1" dirty="0" err="1">
                <a:latin typeface="Calibri" panose="020F0502020204030204" pitchFamily="34" charset="0"/>
              </a:rPr>
              <a:t>elemanSayisi;j</a:t>
            </a:r>
            <a:r>
              <a:rPr lang="tr-TR" i="1" dirty="0">
                <a:latin typeface="Calibri" panose="020F0502020204030204" pitchFamily="34" charset="0"/>
              </a:rPr>
              <a:t>++) elemanlar[j - 1] = elemanlar[j];</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elemanSayisi</a:t>
            </a:r>
            <a:r>
              <a:rPr lang="tr-TR" i="1" dirty="0">
                <a:latin typeface="Calibri" panose="020F0502020204030204" pitchFamily="34" charset="0"/>
              </a:rPr>
              <a:t>--;</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return</a:t>
            </a:r>
            <a:r>
              <a:rPr lang="tr-TR" i="1" dirty="0">
                <a:latin typeface="Calibri" panose="020F0502020204030204" pitchFamily="34" charset="0"/>
              </a:rPr>
              <a:t>;</a:t>
            </a:r>
          </a:p>
          <a:p>
            <a:pPr>
              <a:lnSpc>
                <a:spcPct val="150000"/>
              </a:lnSpc>
            </a:pPr>
            <a:r>
              <a:rPr lang="tr-TR" i="1" dirty="0">
                <a:latin typeface="Calibri" panose="020F0502020204030204" pitchFamily="34" charset="0"/>
              </a:rPr>
              <a:t>			</a:t>
            </a:r>
            <a:r>
              <a:rPr lang="tr-TR" i="1" dirty="0" smtClean="0">
                <a:latin typeface="Calibri" panose="020F0502020204030204" pitchFamily="34" charset="0"/>
              </a:rPr>
              <a:t>}</a:t>
            </a:r>
            <a:endParaRPr lang="tr-TR" i="1" dirty="0">
              <a:latin typeface="Calibri" panose="020F0502020204030204" pitchFamily="34" charset="0"/>
            </a:endParaRPr>
          </a:p>
          <a:p>
            <a:pPr>
              <a:lnSpc>
                <a:spcPct val="150000"/>
              </a:lnSpc>
            </a:pPr>
            <a:r>
              <a:rPr lang="tr-TR" i="1" dirty="0">
                <a:latin typeface="Calibri" panose="020F0502020204030204" pitchFamily="34" charset="0"/>
              </a:rPr>
              <a:t>			}</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throw</a:t>
            </a:r>
            <a:r>
              <a:rPr lang="tr-TR" i="1" dirty="0">
                <a:latin typeface="Calibri" panose="020F0502020204030204" pitchFamily="34" charset="0"/>
              </a:rPr>
              <a:t> </a:t>
            </a:r>
            <a:r>
              <a:rPr lang="tr-TR" i="1" dirty="0" err="1">
                <a:latin typeface="Calibri" panose="020F0502020204030204" pitchFamily="34" charset="0"/>
              </a:rPr>
              <a:t>ElemanYok</a:t>
            </a:r>
            <a:r>
              <a:rPr lang="tr-TR" i="1" dirty="0">
                <a:latin typeface="Calibri" panose="020F0502020204030204" pitchFamily="34" charset="0"/>
              </a:rPr>
              <a:t>("Eleman </a:t>
            </a:r>
            <a:r>
              <a:rPr lang="tr-TR" i="1" dirty="0" err="1">
                <a:latin typeface="Calibri" panose="020F0502020204030204" pitchFamily="34" charset="0"/>
              </a:rPr>
              <a:t>bulunamadi</a:t>
            </a:r>
            <a:r>
              <a:rPr lang="tr-TR" i="1" dirty="0">
                <a:latin typeface="Calibri" panose="020F0502020204030204" pitchFamily="34" charset="0"/>
              </a:rPr>
              <a:t>"); </a:t>
            </a:r>
          </a:p>
          <a:p>
            <a:pPr>
              <a:lnSpc>
                <a:spcPct val="150000"/>
              </a:lnSpc>
            </a:pPr>
            <a:r>
              <a:rPr lang="tr-TR" i="1" dirty="0">
                <a:latin typeface="Calibri" panose="020F0502020204030204" pitchFamily="34" charset="0"/>
              </a:rPr>
              <a:t>		}</a:t>
            </a:r>
          </a:p>
        </p:txBody>
      </p:sp>
    </p:spTree>
    <p:extLst>
      <p:ext uri="{BB962C8B-B14F-4D97-AF65-F5344CB8AC3E}">
        <p14:creationId xmlns:p14="http://schemas.microsoft.com/office/powerpoint/2010/main" val="4065233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323832" y="3119412"/>
            <a:ext cx="5472754" cy="707886"/>
          </a:xfrm>
          <a:prstGeom prst="rect">
            <a:avLst/>
          </a:prstGeom>
          <a:noFill/>
        </p:spPr>
        <p:txBody>
          <a:bodyPr wrap="square" rtlCol="0">
            <a:spAutoFit/>
          </a:bodyPr>
          <a:lstStyle/>
          <a:p>
            <a:r>
              <a:rPr lang="tr-TR" sz="4000" b="1" dirty="0" smtClean="0">
                <a:solidFill>
                  <a:schemeClr val="accent6">
                    <a:lumMod val="40000"/>
                    <a:lumOff val="60000"/>
                  </a:schemeClr>
                </a:solidFill>
              </a:rPr>
              <a:t>Dizi Tanımlama</a:t>
            </a:r>
            <a:endParaRPr lang="tr-TR" sz="4000" b="1" dirty="0">
              <a:solidFill>
                <a:schemeClr val="accent6">
                  <a:lumMod val="40000"/>
                  <a:lumOff val="60000"/>
                </a:schemeClr>
              </a:solidFill>
            </a:endParaRPr>
          </a:p>
        </p:txBody>
      </p:sp>
      <p:sp>
        <p:nvSpPr>
          <p:cNvPr id="4" name="Metin kutusu 3"/>
          <p:cNvSpPr txBox="1"/>
          <p:nvPr/>
        </p:nvSpPr>
        <p:spPr>
          <a:xfrm>
            <a:off x="1924334" y="641445"/>
            <a:ext cx="7942997" cy="4893647"/>
          </a:xfrm>
          <a:prstGeom prst="rect">
            <a:avLst/>
          </a:prstGeom>
          <a:noFill/>
        </p:spPr>
        <p:txBody>
          <a:bodyPr wrap="square" rtlCol="0">
            <a:spAutoFit/>
          </a:bodyPr>
          <a:lstStyle/>
          <a:p>
            <a:pPr lvl="0" fontAlgn="base"/>
            <a:r>
              <a:rPr lang="tr-TR" sz="2400" b="1" dirty="0" err="1" smtClean="0"/>
              <a:t>int</a:t>
            </a:r>
            <a:r>
              <a:rPr lang="tr-TR" sz="2400" b="1" dirty="0" smtClean="0"/>
              <a:t> c[12</a:t>
            </a:r>
            <a:r>
              <a:rPr lang="tr-TR" sz="2400" b="1" dirty="0"/>
              <a:t>]; </a:t>
            </a:r>
            <a:endParaRPr lang="tr-TR" sz="2400" b="1" dirty="0" smtClean="0"/>
          </a:p>
          <a:p>
            <a:pPr lvl="0" fontAlgn="base"/>
            <a:r>
              <a:rPr lang="tr-TR" sz="2400" b="1" dirty="0" err="1" smtClean="0"/>
              <a:t>int</a:t>
            </a:r>
            <a:r>
              <a:rPr lang="tr-TR" sz="2400" b="1" dirty="0" smtClean="0"/>
              <a:t> </a:t>
            </a:r>
            <a:r>
              <a:rPr lang="tr-TR" sz="2400" b="1" dirty="0"/>
              <a:t>c[12]; </a:t>
            </a:r>
            <a:endParaRPr lang="tr-TR" sz="2400" b="1" dirty="0" smtClean="0"/>
          </a:p>
          <a:p>
            <a:pPr lvl="0" fontAlgn="base"/>
            <a:r>
              <a:rPr lang="tr-TR" sz="2400" b="1" dirty="0" err="1" smtClean="0"/>
              <a:t>int</a:t>
            </a:r>
            <a:r>
              <a:rPr lang="tr-TR" sz="2400" b="1" dirty="0" smtClean="0"/>
              <a:t> </a:t>
            </a:r>
            <a:r>
              <a:rPr lang="tr-TR" sz="2400" b="1" dirty="0" err="1"/>
              <a:t>sayi</a:t>
            </a:r>
            <a:r>
              <a:rPr lang="tr-TR" sz="2400" b="1" dirty="0"/>
              <a:t>[5</a:t>
            </a:r>
            <a:r>
              <a:rPr lang="tr-TR" sz="2400" b="1" dirty="0" smtClean="0"/>
              <a:t>];</a:t>
            </a:r>
          </a:p>
          <a:p>
            <a:pPr lvl="0" fontAlgn="base"/>
            <a:r>
              <a:rPr lang="tr-TR" sz="2400" b="1" dirty="0" err="1"/>
              <a:t>int</a:t>
            </a:r>
            <a:r>
              <a:rPr lang="tr-TR" sz="2400" b="1" dirty="0"/>
              <a:t> b[ 100 ], x[ 27 </a:t>
            </a:r>
            <a:r>
              <a:rPr lang="tr-TR" sz="2400" b="1" dirty="0" smtClean="0"/>
              <a:t>];</a:t>
            </a:r>
          </a:p>
          <a:p>
            <a:pPr lvl="0" fontAlgn="base"/>
            <a:endParaRPr lang="tr-TR" sz="2400" b="1" dirty="0">
              <a:effectLst>
                <a:outerShdw blurRad="38100" dist="38100" dir="2700000" algn="tl">
                  <a:srgbClr val="000000">
                    <a:alpha val="43137"/>
                  </a:srgbClr>
                </a:outerShdw>
              </a:effectLst>
            </a:endParaRPr>
          </a:p>
          <a:p>
            <a:pPr lvl="0" fontAlgn="base"/>
            <a:r>
              <a:rPr lang="tr-TR" sz="2400" dirty="0"/>
              <a:t>Dizi elemanlarına erişim (</a:t>
            </a:r>
            <a:r>
              <a:rPr lang="tr-TR" sz="2400" b="1" dirty="0">
                <a:solidFill>
                  <a:srgbClr val="FF0000"/>
                </a:solidFill>
              </a:rPr>
              <a:t>indis</a:t>
            </a:r>
            <a:r>
              <a:rPr lang="tr-TR" sz="2400" dirty="0" smtClean="0"/>
              <a:t>)</a:t>
            </a:r>
          </a:p>
          <a:p>
            <a:pPr lvl="0" fontAlgn="base"/>
            <a:endParaRPr lang="tr-TR" sz="2400" b="1" dirty="0">
              <a:effectLst>
                <a:outerShdw blurRad="38100" dist="38100" dir="2700000" algn="tl">
                  <a:srgbClr val="000000">
                    <a:alpha val="43137"/>
                  </a:srgbClr>
                </a:outerShdw>
              </a:effectLst>
            </a:endParaRPr>
          </a:p>
          <a:p>
            <a:r>
              <a:rPr lang="tr-TR" sz="2400" b="1" dirty="0" err="1"/>
              <a:t>int</a:t>
            </a:r>
            <a:r>
              <a:rPr lang="tr-TR" sz="2400" b="1" dirty="0"/>
              <a:t> n[ 5 ] = { 2,1 2, 13, 4, 5 };</a:t>
            </a:r>
            <a:endParaRPr lang="tr-TR" sz="2400" dirty="0"/>
          </a:p>
          <a:p>
            <a:r>
              <a:rPr lang="tr-TR" sz="2400" dirty="0"/>
              <a:t>eleman sayısından az ise diğerleri 0 olur, fazla ise </a:t>
            </a:r>
            <a:r>
              <a:rPr lang="tr-TR" sz="2400" dirty="0" smtClean="0"/>
              <a:t>hata olur.</a:t>
            </a:r>
          </a:p>
          <a:p>
            <a:endParaRPr lang="tr-TR" sz="2400" dirty="0"/>
          </a:p>
          <a:p>
            <a:r>
              <a:rPr lang="tr-TR" sz="2400" b="1" dirty="0" err="1"/>
              <a:t>int</a:t>
            </a:r>
            <a:r>
              <a:rPr lang="tr-TR" sz="2400" b="1" dirty="0"/>
              <a:t> n[ 5 ] = { 0 }; </a:t>
            </a:r>
            <a:endParaRPr lang="tr-TR" sz="2400" b="1" dirty="0" smtClean="0"/>
          </a:p>
          <a:p>
            <a:r>
              <a:rPr lang="tr-TR" sz="2400" dirty="0" smtClean="0"/>
              <a:t>hepsi </a:t>
            </a:r>
            <a:r>
              <a:rPr lang="tr-TR" sz="2400" dirty="0"/>
              <a:t>0 olur</a:t>
            </a:r>
            <a:endParaRPr lang="tr-TR" sz="2400" b="1" dirty="0">
              <a:effectLst>
                <a:outerShdw blurRad="38100" dist="38100" dir="2700000" algn="tl">
                  <a:srgbClr val="000000">
                    <a:alpha val="43137"/>
                  </a:srgbClr>
                </a:outerShdw>
              </a:effectLst>
            </a:endParaRPr>
          </a:p>
        </p:txBody>
      </p:sp>
      <p:pic>
        <p:nvPicPr>
          <p:cNvPr id="2" name="Resim 1"/>
          <p:cNvPicPr>
            <a:picLocks noChangeAspect="1"/>
          </p:cNvPicPr>
          <p:nvPr/>
        </p:nvPicPr>
        <p:blipFill>
          <a:blip r:embed="rId2"/>
          <a:stretch>
            <a:fillRect/>
          </a:stretch>
        </p:blipFill>
        <p:spPr>
          <a:xfrm>
            <a:off x="9617691" y="1226130"/>
            <a:ext cx="2209800" cy="3724275"/>
          </a:xfrm>
          <a:prstGeom prst="rect">
            <a:avLst/>
          </a:prstGeom>
        </p:spPr>
      </p:pic>
    </p:spTree>
    <p:extLst>
      <p:ext uri="{BB962C8B-B14F-4D97-AF65-F5344CB8AC3E}">
        <p14:creationId xmlns:p14="http://schemas.microsoft.com/office/powerpoint/2010/main" val="39007159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621180"/>
            <a:ext cx="4653891" cy="523220"/>
          </a:xfrm>
          <a:prstGeom prst="rect">
            <a:avLst/>
          </a:prstGeom>
          <a:noFill/>
        </p:spPr>
        <p:txBody>
          <a:bodyPr wrap="square" rtlCol="0">
            <a:spAutoFit/>
          </a:bodyPr>
          <a:lstStyle/>
          <a:p>
            <a:r>
              <a:rPr lang="tr-TR" sz="2800" b="1" dirty="0" smtClean="0">
                <a:solidFill>
                  <a:schemeClr val="accent6">
                    <a:lumMod val="40000"/>
                    <a:lumOff val="60000"/>
                  </a:schemeClr>
                </a:solidFill>
              </a:rPr>
              <a:t>DİZİ İLE LİSTE YAPISI</a:t>
            </a:r>
            <a:endParaRPr lang="tr-TR" sz="2800" b="1" dirty="0">
              <a:solidFill>
                <a:schemeClr val="accent6">
                  <a:lumMod val="40000"/>
                  <a:lumOff val="60000"/>
                </a:schemeClr>
              </a:solidFill>
            </a:endParaRPr>
          </a:p>
        </p:txBody>
      </p:sp>
      <p:sp>
        <p:nvSpPr>
          <p:cNvPr id="4" name="Metin kutusu 3"/>
          <p:cNvSpPr txBox="1"/>
          <p:nvPr/>
        </p:nvSpPr>
        <p:spPr>
          <a:xfrm>
            <a:off x="1875953" y="1555844"/>
            <a:ext cx="9498842" cy="2542363"/>
          </a:xfrm>
          <a:prstGeom prst="rect">
            <a:avLst/>
          </a:prstGeom>
          <a:noFill/>
        </p:spPr>
        <p:txBody>
          <a:bodyPr wrap="square" rtlCol="0">
            <a:spAutoFit/>
          </a:bodyPr>
          <a:lstStyle/>
          <a:p>
            <a:pPr>
              <a:lnSpc>
                <a:spcPct val="150000"/>
              </a:lnSpc>
            </a:pPr>
            <a:r>
              <a:rPr lang="tr-TR" i="1" dirty="0" err="1">
                <a:latin typeface="Calibri" panose="020F0502020204030204" pitchFamily="34" charset="0"/>
              </a:rPr>
              <a:t>void</a:t>
            </a:r>
            <a:r>
              <a:rPr lang="tr-TR" i="1" dirty="0">
                <a:latin typeface="Calibri" panose="020F0502020204030204" pitchFamily="34" charset="0"/>
              </a:rPr>
              <a:t> </a:t>
            </a:r>
            <a:r>
              <a:rPr lang="tr-TR" i="1" dirty="0" err="1">
                <a:latin typeface="Calibri" panose="020F0502020204030204" pitchFamily="34" charset="0"/>
              </a:rPr>
              <a:t>removeAt</a:t>
            </a:r>
            <a:r>
              <a:rPr lang="tr-TR" i="1" dirty="0">
                <a:latin typeface="Calibri" panose="020F0502020204030204" pitchFamily="34" charset="0"/>
              </a:rPr>
              <a:t>(</a:t>
            </a:r>
            <a:r>
              <a:rPr lang="tr-TR" i="1" dirty="0" err="1">
                <a:latin typeface="Calibri" panose="020F0502020204030204" pitchFamily="34" charset="0"/>
              </a:rPr>
              <a:t>int</a:t>
            </a:r>
            <a:r>
              <a:rPr lang="tr-TR" i="1" dirty="0">
                <a:latin typeface="Calibri" panose="020F0502020204030204" pitchFamily="34" charset="0"/>
              </a:rPr>
              <a:t> i) </a:t>
            </a:r>
            <a:r>
              <a:rPr lang="tr-TR" i="1" dirty="0" err="1">
                <a:latin typeface="Calibri" panose="020F0502020204030204" pitchFamily="34" charset="0"/>
              </a:rPr>
              <a:t>throw</a:t>
            </a:r>
            <a:r>
              <a:rPr lang="tr-TR" i="1" dirty="0">
                <a:latin typeface="Calibri" panose="020F0502020204030204" pitchFamily="34" charset="0"/>
              </a:rPr>
              <a:t>(</a:t>
            </a:r>
            <a:r>
              <a:rPr lang="tr-TR" i="1" dirty="0" err="1">
                <a:latin typeface="Calibri" panose="020F0502020204030204" pitchFamily="34" charset="0"/>
              </a:rPr>
              <a:t>ElemanYok</a:t>
            </a:r>
            <a:r>
              <a:rPr lang="tr-TR" i="1" dirty="0">
                <a:latin typeface="Calibri" panose="020F0502020204030204" pitchFamily="34" charset="0"/>
              </a:rPr>
              <a:t>)</a:t>
            </a:r>
          </a:p>
          <a:p>
            <a:pPr>
              <a:lnSpc>
                <a:spcPct val="150000"/>
              </a:lnSpc>
            </a:pPr>
            <a:r>
              <a:rPr lang="tr-TR" i="1" dirty="0">
                <a:latin typeface="Calibri" panose="020F0502020204030204" pitchFamily="34" charset="0"/>
              </a:rPr>
              <a:t>		{</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if</a:t>
            </a:r>
            <a:r>
              <a:rPr lang="tr-TR" i="1" dirty="0">
                <a:latin typeface="Calibri" panose="020F0502020204030204" pitchFamily="34" charset="0"/>
              </a:rPr>
              <a:t>(i&lt;0 || i&gt;=</a:t>
            </a:r>
            <a:r>
              <a:rPr lang="tr-TR" i="1" dirty="0" err="1">
                <a:latin typeface="Calibri" panose="020F0502020204030204" pitchFamily="34" charset="0"/>
              </a:rPr>
              <a:t>elemanSayisi</a:t>
            </a:r>
            <a:r>
              <a:rPr lang="tr-TR" i="1" dirty="0">
                <a:latin typeface="Calibri" panose="020F0502020204030204" pitchFamily="34" charset="0"/>
              </a:rPr>
              <a:t>) </a:t>
            </a:r>
            <a:r>
              <a:rPr lang="tr-TR" i="1" dirty="0" err="1">
                <a:latin typeface="Calibri" panose="020F0502020204030204" pitchFamily="34" charset="0"/>
              </a:rPr>
              <a:t>throw</a:t>
            </a:r>
            <a:r>
              <a:rPr lang="tr-TR" i="1" dirty="0">
                <a:latin typeface="Calibri" panose="020F0502020204030204" pitchFamily="34" charset="0"/>
              </a:rPr>
              <a:t> </a:t>
            </a:r>
            <a:r>
              <a:rPr lang="tr-TR" i="1" dirty="0" err="1">
                <a:latin typeface="Calibri" panose="020F0502020204030204" pitchFamily="34" charset="0"/>
              </a:rPr>
              <a:t>ElemanYok</a:t>
            </a:r>
            <a:r>
              <a:rPr lang="tr-TR" i="1" dirty="0">
                <a:latin typeface="Calibri" panose="020F0502020204030204" pitchFamily="34" charset="0"/>
              </a:rPr>
              <a:t>("Eleman </a:t>
            </a:r>
            <a:r>
              <a:rPr lang="tr-TR" i="1" dirty="0" err="1">
                <a:latin typeface="Calibri" panose="020F0502020204030204" pitchFamily="34" charset="0"/>
              </a:rPr>
              <a:t>bulunamadi</a:t>
            </a:r>
            <a:r>
              <a:rPr lang="tr-TR" i="1" dirty="0">
                <a:latin typeface="Calibri" panose="020F0502020204030204" pitchFamily="34" charset="0"/>
              </a:rPr>
              <a:t>"); </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for</a:t>
            </a:r>
            <a:r>
              <a:rPr lang="tr-TR" i="1" dirty="0">
                <a:latin typeface="Calibri" panose="020F0502020204030204" pitchFamily="34" charset="0"/>
              </a:rPr>
              <a:t>(</a:t>
            </a:r>
            <a:r>
              <a:rPr lang="tr-TR" i="1" dirty="0" err="1">
                <a:latin typeface="Calibri" panose="020F0502020204030204" pitchFamily="34" charset="0"/>
              </a:rPr>
              <a:t>int</a:t>
            </a:r>
            <a:r>
              <a:rPr lang="tr-TR" i="1" dirty="0">
                <a:latin typeface="Calibri" panose="020F0502020204030204" pitchFamily="34" charset="0"/>
              </a:rPr>
              <a:t> j=i+1;j&lt;</a:t>
            </a:r>
            <a:r>
              <a:rPr lang="tr-TR" i="1" dirty="0" err="1">
                <a:latin typeface="Calibri" panose="020F0502020204030204" pitchFamily="34" charset="0"/>
              </a:rPr>
              <a:t>elemanSayisi;j</a:t>
            </a:r>
            <a:r>
              <a:rPr lang="tr-TR" i="1" dirty="0">
                <a:latin typeface="Calibri" panose="020F0502020204030204" pitchFamily="34" charset="0"/>
              </a:rPr>
              <a:t>++) elemanlar[j - 1] = elemanlar[j];</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elemanSayisi</a:t>
            </a:r>
            <a:r>
              <a:rPr lang="tr-TR" i="1" dirty="0">
                <a:latin typeface="Calibri" panose="020F0502020204030204" pitchFamily="34" charset="0"/>
              </a:rPr>
              <a:t>--;</a:t>
            </a:r>
          </a:p>
          <a:p>
            <a:pPr>
              <a:lnSpc>
                <a:spcPct val="150000"/>
              </a:lnSpc>
            </a:pPr>
            <a:r>
              <a:rPr lang="tr-TR" i="1" dirty="0">
                <a:latin typeface="Calibri" panose="020F0502020204030204" pitchFamily="34" charset="0"/>
              </a:rPr>
              <a:t>		}</a:t>
            </a:r>
          </a:p>
        </p:txBody>
      </p:sp>
    </p:spTree>
    <p:extLst>
      <p:ext uri="{BB962C8B-B14F-4D97-AF65-F5344CB8AC3E}">
        <p14:creationId xmlns:p14="http://schemas.microsoft.com/office/powerpoint/2010/main" val="2330435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914400" y="3621180"/>
            <a:ext cx="4653891" cy="523220"/>
          </a:xfrm>
          <a:prstGeom prst="rect">
            <a:avLst/>
          </a:prstGeom>
          <a:noFill/>
        </p:spPr>
        <p:txBody>
          <a:bodyPr wrap="square" rtlCol="0">
            <a:spAutoFit/>
          </a:bodyPr>
          <a:lstStyle/>
          <a:p>
            <a:r>
              <a:rPr lang="tr-TR" sz="2800" b="1" dirty="0" smtClean="0">
                <a:solidFill>
                  <a:schemeClr val="accent6">
                    <a:lumMod val="40000"/>
                    <a:lumOff val="60000"/>
                  </a:schemeClr>
                </a:solidFill>
              </a:rPr>
              <a:t>DİZİ İLE LİSTE YAPISI</a:t>
            </a:r>
            <a:endParaRPr lang="tr-TR" sz="2800" b="1" dirty="0">
              <a:solidFill>
                <a:schemeClr val="accent6">
                  <a:lumMod val="40000"/>
                  <a:lumOff val="60000"/>
                </a:schemeClr>
              </a:solidFill>
            </a:endParaRPr>
          </a:p>
        </p:txBody>
      </p:sp>
      <p:sp>
        <p:nvSpPr>
          <p:cNvPr id="4" name="Metin kutusu 3"/>
          <p:cNvSpPr txBox="1"/>
          <p:nvPr/>
        </p:nvSpPr>
        <p:spPr>
          <a:xfrm>
            <a:off x="1875953" y="1555844"/>
            <a:ext cx="9498842" cy="3788858"/>
          </a:xfrm>
          <a:prstGeom prst="rect">
            <a:avLst/>
          </a:prstGeom>
          <a:noFill/>
        </p:spPr>
        <p:txBody>
          <a:bodyPr wrap="square" rtlCol="0">
            <a:spAutoFit/>
          </a:bodyPr>
          <a:lstStyle/>
          <a:p>
            <a:pPr>
              <a:lnSpc>
                <a:spcPct val="150000"/>
              </a:lnSpc>
            </a:pPr>
            <a:r>
              <a:rPr lang="tr-TR" i="1" dirty="0" err="1">
                <a:latin typeface="Calibri" panose="020F0502020204030204" pitchFamily="34" charset="0"/>
              </a:rPr>
              <a:t>void</a:t>
            </a:r>
            <a:r>
              <a:rPr lang="tr-TR" i="1" dirty="0">
                <a:latin typeface="Calibri" panose="020F0502020204030204" pitchFamily="34" charset="0"/>
              </a:rPr>
              <a:t> </a:t>
            </a:r>
            <a:r>
              <a:rPr lang="tr-TR" i="1" dirty="0" err="1">
                <a:latin typeface="Calibri" panose="020F0502020204030204" pitchFamily="34" charset="0"/>
              </a:rPr>
              <a:t>add</a:t>
            </a:r>
            <a:r>
              <a:rPr lang="tr-TR" i="1" dirty="0">
                <a:latin typeface="Calibri" panose="020F0502020204030204" pitchFamily="34" charset="0"/>
              </a:rPr>
              <a:t>(</a:t>
            </a:r>
            <a:r>
              <a:rPr lang="tr-TR" i="1" dirty="0" err="1">
                <a:latin typeface="Calibri" panose="020F0502020204030204" pitchFamily="34" charset="0"/>
              </a:rPr>
              <a:t>int</a:t>
            </a:r>
            <a:r>
              <a:rPr lang="tr-TR" i="1" dirty="0">
                <a:latin typeface="Calibri" panose="020F0502020204030204" pitchFamily="34" charset="0"/>
              </a:rPr>
              <a:t> </a:t>
            </a:r>
            <a:r>
              <a:rPr lang="tr-TR" i="1" dirty="0" err="1">
                <a:latin typeface="Calibri" panose="020F0502020204030204" pitchFamily="34" charset="0"/>
              </a:rPr>
              <a:t>i,const</a:t>
            </a:r>
            <a:r>
              <a:rPr lang="tr-TR" i="1" dirty="0">
                <a:latin typeface="Calibri" panose="020F0502020204030204" pitchFamily="34" charset="0"/>
              </a:rPr>
              <a:t> Nesne&amp; yeni) </a:t>
            </a:r>
            <a:r>
              <a:rPr lang="tr-TR" i="1" dirty="0" err="1">
                <a:latin typeface="Calibri" panose="020F0502020204030204" pitchFamily="34" charset="0"/>
              </a:rPr>
              <a:t>throw</a:t>
            </a:r>
            <a:r>
              <a:rPr lang="tr-TR" i="1" dirty="0">
                <a:latin typeface="Calibri" panose="020F0502020204030204" pitchFamily="34" charset="0"/>
              </a:rPr>
              <a:t>(Tasma)</a:t>
            </a:r>
          </a:p>
          <a:p>
            <a:pPr>
              <a:lnSpc>
                <a:spcPct val="150000"/>
              </a:lnSpc>
            </a:pPr>
            <a:r>
              <a:rPr lang="tr-TR" i="1" dirty="0">
                <a:latin typeface="Calibri" panose="020F0502020204030204" pitchFamily="34" charset="0"/>
              </a:rPr>
              <a:t>		{</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if</a:t>
            </a:r>
            <a:r>
              <a:rPr lang="tr-TR" i="1" dirty="0">
                <a:latin typeface="Calibri" panose="020F0502020204030204" pitchFamily="34" charset="0"/>
              </a:rPr>
              <a:t>(i&lt;0 || i&gt;</a:t>
            </a:r>
            <a:r>
              <a:rPr lang="tr-TR" i="1" dirty="0" err="1">
                <a:latin typeface="Calibri" panose="020F0502020204030204" pitchFamily="34" charset="0"/>
              </a:rPr>
              <a:t>elemanSayisi</a:t>
            </a:r>
            <a:r>
              <a:rPr lang="tr-TR" i="1" dirty="0">
                <a:latin typeface="Calibri" panose="020F0502020204030204" pitchFamily="34" charset="0"/>
              </a:rPr>
              <a:t>) </a:t>
            </a:r>
            <a:r>
              <a:rPr lang="tr-TR" i="1" dirty="0" err="1">
                <a:latin typeface="Calibri" panose="020F0502020204030204" pitchFamily="34" charset="0"/>
              </a:rPr>
              <a:t>throw</a:t>
            </a:r>
            <a:r>
              <a:rPr lang="tr-TR" i="1" dirty="0">
                <a:latin typeface="Calibri" panose="020F0502020204030204" pitchFamily="34" charset="0"/>
              </a:rPr>
              <a:t> Tasma("</a:t>
            </a:r>
            <a:r>
              <a:rPr lang="tr-TR" i="1" dirty="0" err="1">
                <a:latin typeface="Calibri" panose="020F0502020204030204" pitchFamily="34" charset="0"/>
              </a:rPr>
              <a:t>Indeks</a:t>
            </a:r>
            <a:r>
              <a:rPr lang="tr-TR" i="1" dirty="0">
                <a:latin typeface="Calibri" panose="020F0502020204030204" pitchFamily="34" charset="0"/>
              </a:rPr>
              <a:t> </a:t>
            </a:r>
            <a:r>
              <a:rPr lang="tr-TR" i="1" dirty="0" err="1">
                <a:latin typeface="Calibri" panose="020F0502020204030204" pitchFamily="34" charset="0"/>
              </a:rPr>
              <a:t>sinirlar</a:t>
            </a:r>
            <a:r>
              <a:rPr lang="tr-TR" i="1" dirty="0">
                <a:latin typeface="Calibri" panose="020F0502020204030204" pitchFamily="34" charset="0"/>
              </a:rPr>
              <a:t> </a:t>
            </a:r>
            <a:r>
              <a:rPr lang="tr-TR" i="1" dirty="0" err="1">
                <a:latin typeface="Calibri" panose="020F0502020204030204" pitchFamily="34" charset="0"/>
              </a:rPr>
              <a:t>disinda</a:t>
            </a:r>
            <a:r>
              <a:rPr lang="tr-TR" i="1" dirty="0">
                <a:latin typeface="Calibri" panose="020F0502020204030204" pitchFamily="34" charset="0"/>
              </a:rPr>
              <a:t>"); </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if</a:t>
            </a:r>
            <a:r>
              <a:rPr lang="tr-TR" i="1" dirty="0">
                <a:latin typeface="Calibri" panose="020F0502020204030204" pitchFamily="34" charset="0"/>
              </a:rPr>
              <a:t>(</a:t>
            </a:r>
            <a:r>
              <a:rPr lang="tr-TR" i="1" dirty="0" err="1">
                <a:latin typeface="Calibri" panose="020F0502020204030204" pitchFamily="34" charset="0"/>
              </a:rPr>
              <a:t>elemanSayisi</a:t>
            </a:r>
            <a:r>
              <a:rPr lang="tr-TR" i="1" dirty="0">
                <a:latin typeface="Calibri" panose="020F0502020204030204" pitchFamily="34" charset="0"/>
              </a:rPr>
              <a:t> &gt;= kapasite) </a:t>
            </a:r>
            <a:r>
              <a:rPr lang="tr-TR" i="1" dirty="0" err="1">
                <a:latin typeface="Calibri" panose="020F0502020204030204" pitchFamily="34" charset="0"/>
              </a:rPr>
              <a:t>reserve</a:t>
            </a:r>
            <a:r>
              <a:rPr lang="tr-TR" i="1" dirty="0">
                <a:latin typeface="Calibri" panose="020F0502020204030204" pitchFamily="34" charset="0"/>
              </a:rPr>
              <a:t>(</a:t>
            </a:r>
            <a:r>
              <a:rPr lang="tr-TR" i="1" dirty="0" err="1">
                <a:latin typeface="Calibri" panose="020F0502020204030204" pitchFamily="34" charset="0"/>
              </a:rPr>
              <a:t>max</a:t>
            </a:r>
            <a:r>
              <a:rPr lang="tr-TR" i="1" dirty="0">
                <a:latin typeface="Calibri" panose="020F0502020204030204" pitchFamily="34" charset="0"/>
              </a:rPr>
              <a:t>(1,2*kapasite</a:t>
            </a:r>
            <a:r>
              <a:rPr lang="tr-TR" i="1" dirty="0" smtClean="0">
                <a:latin typeface="Calibri" panose="020F0502020204030204" pitchFamily="34" charset="0"/>
              </a:rPr>
              <a:t>));</a:t>
            </a:r>
          </a:p>
          <a:p>
            <a:pPr>
              <a:lnSpc>
                <a:spcPct val="150000"/>
              </a:lnSpc>
            </a:pPr>
            <a:r>
              <a:rPr lang="tr-TR" i="1" dirty="0">
                <a:latin typeface="Calibri" panose="020F0502020204030204" pitchFamily="34" charset="0"/>
              </a:rPr>
              <a:t>	</a:t>
            </a:r>
            <a:r>
              <a:rPr lang="tr-TR" i="1" dirty="0" smtClean="0">
                <a:latin typeface="Calibri" panose="020F0502020204030204" pitchFamily="34" charset="0"/>
              </a:rPr>
              <a:t>		 </a:t>
            </a:r>
            <a:r>
              <a:rPr lang="tr-TR" i="1" dirty="0">
                <a:latin typeface="Calibri" panose="020F0502020204030204" pitchFamily="34" charset="0"/>
              </a:rPr>
              <a:t>//Yer yoksa 2 kat yer ayır.</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for</a:t>
            </a:r>
            <a:r>
              <a:rPr lang="tr-TR" i="1" dirty="0">
                <a:latin typeface="Calibri" panose="020F0502020204030204" pitchFamily="34" charset="0"/>
              </a:rPr>
              <a:t>(</a:t>
            </a:r>
            <a:r>
              <a:rPr lang="tr-TR" i="1" dirty="0" err="1">
                <a:latin typeface="Calibri" panose="020F0502020204030204" pitchFamily="34" charset="0"/>
              </a:rPr>
              <a:t>int</a:t>
            </a:r>
            <a:r>
              <a:rPr lang="tr-TR" i="1" dirty="0">
                <a:latin typeface="Calibri" panose="020F0502020204030204" pitchFamily="34" charset="0"/>
              </a:rPr>
              <a:t> j=elemanSayisi-1;j&gt;=</a:t>
            </a:r>
            <a:r>
              <a:rPr lang="tr-TR" i="1" dirty="0" err="1">
                <a:latin typeface="Calibri" panose="020F0502020204030204" pitchFamily="34" charset="0"/>
              </a:rPr>
              <a:t>i;j</a:t>
            </a:r>
            <a:r>
              <a:rPr lang="tr-TR" i="1" dirty="0">
                <a:latin typeface="Calibri" panose="020F0502020204030204" pitchFamily="34" charset="0"/>
              </a:rPr>
              <a:t>--) elemanlar[j + 1] = elemanlar[j];</a:t>
            </a:r>
          </a:p>
          <a:p>
            <a:pPr>
              <a:lnSpc>
                <a:spcPct val="150000"/>
              </a:lnSpc>
            </a:pPr>
            <a:r>
              <a:rPr lang="tr-TR" i="1" dirty="0">
                <a:latin typeface="Calibri" panose="020F0502020204030204" pitchFamily="34" charset="0"/>
              </a:rPr>
              <a:t>			elemanlar[i] = yeni;</a:t>
            </a:r>
          </a:p>
          <a:p>
            <a:pPr>
              <a:lnSpc>
                <a:spcPct val="150000"/>
              </a:lnSpc>
            </a:pPr>
            <a:r>
              <a:rPr lang="tr-TR" i="1" dirty="0">
                <a:latin typeface="Calibri" panose="020F0502020204030204" pitchFamily="34" charset="0"/>
              </a:rPr>
              <a:t>			</a:t>
            </a:r>
            <a:r>
              <a:rPr lang="tr-TR" i="1" dirty="0" err="1">
                <a:latin typeface="Calibri" panose="020F0502020204030204" pitchFamily="34" charset="0"/>
              </a:rPr>
              <a:t>elemanSayisi</a:t>
            </a:r>
            <a:r>
              <a:rPr lang="tr-TR" i="1" dirty="0">
                <a:latin typeface="Calibri" panose="020F0502020204030204" pitchFamily="34" charset="0"/>
              </a:rPr>
              <a:t>++;					</a:t>
            </a:r>
          </a:p>
          <a:p>
            <a:pPr>
              <a:lnSpc>
                <a:spcPct val="150000"/>
              </a:lnSpc>
            </a:pPr>
            <a:r>
              <a:rPr lang="tr-TR" i="1" dirty="0">
                <a:latin typeface="Calibri" panose="020F0502020204030204" pitchFamily="34" charset="0"/>
              </a:rPr>
              <a:t>		}</a:t>
            </a:r>
          </a:p>
        </p:txBody>
      </p:sp>
    </p:spTree>
    <p:extLst>
      <p:ext uri="{BB962C8B-B14F-4D97-AF65-F5344CB8AC3E}">
        <p14:creationId xmlns:p14="http://schemas.microsoft.com/office/powerpoint/2010/main" val="3982079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323832" y="3119412"/>
            <a:ext cx="5472754" cy="707886"/>
          </a:xfrm>
          <a:prstGeom prst="rect">
            <a:avLst/>
          </a:prstGeom>
          <a:noFill/>
        </p:spPr>
        <p:txBody>
          <a:bodyPr wrap="square" rtlCol="0">
            <a:spAutoFit/>
          </a:bodyPr>
          <a:lstStyle/>
          <a:p>
            <a:r>
              <a:rPr lang="tr-TR" sz="4000" b="1" dirty="0" smtClean="0">
                <a:solidFill>
                  <a:schemeClr val="accent6">
                    <a:lumMod val="40000"/>
                    <a:lumOff val="60000"/>
                  </a:schemeClr>
                </a:solidFill>
              </a:rPr>
              <a:t>Rasgele Sayı Üretme </a:t>
            </a:r>
            <a:endParaRPr lang="tr-TR" sz="4000" b="1" dirty="0">
              <a:solidFill>
                <a:schemeClr val="accent6">
                  <a:lumMod val="40000"/>
                  <a:lumOff val="60000"/>
                </a:schemeClr>
              </a:solidFill>
            </a:endParaRPr>
          </a:p>
        </p:txBody>
      </p:sp>
      <p:sp>
        <p:nvSpPr>
          <p:cNvPr id="4" name="Metin kutusu 3"/>
          <p:cNvSpPr txBox="1"/>
          <p:nvPr/>
        </p:nvSpPr>
        <p:spPr>
          <a:xfrm>
            <a:off x="1924334" y="641445"/>
            <a:ext cx="7942997" cy="5940088"/>
          </a:xfrm>
          <a:prstGeom prst="rect">
            <a:avLst/>
          </a:prstGeom>
          <a:noFill/>
        </p:spPr>
        <p:txBody>
          <a:bodyPr wrap="square" rtlCol="0">
            <a:spAutoFit/>
          </a:bodyPr>
          <a:lstStyle/>
          <a:p>
            <a:pPr lvl="0" fontAlgn="base"/>
            <a:r>
              <a:rPr lang="tr-TR" sz="1600" b="1" i="1" dirty="0"/>
              <a:t>#</a:t>
            </a:r>
            <a:r>
              <a:rPr lang="tr-TR" sz="1600" b="1" i="1" dirty="0" err="1"/>
              <a:t>include</a:t>
            </a:r>
            <a:r>
              <a:rPr lang="tr-TR" sz="1600" b="1" i="1" dirty="0"/>
              <a:t> &lt;</a:t>
            </a:r>
            <a:r>
              <a:rPr lang="tr-TR" sz="1600" b="1" i="1" dirty="0" err="1"/>
              <a:t>iostream</a:t>
            </a:r>
            <a:r>
              <a:rPr lang="tr-TR" sz="1600" b="1" i="1" dirty="0"/>
              <a:t>&gt;</a:t>
            </a:r>
          </a:p>
          <a:p>
            <a:pPr lvl="0" fontAlgn="base"/>
            <a:r>
              <a:rPr lang="tr-TR" sz="1600" b="1" i="1" dirty="0"/>
              <a:t>#</a:t>
            </a:r>
            <a:r>
              <a:rPr lang="tr-TR" sz="1600" b="1" i="1" dirty="0" err="1"/>
              <a:t>include</a:t>
            </a:r>
            <a:r>
              <a:rPr lang="tr-TR" sz="1600" b="1" i="1" dirty="0"/>
              <a:t> &lt;</a:t>
            </a:r>
            <a:r>
              <a:rPr lang="tr-TR" sz="1600" b="1" i="1" dirty="0" err="1"/>
              <a:t>stdlib.h</a:t>
            </a:r>
            <a:r>
              <a:rPr lang="tr-TR" sz="1600" b="1" i="1" dirty="0"/>
              <a:t>&gt;</a:t>
            </a:r>
          </a:p>
          <a:p>
            <a:pPr lvl="0" fontAlgn="base"/>
            <a:r>
              <a:rPr lang="tr-TR" sz="1600" b="1" i="1" dirty="0"/>
              <a:t>#</a:t>
            </a:r>
            <a:r>
              <a:rPr lang="tr-TR" sz="1600" b="1" i="1" dirty="0" err="1"/>
              <a:t>include</a:t>
            </a:r>
            <a:r>
              <a:rPr lang="tr-TR" sz="1600" b="1" i="1" dirty="0"/>
              <a:t> &lt;</a:t>
            </a:r>
            <a:r>
              <a:rPr lang="tr-TR" sz="1600" b="1" i="1" dirty="0" err="1"/>
              <a:t>iomanip</a:t>
            </a:r>
            <a:r>
              <a:rPr lang="tr-TR" sz="1600" b="1" i="1" dirty="0"/>
              <a:t>&gt;</a:t>
            </a:r>
          </a:p>
          <a:p>
            <a:pPr lvl="0" fontAlgn="base"/>
            <a:endParaRPr lang="tr-TR" sz="1600" b="1" i="1" dirty="0"/>
          </a:p>
          <a:p>
            <a:pPr lvl="0" fontAlgn="base"/>
            <a:r>
              <a:rPr lang="tr-TR" sz="1600" b="1" i="1" dirty="0" err="1"/>
              <a:t>using</a:t>
            </a:r>
            <a:r>
              <a:rPr lang="tr-TR" sz="1600" b="1" i="1" dirty="0"/>
              <a:t> </a:t>
            </a:r>
            <a:r>
              <a:rPr lang="tr-TR" sz="1600" b="1" i="1" dirty="0" err="1"/>
              <a:t>namespace</a:t>
            </a:r>
            <a:r>
              <a:rPr lang="tr-TR" sz="1600" b="1" i="1" dirty="0"/>
              <a:t> </a:t>
            </a:r>
            <a:r>
              <a:rPr lang="tr-TR" sz="1600" b="1" i="1" dirty="0" err="1"/>
              <a:t>std</a:t>
            </a:r>
            <a:r>
              <a:rPr lang="tr-TR" sz="1600" b="1" i="1" dirty="0"/>
              <a:t>;</a:t>
            </a:r>
          </a:p>
          <a:p>
            <a:pPr lvl="0" fontAlgn="base"/>
            <a:r>
              <a:rPr lang="tr-TR" sz="1600" b="1" i="1" dirty="0" err="1"/>
              <a:t>int</a:t>
            </a:r>
            <a:r>
              <a:rPr lang="tr-TR" sz="1600" b="1" i="1" dirty="0"/>
              <a:t> main(</a:t>
            </a:r>
            <a:r>
              <a:rPr lang="tr-TR" sz="1600" b="1" i="1" dirty="0" err="1"/>
              <a:t>int</a:t>
            </a:r>
            <a:r>
              <a:rPr lang="tr-TR" sz="1600" b="1" i="1" dirty="0"/>
              <a:t> </a:t>
            </a:r>
            <a:r>
              <a:rPr lang="tr-TR" sz="1600" b="1" i="1" dirty="0" err="1"/>
              <a:t>argc</a:t>
            </a:r>
            <a:r>
              <a:rPr lang="tr-TR" sz="1600" b="1" i="1" dirty="0"/>
              <a:t>, </a:t>
            </a:r>
            <a:r>
              <a:rPr lang="tr-TR" sz="1600" b="1" i="1" dirty="0" err="1"/>
              <a:t>char</a:t>
            </a:r>
            <a:r>
              <a:rPr lang="tr-TR" sz="1600" b="1" i="1" dirty="0"/>
              <a:t> *</a:t>
            </a:r>
            <a:r>
              <a:rPr lang="tr-TR" sz="1600" b="1" i="1" dirty="0" err="1"/>
              <a:t>argv</a:t>
            </a:r>
            <a:r>
              <a:rPr lang="tr-TR" sz="1600" b="1" i="1" dirty="0"/>
              <a:t>[]) {</a:t>
            </a:r>
          </a:p>
          <a:p>
            <a:pPr lvl="0" fontAlgn="base"/>
            <a:r>
              <a:rPr lang="tr-TR" sz="1600" b="1" i="1" dirty="0"/>
              <a:t>	</a:t>
            </a:r>
            <a:r>
              <a:rPr lang="tr-TR" sz="1600" b="1" i="1" dirty="0" err="1"/>
              <a:t>int</a:t>
            </a:r>
            <a:r>
              <a:rPr lang="tr-TR" sz="1600" b="1" i="1" dirty="0"/>
              <a:t> </a:t>
            </a:r>
            <a:r>
              <a:rPr lang="tr-TR" sz="1600" b="1" i="1" dirty="0" err="1"/>
              <a:t>sayilar</a:t>
            </a:r>
            <a:r>
              <a:rPr lang="tr-TR" sz="1600" b="1" i="1" dirty="0"/>
              <a:t>[20];</a:t>
            </a:r>
          </a:p>
          <a:p>
            <a:pPr lvl="0" fontAlgn="base"/>
            <a:r>
              <a:rPr lang="tr-TR" sz="1600" b="1" i="1" dirty="0"/>
              <a:t>	</a:t>
            </a:r>
            <a:r>
              <a:rPr lang="tr-TR" sz="1600" b="1" i="1" dirty="0" err="1"/>
              <a:t>for</a:t>
            </a:r>
            <a:r>
              <a:rPr lang="tr-TR" sz="1600" b="1" i="1" dirty="0"/>
              <a:t>(</a:t>
            </a:r>
            <a:r>
              <a:rPr lang="tr-TR" sz="1600" b="1" i="1" dirty="0" err="1"/>
              <a:t>int</a:t>
            </a:r>
            <a:r>
              <a:rPr lang="tr-TR" sz="1600" b="1" i="1" dirty="0"/>
              <a:t> i=0;i&lt;20;i++)</a:t>
            </a:r>
          </a:p>
          <a:p>
            <a:pPr lvl="0" fontAlgn="base"/>
            <a:r>
              <a:rPr lang="tr-TR" sz="1600" b="1" i="1" dirty="0"/>
              <a:t>	{</a:t>
            </a:r>
          </a:p>
          <a:p>
            <a:pPr lvl="0" fontAlgn="base"/>
            <a:r>
              <a:rPr lang="tr-TR" sz="1600" b="1" i="1" dirty="0"/>
              <a:t>		</a:t>
            </a:r>
            <a:r>
              <a:rPr lang="tr-TR" sz="1600" b="1" i="1" dirty="0" err="1"/>
              <a:t>sayilar</a:t>
            </a:r>
            <a:r>
              <a:rPr lang="tr-TR" sz="1600" b="1" i="1" dirty="0"/>
              <a:t>[i]=5+rand()%15;</a:t>
            </a:r>
          </a:p>
          <a:p>
            <a:pPr lvl="0" fontAlgn="base"/>
            <a:r>
              <a:rPr lang="tr-TR" sz="1600" b="1" i="1" dirty="0"/>
              <a:t>	}</a:t>
            </a:r>
          </a:p>
          <a:p>
            <a:pPr lvl="0" fontAlgn="base"/>
            <a:r>
              <a:rPr lang="tr-TR" sz="1600" b="1" i="1" dirty="0"/>
              <a:t>	</a:t>
            </a:r>
            <a:r>
              <a:rPr lang="tr-TR" sz="1600" b="1" i="1" dirty="0" err="1"/>
              <a:t>for</a:t>
            </a:r>
            <a:r>
              <a:rPr lang="tr-TR" sz="1600" b="1" i="1" dirty="0"/>
              <a:t>(</a:t>
            </a:r>
            <a:r>
              <a:rPr lang="tr-TR" sz="1600" b="1" i="1" dirty="0" err="1"/>
              <a:t>int</a:t>
            </a:r>
            <a:r>
              <a:rPr lang="tr-TR" sz="1600" b="1" i="1" dirty="0"/>
              <a:t> i=0;i&lt;20;i++)</a:t>
            </a:r>
          </a:p>
          <a:p>
            <a:pPr lvl="0" fontAlgn="base"/>
            <a:r>
              <a:rPr lang="tr-TR" sz="1600" b="1" i="1" dirty="0"/>
              <a:t>	{</a:t>
            </a:r>
          </a:p>
          <a:p>
            <a:pPr lvl="0" fontAlgn="base"/>
            <a:r>
              <a:rPr lang="tr-TR" sz="1600" b="1" i="1" dirty="0"/>
              <a:t>		</a:t>
            </a:r>
            <a:r>
              <a:rPr lang="tr-TR" sz="1600" b="1" i="1" dirty="0" err="1"/>
              <a:t>cout</a:t>
            </a:r>
            <a:r>
              <a:rPr lang="tr-TR" sz="1600" b="1" i="1" dirty="0"/>
              <a:t>&lt;&lt;</a:t>
            </a:r>
            <a:r>
              <a:rPr lang="tr-TR" sz="1600" b="1" i="1" dirty="0" err="1"/>
              <a:t>setw</a:t>
            </a:r>
            <a:r>
              <a:rPr lang="tr-TR" sz="1600" b="1" i="1" dirty="0"/>
              <a:t>(5)&lt;&lt;</a:t>
            </a:r>
            <a:r>
              <a:rPr lang="tr-TR" sz="1600" b="1" i="1" dirty="0" err="1"/>
              <a:t>sayilar</a:t>
            </a:r>
            <a:r>
              <a:rPr lang="tr-TR" sz="1600" b="1" i="1" dirty="0"/>
              <a:t>[i]&lt;&lt;</a:t>
            </a:r>
            <a:r>
              <a:rPr lang="tr-TR" sz="1600" b="1" i="1" dirty="0" err="1"/>
              <a:t>setw</a:t>
            </a:r>
            <a:r>
              <a:rPr lang="tr-TR" sz="1600" b="1" i="1" dirty="0"/>
              <a:t>(15);</a:t>
            </a:r>
          </a:p>
          <a:p>
            <a:pPr lvl="0" fontAlgn="base"/>
            <a:r>
              <a:rPr lang="tr-TR" sz="1600" b="1" i="1" dirty="0"/>
              <a:t>		</a:t>
            </a:r>
            <a:r>
              <a:rPr lang="tr-TR" sz="1600" b="1" i="1" dirty="0" err="1"/>
              <a:t>for</a:t>
            </a:r>
            <a:r>
              <a:rPr lang="tr-TR" sz="1600" b="1" i="1" dirty="0"/>
              <a:t>(</a:t>
            </a:r>
            <a:r>
              <a:rPr lang="tr-TR" sz="1600" b="1" i="1" dirty="0" err="1"/>
              <a:t>int</a:t>
            </a:r>
            <a:r>
              <a:rPr lang="tr-TR" sz="1600" b="1" i="1" dirty="0"/>
              <a:t> j=0;j&lt;</a:t>
            </a:r>
            <a:r>
              <a:rPr lang="tr-TR" sz="1600" b="1" i="1" dirty="0" err="1"/>
              <a:t>sayilar</a:t>
            </a:r>
            <a:r>
              <a:rPr lang="tr-TR" sz="1600" b="1" i="1" dirty="0"/>
              <a:t>[i];j++)</a:t>
            </a:r>
          </a:p>
          <a:p>
            <a:pPr lvl="0" fontAlgn="base"/>
            <a:r>
              <a:rPr lang="tr-TR" sz="1600" b="1" i="1" dirty="0"/>
              <a:t>		{</a:t>
            </a:r>
          </a:p>
          <a:p>
            <a:pPr lvl="0" fontAlgn="base"/>
            <a:r>
              <a:rPr lang="tr-TR" sz="1600" b="1" i="1" dirty="0"/>
              <a:t>			</a:t>
            </a:r>
            <a:r>
              <a:rPr lang="tr-TR" sz="1600" b="1" i="1" dirty="0" err="1"/>
              <a:t>cout</a:t>
            </a:r>
            <a:r>
              <a:rPr lang="tr-TR" sz="1600" b="1" i="1" dirty="0"/>
              <a:t>&lt;&lt;"*";</a:t>
            </a:r>
          </a:p>
          <a:p>
            <a:pPr lvl="0" fontAlgn="base"/>
            <a:r>
              <a:rPr lang="tr-TR" sz="1600" b="1" i="1" dirty="0"/>
              <a:t>		}</a:t>
            </a:r>
          </a:p>
          <a:p>
            <a:pPr lvl="0" fontAlgn="base"/>
            <a:r>
              <a:rPr lang="tr-TR" sz="1600" b="1" i="1" dirty="0"/>
              <a:t>		</a:t>
            </a:r>
            <a:r>
              <a:rPr lang="tr-TR" sz="1600" b="1" i="1" dirty="0" err="1"/>
              <a:t>cout</a:t>
            </a:r>
            <a:r>
              <a:rPr lang="tr-TR" sz="1600" b="1" i="1" dirty="0"/>
              <a:t>&lt;&lt;</a:t>
            </a:r>
            <a:r>
              <a:rPr lang="tr-TR" sz="1600" b="1" i="1" dirty="0" err="1"/>
              <a:t>endl</a:t>
            </a:r>
            <a:r>
              <a:rPr lang="tr-TR" sz="1600" b="1" i="1" dirty="0"/>
              <a:t>;</a:t>
            </a:r>
          </a:p>
          <a:p>
            <a:pPr lvl="0" fontAlgn="base"/>
            <a:r>
              <a:rPr lang="tr-TR" sz="1600" b="1" i="1" dirty="0"/>
              <a:t>	}</a:t>
            </a:r>
          </a:p>
          <a:p>
            <a:pPr lvl="0" fontAlgn="base"/>
            <a:r>
              <a:rPr lang="tr-TR" sz="1600" b="1" i="1" dirty="0"/>
              <a:t>	cin&gt;&gt;</a:t>
            </a:r>
            <a:r>
              <a:rPr lang="tr-TR" sz="1600" b="1" i="1" dirty="0" err="1"/>
              <a:t>sayilar</a:t>
            </a:r>
            <a:r>
              <a:rPr lang="tr-TR" sz="1600" b="1" i="1" dirty="0"/>
              <a:t>[1];</a:t>
            </a:r>
          </a:p>
          <a:p>
            <a:pPr lvl="0" fontAlgn="base"/>
            <a:r>
              <a:rPr lang="tr-TR" sz="1600" b="1" i="1" dirty="0"/>
              <a:t>	</a:t>
            </a:r>
            <a:r>
              <a:rPr lang="tr-TR" sz="1600" b="1" i="1" dirty="0" err="1"/>
              <a:t>return</a:t>
            </a:r>
            <a:r>
              <a:rPr lang="tr-TR" sz="1600" b="1" i="1" dirty="0"/>
              <a:t> 0;</a:t>
            </a:r>
          </a:p>
          <a:p>
            <a:pPr lvl="0" fontAlgn="base"/>
            <a:r>
              <a:rPr lang="tr-TR" sz="1600" b="1" i="1" dirty="0"/>
              <a:t>}</a:t>
            </a:r>
            <a:endParaRPr lang="tr-TR" sz="16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94904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323832" y="3119412"/>
            <a:ext cx="5472754" cy="707886"/>
          </a:xfrm>
          <a:prstGeom prst="rect">
            <a:avLst/>
          </a:prstGeom>
          <a:noFill/>
        </p:spPr>
        <p:txBody>
          <a:bodyPr wrap="square" rtlCol="0">
            <a:spAutoFit/>
          </a:bodyPr>
          <a:lstStyle/>
          <a:p>
            <a:r>
              <a:rPr lang="tr-TR" sz="4000" b="1" dirty="0" smtClean="0">
                <a:solidFill>
                  <a:schemeClr val="accent6">
                    <a:lumMod val="40000"/>
                    <a:lumOff val="60000"/>
                  </a:schemeClr>
                </a:solidFill>
              </a:rPr>
              <a:t>Rasgele Sayı Üretme </a:t>
            </a:r>
            <a:endParaRPr lang="tr-TR" sz="4000" b="1" dirty="0">
              <a:solidFill>
                <a:schemeClr val="accent6">
                  <a:lumMod val="40000"/>
                  <a:lumOff val="60000"/>
                </a:schemeClr>
              </a:solidFill>
            </a:endParaRPr>
          </a:p>
        </p:txBody>
      </p:sp>
      <p:sp>
        <p:nvSpPr>
          <p:cNvPr id="4" name="Metin kutusu 3"/>
          <p:cNvSpPr txBox="1"/>
          <p:nvPr/>
        </p:nvSpPr>
        <p:spPr>
          <a:xfrm>
            <a:off x="1924334" y="641445"/>
            <a:ext cx="7942997" cy="6494085"/>
          </a:xfrm>
          <a:prstGeom prst="rect">
            <a:avLst/>
          </a:prstGeom>
          <a:noFill/>
        </p:spPr>
        <p:txBody>
          <a:bodyPr wrap="square" rtlCol="0">
            <a:spAutoFit/>
          </a:bodyPr>
          <a:lstStyle/>
          <a:p>
            <a:pPr lvl="0" fontAlgn="base"/>
            <a:r>
              <a:rPr lang="tr-TR" sz="1600" b="1" i="1" dirty="0"/>
              <a:t>#</a:t>
            </a:r>
            <a:r>
              <a:rPr lang="tr-TR" sz="1600" b="1" i="1" dirty="0" err="1"/>
              <a:t>include</a:t>
            </a:r>
            <a:r>
              <a:rPr lang="tr-TR" sz="1600" b="1" i="1" dirty="0"/>
              <a:t> &lt;</a:t>
            </a:r>
            <a:r>
              <a:rPr lang="tr-TR" sz="1600" b="1" i="1" dirty="0" err="1"/>
              <a:t>iostream</a:t>
            </a:r>
            <a:r>
              <a:rPr lang="tr-TR" sz="1600" b="1" i="1" dirty="0"/>
              <a:t>&gt;</a:t>
            </a:r>
          </a:p>
          <a:p>
            <a:pPr lvl="0" fontAlgn="base"/>
            <a:r>
              <a:rPr lang="tr-TR" sz="1600" b="1" i="1" dirty="0"/>
              <a:t>#</a:t>
            </a:r>
            <a:r>
              <a:rPr lang="tr-TR" sz="1600" b="1" i="1" dirty="0" err="1"/>
              <a:t>include</a:t>
            </a:r>
            <a:r>
              <a:rPr lang="tr-TR" sz="1600" b="1" i="1" dirty="0"/>
              <a:t> &lt;</a:t>
            </a:r>
            <a:r>
              <a:rPr lang="tr-TR" sz="1600" b="1" i="1" dirty="0" err="1"/>
              <a:t>iomanip</a:t>
            </a:r>
            <a:r>
              <a:rPr lang="tr-TR" sz="1600" b="1" i="1" dirty="0"/>
              <a:t>&gt;</a:t>
            </a:r>
          </a:p>
          <a:p>
            <a:pPr lvl="0" fontAlgn="base"/>
            <a:r>
              <a:rPr lang="tr-TR" sz="1600" b="1" i="1" dirty="0"/>
              <a:t>#</a:t>
            </a:r>
            <a:r>
              <a:rPr lang="tr-TR" sz="1600" b="1" i="1" dirty="0" err="1"/>
              <a:t>include</a:t>
            </a:r>
            <a:r>
              <a:rPr lang="tr-TR" sz="1600" b="1" i="1" dirty="0"/>
              <a:t> &lt;</a:t>
            </a:r>
            <a:r>
              <a:rPr lang="tr-TR" sz="1600" b="1" i="1" dirty="0" err="1"/>
              <a:t>ctime</a:t>
            </a:r>
            <a:r>
              <a:rPr lang="tr-TR" sz="1600" b="1" i="1" dirty="0"/>
              <a:t>&gt;</a:t>
            </a:r>
          </a:p>
          <a:p>
            <a:pPr lvl="0" fontAlgn="base"/>
            <a:r>
              <a:rPr lang="tr-TR" sz="1600" b="1" i="1" dirty="0"/>
              <a:t>#</a:t>
            </a:r>
            <a:r>
              <a:rPr lang="tr-TR" sz="1600" b="1" i="1" dirty="0" err="1"/>
              <a:t>include</a:t>
            </a:r>
            <a:r>
              <a:rPr lang="tr-TR" sz="1600" b="1" i="1" dirty="0"/>
              <a:t> &lt;</a:t>
            </a:r>
            <a:r>
              <a:rPr lang="tr-TR" sz="1600" b="1" i="1" dirty="0" err="1"/>
              <a:t>stdlib.h</a:t>
            </a:r>
            <a:r>
              <a:rPr lang="tr-TR" sz="1600" b="1" i="1" dirty="0"/>
              <a:t>&gt;</a:t>
            </a:r>
          </a:p>
          <a:p>
            <a:pPr lvl="0" fontAlgn="base"/>
            <a:r>
              <a:rPr lang="tr-TR" sz="1600" b="1" i="1" dirty="0" err="1" smtClean="0"/>
              <a:t>using</a:t>
            </a:r>
            <a:r>
              <a:rPr lang="tr-TR" sz="1600" b="1" i="1" dirty="0" smtClean="0"/>
              <a:t> </a:t>
            </a:r>
            <a:r>
              <a:rPr lang="tr-TR" sz="1600" b="1" i="1" dirty="0" err="1"/>
              <a:t>namespace</a:t>
            </a:r>
            <a:r>
              <a:rPr lang="tr-TR" sz="1600" b="1" i="1" dirty="0"/>
              <a:t> </a:t>
            </a:r>
            <a:r>
              <a:rPr lang="tr-TR" sz="1600" b="1" i="1" dirty="0" err="1"/>
              <a:t>std</a:t>
            </a:r>
            <a:r>
              <a:rPr lang="tr-TR" sz="1600" b="1" i="1" dirty="0"/>
              <a:t>;</a:t>
            </a:r>
          </a:p>
          <a:p>
            <a:pPr lvl="0" fontAlgn="base"/>
            <a:r>
              <a:rPr lang="tr-TR" sz="1600" b="1" i="1" dirty="0" err="1" smtClean="0"/>
              <a:t>int</a:t>
            </a:r>
            <a:r>
              <a:rPr lang="tr-TR" sz="1600" b="1" i="1" dirty="0" smtClean="0"/>
              <a:t> </a:t>
            </a:r>
            <a:r>
              <a:rPr lang="tr-TR" sz="1600" b="1" i="1" dirty="0"/>
              <a:t>main(</a:t>
            </a:r>
            <a:r>
              <a:rPr lang="tr-TR" sz="1600" b="1" i="1" dirty="0" err="1"/>
              <a:t>int</a:t>
            </a:r>
            <a:r>
              <a:rPr lang="tr-TR" sz="1600" b="1" i="1" dirty="0"/>
              <a:t> </a:t>
            </a:r>
            <a:r>
              <a:rPr lang="tr-TR" sz="1600" b="1" i="1" dirty="0" err="1"/>
              <a:t>argc</a:t>
            </a:r>
            <a:r>
              <a:rPr lang="tr-TR" sz="1600" b="1" i="1" dirty="0"/>
              <a:t>, </a:t>
            </a:r>
            <a:r>
              <a:rPr lang="tr-TR" sz="1600" b="1" i="1" dirty="0" err="1"/>
              <a:t>char</a:t>
            </a:r>
            <a:r>
              <a:rPr lang="tr-TR" sz="1600" b="1" i="1" dirty="0"/>
              <a:t> *</a:t>
            </a:r>
            <a:r>
              <a:rPr lang="tr-TR" sz="1600" b="1" i="1" dirty="0" err="1"/>
              <a:t>argv</a:t>
            </a:r>
            <a:r>
              <a:rPr lang="tr-TR" sz="1600" b="1" i="1" dirty="0"/>
              <a:t>[]) {</a:t>
            </a:r>
          </a:p>
          <a:p>
            <a:pPr lvl="0" fontAlgn="base"/>
            <a:r>
              <a:rPr lang="tr-TR" sz="1600" b="1" i="1" dirty="0"/>
              <a:t>	</a:t>
            </a:r>
            <a:r>
              <a:rPr lang="tr-TR" sz="1600" b="1" i="1" dirty="0" err="1"/>
              <a:t>const</a:t>
            </a:r>
            <a:r>
              <a:rPr lang="tr-TR" sz="1600" b="1" i="1" dirty="0"/>
              <a:t> </a:t>
            </a:r>
            <a:r>
              <a:rPr lang="tr-TR" sz="1600" b="1" i="1" dirty="0" err="1"/>
              <a:t>int</a:t>
            </a:r>
            <a:r>
              <a:rPr lang="tr-TR" sz="1600" b="1" i="1" dirty="0"/>
              <a:t> </a:t>
            </a:r>
            <a:r>
              <a:rPr lang="tr-TR" sz="1600" b="1" i="1" dirty="0" err="1"/>
              <a:t>sayi</a:t>
            </a:r>
            <a:r>
              <a:rPr lang="tr-TR" sz="1600" b="1" i="1" dirty="0"/>
              <a:t>=2500;</a:t>
            </a:r>
          </a:p>
          <a:p>
            <a:pPr lvl="0" fontAlgn="base"/>
            <a:r>
              <a:rPr lang="tr-TR" sz="1600" b="1" i="1" dirty="0"/>
              <a:t>	</a:t>
            </a:r>
            <a:r>
              <a:rPr lang="tr-TR" sz="1600" b="1" i="1" dirty="0" err="1"/>
              <a:t>int</a:t>
            </a:r>
            <a:r>
              <a:rPr lang="tr-TR" sz="1600" b="1" i="1" dirty="0"/>
              <a:t> dizi[</a:t>
            </a:r>
            <a:r>
              <a:rPr lang="tr-TR" sz="1600" b="1" i="1" dirty="0" err="1"/>
              <a:t>sayi</a:t>
            </a:r>
            <a:r>
              <a:rPr lang="tr-TR" sz="1600" b="1" i="1" dirty="0" smtClean="0"/>
              <a:t>];</a:t>
            </a:r>
            <a:r>
              <a:rPr lang="tr-TR" sz="1600" b="1" i="1" dirty="0" err="1" smtClean="0"/>
              <a:t>int</a:t>
            </a:r>
            <a:r>
              <a:rPr lang="tr-TR" sz="1600" b="1" i="1" dirty="0" smtClean="0"/>
              <a:t> </a:t>
            </a:r>
            <a:r>
              <a:rPr lang="tr-TR" sz="1600" b="1" i="1" dirty="0"/>
              <a:t>frekans[11]={};</a:t>
            </a:r>
          </a:p>
          <a:p>
            <a:pPr lvl="0" fontAlgn="base"/>
            <a:r>
              <a:rPr lang="tr-TR" sz="1600" b="1" i="1" dirty="0"/>
              <a:t>	</a:t>
            </a:r>
            <a:r>
              <a:rPr lang="tr-TR" sz="1600" b="1" i="1" dirty="0" err="1"/>
              <a:t>int</a:t>
            </a:r>
            <a:r>
              <a:rPr lang="tr-TR" sz="1600" b="1" i="1" dirty="0"/>
              <a:t> </a:t>
            </a:r>
            <a:r>
              <a:rPr lang="tr-TR" sz="1600" b="1" i="1" dirty="0" err="1"/>
              <a:t>s,t</a:t>
            </a:r>
            <a:r>
              <a:rPr lang="tr-TR" sz="1600" b="1" i="1" dirty="0" smtClean="0"/>
              <a:t>;</a:t>
            </a:r>
            <a:r>
              <a:rPr lang="tr-TR" sz="1600" b="1" i="1" dirty="0"/>
              <a:t>	</a:t>
            </a:r>
          </a:p>
          <a:p>
            <a:pPr lvl="0" fontAlgn="base"/>
            <a:r>
              <a:rPr lang="tr-TR" sz="1600" b="1" i="1" dirty="0"/>
              <a:t>	</a:t>
            </a:r>
            <a:r>
              <a:rPr lang="tr-TR" sz="1600" b="1" i="1" dirty="0" err="1"/>
              <a:t>for</a:t>
            </a:r>
            <a:r>
              <a:rPr lang="tr-TR" sz="1600" b="1" i="1" dirty="0"/>
              <a:t>(</a:t>
            </a:r>
            <a:r>
              <a:rPr lang="tr-TR" sz="1600" b="1" i="1" dirty="0" err="1"/>
              <a:t>int</a:t>
            </a:r>
            <a:r>
              <a:rPr lang="tr-TR" sz="1600" b="1" i="1" dirty="0"/>
              <a:t> i=0;i&lt;</a:t>
            </a:r>
            <a:r>
              <a:rPr lang="tr-TR" sz="1600" b="1" i="1" dirty="0" err="1"/>
              <a:t>sayi;i</a:t>
            </a:r>
            <a:r>
              <a:rPr lang="tr-TR" sz="1600" b="1" i="1" dirty="0"/>
              <a:t>++)</a:t>
            </a:r>
          </a:p>
          <a:p>
            <a:pPr lvl="0" fontAlgn="base"/>
            <a:r>
              <a:rPr lang="tr-TR" sz="1600" b="1" i="1" dirty="0"/>
              <a:t>	{</a:t>
            </a:r>
          </a:p>
          <a:p>
            <a:pPr lvl="0" fontAlgn="base"/>
            <a:r>
              <a:rPr lang="tr-TR" sz="1600" b="1" i="1" dirty="0"/>
              <a:t>		dizi[i]=</a:t>
            </a:r>
            <a:r>
              <a:rPr lang="tr-TR" sz="1600" b="1" i="1" dirty="0" err="1"/>
              <a:t>rand</a:t>
            </a:r>
            <a:r>
              <a:rPr lang="tr-TR" sz="1600" b="1" i="1" dirty="0"/>
              <a:t>()%11;</a:t>
            </a:r>
          </a:p>
          <a:p>
            <a:pPr lvl="0" fontAlgn="base"/>
            <a:r>
              <a:rPr lang="tr-TR" sz="1600" b="1" i="1" dirty="0"/>
              <a:t>	</a:t>
            </a:r>
            <a:r>
              <a:rPr lang="tr-TR" sz="1600" b="1" i="1" dirty="0" smtClean="0"/>
              <a:t>}</a:t>
            </a:r>
            <a:r>
              <a:rPr lang="tr-TR" sz="1600" b="1" i="1" dirty="0"/>
              <a:t>	</a:t>
            </a:r>
          </a:p>
          <a:p>
            <a:pPr lvl="0" fontAlgn="base"/>
            <a:r>
              <a:rPr lang="tr-TR" sz="1600" b="1" i="1" dirty="0"/>
              <a:t>	</a:t>
            </a:r>
            <a:r>
              <a:rPr lang="tr-TR" sz="1600" b="1" i="1" dirty="0" err="1"/>
              <a:t>for</a:t>
            </a:r>
            <a:r>
              <a:rPr lang="tr-TR" sz="1600" b="1" i="1" dirty="0"/>
              <a:t>(</a:t>
            </a:r>
            <a:r>
              <a:rPr lang="tr-TR" sz="1600" b="1" i="1" dirty="0" err="1"/>
              <a:t>int</a:t>
            </a:r>
            <a:r>
              <a:rPr lang="tr-TR" sz="1600" b="1" i="1" dirty="0"/>
              <a:t> i=0;i&lt;</a:t>
            </a:r>
            <a:r>
              <a:rPr lang="tr-TR" sz="1600" b="1" i="1" dirty="0" err="1"/>
              <a:t>sayi;i</a:t>
            </a:r>
            <a:r>
              <a:rPr lang="tr-TR" sz="1600" b="1" i="1" dirty="0"/>
              <a:t>++)</a:t>
            </a:r>
          </a:p>
          <a:p>
            <a:pPr lvl="0" fontAlgn="base"/>
            <a:r>
              <a:rPr lang="tr-TR" sz="1600" b="1" i="1" dirty="0"/>
              <a:t>	{</a:t>
            </a:r>
          </a:p>
          <a:p>
            <a:pPr lvl="0" fontAlgn="base"/>
            <a:r>
              <a:rPr lang="tr-TR" sz="1600" b="1" i="1" dirty="0"/>
              <a:t>		t=dizi[i];</a:t>
            </a:r>
          </a:p>
          <a:p>
            <a:pPr lvl="0" fontAlgn="base"/>
            <a:r>
              <a:rPr lang="tr-TR" sz="1600" b="1" i="1" dirty="0"/>
              <a:t>		frekans[t]++;</a:t>
            </a:r>
          </a:p>
          <a:p>
            <a:pPr lvl="0" fontAlgn="base"/>
            <a:r>
              <a:rPr lang="tr-TR" sz="1600" b="1" i="1" dirty="0"/>
              <a:t>	</a:t>
            </a:r>
            <a:r>
              <a:rPr lang="tr-TR" sz="1600" b="1" i="1" dirty="0" smtClean="0"/>
              <a:t>}</a:t>
            </a:r>
            <a:r>
              <a:rPr lang="tr-TR" sz="1600" b="1" i="1" dirty="0"/>
              <a:t>	</a:t>
            </a:r>
          </a:p>
          <a:p>
            <a:pPr lvl="0" fontAlgn="base"/>
            <a:r>
              <a:rPr lang="tr-TR" sz="1600" b="1" i="1" dirty="0"/>
              <a:t>	</a:t>
            </a:r>
            <a:r>
              <a:rPr lang="tr-TR" sz="1600" b="1" i="1" dirty="0" err="1"/>
              <a:t>for</a:t>
            </a:r>
            <a:r>
              <a:rPr lang="tr-TR" sz="1600" b="1" i="1" dirty="0"/>
              <a:t>(</a:t>
            </a:r>
            <a:r>
              <a:rPr lang="tr-TR" sz="1600" b="1" i="1" dirty="0" err="1"/>
              <a:t>int</a:t>
            </a:r>
            <a:r>
              <a:rPr lang="tr-TR" sz="1600" b="1" i="1" dirty="0"/>
              <a:t> i=0;i&lt;11;i++)</a:t>
            </a:r>
          </a:p>
          <a:p>
            <a:pPr lvl="0" fontAlgn="base"/>
            <a:r>
              <a:rPr lang="tr-TR" sz="1600" b="1" i="1" dirty="0"/>
              <a:t>	{</a:t>
            </a:r>
          </a:p>
          <a:p>
            <a:pPr lvl="0" fontAlgn="base"/>
            <a:r>
              <a:rPr lang="tr-TR" sz="1600" b="1" i="1" dirty="0"/>
              <a:t>		</a:t>
            </a:r>
            <a:r>
              <a:rPr lang="tr-TR" sz="1600" b="1" i="1" dirty="0" err="1"/>
              <a:t>cout</a:t>
            </a:r>
            <a:r>
              <a:rPr lang="tr-TR" sz="1600" b="1" i="1" dirty="0"/>
              <a:t>&lt;&lt;i&lt;&lt;" = "&lt;&lt;frekans[i]&lt;&lt;</a:t>
            </a:r>
            <a:r>
              <a:rPr lang="tr-TR" sz="1600" b="1" i="1" dirty="0" err="1"/>
              <a:t>endl</a:t>
            </a:r>
            <a:r>
              <a:rPr lang="tr-TR" sz="1600" b="1" i="1" dirty="0"/>
              <a:t>;</a:t>
            </a:r>
          </a:p>
          <a:p>
            <a:pPr lvl="0" fontAlgn="base"/>
            <a:r>
              <a:rPr lang="tr-TR" sz="1600" b="1" i="1" dirty="0"/>
              <a:t>	</a:t>
            </a:r>
            <a:r>
              <a:rPr lang="tr-TR" sz="1600" b="1" i="1" dirty="0" smtClean="0"/>
              <a:t>}</a:t>
            </a:r>
            <a:r>
              <a:rPr lang="tr-TR" sz="1600" b="1" i="1" dirty="0"/>
              <a:t>		</a:t>
            </a:r>
          </a:p>
          <a:p>
            <a:pPr lvl="0" fontAlgn="base"/>
            <a:r>
              <a:rPr lang="tr-TR" sz="1600" b="1" i="1" dirty="0"/>
              <a:t>	</a:t>
            </a:r>
            <a:r>
              <a:rPr lang="tr-TR" sz="1600" b="1" i="1" dirty="0" err="1"/>
              <a:t>system</a:t>
            </a:r>
            <a:r>
              <a:rPr lang="tr-TR" sz="1600" b="1" i="1" dirty="0"/>
              <a:t>("</a:t>
            </a:r>
            <a:r>
              <a:rPr lang="tr-TR" sz="1600" b="1" i="1" dirty="0" err="1"/>
              <a:t>pause</a:t>
            </a:r>
            <a:r>
              <a:rPr lang="tr-TR" sz="1600" b="1" i="1" dirty="0"/>
              <a:t>");</a:t>
            </a:r>
          </a:p>
          <a:p>
            <a:pPr lvl="0" fontAlgn="base"/>
            <a:r>
              <a:rPr lang="tr-TR" sz="1600" b="1" i="1" dirty="0"/>
              <a:t>	</a:t>
            </a:r>
            <a:r>
              <a:rPr lang="tr-TR" sz="1600" b="1" i="1" dirty="0" err="1"/>
              <a:t>return</a:t>
            </a:r>
            <a:r>
              <a:rPr lang="tr-TR" sz="1600" b="1" i="1" dirty="0"/>
              <a:t> 0;</a:t>
            </a:r>
          </a:p>
          <a:p>
            <a:pPr lvl="0" fontAlgn="base"/>
            <a:r>
              <a:rPr lang="tr-TR" sz="1600" b="1" i="1" dirty="0"/>
              <a:t>}</a:t>
            </a:r>
            <a:endParaRPr lang="tr-TR" sz="16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57180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323832" y="3057857"/>
            <a:ext cx="5472754" cy="830997"/>
          </a:xfrm>
          <a:prstGeom prst="rect">
            <a:avLst/>
          </a:prstGeom>
          <a:noFill/>
        </p:spPr>
        <p:txBody>
          <a:bodyPr wrap="square" rtlCol="0">
            <a:spAutoFit/>
          </a:bodyPr>
          <a:lstStyle/>
          <a:p>
            <a:r>
              <a:rPr lang="tr-TR" sz="2400" b="1" dirty="0" smtClean="0">
                <a:solidFill>
                  <a:schemeClr val="accent6">
                    <a:lumMod val="40000"/>
                    <a:lumOff val="60000"/>
                  </a:schemeClr>
                </a:solidFill>
              </a:rPr>
              <a:t>Fonksiyonlara giriş parametresi olarak dizi gönderme</a:t>
            </a:r>
            <a:endParaRPr lang="tr-TR" sz="2400" b="1" dirty="0">
              <a:solidFill>
                <a:schemeClr val="accent6">
                  <a:lumMod val="40000"/>
                  <a:lumOff val="60000"/>
                </a:schemeClr>
              </a:solidFill>
            </a:endParaRPr>
          </a:p>
        </p:txBody>
      </p:sp>
      <p:sp>
        <p:nvSpPr>
          <p:cNvPr id="4" name="Metin kutusu 3"/>
          <p:cNvSpPr txBox="1"/>
          <p:nvPr/>
        </p:nvSpPr>
        <p:spPr>
          <a:xfrm>
            <a:off x="1924334" y="641445"/>
            <a:ext cx="7942997" cy="6494085"/>
          </a:xfrm>
          <a:prstGeom prst="rect">
            <a:avLst/>
          </a:prstGeom>
          <a:noFill/>
        </p:spPr>
        <p:txBody>
          <a:bodyPr wrap="square" rtlCol="0">
            <a:spAutoFit/>
          </a:bodyPr>
          <a:lstStyle/>
          <a:p>
            <a:pPr lvl="0" fontAlgn="base"/>
            <a:r>
              <a:rPr lang="tr-TR" sz="1600" b="1" i="1" dirty="0"/>
              <a:t>#</a:t>
            </a:r>
            <a:r>
              <a:rPr lang="tr-TR" sz="1600" b="1" i="1" dirty="0" err="1"/>
              <a:t>include</a:t>
            </a:r>
            <a:r>
              <a:rPr lang="tr-TR" sz="1600" b="1" i="1" dirty="0"/>
              <a:t> &lt;</a:t>
            </a:r>
            <a:r>
              <a:rPr lang="tr-TR" sz="1600" b="1" i="1" dirty="0" err="1"/>
              <a:t>iostream</a:t>
            </a:r>
            <a:r>
              <a:rPr lang="tr-TR" sz="1600" b="1" i="1" dirty="0"/>
              <a:t>&gt;</a:t>
            </a:r>
          </a:p>
          <a:p>
            <a:pPr lvl="0" fontAlgn="base"/>
            <a:r>
              <a:rPr lang="tr-TR" sz="1600" b="1" i="1" dirty="0"/>
              <a:t>#</a:t>
            </a:r>
            <a:r>
              <a:rPr lang="tr-TR" sz="1600" b="1" i="1" dirty="0" err="1"/>
              <a:t>include</a:t>
            </a:r>
            <a:r>
              <a:rPr lang="tr-TR" sz="1600" b="1" i="1" dirty="0"/>
              <a:t> &lt;</a:t>
            </a:r>
            <a:r>
              <a:rPr lang="tr-TR" sz="1600" b="1" i="1" dirty="0" err="1"/>
              <a:t>iomanip</a:t>
            </a:r>
            <a:r>
              <a:rPr lang="tr-TR" sz="1600" b="1" i="1" dirty="0"/>
              <a:t>&gt;</a:t>
            </a:r>
          </a:p>
          <a:p>
            <a:pPr lvl="0" fontAlgn="base"/>
            <a:r>
              <a:rPr lang="tr-TR" sz="1600" b="1" i="1" dirty="0"/>
              <a:t>#</a:t>
            </a:r>
            <a:r>
              <a:rPr lang="tr-TR" sz="1600" b="1" i="1" dirty="0" err="1"/>
              <a:t>include</a:t>
            </a:r>
            <a:r>
              <a:rPr lang="tr-TR" sz="1600" b="1" i="1" dirty="0"/>
              <a:t> &lt;</a:t>
            </a:r>
            <a:r>
              <a:rPr lang="tr-TR" sz="1600" b="1" i="1" dirty="0" err="1"/>
              <a:t>ctime</a:t>
            </a:r>
            <a:r>
              <a:rPr lang="tr-TR" sz="1600" b="1" i="1" dirty="0"/>
              <a:t>&gt;</a:t>
            </a:r>
          </a:p>
          <a:p>
            <a:pPr lvl="0" fontAlgn="base"/>
            <a:r>
              <a:rPr lang="tr-TR" sz="1600" b="1" i="1" dirty="0"/>
              <a:t>#</a:t>
            </a:r>
            <a:r>
              <a:rPr lang="tr-TR" sz="1600" b="1" i="1" dirty="0" err="1"/>
              <a:t>include</a:t>
            </a:r>
            <a:r>
              <a:rPr lang="tr-TR" sz="1600" b="1" i="1" dirty="0"/>
              <a:t> &lt;</a:t>
            </a:r>
            <a:r>
              <a:rPr lang="tr-TR" sz="1600" b="1" i="1" dirty="0" err="1"/>
              <a:t>stdlib.h</a:t>
            </a:r>
            <a:r>
              <a:rPr lang="tr-TR" sz="1600" b="1" i="1" dirty="0"/>
              <a:t>&gt;</a:t>
            </a:r>
          </a:p>
          <a:p>
            <a:pPr lvl="0" fontAlgn="base"/>
            <a:r>
              <a:rPr lang="tr-TR" sz="1600" b="1" i="1" dirty="0" err="1" smtClean="0"/>
              <a:t>using</a:t>
            </a:r>
            <a:r>
              <a:rPr lang="tr-TR" sz="1600" b="1" i="1" dirty="0" smtClean="0"/>
              <a:t> </a:t>
            </a:r>
            <a:r>
              <a:rPr lang="tr-TR" sz="1600" b="1" i="1" dirty="0" err="1"/>
              <a:t>namespace</a:t>
            </a:r>
            <a:r>
              <a:rPr lang="tr-TR" sz="1600" b="1" i="1" dirty="0"/>
              <a:t> </a:t>
            </a:r>
            <a:r>
              <a:rPr lang="tr-TR" sz="1600" b="1" i="1" dirty="0" err="1"/>
              <a:t>std</a:t>
            </a:r>
            <a:r>
              <a:rPr lang="tr-TR" sz="1600" b="1" i="1" dirty="0"/>
              <a:t>;</a:t>
            </a:r>
          </a:p>
          <a:p>
            <a:pPr lvl="0" fontAlgn="base"/>
            <a:r>
              <a:rPr lang="tr-TR" sz="1600" b="1" i="1" dirty="0" err="1" smtClean="0"/>
              <a:t>int</a:t>
            </a:r>
            <a:r>
              <a:rPr lang="tr-TR" sz="1600" b="1" i="1" dirty="0" smtClean="0"/>
              <a:t> </a:t>
            </a:r>
            <a:r>
              <a:rPr lang="tr-TR" sz="1600" b="1" i="1" dirty="0"/>
              <a:t>main(</a:t>
            </a:r>
            <a:r>
              <a:rPr lang="tr-TR" sz="1600" b="1" i="1" dirty="0" err="1"/>
              <a:t>int</a:t>
            </a:r>
            <a:r>
              <a:rPr lang="tr-TR" sz="1600" b="1" i="1" dirty="0"/>
              <a:t> </a:t>
            </a:r>
            <a:r>
              <a:rPr lang="tr-TR" sz="1600" b="1" i="1" dirty="0" err="1"/>
              <a:t>argc</a:t>
            </a:r>
            <a:r>
              <a:rPr lang="tr-TR" sz="1600" b="1" i="1" dirty="0"/>
              <a:t>, </a:t>
            </a:r>
            <a:r>
              <a:rPr lang="tr-TR" sz="1600" b="1" i="1" dirty="0" err="1"/>
              <a:t>char</a:t>
            </a:r>
            <a:r>
              <a:rPr lang="tr-TR" sz="1600" b="1" i="1" dirty="0"/>
              <a:t> *</a:t>
            </a:r>
            <a:r>
              <a:rPr lang="tr-TR" sz="1600" b="1" i="1" dirty="0" err="1"/>
              <a:t>argv</a:t>
            </a:r>
            <a:r>
              <a:rPr lang="tr-TR" sz="1600" b="1" i="1" dirty="0"/>
              <a:t>[]) {</a:t>
            </a:r>
          </a:p>
          <a:p>
            <a:pPr lvl="0" fontAlgn="base"/>
            <a:r>
              <a:rPr lang="tr-TR" sz="1600" b="1" i="1" dirty="0"/>
              <a:t>	</a:t>
            </a:r>
            <a:r>
              <a:rPr lang="tr-TR" sz="1600" b="1" i="1" dirty="0" err="1"/>
              <a:t>const</a:t>
            </a:r>
            <a:r>
              <a:rPr lang="tr-TR" sz="1600" b="1" i="1" dirty="0"/>
              <a:t> </a:t>
            </a:r>
            <a:r>
              <a:rPr lang="tr-TR" sz="1600" b="1" i="1" dirty="0" err="1"/>
              <a:t>int</a:t>
            </a:r>
            <a:r>
              <a:rPr lang="tr-TR" sz="1600" b="1" i="1" dirty="0"/>
              <a:t> </a:t>
            </a:r>
            <a:r>
              <a:rPr lang="tr-TR" sz="1600" b="1" i="1" dirty="0" err="1"/>
              <a:t>sayi</a:t>
            </a:r>
            <a:r>
              <a:rPr lang="tr-TR" sz="1600" b="1" i="1" dirty="0"/>
              <a:t>=2500;</a:t>
            </a:r>
          </a:p>
          <a:p>
            <a:pPr lvl="0" fontAlgn="base"/>
            <a:r>
              <a:rPr lang="tr-TR" sz="1600" b="1" i="1" dirty="0"/>
              <a:t>	</a:t>
            </a:r>
            <a:r>
              <a:rPr lang="tr-TR" sz="1600" b="1" i="1" dirty="0" err="1"/>
              <a:t>int</a:t>
            </a:r>
            <a:r>
              <a:rPr lang="tr-TR" sz="1600" b="1" i="1" dirty="0"/>
              <a:t> dizi[</a:t>
            </a:r>
            <a:r>
              <a:rPr lang="tr-TR" sz="1600" b="1" i="1" dirty="0" err="1"/>
              <a:t>sayi</a:t>
            </a:r>
            <a:r>
              <a:rPr lang="tr-TR" sz="1600" b="1" i="1" dirty="0" smtClean="0"/>
              <a:t>];</a:t>
            </a:r>
            <a:r>
              <a:rPr lang="tr-TR" sz="1600" b="1" i="1" dirty="0" err="1" smtClean="0"/>
              <a:t>int</a:t>
            </a:r>
            <a:r>
              <a:rPr lang="tr-TR" sz="1600" b="1" i="1" dirty="0" smtClean="0"/>
              <a:t> </a:t>
            </a:r>
            <a:r>
              <a:rPr lang="tr-TR" sz="1600" b="1" i="1" dirty="0"/>
              <a:t>frekans[11]={};</a:t>
            </a:r>
          </a:p>
          <a:p>
            <a:pPr lvl="0" fontAlgn="base"/>
            <a:r>
              <a:rPr lang="tr-TR" sz="1600" b="1" i="1" dirty="0"/>
              <a:t>	</a:t>
            </a:r>
            <a:r>
              <a:rPr lang="tr-TR" sz="1600" b="1" i="1" dirty="0" err="1"/>
              <a:t>int</a:t>
            </a:r>
            <a:r>
              <a:rPr lang="tr-TR" sz="1600" b="1" i="1" dirty="0"/>
              <a:t> </a:t>
            </a:r>
            <a:r>
              <a:rPr lang="tr-TR" sz="1600" b="1" i="1" dirty="0" err="1"/>
              <a:t>s,t</a:t>
            </a:r>
            <a:r>
              <a:rPr lang="tr-TR" sz="1600" b="1" i="1" dirty="0" smtClean="0"/>
              <a:t>;</a:t>
            </a:r>
            <a:r>
              <a:rPr lang="tr-TR" sz="1600" b="1" i="1" dirty="0"/>
              <a:t>	</a:t>
            </a:r>
          </a:p>
          <a:p>
            <a:pPr lvl="0" fontAlgn="base"/>
            <a:r>
              <a:rPr lang="tr-TR" sz="1600" b="1" i="1" dirty="0"/>
              <a:t>	</a:t>
            </a:r>
            <a:r>
              <a:rPr lang="tr-TR" sz="1600" b="1" i="1" dirty="0" err="1"/>
              <a:t>for</a:t>
            </a:r>
            <a:r>
              <a:rPr lang="tr-TR" sz="1600" b="1" i="1" dirty="0"/>
              <a:t>(</a:t>
            </a:r>
            <a:r>
              <a:rPr lang="tr-TR" sz="1600" b="1" i="1" dirty="0" err="1"/>
              <a:t>int</a:t>
            </a:r>
            <a:r>
              <a:rPr lang="tr-TR" sz="1600" b="1" i="1" dirty="0"/>
              <a:t> i=0;i&lt;</a:t>
            </a:r>
            <a:r>
              <a:rPr lang="tr-TR" sz="1600" b="1" i="1" dirty="0" err="1"/>
              <a:t>sayi;i</a:t>
            </a:r>
            <a:r>
              <a:rPr lang="tr-TR" sz="1600" b="1" i="1" dirty="0"/>
              <a:t>++)</a:t>
            </a:r>
          </a:p>
          <a:p>
            <a:pPr lvl="0" fontAlgn="base"/>
            <a:r>
              <a:rPr lang="tr-TR" sz="1600" b="1" i="1" dirty="0"/>
              <a:t>	{</a:t>
            </a:r>
          </a:p>
          <a:p>
            <a:pPr lvl="0" fontAlgn="base"/>
            <a:r>
              <a:rPr lang="tr-TR" sz="1600" b="1" i="1" dirty="0"/>
              <a:t>		dizi[i]=</a:t>
            </a:r>
            <a:r>
              <a:rPr lang="tr-TR" sz="1600" b="1" i="1" dirty="0" err="1"/>
              <a:t>rand</a:t>
            </a:r>
            <a:r>
              <a:rPr lang="tr-TR" sz="1600" b="1" i="1" dirty="0"/>
              <a:t>()%11;</a:t>
            </a:r>
          </a:p>
          <a:p>
            <a:pPr lvl="0" fontAlgn="base"/>
            <a:r>
              <a:rPr lang="tr-TR" sz="1600" b="1" i="1" dirty="0"/>
              <a:t>	</a:t>
            </a:r>
            <a:r>
              <a:rPr lang="tr-TR" sz="1600" b="1" i="1" dirty="0" smtClean="0"/>
              <a:t>}</a:t>
            </a:r>
            <a:r>
              <a:rPr lang="tr-TR" sz="1600" b="1" i="1" dirty="0"/>
              <a:t>	</a:t>
            </a:r>
          </a:p>
          <a:p>
            <a:pPr lvl="0" fontAlgn="base"/>
            <a:r>
              <a:rPr lang="tr-TR" sz="1600" b="1" i="1" dirty="0"/>
              <a:t>	</a:t>
            </a:r>
            <a:r>
              <a:rPr lang="tr-TR" sz="1600" b="1" i="1" dirty="0" err="1"/>
              <a:t>for</a:t>
            </a:r>
            <a:r>
              <a:rPr lang="tr-TR" sz="1600" b="1" i="1" dirty="0"/>
              <a:t>(</a:t>
            </a:r>
            <a:r>
              <a:rPr lang="tr-TR" sz="1600" b="1" i="1" dirty="0" err="1"/>
              <a:t>int</a:t>
            </a:r>
            <a:r>
              <a:rPr lang="tr-TR" sz="1600" b="1" i="1" dirty="0"/>
              <a:t> i=0;i&lt;</a:t>
            </a:r>
            <a:r>
              <a:rPr lang="tr-TR" sz="1600" b="1" i="1" dirty="0" err="1"/>
              <a:t>sayi;i</a:t>
            </a:r>
            <a:r>
              <a:rPr lang="tr-TR" sz="1600" b="1" i="1" dirty="0"/>
              <a:t>++)</a:t>
            </a:r>
          </a:p>
          <a:p>
            <a:pPr lvl="0" fontAlgn="base"/>
            <a:r>
              <a:rPr lang="tr-TR" sz="1600" b="1" i="1" dirty="0"/>
              <a:t>	{</a:t>
            </a:r>
          </a:p>
          <a:p>
            <a:pPr lvl="0" fontAlgn="base"/>
            <a:r>
              <a:rPr lang="tr-TR" sz="1600" b="1" i="1" dirty="0"/>
              <a:t>		t=dizi[i];</a:t>
            </a:r>
          </a:p>
          <a:p>
            <a:pPr lvl="0" fontAlgn="base"/>
            <a:r>
              <a:rPr lang="tr-TR" sz="1600" b="1" i="1" dirty="0"/>
              <a:t>		frekans[t]++;</a:t>
            </a:r>
          </a:p>
          <a:p>
            <a:pPr lvl="0" fontAlgn="base"/>
            <a:r>
              <a:rPr lang="tr-TR" sz="1600" b="1" i="1" dirty="0"/>
              <a:t>	</a:t>
            </a:r>
            <a:r>
              <a:rPr lang="tr-TR" sz="1600" b="1" i="1" dirty="0" smtClean="0"/>
              <a:t>}</a:t>
            </a:r>
            <a:r>
              <a:rPr lang="tr-TR" sz="1600" b="1" i="1" dirty="0"/>
              <a:t>	</a:t>
            </a:r>
          </a:p>
          <a:p>
            <a:pPr lvl="0" fontAlgn="base"/>
            <a:r>
              <a:rPr lang="tr-TR" sz="1600" b="1" i="1" dirty="0"/>
              <a:t>	</a:t>
            </a:r>
            <a:r>
              <a:rPr lang="tr-TR" sz="1600" b="1" i="1" dirty="0" err="1"/>
              <a:t>for</a:t>
            </a:r>
            <a:r>
              <a:rPr lang="tr-TR" sz="1600" b="1" i="1" dirty="0"/>
              <a:t>(</a:t>
            </a:r>
            <a:r>
              <a:rPr lang="tr-TR" sz="1600" b="1" i="1" dirty="0" err="1"/>
              <a:t>int</a:t>
            </a:r>
            <a:r>
              <a:rPr lang="tr-TR" sz="1600" b="1" i="1" dirty="0"/>
              <a:t> i=0;i&lt;11;i++)</a:t>
            </a:r>
          </a:p>
          <a:p>
            <a:pPr lvl="0" fontAlgn="base"/>
            <a:r>
              <a:rPr lang="tr-TR" sz="1600" b="1" i="1" dirty="0"/>
              <a:t>	{</a:t>
            </a:r>
          </a:p>
          <a:p>
            <a:pPr lvl="0" fontAlgn="base"/>
            <a:r>
              <a:rPr lang="tr-TR" sz="1600" b="1" i="1" dirty="0"/>
              <a:t>		</a:t>
            </a:r>
            <a:r>
              <a:rPr lang="tr-TR" sz="1600" b="1" i="1" dirty="0" err="1"/>
              <a:t>cout</a:t>
            </a:r>
            <a:r>
              <a:rPr lang="tr-TR" sz="1600" b="1" i="1" dirty="0"/>
              <a:t>&lt;&lt;i&lt;&lt;" = "&lt;&lt;frekans[i]&lt;&lt;</a:t>
            </a:r>
            <a:r>
              <a:rPr lang="tr-TR" sz="1600" b="1" i="1" dirty="0" err="1"/>
              <a:t>endl</a:t>
            </a:r>
            <a:r>
              <a:rPr lang="tr-TR" sz="1600" b="1" i="1" dirty="0"/>
              <a:t>;</a:t>
            </a:r>
          </a:p>
          <a:p>
            <a:pPr lvl="0" fontAlgn="base"/>
            <a:r>
              <a:rPr lang="tr-TR" sz="1600" b="1" i="1" dirty="0"/>
              <a:t>	</a:t>
            </a:r>
            <a:r>
              <a:rPr lang="tr-TR" sz="1600" b="1" i="1" dirty="0" smtClean="0"/>
              <a:t>}</a:t>
            </a:r>
            <a:r>
              <a:rPr lang="tr-TR" sz="1600" b="1" i="1" dirty="0"/>
              <a:t>		</a:t>
            </a:r>
          </a:p>
          <a:p>
            <a:pPr lvl="0" fontAlgn="base"/>
            <a:r>
              <a:rPr lang="tr-TR" sz="1600" b="1" i="1" dirty="0"/>
              <a:t>	</a:t>
            </a:r>
            <a:r>
              <a:rPr lang="tr-TR" sz="1600" b="1" i="1" dirty="0" err="1"/>
              <a:t>system</a:t>
            </a:r>
            <a:r>
              <a:rPr lang="tr-TR" sz="1600" b="1" i="1" dirty="0"/>
              <a:t>("</a:t>
            </a:r>
            <a:r>
              <a:rPr lang="tr-TR" sz="1600" b="1" i="1" dirty="0" err="1"/>
              <a:t>pause</a:t>
            </a:r>
            <a:r>
              <a:rPr lang="tr-TR" sz="1600" b="1" i="1" dirty="0"/>
              <a:t>");</a:t>
            </a:r>
          </a:p>
          <a:p>
            <a:pPr lvl="0" fontAlgn="base"/>
            <a:r>
              <a:rPr lang="tr-TR" sz="1600" b="1" i="1" dirty="0"/>
              <a:t>	</a:t>
            </a:r>
            <a:r>
              <a:rPr lang="tr-TR" sz="1600" b="1" i="1" dirty="0" err="1"/>
              <a:t>return</a:t>
            </a:r>
            <a:r>
              <a:rPr lang="tr-TR" sz="1600" b="1" i="1" dirty="0"/>
              <a:t> 0;</a:t>
            </a:r>
          </a:p>
          <a:p>
            <a:pPr lvl="0" fontAlgn="base"/>
            <a:r>
              <a:rPr lang="tr-TR" sz="1600" b="1" i="1" dirty="0"/>
              <a:t>}</a:t>
            </a:r>
            <a:endParaRPr lang="tr-TR" sz="16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23557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323832" y="3119414"/>
            <a:ext cx="5472754" cy="707886"/>
          </a:xfrm>
          <a:prstGeom prst="rect">
            <a:avLst/>
          </a:prstGeom>
          <a:noFill/>
        </p:spPr>
        <p:txBody>
          <a:bodyPr wrap="square" rtlCol="0">
            <a:spAutoFit/>
          </a:bodyPr>
          <a:lstStyle/>
          <a:p>
            <a:r>
              <a:rPr lang="tr-TR" sz="4000" b="1" dirty="0" smtClean="0">
                <a:solidFill>
                  <a:schemeClr val="accent6">
                    <a:lumMod val="40000"/>
                    <a:lumOff val="60000"/>
                  </a:schemeClr>
                </a:solidFill>
              </a:rPr>
              <a:t>İşaretçiler ve Diziler</a:t>
            </a:r>
            <a:endParaRPr lang="tr-TR" sz="4000" b="1" dirty="0">
              <a:solidFill>
                <a:schemeClr val="accent6">
                  <a:lumMod val="40000"/>
                  <a:lumOff val="60000"/>
                </a:schemeClr>
              </a:solidFill>
            </a:endParaRPr>
          </a:p>
        </p:txBody>
      </p:sp>
      <p:pic>
        <p:nvPicPr>
          <p:cNvPr id="2" name="Resim 1"/>
          <p:cNvPicPr>
            <a:picLocks noChangeAspect="1"/>
          </p:cNvPicPr>
          <p:nvPr/>
        </p:nvPicPr>
        <p:blipFill>
          <a:blip r:embed="rId2"/>
          <a:stretch>
            <a:fillRect/>
          </a:stretch>
        </p:blipFill>
        <p:spPr>
          <a:xfrm>
            <a:off x="1999467" y="575908"/>
            <a:ext cx="9509702" cy="5401812"/>
          </a:xfrm>
          <a:prstGeom prst="rect">
            <a:avLst/>
          </a:prstGeom>
        </p:spPr>
      </p:pic>
    </p:spTree>
    <p:extLst>
      <p:ext uri="{BB962C8B-B14F-4D97-AF65-F5344CB8AC3E}">
        <p14:creationId xmlns:p14="http://schemas.microsoft.com/office/powerpoint/2010/main" val="2823537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323832" y="3211747"/>
            <a:ext cx="5472754" cy="523220"/>
          </a:xfrm>
          <a:prstGeom prst="rect">
            <a:avLst/>
          </a:prstGeom>
          <a:noFill/>
        </p:spPr>
        <p:txBody>
          <a:bodyPr wrap="square" rtlCol="0">
            <a:spAutoFit/>
          </a:bodyPr>
          <a:lstStyle/>
          <a:p>
            <a:r>
              <a:rPr lang="tr-TR" sz="2800" b="1" dirty="0" smtClean="0">
                <a:solidFill>
                  <a:schemeClr val="accent6">
                    <a:lumMod val="40000"/>
                    <a:lumOff val="60000"/>
                  </a:schemeClr>
                </a:solidFill>
              </a:rPr>
              <a:t>Dizilerin Bellek Organizasyonu</a:t>
            </a:r>
            <a:endParaRPr lang="tr-TR" sz="2800" b="1" dirty="0">
              <a:solidFill>
                <a:schemeClr val="accent6">
                  <a:lumMod val="40000"/>
                  <a:lumOff val="60000"/>
                </a:schemeClr>
              </a:solidFill>
            </a:endParaRPr>
          </a:p>
        </p:txBody>
      </p:sp>
      <p:pic>
        <p:nvPicPr>
          <p:cNvPr id="4" name="Resim 3"/>
          <p:cNvPicPr>
            <a:picLocks noChangeAspect="1"/>
          </p:cNvPicPr>
          <p:nvPr/>
        </p:nvPicPr>
        <p:blipFill>
          <a:blip r:embed="rId2"/>
          <a:stretch>
            <a:fillRect/>
          </a:stretch>
        </p:blipFill>
        <p:spPr>
          <a:xfrm>
            <a:off x="1674156" y="547687"/>
            <a:ext cx="8879544" cy="5568528"/>
          </a:xfrm>
          <a:prstGeom prst="rect">
            <a:avLst/>
          </a:prstGeom>
        </p:spPr>
      </p:pic>
      <p:sp>
        <p:nvSpPr>
          <p:cNvPr id="5" name="Metin kutusu 4"/>
          <p:cNvSpPr txBox="1"/>
          <p:nvPr/>
        </p:nvSpPr>
        <p:spPr>
          <a:xfrm>
            <a:off x="10031105" y="5746883"/>
            <a:ext cx="232012" cy="369332"/>
          </a:xfrm>
          <a:prstGeom prst="rect">
            <a:avLst/>
          </a:prstGeom>
          <a:solidFill>
            <a:schemeClr val="tx1"/>
          </a:solidFill>
        </p:spPr>
        <p:txBody>
          <a:bodyPr wrap="square" rtlCol="0">
            <a:spAutoFit/>
          </a:bodyPr>
          <a:lstStyle/>
          <a:p>
            <a:endParaRPr lang="tr-TR" dirty="0"/>
          </a:p>
        </p:txBody>
      </p:sp>
    </p:spTree>
    <p:extLst>
      <p:ext uri="{BB962C8B-B14F-4D97-AF65-F5344CB8AC3E}">
        <p14:creationId xmlns:p14="http://schemas.microsoft.com/office/powerpoint/2010/main" val="1222740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p:cNvSpPr txBox="1"/>
          <p:nvPr/>
        </p:nvSpPr>
        <p:spPr>
          <a:xfrm rot="16200000">
            <a:off x="-1323832" y="3211747"/>
            <a:ext cx="5472754" cy="523220"/>
          </a:xfrm>
          <a:prstGeom prst="rect">
            <a:avLst/>
          </a:prstGeom>
          <a:noFill/>
        </p:spPr>
        <p:txBody>
          <a:bodyPr wrap="square" rtlCol="0">
            <a:spAutoFit/>
          </a:bodyPr>
          <a:lstStyle/>
          <a:p>
            <a:r>
              <a:rPr lang="tr-TR" sz="2800" b="1" dirty="0" smtClean="0">
                <a:solidFill>
                  <a:schemeClr val="accent6">
                    <a:lumMod val="40000"/>
                    <a:lumOff val="60000"/>
                  </a:schemeClr>
                </a:solidFill>
              </a:rPr>
              <a:t>Dizilerin Bellek Organizasyonu</a:t>
            </a:r>
            <a:endParaRPr lang="tr-TR" sz="2800" b="1" dirty="0">
              <a:solidFill>
                <a:schemeClr val="accent6">
                  <a:lumMod val="40000"/>
                  <a:lumOff val="60000"/>
                </a:schemeClr>
              </a:solidFill>
            </a:endParaRPr>
          </a:p>
        </p:txBody>
      </p:sp>
      <p:sp>
        <p:nvSpPr>
          <p:cNvPr id="5" name="Metin kutusu 4"/>
          <p:cNvSpPr txBox="1"/>
          <p:nvPr/>
        </p:nvSpPr>
        <p:spPr>
          <a:xfrm>
            <a:off x="10031105" y="5746883"/>
            <a:ext cx="232012" cy="369332"/>
          </a:xfrm>
          <a:prstGeom prst="rect">
            <a:avLst/>
          </a:prstGeom>
          <a:solidFill>
            <a:schemeClr val="tx1"/>
          </a:solidFill>
        </p:spPr>
        <p:txBody>
          <a:bodyPr wrap="square" rtlCol="0">
            <a:spAutoFit/>
          </a:bodyPr>
          <a:lstStyle/>
          <a:p>
            <a:endParaRPr lang="tr-TR" dirty="0"/>
          </a:p>
        </p:txBody>
      </p:sp>
      <p:pic>
        <p:nvPicPr>
          <p:cNvPr id="2" name="Resim 1"/>
          <p:cNvPicPr>
            <a:picLocks noChangeAspect="1"/>
          </p:cNvPicPr>
          <p:nvPr/>
        </p:nvPicPr>
        <p:blipFill>
          <a:blip r:embed="rId2"/>
          <a:stretch>
            <a:fillRect/>
          </a:stretch>
        </p:blipFill>
        <p:spPr>
          <a:xfrm>
            <a:off x="1853892" y="923000"/>
            <a:ext cx="9410219" cy="1697370"/>
          </a:xfrm>
          <a:prstGeom prst="rect">
            <a:avLst/>
          </a:prstGeom>
        </p:spPr>
      </p:pic>
    </p:spTree>
    <p:extLst>
      <p:ext uri="{BB962C8B-B14F-4D97-AF65-F5344CB8AC3E}">
        <p14:creationId xmlns:p14="http://schemas.microsoft.com/office/powerpoint/2010/main" val="348982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590</TotalTime>
  <Words>937</Words>
  <Application>Microsoft Office PowerPoint</Application>
  <PresentationFormat>Özel</PresentationFormat>
  <Paragraphs>255</Paragraphs>
  <Slides>31</Slides>
  <Notes>0</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Dilim</vt:lpstr>
      <vt:lpstr>Veri yapıları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Veriyapıları</dc:title>
  <dc:creator>Admin</dc:creator>
  <cp:lastModifiedBy>Sau</cp:lastModifiedBy>
  <cp:revision>47</cp:revision>
  <dcterms:created xsi:type="dcterms:W3CDTF">2014-09-21T18:07:16Z</dcterms:created>
  <dcterms:modified xsi:type="dcterms:W3CDTF">2015-10-12T13:03:54Z</dcterms:modified>
</cp:coreProperties>
</file>