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9"/>
  </p:notesMasterIdLst>
  <p:sldIdLst>
    <p:sldId id="256" r:id="rId2"/>
    <p:sldId id="306" r:id="rId3"/>
    <p:sldId id="318" r:id="rId4"/>
    <p:sldId id="316" r:id="rId5"/>
    <p:sldId id="317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33" r:id="rId14"/>
    <p:sldId id="337" r:id="rId15"/>
    <p:sldId id="365" r:id="rId16"/>
    <p:sldId id="366" r:id="rId17"/>
    <p:sldId id="352" r:id="rId18"/>
    <p:sldId id="354" r:id="rId19"/>
    <p:sldId id="355" r:id="rId20"/>
    <p:sldId id="360" r:id="rId21"/>
    <p:sldId id="394" r:id="rId22"/>
    <p:sldId id="361" r:id="rId23"/>
    <p:sldId id="362" r:id="rId24"/>
    <p:sldId id="363" r:id="rId25"/>
    <p:sldId id="359" r:id="rId26"/>
    <p:sldId id="395" r:id="rId27"/>
    <p:sldId id="367" r:id="rId28"/>
    <p:sldId id="370" r:id="rId29"/>
    <p:sldId id="368" r:id="rId30"/>
    <p:sldId id="372" r:id="rId31"/>
    <p:sldId id="374" r:id="rId32"/>
    <p:sldId id="375" r:id="rId33"/>
    <p:sldId id="376" r:id="rId34"/>
    <p:sldId id="377" r:id="rId35"/>
    <p:sldId id="398" r:id="rId36"/>
    <p:sldId id="267" r:id="rId37"/>
    <p:sldId id="305" r:id="rId38"/>
    <p:sldId id="307" r:id="rId39"/>
    <p:sldId id="308" r:id="rId40"/>
    <p:sldId id="309" r:id="rId41"/>
    <p:sldId id="310" r:id="rId42"/>
    <p:sldId id="407" r:id="rId43"/>
    <p:sldId id="401" r:id="rId44"/>
    <p:sldId id="263" r:id="rId45"/>
    <p:sldId id="279" r:id="rId46"/>
    <p:sldId id="280" r:id="rId47"/>
    <p:sldId id="281" r:id="rId48"/>
    <p:sldId id="282" r:id="rId49"/>
    <p:sldId id="283" r:id="rId50"/>
    <p:sldId id="284" r:id="rId51"/>
    <p:sldId id="286" r:id="rId52"/>
    <p:sldId id="287" r:id="rId53"/>
    <p:sldId id="311" r:id="rId54"/>
    <p:sldId id="288" r:id="rId55"/>
    <p:sldId id="289" r:id="rId56"/>
    <p:sldId id="290" r:id="rId57"/>
    <p:sldId id="292" r:id="rId58"/>
    <p:sldId id="293" r:id="rId59"/>
    <p:sldId id="294" r:id="rId60"/>
    <p:sldId id="295" r:id="rId61"/>
    <p:sldId id="297" r:id="rId62"/>
    <p:sldId id="298" r:id="rId63"/>
    <p:sldId id="299" r:id="rId64"/>
    <p:sldId id="409" r:id="rId65"/>
    <p:sldId id="410" r:id="rId66"/>
    <p:sldId id="411" r:id="rId67"/>
    <p:sldId id="412" r:id="rId68"/>
    <p:sldId id="413" r:id="rId69"/>
    <p:sldId id="414" r:id="rId70"/>
    <p:sldId id="285" r:id="rId71"/>
    <p:sldId id="340" r:id="rId72"/>
    <p:sldId id="378" r:id="rId73"/>
    <p:sldId id="379" r:id="rId74"/>
    <p:sldId id="382" r:id="rId75"/>
    <p:sldId id="383" r:id="rId76"/>
    <p:sldId id="384" r:id="rId77"/>
    <p:sldId id="385" r:id="rId78"/>
    <p:sldId id="386" r:id="rId79"/>
    <p:sldId id="387" r:id="rId80"/>
    <p:sldId id="388" r:id="rId81"/>
    <p:sldId id="389" r:id="rId82"/>
    <p:sldId id="391" r:id="rId83"/>
    <p:sldId id="392" r:id="rId84"/>
    <p:sldId id="399" r:id="rId85"/>
    <p:sldId id="396" r:id="rId86"/>
    <p:sldId id="261" r:id="rId87"/>
    <p:sldId id="304" r:id="rId88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66"/>
    <a:srgbClr val="0099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86" autoAdjust="0"/>
  </p:normalViewPr>
  <p:slideViewPr>
    <p:cSldViewPr>
      <p:cViewPr varScale="1">
        <p:scale>
          <a:sx n="153" d="100"/>
          <a:sy n="153" d="100"/>
        </p:scale>
        <p:origin x="2004" y="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FF1AAE-E9D3-4FA6-AA45-1D20C2A3F9E7}" type="datetimeFigureOut">
              <a:rPr lang="tr-TR" smtClean="0"/>
              <a:t>9.11.2016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42EA3C-44CD-49E9-86DC-73C981F3A81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5566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42EA3C-44CD-49E9-86DC-73C981F3A81F}" type="slidenum">
              <a:rPr lang="tr-TR" smtClean="0"/>
              <a:t>70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87200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9.11.2016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9.11.2016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9.11.2016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778098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none"/>
        </p:style>
        <p:txBody>
          <a:bodyPr>
            <a:normAutofit/>
          </a:bodyPr>
          <a:lstStyle>
            <a:lvl1pPr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tr-TR" dirty="0" smtClean="0"/>
              <a:t>Asıl başlık stili için tıklatın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9.11.2016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9.11.2016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9.11.2016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9.11.2016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9.11.2016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9.11.2016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9.11.2016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9.11.2016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9.11.2016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162671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tr-T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Yığıt</a:t>
            </a:r>
            <a:r>
              <a:rPr lang="tr-T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Soyut Veri </a:t>
            </a:r>
            <a:r>
              <a:rPr lang="tr-T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Tipi</a:t>
            </a:r>
            <a:br>
              <a:rPr lang="tr-T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tr-T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tr-TR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</a:t>
            </a:r>
            <a:r>
              <a:rPr lang="tr-T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ADT)</a:t>
            </a:r>
            <a:br>
              <a:rPr lang="tr-T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tr-TR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Yığıt</a:t>
            </a:r>
            <a:r>
              <a:rPr lang="tr-T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Veri Yapısı</a:t>
            </a:r>
            <a:endParaRPr lang="tr-T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854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Yığıt</a:t>
            </a:r>
            <a:r>
              <a:rPr lang="tr-TR" dirty="0" smtClean="0"/>
              <a:t> nasıl çalışır?</a:t>
            </a:r>
            <a:endParaRPr lang="tr-TR" dirty="0"/>
          </a:p>
        </p:txBody>
      </p:sp>
      <p:grpSp>
        <p:nvGrpSpPr>
          <p:cNvPr id="10" name="Grup 9"/>
          <p:cNvGrpSpPr/>
          <p:nvPr/>
        </p:nvGrpSpPr>
        <p:grpSpPr>
          <a:xfrm>
            <a:off x="3995539" y="3070701"/>
            <a:ext cx="1800200" cy="2808312"/>
            <a:chOff x="1259632" y="2204864"/>
            <a:chExt cx="1224136" cy="1872208"/>
          </a:xfrm>
        </p:grpSpPr>
        <p:cxnSp>
          <p:nvCxnSpPr>
            <p:cNvPr id="5" name="Düz Bağlayıcı 4"/>
            <p:cNvCxnSpPr/>
            <p:nvPr/>
          </p:nvCxnSpPr>
          <p:spPr>
            <a:xfrm>
              <a:off x="1259632" y="2204864"/>
              <a:ext cx="0" cy="187220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Düz Bağlayıcı 6"/>
            <p:cNvCxnSpPr/>
            <p:nvPr/>
          </p:nvCxnSpPr>
          <p:spPr>
            <a:xfrm>
              <a:off x="1259632" y="4077072"/>
              <a:ext cx="1224136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Düz Bağlayıcı 8"/>
            <p:cNvCxnSpPr/>
            <p:nvPr/>
          </p:nvCxnSpPr>
          <p:spPr>
            <a:xfrm flipV="1">
              <a:off x="2483768" y="2204864"/>
              <a:ext cx="0" cy="187220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Metin kutusu 18"/>
          <p:cNvSpPr txBox="1"/>
          <p:nvPr/>
        </p:nvSpPr>
        <p:spPr>
          <a:xfrm>
            <a:off x="4463591" y="6095037"/>
            <a:ext cx="828092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r-TR" dirty="0" err="1" smtClean="0"/>
              <a:t>Yığıt</a:t>
            </a:r>
            <a:endParaRPr lang="tr-TR" dirty="0" smtClean="0"/>
          </a:p>
          <a:p>
            <a:pPr algn="ctr"/>
            <a:r>
              <a:rPr lang="tr-TR" dirty="0" smtClean="0"/>
              <a:t>(</a:t>
            </a:r>
            <a:r>
              <a:rPr lang="tr-TR" dirty="0" err="1" smtClean="0"/>
              <a:t>Stack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6" name="Bulut Belirtme Çizgisi 5"/>
          <p:cNvSpPr/>
          <p:nvPr/>
        </p:nvSpPr>
        <p:spPr>
          <a:xfrm>
            <a:off x="683568" y="2708920"/>
            <a:ext cx="3096344" cy="1080120"/>
          </a:xfrm>
          <a:prstGeom prst="cloudCallout">
            <a:avLst>
              <a:gd name="adj1" fmla="val 68579"/>
              <a:gd name="adj2" fmla="val 8853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 x=</a:t>
            </a:r>
            <a:r>
              <a:rPr lang="tr-TR" sz="2000" dirty="0" smtClean="0"/>
              <a:t>stack1.pop(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8" name="Metin kutusu 7"/>
          <p:cNvSpPr txBox="1"/>
          <p:nvPr/>
        </p:nvSpPr>
        <p:spPr>
          <a:xfrm>
            <a:off x="1187624" y="1124744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tr-TR" sz="2400" dirty="0"/>
              <a:t>Pop ile </a:t>
            </a:r>
            <a:r>
              <a:rPr lang="tr-TR" sz="2400" dirty="0" err="1" smtClean="0"/>
              <a:t>yığıtın</a:t>
            </a:r>
            <a:r>
              <a:rPr lang="tr-TR" sz="2400" dirty="0" smtClean="0"/>
              <a:t> üstünden bir </a:t>
            </a:r>
            <a:r>
              <a:rPr lang="tr-TR" sz="2400" dirty="0"/>
              <a:t>eleman çıkarıyoruz.</a:t>
            </a:r>
          </a:p>
        </p:txBody>
      </p:sp>
      <p:sp>
        <p:nvSpPr>
          <p:cNvPr id="11" name="Dikdörtgen 10"/>
          <p:cNvSpPr/>
          <p:nvPr/>
        </p:nvSpPr>
        <p:spPr>
          <a:xfrm>
            <a:off x="4067547" y="5301208"/>
            <a:ext cx="1656184" cy="432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10</a:t>
            </a:r>
            <a:endParaRPr lang="tr-TR" dirty="0"/>
          </a:p>
        </p:txBody>
      </p:sp>
      <p:sp>
        <p:nvSpPr>
          <p:cNvPr id="12" name="Yay 11"/>
          <p:cNvSpPr/>
          <p:nvPr/>
        </p:nvSpPr>
        <p:spPr>
          <a:xfrm rot="16200000">
            <a:off x="5220072" y="2700536"/>
            <a:ext cx="1584176" cy="1584176"/>
          </a:xfrm>
          <a:prstGeom prst="arc">
            <a:avLst/>
          </a:prstGeom>
          <a:ln w="349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Dikdörtgen 13"/>
          <p:cNvSpPr/>
          <p:nvPr/>
        </p:nvSpPr>
        <p:spPr>
          <a:xfrm>
            <a:off x="4067944" y="4797152"/>
            <a:ext cx="1656184" cy="432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20</a:t>
            </a:r>
            <a:endParaRPr lang="tr-TR" dirty="0"/>
          </a:p>
        </p:txBody>
      </p:sp>
      <p:sp>
        <p:nvSpPr>
          <p:cNvPr id="17" name="Dikdörtgen 16"/>
          <p:cNvSpPr/>
          <p:nvPr/>
        </p:nvSpPr>
        <p:spPr>
          <a:xfrm>
            <a:off x="6156176" y="2461701"/>
            <a:ext cx="1656184" cy="432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x=</a:t>
            </a:r>
            <a:r>
              <a:rPr lang="tr-TR" b="1" dirty="0" smtClean="0">
                <a:solidFill>
                  <a:srgbClr val="009900"/>
                </a:solidFill>
              </a:rPr>
              <a:t>30</a:t>
            </a:r>
            <a:endParaRPr lang="tr-TR" b="1" dirty="0">
              <a:solidFill>
                <a:srgbClr val="009900"/>
              </a:solidFill>
            </a:endParaRPr>
          </a:p>
        </p:txBody>
      </p:sp>
      <p:sp>
        <p:nvSpPr>
          <p:cNvPr id="15" name="Dikdörtgen 14"/>
          <p:cNvSpPr/>
          <p:nvPr/>
        </p:nvSpPr>
        <p:spPr>
          <a:xfrm>
            <a:off x="4067944" y="4293096"/>
            <a:ext cx="1656184" cy="43204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3</a:t>
            </a:r>
            <a:r>
              <a:rPr lang="tr-TR" dirty="0" smtClean="0"/>
              <a:t>0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3040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Yığıt</a:t>
            </a:r>
            <a:r>
              <a:rPr lang="tr-TR" dirty="0" smtClean="0"/>
              <a:t> nasıl çalışır?</a:t>
            </a:r>
            <a:endParaRPr lang="tr-TR" dirty="0"/>
          </a:p>
        </p:txBody>
      </p:sp>
      <p:grpSp>
        <p:nvGrpSpPr>
          <p:cNvPr id="10" name="Grup 9"/>
          <p:cNvGrpSpPr/>
          <p:nvPr/>
        </p:nvGrpSpPr>
        <p:grpSpPr>
          <a:xfrm>
            <a:off x="3995539" y="3070701"/>
            <a:ext cx="1800200" cy="2808312"/>
            <a:chOff x="1259632" y="2204864"/>
            <a:chExt cx="1224136" cy="1872208"/>
          </a:xfrm>
        </p:grpSpPr>
        <p:cxnSp>
          <p:nvCxnSpPr>
            <p:cNvPr id="5" name="Düz Bağlayıcı 4"/>
            <p:cNvCxnSpPr/>
            <p:nvPr/>
          </p:nvCxnSpPr>
          <p:spPr>
            <a:xfrm>
              <a:off x="1259632" y="2204864"/>
              <a:ext cx="0" cy="187220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Düz Bağlayıcı 6"/>
            <p:cNvCxnSpPr/>
            <p:nvPr/>
          </p:nvCxnSpPr>
          <p:spPr>
            <a:xfrm>
              <a:off x="1259632" y="4077072"/>
              <a:ext cx="1224136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Düz Bağlayıcı 8"/>
            <p:cNvCxnSpPr/>
            <p:nvPr/>
          </p:nvCxnSpPr>
          <p:spPr>
            <a:xfrm flipV="1">
              <a:off x="2483768" y="2204864"/>
              <a:ext cx="0" cy="187220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Metin kutusu 18"/>
          <p:cNvSpPr txBox="1"/>
          <p:nvPr/>
        </p:nvSpPr>
        <p:spPr>
          <a:xfrm>
            <a:off x="4463591" y="6095037"/>
            <a:ext cx="828092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r-TR" dirty="0" err="1" smtClean="0"/>
              <a:t>Yığıt</a:t>
            </a:r>
            <a:endParaRPr lang="tr-TR" dirty="0" smtClean="0"/>
          </a:p>
          <a:p>
            <a:pPr algn="ctr"/>
            <a:r>
              <a:rPr lang="tr-TR" dirty="0" smtClean="0"/>
              <a:t>(</a:t>
            </a:r>
            <a:r>
              <a:rPr lang="tr-TR" dirty="0" err="1" smtClean="0"/>
              <a:t>Stack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6" name="Bulut Belirtme Çizgisi 5"/>
          <p:cNvSpPr/>
          <p:nvPr/>
        </p:nvSpPr>
        <p:spPr>
          <a:xfrm>
            <a:off x="683568" y="2708920"/>
            <a:ext cx="3096344" cy="1080120"/>
          </a:xfrm>
          <a:prstGeom prst="cloudCallout">
            <a:avLst>
              <a:gd name="adj1" fmla="val 65810"/>
              <a:gd name="adj2" fmla="val 12998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 x=</a:t>
            </a:r>
            <a:r>
              <a:rPr lang="tr-TR" sz="2000" dirty="0" smtClean="0"/>
              <a:t>stack1.pop(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8" name="Metin kutusu 7"/>
          <p:cNvSpPr txBox="1"/>
          <p:nvPr/>
        </p:nvSpPr>
        <p:spPr>
          <a:xfrm>
            <a:off x="1187624" y="1124744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tr-TR" sz="2400" dirty="0"/>
              <a:t>Pop ile </a:t>
            </a:r>
            <a:r>
              <a:rPr lang="tr-TR" sz="2400" dirty="0" err="1"/>
              <a:t>yığıtın</a:t>
            </a:r>
            <a:r>
              <a:rPr lang="tr-TR" sz="2400" dirty="0"/>
              <a:t> üstünden bir eleman çıkarıyoruz.</a:t>
            </a:r>
          </a:p>
        </p:txBody>
      </p:sp>
      <p:sp>
        <p:nvSpPr>
          <p:cNvPr id="11" name="Dikdörtgen 10"/>
          <p:cNvSpPr/>
          <p:nvPr/>
        </p:nvSpPr>
        <p:spPr>
          <a:xfrm>
            <a:off x="4067547" y="5301208"/>
            <a:ext cx="1656184" cy="432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10</a:t>
            </a:r>
            <a:endParaRPr lang="tr-TR" dirty="0"/>
          </a:p>
        </p:txBody>
      </p:sp>
      <p:sp>
        <p:nvSpPr>
          <p:cNvPr id="12" name="Yay 11"/>
          <p:cNvSpPr/>
          <p:nvPr/>
        </p:nvSpPr>
        <p:spPr>
          <a:xfrm rot="16200000">
            <a:off x="5220072" y="2700536"/>
            <a:ext cx="1584176" cy="1584176"/>
          </a:xfrm>
          <a:prstGeom prst="arc">
            <a:avLst/>
          </a:prstGeom>
          <a:ln w="349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Dikdörtgen 16"/>
          <p:cNvSpPr/>
          <p:nvPr/>
        </p:nvSpPr>
        <p:spPr>
          <a:xfrm>
            <a:off x="6156176" y="2461701"/>
            <a:ext cx="1656184" cy="432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x=</a:t>
            </a:r>
            <a:r>
              <a:rPr lang="tr-TR" b="1" dirty="0" smtClean="0">
                <a:solidFill>
                  <a:srgbClr val="0000FF"/>
                </a:solidFill>
              </a:rPr>
              <a:t>20</a:t>
            </a:r>
            <a:endParaRPr lang="tr-TR" b="1" dirty="0">
              <a:solidFill>
                <a:srgbClr val="0000FF"/>
              </a:solidFill>
            </a:endParaRPr>
          </a:p>
        </p:txBody>
      </p:sp>
      <p:sp>
        <p:nvSpPr>
          <p:cNvPr id="13" name="Dikdörtgen 12"/>
          <p:cNvSpPr/>
          <p:nvPr/>
        </p:nvSpPr>
        <p:spPr>
          <a:xfrm>
            <a:off x="4067944" y="4797152"/>
            <a:ext cx="1656184" cy="43204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20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2548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Yığıt</a:t>
            </a:r>
            <a:r>
              <a:rPr lang="tr-TR" dirty="0" smtClean="0"/>
              <a:t> nasıl çalışır?</a:t>
            </a:r>
            <a:endParaRPr lang="tr-TR" dirty="0"/>
          </a:p>
        </p:txBody>
      </p:sp>
      <p:grpSp>
        <p:nvGrpSpPr>
          <p:cNvPr id="10" name="Grup 9"/>
          <p:cNvGrpSpPr/>
          <p:nvPr/>
        </p:nvGrpSpPr>
        <p:grpSpPr>
          <a:xfrm>
            <a:off x="3995539" y="3070701"/>
            <a:ext cx="1800200" cy="2808312"/>
            <a:chOff x="1259632" y="2204864"/>
            <a:chExt cx="1224136" cy="1872208"/>
          </a:xfrm>
        </p:grpSpPr>
        <p:cxnSp>
          <p:nvCxnSpPr>
            <p:cNvPr id="5" name="Düz Bağlayıcı 4"/>
            <p:cNvCxnSpPr/>
            <p:nvPr/>
          </p:nvCxnSpPr>
          <p:spPr>
            <a:xfrm>
              <a:off x="1259632" y="2204864"/>
              <a:ext cx="0" cy="187220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Düz Bağlayıcı 6"/>
            <p:cNvCxnSpPr/>
            <p:nvPr/>
          </p:nvCxnSpPr>
          <p:spPr>
            <a:xfrm>
              <a:off x="1259632" y="4077072"/>
              <a:ext cx="1224136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Düz Bağlayıcı 8"/>
            <p:cNvCxnSpPr/>
            <p:nvPr/>
          </p:nvCxnSpPr>
          <p:spPr>
            <a:xfrm flipV="1">
              <a:off x="2483768" y="2204864"/>
              <a:ext cx="0" cy="187220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Metin kutusu 18"/>
          <p:cNvSpPr txBox="1"/>
          <p:nvPr/>
        </p:nvSpPr>
        <p:spPr>
          <a:xfrm>
            <a:off x="4463591" y="6095037"/>
            <a:ext cx="828092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r-TR" dirty="0" err="1" smtClean="0"/>
              <a:t>Yığıt</a:t>
            </a:r>
            <a:endParaRPr lang="tr-TR" dirty="0" smtClean="0"/>
          </a:p>
          <a:p>
            <a:pPr algn="ctr"/>
            <a:r>
              <a:rPr lang="tr-TR" dirty="0" smtClean="0"/>
              <a:t>(</a:t>
            </a:r>
            <a:r>
              <a:rPr lang="tr-TR" dirty="0" err="1" smtClean="0"/>
              <a:t>Stack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6" name="Bulut Belirtme Çizgisi 5"/>
          <p:cNvSpPr/>
          <p:nvPr/>
        </p:nvSpPr>
        <p:spPr>
          <a:xfrm>
            <a:off x="683568" y="2708920"/>
            <a:ext cx="3096344" cy="1080120"/>
          </a:xfrm>
          <a:prstGeom prst="cloudCallout">
            <a:avLst>
              <a:gd name="adj1" fmla="val 72578"/>
              <a:gd name="adj2" fmla="val 17848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 x=</a:t>
            </a:r>
            <a:r>
              <a:rPr lang="tr-TR" sz="2000" dirty="0" smtClean="0"/>
              <a:t>stack1.pop(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8" name="Metin kutusu 7"/>
          <p:cNvSpPr txBox="1"/>
          <p:nvPr/>
        </p:nvSpPr>
        <p:spPr>
          <a:xfrm>
            <a:off x="1187624" y="1124744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tr-TR" sz="2400" dirty="0"/>
              <a:t>Pop ile </a:t>
            </a:r>
            <a:r>
              <a:rPr lang="tr-TR" sz="2400" dirty="0" err="1"/>
              <a:t>yığıtın</a:t>
            </a:r>
            <a:r>
              <a:rPr lang="tr-TR" sz="2400" dirty="0"/>
              <a:t> üstünden bir eleman çıkarıyoruz.</a:t>
            </a:r>
          </a:p>
        </p:txBody>
      </p:sp>
      <p:sp>
        <p:nvSpPr>
          <p:cNvPr id="12" name="Yay 11"/>
          <p:cNvSpPr/>
          <p:nvPr/>
        </p:nvSpPr>
        <p:spPr>
          <a:xfrm rot="16200000">
            <a:off x="5220072" y="2700536"/>
            <a:ext cx="1584176" cy="1584176"/>
          </a:xfrm>
          <a:prstGeom prst="arc">
            <a:avLst/>
          </a:prstGeom>
          <a:ln w="349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Dikdörtgen 16"/>
          <p:cNvSpPr/>
          <p:nvPr/>
        </p:nvSpPr>
        <p:spPr>
          <a:xfrm>
            <a:off x="6156176" y="2461701"/>
            <a:ext cx="1656184" cy="432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x=</a:t>
            </a:r>
            <a:r>
              <a:rPr lang="tr-TR" b="1" dirty="0" smtClean="0">
                <a:solidFill>
                  <a:schemeClr val="accent6">
                    <a:lumMod val="50000"/>
                  </a:schemeClr>
                </a:solidFill>
              </a:rPr>
              <a:t>10</a:t>
            </a:r>
            <a:endParaRPr lang="tr-TR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Dikdörtgen 12"/>
          <p:cNvSpPr/>
          <p:nvPr/>
        </p:nvSpPr>
        <p:spPr>
          <a:xfrm>
            <a:off x="4067547" y="5301208"/>
            <a:ext cx="1656184" cy="43204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10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4920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Yığıt</a:t>
            </a:r>
            <a:r>
              <a:rPr lang="tr-TR" dirty="0" smtClean="0"/>
              <a:t> üzerinde tanımlı temel işlemler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23528" y="1556792"/>
            <a:ext cx="8748464" cy="3456384"/>
          </a:xfrm>
        </p:spPr>
        <p:txBody>
          <a:bodyPr/>
          <a:lstStyle/>
          <a:p>
            <a:r>
              <a:rPr lang="tr-T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tr-TR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ush</a:t>
            </a:r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	</a:t>
            </a:r>
            <a:r>
              <a:rPr lang="tr-TR" dirty="0" smtClean="0"/>
              <a:t>: veriyi </a:t>
            </a:r>
            <a:r>
              <a:rPr lang="tr-TR" dirty="0" err="1" smtClean="0"/>
              <a:t>yığıtın</a:t>
            </a:r>
            <a:r>
              <a:rPr lang="tr-TR" dirty="0" smtClean="0"/>
              <a:t> üstüne gönder</a:t>
            </a:r>
          </a:p>
          <a:p>
            <a:r>
              <a:rPr lang="tr-T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 </a:t>
            </a:r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	</a:t>
            </a:r>
            <a:r>
              <a:rPr lang="tr-TR" dirty="0" smtClean="0"/>
              <a:t>: </a:t>
            </a:r>
            <a:r>
              <a:rPr lang="tr-TR" dirty="0" err="1" smtClean="0"/>
              <a:t>yığıtın</a:t>
            </a:r>
            <a:r>
              <a:rPr lang="tr-TR" dirty="0" smtClean="0"/>
              <a:t> üstündeki veriyi çıkart</a:t>
            </a:r>
          </a:p>
          <a:p>
            <a:r>
              <a:rPr lang="tr-T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tr-TR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op,peek</a:t>
            </a:r>
            <a:r>
              <a:rPr lang="tr-TR" dirty="0" smtClean="0"/>
              <a:t>: en üstteki veriyi oku </a:t>
            </a:r>
          </a:p>
          <a:p>
            <a:r>
              <a:rPr lang="tr-TR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isEmpty</a:t>
            </a:r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tr-TR" dirty="0" smtClean="0"/>
              <a:t>: </a:t>
            </a:r>
            <a:r>
              <a:rPr lang="tr-TR" dirty="0" err="1" smtClean="0"/>
              <a:t>yığıt</a:t>
            </a:r>
            <a:r>
              <a:rPr lang="tr-TR" dirty="0" smtClean="0"/>
              <a:t> boş mu?</a:t>
            </a:r>
          </a:p>
          <a:p>
            <a:r>
              <a:rPr lang="tr-TR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clear</a:t>
            </a:r>
            <a:r>
              <a:rPr lang="tr-TR" dirty="0" smtClean="0"/>
              <a:t>	: </a:t>
            </a:r>
            <a:r>
              <a:rPr lang="tr-TR" dirty="0" err="1" smtClean="0"/>
              <a:t>yığıtı</a:t>
            </a:r>
            <a:r>
              <a:rPr lang="tr-TR" dirty="0"/>
              <a:t> </a:t>
            </a:r>
            <a:r>
              <a:rPr lang="tr-TR" dirty="0" smtClean="0"/>
              <a:t>boşalt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7560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Stack</a:t>
            </a:r>
            <a:r>
              <a:rPr lang="tr-TR" dirty="0" smtClean="0"/>
              <a:t> ADT – Dizi ile gerçekleştirme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292080" y="1124744"/>
            <a:ext cx="3744416" cy="5001419"/>
          </a:xfrm>
        </p:spPr>
        <p:txBody>
          <a:bodyPr>
            <a:normAutofit lnSpcReduction="10000"/>
          </a:bodyPr>
          <a:lstStyle/>
          <a:p>
            <a:r>
              <a:rPr lang="tr-TR" dirty="0" smtClean="0"/>
              <a:t>Dizi ile gerçekleştirmede </a:t>
            </a:r>
            <a:r>
              <a:rPr lang="tr-TR" dirty="0" err="1" smtClean="0"/>
              <a:t>stack</a:t>
            </a:r>
            <a:r>
              <a:rPr lang="tr-TR" dirty="0" smtClean="0"/>
              <a:t> </a:t>
            </a:r>
            <a:r>
              <a:rPr lang="tr-TR" dirty="0" err="1" smtClean="0"/>
              <a:t>elemaları</a:t>
            </a:r>
            <a:r>
              <a:rPr lang="tr-TR" dirty="0" smtClean="0"/>
              <a:t> dizi üzerinde tutulur.</a:t>
            </a:r>
          </a:p>
          <a:p>
            <a:r>
              <a:rPr lang="tr-TR" dirty="0" smtClean="0"/>
              <a:t>Bir tam sayı değişken </a:t>
            </a:r>
            <a:r>
              <a:rPr lang="tr-TR" dirty="0" err="1" smtClean="0"/>
              <a:t>yığıtın</a:t>
            </a:r>
            <a:r>
              <a:rPr lang="tr-TR" dirty="0" smtClean="0"/>
              <a:t> tepesindeki elemanın adresini takip etmek için </a:t>
            </a:r>
            <a:r>
              <a:rPr lang="tr-TR" dirty="0" err="1" smtClean="0"/>
              <a:t>kulanılır</a:t>
            </a:r>
            <a:r>
              <a:rPr lang="tr-TR" dirty="0" smtClean="0"/>
              <a:t>.  </a:t>
            </a:r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1907704" y="243842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Dikdörtgen 4"/>
          <p:cNvSpPr/>
          <p:nvPr/>
        </p:nvSpPr>
        <p:spPr>
          <a:xfrm>
            <a:off x="1907704" y="279846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 5"/>
          <p:cNvSpPr/>
          <p:nvPr/>
        </p:nvSpPr>
        <p:spPr>
          <a:xfrm>
            <a:off x="1907704" y="315850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Dikdörtgen 6"/>
          <p:cNvSpPr/>
          <p:nvPr/>
        </p:nvSpPr>
        <p:spPr>
          <a:xfrm>
            <a:off x="1907704" y="351854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Dikdörtgen 7"/>
          <p:cNvSpPr/>
          <p:nvPr/>
        </p:nvSpPr>
        <p:spPr>
          <a:xfrm>
            <a:off x="1907704" y="386104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Eleman 3</a:t>
            </a:r>
            <a:endParaRPr lang="tr-TR" dirty="0"/>
          </a:p>
        </p:txBody>
      </p:sp>
      <p:sp>
        <p:nvSpPr>
          <p:cNvPr id="9" name="Dikdörtgen 8"/>
          <p:cNvSpPr/>
          <p:nvPr/>
        </p:nvSpPr>
        <p:spPr>
          <a:xfrm>
            <a:off x="1907704" y="422108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Eleman 2</a:t>
            </a:r>
          </a:p>
        </p:txBody>
      </p:sp>
      <p:sp>
        <p:nvSpPr>
          <p:cNvPr id="11" name="Dikdörtgen 10"/>
          <p:cNvSpPr/>
          <p:nvPr/>
        </p:nvSpPr>
        <p:spPr>
          <a:xfrm>
            <a:off x="1907704" y="494116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Eleman 0</a:t>
            </a:r>
            <a:endParaRPr lang="tr-TR" dirty="0"/>
          </a:p>
        </p:txBody>
      </p:sp>
      <p:sp>
        <p:nvSpPr>
          <p:cNvPr id="12" name="Dikdörtgen 11"/>
          <p:cNvSpPr/>
          <p:nvPr/>
        </p:nvSpPr>
        <p:spPr>
          <a:xfrm>
            <a:off x="1907704" y="458112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Eleman 1</a:t>
            </a:r>
            <a:endParaRPr lang="tr-TR" dirty="0"/>
          </a:p>
        </p:txBody>
      </p:sp>
      <p:sp>
        <p:nvSpPr>
          <p:cNvPr id="16" name="Metin kutusu 15"/>
          <p:cNvSpPr txBox="1"/>
          <p:nvPr/>
        </p:nvSpPr>
        <p:spPr>
          <a:xfrm>
            <a:off x="107504" y="3806577"/>
            <a:ext cx="960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kapasite</a:t>
            </a:r>
            <a:endParaRPr lang="tr-TR" dirty="0"/>
          </a:p>
        </p:txBody>
      </p:sp>
      <p:sp>
        <p:nvSpPr>
          <p:cNvPr id="17" name="İkizkenar Üçgen 16"/>
          <p:cNvSpPr/>
          <p:nvPr/>
        </p:nvSpPr>
        <p:spPr>
          <a:xfrm rot="16200000">
            <a:off x="3591124" y="3878585"/>
            <a:ext cx="288032" cy="34250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Metin kutusu 17"/>
          <p:cNvSpPr txBox="1"/>
          <p:nvPr/>
        </p:nvSpPr>
        <p:spPr>
          <a:xfrm>
            <a:off x="4211960" y="3806577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Tepeyi takip eden indis</a:t>
            </a:r>
            <a:endParaRPr lang="tr-TR" dirty="0"/>
          </a:p>
        </p:txBody>
      </p:sp>
      <p:sp>
        <p:nvSpPr>
          <p:cNvPr id="19" name="Metin kutusu 18"/>
          <p:cNvSpPr txBox="1"/>
          <p:nvPr/>
        </p:nvSpPr>
        <p:spPr>
          <a:xfrm>
            <a:off x="2195736" y="190754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Yığıt</a:t>
            </a:r>
            <a:endParaRPr lang="tr-TR" dirty="0"/>
          </a:p>
        </p:txBody>
      </p:sp>
      <p:grpSp>
        <p:nvGrpSpPr>
          <p:cNvPr id="28" name="Grup 27"/>
          <p:cNvGrpSpPr/>
          <p:nvPr/>
        </p:nvGrpSpPr>
        <p:grpSpPr>
          <a:xfrm>
            <a:off x="1187624" y="2438426"/>
            <a:ext cx="1152128" cy="2862782"/>
            <a:chOff x="1187624" y="2438426"/>
            <a:chExt cx="1152128" cy="2862782"/>
          </a:xfrm>
        </p:grpSpPr>
        <p:cxnSp>
          <p:nvCxnSpPr>
            <p:cNvPr id="14" name="Düz Ok Bağlayıcısı 13"/>
            <p:cNvCxnSpPr/>
            <p:nvPr/>
          </p:nvCxnSpPr>
          <p:spPr>
            <a:xfrm flipV="1">
              <a:off x="1211976" y="2438426"/>
              <a:ext cx="0" cy="2862782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Metin kutusu 19"/>
            <p:cNvSpPr txBox="1"/>
            <p:nvPr/>
          </p:nvSpPr>
          <p:spPr>
            <a:xfrm>
              <a:off x="1187624" y="4900597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 smtClean="0"/>
                <a:t>Dizi[0]</a:t>
              </a:r>
              <a:endParaRPr lang="tr-TR" dirty="0"/>
            </a:p>
          </p:txBody>
        </p:sp>
        <p:sp>
          <p:nvSpPr>
            <p:cNvPr id="21" name="Metin kutusu 20"/>
            <p:cNvSpPr txBox="1"/>
            <p:nvPr/>
          </p:nvSpPr>
          <p:spPr>
            <a:xfrm>
              <a:off x="1187624" y="4571836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 smtClean="0"/>
                <a:t>Dizi[1]</a:t>
              </a:r>
              <a:endParaRPr lang="tr-TR" dirty="0"/>
            </a:p>
          </p:txBody>
        </p:sp>
        <p:sp>
          <p:nvSpPr>
            <p:cNvPr id="22" name="Metin kutusu 21"/>
            <p:cNvSpPr txBox="1"/>
            <p:nvPr/>
          </p:nvSpPr>
          <p:spPr>
            <a:xfrm>
              <a:off x="1187624" y="4221088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 smtClean="0"/>
                <a:t>Dizi[2]</a:t>
              </a:r>
              <a:endParaRPr lang="tr-TR" dirty="0"/>
            </a:p>
          </p:txBody>
        </p:sp>
        <p:sp>
          <p:nvSpPr>
            <p:cNvPr id="23" name="Metin kutusu 22"/>
            <p:cNvSpPr txBox="1"/>
            <p:nvPr/>
          </p:nvSpPr>
          <p:spPr>
            <a:xfrm>
              <a:off x="1187624" y="3851756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 smtClean="0"/>
                <a:t>Dizi[3]</a:t>
              </a:r>
              <a:endParaRPr lang="tr-TR" dirty="0"/>
            </a:p>
          </p:txBody>
        </p:sp>
        <p:sp>
          <p:nvSpPr>
            <p:cNvPr id="24" name="Metin kutusu 23"/>
            <p:cNvSpPr txBox="1"/>
            <p:nvPr/>
          </p:nvSpPr>
          <p:spPr>
            <a:xfrm>
              <a:off x="1187624" y="3522995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 smtClean="0"/>
                <a:t>Dizi[4]</a:t>
              </a:r>
              <a:endParaRPr lang="tr-TR" dirty="0"/>
            </a:p>
          </p:txBody>
        </p:sp>
        <p:sp>
          <p:nvSpPr>
            <p:cNvPr id="25" name="Metin kutusu 24"/>
            <p:cNvSpPr txBox="1"/>
            <p:nvPr/>
          </p:nvSpPr>
          <p:spPr>
            <a:xfrm>
              <a:off x="1187624" y="3172247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 smtClean="0"/>
                <a:t>Dizi[5]</a:t>
              </a:r>
              <a:endParaRPr lang="tr-TR" dirty="0"/>
            </a:p>
          </p:txBody>
        </p:sp>
        <p:sp>
          <p:nvSpPr>
            <p:cNvPr id="26" name="Metin kutusu 25"/>
            <p:cNvSpPr txBox="1"/>
            <p:nvPr/>
          </p:nvSpPr>
          <p:spPr>
            <a:xfrm>
              <a:off x="1187624" y="2843644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 smtClean="0"/>
                <a:t>Dizi[6]</a:t>
              </a:r>
              <a:endParaRPr lang="tr-TR" dirty="0"/>
            </a:p>
          </p:txBody>
        </p:sp>
        <p:sp>
          <p:nvSpPr>
            <p:cNvPr id="27" name="Metin kutusu 26"/>
            <p:cNvSpPr txBox="1"/>
            <p:nvPr/>
          </p:nvSpPr>
          <p:spPr>
            <a:xfrm>
              <a:off x="1187624" y="2492896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 smtClean="0"/>
                <a:t>Dizi[7]</a:t>
              </a:r>
              <a:endParaRPr lang="tr-TR" dirty="0"/>
            </a:p>
          </p:txBody>
        </p:sp>
      </p:grpSp>
    </p:spTree>
    <p:extLst>
      <p:ext uri="{BB962C8B-B14F-4D97-AF65-F5344CB8AC3E}">
        <p14:creationId xmlns:p14="http://schemas.microsoft.com/office/powerpoint/2010/main" val="354576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Stack</a:t>
            </a:r>
            <a:r>
              <a:rPr lang="tr-TR" dirty="0" smtClean="0"/>
              <a:t> ADT – Dizi ile gerçekleştirme</a:t>
            </a:r>
            <a:endParaRPr lang="tr-TR" dirty="0"/>
          </a:p>
        </p:txBody>
      </p:sp>
      <p:sp>
        <p:nvSpPr>
          <p:cNvPr id="32" name="Dikdörtgen 31"/>
          <p:cNvSpPr/>
          <p:nvPr/>
        </p:nvSpPr>
        <p:spPr>
          <a:xfrm>
            <a:off x="1907704" y="243842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Dikdörtgen 32"/>
          <p:cNvSpPr/>
          <p:nvPr/>
        </p:nvSpPr>
        <p:spPr>
          <a:xfrm>
            <a:off x="1907704" y="279846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" name="Dikdörtgen 33"/>
          <p:cNvSpPr/>
          <p:nvPr/>
        </p:nvSpPr>
        <p:spPr>
          <a:xfrm>
            <a:off x="1907704" y="315850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" name="Dikdörtgen 34"/>
          <p:cNvSpPr/>
          <p:nvPr/>
        </p:nvSpPr>
        <p:spPr>
          <a:xfrm>
            <a:off x="1907704" y="351854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6" name="Dikdörtgen 35"/>
          <p:cNvSpPr/>
          <p:nvPr/>
        </p:nvSpPr>
        <p:spPr>
          <a:xfrm>
            <a:off x="1907704" y="386104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7" name="Dikdörtgen 36"/>
          <p:cNvSpPr/>
          <p:nvPr/>
        </p:nvSpPr>
        <p:spPr>
          <a:xfrm>
            <a:off x="1907704" y="422108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8" name="Dikdörtgen 37"/>
          <p:cNvSpPr/>
          <p:nvPr/>
        </p:nvSpPr>
        <p:spPr>
          <a:xfrm>
            <a:off x="1907704" y="494116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9" name="Dikdörtgen 38"/>
          <p:cNvSpPr/>
          <p:nvPr/>
        </p:nvSpPr>
        <p:spPr>
          <a:xfrm>
            <a:off x="1907704" y="458112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42" name="İkizkenar Üçgen 41"/>
          <p:cNvSpPr/>
          <p:nvPr/>
        </p:nvSpPr>
        <p:spPr>
          <a:xfrm rot="16200000">
            <a:off x="3591124" y="5201964"/>
            <a:ext cx="288032" cy="34250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Metin kutusu 42"/>
          <p:cNvSpPr txBox="1"/>
          <p:nvPr/>
        </p:nvSpPr>
        <p:spPr>
          <a:xfrm>
            <a:off x="2195736" y="190754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Yığıt</a:t>
            </a:r>
            <a:endParaRPr lang="tr-TR" dirty="0"/>
          </a:p>
        </p:txBody>
      </p:sp>
      <p:sp>
        <p:nvSpPr>
          <p:cNvPr id="44" name="Metin kutusu 43"/>
          <p:cNvSpPr txBox="1"/>
          <p:nvPr/>
        </p:nvSpPr>
        <p:spPr>
          <a:xfrm>
            <a:off x="3923928" y="521990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Top=-1</a:t>
            </a:r>
            <a:endParaRPr lang="tr-TR" dirty="0"/>
          </a:p>
        </p:txBody>
      </p:sp>
      <p:grpSp>
        <p:nvGrpSpPr>
          <p:cNvPr id="3" name="Grup 2"/>
          <p:cNvGrpSpPr/>
          <p:nvPr/>
        </p:nvGrpSpPr>
        <p:grpSpPr>
          <a:xfrm>
            <a:off x="107504" y="2420888"/>
            <a:ext cx="2160240" cy="2862782"/>
            <a:chOff x="107504" y="2420888"/>
            <a:chExt cx="2160240" cy="2862782"/>
          </a:xfrm>
        </p:grpSpPr>
        <p:sp>
          <p:nvSpPr>
            <p:cNvPr id="41" name="Metin kutusu 40"/>
            <p:cNvSpPr txBox="1"/>
            <p:nvPr/>
          </p:nvSpPr>
          <p:spPr>
            <a:xfrm>
              <a:off x="107504" y="3806577"/>
              <a:ext cx="9604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kapasite</a:t>
              </a:r>
              <a:endParaRPr lang="tr-TR" dirty="0"/>
            </a:p>
          </p:txBody>
        </p:sp>
        <p:grpSp>
          <p:nvGrpSpPr>
            <p:cNvPr id="17" name="Grup 16"/>
            <p:cNvGrpSpPr/>
            <p:nvPr/>
          </p:nvGrpSpPr>
          <p:grpSpPr>
            <a:xfrm>
              <a:off x="1115616" y="2420888"/>
              <a:ext cx="1152128" cy="2862782"/>
              <a:chOff x="1187624" y="2438426"/>
              <a:chExt cx="1152128" cy="2862782"/>
            </a:xfrm>
          </p:grpSpPr>
          <p:cxnSp>
            <p:nvCxnSpPr>
              <p:cNvPr id="18" name="Düz Ok Bağlayıcısı 17"/>
              <p:cNvCxnSpPr/>
              <p:nvPr/>
            </p:nvCxnSpPr>
            <p:spPr>
              <a:xfrm flipV="1">
                <a:off x="1211976" y="2438426"/>
                <a:ext cx="0" cy="2862782"/>
              </a:xfrm>
              <a:prstGeom prst="straightConnector1">
                <a:avLst/>
              </a:prstGeom>
              <a:ln w="317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Metin kutusu 18"/>
              <p:cNvSpPr txBox="1"/>
              <p:nvPr/>
            </p:nvSpPr>
            <p:spPr>
              <a:xfrm>
                <a:off x="1187624" y="4900597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Dizi[0]</a:t>
                </a:r>
                <a:endParaRPr lang="tr-TR" dirty="0"/>
              </a:p>
            </p:txBody>
          </p:sp>
          <p:sp>
            <p:nvSpPr>
              <p:cNvPr id="20" name="Metin kutusu 19"/>
              <p:cNvSpPr txBox="1"/>
              <p:nvPr/>
            </p:nvSpPr>
            <p:spPr>
              <a:xfrm>
                <a:off x="1187624" y="4571836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Dizi[1]</a:t>
                </a:r>
                <a:endParaRPr lang="tr-TR" dirty="0"/>
              </a:p>
            </p:txBody>
          </p:sp>
          <p:sp>
            <p:nvSpPr>
              <p:cNvPr id="21" name="Metin kutusu 20"/>
              <p:cNvSpPr txBox="1"/>
              <p:nvPr/>
            </p:nvSpPr>
            <p:spPr>
              <a:xfrm>
                <a:off x="1187624" y="4221088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Dizi[2]</a:t>
                </a:r>
                <a:endParaRPr lang="tr-TR" dirty="0"/>
              </a:p>
            </p:txBody>
          </p:sp>
          <p:sp>
            <p:nvSpPr>
              <p:cNvPr id="22" name="Metin kutusu 21"/>
              <p:cNvSpPr txBox="1"/>
              <p:nvPr/>
            </p:nvSpPr>
            <p:spPr>
              <a:xfrm>
                <a:off x="1187624" y="3851756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Dizi[3]</a:t>
                </a:r>
                <a:endParaRPr lang="tr-TR" dirty="0"/>
              </a:p>
            </p:txBody>
          </p:sp>
          <p:sp>
            <p:nvSpPr>
              <p:cNvPr id="23" name="Metin kutusu 22"/>
              <p:cNvSpPr txBox="1"/>
              <p:nvPr/>
            </p:nvSpPr>
            <p:spPr>
              <a:xfrm>
                <a:off x="1187624" y="3522995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Dizi[4]</a:t>
                </a:r>
                <a:endParaRPr lang="tr-TR" dirty="0"/>
              </a:p>
            </p:txBody>
          </p:sp>
          <p:sp>
            <p:nvSpPr>
              <p:cNvPr id="24" name="Metin kutusu 23"/>
              <p:cNvSpPr txBox="1"/>
              <p:nvPr/>
            </p:nvSpPr>
            <p:spPr>
              <a:xfrm>
                <a:off x="1187624" y="3172247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Dizi[5]</a:t>
                </a:r>
                <a:endParaRPr lang="tr-TR" dirty="0"/>
              </a:p>
            </p:txBody>
          </p:sp>
          <p:sp>
            <p:nvSpPr>
              <p:cNvPr id="25" name="Metin kutusu 24"/>
              <p:cNvSpPr txBox="1"/>
              <p:nvPr/>
            </p:nvSpPr>
            <p:spPr>
              <a:xfrm>
                <a:off x="1187624" y="2843644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Dizi[6]</a:t>
                </a:r>
                <a:endParaRPr lang="tr-TR" dirty="0"/>
              </a:p>
            </p:txBody>
          </p:sp>
          <p:sp>
            <p:nvSpPr>
              <p:cNvPr id="26" name="Metin kutusu 25"/>
              <p:cNvSpPr txBox="1"/>
              <p:nvPr/>
            </p:nvSpPr>
            <p:spPr>
              <a:xfrm>
                <a:off x="1187624" y="2492896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Dizi[7]</a:t>
                </a:r>
                <a:endParaRPr lang="tr-T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1581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Stack</a:t>
            </a:r>
            <a:r>
              <a:rPr lang="tr-TR" dirty="0" smtClean="0"/>
              <a:t> ADT – Dizi ile gerçekleştirme</a:t>
            </a:r>
            <a:endParaRPr lang="tr-TR" dirty="0"/>
          </a:p>
        </p:txBody>
      </p:sp>
      <p:sp>
        <p:nvSpPr>
          <p:cNvPr id="32" name="Dikdörtgen 31"/>
          <p:cNvSpPr/>
          <p:nvPr/>
        </p:nvSpPr>
        <p:spPr>
          <a:xfrm>
            <a:off x="1907704" y="243842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Dikdörtgen 32"/>
          <p:cNvSpPr/>
          <p:nvPr/>
        </p:nvSpPr>
        <p:spPr>
          <a:xfrm>
            <a:off x="1907704" y="279846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" name="Dikdörtgen 33"/>
          <p:cNvSpPr/>
          <p:nvPr/>
        </p:nvSpPr>
        <p:spPr>
          <a:xfrm>
            <a:off x="1907704" y="315850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" name="Dikdörtgen 34"/>
          <p:cNvSpPr/>
          <p:nvPr/>
        </p:nvSpPr>
        <p:spPr>
          <a:xfrm>
            <a:off x="1907704" y="351854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6" name="Dikdörtgen 35"/>
          <p:cNvSpPr/>
          <p:nvPr/>
        </p:nvSpPr>
        <p:spPr>
          <a:xfrm>
            <a:off x="1907704" y="386104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7" name="Dikdörtgen 36"/>
          <p:cNvSpPr/>
          <p:nvPr/>
        </p:nvSpPr>
        <p:spPr>
          <a:xfrm>
            <a:off x="1907704" y="422108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8" name="Dikdörtgen 37"/>
          <p:cNvSpPr/>
          <p:nvPr/>
        </p:nvSpPr>
        <p:spPr>
          <a:xfrm>
            <a:off x="1907704" y="494116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Eleman0</a:t>
            </a:r>
            <a:endParaRPr lang="tr-TR" dirty="0"/>
          </a:p>
        </p:txBody>
      </p:sp>
      <p:sp>
        <p:nvSpPr>
          <p:cNvPr id="39" name="Dikdörtgen 38"/>
          <p:cNvSpPr/>
          <p:nvPr/>
        </p:nvSpPr>
        <p:spPr>
          <a:xfrm>
            <a:off x="1907704" y="458112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42" name="İkizkenar Üçgen 41"/>
          <p:cNvSpPr/>
          <p:nvPr/>
        </p:nvSpPr>
        <p:spPr>
          <a:xfrm rot="16200000">
            <a:off x="3591124" y="4923224"/>
            <a:ext cx="288032" cy="34250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Metin kutusu 42"/>
          <p:cNvSpPr txBox="1"/>
          <p:nvPr/>
        </p:nvSpPr>
        <p:spPr>
          <a:xfrm>
            <a:off x="2195736" y="190754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Yığıt</a:t>
            </a:r>
            <a:endParaRPr lang="tr-TR" dirty="0"/>
          </a:p>
        </p:txBody>
      </p:sp>
      <p:sp>
        <p:nvSpPr>
          <p:cNvPr id="44" name="Metin kutusu 43"/>
          <p:cNvSpPr txBox="1"/>
          <p:nvPr/>
        </p:nvSpPr>
        <p:spPr>
          <a:xfrm>
            <a:off x="3923928" y="494116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Top=0</a:t>
            </a:r>
            <a:endParaRPr lang="tr-TR" dirty="0"/>
          </a:p>
        </p:txBody>
      </p:sp>
      <p:sp>
        <p:nvSpPr>
          <p:cNvPr id="45" name="Metin kutusu 44"/>
          <p:cNvSpPr txBox="1"/>
          <p:nvPr/>
        </p:nvSpPr>
        <p:spPr>
          <a:xfrm>
            <a:off x="5364088" y="2492896"/>
            <a:ext cx="2304256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stack1.push(Eleman0)</a:t>
            </a:r>
          </a:p>
          <a:p>
            <a:endParaRPr lang="tr-TR" dirty="0"/>
          </a:p>
        </p:txBody>
      </p:sp>
      <p:grpSp>
        <p:nvGrpSpPr>
          <p:cNvPr id="17" name="Grup 16"/>
          <p:cNvGrpSpPr/>
          <p:nvPr/>
        </p:nvGrpSpPr>
        <p:grpSpPr>
          <a:xfrm>
            <a:off x="107504" y="2420888"/>
            <a:ext cx="2160240" cy="2862782"/>
            <a:chOff x="107504" y="2420888"/>
            <a:chExt cx="2160240" cy="2862782"/>
          </a:xfrm>
        </p:grpSpPr>
        <p:sp>
          <p:nvSpPr>
            <p:cNvPr id="18" name="Metin kutusu 17"/>
            <p:cNvSpPr txBox="1"/>
            <p:nvPr/>
          </p:nvSpPr>
          <p:spPr>
            <a:xfrm>
              <a:off x="107504" y="3806577"/>
              <a:ext cx="9604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kapasite</a:t>
              </a:r>
              <a:endParaRPr lang="tr-TR" dirty="0"/>
            </a:p>
          </p:txBody>
        </p:sp>
        <p:grpSp>
          <p:nvGrpSpPr>
            <p:cNvPr id="19" name="Grup 18"/>
            <p:cNvGrpSpPr/>
            <p:nvPr/>
          </p:nvGrpSpPr>
          <p:grpSpPr>
            <a:xfrm>
              <a:off x="1115616" y="2420888"/>
              <a:ext cx="1152128" cy="2862782"/>
              <a:chOff x="1187624" y="2438426"/>
              <a:chExt cx="1152128" cy="2862782"/>
            </a:xfrm>
          </p:grpSpPr>
          <p:cxnSp>
            <p:nvCxnSpPr>
              <p:cNvPr id="20" name="Düz Ok Bağlayıcısı 19"/>
              <p:cNvCxnSpPr/>
              <p:nvPr/>
            </p:nvCxnSpPr>
            <p:spPr>
              <a:xfrm flipV="1">
                <a:off x="1211976" y="2438426"/>
                <a:ext cx="0" cy="2862782"/>
              </a:xfrm>
              <a:prstGeom prst="straightConnector1">
                <a:avLst/>
              </a:prstGeom>
              <a:ln w="317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Metin kutusu 20"/>
              <p:cNvSpPr txBox="1"/>
              <p:nvPr/>
            </p:nvSpPr>
            <p:spPr>
              <a:xfrm>
                <a:off x="1187624" y="4900597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Dizi[0]</a:t>
                </a:r>
                <a:endParaRPr lang="tr-TR" dirty="0"/>
              </a:p>
            </p:txBody>
          </p:sp>
          <p:sp>
            <p:nvSpPr>
              <p:cNvPr id="22" name="Metin kutusu 21"/>
              <p:cNvSpPr txBox="1"/>
              <p:nvPr/>
            </p:nvSpPr>
            <p:spPr>
              <a:xfrm>
                <a:off x="1187624" y="4571836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Dizi[1]</a:t>
                </a:r>
                <a:endParaRPr lang="tr-TR" dirty="0"/>
              </a:p>
            </p:txBody>
          </p:sp>
          <p:sp>
            <p:nvSpPr>
              <p:cNvPr id="23" name="Metin kutusu 22"/>
              <p:cNvSpPr txBox="1"/>
              <p:nvPr/>
            </p:nvSpPr>
            <p:spPr>
              <a:xfrm>
                <a:off x="1187624" y="4221088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Dizi[2]</a:t>
                </a:r>
                <a:endParaRPr lang="tr-TR" dirty="0"/>
              </a:p>
            </p:txBody>
          </p:sp>
          <p:sp>
            <p:nvSpPr>
              <p:cNvPr id="24" name="Metin kutusu 23"/>
              <p:cNvSpPr txBox="1"/>
              <p:nvPr/>
            </p:nvSpPr>
            <p:spPr>
              <a:xfrm>
                <a:off x="1187624" y="3851756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Dizi[3]</a:t>
                </a:r>
                <a:endParaRPr lang="tr-TR" dirty="0"/>
              </a:p>
            </p:txBody>
          </p:sp>
          <p:sp>
            <p:nvSpPr>
              <p:cNvPr id="25" name="Metin kutusu 24"/>
              <p:cNvSpPr txBox="1"/>
              <p:nvPr/>
            </p:nvSpPr>
            <p:spPr>
              <a:xfrm>
                <a:off x="1187624" y="3522995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Dizi[4]</a:t>
                </a:r>
                <a:endParaRPr lang="tr-TR" dirty="0"/>
              </a:p>
            </p:txBody>
          </p:sp>
          <p:sp>
            <p:nvSpPr>
              <p:cNvPr id="26" name="Metin kutusu 25"/>
              <p:cNvSpPr txBox="1"/>
              <p:nvPr/>
            </p:nvSpPr>
            <p:spPr>
              <a:xfrm>
                <a:off x="1187624" y="3172247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Dizi[5]</a:t>
                </a:r>
                <a:endParaRPr lang="tr-TR" dirty="0"/>
              </a:p>
            </p:txBody>
          </p:sp>
          <p:sp>
            <p:nvSpPr>
              <p:cNvPr id="27" name="Metin kutusu 26"/>
              <p:cNvSpPr txBox="1"/>
              <p:nvPr/>
            </p:nvSpPr>
            <p:spPr>
              <a:xfrm>
                <a:off x="1187624" y="2843644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Dizi[6]</a:t>
                </a:r>
                <a:endParaRPr lang="tr-TR" dirty="0"/>
              </a:p>
            </p:txBody>
          </p:sp>
          <p:sp>
            <p:nvSpPr>
              <p:cNvPr id="28" name="Metin kutusu 27"/>
              <p:cNvSpPr txBox="1"/>
              <p:nvPr/>
            </p:nvSpPr>
            <p:spPr>
              <a:xfrm>
                <a:off x="1187624" y="2492896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Dizi[7]</a:t>
                </a:r>
                <a:endParaRPr lang="tr-T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305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Stack</a:t>
            </a:r>
            <a:r>
              <a:rPr lang="tr-TR" dirty="0" smtClean="0"/>
              <a:t> ADT – Dizi ile gerçekleştirme</a:t>
            </a:r>
            <a:endParaRPr lang="tr-TR" dirty="0"/>
          </a:p>
        </p:txBody>
      </p:sp>
      <p:sp>
        <p:nvSpPr>
          <p:cNvPr id="32" name="Dikdörtgen 31"/>
          <p:cNvSpPr/>
          <p:nvPr/>
        </p:nvSpPr>
        <p:spPr>
          <a:xfrm>
            <a:off x="1907704" y="243842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Dikdörtgen 32"/>
          <p:cNvSpPr/>
          <p:nvPr/>
        </p:nvSpPr>
        <p:spPr>
          <a:xfrm>
            <a:off x="1907704" y="279846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" name="Dikdörtgen 33"/>
          <p:cNvSpPr/>
          <p:nvPr/>
        </p:nvSpPr>
        <p:spPr>
          <a:xfrm>
            <a:off x="1907704" y="315850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" name="Dikdörtgen 34"/>
          <p:cNvSpPr/>
          <p:nvPr/>
        </p:nvSpPr>
        <p:spPr>
          <a:xfrm>
            <a:off x="1907704" y="351854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6" name="Dikdörtgen 35"/>
          <p:cNvSpPr/>
          <p:nvPr/>
        </p:nvSpPr>
        <p:spPr>
          <a:xfrm>
            <a:off x="1907704" y="386104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Eleman3</a:t>
            </a:r>
            <a:endParaRPr lang="tr-TR" dirty="0"/>
          </a:p>
        </p:txBody>
      </p:sp>
      <p:sp>
        <p:nvSpPr>
          <p:cNvPr id="37" name="Dikdörtgen 36"/>
          <p:cNvSpPr/>
          <p:nvPr/>
        </p:nvSpPr>
        <p:spPr>
          <a:xfrm>
            <a:off x="1907704" y="422108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Eleman2</a:t>
            </a:r>
            <a:endParaRPr lang="tr-TR" dirty="0"/>
          </a:p>
        </p:txBody>
      </p:sp>
      <p:sp>
        <p:nvSpPr>
          <p:cNvPr id="38" name="Dikdörtgen 37"/>
          <p:cNvSpPr/>
          <p:nvPr/>
        </p:nvSpPr>
        <p:spPr>
          <a:xfrm>
            <a:off x="1907704" y="494116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Eleman0</a:t>
            </a:r>
            <a:endParaRPr lang="tr-TR" dirty="0"/>
          </a:p>
        </p:txBody>
      </p:sp>
      <p:sp>
        <p:nvSpPr>
          <p:cNvPr id="39" name="Dikdörtgen 38"/>
          <p:cNvSpPr/>
          <p:nvPr/>
        </p:nvSpPr>
        <p:spPr>
          <a:xfrm>
            <a:off x="1907704" y="458112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Eleman1</a:t>
            </a:r>
            <a:endParaRPr lang="tr-TR" dirty="0"/>
          </a:p>
        </p:txBody>
      </p:sp>
      <p:sp>
        <p:nvSpPr>
          <p:cNvPr id="42" name="İkizkenar Üçgen 41"/>
          <p:cNvSpPr/>
          <p:nvPr/>
        </p:nvSpPr>
        <p:spPr>
          <a:xfrm rot="16200000">
            <a:off x="3591124" y="3833812"/>
            <a:ext cx="288032" cy="34250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Metin kutusu 42"/>
          <p:cNvSpPr txBox="1"/>
          <p:nvPr/>
        </p:nvSpPr>
        <p:spPr>
          <a:xfrm>
            <a:off x="2195736" y="190754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Yığıt</a:t>
            </a:r>
            <a:endParaRPr lang="tr-TR" dirty="0"/>
          </a:p>
        </p:txBody>
      </p:sp>
      <p:sp>
        <p:nvSpPr>
          <p:cNvPr id="44" name="Metin kutusu 43"/>
          <p:cNvSpPr txBox="1"/>
          <p:nvPr/>
        </p:nvSpPr>
        <p:spPr>
          <a:xfrm>
            <a:off x="3923928" y="385175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Top=3</a:t>
            </a:r>
            <a:endParaRPr lang="tr-TR" dirty="0"/>
          </a:p>
        </p:txBody>
      </p:sp>
      <p:sp>
        <p:nvSpPr>
          <p:cNvPr id="45" name="Metin kutusu 44"/>
          <p:cNvSpPr txBox="1"/>
          <p:nvPr/>
        </p:nvSpPr>
        <p:spPr>
          <a:xfrm>
            <a:off x="5364088" y="2492896"/>
            <a:ext cx="2952328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 smtClean="0"/>
              <a:t>stack1.push(Eleman0)</a:t>
            </a:r>
          </a:p>
          <a:p>
            <a:r>
              <a:rPr lang="tr-TR" b="1" dirty="0" smtClean="0">
                <a:solidFill>
                  <a:srgbClr val="FF0000"/>
                </a:solidFill>
              </a:rPr>
              <a:t>stack1.push(Eleman1)</a:t>
            </a:r>
            <a:endParaRPr lang="tr-TR" b="1" dirty="0">
              <a:solidFill>
                <a:srgbClr val="FF0000"/>
              </a:solidFill>
            </a:endParaRPr>
          </a:p>
          <a:p>
            <a:r>
              <a:rPr lang="tr-TR" b="1" dirty="0" smtClean="0">
                <a:solidFill>
                  <a:srgbClr val="FF0000"/>
                </a:solidFill>
              </a:rPr>
              <a:t>stack1.push(Eleman2)</a:t>
            </a:r>
            <a:endParaRPr lang="tr-TR" b="1" dirty="0">
              <a:solidFill>
                <a:srgbClr val="FF0000"/>
              </a:solidFill>
            </a:endParaRPr>
          </a:p>
          <a:p>
            <a:r>
              <a:rPr lang="tr-TR" b="1" dirty="0" smtClean="0">
                <a:solidFill>
                  <a:srgbClr val="FF0000"/>
                </a:solidFill>
              </a:rPr>
              <a:t>stack1.push(Eleman3)</a:t>
            </a:r>
          </a:p>
        </p:txBody>
      </p:sp>
      <p:grpSp>
        <p:nvGrpSpPr>
          <p:cNvPr id="58" name="Grup 57"/>
          <p:cNvGrpSpPr/>
          <p:nvPr/>
        </p:nvGrpSpPr>
        <p:grpSpPr>
          <a:xfrm>
            <a:off x="107504" y="2420888"/>
            <a:ext cx="2160240" cy="2862782"/>
            <a:chOff x="107504" y="2420888"/>
            <a:chExt cx="2160240" cy="2862782"/>
          </a:xfrm>
        </p:grpSpPr>
        <p:sp>
          <p:nvSpPr>
            <p:cNvPr id="59" name="Metin kutusu 58"/>
            <p:cNvSpPr txBox="1"/>
            <p:nvPr/>
          </p:nvSpPr>
          <p:spPr>
            <a:xfrm>
              <a:off x="107504" y="3806577"/>
              <a:ext cx="9604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kapasite</a:t>
              </a:r>
              <a:endParaRPr lang="tr-TR" dirty="0"/>
            </a:p>
          </p:txBody>
        </p:sp>
        <p:grpSp>
          <p:nvGrpSpPr>
            <p:cNvPr id="60" name="Grup 59"/>
            <p:cNvGrpSpPr/>
            <p:nvPr/>
          </p:nvGrpSpPr>
          <p:grpSpPr>
            <a:xfrm>
              <a:off x="1115616" y="2420888"/>
              <a:ext cx="1152128" cy="2862782"/>
              <a:chOff x="1187624" y="2438426"/>
              <a:chExt cx="1152128" cy="2862782"/>
            </a:xfrm>
          </p:grpSpPr>
          <p:cxnSp>
            <p:nvCxnSpPr>
              <p:cNvPr id="61" name="Düz Ok Bağlayıcısı 60"/>
              <p:cNvCxnSpPr/>
              <p:nvPr/>
            </p:nvCxnSpPr>
            <p:spPr>
              <a:xfrm flipV="1">
                <a:off x="1211976" y="2438426"/>
                <a:ext cx="0" cy="2862782"/>
              </a:xfrm>
              <a:prstGeom prst="straightConnector1">
                <a:avLst/>
              </a:prstGeom>
              <a:ln w="317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Metin kutusu 61"/>
              <p:cNvSpPr txBox="1"/>
              <p:nvPr/>
            </p:nvSpPr>
            <p:spPr>
              <a:xfrm>
                <a:off x="1187624" y="4900597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Dizi[0]</a:t>
                </a:r>
                <a:endParaRPr lang="tr-TR" dirty="0"/>
              </a:p>
            </p:txBody>
          </p:sp>
          <p:sp>
            <p:nvSpPr>
              <p:cNvPr id="63" name="Metin kutusu 62"/>
              <p:cNvSpPr txBox="1"/>
              <p:nvPr/>
            </p:nvSpPr>
            <p:spPr>
              <a:xfrm>
                <a:off x="1187624" y="4571836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Dizi[1]</a:t>
                </a:r>
                <a:endParaRPr lang="tr-TR" dirty="0"/>
              </a:p>
            </p:txBody>
          </p:sp>
          <p:sp>
            <p:nvSpPr>
              <p:cNvPr id="64" name="Metin kutusu 63"/>
              <p:cNvSpPr txBox="1"/>
              <p:nvPr/>
            </p:nvSpPr>
            <p:spPr>
              <a:xfrm>
                <a:off x="1187624" y="4221088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Dizi[2]</a:t>
                </a:r>
                <a:endParaRPr lang="tr-TR" dirty="0"/>
              </a:p>
            </p:txBody>
          </p:sp>
          <p:sp>
            <p:nvSpPr>
              <p:cNvPr id="65" name="Metin kutusu 64"/>
              <p:cNvSpPr txBox="1"/>
              <p:nvPr/>
            </p:nvSpPr>
            <p:spPr>
              <a:xfrm>
                <a:off x="1187624" y="3851756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Dizi[3]</a:t>
                </a:r>
                <a:endParaRPr lang="tr-TR" dirty="0"/>
              </a:p>
            </p:txBody>
          </p:sp>
          <p:sp>
            <p:nvSpPr>
              <p:cNvPr id="66" name="Metin kutusu 65"/>
              <p:cNvSpPr txBox="1"/>
              <p:nvPr/>
            </p:nvSpPr>
            <p:spPr>
              <a:xfrm>
                <a:off x="1187624" y="3522995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Dizi[4]</a:t>
                </a:r>
                <a:endParaRPr lang="tr-TR" dirty="0"/>
              </a:p>
            </p:txBody>
          </p:sp>
          <p:sp>
            <p:nvSpPr>
              <p:cNvPr id="67" name="Metin kutusu 66"/>
              <p:cNvSpPr txBox="1"/>
              <p:nvPr/>
            </p:nvSpPr>
            <p:spPr>
              <a:xfrm>
                <a:off x="1187624" y="3172247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Dizi[5]</a:t>
                </a:r>
                <a:endParaRPr lang="tr-TR" dirty="0"/>
              </a:p>
            </p:txBody>
          </p:sp>
          <p:sp>
            <p:nvSpPr>
              <p:cNvPr id="68" name="Metin kutusu 67"/>
              <p:cNvSpPr txBox="1"/>
              <p:nvPr/>
            </p:nvSpPr>
            <p:spPr>
              <a:xfrm>
                <a:off x="1187624" y="2843644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Dizi[6]</a:t>
                </a:r>
                <a:endParaRPr lang="tr-TR" dirty="0"/>
              </a:p>
            </p:txBody>
          </p:sp>
          <p:sp>
            <p:nvSpPr>
              <p:cNvPr id="69" name="Metin kutusu 68"/>
              <p:cNvSpPr txBox="1"/>
              <p:nvPr/>
            </p:nvSpPr>
            <p:spPr>
              <a:xfrm>
                <a:off x="1187624" y="2492896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Dizi[7]</a:t>
                </a:r>
                <a:endParaRPr lang="tr-T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1130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Stack</a:t>
            </a:r>
            <a:r>
              <a:rPr lang="tr-TR" dirty="0" smtClean="0"/>
              <a:t> ADT – Dizi ile gerçekleştirme</a:t>
            </a:r>
            <a:endParaRPr lang="tr-TR" dirty="0"/>
          </a:p>
        </p:txBody>
      </p:sp>
      <p:sp>
        <p:nvSpPr>
          <p:cNvPr id="13" name="Metin kutusu 12"/>
          <p:cNvSpPr txBox="1"/>
          <p:nvPr/>
        </p:nvSpPr>
        <p:spPr>
          <a:xfrm>
            <a:off x="5364088" y="2492896"/>
            <a:ext cx="2304256" cy="14773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 smtClean="0"/>
              <a:t>stack1.push(Eleman0)</a:t>
            </a:r>
          </a:p>
          <a:p>
            <a:r>
              <a:rPr lang="tr-TR" dirty="0" smtClean="0"/>
              <a:t>stack1.push(Eleman1)</a:t>
            </a:r>
            <a:endParaRPr lang="tr-TR" dirty="0"/>
          </a:p>
          <a:p>
            <a:r>
              <a:rPr lang="tr-TR" dirty="0" smtClean="0"/>
              <a:t>stack1.push(Eleman2)</a:t>
            </a:r>
            <a:endParaRPr lang="tr-TR" dirty="0"/>
          </a:p>
          <a:p>
            <a:r>
              <a:rPr lang="tr-TR" dirty="0" smtClean="0"/>
              <a:t>stack1.push(Eleman3)</a:t>
            </a:r>
          </a:p>
          <a:p>
            <a:r>
              <a:rPr lang="tr-TR" b="1" dirty="0" smtClean="0">
                <a:solidFill>
                  <a:srgbClr val="FF0000"/>
                </a:solidFill>
              </a:rPr>
              <a:t>stack1.push(Eleman4)</a:t>
            </a:r>
            <a:endParaRPr lang="tr-TR" b="1" dirty="0">
              <a:solidFill>
                <a:srgbClr val="FF0000"/>
              </a:solidFill>
            </a:endParaRPr>
          </a:p>
        </p:txBody>
      </p:sp>
      <p:sp>
        <p:nvSpPr>
          <p:cNvPr id="32" name="Dikdörtgen 31"/>
          <p:cNvSpPr/>
          <p:nvPr/>
        </p:nvSpPr>
        <p:spPr>
          <a:xfrm>
            <a:off x="1907704" y="243842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Dikdörtgen 32"/>
          <p:cNvSpPr/>
          <p:nvPr/>
        </p:nvSpPr>
        <p:spPr>
          <a:xfrm>
            <a:off x="1907704" y="279846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" name="Dikdörtgen 33"/>
          <p:cNvSpPr/>
          <p:nvPr/>
        </p:nvSpPr>
        <p:spPr>
          <a:xfrm>
            <a:off x="1907704" y="315850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" name="Dikdörtgen 34"/>
          <p:cNvSpPr/>
          <p:nvPr/>
        </p:nvSpPr>
        <p:spPr>
          <a:xfrm>
            <a:off x="1907704" y="351854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Eleman4</a:t>
            </a:r>
            <a:endParaRPr lang="tr-TR" dirty="0"/>
          </a:p>
        </p:txBody>
      </p:sp>
      <p:sp>
        <p:nvSpPr>
          <p:cNvPr id="36" name="Dikdörtgen 35"/>
          <p:cNvSpPr/>
          <p:nvPr/>
        </p:nvSpPr>
        <p:spPr>
          <a:xfrm>
            <a:off x="1907704" y="386104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Eleman3</a:t>
            </a:r>
            <a:endParaRPr lang="tr-TR" dirty="0"/>
          </a:p>
        </p:txBody>
      </p:sp>
      <p:sp>
        <p:nvSpPr>
          <p:cNvPr id="37" name="Dikdörtgen 36"/>
          <p:cNvSpPr/>
          <p:nvPr/>
        </p:nvSpPr>
        <p:spPr>
          <a:xfrm>
            <a:off x="1907704" y="422108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Eleman2</a:t>
            </a:r>
            <a:endParaRPr lang="tr-TR" dirty="0"/>
          </a:p>
        </p:txBody>
      </p:sp>
      <p:sp>
        <p:nvSpPr>
          <p:cNvPr id="38" name="Dikdörtgen 37"/>
          <p:cNvSpPr/>
          <p:nvPr/>
        </p:nvSpPr>
        <p:spPr>
          <a:xfrm>
            <a:off x="1907704" y="494116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Eleman0</a:t>
            </a:r>
            <a:endParaRPr lang="tr-TR" dirty="0"/>
          </a:p>
        </p:txBody>
      </p:sp>
      <p:sp>
        <p:nvSpPr>
          <p:cNvPr id="39" name="Dikdörtgen 38"/>
          <p:cNvSpPr/>
          <p:nvPr/>
        </p:nvSpPr>
        <p:spPr>
          <a:xfrm>
            <a:off x="1907704" y="458112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Eleman1</a:t>
            </a:r>
            <a:endParaRPr lang="tr-TR" dirty="0"/>
          </a:p>
        </p:txBody>
      </p:sp>
      <p:sp>
        <p:nvSpPr>
          <p:cNvPr id="42" name="İkizkenar Üçgen 41"/>
          <p:cNvSpPr/>
          <p:nvPr/>
        </p:nvSpPr>
        <p:spPr>
          <a:xfrm rot="16200000">
            <a:off x="3591124" y="3555072"/>
            <a:ext cx="288032" cy="34250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Metin kutusu 42"/>
          <p:cNvSpPr txBox="1"/>
          <p:nvPr/>
        </p:nvSpPr>
        <p:spPr>
          <a:xfrm>
            <a:off x="2195736" y="190754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stack1</a:t>
            </a:r>
            <a:endParaRPr lang="tr-TR" dirty="0"/>
          </a:p>
        </p:txBody>
      </p:sp>
      <p:sp>
        <p:nvSpPr>
          <p:cNvPr id="44" name="Metin kutusu 43"/>
          <p:cNvSpPr txBox="1"/>
          <p:nvPr/>
        </p:nvSpPr>
        <p:spPr>
          <a:xfrm>
            <a:off x="3923928" y="35730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Top=4</a:t>
            </a:r>
            <a:endParaRPr lang="tr-TR" dirty="0"/>
          </a:p>
        </p:txBody>
      </p:sp>
      <p:grpSp>
        <p:nvGrpSpPr>
          <p:cNvPr id="17" name="Grup 16"/>
          <p:cNvGrpSpPr/>
          <p:nvPr/>
        </p:nvGrpSpPr>
        <p:grpSpPr>
          <a:xfrm>
            <a:off x="107504" y="2420888"/>
            <a:ext cx="2160240" cy="2862782"/>
            <a:chOff x="107504" y="2420888"/>
            <a:chExt cx="2160240" cy="2862782"/>
          </a:xfrm>
        </p:grpSpPr>
        <p:sp>
          <p:nvSpPr>
            <p:cNvPr id="18" name="Metin kutusu 17"/>
            <p:cNvSpPr txBox="1"/>
            <p:nvPr/>
          </p:nvSpPr>
          <p:spPr>
            <a:xfrm>
              <a:off x="107504" y="3806577"/>
              <a:ext cx="9604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kapasite</a:t>
              </a:r>
              <a:endParaRPr lang="tr-TR" dirty="0"/>
            </a:p>
          </p:txBody>
        </p:sp>
        <p:grpSp>
          <p:nvGrpSpPr>
            <p:cNvPr id="19" name="Grup 18"/>
            <p:cNvGrpSpPr/>
            <p:nvPr/>
          </p:nvGrpSpPr>
          <p:grpSpPr>
            <a:xfrm>
              <a:off x="1115616" y="2420888"/>
              <a:ext cx="1152128" cy="2862782"/>
              <a:chOff x="1187624" y="2438426"/>
              <a:chExt cx="1152128" cy="2862782"/>
            </a:xfrm>
          </p:grpSpPr>
          <p:cxnSp>
            <p:nvCxnSpPr>
              <p:cNvPr id="20" name="Düz Ok Bağlayıcısı 19"/>
              <p:cNvCxnSpPr/>
              <p:nvPr/>
            </p:nvCxnSpPr>
            <p:spPr>
              <a:xfrm flipV="1">
                <a:off x="1211976" y="2438426"/>
                <a:ext cx="0" cy="2862782"/>
              </a:xfrm>
              <a:prstGeom prst="straightConnector1">
                <a:avLst/>
              </a:prstGeom>
              <a:ln w="317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Metin kutusu 20"/>
              <p:cNvSpPr txBox="1"/>
              <p:nvPr/>
            </p:nvSpPr>
            <p:spPr>
              <a:xfrm>
                <a:off x="1187624" y="4900597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Dizi[0]</a:t>
                </a:r>
                <a:endParaRPr lang="tr-TR" dirty="0"/>
              </a:p>
            </p:txBody>
          </p:sp>
          <p:sp>
            <p:nvSpPr>
              <p:cNvPr id="22" name="Metin kutusu 21"/>
              <p:cNvSpPr txBox="1"/>
              <p:nvPr/>
            </p:nvSpPr>
            <p:spPr>
              <a:xfrm>
                <a:off x="1187624" y="4571836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Dizi[1]</a:t>
                </a:r>
                <a:endParaRPr lang="tr-TR" dirty="0"/>
              </a:p>
            </p:txBody>
          </p:sp>
          <p:sp>
            <p:nvSpPr>
              <p:cNvPr id="23" name="Metin kutusu 22"/>
              <p:cNvSpPr txBox="1"/>
              <p:nvPr/>
            </p:nvSpPr>
            <p:spPr>
              <a:xfrm>
                <a:off x="1187624" y="4221088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Dizi[2]</a:t>
                </a:r>
                <a:endParaRPr lang="tr-TR" dirty="0"/>
              </a:p>
            </p:txBody>
          </p:sp>
          <p:sp>
            <p:nvSpPr>
              <p:cNvPr id="24" name="Metin kutusu 23"/>
              <p:cNvSpPr txBox="1"/>
              <p:nvPr/>
            </p:nvSpPr>
            <p:spPr>
              <a:xfrm>
                <a:off x="1187624" y="3851756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Dizi[3]</a:t>
                </a:r>
                <a:endParaRPr lang="tr-TR" dirty="0"/>
              </a:p>
            </p:txBody>
          </p:sp>
          <p:sp>
            <p:nvSpPr>
              <p:cNvPr id="25" name="Metin kutusu 24"/>
              <p:cNvSpPr txBox="1"/>
              <p:nvPr/>
            </p:nvSpPr>
            <p:spPr>
              <a:xfrm>
                <a:off x="1187624" y="3522995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Dizi[4]</a:t>
                </a:r>
                <a:endParaRPr lang="tr-TR" dirty="0"/>
              </a:p>
            </p:txBody>
          </p:sp>
          <p:sp>
            <p:nvSpPr>
              <p:cNvPr id="26" name="Metin kutusu 25"/>
              <p:cNvSpPr txBox="1"/>
              <p:nvPr/>
            </p:nvSpPr>
            <p:spPr>
              <a:xfrm>
                <a:off x="1187624" y="3172247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Dizi[5]</a:t>
                </a:r>
                <a:endParaRPr lang="tr-TR" dirty="0"/>
              </a:p>
            </p:txBody>
          </p:sp>
          <p:sp>
            <p:nvSpPr>
              <p:cNvPr id="27" name="Metin kutusu 26"/>
              <p:cNvSpPr txBox="1"/>
              <p:nvPr/>
            </p:nvSpPr>
            <p:spPr>
              <a:xfrm>
                <a:off x="1187624" y="2843644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Dizi[6]</a:t>
                </a:r>
                <a:endParaRPr lang="tr-TR" dirty="0"/>
              </a:p>
            </p:txBody>
          </p:sp>
          <p:sp>
            <p:nvSpPr>
              <p:cNvPr id="28" name="Metin kutusu 27"/>
              <p:cNvSpPr txBox="1"/>
              <p:nvPr/>
            </p:nvSpPr>
            <p:spPr>
              <a:xfrm>
                <a:off x="1187624" y="2492896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Dizi[7]</a:t>
                </a:r>
                <a:endParaRPr lang="tr-T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6516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Stack</a:t>
            </a:r>
            <a:r>
              <a:rPr lang="tr-TR" dirty="0" smtClean="0"/>
              <a:t> ADT – Dizi ile gerçekleştirme</a:t>
            </a:r>
            <a:endParaRPr lang="tr-TR" dirty="0"/>
          </a:p>
        </p:txBody>
      </p:sp>
      <p:sp>
        <p:nvSpPr>
          <p:cNvPr id="13" name="Metin kutusu 12"/>
          <p:cNvSpPr txBox="1"/>
          <p:nvPr/>
        </p:nvSpPr>
        <p:spPr>
          <a:xfrm>
            <a:off x="5373613" y="2492896"/>
            <a:ext cx="2304256" cy="17543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 smtClean="0"/>
              <a:t>stack1.push(Eleman0)</a:t>
            </a:r>
          </a:p>
          <a:p>
            <a:r>
              <a:rPr lang="tr-TR" dirty="0" smtClean="0"/>
              <a:t>stack1.push(Eleman1)</a:t>
            </a:r>
            <a:endParaRPr lang="tr-TR" dirty="0"/>
          </a:p>
          <a:p>
            <a:r>
              <a:rPr lang="tr-TR" dirty="0" smtClean="0"/>
              <a:t>stack1.push(Eleman2)</a:t>
            </a:r>
            <a:endParaRPr lang="tr-TR" dirty="0"/>
          </a:p>
          <a:p>
            <a:r>
              <a:rPr lang="tr-TR" dirty="0" smtClean="0"/>
              <a:t>stack1.push(Eleman3)</a:t>
            </a:r>
          </a:p>
          <a:p>
            <a:r>
              <a:rPr lang="tr-TR" dirty="0" smtClean="0">
                <a:solidFill>
                  <a:schemeClr val="tx1"/>
                </a:solidFill>
              </a:rPr>
              <a:t>stack1.push(Eleman4)</a:t>
            </a:r>
          </a:p>
          <a:p>
            <a:r>
              <a:rPr lang="tr-TR" b="1" dirty="0" smtClean="0">
                <a:solidFill>
                  <a:srgbClr val="FF0000"/>
                </a:solidFill>
              </a:rPr>
              <a:t>stack1.push(Eleman5)</a:t>
            </a:r>
            <a:endParaRPr lang="tr-TR" b="1" dirty="0">
              <a:solidFill>
                <a:srgbClr val="FF0000"/>
              </a:solidFill>
            </a:endParaRPr>
          </a:p>
        </p:txBody>
      </p:sp>
      <p:sp>
        <p:nvSpPr>
          <p:cNvPr id="32" name="Dikdörtgen 31"/>
          <p:cNvSpPr/>
          <p:nvPr/>
        </p:nvSpPr>
        <p:spPr>
          <a:xfrm>
            <a:off x="1907704" y="243842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Dikdörtgen 32"/>
          <p:cNvSpPr/>
          <p:nvPr/>
        </p:nvSpPr>
        <p:spPr>
          <a:xfrm>
            <a:off x="1907704" y="279846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" name="Dikdörtgen 33"/>
          <p:cNvSpPr/>
          <p:nvPr/>
        </p:nvSpPr>
        <p:spPr>
          <a:xfrm>
            <a:off x="1907704" y="315850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Eleman5</a:t>
            </a:r>
            <a:endParaRPr lang="tr-TR" dirty="0"/>
          </a:p>
        </p:txBody>
      </p:sp>
      <p:sp>
        <p:nvSpPr>
          <p:cNvPr id="35" name="Dikdörtgen 34"/>
          <p:cNvSpPr/>
          <p:nvPr/>
        </p:nvSpPr>
        <p:spPr>
          <a:xfrm>
            <a:off x="1907704" y="351854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Eleman4</a:t>
            </a:r>
            <a:endParaRPr lang="tr-TR" dirty="0"/>
          </a:p>
        </p:txBody>
      </p:sp>
      <p:sp>
        <p:nvSpPr>
          <p:cNvPr id="36" name="Dikdörtgen 35"/>
          <p:cNvSpPr/>
          <p:nvPr/>
        </p:nvSpPr>
        <p:spPr>
          <a:xfrm>
            <a:off x="1907704" y="386104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Eleman3</a:t>
            </a:r>
            <a:endParaRPr lang="tr-TR" dirty="0"/>
          </a:p>
        </p:txBody>
      </p:sp>
      <p:sp>
        <p:nvSpPr>
          <p:cNvPr id="37" name="Dikdörtgen 36"/>
          <p:cNvSpPr/>
          <p:nvPr/>
        </p:nvSpPr>
        <p:spPr>
          <a:xfrm>
            <a:off x="1907704" y="422108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Eleman2</a:t>
            </a:r>
            <a:endParaRPr lang="tr-TR" dirty="0"/>
          </a:p>
        </p:txBody>
      </p:sp>
      <p:sp>
        <p:nvSpPr>
          <p:cNvPr id="38" name="Dikdörtgen 37"/>
          <p:cNvSpPr/>
          <p:nvPr/>
        </p:nvSpPr>
        <p:spPr>
          <a:xfrm>
            <a:off x="1907704" y="494116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Eleman0</a:t>
            </a:r>
            <a:endParaRPr lang="tr-TR" dirty="0"/>
          </a:p>
        </p:txBody>
      </p:sp>
      <p:sp>
        <p:nvSpPr>
          <p:cNvPr id="39" name="Dikdörtgen 38"/>
          <p:cNvSpPr/>
          <p:nvPr/>
        </p:nvSpPr>
        <p:spPr>
          <a:xfrm>
            <a:off x="1907704" y="458112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Eleman1</a:t>
            </a:r>
            <a:endParaRPr lang="tr-TR" dirty="0"/>
          </a:p>
        </p:txBody>
      </p:sp>
      <p:sp>
        <p:nvSpPr>
          <p:cNvPr id="42" name="İkizkenar Üçgen 41"/>
          <p:cNvSpPr/>
          <p:nvPr/>
        </p:nvSpPr>
        <p:spPr>
          <a:xfrm rot="16200000">
            <a:off x="3597226" y="3213313"/>
            <a:ext cx="288032" cy="34250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Metin kutusu 42"/>
          <p:cNvSpPr txBox="1"/>
          <p:nvPr/>
        </p:nvSpPr>
        <p:spPr>
          <a:xfrm>
            <a:off x="2195736" y="190754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stack1</a:t>
            </a:r>
            <a:endParaRPr lang="tr-TR" dirty="0"/>
          </a:p>
        </p:txBody>
      </p:sp>
      <p:sp>
        <p:nvSpPr>
          <p:cNvPr id="44" name="Metin kutusu 43"/>
          <p:cNvSpPr txBox="1"/>
          <p:nvPr/>
        </p:nvSpPr>
        <p:spPr>
          <a:xfrm>
            <a:off x="3930030" y="3231257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Top=5</a:t>
            </a:r>
            <a:endParaRPr lang="tr-TR" dirty="0"/>
          </a:p>
        </p:txBody>
      </p:sp>
      <p:grpSp>
        <p:nvGrpSpPr>
          <p:cNvPr id="17" name="Grup 16"/>
          <p:cNvGrpSpPr/>
          <p:nvPr/>
        </p:nvGrpSpPr>
        <p:grpSpPr>
          <a:xfrm>
            <a:off x="107504" y="2420888"/>
            <a:ext cx="2160240" cy="2862782"/>
            <a:chOff x="107504" y="2420888"/>
            <a:chExt cx="2160240" cy="2862782"/>
          </a:xfrm>
        </p:grpSpPr>
        <p:sp>
          <p:nvSpPr>
            <p:cNvPr id="18" name="Metin kutusu 17"/>
            <p:cNvSpPr txBox="1"/>
            <p:nvPr/>
          </p:nvSpPr>
          <p:spPr>
            <a:xfrm>
              <a:off x="107504" y="3806577"/>
              <a:ext cx="9604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kapasite</a:t>
              </a:r>
              <a:endParaRPr lang="tr-TR" dirty="0"/>
            </a:p>
          </p:txBody>
        </p:sp>
        <p:grpSp>
          <p:nvGrpSpPr>
            <p:cNvPr id="19" name="Grup 18"/>
            <p:cNvGrpSpPr/>
            <p:nvPr/>
          </p:nvGrpSpPr>
          <p:grpSpPr>
            <a:xfrm>
              <a:off x="1115616" y="2420888"/>
              <a:ext cx="1152128" cy="2862782"/>
              <a:chOff x="1187624" y="2438426"/>
              <a:chExt cx="1152128" cy="2862782"/>
            </a:xfrm>
          </p:grpSpPr>
          <p:cxnSp>
            <p:nvCxnSpPr>
              <p:cNvPr id="20" name="Düz Ok Bağlayıcısı 19"/>
              <p:cNvCxnSpPr/>
              <p:nvPr/>
            </p:nvCxnSpPr>
            <p:spPr>
              <a:xfrm flipV="1">
                <a:off x="1211976" y="2438426"/>
                <a:ext cx="0" cy="2862782"/>
              </a:xfrm>
              <a:prstGeom prst="straightConnector1">
                <a:avLst/>
              </a:prstGeom>
              <a:ln w="317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Metin kutusu 20"/>
              <p:cNvSpPr txBox="1"/>
              <p:nvPr/>
            </p:nvSpPr>
            <p:spPr>
              <a:xfrm>
                <a:off x="1187624" y="4900597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Dizi[0]</a:t>
                </a:r>
                <a:endParaRPr lang="tr-TR" dirty="0"/>
              </a:p>
            </p:txBody>
          </p:sp>
          <p:sp>
            <p:nvSpPr>
              <p:cNvPr id="22" name="Metin kutusu 21"/>
              <p:cNvSpPr txBox="1"/>
              <p:nvPr/>
            </p:nvSpPr>
            <p:spPr>
              <a:xfrm>
                <a:off x="1187624" y="4571836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Dizi[1]</a:t>
                </a:r>
                <a:endParaRPr lang="tr-TR" dirty="0"/>
              </a:p>
            </p:txBody>
          </p:sp>
          <p:sp>
            <p:nvSpPr>
              <p:cNvPr id="23" name="Metin kutusu 22"/>
              <p:cNvSpPr txBox="1"/>
              <p:nvPr/>
            </p:nvSpPr>
            <p:spPr>
              <a:xfrm>
                <a:off x="1187624" y="4221088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Dizi[2]</a:t>
                </a:r>
                <a:endParaRPr lang="tr-TR" dirty="0"/>
              </a:p>
            </p:txBody>
          </p:sp>
          <p:sp>
            <p:nvSpPr>
              <p:cNvPr id="24" name="Metin kutusu 23"/>
              <p:cNvSpPr txBox="1"/>
              <p:nvPr/>
            </p:nvSpPr>
            <p:spPr>
              <a:xfrm>
                <a:off x="1187624" y="3851756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Dizi[3]</a:t>
                </a:r>
                <a:endParaRPr lang="tr-TR" dirty="0"/>
              </a:p>
            </p:txBody>
          </p:sp>
          <p:sp>
            <p:nvSpPr>
              <p:cNvPr id="25" name="Metin kutusu 24"/>
              <p:cNvSpPr txBox="1"/>
              <p:nvPr/>
            </p:nvSpPr>
            <p:spPr>
              <a:xfrm>
                <a:off x="1187624" y="3522995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Dizi[4]</a:t>
                </a:r>
                <a:endParaRPr lang="tr-TR" dirty="0"/>
              </a:p>
            </p:txBody>
          </p:sp>
          <p:sp>
            <p:nvSpPr>
              <p:cNvPr id="26" name="Metin kutusu 25"/>
              <p:cNvSpPr txBox="1"/>
              <p:nvPr/>
            </p:nvSpPr>
            <p:spPr>
              <a:xfrm>
                <a:off x="1187624" y="3172247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Dizi[5]</a:t>
                </a:r>
                <a:endParaRPr lang="tr-TR" dirty="0"/>
              </a:p>
            </p:txBody>
          </p:sp>
          <p:sp>
            <p:nvSpPr>
              <p:cNvPr id="27" name="Metin kutusu 26"/>
              <p:cNvSpPr txBox="1"/>
              <p:nvPr/>
            </p:nvSpPr>
            <p:spPr>
              <a:xfrm>
                <a:off x="1187624" y="2843644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Dizi[6]</a:t>
                </a:r>
                <a:endParaRPr lang="tr-TR" dirty="0"/>
              </a:p>
            </p:txBody>
          </p:sp>
          <p:sp>
            <p:nvSpPr>
              <p:cNvPr id="28" name="Metin kutusu 27"/>
              <p:cNvSpPr txBox="1"/>
              <p:nvPr/>
            </p:nvSpPr>
            <p:spPr>
              <a:xfrm>
                <a:off x="1187624" y="2492896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Dizi[7]</a:t>
                </a:r>
                <a:endParaRPr lang="tr-T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3621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err="1" smtClean="0"/>
              <a:t>Yığıt</a:t>
            </a:r>
            <a:r>
              <a:rPr lang="tr-TR" b="1" dirty="0" smtClean="0"/>
              <a:t> 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Yığıt</a:t>
            </a:r>
            <a:r>
              <a:rPr lang="tr-TR" dirty="0" smtClean="0"/>
              <a:t>, elemanları sadece bir uçtan eklenip çıkarılabilen liste benzeri bir yapıdır.</a:t>
            </a:r>
          </a:p>
          <a:p>
            <a:r>
              <a:rPr lang="tr-TR" dirty="0" smtClean="0"/>
              <a:t>Son giren ilk çıkar mantığına göre çalışır.</a:t>
            </a:r>
          </a:p>
          <a:p>
            <a:r>
              <a:rPr lang="tr-TR" dirty="0" err="1" smtClean="0"/>
              <a:t>Last</a:t>
            </a:r>
            <a:r>
              <a:rPr lang="tr-TR" dirty="0" smtClean="0"/>
              <a:t> </a:t>
            </a:r>
            <a:r>
              <a:rPr lang="tr-TR" dirty="0" err="1" smtClean="0"/>
              <a:t>In</a:t>
            </a:r>
            <a:r>
              <a:rPr lang="tr-TR" dirty="0" smtClean="0"/>
              <a:t> First </a:t>
            </a:r>
            <a:r>
              <a:rPr lang="tr-TR" dirty="0" err="1" smtClean="0"/>
              <a:t>Out</a:t>
            </a:r>
            <a:r>
              <a:rPr lang="tr-TR" dirty="0" smtClean="0"/>
              <a:t> (LIFO) </a:t>
            </a:r>
          </a:p>
          <a:p>
            <a:r>
              <a:rPr lang="tr-TR" dirty="0" err="1"/>
              <a:t>Yığıta</a:t>
            </a:r>
            <a:r>
              <a:rPr lang="tr-TR" dirty="0"/>
              <a:t> </a:t>
            </a:r>
            <a:r>
              <a:rPr lang="tr-TR" dirty="0" smtClean="0"/>
              <a:t>eklenen son elemanın konumu en üsttedir. </a:t>
            </a:r>
          </a:p>
          <a:p>
            <a:r>
              <a:rPr lang="tr-TR" dirty="0" err="1" smtClean="0"/>
              <a:t>Yığıttan</a:t>
            </a:r>
            <a:r>
              <a:rPr lang="tr-TR" dirty="0" smtClean="0"/>
              <a:t> bir eleman çıkarılacağı zaman en üstteki eleman çıkartılır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8578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Stack</a:t>
            </a:r>
            <a:r>
              <a:rPr lang="tr-TR" dirty="0" smtClean="0"/>
              <a:t> ADT – Dizi ile gerçekleştirme</a:t>
            </a:r>
            <a:endParaRPr lang="tr-TR" dirty="0"/>
          </a:p>
        </p:txBody>
      </p:sp>
      <p:sp>
        <p:nvSpPr>
          <p:cNvPr id="13" name="Metin kutusu 12"/>
          <p:cNvSpPr txBox="1"/>
          <p:nvPr/>
        </p:nvSpPr>
        <p:spPr>
          <a:xfrm>
            <a:off x="5373613" y="2492896"/>
            <a:ext cx="2304256" cy="258532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 smtClean="0"/>
              <a:t>stack1.push(Eleman0)</a:t>
            </a:r>
          </a:p>
          <a:p>
            <a:r>
              <a:rPr lang="tr-TR" dirty="0" smtClean="0"/>
              <a:t>stack1.push(Eleman1)</a:t>
            </a:r>
            <a:endParaRPr lang="tr-TR" dirty="0"/>
          </a:p>
          <a:p>
            <a:r>
              <a:rPr lang="tr-TR" dirty="0" smtClean="0"/>
              <a:t>stack1.push(Eleman2)</a:t>
            </a:r>
            <a:endParaRPr lang="tr-TR" dirty="0"/>
          </a:p>
          <a:p>
            <a:r>
              <a:rPr lang="tr-TR" dirty="0" smtClean="0"/>
              <a:t>stack1.push(Eleman3)</a:t>
            </a:r>
          </a:p>
          <a:p>
            <a:r>
              <a:rPr lang="tr-TR" dirty="0" smtClean="0">
                <a:solidFill>
                  <a:schemeClr val="tx1"/>
                </a:solidFill>
              </a:rPr>
              <a:t>stack1.push(Eleman4)</a:t>
            </a:r>
          </a:p>
          <a:p>
            <a:r>
              <a:rPr lang="tr-TR" dirty="0" smtClean="0">
                <a:solidFill>
                  <a:schemeClr val="tx1"/>
                </a:solidFill>
              </a:rPr>
              <a:t>stack1.push(Eleman5)</a:t>
            </a:r>
          </a:p>
          <a:p>
            <a:r>
              <a:rPr lang="tr-TR" b="1" dirty="0" smtClean="0">
                <a:solidFill>
                  <a:srgbClr val="FF0000"/>
                </a:solidFill>
              </a:rPr>
              <a:t>stack1.push(Eleman6)</a:t>
            </a:r>
            <a:endParaRPr lang="tr-TR" b="1" dirty="0">
              <a:solidFill>
                <a:srgbClr val="FF0000"/>
              </a:solidFill>
            </a:endParaRPr>
          </a:p>
          <a:p>
            <a:r>
              <a:rPr lang="tr-TR" b="1" dirty="0" smtClean="0">
                <a:solidFill>
                  <a:srgbClr val="FF0000"/>
                </a:solidFill>
              </a:rPr>
              <a:t>stack1.push(Eleman7)</a:t>
            </a:r>
            <a:endParaRPr lang="tr-TR" b="1" dirty="0">
              <a:solidFill>
                <a:srgbClr val="FF0000"/>
              </a:solidFill>
            </a:endParaRPr>
          </a:p>
          <a:p>
            <a:endParaRPr lang="tr-TR" b="1" dirty="0">
              <a:solidFill>
                <a:srgbClr val="FF0000"/>
              </a:solidFill>
            </a:endParaRPr>
          </a:p>
        </p:txBody>
      </p:sp>
      <p:sp>
        <p:nvSpPr>
          <p:cNvPr id="32" name="Dikdörtgen 31"/>
          <p:cNvSpPr/>
          <p:nvPr/>
        </p:nvSpPr>
        <p:spPr>
          <a:xfrm>
            <a:off x="1907704" y="243842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Eleman7</a:t>
            </a:r>
            <a:endParaRPr lang="tr-TR" dirty="0"/>
          </a:p>
        </p:txBody>
      </p:sp>
      <p:sp>
        <p:nvSpPr>
          <p:cNvPr id="33" name="Dikdörtgen 32"/>
          <p:cNvSpPr/>
          <p:nvPr/>
        </p:nvSpPr>
        <p:spPr>
          <a:xfrm>
            <a:off x="1907704" y="279846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Eleman6</a:t>
            </a:r>
            <a:endParaRPr lang="tr-TR" dirty="0"/>
          </a:p>
        </p:txBody>
      </p:sp>
      <p:sp>
        <p:nvSpPr>
          <p:cNvPr id="34" name="Dikdörtgen 33"/>
          <p:cNvSpPr/>
          <p:nvPr/>
        </p:nvSpPr>
        <p:spPr>
          <a:xfrm>
            <a:off x="1907704" y="315850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Eleman5</a:t>
            </a:r>
            <a:endParaRPr lang="tr-TR" dirty="0"/>
          </a:p>
        </p:txBody>
      </p:sp>
      <p:sp>
        <p:nvSpPr>
          <p:cNvPr id="35" name="Dikdörtgen 34"/>
          <p:cNvSpPr/>
          <p:nvPr/>
        </p:nvSpPr>
        <p:spPr>
          <a:xfrm>
            <a:off x="1907704" y="351854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Eleman4</a:t>
            </a:r>
            <a:endParaRPr lang="tr-TR" dirty="0"/>
          </a:p>
        </p:txBody>
      </p:sp>
      <p:sp>
        <p:nvSpPr>
          <p:cNvPr id="36" name="Dikdörtgen 35"/>
          <p:cNvSpPr/>
          <p:nvPr/>
        </p:nvSpPr>
        <p:spPr>
          <a:xfrm>
            <a:off x="1907704" y="386104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Eleman3</a:t>
            </a:r>
            <a:endParaRPr lang="tr-TR" dirty="0"/>
          </a:p>
        </p:txBody>
      </p:sp>
      <p:sp>
        <p:nvSpPr>
          <p:cNvPr id="37" name="Dikdörtgen 36"/>
          <p:cNvSpPr/>
          <p:nvPr/>
        </p:nvSpPr>
        <p:spPr>
          <a:xfrm>
            <a:off x="1907704" y="422108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Eleman2</a:t>
            </a:r>
            <a:endParaRPr lang="tr-TR" dirty="0"/>
          </a:p>
        </p:txBody>
      </p:sp>
      <p:sp>
        <p:nvSpPr>
          <p:cNvPr id="38" name="Dikdörtgen 37"/>
          <p:cNvSpPr/>
          <p:nvPr/>
        </p:nvSpPr>
        <p:spPr>
          <a:xfrm>
            <a:off x="1907704" y="494116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Eleman0</a:t>
            </a:r>
            <a:endParaRPr lang="tr-TR" dirty="0"/>
          </a:p>
        </p:txBody>
      </p:sp>
      <p:sp>
        <p:nvSpPr>
          <p:cNvPr id="39" name="Dikdörtgen 38"/>
          <p:cNvSpPr/>
          <p:nvPr/>
        </p:nvSpPr>
        <p:spPr>
          <a:xfrm>
            <a:off x="1907704" y="458112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Eleman1</a:t>
            </a:r>
            <a:endParaRPr lang="tr-TR" dirty="0"/>
          </a:p>
        </p:txBody>
      </p:sp>
      <p:sp>
        <p:nvSpPr>
          <p:cNvPr id="42" name="İkizkenar Üçgen 41"/>
          <p:cNvSpPr/>
          <p:nvPr/>
        </p:nvSpPr>
        <p:spPr>
          <a:xfrm rot="16200000">
            <a:off x="3597226" y="2474952"/>
            <a:ext cx="288032" cy="34250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Metin kutusu 42"/>
          <p:cNvSpPr txBox="1"/>
          <p:nvPr/>
        </p:nvSpPr>
        <p:spPr>
          <a:xfrm>
            <a:off x="2195736" y="190754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stack1</a:t>
            </a:r>
            <a:endParaRPr lang="tr-TR" dirty="0"/>
          </a:p>
        </p:txBody>
      </p:sp>
      <p:sp>
        <p:nvSpPr>
          <p:cNvPr id="44" name="Metin kutusu 43"/>
          <p:cNvSpPr txBox="1"/>
          <p:nvPr/>
        </p:nvSpPr>
        <p:spPr>
          <a:xfrm>
            <a:off x="3930030" y="249289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Top=7</a:t>
            </a:r>
            <a:endParaRPr lang="tr-TR" dirty="0"/>
          </a:p>
        </p:txBody>
      </p:sp>
      <p:grpSp>
        <p:nvGrpSpPr>
          <p:cNvPr id="17" name="Grup 16"/>
          <p:cNvGrpSpPr/>
          <p:nvPr/>
        </p:nvGrpSpPr>
        <p:grpSpPr>
          <a:xfrm>
            <a:off x="107504" y="2420888"/>
            <a:ext cx="2160240" cy="2862782"/>
            <a:chOff x="107504" y="2420888"/>
            <a:chExt cx="2160240" cy="2862782"/>
          </a:xfrm>
        </p:grpSpPr>
        <p:sp>
          <p:nvSpPr>
            <p:cNvPr id="18" name="Metin kutusu 17"/>
            <p:cNvSpPr txBox="1"/>
            <p:nvPr/>
          </p:nvSpPr>
          <p:spPr>
            <a:xfrm>
              <a:off x="107504" y="3806577"/>
              <a:ext cx="9604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kapasite</a:t>
              </a:r>
              <a:endParaRPr lang="tr-TR" dirty="0"/>
            </a:p>
          </p:txBody>
        </p:sp>
        <p:grpSp>
          <p:nvGrpSpPr>
            <p:cNvPr id="19" name="Grup 18"/>
            <p:cNvGrpSpPr/>
            <p:nvPr/>
          </p:nvGrpSpPr>
          <p:grpSpPr>
            <a:xfrm>
              <a:off x="1115616" y="2420888"/>
              <a:ext cx="1152128" cy="2862782"/>
              <a:chOff x="1187624" y="2438426"/>
              <a:chExt cx="1152128" cy="2862782"/>
            </a:xfrm>
          </p:grpSpPr>
          <p:cxnSp>
            <p:nvCxnSpPr>
              <p:cNvPr id="20" name="Düz Ok Bağlayıcısı 19"/>
              <p:cNvCxnSpPr/>
              <p:nvPr/>
            </p:nvCxnSpPr>
            <p:spPr>
              <a:xfrm flipV="1">
                <a:off x="1211976" y="2438426"/>
                <a:ext cx="0" cy="2862782"/>
              </a:xfrm>
              <a:prstGeom prst="straightConnector1">
                <a:avLst/>
              </a:prstGeom>
              <a:ln w="317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Metin kutusu 20"/>
              <p:cNvSpPr txBox="1"/>
              <p:nvPr/>
            </p:nvSpPr>
            <p:spPr>
              <a:xfrm>
                <a:off x="1187624" y="4900597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Dizi[0]</a:t>
                </a:r>
                <a:endParaRPr lang="tr-TR" dirty="0"/>
              </a:p>
            </p:txBody>
          </p:sp>
          <p:sp>
            <p:nvSpPr>
              <p:cNvPr id="22" name="Metin kutusu 21"/>
              <p:cNvSpPr txBox="1"/>
              <p:nvPr/>
            </p:nvSpPr>
            <p:spPr>
              <a:xfrm>
                <a:off x="1187624" y="4571836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Dizi[1]</a:t>
                </a:r>
                <a:endParaRPr lang="tr-TR" dirty="0"/>
              </a:p>
            </p:txBody>
          </p:sp>
          <p:sp>
            <p:nvSpPr>
              <p:cNvPr id="23" name="Metin kutusu 22"/>
              <p:cNvSpPr txBox="1"/>
              <p:nvPr/>
            </p:nvSpPr>
            <p:spPr>
              <a:xfrm>
                <a:off x="1187624" y="4221088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Dizi[2]</a:t>
                </a:r>
                <a:endParaRPr lang="tr-TR" dirty="0"/>
              </a:p>
            </p:txBody>
          </p:sp>
          <p:sp>
            <p:nvSpPr>
              <p:cNvPr id="24" name="Metin kutusu 23"/>
              <p:cNvSpPr txBox="1"/>
              <p:nvPr/>
            </p:nvSpPr>
            <p:spPr>
              <a:xfrm>
                <a:off x="1187624" y="3851756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Dizi[3]</a:t>
                </a:r>
                <a:endParaRPr lang="tr-TR" dirty="0"/>
              </a:p>
            </p:txBody>
          </p:sp>
          <p:sp>
            <p:nvSpPr>
              <p:cNvPr id="25" name="Metin kutusu 24"/>
              <p:cNvSpPr txBox="1"/>
              <p:nvPr/>
            </p:nvSpPr>
            <p:spPr>
              <a:xfrm>
                <a:off x="1187624" y="3522995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Dizi[4]</a:t>
                </a:r>
                <a:endParaRPr lang="tr-TR" dirty="0"/>
              </a:p>
            </p:txBody>
          </p:sp>
          <p:sp>
            <p:nvSpPr>
              <p:cNvPr id="26" name="Metin kutusu 25"/>
              <p:cNvSpPr txBox="1"/>
              <p:nvPr/>
            </p:nvSpPr>
            <p:spPr>
              <a:xfrm>
                <a:off x="1187624" y="3172247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Dizi[5]</a:t>
                </a:r>
                <a:endParaRPr lang="tr-TR" dirty="0"/>
              </a:p>
            </p:txBody>
          </p:sp>
          <p:sp>
            <p:nvSpPr>
              <p:cNvPr id="27" name="Metin kutusu 26"/>
              <p:cNvSpPr txBox="1"/>
              <p:nvPr/>
            </p:nvSpPr>
            <p:spPr>
              <a:xfrm>
                <a:off x="1187624" y="2843644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Dizi[6]</a:t>
                </a:r>
                <a:endParaRPr lang="tr-TR" dirty="0"/>
              </a:p>
            </p:txBody>
          </p:sp>
          <p:sp>
            <p:nvSpPr>
              <p:cNvPr id="28" name="Metin kutusu 27"/>
              <p:cNvSpPr txBox="1"/>
              <p:nvPr/>
            </p:nvSpPr>
            <p:spPr>
              <a:xfrm>
                <a:off x="1187624" y="2492896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Dizi[7]</a:t>
                </a:r>
                <a:endParaRPr lang="tr-T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3171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Stack</a:t>
            </a:r>
            <a:r>
              <a:rPr lang="tr-TR" dirty="0" smtClean="0"/>
              <a:t> ADT – Dizi ile gerçekleştirme</a:t>
            </a:r>
            <a:endParaRPr lang="tr-TR" dirty="0"/>
          </a:p>
        </p:txBody>
      </p:sp>
      <p:sp>
        <p:nvSpPr>
          <p:cNvPr id="13" name="Metin kutusu 12"/>
          <p:cNvSpPr txBox="1"/>
          <p:nvPr/>
        </p:nvSpPr>
        <p:spPr>
          <a:xfrm>
            <a:off x="5351884" y="2482974"/>
            <a:ext cx="2304256" cy="258532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 smtClean="0"/>
              <a:t>stack1.push(Eleman0)</a:t>
            </a:r>
          </a:p>
          <a:p>
            <a:r>
              <a:rPr lang="tr-TR" dirty="0" smtClean="0"/>
              <a:t>stack1.push(Eleman1)</a:t>
            </a:r>
            <a:endParaRPr lang="tr-TR" dirty="0"/>
          </a:p>
          <a:p>
            <a:r>
              <a:rPr lang="tr-TR" dirty="0" smtClean="0"/>
              <a:t>stack1.push(Eleman2)</a:t>
            </a:r>
            <a:endParaRPr lang="tr-TR" dirty="0"/>
          </a:p>
          <a:p>
            <a:r>
              <a:rPr lang="tr-TR" dirty="0" smtClean="0"/>
              <a:t>stack1.push(Eleman3)</a:t>
            </a:r>
          </a:p>
          <a:p>
            <a:r>
              <a:rPr lang="tr-TR" dirty="0" smtClean="0">
                <a:solidFill>
                  <a:schemeClr val="tx1"/>
                </a:solidFill>
              </a:rPr>
              <a:t>stack1.push(Eleman4)</a:t>
            </a:r>
          </a:p>
          <a:p>
            <a:r>
              <a:rPr lang="tr-TR" dirty="0" smtClean="0">
                <a:solidFill>
                  <a:schemeClr val="tx1"/>
                </a:solidFill>
              </a:rPr>
              <a:t>stack1.push(Eleman5)</a:t>
            </a:r>
          </a:p>
          <a:p>
            <a:r>
              <a:rPr lang="tr-TR" dirty="0" smtClean="0">
                <a:solidFill>
                  <a:schemeClr val="tx1"/>
                </a:solidFill>
              </a:rPr>
              <a:t>stack1.push(Eleman6</a:t>
            </a:r>
            <a:r>
              <a:rPr lang="tr-TR" b="1" dirty="0" smtClean="0">
                <a:solidFill>
                  <a:schemeClr val="tx1"/>
                </a:solidFill>
              </a:rPr>
              <a:t>)</a:t>
            </a:r>
            <a:endParaRPr lang="tr-TR" b="1" dirty="0">
              <a:solidFill>
                <a:schemeClr val="tx1"/>
              </a:solidFill>
            </a:endParaRPr>
          </a:p>
          <a:p>
            <a:r>
              <a:rPr lang="tr-TR" b="1" dirty="0" smtClean="0">
                <a:solidFill>
                  <a:srgbClr val="FF0000"/>
                </a:solidFill>
              </a:rPr>
              <a:t>stack1.push(Eleman8)</a:t>
            </a:r>
            <a:endParaRPr lang="tr-TR" b="1" dirty="0">
              <a:solidFill>
                <a:srgbClr val="FF0000"/>
              </a:solidFill>
            </a:endParaRPr>
          </a:p>
          <a:p>
            <a:endParaRPr lang="tr-TR" b="1" dirty="0">
              <a:solidFill>
                <a:srgbClr val="FF0000"/>
              </a:solidFill>
            </a:endParaRPr>
          </a:p>
        </p:txBody>
      </p:sp>
      <p:sp>
        <p:nvSpPr>
          <p:cNvPr id="32" name="Dikdörtgen 31"/>
          <p:cNvSpPr/>
          <p:nvPr/>
        </p:nvSpPr>
        <p:spPr>
          <a:xfrm>
            <a:off x="1907704" y="243842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Eleman7</a:t>
            </a:r>
            <a:endParaRPr lang="tr-TR" dirty="0"/>
          </a:p>
        </p:txBody>
      </p:sp>
      <p:sp>
        <p:nvSpPr>
          <p:cNvPr id="33" name="Dikdörtgen 32"/>
          <p:cNvSpPr/>
          <p:nvPr/>
        </p:nvSpPr>
        <p:spPr>
          <a:xfrm>
            <a:off x="1907704" y="279846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Eleman6</a:t>
            </a:r>
            <a:endParaRPr lang="tr-TR" dirty="0"/>
          </a:p>
        </p:txBody>
      </p:sp>
      <p:sp>
        <p:nvSpPr>
          <p:cNvPr id="34" name="Dikdörtgen 33"/>
          <p:cNvSpPr/>
          <p:nvPr/>
        </p:nvSpPr>
        <p:spPr>
          <a:xfrm>
            <a:off x="1907704" y="315850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Eleman5</a:t>
            </a:r>
            <a:endParaRPr lang="tr-TR" dirty="0"/>
          </a:p>
        </p:txBody>
      </p:sp>
      <p:sp>
        <p:nvSpPr>
          <p:cNvPr id="35" name="Dikdörtgen 34"/>
          <p:cNvSpPr/>
          <p:nvPr/>
        </p:nvSpPr>
        <p:spPr>
          <a:xfrm>
            <a:off x="1907704" y="351854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Eleman4</a:t>
            </a:r>
            <a:endParaRPr lang="tr-TR" dirty="0"/>
          </a:p>
        </p:txBody>
      </p:sp>
      <p:sp>
        <p:nvSpPr>
          <p:cNvPr id="36" name="Dikdörtgen 35"/>
          <p:cNvSpPr/>
          <p:nvPr/>
        </p:nvSpPr>
        <p:spPr>
          <a:xfrm>
            <a:off x="1907704" y="386104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Eleman3</a:t>
            </a:r>
            <a:endParaRPr lang="tr-TR" dirty="0"/>
          </a:p>
        </p:txBody>
      </p:sp>
      <p:sp>
        <p:nvSpPr>
          <p:cNvPr id="37" name="Dikdörtgen 36"/>
          <p:cNvSpPr/>
          <p:nvPr/>
        </p:nvSpPr>
        <p:spPr>
          <a:xfrm>
            <a:off x="1907704" y="422108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Eleman2</a:t>
            </a:r>
            <a:endParaRPr lang="tr-TR" dirty="0"/>
          </a:p>
        </p:txBody>
      </p:sp>
      <p:sp>
        <p:nvSpPr>
          <p:cNvPr id="38" name="Dikdörtgen 37"/>
          <p:cNvSpPr/>
          <p:nvPr/>
        </p:nvSpPr>
        <p:spPr>
          <a:xfrm>
            <a:off x="1907704" y="494116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Eleman0</a:t>
            </a:r>
            <a:endParaRPr lang="tr-TR" dirty="0"/>
          </a:p>
        </p:txBody>
      </p:sp>
      <p:sp>
        <p:nvSpPr>
          <p:cNvPr id="39" name="Dikdörtgen 38"/>
          <p:cNvSpPr/>
          <p:nvPr/>
        </p:nvSpPr>
        <p:spPr>
          <a:xfrm>
            <a:off x="1907704" y="458112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Eleman1</a:t>
            </a:r>
            <a:endParaRPr lang="tr-TR" dirty="0"/>
          </a:p>
        </p:txBody>
      </p:sp>
      <p:sp>
        <p:nvSpPr>
          <p:cNvPr id="42" name="İkizkenar Üçgen 41"/>
          <p:cNvSpPr/>
          <p:nvPr/>
        </p:nvSpPr>
        <p:spPr>
          <a:xfrm rot="16200000">
            <a:off x="3597226" y="2042904"/>
            <a:ext cx="288032" cy="34250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Metin kutusu 42"/>
          <p:cNvSpPr txBox="1"/>
          <p:nvPr/>
        </p:nvSpPr>
        <p:spPr>
          <a:xfrm>
            <a:off x="2195736" y="190754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stack1</a:t>
            </a:r>
            <a:endParaRPr lang="tr-TR" dirty="0"/>
          </a:p>
        </p:txBody>
      </p:sp>
      <p:sp>
        <p:nvSpPr>
          <p:cNvPr id="44" name="Metin kutusu 43"/>
          <p:cNvSpPr txBox="1"/>
          <p:nvPr/>
        </p:nvSpPr>
        <p:spPr>
          <a:xfrm>
            <a:off x="3930030" y="206084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Top=8</a:t>
            </a:r>
            <a:endParaRPr lang="tr-TR" dirty="0"/>
          </a:p>
        </p:txBody>
      </p:sp>
      <p:grpSp>
        <p:nvGrpSpPr>
          <p:cNvPr id="17" name="Grup 16"/>
          <p:cNvGrpSpPr/>
          <p:nvPr/>
        </p:nvGrpSpPr>
        <p:grpSpPr>
          <a:xfrm>
            <a:off x="107504" y="2420888"/>
            <a:ext cx="2160240" cy="2862782"/>
            <a:chOff x="107504" y="2420888"/>
            <a:chExt cx="2160240" cy="2862782"/>
          </a:xfrm>
        </p:grpSpPr>
        <p:sp>
          <p:nvSpPr>
            <p:cNvPr id="18" name="Metin kutusu 17"/>
            <p:cNvSpPr txBox="1"/>
            <p:nvPr/>
          </p:nvSpPr>
          <p:spPr>
            <a:xfrm>
              <a:off x="107504" y="3806577"/>
              <a:ext cx="9604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kapasite</a:t>
              </a:r>
              <a:endParaRPr lang="tr-TR" dirty="0"/>
            </a:p>
          </p:txBody>
        </p:sp>
        <p:grpSp>
          <p:nvGrpSpPr>
            <p:cNvPr id="19" name="Grup 18"/>
            <p:cNvGrpSpPr/>
            <p:nvPr/>
          </p:nvGrpSpPr>
          <p:grpSpPr>
            <a:xfrm>
              <a:off x="1115616" y="2420888"/>
              <a:ext cx="1152128" cy="2862782"/>
              <a:chOff x="1187624" y="2438426"/>
              <a:chExt cx="1152128" cy="2862782"/>
            </a:xfrm>
          </p:grpSpPr>
          <p:cxnSp>
            <p:nvCxnSpPr>
              <p:cNvPr id="20" name="Düz Ok Bağlayıcısı 19"/>
              <p:cNvCxnSpPr/>
              <p:nvPr/>
            </p:nvCxnSpPr>
            <p:spPr>
              <a:xfrm flipV="1">
                <a:off x="1211976" y="2438426"/>
                <a:ext cx="0" cy="2862782"/>
              </a:xfrm>
              <a:prstGeom prst="straightConnector1">
                <a:avLst/>
              </a:prstGeom>
              <a:ln w="317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Metin kutusu 20"/>
              <p:cNvSpPr txBox="1"/>
              <p:nvPr/>
            </p:nvSpPr>
            <p:spPr>
              <a:xfrm>
                <a:off x="1187624" y="4900597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Dizi[0]</a:t>
                </a:r>
                <a:endParaRPr lang="tr-TR" dirty="0"/>
              </a:p>
            </p:txBody>
          </p:sp>
          <p:sp>
            <p:nvSpPr>
              <p:cNvPr id="22" name="Metin kutusu 21"/>
              <p:cNvSpPr txBox="1"/>
              <p:nvPr/>
            </p:nvSpPr>
            <p:spPr>
              <a:xfrm>
                <a:off x="1187624" y="4571836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Dizi[1]</a:t>
                </a:r>
                <a:endParaRPr lang="tr-TR" dirty="0"/>
              </a:p>
            </p:txBody>
          </p:sp>
          <p:sp>
            <p:nvSpPr>
              <p:cNvPr id="23" name="Metin kutusu 22"/>
              <p:cNvSpPr txBox="1"/>
              <p:nvPr/>
            </p:nvSpPr>
            <p:spPr>
              <a:xfrm>
                <a:off x="1187624" y="4221088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Dizi[2]</a:t>
                </a:r>
                <a:endParaRPr lang="tr-TR" dirty="0"/>
              </a:p>
            </p:txBody>
          </p:sp>
          <p:sp>
            <p:nvSpPr>
              <p:cNvPr id="24" name="Metin kutusu 23"/>
              <p:cNvSpPr txBox="1"/>
              <p:nvPr/>
            </p:nvSpPr>
            <p:spPr>
              <a:xfrm>
                <a:off x="1187624" y="3851756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Dizi[3]</a:t>
                </a:r>
                <a:endParaRPr lang="tr-TR" dirty="0"/>
              </a:p>
            </p:txBody>
          </p:sp>
          <p:sp>
            <p:nvSpPr>
              <p:cNvPr id="25" name="Metin kutusu 24"/>
              <p:cNvSpPr txBox="1"/>
              <p:nvPr/>
            </p:nvSpPr>
            <p:spPr>
              <a:xfrm>
                <a:off x="1187624" y="3522995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Dizi[4]</a:t>
                </a:r>
                <a:endParaRPr lang="tr-TR" dirty="0"/>
              </a:p>
            </p:txBody>
          </p:sp>
          <p:sp>
            <p:nvSpPr>
              <p:cNvPr id="26" name="Metin kutusu 25"/>
              <p:cNvSpPr txBox="1"/>
              <p:nvPr/>
            </p:nvSpPr>
            <p:spPr>
              <a:xfrm>
                <a:off x="1187624" y="3172247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Dizi[5]</a:t>
                </a:r>
                <a:endParaRPr lang="tr-TR" dirty="0"/>
              </a:p>
            </p:txBody>
          </p:sp>
          <p:sp>
            <p:nvSpPr>
              <p:cNvPr id="27" name="Metin kutusu 26"/>
              <p:cNvSpPr txBox="1"/>
              <p:nvPr/>
            </p:nvSpPr>
            <p:spPr>
              <a:xfrm>
                <a:off x="1187624" y="2843644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Dizi[6]</a:t>
                </a:r>
                <a:endParaRPr lang="tr-TR" dirty="0"/>
              </a:p>
            </p:txBody>
          </p:sp>
          <p:sp>
            <p:nvSpPr>
              <p:cNvPr id="28" name="Metin kutusu 27"/>
              <p:cNvSpPr txBox="1"/>
              <p:nvPr/>
            </p:nvSpPr>
            <p:spPr>
              <a:xfrm>
                <a:off x="1187624" y="2492896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Dizi[7]</a:t>
                </a:r>
                <a:endParaRPr lang="tr-TR" dirty="0"/>
              </a:p>
            </p:txBody>
          </p:sp>
        </p:grpSp>
      </p:grpSp>
      <p:sp>
        <p:nvSpPr>
          <p:cNvPr id="3" name="Bulut Belirtme Çizgisi 2"/>
          <p:cNvSpPr/>
          <p:nvPr/>
        </p:nvSpPr>
        <p:spPr>
          <a:xfrm>
            <a:off x="4817926" y="1105716"/>
            <a:ext cx="1686086" cy="1192255"/>
          </a:xfrm>
          <a:prstGeom prst="cloudCallout">
            <a:avLst>
              <a:gd name="adj1" fmla="val -77192"/>
              <a:gd name="adj2" fmla="val 2954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tr-TR" dirty="0" smtClean="0">
                <a:sym typeface="Wingdings"/>
              </a:rPr>
              <a:t></a:t>
            </a:r>
            <a:r>
              <a:rPr lang="tr-TR" dirty="0" smtClean="0"/>
              <a:t>HATA</a:t>
            </a:r>
          </a:p>
          <a:p>
            <a:pPr algn="ctr"/>
            <a:r>
              <a:rPr lang="tr-TR" sz="1400" dirty="0" smtClean="0"/>
              <a:t>Top&lt;kapasite olmalı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287783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Stack</a:t>
            </a:r>
            <a:r>
              <a:rPr lang="tr-TR" dirty="0" smtClean="0"/>
              <a:t> ADT – Dizi ile gerçekleştirme</a:t>
            </a:r>
            <a:endParaRPr lang="tr-TR" dirty="0"/>
          </a:p>
        </p:txBody>
      </p:sp>
      <p:sp>
        <p:nvSpPr>
          <p:cNvPr id="13" name="Metin kutusu 12"/>
          <p:cNvSpPr txBox="1"/>
          <p:nvPr/>
        </p:nvSpPr>
        <p:spPr>
          <a:xfrm>
            <a:off x="5373613" y="1556792"/>
            <a:ext cx="2304256" cy="258532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 smtClean="0"/>
              <a:t>stack1.push(Eleman0)</a:t>
            </a:r>
          </a:p>
          <a:p>
            <a:r>
              <a:rPr lang="tr-TR" dirty="0" smtClean="0"/>
              <a:t>stack1.</a:t>
            </a:r>
            <a:r>
              <a:rPr lang="tr-TR" dirty="0"/>
              <a:t> </a:t>
            </a:r>
            <a:r>
              <a:rPr lang="tr-TR" dirty="0" err="1"/>
              <a:t>push</a:t>
            </a:r>
            <a:r>
              <a:rPr lang="tr-TR" dirty="0" smtClean="0"/>
              <a:t>(Eleman1)</a:t>
            </a:r>
            <a:endParaRPr lang="tr-TR" dirty="0"/>
          </a:p>
          <a:p>
            <a:r>
              <a:rPr lang="tr-TR" dirty="0" smtClean="0"/>
              <a:t>stack1.</a:t>
            </a:r>
            <a:r>
              <a:rPr lang="tr-TR" dirty="0"/>
              <a:t> </a:t>
            </a:r>
            <a:r>
              <a:rPr lang="tr-TR" dirty="0" err="1"/>
              <a:t>push</a:t>
            </a:r>
            <a:r>
              <a:rPr lang="tr-TR" dirty="0" smtClean="0"/>
              <a:t>(Eleman2)</a:t>
            </a:r>
            <a:endParaRPr lang="tr-TR" dirty="0"/>
          </a:p>
          <a:p>
            <a:r>
              <a:rPr lang="tr-TR" dirty="0" smtClean="0"/>
              <a:t>stack1.</a:t>
            </a:r>
            <a:r>
              <a:rPr lang="tr-TR" dirty="0"/>
              <a:t> </a:t>
            </a:r>
            <a:r>
              <a:rPr lang="tr-TR" dirty="0" err="1"/>
              <a:t>push</a:t>
            </a:r>
            <a:r>
              <a:rPr lang="tr-TR" dirty="0" smtClean="0"/>
              <a:t>(Eleman3)</a:t>
            </a:r>
          </a:p>
          <a:p>
            <a:r>
              <a:rPr lang="tr-TR" dirty="0" smtClean="0">
                <a:solidFill>
                  <a:schemeClr val="tx1"/>
                </a:solidFill>
              </a:rPr>
              <a:t>stack1.push(Eleman4)</a:t>
            </a:r>
          </a:p>
          <a:p>
            <a:r>
              <a:rPr lang="tr-TR" dirty="0" smtClean="0">
                <a:solidFill>
                  <a:schemeClr val="tx1"/>
                </a:solidFill>
              </a:rPr>
              <a:t>stack1.push(Eleman5)</a:t>
            </a:r>
          </a:p>
          <a:p>
            <a:r>
              <a:rPr lang="tr-TR" dirty="0" smtClean="0">
                <a:solidFill>
                  <a:schemeClr val="tx1"/>
                </a:solidFill>
              </a:rPr>
              <a:t>stack1.push(Eleman6)</a:t>
            </a:r>
            <a:endParaRPr lang="tr-TR" dirty="0">
              <a:solidFill>
                <a:schemeClr val="tx1"/>
              </a:solidFill>
            </a:endParaRPr>
          </a:p>
          <a:p>
            <a:r>
              <a:rPr lang="tr-TR" dirty="0" smtClean="0">
                <a:solidFill>
                  <a:schemeClr val="tx1"/>
                </a:solidFill>
              </a:rPr>
              <a:t>stack1.push(Eleman7)</a:t>
            </a:r>
          </a:p>
          <a:p>
            <a:r>
              <a:rPr lang="tr-TR" b="1" dirty="0">
                <a:solidFill>
                  <a:srgbClr val="FF0000"/>
                </a:solidFill>
              </a:rPr>
              <a:t>stack1.pop</a:t>
            </a:r>
            <a:r>
              <a:rPr lang="tr-TR" b="1" dirty="0" smtClean="0">
                <a:solidFill>
                  <a:srgbClr val="FF0000"/>
                </a:solidFill>
              </a:rPr>
              <a:t>()</a:t>
            </a:r>
            <a:endParaRPr lang="tr-TR" b="1" dirty="0">
              <a:solidFill>
                <a:srgbClr val="FF0000"/>
              </a:solidFill>
            </a:endParaRPr>
          </a:p>
        </p:txBody>
      </p:sp>
      <p:sp>
        <p:nvSpPr>
          <p:cNvPr id="32" name="Dikdörtgen 31"/>
          <p:cNvSpPr/>
          <p:nvPr/>
        </p:nvSpPr>
        <p:spPr>
          <a:xfrm>
            <a:off x="1907704" y="243842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3" name="Dikdörtgen 32"/>
          <p:cNvSpPr/>
          <p:nvPr/>
        </p:nvSpPr>
        <p:spPr>
          <a:xfrm>
            <a:off x="1907704" y="279846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Eleman6</a:t>
            </a:r>
            <a:endParaRPr lang="tr-TR" dirty="0"/>
          </a:p>
        </p:txBody>
      </p:sp>
      <p:sp>
        <p:nvSpPr>
          <p:cNvPr id="34" name="Dikdörtgen 33"/>
          <p:cNvSpPr/>
          <p:nvPr/>
        </p:nvSpPr>
        <p:spPr>
          <a:xfrm>
            <a:off x="1907704" y="315850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Eleman5</a:t>
            </a:r>
            <a:endParaRPr lang="tr-TR" dirty="0"/>
          </a:p>
        </p:txBody>
      </p:sp>
      <p:sp>
        <p:nvSpPr>
          <p:cNvPr id="35" name="Dikdörtgen 34"/>
          <p:cNvSpPr/>
          <p:nvPr/>
        </p:nvSpPr>
        <p:spPr>
          <a:xfrm>
            <a:off x="1907704" y="351854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Eleman4</a:t>
            </a:r>
            <a:endParaRPr lang="tr-TR" dirty="0"/>
          </a:p>
        </p:txBody>
      </p:sp>
      <p:sp>
        <p:nvSpPr>
          <p:cNvPr id="36" name="Dikdörtgen 35"/>
          <p:cNvSpPr/>
          <p:nvPr/>
        </p:nvSpPr>
        <p:spPr>
          <a:xfrm>
            <a:off x="1907704" y="386104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Eleman3</a:t>
            </a:r>
            <a:endParaRPr lang="tr-TR" dirty="0"/>
          </a:p>
        </p:txBody>
      </p:sp>
      <p:sp>
        <p:nvSpPr>
          <p:cNvPr id="37" name="Dikdörtgen 36"/>
          <p:cNvSpPr/>
          <p:nvPr/>
        </p:nvSpPr>
        <p:spPr>
          <a:xfrm>
            <a:off x="1907704" y="422108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Eleman2</a:t>
            </a:r>
            <a:endParaRPr lang="tr-TR" dirty="0"/>
          </a:p>
        </p:txBody>
      </p:sp>
      <p:sp>
        <p:nvSpPr>
          <p:cNvPr id="38" name="Dikdörtgen 37"/>
          <p:cNvSpPr/>
          <p:nvPr/>
        </p:nvSpPr>
        <p:spPr>
          <a:xfrm>
            <a:off x="1907704" y="494116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Eleman0</a:t>
            </a:r>
            <a:endParaRPr lang="tr-TR" dirty="0"/>
          </a:p>
        </p:txBody>
      </p:sp>
      <p:sp>
        <p:nvSpPr>
          <p:cNvPr id="39" name="Dikdörtgen 38"/>
          <p:cNvSpPr/>
          <p:nvPr/>
        </p:nvSpPr>
        <p:spPr>
          <a:xfrm>
            <a:off x="1907704" y="458112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Eleman1</a:t>
            </a:r>
            <a:endParaRPr lang="tr-TR" dirty="0"/>
          </a:p>
        </p:txBody>
      </p:sp>
      <p:sp>
        <p:nvSpPr>
          <p:cNvPr id="42" name="İkizkenar Üçgen 41"/>
          <p:cNvSpPr/>
          <p:nvPr/>
        </p:nvSpPr>
        <p:spPr>
          <a:xfrm rot="16200000">
            <a:off x="3597226" y="2762984"/>
            <a:ext cx="288032" cy="34250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Metin kutusu 42"/>
          <p:cNvSpPr txBox="1"/>
          <p:nvPr/>
        </p:nvSpPr>
        <p:spPr>
          <a:xfrm>
            <a:off x="2195736" y="190754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stack1</a:t>
            </a:r>
            <a:endParaRPr lang="tr-TR" dirty="0"/>
          </a:p>
        </p:txBody>
      </p:sp>
      <p:sp>
        <p:nvSpPr>
          <p:cNvPr id="44" name="Metin kutusu 43"/>
          <p:cNvSpPr txBox="1"/>
          <p:nvPr/>
        </p:nvSpPr>
        <p:spPr>
          <a:xfrm>
            <a:off x="3930030" y="278092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Top=6</a:t>
            </a:r>
            <a:endParaRPr lang="tr-TR" dirty="0"/>
          </a:p>
        </p:txBody>
      </p:sp>
      <p:grpSp>
        <p:nvGrpSpPr>
          <p:cNvPr id="17" name="Grup 16"/>
          <p:cNvGrpSpPr/>
          <p:nvPr/>
        </p:nvGrpSpPr>
        <p:grpSpPr>
          <a:xfrm>
            <a:off x="107504" y="2420888"/>
            <a:ext cx="2160240" cy="2862782"/>
            <a:chOff x="107504" y="2420888"/>
            <a:chExt cx="2160240" cy="2862782"/>
          </a:xfrm>
        </p:grpSpPr>
        <p:sp>
          <p:nvSpPr>
            <p:cNvPr id="18" name="Metin kutusu 17"/>
            <p:cNvSpPr txBox="1"/>
            <p:nvPr/>
          </p:nvSpPr>
          <p:spPr>
            <a:xfrm>
              <a:off x="107504" y="3806577"/>
              <a:ext cx="9604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kapasite</a:t>
              </a:r>
              <a:endParaRPr lang="tr-TR" dirty="0"/>
            </a:p>
          </p:txBody>
        </p:sp>
        <p:grpSp>
          <p:nvGrpSpPr>
            <p:cNvPr id="19" name="Grup 18"/>
            <p:cNvGrpSpPr/>
            <p:nvPr/>
          </p:nvGrpSpPr>
          <p:grpSpPr>
            <a:xfrm>
              <a:off x="1115616" y="2420888"/>
              <a:ext cx="1152128" cy="2862782"/>
              <a:chOff x="1187624" y="2438426"/>
              <a:chExt cx="1152128" cy="2862782"/>
            </a:xfrm>
          </p:grpSpPr>
          <p:cxnSp>
            <p:nvCxnSpPr>
              <p:cNvPr id="20" name="Düz Ok Bağlayıcısı 19"/>
              <p:cNvCxnSpPr/>
              <p:nvPr/>
            </p:nvCxnSpPr>
            <p:spPr>
              <a:xfrm flipV="1">
                <a:off x="1211976" y="2438426"/>
                <a:ext cx="0" cy="2862782"/>
              </a:xfrm>
              <a:prstGeom prst="straightConnector1">
                <a:avLst/>
              </a:prstGeom>
              <a:ln w="317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Metin kutusu 20"/>
              <p:cNvSpPr txBox="1"/>
              <p:nvPr/>
            </p:nvSpPr>
            <p:spPr>
              <a:xfrm>
                <a:off x="1187624" y="4900597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Dizi[0]</a:t>
                </a:r>
                <a:endParaRPr lang="tr-TR" dirty="0"/>
              </a:p>
            </p:txBody>
          </p:sp>
          <p:sp>
            <p:nvSpPr>
              <p:cNvPr id="22" name="Metin kutusu 21"/>
              <p:cNvSpPr txBox="1"/>
              <p:nvPr/>
            </p:nvSpPr>
            <p:spPr>
              <a:xfrm>
                <a:off x="1187624" y="4571836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Dizi[1]</a:t>
                </a:r>
                <a:endParaRPr lang="tr-TR" dirty="0"/>
              </a:p>
            </p:txBody>
          </p:sp>
          <p:sp>
            <p:nvSpPr>
              <p:cNvPr id="23" name="Metin kutusu 22"/>
              <p:cNvSpPr txBox="1"/>
              <p:nvPr/>
            </p:nvSpPr>
            <p:spPr>
              <a:xfrm>
                <a:off x="1187624" y="4221088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Dizi[2]</a:t>
                </a:r>
                <a:endParaRPr lang="tr-TR" dirty="0"/>
              </a:p>
            </p:txBody>
          </p:sp>
          <p:sp>
            <p:nvSpPr>
              <p:cNvPr id="24" name="Metin kutusu 23"/>
              <p:cNvSpPr txBox="1"/>
              <p:nvPr/>
            </p:nvSpPr>
            <p:spPr>
              <a:xfrm>
                <a:off x="1187624" y="3851756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Dizi[3]</a:t>
                </a:r>
                <a:endParaRPr lang="tr-TR" dirty="0"/>
              </a:p>
            </p:txBody>
          </p:sp>
          <p:sp>
            <p:nvSpPr>
              <p:cNvPr id="25" name="Metin kutusu 24"/>
              <p:cNvSpPr txBox="1"/>
              <p:nvPr/>
            </p:nvSpPr>
            <p:spPr>
              <a:xfrm>
                <a:off x="1187624" y="3522995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Dizi[4]</a:t>
                </a:r>
                <a:endParaRPr lang="tr-TR" dirty="0"/>
              </a:p>
            </p:txBody>
          </p:sp>
          <p:sp>
            <p:nvSpPr>
              <p:cNvPr id="26" name="Metin kutusu 25"/>
              <p:cNvSpPr txBox="1"/>
              <p:nvPr/>
            </p:nvSpPr>
            <p:spPr>
              <a:xfrm>
                <a:off x="1187624" y="3172247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Dizi[5]</a:t>
                </a:r>
                <a:endParaRPr lang="tr-TR" dirty="0"/>
              </a:p>
            </p:txBody>
          </p:sp>
          <p:sp>
            <p:nvSpPr>
              <p:cNvPr id="27" name="Metin kutusu 26"/>
              <p:cNvSpPr txBox="1"/>
              <p:nvPr/>
            </p:nvSpPr>
            <p:spPr>
              <a:xfrm>
                <a:off x="1187624" y="2843644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Dizi[6]</a:t>
                </a:r>
                <a:endParaRPr lang="tr-TR" dirty="0"/>
              </a:p>
            </p:txBody>
          </p:sp>
          <p:sp>
            <p:nvSpPr>
              <p:cNvPr id="28" name="Metin kutusu 27"/>
              <p:cNvSpPr txBox="1"/>
              <p:nvPr/>
            </p:nvSpPr>
            <p:spPr>
              <a:xfrm>
                <a:off x="1187624" y="2492896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Dizi[7]</a:t>
                </a:r>
                <a:endParaRPr lang="tr-T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0070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Stack</a:t>
            </a:r>
            <a:r>
              <a:rPr lang="tr-TR" dirty="0" smtClean="0"/>
              <a:t> ADT – Dizi ile gerçekleştirme</a:t>
            </a:r>
            <a:endParaRPr lang="tr-TR" dirty="0"/>
          </a:p>
        </p:txBody>
      </p:sp>
      <p:sp>
        <p:nvSpPr>
          <p:cNvPr id="13" name="Metin kutusu 12"/>
          <p:cNvSpPr txBox="1"/>
          <p:nvPr/>
        </p:nvSpPr>
        <p:spPr>
          <a:xfrm>
            <a:off x="5373613" y="1556792"/>
            <a:ext cx="2304256" cy="28623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 smtClean="0"/>
              <a:t>stack1.push(Eleman0)</a:t>
            </a:r>
          </a:p>
          <a:p>
            <a:r>
              <a:rPr lang="tr-TR" dirty="0" smtClean="0"/>
              <a:t>stack1.</a:t>
            </a:r>
            <a:r>
              <a:rPr lang="tr-TR" dirty="0"/>
              <a:t> </a:t>
            </a:r>
            <a:r>
              <a:rPr lang="tr-TR" dirty="0" err="1"/>
              <a:t>push</a:t>
            </a:r>
            <a:r>
              <a:rPr lang="tr-TR" dirty="0" smtClean="0"/>
              <a:t>(Eleman1)</a:t>
            </a:r>
            <a:endParaRPr lang="tr-TR" dirty="0"/>
          </a:p>
          <a:p>
            <a:r>
              <a:rPr lang="tr-TR" dirty="0" smtClean="0"/>
              <a:t>stack1.</a:t>
            </a:r>
            <a:r>
              <a:rPr lang="tr-TR" dirty="0"/>
              <a:t> </a:t>
            </a:r>
            <a:r>
              <a:rPr lang="tr-TR" dirty="0" err="1"/>
              <a:t>push</a:t>
            </a:r>
            <a:r>
              <a:rPr lang="tr-TR" dirty="0" smtClean="0"/>
              <a:t>(Eleman2)</a:t>
            </a:r>
            <a:endParaRPr lang="tr-TR" dirty="0"/>
          </a:p>
          <a:p>
            <a:r>
              <a:rPr lang="tr-TR" dirty="0" smtClean="0"/>
              <a:t>stack1.</a:t>
            </a:r>
            <a:r>
              <a:rPr lang="tr-TR" dirty="0"/>
              <a:t> </a:t>
            </a:r>
            <a:r>
              <a:rPr lang="tr-TR" dirty="0" err="1"/>
              <a:t>push</a:t>
            </a:r>
            <a:r>
              <a:rPr lang="tr-TR" dirty="0" smtClean="0"/>
              <a:t>(Eleman3)</a:t>
            </a:r>
          </a:p>
          <a:p>
            <a:r>
              <a:rPr lang="tr-TR" dirty="0" smtClean="0">
                <a:solidFill>
                  <a:schemeClr val="tx1"/>
                </a:solidFill>
              </a:rPr>
              <a:t>stack1.push(Eleman4)</a:t>
            </a:r>
          </a:p>
          <a:p>
            <a:r>
              <a:rPr lang="tr-TR" dirty="0" smtClean="0">
                <a:solidFill>
                  <a:schemeClr val="tx1"/>
                </a:solidFill>
              </a:rPr>
              <a:t>stack1.push(Eleman5)</a:t>
            </a:r>
          </a:p>
          <a:p>
            <a:r>
              <a:rPr lang="tr-TR" dirty="0" smtClean="0">
                <a:solidFill>
                  <a:schemeClr val="tx1"/>
                </a:solidFill>
              </a:rPr>
              <a:t>stack1.push(Eleman6)</a:t>
            </a:r>
            <a:endParaRPr lang="tr-TR" dirty="0">
              <a:solidFill>
                <a:schemeClr val="tx1"/>
              </a:solidFill>
            </a:endParaRPr>
          </a:p>
          <a:p>
            <a:r>
              <a:rPr lang="tr-TR" dirty="0" smtClean="0">
                <a:solidFill>
                  <a:schemeClr val="tx1"/>
                </a:solidFill>
              </a:rPr>
              <a:t>stack1.push(Eleman7)</a:t>
            </a:r>
          </a:p>
          <a:p>
            <a:r>
              <a:rPr lang="tr-TR" dirty="0">
                <a:solidFill>
                  <a:schemeClr val="tx1"/>
                </a:solidFill>
              </a:rPr>
              <a:t>stack1.pop</a:t>
            </a:r>
            <a:r>
              <a:rPr lang="tr-TR" dirty="0" smtClean="0">
                <a:solidFill>
                  <a:schemeClr val="tx1"/>
                </a:solidFill>
              </a:rPr>
              <a:t>()</a:t>
            </a:r>
          </a:p>
          <a:p>
            <a:r>
              <a:rPr lang="tr-TR" b="1" dirty="0">
                <a:solidFill>
                  <a:srgbClr val="FF0000"/>
                </a:solidFill>
              </a:rPr>
              <a:t>stack1.pop</a:t>
            </a:r>
            <a:r>
              <a:rPr lang="tr-TR" b="1" dirty="0" smtClean="0">
                <a:solidFill>
                  <a:srgbClr val="FF0000"/>
                </a:solidFill>
              </a:rPr>
              <a:t>()</a:t>
            </a:r>
            <a:endParaRPr lang="tr-TR" b="1" dirty="0">
              <a:solidFill>
                <a:srgbClr val="FF0000"/>
              </a:solidFill>
            </a:endParaRPr>
          </a:p>
        </p:txBody>
      </p:sp>
      <p:sp>
        <p:nvSpPr>
          <p:cNvPr id="32" name="Dikdörtgen 31"/>
          <p:cNvSpPr/>
          <p:nvPr/>
        </p:nvSpPr>
        <p:spPr>
          <a:xfrm>
            <a:off x="1907704" y="243842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3" name="Dikdörtgen 32"/>
          <p:cNvSpPr/>
          <p:nvPr/>
        </p:nvSpPr>
        <p:spPr>
          <a:xfrm>
            <a:off x="1907704" y="279846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4" name="Dikdörtgen 33"/>
          <p:cNvSpPr/>
          <p:nvPr/>
        </p:nvSpPr>
        <p:spPr>
          <a:xfrm>
            <a:off x="1907704" y="315850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Eleman5</a:t>
            </a:r>
            <a:endParaRPr lang="tr-TR" dirty="0"/>
          </a:p>
        </p:txBody>
      </p:sp>
      <p:sp>
        <p:nvSpPr>
          <p:cNvPr id="35" name="Dikdörtgen 34"/>
          <p:cNvSpPr/>
          <p:nvPr/>
        </p:nvSpPr>
        <p:spPr>
          <a:xfrm>
            <a:off x="1907704" y="351854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Eleman4</a:t>
            </a:r>
            <a:endParaRPr lang="tr-TR" dirty="0"/>
          </a:p>
        </p:txBody>
      </p:sp>
      <p:sp>
        <p:nvSpPr>
          <p:cNvPr id="36" name="Dikdörtgen 35"/>
          <p:cNvSpPr/>
          <p:nvPr/>
        </p:nvSpPr>
        <p:spPr>
          <a:xfrm>
            <a:off x="1907704" y="386104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Eleman3</a:t>
            </a:r>
            <a:endParaRPr lang="tr-TR" dirty="0"/>
          </a:p>
        </p:txBody>
      </p:sp>
      <p:sp>
        <p:nvSpPr>
          <p:cNvPr id="37" name="Dikdörtgen 36"/>
          <p:cNvSpPr/>
          <p:nvPr/>
        </p:nvSpPr>
        <p:spPr>
          <a:xfrm>
            <a:off x="1907704" y="422108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Eleman2</a:t>
            </a:r>
            <a:endParaRPr lang="tr-TR" dirty="0"/>
          </a:p>
        </p:txBody>
      </p:sp>
      <p:sp>
        <p:nvSpPr>
          <p:cNvPr id="38" name="Dikdörtgen 37"/>
          <p:cNvSpPr/>
          <p:nvPr/>
        </p:nvSpPr>
        <p:spPr>
          <a:xfrm>
            <a:off x="1907704" y="494116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Eleman0</a:t>
            </a:r>
            <a:endParaRPr lang="tr-TR" dirty="0"/>
          </a:p>
        </p:txBody>
      </p:sp>
      <p:sp>
        <p:nvSpPr>
          <p:cNvPr id="39" name="Dikdörtgen 38"/>
          <p:cNvSpPr/>
          <p:nvPr/>
        </p:nvSpPr>
        <p:spPr>
          <a:xfrm>
            <a:off x="1907704" y="458112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Eleman1</a:t>
            </a:r>
            <a:endParaRPr lang="tr-TR" dirty="0"/>
          </a:p>
        </p:txBody>
      </p:sp>
      <p:sp>
        <p:nvSpPr>
          <p:cNvPr id="42" name="İkizkenar Üçgen 41"/>
          <p:cNvSpPr/>
          <p:nvPr/>
        </p:nvSpPr>
        <p:spPr>
          <a:xfrm rot="16200000">
            <a:off x="3597226" y="3185740"/>
            <a:ext cx="288032" cy="34250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Metin kutusu 42"/>
          <p:cNvSpPr txBox="1"/>
          <p:nvPr/>
        </p:nvSpPr>
        <p:spPr>
          <a:xfrm>
            <a:off x="2195736" y="190754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stack1</a:t>
            </a:r>
            <a:endParaRPr lang="tr-TR" dirty="0"/>
          </a:p>
        </p:txBody>
      </p:sp>
      <p:sp>
        <p:nvSpPr>
          <p:cNvPr id="44" name="Metin kutusu 43"/>
          <p:cNvSpPr txBox="1"/>
          <p:nvPr/>
        </p:nvSpPr>
        <p:spPr>
          <a:xfrm>
            <a:off x="3930030" y="320368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Top=5</a:t>
            </a:r>
            <a:endParaRPr lang="tr-TR" dirty="0"/>
          </a:p>
        </p:txBody>
      </p:sp>
      <p:grpSp>
        <p:nvGrpSpPr>
          <p:cNvPr id="19" name="Grup 18"/>
          <p:cNvGrpSpPr/>
          <p:nvPr/>
        </p:nvGrpSpPr>
        <p:grpSpPr>
          <a:xfrm>
            <a:off x="107504" y="2420888"/>
            <a:ext cx="2160240" cy="2862782"/>
            <a:chOff x="107504" y="2420888"/>
            <a:chExt cx="2160240" cy="2862782"/>
          </a:xfrm>
        </p:grpSpPr>
        <p:sp>
          <p:nvSpPr>
            <p:cNvPr id="20" name="Metin kutusu 19"/>
            <p:cNvSpPr txBox="1"/>
            <p:nvPr/>
          </p:nvSpPr>
          <p:spPr>
            <a:xfrm>
              <a:off x="107504" y="3806577"/>
              <a:ext cx="9604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kapasite</a:t>
              </a:r>
              <a:endParaRPr lang="tr-TR" dirty="0"/>
            </a:p>
          </p:txBody>
        </p:sp>
        <p:grpSp>
          <p:nvGrpSpPr>
            <p:cNvPr id="21" name="Grup 20"/>
            <p:cNvGrpSpPr/>
            <p:nvPr/>
          </p:nvGrpSpPr>
          <p:grpSpPr>
            <a:xfrm>
              <a:off x="1115616" y="2420888"/>
              <a:ext cx="1152128" cy="2862782"/>
              <a:chOff x="1187624" y="2438426"/>
              <a:chExt cx="1152128" cy="2862782"/>
            </a:xfrm>
          </p:grpSpPr>
          <p:cxnSp>
            <p:nvCxnSpPr>
              <p:cNvPr id="22" name="Düz Ok Bağlayıcısı 21"/>
              <p:cNvCxnSpPr/>
              <p:nvPr/>
            </p:nvCxnSpPr>
            <p:spPr>
              <a:xfrm flipV="1">
                <a:off x="1211976" y="2438426"/>
                <a:ext cx="0" cy="2862782"/>
              </a:xfrm>
              <a:prstGeom prst="straightConnector1">
                <a:avLst/>
              </a:prstGeom>
              <a:ln w="317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Metin kutusu 22"/>
              <p:cNvSpPr txBox="1"/>
              <p:nvPr/>
            </p:nvSpPr>
            <p:spPr>
              <a:xfrm>
                <a:off x="1187624" y="4900597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Dizi[0]</a:t>
                </a:r>
                <a:endParaRPr lang="tr-TR" dirty="0"/>
              </a:p>
            </p:txBody>
          </p:sp>
          <p:sp>
            <p:nvSpPr>
              <p:cNvPr id="24" name="Metin kutusu 23"/>
              <p:cNvSpPr txBox="1"/>
              <p:nvPr/>
            </p:nvSpPr>
            <p:spPr>
              <a:xfrm>
                <a:off x="1187624" y="4571836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Dizi[1]</a:t>
                </a:r>
                <a:endParaRPr lang="tr-TR" dirty="0"/>
              </a:p>
            </p:txBody>
          </p:sp>
          <p:sp>
            <p:nvSpPr>
              <p:cNvPr id="25" name="Metin kutusu 24"/>
              <p:cNvSpPr txBox="1"/>
              <p:nvPr/>
            </p:nvSpPr>
            <p:spPr>
              <a:xfrm>
                <a:off x="1187624" y="4221088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Dizi[2]</a:t>
                </a:r>
                <a:endParaRPr lang="tr-TR" dirty="0"/>
              </a:p>
            </p:txBody>
          </p:sp>
          <p:sp>
            <p:nvSpPr>
              <p:cNvPr id="26" name="Metin kutusu 25"/>
              <p:cNvSpPr txBox="1"/>
              <p:nvPr/>
            </p:nvSpPr>
            <p:spPr>
              <a:xfrm>
                <a:off x="1187624" y="3851756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Dizi[3]</a:t>
                </a:r>
                <a:endParaRPr lang="tr-TR" dirty="0"/>
              </a:p>
            </p:txBody>
          </p:sp>
          <p:sp>
            <p:nvSpPr>
              <p:cNvPr id="27" name="Metin kutusu 26"/>
              <p:cNvSpPr txBox="1"/>
              <p:nvPr/>
            </p:nvSpPr>
            <p:spPr>
              <a:xfrm>
                <a:off x="1187624" y="3522995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Dizi[4]</a:t>
                </a:r>
                <a:endParaRPr lang="tr-TR" dirty="0"/>
              </a:p>
            </p:txBody>
          </p:sp>
          <p:sp>
            <p:nvSpPr>
              <p:cNvPr id="28" name="Metin kutusu 27"/>
              <p:cNvSpPr txBox="1"/>
              <p:nvPr/>
            </p:nvSpPr>
            <p:spPr>
              <a:xfrm>
                <a:off x="1187624" y="3172247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Dizi[5]</a:t>
                </a:r>
                <a:endParaRPr lang="tr-TR" dirty="0"/>
              </a:p>
            </p:txBody>
          </p:sp>
          <p:sp>
            <p:nvSpPr>
              <p:cNvPr id="29" name="Metin kutusu 28"/>
              <p:cNvSpPr txBox="1"/>
              <p:nvPr/>
            </p:nvSpPr>
            <p:spPr>
              <a:xfrm>
                <a:off x="1187624" y="2843644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Dizi[6]</a:t>
                </a:r>
                <a:endParaRPr lang="tr-TR" dirty="0"/>
              </a:p>
            </p:txBody>
          </p:sp>
          <p:sp>
            <p:nvSpPr>
              <p:cNvPr id="30" name="Metin kutusu 29"/>
              <p:cNvSpPr txBox="1"/>
              <p:nvPr/>
            </p:nvSpPr>
            <p:spPr>
              <a:xfrm>
                <a:off x="1187624" y="2492896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Dizi[7]</a:t>
                </a:r>
                <a:endParaRPr lang="tr-T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48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Stack</a:t>
            </a:r>
            <a:r>
              <a:rPr lang="tr-TR" dirty="0" smtClean="0"/>
              <a:t> ADT – Dizi ile gerçekleştirme</a:t>
            </a:r>
            <a:endParaRPr lang="tr-TR" dirty="0"/>
          </a:p>
        </p:txBody>
      </p:sp>
      <p:sp>
        <p:nvSpPr>
          <p:cNvPr id="13" name="Metin kutusu 12"/>
          <p:cNvSpPr txBox="1"/>
          <p:nvPr/>
        </p:nvSpPr>
        <p:spPr>
          <a:xfrm>
            <a:off x="5373613" y="1556792"/>
            <a:ext cx="2304256" cy="42473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 smtClean="0"/>
              <a:t>stack1.push(Eleman0)</a:t>
            </a:r>
          </a:p>
          <a:p>
            <a:r>
              <a:rPr lang="tr-TR" dirty="0" smtClean="0"/>
              <a:t>stack1.</a:t>
            </a:r>
            <a:r>
              <a:rPr lang="tr-TR" dirty="0"/>
              <a:t> </a:t>
            </a:r>
            <a:r>
              <a:rPr lang="tr-TR" dirty="0" err="1"/>
              <a:t>push</a:t>
            </a:r>
            <a:r>
              <a:rPr lang="tr-TR" dirty="0" smtClean="0"/>
              <a:t>(Eleman1)</a:t>
            </a:r>
            <a:endParaRPr lang="tr-TR" dirty="0"/>
          </a:p>
          <a:p>
            <a:r>
              <a:rPr lang="tr-TR" dirty="0" smtClean="0"/>
              <a:t>stack1.</a:t>
            </a:r>
            <a:r>
              <a:rPr lang="tr-TR" dirty="0"/>
              <a:t> </a:t>
            </a:r>
            <a:r>
              <a:rPr lang="tr-TR" dirty="0" err="1"/>
              <a:t>push</a:t>
            </a:r>
            <a:r>
              <a:rPr lang="tr-TR" dirty="0" smtClean="0"/>
              <a:t>(Eleman2)</a:t>
            </a:r>
            <a:endParaRPr lang="tr-TR" dirty="0"/>
          </a:p>
          <a:p>
            <a:r>
              <a:rPr lang="tr-TR" dirty="0" smtClean="0"/>
              <a:t>stack1.</a:t>
            </a:r>
            <a:r>
              <a:rPr lang="tr-TR" dirty="0"/>
              <a:t> </a:t>
            </a:r>
            <a:r>
              <a:rPr lang="tr-TR" dirty="0" err="1"/>
              <a:t>push</a:t>
            </a:r>
            <a:r>
              <a:rPr lang="tr-TR" dirty="0" smtClean="0"/>
              <a:t>(Eleman3)</a:t>
            </a:r>
          </a:p>
          <a:p>
            <a:r>
              <a:rPr lang="tr-TR" dirty="0" smtClean="0">
                <a:solidFill>
                  <a:schemeClr val="tx1"/>
                </a:solidFill>
              </a:rPr>
              <a:t>stack1.push(Eleman4)</a:t>
            </a:r>
          </a:p>
          <a:p>
            <a:r>
              <a:rPr lang="tr-TR" dirty="0" smtClean="0">
                <a:solidFill>
                  <a:schemeClr val="tx1"/>
                </a:solidFill>
              </a:rPr>
              <a:t>stack1.push(Eleman5)</a:t>
            </a:r>
          </a:p>
          <a:p>
            <a:r>
              <a:rPr lang="tr-TR" dirty="0" smtClean="0">
                <a:solidFill>
                  <a:schemeClr val="tx1"/>
                </a:solidFill>
              </a:rPr>
              <a:t>stack1.push(Eleman6)</a:t>
            </a:r>
            <a:endParaRPr lang="tr-TR" dirty="0">
              <a:solidFill>
                <a:schemeClr val="tx1"/>
              </a:solidFill>
            </a:endParaRPr>
          </a:p>
          <a:p>
            <a:r>
              <a:rPr lang="tr-TR" dirty="0" smtClean="0">
                <a:solidFill>
                  <a:schemeClr val="tx1"/>
                </a:solidFill>
              </a:rPr>
              <a:t>stack1.push(Eleman7)</a:t>
            </a:r>
          </a:p>
          <a:p>
            <a:r>
              <a:rPr lang="tr-TR" dirty="0">
                <a:solidFill>
                  <a:schemeClr val="tx1"/>
                </a:solidFill>
              </a:rPr>
              <a:t>stack1.pop</a:t>
            </a:r>
            <a:r>
              <a:rPr lang="tr-TR" dirty="0" smtClean="0">
                <a:solidFill>
                  <a:schemeClr val="tx1"/>
                </a:solidFill>
              </a:rPr>
              <a:t>()</a:t>
            </a:r>
          </a:p>
          <a:p>
            <a:r>
              <a:rPr lang="tr-TR" dirty="0">
                <a:solidFill>
                  <a:schemeClr val="tx1"/>
                </a:solidFill>
              </a:rPr>
              <a:t>stack1.pop</a:t>
            </a:r>
            <a:r>
              <a:rPr lang="tr-TR" dirty="0" smtClean="0">
                <a:solidFill>
                  <a:schemeClr val="tx1"/>
                </a:solidFill>
              </a:rPr>
              <a:t>()</a:t>
            </a:r>
          </a:p>
          <a:p>
            <a:r>
              <a:rPr lang="tr-TR" b="1" dirty="0">
                <a:solidFill>
                  <a:srgbClr val="FF0000"/>
                </a:solidFill>
              </a:rPr>
              <a:t>stack1.pop</a:t>
            </a:r>
            <a:r>
              <a:rPr lang="tr-TR" b="1" dirty="0" smtClean="0">
                <a:solidFill>
                  <a:srgbClr val="FF0000"/>
                </a:solidFill>
              </a:rPr>
              <a:t>()</a:t>
            </a:r>
          </a:p>
          <a:p>
            <a:r>
              <a:rPr lang="tr-TR" b="1" dirty="0">
                <a:solidFill>
                  <a:srgbClr val="FF0000"/>
                </a:solidFill>
              </a:rPr>
              <a:t>stack1.pop</a:t>
            </a:r>
            <a:r>
              <a:rPr lang="tr-TR" b="1" dirty="0" smtClean="0">
                <a:solidFill>
                  <a:srgbClr val="FF0000"/>
                </a:solidFill>
              </a:rPr>
              <a:t>()</a:t>
            </a:r>
          </a:p>
          <a:p>
            <a:r>
              <a:rPr lang="tr-TR" b="1" dirty="0">
                <a:solidFill>
                  <a:srgbClr val="FF0000"/>
                </a:solidFill>
              </a:rPr>
              <a:t>stack1.pop()</a:t>
            </a:r>
          </a:p>
          <a:p>
            <a:r>
              <a:rPr lang="tr-TR" b="1" dirty="0">
                <a:solidFill>
                  <a:srgbClr val="FF0000"/>
                </a:solidFill>
              </a:rPr>
              <a:t>stack1.pop</a:t>
            </a:r>
            <a:r>
              <a:rPr lang="tr-TR" b="1" dirty="0" smtClean="0">
                <a:solidFill>
                  <a:srgbClr val="FF0000"/>
                </a:solidFill>
              </a:rPr>
              <a:t>()</a:t>
            </a:r>
          </a:p>
          <a:p>
            <a:r>
              <a:rPr lang="tr-TR" b="1" dirty="0">
                <a:solidFill>
                  <a:srgbClr val="FF0000"/>
                </a:solidFill>
              </a:rPr>
              <a:t>stack1.pop</a:t>
            </a:r>
            <a:r>
              <a:rPr lang="tr-TR" b="1" dirty="0" smtClean="0">
                <a:solidFill>
                  <a:srgbClr val="FF0000"/>
                </a:solidFill>
              </a:rPr>
              <a:t>()</a:t>
            </a:r>
            <a:endParaRPr lang="tr-TR" b="1" dirty="0">
              <a:solidFill>
                <a:srgbClr val="FF0000"/>
              </a:solidFill>
            </a:endParaRPr>
          </a:p>
        </p:txBody>
      </p:sp>
      <p:sp>
        <p:nvSpPr>
          <p:cNvPr id="32" name="Dikdörtgen 31"/>
          <p:cNvSpPr/>
          <p:nvPr/>
        </p:nvSpPr>
        <p:spPr>
          <a:xfrm>
            <a:off x="1907704" y="243842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3" name="Dikdörtgen 32"/>
          <p:cNvSpPr/>
          <p:nvPr/>
        </p:nvSpPr>
        <p:spPr>
          <a:xfrm>
            <a:off x="1907704" y="279846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4" name="Dikdörtgen 33"/>
          <p:cNvSpPr/>
          <p:nvPr/>
        </p:nvSpPr>
        <p:spPr>
          <a:xfrm>
            <a:off x="1907704" y="315850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5" name="Dikdörtgen 34"/>
          <p:cNvSpPr/>
          <p:nvPr/>
        </p:nvSpPr>
        <p:spPr>
          <a:xfrm>
            <a:off x="1907704" y="351854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6" name="Dikdörtgen 35"/>
          <p:cNvSpPr/>
          <p:nvPr/>
        </p:nvSpPr>
        <p:spPr>
          <a:xfrm>
            <a:off x="1907704" y="386104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7" name="Dikdörtgen 36"/>
          <p:cNvSpPr/>
          <p:nvPr/>
        </p:nvSpPr>
        <p:spPr>
          <a:xfrm>
            <a:off x="1907704" y="422108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8" name="Dikdörtgen 37"/>
          <p:cNvSpPr/>
          <p:nvPr/>
        </p:nvSpPr>
        <p:spPr>
          <a:xfrm>
            <a:off x="1907704" y="494116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Eleman0</a:t>
            </a:r>
            <a:endParaRPr lang="tr-TR" dirty="0"/>
          </a:p>
        </p:txBody>
      </p:sp>
      <p:sp>
        <p:nvSpPr>
          <p:cNvPr id="39" name="Dikdörtgen 38"/>
          <p:cNvSpPr/>
          <p:nvPr/>
        </p:nvSpPr>
        <p:spPr>
          <a:xfrm>
            <a:off x="1907704" y="458112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42" name="İkizkenar Üçgen 41"/>
          <p:cNvSpPr/>
          <p:nvPr/>
        </p:nvSpPr>
        <p:spPr>
          <a:xfrm rot="16200000">
            <a:off x="3597226" y="4913932"/>
            <a:ext cx="288032" cy="34250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Metin kutusu 42"/>
          <p:cNvSpPr txBox="1"/>
          <p:nvPr/>
        </p:nvSpPr>
        <p:spPr>
          <a:xfrm>
            <a:off x="2195736" y="190754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stack1</a:t>
            </a:r>
            <a:endParaRPr lang="tr-TR" dirty="0"/>
          </a:p>
        </p:txBody>
      </p:sp>
      <p:sp>
        <p:nvSpPr>
          <p:cNvPr id="44" name="Metin kutusu 43"/>
          <p:cNvSpPr txBox="1"/>
          <p:nvPr/>
        </p:nvSpPr>
        <p:spPr>
          <a:xfrm>
            <a:off x="3930030" y="49318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Top=0</a:t>
            </a:r>
            <a:endParaRPr lang="tr-TR" dirty="0"/>
          </a:p>
        </p:txBody>
      </p:sp>
      <p:grpSp>
        <p:nvGrpSpPr>
          <p:cNvPr id="17" name="Grup 16"/>
          <p:cNvGrpSpPr/>
          <p:nvPr/>
        </p:nvGrpSpPr>
        <p:grpSpPr>
          <a:xfrm>
            <a:off x="107504" y="2420888"/>
            <a:ext cx="2160240" cy="2862782"/>
            <a:chOff x="107504" y="2420888"/>
            <a:chExt cx="2160240" cy="2862782"/>
          </a:xfrm>
        </p:grpSpPr>
        <p:sp>
          <p:nvSpPr>
            <p:cNvPr id="18" name="Metin kutusu 17"/>
            <p:cNvSpPr txBox="1"/>
            <p:nvPr/>
          </p:nvSpPr>
          <p:spPr>
            <a:xfrm>
              <a:off x="107504" y="3806577"/>
              <a:ext cx="9604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kapasite</a:t>
              </a:r>
              <a:endParaRPr lang="tr-TR" dirty="0"/>
            </a:p>
          </p:txBody>
        </p:sp>
        <p:grpSp>
          <p:nvGrpSpPr>
            <p:cNvPr id="19" name="Grup 18"/>
            <p:cNvGrpSpPr/>
            <p:nvPr/>
          </p:nvGrpSpPr>
          <p:grpSpPr>
            <a:xfrm>
              <a:off x="1115616" y="2420888"/>
              <a:ext cx="1152128" cy="2862782"/>
              <a:chOff x="1187624" y="2438426"/>
              <a:chExt cx="1152128" cy="2862782"/>
            </a:xfrm>
          </p:grpSpPr>
          <p:cxnSp>
            <p:nvCxnSpPr>
              <p:cNvPr id="20" name="Düz Ok Bağlayıcısı 19"/>
              <p:cNvCxnSpPr/>
              <p:nvPr/>
            </p:nvCxnSpPr>
            <p:spPr>
              <a:xfrm flipV="1">
                <a:off x="1211976" y="2438426"/>
                <a:ext cx="0" cy="2862782"/>
              </a:xfrm>
              <a:prstGeom prst="straightConnector1">
                <a:avLst/>
              </a:prstGeom>
              <a:ln w="317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Metin kutusu 20"/>
              <p:cNvSpPr txBox="1"/>
              <p:nvPr/>
            </p:nvSpPr>
            <p:spPr>
              <a:xfrm>
                <a:off x="1187624" y="4900597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Dizi[0]</a:t>
                </a:r>
                <a:endParaRPr lang="tr-TR" dirty="0"/>
              </a:p>
            </p:txBody>
          </p:sp>
          <p:sp>
            <p:nvSpPr>
              <p:cNvPr id="22" name="Metin kutusu 21"/>
              <p:cNvSpPr txBox="1"/>
              <p:nvPr/>
            </p:nvSpPr>
            <p:spPr>
              <a:xfrm>
                <a:off x="1187624" y="4571836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Dizi[1]</a:t>
                </a:r>
                <a:endParaRPr lang="tr-TR" dirty="0"/>
              </a:p>
            </p:txBody>
          </p:sp>
          <p:sp>
            <p:nvSpPr>
              <p:cNvPr id="23" name="Metin kutusu 22"/>
              <p:cNvSpPr txBox="1"/>
              <p:nvPr/>
            </p:nvSpPr>
            <p:spPr>
              <a:xfrm>
                <a:off x="1187624" y="4221088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Dizi[2]</a:t>
                </a:r>
                <a:endParaRPr lang="tr-TR" dirty="0"/>
              </a:p>
            </p:txBody>
          </p:sp>
          <p:sp>
            <p:nvSpPr>
              <p:cNvPr id="24" name="Metin kutusu 23"/>
              <p:cNvSpPr txBox="1"/>
              <p:nvPr/>
            </p:nvSpPr>
            <p:spPr>
              <a:xfrm>
                <a:off x="1187624" y="3851756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Dizi[3]</a:t>
                </a:r>
                <a:endParaRPr lang="tr-TR" dirty="0"/>
              </a:p>
            </p:txBody>
          </p:sp>
          <p:sp>
            <p:nvSpPr>
              <p:cNvPr id="25" name="Metin kutusu 24"/>
              <p:cNvSpPr txBox="1"/>
              <p:nvPr/>
            </p:nvSpPr>
            <p:spPr>
              <a:xfrm>
                <a:off x="1187624" y="3522995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Dizi[4]</a:t>
                </a:r>
                <a:endParaRPr lang="tr-TR" dirty="0"/>
              </a:p>
            </p:txBody>
          </p:sp>
          <p:sp>
            <p:nvSpPr>
              <p:cNvPr id="26" name="Metin kutusu 25"/>
              <p:cNvSpPr txBox="1"/>
              <p:nvPr/>
            </p:nvSpPr>
            <p:spPr>
              <a:xfrm>
                <a:off x="1187624" y="3172247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Dizi[5]</a:t>
                </a:r>
                <a:endParaRPr lang="tr-TR" dirty="0"/>
              </a:p>
            </p:txBody>
          </p:sp>
          <p:sp>
            <p:nvSpPr>
              <p:cNvPr id="27" name="Metin kutusu 26"/>
              <p:cNvSpPr txBox="1"/>
              <p:nvPr/>
            </p:nvSpPr>
            <p:spPr>
              <a:xfrm>
                <a:off x="1187624" y="2843644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Dizi[6]</a:t>
                </a:r>
                <a:endParaRPr lang="tr-TR" dirty="0"/>
              </a:p>
            </p:txBody>
          </p:sp>
          <p:sp>
            <p:nvSpPr>
              <p:cNvPr id="28" name="Metin kutusu 27"/>
              <p:cNvSpPr txBox="1"/>
              <p:nvPr/>
            </p:nvSpPr>
            <p:spPr>
              <a:xfrm>
                <a:off x="1187624" y="2492896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Dizi[7]</a:t>
                </a:r>
                <a:endParaRPr lang="tr-T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9660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Stack</a:t>
            </a:r>
            <a:r>
              <a:rPr lang="tr-TR" dirty="0" smtClean="0"/>
              <a:t> ADT – Dizi ile gerçekleştirme</a:t>
            </a:r>
            <a:endParaRPr lang="tr-TR" dirty="0"/>
          </a:p>
        </p:txBody>
      </p:sp>
      <p:sp>
        <p:nvSpPr>
          <p:cNvPr id="32" name="Dikdörtgen 31"/>
          <p:cNvSpPr/>
          <p:nvPr/>
        </p:nvSpPr>
        <p:spPr>
          <a:xfrm>
            <a:off x="1907704" y="243842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Dikdörtgen 32"/>
          <p:cNvSpPr/>
          <p:nvPr/>
        </p:nvSpPr>
        <p:spPr>
          <a:xfrm>
            <a:off x="1907704" y="279846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" name="Dikdörtgen 33"/>
          <p:cNvSpPr/>
          <p:nvPr/>
        </p:nvSpPr>
        <p:spPr>
          <a:xfrm>
            <a:off x="1907704" y="315850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5" name="Dikdörtgen 34"/>
          <p:cNvSpPr/>
          <p:nvPr/>
        </p:nvSpPr>
        <p:spPr>
          <a:xfrm>
            <a:off x="1907704" y="351854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6" name="Dikdörtgen 35"/>
          <p:cNvSpPr/>
          <p:nvPr/>
        </p:nvSpPr>
        <p:spPr>
          <a:xfrm>
            <a:off x="1907704" y="386104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7" name="Dikdörtgen 36"/>
          <p:cNvSpPr/>
          <p:nvPr/>
        </p:nvSpPr>
        <p:spPr>
          <a:xfrm>
            <a:off x="1907704" y="422108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8" name="Dikdörtgen 37"/>
          <p:cNvSpPr/>
          <p:nvPr/>
        </p:nvSpPr>
        <p:spPr>
          <a:xfrm>
            <a:off x="1907704" y="494116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9" name="Dikdörtgen 38"/>
          <p:cNvSpPr/>
          <p:nvPr/>
        </p:nvSpPr>
        <p:spPr>
          <a:xfrm>
            <a:off x="1907704" y="458112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42" name="İkizkenar Üçgen 41"/>
          <p:cNvSpPr/>
          <p:nvPr/>
        </p:nvSpPr>
        <p:spPr>
          <a:xfrm rot="16200000">
            <a:off x="3597226" y="5273973"/>
            <a:ext cx="288032" cy="34250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Metin kutusu 42"/>
          <p:cNvSpPr txBox="1"/>
          <p:nvPr/>
        </p:nvSpPr>
        <p:spPr>
          <a:xfrm>
            <a:off x="2195736" y="190754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stack1</a:t>
            </a:r>
            <a:endParaRPr lang="tr-TR" dirty="0"/>
          </a:p>
        </p:txBody>
      </p:sp>
      <p:sp>
        <p:nvSpPr>
          <p:cNvPr id="44" name="Metin kutusu 43"/>
          <p:cNvSpPr txBox="1"/>
          <p:nvPr/>
        </p:nvSpPr>
        <p:spPr>
          <a:xfrm>
            <a:off x="3930030" y="52919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Top=-1</a:t>
            </a:r>
            <a:endParaRPr lang="tr-TR" dirty="0"/>
          </a:p>
        </p:txBody>
      </p:sp>
      <p:sp>
        <p:nvSpPr>
          <p:cNvPr id="17" name="Metin kutusu 16"/>
          <p:cNvSpPr txBox="1"/>
          <p:nvPr/>
        </p:nvSpPr>
        <p:spPr>
          <a:xfrm>
            <a:off x="5373613" y="1556792"/>
            <a:ext cx="2304256" cy="48013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 smtClean="0"/>
              <a:t>stack1.push(Eleman0)</a:t>
            </a:r>
          </a:p>
          <a:p>
            <a:r>
              <a:rPr lang="tr-TR" dirty="0" smtClean="0"/>
              <a:t>stack1.</a:t>
            </a:r>
            <a:r>
              <a:rPr lang="tr-TR" dirty="0"/>
              <a:t> </a:t>
            </a:r>
            <a:r>
              <a:rPr lang="tr-TR" dirty="0" err="1"/>
              <a:t>push</a:t>
            </a:r>
            <a:r>
              <a:rPr lang="tr-TR" dirty="0" smtClean="0"/>
              <a:t>(Eleman1)</a:t>
            </a:r>
            <a:endParaRPr lang="tr-TR" dirty="0"/>
          </a:p>
          <a:p>
            <a:r>
              <a:rPr lang="tr-TR" dirty="0" smtClean="0"/>
              <a:t>stack1.</a:t>
            </a:r>
            <a:r>
              <a:rPr lang="tr-TR" dirty="0"/>
              <a:t> </a:t>
            </a:r>
            <a:r>
              <a:rPr lang="tr-TR" dirty="0" err="1"/>
              <a:t>push</a:t>
            </a:r>
            <a:r>
              <a:rPr lang="tr-TR" dirty="0" smtClean="0"/>
              <a:t>(Eleman2)</a:t>
            </a:r>
            <a:endParaRPr lang="tr-TR" dirty="0"/>
          </a:p>
          <a:p>
            <a:r>
              <a:rPr lang="tr-TR" dirty="0" smtClean="0"/>
              <a:t>stack1.</a:t>
            </a:r>
            <a:r>
              <a:rPr lang="tr-TR" dirty="0"/>
              <a:t> </a:t>
            </a:r>
            <a:r>
              <a:rPr lang="tr-TR" dirty="0" err="1"/>
              <a:t>push</a:t>
            </a:r>
            <a:r>
              <a:rPr lang="tr-TR" dirty="0" smtClean="0"/>
              <a:t>(Eleman3)</a:t>
            </a:r>
          </a:p>
          <a:p>
            <a:r>
              <a:rPr lang="tr-TR" dirty="0" smtClean="0">
                <a:solidFill>
                  <a:schemeClr val="tx1"/>
                </a:solidFill>
              </a:rPr>
              <a:t>stack1.push(Eleman4)</a:t>
            </a:r>
          </a:p>
          <a:p>
            <a:r>
              <a:rPr lang="tr-TR" dirty="0" smtClean="0">
                <a:solidFill>
                  <a:schemeClr val="tx1"/>
                </a:solidFill>
              </a:rPr>
              <a:t>stack1.push(Eleman5)</a:t>
            </a:r>
          </a:p>
          <a:p>
            <a:r>
              <a:rPr lang="tr-TR" dirty="0" smtClean="0">
                <a:solidFill>
                  <a:schemeClr val="tx1"/>
                </a:solidFill>
              </a:rPr>
              <a:t>stack1.push(Eleman6)</a:t>
            </a:r>
            <a:endParaRPr lang="tr-TR" dirty="0">
              <a:solidFill>
                <a:schemeClr val="tx1"/>
              </a:solidFill>
            </a:endParaRPr>
          </a:p>
          <a:p>
            <a:r>
              <a:rPr lang="tr-TR" dirty="0" smtClean="0">
                <a:solidFill>
                  <a:schemeClr val="tx1"/>
                </a:solidFill>
              </a:rPr>
              <a:t>stack1.push(Eleman7)</a:t>
            </a:r>
          </a:p>
          <a:p>
            <a:r>
              <a:rPr lang="tr-TR" dirty="0">
                <a:solidFill>
                  <a:schemeClr val="tx1"/>
                </a:solidFill>
              </a:rPr>
              <a:t>stack1.pop</a:t>
            </a:r>
            <a:r>
              <a:rPr lang="tr-TR" dirty="0" smtClean="0">
                <a:solidFill>
                  <a:schemeClr val="tx1"/>
                </a:solidFill>
              </a:rPr>
              <a:t>()</a:t>
            </a:r>
          </a:p>
          <a:p>
            <a:r>
              <a:rPr lang="tr-TR" dirty="0">
                <a:solidFill>
                  <a:schemeClr val="tx1"/>
                </a:solidFill>
              </a:rPr>
              <a:t>stack1.pop</a:t>
            </a:r>
            <a:r>
              <a:rPr lang="tr-TR" dirty="0" smtClean="0">
                <a:solidFill>
                  <a:schemeClr val="tx1"/>
                </a:solidFill>
              </a:rPr>
              <a:t>()</a:t>
            </a:r>
          </a:p>
          <a:p>
            <a:r>
              <a:rPr lang="tr-TR" dirty="0">
                <a:solidFill>
                  <a:schemeClr val="tx1"/>
                </a:solidFill>
              </a:rPr>
              <a:t>stack1.pop</a:t>
            </a:r>
            <a:r>
              <a:rPr lang="tr-TR" dirty="0" smtClean="0">
                <a:solidFill>
                  <a:schemeClr val="tx1"/>
                </a:solidFill>
              </a:rPr>
              <a:t>()</a:t>
            </a:r>
          </a:p>
          <a:p>
            <a:r>
              <a:rPr lang="tr-TR" dirty="0">
                <a:solidFill>
                  <a:schemeClr val="tx1"/>
                </a:solidFill>
              </a:rPr>
              <a:t>stack1.pop</a:t>
            </a:r>
            <a:r>
              <a:rPr lang="tr-TR" dirty="0" smtClean="0">
                <a:solidFill>
                  <a:schemeClr val="tx1"/>
                </a:solidFill>
              </a:rPr>
              <a:t>()</a:t>
            </a:r>
          </a:p>
          <a:p>
            <a:r>
              <a:rPr lang="tr-TR" dirty="0">
                <a:solidFill>
                  <a:schemeClr val="tx1"/>
                </a:solidFill>
              </a:rPr>
              <a:t>stack1.pop()</a:t>
            </a:r>
          </a:p>
          <a:p>
            <a:r>
              <a:rPr lang="tr-TR" dirty="0">
                <a:solidFill>
                  <a:schemeClr val="tx1"/>
                </a:solidFill>
              </a:rPr>
              <a:t>stack1.pop</a:t>
            </a:r>
            <a:r>
              <a:rPr lang="tr-TR" dirty="0" smtClean="0">
                <a:solidFill>
                  <a:schemeClr val="tx1"/>
                </a:solidFill>
              </a:rPr>
              <a:t>()</a:t>
            </a:r>
          </a:p>
          <a:p>
            <a:r>
              <a:rPr lang="tr-TR" dirty="0">
                <a:solidFill>
                  <a:schemeClr val="tx1"/>
                </a:solidFill>
              </a:rPr>
              <a:t>stack1.pop</a:t>
            </a:r>
            <a:r>
              <a:rPr lang="tr-TR" dirty="0" smtClean="0">
                <a:solidFill>
                  <a:schemeClr val="tx1"/>
                </a:solidFill>
              </a:rPr>
              <a:t>()</a:t>
            </a:r>
          </a:p>
          <a:p>
            <a:r>
              <a:rPr lang="tr-TR" b="1" dirty="0">
                <a:solidFill>
                  <a:srgbClr val="FF0000"/>
                </a:solidFill>
              </a:rPr>
              <a:t>stack1.pop()</a:t>
            </a:r>
          </a:p>
          <a:p>
            <a:endParaRPr lang="tr-TR" dirty="0">
              <a:solidFill>
                <a:schemeClr val="tx1"/>
              </a:solidFill>
            </a:endParaRPr>
          </a:p>
        </p:txBody>
      </p:sp>
      <p:grpSp>
        <p:nvGrpSpPr>
          <p:cNvPr id="18" name="Grup 17"/>
          <p:cNvGrpSpPr/>
          <p:nvPr/>
        </p:nvGrpSpPr>
        <p:grpSpPr>
          <a:xfrm>
            <a:off x="107504" y="2420888"/>
            <a:ext cx="2160240" cy="2862782"/>
            <a:chOff x="107504" y="2420888"/>
            <a:chExt cx="2160240" cy="2862782"/>
          </a:xfrm>
        </p:grpSpPr>
        <p:sp>
          <p:nvSpPr>
            <p:cNvPr id="19" name="Metin kutusu 18"/>
            <p:cNvSpPr txBox="1"/>
            <p:nvPr/>
          </p:nvSpPr>
          <p:spPr>
            <a:xfrm>
              <a:off x="107504" y="3806577"/>
              <a:ext cx="9604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kapasite</a:t>
              </a:r>
              <a:endParaRPr lang="tr-TR" dirty="0"/>
            </a:p>
          </p:txBody>
        </p:sp>
        <p:grpSp>
          <p:nvGrpSpPr>
            <p:cNvPr id="20" name="Grup 19"/>
            <p:cNvGrpSpPr/>
            <p:nvPr/>
          </p:nvGrpSpPr>
          <p:grpSpPr>
            <a:xfrm>
              <a:off x="1115616" y="2420888"/>
              <a:ext cx="1152128" cy="2862782"/>
              <a:chOff x="1187624" y="2438426"/>
              <a:chExt cx="1152128" cy="2862782"/>
            </a:xfrm>
          </p:grpSpPr>
          <p:cxnSp>
            <p:nvCxnSpPr>
              <p:cNvPr id="21" name="Düz Ok Bağlayıcısı 20"/>
              <p:cNvCxnSpPr/>
              <p:nvPr/>
            </p:nvCxnSpPr>
            <p:spPr>
              <a:xfrm flipV="1">
                <a:off x="1211976" y="2438426"/>
                <a:ext cx="0" cy="2862782"/>
              </a:xfrm>
              <a:prstGeom prst="straightConnector1">
                <a:avLst/>
              </a:prstGeom>
              <a:ln w="317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Metin kutusu 21"/>
              <p:cNvSpPr txBox="1"/>
              <p:nvPr/>
            </p:nvSpPr>
            <p:spPr>
              <a:xfrm>
                <a:off x="1187624" y="4900597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Dizi[0]</a:t>
                </a:r>
                <a:endParaRPr lang="tr-TR" dirty="0"/>
              </a:p>
            </p:txBody>
          </p:sp>
          <p:sp>
            <p:nvSpPr>
              <p:cNvPr id="23" name="Metin kutusu 22"/>
              <p:cNvSpPr txBox="1"/>
              <p:nvPr/>
            </p:nvSpPr>
            <p:spPr>
              <a:xfrm>
                <a:off x="1187624" y="4571836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Dizi[1]</a:t>
                </a:r>
                <a:endParaRPr lang="tr-TR" dirty="0"/>
              </a:p>
            </p:txBody>
          </p:sp>
          <p:sp>
            <p:nvSpPr>
              <p:cNvPr id="24" name="Metin kutusu 23"/>
              <p:cNvSpPr txBox="1"/>
              <p:nvPr/>
            </p:nvSpPr>
            <p:spPr>
              <a:xfrm>
                <a:off x="1187624" y="4221088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Dizi[2]</a:t>
                </a:r>
                <a:endParaRPr lang="tr-TR" dirty="0"/>
              </a:p>
            </p:txBody>
          </p:sp>
          <p:sp>
            <p:nvSpPr>
              <p:cNvPr id="25" name="Metin kutusu 24"/>
              <p:cNvSpPr txBox="1"/>
              <p:nvPr/>
            </p:nvSpPr>
            <p:spPr>
              <a:xfrm>
                <a:off x="1187624" y="3851756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Dizi[3]</a:t>
                </a:r>
                <a:endParaRPr lang="tr-TR" dirty="0"/>
              </a:p>
            </p:txBody>
          </p:sp>
          <p:sp>
            <p:nvSpPr>
              <p:cNvPr id="26" name="Metin kutusu 25"/>
              <p:cNvSpPr txBox="1"/>
              <p:nvPr/>
            </p:nvSpPr>
            <p:spPr>
              <a:xfrm>
                <a:off x="1187624" y="3522995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Dizi[4]</a:t>
                </a:r>
                <a:endParaRPr lang="tr-TR" dirty="0"/>
              </a:p>
            </p:txBody>
          </p:sp>
          <p:sp>
            <p:nvSpPr>
              <p:cNvPr id="27" name="Metin kutusu 26"/>
              <p:cNvSpPr txBox="1"/>
              <p:nvPr/>
            </p:nvSpPr>
            <p:spPr>
              <a:xfrm>
                <a:off x="1187624" y="3172247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Dizi[5]</a:t>
                </a:r>
                <a:endParaRPr lang="tr-TR" dirty="0"/>
              </a:p>
            </p:txBody>
          </p:sp>
          <p:sp>
            <p:nvSpPr>
              <p:cNvPr id="28" name="Metin kutusu 27"/>
              <p:cNvSpPr txBox="1"/>
              <p:nvPr/>
            </p:nvSpPr>
            <p:spPr>
              <a:xfrm>
                <a:off x="1187624" y="2843644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Dizi[6]</a:t>
                </a:r>
                <a:endParaRPr lang="tr-TR" dirty="0"/>
              </a:p>
            </p:txBody>
          </p:sp>
          <p:sp>
            <p:nvSpPr>
              <p:cNvPr id="29" name="Metin kutusu 28"/>
              <p:cNvSpPr txBox="1"/>
              <p:nvPr/>
            </p:nvSpPr>
            <p:spPr>
              <a:xfrm>
                <a:off x="1187624" y="2492896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Dizi[7]</a:t>
                </a:r>
                <a:endParaRPr lang="tr-TR" dirty="0"/>
              </a:p>
            </p:txBody>
          </p:sp>
        </p:grpSp>
      </p:grpSp>
      <p:sp>
        <p:nvSpPr>
          <p:cNvPr id="30" name="Bulut Belirtme Çizgisi 29"/>
          <p:cNvSpPr/>
          <p:nvPr/>
        </p:nvSpPr>
        <p:spPr>
          <a:xfrm>
            <a:off x="1435442" y="5612463"/>
            <a:ext cx="1984430" cy="1056897"/>
          </a:xfrm>
          <a:prstGeom prst="cloudCallout">
            <a:avLst>
              <a:gd name="adj1" fmla="val 76531"/>
              <a:gd name="adj2" fmla="val -4475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tr-TR" sz="1400" dirty="0" smtClean="0"/>
              <a:t>-1 indis değeri </a:t>
            </a:r>
            <a:r>
              <a:rPr lang="tr-TR" sz="1400" dirty="0" err="1" smtClean="0"/>
              <a:t>yığıtın</a:t>
            </a:r>
            <a:r>
              <a:rPr lang="tr-TR" sz="1400" dirty="0" smtClean="0"/>
              <a:t> boş olduğunu gösterir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21337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Stack</a:t>
            </a:r>
            <a:r>
              <a:rPr lang="tr-TR" dirty="0" smtClean="0"/>
              <a:t> ADT – Dizi ile gerçekleştirme</a:t>
            </a:r>
            <a:endParaRPr lang="tr-TR" dirty="0"/>
          </a:p>
        </p:txBody>
      </p:sp>
      <p:sp>
        <p:nvSpPr>
          <p:cNvPr id="32" name="Dikdörtgen 31"/>
          <p:cNvSpPr/>
          <p:nvPr/>
        </p:nvSpPr>
        <p:spPr>
          <a:xfrm>
            <a:off x="1907704" y="243842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Dikdörtgen 32"/>
          <p:cNvSpPr/>
          <p:nvPr/>
        </p:nvSpPr>
        <p:spPr>
          <a:xfrm>
            <a:off x="1907704" y="279846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" name="Dikdörtgen 33"/>
          <p:cNvSpPr/>
          <p:nvPr/>
        </p:nvSpPr>
        <p:spPr>
          <a:xfrm>
            <a:off x="1907704" y="315850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5" name="Dikdörtgen 34"/>
          <p:cNvSpPr/>
          <p:nvPr/>
        </p:nvSpPr>
        <p:spPr>
          <a:xfrm>
            <a:off x="1907704" y="351854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6" name="Dikdörtgen 35"/>
          <p:cNvSpPr/>
          <p:nvPr/>
        </p:nvSpPr>
        <p:spPr>
          <a:xfrm>
            <a:off x="1907704" y="386104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7" name="Dikdörtgen 36"/>
          <p:cNvSpPr/>
          <p:nvPr/>
        </p:nvSpPr>
        <p:spPr>
          <a:xfrm>
            <a:off x="1907704" y="422108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8" name="Dikdörtgen 37"/>
          <p:cNvSpPr/>
          <p:nvPr/>
        </p:nvSpPr>
        <p:spPr>
          <a:xfrm>
            <a:off x="1907704" y="494116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9" name="Dikdörtgen 38"/>
          <p:cNvSpPr/>
          <p:nvPr/>
        </p:nvSpPr>
        <p:spPr>
          <a:xfrm>
            <a:off x="1907704" y="458112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42" name="İkizkenar Üçgen 41"/>
          <p:cNvSpPr/>
          <p:nvPr/>
        </p:nvSpPr>
        <p:spPr>
          <a:xfrm rot="16200000">
            <a:off x="3597226" y="5273973"/>
            <a:ext cx="288032" cy="34250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Metin kutusu 42"/>
          <p:cNvSpPr txBox="1"/>
          <p:nvPr/>
        </p:nvSpPr>
        <p:spPr>
          <a:xfrm>
            <a:off x="2195736" y="190754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stack1</a:t>
            </a:r>
            <a:endParaRPr lang="tr-TR" dirty="0"/>
          </a:p>
        </p:txBody>
      </p:sp>
      <p:sp>
        <p:nvSpPr>
          <p:cNvPr id="44" name="Metin kutusu 43"/>
          <p:cNvSpPr txBox="1"/>
          <p:nvPr/>
        </p:nvSpPr>
        <p:spPr>
          <a:xfrm>
            <a:off x="3930030" y="52919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rgbClr val="FF0066"/>
                </a:solidFill>
              </a:rPr>
              <a:t>Top=-2</a:t>
            </a:r>
            <a:endParaRPr lang="tr-TR" b="1" dirty="0">
              <a:solidFill>
                <a:srgbClr val="FF0066"/>
              </a:solidFill>
            </a:endParaRPr>
          </a:p>
        </p:txBody>
      </p:sp>
      <p:sp>
        <p:nvSpPr>
          <p:cNvPr id="17" name="Metin kutusu 16"/>
          <p:cNvSpPr txBox="1"/>
          <p:nvPr/>
        </p:nvSpPr>
        <p:spPr>
          <a:xfrm>
            <a:off x="5373613" y="1556792"/>
            <a:ext cx="2304256" cy="48013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 smtClean="0"/>
              <a:t>stack1.push(Eleman0)</a:t>
            </a:r>
          </a:p>
          <a:p>
            <a:r>
              <a:rPr lang="tr-TR" dirty="0" smtClean="0"/>
              <a:t>stack1.</a:t>
            </a:r>
            <a:r>
              <a:rPr lang="tr-TR" dirty="0"/>
              <a:t> </a:t>
            </a:r>
            <a:r>
              <a:rPr lang="tr-TR" dirty="0" err="1"/>
              <a:t>push</a:t>
            </a:r>
            <a:r>
              <a:rPr lang="tr-TR" dirty="0" smtClean="0"/>
              <a:t>(Eleman1)</a:t>
            </a:r>
            <a:endParaRPr lang="tr-TR" dirty="0"/>
          </a:p>
          <a:p>
            <a:r>
              <a:rPr lang="tr-TR" dirty="0" smtClean="0"/>
              <a:t>stack1.</a:t>
            </a:r>
            <a:r>
              <a:rPr lang="tr-TR" dirty="0"/>
              <a:t> </a:t>
            </a:r>
            <a:r>
              <a:rPr lang="tr-TR" dirty="0" err="1"/>
              <a:t>push</a:t>
            </a:r>
            <a:r>
              <a:rPr lang="tr-TR" dirty="0" smtClean="0"/>
              <a:t>(Eleman2)</a:t>
            </a:r>
            <a:endParaRPr lang="tr-TR" dirty="0"/>
          </a:p>
          <a:p>
            <a:r>
              <a:rPr lang="tr-TR" dirty="0" smtClean="0"/>
              <a:t>stack1.</a:t>
            </a:r>
            <a:r>
              <a:rPr lang="tr-TR" dirty="0"/>
              <a:t> </a:t>
            </a:r>
            <a:r>
              <a:rPr lang="tr-TR" dirty="0" err="1"/>
              <a:t>push</a:t>
            </a:r>
            <a:r>
              <a:rPr lang="tr-TR" dirty="0" smtClean="0"/>
              <a:t>(Eleman3)</a:t>
            </a:r>
          </a:p>
          <a:p>
            <a:r>
              <a:rPr lang="tr-TR" dirty="0" smtClean="0">
                <a:solidFill>
                  <a:schemeClr val="tx1"/>
                </a:solidFill>
              </a:rPr>
              <a:t>stack1.push(Eleman4)</a:t>
            </a:r>
          </a:p>
          <a:p>
            <a:r>
              <a:rPr lang="tr-TR" dirty="0" smtClean="0">
                <a:solidFill>
                  <a:schemeClr val="tx1"/>
                </a:solidFill>
              </a:rPr>
              <a:t>stack1.push(Eleman5)</a:t>
            </a:r>
          </a:p>
          <a:p>
            <a:r>
              <a:rPr lang="tr-TR" dirty="0" smtClean="0">
                <a:solidFill>
                  <a:schemeClr val="tx1"/>
                </a:solidFill>
              </a:rPr>
              <a:t>stack1.push(Eleman6)</a:t>
            </a:r>
            <a:endParaRPr lang="tr-TR" dirty="0">
              <a:solidFill>
                <a:schemeClr val="tx1"/>
              </a:solidFill>
            </a:endParaRPr>
          </a:p>
          <a:p>
            <a:r>
              <a:rPr lang="tr-TR" dirty="0" smtClean="0">
                <a:solidFill>
                  <a:schemeClr val="tx1"/>
                </a:solidFill>
              </a:rPr>
              <a:t>stack1.push(Eleman7)</a:t>
            </a:r>
          </a:p>
          <a:p>
            <a:r>
              <a:rPr lang="tr-TR" dirty="0">
                <a:solidFill>
                  <a:schemeClr val="tx1"/>
                </a:solidFill>
              </a:rPr>
              <a:t>stack1.pop</a:t>
            </a:r>
            <a:r>
              <a:rPr lang="tr-TR" dirty="0" smtClean="0">
                <a:solidFill>
                  <a:schemeClr val="tx1"/>
                </a:solidFill>
              </a:rPr>
              <a:t>()</a:t>
            </a:r>
          </a:p>
          <a:p>
            <a:r>
              <a:rPr lang="tr-TR" dirty="0">
                <a:solidFill>
                  <a:schemeClr val="tx1"/>
                </a:solidFill>
              </a:rPr>
              <a:t>stack1.pop</a:t>
            </a:r>
            <a:r>
              <a:rPr lang="tr-TR" dirty="0" smtClean="0">
                <a:solidFill>
                  <a:schemeClr val="tx1"/>
                </a:solidFill>
              </a:rPr>
              <a:t>()</a:t>
            </a:r>
          </a:p>
          <a:p>
            <a:r>
              <a:rPr lang="tr-TR" dirty="0">
                <a:solidFill>
                  <a:schemeClr val="tx1"/>
                </a:solidFill>
              </a:rPr>
              <a:t>stack1.pop</a:t>
            </a:r>
            <a:r>
              <a:rPr lang="tr-TR" dirty="0" smtClean="0">
                <a:solidFill>
                  <a:schemeClr val="tx1"/>
                </a:solidFill>
              </a:rPr>
              <a:t>()</a:t>
            </a:r>
          </a:p>
          <a:p>
            <a:r>
              <a:rPr lang="tr-TR" dirty="0">
                <a:solidFill>
                  <a:schemeClr val="tx1"/>
                </a:solidFill>
              </a:rPr>
              <a:t>stack1.pop</a:t>
            </a:r>
            <a:r>
              <a:rPr lang="tr-TR" dirty="0" smtClean="0">
                <a:solidFill>
                  <a:schemeClr val="tx1"/>
                </a:solidFill>
              </a:rPr>
              <a:t>()</a:t>
            </a:r>
          </a:p>
          <a:p>
            <a:r>
              <a:rPr lang="tr-TR" dirty="0">
                <a:solidFill>
                  <a:schemeClr val="tx1"/>
                </a:solidFill>
              </a:rPr>
              <a:t>stack1.pop()</a:t>
            </a:r>
          </a:p>
          <a:p>
            <a:r>
              <a:rPr lang="tr-TR" dirty="0">
                <a:solidFill>
                  <a:schemeClr val="tx1"/>
                </a:solidFill>
              </a:rPr>
              <a:t>stack1.pop</a:t>
            </a:r>
            <a:r>
              <a:rPr lang="tr-TR" dirty="0" smtClean="0">
                <a:solidFill>
                  <a:schemeClr val="tx1"/>
                </a:solidFill>
              </a:rPr>
              <a:t>()</a:t>
            </a:r>
          </a:p>
          <a:p>
            <a:r>
              <a:rPr lang="tr-TR" dirty="0">
                <a:solidFill>
                  <a:schemeClr val="tx1"/>
                </a:solidFill>
              </a:rPr>
              <a:t>stack1.pop</a:t>
            </a:r>
            <a:r>
              <a:rPr lang="tr-TR" dirty="0" smtClean="0">
                <a:solidFill>
                  <a:schemeClr val="tx1"/>
                </a:solidFill>
              </a:rPr>
              <a:t>()</a:t>
            </a:r>
          </a:p>
          <a:p>
            <a:r>
              <a:rPr lang="tr-TR" dirty="0">
                <a:solidFill>
                  <a:schemeClr val="tx1"/>
                </a:solidFill>
              </a:rPr>
              <a:t>stack1.pop</a:t>
            </a:r>
            <a:r>
              <a:rPr lang="tr-TR" dirty="0" smtClean="0">
                <a:solidFill>
                  <a:schemeClr val="tx1"/>
                </a:solidFill>
              </a:rPr>
              <a:t>()</a:t>
            </a:r>
          </a:p>
          <a:p>
            <a:r>
              <a:rPr lang="tr-TR" b="1" dirty="0">
                <a:solidFill>
                  <a:srgbClr val="FF0000"/>
                </a:solidFill>
              </a:rPr>
              <a:t>stack1.pop</a:t>
            </a:r>
            <a:r>
              <a:rPr lang="tr-TR" b="1" dirty="0" smtClean="0">
                <a:solidFill>
                  <a:srgbClr val="FF0000"/>
                </a:solidFill>
              </a:rPr>
              <a:t>()</a:t>
            </a:r>
            <a:endParaRPr lang="tr-TR" dirty="0">
              <a:solidFill>
                <a:schemeClr val="tx1"/>
              </a:solidFill>
            </a:endParaRPr>
          </a:p>
        </p:txBody>
      </p:sp>
      <p:grpSp>
        <p:nvGrpSpPr>
          <p:cNvPr id="18" name="Grup 17"/>
          <p:cNvGrpSpPr/>
          <p:nvPr/>
        </p:nvGrpSpPr>
        <p:grpSpPr>
          <a:xfrm>
            <a:off x="107504" y="2420888"/>
            <a:ext cx="2160240" cy="2862782"/>
            <a:chOff x="107504" y="2420888"/>
            <a:chExt cx="2160240" cy="2862782"/>
          </a:xfrm>
        </p:grpSpPr>
        <p:sp>
          <p:nvSpPr>
            <p:cNvPr id="19" name="Metin kutusu 18"/>
            <p:cNvSpPr txBox="1"/>
            <p:nvPr/>
          </p:nvSpPr>
          <p:spPr>
            <a:xfrm>
              <a:off x="107504" y="3806577"/>
              <a:ext cx="9604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kapasite</a:t>
              </a:r>
              <a:endParaRPr lang="tr-TR" dirty="0"/>
            </a:p>
          </p:txBody>
        </p:sp>
        <p:grpSp>
          <p:nvGrpSpPr>
            <p:cNvPr id="20" name="Grup 19"/>
            <p:cNvGrpSpPr/>
            <p:nvPr/>
          </p:nvGrpSpPr>
          <p:grpSpPr>
            <a:xfrm>
              <a:off x="1115616" y="2420888"/>
              <a:ext cx="1152128" cy="2862782"/>
              <a:chOff x="1187624" y="2438426"/>
              <a:chExt cx="1152128" cy="2862782"/>
            </a:xfrm>
          </p:grpSpPr>
          <p:cxnSp>
            <p:nvCxnSpPr>
              <p:cNvPr id="21" name="Düz Ok Bağlayıcısı 20"/>
              <p:cNvCxnSpPr/>
              <p:nvPr/>
            </p:nvCxnSpPr>
            <p:spPr>
              <a:xfrm flipV="1">
                <a:off x="1211976" y="2438426"/>
                <a:ext cx="0" cy="2862782"/>
              </a:xfrm>
              <a:prstGeom prst="straightConnector1">
                <a:avLst/>
              </a:prstGeom>
              <a:ln w="317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Metin kutusu 21"/>
              <p:cNvSpPr txBox="1"/>
              <p:nvPr/>
            </p:nvSpPr>
            <p:spPr>
              <a:xfrm>
                <a:off x="1187624" y="4900597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Dizi[0]</a:t>
                </a:r>
                <a:endParaRPr lang="tr-TR" dirty="0"/>
              </a:p>
            </p:txBody>
          </p:sp>
          <p:sp>
            <p:nvSpPr>
              <p:cNvPr id="23" name="Metin kutusu 22"/>
              <p:cNvSpPr txBox="1"/>
              <p:nvPr/>
            </p:nvSpPr>
            <p:spPr>
              <a:xfrm>
                <a:off x="1187624" y="4571836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Dizi[1]</a:t>
                </a:r>
                <a:endParaRPr lang="tr-TR" dirty="0"/>
              </a:p>
            </p:txBody>
          </p:sp>
          <p:sp>
            <p:nvSpPr>
              <p:cNvPr id="24" name="Metin kutusu 23"/>
              <p:cNvSpPr txBox="1"/>
              <p:nvPr/>
            </p:nvSpPr>
            <p:spPr>
              <a:xfrm>
                <a:off x="1187624" y="4221088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Dizi[2]</a:t>
                </a:r>
                <a:endParaRPr lang="tr-TR" dirty="0"/>
              </a:p>
            </p:txBody>
          </p:sp>
          <p:sp>
            <p:nvSpPr>
              <p:cNvPr id="25" name="Metin kutusu 24"/>
              <p:cNvSpPr txBox="1"/>
              <p:nvPr/>
            </p:nvSpPr>
            <p:spPr>
              <a:xfrm>
                <a:off x="1187624" y="3851756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Dizi[3]</a:t>
                </a:r>
                <a:endParaRPr lang="tr-TR" dirty="0"/>
              </a:p>
            </p:txBody>
          </p:sp>
          <p:sp>
            <p:nvSpPr>
              <p:cNvPr id="26" name="Metin kutusu 25"/>
              <p:cNvSpPr txBox="1"/>
              <p:nvPr/>
            </p:nvSpPr>
            <p:spPr>
              <a:xfrm>
                <a:off x="1187624" y="3522995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Dizi[4]</a:t>
                </a:r>
                <a:endParaRPr lang="tr-TR" dirty="0"/>
              </a:p>
            </p:txBody>
          </p:sp>
          <p:sp>
            <p:nvSpPr>
              <p:cNvPr id="27" name="Metin kutusu 26"/>
              <p:cNvSpPr txBox="1"/>
              <p:nvPr/>
            </p:nvSpPr>
            <p:spPr>
              <a:xfrm>
                <a:off x="1187624" y="3172247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Dizi[5]</a:t>
                </a:r>
                <a:endParaRPr lang="tr-TR" dirty="0"/>
              </a:p>
            </p:txBody>
          </p:sp>
          <p:sp>
            <p:nvSpPr>
              <p:cNvPr id="28" name="Metin kutusu 27"/>
              <p:cNvSpPr txBox="1"/>
              <p:nvPr/>
            </p:nvSpPr>
            <p:spPr>
              <a:xfrm>
                <a:off x="1187624" y="2843644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Dizi[6]</a:t>
                </a:r>
                <a:endParaRPr lang="tr-TR" dirty="0"/>
              </a:p>
            </p:txBody>
          </p:sp>
          <p:sp>
            <p:nvSpPr>
              <p:cNvPr id="29" name="Metin kutusu 28"/>
              <p:cNvSpPr txBox="1"/>
              <p:nvPr/>
            </p:nvSpPr>
            <p:spPr>
              <a:xfrm>
                <a:off x="1187624" y="2492896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Dizi[7]</a:t>
                </a:r>
                <a:endParaRPr lang="tr-TR" dirty="0"/>
              </a:p>
            </p:txBody>
          </p:sp>
        </p:grpSp>
      </p:grpSp>
      <p:sp>
        <p:nvSpPr>
          <p:cNvPr id="30" name="Bulut Belirtme Çizgisi 29"/>
          <p:cNvSpPr/>
          <p:nvPr/>
        </p:nvSpPr>
        <p:spPr>
          <a:xfrm>
            <a:off x="3131840" y="5641796"/>
            <a:ext cx="1686086" cy="1056897"/>
          </a:xfrm>
          <a:prstGeom prst="cloudCallout">
            <a:avLst>
              <a:gd name="adj1" fmla="val 83244"/>
              <a:gd name="adj2" fmla="val 301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tr-TR" dirty="0" smtClean="0">
                <a:sym typeface="Wingdings"/>
              </a:rPr>
              <a:t></a:t>
            </a:r>
            <a:r>
              <a:rPr lang="tr-TR" dirty="0" smtClean="0"/>
              <a:t>HATA</a:t>
            </a:r>
          </a:p>
          <a:p>
            <a:pPr algn="ctr"/>
            <a:r>
              <a:rPr lang="tr-TR" sz="1400" dirty="0" smtClean="0"/>
              <a:t>-1’den küçük olamaz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68549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up 40"/>
          <p:cNvGrpSpPr/>
          <p:nvPr/>
        </p:nvGrpSpPr>
        <p:grpSpPr>
          <a:xfrm>
            <a:off x="1951137" y="5338938"/>
            <a:ext cx="216024" cy="221727"/>
            <a:chOff x="3563888" y="4235375"/>
            <a:chExt cx="216024" cy="221727"/>
          </a:xfrm>
        </p:grpSpPr>
        <p:sp>
          <p:nvSpPr>
            <p:cNvPr id="32" name="Dikdörtgen 31"/>
            <p:cNvSpPr/>
            <p:nvPr/>
          </p:nvSpPr>
          <p:spPr>
            <a:xfrm>
              <a:off x="3563888" y="4240138"/>
              <a:ext cx="216024" cy="21696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grpSp>
          <p:nvGrpSpPr>
            <p:cNvPr id="40" name="Grup 39"/>
            <p:cNvGrpSpPr/>
            <p:nvPr/>
          </p:nvGrpSpPr>
          <p:grpSpPr>
            <a:xfrm>
              <a:off x="3563888" y="4235375"/>
              <a:ext cx="216024" cy="221727"/>
              <a:chOff x="3592463" y="3861048"/>
              <a:chExt cx="216024" cy="257261"/>
            </a:xfrm>
          </p:grpSpPr>
          <p:cxnSp>
            <p:nvCxnSpPr>
              <p:cNvPr id="34" name="Düz Bağlayıcı 33"/>
              <p:cNvCxnSpPr/>
              <p:nvPr/>
            </p:nvCxnSpPr>
            <p:spPr>
              <a:xfrm flipH="1">
                <a:off x="3592463" y="3861048"/>
                <a:ext cx="216024" cy="25726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Düz Bağlayıcı 36"/>
              <p:cNvCxnSpPr/>
              <p:nvPr/>
            </p:nvCxnSpPr>
            <p:spPr>
              <a:xfrm>
                <a:off x="3599892" y="3861048"/>
                <a:ext cx="208595" cy="25726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Bağlı </a:t>
            </a:r>
            <a:r>
              <a:rPr lang="tr-TR" dirty="0" err="1"/>
              <a:t>Yığıt</a:t>
            </a:r>
            <a:r>
              <a:rPr lang="tr-TR" dirty="0"/>
              <a:t> Veri Yapısı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499992" y="1484784"/>
            <a:ext cx="4536504" cy="4680520"/>
          </a:xfrm>
        </p:spPr>
        <p:txBody>
          <a:bodyPr>
            <a:normAutofit fontScale="85000" lnSpcReduction="20000"/>
          </a:bodyPr>
          <a:lstStyle/>
          <a:p>
            <a:r>
              <a:rPr lang="tr-TR" dirty="0" smtClean="0"/>
              <a:t>Bağlı listeyi oluşturan düğümler, </a:t>
            </a:r>
            <a:r>
              <a:rPr lang="tr-TR" dirty="0" err="1" smtClean="0"/>
              <a:t>yığıt</a:t>
            </a:r>
            <a:r>
              <a:rPr lang="tr-TR" dirty="0" smtClean="0"/>
              <a:t> veri yapısını oluşturmak için kullanılabilir.</a:t>
            </a:r>
          </a:p>
          <a:p>
            <a:r>
              <a:rPr lang="tr-TR" dirty="0" err="1" smtClean="0"/>
              <a:t>Yığıta</a:t>
            </a:r>
            <a:r>
              <a:rPr lang="tr-TR" dirty="0" smtClean="0"/>
              <a:t> </a:t>
            </a:r>
            <a:r>
              <a:rPr lang="tr-TR" dirty="0"/>
              <a:t>eleman </a:t>
            </a:r>
            <a:r>
              <a:rPr lang="tr-TR" dirty="0" smtClean="0"/>
              <a:t>itmek bir bağlı listenin başına eleman eklemek gibi düşünülebilir. (</a:t>
            </a:r>
            <a:r>
              <a:rPr lang="tr-TR" dirty="0" err="1" smtClean="0"/>
              <a:t>push_front</a:t>
            </a:r>
            <a:r>
              <a:rPr lang="tr-TR" dirty="0" smtClean="0"/>
              <a:t>(eleman))</a:t>
            </a:r>
          </a:p>
          <a:p>
            <a:r>
              <a:rPr lang="tr-TR" dirty="0" err="1" smtClean="0"/>
              <a:t>Yığıttan</a:t>
            </a:r>
            <a:r>
              <a:rPr lang="tr-TR" dirty="0" smtClean="0"/>
              <a:t> eleman silmek ise yine bağlı listenin ilk elemanını silmek gibidir. (</a:t>
            </a:r>
            <a:r>
              <a:rPr lang="tr-TR" dirty="0" err="1" smtClean="0"/>
              <a:t>pop_front</a:t>
            </a:r>
            <a:r>
              <a:rPr lang="tr-TR" dirty="0" smtClean="0"/>
              <a:t>())</a:t>
            </a:r>
          </a:p>
          <a:p>
            <a:r>
              <a:rPr lang="tr-TR" dirty="0" smtClean="0"/>
              <a:t>Liste başı (</a:t>
            </a:r>
            <a:r>
              <a:rPr lang="tr-TR" dirty="0" err="1" smtClean="0"/>
              <a:t>head</a:t>
            </a:r>
            <a:r>
              <a:rPr lang="tr-TR" dirty="0" smtClean="0"/>
              <a:t>) </a:t>
            </a:r>
            <a:r>
              <a:rPr lang="tr-TR" dirty="0" err="1" smtClean="0"/>
              <a:t>yığıtın</a:t>
            </a:r>
            <a:r>
              <a:rPr lang="tr-TR" dirty="0" smtClean="0"/>
              <a:t> tepesini gösterir.</a:t>
            </a:r>
          </a:p>
          <a:p>
            <a:endParaRPr lang="tr-TR" dirty="0"/>
          </a:p>
        </p:txBody>
      </p:sp>
      <p:grpSp>
        <p:nvGrpSpPr>
          <p:cNvPr id="7" name="Grup 6"/>
          <p:cNvGrpSpPr/>
          <p:nvPr/>
        </p:nvGrpSpPr>
        <p:grpSpPr>
          <a:xfrm>
            <a:off x="1547664" y="4542456"/>
            <a:ext cx="1008112" cy="595114"/>
            <a:chOff x="1547664" y="4149079"/>
            <a:chExt cx="720080" cy="595114"/>
          </a:xfrm>
        </p:grpSpPr>
        <p:sp>
          <p:nvSpPr>
            <p:cNvPr id="5" name="Dikdörtgen 4"/>
            <p:cNvSpPr/>
            <p:nvPr/>
          </p:nvSpPr>
          <p:spPr>
            <a:xfrm>
              <a:off x="1547664" y="4446636"/>
              <a:ext cx="720080" cy="29755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err="1" smtClean="0"/>
                <a:t>next</a:t>
              </a:r>
              <a:endParaRPr lang="tr-TR" dirty="0"/>
            </a:p>
          </p:txBody>
        </p:sp>
        <p:sp>
          <p:nvSpPr>
            <p:cNvPr id="6" name="Dikdörtgen 5"/>
            <p:cNvSpPr/>
            <p:nvPr/>
          </p:nvSpPr>
          <p:spPr>
            <a:xfrm>
              <a:off x="1547664" y="4149079"/>
              <a:ext cx="720080" cy="29755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data</a:t>
              </a:r>
              <a:endParaRPr lang="tr-TR" dirty="0"/>
            </a:p>
          </p:txBody>
        </p:sp>
      </p:grpSp>
      <p:grpSp>
        <p:nvGrpSpPr>
          <p:cNvPr id="8" name="Grup 7"/>
          <p:cNvGrpSpPr/>
          <p:nvPr/>
        </p:nvGrpSpPr>
        <p:grpSpPr>
          <a:xfrm>
            <a:off x="1547664" y="3789040"/>
            <a:ext cx="1008112" cy="595114"/>
            <a:chOff x="1547664" y="4149079"/>
            <a:chExt cx="720080" cy="595114"/>
          </a:xfrm>
        </p:grpSpPr>
        <p:sp>
          <p:nvSpPr>
            <p:cNvPr id="9" name="Dikdörtgen 8"/>
            <p:cNvSpPr/>
            <p:nvPr/>
          </p:nvSpPr>
          <p:spPr>
            <a:xfrm>
              <a:off x="1547664" y="4446636"/>
              <a:ext cx="720080" cy="29755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err="1" smtClean="0"/>
                <a:t>next</a:t>
              </a:r>
              <a:endParaRPr lang="tr-TR" dirty="0"/>
            </a:p>
          </p:txBody>
        </p:sp>
        <p:sp>
          <p:nvSpPr>
            <p:cNvPr id="10" name="Dikdörtgen 9"/>
            <p:cNvSpPr/>
            <p:nvPr/>
          </p:nvSpPr>
          <p:spPr>
            <a:xfrm>
              <a:off x="1547664" y="4149079"/>
              <a:ext cx="720080" cy="29755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data</a:t>
              </a:r>
              <a:endParaRPr lang="tr-TR" dirty="0"/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1547664" y="2977902"/>
            <a:ext cx="1008112" cy="595114"/>
            <a:chOff x="1547664" y="4149079"/>
            <a:chExt cx="720080" cy="595114"/>
          </a:xfrm>
        </p:grpSpPr>
        <p:sp>
          <p:nvSpPr>
            <p:cNvPr id="12" name="Dikdörtgen 11"/>
            <p:cNvSpPr/>
            <p:nvPr/>
          </p:nvSpPr>
          <p:spPr>
            <a:xfrm>
              <a:off x="1547664" y="4446636"/>
              <a:ext cx="720080" cy="29755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err="1" smtClean="0"/>
                <a:t>next</a:t>
              </a:r>
              <a:endParaRPr lang="tr-TR" dirty="0"/>
            </a:p>
          </p:txBody>
        </p:sp>
        <p:sp>
          <p:nvSpPr>
            <p:cNvPr id="13" name="Dikdörtgen 12"/>
            <p:cNvSpPr/>
            <p:nvPr/>
          </p:nvSpPr>
          <p:spPr>
            <a:xfrm>
              <a:off x="1547664" y="4149079"/>
              <a:ext cx="720080" cy="29755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data</a:t>
              </a:r>
              <a:endParaRPr lang="tr-TR" dirty="0"/>
            </a:p>
          </p:txBody>
        </p:sp>
      </p:grpSp>
      <p:grpSp>
        <p:nvGrpSpPr>
          <p:cNvPr id="27" name="Grup 26"/>
          <p:cNvGrpSpPr/>
          <p:nvPr/>
        </p:nvGrpSpPr>
        <p:grpSpPr>
          <a:xfrm>
            <a:off x="1187624" y="1916832"/>
            <a:ext cx="1800200" cy="3672408"/>
            <a:chOff x="1259632" y="3140968"/>
            <a:chExt cx="1800200" cy="3024336"/>
          </a:xfrm>
        </p:grpSpPr>
        <p:cxnSp>
          <p:nvCxnSpPr>
            <p:cNvPr id="18" name="Düz Bağlayıcı 17"/>
            <p:cNvCxnSpPr/>
            <p:nvPr/>
          </p:nvCxnSpPr>
          <p:spPr>
            <a:xfrm>
              <a:off x="1259632" y="3140968"/>
              <a:ext cx="0" cy="3024336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Düz Bağlayıcı 19"/>
            <p:cNvCxnSpPr/>
            <p:nvPr/>
          </p:nvCxnSpPr>
          <p:spPr>
            <a:xfrm>
              <a:off x="3059832" y="3140968"/>
              <a:ext cx="0" cy="3024336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Düz Bağlayıcı 21"/>
            <p:cNvCxnSpPr/>
            <p:nvPr/>
          </p:nvCxnSpPr>
          <p:spPr>
            <a:xfrm>
              <a:off x="1259632" y="6165304"/>
              <a:ext cx="1800200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Düz Ok Bağlayıcısı 25"/>
          <p:cNvCxnSpPr/>
          <p:nvPr/>
        </p:nvCxnSpPr>
        <p:spPr>
          <a:xfrm>
            <a:off x="2051720" y="5128045"/>
            <a:ext cx="0" cy="216000"/>
          </a:xfrm>
          <a:prstGeom prst="straightConnector1">
            <a:avLst/>
          </a:prstGeom>
          <a:ln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Düz Ok Bağlayıcısı 41"/>
          <p:cNvCxnSpPr/>
          <p:nvPr/>
        </p:nvCxnSpPr>
        <p:spPr>
          <a:xfrm>
            <a:off x="2051720" y="4345114"/>
            <a:ext cx="0" cy="216000"/>
          </a:xfrm>
          <a:prstGeom prst="straightConnector1">
            <a:avLst/>
          </a:prstGeom>
          <a:ln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Düz Ok Bağlayıcısı 42"/>
          <p:cNvCxnSpPr/>
          <p:nvPr/>
        </p:nvCxnSpPr>
        <p:spPr>
          <a:xfrm>
            <a:off x="2051720" y="3573040"/>
            <a:ext cx="0" cy="216000"/>
          </a:xfrm>
          <a:prstGeom prst="straightConnector1">
            <a:avLst/>
          </a:prstGeom>
          <a:ln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Metin kutusu 43"/>
          <p:cNvSpPr txBox="1"/>
          <p:nvPr/>
        </p:nvSpPr>
        <p:spPr>
          <a:xfrm>
            <a:off x="179512" y="469123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düğüm0</a:t>
            </a:r>
            <a:endParaRPr lang="tr-TR" dirty="0"/>
          </a:p>
        </p:txBody>
      </p:sp>
      <p:sp>
        <p:nvSpPr>
          <p:cNvPr id="45" name="Metin kutusu 44"/>
          <p:cNvSpPr txBox="1"/>
          <p:nvPr/>
        </p:nvSpPr>
        <p:spPr>
          <a:xfrm>
            <a:off x="179512" y="393305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düğüm1</a:t>
            </a:r>
            <a:endParaRPr lang="tr-TR" dirty="0"/>
          </a:p>
        </p:txBody>
      </p:sp>
      <p:sp>
        <p:nvSpPr>
          <p:cNvPr id="46" name="Metin kutusu 45"/>
          <p:cNvSpPr txBox="1"/>
          <p:nvPr/>
        </p:nvSpPr>
        <p:spPr>
          <a:xfrm>
            <a:off x="179512" y="314096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düğüm2</a:t>
            </a:r>
            <a:endParaRPr lang="tr-TR" dirty="0"/>
          </a:p>
        </p:txBody>
      </p:sp>
      <p:sp>
        <p:nvSpPr>
          <p:cNvPr id="47" name="İkizkenar Üçgen 46"/>
          <p:cNvSpPr/>
          <p:nvPr/>
        </p:nvSpPr>
        <p:spPr>
          <a:xfrm rot="16200000">
            <a:off x="3076643" y="3124157"/>
            <a:ext cx="321655" cy="355276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8" name="Metin kutusu 47"/>
          <p:cNvSpPr txBox="1"/>
          <p:nvPr/>
        </p:nvSpPr>
        <p:spPr>
          <a:xfrm>
            <a:off x="3491880" y="3131676"/>
            <a:ext cx="792088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 err="1" smtClean="0"/>
              <a:t>head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2619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up 40"/>
          <p:cNvGrpSpPr/>
          <p:nvPr/>
        </p:nvGrpSpPr>
        <p:grpSpPr>
          <a:xfrm>
            <a:off x="2167161" y="5338938"/>
            <a:ext cx="216024" cy="221727"/>
            <a:chOff x="3563888" y="4235375"/>
            <a:chExt cx="216024" cy="221727"/>
          </a:xfrm>
        </p:grpSpPr>
        <p:sp>
          <p:nvSpPr>
            <p:cNvPr id="32" name="Dikdörtgen 31"/>
            <p:cNvSpPr/>
            <p:nvPr/>
          </p:nvSpPr>
          <p:spPr>
            <a:xfrm>
              <a:off x="3563888" y="4240138"/>
              <a:ext cx="216024" cy="21696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grpSp>
          <p:nvGrpSpPr>
            <p:cNvPr id="40" name="Grup 39"/>
            <p:cNvGrpSpPr/>
            <p:nvPr/>
          </p:nvGrpSpPr>
          <p:grpSpPr>
            <a:xfrm>
              <a:off x="3563888" y="4235375"/>
              <a:ext cx="216024" cy="221727"/>
              <a:chOff x="3592463" y="3861048"/>
              <a:chExt cx="216024" cy="257261"/>
            </a:xfrm>
          </p:grpSpPr>
          <p:cxnSp>
            <p:nvCxnSpPr>
              <p:cNvPr id="34" name="Düz Bağlayıcı 33"/>
              <p:cNvCxnSpPr/>
              <p:nvPr/>
            </p:nvCxnSpPr>
            <p:spPr>
              <a:xfrm flipH="1">
                <a:off x="3592463" y="3861048"/>
                <a:ext cx="216024" cy="25726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Düz Bağlayıcı 36"/>
              <p:cNvCxnSpPr/>
              <p:nvPr/>
            </p:nvCxnSpPr>
            <p:spPr>
              <a:xfrm>
                <a:off x="3599892" y="3861048"/>
                <a:ext cx="208595" cy="25726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Bağlı </a:t>
            </a:r>
            <a:r>
              <a:rPr lang="tr-TR" dirty="0" err="1"/>
              <a:t>Yığıt</a:t>
            </a:r>
            <a:r>
              <a:rPr lang="tr-TR" dirty="0"/>
              <a:t> Veri Yapısı</a:t>
            </a:r>
          </a:p>
        </p:txBody>
      </p:sp>
      <p:grpSp>
        <p:nvGrpSpPr>
          <p:cNvPr id="27" name="Grup 26"/>
          <p:cNvGrpSpPr/>
          <p:nvPr/>
        </p:nvGrpSpPr>
        <p:grpSpPr>
          <a:xfrm>
            <a:off x="1403648" y="1916832"/>
            <a:ext cx="1800200" cy="3672408"/>
            <a:chOff x="1259632" y="3140968"/>
            <a:chExt cx="1800200" cy="3024336"/>
          </a:xfrm>
        </p:grpSpPr>
        <p:cxnSp>
          <p:nvCxnSpPr>
            <p:cNvPr id="18" name="Düz Bağlayıcı 17"/>
            <p:cNvCxnSpPr/>
            <p:nvPr/>
          </p:nvCxnSpPr>
          <p:spPr>
            <a:xfrm>
              <a:off x="1259632" y="3140968"/>
              <a:ext cx="0" cy="3024336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Düz Bağlayıcı 19"/>
            <p:cNvCxnSpPr/>
            <p:nvPr/>
          </p:nvCxnSpPr>
          <p:spPr>
            <a:xfrm>
              <a:off x="3059832" y="3140968"/>
              <a:ext cx="0" cy="3024336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Düz Bağlayıcı 21"/>
            <p:cNvCxnSpPr/>
            <p:nvPr/>
          </p:nvCxnSpPr>
          <p:spPr>
            <a:xfrm>
              <a:off x="1259632" y="6165304"/>
              <a:ext cx="1800200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Metin kutusu 43"/>
          <p:cNvSpPr txBox="1"/>
          <p:nvPr/>
        </p:nvSpPr>
        <p:spPr>
          <a:xfrm>
            <a:off x="395536" y="469123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düğüm0</a:t>
            </a:r>
            <a:endParaRPr lang="tr-TR" dirty="0"/>
          </a:p>
        </p:txBody>
      </p:sp>
      <p:sp>
        <p:nvSpPr>
          <p:cNvPr id="19" name="İkizkenar Üçgen 18"/>
          <p:cNvSpPr/>
          <p:nvPr/>
        </p:nvSpPr>
        <p:spPr>
          <a:xfrm rot="16200000">
            <a:off x="3292667" y="5284397"/>
            <a:ext cx="321655" cy="355276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Metin kutusu 20"/>
          <p:cNvSpPr txBox="1"/>
          <p:nvPr/>
        </p:nvSpPr>
        <p:spPr>
          <a:xfrm>
            <a:off x="3707904" y="5291916"/>
            <a:ext cx="1584176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 err="1"/>
              <a:t>h</a:t>
            </a:r>
            <a:r>
              <a:rPr lang="tr-TR" dirty="0" err="1" smtClean="0"/>
              <a:t>ead</a:t>
            </a:r>
            <a:r>
              <a:rPr lang="tr-TR" dirty="0" smtClean="0"/>
              <a:t>=NULL</a:t>
            </a:r>
            <a:endParaRPr lang="tr-TR" dirty="0"/>
          </a:p>
        </p:txBody>
      </p:sp>
      <p:sp>
        <p:nvSpPr>
          <p:cNvPr id="3" name="Bulut 2"/>
          <p:cNvSpPr/>
          <p:nvPr/>
        </p:nvSpPr>
        <p:spPr>
          <a:xfrm>
            <a:off x="4860032" y="2852936"/>
            <a:ext cx="2808312" cy="1584176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tr-TR" dirty="0" err="1" smtClean="0"/>
              <a:t>Stack</a:t>
            </a:r>
            <a:r>
              <a:rPr lang="tr-TR" dirty="0" smtClean="0"/>
              <a:t> boş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tr-TR" dirty="0" err="1" smtClean="0"/>
              <a:t>Head</a:t>
            </a:r>
            <a:r>
              <a:rPr lang="tr-TR" dirty="0" smtClean="0"/>
              <a:t>=NULL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9609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up 51"/>
          <p:cNvGrpSpPr/>
          <p:nvPr/>
        </p:nvGrpSpPr>
        <p:grpSpPr>
          <a:xfrm>
            <a:off x="3419872" y="1177702"/>
            <a:ext cx="1314146" cy="595114"/>
            <a:chOff x="1547664" y="4149079"/>
            <a:chExt cx="720080" cy="595114"/>
          </a:xfrm>
        </p:grpSpPr>
        <p:sp>
          <p:nvSpPr>
            <p:cNvPr id="53" name="Dikdörtgen 52"/>
            <p:cNvSpPr/>
            <p:nvPr/>
          </p:nvSpPr>
          <p:spPr>
            <a:xfrm>
              <a:off x="1547664" y="4446636"/>
              <a:ext cx="720080" cy="29755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400" dirty="0" err="1" smtClean="0"/>
                <a:t>Next:NULL</a:t>
              </a:r>
              <a:endParaRPr lang="tr-TR" sz="1400" dirty="0"/>
            </a:p>
          </p:txBody>
        </p:sp>
        <p:sp>
          <p:nvSpPr>
            <p:cNvPr id="54" name="Dikdörtgen 53"/>
            <p:cNvSpPr/>
            <p:nvPr/>
          </p:nvSpPr>
          <p:spPr>
            <a:xfrm>
              <a:off x="1547664" y="4149079"/>
              <a:ext cx="720080" cy="29755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400" dirty="0" err="1" smtClean="0"/>
                <a:t>Data:Eleman</a:t>
              </a:r>
              <a:r>
                <a:rPr lang="tr-TR" sz="1400" dirty="0" smtClean="0"/>
                <a:t> 0</a:t>
              </a:r>
              <a:endParaRPr lang="tr-TR" sz="1400" dirty="0"/>
            </a:p>
          </p:txBody>
        </p:sp>
      </p:grpSp>
      <p:grpSp>
        <p:nvGrpSpPr>
          <p:cNvPr id="41" name="Grup 40"/>
          <p:cNvGrpSpPr/>
          <p:nvPr/>
        </p:nvGrpSpPr>
        <p:grpSpPr>
          <a:xfrm>
            <a:off x="2167161" y="5338938"/>
            <a:ext cx="216024" cy="221727"/>
            <a:chOff x="3563888" y="4235375"/>
            <a:chExt cx="216024" cy="221727"/>
          </a:xfrm>
        </p:grpSpPr>
        <p:sp>
          <p:nvSpPr>
            <p:cNvPr id="32" name="Dikdörtgen 31"/>
            <p:cNvSpPr/>
            <p:nvPr/>
          </p:nvSpPr>
          <p:spPr>
            <a:xfrm>
              <a:off x="3563888" y="4240138"/>
              <a:ext cx="216024" cy="21696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grpSp>
          <p:nvGrpSpPr>
            <p:cNvPr id="40" name="Grup 39"/>
            <p:cNvGrpSpPr/>
            <p:nvPr/>
          </p:nvGrpSpPr>
          <p:grpSpPr>
            <a:xfrm>
              <a:off x="3563888" y="4235375"/>
              <a:ext cx="216024" cy="221727"/>
              <a:chOff x="3592463" y="3861048"/>
              <a:chExt cx="216024" cy="257261"/>
            </a:xfrm>
          </p:grpSpPr>
          <p:cxnSp>
            <p:nvCxnSpPr>
              <p:cNvPr id="34" name="Düz Bağlayıcı 33"/>
              <p:cNvCxnSpPr/>
              <p:nvPr/>
            </p:nvCxnSpPr>
            <p:spPr>
              <a:xfrm flipH="1">
                <a:off x="3592463" y="3861048"/>
                <a:ext cx="216024" cy="25726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Düz Bağlayıcı 36"/>
              <p:cNvCxnSpPr/>
              <p:nvPr/>
            </p:nvCxnSpPr>
            <p:spPr>
              <a:xfrm>
                <a:off x="3599892" y="3861048"/>
                <a:ext cx="208595" cy="25726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Bağlı </a:t>
            </a:r>
            <a:r>
              <a:rPr lang="tr-TR" dirty="0" err="1"/>
              <a:t>Yığıt</a:t>
            </a:r>
            <a:r>
              <a:rPr lang="tr-TR" dirty="0"/>
              <a:t> Veri Yapısı</a:t>
            </a:r>
          </a:p>
        </p:txBody>
      </p:sp>
      <p:grpSp>
        <p:nvGrpSpPr>
          <p:cNvPr id="27" name="Grup 26"/>
          <p:cNvGrpSpPr/>
          <p:nvPr/>
        </p:nvGrpSpPr>
        <p:grpSpPr>
          <a:xfrm>
            <a:off x="1403648" y="1916832"/>
            <a:ext cx="1800200" cy="3672408"/>
            <a:chOff x="1259632" y="3140968"/>
            <a:chExt cx="1800200" cy="3024336"/>
          </a:xfrm>
        </p:grpSpPr>
        <p:cxnSp>
          <p:nvCxnSpPr>
            <p:cNvPr id="18" name="Düz Bağlayıcı 17"/>
            <p:cNvCxnSpPr/>
            <p:nvPr/>
          </p:nvCxnSpPr>
          <p:spPr>
            <a:xfrm>
              <a:off x="1259632" y="3140968"/>
              <a:ext cx="0" cy="3024336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Düz Bağlayıcı 19"/>
            <p:cNvCxnSpPr/>
            <p:nvPr/>
          </p:nvCxnSpPr>
          <p:spPr>
            <a:xfrm>
              <a:off x="3059832" y="3140968"/>
              <a:ext cx="0" cy="3024336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Düz Bağlayıcı 21"/>
            <p:cNvCxnSpPr/>
            <p:nvPr/>
          </p:nvCxnSpPr>
          <p:spPr>
            <a:xfrm>
              <a:off x="1259632" y="6165304"/>
              <a:ext cx="1800200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Düz Ok Bağlayıcısı 25"/>
          <p:cNvCxnSpPr/>
          <p:nvPr/>
        </p:nvCxnSpPr>
        <p:spPr>
          <a:xfrm>
            <a:off x="2267744" y="5128045"/>
            <a:ext cx="0" cy="216000"/>
          </a:xfrm>
          <a:prstGeom prst="straightConnector1">
            <a:avLst/>
          </a:prstGeom>
          <a:ln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Metin kutusu 43"/>
          <p:cNvSpPr txBox="1"/>
          <p:nvPr/>
        </p:nvSpPr>
        <p:spPr>
          <a:xfrm>
            <a:off x="395536" y="469123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düğüm0</a:t>
            </a:r>
            <a:endParaRPr lang="tr-TR" dirty="0"/>
          </a:p>
        </p:txBody>
      </p:sp>
      <p:sp>
        <p:nvSpPr>
          <p:cNvPr id="29" name="Metin kutusu 28"/>
          <p:cNvSpPr txBox="1"/>
          <p:nvPr/>
        </p:nvSpPr>
        <p:spPr>
          <a:xfrm>
            <a:off x="5364088" y="1918573"/>
            <a:ext cx="2304256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stack1.push(Eleman0)</a:t>
            </a:r>
          </a:p>
          <a:p>
            <a:endParaRPr lang="tr-TR" dirty="0"/>
          </a:p>
        </p:txBody>
      </p:sp>
      <p:sp>
        <p:nvSpPr>
          <p:cNvPr id="30" name="İkizkenar Üçgen 29"/>
          <p:cNvSpPr/>
          <p:nvPr/>
        </p:nvSpPr>
        <p:spPr>
          <a:xfrm rot="16200000">
            <a:off x="3292667" y="4645617"/>
            <a:ext cx="321655" cy="355276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Metin kutusu 30"/>
          <p:cNvSpPr txBox="1"/>
          <p:nvPr/>
        </p:nvSpPr>
        <p:spPr>
          <a:xfrm>
            <a:off x="3707904" y="4653136"/>
            <a:ext cx="1584176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 err="1"/>
              <a:t>h</a:t>
            </a:r>
            <a:r>
              <a:rPr lang="tr-TR" dirty="0" err="1" smtClean="0"/>
              <a:t>ead</a:t>
            </a:r>
            <a:r>
              <a:rPr lang="tr-TR" dirty="0" smtClean="0"/>
              <a:t>=düğüm0</a:t>
            </a:r>
            <a:endParaRPr lang="tr-TR" dirty="0"/>
          </a:p>
        </p:txBody>
      </p:sp>
      <p:sp>
        <p:nvSpPr>
          <p:cNvPr id="33" name="Bulut 32"/>
          <p:cNvSpPr/>
          <p:nvPr/>
        </p:nvSpPr>
        <p:spPr>
          <a:xfrm>
            <a:off x="5076056" y="2993701"/>
            <a:ext cx="3888432" cy="1584176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tr-TR" dirty="0" err="1" smtClean="0"/>
              <a:t>head</a:t>
            </a:r>
            <a:r>
              <a:rPr lang="tr-TR" dirty="0" smtClean="0"/>
              <a:t> şimdi eklenen elemanı (eleman0) taşıyan düğümü (düğüm0) gösteriyor</a:t>
            </a:r>
            <a:endParaRPr lang="tr-TR" dirty="0"/>
          </a:p>
        </p:txBody>
      </p:sp>
      <p:sp>
        <p:nvSpPr>
          <p:cNvPr id="15" name="Yay 14"/>
          <p:cNvSpPr/>
          <p:nvPr/>
        </p:nvSpPr>
        <p:spPr>
          <a:xfrm rot="16200000">
            <a:off x="2420237" y="1601273"/>
            <a:ext cx="1315194" cy="1332148"/>
          </a:xfrm>
          <a:prstGeom prst="arc">
            <a:avLst/>
          </a:prstGeom>
          <a:ln w="34925"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55" name="Grup 54"/>
          <p:cNvGrpSpPr/>
          <p:nvPr/>
        </p:nvGrpSpPr>
        <p:grpSpPr>
          <a:xfrm>
            <a:off x="1691680" y="4542456"/>
            <a:ext cx="1314146" cy="595114"/>
            <a:chOff x="1547664" y="4149079"/>
            <a:chExt cx="720080" cy="595114"/>
          </a:xfrm>
        </p:grpSpPr>
        <p:sp>
          <p:nvSpPr>
            <p:cNvPr id="56" name="Dikdörtgen 55"/>
            <p:cNvSpPr/>
            <p:nvPr/>
          </p:nvSpPr>
          <p:spPr>
            <a:xfrm>
              <a:off x="1547664" y="4446636"/>
              <a:ext cx="720080" cy="29755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400" dirty="0" err="1" smtClean="0"/>
                <a:t>Next:NULL</a:t>
              </a:r>
              <a:endParaRPr lang="tr-TR" sz="1400" dirty="0"/>
            </a:p>
          </p:txBody>
        </p:sp>
        <p:sp>
          <p:nvSpPr>
            <p:cNvPr id="57" name="Dikdörtgen 56"/>
            <p:cNvSpPr/>
            <p:nvPr/>
          </p:nvSpPr>
          <p:spPr>
            <a:xfrm>
              <a:off x="1547664" y="4149079"/>
              <a:ext cx="720080" cy="29755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400" dirty="0" err="1" smtClean="0"/>
                <a:t>Data:Eleman</a:t>
              </a:r>
              <a:r>
                <a:rPr lang="tr-TR" sz="1400" dirty="0" smtClean="0"/>
                <a:t> 0</a:t>
              </a:r>
              <a:endParaRPr lang="tr-T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696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Yığıt</a:t>
            </a:r>
            <a:r>
              <a:rPr lang="tr-TR" dirty="0" smtClean="0"/>
              <a:t> nasıl çalışır?</a:t>
            </a:r>
            <a:endParaRPr lang="tr-TR" dirty="0"/>
          </a:p>
        </p:txBody>
      </p:sp>
      <p:grpSp>
        <p:nvGrpSpPr>
          <p:cNvPr id="10" name="Grup 9"/>
          <p:cNvGrpSpPr/>
          <p:nvPr/>
        </p:nvGrpSpPr>
        <p:grpSpPr>
          <a:xfrm>
            <a:off x="5200052" y="3618751"/>
            <a:ext cx="1244207" cy="2089972"/>
            <a:chOff x="1259632" y="2204864"/>
            <a:chExt cx="1224136" cy="1872208"/>
          </a:xfrm>
        </p:grpSpPr>
        <p:cxnSp>
          <p:nvCxnSpPr>
            <p:cNvPr id="5" name="Düz Bağlayıcı 4"/>
            <p:cNvCxnSpPr/>
            <p:nvPr/>
          </p:nvCxnSpPr>
          <p:spPr>
            <a:xfrm>
              <a:off x="1259632" y="2204864"/>
              <a:ext cx="0" cy="187220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Düz Bağlayıcı 6"/>
            <p:cNvCxnSpPr/>
            <p:nvPr/>
          </p:nvCxnSpPr>
          <p:spPr>
            <a:xfrm>
              <a:off x="1259632" y="4077072"/>
              <a:ext cx="1224136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Düz Bağlayıcı 8"/>
            <p:cNvCxnSpPr/>
            <p:nvPr/>
          </p:nvCxnSpPr>
          <p:spPr>
            <a:xfrm flipV="1">
              <a:off x="2483768" y="2204864"/>
              <a:ext cx="0" cy="187220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Yay 2"/>
          <p:cNvSpPr/>
          <p:nvPr/>
        </p:nvSpPr>
        <p:spPr>
          <a:xfrm rot="16200000">
            <a:off x="7524328" y="3230627"/>
            <a:ext cx="1584176" cy="1584176"/>
          </a:xfrm>
          <a:prstGeom prst="arc">
            <a:avLst/>
          </a:prstGeom>
          <a:ln w="349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Yay 10"/>
          <p:cNvSpPr/>
          <p:nvPr/>
        </p:nvSpPr>
        <p:spPr>
          <a:xfrm>
            <a:off x="4139952" y="3246430"/>
            <a:ext cx="1584176" cy="1584176"/>
          </a:xfrm>
          <a:prstGeom prst="arc">
            <a:avLst/>
          </a:prstGeom>
          <a:ln w="349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Dikdörtgen 19"/>
          <p:cNvSpPr/>
          <p:nvPr/>
        </p:nvSpPr>
        <p:spPr>
          <a:xfrm>
            <a:off x="5291876" y="5206917"/>
            <a:ext cx="1024875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1" name="Dikdörtgen 20"/>
          <p:cNvSpPr/>
          <p:nvPr/>
        </p:nvSpPr>
        <p:spPr>
          <a:xfrm>
            <a:off x="5268376" y="4682924"/>
            <a:ext cx="1024875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8" name="Bulut Belirtme Çizgisi 17"/>
          <p:cNvSpPr/>
          <p:nvPr/>
        </p:nvSpPr>
        <p:spPr>
          <a:xfrm>
            <a:off x="4800596" y="2067724"/>
            <a:ext cx="1960432" cy="720080"/>
          </a:xfrm>
          <a:prstGeom prst="cloudCallout">
            <a:avLst>
              <a:gd name="adj1" fmla="val -13143"/>
              <a:gd name="adj2" fmla="val 10992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push</a:t>
            </a:r>
            <a:r>
              <a:rPr lang="tr-TR" dirty="0" smtClean="0"/>
              <a:t>(data)</a:t>
            </a:r>
            <a:endParaRPr lang="tr-TR" dirty="0"/>
          </a:p>
        </p:txBody>
      </p:sp>
      <p:sp>
        <p:nvSpPr>
          <p:cNvPr id="33" name="Bulut Belirtme Çizgisi 32"/>
          <p:cNvSpPr/>
          <p:nvPr/>
        </p:nvSpPr>
        <p:spPr>
          <a:xfrm>
            <a:off x="7070556" y="1916832"/>
            <a:ext cx="1944216" cy="720080"/>
          </a:xfrm>
          <a:prstGeom prst="cloudCallout">
            <a:avLst>
              <a:gd name="adj1" fmla="val -15601"/>
              <a:gd name="adj2" fmla="val 15006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data=pop()</a:t>
            </a:r>
            <a:endParaRPr lang="tr-TR" dirty="0"/>
          </a:p>
        </p:txBody>
      </p:sp>
      <p:sp>
        <p:nvSpPr>
          <p:cNvPr id="61" name="Dikdörtgen 60"/>
          <p:cNvSpPr/>
          <p:nvPr/>
        </p:nvSpPr>
        <p:spPr>
          <a:xfrm>
            <a:off x="5268375" y="4210996"/>
            <a:ext cx="1024875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grpSp>
        <p:nvGrpSpPr>
          <p:cNvPr id="63" name="Grup 62"/>
          <p:cNvGrpSpPr/>
          <p:nvPr/>
        </p:nvGrpSpPr>
        <p:grpSpPr>
          <a:xfrm>
            <a:off x="6732240" y="3678450"/>
            <a:ext cx="1244207" cy="2089972"/>
            <a:chOff x="1259632" y="2204864"/>
            <a:chExt cx="1224136" cy="1872208"/>
          </a:xfrm>
        </p:grpSpPr>
        <p:cxnSp>
          <p:nvCxnSpPr>
            <p:cNvPr id="64" name="Düz Bağlayıcı 63"/>
            <p:cNvCxnSpPr/>
            <p:nvPr/>
          </p:nvCxnSpPr>
          <p:spPr>
            <a:xfrm>
              <a:off x="1259632" y="2204864"/>
              <a:ext cx="0" cy="187220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Düz Bağlayıcı 64"/>
            <p:cNvCxnSpPr/>
            <p:nvPr/>
          </p:nvCxnSpPr>
          <p:spPr>
            <a:xfrm>
              <a:off x="1259632" y="4077072"/>
              <a:ext cx="1224136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Düz Bağlayıcı 65"/>
            <p:cNvCxnSpPr/>
            <p:nvPr/>
          </p:nvCxnSpPr>
          <p:spPr>
            <a:xfrm flipV="1">
              <a:off x="2483768" y="2204864"/>
              <a:ext cx="0" cy="187220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Dikdörtgen 66"/>
          <p:cNvSpPr/>
          <p:nvPr/>
        </p:nvSpPr>
        <p:spPr>
          <a:xfrm>
            <a:off x="6859493" y="5266616"/>
            <a:ext cx="1024875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68" name="Dikdörtgen 67"/>
          <p:cNvSpPr/>
          <p:nvPr/>
        </p:nvSpPr>
        <p:spPr>
          <a:xfrm>
            <a:off x="6859493" y="4742623"/>
            <a:ext cx="1024875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70" name="Dikdörtgen 69"/>
          <p:cNvSpPr/>
          <p:nvPr/>
        </p:nvSpPr>
        <p:spPr>
          <a:xfrm>
            <a:off x="4267001" y="2903709"/>
            <a:ext cx="1024875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71" name="Dikdörtgen 70"/>
          <p:cNvSpPr/>
          <p:nvPr/>
        </p:nvSpPr>
        <p:spPr>
          <a:xfrm>
            <a:off x="8042664" y="3308136"/>
            <a:ext cx="1024875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4" name="Metin kutusu 3"/>
          <p:cNvSpPr txBox="1"/>
          <p:nvPr/>
        </p:nvSpPr>
        <p:spPr>
          <a:xfrm>
            <a:off x="107504" y="2276872"/>
            <a:ext cx="432048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tr-TR" sz="2400" dirty="0" err="1"/>
              <a:t>Stack</a:t>
            </a:r>
            <a:r>
              <a:rPr lang="tr-TR" sz="2400" dirty="0"/>
              <a:t> ADT temel işlemleri: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tr-TR" sz="2400" dirty="0" err="1"/>
              <a:t>yığıtın</a:t>
            </a:r>
            <a:r>
              <a:rPr lang="tr-TR" sz="2400" dirty="0"/>
              <a:t> üstüne veri </a:t>
            </a:r>
            <a:r>
              <a:rPr lang="tr-TR" sz="2400" dirty="0" smtClean="0"/>
              <a:t>gönderme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tr-TR" sz="2400" dirty="0" err="1" smtClean="0"/>
              <a:t>yığıtın</a:t>
            </a:r>
            <a:r>
              <a:rPr lang="tr-TR" sz="2400" dirty="0" smtClean="0"/>
              <a:t> </a:t>
            </a:r>
            <a:r>
              <a:rPr lang="tr-TR" sz="2400" dirty="0"/>
              <a:t>üstünden veri </a:t>
            </a:r>
            <a:r>
              <a:rPr lang="tr-TR" sz="2400" dirty="0" smtClean="0"/>
              <a:t>silme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tr-TR" sz="2400" dirty="0" err="1"/>
              <a:t>yığıtın</a:t>
            </a:r>
            <a:r>
              <a:rPr lang="tr-TR" sz="2400" dirty="0"/>
              <a:t> </a:t>
            </a:r>
            <a:r>
              <a:rPr lang="tr-TR" sz="2400" dirty="0" smtClean="0"/>
              <a:t>üstünden veri okuma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tr-TR" sz="2400" dirty="0" err="1" smtClean="0"/>
              <a:t>Lyığıtı</a:t>
            </a:r>
            <a:r>
              <a:rPr lang="tr-TR" sz="2400" dirty="0" smtClean="0"/>
              <a:t> boşaltma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tr-TR" sz="2400" b="1" dirty="0" err="1"/>
              <a:t>void</a:t>
            </a:r>
            <a:r>
              <a:rPr lang="tr-TR" sz="2400" b="1" dirty="0"/>
              <a:t> </a:t>
            </a:r>
            <a:r>
              <a:rPr lang="tr-TR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push</a:t>
            </a:r>
            <a:r>
              <a:rPr lang="tr-TR" sz="2400" b="1" dirty="0" smtClean="0"/>
              <a:t>(data)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tr-TR" sz="2400" b="1" dirty="0" err="1" smtClean="0"/>
              <a:t>void</a:t>
            </a:r>
            <a:r>
              <a:rPr lang="tr-TR" sz="2400" b="1" dirty="0" smtClean="0"/>
              <a:t> </a:t>
            </a:r>
            <a:r>
              <a:rPr lang="tr-T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</a:t>
            </a:r>
            <a:r>
              <a:rPr lang="tr-TR" sz="2400" b="1" dirty="0"/>
              <a:t>()  </a:t>
            </a:r>
            <a:endParaRPr lang="tr-TR" sz="2400" b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err="1" smtClean="0"/>
              <a:t>eleman</a:t>
            </a:r>
            <a:r>
              <a:rPr lang="tr-TR" sz="2400" b="1" dirty="0" smtClean="0"/>
              <a:t> </a:t>
            </a:r>
            <a:r>
              <a:rPr lang="tr-T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</a:t>
            </a:r>
            <a:r>
              <a:rPr lang="tr-TR" sz="2400" b="1" dirty="0" smtClean="0"/>
              <a:t>() veya </a:t>
            </a:r>
            <a:r>
              <a:rPr lang="tr-TR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peek</a:t>
            </a:r>
            <a:r>
              <a:rPr lang="tr-TR" sz="2400" b="1" dirty="0" smtClean="0"/>
              <a:t>()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tr-TR" sz="2400" b="1" dirty="0" err="1"/>
              <a:t>v</a:t>
            </a:r>
            <a:r>
              <a:rPr lang="tr-TR" sz="2400" b="1" dirty="0" err="1" smtClean="0"/>
              <a:t>oid</a:t>
            </a:r>
            <a:r>
              <a:rPr lang="tr-TR" sz="2400" b="1" dirty="0" smtClean="0"/>
              <a:t> </a:t>
            </a:r>
            <a:r>
              <a:rPr lang="tr-TR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clear</a:t>
            </a:r>
            <a:r>
              <a:rPr lang="tr-TR" sz="2400" b="1" dirty="0" smtClean="0"/>
              <a:t>()</a:t>
            </a:r>
            <a:endParaRPr lang="tr-TR" sz="2400" b="1" dirty="0"/>
          </a:p>
          <a:p>
            <a:endParaRPr lang="tr-TR" dirty="0"/>
          </a:p>
        </p:txBody>
      </p:sp>
      <p:sp>
        <p:nvSpPr>
          <p:cNvPr id="25" name="Dikdörtgen 24"/>
          <p:cNvSpPr/>
          <p:nvPr/>
        </p:nvSpPr>
        <p:spPr>
          <a:xfrm>
            <a:off x="6859493" y="4254975"/>
            <a:ext cx="1024875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5654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up 40"/>
          <p:cNvGrpSpPr/>
          <p:nvPr/>
        </p:nvGrpSpPr>
        <p:grpSpPr>
          <a:xfrm>
            <a:off x="2167161" y="5338938"/>
            <a:ext cx="216024" cy="221727"/>
            <a:chOff x="3563888" y="4235375"/>
            <a:chExt cx="216024" cy="221727"/>
          </a:xfrm>
        </p:grpSpPr>
        <p:sp>
          <p:nvSpPr>
            <p:cNvPr id="32" name="Dikdörtgen 31"/>
            <p:cNvSpPr/>
            <p:nvPr/>
          </p:nvSpPr>
          <p:spPr>
            <a:xfrm>
              <a:off x="3563888" y="4240138"/>
              <a:ext cx="216024" cy="21696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grpSp>
          <p:nvGrpSpPr>
            <p:cNvPr id="40" name="Grup 39"/>
            <p:cNvGrpSpPr/>
            <p:nvPr/>
          </p:nvGrpSpPr>
          <p:grpSpPr>
            <a:xfrm>
              <a:off x="3563888" y="4235375"/>
              <a:ext cx="216024" cy="221727"/>
              <a:chOff x="3592463" y="3861048"/>
              <a:chExt cx="216024" cy="257261"/>
            </a:xfrm>
          </p:grpSpPr>
          <p:cxnSp>
            <p:nvCxnSpPr>
              <p:cNvPr id="34" name="Düz Bağlayıcı 33"/>
              <p:cNvCxnSpPr/>
              <p:nvPr/>
            </p:nvCxnSpPr>
            <p:spPr>
              <a:xfrm flipH="1">
                <a:off x="3592463" y="3861048"/>
                <a:ext cx="216024" cy="25726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Düz Bağlayıcı 36"/>
              <p:cNvCxnSpPr/>
              <p:nvPr/>
            </p:nvCxnSpPr>
            <p:spPr>
              <a:xfrm>
                <a:off x="3599892" y="3861048"/>
                <a:ext cx="208595" cy="25726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Bağlı </a:t>
            </a:r>
            <a:r>
              <a:rPr lang="tr-TR" dirty="0" err="1"/>
              <a:t>Yığıt</a:t>
            </a:r>
            <a:r>
              <a:rPr lang="tr-TR" dirty="0"/>
              <a:t> Veri Yapısı</a:t>
            </a:r>
          </a:p>
        </p:txBody>
      </p:sp>
      <p:grpSp>
        <p:nvGrpSpPr>
          <p:cNvPr id="7" name="Grup 6"/>
          <p:cNvGrpSpPr/>
          <p:nvPr/>
        </p:nvGrpSpPr>
        <p:grpSpPr>
          <a:xfrm>
            <a:off x="1691680" y="4542456"/>
            <a:ext cx="1314146" cy="595114"/>
            <a:chOff x="1547664" y="4149079"/>
            <a:chExt cx="720080" cy="595114"/>
          </a:xfrm>
        </p:grpSpPr>
        <p:sp>
          <p:nvSpPr>
            <p:cNvPr id="5" name="Dikdörtgen 4"/>
            <p:cNvSpPr/>
            <p:nvPr/>
          </p:nvSpPr>
          <p:spPr>
            <a:xfrm>
              <a:off x="1547664" y="4446636"/>
              <a:ext cx="720080" cy="29755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400" dirty="0" err="1" smtClean="0"/>
                <a:t>Next:NULL</a:t>
              </a:r>
              <a:endParaRPr lang="tr-TR" sz="1400" dirty="0"/>
            </a:p>
          </p:txBody>
        </p:sp>
        <p:sp>
          <p:nvSpPr>
            <p:cNvPr id="6" name="Dikdörtgen 5"/>
            <p:cNvSpPr/>
            <p:nvPr/>
          </p:nvSpPr>
          <p:spPr>
            <a:xfrm>
              <a:off x="1547664" y="4149079"/>
              <a:ext cx="720080" cy="29755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400" dirty="0" smtClean="0"/>
                <a:t>Data:Eleman0</a:t>
              </a:r>
              <a:endParaRPr lang="tr-TR" sz="1400" dirty="0"/>
            </a:p>
          </p:txBody>
        </p:sp>
      </p:grpSp>
      <p:grpSp>
        <p:nvGrpSpPr>
          <p:cNvPr id="27" name="Grup 26"/>
          <p:cNvGrpSpPr/>
          <p:nvPr/>
        </p:nvGrpSpPr>
        <p:grpSpPr>
          <a:xfrm>
            <a:off x="1403648" y="1916832"/>
            <a:ext cx="1800200" cy="3672408"/>
            <a:chOff x="1259632" y="3140968"/>
            <a:chExt cx="1800200" cy="3024336"/>
          </a:xfrm>
        </p:grpSpPr>
        <p:cxnSp>
          <p:nvCxnSpPr>
            <p:cNvPr id="18" name="Düz Bağlayıcı 17"/>
            <p:cNvCxnSpPr/>
            <p:nvPr/>
          </p:nvCxnSpPr>
          <p:spPr>
            <a:xfrm>
              <a:off x="1259632" y="3140968"/>
              <a:ext cx="0" cy="3024336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Düz Bağlayıcı 19"/>
            <p:cNvCxnSpPr/>
            <p:nvPr/>
          </p:nvCxnSpPr>
          <p:spPr>
            <a:xfrm>
              <a:off x="3059832" y="3140968"/>
              <a:ext cx="0" cy="3024336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Düz Bağlayıcı 21"/>
            <p:cNvCxnSpPr/>
            <p:nvPr/>
          </p:nvCxnSpPr>
          <p:spPr>
            <a:xfrm>
              <a:off x="1259632" y="6165304"/>
              <a:ext cx="1800200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Düz Ok Bağlayıcısı 25"/>
          <p:cNvCxnSpPr/>
          <p:nvPr/>
        </p:nvCxnSpPr>
        <p:spPr>
          <a:xfrm>
            <a:off x="2267744" y="5128045"/>
            <a:ext cx="0" cy="216000"/>
          </a:xfrm>
          <a:prstGeom prst="straightConnector1">
            <a:avLst/>
          </a:prstGeom>
          <a:ln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Metin kutusu 43"/>
          <p:cNvSpPr txBox="1"/>
          <p:nvPr/>
        </p:nvSpPr>
        <p:spPr>
          <a:xfrm>
            <a:off x="395536" y="469123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düğüm0</a:t>
            </a:r>
            <a:endParaRPr lang="tr-TR" dirty="0"/>
          </a:p>
        </p:txBody>
      </p:sp>
      <p:sp>
        <p:nvSpPr>
          <p:cNvPr id="29" name="Metin kutusu 28"/>
          <p:cNvSpPr txBox="1"/>
          <p:nvPr/>
        </p:nvSpPr>
        <p:spPr>
          <a:xfrm>
            <a:off x="5364088" y="1918573"/>
            <a:ext cx="2304256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chemeClr val="tx1"/>
                </a:solidFill>
              </a:rPr>
              <a:t>stack1.push(Eleman0)</a:t>
            </a:r>
          </a:p>
          <a:p>
            <a:r>
              <a:rPr lang="tr-TR" b="1" dirty="0" smtClean="0">
                <a:solidFill>
                  <a:srgbClr val="FF0000"/>
                </a:solidFill>
              </a:rPr>
              <a:t>stack1.push(Eleman1)</a:t>
            </a:r>
            <a:endParaRPr lang="tr-TR" b="1" dirty="0">
              <a:solidFill>
                <a:srgbClr val="FF0000"/>
              </a:solidFill>
            </a:endParaRPr>
          </a:p>
          <a:p>
            <a:endParaRPr lang="tr-TR" b="1" dirty="0" smtClean="0">
              <a:solidFill>
                <a:srgbClr val="FF0000"/>
              </a:solidFill>
            </a:endParaRPr>
          </a:p>
          <a:p>
            <a:endParaRPr lang="tr-TR" dirty="0"/>
          </a:p>
        </p:txBody>
      </p:sp>
      <p:sp>
        <p:nvSpPr>
          <p:cNvPr id="30" name="İkizkenar Üçgen 29"/>
          <p:cNvSpPr/>
          <p:nvPr/>
        </p:nvSpPr>
        <p:spPr>
          <a:xfrm rot="16200000">
            <a:off x="3292667" y="3844237"/>
            <a:ext cx="321655" cy="355276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Metin kutusu 30"/>
          <p:cNvSpPr txBox="1"/>
          <p:nvPr/>
        </p:nvSpPr>
        <p:spPr>
          <a:xfrm>
            <a:off x="3707904" y="3851756"/>
            <a:ext cx="1584176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 err="1"/>
              <a:t>h</a:t>
            </a:r>
            <a:r>
              <a:rPr lang="tr-TR" dirty="0" err="1" smtClean="0"/>
              <a:t>ead</a:t>
            </a:r>
            <a:r>
              <a:rPr lang="tr-TR" dirty="0" smtClean="0"/>
              <a:t>=düğüm1</a:t>
            </a:r>
            <a:endParaRPr lang="tr-TR" dirty="0"/>
          </a:p>
        </p:txBody>
      </p:sp>
      <p:sp>
        <p:nvSpPr>
          <p:cNvPr id="15" name="Yay 14"/>
          <p:cNvSpPr/>
          <p:nvPr/>
        </p:nvSpPr>
        <p:spPr>
          <a:xfrm rot="16200000">
            <a:off x="2420237" y="1601273"/>
            <a:ext cx="1315194" cy="1332148"/>
          </a:xfrm>
          <a:prstGeom prst="arc">
            <a:avLst/>
          </a:prstGeom>
          <a:ln w="34925"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25" name="Grup 24"/>
          <p:cNvGrpSpPr/>
          <p:nvPr/>
        </p:nvGrpSpPr>
        <p:grpSpPr>
          <a:xfrm>
            <a:off x="3445135" y="1312192"/>
            <a:ext cx="1314146" cy="595114"/>
            <a:chOff x="1547664" y="4149079"/>
            <a:chExt cx="720080" cy="595114"/>
          </a:xfrm>
        </p:grpSpPr>
        <p:sp>
          <p:nvSpPr>
            <p:cNvPr id="28" name="Dikdörtgen 27"/>
            <p:cNvSpPr/>
            <p:nvPr/>
          </p:nvSpPr>
          <p:spPr>
            <a:xfrm>
              <a:off x="1547664" y="4446636"/>
              <a:ext cx="720080" cy="29755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400" dirty="0" smtClean="0"/>
                <a:t>next:Eleman0</a:t>
              </a:r>
              <a:endParaRPr lang="tr-TR" sz="1400" dirty="0"/>
            </a:p>
          </p:txBody>
        </p:sp>
        <p:sp>
          <p:nvSpPr>
            <p:cNvPr id="35" name="Dikdörtgen 34"/>
            <p:cNvSpPr/>
            <p:nvPr/>
          </p:nvSpPr>
          <p:spPr>
            <a:xfrm>
              <a:off x="1547664" y="4149079"/>
              <a:ext cx="720080" cy="29755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400" dirty="0" err="1" smtClean="0"/>
                <a:t>Data:Eleman</a:t>
              </a:r>
              <a:r>
                <a:rPr lang="tr-TR" sz="1400" dirty="0" smtClean="0"/>
                <a:t> 1</a:t>
              </a:r>
              <a:endParaRPr lang="tr-TR" sz="1400" dirty="0"/>
            </a:p>
          </p:txBody>
        </p:sp>
      </p:grpSp>
      <p:cxnSp>
        <p:nvCxnSpPr>
          <p:cNvPr id="36" name="Düz Ok Bağlayıcısı 35"/>
          <p:cNvCxnSpPr/>
          <p:nvPr/>
        </p:nvCxnSpPr>
        <p:spPr>
          <a:xfrm>
            <a:off x="2267744" y="4293096"/>
            <a:ext cx="0" cy="216000"/>
          </a:xfrm>
          <a:prstGeom prst="straightConnector1">
            <a:avLst/>
          </a:prstGeom>
          <a:ln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up 37"/>
          <p:cNvGrpSpPr/>
          <p:nvPr/>
        </p:nvGrpSpPr>
        <p:grpSpPr>
          <a:xfrm>
            <a:off x="1673678" y="3697982"/>
            <a:ext cx="1314146" cy="595114"/>
            <a:chOff x="1547664" y="4149079"/>
            <a:chExt cx="720080" cy="595114"/>
          </a:xfrm>
        </p:grpSpPr>
        <p:sp>
          <p:nvSpPr>
            <p:cNvPr id="39" name="Dikdörtgen 38"/>
            <p:cNvSpPr/>
            <p:nvPr/>
          </p:nvSpPr>
          <p:spPr>
            <a:xfrm>
              <a:off x="1547664" y="4446636"/>
              <a:ext cx="720080" cy="29755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400" dirty="0" smtClean="0"/>
                <a:t>next:düğüm0</a:t>
              </a:r>
              <a:endParaRPr lang="tr-TR" sz="1400" dirty="0"/>
            </a:p>
          </p:txBody>
        </p:sp>
        <p:sp>
          <p:nvSpPr>
            <p:cNvPr id="42" name="Dikdörtgen 41"/>
            <p:cNvSpPr/>
            <p:nvPr/>
          </p:nvSpPr>
          <p:spPr>
            <a:xfrm>
              <a:off x="1547664" y="4149079"/>
              <a:ext cx="720080" cy="29755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400" dirty="0" smtClean="0"/>
                <a:t>Data:Eleman1</a:t>
              </a:r>
              <a:endParaRPr lang="tr-TR" sz="1400" dirty="0"/>
            </a:p>
          </p:txBody>
        </p:sp>
      </p:grpSp>
      <p:sp>
        <p:nvSpPr>
          <p:cNvPr id="43" name="Metin kutusu 42"/>
          <p:cNvSpPr txBox="1"/>
          <p:nvPr/>
        </p:nvSpPr>
        <p:spPr>
          <a:xfrm>
            <a:off x="395536" y="386104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düğüm1</a:t>
            </a:r>
            <a:endParaRPr lang="tr-TR" dirty="0"/>
          </a:p>
        </p:txBody>
      </p:sp>
      <p:sp>
        <p:nvSpPr>
          <p:cNvPr id="3" name="Bulut Belirtme Çizgisi 2"/>
          <p:cNvSpPr/>
          <p:nvPr/>
        </p:nvSpPr>
        <p:spPr>
          <a:xfrm>
            <a:off x="6012160" y="4255182"/>
            <a:ext cx="2448272" cy="1362584"/>
          </a:xfrm>
          <a:prstGeom prst="cloudCallout">
            <a:avLst>
              <a:gd name="adj1" fmla="val -56353"/>
              <a:gd name="adj2" fmla="val -100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Son düğümü gösterecek şekilde kaydırıldı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9139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up 40"/>
          <p:cNvGrpSpPr/>
          <p:nvPr/>
        </p:nvGrpSpPr>
        <p:grpSpPr>
          <a:xfrm>
            <a:off x="2167161" y="5338938"/>
            <a:ext cx="216024" cy="221727"/>
            <a:chOff x="3563888" y="4235375"/>
            <a:chExt cx="216024" cy="221727"/>
          </a:xfrm>
        </p:grpSpPr>
        <p:sp>
          <p:nvSpPr>
            <p:cNvPr id="32" name="Dikdörtgen 31"/>
            <p:cNvSpPr/>
            <p:nvPr/>
          </p:nvSpPr>
          <p:spPr>
            <a:xfrm>
              <a:off x="3563888" y="4240138"/>
              <a:ext cx="216024" cy="21696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grpSp>
          <p:nvGrpSpPr>
            <p:cNvPr id="40" name="Grup 39"/>
            <p:cNvGrpSpPr/>
            <p:nvPr/>
          </p:nvGrpSpPr>
          <p:grpSpPr>
            <a:xfrm>
              <a:off x="3563888" y="4235375"/>
              <a:ext cx="216024" cy="221727"/>
              <a:chOff x="3592463" y="3861048"/>
              <a:chExt cx="216024" cy="257261"/>
            </a:xfrm>
          </p:grpSpPr>
          <p:cxnSp>
            <p:nvCxnSpPr>
              <p:cNvPr id="34" name="Düz Bağlayıcı 33"/>
              <p:cNvCxnSpPr/>
              <p:nvPr/>
            </p:nvCxnSpPr>
            <p:spPr>
              <a:xfrm flipH="1">
                <a:off x="3592463" y="3861048"/>
                <a:ext cx="216024" cy="25726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Düz Bağlayıcı 36"/>
              <p:cNvCxnSpPr/>
              <p:nvPr/>
            </p:nvCxnSpPr>
            <p:spPr>
              <a:xfrm>
                <a:off x="3599892" y="3861048"/>
                <a:ext cx="208595" cy="25726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Bağlı </a:t>
            </a:r>
            <a:r>
              <a:rPr lang="tr-TR" dirty="0" err="1"/>
              <a:t>Yığıt</a:t>
            </a:r>
            <a:r>
              <a:rPr lang="tr-TR" dirty="0"/>
              <a:t> Veri Yapısı</a:t>
            </a:r>
          </a:p>
        </p:txBody>
      </p:sp>
      <p:grpSp>
        <p:nvGrpSpPr>
          <p:cNvPr id="7" name="Grup 6"/>
          <p:cNvGrpSpPr/>
          <p:nvPr/>
        </p:nvGrpSpPr>
        <p:grpSpPr>
          <a:xfrm>
            <a:off x="1691680" y="4542456"/>
            <a:ext cx="1314146" cy="595114"/>
            <a:chOff x="1547664" y="4149079"/>
            <a:chExt cx="720080" cy="595114"/>
          </a:xfrm>
        </p:grpSpPr>
        <p:sp>
          <p:nvSpPr>
            <p:cNvPr id="5" name="Dikdörtgen 4"/>
            <p:cNvSpPr/>
            <p:nvPr/>
          </p:nvSpPr>
          <p:spPr>
            <a:xfrm>
              <a:off x="1547664" y="4446636"/>
              <a:ext cx="720080" cy="29755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400" dirty="0" err="1" smtClean="0"/>
                <a:t>Next:NULL</a:t>
              </a:r>
              <a:endParaRPr lang="tr-TR" sz="1400" dirty="0"/>
            </a:p>
          </p:txBody>
        </p:sp>
        <p:sp>
          <p:nvSpPr>
            <p:cNvPr id="6" name="Dikdörtgen 5"/>
            <p:cNvSpPr/>
            <p:nvPr/>
          </p:nvSpPr>
          <p:spPr>
            <a:xfrm>
              <a:off x="1547664" y="4149079"/>
              <a:ext cx="720080" cy="29755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400" dirty="0" smtClean="0"/>
                <a:t>Data:Eleman0</a:t>
              </a:r>
              <a:endParaRPr lang="tr-TR" sz="1400" dirty="0"/>
            </a:p>
          </p:txBody>
        </p:sp>
      </p:grpSp>
      <p:grpSp>
        <p:nvGrpSpPr>
          <p:cNvPr id="27" name="Grup 26"/>
          <p:cNvGrpSpPr/>
          <p:nvPr/>
        </p:nvGrpSpPr>
        <p:grpSpPr>
          <a:xfrm>
            <a:off x="1403648" y="1916832"/>
            <a:ext cx="1800200" cy="3672408"/>
            <a:chOff x="1259632" y="3140968"/>
            <a:chExt cx="1800200" cy="3024336"/>
          </a:xfrm>
        </p:grpSpPr>
        <p:cxnSp>
          <p:nvCxnSpPr>
            <p:cNvPr id="18" name="Düz Bağlayıcı 17"/>
            <p:cNvCxnSpPr/>
            <p:nvPr/>
          </p:nvCxnSpPr>
          <p:spPr>
            <a:xfrm>
              <a:off x="1259632" y="3140968"/>
              <a:ext cx="0" cy="3024336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Düz Bağlayıcı 19"/>
            <p:cNvCxnSpPr/>
            <p:nvPr/>
          </p:nvCxnSpPr>
          <p:spPr>
            <a:xfrm>
              <a:off x="3059832" y="3140968"/>
              <a:ext cx="0" cy="3024336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Düz Bağlayıcı 21"/>
            <p:cNvCxnSpPr/>
            <p:nvPr/>
          </p:nvCxnSpPr>
          <p:spPr>
            <a:xfrm>
              <a:off x="1259632" y="6165304"/>
              <a:ext cx="1800200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Düz Ok Bağlayıcısı 25"/>
          <p:cNvCxnSpPr/>
          <p:nvPr/>
        </p:nvCxnSpPr>
        <p:spPr>
          <a:xfrm>
            <a:off x="2267744" y="5128045"/>
            <a:ext cx="0" cy="216000"/>
          </a:xfrm>
          <a:prstGeom prst="straightConnector1">
            <a:avLst/>
          </a:prstGeom>
          <a:ln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Metin kutusu 43"/>
          <p:cNvSpPr txBox="1"/>
          <p:nvPr/>
        </p:nvSpPr>
        <p:spPr>
          <a:xfrm>
            <a:off x="395536" y="469123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düğüm0</a:t>
            </a:r>
            <a:endParaRPr lang="tr-TR" dirty="0"/>
          </a:p>
        </p:txBody>
      </p:sp>
      <p:sp>
        <p:nvSpPr>
          <p:cNvPr id="29" name="Metin kutusu 28"/>
          <p:cNvSpPr txBox="1"/>
          <p:nvPr/>
        </p:nvSpPr>
        <p:spPr>
          <a:xfrm>
            <a:off x="5364088" y="1918573"/>
            <a:ext cx="2304256" cy="17543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chemeClr val="tx1"/>
                </a:solidFill>
              </a:rPr>
              <a:t>stack1.push(Eleman0)</a:t>
            </a:r>
          </a:p>
          <a:p>
            <a:r>
              <a:rPr lang="tr-TR" b="1" dirty="0" smtClean="0">
                <a:solidFill>
                  <a:schemeClr val="tx1"/>
                </a:solidFill>
              </a:rPr>
              <a:t>stack1.push(Eleman1)</a:t>
            </a:r>
          </a:p>
          <a:p>
            <a:r>
              <a:rPr lang="tr-TR" b="1" dirty="0" smtClean="0">
                <a:solidFill>
                  <a:srgbClr val="FF0000"/>
                </a:solidFill>
              </a:rPr>
              <a:t>stack1.push(Eleman2)</a:t>
            </a:r>
            <a:endParaRPr lang="tr-TR" b="1" dirty="0">
              <a:solidFill>
                <a:srgbClr val="FF0000"/>
              </a:solidFill>
            </a:endParaRPr>
          </a:p>
          <a:p>
            <a:endParaRPr lang="tr-TR" b="1" dirty="0">
              <a:solidFill>
                <a:srgbClr val="FF0000"/>
              </a:solidFill>
            </a:endParaRPr>
          </a:p>
          <a:p>
            <a:endParaRPr lang="tr-TR" b="1" dirty="0" smtClean="0">
              <a:solidFill>
                <a:srgbClr val="FF0000"/>
              </a:solidFill>
            </a:endParaRPr>
          </a:p>
          <a:p>
            <a:endParaRPr lang="tr-TR" dirty="0"/>
          </a:p>
        </p:txBody>
      </p:sp>
      <p:sp>
        <p:nvSpPr>
          <p:cNvPr id="30" name="İkizkenar Üçgen 29"/>
          <p:cNvSpPr/>
          <p:nvPr/>
        </p:nvSpPr>
        <p:spPr>
          <a:xfrm rot="16200000">
            <a:off x="3292667" y="2946518"/>
            <a:ext cx="321655" cy="355276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Metin kutusu 30"/>
          <p:cNvSpPr txBox="1"/>
          <p:nvPr/>
        </p:nvSpPr>
        <p:spPr>
          <a:xfrm>
            <a:off x="3707904" y="2924944"/>
            <a:ext cx="1584176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 err="1" smtClean="0"/>
              <a:t>head</a:t>
            </a:r>
            <a:r>
              <a:rPr lang="tr-TR" dirty="0" smtClean="0"/>
              <a:t>=düğüm2</a:t>
            </a:r>
            <a:endParaRPr lang="tr-TR" dirty="0"/>
          </a:p>
        </p:txBody>
      </p:sp>
      <p:sp>
        <p:nvSpPr>
          <p:cNvPr id="15" name="Yay 14"/>
          <p:cNvSpPr/>
          <p:nvPr/>
        </p:nvSpPr>
        <p:spPr>
          <a:xfrm rot="16200000">
            <a:off x="2420237" y="1601273"/>
            <a:ext cx="1315194" cy="1332148"/>
          </a:xfrm>
          <a:prstGeom prst="arc">
            <a:avLst/>
          </a:prstGeom>
          <a:ln w="34925"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25" name="Grup 24"/>
          <p:cNvGrpSpPr/>
          <p:nvPr/>
        </p:nvGrpSpPr>
        <p:grpSpPr>
          <a:xfrm>
            <a:off x="3445135" y="1312192"/>
            <a:ext cx="1314146" cy="595114"/>
            <a:chOff x="1547664" y="4149079"/>
            <a:chExt cx="720080" cy="595114"/>
          </a:xfrm>
        </p:grpSpPr>
        <p:sp>
          <p:nvSpPr>
            <p:cNvPr id="28" name="Dikdörtgen 27"/>
            <p:cNvSpPr/>
            <p:nvPr/>
          </p:nvSpPr>
          <p:spPr>
            <a:xfrm>
              <a:off x="1547664" y="4446636"/>
              <a:ext cx="720080" cy="29755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400" dirty="0" smtClean="0"/>
                <a:t>next:Eleman1</a:t>
              </a:r>
              <a:endParaRPr lang="tr-TR" sz="1400" dirty="0"/>
            </a:p>
          </p:txBody>
        </p:sp>
        <p:sp>
          <p:nvSpPr>
            <p:cNvPr id="35" name="Dikdörtgen 34"/>
            <p:cNvSpPr/>
            <p:nvPr/>
          </p:nvSpPr>
          <p:spPr>
            <a:xfrm>
              <a:off x="1547664" y="4149079"/>
              <a:ext cx="720080" cy="29755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400" dirty="0" smtClean="0"/>
                <a:t>Data:Eleman2</a:t>
              </a:r>
              <a:endParaRPr lang="tr-TR" sz="1400" dirty="0"/>
            </a:p>
          </p:txBody>
        </p:sp>
      </p:grpSp>
      <p:cxnSp>
        <p:nvCxnSpPr>
          <p:cNvPr id="36" name="Düz Ok Bağlayıcısı 35"/>
          <p:cNvCxnSpPr/>
          <p:nvPr/>
        </p:nvCxnSpPr>
        <p:spPr>
          <a:xfrm>
            <a:off x="2267744" y="4293096"/>
            <a:ext cx="0" cy="216000"/>
          </a:xfrm>
          <a:prstGeom prst="straightConnector1">
            <a:avLst/>
          </a:prstGeom>
          <a:ln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up 37"/>
          <p:cNvGrpSpPr/>
          <p:nvPr/>
        </p:nvGrpSpPr>
        <p:grpSpPr>
          <a:xfrm>
            <a:off x="1673678" y="3697982"/>
            <a:ext cx="1314146" cy="595114"/>
            <a:chOff x="1547664" y="4149079"/>
            <a:chExt cx="720080" cy="595114"/>
          </a:xfrm>
        </p:grpSpPr>
        <p:sp>
          <p:nvSpPr>
            <p:cNvPr id="39" name="Dikdörtgen 38"/>
            <p:cNvSpPr/>
            <p:nvPr/>
          </p:nvSpPr>
          <p:spPr>
            <a:xfrm>
              <a:off x="1547664" y="4446636"/>
              <a:ext cx="720080" cy="29755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400" dirty="0" smtClean="0"/>
                <a:t>next:düğüm0</a:t>
              </a:r>
              <a:endParaRPr lang="tr-TR" sz="1400" dirty="0"/>
            </a:p>
          </p:txBody>
        </p:sp>
        <p:sp>
          <p:nvSpPr>
            <p:cNvPr id="42" name="Dikdörtgen 41"/>
            <p:cNvSpPr/>
            <p:nvPr/>
          </p:nvSpPr>
          <p:spPr>
            <a:xfrm>
              <a:off x="1547664" y="4149079"/>
              <a:ext cx="720080" cy="29755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400" dirty="0" smtClean="0"/>
                <a:t>Data:Eleman1</a:t>
              </a:r>
              <a:endParaRPr lang="tr-TR" sz="1400" dirty="0"/>
            </a:p>
          </p:txBody>
        </p:sp>
      </p:grpSp>
      <p:sp>
        <p:nvSpPr>
          <p:cNvPr id="43" name="Metin kutusu 42"/>
          <p:cNvSpPr txBox="1"/>
          <p:nvPr/>
        </p:nvSpPr>
        <p:spPr>
          <a:xfrm>
            <a:off x="395536" y="386104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düğüm1</a:t>
            </a:r>
            <a:endParaRPr lang="tr-TR" dirty="0"/>
          </a:p>
        </p:txBody>
      </p:sp>
      <p:grpSp>
        <p:nvGrpSpPr>
          <p:cNvPr id="45" name="Grup 44"/>
          <p:cNvGrpSpPr/>
          <p:nvPr/>
        </p:nvGrpSpPr>
        <p:grpSpPr>
          <a:xfrm>
            <a:off x="1673678" y="2833886"/>
            <a:ext cx="1314146" cy="595114"/>
            <a:chOff x="1547664" y="4149079"/>
            <a:chExt cx="720080" cy="595114"/>
          </a:xfrm>
        </p:grpSpPr>
        <p:sp>
          <p:nvSpPr>
            <p:cNvPr id="46" name="Dikdörtgen 45"/>
            <p:cNvSpPr/>
            <p:nvPr/>
          </p:nvSpPr>
          <p:spPr>
            <a:xfrm>
              <a:off x="1547664" y="4446636"/>
              <a:ext cx="720080" cy="29755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400" dirty="0" smtClean="0"/>
                <a:t>next:düğüm1</a:t>
              </a:r>
              <a:endParaRPr lang="tr-TR" sz="1400" dirty="0"/>
            </a:p>
          </p:txBody>
        </p:sp>
        <p:sp>
          <p:nvSpPr>
            <p:cNvPr id="47" name="Dikdörtgen 46"/>
            <p:cNvSpPr/>
            <p:nvPr/>
          </p:nvSpPr>
          <p:spPr>
            <a:xfrm>
              <a:off x="1547664" y="4149079"/>
              <a:ext cx="720080" cy="29755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400" dirty="0" smtClean="0"/>
                <a:t>Data:Eleman2</a:t>
              </a:r>
              <a:endParaRPr lang="tr-TR" sz="1400" dirty="0"/>
            </a:p>
          </p:txBody>
        </p:sp>
      </p:grpSp>
      <p:cxnSp>
        <p:nvCxnSpPr>
          <p:cNvPr id="48" name="Düz Ok Bağlayıcısı 47"/>
          <p:cNvCxnSpPr/>
          <p:nvPr/>
        </p:nvCxnSpPr>
        <p:spPr>
          <a:xfrm>
            <a:off x="2339752" y="3501032"/>
            <a:ext cx="0" cy="216000"/>
          </a:xfrm>
          <a:prstGeom prst="straightConnector1">
            <a:avLst/>
          </a:prstGeom>
          <a:ln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Bulut Belirtme Çizgisi 48"/>
          <p:cNvSpPr/>
          <p:nvPr/>
        </p:nvSpPr>
        <p:spPr>
          <a:xfrm>
            <a:off x="4572000" y="3825299"/>
            <a:ext cx="2448272" cy="1362584"/>
          </a:xfrm>
          <a:prstGeom prst="cloudCallout">
            <a:avLst>
              <a:gd name="adj1" fmla="val -60633"/>
              <a:gd name="adj2" fmla="val -7510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Son düğümü gösterecek şekilde kaydırıldı</a:t>
            </a:r>
            <a:endParaRPr lang="tr-TR" dirty="0"/>
          </a:p>
        </p:txBody>
      </p:sp>
      <p:sp>
        <p:nvSpPr>
          <p:cNvPr id="50" name="Metin kutusu 49"/>
          <p:cNvSpPr txBox="1"/>
          <p:nvPr/>
        </p:nvSpPr>
        <p:spPr>
          <a:xfrm>
            <a:off x="395536" y="299695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düğüm2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041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up 40"/>
          <p:cNvGrpSpPr/>
          <p:nvPr/>
        </p:nvGrpSpPr>
        <p:grpSpPr>
          <a:xfrm>
            <a:off x="2167161" y="5338938"/>
            <a:ext cx="216024" cy="221727"/>
            <a:chOff x="3563888" y="4235375"/>
            <a:chExt cx="216024" cy="221727"/>
          </a:xfrm>
        </p:grpSpPr>
        <p:sp>
          <p:nvSpPr>
            <p:cNvPr id="32" name="Dikdörtgen 31"/>
            <p:cNvSpPr/>
            <p:nvPr/>
          </p:nvSpPr>
          <p:spPr>
            <a:xfrm>
              <a:off x="3563888" y="4240138"/>
              <a:ext cx="216024" cy="21696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grpSp>
          <p:nvGrpSpPr>
            <p:cNvPr id="40" name="Grup 39"/>
            <p:cNvGrpSpPr/>
            <p:nvPr/>
          </p:nvGrpSpPr>
          <p:grpSpPr>
            <a:xfrm>
              <a:off x="3563888" y="4235375"/>
              <a:ext cx="216024" cy="221727"/>
              <a:chOff x="3592463" y="3861048"/>
              <a:chExt cx="216024" cy="257261"/>
            </a:xfrm>
          </p:grpSpPr>
          <p:cxnSp>
            <p:nvCxnSpPr>
              <p:cNvPr id="34" name="Düz Bağlayıcı 33"/>
              <p:cNvCxnSpPr/>
              <p:nvPr/>
            </p:nvCxnSpPr>
            <p:spPr>
              <a:xfrm flipH="1">
                <a:off x="3592463" y="3861048"/>
                <a:ext cx="216024" cy="25726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Düz Bağlayıcı 36"/>
              <p:cNvCxnSpPr/>
              <p:nvPr/>
            </p:nvCxnSpPr>
            <p:spPr>
              <a:xfrm>
                <a:off x="3599892" y="3861048"/>
                <a:ext cx="208595" cy="25726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Bağlı </a:t>
            </a:r>
            <a:r>
              <a:rPr lang="tr-TR" dirty="0" err="1"/>
              <a:t>Yığıt</a:t>
            </a:r>
            <a:r>
              <a:rPr lang="tr-TR" dirty="0"/>
              <a:t> Veri Yapısı</a:t>
            </a:r>
          </a:p>
        </p:txBody>
      </p:sp>
      <p:grpSp>
        <p:nvGrpSpPr>
          <p:cNvPr id="7" name="Grup 6"/>
          <p:cNvGrpSpPr/>
          <p:nvPr/>
        </p:nvGrpSpPr>
        <p:grpSpPr>
          <a:xfrm>
            <a:off x="1691680" y="4542456"/>
            <a:ext cx="1314146" cy="595114"/>
            <a:chOff x="1547664" y="4149079"/>
            <a:chExt cx="720080" cy="595114"/>
          </a:xfrm>
        </p:grpSpPr>
        <p:sp>
          <p:nvSpPr>
            <p:cNvPr id="5" name="Dikdörtgen 4"/>
            <p:cNvSpPr/>
            <p:nvPr/>
          </p:nvSpPr>
          <p:spPr>
            <a:xfrm>
              <a:off x="1547664" y="4446636"/>
              <a:ext cx="720080" cy="29755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400" dirty="0" err="1" smtClean="0"/>
                <a:t>Next:NULL</a:t>
              </a:r>
              <a:endParaRPr lang="tr-TR" sz="1400" dirty="0"/>
            </a:p>
          </p:txBody>
        </p:sp>
        <p:sp>
          <p:nvSpPr>
            <p:cNvPr id="6" name="Dikdörtgen 5"/>
            <p:cNvSpPr/>
            <p:nvPr/>
          </p:nvSpPr>
          <p:spPr>
            <a:xfrm>
              <a:off x="1547664" y="4149079"/>
              <a:ext cx="720080" cy="29755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400" dirty="0" smtClean="0"/>
                <a:t>Data:Eleman0</a:t>
              </a:r>
              <a:endParaRPr lang="tr-TR" sz="1400" dirty="0"/>
            </a:p>
          </p:txBody>
        </p:sp>
      </p:grpSp>
      <p:grpSp>
        <p:nvGrpSpPr>
          <p:cNvPr id="27" name="Grup 26"/>
          <p:cNvGrpSpPr/>
          <p:nvPr/>
        </p:nvGrpSpPr>
        <p:grpSpPr>
          <a:xfrm>
            <a:off x="1403648" y="1916832"/>
            <a:ext cx="1800200" cy="3672408"/>
            <a:chOff x="1259632" y="3140968"/>
            <a:chExt cx="1800200" cy="3024336"/>
          </a:xfrm>
        </p:grpSpPr>
        <p:cxnSp>
          <p:nvCxnSpPr>
            <p:cNvPr id="18" name="Düz Bağlayıcı 17"/>
            <p:cNvCxnSpPr/>
            <p:nvPr/>
          </p:nvCxnSpPr>
          <p:spPr>
            <a:xfrm>
              <a:off x="1259632" y="3140968"/>
              <a:ext cx="0" cy="3024336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Düz Bağlayıcı 19"/>
            <p:cNvCxnSpPr/>
            <p:nvPr/>
          </p:nvCxnSpPr>
          <p:spPr>
            <a:xfrm>
              <a:off x="3059832" y="3140968"/>
              <a:ext cx="0" cy="3024336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Düz Bağlayıcı 21"/>
            <p:cNvCxnSpPr/>
            <p:nvPr/>
          </p:nvCxnSpPr>
          <p:spPr>
            <a:xfrm>
              <a:off x="1259632" y="6165304"/>
              <a:ext cx="1800200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Düz Ok Bağlayıcısı 25"/>
          <p:cNvCxnSpPr/>
          <p:nvPr/>
        </p:nvCxnSpPr>
        <p:spPr>
          <a:xfrm>
            <a:off x="2267744" y="5128045"/>
            <a:ext cx="0" cy="216000"/>
          </a:xfrm>
          <a:prstGeom prst="straightConnector1">
            <a:avLst/>
          </a:prstGeom>
          <a:ln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Metin kutusu 43"/>
          <p:cNvSpPr txBox="1"/>
          <p:nvPr/>
        </p:nvSpPr>
        <p:spPr>
          <a:xfrm>
            <a:off x="395536" y="469123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düğüm0</a:t>
            </a:r>
            <a:endParaRPr lang="tr-TR" dirty="0"/>
          </a:p>
        </p:txBody>
      </p:sp>
      <p:sp>
        <p:nvSpPr>
          <p:cNvPr id="29" name="Metin kutusu 28"/>
          <p:cNvSpPr txBox="1"/>
          <p:nvPr/>
        </p:nvSpPr>
        <p:spPr>
          <a:xfrm>
            <a:off x="5364088" y="1962706"/>
            <a:ext cx="2304256" cy="20313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chemeClr val="tx1"/>
                </a:solidFill>
              </a:rPr>
              <a:t>stack1.push(Eleman0)</a:t>
            </a:r>
          </a:p>
          <a:p>
            <a:r>
              <a:rPr lang="tr-TR" b="1" dirty="0" smtClean="0">
                <a:solidFill>
                  <a:schemeClr val="tx1"/>
                </a:solidFill>
              </a:rPr>
              <a:t>stack1.push(Eleman1)</a:t>
            </a:r>
          </a:p>
          <a:p>
            <a:r>
              <a:rPr lang="tr-TR" b="1" dirty="0" smtClean="0">
                <a:solidFill>
                  <a:schemeClr val="tx1"/>
                </a:solidFill>
              </a:rPr>
              <a:t>stack1.push(Eleman2)</a:t>
            </a:r>
          </a:p>
          <a:p>
            <a:r>
              <a:rPr lang="tr-TR" b="1" dirty="0">
                <a:solidFill>
                  <a:srgbClr val="FF0000"/>
                </a:solidFill>
              </a:rPr>
              <a:t>s</a:t>
            </a:r>
            <a:r>
              <a:rPr lang="tr-TR" b="1" dirty="0" smtClean="0">
                <a:solidFill>
                  <a:srgbClr val="FF0000"/>
                </a:solidFill>
              </a:rPr>
              <a:t>tack1.pop()</a:t>
            </a:r>
            <a:endParaRPr lang="tr-TR" b="1" dirty="0">
              <a:solidFill>
                <a:srgbClr val="FF0000"/>
              </a:solidFill>
            </a:endParaRPr>
          </a:p>
          <a:p>
            <a:endParaRPr lang="tr-TR" b="1" dirty="0">
              <a:solidFill>
                <a:srgbClr val="FF0000"/>
              </a:solidFill>
            </a:endParaRPr>
          </a:p>
          <a:p>
            <a:endParaRPr lang="tr-TR" b="1" dirty="0" smtClean="0">
              <a:solidFill>
                <a:srgbClr val="FF0000"/>
              </a:solidFill>
            </a:endParaRPr>
          </a:p>
          <a:p>
            <a:endParaRPr lang="tr-TR" dirty="0"/>
          </a:p>
        </p:txBody>
      </p:sp>
      <p:sp>
        <p:nvSpPr>
          <p:cNvPr id="30" name="İkizkenar Üçgen 29"/>
          <p:cNvSpPr/>
          <p:nvPr/>
        </p:nvSpPr>
        <p:spPr>
          <a:xfrm rot="16200000">
            <a:off x="3292667" y="3810614"/>
            <a:ext cx="321655" cy="355276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Metin kutusu 30"/>
          <p:cNvSpPr txBox="1"/>
          <p:nvPr/>
        </p:nvSpPr>
        <p:spPr>
          <a:xfrm>
            <a:off x="3631133" y="3827424"/>
            <a:ext cx="1584176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 err="1" smtClean="0"/>
              <a:t>head</a:t>
            </a:r>
            <a:r>
              <a:rPr lang="tr-TR" dirty="0" smtClean="0"/>
              <a:t>=düğüm1</a:t>
            </a:r>
            <a:endParaRPr lang="tr-TR" dirty="0"/>
          </a:p>
        </p:txBody>
      </p:sp>
      <p:grpSp>
        <p:nvGrpSpPr>
          <p:cNvPr id="25" name="Grup 24"/>
          <p:cNvGrpSpPr/>
          <p:nvPr/>
        </p:nvGrpSpPr>
        <p:grpSpPr>
          <a:xfrm>
            <a:off x="3445135" y="1312192"/>
            <a:ext cx="1314146" cy="595114"/>
            <a:chOff x="1547664" y="4149079"/>
            <a:chExt cx="720080" cy="595114"/>
          </a:xfrm>
        </p:grpSpPr>
        <p:sp>
          <p:nvSpPr>
            <p:cNvPr id="28" name="Dikdörtgen 27"/>
            <p:cNvSpPr/>
            <p:nvPr/>
          </p:nvSpPr>
          <p:spPr>
            <a:xfrm>
              <a:off x="1547664" y="4446636"/>
              <a:ext cx="720080" cy="29755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400" dirty="0" smtClean="0"/>
                <a:t>next:Eleman1</a:t>
              </a:r>
              <a:endParaRPr lang="tr-TR" sz="1400" dirty="0"/>
            </a:p>
          </p:txBody>
        </p:sp>
        <p:sp>
          <p:nvSpPr>
            <p:cNvPr id="35" name="Dikdörtgen 34"/>
            <p:cNvSpPr/>
            <p:nvPr/>
          </p:nvSpPr>
          <p:spPr>
            <a:xfrm>
              <a:off x="1547664" y="4149079"/>
              <a:ext cx="720080" cy="29755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400" dirty="0" smtClean="0"/>
                <a:t>Data:Eleman2</a:t>
              </a:r>
              <a:endParaRPr lang="tr-TR" sz="1400" dirty="0"/>
            </a:p>
          </p:txBody>
        </p:sp>
      </p:grpSp>
      <p:cxnSp>
        <p:nvCxnSpPr>
          <p:cNvPr id="36" name="Düz Ok Bağlayıcısı 35"/>
          <p:cNvCxnSpPr/>
          <p:nvPr/>
        </p:nvCxnSpPr>
        <p:spPr>
          <a:xfrm>
            <a:off x="2267744" y="4293096"/>
            <a:ext cx="0" cy="216000"/>
          </a:xfrm>
          <a:prstGeom prst="straightConnector1">
            <a:avLst/>
          </a:prstGeom>
          <a:ln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up 37"/>
          <p:cNvGrpSpPr/>
          <p:nvPr/>
        </p:nvGrpSpPr>
        <p:grpSpPr>
          <a:xfrm>
            <a:off x="1673678" y="3697982"/>
            <a:ext cx="1314146" cy="595114"/>
            <a:chOff x="1547664" y="4149079"/>
            <a:chExt cx="720080" cy="595114"/>
          </a:xfrm>
        </p:grpSpPr>
        <p:sp>
          <p:nvSpPr>
            <p:cNvPr id="39" name="Dikdörtgen 38"/>
            <p:cNvSpPr/>
            <p:nvPr/>
          </p:nvSpPr>
          <p:spPr>
            <a:xfrm>
              <a:off x="1547664" y="4446636"/>
              <a:ext cx="720080" cy="29755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400" dirty="0" smtClean="0"/>
                <a:t>next:düğüm0</a:t>
              </a:r>
              <a:endParaRPr lang="tr-TR" sz="1400" dirty="0"/>
            </a:p>
          </p:txBody>
        </p:sp>
        <p:sp>
          <p:nvSpPr>
            <p:cNvPr id="42" name="Dikdörtgen 41"/>
            <p:cNvSpPr/>
            <p:nvPr/>
          </p:nvSpPr>
          <p:spPr>
            <a:xfrm>
              <a:off x="1547664" y="4149079"/>
              <a:ext cx="720080" cy="29755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400" dirty="0" smtClean="0"/>
                <a:t>Data:Eleman1</a:t>
              </a:r>
              <a:endParaRPr lang="tr-TR" sz="1400" dirty="0"/>
            </a:p>
          </p:txBody>
        </p:sp>
      </p:grpSp>
      <p:sp>
        <p:nvSpPr>
          <p:cNvPr id="43" name="Metin kutusu 42"/>
          <p:cNvSpPr txBox="1"/>
          <p:nvPr/>
        </p:nvSpPr>
        <p:spPr>
          <a:xfrm>
            <a:off x="395536" y="386104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düğüm1</a:t>
            </a:r>
            <a:endParaRPr lang="tr-TR" dirty="0"/>
          </a:p>
        </p:txBody>
      </p:sp>
      <p:grpSp>
        <p:nvGrpSpPr>
          <p:cNvPr id="45" name="Grup 44"/>
          <p:cNvGrpSpPr/>
          <p:nvPr/>
        </p:nvGrpSpPr>
        <p:grpSpPr>
          <a:xfrm>
            <a:off x="1673678" y="2833886"/>
            <a:ext cx="1314146" cy="595114"/>
            <a:chOff x="1547664" y="4149079"/>
            <a:chExt cx="720080" cy="595114"/>
          </a:xfrm>
        </p:grpSpPr>
        <p:sp>
          <p:nvSpPr>
            <p:cNvPr id="46" name="Dikdörtgen 45"/>
            <p:cNvSpPr/>
            <p:nvPr/>
          </p:nvSpPr>
          <p:spPr>
            <a:xfrm>
              <a:off x="1547664" y="4446636"/>
              <a:ext cx="720080" cy="29755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400" dirty="0" smtClean="0"/>
                <a:t>next:düğüm1</a:t>
              </a:r>
              <a:endParaRPr lang="tr-TR" sz="1400" dirty="0"/>
            </a:p>
          </p:txBody>
        </p:sp>
        <p:sp>
          <p:nvSpPr>
            <p:cNvPr id="47" name="Dikdörtgen 46"/>
            <p:cNvSpPr/>
            <p:nvPr/>
          </p:nvSpPr>
          <p:spPr>
            <a:xfrm>
              <a:off x="1547664" y="4149079"/>
              <a:ext cx="720080" cy="29755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400" dirty="0" smtClean="0"/>
                <a:t>Data:Eleman2</a:t>
              </a:r>
              <a:endParaRPr lang="tr-TR" sz="1400" dirty="0"/>
            </a:p>
          </p:txBody>
        </p:sp>
      </p:grpSp>
      <p:cxnSp>
        <p:nvCxnSpPr>
          <p:cNvPr id="48" name="Düz Ok Bağlayıcısı 47"/>
          <p:cNvCxnSpPr/>
          <p:nvPr/>
        </p:nvCxnSpPr>
        <p:spPr>
          <a:xfrm>
            <a:off x="2339752" y="3501032"/>
            <a:ext cx="0" cy="216000"/>
          </a:xfrm>
          <a:prstGeom prst="straightConnector1">
            <a:avLst/>
          </a:prstGeom>
          <a:ln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Bulut Belirtme Çizgisi 48"/>
          <p:cNvSpPr/>
          <p:nvPr/>
        </p:nvSpPr>
        <p:spPr>
          <a:xfrm>
            <a:off x="5004048" y="4554753"/>
            <a:ext cx="3024336" cy="1362584"/>
          </a:xfrm>
          <a:prstGeom prst="cloudCallout">
            <a:avLst>
              <a:gd name="adj1" fmla="val -37012"/>
              <a:gd name="adj2" fmla="val -4924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head</a:t>
            </a:r>
            <a:r>
              <a:rPr lang="tr-TR" dirty="0" smtClean="0"/>
              <a:t>=</a:t>
            </a:r>
            <a:r>
              <a:rPr lang="tr-TR" dirty="0" err="1" smtClean="0"/>
              <a:t>head</a:t>
            </a:r>
            <a:r>
              <a:rPr lang="tr-TR" dirty="0" smtClean="0"/>
              <a:t>-&gt;</a:t>
            </a:r>
            <a:r>
              <a:rPr lang="tr-TR" dirty="0" err="1" smtClean="0"/>
              <a:t>next</a:t>
            </a:r>
            <a:endParaRPr lang="tr-TR" dirty="0"/>
          </a:p>
        </p:txBody>
      </p:sp>
      <p:sp>
        <p:nvSpPr>
          <p:cNvPr id="50" name="Metin kutusu 49"/>
          <p:cNvSpPr txBox="1"/>
          <p:nvPr/>
        </p:nvSpPr>
        <p:spPr>
          <a:xfrm>
            <a:off x="395536" y="299695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düğüm2</a:t>
            </a:r>
            <a:endParaRPr lang="tr-TR" dirty="0"/>
          </a:p>
        </p:txBody>
      </p:sp>
      <p:grpSp>
        <p:nvGrpSpPr>
          <p:cNvPr id="17" name="Grup 16"/>
          <p:cNvGrpSpPr/>
          <p:nvPr/>
        </p:nvGrpSpPr>
        <p:grpSpPr>
          <a:xfrm>
            <a:off x="1977330" y="2849851"/>
            <a:ext cx="652835" cy="571301"/>
            <a:chOff x="3631133" y="2708920"/>
            <a:chExt cx="652835" cy="571301"/>
          </a:xfrm>
        </p:grpSpPr>
        <p:cxnSp>
          <p:nvCxnSpPr>
            <p:cNvPr id="12" name="Düz Bağlayıcı 11"/>
            <p:cNvCxnSpPr/>
            <p:nvPr/>
          </p:nvCxnSpPr>
          <p:spPr>
            <a:xfrm flipH="1">
              <a:off x="3631133" y="2708920"/>
              <a:ext cx="652835" cy="571301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Düz Bağlayıcı 15"/>
            <p:cNvCxnSpPr/>
            <p:nvPr/>
          </p:nvCxnSpPr>
          <p:spPr>
            <a:xfrm>
              <a:off x="3631133" y="2708920"/>
              <a:ext cx="652835" cy="571301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Bulut Belirtme Çizgisi 18"/>
          <p:cNvSpPr/>
          <p:nvPr/>
        </p:nvSpPr>
        <p:spPr>
          <a:xfrm>
            <a:off x="3203848" y="2708896"/>
            <a:ext cx="2076623" cy="792112"/>
          </a:xfrm>
          <a:prstGeom prst="cloudCallout">
            <a:avLst>
              <a:gd name="adj1" fmla="val -58653"/>
              <a:gd name="adj2" fmla="val 213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tr-TR" sz="1600" dirty="0" err="1"/>
              <a:t>d</a:t>
            </a:r>
            <a:r>
              <a:rPr lang="tr-TR" sz="1600" dirty="0" err="1" smtClean="0"/>
              <a:t>elete</a:t>
            </a:r>
            <a:r>
              <a:rPr lang="tr-TR" sz="1600" dirty="0" smtClean="0"/>
              <a:t> düğüm2</a:t>
            </a:r>
            <a:endParaRPr lang="tr-TR" sz="1600" dirty="0"/>
          </a:p>
        </p:txBody>
      </p:sp>
      <p:sp>
        <p:nvSpPr>
          <p:cNvPr id="51" name="Yay 50"/>
          <p:cNvSpPr/>
          <p:nvPr/>
        </p:nvSpPr>
        <p:spPr>
          <a:xfrm rot="16200000">
            <a:off x="2420237" y="1601273"/>
            <a:ext cx="1315194" cy="1332148"/>
          </a:xfrm>
          <a:prstGeom prst="arc">
            <a:avLst/>
          </a:prstGeom>
          <a:ln w="34925">
            <a:solidFill>
              <a:srgbClr val="0099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190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up 40"/>
          <p:cNvGrpSpPr/>
          <p:nvPr/>
        </p:nvGrpSpPr>
        <p:grpSpPr>
          <a:xfrm>
            <a:off x="2167161" y="5338938"/>
            <a:ext cx="216024" cy="221727"/>
            <a:chOff x="3563888" y="4235375"/>
            <a:chExt cx="216024" cy="221727"/>
          </a:xfrm>
        </p:grpSpPr>
        <p:sp>
          <p:nvSpPr>
            <p:cNvPr id="32" name="Dikdörtgen 31"/>
            <p:cNvSpPr/>
            <p:nvPr/>
          </p:nvSpPr>
          <p:spPr>
            <a:xfrm>
              <a:off x="3563888" y="4240138"/>
              <a:ext cx="216024" cy="21696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grpSp>
          <p:nvGrpSpPr>
            <p:cNvPr id="40" name="Grup 39"/>
            <p:cNvGrpSpPr/>
            <p:nvPr/>
          </p:nvGrpSpPr>
          <p:grpSpPr>
            <a:xfrm>
              <a:off x="3563888" y="4235375"/>
              <a:ext cx="216024" cy="221727"/>
              <a:chOff x="3592463" y="3861048"/>
              <a:chExt cx="216024" cy="257261"/>
            </a:xfrm>
          </p:grpSpPr>
          <p:cxnSp>
            <p:nvCxnSpPr>
              <p:cNvPr id="34" name="Düz Bağlayıcı 33"/>
              <p:cNvCxnSpPr/>
              <p:nvPr/>
            </p:nvCxnSpPr>
            <p:spPr>
              <a:xfrm flipH="1">
                <a:off x="3592463" y="3861048"/>
                <a:ext cx="216024" cy="25726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Düz Bağlayıcı 36"/>
              <p:cNvCxnSpPr/>
              <p:nvPr/>
            </p:nvCxnSpPr>
            <p:spPr>
              <a:xfrm>
                <a:off x="3599892" y="3861048"/>
                <a:ext cx="208595" cy="25726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Bağlı </a:t>
            </a:r>
            <a:r>
              <a:rPr lang="tr-TR" dirty="0" err="1"/>
              <a:t>Yığıt</a:t>
            </a:r>
            <a:r>
              <a:rPr lang="tr-TR" dirty="0"/>
              <a:t> Veri Yapısı</a:t>
            </a:r>
          </a:p>
        </p:txBody>
      </p:sp>
      <p:grpSp>
        <p:nvGrpSpPr>
          <p:cNvPr id="7" name="Grup 6"/>
          <p:cNvGrpSpPr/>
          <p:nvPr/>
        </p:nvGrpSpPr>
        <p:grpSpPr>
          <a:xfrm>
            <a:off x="1691680" y="4542456"/>
            <a:ext cx="1314146" cy="595114"/>
            <a:chOff x="1547664" y="4149079"/>
            <a:chExt cx="720080" cy="595114"/>
          </a:xfrm>
        </p:grpSpPr>
        <p:sp>
          <p:nvSpPr>
            <p:cNvPr id="5" name="Dikdörtgen 4"/>
            <p:cNvSpPr/>
            <p:nvPr/>
          </p:nvSpPr>
          <p:spPr>
            <a:xfrm>
              <a:off x="1547664" y="4446636"/>
              <a:ext cx="720080" cy="29755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400" dirty="0" err="1" smtClean="0"/>
                <a:t>Next:NULL</a:t>
              </a:r>
              <a:endParaRPr lang="tr-TR" sz="1400" dirty="0"/>
            </a:p>
          </p:txBody>
        </p:sp>
        <p:sp>
          <p:nvSpPr>
            <p:cNvPr id="6" name="Dikdörtgen 5"/>
            <p:cNvSpPr/>
            <p:nvPr/>
          </p:nvSpPr>
          <p:spPr>
            <a:xfrm>
              <a:off x="1547664" y="4149079"/>
              <a:ext cx="720080" cy="29755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400" dirty="0" smtClean="0"/>
                <a:t>Data:Eleman0</a:t>
              </a:r>
              <a:endParaRPr lang="tr-TR" sz="1400" dirty="0"/>
            </a:p>
          </p:txBody>
        </p:sp>
      </p:grpSp>
      <p:grpSp>
        <p:nvGrpSpPr>
          <p:cNvPr id="27" name="Grup 26"/>
          <p:cNvGrpSpPr/>
          <p:nvPr/>
        </p:nvGrpSpPr>
        <p:grpSpPr>
          <a:xfrm>
            <a:off x="1403648" y="1916832"/>
            <a:ext cx="1800200" cy="3672408"/>
            <a:chOff x="1259632" y="3140968"/>
            <a:chExt cx="1800200" cy="3024336"/>
          </a:xfrm>
        </p:grpSpPr>
        <p:cxnSp>
          <p:nvCxnSpPr>
            <p:cNvPr id="18" name="Düz Bağlayıcı 17"/>
            <p:cNvCxnSpPr/>
            <p:nvPr/>
          </p:nvCxnSpPr>
          <p:spPr>
            <a:xfrm>
              <a:off x="1259632" y="3140968"/>
              <a:ext cx="0" cy="3024336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Düz Bağlayıcı 19"/>
            <p:cNvCxnSpPr/>
            <p:nvPr/>
          </p:nvCxnSpPr>
          <p:spPr>
            <a:xfrm>
              <a:off x="3059832" y="3140968"/>
              <a:ext cx="0" cy="3024336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Düz Bağlayıcı 21"/>
            <p:cNvCxnSpPr/>
            <p:nvPr/>
          </p:nvCxnSpPr>
          <p:spPr>
            <a:xfrm>
              <a:off x="1259632" y="6165304"/>
              <a:ext cx="1800200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Düz Ok Bağlayıcısı 25"/>
          <p:cNvCxnSpPr/>
          <p:nvPr/>
        </p:nvCxnSpPr>
        <p:spPr>
          <a:xfrm>
            <a:off x="2267744" y="5128045"/>
            <a:ext cx="0" cy="216000"/>
          </a:xfrm>
          <a:prstGeom prst="straightConnector1">
            <a:avLst/>
          </a:prstGeom>
          <a:ln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Metin kutusu 43"/>
          <p:cNvSpPr txBox="1"/>
          <p:nvPr/>
        </p:nvSpPr>
        <p:spPr>
          <a:xfrm>
            <a:off x="395536" y="469123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düğüm0</a:t>
            </a:r>
            <a:endParaRPr lang="tr-TR" dirty="0"/>
          </a:p>
        </p:txBody>
      </p:sp>
      <p:sp>
        <p:nvSpPr>
          <p:cNvPr id="29" name="Metin kutusu 28"/>
          <p:cNvSpPr txBox="1"/>
          <p:nvPr/>
        </p:nvSpPr>
        <p:spPr>
          <a:xfrm>
            <a:off x="5364088" y="1962706"/>
            <a:ext cx="2304256" cy="17543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chemeClr val="tx1"/>
                </a:solidFill>
              </a:rPr>
              <a:t>stack1.push(Eleman0)</a:t>
            </a:r>
          </a:p>
          <a:p>
            <a:r>
              <a:rPr lang="tr-TR" b="1" dirty="0" smtClean="0">
                <a:solidFill>
                  <a:schemeClr val="tx1"/>
                </a:solidFill>
              </a:rPr>
              <a:t>stack1.push(Eleman1)</a:t>
            </a:r>
          </a:p>
          <a:p>
            <a:r>
              <a:rPr lang="tr-TR" b="1" dirty="0" smtClean="0">
                <a:solidFill>
                  <a:schemeClr val="tx1"/>
                </a:solidFill>
              </a:rPr>
              <a:t>stack1.push(Eleman2)</a:t>
            </a:r>
          </a:p>
          <a:p>
            <a:r>
              <a:rPr lang="tr-TR" b="1" dirty="0">
                <a:solidFill>
                  <a:schemeClr val="tx1"/>
                </a:solidFill>
              </a:rPr>
              <a:t>s</a:t>
            </a:r>
            <a:r>
              <a:rPr lang="tr-TR" b="1" dirty="0" smtClean="0">
                <a:solidFill>
                  <a:schemeClr val="tx1"/>
                </a:solidFill>
              </a:rPr>
              <a:t>tack1.pop()</a:t>
            </a:r>
          </a:p>
          <a:p>
            <a:r>
              <a:rPr lang="tr-TR" b="1" dirty="0">
                <a:solidFill>
                  <a:srgbClr val="FF0000"/>
                </a:solidFill>
              </a:rPr>
              <a:t>stack1.pop()</a:t>
            </a:r>
          </a:p>
          <a:p>
            <a:endParaRPr lang="tr-TR" dirty="0"/>
          </a:p>
        </p:txBody>
      </p:sp>
      <p:sp>
        <p:nvSpPr>
          <p:cNvPr id="30" name="İkizkenar Üçgen 29"/>
          <p:cNvSpPr/>
          <p:nvPr/>
        </p:nvSpPr>
        <p:spPr>
          <a:xfrm rot="16200000">
            <a:off x="3292667" y="4636326"/>
            <a:ext cx="321655" cy="355276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Metin kutusu 30"/>
          <p:cNvSpPr txBox="1"/>
          <p:nvPr/>
        </p:nvSpPr>
        <p:spPr>
          <a:xfrm>
            <a:off x="3631133" y="4610910"/>
            <a:ext cx="1584176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 err="1" smtClean="0"/>
              <a:t>head</a:t>
            </a:r>
            <a:r>
              <a:rPr lang="tr-TR" dirty="0" smtClean="0"/>
              <a:t>=düğüm0</a:t>
            </a:r>
            <a:endParaRPr lang="tr-TR" dirty="0"/>
          </a:p>
        </p:txBody>
      </p:sp>
      <p:sp>
        <p:nvSpPr>
          <p:cNvPr id="15" name="Yay 14"/>
          <p:cNvSpPr/>
          <p:nvPr/>
        </p:nvSpPr>
        <p:spPr>
          <a:xfrm rot="16200000">
            <a:off x="2420237" y="1601273"/>
            <a:ext cx="1315194" cy="1332148"/>
          </a:xfrm>
          <a:prstGeom prst="arc">
            <a:avLst/>
          </a:prstGeom>
          <a:ln w="34925">
            <a:solidFill>
              <a:srgbClr val="0099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25" name="Grup 24"/>
          <p:cNvGrpSpPr/>
          <p:nvPr/>
        </p:nvGrpSpPr>
        <p:grpSpPr>
          <a:xfrm>
            <a:off x="3445135" y="1312192"/>
            <a:ext cx="1314146" cy="595114"/>
            <a:chOff x="1547664" y="4149079"/>
            <a:chExt cx="720080" cy="595114"/>
          </a:xfrm>
        </p:grpSpPr>
        <p:sp>
          <p:nvSpPr>
            <p:cNvPr id="28" name="Dikdörtgen 27"/>
            <p:cNvSpPr/>
            <p:nvPr/>
          </p:nvSpPr>
          <p:spPr>
            <a:xfrm>
              <a:off x="1547664" y="4446636"/>
              <a:ext cx="720080" cy="29755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400" dirty="0" smtClean="0"/>
                <a:t>next:Eleman0</a:t>
              </a:r>
              <a:endParaRPr lang="tr-TR" sz="1400" dirty="0"/>
            </a:p>
          </p:txBody>
        </p:sp>
        <p:sp>
          <p:nvSpPr>
            <p:cNvPr id="35" name="Dikdörtgen 34"/>
            <p:cNvSpPr/>
            <p:nvPr/>
          </p:nvSpPr>
          <p:spPr>
            <a:xfrm>
              <a:off x="1547664" y="4149079"/>
              <a:ext cx="720080" cy="29755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400" dirty="0" smtClean="0"/>
                <a:t>Data:Eleman1</a:t>
              </a:r>
              <a:endParaRPr lang="tr-TR" sz="1400" dirty="0"/>
            </a:p>
          </p:txBody>
        </p:sp>
      </p:grpSp>
      <p:cxnSp>
        <p:nvCxnSpPr>
          <p:cNvPr id="36" name="Düz Ok Bağlayıcısı 35"/>
          <p:cNvCxnSpPr/>
          <p:nvPr/>
        </p:nvCxnSpPr>
        <p:spPr>
          <a:xfrm>
            <a:off x="2267744" y="4293096"/>
            <a:ext cx="0" cy="216000"/>
          </a:xfrm>
          <a:prstGeom prst="straightConnector1">
            <a:avLst/>
          </a:prstGeom>
          <a:ln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up 37"/>
          <p:cNvGrpSpPr/>
          <p:nvPr/>
        </p:nvGrpSpPr>
        <p:grpSpPr>
          <a:xfrm>
            <a:off x="1673678" y="3697982"/>
            <a:ext cx="1314146" cy="595114"/>
            <a:chOff x="1547664" y="4149079"/>
            <a:chExt cx="720080" cy="595114"/>
          </a:xfrm>
        </p:grpSpPr>
        <p:sp>
          <p:nvSpPr>
            <p:cNvPr id="39" name="Dikdörtgen 38"/>
            <p:cNvSpPr/>
            <p:nvPr/>
          </p:nvSpPr>
          <p:spPr>
            <a:xfrm>
              <a:off x="1547664" y="4446636"/>
              <a:ext cx="720080" cy="29755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400" dirty="0" smtClean="0"/>
                <a:t>next:düğüm0</a:t>
              </a:r>
              <a:endParaRPr lang="tr-TR" sz="1400" dirty="0"/>
            </a:p>
          </p:txBody>
        </p:sp>
        <p:sp>
          <p:nvSpPr>
            <p:cNvPr id="42" name="Dikdörtgen 41"/>
            <p:cNvSpPr/>
            <p:nvPr/>
          </p:nvSpPr>
          <p:spPr>
            <a:xfrm>
              <a:off x="1547664" y="4149079"/>
              <a:ext cx="720080" cy="29755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400" dirty="0" smtClean="0"/>
                <a:t>Data:Eleman1</a:t>
              </a:r>
              <a:endParaRPr lang="tr-TR" sz="1400" dirty="0"/>
            </a:p>
          </p:txBody>
        </p:sp>
      </p:grpSp>
      <p:sp>
        <p:nvSpPr>
          <p:cNvPr id="43" name="Metin kutusu 42"/>
          <p:cNvSpPr txBox="1"/>
          <p:nvPr/>
        </p:nvSpPr>
        <p:spPr>
          <a:xfrm>
            <a:off x="395536" y="386104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düğüm1</a:t>
            </a:r>
            <a:endParaRPr lang="tr-TR" dirty="0"/>
          </a:p>
        </p:txBody>
      </p:sp>
      <p:sp>
        <p:nvSpPr>
          <p:cNvPr id="49" name="Bulut Belirtme Çizgisi 48"/>
          <p:cNvSpPr/>
          <p:nvPr/>
        </p:nvSpPr>
        <p:spPr>
          <a:xfrm>
            <a:off x="5148064" y="5162936"/>
            <a:ext cx="3024336" cy="1362584"/>
          </a:xfrm>
          <a:prstGeom prst="cloudCallout">
            <a:avLst>
              <a:gd name="adj1" fmla="val -42996"/>
              <a:gd name="adj2" fmla="val -72311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head</a:t>
            </a:r>
            <a:r>
              <a:rPr lang="tr-TR" dirty="0" smtClean="0"/>
              <a:t>=</a:t>
            </a:r>
            <a:r>
              <a:rPr lang="tr-TR" dirty="0" err="1" smtClean="0"/>
              <a:t>head</a:t>
            </a:r>
            <a:r>
              <a:rPr lang="tr-TR" dirty="0" smtClean="0"/>
              <a:t>-&gt;</a:t>
            </a:r>
            <a:r>
              <a:rPr lang="tr-TR" dirty="0" err="1" smtClean="0"/>
              <a:t>next</a:t>
            </a:r>
            <a:endParaRPr lang="tr-TR" dirty="0"/>
          </a:p>
        </p:txBody>
      </p:sp>
      <p:grpSp>
        <p:nvGrpSpPr>
          <p:cNvPr id="17" name="Grup 16"/>
          <p:cNvGrpSpPr/>
          <p:nvPr/>
        </p:nvGrpSpPr>
        <p:grpSpPr>
          <a:xfrm>
            <a:off x="1977330" y="3721795"/>
            <a:ext cx="652835" cy="571301"/>
            <a:chOff x="3631133" y="2708920"/>
            <a:chExt cx="652835" cy="571301"/>
          </a:xfrm>
        </p:grpSpPr>
        <p:cxnSp>
          <p:nvCxnSpPr>
            <p:cNvPr id="12" name="Düz Bağlayıcı 11"/>
            <p:cNvCxnSpPr/>
            <p:nvPr/>
          </p:nvCxnSpPr>
          <p:spPr>
            <a:xfrm flipH="1">
              <a:off x="3631133" y="2708920"/>
              <a:ext cx="652835" cy="571301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Düz Bağlayıcı 15"/>
            <p:cNvCxnSpPr/>
            <p:nvPr/>
          </p:nvCxnSpPr>
          <p:spPr>
            <a:xfrm>
              <a:off x="3631133" y="2708920"/>
              <a:ext cx="652835" cy="571301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Bulut Belirtme Çizgisi 18"/>
          <p:cNvSpPr/>
          <p:nvPr/>
        </p:nvSpPr>
        <p:spPr>
          <a:xfrm>
            <a:off x="3203848" y="3572992"/>
            <a:ext cx="2076623" cy="792112"/>
          </a:xfrm>
          <a:prstGeom prst="cloudCallout">
            <a:avLst>
              <a:gd name="adj1" fmla="val -58653"/>
              <a:gd name="adj2" fmla="val 213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tr-TR" sz="1600" dirty="0" err="1"/>
              <a:t>d</a:t>
            </a:r>
            <a:r>
              <a:rPr lang="tr-TR" sz="1600" dirty="0" err="1" smtClean="0"/>
              <a:t>elete</a:t>
            </a:r>
            <a:r>
              <a:rPr lang="tr-TR" sz="1600" dirty="0" smtClean="0"/>
              <a:t> düğüm1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102516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up 40"/>
          <p:cNvGrpSpPr/>
          <p:nvPr/>
        </p:nvGrpSpPr>
        <p:grpSpPr>
          <a:xfrm>
            <a:off x="2167161" y="5338938"/>
            <a:ext cx="216024" cy="221727"/>
            <a:chOff x="3563888" y="4235375"/>
            <a:chExt cx="216024" cy="221727"/>
          </a:xfrm>
        </p:grpSpPr>
        <p:sp>
          <p:nvSpPr>
            <p:cNvPr id="32" name="Dikdörtgen 31"/>
            <p:cNvSpPr/>
            <p:nvPr/>
          </p:nvSpPr>
          <p:spPr>
            <a:xfrm>
              <a:off x="3563888" y="4240138"/>
              <a:ext cx="216024" cy="21696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grpSp>
          <p:nvGrpSpPr>
            <p:cNvPr id="40" name="Grup 39"/>
            <p:cNvGrpSpPr/>
            <p:nvPr/>
          </p:nvGrpSpPr>
          <p:grpSpPr>
            <a:xfrm>
              <a:off x="3563888" y="4235375"/>
              <a:ext cx="216024" cy="221727"/>
              <a:chOff x="3592463" y="3861048"/>
              <a:chExt cx="216024" cy="257261"/>
            </a:xfrm>
          </p:grpSpPr>
          <p:cxnSp>
            <p:nvCxnSpPr>
              <p:cNvPr id="34" name="Düz Bağlayıcı 33"/>
              <p:cNvCxnSpPr/>
              <p:nvPr/>
            </p:nvCxnSpPr>
            <p:spPr>
              <a:xfrm flipH="1">
                <a:off x="3592463" y="3861048"/>
                <a:ext cx="216024" cy="25726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Düz Bağlayıcı 36"/>
              <p:cNvCxnSpPr/>
              <p:nvPr/>
            </p:nvCxnSpPr>
            <p:spPr>
              <a:xfrm>
                <a:off x="3599892" y="3861048"/>
                <a:ext cx="208595" cy="25726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Bağlı </a:t>
            </a:r>
            <a:r>
              <a:rPr lang="tr-TR" dirty="0" err="1"/>
              <a:t>Yığıt</a:t>
            </a:r>
            <a:r>
              <a:rPr lang="tr-TR" dirty="0"/>
              <a:t> Veri Yapısı</a:t>
            </a:r>
          </a:p>
        </p:txBody>
      </p:sp>
      <p:grpSp>
        <p:nvGrpSpPr>
          <p:cNvPr id="7" name="Grup 6"/>
          <p:cNvGrpSpPr/>
          <p:nvPr/>
        </p:nvGrpSpPr>
        <p:grpSpPr>
          <a:xfrm>
            <a:off x="1691680" y="4542456"/>
            <a:ext cx="1314146" cy="595114"/>
            <a:chOff x="1547664" y="4149079"/>
            <a:chExt cx="720080" cy="595114"/>
          </a:xfrm>
        </p:grpSpPr>
        <p:sp>
          <p:nvSpPr>
            <p:cNvPr id="5" name="Dikdörtgen 4"/>
            <p:cNvSpPr/>
            <p:nvPr/>
          </p:nvSpPr>
          <p:spPr>
            <a:xfrm>
              <a:off x="1547664" y="4446636"/>
              <a:ext cx="720080" cy="29755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400" dirty="0" err="1" smtClean="0"/>
                <a:t>Next:NULL</a:t>
              </a:r>
              <a:endParaRPr lang="tr-TR" sz="1400" dirty="0"/>
            </a:p>
          </p:txBody>
        </p:sp>
        <p:sp>
          <p:nvSpPr>
            <p:cNvPr id="6" name="Dikdörtgen 5"/>
            <p:cNvSpPr/>
            <p:nvPr/>
          </p:nvSpPr>
          <p:spPr>
            <a:xfrm>
              <a:off x="1547664" y="4149079"/>
              <a:ext cx="720080" cy="29755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400" dirty="0" smtClean="0"/>
                <a:t>Data:Eleman0</a:t>
              </a:r>
              <a:endParaRPr lang="tr-TR" sz="1400" dirty="0"/>
            </a:p>
          </p:txBody>
        </p:sp>
      </p:grpSp>
      <p:grpSp>
        <p:nvGrpSpPr>
          <p:cNvPr id="27" name="Grup 26"/>
          <p:cNvGrpSpPr/>
          <p:nvPr/>
        </p:nvGrpSpPr>
        <p:grpSpPr>
          <a:xfrm>
            <a:off x="1403648" y="1916832"/>
            <a:ext cx="1800200" cy="3672408"/>
            <a:chOff x="1259632" y="3140968"/>
            <a:chExt cx="1800200" cy="3024336"/>
          </a:xfrm>
        </p:grpSpPr>
        <p:cxnSp>
          <p:nvCxnSpPr>
            <p:cNvPr id="18" name="Düz Bağlayıcı 17"/>
            <p:cNvCxnSpPr/>
            <p:nvPr/>
          </p:nvCxnSpPr>
          <p:spPr>
            <a:xfrm>
              <a:off x="1259632" y="3140968"/>
              <a:ext cx="0" cy="3024336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Düz Bağlayıcı 19"/>
            <p:cNvCxnSpPr/>
            <p:nvPr/>
          </p:nvCxnSpPr>
          <p:spPr>
            <a:xfrm>
              <a:off x="3059832" y="3140968"/>
              <a:ext cx="0" cy="3024336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Düz Bağlayıcı 21"/>
            <p:cNvCxnSpPr/>
            <p:nvPr/>
          </p:nvCxnSpPr>
          <p:spPr>
            <a:xfrm>
              <a:off x="1259632" y="6165304"/>
              <a:ext cx="1800200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Düz Ok Bağlayıcısı 25"/>
          <p:cNvCxnSpPr/>
          <p:nvPr/>
        </p:nvCxnSpPr>
        <p:spPr>
          <a:xfrm>
            <a:off x="2267744" y="5128045"/>
            <a:ext cx="0" cy="216000"/>
          </a:xfrm>
          <a:prstGeom prst="straightConnector1">
            <a:avLst/>
          </a:prstGeom>
          <a:ln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Metin kutusu 43"/>
          <p:cNvSpPr txBox="1"/>
          <p:nvPr/>
        </p:nvSpPr>
        <p:spPr>
          <a:xfrm>
            <a:off x="395536" y="469123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düğüm0</a:t>
            </a:r>
            <a:endParaRPr lang="tr-TR" dirty="0"/>
          </a:p>
        </p:txBody>
      </p:sp>
      <p:sp>
        <p:nvSpPr>
          <p:cNvPr id="29" name="Metin kutusu 28"/>
          <p:cNvSpPr txBox="1"/>
          <p:nvPr/>
        </p:nvSpPr>
        <p:spPr>
          <a:xfrm>
            <a:off x="5364088" y="1962706"/>
            <a:ext cx="2304256" cy="20313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chemeClr val="tx1"/>
                </a:solidFill>
              </a:rPr>
              <a:t>stack1.push(Eleman0)</a:t>
            </a:r>
          </a:p>
          <a:p>
            <a:r>
              <a:rPr lang="tr-TR" b="1" dirty="0" smtClean="0">
                <a:solidFill>
                  <a:schemeClr val="tx1"/>
                </a:solidFill>
              </a:rPr>
              <a:t>stack1.push(Eleman1)</a:t>
            </a:r>
          </a:p>
          <a:p>
            <a:r>
              <a:rPr lang="tr-TR" b="1" dirty="0" smtClean="0">
                <a:solidFill>
                  <a:schemeClr val="tx1"/>
                </a:solidFill>
              </a:rPr>
              <a:t>stack1.push(Eleman2)</a:t>
            </a:r>
          </a:p>
          <a:p>
            <a:r>
              <a:rPr lang="tr-TR" b="1" dirty="0">
                <a:solidFill>
                  <a:schemeClr val="tx1"/>
                </a:solidFill>
              </a:rPr>
              <a:t>s</a:t>
            </a:r>
            <a:r>
              <a:rPr lang="tr-TR" b="1" dirty="0" smtClean="0">
                <a:solidFill>
                  <a:schemeClr val="tx1"/>
                </a:solidFill>
              </a:rPr>
              <a:t>tack1.pop()</a:t>
            </a:r>
          </a:p>
          <a:p>
            <a:r>
              <a:rPr lang="tr-TR" b="1" dirty="0">
                <a:solidFill>
                  <a:schemeClr val="tx1"/>
                </a:solidFill>
              </a:rPr>
              <a:t>stack1.pop</a:t>
            </a:r>
            <a:r>
              <a:rPr lang="tr-TR" b="1" dirty="0" smtClean="0">
                <a:solidFill>
                  <a:schemeClr val="tx1"/>
                </a:solidFill>
              </a:rPr>
              <a:t>()</a:t>
            </a:r>
          </a:p>
          <a:p>
            <a:r>
              <a:rPr lang="tr-TR" b="1" dirty="0">
                <a:solidFill>
                  <a:srgbClr val="FF0000"/>
                </a:solidFill>
              </a:rPr>
              <a:t>stack1.pop</a:t>
            </a:r>
            <a:r>
              <a:rPr lang="tr-TR" b="1" dirty="0" smtClean="0">
                <a:solidFill>
                  <a:srgbClr val="FF0000"/>
                </a:solidFill>
              </a:rPr>
              <a:t>()</a:t>
            </a:r>
            <a:endParaRPr lang="tr-TR" b="1" dirty="0">
              <a:solidFill>
                <a:srgbClr val="FF0000"/>
              </a:solidFill>
            </a:endParaRPr>
          </a:p>
          <a:p>
            <a:endParaRPr lang="tr-TR" dirty="0"/>
          </a:p>
        </p:txBody>
      </p:sp>
      <p:sp>
        <p:nvSpPr>
          <p:cNvPr id="30" name="İkizkenar Üçgen 29"/>
          <p:cNvSpPr/>
          <p:nvPr/>
        </p:nvSpPr>
        <p:spPr>
          <a:xfrm rot="16200000">
            <a:off x="3292667" y="5398632"/>
            <a:ext cx="321655" cy="355276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Metin kutusu 30"/>
          <p:cNvSpPr txBox="1"/>
          <p:nvPr/>
        </p:nvSpPr>
        <p:spPr>
          <a:xfrm>
            <a:off x="3631133" y="5373216"/>
            <a:ext cx="1584176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 err="1" smtClean="0"/>
              <a:t>head</a:t>
            </a:r>
            <a:endParaRPr lang="tr-TR" dirty="0"/>
          </a:p>
        </p:txBody>
      </p:sp>
      <p:sp>
        <p:nvSpPr>
          <p:cNvPr id="15" name="Yay 14"/>
          <p:cNvSpPr/>
          <p:nvPr/>
        </p:nvSpPr>
        <p:spPr>
          <a:xfrm rot="16200000">
            <a:off x="2420237" y="1601273"/>
            <a:ext cx="1315194" cy="1332148"/>
          </a:xfrm>
          <a:prstGeom prst="arc">
            <a:avLst/>
          </a:prstGeom>
          <a:ln w="34925">
            <a:solidFill>
              <a:srgbClr val="0099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25" name="Grup 24"/>
          <p:cNvGrpSpPr/>
          <p:nvPr/>
        </p:nvGrpSpPr>
        <p:grpSpPr>
          <a:xfrm>
            <a:off x="3445135" y="1312192"/>
            <a:ext cx="1314146" cy="595114"/>
            <a:chOff x="1547664" y="4149079"/>
            <a:chExt cx="720080" cy="595114"/>
          </a:xfrm>
        </p:grpSpPr>
        <p:sp>
          <p:nvSpPr>
            <p:cNvPr id="28" name="Dikdörtgen 27"/>
            <p:cNvSpPr/>
            <p:nvPr/>
          </p:nvSpPr>
          <p:spPr>
            <a:xfrm>
              <a:off x="1547664" y="4446636"/>
              <a:ext cx="720080" cy="29755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400" dirty="0" err="1" smtClean="0"/>
                <a:t>next:NULL</a:t>
              </a:r>
              <a:endParaRPr lang="tr-TR" sz="1400" dirty="0"/>
            </a:p>
          </p:txBody>
        </p:sp>
        <p:sp>
          <p:nvSpPr>
            <p:cNvPr id="35" name="Dikdörtgen 34"/>
            <p:cNvSpPr/>
            <p:nvPr/>
          </p:nvSpPr>
          <p:spPr>
            <a:xfrm>
              <a:off x="1547664" y="4149079"/>
              <a:ext cx="720080" cy="29755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400" dirty="0" smtClean="0"/>
                <a:t>Data:Eleman0</a:t>
              </a:r>
              <a:endParaRPr lang="tr-TR" sz="1400" dirty="0"/>
            </a:p>
          </p:txBody>
        </p:sp>
      </p:grpSp>
      <p:sp>
        <p:nvSpPr>
          <p:cNvPr id="49" name="Bulut Belirtme Çizgisi 48"/>
          <p:cNvSpPr/>
          <p:nvPr/>
        </p:nvSpPr>
        <p:spPr>
          <a:xfrm>
            <a:off x="4572000" y="5162760"/>
            <a:ext cx="4176464" cy="1362584"/>
          </a:xfrm>
          <a:prstGeom prst="cloudCallout">
            <a:avLst>
              <a:gd name="adj1" fmla="val -54269"/>
              <a:gd name="adj2" fmla="val -1708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head</a:t>
            </a:r>
            <a:r>
              <a:rPr lang="tr-TR" dirty="0" smtClean="0"/>
              <a:t>=</a:t>
            </a:r>
            <a:r>
              <a:rPr lang="tr-TR" dirty="0" err="1" smtClean="0"/>
              <a:t>head</a:t>
            </a:r>
            <a:r>
              <a:rPr lang="tr-TR" dirty="0" smtClean="0"/>
              <a:t>-&gt;</a:t>
            </a:r>
            <a:r>
              <a:rPr lang="tr-TR" dirty="0" err="1" smtClean="0"/>
              <a:t>next</a:t>
            </a:r>
            <a:r>
              <a:rPr lang="tr-TR" dirty="0" smtClean="0"/>
              <a:t>=NULL</a:t>
            </a:r>
            <a:endParaRPr lang="tr-TR" dirty="0"/>
          </a:p>
        </p:txBody>
      </p:sp>
      <p:grpSp>
        <p:nvGrpSpPr>
          <p:cNvPr id="17" name="Grup 16"/>
          <p:cNvGrpSpPr/>
          <p:nvPr/>
        </p:nvGrpSpPr>
        <p:grpSpPr>
          <a:xfrm>
            <a:off x="1977330" y="4585891"/>
            <a:ext cx="652835" cy="571301"/>
            <a:chOff x="3631133" y="2708920"/>
            <a:chExt cx="652835" cy="571301"/>
          </a:xfrm>
        </p:grpSpPr>
        <p:cxnSp>
          <p:nvCxnSpPr>
            <p:cNvPr id="12" name="Düz Bağlayıcı 11"/>
            <p:cNvCxnSpPr/>
            <p:nvPr/>
          </p:nvCxnSpPr>
          <p:spPr>
            <a:xfrm flipH="1">
              <a:off x="3631133" y="2708920"/>
              <a:ext cx="652835" cy="571301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Düz Bağlayıcı 15"/>
            <p:cNvCxnSpPr/>
            <p:nvPr/>
          </p:nvCxnSpPr>
          <p:spPr>
            <a:xfrm>
              <a:off x="3631133" y="2708920"/>
              <a:ext cx="652835" cy="571301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Bulut Belirtme Çizgisi 18"/>
          <p:cNvSpPr/>
          <p:nvPr/>
        </p:nvSpPr>
        <p:spPr>
          <a:xfrm>
            <a:off x="3275856" y="4345458"/>
            <a:ext cx="2076623" cy="792112"/>
          </a:xfrm>
          <a:prstGeom prst="cloudCallout">
            <a:avLst>
              <a:gd name="adj1" fmla="val -58653"/>
              <a:gd name="adj2" fmla="val 213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tr-TR" sz="1600" dirty="0" err="1"/>
              <a:t>d</a:t>
            </a:r>
            <a:r>
              <a:rPr lang="tr-TR" sz="1600" dirty="0" err="1" smtClean="0"/>
              <a:t>elete</a:t>
            </a:r>
            <a:r>
              <a:rPr lang="tr-TR" sz="1600" dirty="0" smtClean="0"/>
              <a:t> düğüm1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262484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up 40"/>
          <p:cNvGrpSpPr/>
          <p:nvPr/>
        </p:nvGrpSpPr>
        <p:grpSpPr>
          <a:xfrm>
            <a:off x="2167161" y="5338938"/>
            <a:ext cx="216024" cy="221727"/>
            <a:chOff x="3563888" y="4235375"/>
            <a:chExt cx="216024" cy="221727"/>
          </a:xfrm>
        </p:grpSpPr>
        <p:sp>
          <p:nvSpPr>
            <p:cNvPr id="32" name="Dikdörtgen 31"/>
            <p:cNvSpPr/>
            <p:nvPr/>
          </p:nvSpPr>
          <p:spPr>
            <a:xfrm>
              <a:off x="3563888" y="4240138"/>
              <a:ext cx="216024" cy="21696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grpSp>
          <p:nvGrpSpPr>
            <p:cNvPr id="40" name="Grup 39"/>
            <p:cNvGrpSpPr/>
            <p:nvPr/>
          </p:nvGrpSpPr>
          <p:grpSpPr>
            <a:xfrm>
              <a:off x="3563888" y="4235375"/>
              <a:ext cx="216024" cy="221727"/>
              <a:chOff x="3592463" y="3861048"/>
              <a:chExt cx="216024" cy="257261"/>
            </a:xfrm>
          </p:grpSpPr>
          <p:cxnSp>
            <p:nvCxnSpPr>
              <p:cNvPr id="34" name="Düz Bağlayıcı 33"/>
              <p:cNvCxnSpPr/>
              <p:nvPr/>
            </p:nvCxnSpPr>
            <p:spPr>
              <a:xfrm flipH="1">
                <a:off x="3592463" y="3861048"/>
                <a:ext cx="216024" cy="25726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Düz Bağlayıcı 36"/>
              <p:cNvCxnSpPr/>
              <p:nvPr/>
            </p:nvCxnSpPr>
            <p:spPr>
              <a:xfrm>
                <a:off x="3599892" y="3861048"/>
                <a:ext cx="208595" cy="25726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Bağlı </a:t>
            </a:r>
            <a:r>
              <a:rPr lang="tr-TR" dirty="0" err="1"/>
              <a:t>Yığıt</a:t>
            </a:r>
            <a:r>
              <a:rPr lang="tr-TR" dirty="0"/>
              <a:t> Veri Yapısı</a:t>
            </a:r>
          </a:p>
        </p:txBody>
      </p:sp>
      <p:grpSp>
        <p:nvGrpSpPr>
          <p:cNvPr id="27" name="Grup 26"/>
          <p:cNvGrpSpPr/>
          <p:nvPr/>
        </p:nvGrpSpPr>
        <p:grpSpPr>
          <a:xfrm>
            <a:off x="1403648" y="1916832"/>
            <a:ext cx="1800200" cy="3672408"/>
            <a:chOff x="1259632" y="3140968"/>
            <a:chExt cx="1800200" cy="3024336"/>
          </a:xfrm>
        </p:grpSpPr>
        <p:cxnSp>
          <p:nvCxnSpPr>
            <p:cNvPr id="18" name="Düz Bağlayıcı 17"/>
            <p:cNvCxnSpPr/>
            <p:nvPr/>
          </p:nvCxnSpPr>
          <p:spPr>
            <a:xfrm>
              <a:off x="1259632" y="3140968"/>
              <a:ext cx="0" cy="3024336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Düz Bağlayıcı 19"/>
            <p:cNvCxnSpPr/>
            <p:nvPr/>
          </p:nvCxnSpPr>
          <p:spPr>
            <a:xfrm>
              <a:off x="3059832" y="3140968"/>
              <a:ext cx="0" cy="3024336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Düz Bağlayıcı 21"/>
            <p:cNvCxnSpPr/>
            <p:nvPr/>
          </p:nvCxnSpPr>
          <p:spPr>
            <a:xfrm>
              <a:off x="1259632" y="6165304"/>
              <a:ext cx="1800200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Düz Ok Bağlayıcısı 25"/>
          <p:cNvCxnSpPr/>
          <p:nvPr/>
        </p:nvCxnSpPr>
        <p:spPr>
          <a:xfrm>
            <a:off x="2267744" y="5128045"/>
            <a:ext cx="0" cy="216000"/>
          </a:xfrm>
          <a:prstGeom prst="straightConnector1">
            <a:avLst/>
          </a:prstGeom>
          <a:ln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Metin kutusu 28"/>
          <p:cNvSpPr txBox="1"/>
          <p:nvPr/>
        </p:nvSpPr>
        <p:spPr>
          <a:xfrm>
            <a:off x="5364088" y="1962706"/>
            <a:ext cx="2304256" cy="20313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chemeClr val="tx1"/>
                </a:solidFill>
              </a:rPr>
              <a:t>stack1.push(Eleman0)</a:t>
            </a:r>
          </a:p>
          <a:p>
            <a:r>
              <a:rPr lang="tr-TR" b="1" dirty="0" smtClean="0">
                <a:solidFill>
                  <a:schemeClr val="tx1"/>
                </a:solidFill>
              </a:rPr>
              <a:t>stack1.push(Eleman1)</a:t>
            </a:r>
          </a:p>
          <a:p>
            <a:r>
              <a:rPr lang="tr-TR" b="1" dirty="0" smtClean="0">
                <a:solidFill>
                  <a:schemeClr val="tx1"/>
                </a:solidFill>
              </a:rPr>
              <a:t>stack1.push(Eleman2)</a:t>
            </a:r>
          </a:p>
          <a:p>
            <a:r>
              <a:rPr lang="tr-TR" b="1" dirty="0">
                <a:solidFill>
                  <a:schemeClr val="tx1"/>
                </a:solidFill>
              </a:rPr>
              <a:t>s</a:t>
            </a:r>
            <a:r>
              <a:rPr lang="tr-TR" b="1" dirty="0" smtClean="0">
                <a:solidFill>
                  <a:schemeClr val="tx1"/>
                </a:solidFill>
              </a:rPr>
              <a:t>tack1.pop()</a:t>
            </a:r>
          </a:p>
          <a:p>
            <a:r>
              <a:rPr lang="tr-TR" b="1" dirty="0">
                <a:solidFill>
                  <a:schemeClr val="tx1"/>
                </a:solidFill>
              </a:rPr>
              <a:t>stack1.pop</a:t>
            </a:r>
            <a:r>
              <a:rPr lang="tr-TR" b="1" dirty="0" smtClean="0">
                <a:solidFill>
                  <a:schemeClr val="tx1"/>
                </a:solidFill>
              </a:rPr>
              <a:t>()</a:t>
            </a:r>
          </a:p>
          <a:p>
            <a:r>
              <a:rPr lang="tr-TR" b="1" dirty="0">
                <a:solidFill>
                  <a:schemeClr val="tx1"/>
                </a:solidFill>
              </a:rPr>
              <a:t>stack1.pop</a:t>
            </a:r>
            <a:r>
              <a:rPr lang="tr-TR" b="1" dirty="0" smtClean="0">
                <a:solidFill>
                  <a:schemeClr val="tx1"/>
                </a:solidFill>
              </a:rPr>
              <a:t>()</a:t>
            </a:r>
            <a:endParaRPr lang="tr-TR" b="1" dirty="0">
              <a:solidFill>
                <a:schemeClr val="tx1"/>
              </a:solidFill>
            </a:endParaRPr>
          </a:p>
          <a:p>
            <a:endParaRPr lang="tr-TR" dirty="0"/>
          </a:p>
        </p:txBody>
      </p:sp>
      <p:sp>
        <p:nvSpPr>
          <p:cNvPr id="30" name="İkizkenar Üçgen 29"/>
          <p:cNvSpPr/>
          <p:nvPr/>
        </p:nvSpPr>
        <p:spPr>
          <a:xfrm rot="16200000">
            <a:off x="3292667" y="5398632"/>
            <a:ext cx="321655" cy="355276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Metin kutusu 30"/>
          <p:cNvSpPr txBox="1"/>
          <p:nvPr/>
        </p:nvSpPr>
        <p:spPr>
          <a:xfrm>
            <a:off x="3631133" y="5373216"/>
            <a:ext cx="1584176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 err="1" smtClean="0"/>
              <a:t>Head</a:t>
            </a:r>
            <a:r>
              <a:rPr lang="tr-TR" dirty="0" smtClean="0"/>
              <a:t>=NULL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6517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</a:t>
            </a:r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uygulaması: </a:t>
            </a:r>
            <a:r>
              <a:rPr lang="tr-T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Infix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tr-T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Prefix</a:t>
            </a:r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tr-T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Postfix</a:t>
            </a:r>
            <a:endParaRPr lang="tr-T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Infix</a:t>
            </a:r>
            <a:r>
              <a:rPr lang="tr-T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notasyonunda</a:t>
            </a:r>
            <a:r>
              <a:rPr lang="tr-T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tr-TR" dirty="0" smtClean="0"/>
              <a:t>A ve B </a:t>
            </a:r>
            <a:r>
              <a:rPr lang="tr-TR" dirty="0" err="1" smtClean="0"/>
              <a:t>yi</a:t>
            </a:r>
            <a:r>
              <a:rPr lang="tr-TR" dirty="0" smtClean="0"/>
              <a:t> toplamak için</a:t>
            </a:r>
          </a:p>
          <a:p>
            <a:pPr marL="0" indent="0">
              <a:buNone/>
            </a:pPr>
            <a:r>
              <a:rPr lang="tr-TR" dirty="0" smtClean="0"/>
              <a:t>		</a:t>
            </a:r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A+B</a:t>
            </a:r>
            <a:r>
              <a:rPr lang="tr-TR" dirty="0" smtClean="0"/>
              <a:t> </a:t>
            </a:r>
          </a:p>
          <a:p>
            <a:r>
              <a:rPr lang="tr-TR" dirty="0" smtClean="0"/>
              <a:t>A ve B’yi çarpmak için </a:t>
            </a:r>
          </a:p>
          <a:p>
            <a:pPr marL="0" indent="0">
              <a:buNone/>
            </a:pPr>
            <a:r>
              <a:rPr lang="tr-TR" dirty="0" smtClean="0"/>
              <a:t>		</a:t>
            </a:r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A*B</a:t>
            </a:r>
          </a:p>
          <a:p>
            <a:r>
              <a:rPr lang="tr-TR" dirty="0" smtClean="0"/>
              <a:t>Operatörler </a:t>
            </a:r>
            <a:r>
              <a:rPr lang="tr-TR" dirty="0"/>
              <a:t>(*,+,-,/) </a:t>
            </a:r>
            <a:r>
              <a:rPr lang="tr-TR" dirty="0" smtClean="0"/>
              <a:t> </a:t>
            </a:r>
            <a:r>
              <a:rPr lang="tr-TR" dirty="0" err="1" smtClean="0"/>
              <a:t>operandların</a:t>
            </a:r>
            <a:r>
              <a:rPr lang="tr-TR" dirty="0" smtClean="0"/>
              <a:t> </a:t>
            </a:r>
            <a:r>
              <a:rPr lang="tr-TR" dirty="0"/>
              <a:t>(A,B) </a:t>
            </a:r>
            <a:r>
              <a:rPr lang="tr-TR" dirty="0" smtClean="0"/>
              <a:t> arasına gelir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3774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Infix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Prefix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tr-T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Postfix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Prefix</a:t>
            </a:r>
            <a:r>
              <a:rPr lang="tr-T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notasyonunda</a:t>
            </a:r>
            <a:r>
              <a:rPr lang="tr-T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tr-TR" dirty="0" smtClean="0"/>
              <a:t>iki </a:t>
            </a:r>
            <a:r>
              <a:rPr lang="tr-TR" dirty="0" err="1" smtClean="0"/>
              <a:t>operand</a:t>
            </a:r>
            <a:r>
              <a:rPr lang="tr-TR" dirty="0" smtClean="0"/>
              <a:t> arasındaki operatör önce belirtilir.</a:t>
            </a:r>
          </a:p>
          <a:p>
            <a:r>
              <a:rPr lang="tr-TR" dirty="0"/>
              <a:t>A ve B </a:t>
            </a:r>
            <a:r>
              <a:rPr lang="tr-TR" dirty="0" err="1"/>
              <a:t>yi</a:t>
            </a:r>
            <a:r>
              <a:rPr lang="tr-TR" dirty="0"/>
              <a:t> toplamak </a:t>
            </a:r>
            <a:r>
              <a:rPr lang="tr-TR" dirty="0" smtClean="0"/>
              <a:t>için, topla A B</a:t>
            </a:r>
          </a:p>
          <a:p>
            <a:pPr marL="0" indent="0">
              <a:buNone/>
            </a:pPr>
            <a:r>
              <a:rPr lang="tr-TR" b="1" dirty="0" smtClean="0"/>
              <a:t>	</a:t>
            </a:r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 A B  </a:t>
            </a:r>
          </a:p>
          <a:p>
            <a:r>
              <a:rPr lang="tr-TR" dirty="0"/>
              <a:t>A ve B’yi çarpmak </a:t>
            </a:r>
            <a:r>
              <a:rPr lang="tr-TR" dirty="0" smtClean="0"/>
              <a:t>için, çarp A B 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 A B</a:t>
            </a:r>
          </a:p>
          <a:p>
            <a:pPr marL="0" indent="0">
              <a:buNone/>
            </a:pPr>
            <a:endParaRPr lang="tr-TR" b="1" dirty="0" smtClean="0"/>
          </a:p>
        </p:txBody>
      </p:sp>
    </p:spTree>
    <p:extLst>
      <p:ext uri="{BB962C8B-B14F-4D97-AF65-F5344CB8AC3E}">
        <p14:creationId xmlns:p14="http://schemas.microsoft.com/office/powerpoint/2010/main" val="241034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Infix</a:t>
            </a:r>
            <a:r>
              <a:rPr lang="tr-TR" dirty="0"/>
              <a:t>, </a:t>
            </a:r>
            <a:r>
              <a:rPr lang="tr-TR" dirty="0" err="1"/>
              <a:t>Prefix</a:t>
            </a:r>
            <a:r>
              <a:rPr lang="tr-TR" dirty="0"/>
              <a:t>, </a:t>
            </a:r>
            <a:r>
              <a:rPr lang="tr-TR" dirty="0" err="1"/>
              <a:t>Postfix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Postfix</a:t>
            </a:r>
            <a:r>
              <a:rPr lang="tr-T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notasyonunda</a:t>
            </a:r>
            <a:r>
              <a:rPr lang="tr-T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tr-TR" dirty="0" smtClean="0"/>
              <a:t>iki </a:t>
            </a:r>
            <a:r>
              <a:rPr lang="tr-TR" dirty="0" err="1"/>
              <a:t>operand</a:t>
            </a:r>
            <a:r>
              <a:rPr lang="tr-TR" dirty="0"/>
              <a:t> arasındaki operatör </a:t>
            </a:r>
            <a:r>
              <a:rPr lang="tr-TR" dirty="0" smtClean="0"/>
              <a:t>sonra </a:t>
            </a:r>
            <a:r>
              <a:rPr lang="tr-TR" dirty="0"/>
              <a:t>belirtilir.</a:t>
            </a:r>
          </a:p>
          <a:p>
            <a:r>
              <a:rPr lang="tr-TR" dirty="0"/>
              <a:t>A ve B </a:t>
            </a:r>
            <a:r>
              <a:rPr lang="tr-TR" dirty="0" err="1"/>
              <a:t>yi</a:t>
            </a:r>
            <a:r>
              <a:rPr lang="tr-TR" dirty="0"/>
              <a:t> toplamak </a:t>
            </a:r>
            <a:r>
              <a:rPr lang="tr-TR" dirty="0" smtClean="0"/>
              <a:t>için, A B </a:t>
            </a:r>
            <a:r>
              <a:rPr lang="tr-TR" dirty="0"/>
              <a:t>topla</a:t>
            </a:r>
          </a:p>
          <a:p>
            <a:pPr marL="0" indent="0">
              <a:buNone/>
            </a:pPr>
            <a:r>
              <a:rPr lang="tr-TR" b="1" dirty="0"/>
              <a:t>	</a:t>
            </a:r>
            <a:r>
              <a:rPr lang="tr-TR" b="1" dirty="0" smtClean="0"/>
              <a:t> </a:t>
            </a:r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  </a:t>
            </a:r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endParaRPr lang="tr-T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tr-TR" dirty="0"/>
              <a:t>A ve B’yi çarpmak </a:t>
            </a:r>
            <a:r>
              <a:rPr lang="tr-TR" dirty="0" smtClean="0"/>
              <a:t>için, A </a:t>
            </a:r>
            <a:r>
              <a:rPr lang="tr-TR" dirty="0"/>
              <a:t>B çarp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smtClean="0"/>
              <a:t> </a:t>
            </a:r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B *</a:t>
            </a:r>
            <a:endParaRPr lang="tr-T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8275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Infix</a:t>
            </a:r>
            <a:r>
              <a:rPr lang="tr-TR" dirty="0"/>
              <a:t>, </a:t>
            </a:r>
            <a:r>
              <a:rPr lang="tr-TR" dirty="0" err="1"/>
              <a:t>Prefix</a:t>
            </a:r>
            <a:r>
              <a:rPr lang="tr-TR" dirty="0"/>
              <a:t>, </a:t>
            </a:r>
            <a:r>
              <a:rPr lang="tr-TR" dirty="0" err="1"/>
              <a:t>Postfix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Parantezler</a:t>
            </a:r>
          </a:p>
          <a:p>
            <a:r>
              <a:rPr lang="tr-TR" dirty="0" smtClean="0"/>
              <a:t>5+6*7 ifadesinin hesaplanması</a:t>
            </a:r>
          </a:p>
          <a:p>
            <a:r>
              <a:rPr lang="tr-TR" dirty="0" smtClean="0"/>
              <a:t>Önce toplama:</a:t>
            </a:r>
            <a:endParaRPr lang="tr-TR" dirty="0"/>
          </a:p>
          <a:p>
            <a:pPr marL="0" indent="0">
              <a:buNone/>
            </a:pPr>
            <a:r>
              <a:rPr lang="tr-TR" dirty="0" smtClean="0"/>
              <a:t>	</a:t>
            </a:r>
            <a:r>
              <a:rPr lang="tr-TR" dirty="0"/>
              <a:t> </a:t>
            </a:r>
            <a:r>
              <a:rPr lang="tr-TR" dirty="0" smtClean="0"/>
              <a:t>(5+6)*7 =11*7=77</a:t>
            </a:r>
            <a:endParaRPr lang="tr-TR" dirty="0"/>
          </a:p>
          <a:p>
            <a:r>
              <a:rPr lang="tr-TR" dirty="0" smtClean="0"/>
              <a:t>Önce çarpma:</a:t>
            </a:r>
          </a:p>
          <a:p>
            <a:pPr marL="0" indent="0">
              <a:buNone/>
            </a:pPr>
            <a:r>
              <a:rPr lang="tr-TR" dirty="0"/>
              <a:t>	 5</a:t>
            </a:r>
            <a:r>
              <a:rPr lang="tr-TR" dirty="0" smtClean="0"/>
              <a:t>+(6*7)=5+42=49</a:t>
            </a:r>
          </a:p>
          <a:p>
            <a:r>
              <a:rPr lang="tr-TR" dirty="0" smtClean="0"/>
              <a:t>Parantezlerin kullanımı </a:t>
            </a:r>
            <a:r>
              <a:rPr lang="tr-TR" dirty="0" err="1" smtClean="0"/>
              <a:t>infix</a:t>
            </a:r>
            <a:r>
              <a:rPr lang="tr-TR" dirty="0" smtClean="0"/>
              <a:t> </a:t>
            </a:r>
            <a:r>
              <a:rPr lang="tr-TR" dirty="0" err="1" smtClean="0"/>
              <a:t>notasyonunda</a:t>
            </a:r>
            <a:r>
              <a:rPr lang="tr-TR" dirty="0" smtClean="0"/>
              <a:t> önemlidir.</a:t>
            </a:r>
          </a:p>
        </p:txBody>
      </p:sp>
    </p:spTree>
    <p:extLst>
      <p:ext uri="{BB962C8B-B14F-4D97-AF65-F5344CB8AC3E}">
        <p14:creationId xmlns:p14="http://schemas.microsoft.com/office/powerpoint/2010/main" val="122102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Yığıt</a:t>
            </a:r>
            <a:r>
              <a:rPr lang="tr-TR" dirty="0" smtClean="0"/>
              <a:t> nasıl çalışır?</a:t>
            </a:r>
            <a:endParaRPr lang="tr-TR" dirty="0"/>
          </a:p>
        </p:txBody>
      </p:sp>
      <p:grpSp>
        <p:nvGrpSpPr>
          <p:cNvPr id="10" name="Grup 9"/>
          <p:cNvGrpSpPr/>
          <p:nvPr/>
        </p:nvGrpSpPr>
        <p:grpSpPr>
          <a:xfrm>
            <a:off x="2123728" y="2710661"/>
            <a:ext cx="1800200" cy="2808312"/>
            <a:chOff x="1259632" y="2204864"/>
            <a:chExt cx="1224136" cy="1872208"/>
          </a:xfrm>
        </p:grpSpPr>
        <p:cxnSp>
          <p:nvCxnSpPr>
            <p:cNvPr id="5" name="Düz Bağlayıcı 4"/>
            <p:cNvCxnSpPr/>
            <p:nvPr/>
          </p:nvCxnSpPr>
          <p:spPr>
            <a:xfrm>
              <a:off x="1259632" y="2204864"/>
              <a:ext cx="0" cy="187220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Düz Bağlayıcı 6"/>
            <p:cNvCxnSpPr/>
            <p:nvPr/>
          </p:nvCxnSpPr>
          <p:spPr>
            <a:xfrm>
              <a:off x="1259632" y="4077072"/>
              <a:ext cx="1224136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Düz Bağlayıcı 8"/>
            <p:cNvCxnSpPr/>
            <p:nvPr/>
          </p:nvCxnSpPr>
          <p:spPr>
            <a:xfrm flipV="1">
              <a:off x="2483768" y="2204864"/>
              <a:ext cx="0" cy="187220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Metin kutusu 18"/>
          <p:cNvSpPr txBox="1"/>
          <p:nvPr/>
        </p:nvSpPr>
        <p:spPr>
          <a:xfrm>
            <a:off x="2591780" y="5734997"/>
            <a:ext cx="828092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r-TR" dirty="0" err="1" smtClean="0"/>
              <a:t>Yığıt</a:t>
            </a:r>
            <a:endParaRPr lang="tr-TR" dirty="0" smtClean="0"/>
          </a:p>
          <a:p>
            <a:pPr algn="ctr"/>
            <a:r>
              <a:rPr lang="tr-TR" dirty="0" smtClean="0"/>
              <a:t>(</a:t>
            </a:r>
            <a:r>
              <a:rPr lang="tr-TR" dirty="0" err="1" smtClean="0"/>
              <a:t>Stack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6" name="Bulut Belirtme Çizgisi 5"/>
          <p:cNvSpPr/>
          <p:nvPr/>
        </p:nvSpPr>
        <p:spPr>
          <a:xfrm>
            <a:off x="4932040" y="2710661"/>
            <a:ext cx="3096344" cy="1080120"/>
          </a:xfrm>
          <a:prstGeom prst="cloudCallout">
            <a:avLst>
              <a:gd name="adj1" fmla="val -73542"/>
              <a:gd name="adj2" fmla="val 8324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2000" dirty="0" err="1"/>
              <a:t>stack</a:t>
            </a:r>
            <a:r>
              <a:rPr lang="tr-TR" sz="2000" dirty="0"/>
              <a:t>&lt;</a:t>
            </a:r>
            <a:r>
              <a:rPr lang="tr-TR" sz="2000" dirty="0" err="1"/>
              <a:t>int</a:t>
            </a:r>
            <a:r>
              <a:rPr lang="tr-TR" sz="2000" dirty="0"/>
              <a:t>&gt; stack1</a:t>
            </a:r>
            <a:r>
              <a:rPr lang="tr-TR" sz="2000" dirty="0" smtClean="0"/>
              <a:t>;</a:t>
            </a:r>
            <a:endParaRPr lang="tr-TR" dirty="0"/>
          </a:p>
        </p:txBody>
      </p:sp>
      <p:sp>
        <p:nvSpPr>
          <p:cNvPr id="8" name="Metin kutusu 7"/>
          <p:cNvSpPr txBox="1"/>
          <p:nvPr/>
        </p:nvSpPr>
        <p:spPr>
          <a:xfrm>
            <a:off x="1187624" y="1124744"/>
            <a:ext cx="6768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tr-TR" sz="2400" dirty="0" err="1" smtClean="0"/>
              <a:t>stack</a:t>
            </a:r>
            <a:r>
              <a:rPr lang="tr-TR" sz="2400" dirty="0" smtClean="0"/>
              <a:t> sınıfından tanımlanmış stack1 isimli bir </a:t>
            </a:r>
            <a:r>
              <a:rPr lang="tr-TR" sz="2400" dirty="0" err="1" smtClean="0"/>
              <a:t>yığıt</a:t>
            </a:r>
            <a:r>
              <a:rPr lang="tr-TR" sz="2400" dirty="0" smtClean="0"/>
              <a:t> olsun. Başlangıçta </a:t>
            </a:r>
            <a:r>
              <a:rPr lang="tr-TR" sz="2400" dirty="0" err="1" smtClean="0"/>
              <a:t>yığıt</a:t>
            </a:r>
            <a:r>
              <a:rPr lang="tr-TR" sz="2400" dirty="0" smtClean="0"/>
              <a:t> boş.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47875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Infix</a:t>
            </a:r>
            <a:r>
              <a:rPr lang="tr-TR" dirty="0"/>
              <a:t>, </a:t>
            </a:r>
            <a:r>
              <a:rPr lang="tr-TR" dirty="0" err="1"/>
              <a:t>Prefix</a:t>
            </a:r>
            <a:r>
              <a:rPr lang="tr-TR" dirty="0"/>
              <a:t>, </a:t>
            </a:r>
            <a:r>
              <a:rPr lang="tr-TR" dirty="0" err="1"/>
              <a:t>Postfix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Prefix</a:t>
            </a:r>
            <a:r>
              <a:rPr lang="tr-T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notasyonu</a:t>
            </a:r>
            <a:endParaRPr lang="tr-TR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tr-TR" dirty="0" smtClean="0"/>
              <a:t>       + 5 * 6  7   =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smtClean="0"/>
              <a:t>		= + 5 42</a:t>
            </a:r>
          </a:p>
          <a:p>
            <a:pPr marL="0" indent="0">
              <a:buNone/>
            </a:pPr>
            <a:r>
              <a:rPr lang="tr-TR" dirty="0"/>
              <a:t> </a:t>
            </a:r>
            <a:r>
              <a:rPr lang="tr-TR" dirty="0" smtClean="0"/>
              <a:t>                             = 47</a:t>
            </a:r>
          </a:p>
          <a:p>
            <a:r>
              <a:rPr lang="tr-TR" dirty="0" smtClean="0"/>
              <a:t>       * +  5  </a:t>
            </a:r>
            <a:r>
              <a:rPr lang="tr-TR" dirty="0"/>
              <a:t>6  </a:t>
            </a:r>
            <a:r>
              <a:rPr lang="tr-TR" dirty="0" smtClean="0"/>
              <a:t>7 =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smtClean="0"/>
              <a:t>		= * 11 7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smtClean="0"/>
              <a:t>		= 77</a:t>
            </a:r>
            <a:endParaRPr lang="tr-TR" dirty="0"/>
          </a:p>
          <a:p>
            <a:r>
              <a:rPr lang="tr-TR" dirty="0" smtClean="0"/>
              <a:t>Parantez kullanmadan işlem önceliği tanımlanabilir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8204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Infix</a:t>
            </a:r>
            <a:r>
              <a:rPr lang="tr-TR" dirty="0"/>
              <a:t>, </a:t>
            </a:r>
            <a:r>
              <a:rPr lang="tr-TR" dirty="0" err="1"/>
              <a:t>Prefix</a:t>
            </a:r>
            <a:r>
              <a:rPr lang="tr-TR" dirty="0"/>
              <a:t>, </a:t>
            </a:r>
            <a:r>
              <a:rPr lang="tr-TR" dirty="0" err="1"/>
              <a:t>Postfix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Postfix</a:t>
            </a:r>
            <a:r>
              <a:rPr lang="tr-T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notasyonu</a:t>
            </a:r>
            <a:endParaRPr lang="tr-T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tr-TR" dirty="0"/>
              <a:t>       </a:t>
            </a:r>
            <a:r>
              <a:rPr lang="tr-TR" dirty="0" smtClean="0"/>
              <a:t> </a:t>
            </a:r>
            <a:r>
              <a:rPr lang="tr-TR" dirty="0"/>
              <a:t>5 </a:t>
            </a:r>
            <a:r>
              <a:rPr lang="tr-TR" dirty="0" smtClean="0"/>
              <a:t> 6   7 * +  </a:t>
            </a:r>
            <a:r>
              <a:rPr lang="tr-TR" dirty="0"/>
              <a:t>=</a:t>
            </a:r>
          </a:p>
          <a:p>
            <a:pPr marL="0" indent="0">
              <a:buNone/>
            </a:pPr>
            <a:r>
              <a:rPr lang="tr-TR" dirty="0"/>
              <a:t>			</a:t>
            </a:r>
            <a:r>
              <a:rPr lang="tr-TR" dirty="0" smtClean="0"/>
              <a:t>  = 5 42 +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                              </a:t>
            </a:r>
            <a:r>
              <a:rPr lang="tr-TR" dirty="0" smtClean="0"/>
              <a:t>  = 47</a:t>
            </a:r>
            <a:endParaRPr lang="tr-TR" dirty="0"/>
          </a:p>
          <a:p>
            <a:r>
              <a:rPr lang="tr-TR" dirty="0"/>
              <a:t>       </a:t>
            </a:r>
            <a:r>
              <a:rPr lang="tr-TR" dirty="0" smtClean="0"/>
              <a:t> </a:t>
            </a:r>
            <a:r>
              <a:rPr lang="tr-TR" dirty="0"/>
              <a:t>5  6  +</a:t>
            </a:r>
            <a:r>
              <a:rPr lang="tr-TR" dirty="0" smtClean="0"/>
              <a:t> 7 * =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		= </a:t>
            </a:r>
            <a:r>
              <a:rPr lang="tr-TR" dirty="0" smtClean="0"/>
              <a:t>11 7 *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		= 77</a:t>
            </a:r>
          </a:p>
          <a:p>
            <a:r>
              <a:rPr lang="tr-TR" dirty="0"/>
              <a:t>Parantez kullanmadan işlem önceliği tanımlanabilir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9091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Algoritma- </a:t>
            </a:r>
            <a:r>
              <a:rPr lang="tr-TR" dirty="0" err="1"/>
              <a:t>Infix’den</a:t>
            </a:r>
            <a:r>
              <a:rPr lang="tr-TR" dirty="0"/>
              <a:t> </a:t>
            </a:r>
            <a:r>
              <a:rPr lang="tr-TR" dirty="0" err="1"/>
              <a:t>postfix’e</a:t>
            </a:r>
            <a:r>
              <a:rPr lang="tr-TR" dirty="0"/>
              <a:t> dönüşüm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504220" y="1496973"/>
            <a:ext cx="7236132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</a:t>
            </a:r>
            <a:r>
              <a:rPr kumimoji="0" 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 </a:t>
            </a:r>
            <a:r>
              <a:rPr kumimoji="0" 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empty</a:t>
            </a:r>
            <a:r>
              <a:rPr kumimoji="0" 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stack</a:t>
            </a:r>
            <a:r>
              <a:rPr kumimoji="0" 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Convert</a:t>
            </a:r>
            <a:r>
              <a:rPr kumimoji="0" 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input</a:t>
            </a:r>
            <a:r>
              <a:rPr kumimoji="0" 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infix</a:t>
            </a:r>
            <a:r>
              <a:rPr kumimoji="0" 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string</a:t>
            </a:r>
            <a:r>
              <a:rPr kumimoji="0" 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</a:t>
            </a:r>
            <a:r>
              <a:rPr kumimoji="0" 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Scan</a:t>
            </a:r>
            <a:r>
              <a:rPr kumimoji="0" 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token</a:t>
            </a:r>
            <a:r>
              <a:rPr kumimoji="0" 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</a:t>
            </a:r>
            <a:r>
              <a:rPr kumimoji="0" 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from</a:t>
            </a:r>
            <a:r>
              <a:rPr kumimoji="0" 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left</a:t>
            </a:r>
            <a:r>
              <a:rPr kumimoji="0" 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right</a:t>
            </a:r>
            <a:r>
              <a:rPr kumimoji="0" 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</a:t>
            </a:r>
            <a:r>
              <a:rPr kumimoji="0" 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token</a:t>
            </a:r>
            <a:r>
              <a:rPr kumimoji="0" 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an </a:t>
            </a:r>
            <a:r>
              <a:rPr kumimoji="0" 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operand</a:t>
            </a:r>
            <a:r>
              <a:rPr kumimoji="0" 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append</a:t>
            </a:r>
            <a:r>
              <a:rPr kumimoji="0" 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it </a:t>
            </a:r>
            <a:r>
              <a:rPr kumimoji="0" 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end</a:t>
            </a:r>
            <a:r>
              <a:rPr kumimoji="0" 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kumimoji="0" 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</a:t>
            </a:r>
            <a:r>
              <a:rPr kumimoji="0" 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</a:t>
            </a:r>
            <a:r>
              <a:rPr kumimoji="0" 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</a:t>
            </a:r>
            <a:r>
              <a:rPr kumimoji="0" 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token</a:t>
            </a:r>
            <a:r>
              <a:rPr kumimoji="0" 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a </a:t>
            </a:r>
            <a:r>
              <a:rPr kumimoji="0" lang="tr-TR" sz="18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left</a:t>
            </a:r>
            <a:r>
              <a:rPr kumimoji="0" lang="tr-TR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sz="18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parenthesis</a:t>
            </a:r>
            <a:r>
              <a:rPr kumimoji="0" 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push</a:t>
            </a:r>
            <a:r>
              <a:rPr kumimoji="0" 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it on </a:t>
            </a:r>
            <a:r>
              <a:rPr kumimoji="0" 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tr-TR" sz="1600" dirty="0" err="1">
                <a:latin typeface="Arial Unicode MS" panose="020B0604020202020204" pitchFamily="34" charset="-128"/>
              </a:rPr>
              <a:t>s</a:t>
            </a:r>
            <a:r>
              <a:rPr kumimoji="0" lang="tr-T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tack</a:t>
            </a:r>
            <a:r>
              <a:rPr kumimoji="0" lang="tr-T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</a:t>
            </a:r>
            <a:r>
              <a:rPr kumimoji="0" 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token</a:t>
            </a:r>
            <a:r>
              <a:rPr kumimoji="0" 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a </a:t>
            </a:r>
            <a:r>
              <a:rPr kumimoji="0" lang="tr-TR" sz="18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right</a:t>
            </a:r>
            <a:r>
              <a:rPr kumimoji="0" lang="tr-TR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sz="18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parenthesis</a:t>
            </a:r>
            <a:r>
              <a:rPr kumimoji="0" 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pop </a:t>
            </a:r>
            <a:r>
              <a:rPr kumimoji="0" 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tr-TR" sz="1800" dirty="0" err="1">
                <a:latin typeface="Arial Unicode MS" panose="020B0604020202020204" pitchFamily="34" charset="-128"/>
              </a:rPr>
              <a:t>stack</a:t>
            </a:r>
            <a:endParaRPr kumimoji="0" 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</a:t>
            </a:r>
            <a:r>
              <a:rPr kumimoji="0" 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token</a:t>
            </a:r>
            <a:r>
              <a:rPr kumimoji="0" 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an </a:t>
            </a:r>
            <a:r>
              <a:rPr kumimoji="0" 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operator</a:t>
            </a:r>
            <a:r>
              <a:rPr kumimoji="0" 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*, /, +, </a:t>
            </a:r>
            <a:r>
              <a:rPr kumimoji="0" 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</a:t>
            </a:r>
            <a:r>
              <a:rPr kumimoji="0" 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-, </a:t>
            </a:r>
            <a:r>
              <a:rPr kumimoji="0" 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push</a:t>
            </a:r>
            <a:r>
              <a:rPr kumimoji="0" 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it on </a:t>
            </a:r>
            <a:r>
              <a:rPr kumimoji="0" 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tr-TR" sz="1800" dirty="0" err="1" smtClean="0">
                <a:latin typeface="Arial Unicode MS" panose="020B0604020202020204" pitchFamily="34" charset="-128"/>
              </a:rPr>
              <a:t>stack</a:t>
            </a:r>
            <a:r>
              <a:rPr lang="tr-TR" sz="1800" dirty="0" smtClean="0">
                <a:latin typeface="Arial Unicode MS" panose="020B0604020202020204" pitchFamily="34" charset="-128"/>
              </a:rPr>
              <a:t>. </a:t>
            </a:r>
            <a:r>
              <a:rPr lang="tr-TR" sz="1800" dirty="0" err="1" smtClean="0">
                <a:latin typeface="Arial" panose="020B0604020202020204" pitchFamily="34" charset="0"/>
              </a:rPr>
              <a:t>However</a:t>
            </a:r>
            <a:r>
              <a:rPr lang="tr-TR" sz="1800" dirty="0">
                <a:latin typeface="Arial" panose="020B0604020202020204" pitchFamily="34" charset="0"/>
              </a:rPr>
              <a:t>, </a:t>
            </a:r>
            <a:r>
              <a:rPr lang="tr-TR" sz="1800" dirty="0" err="1">
                <a:latin typeface="Arial" panose="020B0604020202020204" pitchFamily="34" charset="0"/>
              </a:rPr>
              <a:t>first</a:t>
            </a:r>
            <a:r>
              <a:rPr lang="tr-TR" sz="1800" dirty="0">
                <a:latin typeface="Arial" panose="020B0604020202020204" pitchFamily="34" charset="0"/>
              </a:rPr>
              <a:t> </a:t>
            </a:r>
            <a:r>
              <a:rPr lang="tr-TR" sz="1800" dirty="0" err="1">
                <a:latin typeface="Arial" panose="020B0604020202020204" pitchFamily="34" charset="0"/>
              </a:rPr>
              <a:t>remove</a:t>
            </a:r>
            <a:r>
              <a:rPr lang="tr-TR" sz="1800" dirty="0">
                <a:latin typeface="Arial" panose="020B0604020202020204" pitchFamily="34" charset="0"/>
              </a:rPr>
              <a:t> </a:t>
            </a:r>
            <a:r>
              <a:rPr lang="tr-TR" sz="1800" dirty="0" err="1">
                <a:latin typeface="Arial" panose="020B0604020202020204" pitchFamily="34" charset="0"/>
              </a:rPr>
              <a:t>any</a:t>
            </a:r>
            <a:r>
              <a:rPr lang="tr-TR" sz="1800" dirty="0">
                <a:latin typeface="Arial" panose="020B0604020202020204" pitchFamily="34" charset="0"/>
              </a:rPr>
              <a:t> </a:t>
            </a:r>
            <a:r>
              <a:rPr lang="tr-TR" sz="1800" dirty="0" err="1">
                <a:latin typeface="Arial" panose="020B0604020202020204" pitchFamily="34" charset="0"/>
              </a:rPr>
              <a:t>operators</a:t>
            </a:r>
            <a:r>
              <a:rPr lang="tr-TR" sz="1800" dirty="0">
                <a:latin typeface="Arial" panose="020B0604020202020204" pitchFamily="34" charset="0"/>
              </a:rPr>
              <a:t> </a:t>
            </a:r>
            <a:r>
              <a:rPr lang="tr-TR" sz="1800" dirty="0" err="1">
                <a:latin typeface="Arial" panose="020B0604020202020204" pitchFamily="34" charset="0"/>
              </a:rPr>
              <a:t>already</a:t>
            </a:r>
            <a:r>
              <a:rPr lang="tr-TR" sz="1800" dirty="0">
                <a:latin typeface="Arial" panose="020B0604020202020204" pitchFamily="34" charset="0"/>
              </a:rPr>
              <a:t> on </a:t>
            </a:r>
            <a:r>
              <a:rPr lang="tr-TR" sz="1800" dirty="0" err="1">
                <a:latin typeface="Arial" panose="020B0604020202020204" pitchFamily="34" charset="0"/>
              </a:rPr>
              <a:t>the</a:t>
            </a:r>
            <a:r>
              <a:rPr lang="tr-TR" sz="1800" dirty="0">
                <a:latin typeface="Arial" panose="020B0604020202020204" pitchFamily="34" charset="0"/>
              </a:rPr>
              <a:t> </a:t>
            </a:r>
            <a:r>
              <a:rPr lang="tr-TR" sz="2000" dirty="0" err="1" smtClean="0">
                <a:latin typeface="Arial Unicode MS" panose="020B0604020202020204" pitchFamily="34" charset="-128"/>
              </a:rPr>
              <a:t>stack</a:t>
            </a:r>
            <a:r>
              <a:rPr lang="tr-TR" sz="2000" dirty="0" smtClean="0">
                <a:latin typeface="Arial Unicode MS" panose="020B0604020202020204" pitchFamily="34" charset="-128"/>
              </a:rPr>
              <a:t> </a:t>
            </a:r>
            <a:r>
              <a:rPr lang="tr-TR" sz="2000" dirty="0" smtClean="0"/>
              <a:t> </a:t>
            </a:r>
            <a:r>
              <a:rPr lang="tr-TR" sz="2000" dirty="0" err="1" smtClean="0"/>
              <a:t>that</a:t>
            </a:r>
            <a:r>
              <a:rPr lang="tr-TR" sz="2000" dirty="0" smtClean="0"/>
              <a:t> </a:t>
            </a:r>
            <a:r>
              <a:rPr lang="tr-TR" sz="2000" dirty="0" err="1" smtClean="0"/>
              <a:t>have</a:t>
            </a:r>
            <a:r>
              <a:rPr lang="tr-TR" sz="2000" dirty="0" smtClean="0"/>
              <a:t> </a:t>
            </a:r>
            <a:r>
              <a:rPr lang="tr-TR" sz="2000" b="1" i="1" dirty="0" err="1" smtClean="0"/>
              <a:t>higher</a:t>
            </a:r>
            <a:r>
              <a:rPr lang="tr-TR" sz="2000" b="1" i="1" dirty="0" smtClean="0"/>
              <a:t> </a:t>
            </a:r>
            <a:r>
              <a:rPr lang="tr-TR" sz="2000" b="1" i="1" dirty="0" err="1" smtClean="0"/>
              <a:t>or</a:t>
            </a:r>
            <a:r>
              <a:rPr lang="tr-TR" sz="2000" b="1" i="1" dirty="0" smtClean="0"/>
              <a:t> </a:t>
            </a:r>
            <a:r>
              <a:rPr lang="tr-TR" sz="2000" b="1" i="1" dirty="0" err="1" smtClean="0"/>
              <a:t>equal</a:t>
            </a:r>
            <a:r>
              <a:rPr lang="tr-TR" sz="2000" b="1" i="1" dirty="0" smtClean="0"/>
              <a:t> </a:t>
            </a:r>
            <a:r>
              <a:rPr lang="tr-TR" sz="2000" b="1" i="1" dirty="0" err="1" smtClean="0"/>
              <a:t>precedence</a:t>
            </a:r>
            <a:r>
              <a:rPr lang="tr-TR" sz="2000" b="1" i="1" dirty="0" smtClean="0"/>
              <a:t> </a:t>
            </a:r>
            <a:r>
              <a:rPr lang="tr-TR" sz="2000" dirty="0" err="1" smtClean="0"/>
              <a:t>and</a:t>
            </a:r>
            <a:r>
              <a:rPr lang="tr-TR" sz="2000" dirty="0" smtClean="0"/>
              <a:t> </a:t>
            </a:r>
            <a:r>
              <a:rPr lang="tr-TR" sz="2000" dirty="0" err="1" smtClean="0"/>
              <a:t>append</a:t>
            </a:r>
            <a:r>
              <a:rPr lang="tr-TR" sz="2000" dirty="0" smtClean="0"/>
              <a:t> </a:t>
            </a:r>
            <a:r>
              <a:rPr lang="tr-TR" sz="2000" dirty="0" err="1"/>
              <a:t>them</a:t>
            </a:r>
            <a:r>
              <a:rPr lang="tr-TR" sz="2000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output</a:t>
            </a:r>
            <a:r>
              <a:rPr lang="tr-TR" sz="2000" dirty="0"/>
              <a:t> </a:t>
            </a:r>
            <a:r>
              <a:rPr lang="tr-TR" sz="2000" dirty="0" err="1"/>
              <a:t>list</a:t>
            </a:r>
            <a:r>
              <a:rPr lang="tr-TR" sz="2000" dirty="0"/>
              <a:t>. </a:t>
            </a:r>
            <a:endParaRPr lang="tr-TR" sz="2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4"/>
            </a:pPr>
            <a:r>
              <a:rPr kumimoji="0" 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When</a:t>
            </a:r>
            <a:r>
              <a:rPr kumimoji="0" 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input</a:t>
            </a:r>
            <a:r>
              <a:rPr kumimoji="0" 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expression</a:t>
            </a:r>
            <a:r>
              <a:rPr kumimoji="0" 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has </a:t>
            </a:r>
            <a:r>
              <a:rPr kumimoji="0" 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been</a:t>
            </a:r>
            <a:r>
              <a:rPr kumimoji="0" 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completely</a:t>
            </a:r>
            <a:r>
              <a:rPr kumimoji="0" 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processed</a:t>
            </a:r>
            <a:r>
              <a:rPr kumimoji="0" 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check</a:t>
            </a:r>
            <a:r>
              <a:rPr kumimoji="0" 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tr-TR" sz="1800" dirty="0" err="1" smtClean="0">
                <a:latin typeface="Arial Unicode MS" panose="020B0604020202020204" pitchFamily="34" charset="-128"/>
              </a:rPr>
              <a:t>stack</a:t>
            </a:r>
            <a:endParaRPr lang="tr-TR" sz="1800" dirty="0" smtClean="0"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tr-TR" sz="1800" dirty="0" smtClean="0"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tr-TR" sz="1800" dirty="0"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tr-TR" sz="1800" dirty="0" smtClean="0"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tr-TR" sz="1100" dirty="0" smtClean="0">
                <a:latin typeface="Arial" panose="020B0604020202020204" pitchFamily="34" charset="0"/>
              </a:rPr>
              <a:t>http</a:t>
            </a:r>
            <a:r>
              <a:rPr lang="tr-TR" sz="1100" dirty="0">
                <a:latin typeface="Arial" panose="020B0604020202020204" pitchFamily="34" charset="0"/>
              </a:rPr>
              <a:t>://interactivepython.org/runestone/static/pythonds/BasicDS/InfixPrefixandPostfixExpressions.html</a:t>
            </a:r>
            <a:endParaRPr kumimoji="0" lang="tr-T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34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Operator</a:t>
            </a:r>
            <a:r>
              <a:rPr lang="tr-TR" dirty="0" smtClean="0"/>
              <a:t> öncelikleri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operator </a:t>
            </a:r>
            <a:r>
              <a:rPr lang="en-US" dirty="0" smtClean="0"/>
              <a:t>precedence (</a:t>
            </a:r>
            <a:r>
              <a:rPr lang="en-US" dirty="0"/>
              <a:t>and </a:t>
            </a:r>
            <a:r>
              <a:rPr lang="en-US" dirty="0" smtClean="0"/>
              <a:t>associativity</a:t>
            </a:r>
            <a:r>
              <a:rPr lang="en-US" dirty="0"/>
              <a:t>) </a:t>
            </a:r>
            <a:r>
              <a:rPr lang="en-US" dirty="0" smtClean="0"/>
              <a:t>is</a:t>
            </a:r>
            <a:endParaRPr lang="tr-TR" dirty="0" smtClean="0"/>
          </a:p>
          <a:p>
            <a:endParaRPr lang="tr-TR" dirty="0"/>
          </a:p>
          <a:p>
            <a:r>
              <a:rPr lang="en-US" dirty="0" smtClean="0"/>
              <a:t>-lowest</a:t>
            </a:r>
            <a:r>
              <a:rPr lang="en-US" dirty="0"/>
              <a:t>: </a:t>
            </a:r>
            <a:r>
              <a:rPr lang="en-US" b="1" dirty="0" smtClean="0"/>
              <a:t>+</a:t>
            </a:r>
            <a:r>
              <a:rPr lang="en-US" dirty="0" smtClean="0"/>
              <a:t>, </a:t>
            </a:r>
            <a:r>
              <a:rPr lang="en-US" b="1" dirty="0" smtClean="0"/>
              <a:t>-</a:t>
            </a:r>
            <a:r>
              <a:rPr lang="en-US" dirty="0" smtClean="0"/>
              <a:t> </a:t>
            </a:r>
            <a:endParaRPr lang="tr-TR" dirty="0" smtClean="0"/>
          </a:p>
          <a:p>
            <a:r>
              <a:rPr lang="en-US" sz="2800" dirty="0" smtClean="0"/>
              <a:t>(</a:t>
            </a:r>
            <a:r>
              <a:rPr lang="en-US" sz="2800" dirty="0"/>
              <a:t>left </a:t>
            </a:r>
            <a:r>
              <a:rPr lang="en-US" sz="2800" dirty="0" smtClean="0"/>
              <a:t>to </a:t>
            </a:r>
            <a:r>
              <a:rPr lang="en-US" sz="2800" dirty="0" err="1" smtClean="0"/>
              <a:t>right,e.g</a:t>
            </a:r>
            <a:r>
              <a:rPr lang="en-US" sz="2800" dirty="0" smtClean="0"/>
              <a:t>.,</a:t>
            </a:r>
            <a:r>
              <a:rPr lang="tr-TR" sz="2800" dirty="0" smtClean="0"/>
              <a:t> </a:t>
            </a:r>
            <a:r>
              <a:rPr lang="en-US" sz="2800" dirty="0" smtClean="0"/>
              <a:t>1-2-3 </a:t>
            </a:r>
            <a:r>
              <a:rPr lang="tr-TR" sz="2800" dirty="0" smtClean="0"/>
              <a:t> </a:t>
            </a:r>
            <a:r>
              <a:rPr lang="en-US" sz="2800" dirty="0" smtClean="0"/>
              <a:t>= (</a:t>
            </a:r>
            <a:r>
              <a:rPr lang="en-US" sz="2800" dirty="0"/>
              <a:t>1-2)-3 </a:t>
            </a:r>
            <a:r>
              <a:rPr lang="en-US" sz="2800" dirty="0" smtClean="0"/>
              <a:t>)</a:t>
            </a:r>
            <a:endParaRPr lang="tr-TR" sz="2800" dirty="0" smtClean="0"/>
          </a:p>
          <a:p>
            <a:r>
              <a:rPr lang="en-US" sz="2800" dirty="0" smtClean="0"/>
              <a:t>-middle</a:t>
            </a:r>
            <a:r>
              <a:rPr lang="en-US" sz="2800" dirty="0"/>
              <a:t>: </a:t>
            </a:r>
            <a:r>
              <a:rPr lang="en-US" sz="2800" b="1" dirty="0" smtClean="0"/>
              <a:t>*</a:t>
            </a:r>
            <a:r>
              <a:rPr lang="en-US" sz="2800" dirty="0" smtClean="0"/>
              <a:t>, </a:t>
            </a:r>
            <a:r>
              <a:rPr lang="en-US" sz="2800" b="1" dirty="0" smtClean="0"/>
              <a:t>/</a:t>
            </a:r>
            <a:r>
              <a:rPr lang="en-US" sz="2800" dirty="0" smtClean="0"/>
              <a:t> (</a:t>
            </a:r>
            <a:r>
              <a:rPr lang="en-US" sz="2800" dirty="0"/>
              <a:t>left </a:t>
            </a:r>
            <a:r>
              <a:rPr lang="en-US" sz="2800" dirty="0" smtClean="0"/>
              <a:t>to right</a:t>
            </a:r>
            <a:r>
              <a:rPr lang="en-US" sz="2800" dirty="0"/>
              <a:t>, </a:t>
            </a:r>
            <a:r>
              <a:rPr lang="en-US" sz="2800" dirty="0" smtClean="0"/>
              <a:t>e.g</a:t>
            </a:r>
            <a:r>
              <a:rPr lang="en-US" sz="2800" dirty="0"/>
              <a:t>., </a:t>
            </a:r>
            <a:r>
              <a:rPr lang="en-US" sz="2800" dirty="0" smtClean="0"/>
              <a:t>1/2/3 = (</a:t>
            </a:r>
            <a:r>
              <a:rPr lang="en-US" sz="2800" dirty="0"/>
              <a:t>1/2)/3 </a:t>
            </a:r>
            <a:r>
              <a:rPr lang="en-US" sz="2800" dirty="0" smtClean="0"/>
              <a:t>)</a:t>
            </a:r>
            <a:endParaRPr lang="tr-TR" sz="2800" dirty="0" smtClean="0"/>
          </a:p>
          <a:p>
            <a:r>
              <a:rPr lang="en-US" sz="2800" dirty="0"/>
              <a:t>- highest: </a:t>
            </a:r>
            <a:r>
              <a:rPr lang="en-US" sz="2800" b="1" dirty="0"/>
              <a:t>^</a:t>
            </a:r>
            <a:r>
              <a:rPr lang="en-US" sz="2800" dirty="0"/>
              <a:t> (right to left, e.g., 1^2^3 = 1^(2^3) )</a:t>
            </a:r>
            <a:endParaRPr lang="tr-TR" sz="2800" dirty="0" smtClean="0"/>
          </a:p>
          <a:p>
            <a:endParaRPr lang="en-US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8503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Örnek : </a:t>
            </a:r>
            <a:r>
              <a:rPr lang="tr-T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Infix’den</a:t>
            </a:r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postfix’e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dönüşüm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5400" b="1" dirty="0"/>
              <a:t> </a:t>
            </a:r>
            <a:r>
              <a:rPr lang="tr-TR" sz="4400" b="1" dirty="0">
                <a:solidFill>
                  <a:srgbClr val="FF0000"/>
                </a:solidFill>
              </a:rPr>
              <a:t>(</a:t>
            </a:r>
            <a:r>
              <a:rPr lang="tr-TR" sz="4400" b="1" dirty="0" smtClean="0"/>
              <a:t>10+20)*(</a:t>
            </a:r>
            <a:r>
              <a:rPr lang="tr-TR" sz="4400" b="1" dirty="0"/>
              <a:t>30+40)/(</a:t>
            </a:r>
            <a:r>
              <a:rPr lang="tr-TR" sz="4400" b="1" dirty="0" smtClean="0"/>
              <a:t>50-60*2)</a:t>
            </a:r>
            <a:endParaRPr lang="tr-TR" sz="4400" b="1" dirty="0"/>
          </a:p>
          <a:p>
            <a:r>
              <a:rPr lang="tr-TR" sz="4400" b="1" dirty="0" err="1" smtClean="0"/>
              <a:t>Stack</a:t>
            </a:r>
            <a:r>
              <a:rPr lang="tr-TR" sz="4400" b="1" dirty="0" smtClean="0"/>
              <a:t>	:  </a:t>
            </a:r>
            <a:r>
              <a:rPr lang="tr-TR" sz="4400" b="1" dirty="0" smtClean="0">
                <a:solidFill>
                  <a:srgbClr val="FF0000"/>
                </a:solidFill>
              </a:rPr>
              <a:t>(</a:t>
            </a:r>
          </a:p>
          <a:p>
            <a:r>
              <a:rPr lang="tr-TR" sz="4400" b="1" dirty="0" smtClean="0"/>
              <a:t>Çıkış	:  </a:t>
            </a:r>
            <a:endParaRPr lang="tr-TR" sz="4400" b="1" dirty="0"/>
          </a:p>
        </p:txBody>
      </p:sp>
      <p:sp>
        <p:nvSpPr>
          <p:cNvPr id="4" name="İkizkenar Üçgen 3"/>
          <p:cNvSpPr/>
          <p:nvPr/>
        </p:nvSpPr>
        <p:spPr>
          <a:xfrm>
            <a:off x="899592" y="1824140"/>
            <a:ext cx="360040" cy="216024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6" name="Düz Ok Bağlayıcısı 5"/>
          <p:cNvCxnSpPr/>
          <p:nvPr/>
        </p:nvCxnSpPr>
        <p:spPr>
          <a:xfrm>
            <a:off x="1259632" y="1824140"/>
            <a:ext cx="1584176" cy="5247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 10"/>
          <p:cNvGrpSpPr/>
          <p:nvPr/>
        </p:nvGrpSpPr>
        <p:grpSpPr>
          <a:xfrm>
            <a:off x="2627784" y="2204864"/>
            <a:ext cx="1728192" cy="648072"/>
            <a:chOff x="1835696" y="4437112"/>
            <a:chExt cx="1728192" cy="648072"/>
          </a:xfrm>
        </p:grpSpPr>
        <p:cxnSp>
          <p:nvCxnSpPr>
            <p:cNvPr id="12" name="Düz Bağlayıcı 11"/>
            <p:cNvCxnSpPr/>
            <p:nvPr/>
          </p:nvCxnSpPr>
          <p:spPr>
            <a:xfrm>
              <a:off x="1835696" y="4437112"/>
              <a:ext cx="1728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Düz Bağlayıcı 12"/>
            <p:cNvCxnSpPr/>
            <p:nvPr/>
          </p:nvCxnSpPr>
          <p:spPr>
            <a:xfrm>
              <a:off x="1835696" y="5085184"/>
              <a:ext cx="1728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Düz Bağlayıcı 13"/>
            <p:cNvCxnSpPr/>
            <p:nvPr/>
          </p:nvCxnSpPr>
          <p:spPr>
            <a:xfrm>
              <a:off x="1835696" y="4437112"/>
              <a:ext cx="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364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Örnek: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Infix’den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postfix’e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dönüşüm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4400" b="1" dirty="0" smtClean="0"/>
              <a:t> (</a:t>
            </a:r>
            <a:r>
              <a:rPr lang="tr-TR" sz="4400" b="1" dirty="0" smtClean="0">
                <a:solidFill>
                  <a:srgbClr val="FF0000"/>
                </a:solidFill>
              </a:rPr>
              <a:t>10</a:t>
            </a:r>
            <a:r>
              <a:rPr lang="tr-TR" sz="4400" b="1" dirty="0" smtClean="0"/>
              <a:t>+20)*(30+40)/(</a:t>
            </a:r>
            <a:r>
              <a:rPr lang="tr-TR" sz="4400" b="1" dirty="0" smtClean="0"/>
              <a:t>50-60*2)</a:t>
            </a:r>
            <a:endParaRPr lang="tr-TR" sz="4400" b="1" dirty="0" smtClean="0"/>
          </a:p>
          <a:p>
            <a:r>
              <a:rPr lang="tr-TR" sz="4400" b="1" dirty="0" err="1" smtClean="0"/>
              <a:t>Stack</a:t>
            </a:r>
            <a:r>
              <a:rPr lang="tr-TR" sz="4400" b="1" dirty="0" smtClean="0"/>
              <a:t>	:  (</a:t>
            </a:r>
          </a:p>
          <a:p>
            <a:r>
              <a:rPr lang="tr-TR" sz="4400" b="1" dirty="0" smtClean="0"/>
              <a:t>Çıkış	:  10</a:t>
            </a:r>
            <a:endParaRPr lang="tr-TR" sz="4400" b="1" dirty="0"/>
          </a:p>
        </p:txBody>
      </p:sp>
      <p:sp>
        <p:nvSpPr>
          <p:cNvPr id="4" name="İkizkenar Üçgen 3"/>
          <p:cNvSpPr/>
          <p:nvPr/>
        </p:nvSpPr>
        <p:spPr>
          <a:xfrm>
            <a:off x="1331640" y="1807851"/>
            <a:ext cx="360040" cy="216024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6" name="Düz Ok Bağlayıcısı 5"/>
          <p:cNvCxnSpPr/>
          <p:nvPr/>
        </p:nvCxnSpPr>
        <p:spPr>
          <a:xfrm>
            <a:off x="1691680" y="1807851"/>
            <a:ext cx="1080120" cy="10450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 11"/>
          <p:cNvGrpSpPr/>
          <p:nvPr/>
        </p:nvGrpSpPr>
        <p:grpSpPr>
          <a:xfrm>
            <a:off x="2627784" y="2045705"/>
            <a:ext cx="1728192" cy="648072"/>
            <a:chOff x="1835696" y="4437112"/>
            <a:chExt cx="1728192" cy="648072"/>
          </a:xfrm>
        </p:grpSpPr>
        <p:cxnSp>
          <p:nvCxnSpPr>
            <p:cNvPr id="7" name="Düz Bağlayıcı 6"/>
            <p:cNvCxnSpPr/>
            <p:nvPr/>
          </p:nvCxnSpPr>
          <p:spPr>
            <a:xfrm>
              <a:off x="1835696" y="4437112"/>
              <a:ext cx="1728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Düz Bağlayıcı 7"/>
            <p:cNvCxnSpPr/>
            <p:nvPr/>
          </p:nvCxnSpPr>
          <p:spPr>
            <a:xfrm>
              <a:off x="1835696" y="5085184"/>
              <a:ext cx="1728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Düz Bağlayıcı 9"/>
            <p:cNvCxnSpPr/>
            <p:nvPr/>
          </p:nvCxnSpPr>
          <p:spPr>
            <a:xfrm>
              <a:off x="1835696" y="4437112"/>
              <a:ext cx="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928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Örnek: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Infix’den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postfix’e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dönüşüm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4400" b="1" dirty="0" smtClean="0"/>
              <a:t> (10</a:t>
            </a:r>
            <a:r>
              <a:rPr lang="tr-TR" sz="4400" b="1" dirty="0" smtClean="0">
                <a:solidFill>
                  <a:srgbClr val="FF0000"/>
                </a:solidFill>
              </a:rPr>
              <a:t>+</a:t>
            </a:r>
            <a:r>
              <a:rPr lang="tr-TR" sz="4400" b="1" dirty="0" smtClean="0"/>
              <a:t>20)*(30+40)/(</a:t>
            </a:r>
            <a:r>
              <a:rPr lang="tr-TR" sz="4400" b="1" dirty="0" smtClean="0"/>
              <a:t>50-60*2)</a:t>
            </a:r>
            <a:endParaRPr lang="tr-TR" sz="4400" b="1" dirty="0" smtClean="0"/>
          </a:p>
          <a:p>
            <a:r>
              <a:rPr lang="tr-TR" sz="4400" b="1" dirty="0" err="1" smtClean="0"/>
              <a:t>Stack</a:t>
            </a:r>
            <a:r>
              <a:rPr lang="tr-TR" sz="4400" b="1" dirty="0" smtClean="0"/>
              <a:t>	:  ( </a:t>
            </a:r>
            <a:r>
              <a:rPr lang="tr-TR" sz="4400" b="1" dirty="0" smtClean="0">
                <a:solidFill>
                  <a:srgbClr val="FF0000"/>
                </a:solidFill>
              </a:rPr>
              <a:t>+</a:t>
            </a:r>
          </a:p>
          <a:p>
            <a:r>
              <a:rPr lang="tr-TR" sz="4400" b="1" dirty="0" smtClean="0"/>
              <a:t>Çıkış	:  10 </a:t>
            </a:r>
            <a:endParaRPr lang="tr-TR" sz="4400" b="1" dirty="0"/>
          </a:p>
        </p:txBody>
      </p:sp>
      <p:sp>
        <p:nvSpPr>
          <p:cNvPr id="4" name="İkizkenar Üçgen 3"/>
          <p:cNvSpPr/>
          <p:nvPr/>
        </p:nvSpPr>
        <p:spPr>
          <a:xfrm>
            <a:off x="1691680" y="1773668"/>
            <a:ext cx="360040" cy="216024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6" name="Düz Ok Bağlayıcısı 5"/>
          <p:cNvCxnSpPr/>
          <p:nvPr/>
        </p:nvCxnSpPr>
        <p:spPr>
          <a:xfrm>
            <a:off x="1979712" y="1628800"/>
            <a:ext cx="1152128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up 6"/>
          <p:cNvGrpSpPr/>
          <p:nvPr/>
        </p:nvGrpSpPr>
        <p:grpSpPr>
          <a:xfrm>
            <a:off x="2627784" y="2045705"/>
            <a:ext cx="1728192" cy="648072"/>
            <a:chOff x="1835696" y="4437112"/>
            <a:chExt cx="1728192" cy="648072"/>
          </a:xfrm>
        </p:grpSpPr>
        <p:cxnSp>
          <p:nvCxnSpPr>
            <p:cNvPr id="8" name="Düz Bağlayıcı 7"/>
            <p:cNvCxnSpPr/>
            <p:nvPr/>
          </p:nvCxnSpPr>
          <p:spPr>
            <a:xfrm>
              <a:off x="1835696" y="4437112"/>
              <a:ext cx="1728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Düz Bağlayıcı 8"/>
            <p:cNvCxnSpPr/>
            <p:nvPr/>
          </p:nvCxnSpPr>
          <p:spPr>
            <a:xfrm>
              <a:off x="1835696" y="5085184"/>
              <a:ext cx="1728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Düz Bağlayıcı 9"/>
            <p:cNvCxnSpPr/>
            <p:nvPr/>
          </p:nvCxnSpPr>
          <p:spPr>
            <a:xfrm>
              <a:off x="1835696" y="4437112"/>
              <a:ext cx="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720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Örnek: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Infix’den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postfix’e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dönüşüm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4400" b="1" dirty="0" smtClean="0"/>
              <a:t> (10+</a:t>
            </a:r>
            <a:r>
              <a:rPr lang="tr-TR" sz="4400" b="1" dirty="0" smtClean="0">
                <a:solidFill>
                  <a:srgbClr val="FF0000"/>
                </a:solidFill>
              </a:rPr>
              <a:t>20</a:t>
            </a:r>
            <a:r>
              <a:rPr lang="tr-TR" sz="4400" b="1" dirty="0" smtClean="0"/>
              <a:t>)*(30+40)/(</a:t>
            </a:r>
            <a:r>
              <a:rPr lang="tr-TR" sz="4400" b="1" dirty="0" smtClean="0"/>
              <a:t>50-60*2)</a:t>
            </a:r>
            <a:endParaRPr lang="tr-TR" sz="4400" b="1" dirty="0" smtClean="0"/>
          </a:p>
          <a:p>
            <a:r>
              <a:rPr lang="tr-TR" sz="4400" b="1" dirty="0" err="1" smtClean="0"/>
              <a:t>Stack</a:t>
            </a:r>
            <a:r>
              <a:rPr lang="tr-TR" sz="4400" b="1" dirty="0" smtClean="0"/>
              <a:t>	:  ( +</a:t>
            </a:r>
          </a:p>
          <a:p>
            <a:r>
              <a:rPr lang="tr-TR" sz="4400" b="1" dirty="0" smtClean="0"/>
              <a:t>Çıkış	:  10 20</a:t>
            </a:r>
            <a:endParaRPr lang="tr-TR" sz="4400" b="1" dirty="0"/>
          </a:p>
        </p:txBody>
      </p:sp>
      <p:sp>
        <p:nvSpPr>
          <p:cNvPr id="4" name="İkizkenar Üçgen 3"/>
          <p:cNvSpPr/>
          <p:nvPr/>
        </p:nvSpPr>
        <p:spPr>
          <a:xfrm>
            <a:off x="2123728" y="1772816"/>
            <a:ext cx="360040" cy="216024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6" name="Düz Ok Bağlayıcısı 5"/>
          <p:cNvCxnSpPr/>
          <p:nvPr/>
        </p:nvCxnSpPr>
        <p:spPr>
          <a:xfrm>
            <a:off x="2483768" y="1772816"/>
            <a:ext cx="1224136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up 6"/>
          <p:cNvGrpSpPr/>
          <p:nvPr/>
        </p:nvGrpSpPr>
        <p:grpSpPr>
          <a:xfrm>
            <a:off x="2627784" y="2045705"/>
            <a:ext cx="1728192" cy="648072"/>
            <a:chOff x="1835696" y="4437112"/>
            <a:chExt cx="1728192" cy="648072"/>
          </a:xfrm>
        </p:grpSpPr>
        <p:cxnSp>
          <p:nvCxnSpPr>
            <p:cNvPr id="8" name="Düz Bağlayıcı 7"/>
            <p:cNvCxnSpPr/>
            <p:nvPr/>
          </p:nvCxnSpPr>
          <p:spPr>
            <a:xfrm>
              <a:off x="1835696" y="4437112"/>
              <a:ext cx="1728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Düz Bağlayıcı 8"/>
            <p:cNvCxnSpPr/>
            <p:nvPr/>
          </p:nvCxnSpPr>
          <p:spPr>
            <a:xfrm>
              <a:off x="1835696" y="5085184"/>
              <a:ext cx="1728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Düz Bağlayıcı 9"/>
            <p:cNvCxnSpPr/>
            <p:nvPr/>
          </p:nvCxnSpPr>
          <p:spPr>
            <a:xfrm>
              <a:off x="1835696" y="4437112"/>
              <a:ext cx="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8778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Örnek: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Infix’den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postfix’e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dönüşüm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4400" b="1" dirty="0" smtClean="0"/>
              <a:t> (10+20)*(30+40)/(</a:t>
            </a:r>
            <a:r>
              <a:rPr lang="tr-TR" sz="4400" b="1" dirty="0" smtClean="0"/>
              <a:t>50-60*2)</a:t>
            </a:r>
            <a:endParaRPr lang="tr-TR" sz="4400" b="1" dirty="0" smtClean="0"/>
          </a:p>
          <a:p>
            <a:r>
              <a:rPr lang="tr-TR" sz="4400" b="1" dirty="0" err="1" smtClean="0"/>
              <a:t>Stack</a:t>
            </a:r>
            <a:r>
              <a:rPr lang="tr-TR" sz="4400" b="1" dirty="0" smtClean="0"/>
              <a:t>	:  </a:t>
            </a:r>
            <a:r>
              <a:rPr lang="tr-TR" sz="4400" b="1" dirty="0" smtClean="0">
                <a:solidFill>
                  <a:srgbClr val="FF0000"/>
                </a:solidFill>
              </a:rPr>
              <a:t>(</a:t>
            </a:r>
            <a:r>
              <a:rPr lang="tr-TR" sz="4400" b="1" dirty="0" smtClean="0"/>
              <a:t> +</a:t>
            </a:r>
            <a:endParaRPr lang="tr-TR" sz="4400" b="1" dirty="0" smtClean="0">
              <a:solidFill>
                <a:srgbClr val="0000FF"/>
              </a:solidFill>
            </a:endParaRPr>
          </a:p>
          <a:p>
            <a:r>
              <a:rPr lang="tr-TR" sz="4400" b="1" dirty="0" smtClean="0"/>
              <a:t>Çıkış	:  10 20 </a:t>
            </a:r>
            <a:r>
              <a:rPr lang="tr-TR" sz="4400" b="1" dirty="0" smtClean="0">
                <a:solidFill>
                  <a:srgbClr val="0000FF"/>
                </a:solidFill>
              </a:rPr>
              <a:t>+</a:t>
            </a:r>
            <a:endParaRPr lang="tr-TR" sz="4400" b="1" dirty="0">
              <a:solidFill>
                <a:srgbClr val="0000FF"/>
              </a:solidFill>
            </a:endParaRPr>
          </a:p>
        </p:txBody>
      </p:sp>
      <p:cxnSp>
        <p:nvCxnSpPr>
          <p:cNvPr id="5" name="Düz Ok Bağlayıcısı 4"/>
          <p:cNvCxnSpPr/>
          <p:nvPr/>
        </p:nvCxnSpPr>
        <p:spPr>
          <a:xfrm>
            <a:off x="3429414" y="2415183"/>
            <a:ext cx="792088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 7"/>
          <p:cNvGrpSpPr/>
          <p:nvPr/>
        </p:nvGrpSpPr>
        <p:grpSpPr>
          <a:xfrm>
            <a:off x="3069374" y="2204864"/>
            <a:ext cx="360040" cy="360040"/>
            <a:chOff x="2699792" y="2636912"/>
            <a:chExt cx="360040" cy="360040"/>
          </a:xfrm>
        </p:grpSpPr>
        <p:cxnSp>
          <p:nvCxnSpPr>
            <p:cNvPr id="9" name="Düz Bağlayıcı 8"/>
            <p:cNvCxnSpPr/>
            <p:nvPr/>
          </p:nvCxnSpPr>
          <p:spPr>
            <a:xfrm flipH="1">
              <a:off x="2699792" y="2636912"/>
              <a:ext cx="360040" cy="360040"/>
            </a:xfrm>
            <a:prstGeom prst="line">
              <a:avLst/>
            </a:prstGeom>
            <a:ln w="25400">
              <a:solidFill>
                <a:srgbClr val="FF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Düz Bağlayıcı 9"/>
            <p:cNvCxnSpPr/>
            <p:nvPr/>
          </p:nvCxnSpPr>
          <p:spPr>
            <a:xfrm>
              <a:off x="2699792" y="2636912"/>
              <a:ext cx="360040" cy="360040"/>
            </a:xfrm>
            <a:prstGeom prst="line">
              <a:avLst/>
            </a:prstGeom>
            <a:ln w="25400">
              <a:solidFill>
                <a:srgbClr val="FF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İkizkenar Üçgen 12"/>
          <p:cNvSpPr/>
          <p:nvPr/>
        </p:nvSpPr>
        <p:spPr>
          <a:xfrm>
            <a:off x="2483768" y="1844824"/>
            <a:ext cx="360040" cy="216024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11" name="Grup 10"/>
          <p:cNvGrpSpPr/>
          <p:nvPr/>
        </p:nvGrpSpPr>
        <p:grpSpPr>
          <a:xfrm>
            <a:off x="2627784" y="1988840"/>
            <a:ext cx="1728192" cy="648072"/>
            <a:chOff x="1835696" y="4437112"/>
            <a:chExt cx="1728192" cy="648072"/>
          </a:xfrm>
        </p:grpSpPr>
        <p:cxnSp>
          <p:nvCxnSpPr>
            <p:cNvPr id="12" name="Düz Bağlayıcı 11"/>
            <p:cNvCxnSpPr/>
            <p:nvPr/>
          </p:nvCxnSpPr>
          <p:spPr>
            <a:xfrm>
              <a:off x="1835696" y="4437112"/>
              <a:ext cx="1728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Düz Bağlayıcı 13"/>
            <p:cNvCxnSpPr/>
            <p:nvPr/>
          </p:nvCxnSpPr>
          <p:spPr>
            <a:xfrm>
              <a:off x="1835696" y="5085184"/>
              <a:ext cx="1728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Düz Bağlayıcı 14"/>
            <p:cNvCxnSpPr/>
            <p:nvPr/>
          </p:nvCxnSpPr>
          <p:spPr>
            <a:xfrm>
              <a:off x="1835696" y="4437112"/>
              <a:ext cx="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9094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Örnek: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Infix’den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postfix’e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dönüşüm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4400" b="1" dirty="0" smtClean="0"/>
              <a:t> (10+20</a:t>
            </a:r>
            <a:r>
              <a:rPr lang="tr-TR" sz="4400" b="1" dirty="0" smtClean="0">
                <a:solidFill>
                  <a:srgbClr val="FF0000"/>
                </a:solidFill>
              </a:rPr>
              <a:t>)</a:t>
            </a:r>
            <a:r>
              <a:rPr lang="tr-TR" sz="4400" b="1" dirty="0" smtClean="0"/>
              <a:t>*(30+40)/(</a:t>
            </a:r>
            <a:r>
              <a:rPr lang="tr-TR" sz="4400" b="1" dirty="0"/>
              <a:t>50+60*2)</a:t>
            </a:r>
            <a:endParaRPr lang="tr-TR" sz="4400" b="1" dirty="0" smtClean="0"/>
          </a:p>
          <a:p>
            <a:r>
              <a:rPr lang="tr-TR" sz="4400" b="1" dirty="0" err="1" smtClean="0"/>
              <a:t>Stack</a:t>
            </a:r>
            <a:r>
              <a:rPr lang="tr-TR" sz="4400" b="1" dirty="0" smtClean="0"/>
              <a:t>	:  </a:t>
            </a:r>
            <a:r>
              <a:rPr lang="tr-TR" sz="4400" b="1" dirty="0" smtClean="0">
                <a:solidFill>
                  <a:srgbClr val="FF0000"/>
                </a:solidFill>
              </a:rPr>
              <a:t>(</a:t>
            </a:r>
          </a:p>
          <a:p>
            <a:r>
              <a:rPr lang="tr-TR" sz="4400" b="1" dirty="0" smtClean="0"/>
              <a:t>Çıkış	:  10 20 </a:t>
            </a:r>
            <a:r>
              <a:rPr lang="tr-TR" sz="4400" b="1" dirty="0" smtClean="0">
                <a:solidFill>
                  <a:srgbClr val="0000FF"/>
                </a:solidFill>
              </a:rPr>
              <a:t>+</a:t>
            </a:r>
            <a:r>
              <a:rPr lang="tr-TR" sz="4400" b="1" dirty="0" smtClean="0"/>
              <a:t>  </a:t>
            </a:r>
            <a:endParaRPr lang="tr-TR" sz="4400" b="1" dirty="0"/>
          </a:p>
        </p:txBody>
      </p:sp>
      <p:grpSp>
        <p:nvGrpSpPr>
          <p:cNvPr id="8" name="Grup 7"/>
          <p:cNvGrpSpPr/>
          <p:nvPr/>
        </p:nvGrpSpPr>
        <p:grpSpPr>
          <a:xfrm>
            <a:off x="2697585" y="2150458"/>
            <a:ext cx="360040" cy="360040"/>
            <a:chOff x="2699792" y="2636912"/>
            <a:chExt cx="360040" cy="360040"/>
          </a:xfrm>
        </p:grpSpPr>
        <p:cxnSp>
          <p:nvCxnSpPr>
            <p:cNvPr id="5" name="Düz Bağlayıcı 4"/>
            <p:cNvCxnSpPr/>
            <p:nvPr/>
          </p:nvCxnSpPr>
          <p:spPr>
            <a:xfrm flipH="1">
              <a:off x="2699792" y="2636912"/>
              <a:ext cx="360040" cy="360040"/>
            </a:xfrm>
            <a:prstGeom prst="line">
              <a:avLst/>
            </a:prstGeom>
            <a:ln w="25400">
              <a:solidFill>
                <a:srgbClr val="FF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Düz Bağlayıcı 6"/>
            <p:cNvCxnSpPr/>
            <p:nvPr/>
          </p:nvCxnSpPr>
          <p:spPr>
            <a:xfrm>
              <a:off x="2699792" y="2636912"/>
              <a:ext cx="360040" cy="360040"/>
            </a:xfrm>
            <a:prstGeom prst="line">
              <a:avLst/>
            </a:prstGeom>
            <a:ln w="25400">
              <a:solidFill>
                <a:srgbClr val="FF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Düz Ok Bağlayıcısı 8"/>
          <p:cNvCxnSpPr/>
          <p:nvPr/>
        </p:nvCxnSpPr>
        <p:spPr>
          <a:xfrm>
            <a:off x="2738746" y="1680682"/>
            <a:ext cx="148508" cy="3801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İkizkenar Üçgen 12"/>
          <p:cNvSpPr/>
          <p:nvPr/>
        </p:nvSpPr>
        <p:spPr>
          <a:xfrm>
            <a:off x="2483768" y="1824140"/>
            <a:ext cx="360040" cy="216024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10" name="Grup 9"/>
          <p:cNvGrpSpPr/>
          <p:nvPr/>
        </p:nvGrpSpPr>
        <p:grpSpPr>
          <a:xfrm>
            <a:off x="2627784" y="2045705"/>
            <a:ext cx="1728192" cy="648072"/>
            <a:chOff x="1835696" y="4437112"/>
            <a:chExt cx="1728192" cy="648072"/>
          </a:xfrm>
        </p:grpSpPr>
        <p:cxnSp>
          <p:nvCxnSpPr>
            <p:cNvPr id="11" name="Düz Bağlayıcı 10"/>
            <p:cNvCxnSpPr/>
            <p:nvPr/>
          </p:nvCxnSpPr>
          <p:spPr>
            <a:xfrm>
              <a:off x="1835696" y="4437112"/>
              <a:ext cx="1728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Düz Bağlayıcı 11"/>
            <p:cNvCxnSpPr/>
            <p:nvPr/>
          </p:nvCxnSpPr>
          <p:spPr>
            <a:xfrm>
              <a:off x="1835696" y="5085184"/>
              <a:ext cx="1728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Düz Bağlayıcı 13"/>
            <p:cNvCxnSpPr/>
            <p:nvPr/>
          </p:nvCxnSpPr>
          <p:spPr>
            <a:xfrm>
              <a:off x="1835696" y="4437112"/>
              <a:ext cx="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787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Yığıt</a:t>
            </a:r>
            <a:r>
              <a:rPr lang="tr-TR" dirty="0" smtClean="0"/>
              <a:t> nasıl çalışır?</a:t>
            </a:r>
            <a:endParaRPr lang="tr-TR" dirty="0"/>
          </a:p>
        </p:txBody>
      </p:sp>
      <p:grpSp>
        <p:nvGrpSpPr>
          <p:cNvPr id="10" name="Grup 9"/>
          <p:cNvGrpSpPr/>
          <p:nvPr/>
        </p:nvGrpSpPr>
        <p:grpSpPr>
          <a:xfrm>
            <a:off x="2987427" y="3070701"/>
            <a:ext cx="1800200" cy="2808312"/>
            <a:chOff x="1259632" y="2204864"/>
            <a:chExt cx="1224136" cy="1872208"/>
          </a:xfrm>
        </p:grpSpPr>
        <p:cxnSp>
          <p:nvCxnSpPr>
            <p:cNvPr id="5" name="Düz Bağlayıcı 4"/>
            <p:cNvCxnSpPr/>
            <p:nvPr/>
          </p:nvCxnSpPr>
          <p:spPr>
            <a:xfrm>
              <a:off x="1259632" y="2204864"/>
              <a:ext cx="0" cy="187220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Düz Bağlayıcı 6"/>
            <p:cNvCxnSpPr/>
            <p:nvPr/>
          </p:nvCxnSpPr>
          <p:spPr>
            <a:xfrm>
              <a:off x="1259632" y="4077072"/>
              <a:ext cx="1224136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Düz Bağlayıcı 8"/>
            <p:cNvCxnSpPr/>
            <p:nvPr/>
          </p:nvCxnSpPr>
          <p:spPr>
            <a:xfrm flipV="1">
              <a:off x="2483768" y="2204864"/>
              <a:ext cx="0" cy="187220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Metin kutusu 18"/>
          <p:cNvSpPr txBox="1"/>
          <p:nvPr/>
        </p:nvSpPr>
        <p:spPr>
          <a:xfrm>
            <a:off x="3455479" y="6095037"/>
            <a:ext cx="828092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r-TR" dirty="0" err="1" smtClean="0"/>
              <a:t>Yığıt</a:t>
            </a:r>
            <a:endParaRPr lang="tr-TR" dirty="0" smtClean="0"/>
          </a:p>
          <a:p>
            <a:pPr algn="ctr"/>
            <a:r>
              <a:rPr lang="tr-TR" dirty="0" smtClean="0"/>
              <a:t>(</a:t>
            </a:r>
            <a:r>
              <a:rPr lang="tr-TR" dirty="0" err="1" smtClean="0"/>
              <a:t>Stack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6" name="Bulut Belirtme Çizgisi 5"/>
          <p:cNvSpPr/>
          <p:nvPr/>
        </p:nvSpPr>
        <p:spPr>
          <a:xfrm>
            <a:off x="5436096" y="2492896"/>
            <a:ext cx="3096344" cy="1080120"/>
          </a:xfrm>
          <a:prstGeom prst="cloudCallout">
            <a:avLst>
              <a:gd name="adj1" fmla="val -110456"/>
              <a:gd name="adj2" fmla="val -4726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 </a:t>
            </a:r>
            <a:r>
              <a:rPr lang="tr-TR" sz="2000" dirty="0" smtClean="0"/>
              <a:t>stack1.push(</a:t>
            </a:r>
            <a:r>
              <a:rPr lang="tr-TR" sz="2000" b="1" dirty="0" smtClean="0">
                <a:solidFill>
                  <a:srgbClr val="FF0000"/>
                </a:solidFill>
              </a:rPr>
              <a:t>10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8" name="Metin kutusu 7"/>
          <p:cNvSpPr txBox="1"/>
          <p:nvPr/>
        </p:nvSpPr>
        <p:spPr>
          <a:xfrm>
            <a:off x="1187624" y="1124744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tr-TR" sz="2400" dirty="0" err="1" smtClean="0"/>
              <a:t>Push</a:t>
            </a:r>
            <a:r>
              <a:rPr lang="tr-TR" sz="2400" dirty="0" smtClean="0"/>
              <a:t> ile </a:t>
            </a:r>
            <a:r>
              <a:rPr lang="tr-TR" sz="2400" dirty="0" err="1" smtClean="0"/>
              <a:t>yığıtın</a:t>
            </a:r>
            <a:r>
              <a:rPr lang="tr-TR" sz="2400" dirty="0" smtClean="0"/>
              <a:t> üstüne yeni bir eleman ekliyoruz.</a:t>
            </a:r>
            <a:endParaRPr lang="tr-TR" sz="2400" dirty="0"/>
          </a:p>
        </p:txBody>
      </p:sp>
      <p:sp>
        <p:nvSpPr>
          <p:cNvPr id="11" name="Dikdörtgen 10"/>
          <p:cNvSpPr/>
          <p:nvPr/>
        </p:nvSpPr>
        <p:spPr>
          <a:xfrm>
            <a:off x="3059435" y="5301208"/>
            <a:ext cx="1656184" cy="432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10</a:t>
            </a:r>
            <a:endParaRPr lang="tr-TR" dirty="0"/>
          </a:p>
        </p:txBody>
      </p:sp>
      <p:sp>
        <p:nvSpPr>
          <p:cNvPr id="12" name="Yay 11"/>
          <p:cNvSpPr/>
          <p:nvPr/>
        </p:nvSpPr>
        <p:spPr>
          <a:xfrm>
            <a:off x="1979315" y="2818673"/>
            <a:ext cx="1584176" cy="1584176"/>
          </a:xfrm>
          <a:prstGeom prst="arc">
            <a:avLst/>
          </a:prstGeom>
          <a:ln w="349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Dikdörtgen 12"/>
          <p:cNvSpPr/>
          <p:nvPr/>
        </p:nvSpPr>
        <p:spPr>
          <a:xfrm>
            <a:off x="1547664" y="2276872"/>
            <a:ext cx="1656184" cy="43204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10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8407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Örnek: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Infix’den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postfix’e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dönüşüm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4400" b="1" dirty="0" smtClean="0"/>
              <a:t> (10+20)</a:t>
            </a:r>
            <a:r>
              <a:rPr lang="tr-TR" sz="4400" b="1" dirty="0" smtClean="0">
                <a:solidFill>
                  <a:srgbClr val="FF0000"/>
                </a:solidFill>
              </a:rPr>
              <a:t>*</a:t>
            </a:r>
            <a:r>
              <a:rPr lang="tr-TR" sz="4400" b="1" dirty="0" smtClean="0"/>
              <a:t>(30+40)/(</a:t>
            </a:r>
            <a:r>
              <a:rPr lang="tr-TR" sz="4400" b="1" dirty="0"/>
              <a:t>50-60*2)</a:t>
            </a:r>
            <a:endParaRPr lang="tr-TR" sz="4400" b="1" dirty="0" smtClean="0"/>
          </a:p>
          <a:p>
            <a:r>
              <a:rPr lang="tr-TR" sz="4400" b="1" dirty="0" err="1" smtClean="0"/>
              <a:t>Stack</a:t>
            </a:r>
            <a:r>
              <a:rPr lang="tr-TR" sz="4400" b="1" dirty="0" smtClean="0"/>
              <a:t>	:  </a:t>
            </a:r>
            <a:r>
              <a:rPr lang="tr-TR" sz="4400" b="1" dirty="0">
                <a:solidFill>
                  <a:srgbClr val="FF0000"/>
                </a:solidFill>
              </a:rPr>
              <a:t>*</a:t>
            </a:r>
            <a:endParaRPr lang="tr-TR" sz="4400" b="1" dirty="0" smtClean="0">
              <a:solidFill>
                <a:srgbClr val="FF0000"/>
              </a:solidFill>
            </a:endParaRPr>
          </a:p>
          <a:p>
            <a:r>
              <a:rPr lang="tr-TR" sz="4400" b="1" dirty="0" smtClean="0"/>
              <a:t>Çıkış	:  10 20 </a:t>
            </a:r>
            <a:r>
              <a:rPr lang="tr-TR" sz="4400" b="1" dirty="0" smtClean="0">
                <a:solidFill>
                  <a:srgbClr val="0000FF"/>
                </a:solidFill>
              </a:rPr>
              <a:t>+</a:t>
            </a:r>
            <a:r>
              <a:rPr lang="tr-TR" sz="4400" b="1" dirty="0" smtClean="0"/>
              <a:t>  </a:t>
            </a:r>
            <a:endParaRPr lang="tr-TR" sz="4400" b="1" dirty="0"/>
          </a:p>
        </p:txBody>
      </p:sp>
      <p:sp>
        <p:nvSpPr>
          <p:cNvPr id="9" name="İkizkenar Üçgen 8"/>
          <p:cNvSpPr/>
          <p:nvPr/>
        </p:nvSpPr>
        <p:spPr>
          <a:xfrm>
            <a:off x="2699792" y="1824140"/>
            <a:ext cx="360040" cy="216024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6" name="Düz Ok Bağlayıcısı 5"/>
          <p:cNvCxnSpPr/>
          <p:nvPr/>
        </p:nvCxnSpPr>
        <p:spPr>
          <a:xfrm>
            <a:off x="2987824" y="1556792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up 6"/>
          <p:cNvGrpSpPr/>
          <p:nvPr/>
        </p:nvGrpSpPr>
        <p:grpSpPr>
          <a:xfrm>
            <a:off x="2627784" y="2045705"/>
            <a:ext cx="1728192" cy="648072"/>
            <a:chOff x="1835696" y="4437112"/>
            <a:chExt cx="1728192" cy="648072"/>
          </a:xfrm>
        </p:grpSpPr>
        <p:cxnSp>
          <p:nvCxnSpPr>
            <p:cNvPr id="8" name="Düz Bağlayıcı 7"/>
            <p:cNvCxnSpPr/>
            <p:nvPr/>
          </p:nvCxnSpPr>
          <p:spPr>
            <a:xfrm>
              <a:off x="1835696" y="4437112"/>
              <a:ext cx="1728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Düz Bağlayıcı 9"/>
            <p:cNvCxnSpPr/>
            <p:nvPr/>
          </p:nvCxnSpPr>
          <p:spPr>
            <a:xfrm>
              <a:off x="1835696" y="5085184"/>
              <a:ext cx="1728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Düz Bağlayıcı 10"/>
            <p:cNvCxnSpPr/>
            <p:nvPr/>
          </p:nvCxnSpPr>
          <p:spPr>
            <a:xfrm>
              <a:off x="1835696" y="4437112"/>
              <a:ext cx="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8870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Örnek: </a:t>
            </a:r>
            <a:r>
              <a:rPr lang="tr-TR" dirty="0" err="1"/>
              <a:t>Infix’den</a:t>
            </a:r>
            <a:r>
              <a:rPr lang="tr-TR" dirty="0"/>
              <a:t> </a:t>
            </a:r>
            <a:r>
              <a:rPr lang="tr-TR" dirty="0" err="1"/>
              <a:t>postfix’e</a:t>
            </a:r>
            <a:r>
              <a:rPr lang="tr-TR" dirty="0"/>
              <a:t> dönüşüm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4400" b="1" dirty="0" smtClean="0"/>
              <a:t> (10+20)*</a:t>
            </a:r>
            <a:r>
              <a:rPr lang="tr-TR" sz="4400" b="1" dirty="0" smtClean="0">
                <a:solidFill>
                  <a:srgbClr val="FF0000"/>
                </a:solidFill>
              </a:rPr>
              <a:t>(</a:t>
            </a:r>
            <a:r>
              <a:rPr lang="tr-TR" sz="4400" b="1" dirty="0" smtClean="0"/>
              <a:t>30+40)/(</a:t>
            </a:r>
            <a:r>
              <a:rPr lang="tr-TR" sz="4400" b="1" dirty="0"/>
              <a:t>50+60+80)</a:t>
            </a:r>
            <a:endParaRPr lang="tr-TR" sz="4400" b="1" dirty="0" smtClean="0"/>
          </a:p>
          <a:p>
            <a:r>
              <a:rPr lang="tr-TR" sz="4400" b="1" dirty="0" err="1" smtClean="0"/>
              <a:t>Stack</a:t>
            </a:r>
            <a:r>
              <a:rPr lang="tr-TR" sz="4400" b="1" dirty="0" smtClean="0"/>
              <a:t>	:  </a:t>
            </a:r>
            <a:r>
              <a:rPr lang="tr-TR" sz="4400" b="1" dirty="0" smtClean="0">
                <a:solidFill>
                  <a:srgbClr val="FF0000"/>
                </a:solidFill>
              </a:rPr>
              <a:t>* </a:t>
            </a:r>
            <a:r>
              <a:rPr lang="tr-TR" sz="4400" b="1" dirty="0">
                <a:solidFill>
                  <a:srgbClr val="FF0000"/>
                </a:solidFill>
              </a:rPr>
              <a:t>(</a:t>
            </a:r>
            <a:endParaRPr lang="tr-TR" sz="4400" b="1" dirty="0" smtClean="0">
              <a:solidFill>
                <a:srgbClr val="FF0000"/>
              </a:solidFill>
            </a:endParaRPr>
          </a:p>
          <a:p>
            <a:r>
              <a:rPr lang="tr-TR" sz="4400" b="1" dirty="0" smtClean="0"/>
              <a:t>Çıkış	:  10 20 </a:t>
            </a:r>
            <a:r>
              <a:rPr lang="tr-TR" sz="4400" b="1" dirty="0" smtClean="0">
                <a:solidFill>
                  <a:srgbClr val="0000FF"/>
                </a:solidFill>
              </a:rPr>
              <a:t>+</a:t>
            </a:r>
            <a:r>
              <a:rPr lang="tr-TR" sz="4400" b="1" dirty="0" smtClean="0"/>
              <a:t>  </a:t>
            </a:r>
            <a:endParaRPr lang="tr-TR" sz="4400" b="1" dirty="0"/>
          </a:p>
        </p:txBody>
      </p:sp>
      <p:sp>
        <p:nvSpPr>
          <p:cNvPr id="4" name="İkizkenar Üçgen 3"/>
          <p:cNvSpPr/>
          <p:nvPr/>
        </p:nvSpPr>
        <p:spPr>
          <a:xfrm>
            <a:off x="2915816" y="1824140"/>
            <a:ext cx="360040" cy="216024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6" name="Düz Ok Bağlayıcısı 5"/>
          <p:cNvCxnSpPr/>
          <p:nvPr/>
        </p:nvCxnSpPr>
        <p:spPr>
          <a:xfrm>
            <a:off x="3126669" y="1700808"/>
            <a:ext cx="221195" cy="3393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up 6"/>
          <p:cNvGrpSpPr/>
          <p:nvPr/>
        </p:nvGrpSpPr>
        <p:grpSpPr>
          <a:xfrm>
            <a:off x="2627784" y="2045705"/>
            <a:ext cx="1728192" cy="648072"/>
            <a:chOff x="1835696" y="4437112"/>
            <a:chExt cx="1728192" cy="648072"/>
          </a:xfrm>
        </p:grpSpPr>
        <p:cxnSp>
          <p:nvCxnSpPr>
            <p:cNvPr id="8" name="Düz Bağlayıcı 7"/>
            <p:cNvCxnSpPr/>
            <p:nvPr/>
          </p:nvCxnSpPr>
          <p:spPr>
            <a:xfrm>
              <a:off x="1835696" y="4437112"/>
              <a:ext cx="1728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Düz Bağlayıcı 8"/>
            <p:cNvCxnSpPr/>
            <p:nvPr/>
          </p:nvCxnSpPr>
          <p:spPr>
            <a:xfrm>
              <a:off x="1835696" y="5085184"/>
              <a:ext cx="1728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Düz Bağlayıcı 9"/>
            <p:cNvCxnSpPr/>
            <p:nvPr/>
          </p:nvCxnSpPr>
          <p:spPr>
            <a:xfrm>
              <a:off x="1835696" y="4437112"/>
              <a:ext cx="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6058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Örnek: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Infix’den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postfix’e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dönüşüm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4400" b="1" dirty="0" smtClean="0"/>
              <a:t> (10+20)*(</a:t>
            </a:r>
            <a:r>
              <a:rPr lang="tr-TR" sz="4400" b="1" dirty="0" smtClean="0">
                <a:solidFill>
                  <a:srgbClr val="FF0000"/>
                </a:solidFill>
              </a:rPr>
              <a:t>30</a:t>
            </a:r>
            <a:r>
              <a:rPr lang="tr-TR" sz="4400" b="1" dirty="0" smtClean="0"/>
              <a:t>+40)/(</a:t>
            </a:r>
            <a:r>
              <a:rPr lang="tr-TR" sz="4400" b="1" dirty="0"/>
              <a:t>50-60*2)</a:t>
            </a:r>
            <a:endParaRPr lang="tr-TR" sz="4400" b="1" dirty="0" smtClean="0"/>
          </a:p>
          <a:p>
            <a:r>
              <a:rPr lang="tr-TR" sz="4400" b="1" dirty="0" err="1" smtClean="0"/>
              <a:t>Stack</a:t>
            </a:r>
            <a:r>
              <a:rPr lang="tr-TR" sz="4400" b="1" dirty="0" smtClean="0"/>
              <a:t>	:  </a:t>
            </a:r>
            <a:r>
              <a:rPr lang="tr-TR" sz="4400" b="1" dirty="0" smtClean="0">
                <a:solidFill>
                  <a:srgbClr val="FF0000"/>
                </a:solidFill>
              </a:rPr>
              <a:t>* (</a:t>
            </a:r>
          </a:p>
          <a:p>
            <a:r>
              <a:rPr lang="tr-TR" sz="4400" b="1" dirty="0" smtClean="0"/>
              <a:t>Çıkış	:  10 20 </a:t>
            </a:r>
            <a:r>
              <a:rPr lang="tr-TR" sz="4400" b="1" dirty="0" smtClean="0">
                <a:solidFill>
                  <a:srgbClr val="0000FF"/>
                </a:solidFill>
              </a:rPr>
              <a:t>+</a:t>
            </a:r>
            <a:r>
              <a:rPr lang="tr-TR" sz="4400" b="1" dirty="0" smtClean="0"/>
              <a:t> </a:t>
            </a:r>
            <a:r>
              <a:rPr lang="tr-TR" sz="4400" b="1" dirty="0">
                <a:solidFill>
                  <a:srgbClr val="FF0000"/>
                </a:solidFill>
              </a:rPr>
              <a:t>30</a:t>
            </a:r>
            <a:r>
              <a:rPr lang="tr-TR" sz="4400" b="1" dirty="0" smtClean="0"/>
              <a:t> </a:t>
            </a:r>
            <a:endParaRPr lang="tr-TR" sz="4400" b="1" dirty="0"/>
          </a:p>
        </p:txBody>
      </p:sp>
      <p:sp>
        <p:nvSpPr>
          <p:cNvPr id="4" name="İkizkenar Üçgen 3"/>
          <p:cNvSpPr/>
          <p:nvPr/>
        </p:nvSpPr>
        <p:spPr>
          <a:xfrm>
            <a:off x="3275856" y="1716930"/>
            <a:ext cx="360040" cy="216024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6" name="Düz Ok Bağlayıcısı 5"/>
          <p:cNvCxnSpPr/>
          <p:nvPr/>
        </p:nvCxnSpPr>
        <p:spPr>
          <a:xfrm>
            <a:off x="3635896" y="1788938"/>
            <a:ext cx="1080120" cy="10639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up 6"/>
          <p:cNvGrpSpPr/>
          <p:nvPr/>
        </p:nvGrpSpPr>
        <p:grpSpPr>
          <a:xfrm>
            <a:off x="2627784" y="2045705"/>
            <a:ext cx="1728192" cy="648072"/>
            <a:chOff x="1835696" y="4437112"/>
            <a:chExt cx="1728192" cy="648072"/>
          </a:xfrm>
        </p:grpSpPr>
        <p:cxnSp>
          <p:nvCxnSpPr>
            <p:cNvPr id="8" name="Düz Bağlayıcı 7"/>
            <p:cNvCxnSpPr/>
            <p:nvPr/>
          </p:nvCxnSpPr>
          <p:spPr>
            <a:xfrm>
              <a:off x="1835696" y="4437112"/>
              <a:ext cx="1728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Düz Bağlayıcı 8"/>
            <p:cNvCxnSpPr/>
            <p:nvPr/>
          </p:nvCxnSpPr>
          <p:spPr>
            <a:xfrm>
              <a:off x="1835696" y="5085184"/>
              <a:ext cx="1728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Düz Bağlayıcı 9"/>
            <p:cNvCxnSpPr/>
            <p:nvPr/>
          </p:nvCxnSpPr>
          <p:spPr>
            <a:xfrm>
              <a:off x="1835696" y="4437112"/>
              <a:ext cx="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003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Örnek: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Infix’den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postfix’e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dönüşüm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4400" b="1" dirty="0" smtClean="0"/>
              <a:t> (10+20)*(30</a:t>
            </a:r>
            <a:r>
              <a:rPr lang="tr-TR" sz="4400" b="1" dirty="0" smtClean="0">
                <a:solidFill>
                  <a:srgbClr val="FF0000"/>
                </a:solidFill>
              </a:rPr>
              <a:t>+</a:t>
            </a:r>
            <a:r>
              <a:rPr lang="tr-TR" sz="4400" b="1" dirty="0" smtClean="0"/>
              <a:t>40)/(</a:t>
            </a:r>
            <a:r>
              <a:rPr lang="tr-TR" sz="4400" b="1" dirty="0"/>
              <a:t>50-60*2)</a:t>
            </a:r>
            <a:endParaRPr lang="tr-TR" sz="4400" b="1" dirty="0" smtClean="0"/>
          </a:p>
          <a:p>
            <a:r>
              <a:rPr lang="tr-TR" sz="4400" b="1" dirty="0" err="1" smtClean="0"/>
              <a:t>Stack</a:t>
            </a:r>
            <a:r>
              <a:rPr lang="tr-TR" sz="4400" b="1" dirty="0" smtClean="0"/>
              <a:t>	:  </a:t>
            </a:r>
            <a:r>
              <a:rPr lang="tr-TR" sz="4400" b="1" dirty="0" smtClean="0">
                <a:solidFill>
                  <a:srgbClr val="FF0000"/>
                </a:solidFill>
              </a:rPr>
              <a:t>* ( +</a:t>
            </a:r>
          </a:p>
          <a:p>
            <a:r>
              <a:rPr lang="tr-TR" sz="4400" b="1" dirty="0" smtClean="0"/>
              <a:t>Çıkış	:  10 20 </a:t>
            </a:r>
            <a:r>
              <a:rPr lang="tr-TR" sz="4400" b="1" dirty="0" smtClean="0">
                <a:solidFill>
                  <a:srgbClr val="0000FF"/>
                </a:solidFill>
              </a:rPr>
              <a:t>+</a:t>
            </a:r>
            <a:r>
              <a:rPr lang="tr-TR" sz="4400" b="1" dirty="0" smtClean="0"/>
              <a:t> </a:t>
            </a:r>
            <a:r>
              <a:rPr lang="tr-TR" sz="4400" b="1" dirty="0">
                <a:solidFill>
                  <a:srgbClr val="FF0000"/>
                </a:solidFill>
              </a:rPr>
              <a:t>30</a:t>
            </a:r>
            <a:r>
              <a:rPr lang="tr-TR" sz="4400" b="1" dirty="0" smtClean="0"/>
              <a:t> </a:t>
            </a:r>
            <a:endParaRPr lang="tr-TR" sz="4400" b="1" dirty="0"/>
          </a:p>
        </p:txBody>
      </p:sp>
      <p:sp>
        <p:nvSpPr>
          <p:cNvPr id="4" name="İkizkenar Üçgen 3"/>
          <p:cNvSpPr/>
          <p:nvPr/>
        </p:nvSpPr>
        <p:spPr>
          <a:xfrm>
            <a:off x="3707904" y="1824942"/>
            <a:ext cx="360040" cy="216024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6" name="Düz Ok Bağlayıcısı 5"/>
          <p:cNvCxnSpPr/>
          <p:nvPr/>
        </p:nvCxnSpPr>
        <p:spPr>
          <a:xfrm flipH="1">
            <a:off x="3635896" y="1700808"/>
            <a:ext cx="144016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up 6"/>
          <p:cNvGrpSpPr/>
          <p:nvPr/>
        </p:nvGrpSpPr>
        <p:grpSpPr>
          <a:xfrm>
            <a:off x="2627784" y="2045705"/>
            <a:ext cx="1728192" cy="648072"/>
            <a:chOff x="1835696" y="4437112"/>
            <a:chExt cx="1728192" cy="648072"/>
          </a:xfrm>
        </p:grpSpPr>
        <p:cxnSp>
          <p:nvCxnSpPr>
            <p:cNvPr id="8" name="Düz Bağlayıcı 7"/>
            <p:cNvCxnSpPr/>
            <p:nvPr/>
          </p:nvCxnSpPr>
          <p:spPr>
            <a:xfrm>
              <a:off x="1835696" y="4437112"/>
              <a:ext cx="1728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Düz Bağlayıcı 8"/>
            <p:cNvCxnSpPr/>
            <p:nvPr/>
          </p:nvCxnSpPr>
          <p:spPr>
            <a:xfrm>
              <a:off x="1835696" y="5085184"/>
              <a:ext cx="1728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Düz Bağlayıcı 9"/>
            <p:cNvCxnSpPr/>
            <p:nvPr/>
          </p:nvCxnSpPr>
          <p:spPr>
            <a:xfrm>
              <a:off x="1835696" y="4437112"/>
              <a:ext cx="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858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Örnek: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Infix’den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postfix’e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dönüşüm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4400" b="1" dirty="0" smtClean="0"/>
              <a:t> (10+20)*(30+</a:t>
            </a:r>
            <a:r>
              <a:rPr lang="tr-TR" sz="4400" b="1" dirty="0" smtClean="0">
                <a:solidFill>
                  <a:srgbClr val="FF0000"/>
                </a:solidFill>
              </a:rPr>
              <a:t>40</a:t>
            </a:r>
            <a:r>
              <a:rPr lang="tr-TR" sz="4400" b="1" dirty="0" smtClean="0"/>
              <a:t>)/(</a:t>
            </a:r>
            <a:r>
              <a:rPr lang="tr-TR" sz="4400" b="1" dirty="0"/>
              <a:t>50-60*2)</a:t>
            </a:r>
            <a:endParaRPr lang="tr-TR" sz="4400" b="1" dirty="0" smtClean="0"/>
          </a:p>
          <a:p>
            <a:r>
              <a:rPr lang="tr-TR" sz="4400" b="1" dirty="0" err="1" smtClean="0"/>
              <a:t>Stack</a:t>
            </a:r>
            <a:r>
              <a:rPr lang="tr-TR" sz="4400" b="1" dirty="0" smtClean="0"/>
              <a:t>	:  </a:t>
            </a:r>
            <a:r>
              <a:rPr lang="tr-TR" sz="4400" b="1" dirty="0" smtClean="0">
                <a:solidFill>
                  <a:srgbClr val="FF0000"/>
                </a:solidFill>
              </a:rPr>
              <a:t>* ( +</a:t>
            </a:r>
          </a:p>
          <a:p>
            <a:r>
              <a:rPr lang="tr-TR" sz="4400" b="1" dirty="0" smtClean="0"/>
              <a:t>Çıkış	:  10 20 </a:t>
            </a:r>
            <a:r>
              <a:rPr lang="tr-TR" sz="4400" b="1" dirty="0" smtClean="0">
                <a:solidFill>
                  <a:srgbClr val="0000FF"/>
                </a:solidFill>
              </a:rPr>
              <a:t>+</a:t>
            </a:r>
            <a:r>
              <a:rPr lang="tr-TR" sz="4400" b="1" dirty="0" smtClean="0"/>
              <a:t> </a:t>
            </a:r>
            <a:r>
              <a:rPr lang="tr-TR" sz="4400" b="1" dirty="0"/>
              <a:t>30</a:t>
            </a:r>
            <a:r>
              <a:rPr lang="tr-TR" sz="4400" b="1" dirty="0" smtClean="0"/>
              <a:t> </a:t>
            </a:r>
            <a:r>
              <a:rPr lang="tr-TR" sz="4400" b="1" dirty="0">
                <a:solidFill>
                  <a:srgbClr val="FF0000"/>
                </a:solidFill>
              </a:rPr>
              <a:t>40</a:t>
            </a:r>
            <a:endParaRPr lang="tr-TR" sz="4400" b="1" dirty="0"/>
          </a:p>
        </p:txBody>
      </p:sp>
      <p:sp>
        <p:nvSpPr>
          <p:cNvPr id="4" name="İkizkenar Üçgen 3"/>
          <p:cNvSpPr/>
          <p:nvPr/>
        </p:nvSpPr>
        <p:spPr>
          <a:xfrm>
            <a:off x="4139952" y="1790759"/>
            <a:ext cx="360040" cy="216024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6" name="Düz Ok Bağlayıcısı 5"/>
          <p:cNvCxnSpPr/>
          <p:nvPr/>
        </p:nvCxnSpPr>
        <p:spPr>
          <a:xfrm>
            <a:off x="4499992" y="1790759"/>
            <a:ext cx="1008112" cy="10621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up 6"/>
          <p:cNvGrpSpPr/>
          <p:nvPr/>
        </p:nvGrpSpPr>
        <p:grpSpPr>
          <a:xfrm>
            <a:off x="2627784" y="2045705"/>
            <a:ext cx="1728192" cy="648072"/>
            <a:chOff x="1835696" y="4437112"/>
            <a:chExt cx="1728192" cy="648072"/>
          </a:xfrm>
        </p:grpSpPr>
        <p:cxnSp>
          <p:nvCxnSpPr>
            <p:cNvPr id="8" name="Düz Bağlayıcı 7"/>
            <p:cNvCxnSpPr/>
            <p:nvPr/>
          </p:nvCxnSpPr>
          <p:spPr>
            <a:xfrm>
              <a:off x="1835696" y="4437112"/>
              <a:ext cx="1728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Düz Bağlayıcı 8"/>
            <p:cNvCxnSpPr/>
            <p:nvPr/>
          </p:nvCxnSpPr>
          <p:spPr>
            <a:xfrm>
              <a:off x="1835696" y="5085184"/>
              <a:ext cx="1728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Düz Bağlayıcı 9"/>
            <p:cNvCxnSpPr/>
            <p:nvPr/>
          </p:nvCxnSpPr>
          <p:spPr>
            <a:xfrm>
              <a:off x="1835696" y="4437112"/>
              <a:ext cx="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268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Örnek: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Infix’den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postfix’e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dönüşüm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4400" b="1" dirty="0" smtClean="0"/>
              <a:t> (10+20)*(30+40)/(</a:t>
            </a:r>
            <a:r>
              <a:rPr lang="tr-TR" sz="4400" b="1" dirty="0"/>
              <a:t>50-60*2)</a:t>
            </a:r>
            <a:endParaRPr lang="tr-TR" sz="4400" b="1" dirty="0" smtClean="0"/>
          </a:p>
          <a:p>
            <a:r>
              <a:rPr lang="tr-TR" sz="4400" b="1" dirty="0" err="1" smtClean="0"/>
              <a:t>Stack</a:t>
            </a:r>
            <a:r>
              <a:rPr lang="tr-TR" sz="4400" b="1" dirty="0" smtClean="0"/>
              <a:t>	:  </a:t>
            </a:r>
            <a:r>
              <a:rPr lang="tr-TR" sz="4400" b="1" dirty="0" smtClean="0">
                <a:solidFill>
                  <a:srgbClr val="FF0000"/>
                </a:solidFill>
              </a:rPr>
              <a:t>* ( +</a:t>
            </a:r>
          </a:p>
          <a:p>
            <a:r>
              <a:rPr lang="tr-TR" sz="4400" b="1" dirty="0" smtClean="0"/>
              <a:t>Çıkış	:  10 20 </a:t>
            </a:r>
            <a:r>
              <a:rPr lang="tr-TR" sz="4400" b="1" dirty="0" smtClean="0">
                <a:solidFill>
                  <a:srgbClr val="0000FF"/>
                </a:solidFill>
              </a:rPr>
              <a:t>+</a:t>
            </a:r>
            <a:r>
              <a:rPr lang="tr-TR" sz="4400" b="1" dirty="0" smtClean="0"/>
              <a:t> </a:t>
            </a:r>
            <a:r>
              <a:rPr lang="tr-TR" sz="4400" b="1" dirty="0"/>
              <a:t>30</a:t>
            </a:r>
            <a:r>
              <a:rPr lang="tr-TR" sz="4400" b="1" dirty="0" smtClean="0"/>
              <a:t> 40 </a:t>
            </a:r>
            <a:r>
              <a:rPr lang="tr-TR" sz="4400" b="1" dirty="0">
                <a:solidFill>
                  <a:srgbClr val="0000FF"/>
                </a:solidFill>
              </a:rPr>
              <a:t>+</a:t>
            </a:r>
            <a:endParaRPr lang="tr-TR" sz="4400" b="1" dirty="0"/>
          </a:p>
        </p:txBody>
      </p:sp>
      <p:cxnSp>
        <p:nvCxnSpPr>
          <p:cNvPr id="7" name="Düz Ok Bağlayıcısı 6"/>
          <p:cNvCxnSpPr/>
          <p:nvPr/>
        </p:nvCxnSpPr>
        <p:spPr>
          <a:xfrm>
            <a:off x="3794212" y="2384884"/>
            <a:ext cx="2088232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 7"/>
          <p:cNvGrpSpPr/>
          <p:nvPr/>
        </p:nvGrpSpPr>
        <p:grpSpPr>
          <a:xfrm>
            <a:off x="3434172" y="2204864"/>
            <a:ext cx="360040" cy="360040"/>
            <a:chOff x="2699792" y="2636912"/>
            <a:chExt cx="360040" cy="360040"/>
          </a:xfrm>
        </p:grpSpPr>
        <p:cxnSp>
          <p:nvCxnSpPr>
            <p:cNvPr id="9" name="Düz Bağlayıcı 8"/>
            <p:cNvCxnSpPr/>
            <p:nvPr/>
          </p:nvCxnSpPr>
          <p:spPr>
            <a:xfrm flipH="1">
              <a:off x="2699792" y="2636912"/>
              <a:ext cx="360040" cy="360040"/>
            </a:xfrm>
            <a:prstGeom prst="line">
              <a:avLst/>
            </a:prstGeom>
            <a:ln w="25400">
              <a:solidFill>
                <a:srgbClr val="FF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Düz Bağlayıcı 9"/>
            <p:cNvCxnSpPr/>
            <p:nvPr/>
          </p:nvCxnSpPr>
          <p:spPr>
            <a:xfrm>
              <a:off x="2699792" y="2636912"/>
              <a:ext cx="360040" cy="360040"/>
            </a:xfrm>
            <a:prstGeom prst="line">
              <a:avLst/>
            </a:prstGeom>
            <a:ln w="25400">
              <a:solidFill>
                <a:srgbClr val="FF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İkizkenar Üçgen 11"/>
          <p:cNvSpPr/>
          <p:nvPr/>
        </p:nvSpPr>
        <p:spPr>
          <a:xfrm>
            <a:off x="4478288" y="1880828"/>
            <a:ext cx="360040" cy="216024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11" name="Grup 10"/>
          <p:cNvGrpSpPr/>
          <p:nvPr/>
        </p:nvGrpSpPr>
        <p:grpSpPr>
          <a:xfrm>
            <a:off x="2627784" y="2045705"/>
            <a:ext cx="1728192" cy="648072"/>
            <a:chOff x="1835696" y="4437112"/>
            <a:chExt cx="1728192" cy="648072"/>
          </a:xfrm>
        </p:grpSpPr>
        <p:cxnSp>
          <p:nvCxnSpPr>
            <p:cNvPr id="13" name="Düz Bağlayıcı 12"/>
            <p:cNvCxnSpPr/>
            <p:nvPr/>
          </p:nvCxnSpPr>
          <p:spPr>
            <a:xfrm>
              <a:off x="1835696" y="4437112"/>
              <a:ext cx="1728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Düz Bağlayıcı 13"/>
            <p:cNvCxnSpPr/>
            <p:nvPr/>
          </p:nvCxnSpPr>
          <p:spPr>
            <a:xfrm>
              <a:off x="1835696" y="5085184"/>
              <a:ext cx="1728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Düz Bağlayıcı 14"/>
            <p:cNvCxnSpPr/>
            <p:nvPr/>
          </p:nvCxnSpPr>
          <p:spPr>
            <a:xfrm>
              <a:off x="1835696" y="4437112"/>
              <a:ext cx="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983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Örnek: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Infix’den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postfix’e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dönüşüm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4400" b="1" dirty="0" smtClean="0"/>
              <a:t> (10+20)*(30+40</a:t>
            </a:r>
            <a:r>
              <a:rPr lang="tr-TR" sz="4400" b="1" dirty="0" smtClean="0">
                <a:solidFill>
                  <a:srgbClr val="FF0000"/>
                </a:solidFill>
              </a:rPr>
              <a:t>)</a:t>
            </a:r>
            <a:r>
              <a:rPr lang="tr-TR" sz="4400" b="1" dirty="0" smtClean="0"/>
              <a:t>/(</a:t>
            </a:r>
            <a:r>
              <a:rPr lang="tr-TR" sz="4400" b="1" dirty="0"/>
              <a:t>50-60+80)</a:t>
            </a:r>
            <a:endParaRPr lang="tr-TR" sz="4400" b="1" dirty="0" smtClean="0"/>
          </a:p>
          <a:p>
            <a:r>
              <a:rPr lang="tr-TR" sz="4400" b="1" dirty="0" err="1" smtClean="0"/>
              <a:t>Stack</a:t>
            </a:r>
            <a:r>
              <a:rPr lang="tr-TR" sz="4400" b="1" dirty="0" smtClean="0"/>
              <a:t>	:  </a:t>
            </a:r>
            <a:r>
              <a:rPr lang="tr-TR" sz="4400" b="1" dirty="0" smtClean="0">
                <a:solidFill>
                  <a:srgbClr val="FF0000"/>
                </a:solidFill>
              </a:rPr>
              <a:t>* ( </a:t>
            </a:r>
          </a:p>
          <a:p>
            <a:r>
              <a:rPr lang="tr-TR" sz="4400" b="1" dirty="0" smtClean="0"/>
              <a:t>Çıkış	:  10 20 </a:t>
            </a:r>
            <a:r>
              <a:rPr lang="tr-TR" sz="4400" b="1" dirty="0" smtClean="0">
                <a:solidFill>
                  <a:srgbClr val="0000FF"/>
                </a:solidFill>
              </a:rPr>
              <a:t>+</a:t>
            </a:r>
            <a:r>
              <a:rPr lang="tr-TR" sz="4400" b="1" dirty="0" smtClean="0"/>
              <a:t> </a:t>
            </a:r>
            <a:r>
              <a:rPr lang="tr-TR" sz="4400" b="1" dirty="0"/>
              <a:t>30</a:t>
            </a:r>
            <a:r>
              <a:rPr lang="tr-TR" sz="4400" b="1" dirty="0" smtClean="0"/>
              <a:t> 40 </a:t>
            </a:r>
            <a:r>
              <a:rPr lang="tr-TR" sz="4400" b="1" dirty="0">
                <a:solidFill>
                  <a:srgbClr val="0000FF"/>
                </a:solidFill>
              </a:rPr>
              <a:t>+</a:t>
            </a:r>
            <a:endParaRPr lang="tr-TR" sz="4400" b="1" dirty="0"/>
          </a:p>
        </p:txBody>
      </p:sp>
      <p:cxnSp>
        <p:nvCxnSpPr>
          <p:cNvPr id="5" name="Düz Ok Bağlayıcısı 4"/>
          <p:cNvCxnSpPr/>
          <p:nvPr/>
        </p:nvCxnSpPr>
        <p:spPr>
          <a:xfrm flipH="1">
            <a:off x="3491880" y="1880828"/>
            <a:ext cx="108012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 7"/>
          <p:cNvGrpSpPr/>
          <p:nvPr/>
        </p:nvGrpSpPr>
        <p:grpSpPr>
          <a:xfrm>
            <a:off x="3059832" y="2132856"/>
            <a:ext cx="360040" cy="360040"/>
            <a:chOff x="2699792" y="2636912"/>
            <a:chExt cx="360040" cy="360040"/>
          </a:xfrm>
        </p:grpSpPr>
        <p:cxnSp>
          <p:nvCxnSpPr>
            <p:cNvPr id="9" name="Düz Bağlayıcı 8"/>
            <p:cNvCxnSpPr/>
            <p:nvPr/>
          </p:nvCxnSpPr>
          <p:spPr>
            <a:xfrm flipH="1">
              <a:off x="2699792" y="2636912"/>
              <a:ext cx="360040" cy="360040"/>
            </a:xfrm>
            <a:prstGeom prst="line">
              <a:avLst/>
            </a:prstGeom>
            <a:ln w="25400">
              <a:solidFill>
                <a:srgbClr val="FF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Düz Bağlayıcı 9"/>
            <p:cNvCxnSpPr/>
            <p:nvPr/>
          </p:nvCxnSpPr>
          <p:spPr>
            <a:xfrm>
              <a:off x="2699792" y="2636912"/>
              <a:ext cx="360040" cy="360040"/>
            </a:xfrm>
            <a:prstGeom prst="line">
              <a:avLst/>
            </a:prstGeom>
            <a:ln w="25400">
              <a:solidFill>
                <a:srgbClr val="FF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İkizkenar Üçgen 11"/>
          <p:cNvSpPr/>
          <p:nvPr/>
        </p:nvSpPr>
        <p:spPr>
          <a:xfrm>
            <a:off x="4499992" y="1883451"/>
            <a:ext cx="360040" cy="216024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11" name="Grup 10"/>
          <p:cNvGrpSpPr/>
          <p:nvPr/>
        </p:nvGrpSpPr>
        <p:grpSpPr>
          <a:xfrm>
            <a:off x="2627784" y="2045705"/>
            <a:ext cx="1728192" cy="648072"/>
            <a:chOff x="1835696" y="4437112"/>
            <a:chExt cx="1728192" cy="648072"/>
          </a:xfrm>
        </p:grpSpPr>
        <p:cxnSp>
          <p:nvCxnSpPr>
            <p:cNvPr id="13" name="Düz Bağlayıcı 12"/>
            <p:cNvCxnSpPr/>
            <p:nvPr/>
          </p:nvCxnSpPr>
          <p:spPr>
            <a:xfrm>
              <a:off x="1835696" y="4437112"/>
              <a:ext cx="1728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Düz Bağlayıcı 13"/>
            <p:cNvCxnSpPr/>
            <p:nvPr/>
          </p:nvCxnSpPr>
          <p:spPr>
            <a:xfrm>
              <a:off x="1835696" y="5085184"/>
              <a:ext cx="1728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Düz Bağlayıcı 14"/>
            <p:cNvCxnSpPr/>
            <p:nvPr/>
          </p:nvCxnSpPr>
          <p:spPr>
            <a:xfrm>
              <a:off x="1835696" y="4437112"/>
              <a:ext cx="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439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Örnek: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Infix’den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postfix’e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dönüşüm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4400" b="1" dirty="0" smtClean="0"/>
              <a:t> (10+20)*(30+40)</a:t>
            </a:r>
            <a:r>
              <a:rPr lang="tr-TR" sz="4400" b="1" dirty="0" smtClean="0">
                <a:solidFill>
                  <a:srgbClr val="FF0000"/>
                </a:solidFill>
              </a:rPr>
              <a:t>/</a:t>
            </a:r>
            <a:r>
              <a:rPr lang="tr-TR" sz="4400" b="1" dirty="0" smtClean="0"/>
              <a:t>(</a:t>
            </a:r>
            <a:r>
              <a:rPr lang="tr-TR" sz="4400" b="1" dirty="0"/>
              <a:t>50-60*2)</a:t>
            </a:r>
            <a:endParaRPr lang="tr-TR" sz="4400" b="1" dirty="0" smtClean="0"/>
          </a:p>
          <a:p>
            <a:r>
              <a:rPr lang="tr-TR" sz="4400" b="1" dirty="0" err="1" smtClean="0"/>
              <a:t>Stack</a:t>
            </a:r>
            <a:r>
              <a:rPr lang="tr-TR" sz="4400" b="1" dirty="0" smtClean="0"/>
              <a:t>	:  </a:t>
            </a:r>
            <a:r>
              <a:rPr lang="tr-TR" sz="4400" b="1" dirty="0" smtClean="0">
                <a:solidFill>
                  <a:srgbClr val="FF0000"/>
                </a:solidFill>
              </a:rPr>
              <a:t>* </a:t>
            </a:r>
          </a:p>
          <a:p>
            <a:r>
              <a:rPr lang="tr-TR" sz="4400" b="1" dirty="0" smtClean="0"/>
              <a:t>Çıkış	:  10 20 </a:t>
            </a:r>
            <a:r>
              <a:rPr lang="tr-TR" sz="4400" b="1" dirty="0" smtClean="0">
                <a:solidFill>
                  <a:srgbClr val="0000FF"/>
                </a:solidFill>
              </a:rPr>
              <a:t>+</a:t>
            </a:r>
            <a:r>
              <a:rPr lang="tr-TR" sz="4400" b="1" dirty="0" smtClean="0"/>
              <a:t> </a:t>
            </a:r>
            <a:r>
              <a:rPr lang="tr-TR" sz="4400" b="1" dirty="0"/>
              <a:t>30</a:t>
            </a:r>
            <a:r>
              <a:rPr lang="tr-TR" sz="4400" b="1" dirty="0" smtClean="0"/>
              <a:t> 40 </a:t>
            </a:r>
            <a:r>
              <a:rPr lang="tr-TR" sz="4400" b="1" dirty="0" smtClean="0">
                <a:solidFill>
                  <a:srgbClr val="0000FF"/>
                </a:solidFill>
              </a:rPr>
              <a:t>+</a:t>
            </a:r>
            <a:r>
              <a:rPr lang="tr-TR" sz="4400" b="1" dirty="0">
                <a:solidFill>
                  <a:srgbClr val="FF0000"/>
                </a:solidFill>
              </a:rPr>
              <a:t> </a:t>
            </a:r>
            <a:r>
              <a:rPr lang="tr-TR" sz="4400" b="1" dirty="0">
                <a:solidFill>
                  <a:srgbClr val="0000FF"/>
                </a:solidFill>
              </a:rPr>
              <a:t>*</a:t>
            </a:r>
          </a:p>
        </p:txBody>
      </p:sp>
      <p:cxnSp>
        <p:nvCxnSpPr>
          <p:cNvPr id="5" name="Düz Ok Bağlayıcısı 4"/>
          <p:cNvCxnSpPr/>
          <p:nvPr/>
        </p:nvCxnSpPr>
        <p:spPr>
          <a:xfrm flipH="1">
            <a:off x="3180881" y="1880828"/>
            <a:ext cx="1571139" cy="396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 7"/>
          <p:cNvGrpSpPr/>
          <p:nvPr/>
        </p:nvGrpSpPr>
        <p:grpSpPr>
          <a:xfrm>
            <a:off x="2771800" y="2096852"/>
            <a:ext cx="360040" cy="360040"/>
            <a:chOff x="2699792" y="2636912"/>
            <a:chExt cx="360040" cy="360040"/>
          </a:xfrm>
        </p:grpSpPr>
        <p:cxnSp>
          <p:nvCxnSpPr>
            <p:cNvPr id="9" name="Düz Bağlayıcı 8"/>
            <p:cNvCxnSpPr/>
            <p:nvPr/>
          </p:nvCxnSpPr>
          <p:spPr>
            <a:xfrm flipH="1">
              <a:off x="2699792" y="2636912"/>
              <a:ext cx="360040" cy="360040"/>
            </a:xfrm>
            <a:prstGeom prst="line">
              <a:avLst/>
            </a:prstGeom>
            <a:ln w="25400">
              <a:solidFill>
                <a:srgbClr val="FF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Düz Bağlayıcı 9"/>
            <p:cNvCxnSpPr/>
            <p:nvPr/>
          </p:nvCxnSpPr>
          <p:spPr>
            <a:xfrm>
              <a:off x="2699792" y="2636912"/>
              <a:ext cx="360040" cy="360040"/>
            </a:xfrm>
            <a:prstGeom prst="line">
              <a:avLst/>
            </a:prstGeom>
            <a:ln w="25400">
              <a:solidFill>
                <a:srgbClr val="FF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Düz Ok Bağlayıcısı 10"/>
          <p:cNvCxnSpPr/>
          <p:nvPr/>
        </p:nvCxnSpPr>
        <p:spPr>
          <a:xfrm>
            <a:off x="3203848" y="2313337"/>
            <a:ext cx="309634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İkizkenar Üçgen 13"/>
          <p:cNvSpPr/>
          <p:nvPr/>
        </p:nvSpPr>
        <p:spPr>
          <a:xfrm>
            <a:off x="4644008" y="1844824"/>
            <a:ext cx="360040" cy="216024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12" name="Grup 11"/>
          <p:cNvGrpSpPr/>
          <p:nvPr/>
        </p:nvGrpSpPr>
        <p:grpSpPr>
          <a:xfrm>
            <a:off x="2627784" y="2045705"/>
            <a:ext cx="1728192" cy="648072"/>
            <a:chOff x="1835696" y="4437112"/>
            <a:chExt cx="1728192" cy="648072"/>
          </a:xfrm>
        </p:grpSpPr>
        <p:cxnSp>
          <p:nvCxnSpPr>
            <p:cNvPr id="13" name="Düz Bağlayıcı 12"/>
            <p:cNvCxnSpPr/>
            <p:nvPr/>
          </p:nvCxnSpPr>
          <p:spPr>
            <a:xfrm>
              <a:off x="1835696" y="4437112"/>
              <a:ext cx="1728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Düz Bağlayıcı 14"/>
            <p:cNvCxnSpPr/>
            <p:nvPr/>
          </p:nvCxnSpPr>
          <p:spPr>
            <a:xfrm>
              <a:off x="1835696" y="5085184"/>
              <a:ext cx="1728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Düz Bağlayıcı 15"/>
            <p:cNvCxnSpPr/>
            <p:nvPr/>
          </p:nvCxnSpPr>
          <p:spPr>
            <a:xfrm>
              <a:off x="1835696" y="4437112"/>
              <a:ext cx="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643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Örnek: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Infix’den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postfix’e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dönüşüm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4400" b="1" dirty="0" smtClean="0"/>
              <a:t> (10+20)*(30+40)</a:t>
            </a:r>
            <a:r>
              <a:rPr lang="tr-TR" sz="4400" b="1" dirty="0" smtClean="0">
                <a:solidFill>
                  <a:srgbClr val="FF0000"/>
                </a:solidFill>
              </a:rPr>
              <a:t>/</a:t>
            </a:r>
            <a:r>
              <a:rPr lang="tr-TR" sz="4400" b="1" dirty="0" smtClean="0"/>
              <a:t>(</a:t>
            </a:r>
            <a:r>
              <a:rPr lang="tr-TR" sz="4400" b="1" dirty="0"/>
              <a:t>50-60*2)</a:t>
            </a:r>
            <a:endParaRPr lang="tr-TR" sz="4400" b="1" dirty="0" smtClean="0"/>
          </a:p>
          <a:p>
            <a:r>
              <a:rPr lang="tr-TR" sz="4400" b="1" dirty="0" err="1" smtClean="0"/>
              <a:t>Stack</a:t>
            </a:r>
            <a:r>
              <a:rPr lang="tr-TR" sz="4400" b="1" dirty="0" smtClean="0"/>
              <a:t>	:  </a:t>
            </a:r>
            <a:r>
              <a:rPr lang="tr-TR" sz="4400" b="1" dirty="0" smtClean="0">
                <a:solidFill>
                  <a:srgbClr val="FF0000"/>
                </a:solidFill>
              </a:rPr>
              <a:t> </a:t>
            </a:r>
            <a:r>
              <a:rPr lang="tr-TR" sz="4400" b="1" dirty="0">
                <a:solidFill>
                  <a:srgbClr val="FF0000"/>
                </a:solidFill>
              </a:rPr>
              <a:t>/</a:t>
            </a:r>
            <a:endParaRPr lang="tr-TR" sz="4400" b="1" dirty="0" smtClean="0">
              <a:solidFill>
                <a:srgbClr val="FF0000"/>
              </a:solidFill>
            </a:endParaRPr>
          </a:p>
          <a:p>
            <a:r>
              <a:rPr lang="tr-TR" sz="4400" b="1" dirty="0" smtClean="0"/>
              <a:t>Çıkış	:  10 20 </a:t>
            </a:r>
            <a:r>
              <a:rPr lang="tr-TR" sz="4400" b="1" dirty="0" smtClean="0">
                <a:solidFill>
                  <a:srgbClr val="0000FF"/>
                </a:solidFill>
              </a:rPr>
              <a:t>+</a:t>
            </a:r>
            <a:r>
              <a:rPr lang="tr-TR" sz="4400" b="1" dirty="0" smtClean="0"/>
              <a:t> </a:t>
            </a:r>
            <a:r>
              <a:rPr lang="tr-TR" sz="4400" b="1" dirty="0"/>
              <a:t>30</a:t>
            </a:r>
            <a:r>
              <a:rPr lang="tr-TR" sz="4400" b="1" dirty="0" smtClean="0"/>
              <a:t> 40 </a:t>
            </a:r>
            <a:r>
              <a:rPr lang="tr-TR" sz="4400" b="1" dirty="0" smtClean="0">
                <a:solidFill>
                  <a:srgbClr val="0000FF"/>
                </a:solidFill>
              </a:rPr>
              <a:t>+</a:t>
            </a:r>
            <a:r>
              <a:rPr lang="tr-TR" sz="4400" b="1" dirty="0">
                <a:solidFill>
                  <a:srgbClr val="FF0000"/>
                </a:solidFill>
              </a:rPr>
              <a:t> </a:t>
            </a:r>
            <a:r>
              <a:rPr lang="tr-TR" sz="4400" b="1" dirty="0">
                <a:solidFill>
                  <a:srgbClr val="0000FF"/>
                </a:solidFill>
              </a:rPr>
              <a:t>*</a:t>
            </a:r>
          </a:p>
        </p:txBody>
      </p:sp>
      <p:cxnSp>
        <p:nvCxnSpPr>
          <p:cNvPr id="5" name="Düz Ok Bağlayıcısı 4"/>
          <p:cNvCxnSpPr/>
          <p:nvPr/>
        </p:nvCxnSpPr>
        <p:spPr>
          <a:xfrm flipH="1">
            <a:off x="3128344" y="1772816"/>
            <a:ext cx="1728192" cy="396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İkizkenar Üçgen 11"/>
          <p:cNvSpPr/>
          <p:nvPr/>
        </p:nvSpPr>
        <p:spPr>
          <a:xfrm>
            <a:off x="4676516" y="1862826"/>
            <a:ext cx="360040" cy="216024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6" name="Grup 5"/>
          <p:cNvGrpSpPr/>
          <p:nvPr/>
        </p:nvGrpSpPr>
        <p:grpSpPr>
          <a:xfrm>
            <a:off x="2627784" y="2045705"/>
            <a:ext cx="1728192" cy="648072"/>
            <a:chOff x="1835696" y="4437112"/>
            <a:chExt cx="1728192" cy="648072"/>
          </a:xfrm>
        </p:grpSpPr>
        <p:cxnSp>
          <p:nvCxnSpPr>
            <p:cNvPr id="7" name="Düz Bağlayıcı 6"/>
            <p:cNvCxnSpPr/>
            <p:nvPr/>
          </p:nvCxnSpPr>
          <p:spPr>
            <a:xfrm>
              <a:off x="1835696" y="4437112"/>
              <a:ext cx="1728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Düz Bağlayıcı 7"/>
            <p:cNvCxnSpPr/>
            <p:nvPr/>
          </p:nvCxnSpPr>
          <p:spPr>
            <a:xfrm>
              <a:off x="1835696" y="5085184"/>
              <a:ext cx="1728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Düz Bağlayıcı 8"/>
            <p:cNvCxnSpPr/>
            <p:nvPr/>
          </p:nvCxnSpPr>
          <p:spPr>
            <a:xfrm>
              <a:off x="1835696" y="4437112"/>
              <a:ext cx="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612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Örnek: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Infix’den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postfix’e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dönüşüm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4400" b="1" dirty="0" smtClean="0"/>
              <a:t> (10+20)*(30+40)/</a:t>
            </a:r>
            <a:r>
              <a:rPr lang="tr-TR" sz="4400" b="1" dirty="0" smtClean="0">
                <a:solidFill>
                  <a:srgbClr val="FF0000"/>
                </a:solidFill>
              </a:rPr>
              <a:t>(</a:t>
            </a:r>
            <a:r>
              <a:rPr lang="tr-TR" sz="4400" b="1" dirty="0"/>
              <a:t>50-60*2)</a:t>
            </a:r>
            <a:endParaRPr lang="tr-TR" sz="4400" b="1" dirty="0" smtClean="0"/>
          </a:p>
          <a:p>
            <a:r>
              <a:rPr lang="tr-TR" sz="4400" b="1" dirty="0" err="1" smtClean="0"/>
              <a:t>Stack</a:t>
            </a:r>
            <a:r>
              <a:rPr lang="tr-TR" sz="4400" b="1" dirty="0" smtClean="0"/>
              <a:t>	:  </a:t>
            </a:r>
            <a:r>
              <a:rPr lang="tr-TR" sz="4400" b="1" dirty="0" smtClean="0">
                <a:solidFill>
                  <a:srgbClr val="FF0000"/>
                </a:solidFill>
              </a:rPr>
              <a:t> / (</a:t>
            </a:r>
          </a:p>
          <a:p>
            <a:r>
              <a:rPr lang="tr-TR" sz="4400" b="1" dirty="0" smtClean="0"/>
              <a:t>Çıkış	:  10 20 </a:t>
            </a:r>
            <a:r>
              <a:rPr lang="tr-TR" sz="4400" b="1" dirty="0" smtClean="0">
                <a:solidFill>
                  <a:srgbClr val="0000FF"/>
                </a:solidFill>
              </a:rPr>
              <a:t>+</a:t>
            </a:r>
            <a:r>
              <a:rPr lang="tr-TR" sz="4400" b="1" dirty="0" smtClean="0"/>
              <a:t> </a:t>
            </a:r>
            <a:r>
              <a:rPr lang="tr-TR" sz="4400" b="1" dirty="0"/>
              <a:t>30</a:t>
            </a:r>
            <a:r>
              <a:rPr lang="tr-TR" sz="4400" b="1" dirty="0" smtClean="0"/>
              <a:t> 40 </a:t>
            </a:r>
            <a:r>
              <a:rPr lang="tr-TR" sz="4400" b="1" dirty="0" smtClean="0">
                <a:solidFill>
                  <a:srgbClr val="0000FF"/>
                </a:solidFill>
              </a:rPr>
              <a:t>+</a:t>
            </a:r>
            <a:r>
              <a:rPr lang="tr-TR" sz="4400" b="1" dirty="0">
                <a:solidFill>
                  <a:srgbClr val="FF0000"/>
                </a:solidFill>
              </a:rPr>
              <a:t> </a:t>
            </a:r>
            <a:r>
              <a:rPr lang="tr-TR" sz="4400" b="1" dirty="0">
                <a:solidFill>
                  <a:srgbClr val="0000FF"/>
                </a:solidFill>
              </a:rPr>
              <a:t>*</a:t>
            </a:r>
          </a:p>
        </p:txBody>
      </p:sp>
      <p:cxnSp>
        <p:nvCxnSpPr>
          <p:cNvPr id="5" name="Düz Ok Bağlayıcısı 4"/>
          <p:cNvCxnSpPr/>
          <p:nvPr/>
        </p:nvCxnSpPr>
        <p:spPr>
          <a:xfrm flipH="1">
            <a:off x="3419872" y="1824140"/>
            <a:ext cx="1584176" cy="4749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İkizkenar Üçgen 5"/>
          <p:cNvSpPr/>
          <p:nvPr/>
        </p:nvSpPr>
        <p:spPr>
          <a:xfrm>
            <a:off x="4968044" y="1824140"/>
            <a:ext cx="360040" cy="216024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7" name="Grup 6"/>
          <p:cNvGrpSpPr/>
          <p:nvPr/>
        </p:nvGrpSpPr>
        <p:grpSpPr>
          <a:xfrm>
            <a:off x="2627784" y="2045705"/>
            <a:ext cx="1728192" cy="648072"/>
            <a:chOff x="1835696" y="4437112"/>
            <a:chExt cx="1728192" cy="648072"/>
          </a:xfrm>
        </p:grpSpPr>
        <p:cxnSp>
          <p:nvCxnSpPr>
            <p:cNvPr id="8" name="Düz Bağlayıcı 7"/>
            <p:cNvCxnSpPr/>
            <p:nvPr/>
          </p:nvCxnSpPr>
          <p:spPr>
            <a:xfrm>
              <a:off x="1835696" y="4437112"/>
              <a:ext cx="1728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Düz Bağlayıcı 8"/>
            <p:cNvCxnSpPr/>
            <p:nvPr/>
          </p:nvCxnSpPr>
          <p:spPr>
            <a:xfrm>
              <a:off x="1835696" y="5085184"/>
              <a:ext cx="1728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Düz Bağlayıcı 9"/>
            <p:cNvCxnSpPr/>
            <p:nvPr/>
          </p:nvCxnSpPr>
          <p:spPr>
            <a:xfrm>
              <a:off x="1835696" y="4437112"/>
              <a:ext cx="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637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Yığıt</a:t>
            </a:r>
            <a:r>
              <a:rPr lang="tr-TR" dirty="0" smtClean="0"/>
              <a:t> nasıl çalışır?</a:t>
            </a:r>
            <a:endParaRPr lang="tr-TR" dirty="0"/>
          </a:p>
        </p:txBody>
      </p:sp>
      <p:grpSp>
        <p:nvGrpSpPr>
          <p:cNvPr id="10" name="Grup 9"/>
          <p:cNvGrpSpPr/>
          <p:nvPr/>
        </p:nvGrpSpPr>
        <p:grpSpPr>
          <a:xfrm>
            <a:off x="2987427" y="3070701"/>
            <a:ext cx="1800200" cy="2808312"/>
            <a:chOff x="1259632" y="2204864"/>
            <a:chExt cx="1224136" cy="1872208"/>
          </a:xfrm>
        </p:grpSpPr>
        <p:cxnSp>
          <p:nvCxnSpPr>
            <p:cNvPr id="5" name="Düz Bağlayıcı 4"/>
            <p:cNvCxnSpPr/>
            <p:nvPr/>
          </p:nvCxnSpPr>
          <p:spPr>
            <a:xfrm>
              <a:off x="1259632" y="2204864"/>
              <a:ext cx="0" cy="187220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Düz Bağlayıcı 6"/>
            <p:cNvCxnSpPr/>
            <p:nvPr/>
          </p:nvCxnSpPr>
          <p:spPr>
            <a:xfrm>
              <a:off x="1259632" y="4077072"/>
              <a:ext cx="1224136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Düz Bağlayıcı 8"/>
            <p:cNvCxnSpPr/>
            <p:nvPr/>
          </p:nvCxnSpPr>
          <p:spPr>
            <a:xfrm flipV="1">
              <a:off x="2483768" y="2204864"/>
              <a:ext cx="0" cy="187220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Metin kutusu 18"/>
          <p:cNvSpPr txBox="1"/>
          <p:nvPr/>
        </p:nvSpPr>
        <p:spPr>
          <a:xfrm>
            <a:off x="3455479" y="6095037"/>
            <a:ext cx="828092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r-TR" dirty="0" err="1" smtClean="0"/>
              <a:t>Yığıt</a:t>
            </a:r>
            <a:endParaRPr lang="tr-TR" dirty="0" smtClean="0"/>
          </a:p>
          <a:p>
            <a:pPr algn="ctr"/>
            <a:r>
              <a:rPr lang="tr-TR" dirty="0" smtClean="0"/>
              <a:t>(</a:t>
            </a:r>
            <a:r>
              <a:rPr lang="tr-TR" dirty="0" err="1" smtClean="0"/>
              <a:t>Stack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6" name="Bulut Belirtme Çizgisi 5"/>
          <p:cNvSpPr/>
          <p:nvPr/>
        </p:nvSpPr>
        <p:spPr>
          <a:xfrm>
            <a:off x="5436096" y="2492896"/>
            <a:ext cx="3096344" cy="1080120"/>
          </a:xfrm>
          <a:prstGeom prst="cloudCallout">
            <a:avLst>
              <a:gd name="adj1" fmla="val -110456"/>
              <a:gd name="adj2" fmla="val -4726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 </a:t>
            </a:r>
            <a:r>
              <a:rPr lang="tr-TR" sz="2000" dirty="0" smtClean="0"/>
              <a:t>stack1.push(</a:t>
            </a:r>
            <a:r>
              <a:rPr lang="tr-TR" sz="2000" b="1" dirty="0" smtClean="0">
                <a:solidFill>
                  <a:srgbClr val="0000FF"/>
                </a:solidFill>
              </a:rPr>
              <a:t>20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8" name="Metin kutusu 7"/>
          <p:cNvSpPr txBox="1"/>
          <p:nvPr/>
        </p:nvSpPr>
        <p:spPr>
          <a:xfrm>
            <a:off x="1187624" y="1124744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tr-TR" sz="2400" dirty="0" err="1"/>
              <a:t>Push</a:t>
            </a:r>
            <a:r>
              <a:rPr lang="tr-TR" sz="2400" dirty="0"/>
              <a:t> ile </a:t>
            </a:r>
            <a:r>
              <a:rPr lang="tr-TR" sz="2400" dirty="0" err="1"/>
              <a:t>yığıta</a:t>
            </a:r>
            <a:r>
              <a:rPr lang="tr-TR" sz="2400" dirty="0"/>
              <a:t> yeni bir eleman ekliyoruz.</a:t>
            </a:r>
          </a:p>
        </p:txBody>
      </p:sp>
      <p:sp>
        <p:nvSpPr>
          <p:cNvPr id="11" name="Dikdörtgen 10"/>
          <p:cNvSpPr/>
          <p:nvPr/>
        </p:nvSpPr>
        <p:spPr>
          <a:xfrm>
            <a:off x="3059435" y="5301208"/>
            <a:ext cx="1656184" cy="432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10</a:t>
            </a:r>
            <a:endParaRPr lang="tr-TR" dirty="0"/>
          </a:p>
        </p:txBody>
      </p:sp>
      <p:sp>
        <p:nvSpPr>
          <p:cNvPr id="12" name="Yay 11"/>
          <p:cNvSpPr/>
          <p:nvPr/>
        </p:nvSpPr>
        <p:spPr>
          <a:xfrm>
            <a:off x="1979315" y="2818673"/>
            <a:ext cx="1584176" cy="1584176"/>
          </a:xfrm>
          <a:prstGeom prst="arc">
            <a:avLst/>
          </a:prstGeom>
          <a:ln w="349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Dikdörtgen 12"/>
          <p:cNvSpPr/>
          <p:nvPr/>
        </p:nvSpPr>
        <p:spPr>
          <a:xfrm>
            <a:off x="1547664" y="2276872"/>
            <a:ext cx="1656184" cy="43204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20</a:t>
            </a:r>
            <a:endParaRPr lang="tr-TR" dirty="0"/>
          </a:p>
        </p:txBody>
      </p:sp>
      <p:sp>
        <p:nvSpPr>
          <p:cNvPr id="14" name="Dikdörtgen 13"/>
          <p:cNvSpPr/>
          <p:nvPr/>
        </p:nvSpPr>
        <p:spPr>
          <a:xfrm>
            <a:off x="3059832" y="4797152"/>
            <a:ext cx="1656184" cy="432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20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1866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Örnek: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Infix’den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postfix’e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dönüşüm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4400" b="1" dirty="0" smtClean="0"/>
              <a:t> (10+20)*(30+40)/(</a:t>
            </a:r>
            <a:r>
              <a:rPr lang="tr-TR" sz="4400" b="1" dirty="0" smtClean="0">
                <a:solidFill>
                  <a:srgbClr val="FF0000"/>
                </a:solidFill>
              </a:rPr>
              <a:t>50</a:t>
            </a:r>
            <a:r>
              <a:rPr lang="tr-TR" sz="4400" b="1" dirty="0"/>
              <a:t>-60*2)</a:t>
            </a:r>
            <a:endParaRPr lang="tr-TR" sz="4400" b="1" dirty="0" smtClean="0"/>
          </a:p>
          <a:p>
            <a:r>
              <a:rPr lang="tr-TR" sz="4400" b="1" dirty="0" err="1" smtClean="0"/>
              <a:t>Stack</a:t>
            </a:r>
            <a:r>
              <a:rPr lang="tr-TR" sz="4400" b="1" dirty="0" smtClean="0"/>
              <a:t>	:  </a:t>
            </a:r>
            <a:r>
              <a:rPr lang="tr-TR" sz="4400" b="1" dirty="0" smtClean="0">
                <a:solidFill>
                  <a:srgbClr val="FF0000"/>
                </a:solidFill>
              </a:rPr>
              <a:t> / </a:t>
            </a:r>
            <a:r>
              <a:rPr lang="tr-TR" sz="4400" b="1" dirty="0">
                <a:solidFill>
                  <a:srgbClr val="FF0000"/>
                </a:solidFill>
              </a:rPr>
              <a:t>(</a:t>
            </a:r>
            <a:endParaRPr lang="tr-TR" sz="4400" b="1" dirty="0" smtClean="0">
              <a:solidFill>
                <a:srgbClr val="FF0000"/>
              </a:solidFill>
            </a:endParaRPr>
          </a:p>
          <a:p>
            <a:r>
              <a:rPr lang="tr-TR" sz="4400" b="1" dirty="0" smtClean="0"/>
              <a:t>Çıkış	:  10 20 </a:t>
            </a:r>
            <a:r>
              <a:rPr lang="tr-TR" sz="4400" b="1" dirty="0" smtClean="0">
                <a:solidFill>
                  <a:srgbClr val="0000FF"/>
                </a:solidFill>
              </a:rPr>
              <a:t>+</a:t>
            </a:r>
            <a:r>
              <a:rPr lang="tr-TR" sz="4400" b="1" dirty="0" smtClean="0"/>
              <a:t> </a:t>
            </a:r>
            <a:r>
              <a:rPr lang="tr-TR" sz="4400" b="1" dirty="0"/>
              <a:t>30</a:t>
            </a:r>
            <a:r>
              <a:rPr lang="tr-TR" sz="4400" b="1" dirty="0" smtClean="0"/>
              <a:t> 40 </a:t>
            </a:r>
            <a:r>
              <a:rPr lang="tr-TR" sz="4400" b="1" dirty="0" smtClean="0">
                <a:solidFill>
                  <a:srgbClr val="0000FF"/>
                </a:solidFill>
              </a:rPr>
              <a:t>+</a:t>
            </a:r>
            <a:r>
              <a:rPr lang="tr-TR" sz="4400" b="1" dirty="0">
                <a:solidFill>
                  <a:srgbClr val="FF0000"/>
                </a:solidFill>
              </a:rPr>
              <a:t> </a:t>
            </a:r>
            <a:r>
              <a:rPr lang="tr-TR" sz="4400" b="1" dirty="0" smtClean="0">
                <a:solidFill>
                  <a:srgbClr val="0000FF"/>
                </a:solidFill>
              </a:rPr>
              <a:t>* </a:t>
            </a:r>
            <a:r>
              <a:rPr lang="tr-TR" sz="4400" b="1" dirty="0">
                <a:solidFill>
                  <a:srgbClr val="FF0000"/>
                </a:solidFill>
              </a:rPr>
              <a:t>50</a:t>
            </a:r>
            <a:endParaRPr lang="tr-TR" sz="4400" b="1" dirty="0">
              <a:solidFill>
                <a:srgbClr val="0000FF"/>
              </a:solidFill>
            </a:endParaRPr>
          </a:p>
        </p:txBody>
      </p:sp>
      <p:cxnSp>
        <p:nvCxnSpPr>
          <p:cNvPr id="6" name="Düz Ok Bağlayıcısı 5"/>
          <p:cNvCxnSpPr/>
          <p:nvPr/>
        </p:nvCxnSpPr>
        <p:spPr>
          <a:xfrm>
            <a:off x="5508104" y="1772816"/>
            <a:ext cx="1368152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İkizkenar Üçgen 6"/>
          <p:cNvSpPr/>
          <p:nvPr/>
        </p:nvSpPr>
        <p:spPr>
          <a:xfrm>
            <a:off x="5328084" y="1824140"/>
            <a:ext cx="360040" cy="216024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8" name="Grup 7"/>
          <p:cNvGrpSpPr/>
          <p:nvPr/>
        </p:nvGrpSpPr>
        <p:grpSpPr>
          <a:xfrm>
            <a:off x="2627784" y="2045705"/>
            <a:ext cx="1728192" cy="648072"/>
            <a:chOff x="1835696" y="4437112"/>
            <a:chExt cx="1728192" cy="648072"/>
          </a:xfrm>
        </p:grpSpPr>
        <p:cxnSp>
          <p:nvCxnSpPr>
            <p:cNvPr id="9" name="Düz Bağlayıcı 8"/>
            <p:cNvCxnSpPr/>
            <p:nvPr/>
          </p:nvCxnSpPr>
          <p:spPr>
            <a:xfrm>
              <a:off x="1835696" y="4437112"/>
              <a:ext cx="1728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Düz Bağlayıcı 9"/>
            <p:cNvCxnSpPr/>
            <p:nvPr/>
          </p:nvCxnSpPr>
          <p:spPr>
            <a:xfrm>
              <a:off x="1835696" y="5085184"/>
              <a:ext cx="1728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Düz Bağlayıcı 10"/>
            <p:cNvCxnSpPr/>
            <p:nvPr/>
          </p:nvCxnSpPr>
          <p:spPr>
            <a:xfrm>
              <a:off x="1835696" y="4437112"/>
              <a:ext cx="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758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Örnek: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Infix’den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postfix’e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dönüşüm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4400" b="1" dirty="0" smtClean="0"/>
              <a:t> (10+20)*(30+40)/(</a:t>
            </a:r>
            <a:r>
              <a:rPr lang="tr-TR" sz="4400" b="1" dirty="0" smtClean="0"/>
              <a:t>50</a:t>
            </a:r>
            <a:r>
              <a:rPr lang="tr-TR" sz="4400" b="1" dirty="0" smtClean="0">
                <a:solidFill>
                  <a:srgbClr val="FF0000"/>
                </a:solidFill>
              </a:rPr>
              <a:t>-</a:t>
            </a:r>
            <a:r>
              <a:rPr lang="tr-TR" sz="4400" b="1" dirty="0"/>
              <a:t>60*2)</a:t>
            </a:r>
            <a:endParaRPr lang="tr-TR" sz="4400" b="1" dirty="0" smtClean="0"/>
          </a:p>
          <a:p>
            <a:r>
              <a:rPr lang="tr-TR" sz="4400" b="1" dirty="0" err="1" smtClean="0"/>
              <a:t>Stack</a:t>
            </a:r>
            <a:r>
              <a:rPr lang="tr-TR" sz="4400" b="1" dirty="0" smtClean="0"/>
              <a:t>	:  </a:t>
            </a:r>
            <a:r>
              <a:rPr lang="tr-TR" sz="4400" b="1" dirty="0" smtClean="0">
                <a:solidFill>
                  <a:srgbClr val="FF0000"/>
                </a:solidFill>
              </a:rPr>
              <a:t> / (</a:t>
            </a:r>
            <a:r>
              <a:rPr lang="tr-TR" sz="4400" b="1" dirty="0">
                <a:solidFill>
                  <a:srgbClr val="FF0000"/>
                </a:solidFill>
              </a:rPr>
              <a:t>-</a:t>
            </a:r>
            <a:endParaRPr lang="tr-TR" sz="4400" b="1" dirty="0" smtClean="0">
              <a:solidFill>
                <a:srgbClr val="FF0000"/>
              </a:solidFill>
            </a:endParaRPr>
          </a:p>
          <a:p>
            <a:r>
              <a:rPr lang="tr-TR" sz="4400" b="1" dirty="0" smtClean="0"/>
              <a:t>Çıkış	:  10 20 </a:t>
            </a:r>
            <a:r>
              <a:rPr lang="tr-TR" sz="4400" b="1" dirty="0" smtClean="0">
                <a:solidFill>
                  <a:srgbClr val="0000FF"/>
                </a:solidFill>
              </a:rPr>
              <a:t>+</a:t>
            </a:r>
            <a:r>
              <a:rPr lang="tr-TR" sz="4400" b="1" dirty="0" smtClean="0"/>
              <a:t> </a:t>
            </a:r>
            <a:r>
              <a:rPr lang="tr-TR" sz="4400" b="1" dirty="0"/>
              <a:t>30</a:t>
            </a:r>
            <a:r>
              <a:rPr lang="tr-TR" sz="4400" b="1" dirty="0" smtClean="0"/>
              <a:t> 40 </a:t>
            </a:r>
            <a:r>
              <a:rPr lang="tr-TR" sz="4400" b="1" dirty="0" smtClean="0">
                <a:solidFill>
                  <a:srgbClr val="0000FF"/>
                </a:solidFill>
              </a:rPr>
              <a:t>+</a:t>
            </a:r>
            <a:r>
              <a:rPr lang="tr-TR" sz="4400" b="1" dirty="0">
                <a:solidFill>
                  <a:srgbClr val="FF0000"/>
                </a:solidFill>
              </a:rPr>
              <a:t> </a:t>
            </a:r>
            <a:r>
              <a:rPr lang="tr-TR" sz="4400" b="1" dirty="0" smtClean="0">
                <a:solidFill>
                  <a:srgbClr val="0000FF"/>
                </a:solidFill>
              </a:rPr>
              <a:t>* </a:t>
            </a:r>
            <a:r>
              <a:rPr lang="tr-TR" sz="4400" b="1" dirty="0"/>
              <a:t>50</a:t>
            </a:r>
          </a:p>
        </p:txBody>
      </p:sp>
      <p:cxnSp>
        <p:nvCxnSpPr>
          <p:cNvPr id="5" name="Düz Ok Bağlayıcısı 4"/>
          <p:cNvCxnSpPr/>
          <p:nvPr/>
        </p:nvCxnSpPr>
        <p:spPr>
          <a:xfrm flipH="1">
            <a:off x="3707904" y="1700808"/>
            <a:ext cx="2088232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İkizkenar Üçgen 8"/>
          <p:cNvSpPr/>
          <p:nvPr/>
        </p:nvSpPr>
        <p:spPr>
          <a:xfrm>
            <a:off x="5679286" y="1716128"/>
            <a:ext cx="360040" cy="216024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6" name="Grup 5"/>
          <p:cNvGrpSpPr/>
          <p:nvPr/>
        </p:nvGrpSpPr>
        <p:grpSpPr>
          <a:xfrm>
            <a:off x="2627784" y="2045705"/>
            <a:ext cx="1728192" cy="648072"/>
            <a:chOff x="1835696" y="4437112"/>
            <a:chExt cx="1728192" cy="648072"/>
          </a:xfrm>
        </p:grpSpPr>
        <p:cxnSp>
          <p:nvCxnSpPr>
            <p:cNvPr id="7" name="Düz Bağlayıcı 6"/>
            <p:cNvCxnSpPr/>
            <p:nvPr/>
          </p:nvCxnSpPr>
          <p:spPr>
            <a:xfrm>
              <a:off x="1835696" y="4437112"/>
              <a:ext cx="1728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Düz Bağlayıcı 7"/>
            <p:cNvCxnSpPr/>
            <p:nvPr/>
          </p:nvCxnSpPr>
          <p:spPr>
            <a:xfrm>
              <a:off x="1835696" y="5085184"/>
              <a:ext cx="1728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Düz Bağlayıcı 9"/>
            <p:cNvCxnSpPr/>
            <p:nvPr/>
          </p:nvCxnSpPr>
          <p:spPr>
            <a:xfrm>
              <a:off x="1835696" y="4437112"/>
              <a:ext cx="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165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Örnek: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Infix’den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postfix’e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dönüşüm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4400" b="1" dirty="0" smtClean="0"/>
              <a:t> (10+20)*(30+40)/(</a:t>
            </a:r>
            <a:r>
              <a:rPr lang="tr-TR" sz="4400" b="1" dirty="0" smtClean="0"/>
              <a:t>50-</a:t>
            </a:r>
            <a:r>
              <a:rPr lang="tr-TR" sz="4400" b="1" dirty="0" smtClean="0">
                <a:solidFill>
                  <a:srgbClr val="FF0000"/>
                </a:solidFill>
              </a:rPr>
              <a:t>60</a:t>
            </a:r>
            <a:r>
              <a:rPr lang="tr-TR" sz="4400" b="1" dirty="0"/>
              <a:t>*2)</a:t>
            </a:r>
            <a:endParaRPr lang="tr-TR" sz="4400" b="1" dirty="0" smtClean="0"/>
          </a:p>
          <a:p>
            <a:r>
              <a:rPr lang="tr-TR" sz="4400" b="1" dirty="0" err="1" smtClean="0"/>
              <a:t>Stack</a:t>
            </a:r>
            <a:r>
              <a:rPr lang="tr-TR" sz="4400" b="1" dirty="0" smtClean="0"/>
              <a:t>	:  </a:t>
            </a:r>
            <a:r>
              <a:rPr lang="tr-TR" sz="4400" b="1" dirty="0" smtClean="0">
                <a:solidFill>
                  <a:srgbClr val="FF0000"/>
                </a:solidFill>
              </a:rPr>
              <a:t> / (-</a:t>
            </a:r>
          </a:p>
          <a:p>
            <a:r>
              <a:rPr lang="tr-TR" sz="4400" b="1" dirty="0" smtClean="0"/>
              <a:t>Çıkış	:  10 20 </a:t>
            </a:r>
            <a:r>
              <a:rPr lang="tr-TR" sz="4400" b="1" dirty="0" smtClean="0">
                <a:solidFill>
                  <a:srgbClr val="0000FF"/>
                </a:solidFill>
              </a:rPr>
              <a:t>+</a:t>
            </a:r>
            <a:r>
              <a:rPr lang="tr-TR" sz="4400" b="1" dirty="0" smtClean="0"/>
              <a:t> </a:t>
            </a:r>
            <a:r>
              <a:rPr lang="tr-TR" sz="4400" b="1" dirty="0"/>
              <a:t>30</a:t>
            </a:r>
            <a:r>
              <a:rPr lang="tr-TR" sz="4400" b="1" dirty="0" smtClean="0"/>
              <a:t> 40 </a:t>
            </a:r>
            <a:r>
              <a:rPr lang="tr-TR" sz="4400" b="1" dirty="0" smtClean="0">
                <a:solidFill>
                  <a:srgbClr val="0000FF"/>
                </a:solidFill>
              </a:rPr>
              <a:t>+</a:t>
            </a:r>
            <a:r>
              <a:rPr lang="tr-TR" sz="4400" b="1" dirty="0">
                <a:solidFill>
                  <a:srgbClr val="FF0000"/>
                </a:solidFill>
              </a:rPr>
              <a:t> </a:t>
            </a:r>
            <a:r>
              <a:rPr lang="tr-TR" sz="4400" b="1" dirty="0" smtClean="0">
                <a:solidFill>
                  <a:srgbClr val="0000FF"/>
                </a:solidFill>
              </a:rPr>
              <a:t>* </a:t>
            </a:r>
            <a:r>
              <a:rPr lang="tr-TR" sz="4400" b="1" dirty="0" smtClean="0"/>
              <a:t>50 </a:t>
            </a:r>
            <a:r>
              <a:rPr lang="tr-TR" sz="4400" b="1" dirty="0" smtClean="0">
                <a:solidFill>
                  <a:srgbClr val="FF0000"/>
                </a:solidFill>
              </a:rPr>
              <a:t>60</a:t>
            </a:r>
            <a:endParaRPr lang="tr-TR" sz="4400" b="1" dirty="0">
              <a:solidFill>
                <a:srgbClr val="FF0000"/>
              </a:solidFill>
            </a:endParaRPr>
          </a:p>
        </p:txBody>
      </p:sp>
      <p:cxnSp>
        <p:nvCxnSpPr>
          <p:cNvPr id="6" name="Düz Ok Bağlayıcısı 5"/>
          <p:cNvCxnSpPr/>
          <p:nvPr/>
        </p:nvCxnSpPr>
        <p:spPr>
          <a:xfrm>
            <a:off x="6304513" y="1780707"/>
            <a:ext cx="1152128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İkizkenar Üçgen 7"/>
          <p:cNvSpPr/>
          <p:nvPr/>
        </p:nvSpPr>
        <p:spPr>
          <a:xfrm>
            <a:off x="5868144" y="1716128"/>
            <a:ext cx="360040" cy="216024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7" name="Grup 6"/>
          <p:cNvGrpSpPr/>
          <p:nvPr/>
        </p:nvGrpSpPr>
        <p:grpSpPr>
          <a:xfrm>
            <a:off x="2627784" y="2045705"/>
            <a:ext cx="1728192" cy="648072"/>
            <a:chOff x="1835696" y="4437112"/>
            <a:chExt cx="1728192" cy="648072"/>
          </a:xfrm>
        </p:grpSpPr>
        <p:cxnSp>
          <p:nvCxnSpPr>
            <p:cNvPr id="9" name="Düz Bağlayıcı 8"/>
            <p:cNvCxnSpPr/>
            <p:nvPr/>
          </p:nvCxnSpPr>
          <p:spPr>
            <a:xfrm>
              <a:off x="1835696" y="4437112"/>
              <a:ext cx="1728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Düz Bağlayıcı 9"/>
            <p:cNvCxnSpPr/>
            <p:nvPr/>
          </p:nvCxnSpPr>
          <p:spPr>
            <a:xfrm>
              <a:off x="1835696" y="5085184"/>
              <a:ext cx="1728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Düz Bağlayıcı 10"/>
            <p:cNvCxnSpPr/>
            <p:nvPr/>
          </p:nvCxnSpPr>
          <p:spPr>
            <a:xfrm>
              <a:off x="1835696" y="4437112"/>
              <a:ext cx="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639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Örnek: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Infix’den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postfix’e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dönüşüm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4400" b="1" dirty="0" smtClean="0"/>
              <a:t> (10+20)*(30+40)/(</a:t>
            </a:r>
            <a:r>
              <a:rPr lang="tr-TR" sz="4400" b="1" dirty="0"/>
              <a:t>50-60</a:t>
            </a:r>
            <a:r>
              <a:rPr lang="tr-TR" sz="4400" b="1" dirty="0">
                <a:solidFill>
                  <a:srgbClr val="FF0000"/>
                </a:solidFill>
              </a:rPr>
              <a:t>*</a:t>
            </a:r>
            <a:r>
              <a:rPr lang="tr-TR" sz="4400" b="1" dirty="0"/>
              <a:t>2)</a:t>
            </a:r>
            <a:endParaRPr lang="tr-TR" sz="4400" b="1" dirty="0" smtClean="0"/>
          </a:p>
          <a:p>
            <a:r>
              <a:rPr lang="tr-TR" sz="4400" b="1" dirty="0" err="1" smtClean="0"/>
              <a:t>Stack</a:t>
            </a:r>
            <a:r>
              <a:rPr lang="tr-TR" sz="4400" b="1" dirty="0" smtClean="0"/>
              <a:t>	:  </a:t>
            </a:r>
            <a:r>
              <a:rPr lang="tr-TR" sz="4400" b="1" dirty="0" smtClean="0">
                <a:solidFill>
                  <a:srgbClr val="FF0000"/>
                </a:solidFill>
              </a:rPr>
              <a:t> / </a:t>
            </a:r>
            <a:r>
              <a:rPr lang="tr-TR" sz="4400" b="1" dirty="0" smtClean="0">
                <a:solidFill>
                  <a:srgbClr val="FF0000"/>
                </a:solidFill>
              </a:rPr>
              <a:t>(-*</a:t>
            </a:r>
            <a:endParaRPr lang="tr-TR" sz="4400" b="1" dirty="0" smtClean="0">
              <a:solidFill>
                <a:srgbClr val="FF0000"/>
              </a:solidFill>
            </a:endParaRPr>
          </a:p>
          <a:p>
            <a:r>
              <a:rPr lang="tr-TR" sz="4400" b="1" dirty="0" smtClean="0"/>
              <a:t>Çıkış	:  10 20 </a:t>
            </a:r>
            <a:r>
              <a:rPr lang="tr-TR" sz="4400" b="1" dirty="0" smtClean="0">
                <a:solidFill>
                  <a:srgbClr val="0000FF"/>
                </a:solidFill>
              </a:rPr>
              <a:t>+</a:t>
            </a:r>
            <a:r>
              <a:rPr lang="tr-TR" sz="4400" b="1" dirty="0" smtClean="0"/>
              <a:t> </a:t>
            </a:r>
            <a:r>
              <a:rPr lang="tr-TR" sz="4400" b="1" dirty="0"/>
              <a:t>30</a:t>
            </a:r>
            <a:r>
              <a:rPr lang="tr-TR" sz="4400" b="1" dirty="0" smtClean="0"/>
              <a:t> 40 </a:t>
            </a:r>
            <a:r>
              <a:rPr lang="tr-TR" sz="4400" b="1" dirty="0" smtClean="0">
                <a:solidFill>
                  <a:srgbClr val="0000FF"/>
                </a:solidFill>
              </a:rPr>
              <a:t>+</a:t>
            </a:r>
            <a:r>
              <a:rPr lang="tr-TR" sz="4400" b="1" dirty="0">
                <a:solidFill>
                  <a:srgbClr val="FF0000"/>
                </a:solidFill>
              </a:rPr>
              <a:t> </a:t>
            </a:r>
            <a:r>
              <a:rPr lang="tr-TR" sz="4400" b="1" dirty="0" smtClean="0">
                <a:solidFill>
                  <a:srgbClr val="0000FF"/>
                </a:solidFill>
              </a:rPr>
              <a:t>* </a:t>
            </a:r>
            <a:r>
              <a:rPr lang="tr-TR" sz="4400" b="1" dirty="0" smtClean="0"/>
              <a:t>50 </a:t>
            </a:r>
            <a:r>
              <a:rPr lang="tr-TR" sz="4400" b="1" dirty="0" smtClean="0"/>
              <a:t>60</a:t>
            </a:r>
            <a:endParaRPr lang="tr-TR" sz="4400" b="1" dirty="0">
              <a:solidFill>
                <a:srgbClr val="0000FF"/>
              </a:solidFill>
            </a:endParaRPr>
          </a:p>
        </p:txBody>
      </p:sp>
      <p:sp>
        <p:nvSpPr>
          <p:cNvPr id="14" name="İkizkenar Üçgen 13"/>
          <p:cNvSpPr/>
          <p:nvPr/>
        </p:nvSpPr>
        <p:spPr>
          <a:xfrm>
            <a:off x="6516216" y="1873134"/>
            <a:ext cx="360040" cy="216024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12" name="Grup 11"/>
          <p:cNvGrpSpPr/>
          <p:nvPr/>
        </p:nvGrpSpPr>
        <p:grpSpPr>
          <a:xfrm>
            <a:off x="2627784" y="2045705"/>
            <a:ext cx="1728192" cy="648072"/>
            <a:chOff x="1835696" y="4437112"/>
            <a:chExt cx="1728192" cy="648072"/>
          </a:xfrm>
        </p:grpSpPr>
        <p:cxnSp>
          <p:nvCxnSpPr>
            <p:cNvPr id="13" name="Düz Bağlayıcı 12"/>
            <p:cNvCxnSpPr/>
            <p:nvPr/>
          </p:nvCxnSpPr>
          <p:spPr>
            <a:xfrm>
              <a:off x="1835696" y="4437112"/>
              <a:ext cx="1728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Düz Bağlayıcı 14"/>
            <p:cNvCxnSpPr/>
            <p:nvPr/>
          </p:nvCxnSpPr>
          <p:spPr>
            <a:xfrm>
              <a:off x="1835696" y="5085184"/>
              <a:ext cx="1728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Düz Bağlayıcı 15"/>
            <p:cNvCxnSpPr/>
            <p:nvPr/>
          </p:nvCxnSpPr>
          <p:spPr>
            <a:xfrm>
              <a:off x="1835696" y="4437112"/>
              <a:ext cx="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Düz Ok Bağlayıcısı 16"/>
          <p:cNvCxnSpPr/>
          <p:nvPr/>
        </p:nvCxnSpPr>
        <p:spPr>
          <a:xfrm flipH="1">
            <a:off x="3995936" y="1628800"/>
            <a:ext cx="2664296" cy="6763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82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Örnek: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Infix’den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postfix’e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dönüşüm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4400" b="1" dirty="0" smtClean="0"/>
              <a:t> (10+20)*(30+40)/(</a:t>
            </a:r>
            <a:r>
              <a:rPr lang="tr-TR" sz="4400" b="1" dirty="0"/>
              <a:t>50-60*2)</a:t>
            </a:r>
            <a:endParaRPr lang="tr-TR" sz="4400" b="1" dirty="0" smtClean="0"/>
          </a:p>
          <a:p>
            <a:r>
              <a:rPr lang="tr-TR" sz="4400" b="1" dirty="0" err="1" smtClean="0"/>
              <a:t>Stack</a:t>
            </a:r>
            <a:r>
              <a:rPr lang="tr-TR" sz="4400" b="1" dirty="0" smtClean="0"/>
              <a:t>	:  </a:t>
            </a:r>
            <a:r>
              <a:rPr lang="tr-TR" sz="4400" b="1" dirty="0" smtClean="0">
                <a:solidFill>
                  <a:srgbClr val="FF0000"/>
                </a:solidFill>
              </a:rPr>
              <a:t> / </a:t>
            </a:r>
            <a:r>
              <a:rPr lang="tr-TR" sz="4400" b="1" dirty="0" smtClean="0">
                <a:solidFill>
                  <a:srgbClr val="FF0000"/>
                </a:solidFill>
              </a:rPr>
              <a:t>(-*</a:t>
            </a:r>
            <a:endParaRPr lang="tr-TR" sz="4400" b="1" dirty="0" smtClean="0">
              <a:solidFill>
                <a:srgbClr val="FF0000"/>
              </a:solidFill>
            </a:endParaRPr>
          </a:p>
          <a:p>
            <a:r>
              <a:rPr lang="tr-TR" sz="4400" b="1" dirty="0" smtClean="0"/>
              <a:t>Çıkış	:  10 20 </a:t>
            </a:r>
            <a:r>
              <a:rPr lang="tr-TR" sz="4400" b="1" dirty="0" smtClean="0">
                <a:solidFill>
                  <a:srgbClr val="0000FF"/>
                </a:solidFill>
              </a:rPr>
              <a:t>+</a:t>
            </a:r>
            <a:r>
              <a:rPr lang="tr-TR" sz="4400" b="1" dirty="0" smtClean="0"/>
              <a:t> </a:t>
            </a:r>
            <a:r>
              <a:rPr lang="tr-TR" sz="4400" b="1" dirty="0"/>
              <a:t>30</a:t>
            </a:r>
            <a:r>
              <a:rPr lang="tr-TR" sz="4400" b="1" dirty="0" smtClean="0"/>
              <a:t> 40 </a:t>
            </a:r>
            <a:r>
              <a:rPr lang="tr-TR" sz="4400" b="1" dirty="0" smtClean="0">
                <a:solidFill>
                  <a:srgbClr val="0000FF"/>
                </a:solidFill>
              </a:rPr>
              <a:t>+</a:t>
            </a:r>
            <a:r>
              <a:rPr lang="tr-TR" sz="4400" b="1" dirty="0">
                <a:solidFill>
                  <a:srgbClr val="FF0000"/>
                </a:solidFill>
              </a:rPr>
              <a:t> </a:t>
            </a:r>
            <a:r>
              <a:rPr lang="tr-TR" sz="4400" b="1" dirty="0" smtClean="0">
                <a:solidFill>
                  <a:srgbClr val="0000FF"/>
                </a:solidFill>
              </a:rPr>
              <a:t>* </a:t>
            </a:r>
            <a:r>
              <a:rPr lang="tr-TR" sz="4400" b="1" dirty="0" smtClean="0"/>
              <a:t>50 60 </a:t>
            </a:r>
            <a:r>
              <a:rPr lang="tr-TR" sz="4400" b="1" dirty="0" smtClean="0"/>
              <a:t>2</a:t>
            </a:r>
            <a:endParaRPr lang="tr-TR" sz="4400" b="1" dirty="0">
              <a:solidFill>
                <a:srgbClr val="0000FF"/>
              </a:solidFill>
            </a:endParaRPr>
          </a:p>
        </p:txBody>
      </p:sp>
      <p:sp>
        <p:nvSpPr>
          <p:cNvPr id="14" name="İkizkenar Üçgen 13"/>
          <p:cNvSpPr/>
          <p:nvPr/>
        </p:nvSpPr>
        <p:spPr>
          <a:xfrm>
            <a:off x="6732240" y="1829681"/>
            <a:ext cx="360040" cy="216024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12" name="Grup 11"/>
          <p:cNvGrpSpPr/>
          <p:nvPr/>
        </p:nvGrpSpPr>
        <p:grpSpPr>
          <a:xfrm>
            <a:off x="2627784" y="2045705"/>
            <a:ext cx="1728192" cy="648072"/>
            <a:chOff x="1835696" y="4437112"/>
            <a:chExt cx="1728192" cy="648072"/>
          </a:xfrm>
        </p:grpSpPr>
        <p:cxnSp>
          <p:nvCxnSpPr>
            <p:cNvPr id="13" name="Düz Bağlayıcı 12"/>
            <p:cNvCxnSpPr/>
            <p:nvPr/>
          </p:nvCxnSpPr>
          <p:spPr>
            <a:xfrm>
              <a:off x="1835696" y="4437112"/>
              <a:ext cx="1728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Düz Bağlayıcı 14"/>
            <p:cNvCxnSpPr/>
            <p:nvPr/>
          </p:nvCxnSpPr>
          <p:spPr>
            <a:xfrm>
              <a:off x="1835696" y="5085184"/>
              <a:ext cx="1728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Düz Bağlayıcı 15"/>
            <p:cNvCxnSpPr/>
            <p:nvPr/>
          </p:nvCxnSpPr>
          <p:spPr>
            <a:xfrm>
              <a:off x="1835696" y="4437112"/>
              <a:ext cx="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Düz Ok Bağlayıcısı 8"/>
          <p:cNvCxnSpPr/>
          <p:nvPr/>
        </p:nvCxnSpPr>
        <p:spPr>
          <a:xfrm>
            <a:off x="7092280" y="1829681"/>
            <a:ext cx="1080120" cy="1023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35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Örnek: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Infix’den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postfix’e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dönüşüm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4400" b="1" dirty="0" smtClean="0"/>
              <a:t> (10+20)*(30+40)/(</a:t>
            </a:r>
            <a:r>
              <a:rPr lang="tr-TR" sz="4400" b="1" dirty="0"/>
              <a:t>50-60*2</a:t>
            </a:r>
            <a:r>
              <a:rPr lang="tr-TR" sz="4400" b="1" dirty="0">
                <a:solidFill>
                  <a:srgbClr val="FF0000"/>
                </a:solidFill>
              </a:rPr>
              <a:t>)</a:t>
            </a:r>
            <a:endParaRPr lang="tr-TR" sz="4400" b="1" dirty="0" smtClean="0">
              <a:solidFill>
                <a:srgbClr val="FF0000"/>
              </a:solidFill>
            </a:endParaRPr>
          </a:p>
          <a:p>
            <a:r>
              <a:rPr lang="tr-TR" sz="4400" b="1" dirty="0" err="1" smtClean="0"/>
              <a:t>Stack</a:t>
            </a:r>
            <a:r>
              <a:rPr lang="tr-TR" sz="4400" b="1" dirty="0" smtClean="0"/>
              <a:t>	:  </a:t>
            </a:r>
            <a:r>
              <a:rPr lang="tr-TR" sz="4400" b="1" dirty="0" smtClean="0">
                <a:solidFill>
                  <a:srgbClr val="FF0000"/>
                </a:solidFill>
              </a:rPr>
              <a:t> / </a:t>
            </a:r>
            <a:r>
              <a:rPr lang="tr-TR" sz="4400" b="1" dirty="0" smtClean="0">
                <a:solidFill>
                  <a:srgbClr val="FF0000"/>
                </a:solidFill>
              </a:rPr>
              <a:t>(-*</a:t>
            </a:r>
            <a:endParaRPr lang="tr-TR" sz="4400" b="1" dirty="0" smtClean="0">
              <a:solidFill>
                <a:srgbClr val="FF0000"/>
              </a:solidFill>
            </a:endParaRPr>
          </a:p>
          <a:p>
            <a:r>
              <a:rPr lang="tr-TR" sz="4400" b="1" dirty="0" smtClean="0"/>
              <a:t>Çıkış	:  </a:t>
            </a:r>
            <a:r>
              <a:rPr lang="tr-TR" sz="4000" b="1" dirty="0" smtClean="0"/>
              <a:t>10 20 </a:t>
            </a:r>
            <a:r>
              <a:rPr lang="tr-TR" sz="4000" b="1" dirty="0" smtClean="0">
                <a:solidFill>
                  <a:srgbClr val="0000FF"/>
                </a:solidFill>
              </a:rPr>
              <a:t>+</a:t>
            </a:r>
            <a:r>
              <a:rPr lang="tr-TR" sz="4000" b="1" dirty="0" smtClean="0"/>
              <a:t> </a:t>
            </a:r>
            <a:r>
              <a:rPr lang="tr-TR" sz="4000" b="1" dirty="0"/>
              <a:t>30</a:t>
            </a:r>
            <a:r>
              <a:rPr lang="tr-TR" sz="4000" b="1" dirty="0" smtClean="0"/>
              <a:t> 40 </a:t>
            </a:r>
            <a:r>
              <a:rPr lang="tr-TR" sz="4000" b="1" dirty="0" smtClean="0">
                <a:solidFill>
                  <a:srgbClr val="0000FF"/>
                </a:solidFill>
              </a:rPr>
              <a:t>+</a:t>
            </a:r>
            <a:r>
              <a:rPr lang="tr-TR" sz="4000" b="1" dirty="0">
                <a:solidFill>
                  <a:srgbClr val="FF0000"/>
                </a:solidFill>
              </a:rPr>
              <a:t> </a:t>
            </a:r>
            <a:r>
              <a:rPr lang="tr-TR" sz="4000" b="1" dirty="0" smtClean="0">
                <a:solidFill>
                  <a:srgbClr val="0000FF"/>
                </a:solidFill>
              </a:rPr>
              <a:t>* </a:t>
            </a:r>
            <a:r>
              <a:rPr lang="tr-TR" sz="4000" b="1" dirty="0" smtClean="0"/>
              <a:t>50 60 </a:t>
            </a:r>
            <a:r>
              <a:rPr lang="tr-TR" sz="4000" b="1" dirty="0" smtClean="0"/>
              <a:t>2 </a:t>
            </a:r>
            <a:r>
              <a:rPr lang="tr-TR" sz="4000" b="1" dirty="0">
                <a:solidFill>
                  <a:srgbClr val="FF0000"/>
                </a:solidFill>
              </a:rPr>
              <a:t>*</a:t>
            </a:r>
            <a:endParaRPr lang="tr-TR" sz="4000" b="1" dirty="0">
              <a:solidFill>
                <a:srgbClr val="0000FF"/>
              </a:solidFill>
            </a:endParaRPr>
          </a:p>
        </p:txBody>
      </p:sp>
      <p:sp>
        <p:nvSpPr>
          <p:cNvPr id="14" name="İkizkenar Üçgen 13"/>
          <p:cNvSpPr/>
          <p:nvPr/>
        </p:nvSpPr>
        <p:spPr>
          <a:xfrm>
            <a:off x="6948264" y="1822651"/>
            <a:ext cx="360040" cy="216024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12" name="Grup 11"/>
          <p:cNvGrpSpPr/>
          <p:nvPr/>
        </p:nvGrpSpPr>
        <p:grpSpPr>
          <a:xfrm>
            <a:off x="2627784" y="2045705"/>
            <a:ext cx="1728192" cy="648072"/>
            <a:chOff x="1835696" y="4437112"/>
            <a:chExt cx="1728192" cy="648072"/>
          </a:xfrm>
        </p:grpSpPr>
        <p:cxnSp>
          <p:nvCxnSpPr>
            <p:cNvPr id="13" name="Düz Bağlayıcı 12"/>
            <p:cNvCxnSpPr/>
            <p:nvPr/>
          </p:nvCxnSpPr>
          <p:spPr>
            <a:xfrm>
              <a:off x="1835696" y="4437112"/>
              <a:ext cx="1728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Düz Bağlayıcı 14"/>
            <p:cNvCxnSpPr/>
            <p:nvPr/>
          </p:nvCxnSpPr>
          <p:spPr>
            <a:xfrm>
              <a:off x="1835696" y="5085184"/>
              <a:ext cx="1728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Düz Bağlayıcı 15"/>
            <p:cNvCxnSpPr/>
            <p:nvPr/>
          </p:nvCxnSpPr>
          <p:spPr>
            <a:xfrm>
              <a:off x="1835696" y="4437112"/>
              <a:ext cx="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up 9"/>
          <p:cNvGrpSpPr/>
          <p:nvPr/>
        </p:nvGrpSpPr>
        <p:grpSpPr>
          <a:xfrm>
            <a:off x="3635896" y="2038675"/>
            <a:ext cx="360040" cy="360040"/>
            <a:chOff x="2699792" y="2636912"/>
            <a:chExt cx="360040" cy="360040"/>
          </a:xfrm>
        </p:grpSpPr>
        <p:cxnSp>
          <p:nvCxnSpPr>
            <p:cNvPr id="11" name="Düz Bağlayıcı 10"/>
            <p:cNvCxnSpPr/>
            <p:nvPr/>
          </p:nvCxnSpPr>
          <p:spPr>
            <a:xfrm flipH="1">
              <a:off x="2699792" y="2636912"/>
              <a:ext cx="360040" cy="360040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Düz Bağlayıcı 16"/>
            <p:cNvCxnSpPr/>
            <p:nvPr/>
          </p:nvCxnSpPr>
          <p:spPr>
            <a:xfrm>
              <a:off x="2699792" y="2636912"/>
              <a:ext cx="360040" cy="360040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Düz Ok Bağlayıcısı 17"/>
          <p:cNvCxnSpPr/>
          <p:nvPr/>
        </p:nvCxnSpPr>
        <p:spPr>
          <a:xfrm>
            <a:off x="3893097" y="2246958"/>
            <a:ext cx="4135287" cy="7197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67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Örnek: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Infix’den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postfix’e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dönüşüm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4400" b="1" dirty="0" smtClean="0"/>
              <a:t> (10+20)*(30+40)/(</a:t>
            </a:r>
            <a:r>
              <a:rPr lang="tr-TR" sz="4400" b="1" dirty="0"/>
              <a:t>50-60*2</a:t>
            </a:r>
            <a:r>
              <a:rPr lang="tr-TR" sz="4400" b="1" dirty="0">
                <a:solidFill>
                  <a:srgbClr val="FF0000"/>
                </a:solidFill>
              </a:rPr>
              <a:t>)</a:t>
            </a:r>
            <a:endParaRPr lang="tr-TR" sz="4400" b="1" dirty="0" smtClean="0">
              <a:solidFill>
                <a:srgbClr val="FF0000"/>
              </a:solidFill>
            </a:endParaRPr>
          </a:p>
          <a:p>
            <a:r>
              <a:rPr lang="tr-TR" sz="4400" b="1" dirty="0" err="1" smtClean="0"/>
              <a:t>Stack</a:t>
            </a:r>
            <a:r>
              <a:rPr lang="tr-TR" sz="4400" b="1" dirty="0" smtClean="0"/>
              <a:t>	:  </a:t>
            </a:r>
            <a:r>
              <a:rPr lang="tr-TR" sz="4400" b="1" dirty="0" smtClean="0">
                <a:solidFill>
                  <a:srgbClr val="FF0000"/>
                </a:solidFill>
              </a:rPr>
              <a:t> / </a:t>
            </a:r>
            <a:r>
              <a:rPr lang="tr-TR" sz="4400" b="1" dirty="0" smtClean="0">
                <a:solidFill>
                  <a:srgbClr val="FF0000"/>
                </a:solidFill>
              </a:rPr>
              <a:t>(-</a:t>
            </a:r>
            <a:endParaRPr lang="tr-TR" sz="4400" b="1" dirty="0" smtClean="0">
              <a:solidFill>
                <a:srgbClr val="FF0000"/>
              </a:solidFill>
            </a:endParaRPr>
          </a:p>
          <a:p>
            <a:r>
              <a:rPr lang="tr-TR" sz="4400" b="1" dirty="0" smtClean="0"/>
              <a:t>Çıkış	:  </a:t>
            </a:r>
            <a:r>
              <a:rPr lang="tr-TR" sz="4000" b="1" dirty="0" smtClean="0"/>
              <a:t>10 20 </a:t>
            </a:r>
            <a:r>
              <a:rPr lang="tr-TR" sz="4000" b="1" dirty="0" smtClean="0">
                <a:solidFill>
                  <a:srgbClr val="0000FF"/>
                </a:solidFill>
              </a:rPr>
              <a:t>+</a:t>
            </a:r>
            <a:r>
              <a:rPr lang="tr-TR" sz="4000" b="1" dirty="0" smtClean="0"/>
              <a:t> </a:t>
            </a:r>
            <a:r>
              <a:rPr lang="tr-TR" sz="4000" b="1" dirty="0"/>
              <a:t>30</a:t>
            </a:r>
            <a:r>
              <a:rPr lang="tr-TR" sz="4000" b="1" dirty="0" smtClean="0"/>
              <a:t> 40 </a:t>
            </a:r>
            <a:r>
              <a:rPr lang="tr-TR" sz="4000" b="1" dirty="0" smtClean="0">
                <a:solidFill>
                  <a:srgbClr val="0000FF"/>
                </a:solidFill>
              </a:rPr>
              <a:t>+</a:t>
            </a:r>
            <a:r>
              <a:rPr lang="tr-TR" sz="4000" b="1" dirty="0">
                <a:solidFill>
                  <a:srgbClr val="FF0000"/>
                </a:solidFill>
              </a:rPr>
              <a:t> </a:t>
            </a:r>
            <a:r>
              <a:rPr lang="tr-TR" sz="4000" b="1" dirty="0" smtClean="0">
                <a:solidFill>
                  <a:srgbClr val="0000FF"/>
                </a:solidFill>
              </a:rPr>
              <a:t>* </a:t>
            </a:r>
            <a:r>
              <a:rPr lang="tr-TR" sz="4000" b="1" dirty="0" smtClean="0"/>
              <a:t>50 60 </a:t>
            </a:r>
            <a:r>
              <a:rPr lang="tr-TR" sz="4000" b="1" dirty="0" smtClean="0"/>
              <a:t>2 </a:t>
            </a:r>
            <a:r>
              <a:rPr lang="tr-TR" sz="4000" b="1" dirty="0" smtClean="0">
                <a:solidFill>
                  <a:srgbClr val="0000FF"/>
                </a:solidFill>
              </a:rPr>
              <a:t>* -</a:t>
            </a:r>
            <a:endParaRPr lang="tr-TR" sz="4000" b="1" dirty="0">
              <a:solidFill>
                <a:srgbClr val="0000FF"/>
              </a:solidFill>
            </a:endParaRPr>
          </a:p>
        </p:txBody>
      </p:sp>
      <p:sp>
        <p:nvSpPr>
          <p:cNvPr id="14" name="İkizkenar Üçgen 13"/>
          <p:cNvSpPr/>
          <p:nvPr/>
        </p:nvSpPr>
        <p:spPr>
          <a:xfrm>
            <a:off x="6948264" y="1822651"/>
            <a:ext cx="360040" cy="216024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12" name="Grup 11"/>
          <p:cNvGrpSpPr/>
          <p:nvPr/>
        </p:nvGrpSpPr>
        <p:grpSpPr>
          <a:xfrm>
            <a:off x="2627784" y="2045705"/>
            <a:ext cx="1728192" cy="648072"/>
            <a:chOff x="1835696" y="4437112"/>
            <a:chExt cx="1728192" cy="648072"/>
          </a:xfrm>
        </p:grpSpPr>
        <p:cxnSp>
          <p:nvCxnSpPr>
            <p:cNvPr id="13" name="Düz Bağlayıcı 12"/>
            <p:cNvCxnSpPr/>
            <p:nvPr/>
          </p:nvCxnSpPr>
          <p:spPr>
            <a:xfrm>
              <a:off x="1835696" y="4437112"/>
              <a:ext cx="1728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Düz Bağlayıcı 14"/>
            <p:cNvCxnSpPr/>
            <p:nvPr/>
          </p:nvCxnSpPr>
          <p:spPr>
            <a:xfrm>
              <a:off x="1835696" y="5085184"/>
              <a:ext cx="1728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Düz Bağlayıcı 15"/>
            <p:cNvCxnSpPr/>
            <p:nvPr/>
          </p:nvCxnSpPr>
          <p:spPr>
            <a:xfrm>
              <a:off x="1835696" y="4437112"/>
              <a:ext cx="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up 9"/>
          <p:cNvGrpSpPr/>
          <p:nvPr/>
        </p:nvGrpSpPr>
        <p:grpSpPr>
          <a:xfrm>
            <a:off x="3347864" y="2189721"/>
            <a:ext cx="360040" cy="360040"/>
            <a:chOff x="2699792" y="2636912"/>
            <a:chExt cx="360040" cy="360040"/>
          </a:xfrm>
        </p:grpSpPr>
        <p:cxnSp>
          <p:nvCxnSpPr>
            <p:cNvPr id="11" name="Düz Bağlayıcı 10"/>
            <p:cNvCxnSpPr/>
            <p:nvPr/>
          </p:nvCxnSpPr>
          <p:spPr>
            <a:xfrm flipH="1">
              <a:off x="2699792" y="2636912"/>
              <a:ext cx="360040" cy="360040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Düz Bağlayıcı 16"/>
            <p:cNvCxnSpPr/>
            <p:nvPr/>
          </p:nvCxnSpPr>
          <p:spPr>
            <a:xfrm>
              <a:off x="2699792" y="2636912"/>
              <a:ext cx="360040" cy="360040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Düz Ok Bağlayıcısı 17"/>
          <p:cNvCxnSpPr/>
          <p:nvPr/>
        </p:nvCxnSpPr>
        <p:spPr>
          <a:xfrm>
            <a:off x="3893097" y="2246958"/>
            <a:ext cx="4423319" cy="7197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48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Örnek: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Infix’den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postfix’e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dönüşüm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4400" b="1" dirty="0" smtClean="0"/>
              <a:t> (10+20)*(30+40)/(</a:t>
            </a:r>
            <a:r>
              <a:rPr lang="tr-TR" sz="4400" b="1" dirty="0"/>
              <a:t>50-60*2</a:t>
            </a:r>
            <a:r>
              <a:rPr lang="tr-TR" sz="4400" b="1" dirty="0">
                <a:solidFill>
                  <a:srgbClr val="FF0000"/>
                </a:solidFill>
              </a:rPr>
              <a:t>)</a:t>
            </a:r>
            <a:endParaRPr lang="tr-TR" sz="4400" b="1" dirty="0" smtClean="0">
              <a:solidFill>
                <a:srgbClr val="FF0000"/>
              </a:solidFill>
            </a:endParaRPr>
          </a:p>
          <a:p>
            <a:r>
              <a:rPr lang="tr-TR" sz="4400" b="1" dirty="0" err="1" smtClean="0"/>
              <a:t>Stack</a:t>
            </a:r>
            <a:r>
              <a:rPr lang="tr-TR" sz="4400" b="1" dirty="0" smtClean="0"/>
              <a:t>	:  </a:t>
            </a:r>
            <a:r>
              <a:rPr lang="tr-TR" sz="4400" b="1" dirty="0" smtClean="0">
                <a:solidFill>
                  <a:srgbClr val="FF0000"/>
                </a:solidFill>
              </a:rPr>
              <a:t> / </a:t>
            </a:r>
            <a:r>
              <a:rPr lang="tr-TR" sz="4400" b="1" dirty="0" smtClean="0">
                <a:solidFill>
                  <a:srgbClr val="FF0000"/>
                </a:solidFill>
              </a:rPr>
              <a:t>(</a:t>
            </a:r>
            <a:endParaRPr lang="tr-TR" sz="4400" b="1" dirty="0" smtClean="0">
              <a:solidFill>
                <a:srgbClr val="FF0000"/>
              </a:solidFill>
            </a:endParaRPr>
          </a:p>
          <a:p>
            <a:r>
              <a:rPr lang="tr-TR" sz="4400" b="1" dirty="0" smtClean="0"/>
              <a:t>Çıkış	:  </a:t>
            </a:r>
            <a:r>
              <a:rPr lang="tr-TR" sz="4000" b="1" dirty="0" smtClean="0"/>
              <a:t>10 20 </a:t>
            </a:r>
            <a:r>
              <a:rPr lang="tr-TR" sz="4000" b="1" dirty="0" smtClean="0">
                <a:solidFill>
                  <a:srgbClr val="0000FF"/>
                </a:solidFill>
              </a:rPr>
              <a:t>+</a:t>
            </a:r>
            <a:r>
              <a:rPr lang="tr-TR" sz="4000" b="1" dirty="0" smtClean="0"/>
              <a:t> </a:t>
            </a:r>
            <a:r>
              <a:rPr lang="tr-TR" sz="4000" b="1" dirty="0"/>
              <a:t>30</a:t>
            </a:r>
            <a:r>
              <a:rPr lang="tr-TR" sz="4000" b="1" dirty="0" smtClean="0"/>
              <a:t> 40 </a:t>
            </a:r>
            <a:r>
              <a:rPr lang="tr-TR" sz="4000" b="1" dirty="0" smtClean="0">
                <a:solidFill>
                  <a:srgbClr val="0000FF"/>
                </a:solidFill>
              </a:rPr>
              <a:t>+</a:t>
            </a:r>
            <a:r>
              <a:rPr lang="tr-TR" sz="4000" b="1" dirty="0">
                <a:solidFill>
                  <a:srgbClr val="FF0000"/>
                </a:solidFill>
              </a:rPr>
              <a:t> </a:t>
            </a:r>
            <a:r>
              <a:rPr lang="tr-TR" sz="4000" b="1" dirty="0" smtClean="0">
                <a:solidFill>
                  <a:srgbClr val="0000FF"/>
                </a:solidFill>
              </a:rPr>
              <a:t>* </a:t>
            </a:r>
            <a:r>
              <a:rPr lang="tr-TR" sz="4000" b="1" dirty="0" smtClean="0"/>
              <a:t>50 60 </a:t>
            </a:r>
            <a:r>
              <a:rPr lang="tr-TR" sz="4000" b="1" dirty="0" smtClean="0"/>
              <a:t>2 </a:t>
            </a:r>
            <a:r>
              <a:rPr lang="tr-TR" sz="4000" b="1" dirty="0" smtClean="0">
                <a:solidFill>
                  <a:srgbClr val="0000FF"/>
                </a:solidFill>
              </a:rPr>
              <a:t>* -</a:t>
            </a:r>
            <a:endParaRPr lang="tr-TR" sz="4000" b="1" dirty="0">
              <a:solidFill>
                <a:srgbClr val="0000FF"/>
              </a:solidFill>
            </a:endParaRPr>
          </a:p>
        </p:txBody>
      </p:sp>
      <p:sp>
        <p:nvSpPr>
          <p:cNvPr id="14" name="İkizkenar Üçgen 13"/>
          <p:cNvSpPr/>
          <p:nvPr/>
        </p:nvSpPr>
        <p:spPr>
          <a:xfrm>
            <a:off x="6948264" y="1822651"/>
            <a:ext cx="360040" cy="216024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12" name="Grup 11"/>
          <p:cNvGrpSpPr/>
          <p:nvPr/>
        </p:nvGrpSpPr>
        <p:grpSpPr>
          <a:xfrm>
            <a:off x="2627784" y="2045705"/>
            <a:ext cx="1728192" cy="648072"/>
            <a:chOff x="1835696" y="4437112"/>
            <a:chExt cx="1728192" cy="648072"/>
          </a:xfrm>
        </p:grpSpPr>
        <p:cxnSp>
          <p:nvCxnSpPr>
            <p:cNvPr id="13" name="Düz Bağlayıcı 12"/>
            <p:cNvCxnSpPr/>
            <p:nvPr/>
          </p:nvCxnSpPr>
          <p:spPr>
            <a:xfrm>
              <a:off x="1835696" y="4437112"/>
              <a:ext cx="1728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Düz Bağlayıcı 14"/>
            <p:cNvCxnSpPr/>
            <p:nvPr/>
          </p:nvCxnSpPr>
          <p:spPr>
            <a:xfrm>
              <a:off x="1835696" y="5085184"/>
              <a:ext cx="1728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Düz Bağlayıcı 15"/>
            <p:cNvCxnSpPr/>
            <p:nvPr/>
          </p:nvCxnSpPr>
          <p:spPr>
            <a:xfrm>
              <a:off x="1835696" y="4437112"/>
              <a:ext cx="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up 18"/>
          <p:cNvGrpSpPr/>
          <p:nvPr/>
        </p:nvGrpSpPr>
        <p:grpSpPr>
          <a:xfrm>
            <a:off x="3203848" y="2189721"/>
            <a:ext cx="360040" cy="360040"/>
            <a:chOff x="2699792" y="2636912"/>
            <a:chExt cx="360040" cy="360040"/>
          </a:xfrm>
        </p:grpSpPr>
        <p:cxnSp>
          <p:nvCxnSpPr>
            <p:cNvPr id="20" name="Düz Bağlayıcı 19"/>
            <p:cNvCxnSpPr/>
            <p:nvPr/>
          </p:nvCxnSpPr>
          <p:spPr>
            <a:xfrm flipH="1">
              <a:off x="2699792" y="2636912"/>
              <a:ext cx="360040" cy="360040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Düz Bağlayıcı 20"/>
            <p:cNvCxnSpPr/>
            <p:nvPr/>
          </p:nvCxnSpPr>
          <p:spPr>
            <a:xfrm>
              <a:off x="2699792" y="2636912"/>
              <a:ext cx="360040" cy="360040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604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Örnek: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Infix’den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postfix’e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dönüşüm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124744"/>
            <a:ext cx="8507288" cy="5001419"/>
          </a:xfrm>
        </p:spPr>
        <p:txBody>
          <a:bodyPr>
            <a:normAutofit/>
          </a:bodyPr>
          <a:lstStyle/>
          <a:p>
            <a:r>
              <a:rPr lang="tr-TR" sz="4400" b="1" dirty="0" smtClean="0"/>
              <a:t> (10+20)*(30+40)/(</a:t>
            </a:r>
            <a:r>
              <a:rPr lang="tr-TR" sz="4400" b="1" dirty="0"/>
              <a:t>50-60*2)</a:t>
            </a:r>
            <a:endParaRPr lang="tr-TR" sz="4400" b="1" dirty="0" smtClean="0"/>
          </a:p>
          <a:p>
            <a:r>
              <a:rPr lang="tr-TR" sz="4400" b="1" dirty="0" err="1" smtClean="0"/>
              <a:t>Stack</a:t>
            </a:r>
            <a:r>
              <a:rPr lang="tr-TR" sz="4400" b="1" dirty="0" smtClean="0"/>
              <a:t>	:  </a:t>
            </a:r>
            <a:r>
              <a:rPr lang="tr-TR" sz="4400" b="1" dirty="0" smtClean="0">
                <a:solidFill>
                  <a:srgbClr val="FF0000"/>
                </a:solidFill>
              </a:rPr>
              <a:t> / </a:t>
            </a:r>
          </a:p>
          <a:p>
            <a:r>
              <a:rPr lang="tr-TR" sz="4400" b="1" dirty="0" smtClean="0"/>
              <a:t>Çıkış	:  </a:t>
            </a:r>
            <a:r>
              <a:rPr lang="tr-TR" sz="4000" b="1" dirty="0" smtClean="0"/>
              <a:t>10 20 </a:t>
            </a:r>
            <a:r>
              <a:rPr lang="tr-TR" sz="4000" b="1" dirty="0" smtClean="0">
                <a:solidFill>
                  <a:srgbClr val="0000FF"/>
                </a:solidFill>
              </a:rPr>
              <a:t>+</a:t>
            </a:r>
            <a:r>
              <a:rPr lang="tr-TR" sz="4000" b="1" dirty="0" smtClean="0"/>
              <a:t> </a:t>
            </a:r>
            <a:r>
              <a:rPr lang="tr-TR" sz="4000" b="1" dirty="0"/>
              <a:t>30</a:t>
            </a:r>
            <a:r>
              <a:rPr lang="tr-TR" sz="4000" b="1" dirty="0" smtClean="0"/>
              <a:t> 40 </a:t>
            </a:r>
            <a:r>
              <a:rPr lang="tr-TR" sz="4000" b="1" dirty="0" smtClean="0">
                <a:solidFill>
                  <a:srgbClr val="0000FF"/>
                </a:solidFill>
              </a:rPr>
              <a:t>+</a:t>
            </a:r>
            <a:r>
              <a:rPr lang="tr-TR" sz="4000" b="1" dirty="0">
                <a:solidFill>
                  <a:srgbClr val="FF0000"/>
                </a:solidFill>
              </a:rPr>
              <a:t> </a:t>
            </a:r>
            <a:r>
              <a:rPr lang="tr-TR" sz="4000" b="1" dirty="0" smtClean="0">
                <a:solidFill>
                  <a:srgbClr val="0000FF"/>
                </a:solidFill>
              </a:rPr>
              <a:t>* </a:t>
            </a:r>
            <a:r>
              <a:rPr lang="tr-TR" sz="4000" b="1" dirty="0" smtClean="0"/>
              <a:t>50 60 </a:t>
            </a:r>
            <a:r>
              <a:rPr lang="tr-TR" sz="4000" b="1" dirty="0" smtClean="0"/>
              <a:t>2 </a:t>
            </a:r>
            <a:r>
              <a:rPr lang="tr-TR" sz="4000" b="1" dirty="0" smtClean="0">
                <a:solidFill>
                  <a:srgbClr val="0000FF"/>
                </a:solidFill>
              </a:rPr>
              <a:t>* -/</a:t>
            </a:r>
            <a:endParaRPr lang="tr-TR" sz="4000" b="1" dirty="0">
              <a:solidFill>
                <a:srgbClr val="0000FF"/>
              </a:solidFill>
            </a:endParaRPr>
          </a:p>
        </p:txBody>
      </p:sp>
      <p:sp>
        <p:nvSpPr>
          <p:cNvPr id="14" name="İkizkenar Üçgen 13"/>
          <p:cNvSpPr/>
          <p:nvPr/>
        </p:nvSpPr>
        <p:spPr>
          <a:xfrm>
            <a:off x="7164288" y="1822651"/>
            <a:ext cx="360040" cy="216024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12" name="Grup 11"/>
          <p:cNvGrpSpPr/>
          <p:nvPr/>
        </p:nvGrpSpPr>
        <p:grpSpPr>
          <a:xfrm>
            <a:off x="2627784" y="2045705"/>
            <a:ext cx="1728192" cy="648072"/>
            <a:chOff x="1835696" y="4437112"/>
            <a:chExt cx="1728192" cy="648072"/>
          </a:xfrm>
        </p:grpSpPr>
        <p:cxnSp>
          <p:nvCxnSpPr>
            <p:cNvPr id="13" name="Düz Bağlayıcı 12"/>
            <p:cNvCxnSpPr/>
            <p:nvPr/>
          </p:nvCxnSpPr>
          <p:spPr>
            <a:xfrm>
              <a:off x="1835696" y="4437112"/>
              <a:ext cx="1728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Düz Bağlayıcı 14"/>
            <p:cNvCxnSpPr/>
            <p:nvPr/>
          </p:nvCxnSpPr>
          <p:spPr>
            <a:xfrm>
              <a:off x="1835696" y="5085184"/>
              <a:ext cx="1728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Düz Bağlayıcı 15"/>
            <p:cNvCxnSpPr/>
            <p:nvPr/>
          </p:nvCxnSpPr>
          <p:spPr>
            <a:xfrm>
              <a:off x="1835696" y="4437112"/>
              <a:ext cx="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up 18"/>
          <p:cNvGrpSpPr/>
          <p:nvPr/>
        </p:nvGrpSpPr>
        <p:grpSpPr>
          <a:xfrm>
            <a:off x="2843808" y="2189721"/>
            <a:ext cx="360040" cy="360040"/>
            <a:chOff x="2699792" y="2636912"/>
            <a:chExt cx="360040" cy="360040"/>
          </a:xfrm>
        </p:grpSpPr>
        <p:cxnSp>
          <p:nvCxnSpPr>
            <p:cNvPr id="20" name="Düz Bağlayıcı 19"/>
            <p:cNvCxnSpPr/>
            <p:nvPr/>
          </p:nvCxnSpPr>
          <p:spPr>
            <a:xfrm flipH="1">
              <a:off x="2699792" y="2636912"/>
              <a:ext cx="360040" cy="360040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Düz Bağlayıcı 20"/>
            <p:cNvCxnSpPr/>
            <p:nvPr/>
          </p:nvCxnSpPr>
          <p:spPr>
            <a:xfrm>
              <a:off x="2699792" y="2636912"/>
              <a:ext cx="360040" cy="360040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Düz Ok Bağlayıcısı 16"/>
          <p:cNvCxnSpPr/>
          <p:nvPr/>
        </p:nvCxnSpPr>
        <p:spPr>
          <a:xfrm>
            <a:off x="3893097" y="2277243"/>
            <a:ext cx="4639343" cy="7197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56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Örnek: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Infix’den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postfix’e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dönüşüm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124744"/>
            <a:ext cx="8507288" cy="5001419"/>
          </a:xfrm>
        </p:spPr>
        <p:txBody>
          <a:bodyPr>
            <a:normAutofit/>
          </a:bodyPr>
          <a:lstStyle/>
          <a:p>
            <a:r>
              <a:rPr lang="tr-TR" sz="4400" b="1" dirty="0" smtClean="0"/>
              <a:t> (10+20)*(30+40)/(</a:t>
            </a:r>
            <a:r>
              <a:rPr lang="tr-TR" sz="4400" b="1" dirty="0"/>
              <a:t>50-60*2)</a:t>
            </a:r>
            <a:endParaRPr lang="tr-TR" sz="4400" b="1" dirty="0" smtClean="0"/>
          </a:p>
          <a:p>
            <a:r>
              <a:rPr lang="tr-TR" sz="4400" b="1" dirty="0" err="1" smtClean="0"/>
              <a:t>Stack</a:t>
            </a:r>
            <a:r>
              <a:rPr lang="tr-TR" sz="4400" b="1" dirty="0" smtClean="0"/>
              <a:t>	:  </a:t>
            </a:r>
            <a:r>
              <a:rPr lang="tr-TR" sz="4400" b="1" dirty="0" smtClean="0">
                <a:solidFill>
                  <a:srgbClr val="FF0000"/>
                </a:solidFill>
              </a:rPr>
              <a:t> </a:t>
            </a:r>
            <a:r>
              <a:rPr lang="tr-TR" sz="4400" b="1" dirty="0" smtClean="0">
                <a:solidFill>
                  <a:srgbClr val="FF0000"/>
                </a:solidFill>
              </a:rPr>
              <a:t> </a:t>
            </a:r>
            <a:endParaRPr lang="tr-TR" sz="4400" b="1" dirty="0" smtClean="0">
              <a:solidFill>
                <a:srgbClr val="FF0000"/>
              </a:solidFill>
            </a:endParaRPr>
          </a:p>
          <a:p>
            <a:r>
              <a:rPr lang="tr-TR" sz="4400" b="1" dirty="0" smtClean="0"/>
              <a:t>Çıkış	:  </a:t>
            </a:r>
            <a:r>
              <a:rPr lang="tr-TR" sz="4000" b="1" dirty="0" smtClean="0"/>
              <a:t>10 20 </a:t>
            </a:r>
            <a:r>
              <a:rPr lang="tr-TR" sz="4000" b="1" dirty="0" smtClean="0">
                <a:solidFill>
                  <a:srgbClr val="0000FF"/>
                </a:solidFill>
              </a:rPr>
              <a:t>+</a:t>
            </a:r>
            <a:r>
              <a:rPr lang="tr-TR" sz="4000" b="1" dirty="0" smtClean="0"/>
              <a:t> </a:t>
            </a:r>
            <a:r>
              <a:rPr lang="tr-TR" sz="4000" b="1" dirty="0"/>
              <a:t>30</a:t>
            </a:r>
            <a:r>
              <a:rPr lang="tr-TR" sz="4000" b="1" dirty="0" smtClean="0"/>
              <a:t> 40 </a:t>
            </a:r>
            <a:r>
              <a:rPr lang="tr-TR" sz="4000" b="1" dirty="0" smtClean="0">
                <a:solidFill>
                  <a:srgbClr val="0000FF"/>
                </a:solidFill>
              </a:rPr>
              <a:t>+</a:t>
            </a:r>
            <a:r>
              <a:rPr lang="tr-TR" sz="4000" b="1" dirty="0">
                <a:solidFill>
                  <a:srgbClr val="FF0000"/>
                </a:solidFill>
              </a:rPr>
              <a:t> </a:t>
            </a:r>
            <a:r>
              <a:rPr lang="tr-TR" sz="4000" b="1" dirty="0" smtClean="0">
                <a:solidFill>
                  <a:srgbClr val="0000FF"/>
                </a:solidFill>
              </a:rPr>
              <a:t>* </a:t>
            </a:r>
            <a:r>
              <a:rPr lang="tr-TR" sz="4000" b="1" dirty="0" smtClean="0"/>
              <a:t>50 60 </a:t>
            </a:r>
            <a:r>
              <a:rPr lang="tr-TR" sz="4000" b="1" dirty="0" smtClean="0"/>
              <a:t>2 </a:t>
            </a:r>
            <a:r>
              <a:rPr lang="tr-TR" sz="4000" b="1" dirty="0" smtClean="0">
                <a:solidFill>
                  <a:srgbClr val="0000FF"/>
                </a:solidFill>
              </a:rPr>
              <a:t>* -/</a:t>
            </a:r>
            <a:endParaRPr lang="tr-TR" sz="4000" b="1" dirty="0">
              <a:solidFill>
                <a:srgbClr val="0000FF"/>
              </a:solidFill>
            </a:endParaRPr>
          </a:p>
        </p:txBody>
      </p:sp>
      <p:sp>
        <p:nvSpPr>
          <p:cNvPr id="14" name="İkizkenar Üçgen 13"/>
          <p:cNvSpPr/>
          <p:nvPr/>
        </p:nvSpPr>
        <p:spPr>
          <a:xfrm>
            <a:off x="7164287" y="1834211"/>
            <a:ext cx="360040" cy="216024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12" name="Grup 11"/>
          <p:cNvGrpSpPr/>
          <p:nvPr/>
        </p:nvGrpSpPr>
        <p:grpSpPr>
          <a:xfrm>
            <a:off x="2627784" y="2045705"/>
            <a:ext cx="1728192" cy="648072"/>
            <a:chOff x="1835696" y="4437112"/>
            <a:chExt cx="1728192" cy="648072"/>
          </a:xfrm>
        </p:grpSpPr>
        <p:cxnSp>
          <p:nvCxnSpPr>
            <p:cNvPr id="13" name="Düz Bağlayıcı 12"/>
            <p:cNvCxnSpPr/>
            <p:nvPr/>
          </p:nvCxnSpPr>
          <p:spPr>
            <a:xfrm>
              <a:off x="1835696" y="4437112"/>
              <a:ext cx="1728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Düz Bağlayıcı 14"/>
            <p:cNvCxnSpPr/>
            <p:nvPr/>
          </p:nvCxnSpPr>
          <p:spPr>
            <a:xfrm>
              <a:off x="1835696" y="5085184"/>
              <a:ext cx="1728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Düz Bağlayıcı 15"/>
            <p:cNvCxnSpPr/>
            <p:nvPr/>
          </p:nvCxnSpPr>
          <p:spPr>
            <a:xfrm>
              <a:off x="1835696" y="4437112"/>
              <a:ext cx="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Bulut 17"/>
          <p:cNvSpPr/>
          <p:nvPr/>
        </p:nvSpPr>
        <p:spPr>
          <a:xfrm>
            <a:off x="3707904" y="4149080"/>
            <a:ext cx="2016224" cy="1008112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ym typeface="Wingdings"/>
              </a:rPr>
              <a:t></a:t>
            </a:r>
            <a:r>
              <a:rPr lang="tr-TR" dirty="0" smtClean="0"/>
              <a:t>Dönüşüm tamamlandı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2520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Yığıt</a:t>
            </a:r>
            <a:r>
              <a:rPr lang="tr-TR" dirty="0" smtClean="0"/>
              <a:t> nasıl çalışır?</a:t>
            </a:r>
            <a:endParaRPr lang="tr-TR" dirty="0"/>
          </a:p>
        </p:txBody>
      </p:sp>
      <p:grpSp>
        <p:nvGrpSpPr>
          <p:cNvPr id="10" name="Grup 9"/>
          <p:cNvGrpSpPr/>
          <p:nvPr/>
        </p:nvGrpSpPr>
        <p:grpSpPr>
          <a:xfrm>
            <a:off x="2987427" y="3070701"/>
            <a:ext cx="1800200" cy="2808312"/>
            <a:chOff x="1259632" y="2204864"/>
            <a:chExt cx="1224136" cy="1872208"/>
          </a:xfrm>
        </p:grpSpPr>
        <p:cxnSp>
          <p:nvCxnSpPr>
            <p:cNvPr id="5" name="Düz Bağlayıcı 4"/>
            <p:cNvCxnSpPr/>
            <p:nvPr/>
          </p:nvCxnSpPr>
          <p:spPr>
            <a:xfrm>
              <a:off x="1259632" y="2204864"/>
              <a:ext cx="0" cy="187220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Düz Bağlayıcı 6"/>
            <p:cNvCxnSpPr/>
            <p:nvPr/>
          </p:nvCxnSpPr>
          <p:spPr>
            <a:xfrm>
              <a:off x="1259632" y="4077072"/>
              <a:ext cx="1224136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Düz Bağlayıcı 8"/>
            <p:cNvCxnSpPr/>
            <p:nvPr/>
          </p:nvCxnSpPr>
          <p:spPr>
            <a:xfrm flipV="1">
              <a:off x="2483768" y="2204864"/>
              <a:ext cx="0" cy="187220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Metin kutusu 18"/>
          <p:cNvSpPr txBox="1"/>
          <p:nvPr/>
        </p:nvSpPr>
        <p:spPr>
          <a:xfrm>
            <a:off x="3455479" y="6095037"/>
            <a:ext cx="828092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r-TR" dirty="0" err="1" smtClean="0"/>
              <a:t>Yığıt</a:t>
            </a:r>
            <a:endParaRPr lang="tr-TR" dirty="0" smtClean="0"/>
          </a:p>
          <a:p>
            <a:pPr algn="ctr"/>
            <a:r>
              <a:rPr lang="tr-TR" dirty="0" smtClean="0"/>
              <a:t>(</a:t>
            </a:r>
            <a:r>
              <a:rPr lang="tr-TR" dirty="0" err="1" smtClean="0"/>
              <a:t>Stack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6" name="Bulut Belirtme Çizgisi 5"/>
          <p:cNvSpPr/>
          <p:nvPr/>
        </p:nvSpPr>
        <p:spPr>
          <a:xfrm>
            <a:off x="5436096" y="2492896"/>
            <a:ext cx="3096344" cy="1080120"/>
          </a:xfrm>
          <a:prstGeom prst="cloudCallout">
            <a:avLst>
              <a:gd name="adj1" fmla="val -110456"/>
              <a:gd name="adj2" fmla="val -4726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 </a:t>
            </a:r>
            <a:r>
              <a:rPr lang="tr-TR" sz="2000" dirty="0" smtClean="0"/>
              <a:t>stack1.push(</a:t>
            </a:r>
            <a:r>
              <a:rPr lang="tr-TR" sz="2000" b="1" dirty="0" smtClean="0">
                <a:solidFill>
                  <a:schemeClr val="accent6">
                    <a:lumMod val="50000"/>
                  </a:schemeClr>
                </a:solidFill>
              </a:rPr>
              <a:t>30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8" name="Metin kutusu 7"/>
          <p:cNvSpPr txBox="1"/>
          <p:nvPr/>
        </p:nvSpPr>
        <p:spPr>
          <a:xfrm>
            <a:off x="1187624" y="1124744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tr-TR" sz="2400" dirty="0" err="1"/>
              <a:t>Push</a:t>
            </a:r>
            <a:r>
              <a:rPr lang="tr-TR" sz="2400" dirty="0"/>
              <a:t> ile </a:t>
            </a:r>
            <a:r>
              <a:rPr lang="tr-TR" sz="2400" dirty="0" err="1"/>
              <a:t>yığıtın</a:t>
            </a:r>
            <a:r>
              <a:rPr lang="tr-TR" sz="2400" dirty="0"/>
              <a:t> üstüne yeni bir eleman ekliyoruz.</a:t>
            </a:r>
          </a:p>
        </p:txBody>
      </p:sp>
      <p:sp>
        <p:nvSpPr>
          <p:cNvPr id="11" name="Dikdörtgen 10"/>
          <p:cNvSpPr/>
          <p:nvPr/>
        </p:nvSpPr>
        <p:spPr>
          <a:xfrm>
            <a:off x="3059435" y="5301208"/>
            <a:ext cx="1656184" cy="432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10</a:t>
            </a:r>
            <a:endParaRPr lang="tr-TR" dirty="0"/>
          </a:p>
        </p:txBody>
      </p:sp>
      <p:sp>
        <p:nvSpPr>
          <p:cNvPr id="12" name="Yay 11"/>
          <p:cNvSpPr/>
          <p:nvPr/>
        </p:nvSpPr>
        <p:spPr>
          <a:xfrm>
            <a:off x="1979315" y="2818673"/>
            <a:ext cx="1584176" cy="1584176"/>
          </a:xfrm>
          <a:prstGeom prst="arc">
            <a:avLst/>
          </a:prstGeom>
          <a:ln w="349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Dikdörtgen 12"/>
          <p:cNvSpPr/>
          <p:nvPr/>
        </p:nvSpPr>
        <p:spPr>
          <a:xfrm>
            <a:off x="1547664" y="2276872"/>
            <a:ext cx="1656184" cy="43204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3</a:t>
            </a:r>
            <a:r>
              <a:rPr lang="tr-TR" dirty="0" smtClean="0"/>
              <a:t>0</a:t>
            </a:r>
            <a:endParaRPr lang="tr-TR" dirty="0"/>
          </a:p>
        </p:txBody>
      </p:sp>
      <p:sp>
        <p:nvSpPr>
          <p:cNvPr id="14" name="Dikdörtgen 13"/>
          <p:cNvSpPr/>
          <p:nvPr/>
        </p:nvSpPr>
        <p:spPr>
          <a:xfrm>
            <a:off x="3059832" y="4797152"/>
            <a:ext cx="1656184" cy="432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20</a:t>
            </a:r>
            <a:endParaRPr lang="tr-TR" dirty="0"/>
          </a:p>
        </p:txBody>
      </p:sp>
      <p:sp>
        <p:nvSpPr>
          <p:cNvPr id="15" name="Dikdörtgen 14"/>
          <p:cNvSpPr/>
          <p:nvPr/>
        </p:nvSpPr>
        <p:spPr>
          <a:xfrm>
            <a:off x="3059832" y="4293096"/>
            <a:ext cx="1656184" cy="432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3</a:t>
            </a:r>
            <a:r>
              <a:rPr lang="tr-TR" dirty="0" smtClean="0"/>
              <a:t>0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3169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Uygulama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 smtClean="0"/>
          </a:p>
          <a:p>
            <a:r>
              <a:rPr lang="tr-TR" dirty="0" smtClean="0"/>
              <a:t>Aşağıdaki </a:t>
            </a:r>
            <a:r>
              <a:rPr lang="tr-TR" dirty="0" err="1" smtClean="0"/>
              <a:t>infix</a:t>
            </a:r>
            <a:r>
              <a:rPr lang="tr-TR" dirty="0" smtClean="0"/>
              <a:t> ifadenin </a:t>
            </a:r>
            <a:r>
              <a:rPr lang="tr-TR" dirty="0" err="1" smtClean="0"/>
              <a:t>postfix</a:t>
            </a:r>
            <a:r>
              <a:rPr lang="tr-TR" dirty="0" smtClean="0"/>
              <a:t> dönüşümünü bulunuz</a:t>
            </a:r>
          </a:p>
          <a:p>
            <a:endParaRPr lang="tr-TR" dirty="0"/>
          </a:p>
          <a:p>
            <a:r>
              <a:rPr lang="tr-TR" dirty="0" smtClean="0"/>
              <a:t>(20+10)*(3+4)/((7+5)*(5-2))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544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Postfix</a:t>
            </a:r>
            <a:r>
              <a:rPr lang="tr-TR" dirty="0" smtClean="0"/>
              <a:t> dönüşümünün değerlendirilmesi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Genelde bir </a:t>
            </a:r>
            <a:r>
              <a:rPr lang="tr-TR" dirty="0" err="1" smtClean="0"/>
              <a:t>compiler</a:t>
            </a:r>
            <a:r>
              <a:rPr lang="tr-TR" dirty="0" smtClean="0"/>
              <a:t> bir </a:t>
            </a:r>
            <a:r>
              <a:rPr lang="tr-TR" dirty="0" err="1" smtClean="0"/>
              <a:t>infix</a:t>
            </a:r>
            <a:r>
              <a:rPr lang="tr-TR" dirty="0" smtClean="0"/>
              <a:t> ifadeyi hesaplayacağı zaman önce </a:t>
            </a:r>
            <a:r>
              <a:rPr lang="tr-TR" dirty="0" err="1" smtClean="0"/>
              <a:t>postfix</a:t>
            </a:r>
            <a:r>
              <a:rPr lang="tr-TR" dirty="0" smtClean="0"/>
              <a:t> formuna dönüştürür. </a:t>
            </a:r>
          </a:p>
          <a:p>
            <a:r>
              <a:rPr lang="tr-TR" dirty="0" smtClean="0"/>
              <a:t>Böylece ortaya çıkabilecek olan belirsizlikler ortadan kaldırılır.</a:t>
            </a:r>
          </a:p>
          <a:p>
            <a:endParaRPr lang="tr-TR" dirty="0"/>
          </a:p>
          <a:p>
            <a:r>
              <a:rPr lang="tr-TR" dirty="0" smtClean="0"/>
              <a:t>5*6+7*8  </a:t>
            </a:r>
            <a:r>
              <a:rPr lang="tr-TR" dirty="0" smtClean="0">
                <a:sym typeface="Symbol"/>
              </a:rPr>
              <a:t> </a:t>
            </a:r>
            <a:r>
              <a:rPr lang="tr-TR" dirty="0" smtClean="0"/>
              <a:t>5 6 * 7 8 * +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8761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Bir </a:t>
            </a:r>
            <a:r>
              <a:rPr lang="tr-TR" dirty="0" err="1" smtClean="0"/>
              <a:t>postfix</a:t>
            </a:r>
            <a:r>
              <a:rPr lang="tr-TR" dirty="0" smtClean="0"/>
              <a:t> ifadenin hesaplanması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Elemanlar </a:t>
            </a:r>
            <a:r>
              <a:rPr lang="tr-TR" dirty="0" err="1" smtClean="0"/>
              <a:t>yığıta</a:t>
            </a:r>
            <a:r>
              <a:rPr lang="tr-TR" dirty="0" smtClean="0"/>
              <a:t> itilirken, ifade içerisinde bir operatöre sıra geldiği zaman </a:t>
            </a:r>
            <a:r>
              <a:rPr lang="tr-TR" dirty="0" err="1" smtClean="0"/>
              <a:t>yığıt</a:t>
            </a:r>
            <a:r>
              <a:rPr lang="tr-TR" dirty="0" smtClean="0"/>
              <a:t> içerisindeki son iki ifade üzerinde işlem gerçekleştirilir.</a:t>
            </a:r>
          </a:p>
          <a:p>
            <a:r>
              <a:rPr lang="tr-TR" dirty="0" smtClean="0"/>
              <a:t>Son iki eleman çıkartılır ve ve sonuç tekrar </a:t>
            </a:r>
            <a:r>
              <a:rPr lang="tr-TR" dirty="0" err="1" smtClean="0"/>
              <a:t>yığıta</a:t>
            </a:r>
            <a:r>
              <a:rPr lang="tr-TR" dirty="0" smtClean="0"/>
              <a:t> yazılır.</a:t>
            </a:r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683568" y="4100364"/>
            <a:ext cx="4332404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dirty="0" smtClean="0"/>
              <a:t>Örnek:</a:t>
            </a:r>
          </a:p>
          <a:p>
            <a:r>
              <a:rPr lang="tr-TR" sz="2800" dirty="0" err="1" smtClean="0"/>
              <a:t>infix</a:t>
            </a:r>
            <a:r>
              <a:rPr lang="tr-TR" sz="2800" dirty="0"/>
              <a:t>	</a:t>
            </a:r>
            <a:r>
              <a:rPr lang="tr-TR" sz="2800" dirty="0" smtClean="0"/>
              <a:t> :  (3+4)*((5*6)+(</a:t>
            </a:r>
            <a:r>
              <a:rPr lang="tr-TR" sz="2800" dirty="0"/>
              <a:t>9-2</a:t>
            </a:r>
            <a:r>
              <a:rPr lang="tr-TR" sz="2800" dirty="0" smtClean="0"/>
              <a:t>))</a:t>
            </a:r>
          </a:p>
          <a:p>
            <a:r>
              <a:rPr lang="tr-TR" sz="2800" dirty="0" err="1" smtClean="0"/>
              <a:t>postfix</a:t>
            </a:r>
            <a:r>
              <a:rPr lang="tr-TR" sz="2800" dirty="0" smtClean="0"/>
              <a:t>:   3 4 + 5 6 * 9 2 - + *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348958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Bir </a:t>
            </a:r>
            <a:r>
              <a:rPr lang="tr-TR" dirty="0" err="1"/>
              <a:t>postfix</a:t>
            </a:r>
            <a:r>
              <a:rPr lang="tr-TR" dirty="0"/>
              <a:t> ifadenin hesaplanması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936104"/>
          </a:xfrm>
        </p:spPr>
        <p:txBody>
          <a:bodyPr/>
          <a:lstStyle/>
          <a:p>
            <a:r>
              <a:rPr lang="tr-TR" dirty="0" smtClean="0"/>
              <a:t>Örnek</a:t>
            </a:r>
            <a:r>
              <a:rPr lang="tr-TR" sz="4000" dirty="0" smtClean="0"/>
              <a:t>: 3 4 +  5 6 * 9 2 - + * </a:t>
            </a:r>
            <a:endParaRPr lang="tr-TR" dirty="0"/>
          </a:p>
        </p:txBody>
      </p:sp>
      <p:grpSp>
        <p:nvGrpSpPr>
          <p:cNvPr id="4" name="Grup 3"/>
          <p:cNvGrpSpPr/>
          <p:nvPr/>
        </p:nvGrpSpPr>
        <p:grpSpPr>
          <a:xfrm>
            <a:off x="3635896" y="2996952"/>
            <a:ext cx="1008112" cy="2736304"/>
            <a:chOff x="1259632" y="3140968"/>
            <a:chExt cx="1800200" cy="3024336"/>
          </a:xfrm>
        </p:grpSpPr>
        <p:cxnSp>
          <p:nvCxnSpPr>
            <p:cNvPr id="5" name="Düz Bağlayıcı 4"/>
            <p:cNvCxnSpPr/>
            <p:nvPr/>
          </p:nvCxnSpPr>
          <p:spPr>
            <a:xfrm>
              <a:off x="1259632" y="3140968"/>
              <a:ext cx="0" cy="3024336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Düz Bağlayıcı 5"/>
            <p:cNvCxnSpPr/>
            <p:nvPr/>
          </p:nvCxnSpPr>
          <p:spPr>
            <a:xfrm>
              <a:off x="3059832" y="3140968"/>
              <a:ext cx="0" cy="3024336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Düz Bağlayıcı 6"/>
            <p:cNvCxnSpPr/>
            <p:nvPr/>
          </p:nvCxnSpPr>
          <p:spPr>
            <a:xfrm>
              <a:off x="1259632" y="6165304"/>
              <a:ext cx="1800200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Dikdörtgen 7"/>
          <p:cNvSpPr/>
          <p:nvPr/>
        </p:nvSpPr>
        <p:spPr>
          <a:xfrm>
            <a:off x="3887924" y="5085184"/>
            <a:ext cx="504056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2400" dirty="0" smtClean="0"/>
              <a:t>3</a:t>
            </a:r>
            <a:endParaRPr lang="tr-TR" dirty="0"/>
          </a:p>
        </p:txBody>
      </p:sp>
      <p:sp>
        <p:nvSpPr>
          <p:cNvPr id="16" name="İkizkenar Üçgen 15"/>
          <p:cNvSpPr/>
          <p:nvPr/>
        </p:nvSpPr>
        <p:spPr>
          <a:xfrm>
            <a:off x="2123728" y="1844824"/>
            <a:ext cx="360040" cy="360040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3845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Bir </a:t>
            </a:r>
            <a:r>
              <a:rPr lang="tr-TR" dirty="0" err="1"/>
              <a:t>postfix</a:t>
            </a:r>
            <a:r>
              <a:rPr lang="tr-TR" dirty="0"/>
              <a:t> ifadenin hesaplanması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936104"/>
          </a:xfrm>
        </p:spPr>
        <p:txBody>
          <a:bodyPr/>
          <a:lstStyle/>
          <a:p>
            <a:r>
              <a:rPr lang="tr-TR" dirty="0" smtClean="0"/>
              <a:t>Örnek</a:t>
            </a:r>
            <a:r>
              <a:rPr lang="tr-TR" sz="4000" dirty="0" smtClean="0"/>
              <a:t>: 3 4 +  5 6 * 9 2 - + * </a:t>
            </a:r>
            <a:endParaRPr lang="tr-TR" dirty="0"/>
          </a:p>
        </p:txBody>
      </p:sp>
      <p:grpSp>
        <p:nvGrpSpPr>
          <p:cNvPr id="4" name="Grup 3"/>
          <p:cNvGrpSpPr/>
          <p:nvPr/>
        </p:nvGrpSpPr>
        <p:grpSpPr>
          <a:xfrm>
            <a:off x="3635896" y="2996952"/>
            <a:ext cx="1008112" cy="2736304"/>
            <a:chOff x="1259632" y="3140968"/>
            <a:chExt cx="1800200" cy="3024336"/>
          </a:xfrm>
        </p:grpSpPr>
        <p:cxnSp>
          <p:nvCxnSpPr>
            <p:cNvPr id="5" name="Düz Bağlayıcı 4"/>
            <p:cNvCxnSpPr/>
            <p:nvPr/>
          </p:nvCxnSpPr>
          <p:spPr>
            <a:xfrm>
              <a:off x="1259632" y="3140968"/>
              <a:ext cx="0" cy="3024336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Düz Bağlayıcı 5"/>
            <p:cNvCxnSpPr/>
            <p:nvPr/>
          </p:nvCxnSpPr>
          <p:spPr>
            <a:xfrm>
              <a:off x="3059832" y="3140968"/>
              <a:ext cx="0" cy="3024336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Düz Bağlayıcı 6"/>
            <p:cNvCxnSpPr/>
            <p:nvPr/>
          </p:nvCxnSpPr>
          <p:spPr>
            <a:xfrm>
              <a:off x="1259632" y="6165304"/>
              <a:ext cx="1800200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Dikdörtgen 7"/>
          <p:cNvSpPr/>
          <p:nvPr/>
        </p:nvSpPr>
        <p:spPr>
          <a:xfrm>
            <a:off x="3887924" y="5085184"/>
            <a:ext cx="504056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2400" dirty="0" smtClean="0"/>
              <a:t>3</a:t>
            </a:r>
            <a:endParaRPr lang="tr-TR" dirty="0"/>
          </a:p>
        </p:txBody>
      </p:sp>
      <p:sp>
        <p:nvSpPr>
          <p:cNvPr id="16" name="İkizkenar Üçgen 15"/>
          <p:cNvSpPr/>
          <p:nvPr/>
        </p:nvSpPr>
        <p:spPr>
          <a:xfrm>
            <a:off x="2483768" y="1844824"/>
            <a:ext cx="360040" cy="360040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Dikdörtgen 9"/>
          <p:cNvSpPr/>
          <p:nvPr/>
        </p:nvSpPr>
        <p:spPr>
          <a:xfrm>
            <a:off x="3880495" y="4509120"/>
            <a:ext cx="504056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4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3126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Bir </a:t>
            </a:r>
            <a:r>
              <a:rPr lang="tr-TR" dirty="0" err="1"/>
              <a:t>postfix</a:t>
            </a:r>
            <a:r>
              <a:rPr lang="tr-TR" dirty="0"/>
              <a:t> ifadenin hesaplanması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936104"/>
          </a:xfrm>
        </p:spPr>
        <p:txBody>
          <a:bodyPr/>
          <a:lstStyle/>
          <a:p>
            <a:r>
              <a:rPr lang="tr-TR" dirty="0" smtClean="0"/>
              <a:t>Örnek</a:t>
            </a:r>
            <a:r>
              <a:rPr lang="tr-TR" sz="4000" dirty="0" smtClean="0"/>
              <a:t>: 3 4 +  5 6 * 9 2 - + * </a:t>
            </a:r>
            <a:endParaRPr lang="tr-TR" dirty="0"/>
          </a:p>
        </p:txBody>
      </p:sp>
      <p:grpSp>
        <p:nvGrpSpPr>
          <p:cNvPr id="4" name="Grup 3"/>
          <p:cNvGrpSpPr/>
          <p:nvPr/>
        </p:nvGrpSpPr>
        <p:grpSpPr>
          <a:xfrm>
            <a:off x="3635896" y="2996952"/>
            <a:ext cx="1008112" cy="2736304"/>
            <a:chOff x="1259632" y="3140968"/>
            <a:chExt cx="1800200" cy="3024336"/>
          </a:xfrm>
        </p:grpSpPr>
        <p:cxnSp>
          <p:nvCxnSpPr>
            <p:cNvPr id="5" name="Düz Bağlayıcı 4"/>
            <p:cNvCxnSpPr/>
            <p:nvPr/>
          </p:nvCxnSpPr>
          <p:spPr>
            <a:xfrm>
              <a:off x="1259632" y="3140968"/>
              <a:ext cx="0" cy="3024336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Düz Bağlayıcı 5"/>
            <p:cNvCxnSpPr/>
            <p:nvPr/>
          </p:nvCxnSpPr>
          <p:spPr>
            <a:xfrm>
              <a:off x="3059832" y="3140968"/>
              <a:ext cx="0" cy="3024336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Düz Bağlayıcı 6"/>
            <p:cNvCxnSpPr/>
            <p:nvPr/>
          </p:nvCxnSpPr>
          <p:spPr>
            <a:xfrm>
              <a:off x="1259632" y="6165304"/>
              <a:ext cx="1800200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Dikdörtgen 7"/>
          <p:cNvSpPr/>
          <p:nvPr/>
        </p:nvSpPr>
        <p:spPr>
          <a:xfrm>
            <a:off x="3887924" y="5085184"/>
            <a:ext cx="504056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2400" dirty="0"/>
              <a:t>7</a:t>
            </a:r>
            <a:endParaRPr lang="tr-TR" dirty="0"/>
          </a:p>
        </p:txBody>
      </p:sp>
      <p:sp>
        <p:nvSpPr>
          <p:cNvPr id="16" name="İkizkenar Üçgen 15"/>
          <p:cNvSpPr/>
          <p:nvPr/>
        </p:nvSpPr>
        <p:spPr>
          <a:xfrm>
            <a:off x="2843808" y="1844824"/>
            <a:ext cx="360040" cy="360040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5192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Bir </a:t>
            </a:r>
            <a:r>
              <a:rPr lang="tr-TR" dirty="0" err="1"/>
              <a:t>postfix</a:t>
            </a:r>
            <a:r>
              <a:rPr lang="tr-TR" dirty="0"/>
              <a:t> ifadenin hesaplanması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936104"/>
          </a:xfrm>
        </p:spPr>
        <p:txBody>
          <a:bodyPr/>
          <a:lstStyle/>
          <a:p>
            <a:r>
              <a:rPr lang="tr-TR" dirty="0" smtClean="0"/>
              <a:t>Örnek</a:t>
            </a:r>
            <a:r>
              <a:rPr lang="tr-TR" sz="4000" dirty="0" smtClean="0"/>
              <a:t>: 3 4 +  5 6 * 9 2 - + * </a:t>
            </a:r>
            <a:endParaRPr lang="tr-TR" dirty="0"/>
          </a:p>
        </p:txBody>
      </p:sp>
      <p:grpSp>
        <p:nvGrpSpPr>
          <p:cNvPr id="4" name="Grup 3"/>
          <p:cNvGrpSpPr/>
          <p:nvPr/>
        </p:nvGrpSpPr>
        <p:grpSpPr>
          <a:xfrm>
            <a:off x="3635896" y="2996952"/>
            <a:ext cx="1008112" cy="2736304"/>
            <a:chOff x="1259632" y="3140968"/>
            <a:chExt cx="1800200" cy="3024336"/>
          </a:xfrm>
        </p:grpSpPr>
        <p:cxnSp>
          <p:nvCxnSpPr>
            <p:cNvPr id="5" name="Düz Bağlayıcı 4"/>
            <p:cNvCxnSpPr/>
            <p:nvPr/>
          </p:nvCxnSpPr>
          <p:spPr>
            <a:xfrm>
              <a:off x="1259632" y="3140968"/>
              <a:ext cx="0" cy="3024336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Düz Bağlayıcı 5"/>
            <p:cNvCxnSpPr/>
            <p:nvPr/>
          </p:nvCxnSpPr>
          <p:spPr>
            <a:xfrm>
              <a:off x="3059832" y="3140968"/>
              <a:ext cx="0" cy="3024336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Düz Bağlayıcı 6"/>
            <p:cNvCxnSpPr/>
            <p:nvPr/>
          </p:nvCxnSpPr>
          <p:spPr>
            <a:xfrm>
              <a:off x="1259632" y="6165304"/>
              <a:ext cx="1800200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Dikdörtgen 7"/>
          <p:cNvSpPr/>
          <p:nvPr/>
        </p:nvSpPr>
        <p:spPr>
          <a:xfrm>
            <a:off x="3887924" y="5085184"/>
            <a:ext cx="504056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2400" dirty="0"/>
              <a:t>7</a:t>
            </a:r>
            <a:endParaRPr lang="tr-TR" dirty="0"/>
          </a:p>
        </p:txBody>
      </p:sp>
      <p:sp>
        <p:nvSpPr>
          <p:cNvPr id="16" name="İkizkenar Üçgen 15"/>
          <p:cNvSpPr/>
          <p:nvPr/>
        </p:nvSpPr>
        <p:spPr>
          <a:xfrm>
            <a:off x="3347864" y="1844824"/>
            <a:ext cx="360040" cy="360040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Dikdörtgen 9"/>
          <p:cNvSpPr/>
          <p:nvPr/>
        </p:nvSpPr>
        <p:spPr>
          <a:xfrm>
            <a:off x="3885828" y="4509120"/>
            <a:ext cx="504056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5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7567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Bir </a:t>
            </a:r>
            <a:r>
              <a:rPr lang="tr-TR" dirty="0" err="1"/>
              <a:t>postfix</a:t>
            </a:r>
            <a:r>
              <a:rPr lang="tr-TR" dirty="0"/>
              <a:t> ifadenin hesaplanması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936104"/>
          </a:xfrm>
        </p:spPr>
        <p:txBody>
          <a:bodyPr/>
          <a:lstStyle/>
          <a:p>
            <a:r>
              <a:rPr lang="tr-TR" dirty="0" smtClean="0"/>
              <a:t>Örnek</a:t>
            </a:r>
            <a:r>
              <a:rPr lang="tr-TR" sz="4000" dirty="0" smtClean="0"/>
              <a:t>: 3 4 +  5 6 * 9 2 - + * </a:t>
            </a:r>
            <a:endParaRPr lang="tr-TR" dirty="0"/>
          </a:p>
        </p:txBody>
      </p:sp>
      <p:grpSp>
        <p:nvGrpSpPr>
          <p:cNvPr id="4" name="Grup 3"/>
          <p:cNvGrpSpPr/>
          <p:nvPr/>
        </p:nvGrpSpPr>
        <p:grpSpPr>
          <a:xfrm>
            <a:off x="3635896" y="2996952"/>
            <a:ext cx="1008112" cy="2736304"/>
            <a:chOff x="1259632" y="3140968"/>
            <a:chExt cx="1800200" cy="3024336"/>
          </a:xfrm>
        </p:grpSpPr>
        <p:cxnSp>
          <p:nvCxnSpPr>
            <p:cNvPr id="5" name="Düz Bağlayıcı 4"/>
            <p:cNvCxnSpPr/>
            <p:nvPr/>
          </p:nvCxnSpPr>
          <p:spPr>
            <a:xfrm>
              <a:off x="1259632" y="3140968"/>
              <a:ext cx="0" cy="3024336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Düz Bağlayıcı 5"/>
            <p:cNvCxnSpPr/>
            <p:nvPr/>
          </p:nvCxnSpPr>
          <p:spPr>
            <a:xfrm>
              <a:off x="3059832" y="3140968"/>
              <a:ext cx="0" cy="3024336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Düz Bağlayıcı 6"/>
            <p:cNvCxnSpPr/>
            <p:nvPr/>
          </p:nvCxnSpPr>
          <p:spPr>
            <a:xfrm>
              <a:off x="1259632" y="6165304"/>
              <a:ext cx="1800200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Dikdörtgen 7"/>
          <p:cNvSpPr/>
          <p:nvPr/>
        </p:nvSpPr>
        <p:spPr>
          <a:xfrm>
            <a:off x="3887924" y="5085184"/>
            <a:ext cx="504056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2400" dirty="0"/>
              <a:t>7</a:t>
            </a:r>
            <a:endParaRPr lang="tr-TR" dirty="0"/>
          </a:p>
        </p:txBody>
      </p:sp>
      <p:sp>
        <p:nvSpPr>
          <p:cNvPr id="16" name="İkizkenar Üçgen 15"/>
          <p:cNvSpPr/>
          <p:nvPr/>
        </p:nvSpPr>
        <p:spPr>
          <a:xfrm>
            <a:off x="3707904" y="1844824"/>
            <a:ext cx="360040" cy="360040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Dikdörtgen 9"/>
          <p:cNvSpPr/>
          <p:nvPr/>
        </p:nvSpPr>
        <p:spPr>
          <a:xfrm>
            <a:off x="3885828" y="4509120"/>
            <a:ext cx="504056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5</a:t>
            </a:r>
            <a:endParaRPr lang="tr-TR" dirty="0"/>
          </a:p>
        </p:txBody>
      </p:sp>
      <p:sp>
        <p:nvSpPr>
          <p:cNvPr id="11" name="Dikdörtgen 10"/>
          <p:cNvSpPr/>
          <p:nvPr/>
        </p:nvSpPr>
        <p:spPr>
          <a:xfrm>
            <a:off x="3895353" y="3933056"/>
            <a:ext cx="504056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6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8023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Bir </a:t>
            </a:r>
            <a:r>
              <a:rPr lang="tr-TR" dirty="0" err="1"/>
              <a:t>postfix</a:t>
            </a:r>
            <a:r>
              <a:rPr lang="tr-TR" dirty="0"/>
              <a:t> ifadenin hesaplanması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936104"/>
          </a:xfrm>
        </p:spPr>
        <p:txBody>
          <a:bodyPr/>
          <a:lstStyle/>
          <a:p>
            <a:r>
              <a:rPr lang="tr-TR" dirty="0" smtClean="0"/>
              <a:t>Örnek</a:t>
            </a:r>
            <a:r>
              <a:rPr lang="tr-TR" sz="4000" dirty="0" smtClean="0"/>
              <a:t>: 3 4 +  5 6 * 9 2 - + * </a:t>
            </a:r>
            <a:endParaRPr lang="tr-TR" dirty="0"/>
          </a:p>
        </p:txBody>
      </p:sp>
      <p:grpSp>
        <p:nvGrpSpPr>
          <p:cNvPr id="4" name="Grup 3"/>
          <p:cNvGrpSpPr/>
          <p:nvPr/>
        </p:nvGrpSpPr>
        <p:grpSpPr>
          <a:xfrm>
            <a:off x="3635896" y="2996952"/>
            <a:ext cx="1008112" cy="2736304"/>
            <a:chOff x="1259632" y="3140968"/>
            <a:chExt cx="1800200" cy="3024336"/>
          </a:xfrm>
        </p:grpSpPr>
        <p:cxnSp>
          <p:nvCxnSpPr>
            <p:cNvPr id="5" name="Düz Bağlayıcı 4"/>
            <p:cNvCxnSpPr/>
            <p:nvPr/>
          </p:nvCxnSpPr>
          <p:spPr>
            <a:xfrm>
              <a:off x="1259632" y="3140968"/>
              <a:ext cx="0" cy="3024336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Düz Bağlayıcı 5"/>
            <p:cNvCxnSpPr/>
            <p:nvPr/>
          </p:nvCxnSpPr>
          <p:spPr>
            <a:xfrm>
              <a:off x="3059832" y="3140968"/>
              <a:ext cx="0" cy="3024336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Düz Bağlayıcı 6"/>
            <p:cNvCxnSpPr/>
            <p:nvPr/>
          </p:nvCxnSpPr>
          <p:spPr>
            <a:xfrm>
              <a:off x="1259632" y="6165304"/>
              <a:ext cx="1800200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Dikdörtgen 7"/>
          <p:cNvSpPr/>
          <p:nvPr/>
        </p:nvSpPr>
        <p:spPr>
          <a:xfrm>
            <a:off x="3887924" y="5085184"/>
            <a:ext cx="504056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2400" dirty="0"/>
              <a:t>7</a:t>
            </a:r>
            <a:endParaRPr lang="tr-TR" dirty="0"/>
          </a:p>
        </p:txBody>
      </p:sp>
      <p:sp>
        <p:nvSpPr>
          <p:cNvPr id="16" name="İkizkenar Üçgen 15"/>
          <p:cNvSpPr/>
          <p:nvPr/>
        </p:nvSpPr>
        <p:spPr>
          <a:xfrm>
            <a:off x="4067944" y="1844824"/>
            <a:ext cx="360040" cy="360040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Dikdörtgen 9"/>
          <p:cNvSpPr/>
          <p:nvPr/>
        </p:nvSpPr>
        <p:spPr>
          <a:xfrm>
            <a:off x="3885828" y="4509120"/>
            <a:ext cx="504056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30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4764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Bir </a:t>
            </a:r>
            <a:r>
              <a:rPr lang="tr-TR" dirty="0" err="1"/>
              <a:t>postfix</a:t>
            </a:r>
            <a:r>
              <a:rPr lang="tr-TR" dirty="0"/>
              <a:t> ifadenin hesaplanması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936104"/>
          </a:xfrm>
        </p:spPr>
        <p:txBody>
          <a:bodyPr/>
          <a:lstStyle/>
          <a:p>
            <a:r>
              <a:rPr lang="tr-TR" dirty="0" smtClean="0"/>
              <a:t>Örnek</a:t>
            </a:r>
            <a:r>
              <a:rPr lang="tr-TR" sz="4000" dirty="0" smtClean="0"/>
              <a:t>: 3 4 +  5 6 * 9 2 - + * </a:t>
            </a:r>
            <a:endParaRPr lang="tr-TR" dirty="0"/>
          </a:p>
        </p:txBody>
      </p:sp>
      <p:grpSp>
        <p:nvGrpSpPr>
          <p:cNvPr id="4" name="Grup 3"/>
          <p:cNvGrpSpPr/>
          <p:nvPr/>
        </p:nvGrpSpPr>
        <p:grpSpPr>
          <a:xfrm>
            <a:off x="3635896" y="2996952"/>
            <a:ext cx="1008112" cy="2736304"/>
            <a:chOff x="1259632" y="3140968"/>
            <a:chExt cx="1800200" cy="3024336"/>
          </a:xfrm>
        </p:grpSpPr>
        <p:cxnSp>
          <p:nvCxnSpPr>
            <p:cNvPr id="5" name="Düz Bağlayıcı 4"/>
            <p:cNvCxnSpPr/>
            <p:nvPr/>
          </p:nvCxnSpPr>
          <p:spPr>
            <a:xfrm>
              <a:off x="1259632" y="3140968"/>
              <a:ext cx="0" cy="3024336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Düz Bağlayıcı 5"/>
            <p:cNvCxnSpPr/>
            <p:nvPr/>
          </p:nvCxnSpPr>
          <p:spPr>
            <a:xfrm>
              <a:off x="3059832" y="3140968"/>
              <a:ext cx="0" cy="3024336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Düz Bağlayıcı 6"/>
            <p:cNvCxnSpPr/>
            <p:nvPr/>
          </p:nvCxnSpPr>
          <p:spPr>
            <a:xfrm>
              <a:off x="1259632" y="6165304"/>
              <a:ext cx="1800200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Dikdörtgen 7"/>
          <p:cNvSpPr/>
          <p:nvPr/>
        </p:nvSpPr>
        <p:spPr>
          <a:xfrm>
            <a:off x="3887924" y="5085184"/>
            <a:ext cx="504056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2400" dirty="0"/>
              <a:t>7</a:t>
            </a:r>
            <a:endParaRPr lang="tr-TR" dirty="0"/>
          </a:p>
        </p:txBody>
      </p:sp>
      <p:sp>
        <p:nvSpPr>
          <p:cNvPr id="16" name="İkizkenar Üçgen 15"/>
          <p:cNvSpPr/>
          <p:nvPr/>
        </p:nvSpPr>
        <p:spPr>
          <a:xfrm>
            <a:off x="4427984" y="1844824"/>
            <a:ext cx="360040" cy="360040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Dikdörtgen 9"/>
          <p:cNvSpPr/>
          <p:nvPr/>
        </p:nvSpPr>
        <p:spPr>
          <a:xfrm>
            <a:off x="3885828" y="4509120"/>
            <a:ext cx="504056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30</a:t>
            </a:r>
            <a:endParaRPr lang="tr-TR" dirty="0"/>
          </a:p>
        </p:txBody>
      </p:sp>
      <p:sp>
        <p:nvSpPr>
          <p:cNvPr id="11" name="Dikdörtgen 10"/>
          <p:cNvSpPr/>
          <p:nvPr/>
        </p:nvSpPr>
        <p:spPr>
          <a:xfrm>
            <a:off x="3899545" y="3908673"/>
            <a:ext cx="504056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8967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Yığıt</a:t>
            </a:r>
            <a:r>
              <a:rPr lang="tr-TR" dirty="0" smtClean="0"/>
              <a:t> nasıl çalışır?</a:t>
            </a:r>
            <a:endParaRPr lang="tr-TR" dirty="0"/>
          </a:p>
        </p:txBody>
      </p:sp>
      <p:grpSp>
        <p:nvGrpSpPr>
          <p:cNvPr id="10" name="Grup 9"/>
          <p:cNvGrpSpPr/>
          <p:nvPr/>
        </p:nvGrpSpPr>
        <p:grpSpPr>
          <a:xfrm>
            <a:off x="2987427" y="3070701"/>
            <a:ext cx="1800200" cy="2808312"/>
            <a:chOff x="1259632" y="2204864"/>
            <a:chExt cx="1224136" cy="1872208"/>
          </a:xfrm>
        </p:grpSpPr>
        <p:cxnSp>
          <p:nvCxnSpPr>
            <p:cNvPr id="5" name="Düz Bağlayıcı 4"/>
            <p:cNvCxnSpPr/>
            <p:nvPr/>
          </p:nvCxnSpPr>
          <p:spPr>
            <a:xfrm>
              <a:off x="1259632" y="2204864"/>
              <a:ext cx="0" cy="187220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Düz Bağlayıcı 6"/>
            <p:cNvCxnSpPr/>
            <p:nvPr/>
          </p:nvCxnSpPr>
          <p:spPr>
            <a:xfrm>
              <a:off x="1259632" y="4077072"/>
              <a:ext cx="1224136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Düz Bağlayıcı 8"/>
            <p:cNvCxnSpPr/>
            <p:nvPr/>
          </p:nvCxnSpPr>
          <p:spPr>
            <a:xfrm flipV="1">
              <a:off x="2483768" y="2204864"/>
              <a:ext cx="0" cy="187220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Metin kutusu 18"/>
          <p:cNvSpPr txBox="1"/>
          <p:nvPr/>
        </p:nvSpPr>
        <p:spPr>
          <a:xfrm>
            <a:off x="3455479" y="6095037"/>
            <a:ext cx="828092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r-TR" dirty="0" err="1" smtClean="0"/>
              <a:t>Yığıt</a:t>
            </a:r>
            <a:endParaRPr lang="tr-TR" dirty="0" smtClean="0"/>
          </a:p>
          <a:p>
            <a:pPr algn="ctr"/>
            <a:r>
              <a:rPr lang="tr-TR" dirty="0" smtClean="0"/>
              <a:t>(</a:t>
            </a:r>
            <a:r>
              <a:rPr lang="tr-TR" dirty="0" err="1" smtClean="0"/>
              <a:t>Stack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6" name="Bulut Belirtme Çizgisi 5"/>
          <p:cNvSpPr/>
          <p:nvPr/>
        </p:nvSpPr>
        <p:spPr>
          <a:xfrm>
            <a:off x="5436096" y="2492896"/>
            <a:ext cx="3096344" cy="1080120"/>
          </a:xfrm>
          <a:prstGeom prst="cloudCallout">
            <a:avLst>
              <a:gd name="adj1" fmla="val -110456"/>
              <a:gd name="adj2" fmla="val -4726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 </a:t>
            </a:r>
            <a:r>
              <a:rPr lang="tr-TR" sz="2000" dirty="0" smtClean="0"/>
              <a:t>stack1.push(</a:t>
            </a:r>
            <a:r>
              <a:rPr lang="tr-TR" sz="2000" b="1" dirty="0" smtClean="0">
                <a:solidFill>
                  <a:srgbClr val="009900"/>
                </a:solidFill>
              </a:rPr>
              <a:t>40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8" name="Metin kutusu 7"/>
          <p:cNvSpPr txBox="1"/>
          <p:nvPr/>
        </p:nvSpPr>
        <p:spPr>
          <a:xfrm>
            <a:off x="1187624" y="1124744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tr-TR" sz="2400" dirty="0" err="1"/>
              <a:t>Push</a:t>
            </a:r>
            <a:r>
              <a:rPr lang="tr-TR" sz="2400" dirty="0"/>
              <a:t> ile </a:t>
            </a:r>
            <a:r>
              <a:rPr lang="tr-TR" sz="2400" dirty="0" err="1"/>
              <a:t>yığıtın</a:t>
            </a:r>
            <a:r>
              <a:rPr lang="tr-TR" sz="2400" dirty="0"/>
              <a:t> üstüne yeni bir eleman ekliyoruz.</a:t>
            </a:r>
          </a:p>
        </p:txBody>
      </p:sp>
      <p:sp>
        <p:nvSpPr>
          <p:cNvPr id="11" name="Dikdörtgen 10"/>
          <p:cNvSpPr/>
          <p:nvPr/>
        </p:nvSpPr>
        <p:spPr>
          <a:xfrm>
            <a:off x="3059435" y="5301208"/>
            <a:ext cx="1656184" cy="432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10</a:t>
            </a:r>
            <a:endParaRPr lang="tr-TR" dirty="0"/>
          </a:p>
        </p:txBody>
      </p:sp>
      <p:sp>
        <p:nvSpPr>
          <p:cNvPr id="12" name="Yay 11"/>
          <p:cNvSpPr/>
          <p:nvPr/>
        </p:nvSpPr>
        <p:spPr>
          <a:xfrm>
            <a:off x="1979315" y="2818673"/>
            <a:ext cx="1584176" cy="1584176"/>
          </a:xfrm>
          <a:prstGeom prst="arc">
            <a:avLst/>
          </a:prstGeom>
          <a:ln w="349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Dikdörtgen 12"/>
          <p:cNvSpPr/>
          <p:nvPr/>
        </p:nvSpPr>
        <p:spPr>
          <a:xfrm>
            <a:off x="1547664" y="2276872"/>
            <a:ext cx="1656184" cy="43204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40</a:t>
            </a:r>
            <a:endParaRPr lang="tr-TR" dirty="0"/>
          </a:p>
        </p:txBody>
      </p:sp>
      <p:sp>
        <p:nvSpPr>
          <p:cNvPr id="14" name="Dikdörtgen 13"/>
          <p:cNvSpPr/>
          <p:nvPr/>
        </p:nvSpPr>
        <p:spPr>
          <a:xfrm>
            <a:off x="3059832" y="4797152"/>
            <a:ext cx="1656184" cy="432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20</a:t>
            </a:r>
            <a:endParaRPr lang="tr-TR" dirty="0"/>
          </a:p>
        </p:txBody>
      </p:sp>
      <p:sp>
        <p:nvSpPr>
          <p:cNvPr id="15" name="Dikdörtgen 14"/>
          <p:cNvSpPr/>
          <p:nvPr/>
        </p:nvSpPr>
        <p:spPr>
          <a:xfrm>
            <a:off x="3059832" y="4293096"/>
            <a:ext cx="1656184" cy="432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3</a:t>
            </a:r>
            <a:r>
              <a:rPr lang="tr-TR" dirty="0" smtClean="0"/>
              <a:t>0</a:t>
            </a:r>
            <a:endParaRPr lang="tr-TR" dirty="0"/>
          </a:p>
        </p:txBody>
      </p:sp>
      <p:sp>
        <p:nvSpPr>
          <p:cNvPr id="16" name="Dikdörtgen 15"/>
          <p:cNvSpPr/>
          <p:nvPr/>
        </p:nvSpPr>
        <p:spPr>
          <a:xfrm>
            <a:off x="3050679" y="3789040"/>
            <a:ext cx="1656184" cy="432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40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3050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Bir </a:t>
            </a:r>
            <a:r>
              <a:rPr lang="tr-TR" dirty="0" err="1"/>
              <a:t>postfix</a:t>
            </a:r>
            <a:r>
              <a:rPr lang="tr-TR" dirty="0"/>
              <a:t> ifadenin hesaplanması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936104"/>
          </a:xfrm>
        </p:spPr>
        <p:txBody>
          <a:bodyPr/>
          <a:lstStyle/>
          <a:p>
            <a:r>
              <a:rPr lang="tr-TR" dirty="0" smtClean="0"/>
              <a:t>Örnek</a:t>
            </a:r>
            <a:r>
              <a:rPr lang="tr-TR" sz="4000" dirty="0" smtClean="0"/>
              <a:t>: 3 4 +  5 6 * 9 2 - + * </a:t>
            </a:r>
            <a:endParaRPr lang="tr-TR" dirty="0"/>
          </a:p>
        </p:txBody>
      </p:sp>
      <p:grpSp>
        <p:nvGrpSpPr>
          <p:cNvPr id="4" name="Grup 3"/>
          <p:cNvGrpSpPr/>
          <p:nvPr/>
        </p:nvGrpSpPr>
        <p:grpSpPr>
          <a:xfrm>
            <a:off x="3635896" y="2996952"/>
            <a:ext cx="1008112" cy="2736304"/>
            <a:chOff x="1259632" y="3140968"/>
            <a:chExt cx="1800200" cy="3024336"/>
          </a:xfrm>
        </p:grpSpPr>
        <p:cxnSp>
          <p:nvCxnSpPr>
            <p:cNvPr id="5" name="Düz Bağlayıcı 4"/>
            <p:cNvCxnSpPr/>
            <p:nvPr/>
          </p:nvCxnSpPr>
          <p:spPr>
            <a:xfrm>
              <a:off x="1259632" y="3140968"/>
              <a:ext cx="0" cy="3024336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Düz Bağlayıcı 5"/>
            <p:cNvCxnSpPr/>
            <p:nvPr/>
          </p:nvCxnSpPr>
          <p:spPr>
            <a:xfrm>
              <a:off x="3059832" y="3140968"/>
              <a:ext cx="0" cy="3024336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Düz Bağlayıcı 6"/>
            <p:cNvCxnSpPr/>
            <p:nvPr/>
          </p:nvCxnSpPr>
          <p:spPr>
            <a:xfrm>
              <a:off x="1259632" y="6165304"/>
              <a:ext cx="1800200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Dikdörtgen 7"/>
          <p:cNvSpPr/>
          <p:nvPr/>
        </p:nvSpPr>
        <p:spPr>
          <a:xfrm>
            <a:off x="3887924" y="5085184"/>
            <a:ext cx="504056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2400" dirty="0"/>
              <a:t>7</a:t>
            </a:r>
            <a:endParaRPr lang="tr-TR" dirty="0"/>
          </a:p>
        </p:txBody>
      </p:sp>
      <p:sp>
        <p:nvSpPr>
          <p:cNvPr id="16" name="İkizkenar Üçgen 15"/>
          <p:cNvSpPr/>
          <p:nvPr/>
        </p:nvSpPr>
        <p:spPr>
          <a:xfrm>
            <a:off x="4788024" y="1844824"/>
            <a:ext cx="360040" cy="360040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Dikdörtgen 9"/>
          <p:cNvSpPr/>
          <p:nvPr/>
        </p:nvSpPr>
        <p:spPr>
          <a:xfrm>
            <a:off x="3885828" y="4509120"/>
            <a:ext cx="504056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30</a:t>
            </a:r>
            <a:endParaRPr lang="tr-TR" dirty="0"/>
          </a:p>
        </p:txBody>
      </p:sp>
      <p:sp>
        <p:nvSpPr>
          <p:cNvPr id="11" name="Dikdörtgen 10"/>
          <p:cNvSpPr/>
          <p:nvPr/>
        </p:nvSpPr>
        <p:spPr>
          <a:xfrm>
            <a:off x="3890020" y="3908673"/>
            <a:ext cx="504056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9</a:t>
            </a:r>
            <a:endParaRPr lang="tr-TR" dirty="0"/>
          </a:p>
        </p:txBody>
      </p:sp>
      <p:sp>
        <p:nvSpPr>
          <p:cNvPr id="12" name="Dikdörtgen 11"/>
          <p:cNvSpPr/>
          <p:nvPr/>
        </p:nvSpPr>
        <p:spPr>
          <a:xfrm>
            <a:off x="3904878" y="3284984"/>
            <a:ext cx="504056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2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5727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Bir </a:t>
            </a:r>
            <a:r>
              <a:rPr lang="tr-TR" dirty="0" err="1"/>
              <a:t>postfix</a:t>
            </a:r>
            <a:r>
              <a:rPr lang="tr-TR" dirty="0"/>
              <a:t> ifadenin hesaplanması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936104"/>
          </a:xfrm>
        </p:spPr>
        <p:txBody>
          <a:bodyPr/>
          <a:lstStyle/>
          <a:p>
            <a:r>
              <a:rPr lang="tr-TR" dirty="0" smtClean="0"/>
              <a:t>Örnek</a:t>
            </a:r>
            <a:r>
              <a:rPr lang="tr-TR" sz="4000" dirty="0" smtClean="0"/>
              <a:t>: 3 4 +  5 6 * 9 2 - + * </a:t>
            </a:r>
            <a:endParaRPr lang="tr-TR" dirty="0"/>
          </a:p>
        </p:txBody>
      </p:sp>
      <p:grpSp>
        <p:nvGrpSpPr>
          <p:cNvPr id="4" name="Grup 3"/>
          <p:cNvGrpSpPr/>
          <p:nvPr/>
        </p:nvGrpSpPr>
        <p:grpSpPr>
          <a:xfrm>
            <a:off x="3635896" y="2996952"/>
            <a:ext cx="1008112" cy="2736304"/>
            <a:chOff x="1259632" y="3140968"/>
            <a:chExt cx="1800200" cy="3024336"/>
          </a:xfrm>
        </p:grpSpPr>
        <p:cxnSp>
          <p:nvCxnSpPr>
            <p:cNvPr id="5" name="Düz Bağlayıcı 4"/>
            <p:cNvCxnSpPr/>
            <p:nvPr/>
          </p:nvCxnSpPr>
          <p:spPr>
            <a:xfrm>
              <a:off x="1259632" y="3140968"/>
              <a:ext cx="0" cy="3024336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Düz Bağlayıcı 5"/>
            <p:cNvCxnSpPr/>
            <p:nvPr/>
          </p:nvCxnSpPr>
          <p:spPr>
            <a:xfrm>
              <a:off x="3059832" y="3140968"/>
              <a:ext cx="0" cy="3024336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Düz Bağlayıcı 6"/>
            <p:cNvCxnSpPr/>
            <p:nvPr/>
          </p:nvCxnSpPr>
          <p:spPr>
            <a:xfrm>
              <a:off x="1259632" y="6165304"/>
              <a:ext cx="1800200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Dikdörtgen 7"/>
          <p:cNvSpPr/>
          <p:nvPr/>
        </p:nvSpPr>
        <p:spPr>
          <a:xfrm>
            <a:off x="3887924" y="5085184"/>
            <a:ext cx="504056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2400" dirty="0"/>
              <a:t>7</a:t>
            </a:r>
            <a:endParaRPr lang="tr-TR" dirty="0"/>
          </a:p>
        </p:txBody>
      </p:sp>
      <p:sp>
        <p:nvSpPr>
          <p:cNvPr id="16" name="İkizkenar Üçgen 15"/>
          <p:cNvSpPr/>
          <p:nvPr/>
        </p:nvSpPr>
        <p:spPr>
          <a:xfrm>
            <a:off x="5076056" y="1844824"/>
            <a:ext cx="360040" cy="360040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Dikdörtgen 9"/>
          <p:cNvSpPr/>
          <p:nvPr/>
        </p:nvSpPr>
        <p:spPr>
          <a:xfrm>
            <a:off x="3885828" y="4509120"/>
            <a:ext cx="504056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30</a:t>
            </a:r>
            <a:endParaRPr lang="tr-TR" dirty="0"/>
          </a:p>
        </p:txBody>
      </p:sp>
      <p:sp>
        <p:nvSpPr>
          <p:cNvPr id="11" name="Dikdörtgen 10"/>
          <p:cNvSpPr/>
          <p:nvPr/>
        </p:nvSpPr>
        <p:spPr>
          <a:xfrm>
            <a:off x="3890020" y="3908673"/>
            <a:ext cx="504056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7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2278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Bir </a:t>
            </a:r>
            <a:r>
              <a:rPr lang="tr-TR" dirty="0" err="1"/>
              <a:t>postfix</a:t>
            </a:r>
            <a:r>
              <a:rPr lang="tr-TR" dirty="0"/>
              <a:t> ifadenin hesaplanması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936104"/>
          </a:xfrm>
        </p:spPr>
        <p:txBody>
          <a:bodyPr/>
          <a:lstStyle/>
          <a:p>
            <a:r>
              <a:rPr lang="tr-TR" dirty="0" smtClean="0"/>
              <a:t>Örnek</a:t>
            </a:r>
            <a:r>
              <a:rPr lang="tr-TR" sz="4000" dirty="0" smtClean="0"/>
              <a:t>: 3 4 +  5 6 * 9 2 - + * </a:t>
            </a:r>
            <a:endParaRPr lang="tr-TR" dirty="0"/>
          </a:p>
        </p:txBody>
      </p:sp>
      <p:grpSp>
        <p:nvGrpSpPr>
          <p:cNvPr id="4" name="Grup 3"/>
          <p:cNvGrpSpPr/>
          <p:nvPr/>
        </p:nvGrpSpPr>
        <p:grpSpPr>
          <a:xfrm>
            <a:off x="3635896" y="2996952"/>
            <a:ext cx="1008112" cy="2736304"/>
            <a:chOff x="1259632" y="3140968"/>
            <a:chExt cx="1800200" cy="3024336"/>
          </a:xfrm>
        </p:grpSpPr>
        <p:cxnSp>
          <p:nvCxnSpPr>
            <p:cNvPr id="5" name="Düz Bağlayıcı 4"/>
            <p:cNvCxnSpPr/>
            <p:nvPr/>
          </p:nvCxnSpPr>
          <p:spPr>
            <a:xfrm>
              <a:off x="1259632" y="3140968"/>
              <a:ext cx="0" cy="3024336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Düz Bağlayıcı 5"/>
            <p:cNvCxnSpPr/>
            <p:nvPr/>
          </p:nvCxnSpPr>
          <p:spPr>
            <a:xfrm>
              <a:off x="3059832" y="3140968"/>
              <a:ext cx="0" cy="3024336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Düz Bağlayıcı 6"/>
            <p:cNvCxnSpPr/>
            <p:nvPr/>
          </p:nvCxnSpPr>
          <p:spPr>
            <a:xfrm>
              <a:off x="1259632" y="6165304"/>
              <a:ext cx="1800200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Dikdörtgen 7"/>
          <p:cNvSpPr/>
          <p:nvPr/>
        </p:nvSpPr>
        <p:spPr>
          <a:xfrm>
            <a:off x="3887924" y="5085184"/>
            <a:ext cx="504056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2400" dirty="0"/>
              <a:t>7</a:t>
            </a:r>
            <a:endParaRPr lang="tr-TR" dirty="0"/>
          </a:p>
        </p:txBody>
      </p:sp>
      <p:sp>
        <p:nvSpPr>
          <p:cNvPr id="16" name="İkizkenar Üçgen 15"/>
          <p:cNvSpPr/>
          <p:nvPr/>
        </p:nvSpPr>
        <p:spPr>
          <a:xfrm>
            <a:off x="5436096" y="1844824"/>
            <a:ext cx="360040" cy="360040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Dikdörtgen 9"/>
          <p:cNvSpPr/>
          <p:nvPr/>
        </p:nvSpPr>
        <p:spPr>
          <a:xfrm>
            <a:off x="3885828" y="4509120"/>
            <a:ext cx="504056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37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4744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Bir </a:t>
            </a:r>
            <a:r>
              <a:rPr lang="tr-TR" dirty="0" err="1"/>
              <a:t>postfix</a:t>
            </a:r>
            <a:r>
              <a:rPr lang="tr-TR" dirty="0"/>
              <a:t> ifadenin hesaplanması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29208" y="1376772"/>
            <a:ext cx="8229600" cy="936104"/>
          </a:xfrm>
        </p:spPr>
        <p:txBody>
          <a:bodyPr>
            <a:normAutofit/>
          </a:bodyPr>
          <a:lstStyle/>
          <a:p>
            <a:r>
              <a:rPr lang="tr-TR" dirty="0" smtClean="0"/>
              <a:t>Örnek</a:t>
            </a:r>
            <a:r>
              <a:rPr lang="tr-TR" sz="4000" dirty="0" smtClean="0"/>
              <a:t>: 3 4 +  5 6 * 9 2 - + * </a:t>
            </a:r>
            <a:endParaRPr lang="tr-TR" dirty="0"/>
          </a:p>
        </p:txBody>
      </p:sp>
      <p:grpSp>
        <p:nvGrpSpPr>
          <p:cNvPr id="4" name="Grup 3"/>
          <p:cNvGrpSpPr/>
          <p:nvPr/>
        </p:nvGrpSpPr>
        <p:grpSpPr>
          <a:xfrm>
            <a:off x="3635896" y="2996952"/>
            <a:ext cx="1008112" cy="2736304"/>
            <a:chOff x="1259632" y="3140968"/>
            <a:chExt cx="1800200" cy="3024336"/>
          </a:xfrm>
        </p:grpSpPr>
        <p:cxnSp>
          <p:nvCxnSpPr>
            <p:cNvPr id="5" name="Düz Bağlayıcı 4"/>
            <p:cNvCxnSpPr/>
            <p:nvPr/>
          </p:nvCxnSpPr>
          <p:spPr>
            <a:xfrm>
              <a:off x="1259632" y="3140968"/>
              <a:ext cx="0" cy="3024336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Düz Bağlayıcı 5"/>
            <p:cNvCxnSpPr/>
            <p:nvPr/>
          </p:nvCxnSpPr>
          <p:spPr>
            <a:xfrm>
              <a:off x="3059832" y="3140968"/>
              <a:ext cx="0" cy="3024336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Düz Bağlayıcı 6"/>
            <p:cNvCxnSpPr/>
            <p:nvPr/>
          </p:nvCxnSpPr>
          <p:spPr>
            <a:xfrm>
              <a:off x="1259632" y="6165304"/>
              <a:ext cx="1800200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Dikdörtgen 7"/>
          <p:cNvSpPr/>
          <p:nvPr/>
        </p:nvSpPr>
        <p:spPr>
          <a:xfrm>
            <a:off x="3887924" y="5085184"/>
            <a:ext cx="504056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tr-TR" sz="2000" dirty="0" smtClean="0"/>
              <a:t>259</a:t>
            </a:r>
            <a:endParaRPr lang="tr-TR" sz="1600" dirty="0"/>
          </a:p>
        </p:txBody>
      </p:sp>
      <p:sp>
        <p:nvSpPr>
          <p:cNvPr id="16" name="İkizkenar Üçgen 15"/>
          <p:cNvSpPr/>
          <p:nvPr/>
        </p:nvSpPr>
        <p:spPr>
          <a:xfrm>
            <a:off x="5796136" y="1844824"/>
            <a:ext cx="360040" cy="360040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188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Postfix</a:t>
            </a:r>
            <a:r>
              <a:rPr lang="en-US" dirty="0" smtClean="0"/>
              <a:t> </a:t>
            </a:r>
            <a:r>
              <a:rPr lang="en-US" smtClean="0"/>
              <a:t>ornekler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Infix: </a:t>
            </a:r>
            <a:r>
              <a:rPr lang="en-US" b="1" dirty="0" smtClean="0"/>
              <a:t>5-16/(4*2^2)</a:t>
            </a:r>
          </a:p>
          <a:p>
            <a:r>
              <a:rPr lang="en-US" dirty="0" smtClean="0"/>
              <a:t>Postfix: 5 16 4 2 2  ^ * / -</a:t>
            </a:r>
          </a:p>
          <a:p>
            <a:r>
              <a:rPr lang="en-US" dirty="0"/>
              <a:t>Infix: </a:t>
            </a:r>
            <a:r>
              <a:rPr lang="en-US" b="1" dirty="0" smtClean="0"/>
              <a:t>5-16/4*2^2</a:t>
            </a:r>
            <a:endParaRPr lang="en-US" b="1" dirty="0"/>
          </a:p>
          <a:p>
            <a:r>
              <a:rPr lang="en-US" dirty="0"/>
              <a:t>Postfix: 5 </a:t>
            </a:r>
            <a:r>
              <a:rPr lang="en-US" dirty="0" smtClean="0"/>
              <a:t>16 4 / </a:t>
            </a:r>
            <a:r>
              <a:rPr lang="en-US" dirty="0"/>
              <a:t>2 2  ^ </a:t>
            </a:r>
            <a:r>
              <a:rPr lang="en-US" dirty="0" smtClean="0"/>
              <a:t>* -</a:t>
            </a:r>
          </a:p>
          <a:p>
            <a:r>
              <a:rPr lang="en-US" dirty="0"/>
              <a:t>Infix: </a:t>
            </a:r>
            <a:r>
              <a:rPr lang="en-US" b="1" dirty="0" smtClean="0"/>
              <a:t>(5-16)/4*2^2</a:t>
            </a:r>
            <a:endParaRPr lang="en-US" b="1" dirty="0"/>
          </a:p>
          <a:p>
            <a:r>
              <a:rPr lang="en-US" dirty="0"/>
              <a:t>Postfix: 5 </a:t>
            </a:r>
            <a:r>
              <a:rPr lang="en-US" dirty="0" smtClean="0"/>
              <a:t>16- </a:t>
            </a:r>
            <a:r>
              <a:rPr lang="en-US" dirty="0"/>
              <a:t>4 / 2 2  ^ </a:t>
            </a:r>
            <a:r>
              <a:rPr lang="en-US" dirty="0" smtClean="0"/>
              <a:t>*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4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Algoritma- Bir </a:t>
            </a:r>
            <a:r>
              <a:rPr lang="tr-TR" dirty="0" err="1"/>
              <a:t>postfix</a:t>
            </a:r>
            <a:r>
              <a:rPr lang="tr-TR" dirty="0"/>
              <a:t> ifadenin hesaplanması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544616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Suppose </a:t>
            </a:r>
            <a:r>
              <a:rPr lang="en-US" dirty="0"/>
              <a:t>P is an arithmetic expression in postfix notation. We will evaluate it using a stack to hold the operands</a:t>
            </a:r>
            <a:r>
              <a:rPr lang="en-US" dirty="0" smtClean="0"/>
              <a:t>.</a:t>
            </a:r>
            <a:endParaRPr lang="tr-TR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with an empty stack. We scan P from left to right. </a:t>
            </a:r>
            <a:endParaRPr lang="tr-TR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(we have not reached the end of P) </a:t>
            </a:r>
            <a:endParaRPr lang="tr-TR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tr-TR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an operand is found </a:t>
            </a:r>
            <a:endParaRPr lang="tr-TR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tr-TR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tr-TR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it onto the stack </a:t>
            </a:r>
            <a:endParaRPr lang="tr-TR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tr-TR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End-If </a:t>
            </a:r>
            <a:endParaRPr lang="tr-TR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tr-TR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an operator is found </a:t>
            </a:r>
            <a:endParaRPr lang="tr-TR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tr-TR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Pop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the stack and call the value A </a:t>
            </a:r>
            <a:endParaRPr lang="tr-TR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tr-TR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Pop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the stack and call the value B </a:t>
            </a:r>
            <a:endParaRPr lang="tr-TR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tr-TR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Evaluate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B op A using the operator just found. </a:t>
            </a:r>
            <a:endParaRPr lang="tr-TR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tr-TR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the resulting value onto the stack </a:t>
            </a:r>
            <a:endParaRPr lang="tr-TR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tr-TR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End-If </a:t>
            </a:r>
            <a:endParaRPr lang="tr-TR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End-While </a:t>
            </a:r>
            <a:endParaRPr lang="tr-TR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tr-TR" b="1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op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the stack (this is the final value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tr-TR" b="1" dirty="0"/>
          </a:p>
          <a:p>
            <a:endParaRPr lang="tr-TR" dirty="0" smtClean="0"/>
          </a:p>
          <a:p>
            <a:r>
              <a:rPr lang="en-US" dirty="0" smtClean="0"/>
              <a:t>Notes</a:t>
            </a:r>
            <a:r>
              <a:rPr lang="en-US" dirty="0"/>
              <a:t>:</a:t>
            </a:r>
          </a:p>
          <a:p>
            <a:r>
              <a:rPr lang="en-US" dirty="0"/>
              <a:t>At the end, there should be only one element left on the stack.</a:t>
            </a:r>
          </a:p>
          <a:p>
            <a:r>
              <a:rPr lang="en-US" dirty="0"/>
              <a:t>This assumes the postfix </a:t>
            </a:r>
            <a:r>
              <a:rPr lang="en-US" dirty="0" smtClean="0"/>
              <a:t>expression </a:t>
            </a:r>
            <a:r>
              <a:rPr lang="en-US" dirty="0"/>
              <a:t>is valid</a:t>
            </a:r>
            <a:r>
              <a:rPr lang="en-US" dirty="0" smtClean="0"/>
              <a:t>.</a:t>
            </a:r>
            <a:endParaRPr lang="tr-TR" dirty="0" smtClean="0"/>
          </a:p>
          <a:p>
            <a:endParaRPr lang="tr-TR" dirty="0"/>
          </a:p>
          <a:p>
            <a:r>
              <a:rPr lang="tr-TR" dirty="0"/>
              <a:t>http://faculty.cs.niu.edu/~hutchins/csci241/eval.htm</a:t>
            </a:r>
          </a:p>
        </p:txBody>
      </p:sp>
    </p:spTree>
    <p:extLst>
      <p:ext uri="{BB962C8B-B14F-4D97-AF65-F5344CB8AC3E}">
        <p14:creationId xmlns:p14="http://schemas.microsoft.com/office/powerpoint/2010/main" val="113534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C++’de </a:t>
            </a:r>
            <a:r>
              <a:rPr lang="tr-T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</a:t>
            </a:r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ADT</a:t>
            </a:r>
            <a:endParaRPr lang="tr-T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783745"/>
            <a:ext cx="5400600" cy="5597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ikdörtgen 3"/>
          <p:cNvSpPr/>
          <p:nvPr/>
        </p:nvSpPr>
        <p:spPr>
          <a:xfrm>
            <a:off x="2339752" y="6381328"/>
            <a:ext cx="37444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/>
              <a:t>http://www.cplusplus.com/reference/stack/stack/push/</a:t>
            </a:r>
          </a:p>
        </p:txBody>
      </p:sp>
    </p:spTree>
    <p:extLst>
      <p:ext uri="{BB962C8B-B14F-4D97-AF65-F5344CB8AC3E}">
        <p14:creationId xmlns:p14="http://schemas.microsoft.com/office/powerpoint/2010/main" val="353259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-12817"/>
            <a:ext cx="9144000" cy="777521"/>
          </a:xfrm>
        </p:spPr>
        <p:txBody>
          <a:bodyPr/>
          <a:lstStyle/>
          <a:p>
            <a:r>
              <a:rPr lang="tr-TR" dirty="0" smtClean="0"/>
              <a:t>Java ve </a:t>
            </a:r>
            <a:r>
              <a:rPr lang="tr-TR" dirty="0" err="1" smtClean="0"/>
              <a:t>C#’da</a:t>
            </a:r>
            <a:r>
              <a:rPr lang="tr-TR" dirty="0" smtClean="0"/>
              <a:t> </a:t>
            </a:r>
            <a:r>
              <a:rPr lang="tr-TR" dirty="0" err="1" smtClean="0"/>
              <a:t>stack</a:t>
            </a:r>
            <a:endParaRPr lang="tr-T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902581"/>
            <a:ext cx="2232248" cy="1460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346" y="1772816"/>
            <a:ext cx="4762607" cy="4722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66" y="2132856"/>
            <a:ext cx="4007327" cy="4653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764704"/>
            <a:ext cx="2016224" cy="1208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ikdörtgen 2"/>
          <p:cNvSpPr/>
          <p:nvPr/>
        </p:nvSpPr>
        <p:spPr>
          <a:xfrm>
            <a:off x="4392488" y="6495147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1000" dirty="0"/>
              <a:t>https://msdn.microsoft.com/en-us/library/system.collections.stack(v=vs.110).aspx</a:t>
            </a:r>
          </a:p>
        </p:txBody>
      </p:sp>
      <p:sp>
        <p:nvSpPr>
          <p:cNvPr id="4" name="Dikdörtgen 3"/>
          <p:cNvSpPr/>
          <p:nvPr/>
        </p:nvSpPr>
        <p:spPr>
          <a:xfrm>
            <a:off x="1331640" y="6248345"/>
            <a:ext cx="26707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dirty="0"/>
              <a:t>http://www.dotnetperls.com/stack-java</a:t>
            </a:r>
          </a:p>
        </p:txBody>
      </p:sp>
    </p:spTree>
    <p:extLst>
      <p:ext uri="{BB962C8B-B14F-4D97-AF65-F5344CB8AC3E}">
        <p14:creationId xmlns:p14="http://schemas.microsoft.com/office/powerpoint/2010/main" val="136526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Yığıt</a:t>
            </a:r>
            <a:r>
              <a:rPr lang="tr-TR" dirty="0" smtClean="0"/>
              <a:t> nasıl çalışır?</a:t>
            </a:r>
            <a:endParaRPr lang="tr-TR" dirty="0"/>
          </a:p>
        </p:txBody>
      </p:sp>
      <p:grpSp>
        <p:nvGrpSpPr>
          <p:cNvPr id="10" name="Grup 9"/>
          <p:cNvGrpSpPr/>
          <p:nvPr/>
        </p:nvGrpSpPr>
        <p:grpSpPr>
          <a:xfrm>
            <a:off x="3995539" y="3070701"/>
            <a:ext cx="1800200" cy="2808312"/>
            <a:chOff x="1259632" y="2204864"/>
            <a:chExt cx="1224136" cy="1872208"/>
          </a:xfrm>
        </p:grpSpPr>
        <p:cxnSp>
          <p:nvCxnSpPr>
            <p:cNvPr id="5" name="Düz Bağlayıcı 4"/>
            <p:cNvCxnSpPr/>
            <p:nvPr/>
          </p:nvCxnSpPr>
          <p:spPr>
            <a:xfrm>
              <a:off x="1259632" y="2204864"/>
              <a:ext cx="0" cy="187220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Düz Bağlayıcı 6"/>
            <p:cNvCxnSpPr/>
            <p:nvPr/>
          </p:nvCxnSpPr>
          <p:spPr>
            <a:xfrm>
              <a:off x="1259632" y="4077072"/>
              <a:ext cx="1224136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Düz Bağlayıcı 8"/>
            <p:cNvCxnSpPr/>
            <p:nvPr/>
          </p:nvCxnSpPr>
          <p:spPr>
            <a:xfrm flipV="1">
              <a:off x="2483768" y="2204864"/>
              <a:ext cx="0" cy="187220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Metin kutusu 18"/>
          <p:cNvSpPr txBox="1"/>
          <p:nvPr/>
        </p:nvSpPr>
        <p:spPr>
          <a:xfrm>
            <a:off x="4463591" y="6095037"/>
            <a:ext cx="828092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r-TR" dirty="0" err="1" smtClean="0"/>
              <a:t>Yığıt</a:t>
            </a:r>
            <a:endParaRPr lang="tr-TR" dirty="0" smtClean="0"/>
          </a:p>
          <a:p>
            <a:pPr algn="ctr"/>
            <a:r>
              <a:rPr lang="tr-TR" dirty="0" smtClean="0"/>
              <a:t>(</a:t>
            </a:r>
            <a:r>
              <a:rPr lang="tr-TR" dirty="0" err="1" smtClean="0"/>
              <a:t>Stack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6" name="Bulut Belirtme Çizgisi 5"/>
          <p:cNvSpPr/>
          <p:nvPr/>
        </p:nvSpPr>
        <p:spPr>
          <a:xfrm>
            <a:off x="683568" y="2708920"/>
            <a:ext cx="3096344" cy="1080120"/>
          </a:xfrm>
          <a:prstGeom prst="cloudCallout">
            <a:avLst>
              <a:gd name="adj1" fmla="val 65196"/>
              <a:gd name="adj2" fmla="val 3562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x=</a:t>
            </a:r>
            <a:r>
              <a:rPr lang="tr-TR" sz="2000" dirty="0" smtClean="0"/>
              <a:t>stack1.pop(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8" name="Metin kutusu 7"/>
          <p:cNvSpPr txBox="1"/>
          <p:nvPr/>
        </p:nvSpPr>
        <p:spPr>
          <a:xfrm>
            <a:off x="1187624" y="1124744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tr-TR" sz="2400" dirty="0"/>
              <a:t>Pop ile </a:t>
            </a:r>
            <a:r>
              <a:rPr lang="tr-TR" sz="2400" dirty="0" err="1"/>
              <a:t>yığıtın</a:t>
            </a:r>
            <a:r>
              <a:rPr lang="tr-TR" sz="2400" dirty="0"/>
              <a:t> üstünden bir eleman çıkarıyoruz.</a:t>
            </a:r>
          </a:p>
        </p:txBody>
      </p:sp>
      <p:sp>
        <p:nvSpPr>
          <p:cNvPr id="11" name="Dikdörtgen 10"/>
          <p:cNvSpPr/>
          <p:nvPr/>
        </p:nvSpPr>
        <p:spPr>
          <a:xfrm>
            <a:off x="4067547" y="5301208"/>
            <a:ext cx="1656184" cy="432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10</a:t>
            </a:r>
            <a:endParaRPr lang="tr-TR" dirty="0"/>
          </a:p>
        </p:txBody>
      </p:sp>
      <p:sp>
        <p:nvSpPr>
          <p:cNvPr id="12" name="Yay 11"/>
          <p:cNvSpPr/>
          <p:nvPr/>
        </p:nvSpPr>
        <p:spPr>
          <a:xfrm rot="16200000">
            <a:off x="5220072" y="2700536"/>
            <a:ext cx="1584176" cy="1584176"/>
          </a:xfrm>
          <a:prstGeom prst="arc">
            <a:avLst/>
          </a:prstGeom>
          <a:ln w="349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Dikdörtgen 13"/>
          <p:cNvSpPr/>
          <p:nvPr/>
        </p:nvSpPr>
        <p:spPr>
          <a:xfrm>
            <a:off x="4067944" y="4797152"/>
            <a:ext cx="1656184" cy="432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20</a:t>
            </a:r>
            <a:endParaRPr lang="tr-TR" dirty="0"/>
          </a:p>
        </p:txBody>
      </p:sp>
      <p:sp>
        <p:nvSpPr>
          <p:cNvPr id="15" name="Dikdörtgen 14"/>
          <p:cNvSpPr/>
          <p:nvPr/>
        </p:nvSpPr>
        <p:spPr>
          <a:xfrm>
            <a:off x="4067944" y="4293096"/>
            <a:ext cx="1656184" cy="432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3</a:t>
            </a:r>
            <a:r>
              <a:rPr lang="tr-TR" dirty="0" smtClean="0"/>
              <a:t>0</a:t>
            </a:r>
            <a:endParaRPr lang="tr-TR" dirty="0"/>
          </a:p>
        </p:txBody>
      </p:sp>
      <p:sp>
        <p:nvSpPr>
          <p:cNvPr id="17" name="Dikdörtgen 16"/>
          <p:cNvSpPr/>
          <p:nvPr/>
        </p:nvSpPr>
        <p:spPr>
          <a:xfrm>
            <a:off x="6156176" y="2461701"/>
            <a:ext cx="1656184" cy="432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x=</a:t>
            </a:r>
            <a:r>
              <a:rPr lang="tr-TR" b="1" dirty="0" smtClean="0">
                <a:solidFill>
                  <a:srgbClr val="FF0066"/>
                </a:solidFill>
              </a:rPr>
              <a:t>40</a:t>
            </a:r>
            <a:endParaRPr lang="tr-TR" b="1" dirty="0">
              <a:solidFill>
                <a:srgbClr val="FF0066"/>
              </a:solidFill>
            </a:endParaRPr>
          </a:p>
        </p:txBody>
      </p:sp>
      <p:sp>
        <p:nvSpPr>
          <p:cNvPr id="16" name="Dikdörtgen 15"/>
          <p:cNvSpPr/>
          <p:nvPr/>
        </p:nvSpPr>
        <p:spPr>
          <a:xfrm>
            <a:off x="4067944" y="3789040"/>
            <a:ext cx="1656184" cy="43204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40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6795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2177</TotalTime>
  <Words>2293</Words>
  <Application>Microsoft Office PowerPoint</Application>
  <PresentationFormat>Ekran Gösterisi (4:3)</PresentationFormat>
  <Paragraphs>799</Paragraphs>
  <Slides>87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87</vt:i4>
      </vt:variant>
    </vt:vector>
  </HeadingPairs>
  <TitlesOfParts>
    <vt:vector size="94" baseType="lpstr">
      <vt:lpstr>Arial Unicode MS</vt:lpstr>
      <vt:lpstr>Arial</vt:lpstr>
      <vt:lpstr>Calibri</vt:lpstr>
      <vt:lpstr>Courier New</vt:lpstr>
      <vt:lpstr>Symbol</vt:lpstr>
      <vt:lpstr>Wingdings</vt:lpstr>
      <vt:lpstr>Ofis Teması</vt:lpstr>
      <vt:lpstr>Yığıt Soyut Veri Tipi (Stack ADT) Yığıt Veri Yapısı</vt:lpstr>
      <vt:lpstr>Yığıt </vt:lpstr>
      <vt:lpstr>Yığıt nasıl çalışır?</vt:lpstr>
      <vt:lpstr>Yığıt nasıl çalışır?</vt:lpstr>
      <vt:lpstr>Yığıt nasıl çalışır?</vt:lpstr>
      <vt:lpstr>Yığıt nasıl çalışır?</vt:lpstr>
      <vt:lpstr>Yığıt nasıl çalışır?</vt:lpstr>
      <vt:lpstr>Yığıt nasıl çalışır?</vt:lpstr>
      <vt:lpstr>Yığıt nasıl çalışır?</vt:lpstr>
      <vt:lpstr>Yığıt nasıl çalışır?</vt:lpstr>
      <vt:lpstr>Yığıt nasıl çalışır?</vt:lpstr>
      <vt:lpstr>Yığıt nasıl çalışır?</vt:lpstr>
      <vt:lpstr>Yığıt üzerinde tanımlı temel işlemler </vt:lpstr>
      <vt:lpstr>Stack ADT – Dizi ile gerçekleştirme</vt:lpstr>
      <vt:lpstr>Stack ADT – Dizi ile gerçekleştirme</vt:lpstr>
      <vt:lpstr>Stack ADT – Dizi ile gerçekleştirme</vt:lpstr>
      <vt:lpstr>Stack ADT – Dizi ile gerçekleştirme</vt:lpstr>
      <vt:lpstr>Stack ADT – Dizi ile gerçekleştirme</vt:lpstr>
      <vt:lpstr>Stack ADT – Dizi ile gerçekleştirme</vt:lpstr>
      <vt:lpstr>Stack ADT – Dizi ile gerçekleştirme</vt:lpstr>
      <vt:lpstr>Stack ADT – Dizi ile gerçekleştirme</vt:lpstr>
      <vt:lpstr>Stack ADT – Dizi ile gerçekleştirme</vt:lpstr>
      <vt:lpstr>Stack ADT – Dizi ile gerçekleştirme</vt:lpstr>
      <vt:lpstr>Stack ADT – Dizi ile gerçekleştirme</vt:lpstr>
      <vt:lpstr>Stack ADT – Dizi ile gerçekleştirme</vt:lpstr>
      <vt:lpstr>Stack ADT – Dizi ile gerçekleştirme</vt:lpstr>
      <vt:lpstr>Bağlı Yığıt Veri Yapısı</vt:lpstr>
      <vt:lpstr>Bağlı Yığıt Veri Yapısı</vt:lpstr>
      <vt:lpstr>Bağlı Yığıt Veri Yapısı</vt:lpstr>
      <vt:lpstr>Bağlı Yığıt Veri Yapısı</vt:lpstr>
      <vt:lpstr>Bağlı Yığıt Veri Yapısı</vt:lpstr>
      <vt:lpstr>Bağlı Yığıt Veri Yapısı</vt:lpstr>
      <vt:lpstr>Bağlı Yığıt Veri Yapısı</vt:lpstr>
      <vt:lpstr>Bağlı Yığıt Veri Yapısı</vt:lpstr>
      <vt:lpstr>Bağlı Yığıt Veri Yapısı</vt:lpstr>
      <vt:lpstr>Stack uygulaması: Infix, Prefix, Postfix</vt:lpstr>
      <vt:lpstr>Infix, Prefix, Postfix</vt:lpstr>
      <vt:lpstr>Infix, Prefix, Postfix</vt:lpstr>
      <vt:lpstr>Infix, Prefix, Postfix</vt:lpstr>
      <vt:lpstr>Infix, Prefix, Postfix</vt:lpstr>
      <vt:lpstr>Infix, Prefix, Postfix</vt:lpstr>
      <vt:lpstr>Algoritma- Infix’den postfix’e dönüşüm</vt:lpstr>
      <vt:lpstr>Operator öncelikleri</vt:lpstr>
      <vt:lpstr>Örnek : Infix’den postfix’e dönüşüm</vt:lpstr>
      <vt:lpstr>Örnek: Infix’den postfix’e dönüşüm</vt:lpstr>
      <vt:lpstr>Örnek: Infix’den postfix’e dönüşüm</vt:lpstr>
      <vt:lpstr>Örnek: Infix’den postfix’e dönüşüm</vt:lpstr>
      <vt:lpstr>Örnek: Infix’den postfix’e dönüşüm</vt:lpstr>
      <vt:lpstr>Örnek: Infix’den postfix’e dönüşüm</vt:lpstr>
      <vt:lpstr>Örnek: Infix’den postfix’e dönüşüm</vt:lpstr>
      <vt:lpstr>Örnek: Infix’den postfix’e dönüşüm</vt:lpstr>
      <vt:lpstr>Örnek: Infix’den postfix’e dönüşüm</vt:lpstr>
      <vt:lpstr>Örnek: Infix’den postfix’e dönüşüm</vt:lpstr>
      <vt:lpstr>Örnek: Infix’den postfix’e dönüşüm</vt:lpstr>
      <vt:lpstr>Örnek: Infix’den postfix’e dönüşüm</vt:lpstr>
      <vt:lpstr>Örnek: Infix’den postfix’e dönüşüm</vt:lpstr>
      <vt:lpstr>Örnek: Infix’den postfix’e dönüşüm</vt:lpstr>
      <vt:lpstr>Örnek: Infix’den postfix’e dönüşüm</vt:lpstr>
      <vt:lpstr>Örnek: Infix’den postfix’e dönüşüm</vt:lpstr>
      <vt:lpstr>Örnek: Infix’den postfix’e dönüşüm</vt:lpstr>
      <vt:lpstr>Örnek: Infix’den postfix’e dönüşüm</vt:lpstr>
      <vt:lpstr>Örnek: Infix’den postfix’e dönüşüm</vt:lpstr>
      <vt:lpstr>Örnek: Infix’den postfix’e dönüşüm</vt:lpstr>
      <vt:lpstr>Örnek: Infix’den postfix’e dönüşüm</vt:lpstr>
      <vt:lpstr>Örnek: Infix’den postfix’e dönüşüm</vt:lpstr>
      <vt:lpstr>Örnek: Infix’den postfix’e dönüşüm</vt:lpstr>
      <vt:lpstr>Örnek: Infix’den postfix’e dönüşüm</vt:lpstr>
      <vt:lpstr>Örnek: Infix’den postfix’e dönüşüm</vt:lpstr>
      <vt:lpstr>Örnek: Infix’den postfix’e dönüşüm</vt:lpstr>
      <vt:lpstr>Uygulama</vt:lpstr>
      <vt:lpstr>Postfix dönüşümünün değerlendirilmesi</vt:lpstr>
      <vt:lpstr>Bir postfix ifadenin hesaplanması</vt:lpstr>
      <vt:lpstr>Bir postfix ifadenin hesaplanması</vt:lpstr>
      <vt:lpstr>Bir postfix ifadenin hesaplanması</vt:lpstr>
      <vt:lpstr>Bir postfix ifadenin hesaplanması</vt:lpstr>
      <vt:lpstr>Bir postfix ifadenin hesaplanması</vt:lpstr>
      <vt:lpstr>Bir postfix ifadenin hesaplanması</vt:lpstr>
      <vt:lpstr>Bir postfix ifadenin hesaplanması</vt:lpstr>
      <vt:lpstr>Bir postfix ifadenin hesaplanması</vt:lpstr>
      <vt:lpstr>Bir postfix ifadenin hesaplanması</vt:lpstr>
      <vt:lpstr>Bir postfix ifadenin hesaplanması</vt:lpstr>
      <vt:lpstr>Bir postfix ifadenin hesaplanması</vt:lpstr>
      <vt:lpstr>Bir postfix ifadenin hesaplanması</vt:lpstr>
      <vt:lpstr>Postfix ornekler</vt:lpstr>
      <vt:lpstr>Algoritma- Bir postfix ifadenin hesaplanması</vt:lpstr>
      <vt:lpstr>C++’de Stack ADT</vt:lpstr>
      <vt:lpstr>Java ve C#’da stack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 ADT</dc:title>
  <dc:creator>xyz</dc:creator>
  <cp:lastModifiedBy>bilg</cp:lastModifiedBy>
  <cp:revision>186</cp:revision>
  <dcterms:created xsi:type="dcterms:W3CDTF">2015-11-04T20:19:11Z</dcterms:created>
  <dcterms:modified xsi:type="dcterms:W3CDTF">2016-11-09T11:56:05Z</dcterms:modified>
</cp:coreProperties>
</file>