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306" r:id="rId3"/>
    <p:sldId id="318" r:id="rId4"/>
    <p:sldId id="316" r:id="rId5"/>
    <p:sldId id="317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3" r:id="rId14"/>
    <p:sldId id="337" r:id="rId15"/>
    <p:sldId id="365" r:id="rId16"/>
    <p:sldId id="366" r:id="rId17"/>
    <p:sldId id="352" r:id="rId18"/>
    <p:sldId id="354" r:id="rId19"/>
    <p:sldId id="355" r:id="rId20"/>
    <p:sldId id="360" r:id="rId21"/>
    <p:sldId id="394" r:id="rId22"/>
    <p:sldId id="361" r:id="rId23"/>
    <p:sldId id="362" r:id="rId24"/>
    <p:sldId id="363" r:id="rId25"/>
    <p:sldId id="359" r:id="rId26"/>
    <p:sldId id="395" r:id="rId27"/>
    <p:sldId id="338" r:id="rId28"/>
    <p:sldId id="344" r:id="rId29"/>
    <p:sldId id="345" r:id="rId30"/>
    <p:sldId id="346" r:id="rId31"/>
    <p:sldId id="348" r:id="rId32"/>
    <p:sldId id="367" r:id="rId33"/>
    <p:sldId id="370" r:id="rId34"/>
    <p:sldId id="368" r:id="rId35"/>
    <p:sldId id="372" r:id="rId36"/>
    <p:sldId id="374" r:id="rId37"/>
    <p:sldId id="375" r:id="rId38"/>
    <p:sldId id="376" r:id="rId39"/>
    <p:sldId id="377" r:id="rId40"/>
    <p:sldId id="398" r:id="rId41"/>
    <p:sldId id="334" r:id="rId42"/>
    <p:sldId id="349" r:id="rId43"/>
    <p:sldId id="350" r:id="rId44"/>
    <p:sldId id="267" r:id="rId45"/>
    <p:sldId id="305" r:id="rId46"/>
    <p:sldId id="307" r:id="rId47"/>
    <p:sldId id="308" r:id="rId48"/>
    <p:sldId id="309" r:id="rId49"/>
    <p:sldId id="310" r:id="rId50"/>
    <p:sldId id="263" r:id="rId51"/>
    <p:sldId id="279" r:id="rId52"/>
    <p:sldId id="280" r:id="rId53"/>
    <p:sldId id="281" r:id="rId54"/>
    <p:sldId id="282" r:id="rId55"/>
    <p:sldId id="283" r:id="rId56"/>
    <p:sldId id="284" r:id="rId57"/>
    <p:sldId id="286" r:id="rId58"/>
    <p:sldId id="287" r:id="rId59"/>
    <p:sldId id="311" r:id="rId60"/>
    <p:sldId id="288" r:id="rId61"/>
    <p:sldId id="289" r:id="rId62"/>
    <p:sldId id="290" r:id="rId63"/>
    <p:sldId id="292" r:id="rId64"/>
    <p:sldId id="293" r:id="rId65"/>
    <p:sldId id="294" r:id="rId66"/>
    <p:sldId id="295" r:id="rId67"/>
    <p:sldId id="297" r:id="rId68"/>
    <p:sldId id="298" r:id="rId69"/>
    <p:sldId id="299" r:id="rId70"/>
    <p:sldId id="300" r:id="rId71"/>
    <p:sldId id="301" r:id="rId72"/>
    <p:sldId id="302" r:id="rId73"/>
    <p:sldId id="285" r:id="rId74"/>
    <p:sldId id="397" r:id="rId75"/>
    <p:sldId id="340" r:id="rId76"/>
    <p:sldId id="378" r:id="rId77"/>
    <p:sldId id="379" r:id="rId78"/>
    <p:sldId id="382" r:id="rId79"/>
    <p:sldId id="383" r:id="rId80"/>
    <p:sldId id="384" r:id="rId81"/>
    <p:sldId id="385" r:id="rId82"/>
    <p:sldId id="386" r:id="rId83"/>
    <p:sldId id="387" r:id="rId84"/>
    <p:sldId id="388" r:id="rId85"/>
    <p:sldId id="389" r:id="rId86"/>
    <p:sldId id="391" r:id="rId87"/>
    <p:sldId id="392" r:id="rId88"/>
    <p:sldId id="396" r:id="rId89"/>
    <p:sldId id="258" r:id="rId90"/>
    <p:sldId id="261" r:id="rId91"/>
    <p:sldId id="304" r:id="rId9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99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86" autoAdjust="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F1AAE-E9D3-4FA6-AA45-1D20C2A3F9E7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2EA3C-44CD-49E9-86DC-73C981F3A8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56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&lt;</a:t>
            </a:r>
            <a:r>
              <a:rPr lang="tr-TR" dirty="0" err="1" smtClean="0"/>
              <a:t>cstdlib</a:t>
            </a:r>
            <a:r>
              <a:rPr lang="tr-TR" dirty="0" smtClean="0"/>
              <a:t>&gt;</a:t>
            </a:r>
          </a:p>
          <a:p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&lt;</a:t>
            </a:r>
            <a:r>
              <a:rPr lang="tr-TR" dirty="0" err="1" smtClean="0"/>
              <a:t>iostream</a:t>
            </a:r>
            <a:r>
              <a:rPr lang="tr-TR" dirty="0" smtClean="0"/>
              <a:t>&gt;</a:t>
            </a:r>
          </a:p>
          <a:p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&lt;</a:t>
            </a:r>
            <a:r>
              <a:rPr lang="tr-TR" dirty="0" err="1" smtClean="0"/>
              <a:t>exception</a:t>
            </a:r>
            <a:r>
              <a:rPr lang="tr-TR" dirty="0" smtClean="0"/>
              <a:t>&gt;</a:t>
            </a:r>
          </a:p>
          <a:p>
            <a:r>
              <a:rPr lang="tr-TR" dirty="0" smtClean="0"/>
              <a:t>        </a:t>
            </a:r>
          </a:p>
          <a:p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namespace</a:t>
            </a:r>
            <a:r>
              <a:rPr lang="tr-TR" dirty="0" smtClean="0"/>
              <a:t> </a:t>
            </a:r>
            <a:r>
              <a:rPr lang="tr-TR" dirty="0" err="1" smtClean="0"/>
              <a:t>std</a:t>
            </a:r>
            <a:r>
              <a:rPr lang="tr-TR" dirty="0" smtClean="0"/>
              <a:t>;</a:t>
            </a:r>
          </a:p>
          <a:p>
            <a:r>
              <a:rPr lang="tr-TR" dirty="0" smtClean="0"/>
              <a:t> </a:t>
            </a:r>
          </a:p>
          <a:p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stackbos:public</a:t>
            </a:r>
            <a:r>
              <a:rPr lang="tr-TR" dirty="0" smtClean="0"/>
              <a:t> </a:t>
            </a:r>
            <a:r>
              <a:rPr lang="tr-TR" dirty="0" err="1" smtClean="0"/>
              <a:t>exception</a:t>
            </a:r>
            <a:r>
              <a:rPr lang="tr-TR" dirty="0" smtClean="0"/>
              <a:t>{</a:t>
            </a:r>
          </a:p>
          <a:p>
            <a:r>
              <a:rPr lang="tr-TR" dirty="0" err="1" smtClean="0"/>
              <a:t>public</a:t>
            </a:r>
            <a:r>
              <a:rPr lang="tr-TR" dirty="0" smtClean="0"/>
              <a:t>: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char</a:t>
            </a:r>
            <a:r>
              <a:rPr lang="tr-TR" dirty="0" smtClean="0"/>
              <a:t> * </a:t>
            </a:r>
            <a:r>
              <a:rPr lang="tr-TR" dirty="0" err="1" smtClean="0"/>
              <a:t>what</a:t>
            </a:r>
            <a:r>
              <a:rPr lang="tr-TR" dirty="0" smtClean="0"/>
              <a:t>() 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throw</a:t>
            </a:r>
            <a:r>
              <a:rPr lang="tr-TR" dirty="0" smtClean="0"/>
              <a:t>(){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return</a:t>
            </a:r>
            <a:r>
              <a:rPr lang="tr-TR" dirty="0" smtClean="0"/>
              <a:t> "hata: </a:t>
            </a:r>
            <a:r>
              <a:rPr lang="tr-TR" dirty="0" err="1" smtClean="0"/>
              <a:t>stack</a:t>
            </a:r>
            <a:r>
              <a:rPr lang="tr-TR" dirty="0" smtClean="0"/>
              <a:t> boş";</a:t>
            </a:r>
          </a:p>
          <a:p>
            <a:r>
              <a:rPr lang="tr-TR" dirty="0" smtClean="0"/>
              <a:t>    }</a:t>
            </a:r>
          </a:p>
          <a:p>
            <a:r>
              <a:rPr lang="tr-TR" dirty="0" smtClean="0"/>
              <a:t>};</a:t>
            </a:r>
          </a:p>
          <a:p>
            <a:endParaRPr lang="tr-TR" dirty="0" smtClean="0"/>
          </a:p>
          <a:p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stackkapasite:public</a:t>
            </a:r>
            <a:r>
              <a:rPr lang="tr-TR" dirty="0" smtClean="0"/>
              <a:t> </a:t>
            </a:r>
            <a:r>
              <a:rPr lang="tr-TR" dirty="0" err="1" smtClean="0"/>
              <a:t>exception</a:t>
            </a:r>
            <a:r>
              <a:rPr lang="tr-TR" dirty="0" smtClean="0"/>
              <a:t>{</a:t>
            </a:r>
          </a:p>
          <a:p>
            <a:r>
              <a:rPr lang="tr-TR" dirty="0" err="1" smtClean="0"/>
              <a:t>private</a:t>
            </a:r>
            <a:r>
              <a:rPr lang="tr-TR" dirty="0" smtClean="0"/>
              <a:t>: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char</a:t>
            </a:r>
            <a:r>
              <a:rPr lang="tr-TR" dirty="0" smtClean="0"/>
              <a:t> * mesaj;</a:t>
            </a:r>
          </a:p>
          <a:p>
            <a:r>
              <a:rPr lang="tr-TR" dirty="0" err="1" smtClean="0"/>
              <a:t>public</a:t>
            </a:r>
            <a:r>
              <a:rPr lang="tr-TR" dirty="0" smtClean="0"/>
              <a:t>: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stackkapasite</a:t>
            </a:r>
            <a:r>
              <a:rPr lang="tr-TR" dirty="0" smtClean="0"/>
              <a:t>(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char</a:t>
            </a:r>
            <a:r>
              <a:rPr lang="tr-TR" dirty="0" smtClean="0"/>
              <a:t> * mesaj){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this</a:t>
            </a:r>
            <a:r>
              <a:rPr lang="tr-TR" dirty="0" smtClean="0"/>
              <a:t>-&gt;mesaj=mesaj;</a:t>
            </a:r>
          </a:p>
          <a:p>
            <a:r>
              <a:rPr lang="tr-TR" dirty="0" smtClean="0"/>
              <a:t>    }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char</a:t>
            </a:r>
            <a:r>
              <a:rPr lang="tr-TR" dirty="0" smtClean="0"/>
              <a:t> * </a:t>
            </a:r>
            <a:r>
              <a:rPr lang="tr-TR" dirty="0" err="1" smtClean="0"/>
              <a:t>what</a:t>
            </a:r>
            <a:r>
              <a:rPr lang="tr-TR" dirty="0" smtClean="0"/>
              <a:t>() 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throw</a:t>
            </a:r>
            <a:r>
              <a:rPr lang="tr-TR" dirty="0" smtClean="0"/>
              <a:t>(){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return</a:t>
            </a:r>
            <a:r>
              <a:rPr lang="tr-TR" dirty="0" smtClean="0"/>
              <a:t> mesaj;</a:t>
            </a:r>
          </a:p>
          <a:p>
            <a:r>
              <a:rPr lang="tr-TR" dirty="0" smtClean="0"/>
              <a:t>    }</a:t>
            </a:r>
          </a:p>
          <a:p>
            <a:r>
              <a:rPr lang="tr-TR" dirty="0" smtClean="0"/>
              <a:t>};</a:t>
            </a:r>
          </a:p>
          <a:p>
            <a:endParaRPr lang="tr-TR" dirty="0" smtClean="0"/>
          </a:p>
          <a:p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Stack</a:t>
            </a:r>
            <a:r>
              <a:rPr lang="tr-TR" dirty="0" smtClean="0"/>
              <a:t> {</a:t>
            </a:r>
          </a:p>
          <a:p>
            <a:r>
              <a:rPr lang="tr-TR" dirty="0" err="1" smtClean="0"/>
              <a:t>private</a:t>
            </a:r>
            <a:r>
              <a:rPr lang="tr-TR" dirty="0" smtClean="0"/>
              <a:t>:</a:t>
            </a:r>
          </a:p>
          <a:p>
            <a:r>
              <a:rPr lang="tr-TR" dirty="0" smtClean="0"/>
              <a:t>      </a:t>
            </a:r>
            <a:r>
              <a:rPr lang="tr-TR" dirty="0" err="1" smtClean="0"/>
              <a:t>int</a:t>
            </a:r>
            <a:r>
              <a:rPr lang="tr-TR" dirty="0" smtClean="0"/>
              <a:t> top; //tepe</a:t>
            </a:r>
          </a:p>
          <a:p>
            <a:r>
              <a:rPr lang="tr-TR" dirty="0" smtClean="0"/>
              <a:t>     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capacity</a:t>
            </a:r>
            <a:r>
              <a:rPr lang="tr-TR" dirty="0" smtClean="0"/>
              <a:t>; //kapasite</a:t>
            </a:r>
          </a:p>
          <a:p>
            <a:r>
              <a:rPr lang="tr-TR" dirty="0" smtClean="0"/>
              <a:t>      </a:t>
            </a:r>
            <a:r>
              <a:rPr lang="tr-TR" dirty="0" err="1" smtClean="0"/>
              <a:t>int</a:t>
            </a:r>
            <a:r>
              <a:rPr lang="tr-TR" dirty="0" smtClean="0"/>
              <a:t> *</a:t>
            </a:r>
            <a:r>
              <a:rPr lang="tr-TR" dirty="0" err="1" smtClean="0"/>
              <a:t>array</a:t>
            </a:r>
            <a:r>
              <a:rPr lang="tr-TR" dirty="0" smtClean="0"/>
              <a:t>; //dizi      </a:t>
            </a:r>
          </a:p>
          <a:p>
            <a:r>
              <a:rPr lang="tr-TR" dirty="0" err="1" smtClean="0"/>
              <a:t>public</a:t>
            </a:r>
            <a:r>
              <a:rPr lang="tr-TR" dirty="0" smtClean="0"/>
              <a:t>:    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Stack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capacity</a:t>
            </a:r>
            <a:r>
              <a:rPr lang="tr-TR" dirty="0" smtClean="0"/>
              <a:t>) </a:t>
            </a:r>
            <a:r>
              <a:rPr lang="tr-TR" dirty="0" err="1" smtClean="0"/>
              <a:t>throw</a:t>
            </a:r>
            <a:r>
              <a:rPr lang="tr-TR" dirty="0" smtClean="0"/>
              <a:t>(</a:t>
            </a:r>
            <a:r>
              <a:rPr lang="tr-TR" dirty="0" err="1" smtClean="0"/>
              <a:t>stackkapasite</a:t>
            </a:r>
            <a:r>
              <a:rPr lang="tr-TR" dirty="0" smtClean="0"/>
              <a:t>) {//</a:t>
            </a:r>
            <a:r>
              <a:rPr lang="tr-TR" dirty="0" err="1" smtClean="0"/>
              <a:t>constructor</a:t>
            </a:r>
            <a:endParaRPr lang="tr-TR" dirty="0" smtClean="0"/>
          </a:p>
          <a:p>
            <a:r>
              <a:rPr lang="tr-TR" dirty="0" smtClean="0"/>
              <a:t>        </a:t>
            </a:r>
            <a:r>
              <a:rPr lang="tr-TR" dirty="0" err="1" smtClean="0"/>
              <a:t>if</a:t>
            </a:r>
            <a:r>
              <a:rPr lang="tr-TR" dirty="0" smtClean="0"/>
              <a:t> (</a:t>
            </a:r>
            <a:r>
              <a:rPr lang="tr-TR" dirty="0" err="1" smtClean="0"/>
              <a:t>capacity</a:t>
            </a:r>
            <a:r>
              <a:rPr lang="tr-TR" dirty="0" smtClean="0"/>
              <a:t> &lt;= 0) </a:t>
            </a:r>
          </a:p>
          <a:p>
            <a:r>
              <a:rPr lang="tr-TR" dirty="0" smtClean="0"/>
              <a:t>            </a:t>
            </a:r>
            <a:r>
              <a:rPr lang="tr-TR" dirty="0" err="1" smtClean="0"/>
              <a:t>throw</a:t>
            </a:r>
            <a:r>
              <a:rPr lang="tr-TR" dirty="0" smtClean="0"/>
              <a:t> </a:t>
            </a:r>
            <a:r>
              <a:rPr lang="tr-TR" dirty="0" err="1" smtClean="0"/>
              <a:t>stackkapasite</a:t>
            </a:r>
            <a:r>
              <a:rPr lang="tr-TR" dirty="0" smtClean="0"/>
              <a:t>("kapasite 0'dan küçük olamaz");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array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[</a:t>
            </a:r>
            <a:r>
              <a:rPr lang="tr-TR" dirty="0" err="1" smtClean="0"/>
              <a:t>capacity</a:t>
            </a:r>
            <a:r>
              <a:rPr lang="tr-TR" dirty="0" smtClean="0"/>
              <a:t>];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this</a:t>
            </a:r>
            <a:r>
              <a:rPr lang="tr-TR" dirty="0" smtClean="0"/>
              <a:t>-&gt;</a:t>
            </a:r>
            <a:r>
              <a:rPr lang="tr-TR" dirty="0" err="1" smtClean="0"/>
              <a:t>capacity</a:t>
            </a:r>
            <a:r>
              <a:rPr lang="tr-TR" dirty="0" smtClean="0"/>
              <a:t> = </a:t>
            </a:r>
            <a:r>
              <a:rPr lang="tr-TR" dirty="0" err="1" smtClean="0"/>
              <a:t>capacity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    top = -1;</a:t>
            </a:r>
          </a:p>
          <a:p>
            <a:r>
              <a:rPr lang="tr-TR" dirty="0" smtClean="0"/>
              <a:t>    }     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push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) </a:t>
            </a:r>
            <a:r>
              <a:rPr lang="tr-TR" dirty="0" err="1" smtClean="0"/>
              <a:t>throw</a:t>
            </a:r>
            <a:r>
              <a:rPr lang="tr-TR" dirty="0" smtClean="0"/>
              <a:t>(</a:t>
            </a:r>
            <a:r>
              <a:rPr lang="tr-TR" dirty="0" err="1" smtClean="0"/>
              <a:t>stackkapasite</a:t>
            </a:r>
            <a:r>
              <a:rPr lang="tr-TR" dirty="0" smtClean="0"/>
              <a:t>){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if</a:t>
            </a:r>
            <a:r>
              <a:rPr lang="tr-TR" dirty="0" smtClean="0"/>
              <a:t> (top == </a:t>
            </a:r>
            <a:r>
              <a:rPr lang="tr-TR" dirty="0" err="1" smtClean="0"/>
              <a:t>capacity</a:t>
            </a:r>
            <a:r>
              <a:rPr lang="tr-TR" dirty="0" smtClean="0"/>
              <a:t>) </a:t>
            </a:r>
          </a:p>
          <a:p>
            <a:r>
              <a:rPr lang="tr-TR" dirty="0" smtClean="0"/>
              <a:t>            </a:t>
            </a:r>
            <a:r>
              <a:rPr lang="tr-TR" dirty="0" err="1" smtClean="0"/>
              <a:t>throw</a:t>
            </a:r>
            <a:r>
              <a:rPr lang="tr-TR" dirty="0" smtClean="0"/>
              <a:t> </a:t>
            </a:r>
            <a:r>
              <a:rPr lang="tr-TR" dirty="0" err="1" smtClean="0"/>
              <a:t>stackkapasite</a:t>
            </a:r>
            <a:r>
              <a:rPr lang="tr-TR" dirty="0" smtClean="0"/>
              <a:t>("kapasite aşıldı");</a:t>
            </a:r>
          </a:p>
          <a:p>
            <a:r>
              <a:rPr lang="tr-TR" dirty="0" smtClean="0"/>
              <a:t>        top++;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array</a:t>
            </a:r>
            <a:r>
              <a:rPr lang="tr-TR" dirty="0" smtClean="0"/>
              <a:t>[top] = </a:t>
            </a:r>
            <a:r>
              <a:rPr lang="tr-TR" dirty="0" err="1" smtClean="0"/>
              <a:t>value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}     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peek</a:t>
            </a:r>
            <a:r>
              <a:rPr lang="tr-TR" dirty="0" smtClean="0"/>
              <a:t>() </a:t>
            </a:r>
            <a:r>
              <a:rPr lang="tr-TR" dirty="0" err="1" smtClean="0"/>
              <a:t>throw</a:t>
            </a:r>
            <a:r>
              <a:rPr lang="tr-TR" dirty="0" smtClean="0"/>
              <a:t>(</a:t>
            </a:r>
            <a:r>
              <a:rPr lang="tr-TR" dirty="0" err="1" smtClean="0"/>
              <a:t>stackbos</a:t>
            </a:r>
            <a:r>
              <a:rPr lang="tr-TR" dirty="0" smtClean="0"/>
              <a:t>){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if</a:t>
            </a:r>
            <a:r>
              <a:rPr lang="tr-TR" dirty="0" smtClean="0"/>
              <a:t> (top == -1) </a:t>
            </a:r>
            <a:r>
              <a:rPr lang="tr-TR" dirty="0" err="1" smtClean="0"/>
              <a:t>throw</a:t>
            </a:r>
            <a:r>
              <a:rPr lang="tr-TR" dirty="0" smtClean="0"/>
              <a:t> </a:t>
            </a:r>
            <a:r>
              <a:rPr lang="tr-TR" dirty="0" err="1" smtClean="0"/>
              <a:t>stackbos</a:t>
            </a:r>
            <a:r>
              <a:rPr lang="tr-TR" dirty="0" smtClean="0"/>
              <a:t>();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array</a:t>
            </a:r>
            <a:r>
              <a:rPr lang="tr-TR" dirty="0" smtClean="0"/>
              <a:t>[top];</a:t>
            </a:r>
          </a:p>
          <a:p>
            <a:r>
              <a:rPr lang="tr-TR" dirty="0" smtClean="0"/>
              <a:t>    } 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void</a:t>
            </a:r>
            <a:r>
              <a:rPr lang="tr-TR" dirty="0" smtClean="0"/>
              <a:t> pop()</a:t>
            </a:r>
            <a:r>
              <a:rPr lang="tr-TR" dirty="0" err="1" smtClean="0"/>
              <a:t>throw</a:t>
            </a:r>
            <a:r>
              <a:rPr lang="tr-TR" dirty="0" smtClean="0"/>
              <a:t>(</a:t>
            </a:r>
            <a:r>
              <a:rPr lang="tr-TR" dirty="0" err="1" smtClean="0"/>
              <a:t>stackbos</a:t>
            </a:r>
            <a:r>
              <a:rPr lang="tr-TR" dirty="0" smtClean="0"/>
              <a:t>){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if</a:t>
            </a:r>
            <a:r>
              <a:rPr lang="tr-TR" dirty="0" smtClean="0"/>
              <a:t> (top == -1)</a:t>
            </a:r>
            <a:r>
              <a:rPr lang="tr-TR" dirty="0" err="1" smtClean="0"/>
              <a:t>throw</a:t>
            </a:r>
            <a:r>
              <a:rPr lang="tr-TR" dirty="0" smtClean="0"/>
              <a:t> </a:t>
            </a:r>
            <a:r>
              <a:rPr lang="tr-TR" dirty="0" err="1" smtClean="0"/>
              <a:t>stackbos</a:t>
            </a:r>
            <a:r>
              <a:rPr lang="tr-TR" dirty="0" smtClean="0"/>
              <a:t>();</a:t>
            </a:r>
          </a:p>
          <a:p>
            <a:r>
              <a:rPr lang="tr-TR" dirty="0" smtClean="0"/>
              <a:t>        top--;</a:t>
            </a:r>
          </a:p>
          <a:p>
            <a:r>
              <a:rPr lang="tr-TR" dirty="0" smtClean="0"/>
              <a:t>    }    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bool</a:t>
            </a:r>
            <a:r>
              <a:rPr lang="tr-TR" dirty="0" smtClean="0"/>
              <a:t> </a:t>
            </a:r>
            <a:r>
              <a:rPr lang="tr-TR" dirty="0" err="1" smtClean="0"/>
              <a:t>isEmpty</a:t>
            </a:r>
            <a:r>
              <a:rPr lang="tr-TR" dirty="0" smtClean="0"/>
              <a:t>() {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return</a:t>
            </a:r>
            <a:r>
              <a:rPr lang="tr-TR" dirty="0" smtClean="0"/>
              <a:t> top == -1;</a:t>
            </a:r>
          </a:p>
          <a:p>
            <a:r>
              <a:rPr lang="tr-TR" dirty="0" smtClean="0"/>
              <a:t>    }       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clear</a:t>
            </a:r>
            <a:r>
              <a:rPr lang="tr-TR" dirty="0" smtClean="0"/>
              <a:t>(){</a:t>
            </a:r>
          </a:p>
          <a:p>
            <a:r>
              <a:rPr lang="tr-TR" dirty="0" smtClean="0"/>
              <a:t>        top=-1;</a:t>
            </a:r>
          </a:p>
          <a:p>
            <a:r>
              <a:rPr lang="tr-TR" dirty="0" smtClean="0"/>
              <a:t>    }    </a:t>
            </a:r>
          </a:p>
          <a:p>
            <a:r>
              <a:rPr lang="tr-TR" dirty="0" smtClean="0"/>
              <a:t>    ~</a:t>
            </a:r>
            <a:r>
              <a:rPr lang="tr-TR" dirty="0" err="1" smtClean="0"/>
              <a:t>Stack</a:t>
            </a:r>
            <a:r>
              <a:rPr lang="tr-TR" dirty="0" smtClean="0"/>
              <a:t>(){ //</a:t>
            </a:r>
            <a:r>
              <a:rPr lang="tr-TR" dirty="0" err="1" smtClean="0"/>
              <a:t>destructor</a:t>
            </a:r>
            <a:endParaRPr lang="tr-TR" dirty="0" smtClean="0"/>
          </a:p>
          <a:p>
            <a:r>
              <a:rPr lang="tr-TR" dirty="0" smtClean="0"/>
              <a:t>        </a:t>
            </a:r>
            <a:r>
              <a:rPr lang="tr-TR" dirty="0" err="1" smtClean="0"/>
              <a:t>delete</a:t>
            </a:r>
            <a:r>
              <a:rPr lang="tr-TR" dirty="0" smtClean="0"/>
              <a:t>[] </a:t>
            </a:r>
            <a:r>
              <a:rPr lang="tr-TR" dirty="0" err="1" smtClean="0"/>
              <a:t>array</a:t>
            </a:r>
            <a:r>
              <a:rPr lang="tr-TR" dirty="0" smtClean="0"/>
              <a:t>; </a:t>
            </a:r>
          </a:p>
          <a:p>
            <a:r>
              <a:rPr lang="tr-TR" dirty="0" smtClean="0"/>
              <a:t>    }    </a:t>
            </a:r>
          </a:p>
          <a:p>
            <a:r>
              <a:rPr lang="tr-TR" dirty="0" smtClean="0"/>
              <a:t>};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int</a:t>
            </a:r>
            <a:r>
              <a:rPr lang="tr-TR" dirty="0" smtClean="0"/>
              <a:t> main()</a:t>
            </a:r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Stack</a:t>
            </a:r>
            <a:r>
              <a:rPr lang="tr-TR" dirty="0" smtClean="0"/>
              <a:t> stack1(100);</a:t>
            </a:r>
          </a:p>
          <a:p>
            <a:r>
              <a:rPr lang="tr-TR" dirty="0" smtClean="0"/>
              <a:t>    </a:t>
            </a:r>
          </a:p>
          <a:p>
            <a:r>
              <a:rPr lang="tr-TR" dirty="0" smtClean="0"/>
              <a:t>    stack1.push(10);</a:t>
            </a:r>
          </a:p>
          <a:p>
            <a:r>
              <a:rPr lang="tr-TR" dirty="0" smtClean="0"/>
              <a:t>    stack1.push(20);</a:t>
            </a:r>
          </a:p>
          <a:p>
            <a:r>
              <a:rPr lang="tr-TR" dirty="0" smtClean="0"/>
              <a:t>    stack1.push(30);</a:t>
            </a:r>
          </a:p>
          <a:p>
            <a:r>
              <a:rPr lang="tr-TR" dirty="0" smtClean="0"/>
              <a:t>    stack1.push(40);</a:t>
            </a:r>
          </a:p>
          <a:p>
            <a:r>
              <a:rPr lang="tr-TR" dirty="0" smtClean="0"/>
              <a:t>    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try</a:t>
            </a:r>
            <a:r>
              <a:rPr lang="tr-TR" dirty="0" smtClean="0"/>
              <a:t>{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cout</a:t>
            </a:r>
            <a:r>
              <a:rPr lang="tr-TR" dirty="0" smtClean="0"/>
              <a:t>&lt;&lt;"en üstteki eleman ="&lt;&lt;stack1.peek()&lt;&lt;</a:t>
            </a:r>
            <a:r>
              <a:rPr lang="tr-TR" dirty="0" err="1" smtClean="0"/>
              <a:t>endl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    stack1.pop();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cout</a:t>
            </a:r>
            <a:r>
              <a:rPr lang="tr-TR" dirty="0" smtClean="0"/>
              <a:t>&lt;&lt;"en üstteki eleman ="&lt;&lt;stack1.peek()&lt;&lt;</a:t>
            </a:r>
            <a:r>
              <a:rPr lang="tr-TR" dirty="0" err="1" smtClean="0"/>
              <a:t>endl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    stack1.pop();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cout</a:t>
            </a:r>
            <a:r>
              <a:rPr lang="tr-TR" dirty="0" smtClean="0"/>
              <a:t>&lt;&lt;"en üstteki eleman ="&lt;&lt;stack1.peek()&lt;&lt;</a:t>
            </a:r>
            <a:r>
              <a:rPr lang="tr-TR" dirty="0" err="1" smtClean="0"/>
              <a:t>endl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    stack1.pop();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cout</a:t>
            </a:r>
            <a:r>
              <a:rPr lang="tr-TR" dirty="0" smtClean="0"/>
              <a:t>&lt;&lt;"en üstteki eleman ="&lt;&lt;stack1.peek()&lt;&lt;</a:t>
            </a:r>
            <a:r>
              <a:rPr lang="tr-TR" dirty="0" err="1" smtClean="0"/>
              <a:t>endl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    stack1.pop();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cout</a:t>
            </a:r>
            <a:r>
              <a:rPr lang="tr-TR" dirty="0" smtClean="0"/>
              <a:t>&lt;&lt;"en üstteki eleman ="&lt;&lt;stack1.peek()&lt;&lt;</a:t>
            </a:r>
            <a:r>
              <a:rPr lang="tr-TR" dirty="0" err="1" smtClean="0"/>
              <a:t>endl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    stack1.pop();</a:t>
            </a:r>
          </a:p>
          <a:p>
            <a:r>
              <a:rPr lang="tr-TR" dirty="0" smtClean="0"/>
              <a:t>    }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catch</a:t>
            </a:r>
            <a:r>
              <a:rPr lang="tr-TR" dirty="0" smtClean="0"/>
              <a:t>(</a:t>
            </a:r>
            <a:r>
              <a:rPr lang="tr-TR" dirty="0" err="1" smtClean="0"/>
              <a:t>stackbos</a:t>
            </a:r>
            <a:r>
              <a:rPr lang="tr-TR" dirty="0" smtClean="0"/>
              <a:t> e){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cout</a:t>
            </a:r>
            <a:r>
              <a:rPr lang="tr-TR" dirty="0" smtClean="0"/>
              <a:t>&lt;&lt;</a:t>
            </a:r>
            <a:r>
              <a:rPr lang="tr-TR" dirty="0" err="1" smtClean="0"/>
              <a:t>e.what</a:t>
            </a:r>
            <a:r>
              <a:rPr lang="tr-TR" dirty="0" smtClean="0"/>
              <a:t>()&lt;&lt;</a:t>
            </a:r>
            <a:r>
              <a:rPr lang="tr-TR" dirty="0" err="1" smtClean="0"/>
              <a:t>endl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}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catch</a:t>
            </a:r>
            <a:r>
              <a:rPr lang="tr-TR" dirty="0" smtClean="0"/>
              <a:t> (</a:t>
            </a:r>
            <a:r>
              <a:rPr lang="tr-TR" dirty="0" err="1" smtClean="0"/>
              <a:t>exception</a:t>
            </a:r>
            <a:r>
              <a:rPr lang="tr-TR" dirty="0" smtClean="0"/>
              <a:t> e){ // </a:t>
            </a:r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 err="1" smtClean="0"/>
              <a:t>base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endParaRPr lang="tr-TR" dirty="0" smtClean="0"/>
          </a:p>
          <a:p>
            <a:r>
              <a:rPr lang="tr-TR" dirty="0" smtClean="0"/>
              <a:t>        </a:t>
            </a:r>
            <a:r>
              <a:rPr lang="tr-TR" dirty="0" err="1" smtClean="0"/>
              <a:t>cout</a:t>
            </a:r>
            <a:r>
              <a:rPr lang="tr-TR" dirty="0" smtClean="0"/>
              <a:t>&lt;&lt;</a:t>
            </a:r>
            <a:r>
              <a:rPr lang="tr-TR" dirty="0" err="1" smtClean="0"/>
              <a:t>e.what</a:t>
            </a:r>
            <a:r>
              <a:rPr lang="tr-TR" dirty="0" smtClean="0"/>
              <a:t>()&lt;&lt;</a:t>
            </a:r>
            <a:r>
              <a:rPr lang="tr-TR" dirty="0" err="1" smtClean="0"/>
              <a:t>endl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}</a:t>
            </a:r>
          </a:p>
          <a:p>
            <a:endParaRPr lang="tr-TR" dirty="0" smtClean="0"/>
          </a:p>
          <a:p>
            <a:r>
              <a:rPr lang="tr-TR" dirty="0" smtClean="0"/>
              <a:t>    </a:t>
            </a:r>
            <a:r>
              <a:rPr lang="tr-TR" dirty="0" err="1" smtClean="0"/>
              <a:t>try</a:t>
            </a:r>
            <a:r>
              <a:rPr lang="tr-TR" dirty="0" smtClean="0"/>
              <a:t>{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cout</a:t>
            </a:r>
            <a:r>
              <a:rPr lang="tr-TR" dirty="0" smtClean="0"/>
              <a:t>&lt;&lt;"boyut -1"&lt;&lt;</a:t>
            </a:r>
            <a:r>
              <a:rPr lang="tr-TR" dirty="0" err="1" smtClean="0"/>
              <a:t>endl</a:t>
            </a:r>
            <a:r>
              <a:rPr lang="tr-TR" dirty="0" smtClean="0"/>
              <a:t>; 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Stack</a:t>
            </a:r>
            <a:r>
              <a:rPr lang="tr-TR" dirty="0" smtClean="0"/>
              <a:t> stack2(-1);</a:t>
            </a:r>
          </a:p>
          <a:p>
            <a:r>
              <a:rPr lang="tr-TR" dirty="0" smtClean="0"/>
              <a:t>    }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catch</a:t>
            </a:r>
            <a:r>
              <a:rPr lang="tr-TR" dirty="0" smtClean="0"/>
              <a:t>(</a:t>
            </a:r>
            <a:r>
              <a:rPr lang="tr-TR" dirty="0" err="1" smtClean="0"/>
              <a:t>stackkapasite</a:t>
            </a:r>
            <a:r>
              <a:rPr lang="tr-TR" dirty="0" smtClean="0"/>
              <a:t> e){</a:t>
            </a:r>
          </a:p>
          <a:p>
            <a:r>
              <a:rPr lang="tr-TR" dirty="0" smtClean="0"/>
              <a:t>       </a:t>
            </a:r>
            <a:r>
              <a:rPr lang="tr-TR" dirty="0" err="1" smtClean="0"/>
              <a:t>cout</a:t>
            </a:r>
            <a:r>
              <a:rPr lang="tr-TR" dirty="0" smtClean="0"/>
              <a:t>&lt;&lt; </a:t>
            </a:r>
            <a:r>
              <a:rPr lang="tr-TR" dirty="0" err="1" smtClean="0"/>
              <a:t>e.what</a:t>
            </a:r>
            <a:r>
              <a:rPr lang="tr-TR" dirty="0" smtClean="0"/>
              <a:t>()&lt;&lt;</a:t>
            </a:r>
            <a:r>
              <a:rPr lang="tr-TR" dirty="0" err="1" smtClean="0"/>
              <a:t>endl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}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catch</a:t>
            </a:r>
            <a:r>
              <a:rPr lang="tr-TR" dirty="0" smtClean="0"/>
              <a:t> (</a:t>
            </a:r>
            <a:r>
              <a:rPr lang="tr-TR" dirty="0" err="1" smtClean="0"/>
              <a:t>exception</a:t>
            </a:r>
            <a:r>
              <a:rPr lang="tr-TR" dirty="0" smtClean="0"/>
              <a:t> e){ // </a:t>
            </a:r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 err="1" smtClean="0"/>
              <a:t>base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endParaRPr lang="tr-TR" dirty="0" smtClean="0"/>
          </a:p>
          <a:p>
            <a:r>
              <a:rPr lang="tr-TR" dirty="0" smtClean="0"/>
              <a:t>        </a:t>
            </a:r>
            <a:r>
              <a:rPr lang="tr-TR" dirty="0" err="1" smtClean="0"/>
              <a:t>cout</a:t>
            </a:r>
            <a:r>
              <a:rPr lang="tr-TR" dirty="0" smtClean="0"/>
              <a:t>&lt;&lt;</a:t>
            </a:r>
            <a:r>
              <a:rPr lang="tr-TR" dirty="0" err="1" smtClean="0"/>
              <a:t>e.what</a:t>
            </a:r>
            <a:r>
              <a:rPr lang="tr-TR" dirty="0" smtClean="0"/>
              <a:t>()&lt;&lt;</a:t>
            </a:r>
            <a:r>
              <a:rPr lang="tr-TR" dirty="0" err="1" smtClean="0"/>
              <a:t>endl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}</a:t>
            </a:r>
          </a:p>
          <a:p>
            <a:r>
              <a:rPr lang="tr-TR" dirty="0" smtClean="0"/>
              <a:t>    </a:t>
            </a:r>
          </a:p>
          <a:p>
            <a:r>
              <a:rPr lang="tr-TR" dirty="0" smtClean="0"/>
              <a:t>    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return</a:t>
            </a:r>
            <a:r>
              <a:rPr lang="tr-TR" dirty="0" smtClean="0"/>
              <a:t> 0;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2EA3C-44CD-49E9-86DC-73C981F3A81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90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77809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6267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Yığıt</a:t>
            </a:r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Soyut Veri 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Tipi</a:t>
            </a:r>
            <a:b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ADT)</a:t>
            </a:r>
            <a:b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Yığıt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Veri Yapısı</a:t>
            </a:r>
            <a:endParaRPr lang="tr-T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5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3995539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4463591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683568" y="2708920"/>
            <a:ext cx="3096344" cy="1080120"/>
          </a:xfrm>
          <a:prstGeom prst="cloudCallout">
            <a:avLst>
              <a:gd name="adj1" fmla="val 68579"/>
              <a:gd name="adj2" fmla="val 885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x=</a:t>
            </a:r>
            <a:r>
              <a:rPr lang="tr-TR" sz="2000" dirty="0" smtClean="0"/>
              <a:t>stack1.pop(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/>
              <a:t>Pop ile </a:t>
            </a:r>
            <a:r>
              <a:rPr lang="tr-TR" sz="2400" dirty="0" err="1" smtClean="0"/>
              <a:t>yığıtın</a:t>
            </a:r>
            <a:r>
              <a:rPr lang="tr-TR" sz="2400" dirty="0" smtClean="0"/>
              <a:t> üstünden bir </a:t>
            </a:r>
            <a:r>
              <a:rPr lang="tr-TR" sz="2400" dirty="0"/>
              <a:t>eleman çıkarıyoruz.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4067547" y="5301208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12" name="Yay 11"/>
          <p:cNvSpPr/>
          <p:nvPr/>
        </p:nvSpPr>
        <p:spPr>
          <a:xfrm rot="16200000">
            <a:off x="5220072" y="2700536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4067944" y="4797152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6156176" y="2461701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x=</a:t>
            </a:r>
            <a:r>
              <a:rPr lang="tr-TR" b="1" dirty="0" smtClean="0">
                <a:solidFill>
                  <a:srgbClr val="009900"/>
                </a:solidFill>
              </a:rPr>
              <a:t>30</a:t>
            </a:r>
            <a:endParaRPr lang="tr-TR" b="1" dirty="0">
              <a:solidFill>
                <a:srgbClr val="009900"/>
              </a:solidFill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4067944" y="4293096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r>
              <a:rPr lang="tr-TR" dirty="0" smtClean="0"/>
              <a:t>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04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3995539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4463591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683568" y="2708920"/>
            <a:ext cx="3096344" cy="1080120"/>
          </a:xfrm>
          <a:prstGeom prst="cloudCallout">
            <a:avLst>
              <a:gd name="adj1" fmla="val 65810"/>
              <a:gd name="adj2" fmla="val 1299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x=</a:t>
            </a:r>
            <a:r>
              <a:rPr lang="tr-TR" sz="2000" dirty="0" smtClean="0"/>
              <a:t>stack1.pop(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/>
              <a:t>Pop ile </a:t>
            </a:r>
            <a:r>
              <a:rPr lang="tr-TR" sz="2400" dirty="0" err="1"/>
              <a:t>yığıtın</a:t>
            </a:r>
            <a:r>
              <a:rPr lang="tr-TR" sz="2400" dirty="0"/>
              <a:t> üstünden bir eleman çıkarıyoruz.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4067547" y="5301208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12" name="Yay 11"/>
          <p:cNvSpPr/>
          <p:nvPr/>
        </p:nvSpPr>
        <p:spPr>
          <a:xfrm rot="16200000">
            <a:off x="5220072" y="2700536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>
            <a:off x="6156176" y="2461701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x=</a:t>
            </a:r>
            <a:r>
              <a:rPr lang="tr-TR" b="1" dirty="0" smtClean="0">
                <a:solidFill>
                  <a:srgbClr val="0000FF"/>
                </a:solidFill>
              </a:rPr>
              <a:t>20</a:t>
            </a:r>
            <a:endParaRPr lang="tr-TR" b="1" dirty="0">
              <a:solidFill>
                <a:srgbClr val="0000FF"/>
              </a:solidFill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4067944" y="4797152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54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3995539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4463591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683568" y="2708920"/>
            <a:ext cx="3096344" cy="1080120"/>
          </a:xfrm>
          <a:prstGeom prst="cloudCallout">
            <a:avLst>
              <a:gd name="adj1" fmla="val 72578"/>
              <a:gd name="adj2" fmla="val 17848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x=</a:t>
            </a:r>
            <a:r>
              <a:rPr lang="tr-TR" sz="2000" dirty="0" smtClean="0"/>
              <a:t>stack1.pop(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/>
              <a:t>Pop ile </a:t>
            </a:r>
            <a:r>
              <a:rPr lang="tr-TR" sz="2400" dirty="0" err="1"/>
              <a:t>yığıtın</a:t>
            </a:r>
            <a:r>
              <a:rPr lang="tr-TR" sz="2400" dirty="0"/>
              <a:t> üstünden bir eleman çıkarıyoruz.</a:t>
            </a:r>
          </a:p>
        </p:txBody>
      </p:sp>
      <p:sp>
        <p:nvSpPr>
          <p:cNvPr id="12" name="Yay 11"/>
          <p:cNvSpPr/>
          <p:nvPr/>
        </p:nvSpPr>
        <p:spPr>
          <a:xfrm rot="16200000">
            <a:off x="5220072" y="2700536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>
            <a:off x="6156176" y="2461701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x=</a:t>
            </a:r>
            <a:r>
              <a:rPr lang="tr-TR" b="1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endParaRPr lang="tr-T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4067547" y="5301208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92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üzerinde tanımlı temel işlemler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1556792"/>
            <a:ext cx="8748464" cy="3456384"/>
          </a:xfrm>
        </p:spPr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ush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</a:t>
            </a:r>
            <a:r>
              <a:rPr lang="tr-TR" dirty="0" smtClean="0"/>
              <a:t>: veriyi </a:t>
            </a:r>
            <a:r>
              <a:rPr lang="tr-TR" dirty="0" err="1" smtClean="0"/>
              <a:t>yığıtın</a:t>
            </a:r>
            <a:r>
              <a:rPr lang="tr-TR" dirty="0" smtClean="0"/>
              <a:t> üstüne gönder</a:t>
            </a:r>
          </a:p>
          <a:p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</a:t>
            </a:r>
            <a:r>
              <a:rPr lang="tr-TR" dirty="0" smtClean="0"/>
              <a:t>: </a:t>
            </a:r>
            <a:r>
              <a:rPr lang="tr-TR" dirty="0" err="1" smtClean="0"/>
              <a:t>yığıtın</a:t>
            </a:r>
            <a:r>
              <a:rPr lang="tr-TR" dirty="0" smtClean="0"/>
              <a:t> üstündeki veriyi çıkart</a:t>
            </a:r>
          </a:p>
          <a:p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op,peek</a:t>
            </a:r>
            <a:r>
              <a:rPr lang="tr-TR" dirty="0" smtClean="0"/>
              <a:t>: en üstteki veriyi oku </a:t>
            </a:r>
          </a:p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isEmpty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tr-TR" dirty="0" smtClean="0"/>
              <a:t>: </a:t>
            </a:r>
            <a:r>
              <a:rPr lang="tr-TR" dirty="0" err="1" smtClean="0"/>
              <a:t>yığıt</a:t>
            </a:r>
            <a:r>
              <a:rPr lang="tr-TR" dirty="0" smtClean="0"/>
              <a:t> boş mu?</a:t>
            </a:r>
          </a:p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</a:t>
            </a:r>
            <a:r>
              <a:rPr lang="tr-TR" dirty="0" smtClean="0"/>
              <a:t>	: </a:t>
            </a:r>
            <a:r>
              <a:rPr lang="tr-TR" dirty="0" err="1" smtClean="0"/>
              <a:t>yığıtı</a:t>
            </a:r>
            <a:r>
              <a:rPr lang="tr-TR" dirty="0"/>
              <a:t> </a:t>
            </a:r>
            <a:r>
              <a:rPr lang="tr-TR" dirty="0" smtClean="0"/>
              <a:t>boşalt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56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292080" y="1124744"/>
            <a:ext cx="3744416" cy="5001419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Dizi ile gerçekleştirmede </a:t>
            </a:r>
            <a:r>
              <a:rPr lang="tr-TR" dirty="0" err="1" smtClean="0"/>
              <a:t>stack</a:t>
            </a:r>
            <a:r>
              <a:rPr lang="tr-TR" dirty="0" smtClean="0"/>
              <a:t> </a:t>
            </a:r>
            <a:r>
              <a:rPr lang="tr-TR" dirty="0" err="1" smtClean="0"/>
              <a:t>elemaları</a:t>
            </a:r>
            <a:r>
              <a:rPr lang="tr-TR" dirty="0" smtClean="0"/>
              <a:t> dizi üzerinde tutulur.</a:t>
            </a:r>
          </a:p>
          <a:p>
            <a:r>
              <a:rPr lang="tr-TR" dirty="0" smtClean="0"/>
              <a:t>Bir tam sayı değişken </a:t>
            </a:r>
            <a:r>
              <a:rPr lang="tr-TR" dirty="0" err="1" smtClean="0"/>
              <a:t>yığıtın</a:t>
            </a:r>
            <a:r>
              <a:rPr lang="tr-TR" dirty="0" smtClean="0"/>
              <a:t> tepesindeki elemanın adresini takip etmek için </a:t>
            </a:r>
            <a:r>
              <a:rPr lang="tr-TR" dirty="0" err="1" smtClean="0"/>
              <a:t>kulanılır</a:t>
            </a:r>
            <a:r>
              <a:rPr lang="tr-TR" dirty="0" smtClean="0"/>
              <a:t>. 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 3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Eleman 2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 0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 1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107504" y="3806577"/>
            <a:ext cx="96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kapasite</a:t>
            </a:r>
            <a:endParaRPr lang="tr-TR" dirty="0"/>
          </a:p>
        </p:txBody>
      </p:sp>
      <p:sp>
        <p:nvSpPr>
          <p:cNvPr id="17" name="İkizkenar Üçgen 16"/>
          <p:cNvSpPr/>
          <p:nvPr/>
        </p:nvSpPr>
        <p:spPr>
          <a:xfrm rot="16200000">
            <a:off x="3591124" y="3878585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Metin kutusu 17"/>
          <p:cNvSpPr txBox="1"/>
          <p:nvPr/>
        </p:nvSpPr>
        <p:spPr>
          <a:xfrm>
            <a:off x="4211960" y="3806577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Tepeyi takip eden indis</a:t>
            </a:r>
            <a:endParaRPr lang="tr-TR" dirty="0"/>
          </a:p>
        </p:txBody>
      </p:sp>
      <p:sp>
        <p:nvSpPr>
          <p:cNvPr id="19" name="Metin kutusu 18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Yığıt</a:t>
            </a:r>
            <a:endParaRPr lang="tr-TR" dirty="0"/>
          </a:p>
        </p:txBody>
      </p:sp>
      <p:grpSp>
        <p:nvGrpSpPr>
          <p:cNvPr id="28" name="Grup 27"/>
          <p:cNvGrpSpPr/>
          <p:nvPr/>
        </p:nvGrpSpPr>
        <p:grpSpPr>
          <a:xfrm>
            <a:off x="1187624" y="2438426"/>
            <a:ext cx="1152128" cy="2862782"/>
            <a:chOff x="1187624" y="2438426"/>
            <a:chExt cx="1152128" cy="2862782"/>
          </a:xfrm>
        </p:grpSpPr>
        <p:cxnSp>
          <p:nvCxnSpPr>
            <p:cNvPr id="14" name="Düz Ok Bağlayıcısı 13"/>
            <p:cNvCxnSpPr/>
            <p:nvPr/>
          </p:nvCxnSpPr>
          <p:spPr>
            <a:xfrm flipV="1">
              <a:off x="1211976" y="2438426"/>
              <a:ext cx="0" cy="2862782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etin kutusu 19"/>
            <p:cNvSpPr txBox="1"/>
            <p:nvPr/>
          </p:nvSpPr>
          <p:spPr>
            <a:xfrm>
              <a:off x="1187624" y="490059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Dizi[0]</a:t>
              </a:r>
              <a:endParaRPr lang="tr-TR" dirty="0"/>
            </a:p>
          </p:txBody>
        </p:sp>
        <p:sp>
          <p:nvSpPr>
            <p:cNvPr id="21" name="Metin kutusu 20"/>
            <p:cNvSpPr txBox="1"/>
            <p:nvPr/>
          </p:nvSpPr>
          <p:spPr>
            <a:xfrm>
              <a:off x="1187624" y="45718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Dizi[1]</a:t>
              </a:r>
              <a:endParaRPr lang="tr-TR" dirty="0"/>
            </a:p>
          </p:txBody>
        </p:sp>
        <p:sp>
          <p:nvSpPr>
            <p:cNvPr id="22" name="Metin kutusu 21"/>
            <p:cNvSpPr txBox="1"/>
            <p:nvPr/>
          </p:nvSpPr>
          <p:spPr>
            <a:xfrm>
              <a:off x="1187624" y="422108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Dizi[2]</a:t>
              </a:r>
              <a:endParaRPr lang="tr-TR" dirty="0"/>
            </a:p>
          </p:txBody>
        </p:sp>
        <p:sp>
          <p:nvSpPr>
            <p:cNvPr id="23" name="Metin kutusu 22"/>
            <p:cNvSpPr txBox="1"/>
            <p:nvPr/>
          </p:nvSpPr>
          <p:spPr>
            <a:xfrm>
              <a:off x="1187624" y="385175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Dizi[3]</a:t>
              </a:r>
              <a:endParaRPr lang="tr-TR" dirty="0"/>
            </a:p>
          </p:txBody>
        </p:sp>
        <p:sp>
          <p:nvSpPr>
            <p:cNvPr id="24" name="Metin kutusu 23"/>
            <p:cNvSpPr txBox="1"/>
            <p:nvPr/>
          </p:nvSpPr>
          <p:spPr>
            <a:xfrm>
              <a:off x="1187624" y="3522995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Dizi[4]</a:t>
              </a:r>
              <a:endParaRPr lang="tr-TR" dirty="0"/>
            </a:p>
          </p:txBody>
        </p:sp>
        <p:sp>
          <p:nvSpPr>
            <p:cNvPr id="25" name="Metin kutusu 24"/>
            <p:cNvSpPr txBox="1"/>
            <p:nvPr/>
          </p:nvSpPr>
          <p:spPr>
            <a:xfrm>
              <a:off x="1187624" y="317224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Dizi[5]</a:t>
              </a:r>
              <a:endParaRPr lang="tr-TR" dirty="0"/>
            </a:p>
          </p:txBody>
        </p:sp>
        <p:sp>
          <p:nvSpPr>
            <p:cNvPr id="26" name="Metin kutusu 25"/>
            <p:cNvSpPr txBox="1"/>
            <p:nvPr/>
          </p:nvSpPr>
          <p:spPr>
            <a:xfrm>
              <a:off x="1187624" y="284364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Dizi[6]</a:t>
              </a:r>
              <a:endParaRPr lang="tr-TR" dirty="0"/>
            </a:p>
          </p:txBody>
        </p:sp>
        <p:sp>
          <p:nvSpPr>
            <p:cNvPr id="27" name="Metin kutusu 26"/>
            <p:cNvSpPr txBox="1"/>
            <p:nvPr/>
          </p:nvSpPr>
          <p:spPr>
            <a:xfrm>
              <a:off x="1187624" y="249289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Dizi[7]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35457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1124" y="5201964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Yığıt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23928" y="52199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Top=-1</a:t>
            </a:r>
            <a:endParaRPr lang="tr-TR" dirty="0"/>
          </a:p>
        </p:txBody>
      </p:sp>
      <p:grpSp>
        <p:nvGrpSpPr>
          <p:cNvPr id="3" name="Grup 2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41" name="Metin kutusu 40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7" name="Grup 16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18" name="Düz Ok Bağlayıcısı 17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Metin kutusu 18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0" name="Metin kutusu 19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1" name="Metin kutusu 20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58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1124" y="4923224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Yığıt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23928" y="49411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Top=0</a:t>
            </a:r>
            <a:endParaRPr lang="tr-TR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5364088" y="2492896"/>
            <a:ext cx="230425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stack1.push(Eleman0)</a:t>
            </a:r>
          </a:p>
          <a:p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8" name="Metin kutusu 17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9" name="Grup 18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0" name="Düz Ok Bağlayıcısı 19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etin kutusu 20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0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Eleman3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Eleman2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Eleman1</a:t>
            </a:r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1124" y="3833812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Yığıt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23928" y="38517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Top=3</a:t>
            </a:r>
            <a:endParaRPr lang="tr-TR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5364088" y="2492896"/>
            <a:ext cx="2952328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stack1.push(Eleman1)</a:t>
            </a:r>
            <a:endParaRPr lang="tr-TR" b="1" dirty="0">
              <a:solidFill>
                <a:srgbClr val="FF0000"/>
              </a:solidFill>
            </a:endParaRP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stack1.push(Eleman2)</a:t>
            </a:r>
            <a:endParaRPr lang="tr-TR" b="1" dirty="0">
              <a:solidFill>
                <a:srgbClr val="FF0000"/>
              </a:solidFill>
            </a:endParaRP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stack1.push(Eleman3)</a:t>
            </a:r>
          </a:p>
        </p:txBody>
      </p:sp>
      <p:grpSp>
        <p:nvGrpSpPr>
          <p:cNvPr id="58" name="Grup 57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59" name="Metin kutusu 58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60" name="Grup 59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61" name="Düz Ok Bağlayıcısı 60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Metin kutusu 61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63" name="Metin kutusu 62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64" name="Metin kutusu 63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65" name="Metin kutusu 64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66" name="Metin kutusu 65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67" name="Metin kutusu 66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68" name="Metin kutusu 67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69" name="Metin kutusu 68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13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5364088" y="2492896"/>
            <a:ext cx="2304256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stack1.push(Eleman1)</a:t>
            </a:r>
            <a:endParaRPr lang="tr-TR" dirty="0"/>
          </a:p>
          <a:p>
            <a:r>
              <a:rPr lang="tr-TR" dirty="0" smtClean="0"/>
              <a:t>stack1.push(Eleman2)</a:t>
            </a:r>
            <a:endParaRPr lang="tr-TR" dirty="0"/>
          </a:p>
          <a:p>
            <a:r>
              <a:rPr lang="tr-TR" dirty="0" smtClean="0"/>
              <a:t>stack1.push(Eleman3)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stack1.push(Eleman4)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Eleman4</a:t>
            </a:r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Eleman3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Eleman2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Eleman1</a:t>
            </a:r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1124" y="3555072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23928" y="35730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Top=4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8" name="Metin kutusu 17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9" name="Grup 18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0" name="Düz Ok Bağlayıcısı 19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etin kutusu 20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516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5373613" y="2492896"/>
            <a:ext cx="2304256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stack1.push(Eleman1)</a:t>
            </a:r>
            <a:endParaRPr lang="tr-TR" dirty="0"/>
          </a:p>
          <a:p>
            <a:r>
              <a:rPr lang="tr-TR" dirty="0" smtClean="0"/>
              <a:t>stack1.push(Eleman2)</a:t>
            </a:r>
            <a:endParaRPr lang="tr-TR" dirty="0"/>
          </a:p>
          <a:p>
            <a:r>
              <a:rPr lang="tr-TR" dirty="0" smtClean="0"/>
              <a:t>stack1.push(Eleman3)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stack1.push(Eleman5)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Eleman5</a:t>
            </a:r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Eleman4</a:t>
            </a:r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Eleman3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Eleman2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Eleman1</a:t>
            </a:r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3213313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323125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Top=5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8" name="Metin kutusu 17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9" name="Grup 18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0" name="Düz Ok Bağlayıcısı 19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etin kutusu 20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62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Yığıt</a:t>
            </a:r>
            <a:r>
              <a:rPr lang="tr-TR" b="1" dirty="0" smtClean="0"/>
              <a:t> 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, elemanları sadece bir uçtan eklenip çıkarılabilen liste benzeri bir yapıdır.</a:t>
            </a:r>
          </a:p>
          <a:p>
            <a:r>
              <a:rPr lang="tr-TR" dirty="0" smtClean="0"/>
              <a:t>Son giren ilk çıkar mantığına göre çalışır.</a:t>
            </a:r>
          </a:p>
          <a:p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In</a:t>
            </a:r>
            <a:r>
              <a:rPr lang="tr-TR" dirty="0" smtClean="0"/>
              <a:t> First </a:t>
            </a:r>
            <a:r>
              <a:rPr lang="tr-TR" dirty="0" err="1" smtClean="0"/>
              <a:t>Out</a:t>
            </a:r>
            <a:r>
              <a:rPr lang="tr-TR" dirty="0" smtClean="0"/>
              <a:t> (LIFO) </a:t>
            </a:r>
          </a:p>
          <a:p>
            <a:r>
              <a:rPr lang="tr-TR" dirty="0" err="1"/>
              <a:t>Yığıta</a:t>
            </a:r>
            <a:r>
              <a:rPr lang="tr-TR" dirty="0"/>
              <a:t> </a:t>
            </a:r>
            <a:r>
              <a:rPr lang="tr-TR" dirty="0" smtClean="0"/>
              <a:t>eklenen son elemanın konumu en üsttedir. </a:t>
            </a:r>
          </a:p>
          <a:p>
            <a:r>
              <a:rPr lang="tr-TR" dirty="0" err="1" smtClean="0"/>
              <a:t>Yığıttan</a:t>
            </a:r>
            <a:r>
              <a:rPr lang="tr-TR" dirty="0" smtClean="0"/>
              <a:t> bir eleman çıkarılacağı zaman en üstteki eleman çıkartılır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57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5373613" y="2492896"/>
            <a:ext cx="2304256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stack1.push(Eleman1)</a:t>
            </a:r>
            <a:endParaRPr lang="tr-TR" dirty="0"/>
          </a:p>
          <a:p>
            <a:r>
              <a:rPr lang="tr-TR" dirty="0" smtClean="0"/>
              <a:t>stack1.push(Eleman2)</a:t>
            </a:r>
            <a:endParaRPr lang="tr-TR" dirty="0"/>
          </a:p>
          <a:p>
            <a:r>
              <a:rPr lang="tr-TR" dirty="0" smtClean="0"/>
              <a:t>stack1.push(Eleman3)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stack1.push(Eleman5)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stack1.push(Eleman6)</a:t>
            </a:r>
            <a:endParaRPr lang="tr-TR" b="1" dirty="0">
              <a:solidFill>
                <a:srgbClr val="FF0000"/>
              </a:solidFill>
            </a:endParaRP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stack1.push(Eleman7)</a:t>
            </a:r>
            <a:endParaRPr lang="tr-TR" b="1" dirty="0">
              <a:solidFill>
                <a:srgbClr val="FF0000"/>
              </a:solidFill>
            </a:endParaRPr>
          </a:p>
          <a:p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Eleman7</a:t>
            </a:r>
            <a:endParaRPr lang="tr-TR" dirty="0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Eleman6</a:t>
            </a:r>
            <a:endParaRPr lang="tr-TR" dirty="0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Eleman5</a:t>
            </a:r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Eleman4</a:t>
            </a:r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Eleman3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Eleman2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Eleman1</a:t>
            </a:r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2474952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24928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Top=7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8" name="Metin kutusu 17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9" name="Grup 18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0" name="Düz Ok Bağlayıcısı 19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etin kutusu 20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17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5351884" y="2482974"/>
            <a:ext cx="2304256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stack1.push(Eleman1)</a:t>
            </a:r>
            <a:endParaRPr lang="tr-TR" dirty="0"/>
          </a:p>
          <a:p>
            <a:r>
              <a:rPr lang="tr-TR" dirty="0" smtClean="0"/>
              <a:t>stack1.push(Eleman2)</a:t>
            </a:r>
            <a:endParaRPr lang="tr-TR" dirty="0"/>
          </a:p>
          <a:p>
            <a:r>
              <a:rPr lang="tr-TR" dirty="0" smtClean="0"/>
              <a:t>stack1.push(Eleman3)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stack1.push(Eleman5)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stack1.push(Eleman6</a:t>
            </a:r>
            <a:r>
              <a:rPr lang="tr-TR" b="1" dirty="0" smtClean="0">
                <a:solidFill>
                  <a:schemeClr val="tx1"/>
                </a:solidFill>
              </a:rPr>
              <a:t>)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stack1.push(Eleman8)</a:t>
            </a:r>
            <a:endParaRPr lang="tr-TR" b="1" dirty="0">
              <a:solidFill>
                <a:srgbClr val="FF0000"/>
              </a:solidFill>
            </a:endParaRPr>
          </a:p>
          <a:p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Eleman7</a:t>
            </a:r>
            <a:endParaRPr lang="tr-TR" dirty="0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Eleman6</a:t>
            </a:r>
            <a:endParaRPr lang="tr-TR" dirty="0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Eleman5</a:t>
            </a:r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Eleman4</a:t>
            </a:r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Eleman3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Eleman2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Eleman1</a:t>
            </a:r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2042904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20608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Top=8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8" name="Metin kutusu 17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9" name="Grup 18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0" name="Düz Ok Bağlayıcısı 19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etin kutusu 20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  <p:sp>
        <p:nvSpPr>
          <p:cNvPr id="3" name="Bulut Belirtme Çizgisi 2"/>
          <p:cNvSpPr/>
          <p:nvPr/>
        </p:nvSpPr>
        <p:spPr>
          <a:xfrm>
            <a:off x="4817926" y="1105716"/>
            <a:ext cx="1686086" cy="1192255"/>
          </a:xfrm>
          <a:prstGeom prst="cloudCallout">
            <a:avLst>
              <a:gd name="adj1" fmla="val -77192"/>
              <a:gd name="adj2" fmla="val 295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tr-TR" dirty="0" smtClean="0">
                <a:sym typeface="Wingdings"/>
              </a:rPr>
              <a:t></a:t>
            </a:r>
            <a:r>
              <a:rPr lang="tr-TR" dirty="0" smtClean="0"/>
              <a:t>HATA</a:t>
            </a:r>
          </a:p>
          <a:p>
            <a:pPr algn="ctr"/>
            <a:r>
              <a:rPr lang="tr-TR" sz="1400" dirty="0" smtClean="0"/>
              <a:t>Top&lt;kapasite olmalı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8778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5373613" y="1556792"/>
            <a:ext cx="2304256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(Eleman1)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(Eleman2)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stack1.push(Eleman5)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stack1.push(Eleman6)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stack1.push(Eleman7)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Eleman6</a:t>
            </a:r>
            <a:endParaRPr lang="tr-TR" dirty="0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Eleman5</a:t>
            </a:r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Eleman4</a:t>
            </a:r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Eleman3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Eleman2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Eleman1</a:t>
            </a:r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2762984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27809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Top=6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8" name="Metin kutusu 17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9" name="Grup 18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0" name="Düz Ok Bağlayıcısı 19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etin kutusu 20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07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5373613" y="1556792"/>
            <a:ext cx="2304256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(Eleman1)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(Eleman2)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stack1.push(Eleman5)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stack1.push(Eleman6)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stack1.push(Eleman7)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Eleman5</a:t>
            </a:r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Eleman4</a:t>
            </a:r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Eleman3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Eleman2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Eleman1</a:t>
            </a:r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3185740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32036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Top=5</a:t>
            </a:r>
            <a:endParaRPr lang="tr-TR" dirty="0"/>
          </a:p>
        </p:txBody>
      </p:sp>
      <p:grpSp>
        <p:nvGrpSpPr>
          <p:cNvPr id="19" name="Grup 18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20" name="Metin kutusu 19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21" name="Grup 20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2" name="Düz Ok Bağlayıcısı 21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Metin kutusu 22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9" name="Metin kutusu 28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30" name="Metin kutusu 29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4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5373613" y="1556792"/>
            <a:ext cx="2304256" cy="4247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(Eleman1)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(Eleman2)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stack1.push(Eleman5)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stack1.push(Eleman6)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stack1.push(Eleman7)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4913932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49318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Top=0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8" name="Metin kutusu 17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9" name="Grup 18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0" name="Düz Ok Bağlayıcısı 19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etin kutusu 20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66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5273973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52919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Top=-1</a:t>
            </a:r>
            <a:endParaRPr lang="tr-TR" dirty="0"/>
          </a:p>
        </p:txBody>
      </p:sp>
      <p:sp>
        <p:nvSpPr>
          <p:cNvPr id="17" name="Metin kutusu 16"/>
          <p:cNvSpPr txBox="1"/>
          <p:nvPr/>
        </p:nvSpPr>
        <p:spPr>
          <a:xfrm>
            <a:off x="5373613" y="1556792"/>
            <a:ext cx="2304256" cy="480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(Eleman1)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(Eleman2)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stack1.push(Eleman5)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stack1.push(Eleman6)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stack1.push(Eleman7)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stack1.pop()</a:t>
            </a:r>
          </a:p>
          <a:p>
            <a:endParaRPr lang="tr-TR" dirty="0">
              <a:solidFill>
                <a:schemeClr val="tx1"/>
              </a:solidFill>
            </a:endParaRPr>
          </a:p>
        </p:txBody>
      </p:sp>
      <p:grpSp>
        <p:nvGrpSpPr>
          <p:cNvPr id="18" name="Grup 17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9" name="Metin kutusu 18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20" name="Grup 19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1" name="Düz Ok Bağlayıcısı 20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Metin kutusu 21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9" name="Metin kutusu 28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  <p:sp>
        <p:nvSpPr>
          <p:cNvPr id="30" name="Bulut Belirtme Çizgisi 29"/>
          <p:cNvSpPr/>
          <p:nvPr/>
        </p:nvSpPr>
        <p:spPr>
          <a:xfrm>
            <a:off x="1435442" y="5612463"/>
            <a:ext cx="1984430" cy="1056897"/>
          </a:xfrm>
          <a:prstGeom prst="cloudCallout">
            <a:avLst>
              <a:gd name="adj1" fmla="val 76531"/>
              <a:gd name="adj2" fmla="val -4475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tr-TR" sz="1400" dirty="0" smtClean="0"/>
              <a:t>-1 indis değeri </a:t>
            </a:r>
            <a:r>
              <a:rPr lang="tr-TR" sz="1400" dirty="0" err="1" smtClean="0"/>
              <a:t>yığıtın</a:t>
            </a:r>
            <a:r>
              <a:rPr lang="tr-TR" sz="1400" dirty="0" smtClean="0"/>
              <a:t> boş olduğunu gösterir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133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5273973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52919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66"/>
                </a:solidFill>
              </a:rPr>
              <a:t>Top=-2</a:t>
            </a:r>
            <a:endParaRPr lang="tr-TR" b="1" dirty="0">
              <a:solidFill>
                <a:srgbClr val="FF0066"/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373613" y="1556792"/>
            <a:ext cx="2304256" cy="480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(Eleman1)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(Eleman2)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stack1.push(Eleman5)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stack1.push(Eleman6)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stack1.push(Eleman7)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  <a:endParaRPr lang="tr-TR" dirty="0">
              <a:solidFill>
                <a:schemeClr val="tx1"/>
              </a:solidFill>
            </a:endParaRPr>
          </a:p>
        </p:txBody>
      </p:sp>
      <p:grpSp>
        <p:nvGrpSpPr>
          <p:cNvPr id="18" name="Grup 17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9" name="Metin kutusu 18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20" name="Grup 19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1" name="Düz Ok Bağlayıcısı 20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Metin kutusu 21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9" name="Metin kutusu 28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  <p:sp>
        <p:nvSpPr>
          <p:cNvPr id="30" name="Bulut Belirtme Çizgisi 29"/>
          <p:cNvSpPr/>
          <p:nvPr/>
        </p:nvSpPr>
        <p:spPr>
          <a:xfrm>
            <a:off x="3131840" y="5641796"/>
            <a:ext cx="1686086" cy="1056897"/>
          </a:xfrm>
          <a:prstGeom prst="cloudCallout">
            <a:avLst>
              <a:gd name="adj1" fmla="val 83244"/>
              <a:gd name="adj2" fmla="val 301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tr-TR" dirty="0" smtClean="0">
                <a:sym typeface="Wingdings"/>
              </a:rPr>
              <a:t></a:t>
            </a:r>
            <a:r>
              <a:rPr lang="tr-TR" dirty="0" smtClean="0"/>
              <a:t>HATA</a:t>
            </a:r>
          </a:p>
          <a:p>
            <a:pPr algn="ctr"/>
            <a:r>
              <a:rPr lang="tr-TR" sz="1400" dirty="0" smtClean="0"/>
              <a:t>-1’den küçük olamaz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6854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 ile </a:t>
            </a:r>
            <a:r>
              <a:rPr lang="tr-TR" dirty="0" err="1" smtClean="0"/>
              <a:t>Yığıt</a:t>
            </a:r>
            <a:r>
              <a:rPr lang="tr-TR" dirty="0" smtClean="0"/>
              <a:t> Veri Yapısı – C++</a:t>
            </a: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2" y="1556792"/>
            <a:ext cx="8181975" cy="44005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35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37112"/>
            <a:ext cx="6534150" cy="18288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29891"/>
            <a:ext cx="8124825" cy="21431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ile </a:t>
            </a:r>
            <a:r>
              <a:rPr lang="tr-TR" dirty="0" err="1"/>
              <a:t>Yığıt</a:t>
            </a:r>
            <a:r>
              <a:rPr lang="tr-TR" dirty="0"/>
              <a:t> Veri Yapısı – C++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323528" y="879103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endParaRPr lang="tr-T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107504" y="3759423"/>
            <a:ext cx="453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tr-T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yığına eleman itme</a:t>
            </a:r>
            <a:endParaRPr lang="tr-T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Bulut Belirtme Çizgisi 13"/>
          <p:cNvSpPr/>
          <p:nvPr/>
        </p:nvSpPr>
        <p:spPr>
          <a:xfrm>
            <a:off x="5220072" y="2384884"/>
            <a:ext cx="3888432" cy="1620180"/>
          </a:xfrm>
          <a:prstGeom prst="cloudCallout">
            <a:avLst>
              <a:gd name="adj1" fmla="val -57364"/>
              <a:gd name="adj2" fmla="val -282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600" dirty="0" smtClean="0"/>
          </a:p>
          <a:p>
            <a:pPr algn="ctr"/>
            <a:r>
              <a:rPr lang="tr-TR" sz="1600" dirty="0" smtClean="0"/>
              <a:t>Belirtilen kapasiteye göre dizi boyutu tanımlanır ve kapasite değeri kaydedilir. Kapasite sıfırdan küçükse hata fırlatılır.</a:t>
            </a:r>
            <a:endParaRPr lang="tr-TR" sz="1600" dirty="0"/>
          </a:p>
        </p:txBody>
      </p:sp>
      <p:sp>
        <p:nvSpPr>
          <p:cNvPr id="15" name="Bulut Belirtme Çizgisi 14"/>
          <p:cNvSpPr/>
          <p:nvPr/>
        </p:nvSpPr>
        <p:spPr>
          <a:xfrm>
            <a:off x="5220072" y="5193196"/>
            <a:ext cx="3888432" cy="1620180"/>
          </a:xfrm>
          <a:prstGeom prst="cloudCallout">
            <a:avLst>
              <a:gd name="adj1" fmla="val -57364"/>
              <a:gd name="adj2" fmla="val -282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Kapasite dolmamışsa, tepeyi gösteren </a:t>
            </a:r>
            <a:r>
              <a:rPr lang="tr-TR" sz="1600" i="1" dirty="0" smtClean="0"/>
              <a:t>top</a:t>
            </a:r>
            <a:r>
              <a:rPr lang="tr-TR" sz="1600" dirty="0" smtClean="0"/>
              <a:t> değişkeni bir arttırılıp, belirttiği indis değerine eleman kaydedilir.</a:t>
            </a:r>
          </a:p>
        </p:txBody>
      </p:sp>
    </p:spTree>
    <p:extLst>
      <p:ext uri="{BB962C8B-B14F-4D97-AF65-F5344CB8AC3E}">
        <p14:creationId xmlns:p14="http://schemas.microsoft.com/office/powerpoint/2010/main" val="6803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70" y="4653136"/>
            <a:ext cx="4876800" cy="12096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70" y="1767483"/>
            <a:ext cx="4933950" cy="122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ile </a:t>
            </a:r>
            <a:r>
              <a:rPr lang="tr-TR" dirty="0" err="1"/>
              <a:t>Yığıt</a:t>
            </a:r>
            <a:r>
              <a:rPr lang="tr-TR" dirty="0"/>
              <a:t> Veri Yapısı – C++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179512" y="1311151"/>
            <a:ext cx="453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tr-T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 : </a:t>
            </a:r>
            <a:r>
              <a:rPr lang="tr-T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yığıttandan</a:t>
            </a:r>
            <a:r>
              <a:rPr lang="tr-T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eleman silme</a:t>
            </a:r>
            <a:endParaRPr lang="tr-T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179512" y="3903439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peek</a:t>
            </a:r>
            <a:r>
              <a:rPr lang="tr-T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en üstteki elemanı döndürür</a:t>
            </a:r>
            <a:endParaRPr lang="tr-T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Bulut Belirtme Çizgisi 12"/>
          <p:cNvSpPr/>
          <p:nvPr/>
        </p:nvSpPr>
        <p:spPr>
          <a:xfrm>
            <a:off x="5255568" y="1052736"/>
            <a:ext cx="3888432" cy="2088232"/>
          </a:xfrm>
          <a:prstGeom prst="cloudCallout">
            <a:avLst>
              <a:gd name="adj1" fmla="val -54914"/>
              <a:gd name="adj2" fmla="val 417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/>
              <a:t>Tepeyi gösteren dizi indisini </a:t>
            </a:r>
            <a:r>
              <a:rPr lang="tr-TR" sz="1600" dirty="0" smtClean="0"/>
              <a:t>bir azaltılır. Böylece yeni gelecek eleman bir önceki konuma yazılır. </a:t>
            </a:r>
            <a:r>
              <a:rPr lang="tr-TR" sz="1600" dirty="0" err="1" smtClean="0"/>
              <a:t>Stack</a:t>
            </a:r>
            <a:r>
              <a:rPr lang="tr-TR" sz="1600" dirty="0" smtClean="0"/>
              <a:t> boş ise silme işlemi yapılamaz, hata fırlatılır.</a:t>
            </a:r>
            <a:endParaRPr lang="tr-TR" sz="1600" dirty="0"/>
          </a:p>
        </p:txBody>
      </p:sp>
      <p:sp>
        <p:nvSpPr>
          <p:cNvPr id="14" name="Bulut Belirtme Çizgisi 13"/>
          <p:cNvSpPr/>
          <p:nvPr/>
        </p:nvSpPr>
        <p:spPr>
          <a:xfrm>
            <a:off x="5436096" y="4050184"/>
            <a:ext cx="3860304" cy="1755080"/>
          </a:xfrm>
          <a:prstGeom prst="cloudCallout">
            <a:avLst>
              <a:gd name="adj1" fmla="val -75474"/>
              <a:gd name="adj2" fmla="val 1427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En </a:t>
            </a:r>
            <a:r>
              <a:rPr lang="tr-TR" sz="1600" dirty="0"/>
              <a:t>üstteki </a:t>
            </a:r>
            <a:r>
              <a:rPr lang="tr-TR" sz="1600" dirty="0" smtClean="0"/>
              <a:t>eleman, dizi indisinin gösterdiği konumdaki elemandır. </a:t>
            </a:r>
            <a:r>
              <a:rPr lang="tr-TR" sz="1600" dirty="0" err="1"/>
              <a:t>Stack</a:t>
            </a:r>
            <a:r>
              <a:rPr lang="tr-TR" sz="1600" dirty="0"/>
              <a:t> boş </a:t>
            </a:r>
            <a:r>
              <a:rPr lang="tr-TR" sz="1600" dirty="0" smtClean="0"/>
              <a:t>ise okuma işlemi </a:t>
            </a:r>
            <a:r>
              <a:rPr lang="tr-TR" sz="1600" dirty="0"/>
              <a:t>yapılamaz, hata fırlatılır</a:t>
            </a:r>
            <a:r>
              <a:rPr lang="tr-TR" sz="1600" dirty="0" smtClean="0"/>
              <a:t>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5653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5200052" y="3618751"/>
            <a:ext cx="1244207" cy="208997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Yay 2"/>
          <p:cNvSpPr/>
          <p:nvPr/>
        </p:nvSpPr>
        <p:spPr>
          <a:xfrm rot="16200000">
            <a:off x="7524328" y="3230627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Yay 10"/>
          <p:cNvSpPr/>
          <p:nvPr/>
        </p:nvSpPr>
        <p:spPr>
          <a:xfrm>
            <a:off x="4139952" y="3246430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/>
          <p:cNvSpPr/>
          <p:nvPr/>
        </p:nvSpPr>
        <p:spPr>
          <a:xfrm>
            <a:off x="5291876" y="5206917"/>
            <a:ext cx="1024875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1" name="Dikdörtgen 20"/>
          <p:cNvSpPr/>
          <p:nvPr/>
        </p:nvSpPr>
        <p:spPr>
          <a:xfrm>
            <a:off x="5268376" y="4682924"/>
            <a:ext cx="1024875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8" name="Bulut Belirtme Çizgisi 17"/>
          <p:cNvSpPr/>
          <p:nvPr/>
        </p:nvSpPr>
        <p:spPr>
          <a:xfrm>
            <a:off x="4800596" y="2067724"/>
            <a:ext cx="1960432" cy="720080"/>
          </a:xfrm>
          <a:prstGeom prst="cloudCallout">
            <a:avLst>
              <a:gd name="adj1" fmla="val -13143"/>
              <a:gd name="adj2" fmla="val 10992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push</a:t>
            </a:r>
            <a:r>
              <a:rPr lang="tr-TR" dirty="0" smtClean="0"/>
              <a:t>(data)</a:t>
            </a:r>
            <a:endParaRPr lang="tr-TR" dirty="0"/>
          </a:p>
        </p:txBody>
      </p:sp>
      <p:sp>
        <p:nvSpPr>
          <p:cNvPr id="33" name="Bulut Belirtme Çizgisi 32"/>
          <p:cNvSpPr/>
          <p:nvPr/>
        </p:nvSpPr>
        <p:spPr>
          <a:xfrm>
            <a:off x="7070556" y="1916832"/>
            <a:ext cx="1944216" cy="720080"/>
          </a:xfrm>
          <a:prstGeom prst="cloudCallout">
            <a:avLst>
              <a:gd name="adj1" fmla="val -15601"/>
              <a:gd name="adj2" fmla="val 1500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data=pop()</a:t>
            </a:r>
            <a:endParaRPr lang="tr-TR" dirty="0"/>
          </a:p>
        </p:txBody>
      </p:sp>
      <p:sp>
        <p:nvSpPr>
          <p:cNvPr id="61" name="Dikdörtgen 60"/>
          <p:cNvSpPr/>
          <p:nvPr/>
        </p:nvSpPr>
        <p:spPr>
          <a:xfrm>
            <a:off x="5268375" y="4210996"/>
            <a:ext cx="1024875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grpSp>
        <p:nvGrpSpPr>
          <p:cNvPr id="63" name="Grup 62"/>
          <p:cNvGrpSpPr/>
          <p:nvPr/>
        </p:nvGrpSpPr>
        <p:grpSpPr>
          <a:xfrm>
            <a:off x="6732240" y="3678450"/>
            <a:ext cx="1244207" cy="2089972"/>
            <a:chOff x="1259632" y="2204864"/>
            <a:chExt cx="1224136" cy="1872208"/>
          </a:xfrm>
        </p:grpSpPr>
        <p:cxnSp>
          <p:nvCxnSpPr>
            <p:cNvPr id="64" name="Düz Bağlayıcı 63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Düz Bağlayıcı 64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Düz Bağlayıcı 65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Dikdörtgen 66"/>
          <p:cNvSpPr/>
          <p:nvPr/>
        </p:nvSpPr>
        <p:spPr>
          <a:xfrm>
            <a:off x="6859493" y="5266616"/>
            <a:ext cx="1024875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8" name="Dikdörtgen 67"/>
          <p:cNvSpPr/>
          <p:nvPr/>
        </p:nvSpPr>
        <p:spPr>
          <a:xfrm>
            <a:off x="6859493" y="4742623"/>
            <a:ext cx="1024875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0" name="Dikdörtgen 69"/>
          <p:cNvSpPr/>
          <p:nvPr/>
        </p:nvSpPr>
        <p:spPr>
          <a:xfrm>
            <a:off x="4267001" y="2903709"/>
            <a:ext cx="1024875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1" name="Dikdörtgen 70"/>
          <p:cNvSpPr/>
          <p:nvPr/>
        </p:nvSpPr>
        <p:spPr>
          <a:xfrm>
            <a:off x="8042664" y="3308136"/>
            <a:ext cx="1024875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07504" y="2276872"/>
            <a:ext cx="4320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 err="1"/>
              <a:t>Stack</a:t>
            </a:r>
            <a:r>
              <a:rPr lang="tr-TR" sz="2400" dirty="0"/>
              <a:t> ADT temel işlemleri: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dirty="0" err="1"/>
              <a:t>yığıtın</a:t>
            </a:r>
            <a:r>
              <a:rPr lang="tr-TR" sz="2400" dirty="0"/>
              <a:t> üstüne veri </a:t>
            </a:r>
            <a:r>
              <a:rPr lang="tr-TR" sz="2400" dirty="0" smtClean="0"/>
              <a:t>gönderme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dirty="0" err="1" smtClean="0"/>
              <a:t>yığıtın</a:t>
            </a:r>
            <a:r>
              <a:rPr lang="tr-TR" sz="2400" dirty="0" smtClean="0"/>
              <a:t> </a:t>
            </a:r>
            <a:r>
              <a:rPr lang="tr-TR" sz="2400" dirty="0"/>
              <a:t>üstünden veri </a:t>
            </a:r>
            <a:r>
              <a:rPr lang="tr-TR" sz="2400" dirty="0" smtClean="0"/>
              <a:t>silme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dirty="0" err="1"/>
              <a:t>yığıtın</a:t>
            </a:r>
            <a:r>
              <a:rPr lang="tr-TR" sz="2400" dirty="0"/>
              <a:t> </a:t>
            </a:r>
            <a:r>
              <a:rPr lang="tr-TR" sz="2400" dirty="0" smtClean="0"/>
              <a:t>üstünden veri okuma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dirty="0" err="1" smtClean="0"/>
              <a:t>Lyığıtı</a:t>
            </a:r>
            <a:r>
              <a:rPr lang="tr-TR" sz="2400" dirty="0" smtClean="0"/>
              <a:t> boşaltma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b="1" dirty="0" err="1"/>
              <a:t>void</a:t>
            </a:r>
            <a:r>
              <a:rPr lang="tr-TR" sz="2400" b="1" dirty="0"/>
              <a:t> </a:t>
            </a:r>
            <a:r>
              <a:rPr lang="tr-T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tr-TR" sz="2400" b="1" dirty="0" smtClean="0"/>
              <a:t>(data)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b="1" dirty="0" err="1" smtClean="0"/>
              <a:t>void</a:t>
            </a:r>
            <a:r>
              <a:rPr lang="tr-TR" sz="2400" b="1" dirty="0" smtClean="0"/>
              <a:t> </a:t>
            </a:r>
            <a:r>
              <a:rPr lang="tr-T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tr-TR" sz="2400" b="1" dirty="0"/>
              <a:t>()  </a:t>
            </a:r>
            <a:endParaRPr lang="tr-TR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tr-TR" sz="2400" b="1" dirty="0" err="1"/>
              <a:t>v</a:t>
            </a:r>
            <a:r>
              <a:rPr lang="tr-TR" sz="2400" b="1" dirty="0" err="1" smtClean="0"/>
              <a:t>oid</a:t>
            </a:r>
            <a:r>
              <a:rPr lang="tr-TR" sz="2400" b="1" dirty="0" smtClean="0"/>
              <a:t> </a:t>
            </a:r>
            <a:r>
              <a:rPr lang="tr-T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tr-TR" sz="2400" b="1" dirty="0" smtClean="0"/>
              <a:t>() veya </a:t>
            </a:r>
            <a:r>
              <a:rPr lang="tr-T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peek</a:t>
            </a:r>
            <a:r>
              <a:rPr lang="tr-TR" sz="2400" b="1" dirty="0" smtClean="0"/>
              <a:t>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b="1" dirty="0" err="1"/>
              <a:t>v</a:t>
            </a:r>
            <a:r>
              <a:rPr lang="tr-TR" sz="2400" b="1" dirty="0" err="1" smtClean="0"/>
              <a:t>oid</a:t>
            </a:r>
            <a:r>
              <a:rPr lang="tr-TR" sz="2400" b="1" dirty="0" smtClean="0"/>
              <a:t> </a:t>
            </a:r>
            <a:r>
              <a:rPr lang="tr-T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</a:t>
            </a:r>
            <a:r>
              <a:rPr lang="tr-TR" sz="2400" b="1" dirty="0" smtClean="0"/>
              <a:t>()</a:t>
            </a:r>
            <a:endParaRPr lang="tr-TR" sz="2400" b="1" dirty="0"/>
          </a:p>
          <a:p>
            <a:endParaRPr lang="tr-TR" dirty="0"/>
          </a:p>
        </p:txBody>
      </p:sp>
      <p:sp>
        <p:nvSpPr>
          <p:cNvPr id="25" name="Dikdörtgen 24"/>
          <p:cNvSpPr/>
          <p:nvPr/>
        </p:nvSpPr>
        <p:spPr>
          <a:xfrm>
            <a:off x="6859493" y="4254975"/>
            <a:ext cx="1024875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65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ile </a:t>
            </a:r>
            <a:r>
              <a:rPr lang="tr-TR" dirty="0" err="1"/>
              <a:t>Yığıt</a:t>
            </a:r>
            <a:r>
              <a:rPr lang="tr-TR" dirty="0"/>
              <a:t> Veri Yapısı – C++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43" y="1484784"/>
            <a:ext cx="3209925" cy="9715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81" y="5371678"/>
            <a:ext cx="3124200" cy="10096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958652" y="879103"/>
            <a:ext cx="390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isEmpty</a:t>
            </a:r>
            <a:r>
              <a:rPr lang="tr-T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tr-T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r>
              <a:rPr lang="tr-T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boş mu?</a:t>
            </a:r>
            <a:endParaRPr lang="tr-T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943794" y="2780928"/>
            <a:ext cx="390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</a:t>
            </a:r>
            <a:r>
              <a:rPr lang="tr-T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temizle</a:t>
            </a:r>
            <a:endParaRPr lang="tr-T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943794" y="4693989"/>
            <a:ext cx="390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r>
              <a:rPr lang="tr-T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tr-T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tack</a:t>
            </a:r>
            <a:r>
              <a:rPr lang="tr-T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lang="tr-T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destructor</a:t>
            </a:r>
            <a:r>
              <a:rPr lang="tr-T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yıkıcı</a:t>
            </a:r>
            <a:endParaRPr lang="tr-T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Bulut Belirtme Çizgisi 3"/>
          <p:cNvSpPr/>
          <p:nvPr/>
        </p:nvSpPr>
        <p:spPr>
          <a:xfrm>
            <a:off x="5148064" y="1052736"/>
            <a:ext cx="3312368" cy="1656184"/>
          </a:xfrm>
          <a:prstGeom prst="cloudCallout">
            <a:avLst>
              <a:gd name="adj1" fmla="val -78430"/>
              <a:gd name="adj2" fmla="val -790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Tepeyi gösteren dizi indisi top -1 olması </a:t>
            </a:r>
            <a:r>
              <a:rPr lang="tr-TR" sz="1600" dirty="0" err="1" smtClean="0"/>
              <a:t>Stack</a:t>
            </a:r>
            <a:r>
              <a:rPr lang="tr-TR" sz="1600" dirty="0" smtClean="0"/>
              <a:t> elemanının bulunmadığını gösterir </a:t>
            </a:r>
            <a:endParaRPr lang="tr-TR" sz="16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43" y="3390900"/>
            <a:ext cx="2219325" cy="914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Bulut Belirtme Çizgisi 12"/>
          <p:cNvSpPr/>
          <p:nvPr/>
        </p:nvSpPr>
        <p:spPr>
          <a:xfrm>
            <a:off x="4716016" y="2996952"/>
            <a:ext cx="3888432" cy="1656184"/>
          </a:xfrm>
          <a:prstGeom prst="cloudCallout">
            <a:avLst>
              <a:gd name="adj1" fmla="val -85044"/>
              <a:gd name="adj2" fmla="val 30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Tepeyi gösteren dizi indisini top=-1 yapmak önceki elemanların kullanılmasını engeller. Dolayısıyla </a:t>
            </a:r>
            <a:r>
              <a:rPr lang="tr-TR" sz="1600" dirty="0" err="1" smtClean="0"/>
              <a:t>stack</a:t>
            </a:r>
            <a:r>
              <a:rPr lang="tr-TR" sz="1600" dirty="0" smtClean="0"/>
              <a:t> temizlenmiş kabul edilir.</a:t>
            </a:r>
            <a:endParaRPr lang="tr-TR" sz="1600" dirty="0"/>
          </a:p>
        </p:txBody>
      </p:sp>
      <p:sp>
        <p:nvSpPr>
          <p:cNvPr id="14" name="Bulut Belirtme Çizgisi 13"/>
          <p:cNvSpPr/>
          <p:nvPr/>
        </p:nvSpPr>
        <p:spPr>
          <a:xfrm>
            <a:off x="4932040" y="5068837"/>
            <a:ext cx="3384376" cy="1384499"/>
          </a:xfrm>
          <a:prstGeom prst="cloudCallout">
            <a:avLst>
              <a:gd name="adj1" fmla="val -71311"/>
              <a:gd name="adj2" fmla="val 1439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Stack</a:t>
            </a:r>
            <a:r>
              <a:rPr lang="tr-TR" sz="1600" dirty="0" smtClean="0"/>
              <a:t> nesnesi sonlanırken dizinin hafızada tuttuğu yer serbest bırakılır.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5054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ile </a:t>
            </a:r>
            <a:r>
              <a:rPr lang="tr-TR" dirty="0" err="1"/>
              <a:t>Yığıt</a:t>
            </a:r>
            <a:r>
              <a:rPr lang="tr-TR" dirty="0"/>
              <a:t> Veri Yapısı – C++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124744"/>
            <a:ext cx="88963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ulut Belirtme Çizgisi 5"/>
          <p:cNvSpPr/>
          <p:nvPr/>
        </p:nvSpPr>
        <p:spPr>
          <a:xfrm>
            <a:off x="4427984" y="908720"/>
            <a:ext cx="4592191" cy="2016224"/>
          </a:xfrm>
          <a:prstGeom prst="cloudCallout">
            <a:avLst>
              <a:gd name="adj1" fmla="val -78996"/>
              <a:gd name="adj2" fmla="val -263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Önceki sınıfın </a:t>
            </a:r>
            <a:r>
              <a:rPr lang="tr-TR" sz="1600" dirty="0" err="1" smtClean="0"/>
              <a:t>template</a:t>
            </a:r>
            <a:r>
              <a:rPr lang="tr-TR" sz="1600" dirty="0" smtClean="0"/>
              <a:t> </a:t>
            </a:r>
            <a:r>
              <a:rPr lang="tr-TR" sz="1600" dirty="0" err="1" smtClean="0"/>
              <a:t>class</a:t>
            </a:r>
            <a:r>
              <a:rPr lang="tr-TR" sz="1600" dirty="0" smtClean="0"/>
              <a:t> (şablon sınıf) olarak tanımlaması ile nesnelerden oluşan bir </a:t>
            </a:r>
            <a:r>
              <a:rPr lang="tr-TR" sz="1600" dirty="0" err="1" smtClean="0"/>
              <a:t>stack</a:t>
            </a:r>
            <a:r>
              <a:rPr lang="tr-TR" sz="1600" dirty="0" smtClean="0"/>
              <a:t> oluşturulabilir. Fonksiyonlarda da buna göre değişiklikler yapılması gerekir 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1056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1951137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99992" y="1484784"/>
            <a:ext cx="4536504" cy="4680520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Bağlı listeyi oluşturan düğümler, </a:t>
            </a:r>
            <a:r>
              <a:rPr lang="tr-TR" dirty="0" err="1" smtClean="0"/>
              <a:t>yığıt</a:t>
            </a:r>
            <a:r>
              <a:rPr lang="tr-TR" dirty="0" smtClean="0"/>
              <a:t> veri yapısını oluşturmak için kullanılabilir.</a:t>
            </a:r>
          </a:p>
          <a:p>
            <a:r>
              <a:rPr lang="tr-TR" dirty="0" err="1" smtClean="0"/>
              <a:t>Yığıta</a:t>
            </a:r>
            <a:r>
              <a:rPr lang="tr-TR" dirty="0" smtClean="0"/>
              <a:t> </a:t>
            </a:r>
            <a:r>
              <a:rPr lang="tr-TR" dirty="0"/>
              <a:t>eleman </a:t>
            </a:r>
            <a:r>
              <a:rPr lang="tr-TR" dirty="0" smtClean="0"/>
              <a:t>itmek bir bağlı listenin başına eleman eklemek gibi düşünülebilir. (</a:t>
            </a:r>
            <a:r>
              <a:rPr lang="tr-TR" dirty="0" err="1" smtClean="0"/>
              <a:t>push_front</a:t>
            </a:r>
            <a:r>
              <a:rPr lang="tr-TR" dirty="0" smtClean="0"/>
              <a:t>(eleman))</a:t>
            </a:r>
          </a:p>
          <a:p>
            <a:r>
              <a:rPr lang="tr-TR" dirty="0" err="1" smtClean="0"/>
              <a:t>Yığıttan</a:t>
            </a:r>
            <a:r>
              <a:rPr lang="tr-TR" dirty="0" smtClean="0"/>
              <a:t> eleman silmek ise yine bağlı listenin ilk elemanını silmek gibidir. (</a:t>
            </a:r>
            <a:r>
              <a:rPr lang="tr-TR" dirty="0" err="1" smtClean="0"/>
              <a:t>pop_front</a:t>
            </a:r>
            <a:r>
              <a:rPr lang="tr-TR" dirty="0" smtClean="0"/>
              <a:t>())</a:t>
            </a:r>
          </a:p>
          <a:p>
            <a:r>
              <a:rPr lang="tr-TR" dirty="0" smtClean="0"/>
              <a:t>Liste başı (</a:t>
            </a:r>
            <a:r>
              <a:rPr lang="tr-TR" dirty="0" err="1" smtClean="0"/>
              <a:t>head</a:t>
            </a:r>
            <a:r>
              <a:rPr lang="tr-TR" dirty="0" smtClean="0"/>
              <a:t>) </a:t>
            </a:r>
            <a:r>
              <a:rPr lang="tr-TR" dirty="0" err="1" smtClean="0"/>
              <a:t>yığıtın</a:t>
            </a:r>
            <a:r>
              <a:rPr lang="tr-TR" dirty="0" smtClean="0"/>
              <a:t> tepesini gösterir.</a:t>
            </a:r>
          </a:p>
          <a:p>
            <a:endParaRPr lang="tr-TR" dirty="0"/>
          </a:p>
        </p:txBody>
      </p:sp>
      <p:grpSp>
        <p:nvGrpSpPr>
          <p:cNvPr id="7" name="Grup 6"/>
          <p:cNvGrpSpPr/>
          <p:nvPr/>
        </p:nvGrpSpPr>
        <p:grpSpPr>
          <a:xfrm>
            <a:off x="1547664" y="4542456"/>
            <a:ext cx="1008112" cy="595114"/>
            <a:chOff x="1547664" y="4149079"/>
            <a:chExt cx="720080" cy="595114"/>
          </a:xfrm>
        </p:grpSpPr>
        <p:sp>
          <p:nvSpPr>
            <p:cNvPr id="5" name="Dikdörtgen 4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next</a:t>
              </a:r>
              <a:endParaRPr lang="tr-TR" dirty="0"/>
            </a:p>
          </p:txBody>
        </p:sp>
        <p:sp>
          <p:nvSpPr>
            <p:cNvPr id="6" name="Dikdörtgen 5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data</a:t>
              </a:r>
              <a:endParaRPr lang="tr-TR" dirty="0"/>
            </a:p>
          </p:txBody>
        </p:sp>
      </p:grpSp>
      <p:grpSp>
        <p:nvGrpSpPr>
          <p:cNvPr id="8" name="Grup 7"/>
          <p:cNvGrpSpPr/>
          <p:nvPr/>
        </p:nvGrpSpPr>
        <p:grpSpPr>
          <a:xfrm>
            <a:off x="1547664" y="3789040"/>
            <a:ext cx="1008112" cy="595114"/>
            <a:chOff x="1547664" y="4149079"/>
            <a:chExt cx="720080" cy="595114"/>
          </a:xfrm>
        </p:grpSpPr>
        <p:sp>
          <p:nvSpPr>
            <p:cNvPr id="9" name="Dikdörtgen 8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next</a:t>
              </a:r>
              <a:endParaRPr lang="tr-TR" dirty="0"/>
            </a:p>
          </p:txBody>
        </p:sp>
        <p:sp>
          <p:nvSpPr>
            <p:cNvPr id="10" name="Dikdörtgen 9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data</a:t>
              </a:r>
              <a:endParaRPr lang="tr-TR" dirty="0"/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1547664" y="2977902"/>
            <a:ext cx="1008112" cy="595114"/>
            <a:chOff x="1547664" y="4149079"/>
            <a:chExt cx="720080" cy="595114"/>
          </a:xfrm>
        </p:grpSpPr>
        <p:sp>
          <p:nvSpPr>
            <p:cNvPr id="12" name="Dikdörtgen 11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next</a:t>
              </a:r>
              <a:endParaRPr lang="tr-TR" dirty="0"/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data</a:t>
              </a:r>
              <a:endParaRPr lang="tr-TR" dirty="0"/>
            </a:p>
          </p:txBody>
        </p:sp>
      </p:grpSp>
      <p:grpSp>
        <p:nvGrpSpPr>
          <p:cNvPr id="27" name="Grup 26"/>
          <p:cNvGrpSpPr/>
          <p:nvPr/>
        </p:nvGrpSpPr>
        <p:grpSpPr>
          <a:xfrm>
            <a:off x="1187624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051720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/>
          <p:cNvCxnSpPr/>
          <p:nvPr/>
        </p:nvCxnSpPr>
        <p:spPr>
          <a:xfrm>
            <a:off x="2051720" y="4345114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/>
          <p:cNvCxnSpPr/>
          <p:nvPr/>
        </p:nvCxnSpPr>
        <p:spPr>
          <a:xfrm>
            <a:off x="2051720" y="3573040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/>
          <p:cNvSpPr txBox="1"/>
          <p:nvPr/>
        </p:nvSpPr>
        <p:spPr>
          <a:xfrm>
            <a:off x="179512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179512" y="39330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düğüm1</a:t>
            </a:r>
            <a:endParaRPr lang="tr-TR" dirty="0"/>
          </a:p>
        </p:txBody>
      </p:sp>
      <p:sp>
        <p:nvSpPr>
          <p:cNvPr id="46" name="Metin kutusu 45"/>
          <p:cNvSpPr txBox="1"/>
          <p:nvPr/>
        </p:nvSpPr>
        <p:spPr>
          <a:xfrm>
            <a:off x="179512" y="31409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düğüm2</a:t>
            </a:r>
            <a:endParaRPr lang="tr-TR" dirty="0"/>
          </a:p>
        </p:txBody>
      </p:sp>
      <p:sp>
        <p:nvSpPr>
          <p:cNvPr id="47" name="İkizkenar Üçgen 46"/>
          <p:cNvSpPr/>
          <p:nvPr/>
        </p:nvSpPr>
        <p:spPr>
          <a:xfrm rot="16200000">
            <a:off x="3076643" y="3124157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Metin kutusu 47"/>
          <p:cNvSpPr txBox="1"/>
          <p:nvPr/>
        </p:nvSpPr>
        <p:spPr>
          <a:xfrm>
            <a:off x="3491880" y="3131676"/>
            <a:ext cx="79208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head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61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Metin kutusu 43"/>
          <p:cNvSpPr txBox="1"/>
          <p:nvPr/>
        </p:nvSpPr>
        <p:spPr>
          <a:xfrm>
            <a:off x="395536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19" name="İkizkenar Üçgen 18"/>
          <p:cNvSpPr/>
          <p:nvPr/>
        </p:nvSpPr>
        <p:spPr>
          <a:xfrm rot="16200000">
            <a:off x="3292667" y="5284397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Metin kutusu 20"/>
          <p:cNvSpPr txBox="1"/>
          <p:nvPr/>
        </p:nvSpPr>
        <p:spPr>
          <a:xfrm>
            <a:off x="3707904" y="5291916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/>
              <a:t>h</a:t>
            </a:r>
            <a:r>
              <a:rPr lang="tr-TR" dirty="0" err="1" smtClean="0"/>
              <a:t>ead</a:t>
            </a:r>
            <a:r>
              <a:rPr lang="tr-TR" dirty="0" smtClean="0"/>
              <a:t>=NULL</a:t>
            </a:r>
            <a:endParaRPr lang="tr-TR" dirty="0"/>
          </a:p>
        </p:txBody>
      </p:sp>
      <p:sp>
        <p:nvSpPr>
          <p:cNvPr id="3" name="Bulut 2"/>
          <p:cNvSpPr/>
          <p:nvPr/>
        </p:nvSpPr>
        <p:spPr>
          <a:xfrm>
            <a:off x="4860032" y="2852936"/>
            <a:ext cx="2808312" cy="158417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err="1" smtClean="0"/>
              <a:t>Stack</a:t>
            </a:r>
            <a:r>
              <a:rPr lang="tr-TR" dirty="0" smtClean="0"/>
              <a:t> boş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err="1" smtClean="0"/>
              <a:t>Head</a:t>
            </a:r>
            <a:r>
              <a:rPr lang="tr-TR" dirty="0" smtClean="0"/>
              <a:t>=NULL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60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 51"/>
          <p:cNvGrpSpPr/>
          <p:nvPr/>
        </p:nvGrpSpPr>
        <p:grpSpPr>
          <a:xfrm>
            <a:off x="3419872" y="1177702"/>
            <a:ext cx="1314146" cy="595114"/>
            <a:chOff x="1547664" y="4149079"/>
            <a:chExt cx="720080" cy="595114"/>
          </a:xfrm>
        </p:grpSpPr>
        <p:sp>
          <p:nvSpPr>
            <p:cNvPr id="53" name="Dikdörtgen 52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54" name="Dikdörtgen 53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Data:Eleman</a:t>
              </a:r>
              <a:r>
                <a:rPr lang="tr-TR" sz="1400" dirty="0" smtClean="0"/>
                <a:t> 0</a:t>
              </a:r>
              <a:endParaRPr lang="tr-TR" sz="1400" dirty="0"/>
            </a:p>
          </p:txBody>
        </p:sp>
      </p:grpSp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267744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/>
          <p:cNvSpPr txBox="1"/>
          <p:nvPr/>
        </p:nvSpPr>
        <p:spPr>
          <a:xfrm>
            <a:off x="395536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5364088" y="1918573"/>
            <a:ext cx="230425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stack1.push(Eleman0)</a:t>
            </a:r>
          </a:p>
          <a:p>
            <a:endParaRPr lang="tr-TR" dirty="0"/>
          </a:p>
        </p:txBody>
      </p:sp>
      <p:sp>
        <p:nvSpPr>
          <p:cNvPr id="30" name="İkizkenar Üçgen 29"/>
          <p:cNvSpPr/>
          <p:nvPr/>
        </p:nvSpPr>
        <p:spPr>
          <a:xfrm rot="16200000">
            <a:off x="3292667" y="4645617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3707904" y="4653136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/>
              <a:t>h</a:t>
            </a:r>
            <a:r>
              <a:rPr lang="tr-TR" dirty="0" err="1" smtClean="0"/>
              <a:t>ead</a:t>
            </a:r>
            <a:r>
              <a:rPr lang="tr-TR" dirty="0" smtClean="0"/>
              <a:t>=düğüm0</a:t>
            </a:r>
            <a:endParaRPr lang="tr-TR" dirty="0"/>
          </a:p>
        </p:txBody>
      </p:sp>
      <p:sp>
        <p:nvSpPr>
          <p:cNvPr id="33" name="Bulut 32"/>
          <p:cNvSpPr/>
          <p:nvPr/>
        </p:nvSpPr>
        <p:spPr>
          <a:xfrm>
            <a:off x="5076056" y="2993701"/>
            <a:ext cx="3888432" cy="158417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err="1" smtClean="0"/>
              <a:t>head</a:t>
            </a:r>
            <a:r>
              <a:rPr lang="tr-TR" dirty="0" smtClean="0"/>
              <a:t> şimdi eklenen elemanı (eleman0) taşıyan düğümü (düğüm0) gösteriyor</a:t>
            </a:r>
            <a:endParaRPr lang="tr-TR" dirty="0"/>
          </a:p>
        </p:txBody>
      </p:sp>
      <p:sp>
        <p:nvSpPr>
          <p:cNvPr id="15" name="Yay 14"/>
          <p:cNvSpPr/>
          <p:nvPr/>
        </p:nvSpPr>
        <p:spPr>
          <a:xfrm rot="16200000">
            <a:off x="2420237" y="1601273"/>
            <a:ext cx="1315194" cy="1332148"/>
          </a:xfrm>
          <a:prstGeom prst="arc">
            <a:avLst/>
          </a:prstGeom>
          <a:ln w="34925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55" name="Grup 54"/>
          <p:cNvGrpSpPr/>
          <p:nvPr/>
        </p:nvGrpSpPr>
        <p:grpSpPr>
          <a:xfrm>
            <a:off x="1691680" y="4542456"/>
            <a:ext cx="1314146" cy="595114"/>
            <a:chOff x="1547664" y="4149079"/>
            <a:chExt cx="720080" cy="595114"/>
          </a:xfrm>
        </p:grpSpPr>
        <p:sp>
          <p:nvSpPr>
            <p:cNvPr id="56" name="Dikdörtgen 55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57" name="Dikdörtgen 56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Data:Eleman</a:t>
              </a:r>
              <a:r>
                <a:rPr lang="tr-TR" sz="1400" dirty="0" smtClean="0"/>
                <a:t> 0</a:t>
              </a:r>
              <a:endParaRPr lang="tr-T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69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7" name="Grup 6"/>
          <p:cNvGrpSpPr/>
          <p:nvPr/>
        </p:nvGrpSpPr>
        <p:grpSpPr>
          <a:xfrm>
            <a:off x="1691680" y="4542456"/>
            <a:ext cx="1314146" cy="595114"/>
            <a:chOff x="1547664" y="4149079"/>
            <a:chExt cx="720080" cy="595114"/>
          </a:xfrm>
        </p:grpSpPr>
        <p:sp>
          <p:nvSpPr>
            <p:cNvPr id="5" name="Dikdörtgen 4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6" name="Dikdörtgen 5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Data:Eleman0</a:t>
              </a:r>
              <a:endParaRPr lang="tr-TR" sz="1400" dirty="0"/>
            </a:p>
          </p:txBody>
        </p:sp>
      </p:grp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267744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/>
          <p:cNvSpPr txBox="1"/>
          <p:nvPr/>
        </p:nvSpPr>
        <p:spPr>
          <a:xfrm>
            <a:off x="395536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5364088" y="1918573"/>
            <a:ext cx="2304256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stack1.push(Eleman0)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stack1.push(Eleman1)</a:t>
            </a:r>
            <a:endParaRPr lang="tr-TR" b="1" dirty="0">
              <a:solidFill>
                <a:srgbClr val="FF0000"/>
              </a:solidFill>
            </a:endParaRPr>
          </a:p>
          <a:p>
            <a:endParaRPr lang="tr-TR" b="1" dirty="0" smtClean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30" name="İkizkenar Üçgen 29"/>
          <p:cNvSpPr/>
          <p:nvPr/>
        </p:nvSpPr>
        <p:spPr>
          <a:xfrm rot="16200000">
            <a:off x="3292667" y="3844237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3707904" y="3851756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/>
              <a:t>h</a:t>
            </a:r>
            <a:r>
              <a:rPr lang="tr-TR" dirty="0" err="1" smtClean="0"/>
              <a:t>ead</a:t>
            </a:r>
            <a:r>
              <a:rPr lang="tr-TR" dirty="0" smtClean="0"/>
              <a:t>=düğüm1</a:t>
            </a:r>
            <a:endParaRPr lang="tr-TR" dirty="0"/>
          </a:p>
        </p:txBody>
      </p:sp>
      <p:sp>
        <p:nvSpPr>
          <p:cNvPr id="15" name="Yay 14"/>
          <p:cNvSpPr/>
          <p:nvPr/>
        </p:nvSpPr>
        <p:spPr>
          <a:xfrm rot="16200000">
            <a:off x="2420237" y="1601273"/>
            <a:ext cx="1315194" cy="1332148"/>
          </a:xfrm>
          <a:prstGeom prst="arc">
            <a:avLst/>
          </a:prstGeom>
          <a:ln w="34925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5" name="Grup 24"/>
          <p:cNvGrpSpPr/>
          <p:nvPr/>
        </p:nvGrpSpPr>
        <p:grpSpPr>
          <a:xfrm>
            <a:off x="3445135" y="1312192"/>
            <a:ext cx="1314146" cy="595114"/>
            <a:chOff x="1547664" y="4149079"/>
            <a:chExt cx="720080" cy="595114"/>
          </a:xfrm>
        </p:grpSpPr>
        <p:sp>
          <p:nvSpPr>
            <p:cNvPr id="28" name="Dikdörtgen 27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next:Eleman0</a:t>
              </a:r>
              <a:endParaRPr lang="tr-TR" sz="1400" dirty="0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Data:Eleman</a:t>
              </a:r>
              <a:r>
                <a:rPr lang="tr-TR" sz="1400" dirty="0" smtClean="0"/>
                <a:t> 1</a:t>
              </a:r>
              <a:endParaRPr lang="tr-TR" sz="1400" dirty="0"/>
            </a:p>
          </p:txBody>
        </p:sp>
      </p:grpSp>
      <p:cxnSp>
        <p:nvCxnSpPr>
          <p:cNvPr id="36" name="Düz Ok Bağlayıcısı 35"/>
          <p:cNvCxnSpPr/>
          <p:nvPr/>
        </p:nvCxnSpPr>
        <p:spPr>
          <a:xfrm>
            <a:off x="2267744" y="4293096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 37"/>
          <p:cNvGrpSpPr/>
          <p:nvPr/>
        </p:nvGrpSpPr>
        <p:grpSpPr>
          <a:xfrm>
            <a:off x="1673678" y="3697982"/>
            <a:ext cx="1314146" cy="595114"/>
            <a:chOff x="1547664" y="4149079"/>
            <a:chExt cx="720080" cy="595114"/>
          </a:xfrm>
        </p:grpSpPr>
        <p:sp>
          <p:nvSpPr>
            <p:cNvPr id="39" name="Dikdörtgen 38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next:düğüm0</a:t>
              </a:r>
              <a:endParaRPr lang="tr-TR" sz="1400" dirty="0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Data:Eleman1</a:t>
              </a:r>
              <a:endParaRPr lang="tr-TR" sz="1400" dirty="0"/>
            </a:p>
          </p:txBody>
        </p:sp>
      </p:grpSp>
      <p:sp>
        <p:nvSpPr>
          <p:cNvPr id="43" name="Metin kutusu 42"/>
          <p:cNvSpPr txBox="1"/>
          <p:nvPr/>
        </p:nvSpPr>
        <p:spPr>
          <a:xfrm>
            <a:off x="395536" y="38610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düğüm1</a:t>
            </a:r>
            <a:endParaRPr lang="tr-TR" dirty="0"/>
          </a:p>
        </p:txBody>
      </p:sp>
      <p:sp>
        <p:nvSpPr>
          <p:cNvPr id="3" name="Bulut Belirtme Çizgisi 2"/>
          <p:cNvSpPr/>
          <p:nvPr/>
        </p:nvSpPr>
        <p:spPr>
          <a:xfrm>
            <a:off x="6012160" y="4255182"/>
            <a:ext cx="2448272" cy="1362584"/>
          </a:xfrm>
          <a:prstGeom prst="cloudCallout">
            <a:avLst>
              <a:gd name="adj1" fmla="val -56353"/>
              <a:gd name="adj2" fmla="val -100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Son düğümü gösterecek şekilde kaydırıldı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139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7" name="Grup 6"/>
          <p:cNvGrpSpPr/>
          <p:nvPr/>
        </p:nvGrpSpPr>
        <p:grpSpPr>
          <a:xfrm>
            <a:off x="1691680" y="4542456"/>
            <a:ext cx="1314146" cy="595114"/>
            <a:chOff x="1547664" y="4149079"/>
            <a:chExt cx="720080" cy="595114"/>
          </a:xfrm>
        </p:grpSpPr>
        <p:sp>
          <p:nvSpPr>
            <p:cNvPr id="5" name="Dikdörtgen 4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6" name="Dikdörtgen 5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Data:Eleman0</a:t>
              </a:r>
              <a:endParaRPr lang="tr-TR" sz="1400" dirty="0"/>
            </a:p>
          </p:txBody>
        </p:sp>
      </p:grp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267744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/>
          <p:cNvSpPr txBox="1"/>
          <p:nvPr/>
        </p:nvSpPr>
        <p:spPr>
          <a:xfrm>
            <a:off x="395536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5364088" y="1918573"/>
            <a:ext cx="2304256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stack1.push(Eleman0)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stack1.push(Eleman1)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stack1.push(Eleman2)</a:t>
            </a:r>
            <a:endParaRPr lang="tr-TR" b="1" dirty="0">
              <a:solidFill>
                <a:srgbClr val="FF0000"/>
              </a:solidFill>
            </a:endParaRPr>
          </a:p>
          <a:p>
            <a:endParaRPr lang="tr-TR" b="1" dirty="0">
              <a:solidFill>
                <a:srgbClr val="FF0000"/>
              </a:solidFill>
            </a:endParaRPr>
          </a:p>
          <a:p>
            <a:endParaRPr lang="tr-TR" b="1" dirty="0" smtClean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30" name="İkizkenar Üçgen 29"/>
          <p:cNvSpPr/>
          <p:nvPr/>
        </p:nvSpPr>
        <p:spPr>
          <a:xfrm rot="16200000">
            <a:off x="3292667" y="2946518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3707904" y="2924944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head</a:t>
            </a:r>
            <a:r>
              <a:rPr lang="tr-TR" dirty="0" smtClean="0"/>
              <a:t>=düğüm2</a:t>
            </a:r>
            <a:endParaRPr lang="tr-TR" dirty="0"/>
          </a:p>
        </p:txBody>
      </p:sp>
      <p:sp>
        <p:nvSpPr>
          <p:cNvPr id="15" name="Yay 14"/>
          <p:cNvSpPr/>
          <p:nvPr/>
        </p:nvSpPr>
        <p:spPr>
          <a:xfrm rot="16200000">
            <a:off x="2420237" y="1601273"/>
            <a:ext cx="1315194" cy="1332148"/>
          </a:xfrm>
          <a:prstGeom prst="arc">
            <a:avLst/>
          </a:prstGeom>
          <a:ln w="34925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5" name="Grup 24"/>
          <p:cNvGrpSpPr/>
          <p:nvPr/>
        </p:nvGrpSpPr>
        <p:grpSpPr>
          <a:xfrm>
            <a:off x="3445135" y="1312192"/>
            <a:ext cx="1314146" cy="595114"/>
            <a:chOff x="1547664" y="4149079"/>
            <a:chExt cx="720080" cy="595114"/>
          </a:xfrm>
        </p:grpSpPr>
        <p:sp>
          <p:nvSpPr>
            <p:cNvPr id="28" name="Dikdörtgen 27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next:Eleman1</a:t>
              </a:r>
              <a:endParaRPr lang="tr-TR" sz="1400" dirty="0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Data:Eleman2</a:t>
              </a:r>
              <a:endParaRPr lang="tr-TR" sz="1400" dirty="0"/>
            </a:p>
          </p:txBody>
        </p:sp>
      </p:grpSp>
      <p:cxnSp>
        <p:nvCxnSpPr>
          <p:cNvPr id="36" name="Düz Ok Bağlayıcısı 35"/>
          <p:cNvCxnSpPr/>
          <p:nvPr/>
        </p:nvCxnSpPr>
        <p:spPr>
          <a:xfrm>
            <a:off x="2267744" y="4293096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 37"/>
          <p:cNvGrpSpPr/>
          <p:nvPr/>
        </p:nvGrpSpPr>
        <p:grpSpPr>
          <a:xfrm>
            <a:off x="1673678" y="3697982"/>
            <a:ext cx="1314146" cy="595114"/>
            <a:chOff x="1547664" y="4149079"/>
            <a:chExt cx="720080" cy="595114"/>
          </a:xfrm>
        </p:grpSpPr>
        <p:sp>
          <p:nvSpPr>
            <p:cNvPr id="39" name="Dikdörtgen 38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next:düğüm0</a:t>
              </a:r>
              <a:endParaRPr lang="tr-TR" sz="1400" dirty="0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Data:Eleman1</a:t>
              </a:r>
              <a:endParaRPr lang="tr-TR" sz="1400" dirty="0"/>
            </a:p>
          </p:txBody>
        </p:sp>
      </p:grpSp>
      <p:sp>
        <p:nvSpPr>
          <p:cNvPr id="43" name="Metin kutusu 42"/>
          <p:cNvSpPr txBox="1"/>
          <p:nvPr/>
        </p:nvSpPr>
        <p:spPr>
          <a:xfrm>
            <a:off x="395536" y="38610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düğüm1</a:t>
            </a:r>
            <a:endParaRPr lang="tr-TR" dirty="0"/>
          </a:p>
        </p:txBody>
      </p:sp>
      <p:grpSp>
        <p:nvGrpSpPr>
          <p:cNvPr id="45" name="Grup 44"/>
          <p:cNvGrpSpPr/>
          <p:nvPr/>
        </p:nvGrpSpPr>
        <p:grpSpPr>
          <a:xfrm>
            <a:off x="1673678" y="2833886"/>
            <a:ext cx="1314146" cy="595114"/>
            <a:chOff x="1547664" y="4149079"/>
            <a:chExt cx="720080" cy="595114"/>
          </a:xfrm>
        </p:grpSpPr>
        <p:sp>
          <p:nvSpPr>
            <p:cNvPr id="46" name="Dikdörtgen 45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next:düğüm1</a:t>
              </a:r>
              <a:endParaRPr lang="tr-TR" sz="1400" dirty="0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Data:Eleman2</a:t>
              </a:r>
              <a:endParaRPr lang="tr-TR" sz="1400" dirty="0"/>
            </a:p>
          </p:txBody>
        </p:sp>
      </p:grpSp>
      <p:cxnSp>
        <p:nvCxnSpPr>
          <p:cNvPr id="48" name="Düz Ok Bağlayıcısı 47"/>
          <p:cNvCxnSpPr/>
          <p:nvPr/>
        </p:nvCxnSpPr>
        <p:spPr>
          <a:xfrm>
            <a:off x="2339752" y="3501032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Bulut Belirtme Çizgisi 48"/>
          <p:cNvSpPr/>
          <p:nvPr/>
        </p:nvSpPr>
        <p:spPr>
          <a:xfrm>
            <a:off x="4572000" y="3825299"/>
            <a:ext cx="2448272" cy="1362584"/>
          </a:xfrm>
          <a:prstGeom prst="cloudCallout">
            <a:avLst>
              <a:gd name="adj1" fmla="val -60633"/>
              <a:gd name="adj2" fmla="val -751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Son düğümü gösterecek şekilde kaydırıldı</a:t>
            </a:r>
            <a:endParaRPr lang="tr-TR" dirty="0"/>
          </a:p>
        </p:txBody>
      </p:sp>
      <p:sp>
        <p:nvSpPr>
          <p:cNvPr id="50" name="Metin kutusu 49"/>
          <p:cNvSpPr txBox="1"/>
          <p:nvPr/>
        </p:nvSpPr>
        <p:spPr>
          <a:xfrm>
            <a:off x="395536" y="29969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4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7" name="Grup 6"/>
          <p:cNvGrpSpPr/>
          <p:nvPr/>
        </p:nvGrpSpPr>
        <p:grpSpPr>
          <a:xfrm>
            <a:off x="1691680" y="4542456"/>
            <a:ext cx="1314146" cy="595114"/>
            <a:chOff x="1547664" y="4149079"/>
            <a:chExt cx="720080" cy="595114"/>
          </a:xfrm>
        </p:grpSpPr>
        <p:sp>
          <p:nvSpPr>
            <p:cNvPr id="5" name="Dikdörtgen 4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6" name="Dikdörtgen 5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Data:Eleman0</a:t>
              </a:r>
              <a:endParaRPr lang="tr-TR" sz="1400" dirty="0"/>
            </a:p>
          </p:txBody>
        </p:sp>
      </p:grp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267744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/>
          <p:cNvSpPr txBox="1"/>
          <p:nvPr/>
        </p:nvSpPr>
        <p:spPr>
          <a:xfrm>
            <a:off x="395536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5364088" y="1962706"/>
            <a:ext cx="2304256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stack1.push(Eleman0)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stack1.push(Eleman1)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stack1.push(Eleman2)</a:t>
            </a:r>
          </a:p>
          <a:p>
            <a:r>
              <a:rPr lang="tr-TR" b="1" dirty="0">
                <a:solidFill>
                  <a:srgbClr val="FF0000"/>
                </a:solidFill>
              </a:rPr>
              <a:t>s</a:t>
            </a:r>
            <a:r>
              <a:rPr lang="tr-TR" b="1" dirty="0" smtClean="0">
                <a:solidFill>
                  <a:srgbClr val="FF0000"/>
                </a:solidFill>
              </a:rPr>
              <a:t>tack1.pop()</a:t>
            </a:r>
            <a:endParaRPr lang="tr-TR" b="1" dirty="0">
              <a:solidFill>
                <a:srgbClr val="FF0000"/>
              </a:solidFill>
            </a:endParaRPr>
          </a:p>
          <a:p>
            <a:endParaRPr lang="tr-TR" b="1" dirty="0">
              <a:solidFill>
                <a:srgbClr val="FF0000"/>
              </a:solidFill>
            </a:endParaRPr>
          </a:p>
          <a:p>
            <a:endParaRPr lang="tr-TR" b="1" dirty="0" smtClean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30" name="İkizkenar Üçgen 29"/>
          <p:cNvSpPr/>
          <p:nvPr/>
        </p:nvSpPr>
        <p:spPr>
          <a:xfrm rot="16200000">
            <a:off x="3292667" y="3810614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3631133" y="3827424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head</a:t>
            </a:r>
            <a:r>
              <a:rPr lang="tr-TR" dirty="0" smtClean="0"/>
              <a:t>=düğüm1</a:t>
            </a:r>
            <a:endParaRPr lang="tr-TR" dirty="0"/>
          </a:p>
        </p:txBody>
      </p:sp>
      <p:grpSp>
        <p:nvGrpSpPr>
          <p:cNvPr id="25" name="Grup 24"/>
          <p:cNvGrpSpPr/>
          <p:nvPr/>
        </p:nvGrpSpPr>
        <p:grpSpPr>
          <a:xfrm>
            <a:off x="3445135" y="1312192"/>
            <a:ext cx="1314146" cy="595114"/>
            <a:chOff x="1547664" y="4149079"/>
            <a:chExt cx="720080" cy="595114"/>
          </a:xfrm>
        </p:grpSpPr>
        <p:sp>
          <p:nvSpPr>
            <p:cNvPr id="28" name="Dikdörtgen 27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next:Eleman1</a:t>
              </a:r>
              <a:endParaRPr lang="tr-TR" sz="1400" dirty="0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Data:Eleman2</a:t>
              </a:r>
              <a:endParaRPr lang="tr-TR" sz="1400" dirty="0"/>
            </a:p>
          </p:txBody>
        </p:sp>
      </p:grpSp>
      <p:cxnSp>
        <p:nvCxnSpPr>
          <p:cNvPr id="36" name="Düz Ok Bağlayıcısı 35"/>
          <p:cNvCxnSpPr/>
          <p:nvPr/>
        </p:nvCxnSpPr>
        <p:spPr>
          <a:xfrm>
            <a:off x="2267744" y="4293096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 37"/>
          <p:cNvGrpSpPr/>
          <p:nvPr/>
        </p:nvGrpSpPr>
        <p:grpSpPr>
          <a:xfrm>
            <a:off x="1673678" y="3697982"/>
            <a:ext cx="1314146" cy="595114"/>
            <a:chOff x="1547664" y="4149079"/>
            <a:chExt cx="720080" cy="595114"/>
          </a:xfrm>
        </p:grpSpPr>
        <p:sp>
          <p:nvSpPr>
            <p:cNvPr id="39" name="Dikdörtgen 38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next:düğüm0</a:t>
              </a:r>
              <a:endParaRPr lang="tr-TR" sz="1400" dirty="0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Data:Eleman1</a:t>
              </a:r>
              <a:endParaRPr lang="tr-TR" sz="1400" dirty="0"/>
            </a:p>
          </p:txBody>
        </p:sp>
      </p:grpSp>
      <p:sp>
        <p:nvSpPr>
          <p:cNvPr id="43" name="Metin kutusu 42"/>
          <p:cNvSpPr txBox="1"/>
          <p:nvPr/>
        </p:nvSpPr>
        <p:spPr>
          <a:xfrm>
            <a:off x="395536" y="38610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düğüm1</a:t>
            </a:r>
            <a:endParaRPr lang="tr-TR" dirty="0"/>
          </a:p>
        </p:txBody>
      </p:sp>
      <p:grpSp>
        <p:nvGrpSpPr>
          <p:cNvPr id="45" name="Grup 44"/>
          <p:cNvGrpSpPr/>
          <p:nvPr/>
        </p:nvGrpSpPr>
        <p:grpSpPr>
          <a:xfrm>
            <a:off x="1673678" y="2833886"/>
            <a:ext cx="1314146" cy="595114"/>
            <a:chOff x="1547664" y="4149079"/>
            <a:chExt cx="720080" cy="595114"/>
          </a:xfrm>
        </p:grpSpPr>
        <p:sp>
          <p:nvSpPr>
            <p:cNvPr id="46" name="Dikdörtgen 45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next:düğüm1</a:t>
              </a:r>
              <a:endParaRPr lang="tr-TR" sz="1400" dirty="0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Data:Eleman2</a:t>
              </a:r>
              <a:endParaRPr lang="tr-TR" sz="1400" dirty="0"/>
            </a:p>
          </p:txBody>
        </p:sp>
      </p:grpSp>
      <p:cxnSp>
        <p:nvCxnSpPr>
          <p:cNvPr id="48" name="Düz Ok Bağlayıcısı 47"/>
          <p:cNvCxnSpPr/>
          <p:nvPr/>
        </p:nvCxnSpPr>
        <p:spPr>
          <a:xfrm>
            <a:off x="2339752" y="3501032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Bulut Belirtme Çizgisi 48"/>
          <p:cNvSpPr/>
          <p:nvPr/>
        </p:nvSpPr>
        <p:spPr>
          <a:xfrm>
            <a:off x="5004048" y="4554753"/>
            <a:ext cx="3024336" cy="1362584"/>
          </a:xfrm>
          <a:prstGeom prst="cloudCallout">
            <a:avLst>
              <a:gd name="adj1" fmla="val -37012"/>
              <a:gd name="adj2" fmla="val -4924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head</a:t>
            </a:r>
            <a:r>
              <a:rPr lang="tr-TR" dirty="0" smtClean="0"/>
              <a:t>=</a:t>
            </a:r>
            <a:r>
              <a:rPr lang="tr-TR" dirty="0" err="1" smtClean="0"/>
              <a:t>head</a:t>
            </a:r>
            <a:r>
              <a:rPr lang="tr-TR" dirty="0" smtClean="0"/>
              <a:t>-&gt;</a:t>
            </a:r>
            <a:r>
              <a:rPr lang="tr-TR" dirty="0" err="1" smtClean="0"/>
              <a:t>next</a:t>
            </a:r>
            <a:endParaRPr lang="tr-TR" dirty="0"/>
          </a:p>
        </p:txBody>
      </p:sp>
      <p:sp>
        <p:nvSpPr>
          <p:cNvPr id="50" name="Metin kutusu 49"/>
          <p:cNvSpPr txBox="1"/>
          <p:nvPr/>
        </p:nvSpPr>
        <p:spPr>
          <a:xfrm>
            <a:off x="395536" y="29969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düğüm2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977330" y="2849851"/>
            <a:ext cx="652835" cy="571301"/>
            <a:chOff x="3631133" y="2708920"/>
            <a:chExt cx="652835" cy="571301"/>
          </a:xfrm>
        </p:grpSpPr>
        <p:cxnSp>
          <p:nvCxnSpPr>
            <p:cNvPr id="12" name="Düz Bağlayıcı 11"/>
            <p:cNvCxnSpPr/>
            <p:nvPr/>
          </p:nvCxnSpPr>
          <p:spPr>
            <a:xfrm flipH="1">
              <a:off x="3631133" y="2708920"/>
              <a:ext cx="652835" cy="57130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>
            <a:xfrm>
              <a:off x="3631133" y="2708920"/>
              <a:ext cx="652835" cy="57130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Bulut Belirtme Çizgisi 18"/>
          <p:cNvSpPr/>
          <p:nvPr/>
        </p:nvSpPr>
        <p:spPr>
          <a:xfrm>
            <a:off x="3203848" y="2708896"/>
            <a:ext cx="2076623" cy="792112"/>
          </a:xfrm>
          <a:prstGeom prst="cloudCallout">
            <a:avLst>
              <a:gd name="adj1" fmla="val -58653"/>
              <a:gd name="adj2" fmla="val 213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tr-TR" sz="1600" dirty="0" err="1"/>
              <a:t>d</a:t>
            </a:r>
            <a:r>
              <a:rPr lang="tr-TR" sz="1600" dirty="0" err="1" smtClean="0"/>
              <a:t>elete</a:t>
            </a:r>
            <a:r>
              <a:rPr lang="tr-TR" sz="1600" dirty="0" smtClean="0"/>
              <a:t> düğüm2</a:t>
            </a:r>
            <a:endParaRPr lang="tr-TR" sz="1600" dirty="0"/>
          </a:p>
        </p:txBody>
      </p:sp>
      <p:sp>
        <p:nvSpPr>
          <p:cNvPr id="51" name="Yay 50"/>
          <p:cNvSpPr/>
          <p:nvPr/>
        </p:nvSpPr>
        <p:spPr>
          <a:xfrm rot="16200000">
            <a:off x="2420237" y="1601273"/>
            <a:ext cx="1315194" cy="1332148"/>
          </a:xfrm>
          <a:prstGeom prst="arc">
            <a:avLst/>
          </a:prstGeom>
          <a:ln w="34925">
            <a:solidFill>
              <a:srgbClr val="0099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90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7" name="Grup 6"/>
          <p:cNvGrpSpPr/>
          <p:nvPr/>
        </p:nvGrpSpPr>
        <p:grpSpPr>
          <a:xfrm>
            <a:off x="1691680" y="4542456"/>
            <a:ext cx="1314146" cy="595114"/>
            <a:chOff x="1547664" y="4149079"/>
            <a:chExt cx="720080" cy="595114"/>
          </a:xfrm>
        </p:grpSpPr>
        <p:sp>
          <p:nvSpPr>
            <p:cNvPr id="5" name="Dikdörtgen 4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6" name="Dikdörtgen 5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Data:Eleman0</a:t>
              </a:r>
              <a:endParaRPr lang="tr-TR" sz="1400" dirty="0"/>
            </a:p>
          </p:txBody>
        </p:sp>
      </p:grp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267744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/>
          <p:cNvSpPr txBox="1"/>
          <p:nvPr/>
        </p:nvSpPr>
        <p:spPr>
          <a:xfrm>
            <a:off x="395536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5364088" y="1962706"/>
            <a:ext cx="2304256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stack1.push(Eleman0)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stack1.push(Eleman1)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stack1.push(Eleman2)</a:t>
            </a:r>
          </a:p>
          <a:p>
            <a:r>
              <a:rPr lang="tr-TR" b="1" dirty="0">
                <a:solidFill>
                  <a:schemeClr val="tx1"/>
                </a:solidFill>
              </a:rPr>
              <a:t>s</a:t>
            </a:r>
            <a:r>
              <a:rPr lang="tr-TR" b="1" dirty="0" smtClean="0">
                <a:solidFill>
                  <a:schemeClr val="tx1"/>
                </a:solidFill>
              </a:rPr>
              <a:t>tack1.pop()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stack1.pop()</a:t>
            </a:r>
          </a:p>
          <a:p>
            <a:endParaRPr lang="tr-TR" dirty="0"/>
          </a:p>
        </p:txBody>
      </p:sp>
      <p:sp>
        <p:nvSpPr>
          <p:cNvPr id="30" name="İkizkenar Üçgen 29"/>
          <p:cNvSpPr/>
          <p:nvPr/>
        </p:nvSpPr>
        <p:spPr>
          <a:xfrm rot="16200000">
            <a:off x="3292667" y="4636326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3631133" y="4610910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head</a:t>
            </a:r>
            <a:r>
              <a:rPr lang="tr-TR" dirty="0" smtClean="0"/>
              <a:t>=düğüm0</a:t>
            </a:r>
            <a:endParaRPr lang="tr-TR" dirty="0"/>
          </a:p>
        </p:txBody>
      </p:sp>
      <p:sp>
        <p:nvSpPr>
          <p:cNvPr id="15" name="Yay 14"/>
          <p:cNvSpPr/>
          <p:nvPr/>
        </p:nvSpPr>
        <p:spPr>
          <a:xfrm rot="16200000">
            <a:off x="2420237" y="1601273"/>
            <a:ext cx="1315194" cy="1332148"/>
          </a:xfrm>
          <a:prstGeom prst="arc">
            <a:avLst/>
          </a:prstGeom>
          <a:ln w="34925">
            <a:solidFill>
              <a:srgbClr val="0099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5" name="Grup 24"/>
          <p:cNvGrpSpPr/>
          <p:nvPr/>
        </p:nvGrpSpPr>
        <p:grpSpPr>
          <a:xfrm>
            <a:off x="3445135" y="1312192"/>
            <a:ext cx="1314146" cy="595114"/>
            <a:chOff x="1547664" y="4149079"/>
            <a:chExt cx="720080" cy="595114"/>
          </a:xfrm>
        </p:grpSpPr>
        <p:sp>
          <p:nvSpPr>
            <p:cNvPr id="28" name="Dikdörtgen 27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next:Eleman0</a:t>
              </a:r>
              <a:endParaRPr lang="tr-TR" sz="1400" dirty="0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Data:Eleman1</a:t>
              </a:r>
              <a:endParaRPr lang="tr-TR" sz="1400" dirty="0"/>
            </a:p>
          </p:txBody>
        </p:sp>
      </p:grpSp>
      <p:cxnSp>
        <p:nvCxnSpPr>
          <p:cNvPr id="36" name="Düz Ok Bağlayıcısı 35"/>
          <p:cNvCxnSpPr/>
          <p:nvPr/>
        </p:nvCxnSpPr>
        <p:spPr>
          <a:xfrm>
            <a:off x="2267744" y="4293096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 37"/>
          <p:cNvGrpSpPr/>
          <p:nvPr/>
        </p:nvGrpSpPr>
        <p:grpSpPr>
          <a:xfrm>
            <a:off x="1673678" y="3697982"/>
            <a:ext cx="1314146" cy="595114"/>
            <a:chOff x="1547664" y="4149079"/>
            <a:chExt cx="720080" cy="595114"/>
          </a:xfrm>
        </p:grpSpPr>
        <p:sp>
          <p:nvSpPr>
            <p:cNvPr id="39" name="Dikdörtgen 38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next:düğüm0</a:t>
              </a:r>
              <a:endParaRPr lang="tr-TR" sz="1400" dirty="0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Data:Eleman1</a:t>
              </a:r>
              <a:endParaRPr lang="tr-TR" sz="1400" dirty="0"/>
            </a:p>
          </p:txBody>
        </p:sp>
      </p:grpSp>
      <p:sp>
        <p:nvSpPr>
          <p:cNvPr id="43" name="Metin kutusu 42"/>
          <p:cNvSpPr txBox="1"/>
          <p:nvPr/>
        </p:nvSpPr>
        <p:spPr>
          <a:xfrm>
            <a:off x="395536" y="38610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düğüm1</a:t>
            </a:r>
            <a:endParaRPr lang="tr-TR" dirty="0"/>
          </a:p>
        </p:txBody>
      </p:sp>
      <p:sp>
        <p:nvSpPr>
          <p:cNvPr id="49" name="Bulut Belirtme Çizgisi 48"/>
          <p:cNvSpPr/>
          <p:nvPr/>
        </p:nvSpPr>
        <p:spPr>
          <a:xfrm>
            <a:off x="5148064" y="5162936"/>
            <a:ext cx="3024336" cy="1362584"/>
          </a:xfrm>
          <a:prstGeom prst="cloudCallout">
            <a:avLst>
              <a:gd name="adj1" fmla="val -42996"/>
              <a:gd name="adj2" fmla="val -7231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head</a:t>
            </a:r>
            <a:r>
              <a:rPr lang="tr-TR" dirty="0" smtClean="0"/>
              <a:t>=</a:t>
            </a:r>
            <a:r>
              <a:rPr lang="tr-TR" dirty="0" err="1" smtClean="0"/>
              <a:t>head</a:t>
            </a:r>
            <a:r>
              <a:rPr lang="tr-TR" dirty="0" smtClean="0"/>
              <a:t>-&gt;</a:t>
            </a:r>
            <a:r>
              <a:rPr lang="tr-TR" dirty="0" err="1" smtClean="0"/>
              <a:t>next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977330" y="3721795"/>
            <a:ext cx="652835" cy="571301"/>
            <a:chOff x="3631133" y="2708920"/>
            <a:chExt cx="652835" cy="571301"/>
          </a:xfrm>
        </p:grpSpPr>
        <p:cxnSp>
          <p:nvCxnSpPr>
            <p:cNvPr id="12" name="Düz Bağlayıcı 11"/>
            <p:cNvCxnSpPr/>
            <p:nvPr/>
          </p:nvCxnSpPr>
          <p:spPr>
            <a:xfrm flipH="1">
              <a:off x="3631133" y="2708920"/>
              <a:ext cx="652835" cy="57130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>
            <a:xfrm>
              <a:off x="3631133" y="2708920"/>
              <a:ext cx="652835" cy="57130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Bulut Belirtme Çizgisi 18"/>
          <p:cNvSpPr/>
          <p:nvPr/>
        </p:nvSpPr>
        <p:spPr>
          <a:xfrm>
            <a:off x="3203848" y="3572992"/>
            <a:ext cx="2076623" cy="792112"/>
          </a:xfrm>
          <a:prstGeom prst="cloudCallout">
            <a:avLst>
              <a:gd name="adj1" fmla="val -58653"/>
              <a:gd name="adj2" fmla="val 213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tr-TR" sz="1600" dirty="0" err="1"/>
              <a:t>d</a:t>
            </a:r>
            <a:r>
              <a:rPr lang="tr-TR" sz="1600" dirty="0" err="1" smtClean="0"/>
              <a:t>elete</a:t>
            </a:r>
            <a:r>
              <a:rPr lang="tr-TR" sz="1600" dirty="0" smtClean="0"/>
              <a:t> düğüm1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0251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7" name="Grup 6"/>
          <p:cNvGrpSpPr/>
          <p:nvPr/>
        </p:nvGrpSpPr>
        <p:grpSpPr>
          <a:xfrm>
            <a:off x="1691680" y="4542456"/>
            <a:ext cx="1314146" cy="595114"/>
            <a:chOff x="1547664" y="4149079"/>
            <a:chExt cx="720080" cy="595114"/>
          </a:xfrm>
        </p:grpSpPr>
        <p:sp>
          <p:nvSpPr>
            <p:cNvPr id="5" name="Dikdörtgen 4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6" name="Dikdörtgen 5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Data:Eleman0</a:t>
              </a:r>
              <a:endParaRPr lang="tr-TR" sz="1400" dirty="0"/>
            </a:p>
          </p:txBody>
        </p:sp>
      </p:grp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267744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/>
          <p:cNvSpPr txBox="1"/>
          <p:nvPr/>
        </p:nvSpPr>
        <p:spPr>
          <a:xfrm>
            <a:off x="395536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5364088" y="1962706"/>
            <a:ext cx="2304256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stack1.push(Eleman0)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stack1.push(Eleman1)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stack1.push(Eleman2)</a:t>
            </a:r>
          </a:p>
          <a:p>
            <a:r>
              <a:rPr lang="tr-TR" b="1" dirty="0">
                <a:solidFill>
                  <a:schemeClr val="tx1"/>
                </a:solidFill>
              </a:rPr>
              <a:t>s</a:t>
            </a:r>
            <a:r>
              <a:rPr lang="tr-TR" b="1" dirty="0" smtClean="0">
                <a:solidFill>
                  <a:schemeClr val="tx1"/>
                </a:solidFill>
              </a:rPr>
              <a:t>tack1.pop()</a:t>
            </a:r>
          </a:p>
          <a:p>
            <a:r>
              <a:rPr lang="tr-TR" b="1" dirty="0">
                <a:solidFill>
                  <a:schemeClr val="tx1"/>
                </a:solidFill>
              </a:rPr>
              <a:t>stack1.pop</a:t>
            </a:r>
            <a:r>
              <a:rPr lang="tr-TR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  <a:endParaRPr lang="tr-TR" b="1" dirty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30" name="İkizkenar Üçgen 29"/>
          <p:cNvSpPr/>
          <p:nvPr/>
        </p:nvSpPr>
        <p:spPr>
          <a:xfrm rot="16200000">
            <a:off x="3292667" y="5398632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3631133" y="5373216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head</a:t>
            </a:r>
            <a:endParaRPr lang="tr-TR" dirty="0"/>
          </a:p>
        </p:txBody>
      </p:sp>
      <p:sp>
        <p:nvSpPr>
          <p:cNvPr id="15" name="Yay 14"/>
          <p:cNvSpPr/>
          <p:nvPr/>
        </p:nvSpPr>
        <p:spPr>
          <a:xfrm rot="16200000">
            <a:off x="2420237" y="1601273"/>
            <a:ext cx="1315194" cy="1332148"/>
          </a:xfrm>
          <a:prstGeom prst="arc">
            <a:avLst/>
          </a:prstGeom>
          <a:ln w="34925">
            <a:solidFill>
              <a:srgbClr val="0099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5" name="Grup 24"/>
          <p:cNvGrpSpPr/>
          <p:nvPr/>
        </p:nvGrpSpPr>
        <p:grpSpPr>
          <a:xfrm>
            <a:off x="3445135" y="1312192"/>
            <a:ext cx="1314146" cy="595114"/>
            <a:chOff x="1547664" y="4149079"/>
            <a:chExt cx="720080" cy="595114"/>
          </a:xfrm>
        </p:grpSpPr>
        <p:sp>
          <p:nvSpPr>
            <p:cNvPr id="28" name="Dikdörtgen 27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Data:Eleman0</a:t>
              </a:r>
              <a:endParaRPr lang="tr-TR" sz="1400" dirty="0"/>
            </a:p>
          </p:txBody>
        </p:sp>
      </p:grpSp>
      <p:sp>
        <p:nvSpPr>
          <p:cNvPr id="49" name="Bulut Belirtme Çizgisi 48"/>
          <p:cNvSpPr/>
          <p:nvPr/>
        </p:nvSpPr>
        <p:spPr>
          <a:xfrm>
            <a:off x="4572000" y="5162760"/>
            <a:ext cx="4176464" cy="1362584"/>
          </a:xfrm>
          <a:prstGeom prst="cloudCallout">
            <a:avLst>
              <a:gd name="adj1" fmla="val -54269"/>
              <a:gd name="adj2" fmla="val -1708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head</a:t>
            </a:r>
            <a:r>
              <a:rPr lang="tr-TR" dirty="0" smtClean="0"/>
              <a:t>=</a:t>
            </a:r>
            <a:r>
              <a:rPr lang="tr-TR" dirty="0" err="1" smtClean="0"/>
              <a:t>head</a:t>
            </a:r>
            <a:r>
              <a:rPr lang="tr-TR" dirty="0" smtClean="0"/>
              <a:t>-&gt;</a:t>
            </a:r>
            <a:r>
              <a:rPr lang="tr-TR" dirty="0" err="1" smtClean="0"/>
              <a:t>next</a:t>
            </a:r>
            <a:r>
              <a:rPr lang="tr-TR" dirty="0" smtClean="0"/>
              <a:t>=NULL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977330" y="4585891"/>
            <a:ext cx="652835" cy="571301"/>
            <a:chOff x="3631133" y="2708920"/>
            <a:chExt cx="652835" cy="571301"/>
          </a:xfrm>
        </p:grpSpPr>
        <p:cxnSp>
          <p:nvCxnSpPr>
            <p:cNvPr id="12" name="Düz Bağlayıcı 11"/>
            <p:cNvCxnSpPr/>
            <p:nvPr/>
          </p:nvCxnSpPr>
          <p:spPr>
            <a:xfrm flipH="1">
              <a:off x="3631133" y="2708920"/>
              <a:ext cx="652835" cy="57130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>
            <a:xfrm>
              <a:off x="3631133" y="2708920"/>
              <a:ext cx="652835" cy="57130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Bulut Belirtme Çizgisi 18"/>
          <p:cNvSpPr/>
          <p:nvPr/>
        </p:nvSpPr>
        <p:spPr>
          <a:xfrm>
            <a:off x="3275856" y="4345458"/>
            <a:ext cx="2076623" cy="792112"/>
          </a:xfrm>
          <a:prstGeom prst="cloudCallout">
            <a:avLst>
              <a:gd name="adj1" fmla="val -58653"/>
              <a:gd name="adj2" fmla="val 213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tr-TR" sz="1600" dirty="0" err="1"/>
              <a:t>d</a:t>
            </a:r>
            <a:r>
              <a:rPr lang="tr-TR" sz="1600" dirty="0" err="1" smtClean="0"/>
              <a:t>elete</a:t>
            </a:r>
            <a:r>
              <a:rPr lang="tr-TR" sz="1600" dirty="0" smtClean="0"/>
              <a:t> düğüm1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6248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2123728" y="271066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2591780" y="573499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4932040" y="2710661"/>
            <a:ext cx="3096344" cy="1080120"/>
          </a:xfrm>
          <a:prstGeom prst="cloudCallout">
            <a:avLst>
              <a:gd name="adj1" fmla="val -73542"/>
              <a:gd name="adj2" fmla="val 83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dirty="0" err="1"/>
              <a:t>stack</a:t>
            </a:r>
            <a:r>
              <a:rPr lang="tr-TR" sz="2000" dirty="0"/>
              <a:t>&lt;</a:t>
            </a:r>
            <a:r>
              <a:rPr lang="tr-TR" sz="2000" dirty="0" err="1"/>
              <a:t>int</a:t>
            </a:r>
            <a:r>
              <a:rPr lang="tr-TR" sz="2000" dirty="0"/>
              <a:t>&gt; stack1</a:t>
            </a:r>
            <a:r>
              <a:rPr lang="tr-TR" sz="2000" dirty="0" smtClean="0"/>
              <a:t>;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 err="1" smtClean="0"/>
              <a:t>stack</a:t>
            </a:r>
            <a:r>
              <a:rPr lang="tr-TR" sz="2400" dirty="0" smtClean="0"/>
              <a:t> sınıfından tanımlanmış stack1 isimli bir </a:t>
            </a:r>
            <a:r>
              <a:rPr lang="tr-TR" sz="2400" dirty="0" err="1" smtClean="0"/>
              <a:t>yığıt</a:t>
            </a:r>
            <a:r>
              <a:rPr lang="tr-TR" sz="2400" dirty="0" smtClean="0"/>
              <a:t> olsun. Başlangıçta </a:t>
            </a:r>
            <a:r>
              <a:rPr lang="tr-TR" sz="2400" dirty="0" err="1" smtClean="0"/>
              <a:t>yığıt</a:t>
            </a:r>
            <a:r>
              <a:rPr lang="tr-TR" sz="2400" dirty="0" smtClean="0"/>
              <a:t> boş.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787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267744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etin kutusu 28"/>
          <p:cNvSpPr txBox="1"/>
          <p:nvPr/>
        </p:nvSpPr>
        <p:spPr>
          <a:xfrm>
            <a:off x="5364088" y="1962706"/>
            <a:ext cx="2304256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stack1.push(Eleman0)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stack1.push(Eleman1)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stack1.push(Eleman2)</a:t>
            </a:r>
          </a:p>
          <a:p>
            <a:r>
              <a:rPr lang="tr-TR" b="1" dirty="0">
                <a:solidFill>
                  <a:schemeClr val="tx1"/>
                </a:solidFill>
              </a:rPr>
              <a:t>s</a:t>
            </a:r>
            <a:r>
              <a:rPr lang="tr-TR" b="1" dirty="0" smtClean="0">
                <a:solidFill>
                  <a:schemeClr val="tx1"/>
                </a:solidFill>
              </a:rPr>
              <a:t>tack1.pop()</a:t>
            </a:r>
          </a:p>
          <a:p>
            <a:r>
              <a:rPr lang="tr-TR" b="1" dirty="0">
                <a:solidFill>
                  <a:schemeClr val="tx1"/>
                </a:solidFill>
              </a:rPr>
              <a:t>stack1.pop</a:t>
            </a:r>
            <a:r>
              <a:rPr lang="tr-TR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b="1" dirty="0">
                <a:solidFill>
                  <a:schemeClr val="tx1"/>
                </a:solidFill>
              </a:rPr>
              <a:t>stack1.pop</a:t>
            </a:r>
            <a:r>
              <a:rPr lang="tr-TR" b="1" dirty="0" smtClean="0">
                <a:solidFill>
                  <a:schemeClr val="tx1"/>
                </a:solidFill>
              </a:rPr>
              <a:t>()</a:t>
            </a:r>
            <a:endParaRPr lang="tr-TR" b="1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sp>
        <p:nvSpPr>
          <p:cNvPr id="30" name="İkizkenar Üçgen 29"/>
          <p:cNvSpPr/>
          <p:nvPr/>
        </p:nvSpPr>
        <p:spPr>
          <a:xfrm rot="16200000">
            <a:off x="3292667" y="5398632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3631133" y="5373216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Head</a:t>
            </a:r>
            <a:r>
              <a:rPr lang="tr-TR" dirty="0" smtClean="0"/>
              <a:t>=NULL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51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Bağlı </a:t>
            </a:r>
            <a:r>
              <a:rPr lang="tr-TR" dirty="0" err="1" smtClean="0"/>
              <a:t>Yığıt</a:t>
            </a:r>
            <a:r>
              <a:rPr lang="tr-TR" dirty="0" smtClean="0"/>
              <a:t> Veri Yapısı – C++</a:t>
            </a: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7543800" cy="37623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1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 – C++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4267200" cy="914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4743450" cy="9429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32312"/>
            <a:ext cx="5067300" cy="19050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Bulut Belirtme Çizgisi 2"/>
          <p:cNvSpPr/>
          <p:nvPr/>
        </p:nvSpPr>
        <p:spPr>
          <a:xfrm>
            <a:off x="6012160" y="2204864"/>
            <a:ext cx="2880320" cy="2880320"/>
          </a:xfrm>
          <a:prstGeom prst="cloudCallout">
            <a:avLst>
              <a:gd name="adj1" fmla="val -74405"/>
              <a:gd name="adj2" fmla="val -132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tr-TR" dirty="0" smtClean="0"/>
              <a:t>Önceki düğüm ile bağlantı </a:t>
            </a:r>
            <a:r>
              <a:rPr lang="tr-TR" dirty="0" err="1" smtClean="0"/>
              <a:t>constructor</a:t>
            </a:r>
            <a:r>
              <a:rPr lang="tr-TR" dirty="0" smtClean="0"/>
              <a:t> içerisinde yapılıyor.</a:t>
            </a:r>
          </a:p>
          <a:p>
            <a:pPr algn="ctr"/>
            <a:endParaRPr lang="tr-TR" dirty="0" smtClean="0"/>
          </a:p>
          <a:p>
            <a:pPr algn="ctr"/>
            <a:r>
              <a:rPr lang="tr-TR" dirty="0" err="1" smtClean="0"/>
              <a:t>this</a:t>
            </a:r>
            <a:r>
              <a:rPr lang="tr-TR" dirty="0" smtClean="0"/>
              <a:t>-&gt;data=data;</a:t>
            </a:r>
          </a:p>
          <a:p>
            <a:pPr algn="ctr"/>
            <a:r>
              <a:rPr lang="tr-TR" dirty="0" err="1" smtClean="0"/>
              <a:t>this</a:t>
            </a:r>
            <a:r>
              <a:rPr lang="tr-TR" dirty="0" smtClean="0"/>
              <a:t>-&gt;</a:t>
            </a:r>
            <a:r>
              <a:rPr lang="tr-TR" dirty="0" err="1" smtClean="0"/>
              <a:t>next</a:t>
            </a:r>
            <a:r>
              <a:rPr lang="tr-TR" dirty="0" smtClean="0"/>
              <a:t>=</a:t>
            </a:r>
            <a:r>
              <a:rPr lang="tr-TR" dirty="0" err="1" smtClean="0"/>
              <a:t>head</a:t>
            </a:r>
            <a:r>
              <a:rPr lang="tr-TR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1916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 – C++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5114925" cy="12382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24944"/>
            <a:ext cx="3143250" cy="9334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29" y="4221088"/>
            <a:ext cx="3771900" cy="904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0" y="5589240"/>
            <a:ext cx="1857375" cy="9429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1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uygulaması: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notasyonunda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tr-TR" dirty="0" smtClean="0"/>
              <a:t>A ve B </a:t>
            </a:r>
            <a:r>
              <a:rPr lang="tr-TR" dirty="0" err="1" smtClean="0"/>
              <a:t>yi</a:t>
            </a:r>
            <a:r>
              <a:rPr lang="tr-TR" dirty="0" smtClean="0"/>
              <a:t> toplamak için</a:t>
            </a:r>
          </a:p>
          <a:p>
            <a:pPr marL="0" indent="0">
              <a:buNone/>
            </a:pPr>
            <a:r>
              <a:rPr lang="tr-TR" dirty="0" smtClean="0"/>
              <a:t>		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A+B</a:t>
            </a:r>
            <a:r>
              <a:rPr lang="tr-TR" dirty="0" smtClean="0"/>
              <a:t> </a:t>
            </a:r>
          </a:p>
          <a:p>
            <a:r>
              <a:rPr lang="tr-TR" dirty="0" smtClean="0"/>
              <a:t>A ve B’yi çarpmak için </a:t>
            </a:r>
          </a:p>
          <a:p>
            <a:pPr marL="0" indent="0">
              <a:buNone/>
            </a:pPr>
            <a:r>
              <a:rPr lang="tr-TR" dirty="0" smtClean="0"/>
              <a:t>		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A*B</a:t>
            </a:r>
          </a:p>
          <a:p>
            <a:r>
              <a:rPr lang="tr-TR" dirty="0" smtClean="0"/>
              <a:t>Operatörler </a:t>
            </a:r>
            <a:r>
              <a:rPr lang="tr-TR" dirty="0"/>
              <a:t>(*,+,-,/) </a:t>
            </a:r>
            <a:r>
              <a:rPr lang="tr-TR" dirty="0" smtClean="0"/>
              <a:t> </a:t>
            </a:r>
            <a:r>
              <a:rPr lang="tr-TR" dirty="0" err="1" smtClean="0"/>
              <a:t>operandların</a:t>
            </a:r>
            <a:r>
              <a:rPr lang="tr-TR" dirty="0" smtClean="0"/>
              <a:t> </a:t>
            </a:r>
            <a:r>
              <a:rPr lang="tr-TR" dirty="0"/>
              <a:t>(A,B) </a:t>
            </a:r>
            <a:r>
              <a:rPr lang="tr-TR" dirty="0" smtClean="0"/>
              <a:t> arasına gelir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77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notasyonunda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tr-TR" dirty="0" smtClean="0"/>
              <a:t>iki </a:t>
            </a:r>
            <a:r>
              <a:rPr lang="tr-TR" dirty="0" err="1" smtClean="0"/>
              <a:t>operand</a:t>
            </a:r>
            <a:r>
              <a:rPr lang="tr-TR" dirty="0" smtClean="0"/>
              <a:t> arasındaki operatör önce belirtilir.</a:t>
            </a:r>
          </a:p>
          <a:p>
            <a:r>
              <a:rPr lang="tr-TR" dirty="0"/>
              <a:t>A ve B </a:t>
            </a:r>
            <a:r>
              <a:rPr lang="tr-TR" dirty="0" err="1"/>
              <a:t>yi</a:t>
            </a:r>
            <a:r>
              <a:rPr lang="tr-TR" dirty="0"/>
              <a:t> toplamak </a:t>
            </a:r>
            <a:r>
              <a:rPr lang="tr-TR" dirty="0" smtClean="0"/>
              <a:t>için, topla A B</a:t>
            </a:r>
          </a:p>
          <a:p>
            <a:pPr marL="0" indent="0">
              <a:buNone/>
            </a:pPr>
            <a:r>
              <a:rPr lang="tr-TR" b="1" dirty="0" smtClean="0"/>
              <a:t>	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A B  </a:t>
            </a:r>
          </a:p>
          <a:p>
            <a:r>
              <a:rPr lang="tr-TR" dirty="0"/>
              <a:t>A ve B’yi çarpmak </a:t>
            </a:r>
            <a:r>
              <a:rPr lang="tr-TR" dirty="0" smtClean="0"/>
              <a:t>için, çarp A B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A B</a:t>
            </a:r>
          </a:p>
          <a:p>
            <a:pPr marL="0" indent="0">
              <a:buNone/>
            </a:pP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241034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Infix</a:t>
            </a:r>
            <a:r>
              <a:rPr lang="tr-TR" dirty="0"/>
              <a:t>, </a:t>
            </a:r>
            <a:r>
              <a:rPr lang="tr-TR" dirty="0" err="1"/>
              <a:t>Prefix</a:t>
            </a:r>
            <a:r>
              <a:rPr lang="tr-TR" dirty="0"/>
              <a:t>, </a:t>
            </a:r>
            <a:r>
              <a:rPr lang="tr-TR" dirty="0" err="1"/>
              <a:t>Postfix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notasyonunda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tr-TR" dirty="0" smtClean="0"/>
              <a:t>iki </a:t>
            </a:r>
            <a:r>
              <a:rPr lang="tr-TR" dirty="0" err="1"/>
              <a:t>operand</a:t>
            </a:r>
            <a:r>
              <a:rPr lang="tr-TR" dirty="0"/>
              <a:t> arasındaki operatör </a:t>
            </a:r>
            <a:r>
              <a:rPr lang="tr-TR" dirty="0" smtClean="0"/>
              <a:t>sonra </a:t>
            </a:r>
            <a:r>
              <a:rPr lang="tr-TR" dirty="0"/>
              <a:t>belirtilir.</a:t>
            </a:r>
          </a:p>
          <a:p>
            <a:r>
              <a:rPr lang="tr-TR" dirty="0"/>
              <a:t>A ve B </a:t>
            </a:r>
            <a:r>
              <a:rPr lang="tr-TR" dirty="0" err="1"/>
              <a:t>yi</a:t>
            </a:r>
            <a:r>
              <a:rPr lang="tr-TR" dirty="0"/>
              <a:t> toplamak </a:t>
            </a:r>
            <a:r>
              <a:rPr lang="tr-TR" dirty="0" smtClean="0"/>
              <a:t>için, A B </a:t>
            </a:r>
            <a:r>
              <a:rPr lang="tr-TR" dirty="0"/>
              <a:t>topla</a:t>
            </a:r>
          </a:p>
          <a:p>
            <a:pPr marL="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dirty="0"/>
              <a:t>A ve B’yi çarpmak </a:t>
            </a:r>
            <a:r>
              <a:rPr lang="tr-TR" dirty="0" smtClean="0"/>
              <a:t>için, A </a:t>
            </a:r>
            <a:r>
              <a:rPr lang="tr-TR" dirty="0"/>
              <a:t>B çarp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 *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27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Infix</a:t>
            </a:r>
            <a:r>
              <a:rPr lang="tr-TR" dirty="0"/>
              <a:t>, </a:t>
            </a:r>
            <a:r>
              <a:rPr lang="tr-TR" dirty="0" err="1"/>
              <a:t>Prefix</a:t>
            </a:r>
            <a:r>
              <a:rPr lang="tr-TR" dirty="0"/>
              <a:t>, </a:t>
            </a:r>
            <a:r>
              <a:rPr lang="tr-TR" dirty="0" err="1"/>
              <a:t>Postfix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Parantezler</a:t>
            </a:r>
          </a:p>
          <a:p>
            <a:r>
              <a:rPr lang="tr-TR" dirty="0" smtClean="0"/>
              <a:t>5+6*7 ifadesinin hesaplanması</a:t>
            </a:r>
          </a:p>
          <a:p>
            <a:r>
              <a:rPr lang="tr-TR" dirty="0" smtClean="0"/>
              <a:t>Önce toplama: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/>
              <a:t> </a:t>
            </a:r>
            <a:r>
              <a:rPr lang="tr-TR" dirty="0" smtClean="0"/>
              <a:t>(5+6)*7 =11*7=77</a:t>
            </a:r>
            <a:endParaRPr lang="tr-TR" dirty="0"/>
          </a:p>
          <a:p>
            <a:r>
              <a:rPr lang="tr-TR" dirty="0" smtClean="0"/>
              <a:t>Önce çarpma:</a:t>
            </a:r>
          </a:p>
          <a:p>
            <a:pPr marL="0" indent="0">
              <a:buNone/>
            </a:pPr>
            <a:r>
              <a:rPr lang="tr-TR" dirty="0"/>
              <a:t>	 5</a:t>
            </a:r>
            <a:r>
              <a:rPr lang="tr-TR" dirty="0" smtClean="0"/>
              <a:t>+(6*7)=5+42=49</a:t>
            </a:r>
          </a:p>
          <a:p>
            <a:r>
              <a:rPr lang="tr-TR" dirty="0" smtClean="0"/>
              <a:t>Parantezlerin kullanımı </a:t>
            </a:r>
            <a:r>
              <a:rPr lang="tr-TR" dirty="0" err="1" smtClean="0"/>
              <a:t>infix</a:t>
            </a:r>
            <a:r>
              <a:rPr lang="tr-TR" dirty="0" smtClean="0"/>
              <a:t> </a:t>
            </a:r>
            <a:r>
              <a:rPr lang="tr-TR" dirty="0" err="1" smtClean="0"/>
              <a:t>notasyonunda</a:t>
            </a:r>
            <a:r>
              <a:rPr lang="tr-TR" dirty="0" smtClean="0"/>
              <a:t> önemlidir.</a:t>
            </a:r>
          </a:p>
        </p:txBody>
      </p:sp>
    </p:spTree>
    <p:extLst>
      <p:ext uri="{BB962C8B-B14F-4D97-AF65-F5344CB8AC3E}">
        <p14:creationId xmlns:p14="http://schemas.microsoft.com/office/powerpoint/2010/main" val="12210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Infix</a:t>
            </a:r>
            <a:r>
              <a:rPr lang="tr-TR" dirty="0"/>
              <a:t>, </a:t>
            </a:r>
            <a:r>
              <a:rPr lang="tr-TR" dirty="0" err="1"/>
              <a:t>Prefix</a:t>
            </a:r>
            <a:r>
              <a:rPr lang="tr-TR" dirty="0"/>
              <a:t>, </a:t>
            </a:r>
            <a:r>
              <a:rPr lang="tr-TR" dirty="0" err="1"/>
              <a:t>Postfix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notasyonu</a:t>
            </a:r>
            <a:endParaRPr lang="tr-T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dirty="0" smtClean="0"/>
              <a:t>       + 5 * 6  7   =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	= + 5 42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                   = 47</a:t>
            </a:r>
          </a:p>
          <a:p>
            <a:r>
              <a:rPr lang="tr-TR" dirty="0" smtClean="0"/>
              <a:t>       * +  5  </a:t>
            </a:r>
            <a:r>
              <a:rPr lang="tr-TR" dirty="0"/>
              <a:t>6  </a:t>
            </a:r>
            <a:r>
              <a:rPr lang="tr-TR" dirty="0" smtClean="0"/>
              <a:t>7 =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	= * 11 7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	= 77</a:t>
            </a:r>
            <a:endParaRPr lang="tr-TR" dirty="0"/>
          </a:p>
          <a:p>
            <a:r>
              <a:rPr lang="tr-TR" dirty="0" smtClean="0"/>
              <a:t>Parantez kullanmadan işlem önceliği tanımlanabilir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20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Infix</a:t>
            </a:r>
            <a:r>
              <a:rPr lang="tr-TR" dirty="0"/>
              <a:t>, </a:t>
            </a:r>
            <a:r>
              <a:rPr lang="tr-TR" dirty="0" err="1"/>
              <a:t>Prefix</a:t>
            </a:r>
            <a:r>
              <a:rPr lang="tr-TR" dirty="0"/>
              <a:t>, </a:t>
            </a:r>
            <a:r>
              <a:rPr lang="tr-TR" dirty="0" err="1"/>
              <a:t>Postfix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notasyonu</a:t>
            </a:r>
            <a:endParaRPr lang="tr-T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dirty="0"/>
              <a:t>       </a:t>
            </a:r>
            <a:r>
              <a:rPr lang="tr-TR" dirty="0" smtClean="0"/>
              <a:t> </a:t>
            </a:r>
            <a:r>
              <a:rPr lang="tr-TR" dirty="0"/>
              <a:t>5 </a:t>
            </a:r>
            <a:r>
              <a:rPr lang="tr-TR" dirty="0" smtClean="0"/>
              <a:t> 6   7 * +  </a:t>
            </a:r>
            <a:r>
              <a:rPr lang="tr-TR" dirty="0"/>
              <a:t>=</a:t>
            </a:r>
          </a:p>
          <a:p>
            <a:pPr marL="0" indent="0">
              <a:buNone/>
            </a:pPr>
            <a:r>
              <a:rPr lang="tr-TR" dirty="0"/>
              <a:t>			</a:t>
            </a:r>
            <a:r>
              <a:rPr lang="tr-TR" dirty="0" smtClean="0"/>
              <a:t>  = 5 42 +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                          </a:t>
            </a:r>
            <a:r>
              <a:rPr lang="tr-TR" dirty="0" smtClean="0"/>
              <a:t>  = 47</a:t>
            </a:r>
            <a:endParaRPr lang="tr-TR" dirty="0"/>
          </a:p>
          <a:p>
            <a:r>
              <a:rPr lang="tr-TR" dirty="0"/>
              <a:t>       </a:t>
            </a:r>
            <a:r>
              <a:rPr lang="tr-TR" dirty="0" smtClean="0"/>
              <a:t> </a:t>
            </a:r>
            <a:r>
              <a:rPr lang="tr-TR" dirty="0"/>
              <a:t>5  6  +</a:t>
            </a:r>
            <a:r>
              <a:rPr lang="tr-TR" dirty="0" smtClean="0"/>
              <a:t> 7 * =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		= </a:t>
            </a:r>
            <a:r>
              <a:rPr lang="tr-TR" dirty="0" smtClean="0"/>
              <a:t>11 7 *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		= 77</a:t>
            </a:r>
          </a:p>
          <a:p>
            <a:r>
              <a:rPr lang="tr-TR" dirty="0"/>
              <a:t>Parantez kullanmadan işlem önceliği tanımlanabilir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09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2987427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3455479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5436096" y="2492896"/>
            <a:ext cx="3096344" cy="1080120"/>
          </a:xfrm>
          <a:prstGeom prst="cloudCallout">
            <a:avLst>
              <a:gd name="adj1" fmla="val -110456"/>
              <a:gd name="adj2" fmla="val -472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</a:t>
            </a:r>
            <a:r>
              <a:rPr lang="tr-TR" sz="2000" dirty="0" smtClean="0"/>
              <a:t>stack1.push(</a:t>
            </a:r>
            <a:r>
              <a:rPr lang="tr-TR" sz="2000" b="1" dirty="0" smtClean="0">
                <a:solidFill>
                  <a:srgbClr val="FF0000"/>
                </a:solidFill>
              </a:rPr>
              <a:t>10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 err="1" smtClean="0"/>
              <a:t>Push</a:t>
            </a:r>
            <a:r>
              <a:rPr lang="tr-TR" sz="2400" dirty="0" smtClean="0"/>
              <a:t> ile </a:t>
            </a:r>
            <a:r>
              <a:rPr lang="tr-TR" sz="2400" dirty="0" err="1" smtClean="0"/>
              <a:t>yığıtın</a:t>
            </a:r>
            <a:r>
              <a:rPr lang="tr-TR" sz="2400" dirty="0" smtClean="0"/>
              <a:t> üstüne yeni bir eleman ekliyoruz.</a:t>
            </a:r>
            <a:endParaRPr lang="tr-TR" sz="2400" dirty="0"/>
          </a:p>
        </p:txBody>
      </p:sp>
      <p:sp>
        <p:nvSpPr>
          <p:cNvPr id="11" name="Dikdörtgen 10"/>
          <p:cNvSpPr/>
          <p:nvPr/>
        </p:nvSpPr>
        <p:spPr>
          <a:xfrm>
            <a:off x="3059435" y="5301208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12" name="Yay 11"/>
          <p:cNvSpPr/>
          <p:nvPr/>
        </p:nvSpPr>
        <p:spPr>
          <a:xfrm>
            <a:off x="1979315" y="2818673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1547664" y="2276872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407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 :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</a:t>
            </a:r>
            <a:r>
              <a:rPr lang="tr-TR" sz="4400" b="1" dirty="0" smtClean="0">
                <a:solidFill>
                  <a:srgbClr val="FF0000"/>
                </a:solidFill>
              </a:rPr>
              <a:t>(</a:t>
            </a:r>
            <a:r>
              <a:rPr lang="tr-TR" sz="4400" b="1" dirty="0" smtClean="0"/>
              <a:t>10+20)*(30+40)/(50+60)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(</a:t>
            </a:r>
          </a:p>
          <a:p>
            <a:r>
              <a:rPr lang="tr-TR" sz="4400" b="1" dirty="0" smtClean="0"/>
              <a:t>Çıkış	:  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899592" y="1824140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1259632" y="1824140"/>
            <a:ext cx="1584176" cy="308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6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</a:t>
            </a:r>
            <a:r>
              <a:rPr lang="tr-TR" sz="4400" b="1" dirty="0" smtClean="0">
                <a:solidFill>
                  <a:srgbClr val="FF0000"/>
                </a:solidFill>
              </a:rPr>
              <a:t>10</a:t>
            </a:r>
            <a:r>
              <a:rPr lang="tr-TR" sz="4400" b="1" dirty="0" smtClean="0"/>
              <a:t>+20)*(30+40)/(50+60)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(</a:t>
            </a:r>
          </a:p>
          <a:p>
            <a:r>
              <a:rPr lang="tr-TR" sz="4400" b="1" dirty="0" smtClean="0"/>
              <a:t>Çıkış	:  10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1331640" y="1807851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1691680" y="1807851"/>
            <a:ext cx="1080120" cy="104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</a:t>
            </a:r>
            <a:r>
              <a:rPr lang="tr-TR" sz="4400" b="1" dirty="0" smtClean="0">
                <a:solidFill>
                  <a:srgbClr val="FF0000"/>
                </a:solidFill>
              </a:rPr>
              <a:t>+</a:t>
            </a:r>
            <a:r>
              <a:rPr lang="tr-TR" sz="4400" b="1" dirty="0" smtClean="0"/>
              <a:t>20)*(30+40)/(50+60)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( </a:t>
            </a:r>
            <a:r>
              <a:rPr lang="tr-TR" sz="4400" b="1" dirty="0" smtClean="0">
                <a:solidFill>
                  <a:srgbClr val="FF0000"/>
                </a:solidFill>
              </a:rPr>
              <a:t>+</a:t>
            </a:r>
          </a:p>
          <a:p>
            <a:r>
              <a:rPr lang="tr-TR" sz="4400" b="1" dirty="0" smtClean="0"/>
              <a:t>Çıkış	:  10 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1691680" y="1773668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1979712" y="1628800"/>
            <a:ext cx="115212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2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</a:t>
            </a:r>
            <a:r>
              <a:rPr lang="tr-TR" sz="4400" b="1" dirty="0" smtClean="0">
                <a:solidFill>
                  <a:srgbClr val="FF0000"/>
                </a:solidFill>
              </a:rPr>
              <a:t>20</a:t>
            </a:r>
            <a:r>
              <a:rPr lang="tr-TR" sz="4400" b="1" dirty="0" smtClean="0"/>
              <a:t>)*(30+40)/(50+60)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( +</a:t>
            </a:r>
          </a:p>
          <a:p>
            <a:r>
              <a:rPr lang="tr-TR" sz="4400" b="1" dirty="0" smtClean="0"/>
              <a:t>Çıkış	:  10 20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2123728" y="1772816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2483768" y="1772816"/>
            <a:ext cx="122413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7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(10+20)*(30+40)/(50+60)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(</a:t>
            </a:r>
            <a:r>
              <a:rPr lang="tr-TR" sz="4400" b="1" dirty="0" smtClean="0"/>
              <a:t> +</a:t>
            </a:r>
            <a:endParaRPr lang="tr-TR" sz="4400" b="1" dirty="0" smtClean="0">
              <a:solidFill>
                <a:srgbClr val="0000FF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endParaRPr lang="tr-TR" sz="4400" b="1" dirty="0">
              <a:solidFill>
                <a:srgbClr val="0000FF"/>
              </a:solidFill>
            </a:endParaRPr>
          </a:p>
        </p:txBody>
      </p:sp>
      <p:cxnSp>
        <p:nvCxnSpPr>
          <p:cNvPr id="5" name="Düz Ok Bağlayıcısı 4"/>
          <p:cNvCxnSpPr/>
          <p:nvPr/>
        </p:nvCxnSpPr>
        <p:spPr>
          <a:xfrm>
            <a:off x="3429414" y="2415183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 7"/>
          <p:cNvGrpSpPr/>
          <p:nvPr/>
        </p:nvGrpSpPr>
        <p:grpSpPr>
          <a:xfrm>
            <a:off x="3069374" y="2204864"/>
            <a:ext cx="360040" cy="360040"/>
            <a:chOff x="2699792" y="2636912"/>
            <a:chExt cx="360040" cy="360040"/>
          </a:xfrm>
        </p:grpSpPr>
        <p:cxnSp>
          <p:nvCxnSpPr>
            <p:cNvPr id="9" name="Düz Bağlayıcı 8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İkizkenar Üçgen 12"/>
          <p:cNvSpPr/>
          <p:nvPr/>
        </p:nvSpPr>
        <p:spPr>
          <a:xfrm>
            <a:off x="2483768" y="1844824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09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</a:t>
            </a:r>
            <a:r>
              <a:rPr lang="tr-TR" sz="4400" b="1" dirty="0" smtClean="0">
                <a:solidFill>
                  <a:srgbClr val="FF0000"/>
                </a:solidFill>
              </a:rPr>
              <a:t>)</a:t>
            </a:r>
            <a:r>
              <a:rPr lang="tr-TR" sz="4400" b="1" dirty="0" smtClean="0"/>
              <a:t>*(30+40)/(50+60)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(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 </a:t>
            </a:r>
            <a:endParaRPr lang="tr-TR" sz="4400" b="1" dirty="0"/>
          </a:p>
        </p:txBody>
      </p:sp>
      <p:grpSp>
        <p:nvGrpSpPr>
          <p:cNvPr id="8" name="Grup 7"/>
          <p:cNvGrpSpPr/>
          <p:nvPr/>
        </p:nvGrpSpPr>
        <p:grpSpPr>
          <a:xfrm>
            <a:off x="2697585" y="2150458"/>
            <a:ext cx="360040" cy="360040"/>
            <a:chOff x="2699792" y="2636912"/>
            <a:chExt cx="360040" cy="360040"/>
          </a:xfrm>
        </p:grpSpPr>
        <p:cxnSp>
          <p:nvCxnSpPr>
            <p:cNvPr id="5" name="Düz Bağlayıcı 4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Düz Ok Bağlayıcısı 8"/>
          <p:cNvCxnSpPr/>
          <p:nvPr/>
        </p:nvCxnSpPr>
        <p:spPr>
          <a:xfrm>
            <a:off x="2738746" y="1680682"/>
            <a:ext cx="148508" cy="38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İkizkenar Üçgen 12"/>
          <p:cNvSpPr/>
          <p:nvPr/>
        </p:nvSpPr>
        <p:spPr>
          <a:xfrm>
            <a:off x="2483768" y="1824140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78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</a:t>
            </a:r>
            <a:r>
              <a:rPr lang="tr-TR" sz="4400" b="1" dirty="0" smtClean="0">
                <a:solidFill>
                  <a:srgbClr val="FF0000"/>
                </a:solidFill>
              </a:rPr>
              <a:t>*</a:t>
            </a:r>
            <a:r>
              <a:rPr lang="tr-TR" sz="4400" b="1" dirty="0" smtClean="0"/>
              <a:t>(30+40)/(50+60)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>
                <a:solidFill>
                  <a:srgbClr val="FF0000"/>
                </a:solidFill>
              </a:rPr>
              <a:t>*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 </a:t>
            </a:r>
            <a:endParaRPr lang="tr-TR" sz="4400" b="1" dirty="0"/>
          </a:p>
        </p:txBody>
      </p:sp>
      <p:sp>
        <p:nvSpPr>
          <p:cNvPr id="9" name="İkizkenar Üçgen 8"/>
          <p:cNvSpPr/>
          <p:nvPr/>
        </p:nvSpPr>
        <p:spPr>
          <a:xfrm>
            <a:off x="2699792" y="1824140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2987824" y="155679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7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Örnek: </a:t>
            </a:r>
            <a:r>
              <a:rPr lang="tr-TR" dirty="0" err="1"/>
              <a:t>Infix’den</a:t>
            </a:r>
            <a:r>
              <a:rPr lang="tr-TR" dirty="0"/>
              <a:t> </a:t>
            </a:r>
            <a:r>
              <a:rPr lang="tr-TR" dirty="0" err="1"/>
              <a:t>postfix’e</a:t>
            </a:r>
            <a:r>
              <a:rPr lang="tr-TR" dirty="0"/>
              <a:t> dönüşüm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</a:t>
            </a:r>
            <a:r>
              <a:rPr lang="tr-TR" sz="4400" b="1" dirty="0" smtClean="0">
                <a:solidFill>
                  <a:srgbClr val="FF0000"/>
                </a:solidFill>
              </a:rPr>
              <a:t>(</a:t>
            </a:r>
            <a:r>
              <a:rPr lang="tr-TR" sz="4400" b="1" dirty="0" smtClean="0"/>
              <a:t>30+40)/(50+60)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* </a:t>
            </a:r>
            <a:r>
              <a:rPr lang="tr-TR" sz="4400" b="1" dirty="0">
                <a:solidFill>
                  <a:srgbClr val="FF0000"/>
                </a:solidFill>
              </a:rPr>
              <a:t>(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 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2915816" y="1824140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3126669" y="1700808"/>
            <a:ext cx="221195" cy="33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</a:t>
            </a:r>
            <a:r>
              <a:rPr lang="tr-TR" sz="4400" b="1" dirty="0" smtClean="0">
                <a:solidFill>
                  <a:srgbClr val="FF0000"/>
                </a:solidFill>
              </a:rPr>
              <a:t>30</a:t>
            </a:r>
            <a:r>
              <a:rPr lang="tr-TR" sz="4400" b="1" dirty="0" smtClean="0"/>
              <a:t>+40)/(50-60)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* (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>
                <a:solidFill>
                  <a:srgbClr val="FF0000"/>
                </a:solidFill>
              </a:rPr>
              <a:t>30</a:t>
            </a:r>
            <a:r>
              <a:rPr lang="tr-TR" sz="4400" b="1" dirty="0" smtClean="0"/>
              <a:t> 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3275856" y="1716930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3635896" y="1788938"/>
            <a:ext cx="1080120" cy="106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</a:t>
            </a:r>
            <a:r>
              <a:rPr lang="tr-TR" sz="4400" b="1" dirty="0" smtClean="0">
                <a:solidFill>
                  <a:srgbClr val="FF0000"/>
                </a:solidFill>
              </a:rPr>
              <a:t>+</a:t>
            </a:r>
            <a:r>
              <a:rPr lang="tr-TR" sz="4400" b="1" dirty="0" smtClean="0"/>
              <a:t>40)/(50-60)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* ( +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>
                <a:solidFill>
                  <a:srgbClr val="FF0000"/>
                </a:solidFill>
              </a:rPr>
              <a:t>30</a:t>
            </a:r>
            <a:r>
              <a:rPr lang="tr-TR" sz="4400" b="1" dirty="0" smtClean="0"/>
              <a:t> 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3707904" y="1824942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 flipH="1">
            <a:off x="3635896" y="1700808"/>
            <a:ext cx="14401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2987427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3455479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5436096" y="2492896"/>
            <a:ext cx="3096344" cy="1080120"/>
          </a:xfrm>
          <a:prstGeom prst="cloudCallout">
            <a:avLst>
              <a:gd name="adj1" fmla="val -110456"/>
              <a:gd name="adj2" fmla="val -472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</a:t>
            </a:r>
            <a:r>
              <a:rPr lang="tr-TR" sz="2000" dirty="0" smtClean="0"/>
              <a:t>stack1.push(</a:t>
            </a:r>
            <a:r>
              <a:rPr lang="tr-TR" sz="2000" b="1" dirty="0" smtClean="0">
                <a:solidFill>
                  <a:srgbClr val="0000FF"/>
                </a:solidFill>
              </a:rPr>
              <a:t>20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 err="1"/>
              <a:t>Push</a:t>
            </a:r>
            <a:r>
              <a:rPr lang="tr-TR" sz="2400" dirty="0"/>
              <a:t> ile </a:t>
            </a:r>
            <a:r>
              <a:rPr lang="tr-TR" sz="2400" dirty="0" err="1"/>
              <a:t>yığıta</a:t>
            </a:r>
            <a:r>
              <a:rPr lang="tr-TR" sz="2400" dirty="0"/>
              <a:t> yeni bir eleman ekliyoruz.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3059435" y="5301208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12" name="Yay 11"/>
          <p:cNvSpPr/>
          <p:nvPr/>
        </p:nvSpPr>
        <p:spPr>
          <a:xfrm>
            <a:off x="1979315" y="2818673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1547664" y="2276872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3059832" y="4797152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86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</a:t>
            </a:r>
            <a:r>
              <a:rPr lang="tr-TR" sz="4400" b="1" dirty="0" smtClean="0">
                <a:solidFill>
                  <a:srgbClr val="FF0000"/>
                </a:solidFill>
              </a:rPr>
              <a:t>40</a:t>
            </a:r>
            <a:r>
              <a:rPr lang="tr-TR" sz="4400" b="1" dirty="0" smtClean="0"/>
              <a:t>)/(50-60)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* ( +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</a:t>
            </a:r>
            <a:r>
              <a:rPr lang="tr-TR" sz="4400" b="1" dirty="0">
                <a:solidFill>
                  <a:srgbClr val="FF0000"/>
                </a:solidFill>
              </a:rPr>
              <a:t>40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4139952" y="1790759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4499992" y="1790759"/>
            <a:ext cx="1008112" cy="1062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(10+20)*(30+40)/(50-60)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* ( +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>
                <a:solidFill>
                  <a:srgbClr val="0000FF"/>
                </a:solidFill>
              </a:rPr>
              <a:t>+</a:t>
            </a:r>
            <a:endParaRPr lang="tr-TR" sz="4400" b="1" dirty="0"/>
          </a:p>
        </p:txBody>
      </p:sp>
      <p:cxnSp>
        <p:nvCxnSpPr>
          <p:cNvPr id="7" name="Düz Ok Bağlayıcısı 6"/>
          <p:cNvCxnSpPr/>
          <p:nvPr/>
        </p:nvCxnSpPr>
        <p:spPr>
          <a:xfrm>
            <a:off x="3794212" y="2384884"/>
            <a:ext cx="208823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 7"/>
          <p:cNvGrpSpPr/>
          <p:nvPr/>
        </p:nvGrpSpPr>
        <p:grpSpPr>
          <a:xfrm>
            <a:off x="3434172" y="2204864"/>
            <a:ext cx="360040" cy="360040"/>
            <a:chOff x="2699792" y="2636912"/>
            <a:chExt cx="360040" cy="360040"/>
          </a:xfrm>
        </p:grpSpPr>
        <p:cxnSp>
          <p:nvCxnSpPr>
            <p:cNvPr id="9" name="Düz Bağlayıcı 8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İkizkenar Üçgen 11"/>
          <p:cNvSpPr/>
          <p:nvPr/>
        </p:nvSpPr>
        <p:spPr>
          <a:xfrm>
            <a:off x="4478288" y="1880828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8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</a:t>
            </a:r>
            <a:r>
              <a:rPr lang="tr-TR" sz="4400" b="1" dirty="0" smtClean="0">
                <a:solidFill>
                  <a:srgbClr val="FF0000"/>
                </a:solidFill>
              </a:rPr>
              <a:t>)</a:t>
            </a:r>
            <a:r>
              <a:rPr lang="tr-TR" sz="4400" b="1" dirty="0" smtClean="0"/>
              <a:t>/(50-60)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* ( 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>
                <a:solidFill>
                  <a:srgbClr val="0000FF"/>
                </a:solidFill>
              </a:rPr>
              <a:t>+</a:t>
            </a:r>
            <a:endParaRPr lang="tr-TR" sz="4400" b="1" dirty="0"/>
          </a:p>
        </p:txBody>
      </p:sp>
      <p:cxnSp>
        <p:nvCxnSpPr>
          <p:cNvPr id="5" name="Düz Ok Bağlayıcısı 4"/>
          <p:cNvCxnSpPr/>
          <p:nvPr/>
        </p:nvCxnSpPr>
        <p:spPr>
          <a:xfrm flipH="1">
            <a:off x="3491880" y="1880828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 7"/>
          <p:cNvGrpSpPr/>
          <p:nvPr/>
        </p:nvGrpSpPr>
        <p:grpSpPr>
          <a:xfrm>
            <a:off x="3059832" y="2132856"/>
            <a:ext cx="360040" cy="360040"/>
            <a:chOff x="2699792" y="2636912"/>
            <a:chExt cx="360040" cy="360040"/>
          </a:xfrm>
        </p:grpSpPr>
        <p:cxnSp>
          <p:nvCxnSpPr>
            <p:cNvPr id="9" name="Düz Bağlayıcı 8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İkizkenar Üçgen 11"/>
          <p:cNvSpPr/>
          <p:nvPr/>
        </p:nvSpPr>
        <p:spPr>
          <a:xfrm>
            <a:off x="4499992" y="1883451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3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</a:t>
            </a:r>
            <a:r>
              <a:rPr lang="tr-TR" sz="4400" b="1" dirty="0" smtClean="0">
                <a:solidFill>
                  <a:srgbClr val="FF0000"/>
                </a:solidFill>
              </a:rPr>
              <a:t>/</a:t>
            </a:r>
            <a:r>
              <a:rPr lang="tr-TR" sz="4400" b="1" dirty="0" smtClean="0"/>
              <a:t>(50-60)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* 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>
                <a:solidFill>
                  <a:srgbClr val="0000FF"/>
                </a:solidFill>
              </a:rPr>
              <a:t>*</a:t>
            </a:r>
          </a:p>
        </p:txBody>
      </p:sp>
      <p:cxnSp>
        <p:nvCxnSpPr>
          <p:cNvPr id="5" name="Düz Ok Bağlayıcısı 4"/>
          <p:cNvCxnSpPr/>
          <p:nvPr/>
        </p:nvCxnSpPr>
        <p:spPr>
          <a:xfrm flipH="1">
            <a:off x="3180881" y="1880828"/>
            <a:ext cx="1571139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 7"/>
          <p:cNvGrpSpPr/>
          <p:nvPr/>
        </p:nvGrpSpPr>
        <p:grpSpPr>
          <a:xfrm>
            <a:off x="2771800" y="2096852"/>
            <a:ext cx="360040" cy="360040"/>
            <a:chOff x="2699792" y="2636912"/>
            <a:chExt cx="360040" cy="360040"/>
          </a:xfrm>
        </p:grpSpPr>
        <p:cxnSp>
          <p:nvCxnSpPr>
            <p:cNvPr id="9" name="Düz Bağlayıcı 8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Düz Ok Bağlayıcısı 10"/>
          <p:cNvCxnSpPr/>
          <p:nvPr/>
        </p:nvCxnSpPr>
        <p:spPr>
          <a:xfrm>
            <a:off x="3203848" y="2313337"/>
            <a:ext cx="309634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İkizkenar Üçgen 13"/>
          <p:cNvSpPr/>
          <p:nvPr/>
        </p:nvSpPr>
        <p:spPr>
          <a:xfrm>
            <a:off x="4644008" y="1844824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64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</a:t>
            </a:r>
            <a:r>
              <a:rPr lang="tr-TR" sz="4400" b="1" dirty="0" smtClean="0">
                <a:solidFill>
                  <a:srgbClr val="FF0000"/>
                </a:solidFill>
              </a:rPr>
              <a:t>/</a:t>
            </a:r>
            <a:r>
              <a:rPr lang="tr-TR" sz="4400" b="1" dirty="0" smtClean="0"/>
              <a:t>(50-60)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</a:t>
            </a:r>
            <a:r>
              <a:rPr lang="tr-TR" sz="4400" b="1" dirty="0">
                <a:solidFill>
                  <a:srgbClr val="FF0000"/>
                </a:solidFill>
              </a:rPr>
              <a:t>/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>
                <a:solidFill>
                  <a:srgbClr val="0000FF"/>
                </a:solidFill>
              </a:rPr>
              <a:t>*</a:t>
            </a:r>
          </a:p>
        </p:txBody>
      </p:sp>
      <p:cxnSp>
        <p:nvCxnSpPr>
          <p:cNvPr id="5" name="Düz Ok Bağlayıcısı 4"/>
          <p:cNvCxnSpPr/>
          <p:nvPr/>
        </p:nvCxnSpPr>
        <p:spPr>
          <a:xfrm flipH="1">
            <a:off x="3128344" y="1772816"/>
            <a:ext cx="172819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İkizkenar Üçgen 11"/>
          <p:cNvSpPr/>
          <p:nvPr/>
        </p:nvSpPr>
        <p:spPr>
          <a:xfrm>
            <a:off x="4676516" y="1862826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61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</a:t>
            </a:r>
            <a:r>
              <a:rPr lang="tr-TR" sz="4400" b="1" dirty="0" smtClean="0">
                <a:solidFill>
                  <a:srgbClr val="FF0000"/>
                </a:solidFill>
              </a:rPr>
              <a:t>(</a:t>
            </a:r>
            <a:r>
              <a:rPr lang="tr-TR" sz="4400" b="1" dirty="0" smtClean="0"/>
              <a:t>50-60)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 (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>
                <a:solidFill>
                  <a:srgbClr val="0000FF"/>
                </a:solidFill>
              </a:rPr>
              <a:t>*</a:t>
            </a:r>
          </a:p>
        </p:txBody>
      </p:sp>
      <p:cxnSp>
        <p:nvCxnSpPr>
          <p:cNvPr id="5" name="Düz Ok Bağlayıcısı 4"/>
          <p:cNvCxnSpPr/>
          <p:nvPr/>
        </p:nvCxnSpPr>
        <p:spPr>
          <a:xfrm flipH="1">
            <a:off x="3419872" y="1824140"/>
            <a:ext cx="1584176" cy="474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İkizkenar Üçgen 5"/>
          <p:cNvSpPr/>
          <p:nvPr/>
        </p:nvSpPr>
        <p:spPr>
          <a:xfrm>
            <a:off x="4968044" y="1824140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63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</a:t>
            </a:r>
            <a:r>
              <a:rPr lang="tr-TR" sz="4400" b="1" dirty="0" smtClean="0">
                <a:solidFill>
                  <a:srgbClr val="FF0000"/>
                </a:solidFill>
              </a:rPr>
              <a:t>50</a:t>
            </a:r>
            <a:r>
              <a:rPr lang="tr-TR" sz="4400" b="1" dirty="0" smtClean="0"/>
              <a:t>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 </a:t>
            </a:r>
            <a:r>
              <a:rPr lang="tr-TR" sz="4400" b="1" dirty="0">
                <a:solidFill>
                  <a:srgbClr val="FF0000"/>
                </a:solidFill>
              </a:rPr>
              <a:t>(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 smtClean="0">
                <a:solidFill>
                  <a:srgbClr val="0000FF"/>
                </a:solidFill>
              </a:rPr>
              <a:t>* </a:t>
            </a:r>
            <a:r>
              <a:rPr lang="tr-TR" sz="4400" b="1" dirty="0">
                <a:solidFill>
                  <a:srgbClr val="FF0000"/>
                </a:solidFill>
              </a:rPr>
              <a:t>50</a:t>
            </a:r>
            <a:endParaRPr lang="tr-TR" sz="4400" b="1" dirty="0">
              <a:solidFill>
                <a:srgbClr val="0000FF"/>
              </a:solidFill>
            </a:endParaRPr>
          </a:p>
        </p:txBody>
      </p:sp>
      <p:cxnSp>
        <p:nvCxnSpPr>
          <p:cNvPr id="6" name="Düz Ok Bağlayıcısı 5"/>
          <p:cNvCxnSpPr/>
          <p:nvPr/>
        </p:nvCxnSpPr>
        <p:spPr>
          <a:xfrm>
            <a:off x="5508104" y="1772816"/>
            <a:ext cx="136815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İkizkenar Üçgen 6"/>
          <p:cNvSpPr/>
          <p:nvPr/>
        </p:nvSpPr>
        <p:spPr>
          <a:xfrm>
            <a:off x="5328084" y="1824140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75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(10+20)*(30+40)/(50</a:t>
            </a:r>
            <a:r>
              <a:rPr lang="tr-TR" sz="4400" b="1" dirty="0" smtClean="0">
                <a:solidFill>
                  <a:srgbClr val="FF0000"/>
                </a:solidFill>
              </a:rPr>
              <a:t>-</a:t>
            </a:r>
            <a:r>
              <a:rPr lang="tr-TR" sz="4400" b="1" dirty="0" smtClean="0"/>
              <a:t>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 (</a:t>
            </a:r>
            <a:r>
              <a:rPr lang="tr-TR" sz="4400" b="1" dirty="0">
                <a:solidFill>
                  <a:srgbClr val="FF0000"/>
                </a:solidFill>
              </a:rPr>
              <a:t>-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 smtClean="0">
                <a:solidFill>
                  <a:srgbClr val="0000FF"/>
                </a:solidFill>
              </a:rPr>
              <a:t>* </a:t>
            </a:r>
            <a:r>
              <a:rPr lang="tr-TR" sz="4400" b="1" dirty="0"/>
              <a:t>50</a:t>
            </a:r>
          </a:p>
        </p:txBody>
      </p:sp>
      <p:cxnSp>
        <p:nvCxnSpPr>
          <p:cNvPr id="5" name="Düz Ok Bağlayıcısı 4"/>
          <p:cNvCxnSpPr/>
          <p:nvPr/>
        </p:nvCxnSpPr>
        <p:spPr>
          <a:xfrm flipH="1">
            <a:off x="3707904" y="1700808"/>
            <a:ext cx="208823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İkizkenar Üçgen 8"/>
          <p:cNvSpPr/>
          <p:nvPr/>
        </p:nvSpPr>
        <p:spPr>
          <a:xfrm>
            <a:off x="5679286" y="1716128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16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(10+20)*(30+40)/(50-</a:t>
            </a:r>
            <a:r>
              <a:rPr lang="tr-TR" sz="4400" b="1" dirty="0" smtClean="0">
                <a:solidFill>
                  <a:srgbClr val="FF0000"/>
                </a:solidFill>
              </a:rPr>
              <a:t>60</a:t>
            </a:r>
            <a:r>
              <a:rPr lang="tr-TR" sz="4400" b="1" dirty="0" smtClean="0"/>
              <a:t>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 (</a:t>
            </a:r>
            <a:r>
              <a:rPr lang="tr-TR" sz="4400" b="1" dirty="0">
                <a:solidFill>
                  <a:srgbClr val="FF0000"/>
                </a:solidFill>
              </a:rPr>
              <a:t>-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 smtClean="0">
                <a:solidFill>
                  <a:srgbClr val="0000FF"/>
                </a:solidFill>
              </a:rPr>
              <a:t>* </a:t>
            </a:r>
            <a:r>
              <a:rPr lang="tr-TR" sz="4400" b="1" dirty="0" smtClean="0"/>
              <a:t>50 </a:t>
            </a:r>
            <a:r>
              <a:rPr lang="tr-TR" sz="4400" b="1" dirty="0" smtClean="0">
                <a:solidFill>
                  <a:srgbClr val="FF0000"/>
                </a:solidFill>
              </a:rPr>
              <a:t>60</a:t>
            </a:r>
            <a:endParaRPr lang="tr-TR" sz="4400" b="1" dirty="0">
              <a:solidFill>
                <a:srgbClr val="FF0000"/>
              </a:solidFill>
            </a:endParaRPr>
          </a:p>
        </p:txBody>
      </p:sp>
      <p:cxnSp>
        <p:nvCxnSpPr>
          <p:cNvPr id="6" name="Düz Ok Bağlayıcısı 5"/>
          <p:cNvCxnSpPr/>
          <p:nvPr/>
        </p:nvCxnSpPr>
        <p:spPr>
          <a:xfrm>
            <a:off x="6304513" y="1780707"/>
            <a:ext cx="115212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İkizkenar Üçgen 7"/>
          <p:cNvSpPr/>
          <p:nvPr/>
        </p:nvSpPr>
        <p:spPr>
          <a:xfrm>
            <a:off x="5868144" y="1716128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63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(10+20)*(30+40)/(50-60)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 (</a:t>
            </a:r>
            <a:r>
              <a:rPr lang="tr-TR" sz="4400" b="1" dirty="0">
                <a:solidFill>
                  <a:srgbClr val="FF0000"/>
                </a:solidFill>
              </a:rPr>
              <a:t>-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 smtClean="0">
                <a:solidFill>
                  <a:srgbClr val="0000FF"/>
                </a:solidFill>
              </a:rPr>
              <a:t>* </a:t>
            </a:r>
            <a:r>
              <a:rPr lang="tr-TR" sz="4400" b="1" dirty="0" smtClean="0"/>
              <a:t>50 60 </a:t>
            </a:r>
            <a:r>
              <a:rPr lang="tr-TR" sz="4400" b="1" dirty="0" smtClean="0">
                <a:solidFill>
                  <a:srgbClr val="0000FF"/>
                </a:solidFill>
              </a:rPr>
              <a:t>-</a:t>
            </a:r>
            <a:endParaRPr lang="tr-TR" sz="4400" b="1" dirty="0">
              <a:solidFill>
                <a:srgbClr val="0000FF"/>
              </a:solidFill>
            </a:endParaRPr>
          </a:p>
        </p:txBody>
      </p:sp>
      <p:grpSp>
        <p:nvGrpSpPr>
          <p:cNvPr id="8" name="Grup 7"/>
          <p:cNvGrpSpPr/>
          <p:nvPr/>
        </p:nvGrpSpPr>
        <p:grpSpPr>
          <a:xfrm>
            <a:off x="3426355" y="2168860"/>
            <a:ext cx="360040" cy="360040"/>
            <a:chOff x="2699792" y="2636912"/>
            <a:chExt cx="360040" cy="360040"/>
          </a:xfrm>
        </p:grpSpPr>
        <p:cxnSp>
          <p:nvCxnSpPr>
            <p:cNvPr id="9" name="Düz Bağlayıcı 8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Düz Ok Bağlayıcısı 10"/>
          <p:cNvCxnSpPr/>
          <p:nvPr/>
        </p:nvCxnSpPr>
        <p:spPr>
          <a:xfrm>
            <a:off x="3800670" y="2401733"/>
            <a:ext cx="43204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İkizkenar Üçgen 13"/>
          <p:cNvSpPr/>
          <p:nvPr/>
        </p:nvSpPr>
        <p:spPr>
          <a:xfrm>
            <a:off x="6372200" y="1873134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08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2987427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3455479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5436096" y="2492896"/>
            <a:ext cx="3096344" cy="1080120"/>
          </a:xfrm>
          <a:prstGeom prst="cloudCallout">
            <a:avLst>
              <a:gd name="adj1" fmla="val -110456"/>
              <a:gd name="adj2" fmla="val -472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</a:t>
            </a:r>
            <a:r>
              <a:rPr lang="tr-TR" sz="2000" dirty="0" smtClean="0"/>
              <a:t>stack1.push(</a:t>
            </a:r>
            <a:r>
              <a:rPr lang="tr-TR" sz="2000" b="1" dirty="0" smtClean="0">
                <a:solidFill>
                  <a:schemeClr val="accent6">
                    <a:lumMod val="50000"/>
                  </a:schemeClr>
                </a:solidFill>
              </a:rPr>
              <a:t>30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 err="1"/>
              <a:t>Push</a:t>
            </a:r>
            <a:r>
              <a:rPr lang="tr-TR" sz="2400" dirty="0"/>
              <a:t> ile </a:t>
            </a:r>
            <a:r>
              <a:rPr lang="tr-TR" sz="2400" dirty="0" err="1"/>
              <a:t>yığıtın</a:t>
            </a:r>
            <a:r>
              <a:rPr lang="tr-TR" sz="2400" dirty="0"/>
              <a:t> üstüne yeni bir eleman ekliyoruz.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3059435" y="5301208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12" name="Yay 11"/>
          <p:cNvSpPr/>
          <p:nvPr/>
        </p:nvSpPr>
        <p:spPr>
          <a:xfrm>
            <a:off x="1979315" y="2818673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1547664" y="2276872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3059832" y="4797152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3059832" y="4293096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r>
              <a:rPr lang="tr-TR" dirty="0" smtClean="0"/>
              <a:t>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16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(10+20)*(30+40)/(50-60</a:t>
            </a:r>
            <a:r>
              <a:rPr lang="tr-TR" sz="44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 (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 smtClean="0">
                <a:solidFill>
                  <a:srgbClr val="0000FF"/>
                </a:solidFill>
              </a:rPr>
              <a:t>* </a:t>
            </a:r>
            <a:r>
              <a:rPr lang="tr-TR" sz="4400" b="1" dirty="0" smtClean="0"/>
              <a:t>50 60 </a:t>
            </a:r>
            <a:r>
              <a:rPr lang="tr-TR" sz="4400" b="1" dirty="0" smtClean="0">
                <a:solidFill>
                  <a:srgbClr val="0000FF"/>
                </a:solidFill>
              </a:rPr>
              <a:t>-</a:t>
            </a:r>
            <a:endParaRPr lang="tr-TR" sz="4400" b="1" dirty="0">
              <a:solidFill>
                <a:srgbClr val="0000FF"/>
              </a:solidFill>
            </a:endParaRPr>
          </a:p>
        </p:txBody>
      </p:sp>
      <p:cxnSp>
        <p:nvCxnSpPr>
          <p:cNvPr id="5" name="Düz Ok Bağlayıcısı 4"/>
          <p:cNvCxnSpPr/>
          <p:nvPr/>
        </p:nvCxnSpPr>
        <p:spPr>
          <a:xfrm flipH="1">
            <a:off x="3491880" y="1821129"/>
            <a:ext cx="3024336" cy="551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 7"/>
          <p:cNvGrpSpPr/>
          <p:nvPr/>
        </p:nvGrpSpPr>
        <p:grpSpPr>
          <a:xfrm>
            <a:off x="3131840" y="2192555"/>
            <a:ext cx="360040" cy="360040"/>
            <a:chOff x="2699792" y="2636912"/>
            <a:chExt cx="360040" cy="360040"/>
          </a:xfrm>
        </p:grpSpPr>
        <p:cxnSp>
          <p:nvCxnSpPr>
            <p:cNvPr id="9" name="Düz Bağlayıcı 8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İkizkenar Üçgen 11"/>
          <p:cNvSpPr/>
          <p:nvPr/>
        </p:nvSpPr>
        <p:spPr>
          <a:xfrm>
            <a:off x="6336196" y="1880828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09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tr-TR" sz="4400" b="1" dirty="0" smtClean="0"/>
              <a:t> (10+20)*(30+40)/(50-60)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 smtClean="0">
                <a:solidFill>
                  <a:srgbClr val="0000FF"/>
                </a:solidFill>
              </a:rPr>
              <a:t>* </a:t>
            </a:r>
            <a:r>
              <a:rPr lang="tr-TR" sz="4400" b="1" dirty="0" smtClean="0"/>
              <a:t>50 60 </a:t>
            </a:r>
            <a:r>
              <a:rPr lang="tr-TR" sz="4400" b="1" dirty="0" smtClean="0">
                <a:solidFill>
                  <a:srgbClr val="0000FF"/>
                </a:solidFill>
              </a:rPr>
              <a:t>- </a:t>
            </a:r>
            <a:r>
              <a:rPr lang="tr-TR" sz="4400" b="1" dirty="0">
                <a:solidFill>
                  <a:srgbClr val="0000FF"/>
                </a:solidFill>
              </a:rPr>
              <a:t>/</a:t>
            </a:r>
          </a:p>
          <a:p>
            <a:endParaRPr lang="tr-TR" sz="4400" b="1" dirty="0">
              <a:solidFill>
                <a:srgbClr val="0000FF"/>
              </a:solidFill>
            </a:endParaRPr>
          </a:p>
        </p:txBody>
      </p:sp>
      <p:cxnSp>
        <p:nvCxnSpPr>
          <p:cNvPr id="11" name="Düz Ok Bağlayıcısı 10"/>
          <p:cNvCxnSpPr/>
          <p:nvPr/>
        </p:nvCxnSpPr>
        <p:spPr>
          <a:xfrm>
            <a:off x="3275856" y="2780928"/>
            <a:ext cx="496855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6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tr-TR" sz="4400" b="1" dirty="0" smtClean="0"/>
              <a:t> (10+20)*(30+40)/(50-60)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 smtClean="0">
                <a:solidFill>
                  <a:srgbClr val="0000FF"/>
                </a:solidFill>
              </a:rPr>
              <a:t>* </a:t>
            </a:r>
            <a:r>
              <a:rPr lang="tr-TR" sz="4400" b="1" dirty="0" smtClean="0"/>
              <a:t>50 60 </a:t>
            </a:r>
            <a:r>
              <a:rPr lang="tr-TR" sz="4400" b="1" dirty="0" smtClean="0">
                <a:solidFill>
                  <a:srgbClr val="0000FF"/>
                </a:solidFill>
              </a:rPr>
              <a:t>- </a:t>
            </a:r>
            <a:r>
              <a:rPr lang="tr-TR" sz="4400" b="1" dirty="0">
                <a:solidFill>
                  <a:srgbClr val="0000FF"/>
                </a:solidFill>
              </a:rPr>
              <a:t>/</a:t>
            </a:r>
          </a:p>
          <a:p>
            <a:endParaRPr lang="tr-TR" sz="4400" b="1" dirty="0">
              <a:solidFill>
                <a:srgbClr val="0000FF"/>
              </a:solidFill>
            </a:endParaRPr>
          </a:p>
        </p:txBody>
      </p:sp>
      <p:sp>
        <p:nvSpPr>
          <p:cNvPr id="4" name="Bulut 3"/>
          <p:cNvSpPr/>
          <p:nvPr/>
        </p:nvSpPr>
        <p:spPr>
          <a:xfrm>
            <a:off x="3707904" y="4149080"/>
            <a:ext cx="2016224" cy="1008112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ym typeface="Wingdings"/>
              </a:rPr>
              <a:t></a:t>
            </a:r>
            <a:r>
              <a:rPr lang="tr-TR" dirty="0" smtClean="0"/>
              <a:t>Dönüşüm tamamlandı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80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Uygulama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Aşağıdaki </a:t>
            </a:r>
            <a:r>
              <a:rPr lang="tr-TR" dirty="0" err="1" smtClean="0"/>
              <a:t>infix</a:t>
            </a:r>
            <a:r>
              <a:rPr lang="tr-TR" dirty="0" smtClean="0"/>
              <a:t> ifadenin </a:t>
            </a:r>
            <a:r>
              <a:rPr lang="tr-TR" dirty="0" err="1" smtClean="0"/>
              <a:t>postfix</a:t>
            </a:r>
            <a:r>
              <a:rPr lang="tr-TR" dirty="0" smtClean="0"/>
              <a:t> dönüşümünü bulunuz</a:t>
            </a:r>
          </a:p>
          <a:p>
            <a:endParaRPr lang="tr-TR" dirty="0"/>
          </a:p>
          <a:p>
            <a:r>
              <a:rPr lang="tr-TR" dirty="0" smtClean="0"/>
              <a:t>(20+10)*(3+4)/((7+5)*(5-2))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4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Algoritma-</a:t>
            </a:r>
            <a:r>
              <a:rPr lang="tr-TR" dirty="0"/>
              <a:t> </a:t>
            </a:r>
            <a:r>
              <a:rPr lang="tr-TR" dirty="0" err="1"/>
              <a:t>Infix’den</a:t>
            </a:r>
            <a:r>
              <a:rPr lang="tr-TR" dirty="0"/>
              <a:t> </a:t>
            </a:r>
            <a:r>
              <a:rPr lang="tr-TR" dirty="0" err="1"/>
              <a:t>postfix’e</a:t>
            </a:r>
            <a:r>
              <a:rPr lang="tr-TR" dirty="0"/>
              <a:t> dönüşüm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Algorithm for Infix to Postfix Conversion</a:t>
            </a:r>
            <a:endParaRPr lang="en-US" dirty="0"/>
          </a:p>
          <a:p>
            <a:pPr marL="0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1.  scan infix expression from left to right</a:t>
            </a:r>
          </a:p>
          <a:p>
            <a:pPr marL="0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2.  if an operand is encountered add to P</a:t>
            </a:r>
          </a:p>
          <a:p>
            <a:pPr marL="0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3.  if an operator is found</a:t>
            </a:r>
          </a:p>
          <a:p>
            <a:pPr marL="0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         i) repeatedly pop the operator from stack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which</a:t>
            </a:r>
            <a:endParaRPr lang="tr-TR" sz="1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1900" b="1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are having higher precedence than </a:t>
            </a:r>
            <a:endParaRPr lang="tr-TR" sz="1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190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operator found</a:t>
            </a:r>
          </a:p>
          <a:p>
            <a:pPr marL="0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         ii) add the new operator to stack</a:t>
            </a:r>
          </a:p>
          <a:p>
            <a:pPr marL="0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4.  if a right parenthesis found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           i) repeatedly pop the stack and add </a:t>
            </a:r>
            <a:endParaRPr lang="tr-TR" sz="1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190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po</a:t>
            </a:r>
            <a:r>
              <a:rPr lang="tr-TR" sz="1900" b="1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ed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operators to the expression </a:t>
            </a:r>
            <a:endParaRPr lang="tr-TR" sz="1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190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until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a left parenthesis is found.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           ii) remove the left parenthesis</a:t>
            </a:r>
          </a:p>
          <a:p>
            <a:pPr marL="0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5.   stop  </a:t>
            </a:r>
            <a:r>
              <a:rPr lang="en-US" sz="3500" b="1" dirty="0"/>
              <a:t>  </a:t>
            </a:r>
            <a:r>
              <a:rPr lang="en-US" dirty="0"/>
              <a:t> </a:t>
            </a:r>
            <a:r>
              <a:rPr lang="en-US" b="1" dirty="0"/>
              <a:t/>
            </a:r>
            <a:br>
              <a:rPr lang="en-US" b="1" dirty="0"/>
            </a:b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971600" y="602128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/>
              <a:t>http://www.jkinfoline.com/arrays/376-infix-to-postfix-conversion.html</a:t>
            </a:r>
          </a:p>
        </p:txBody>
      </p:sp>
    </p:spTree>
    <p:extLst>
      <p:ext uri="{BB962C8B-B14F-4D97-AF65-F5344CB8AC3E}">
        <p14:creationId xmlns:p14="http://schemas.microsoft.com/office/powerpoint/2010/main" val="24708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Postfix</a:t>
            </a:r>
            <a:r>
              <a:rPr lang="tr-TR" dirty="0" smtClean="0"/>
              <a:t> dönüşümünün değerlendirilmesi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Genelde bir </a:t>
            </a:r>
            <a:r>
              <a:rPr lang="tr-TR" dirty="0" err="1" smtClean="0"/>
              <a:t>compiler</a:t>
            </a:r>
            <a:r>
              <a:rPr lang="tr-TR" dirty="0" smtClean="0"/>
              <a:t> bir </a:t>
            </a:r>
            <a:r>
              <a:rPr lang="tr-TR" dirty="0" err="1" smtClean="0"/>
              <a:t>infix</a:t>
            </a:r>
            <a:r>
              <a:rPr lang="tr-TR" dirty="0" smtClean="0"/>
              <a:t> ifadeyi hesaplayacağı zaman önce </a:t>
            </a:r>
            <a:r>
              <a:rPr lang="tr-TR" dirty="0" err="1" smtClean="0"/>
              <a:t>postfix</a:t>
            </a:r>
            <a:r>
              <a:rPr lang="tr-TR" dirty="0" smtClean="0"/>
              <a:t> formuna dönüştürür. </a:t>
            </a:r>
          </a:p>
          <a:p>
            <a:r>
              <a:rPr lang="tr-TR" dirty="0" smtClean="0"/>
              <a:t>Böylece ortaya çıkabilecek olan belirsizlikler ortadan kaldırılır.</a:t>
            </a:r>
          </a:p>
          <a:p>
            <a:endParaRPr lang="tr-TR" dirty="0"/>
          </a:p>
          <a:p>
            <a:r>
              <a:rPr lang="tr-TR" dirty="0" smtClean="0"/>
              <a:t>5*6+7*8  </a:t>
            </a:r>
            <a:r>
              <a:rPr lang="tr-TR" dirty="0" smtClean="0">
                <a:sym typeface="Symbol"/>
              </a:rPr>
              <a:t> </a:t>
            </a:r>
            <a:r>
              <a:rPr lang="tr-TR" dirty="0" smtClean="0"/>
              <a:t>5 6 * 7 8 * +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76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 </a:t>
            </a:r>
            <a:r>
              <a:rPr lang="tr-TR" dirty="0" err="1" smtClean="0"/>
              <a:t>postfix</a:t>
            </a:r>
            <a:r>
              <a:rPr lang="tr-TR" dirty="0" smtClean="0"/>
              <a:t> ifadenin hesaplanması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Elemanlar </a:t>
            </a:r>
            <a:r>
              <a:rPr lang="tr-TR" dirty="0" err="1" smtClean="0"/>
              <a:t>yığıta</a:t>
            </a:r>
            <a:r>
              <a:rPr lang="tr-TR" dirty="0" smtClean="0"/>
              <a:t> itilirken, ifade içerisinde bir operatöre sıra geldiği zaman </a:t>
            </a:r>
            <a:r>
              <a:rPr lang="tr-TR" dirty="0" err="1" smtClean="0"/>
              <a:t>yığıt</a:t>
            </a:r>
            <a:r>
              <a:rPr lang="tr-TR" dirty="0" smtClean="0"/>
              <a:t> içerisindeki son iki ifade üzerinde işlem gerçekleştirilir.</a:t>
            </a:r>
          </a:p>
          <a:p>
            <a:r>
              <a:rPr lang="tr-TR" dirty="0" smtClean="0"/>
              <a:t>Son iki eleman çıkartılır ve ve sonuç tekrar </a:t>
            </a:r>
            <a:r>
              <a:rPr lang="tr-TR" dirty="0" err="1" smtClean="0"/>
              <a:t>yığıta</a:t>
            </a:r>
            <a:r>
              <a:rPr lang="tr-TR" dirty="0" smtClean="0"/>
              <a:t> yazılır.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83568" y="4100364"/>
            <a:ext cx="433240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/>
              <a:t>Örnek:</a:t>
            </a:r>
          </a:p>
          <a:p>
            <a:r>
              <a:rPr lang="tr-TR" sz="2800" dirty="0" err="1" smtClean="0"/>
              <a:t>infix</a:t>
            </a:r>
            <a:r>
              <a:rPr lang="tr-TR" sz="2800" dirty="0"/>
              <a:t>	</a:t>
            </a:r>
            <a:r>
              <a:rPr lang="tr-TR" sz="2800" dirty="0" smtClean="0"/>
              <a:t> :  (3+4)*((5*6)+(</a:t>
            </a:r>
            <a:r>
              <a:rPr lang="tr-TR" sz="2800" dirty="0"/>
              <a:t>9-2</a:t>
            </a:r>
            <a:r>
              <a:rPr lang="tr-TR" sz="2800" dirty="0" smtClean="0"/>
              <a:t>))</a:t>
            </a:r>
          </a:p>
          <a:p>
            <a:r>
              <a:rPr lang="tr-TR" sz="2800" dirty="0" err="1" smtClean="0"/>
              <a:t>postfix</a:t>
            </a:r>
            <a:r>
              <a:rPr lang="tr-TR" sz="2800" dirty="0" smtClean="0"/>
              <a:t>:   3 4 + 5 6 * 9 2 - + *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4895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 smtClean="0"/>
              <a:t>3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2123728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84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 smtClean="0"/>
              <a:t>3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2483768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0495" y="45091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12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2843808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19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2987427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3455479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5436096" y="2492896"/>
            <a:ext cx="3096344" cy="1080120"/>
          </a:xfrm>
          <a:prstGeom prst="cloudCallout">
            <a:avLst>
              <a:gd name="adj1" fmla="val -110456"/>
              <a:gd name="adj2" fmla="val -472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</a:t>
            </a:r>
            <a:r>
              <a:rPr lang="tr-TR" sz="2000" dirty="0" smtClean="0"/>
              <a:t>stack1.push(</a:t>
            </a:r>
            <a:r>
              <a:rPr lang="tr-TR" sz="2000" b="1" dirty="0" smtClean="0">
                <a:solidFill>
                  <a:srgbClr val="009900"/>
                </a:solidFill>
              </a:rPr>
              <a:t>40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 err="1"/>
              <a:t>Push</a:t>
            </a:r>
            <a:r>
              <a:rPr lang="tr-TR" sz="2400" dirty="0"/>
              <a:t> ile </a:t>
            </a:r>
            <a:r>
              <a:rPr lang="tr-TR" sz="2400" dirty="0" err="1"/>
              <a:t>yığıtın</a:t>
            </a:r>
            <a:r>
              <a:rPr lang="tr-TR" sz="2400" dirty="0"/>
              <a:t> üstüne yeni bir eleman ekliyoruz.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3059435" y="5301208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12" name="Yay 11"/>
          <p:cNvSpPr/>
          <p:nvPr/>
        </p:nvSpPr>
        <p:spPr>
          <a:xfrm>
            <a:off x="1979315" y="2818673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1547664" y="2276872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40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3059832" y="4797152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3059832" y="4293096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3050679" y="3789040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05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3347864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5828" y="45091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56768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3707904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5828" y="45091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3895353" y="3933056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02304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4067944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5828" y="450912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76472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4427984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5828" y="45091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30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3899545" y="3908673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96766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4788024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5828" y="45091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30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3890020" y="3908673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3904878" y="32849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72774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5076056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5828" y="45091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30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3890020" y="3908673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27840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5436096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5828" y="450912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37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74421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29208" y="1376772"/>
            <a:ext cx="8229600" cy="936104"/>
          </a:xfrm>
        </p:spPr>
        <p:txBody>
          <a:bodyPr>
            <a:normAutofit/>
          </a:bodyPr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tr-TR" sz="2000" dirty="0" smtClean="0"/>
              <a:t>259</a:t>
            </a:r>
            <a:endParaRPr lang="tr-TR" sz="1600" dirty="0"/>
          </a:p>
        </p:txBody>
      </p:sp>
      <p:sp>
        <p:nvSpPr>
          <p:cNvPr id="16" name="İkizkenar Üçgen 15"/>
          <p:cNvSpPr/>
          <p:nvPr/>
        </p:nvSpPr>
        <p:spPr>
          <a:xfrm>
            <a:off x="5796136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188021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Algoritma- 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Suppose </a:t>
            </a:r>
            <a:r>
              <a:rPr lang="en-US" dirty="0"/>
              <a:t>P is an arithmetic expression in postfix notation. We will evaluate it using a stack to hold the operands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with an empty stack. We scan P from left to right.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(we have not reached the end of P)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an operand is found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it onto the stack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End-If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an operator is found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stack and call the value A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stack and call the value B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Evaluate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 op A using the operator just found.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resulting value onto the stack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End-If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End-While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stack (this is the final value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tr-TR" b="1" dirty="0"/>
          </a:p>
          <a:p>
            <a:endParaRPr lang="tr-TR" dirty="0" smtClean="0"/>
          </a:p>
          <a:p>
            <a:r>
              <a:rPr lang="en-US" dirty="0" smtClean="0"/>
              <a:t>Notes</a:t>
            </a:r>
            <a:r>
              <a:rPr lang="en-US" dirty="0"/>
              <a:t>:</a:t>
            </a:r>
          </a:p>
          <a:p>
            <a:r>
              <a:rPr lang="en-US" dirty="0"/>
              <a:t>At the end, there should be only one element left on the stack.</a:t>
            </a:r>
          </a:p>
          <a:p>
            <a:r>
              <a:rPr lang="en-US" dirty="0"/>
              <a:t>This assumes the postfix </a:t>
            </a:r>
            <a:r>
              <a:rPr lang="en-US" dirty="0" smtClean="0"/>
              <a:t>expression </a:t>
            </a:r>
            <a:r>
              <a:rPr lang="en-US" dirty="0"/>
              <a:t>is valid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http://faculty.cs.niu.edu/~hutchins/csci241/eval.htm</a:t>
            </a:r>
          </a:p>
        </p:txBody>
      </p:sp>
    </p:spTree>
    <p:extLst>
      <p:ext uri="{BB962C8B-B14F-4D97-AF65-F5344CB8AC3E}">
        <p14:creationId xmlns:p14="http://schemas.microsoft.com/office/powerpoint/2010/main" val="11353465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656183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Programlamada her bir ( { [ sembolünün devamında ] } ) sembolleri ile kapatılması gerekir.</a:t>
            </a:r>
          </a:p>
          <a:p>
            <a:r>
              <a:rPr lang="tr-TR" dirty="0" err="1"/>
              <a:t>Yığıt</a:t>
            </a:r>
            <a:r>
              <a:rPr lang="tr-TR" dirty="0"/>
              <a:t> ile parantezlerin dengeli olup olmadığı kontrol edilebilir.</a:t>
            </a:r>
            <a:endParaRPr lang="tr-TR" dirty="0" smtClean="0"/>
          </a:p>
          <a:p>
            <a:endParaRPr lang="tr-TR" dirty="0" smtClean="0"/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Uygulama-Dengeli Parantezler</a:t>
            </a:r>
            <a:endParaRPr lang="tr-TR" dirty="0"/>
          </a:p>
        </p:txBody>
      </p:sp>
      <p:sp>
        <p:nvSpPr>
          <p:cNvPr id="2" name="Dikdörtgen 1"/>
          <p:cNvSpPr/>
          <p:nvPr/>
        </p:nvSpPr>
        <p:spPr>
          <a:xfrm>
            <a:off x="1115616" y="3890665"/>
            <a:ext cx="525658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tr-TR" sz="2800" dirty="0" err="1"/>
              <a:t>void</a:t>
            </a:r>
            <a:r>
              <a:rPr lang="tr-TR" sz="2800" dirty="0"/>
              <a:t> function1</a:t>
            </a:r>
            <a:r>
              <a:rPr lang="tr-TR" sz="2800" b="1" dirty="0">
                <a:solidFill>
                  <a:srgbClr val="009900"/>
                </a:solidFill>
              </a:rPr>
              <a:t>(</a:t>
            </a:r>
            <a:r>
              <a:rPr lang="tr-TR" sz="2800" dirty="0" err="1"/>
              <a:t>int</a:t>
            </a:r>
            <a:r>
              <a:rPr lang="tr-TR" sz="2800" dirty="0"/>
              <a:t> x</a:t>
            </a:r>
            <a:r>
              <a:rPr lang="tr-TR" sz="2800" b="1" dirty="0">
                <a:solidFill>
                  <a:srgbClr val="009900"/>
                </a:solidFill>
              </a:rPr>
              <a:t>)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b="1" dirty="0">
                <a:solidFill>
                  <a:srgbClr val="0070C0"/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tr-TR" sz="2800" dirty="0"/>
              <a:t>	</a:t>
            </a:r>
            <a:r>
              <a:rPr lang="tr-TR" sz="2800" dirty="0" err="1"/>
              <a:t>int</a:t>
            </a:r>
            <a:r>
              <a:rPr lang="tr-TR" sz="2800" dirty="0"/>
              <a:t> A</a:t>
            </a:r>
            <a:r>
              <a:rPr lang="tr-TR" sz="2800" b="1" dirty="0">
                <a:solidFill>
                  <a:srgbClr val="FF3300"/>
                </a:solidFill>
              </a:rPr>
              <a:t>[</a:t>
            </a:r>
            <a:r>
              <a:rPr lang="tr-TR" sz="2800" dirty="0"/>
              <a:t>10</a:t>
            </a:r>
            <a:r>
              <a:rPr lang="tr-TR" sz="2800" b="1" dirty="0">
                <a:solidFill>
                  <a:srgbClr val="FF3300"/>
                </a:solidFill>
              </a:rPr>
              <a:t>]</a:t>
            </a:r>
            <a:r>
              <a:rPr lang="tr-TR" sz="2800" dirty="0"/>
              <a:t>;</a:t>
            </a:r>
          </a:p>
          <a:p>
            <a:pPr marL="400050" lvl="1" indent="0">
              <a:buNone/>
            </a:pPr>
            <a:r>
              <a:rPr lang="tr-TR" sz="28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9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3995539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4463591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683568" y="2708920"/>
            <a:ext cx="3096344" cy="1080120"/>
          </a:xfrm>
          <a:prstGeom prst="cloudCallout">
            <a:avLst>
              <a:gd name="adj1" fmla="val 65196"/>
              <a:gd name="adj2" fmla="val 356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x=</a:t>
            </a:r>
            <a:r>
              <a:rPr lang="tr-TR" sz="2000" dirty="0" smtClean="0"/>
              <a:t>stack1.pop(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/>
              <a:t>Pop ile </a:t>
            </a:r>
            <a:r>
              <a:rPr lang="tr-TR" sz="2400" dirty="0" err="1"/>
              <a:t>yığıtın</a:t>
            </a:r>
            <a:r>
              <a:rPr lang="tr-TR" sz="2400" dirty="0"/>
              <a:t> üstünden bir eleman çıkarıyoruz.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4067547" y="5301208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12" name="Yay 11"/>
          <p:cNvSpPr/>
          <p:nvPr/>
        </p:nvSpPr>
        <p:spPr>
          <a:xfrm rot="16200000">
            <a:off x="5220072" y="2700536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4067944" y="4797152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4067944" y="4293096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6156176" y="2461701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x=</a:t>
            </a:r>
            <a:r>
              <a:rPr lang="tr-TR" b="1" dirty="0" smtClean="0">
                <a:solidFill>
                  <a:srgbClr val="FF0066"/>
                </a:solidFill>
              </a:rPr>
              <a:t>40</a:t>
            </a:r>
            <a:endParaRPr lang="tr-TR" b="1" dirty="0">
              <a:solidFill>
                <a:srgbClr val="FF0066"/>
              </a:solidFill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4067944" y="3789040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79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C++’de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ADT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83745"/>
            <a:ext cx="5400600" cy="5597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2339752" y="6381328"/>
            <a:ext cx="37444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http://www.cplusplus.com/reference/stack/stack/push/</a:t>
            </a:r>
          </a:p>
        </p:txBody>
      </p:sp>
    </p:spTree>
    <p:extLst>
      <p:ext uri="{BB962C8B-B14F-4D97-AF65-F5344CB8AC3E}">
        <p14:creationId xmlns:p14="http://schemas.microsoft.com/office/powerpoint/2010/main" val="35325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-12817"/>
            <a:ext cx="9144000" cy="777521"/>
          </a:xfrm>
        </p:spPr>
        <p:txBody>
          <a:bodyPr/>
          <a:lstStyle/>
          <a:p>
            <a:r>
              <a:rPr lang="tr-TR" dirty="0" smtClean="0"/>
              <a:t>Java ve </a:t>
            </a:r>
            <a:r>
              <a:rPr lang="tr-TR" dirty="0" err="1" smtClean="0"/>
              <a:t>C#’da</a:t>
            </a:r>
            <a:r>
              <a:rPr lang="tr-TR" dirty="0" smtClean="0"/>
              <a:t> </a:t>
            </a:r>
            <a:r>
              <a:rPr lang="tr-TR" dirty="0" err="1" smtClean="0"/>
              <a:t>stack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902581"/>
            <a:ext cx="2232248" cy="146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346" y="1772816"/>
            <a:ext cx="4762607" cy="472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6" y="2132856"/>
            <a:ext cx="4007327" cy="46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6" y="836712"/>
            <a:ext cx="2016224" cy="120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4392488" y="649514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000" dirty="0"/>
              <a:t>https://msdn.microsoft.com/en-us/library/system.collections.stack(v=vs.110).aspx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331640" y="6248345"/>
            <a:ext cx="2670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http://www.dotnetperls.com/stack-java</a:t>
            </a:r>
          </a:p>
        </p:txBody>
      </p:sp>
    </p:spTree>
    <p:extLst>
      <p:ext uri="{BB962C8B-B14F-4D97-AF65-F5344CB8AC3E}">
        <p14:creationId xmlns:p14="http://schemas.microsoft.com/office/powerpoint/2010/main" val="13652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2775</Words>
  <Application>Microsoft Office PowerPoint</Application>
  <PresentationFormat>Ekran Gösterisi (4:3)</PresentationFormat>
  <Paragraphs>915</Paragraphs>
  <Slides>91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91</vt:i4>
      </vt:variant>
    </vt:vector>
  </HeadingPairs>
  <TitlesOfParts>
    <vt:vector size="97" baseType="lpstr">
      <vt:lpstr>Arial</vt:lpstr>
      <vt:lpstr>Calibri</vt:lpstr>
      <vt:lpstr>Courier New</vt:lpstr>
      <vt:lpstr>Symbol</vt:lpstr>
      <vt:lpstr>Wingdings</vt:lpstr>
      <vt:lpstr>Ofis Teması</vt:lpstr>
      <vt:lpstr>Yığıt Soyut Veri Tipi (Stack ADT) Yığıt Veri Yapısı</vt:lpstr>
      <vt:lpstr>Yığıt </vt:lpstr>
      <vt:lpstr>Yığıt nasıl çalışır?</vt:lpstr>
      <vt:lpstr>Yığıt nasıl çalışır?</vt:lpstr>
      <vt:lpstr>Yığıt nasıl çalışır?</vt:lpstr>
      <vt:lpstr>Yığıt nasıl çalışır?</vt:lpstr>
      <vt:lpstr>Yığıt nasıl çalışır?</vt:lpstr>
      <vt:lpstr>Yığıt nasıl çalışır?</vt:lpstr>
      <vt:lpstr>Yığıt nasıl çalışır?</vt:lpstr>
      <vt:lpstr>Yığıt nasıl çalışır?</vt:lpstr>
      <vt:lpstr>Yığıt nasıl çalışır?</vt:lpstr>
      <vt:lpstr>Yığıt nasıl çalışır?</vt:lpstr>
      <vt:lpstr>Yığıt üzerinde tanımlı temel işlemler 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Dizi ile Yığıt Veri Yapısı – C++</vt:lpstr>
      <vt:lpstr>Dizi ile Yığıt Veri Yapısı – C++</vt:lpstr>
      <vt:lpstr>Dizi ile Yığıt Veri Yapısı – C++</vt:lpstr>
      <vt:lpstr>Dizi ile Yığıt Veri Yapısı – C++</vt:lpstr>
      <vt:lpstr>Dizi ile Yığıt Veri Yapısı – C++</vt:lpstr>
      <vt:lpstr>Bağlı Yığıt Veri Yapısı</vt:lpstr>
      <vt:lpstr>Bağlı Yığıt Veri Yapısı</vt:lpstr>
      <vt:lpstr>Bağlı Yığıt Veri Yapısı</vt:lpstr>
      <vt:lpstr>Bağlı Yığıt Veri Yapısı</vt:lpstr>
      <vt:lpstr>Bağlı Yığıt Veri Yapısı</vt:lpstr>
      <vt:lpstr>Bağlı Yığıt Veri Yapısı</vt:lpstr>
      <vt:lpstr>Bağlı Yığıt Veri Yapısı</vt:lpstr>
      <vt:lpstr>Bağlı Yığıt Veri Yapısı</vt:lpstr>
      <vt:lpstr>Bağlı Yığıt Veri Yapısı</vt:lpstr>
      <vt:lpstr>Bağlı Yığıt Veri Yapısı – C++</vt:lpstr>
      <vt:lpstr>Bağlı Yığıt Veri Yapısı – C++</vt:lpstr>
      <vt:lpstr>Bağlı Yığıt Veri Yapısı – C++</vt:lpstr>
      <vt:lpstr>Stack uygulaması: Infix, Prefix, Postfix</vt:lpstr>
      <vt:lpstr>Infix, Prefix, Postfix</vt:lpstr>
      <vt:lpstr>Infix, Prefix, Postfix</vt:lpstr>
      <vt:lpstr>Infix, Prefix, Postfix</vt:lpstr>
      <vt:lpstr>Infix, Prefix, Postfix</vt:lpstr>
      <vt:lpstr>Infix, Prefix, Postfix</vt:lpstr>
      <vt:lpstr>Örnek 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Uygulama</vt:lpstr>
      <vt:lpstr>Algoritma- Infix’den postfix’e dönüşüm</vt:lpstr>
      <vt:lpstr>Postfix dönüşümünün değerlendirilmesi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Algoritma- Bir postfix ifadenin hesaplanması</vt:lpstr>
      <vt:lpstr>Uygulama-Dengeli Parantezler</vt:lpstr>
      <vt:lpstr>C++’de Stack ADT</vt:lpstr>
      <vt:lpstr>Java ve C#’da stack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ADT</dc:title>
  <dc:creator>xyz</dc:creator>
  <cp:lastModifiedBy>Toshiba</cp:lastModifiedBy>
  <cp:revision>163</cp:revision>
  <dcterms:created xsi:type="dcterms:W3CDTF">2015-11-04T20:19:11Z</dcterms:created>
  <dcterms:modified xsi:type="dcterms:W3CDTF">2016-11-02T19:29:38Z</dcterms:modified>
</cp:coreProperties>
</file>