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75" r:id="rId4"/>
    <p:sldId id="258" r:id="rId5"/>
    <p:sldId id="279" r:id="rId6"/>
    <p:sldId id="280" r:id="rId7"/>
    <p:sldId id="260" r:id="rId8"/>
    <p:sldId id="259" r:id="rId9"/>
    <p:sldId id="261" r:id="rId10"/>
    <p:sldId id="281" r:id="rId11"/>
    <p:sldId id="262" r:id="rId12"/>
    <p:sldId id="282" r:id="rId13"/>
    <p:sldId id="271" r:id="rId14"/>
    <p:sldId id="272" r:id="rId15"/>
    <p:sldId id="277" r:id="rId16"/>
    <p:sldId id="278" r:id="rId17"/>
    <p:sldId id="263" r:id="rId18"/>
    <p:sldId id="264" r:id="rId19"/>
    <p:sldId id="274" r:id="rId20"/>
    <p:sldId id="267" r:id="rId21"/>
    <p:sldId id="268" r:id="rId22"/>
    <p:sldId id="283" r:id="rId23"/>
    <p:sldId id="269" r:id="rId24"/>
    <p:sldId id="270" r:id="rId25"/>
    <p:sldId id="273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9" d="100"/>
          <a:sy n="119" d="100"/>
        </p:scale>
        <p:origin x="-23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D549B-31D2-45CE-857C-AA57815761F1}" type="datetimeFigureOut">
              <a:rPr lang="tr-TR" smtClean="0"/>
              <a:t>29.03.2016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67757-37A4-4039-B0CF-C41709F1B3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013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67757-37A4-4039-B0CF-C41709F1B3FE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764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67757-37A4-4039-B0CF-C41709F1B3FE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994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EFB9-EEE5-4917-9C21-8E2E53689C79}" type="datetimeFigureOut">
              <a:rPr lang="tr-TR" smtClean="0"/>
              <a:t>29.03.2016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FAF9619-A602-4ABA-B6A5-63F4D299E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189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EFB9-EEE5-4917-9C21-8E2E53689C79}" type="datetimeFigureOut">
              <a:rPr lang="tr-TR" smtClean="0"/>
              <a:t>29.03.2016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AF9619-A602-4ABA-B6A5-63F4D299E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14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EFB9-EEE5-4917-9C21-8E2E53689C79}" type="datetimeFigureOut">
              <a:rPr lang="tr-TR" smtClean="0"/>
              <a:t>29.03.2016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AF9619-A602-4ABA-B6A5-63F4D299E87A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371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EFB9-EEE5-4917-9C21-8E2E53689C79}" type="datetimeFigureOut">
              <a:rPr lang="tr-TR" smtClean="0"/>
              <a:t>29.03.2016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AF9619-A602-4ABA-B6A5-63F4D299E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2798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EFB9-EEE5-4917-9C21-8E2E53689C79}" type="datetimeFigureOut">
              <a:rPr lang="tr-TR" smtClean="0"/>
              <a:t>29.03.2016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AF9619-A602-4ABA-B6A5-63F4D299E87A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4419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EFB9-EEE5-4917-9C21-8E2E53689C79}" type="datetimeFigureOut">
              <a:rPr lang="tr-TR" smtClean="0"/>
              <a:t>29.03.2016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AF9619-A602-4ABA-B6A5-63F4D299E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1539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EFB9-EEE5-4917-9C21-8E2E53689C79}" type="datetimeFigureOut">
              <a:rPr lang="tr-TR" smtClean="0"/>
              <a:t>29.03.2016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9619-A602-4ABA-B6A5-63F4D299E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1958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EFB9-EEE5-4917-9C21-8E2E53689C79}" type="datetimeFigureOut">
              <a:rPr lang="tr-TR" smtClean="0"/>
              <a:t>29.03.2016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9619-A602-4ABA-B6A5-63F4D299E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251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EFB9-EEE5-4917-9C21-8E2E53689C79}" type="datetimeFigureOut">
              <a:rPr lang="tr-TR" smtClean="0"/>
              <a:t>29.03.2016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9619-A602-4ABA-B6A5-63F4D299E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61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EFB9-EEE5-4917-9C21-8E2E53689C79}" type="datetimeFigureOut">
              <a:rPr lang="tr-TR" smtClean="0"/>
              <a:t>29.03.2016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AF9619-A602-4ABA-B6A5-63F4D299E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26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EFB9-EEE5-4917-9C21-8E2E53689C79}" type="datetimeFigureOut">
              <a:rPr lang="tr-TR" smtClean="0"/>
              <a:t>29.03.2016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AF9619-A602-4ABA-B6A5-63F4D299E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183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EFB9-EEE5-4917-9C21-8E2E53689C79}" type="datetimeFigureOut">
              <a:rPr lang="tr-TR" smtClean="0"/>
              <a:t>29.03.2016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AF9619-A602-4ABA-B6A5-63F4D299E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888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EFB9-EEE5-4917-9C21-8E2E53689C79}" type="datetimeFigureOut">
              <a:rPr lang="tr-TR" smtClean="0"/>
              <a:t>29.03.2016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9619-A602-4ABA-B6A5-63F4D299E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489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EFB9-EEE5-4917-9C21-8E2E53689C79}" type="datetimeFigureOut">
              <a:rPr lang="tr-TR" smtClean="0"/>
              <a:t>29.03.2016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9619-A602-4ABA-B6A5-63F4D299E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159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EFB9-EEE5-4917-9C21-8E2E53689C79}" type="datetimeFigureOut">
              <a:rPr lang="tr-TR" smtClean="0"/>
              <a:t>29.03.2016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9619-A602-4ABA-B6A5-63F4D299E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40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EFB9-EEE5-4917-9C21-8E2E53689C79}" type="datetimeFigureOut">
              <a:rPr lang="tr-TR" smtClean="0"/>
              <a:t>29.03.2016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AF9619-A602-4ABA-B6A5-63F4D299E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64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EFB9-EEE5-4917-9C21-8E2E53689C79}" type="datetimeFigureOut">
              <a:rPr lang="tr-TR" smtClean="0"/>
              <a:t>29.03.2016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FAF9619-A602-4ABA-B6A5-63F4D299E8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093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r.wikipedia.org/w/index.php?title=Matematik_oyunu&amp;action=edit&amp;redlink=1" TargetMode="External"/><Relationship Id="rId2" Type="http://schemas.openxmlformats.org/officeDocument/2006/relationships/hyperlink" Target="http://tr.wikipedia.org/wiki/Hano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hyperlink" Target="http://tr.wikipedia.org/wiki/Bulmaca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420163" cy="1069848"/>
          </a:xfrm>
        </p:spPr>
        <p:txBody>
          <a:bodyPr/>
          <a:lstStyle/>
          <a:p>
            <a:r>
              <a:rPr lang="tr-TR" dirty="0" smtClean="0"/>
              <a:t>AYRIK İŞLEMSEL YAPILAR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325113"/>
            <a:ext cx="8904795" cy="1578550"/>
          </a:xfrm>
        </p:spPr>
        <p:txBody>
          <a:bodyPr>
            <a:normAutofit/>
          </a:bodyPr>
          <a:lstStyle/>
          <a:p>
            <a:r>
              <a:rPr lang="tr-TR" sz="2800" dirty="0"/>
              <a:t>5</a:t>
            </a:r>
            <a:r>
              <a:rPr lang="tr-TR" sz="2800" dirty="0" smtClean="0"/>
              <a:t>.HAFTA DERS NOTU:   SAYMA VE AYRIK OLASILIK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3398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Örnek: Bir öğrenci sınavda 10 sorudan 8 ini yanıtlayacak</a:t>
            </a:r>
          </a:p>
          <a:p>
            <a:pPr>
              <a:buAutoNum type="alphaLcParenR"/>
            </a:pPr>
            <a:r>
              <a:rPr lang="tr-TR" dirty="0" smtClean="0"/>
              <a:t>Kaç türlü seçenek var?</a:t>
            </a:r>
          </a:p>
          <a:p>
            <a:pPr>
              <a:buAutoNum type="alphaLcParenR"/>
            </a:pPr>
            <a:r>
              <a:rPr lang="tr-TR" dirty="0" smtClean="0"/>
              <a:t>İilk 3 soruyu yanıtlama koşulu ile kaç türlü seçenek var?</a:t>
            </a:r>
          </a:p>
          <a:p>
            <a:pPr>
              <a:buAutoNum type="alphaLcParenR"/>
            </a:pPr>
            <a:r>
              <a:rPr lang="tr-TR" dirty="0" smtClean="0"/>
              <a:t>İlk 5 sorudn en az 4ünü yanıtlamak koşuluyla kaç seçenek var?</a:t>
            </a:r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51369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01023" y="1436483"/>
            <a:ext cx="4735406" cy="3778250"/>
          </a:xfrm>
        </p:spPr>
      </p:pic>
    </p:spTree>
    <p:extLst>
      <p:ext uri="{BB962C8B-B14F-4D97-AF65-F5344CB8AC3E}">
        <p14:creationId xmlns:p14="http://schemas.microsoft.com/office/powerpoint/2010/main" val="203674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9786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Sıralı Alt Kısımlar</a:t>
            </a:r>
            <a:endParaRPr lang="tr-T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53895"/>
                <a:ext cx="8915400" cy="52229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dirty="0" smtClean="0">
                    <a:solidFill>
                      <a:schemeClr val="tx1"/>
                    </a:solidFill>
                  </a:rPr>
                  <a:t>Bir A torbasında 7 bilye olduğunu varsayalım.Torbadan önce 2 sonra 3 ve son olarak da 2 bilye kaç farklı şekilde seçilebilir?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tr-TR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tr-TR" b="1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tr-TR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num>
                          <m:den>
                            <m:r>
                              <a:rPr lang="tr-TR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tr-TR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tr-TR" b="1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tr-TR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num>
                          <m:den>
                            <m:r>
                              <a:rPr lang="tr-TR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tr-TR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tr-TR" b="1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tr-TR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tr-TR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tr-TR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tr-T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7!</m:t>
                        </m:r>
                      </m:num>
                      <m:den>
                        <m:r>
                          <a:rPr lang="tr-T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2!.3!.2!</m:t>
                        </m:r>
                      </m:den>
                    </m:f>
                  </m:oMath>
                </a14:m>
                <a:endParaRPr lang="tr-TR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tr-TR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tr-TR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tr-TR" dirty="0" smtClean="0">
                    <a:solidFill>
                      <a:schemeClr val="tx1"/>
                    </a:solidFill>
                  </a:rPr>
                  <a:t>9 oyuncak en küçük çocuk 3 ve diğer çocuklardan herbiri 2 şer oyuncak alacak şekilde 4 çocuğa paylaştırılıyor.Kaç farklı şekilde dağıtılabilir?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tr-T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tr-T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tr-T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tr-T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!.</m:t>
                          </m:r>
                          <m:r>
                            <a:rPr lang="tr-T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!.2!</m:t>
                          </m:r>
                          <m:r>
                            <a:rPr lang="tr-T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tr-T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tr-TR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tr-TR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tr-TR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tr-TR" dirty="0">
                    <a:solidFill>
                      <a:schemeClr val="tx1"/>
                    </a:solidFill>
                  </a:rPr>
                  <a:t> açılımında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tr-T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tr-T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lang="tr-T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tr-TR" dirty="0" smtClean="0">
                    <a:solidFill>
                      <a:schemeClr val="tx1"/>
                    </a:solidFill>
                  </a:rPr>
                  <a:t> teriminin katsayısı nedir?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tr-T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tr-T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tr-T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3!.2!.</m:t>
                          </m:r>
                          <m:r>
                            <a:rPr lang="tr-T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tr-T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!.</m:t>
                          </m:r>
                          <m:r>
                            <a:rPr lang="tr-T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tr-T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tr-TR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tr-TR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tr-TR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53895"/>
                <a:ext cx="8915400" cy="5222949"/>
              </a:xfrm>
              <a:blipFill rotWithShape="0">
                <a:blip r:embed="rId3"/>
                <a:stretch>
                  <a:fillRect l="-616" t="-5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5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922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Ağaç Çizgeler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1056"/>
            <a:ext cx="8915400" cy="4320166"/>
          </a:xfrm>
        </p:spPr>
        <p:txBody>
          <a:bodyPr/>
          <a:lstStyle/>
          <a:p>
            <a:r>
              <a:rPr lang="tr-TR" dirty="0" smtClean="0"/>
              <a:t>Ağaç çizgeler; her birinin sonlu sayıda olduğu bir seri deneyin tüm olası sonuçlarını sıralamak için kullanılır.</a:t>
            </a:r>
          </a:p>
          <a:p>
            <a:endParaRPr lang="tr-TR" dirty="0"/>
          </a:p>
          <a:p>
            <a:r>
              <a:rPr lang="tr-TR" dirty="0" smtClean="0"/>
              <a:t>Örnek: A={1,2}    B={a,b,c}    C={3,4}    AxBxC çarpım kümesini bulunuz.</a:t>
            </a:r>
          </a:p>
          <a:p>
            <a:pPr marL="0" indent="0">
              <a:buNone/>
            </a:pPr>
            <a:endParaRPr lang="tr-TR" dirty="0"/>
          </a:p>
        </p:txBody>
      </p:sp>
      <p:cxnSp>
        <p:nvCxnSpPr>
          <p:cNvPr id="5" name="Straight Connector 4"/>
          <p:cNvCxnSpPr>
            <a:endCxn id="18" idx="1"/>
          </p:cNvCxnSpPr>
          <p:nvPr/>
        </p:nvCxnSpPr>
        <p:spPr>
          <a:xfrm>
            <a:off x="3282696" y="4745736"/>
            <a:ext cx="1036320" cy="57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82696" y="4462272"/>
            <a:ext cx="1021080" cy="283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03776" y="4233672"/>
            <a:ext cx="423672" cy="37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18" name="TextBox 17"/>
          <p:cNvSpPr txBox="1"/>
          <p:nvPr/>
        </p:nvSpPr>
        <p:spPr>
          <a:xfrm>
            <a:off x="4319016" y="5133691"/>
            <a:ext cx="408432" cy="37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503420" y="4053078"/>
            <a:ext cx="589788" cy="27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503420" y="4343400"/>
            <a:ext cx="772668" cy="4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13326" y="4346448"/>
            <a:ext cx="752856" cy="231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615815" y="5066157"/>
            <a:ext cx="589788" cy="27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616196" y="5338191"/>
            <a:ext cx="659892" cy="6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604766" y="5347910"/>
            <a:ext cx="654305" cy="204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78552" y="4861518"/>
            <a:ext cx="423672" cy="37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31892" y="4106799"/>
            <a:ext cx="423672" cy="37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</a:t>
            </a:r>
            <a:endParaRPr lang="tr-TR" dirty="0"/>
          </a:p>
        </p:txBody>
      </p:sp>
      <p:sp>
        <p:nvSpPr>
          <p:cNvPr id="40" name="TextBox 39"/>
          <p:cNvSpPr txBox="1"/>
          <p:nvPr/>
        </p:nvSpPr>
        <p:spPr>
          <a:xfrm>
            <a:off x="5178552" y="5458968"/>
            <a:ext cx="44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</a:t>
            </a:r>
            <a:endParaRPr lang="tr-TR" dirty="0"/>
          </a:p>
        </p:txBody>
      </p:sp>
      <p:sp>
        <p:nvSpPr>
          <p:cNvPr id="41" name="TextBox 40"/>
          <p:cNvSpPr txBox="1"/>
          <p:nvPr/>
        </p:nvSpPr>
        <p:spPr>
          <a:xfrm>
            <a:off x="5178552" y="3806571"/>
            <a:ext cx="423672" cy="37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78552" y="5139883"/>
            <a:ext cx="492569" cy="37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</a:t>
            </a:r>
            <a:endParaRPr lang="tr-TR" dirty="0"/>
          </a:p>
        </p:txBody>
      </p:sp>
      <p:sp>
        <p:nvSpPr>
          <p:cNvPr id="43" name="TextBox 42"/>
          <p:cNvSpPr txBox="1"/>
          <p:nvPr/>
        </p:nvSpPr>
        <p:spPr>
          <a:xfrm>
            <a:off x="5231892" y="4402836"/>
            <a:ext cx="423672" cy="37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</a:t>
            </a:r>
            <a:endParaRPr lang="tr-TR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402580" y="3441885"/>
            <a:ext cx="451104" cy="475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443728" y="3825480"/>
            <a:ext cx="545592" cy="12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512689" y="4099327"/>
            <a:ext cx="476631" cy="205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533644" y="4271579"/>
            <a:ext cx="566928" cy="54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465826" y="4511039"/>
            <a:ext cx="634746" cy="137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471160" y="4623909"/>
            <a:ext cx="765048" cy="105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443728" y="4941706"/>
            <a:ext cx="545592" cy="10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18963" y="5028227"/>
            <a:ext cx="745998" cy="7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398770" y="5381987"/>
            <a:ext cx="837438" cy="1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369560" y="5418335"/>
            <a:ext cx="956628" cy="179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456682" y="5690290"/>
            <a:ext cx="779526" cy="23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443728" y="5703339"/>
            <a:ext cx="596710" cy="459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64530" y="3180963"/>
            <a:ext cx="423672" cy="37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81" name="TextBox 80"/>
          <p:cNvSpPr txBox="1"/>
          <p:nvPr/>
        </p:nvSpPr>
        <p:spPr>
          <a:xfrm>
            <a:off x="5927598" y="3482196"/>
            <a:ext cx="423672" cy="37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82" name="TextBox 81"/>
          <p:cNvSpPr txBox="1"/>
          <p:nvPr/>
        </p:nvSpPr>
        <p:spPr>
          <a:xfrm>
            <a:off x="6079236" y="4079655"/>
            <a:ext cx="423672" cy="37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84" name="TextBox 83"/>
          <p:cNvSpPr txBox="1"/>
          <p:nvPr/>
        </p:nvSpPr>
        <p:spPr>
          <a:xfrm>
            <a:off x="5959983" y="3884790"/>
            <a:ext cx="423672" cy="37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85" name="TextBox 84"/>
          <p:cNvSpPr txBox="1"/>
          <p:nvPr/>
        </p:nvSpPr>
        <p:spPr>
          <a:xfrm>
            <a:off x="6018340" y="4314668"/>
            <a:ext cx="423672" cy="37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86" name="TextBox 85"/>
          <p:cNvSpPr txBox="1"/>
          <p:nvPr/>
        </p:nvSpPr>
        <p:spPr>
          <a:xfrm>
            <a:off x="6139434" y="4559380"/>
            <a:ext cx="423672" cy="37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87" name="TextBox 86"/>
          <p:cNvSpPr txBox="1"/>
          <p:nvPr/>
        </p:nvSpPr>
        <p:spPr>
          <a:xfrm>
            <a:off x="5867051" y="4716926"/>
            <a:ext cx="423672" cy="37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88" name="TextBox 87"/>
          <p:cNvSpPr txBox="1"/>
          <p:nvPr/>
        </p:nvSpPr>
        <p:spPr>
          <a:xfrm>
            <a:off x="6067742" y="4900168"/>
            <a:ext cx="423672" cy="37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89" name="TextBox 88"/>
          <p:cNvSpPr txBox="1"/>
          <p:nvPr/>
        </p:nvSpPr>
        <p:spPr>
          <a:xfrm>
            <a:off x="6202744" y="5153949"/>
            <a:ext cx="426720" cy="37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91" name="TextBox 90"/>
          <p:cNvSpPr txBox="1"/>
          <p:nvPr/>
        </p:nvSpPr>
        <p:spPr>
          <a:xfrm>
            <a:off x="6230176" y="5819951"/>
            <a:ext cx="423672" cy="37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92" name="TextBox 91"/>
          <p:cNvSpPr txBox="1"/>
          <p:nvPr/>
        </p:nvSpPr>
        <p:spPr>
          <a:xfrm>
            <a:off x="6018340" y="6050189"/>
            <a:ext cx="423672" cy="37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95" name="TextBox 94"/>
          <p:cNvSpPr txBox="1"/>
          <p:nvPr/>
        </p:nvSpPr>
        <p:spPr>
          <a:xfrm>
            <a:off x="6326188" y="5443904"/>
            <a:ext cx="423672" cy="37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04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Örnek: </a:t>
            </a:r>
          </a:p>
          <a:p>
            <a:pPr marL="457200" lvl="1" indent="0">
              <a:buNone/>
            </a:pPr>
            <a:r>
              <a:rPr lang="tr-TR" dirty="0" smtClean="0"/>
              <a:t>a, b, c gibi 3 at ne zaman yarışsa kazanma olasılıkları 1/2, 1/3, 1/6’dır. Eğer atlar iki kez yarışırsa c’nin birinci yarışı, a’nın ikinci yarışı kazanma olasılığı nedir, ağaç çizge ile bulunuz.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22696" y="2753461"/>
            <a:ext cx="3216791" cy="450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7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Örnek: </a:t>
            </a:r>
          </a:p>
          <a:p>
            <a:pPr marL="457200" lvl="1" indent="0">
              <a:buNone/>
            </a:pPr>
            <a:r>
              <a:rPr lang="tr-TR" dirty="0" smtClean="0"/>
              <a:t>Mete ve Emrah bir tenis maçında iki oyuncudurlar. Ardada  iki oyunu yada toplamda üç oyunu kazanan oyuncu maçı kazanır. Maçın olası sonuçlarını gösteren ağaç çizge nasıldır?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08" y="3461756"/>
            <a:ext cx="4517812" cy="316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5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SAYMA KURALLARI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Çarpma Kuralı:</a:t>
            </a:r>
          </a:p>
          <a:p>
            <a:pPr marL="0" indent="0">
              <a:buNone/>
            </a:pPr>
            <a:r>
              <a:rPr lang="tr-TR" dirty="0" smtClean="0"/>
              <a:t>A                             B                             C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Adan Bye 3 yol, B den C ye 2 yol vardır. Adan Cye giden bir kişi 3.2=6 değişik yoldan gidebilir.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>
                <a:solidFill>
                  <a:srgbClr val="FF0000"/>
                </a:solidFill>
              </a:rPr>
              <a:t>T</a:t>
            </a:r>
            <a:r>
              <a:rPr lang="tr-TR" dirty="0" smtClean="0">
                <a:solidFill>
                  <a:srgbClr val="FF0000"/>
                </a:solidFill>
              </a:rPr>
              <a:t>oplama </a:t>
            </a:r>
            <a:r>
              <a:rPr lang="tr-TR" dirty="0">
                <a:solidFill>
                  <a:srgbClr val="FF0000"/>
                </a:solidFill>
              </a:rPr>
              <a:t>Kuralı:</a:t>
            </a:r>
          </a:p>
          <a:p>
            <a:pPr marL="0" indent="0">
              <a:buNone/>
            </a:pPr>
            <a:r>
              <a:rPr lang="tr-TR" dirty="0" smtClean="0"/>
              <a:t>3 tane gömleği 2 tane tişörtü olan bir kişinin gömleklerden veya tişörtleri kaç değişik biçimde giyebilir?</a:t>
            </a:r>
          </a:p>
          <a:p>
            <a:pPr marL="0" indent="0">
              <a:buNone/>
            </a:pPr>
            <a:r>
              <a:rPr lang="tr-TR" dirty="0" smtClean="0"/>
              <a:t>3+2=5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53512" y="2743200"/>
            <a:ext cx="1600200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953512" y="2895600"/>
            <a:ext cx="1600200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953512" y="2590800"/>
            <a:ext cx="1600200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916424" y="2877312"/>
            <a:ext cx="1600200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16424" y="2578608"/>
            <a:ext cx="1600200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9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tr-TR" dirty="0" smtClean="0">
                    <a:solidFill>
                      <a:srgbClr val="FF0000"/>
                    </a:solidFill>
                  </a:rPr>
                  <a:t>Halka Permütasyon</a:t>
                </a:r>
              </a:p>
              <a:p>
                <a:pPr marL="0" indent="0">
                  <a:buNone/>
                </a:pPr>
                <a:r>
                  <a:rPr lang="tr-TR" dirty="0" smtClean="0">
                    <a:solidFill>
                      <a:srgbClr val="FF0000"/>
                    </a:solidFill>
                  </a:rPr>
                  <a:t>Kural: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tr-T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tr-T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tr-T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)!</m:t>
                        </m:r>
                      </m:num>
                      <m:den>
                        <m:r>
                          <a:rPr lang="tr-T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tr-TR" dirty="0" smtClean="0">
                    <a:solidFill>
                      <a:srgbClr val="FF0000"/>
                    </a:solidFill>
                  </a:rPr>
                  <a:t>     </a:t>
                </a:r>
                <a:endParaRPr lang="tr-TR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tr-TR" dirty="0" smtClean="0">
                    <a:solidFill>
                      <a:srgbClr val="FF0000"/>
                    </a:solidFill>
                  </a:rPr>
                  <a:t>Örnek:</a:t>
                </a:r>
                <a:r>
                  <a:rPr lang="tr-TR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tr-TR" dirty="0" smtClean="0">
                    <a:solidFill>
                      <a:schemeClr val="tx1"/>
                    </a:solidFill>
                  </a:rPr>
                  <a:t>Farklı 6 anahtar halka biçimindeki anahtarlığa kaç farklı şekilde sıralanır</a:t>
                </a:r>
                <a:r>
                  <a:rPr lang="tr-TR" b="1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tr-TR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tr-T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tr-T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tr-T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)!</m:t>
                        </m:r>
                      </m:num>
                      <m:den>
                        <m:r>
                          <a:rPr lang="tr-T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tr-TR" dirty="0" smtClean="0">
                    <a:solidFill>
                      <a:schemeClr val="tx1"/>
                    </a:solidFill>
                  </a:rPr>
                  <a:t>=60</a:t>
                </a:r>
              </a:p>
              <a:p>
                <a:pPr marL="0" indent="0">
                  <a:buNone/>
                </a:pPr>
                <a:endParaRPr lang="tr-TR" dirty="0">
                  <a:solidFill>
                    <a:schemeClr val="tx1"/>
                  </a:solidFill>
                </a:endParaRPr>
              </a:p>
              <a:p>
                <a:r>
                  <a:rPr lang="tr-TR" dirty="0" smtClean="0">
                    <a:solidFill>
                      <a:srgbClr val="FF0000"/>
                    </a:solidFill>
                  </a:rPr>
                  <a:t>Dairesel </a:t>
                </a:r>
                <a:r>
                  <a:rPr lang="tr-TR" dirty="0">
                    <a:solidFill>
                      <a:srgbClr val="FF0000"/>
                    </a:solidFill>
                  </a:rPr>
                  <a:t>Permütasyon</a:t>
                </a:r>
              </a:p>
              <a:p>
                <a:pPr marL="0" indent="0">
                  <a:buNone/>
                </a:pPr>
                <a:r>
                  <a:rPr lang="tr-TR" dirty="0" smtClean="0">
                    <a:solidFill>
                      <a:srgbClr val="FF0000"/>
                    </a:solidFill>
                  </a:rPr>
                  <a:t>Kural: </a:t>
                </a:r>
                <a:r>
                  <a:rPr lang="tr-TR" dirty="0" smtClean="0">
                    <a:solidFill>
                      <a:schemeClr val="tx1"/>
                    </a:solidFill>
                  </a:rPr>
                  <a:t>(n-1)!</a:t>
                </a:r>
              </a:p>
              <a:p>
                <a:pPr marL="0" indent="0">
                  <a:buNone/>
                </a:pPr>
                <a:r>
                  <a:rPr lang="tr-TR" dirty="0" smtClean="0">
                    <a:solidFill>
                      <a:srgbClr val="FF0000"/>
                    </a:solidFill>
                  </a:rPr>
                  <a:t>Örnek: </a:t>
                </a:r>
                <a:r>
                  <a:rPr lang="tr-TR" dirty="0" smtClean="0">
                    <a:solidFill>
                      <a:schemeClr val="tx1"/>
                    </a:solidFill>
                  </a:rPr>
                  <a:t>9 öğrenci yuvarlak masa etrafına kaç farklı şekilde oturur?</a:t>
                </a:r>
              </a:p>
              <a:p>
                <a:pPr marL="0" indent="0">
                  <a:buNone/>
                </a:pPr>
                <a:r>
                  <a:rPr lang="tr-TR" dirty="0" smtClean="0">
                    <a:solidFill>
                      <a:schemeClr val="tx1"/>
                    </a:solidFill>
                  </a:rPr>
                  <a:t>8!</a:t>
                </a:r>
                <a:endParaRPr lang="tr-T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1613" r="-47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3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mic Sans MS" pitchFamily="66" charset="0"/>
              </a:rPr>
              <a:t>Düzensizlik(Derangements)</a:t>
            </a:r>
            <a:endParaRPr lang="tr-TR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hiçbir elemanın kendi asıl yerinde olmadığı  n elemanın permütasyonunu bulmakta kullanlır. Örneğin 21453, 12345 ‘in bir düzensizliğidir. Bununla beraber  21543 ise 12345 in bir düzensizliği değildir. Çünkü 4 elemanının yeri </a:t>
            </a:r>
            <a:r>
              <a:rPr lang="pt-BR" dirty="0" smtClean="0"/>
              <a:t>değişmemiştir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4083" y="3422336"/>
            <a:ext cx="59912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083" y="5482082"/>
            <a:ext cx="5113338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7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24110"/>
            <a:ext cx="8915400" cy="802354"/>
          </a:xfrm>
        </p:spPr>
        <p:txBody>
          <a:bodyPr/>
          <a:lstStyle/>
          <a:p>
            <a:r>
              <a:rPr lang="tr-TR" dirty="0" smtClean="0"/>
              <a:t>SAYMA YÖNTEMLERİ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99616"/>
                <a:ext cx="8915400" cy="4411606"/>
              </a:xfrm>
            </p:spPr>
            <p:txBody>
              <a:bodyPr/>
              <a:lstStyle/>
              <a:p>
                <a:r>
                  <a:rPr lang="tr-TR" b="1" dirty="0" smtClean="0">
                    <a:solidFill>
                      <a:srgbClr val="FF0000"/>
                    </a:solidFill>
                  </a:rPr>
                  <a:t>Permütasyon: </a:t>
                </a:r>
                <a:r>
                  <a:rPr lang="tr-TR" b="1" dirty="0" smtClean="0">
                    <a:solidFill>
                      <a:schemeClr val="tx1"/>
                    </a:solidFill>
                  </a:rPr>
                  <a:t>Her bir karekterin sadece bir kez yer aldığı katar</a:t>
                </a:r>
              </a:p>
              <a:p>
                <a:pPr marL="0" indent="0">
                  <a:buNone/>
                </a:pPr>
                <a:r>
                  <a:rPr lang="tr-TR" b="1" dirty="0" smtClean="0">
                    <a:solidFill>
                      <a:schemeClr val="tx1"/>
                    </a:solidFill>
                  </a:rPr>
                  <a:t>P(n)=n!=n.(n-1).(n-2)...2.1</a:t>
                </a:r>
              </a:p>
              <a:p>
                <a:pPr marL="0" indent="0">
                  <a:buNone/>
                </a:pPr>
                <a:endParaRPr lang="tr-TR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tr-TR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tr-TR" b="1" dirty="0" smtClean="0">
                  <a:solidFill>
                    <a:schemeClr val="tx1"/>
                  </a:solidFill>
                </a:endParaRPr>
              </a:p>
              <a:p>
                <a:r>
                  <a:rPr lang="tr-TR" b="1" dirty="0" smtClean="0">
                    <a:solidFill>
                      <a:srgbClr val="FF0000"/>
                    </a:solidFill>
                  </a:rPr>
                  <a:t>Kombinasyon: </a:t>
                </a:r>
                <a:r>
                  <a:rPr lang="tr-TR" b="1" dirty="0" smtClean="0">
                    <a:solidFill>
                      <a:schemeClr val="tx1"/>
                    </a:solidFill>
                  </a:rPr>
                  <a:t>n elemanlı bir kümeden sıra gözetilmeden seçilmiş r elemanlı alt küme sayısı</a:t>
                </a:r>
              </a:p>
              <a:p>
                <a:pPr marL="0" indent="0">
                  <a:buNone/>
                </a:pPr>
                <a:r>
                  <a:rPr lang="tr-TR" b="1" dirty="0" smtClean="0">
                    <a:solidFill>
                      <a:schemeClr val="tx1"/>
                    </a:solidFill>
                  </a:rPr>
                  <a:t>C(n,r)=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tr-T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tr-T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tr-T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tr-T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tr-TR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tr-T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tr-T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r>
                          <a:rPr lang="tr-T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tr-TR" b="1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tr-TR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tr-TR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tr-TR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den>
                        </m:f>
                      </m:e>
                    </m:d>
                  </m:oMath>
                </a14:m>
                <a:endParaRPr lang="tr-T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99616"/>
                <a:ext cx="8915400" cy="4411606"/>
              </a:xfrm>
              <a:blipFill rotWithShape="0">
                <a:blip r:embed="rId2"/>
                <a:stretch>
                  <a:fillRect l="-616" t="-6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7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346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Yineleme Bağıntıları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2456"/>
            <a:ext cx="8915400" cy="4548766"/>
          </a:xfrm>
        </p:spPr>
        <p:txBody>
          <a:bodyPr/>
          <a:lstStyle/>
          <a:p>
            <a:r>
              <a:rPr lang="tr-TR" sz="2000" b="1" dirty="0" smtClean="0">
                <a:solidFill>
                  <a:srgbClr val="FF0000"/>
                </a:solidFill>
              </a:rPr>
              <a:t>Örnek: </a:t>
            </a:r>
            <a:r>
              <a:rPr lang="tr-TR" sz="2800" b="1" dirty="0" smtClean="0">
                <a:solidFill>
                  <a:schemeClr val="tx1"/>
                </a:solidFill>
              </a:rPr>
              <a:t>4 yanı duvarlarla çevrili bir yere bir çift yavru tavşan konuluyor. Her çiftin bir ay içinde yeni bir çift yavruladığı, her yeni çiftin de erginleşmesi için 1 ay gerektiği ve tavşanların ölmediği varsayılırsa; 6. ay dört duvar arasında kaç çift tavşan olur?</a:t>
            </a:r>
            <a:endParaRPr lang="tr-T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797" y="1822389"/>
            <a:ext cx="8410804" cy="381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Fibonacci</a:t>
            </a:r>
            <a:r>
              <a:rPr lang="tr-TR" dirty="0"/>
              <a:t> </a:t>
            </a:r>
            <a:r>
              <a:rPr lang="tr-TR" dirty="0" smtClean="0"/>
              <a:t>dizisinin genel terimi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664940"/>
            <a:ext cx="6877989" cy="16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00585"/>
            <a:ext cx="8911687" cy="886968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Hanoi Kuleleri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95528"/>
            <a:ext cx="8915400" cy="6403562"/>
          </a:xfrm>
        </p:spPr>
        <p:txBody>
          <a:bodyPr/>
          <a:lstStyle/>
          <a:p>
            <a:pPr hangingPunct="0"/>
            <a:r>
              <a:rPr lang="en-AU" b="1" u="sng" dirty="0">
                <a:solidFill>
                  <a:schemeClr val="tx1"/>
                </a:solidFill>
                <a:hlinkClick r:id="rId2" tooltip="Hanoi"/>
              </a:rPr>
              <a:t>Hanoi</a:t>
            </a:r>
            <a:r>
              <a:rPr lang="en-AU" b="1" dirty="0">
                <a:solidFill>
                  <a:schemeClr val="tx1"/>
                </a:solidFill>
              </a:rPr>
              <a:t> </a:t>
            </a:r>
            <a:r>
              <a:rPr lang="en-AU" b="1" dirty="0" err="1">
                <a:solidFill>
                  <a:schemeClr val="tx1"/>
                </a:solidFill>
              </a:rPr>
              <a:t>kuleleri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bir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u="sng" dirty="0" err="1">
                <a:solidFill>
                  <a:schemeClr val="tx1"/>
                </a:solidFill>
                <a:hlinkClick r:id="rId3" tooltip="Matematik oyunu (sayfa mevcut değil)"/>
              </a:rPr>
              <a:t>matematik</a:t>
            </a:r>
            <a:r>
              <a:rPr lang="en-AU" u="sng" dirty="0">
                <a:solidFill>
                  <a:schemeClr val="tx1"/>
                </a:solidFill>
                <a:hlinkClick r:id="rId3" tooltip="Matematik oyunu (sayfa mevcut değil)"/>
              </a:rPr>
              <a:t> </a:t>
            </a:r>
            <a:r>
              <a:rPr lang="en-AU" u="sng" dirty="0" err="1">
                <a:solidFill>
                  <a:schemeClr val="tx1"/>
                </a:solidFill>
                <a:hlinkClick r:id="rId3" tooltip="Matematik oyunu (sayfa mevcut değil)"/>
              </a:rPr>
              <a:t>oyunu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veya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u="sng" dirty="0" err="1">
                <a:solidFill>
                  <a:schemeClr val="tx1"/>
                </a:solidFill>
                <a:hlinkClick r:id="rId4" tooltip="Bulmaca"/>
              </a:rPr>
              <a:t>bulmacadır</a:t>
            </a:r>
            <a:r>
              <a:rPr lang="en-AU" dirty="0">
                <a:solidFill>
                  <a:schemeClr val="tx1"/>
                </a:solidFill>
              </a:rPr>
              <a:t>. </a:t>
            </a:r>
            <a:r>
              <a:rPr lang="en-AU" dirty="0" err="1">
                <a:solidFill>
                  <a:schemeClr val="tx1"/>
                </a:solidFill>
              </a:rPr>
              <a:t>Üç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direk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ve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farklı</a:t>
            </a:r>
            <a:r>
              <a:rPr lang="en-AU" dirty="0">
                <a:solidFill>
                  <a:schemeClr val="tx1"/>
                </a:solidFill>
              </a:rPr>
              <a:t>   </a:t>
            </a:r>
            <a:r>
              <a:rPr lang="en-AU" dirty="0" err="1">
                <a:solidFill>
                  <a:schemeClr val="tx1"/>
                </a:solidFill>
              </a:rPr>
              <a:t>boyutlarda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disklerden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oluşur</a:t>
            </a:r>
            <a:r>
              <a:rPr lang="en-AU" dirty="0">
                <a:solidFill>
                  <a:schemeClr val="tx1"/>
                </a:solidFill>
              </a:rPr>
              <a:t>. Bu </a:t>
            </a:r>
            <a:r>
              <a:rPr lang="en-AU" dirty="0" err="1">
                <a:solidFill>
                  <a:schemeClr val="tx1"/>
                </a:solidFill>
              </a:rPr>
              <a:t>diskleri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dilediğiniz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direğe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aktarabilirsiniz</a:t>
            </a:r>
            <a:r>
              <a:rPr lang="en-AU" dirty="0">
                <a:solidFill>
                  <a:schemeClr val="tx1"/>
                </a:solidFill>
              </a:rPr>
              <a:t>. </a:t>
            </a:r>
            <a:r>
              <a:rPr lang="en-AU" dirty="0" err="1">
                <a:solidFill>
                  <a:schemeClr val="tx1"/>
                </a:solidFill>
              </a:rPr>
              <a:t>Bulmaca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bir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direkte</a:t>
            </a:r>
            <a:r>
              <a:rPr lang="en-AU" dirty="0">
                <a:solidFill>
                  <a:schemeClr val="tx1"/>
                </a:solidFill>
              </a:rPr>
              <a:t> en </a:t>
            </a:r>
            <a:r>
              <a:rPr lang="en-AU" dirty="0" err="1">
                <a:solidFill>
                  <a:schemeClr val="tx1"/>
                </a:solidFill>
              </a:rPr>
              <a:t>küçük</a:t>
            </a:r>
            <a:r>
              <a:rPr lang="en-AU" dirty="0">
                <a:solidFill>
                  <a:schemeClr val="tx1"/>
                </a:solidFill>
              </a:rPr>
              <a:t> disk </a:t>
            </a:r>
            <a:r>
              <a:rPr lang="en-AU" dirty="0" err="1">
                <a:solidFill>
                  <a:schemeClr val="tx1"/>
                </a:solidFill>
              </a:rPr>
              <a:t>yukarıda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olacak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şekilde</a:t>
            </a:r>
            <a:r>
              <a:rPr lang="en-AU" dirty="0">
                <a:solidFill>
                  <a:schemeClr val="tx1"/>
                </a:solidFill>
              </a:rPr>
              <a:t>, </a:t>
            </a:r>
            <a:r>
              <a:rPr lang="en-AU" dirty="0" err="1">
                <a:solidFill>
                  <a:schemeClr val="tx1"/>
                </a:solidFill>
              </a:rPr>
              <a:t>küçükten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büyüğe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direk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üstünde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dizilmiş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olarak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başlar</a:t>
            </a:r>
            <a:r>
              <a:rPr lang="en-AU" dirty="0">
                <a:solidFill>
                  <a:schemeClr val="tx1"/>
                </a:solidFill>
              </a:rPr>
              <a:t>. </a:t>
            </a:r>
            <a:r>
              <a:rPr lang="en-AU" dirty="0" err="1">
                <a:solidFill>
                  <a:schemeClr val="tx1"/>
                </a:solidFill>
              </a:rPr>
              <a:t>Böylece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konik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bir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şekil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oluşmuş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olur</a:t>
            </a:r>
            <a:r>
              <a:rPr lang="en-AU" dirty="0">
                <a:solidFill>
                  <a:schemeClr val="tx1"/>
                </a:solidFill>
              </a:rPr>
              <a:t>. </a:t>
            </a:r>
            <a:r>
              <a:rPr lang="en-AU" dirty="0" err="1">
                <a:solidFill>
                  <a:schemeClr val="tx1"/>
                </a:solidFill>
              </a:rPr>
              <a:t>Oyunun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amacı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tüm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diskleri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bir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başka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direğe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aşağıdaki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kurallar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doğrultusunda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taşımaktır</a:t>
            </a:r>
            <a:r>
              <a:rPr lang="en-AU" dirty="0">
                <a:solidFill>
                  <a:schemeClr val="tx1"/>
                </a:solidFill>
              </a:rPr>
              <a:t>:</a:t>
            </a:r>
          </a:p>
          <a:p>
            <a:pPr marL="0" indent="0" hangingPunct="0">
              <a:buNone/>
            </a:pPr>
            <a:r>
              <a:rPr lang="en-AU" dirty="0">
                <a:solidFill>
                  <a:schemeClr val="tx1"/>
                </a:solidFill>
              </a:rPr>
              <a:t> </a:t>
            </a:r>
            <a:endParaRPr lang="tr-TR" dirty="0">
              <a:solidFill>
                <a:schemeClr val="tx1"/>
              </a:solidFill>
            </a:endParaRPr>
          </a:p>
          <a:p>
            <a:pPr lvl="0" hangingPunct="0"/>
            <a:r>
              <a:rPr lang="da-DK" dirty="0"/>
              <a:t>Her hamlede sadece bir disk taşınabilir. </a:t>
            </a:r>
            <a:endParaRPr lang="tr-TR" dirty="0"/>
          </a:p>
          <a:p>
            <a:pPr lvl="0" hangingPunct="0"/>
            <a:r>
              <a:rPr lang="da-DK" dirty="0"/>
              <a:t>Her hamle en üstteki diski direkten alıp diğer bir direğe taşımaktan oluşur. </a:t>
            </a:r>
            <a:r>
              <a:rPr lang="en-AU" dirty="0" err="1"/>
              <a:t>Diğer</a:t>
            </a:r>
            <a:r>
              <a:rPr lang="en-AU" dirty="0"/>
              <a:t> </a:t>
            </a:r>
            <a:r>
              <a:rPr lang="en-AU" dirty="0" err="1"/>
              <a:t>direkte</a:t>
            </a:r>
            <a:r>
              <a:rPr lang="en-AU" dirty="0"/>
              <a:t> </a:t>
            </a:r>
            <a:r>
              <a:rPr lang="en-AU" dirty="0" err="1"/>
              <a:t>daha</a:t>
            </a:r>
            <a:r>
              <a:rPr lang="en-AU" dirty="0"/>
              <a:t> </a:t>
            </a:r>
            <a:r>
              <a:rPr lang="en-AU" dirty="0" err="1"/>
              <a:t>önceden</a:t>
            </a:r>
            <a:r>
              <a:rPr lang="en-AU" dirty="0"/>
              <a:t> </a:t>
            </a:r>
            <a:r>
              <a:rPr lang="en-AU" dirty="0" err="1"/>
              <a:t>diskler</a:t>
            </a:r>
            <a:r>
              <a:rPr lang="en-AU" dirty="0"/>
              <a:t> </a:t>
            </a:r>
            <a:r>
              <a:rPr lang="en-AU" dirty="0" err="1"/>
              <a:t>olabilir</a:t>
            </a:r>
            <a:r>
              <a:rPr lang="en-AU" dirty="0"/>
              <a:t>. </a:t>
            </a:r>
            <a:endParaRPr lang="tr-TR" dirty="0"/>
          </a:p>
          <a:p>
            <a:pPr lvl="0" hangingPunct="0"/>
            <a:r>
              <a:rPr lang="en-AU" dirty="0" err="1"/>
              <a:t>Hiç</a:t>
            </a:r>
            <a:r>
              <a:rPr lang="en-AU" dirty="0"/>
              <a:t> </a:t>
            </a:r>
            <a:r>
              <a:rPr lang="en-AU" dirty="0" err="1"/>
              <a:t>bir</a:t>
            </a:r>
            <a:r>
              <a:rPr lang="en-AU" dirty="0"/>
              <a:t> disk </a:t>
            </a:r>
            <a:r>
              <a:rPr lang="en-AU" dirty="0" err="1"/>
              <a:t>kendisinden</a:t>
            </a:r>
            <a:r>
              <a:rPr lang="en-AU" dirty="0"/>
              <a:t> </a:t>
            </a:r>
            <a:r>
              <a:rPr lang="en-AU" dirty="0" err="1"/>
              <a:t>küçük</a:t>
            </a:r>
            <a:r>
              <a:rPr lang="en-AU" dirty="0"/>
              <a:t> </a:t>
            </a:r>
            <a:r>
              <a:rPr lang="en-AU" dirty="0" err="1"/>
              <a:t>bir</a:t>
            </a:r>
            <a:r>
              <a:rPr lang="en-AU" dirty="0"/>
              <a:t> </a:t>
            </a:r>
            <a:r>
              <a:rPr lang="en-AU" dirty="0" err="1"/>
              <a:t>diskin</a:t>
            </a:r>
            <a:r>
              <a:rPr lang="en-AU" dirty="0"/>
              <a:t> </a:t>
            </a:r>
            <a:r>
              <a:rPr lang="en-AU" dirty="0" err="1"/>
              <a:t>üzerine</a:t>
            </a:r>
            <a:r>
              <a:rPr lang="en-AU" dirty="0"/>
              <a:t> </a:t>
            </a:r>
            <a:r>
              <a:rPr lang="en-AU" dirty="0" err="1"/>
              <a:t>koyulamaz</a:t>
            </a:r>
            <a:r>
              <a:rPr lang="en-AU" dirty="0" smtClean="0"/>
              <a:t>.</a:t>
            </a:r>
            <a:endParaRPr lang="tr-TR" dirty="0" smtClean="0"/>
          </a:p>
          <a:p>
            <a:pPr lvl="0" hangingPunct="0"/>
            <a:endParaRPr lang="tr-TR" dirty="0"/>
          </a:p>
          <a:p>
            <a:endParaRPr lang="tr-TR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845" y="4599431"/>
            <a:ext cx="6105525" cy="19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76" y="373888"/>
            <a:ext cx="9793224" cy="6383528"/>
          </a:xfrm>
        </p:spPr>
      </p:pic>
    </p:spTree>
    <p:extLst>
      <p:ext uri="{BB962C8B-B14F-4D97-AF65-F5344CB8AC3E}">
        <p14:creationId xmlns:p14="http://schemas.microsoft.com/office/powerpoint/2010/main" val="8857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74636" y="1485296"/>
            <a:ext cx="8371249" cy="428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757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Tekrarlı Permütasyon</a:t>
            </a:r>
            <a:endParaRPr lang="tr-TR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/>
              <a:t>X={BİLGİSAYAR} </a:t>
            </a:r>
            <a:r>
              <a:rPr lang="en-AU" dirty="0" err="1"/>
              <a:t>kümesi</a:t>
            </a:r>
            <a:r>
              <a:rPr lang="en-AU" dirty="0"/>
              <a:t> 10 </a:t>
            </a:r>
            <a:r>
              <a:rPr lang="en-AU" dirty="0" err="1"/>
              <a:t>elemanlı</a:t>
            </a:r>
            <a:r>
              <a:rPr lang="en-AU" dirty="0"/>
              <a:t> </a:t>
            </a:r>
            <a:r>
              <a:rPr lang="en-AU" dirty="0" err="1"/>
              <a:t>olup</a:t>
            </a:r>
            <a:r>
              <a:rPr lang="en-AU" dirty="0"/>
              <a:t> </a:t>
            </a:r>
            <a:endParaRPr lang="tr-TR" dirty="0"/>
          </a:p>
          <a:p>
            <a:pPr marL="0" indent="0">
              <a:buNone/>
            </a:pPr>
            <a:r>
              <a:rPr lang="en-AU" dirty="0"/>
              <a:t>K1={B}</a:t>
            </a:r>
            <a:endParaRPr lang="tr-TR" dirty="0"/>
          </a:p>
          <a:p>
            <a:pPr marL="0" indent="0">
              <a:buNone/>
            </a:pPr>
            <a:r>
              <a:rPr lang="en-AU" dirty="0"/>
              <a:t>K2={İ,İ}</a:t>
            </a:r>
            <a:endParaRPr lang="tr-TR" dirty="0"/>
          </a:p>
          <a:p>
            <a:pPr marL="0" indent="0">
              <a:buNone/>
            </a:pPr>
            <a:r>
              <a:rPr lang="en-AU" dirty="0"/>
              <a:t>K3={L}</a:t>
            </a:r>
            <a:endParaRPr lang="tr-TR" dirty="0"/>
          </a:p>
          <a:p>
            <a:pPr marL="0" indent="0">
              <a:buNone/>
            </a:pPr>
            <a:r>
              <a:rPr lang="en-AU" dirty="0"/>
              <a:t>K4={G}</a:t>
            </a:r>
            <a:endParaRPr lang="tr-TR" dirty="0"/>
          </a:p>
          <a:p>
            <a:pPr marL="0" indent="0">
              <a:buNone/>
            </a:pPr>
            <a:r>
              <a:rPr lang="en-AU" dirty="0"/>
              <a:t>K5={S}</a:t>
            </a:r>
            <a:endParaRPr lang="tr-TR" dirty="0"/>
          </a:p>
          <a:p>
            <a:pPr marL="0" indent="0">
              <a:buNone/>
            </a:pPr>
            <a:r>
              <a:rPr lang="en-AU" dirty="0"/>
              <a:t>K6={A,A}</a:t>
            </a:r>
            <a:endParaRPr lang="tr-TR" dirty="0"/>
          </a:p>
          <a:p>
            <a:pPr marL="0" indent="0">
              <a:buNone/>
            </a:pPr>
            <a:r>
              <a:rPr lang="en-AU" dirty="0"/>
              <a:t>K7={Y}</a:t>
            </a:r>
            <a:endParaRPr lang="tr-TR" dirty="0"/>
          </a:p>
          <a:p>
            <a:pPr marL="0" indent="0">
              <a:buNone/>
            </a:pPr>
            <a:r>
              <a:rPr lang="en-AU" dirty="0"/>
              <a:t>K8={R} </a:t>
            </a:r>
            <a:endParaRPr lang="tr-TR" dirty="0" smtClean="0"/>
          </a:p>
          <a:p>
            <a:pPr marL="0" indent="0">
              <a:buNone/>
            </a:pPr>
            <a:r>
              <a:rPr lang="en-AU" dirty="0" err="1" smtClean="0"/>
              <a:t>biçiminde</a:t>
            </a:r>
            <a:r>
              <a:rPr lang="en-AU" dirty="0" smtClean="0"/>
              <a:t> </a:t>
            </a:r>
            <a:r>
              <a:rPr lang="en-AU" dirty="0"/>
              <a:t>8 alt </a:t>
            </a:r>
            <a:r>
              <a:rPr lang="en-AU" dirty="0" err="1"/>
              <a:t>gruba</a:t>
            </a:r>
            <a:r>
              <a:rPr lang="en-AU" dirty="0"/>
              <a:t>  </a:t>
            </a:r>
            <a:r>
              <a:rPr lang="en-AU" dirty="0" err="1"/>
              <a:t>bölünebilir</a:t>
            </a:r>
            <a:r>
              <a:rPr lang="en-AU" dirty="0"/>
              <a:t>. </a:t>
            </a:r>
            <a:r>
              <a:rPr lang="en-AU" dirty="0" err="1"/>
              <a:t>Bununla</a:t>
            </a:r>
            <a:r>
              <a:rPr lang="en-AU" dirty="0"/>
              <a:t> </a:t>
            </a:r>
            <a:r>
              <a:rPr lang="en-AU" dirty="0" err="1"/>
              <a:t>elde</a:t>
            </a:r>
            <a:r>
              <a:rPr lang="en-AU" dirty="0"/>
              <a:t> </a:t>
            </a:r>
            <a:r>
              <a:rPr lang="en-AU" dirty="0" err="1"/>
              <a:t>edilebilecek</a:t>
            </a:r>
            <a:r>
              <a:rPr lang="en-AU" dirty="0"/>
              <a:t> </a:t>
            </a:r>
            <a:r>
              <a:rPr lang="en-AU" dirty="0" err="1"/>
              <a:t>olan</a:t>
            </a:r>
            <a:r>
              <a:rPr lang="en-AU" dirty="0"/>
              <a:t> </a:t>
            </a:r>
            <a:r>
              <a:rPr lang="en-AU" dirty="0" err="1"/>
              <a:t>farklı</a:t>
            </a:r>
            <a:r>
              <a:rPr lang="en-AU" dirty="0"/>
              <a:t> </a:t>
            </a:r>
            <a:r>
              <a:rPr lang="en-AU" dirty="0" err="1"/>
              <a:t>dizilişleri</a:t>
            </a:r>
            <a:r>
              <a:rPr lang="en-AU" dirty="0"/>
              <a:t> </a:t>
            </a:r>
            <a:r>
              <a:rPr lang="en-AU" dirty="0" err="1"/>
              <a:t>bulmak</a:t>
            </a:r>
            <a:r>
              <a:rPr lang="en-AU" dirty="0"/>
              <a:t> </a:t>
            </a:r>
            <a:r>
              <a:rPr lang="en-AU" dirty="0" err="1"/>
              <a:t>için</a:t>
            </a:r>
            <a:r>
              <a:rPr lang="en-AU" dirty="0"/>
              <a:t> </a:t>
            </a:r>
            <a:r>
              <a:rPr lang="en-AU" dirty="0" err="1"/>
              <a:t>genelleştirilmiş</a:t>
            </a:r>
            <a:r>
              <a:rPr lang="en-AU" dirty="0"/>
              <a:t> </a:t>
            </a:r>
            <a:r>
              <a:rPr lang="en-AU" dirty="0" err="1"/>
              <a:t>permütasyondan</a:t>
            </a:r>
            <a:r>
              <a:rPr lang="en-AU" dirty="0"/>
              <a:t> </a:t>
            </a:r>
            <a:r>
              <a:rPr lang="en-AU" dirty="0" err="1"/>
              <a:t>faydalanılır</a:t>
            </a:r>
            <a:r>
              <a:rPr lang="en-AU" dirty="0"/>
              <a:t>:</a:t>
            </a:r>
            <a:endParaRPr lang="tr-TR" dirty="0"/>
          </a:p>
          <a:p>
            <a:pPr marL="0" indent="0">
              <a:buNone/>
            </a:pPr>
            <a:r>
              <a:rPr lang="en-AU" dirty="0" smtClean="0"/>
              <a:t>(</a:t>
            </a:r>
            <a:r>
              <a:rPr lang="en-AU" dirty="0"/>
              <a:t>10!)/(1!) (1!) (1!) (1!) (1!) (2!) (2!) =(10!)/4=907200 </a:t>
            </a:r>
            <a:r>
              <a:rPr lang="en-AU" dirty="0" err="1"/>
              <a:t>adet</a:t>
            </a:r>
            <a:r>
              <a:rPr lang="en-AU" dirty="0"/>
              <a:t>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488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2096" y="547553"/>
            <a:ext cx="8915400" cy="5472310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Tekrarlı Kombinasyon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Örnek: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7 özdeş oyuncak 5 çocuğa kaç farklı şekilde dağıtılabilir?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Çözüm:</a:t>
            </a: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</a:rPr>
              <a:t>Her oyuncağı o ile gösterelim. </a:t>
            </a:r>
            <a:endParaRPr lang="tr-TR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p </a:t>
            </a:r>
            <a:r>
              <a:rPr lang="tr-TR" b="1" dirty="0">
                <a:solidFill>
                  <a:schemeClr val="tx1"/>
                </a:solidFill>
              </a:rPr>
              <a:t>de oyuncakların dağılımını gösteren ayırıcılar olsun</a:t>
            </a:r>
            <a:r>
              <a:rPr lang="tr-TR" b="1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>
                <a:solidFill>
                  <a:schemeClr val="tx1"/>
                </a:solidFill>
              </a:rPr>
              <a:t>Örneğin </a:t>
            </a:r>
            <a:r>
              <a:rPr lang="tr-TR" b="1" dirty="0" err="1">
                <a:solidFill>
                  <a:schemeClr val="tx1"/>
                </a:solidFill>
              </a:rPr>
              <a:t>oopopoopopo</a:t>
            </a:r>
            <a:r>
              <a:rPr lang="tr-TR" b="1" dirty="0">
                <a:solidFill>
                  <a:schemeClr val="tx1"/>
                </a:solidFill>
              </a:rPr>
              <a:t> çocukların sırayla 2, 1, 2, 1, 1 oyuncak aldığı bir dağılımı gösterir. </a:t>
            </a:r>
            <a:endParaRPr lang="tr-TR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</a:rPr>
              <a:t>Bu </a:t>
            </a:r>
            <a:r>
              <a:rPr lang="tr-TR" b="1" dirty="0">
                <a:solidFill>
                  <a:schemeClr val="tx1"/>
                </a:solidFill>
              </a:rPr>
              <a:t>şekilde 7 o 4 p den oluşan her dizilim farklı bir dağılımı göstereceğinden oyuncaklar 11! / (7!*4!) şekilde dağıtılabilir</a:t>
            </a:r>
            <a:r>
              <a:rPr lang="tr-TR" b="1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</a:rPr>
              <a:t>Genellersek n özdeş oyuncak r çocuğa C(n+r-1, n) farklı şekilde dağıtılabilir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rgbClr val="FF0000"/>
                </a:solidFill>
              </a:rPr>
              <a:t>Genel Kural: </a:t>
            </a:r>
            <a:r>
              <a:rPr lang="tr-TR" b="1" dirty="0" smtClean="0">
                <a:solidFill>
                  <a:schemeClr val="tx1"/>
                </a:solidFill>
              </a:rPr>
              <a:t>n adet özdeş nesnenin r adet kutuya C(n-1+r, n)veya C(n-1+r, r-1) şayıda dizilebilir.</a:t>
            </a:r>
          </a:p>
          <a:p>
            <a:pPr marL="0" indent="0">
              <a:buNone/>
            </a:pPr>
            <a:endParaRPr lang="tr-TR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2: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tr-TR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tr-T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tr-TR" b="0" dirty="0" smtClean="0">
                    <a:ea typeface="Cambria Math" panose="02040503050406030204" pitchFamily="18" charset="0"/>
                  </a:rPr>
                  <a:t> için ka</a:t>
                </a:r>
                <a:r>
                  <a:rPr lang="tr-TR" dirty="0" smtClean="0">
                    <a:ea typeface="Cambria Math" panose="02040503050406030204" pitchFamily="18" charset="0"/>
                  </a:rPr>
                  <a:t>ç farklı çözümü vardır?</a:t>
                </a:r>
              </a:p>
              <a:p>
                <a:pPr marL="0" indent="0">
                  <a:buNone/>
                </a:pPr>
                <a:endParaRPr lang="tr-T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32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57" y="3602022"/>
            <a:ext cx="4789283" cy="285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4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 3: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tr-T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tr-T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tr-TR" dirty="0">
                    <a:ea typeface="Cambria Math" panose="02040503050406030204" pitchFamily="18" charset="0"/>
                  </a:rPr>
                  <a:t> için kaç farklı çözümü vardır?</a:t>
                </a:r>
              </a:p>
              <a:p>
                <a:pPr marL="0" indent="0">
                  <a:buNone/>
                </a:pPr>
                <a:endParaRPr lang="tr-TR" dirty="0">
                  <a:ea typeface="Cambria Math" panose="02040503050406030204" pitchFamily="18" charset="0"/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32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83" y="3592497"/>
            <a:ext cx="5483382" cy="308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2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5506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Binom Teoremi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9616"/>
            <a:ext cx="8915400" cy="4910328"/>
          </a:xfrm>
        </p:spPr>
        <p:txBody>
          <a:bodyPr/>
          <a:lstStyle/>
          <a:p>
            <a:endParaRPr lang="tr-TR" dirty="0" smtClean="0"/>
          </a:p>
          <a:p>
            <a:r>
              <a:rPr lang="pt-BR" dirty="0"/>
              <a:t>(x+y)</a:t>
            </a:r>
            <a:r>
              <a:rPr lang="pt-BR" baseline="30000" dirty="0"/>
              <a:t>n</a:t>
            </a:r>
            <a:r>
              <a:rPr lang="pt-BR" dirty="0"/>
              <a:t>=x</a:t>
            </a:r>
            <a:r>
              <a:rPr lang="pt-BR" baseline="30000" dirty="0"/>
              <a:t>n</a:t>
            </a:r>
            <a:r>
              <a:rPr lang="pt-BR" dirty="0"/>
              <a:t>+nx</a:t>
            </a:r>
            <a:r>
              <a:rPr lang="pt-BR" baseline="30000" dirty="0"/>
              <a:t>n-1</a:t>
            </a:r>
            <a:r>
              <a:rPr lang="pt-BR" dirty="0"/>
              <a:t>y+n(n-1)x</a:t>
            </a:r>
            <a:r>
              <a:rPr lang="pt-BR" baseline="30000" dirty="0"/>
              <a:t>n-2</a:t>
            </a:r>
            <a:r>
              <a:rPr lang="pt-BR" dirty="0"/>
              <a:t>y</a:t>
            </a:r>
            <a:r>
              <a:rPr lang="pt-BR" baseline="30000" dirty="0"/>
              <a:t>2</a:t>
            </a:r>
            <a:r>
              <a:rPr lang="pt-BR" dirty="0"/>
              <a:t>/2!+n(n-1</a:t>
            </a:r>
            <a:r>
              <a:rPr lang="pt-BR" dirty="0" smtClean="0"/>
              <a:t>)(</a:t>
            </a:r>
            <a:r>
              <a:rPr lang="pt-BR" dirty="0"/>
              <a:t>n-2)x</a:t>
            </a:r>
            <a:r>
              <a:rPr lang="pt-BR" baseline="30000" dirty="0"/>
              <a:t>n-3</a:t>
            </a:r>
            <a:r>
              <a:rPr lang="pt-BR" dirty="0"/>
              <a:t>y</a:t>
            </a:r>
            <a:r>
              <a:rPr lang="pt-BR" baseline="30000" dirty="0"/>
              <a:t>3</a:t>
            </a:r>
            <a:r>
              <a:rPr lang="pt-BR" dirty="0"/>
              <a:t>/3!+...+n(n-1)(n-2)...(n-k)x</a:t>
            </a:r>
            <a:r>
              <a:rPr lang="pt-BR" baseline="30000" dirty="0"/>
              <a:t>n-k</a:t>
            </a:r>
            <a:r>
              <a:rPr lang="pt-BR" dirty="0"/>
              <a:t>y</a:t>
            </a:r>
            <a:r>
              <a:rPr lang="pt-BR" baseline="30000" dirty="0"/>
              <a:t>k</a:t>
            </a:r>
            <a:r>
              <a:rPr lang="pt-BR" dirty="0"/>
              <a:t>/k</a:t>
            </a:r>
            <a:r>
              <a:rPr lang="pt-BR" dirty="0" smtClean="0"/>
              <a:t>!+...+</a:t>
            </a:r>
            <a:r>
              <a:rPr lang="pt-BR" dirty="0"/>
              <a:t>nxy</a:t>
            </a:r>
            <a:r>
              <a:rPr lang="pt-BR" baseline="30000" dirty="0"/>
              <a:t>n-1</a:t>
            </a:r>
            <a:r>
              <a:rPr lang="pt-BR" dirty="0"/>
              <a:t>+y</a:t>
            </a:r>
            <a:r>
              <a:rPr lang="pt-BR" baseline="30000" dirty="0"/>
              <a:t>n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Üstel ifadelerin yanındaki katsayılar binom katsayıları olarak adlandırılır. </a:t>
            </a:r>
            <a:r>
              <a:rPr lang="pt-BR" dirty="0" smtClean="0"/>
              <a:t>Binom sabitleri</a:t>
            </a:r>
            <a:r>
              <a:rPr lang="tr-TR" dirty="0" smtClean="0"/>
              <a:t>ni bulmak için Pascal üçgeninden yararlanılır. (</a:t>
            </a:r>
            <a:r>
              <a:rPr lang="pt-BR" dirty="0" smtClean="0"/>
              <a:t>x+y)</a:t>
            </a:r>
            <a:r>
              <a:rPr lang="pt-BR" baseline="30000" dirty="0" smtClean="0"/>
              <a:t>n</a:t>
            </a:r>
            <a:r>
              <a:rPr lang="pt-BR" dirty="0" smtClean="0"/>
              <a:t> </a:t>
            </a:r>
            <a:r>
              <a:rPr lang="pt-BR" dirty="0"/>
              <a:t>in açılımında bu sabitler x</a:t>
            </a:r>
            <a:r>
              <a:rPr lang="pt-BR" baseline="30000" dirty="0"/>
              <a:t>n-r</a:t>
            </a:r>
            <a:r>
              <a:rPr lang="pt-BR" dirty="0"/>
              <a:t>y</a:t>
            </a:r>
            <a:r>
              <a:rPr lang="pt-BR" baseline="30000" dirty="0"/>
              <a:t>r</a:t>
            </a:r>
            <a:r>
              <a:rPr lang="pt-BR" dirty="0"/>
              <a:t> nin katsayılarıdır. Buna göre (x+y)</a:t>
            </a:r>
            <a:r>
              <a:rPr lang="pt-BR" baseline="30000" dirty="0"/>
              <a:t>n</a:t>
            </a:r>
            <a:r>
              <a:rPr lang="pt-BR" dirty="0"/>
              <a:t> in katsayıları Pascal üçgeninde n.satırın katsayılarıdır. 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Örneğin </a:t>
            </a:r>
            <a:r>
              <a:rPr lang="pt-BR" dirty="0" smtClean="0"/>
              <a:t>(x+y)</a:t>
            </a:r>
            <a:r>
              <a:rPr lang="pt-BR" baseline="30000" dirty="0" smtClean="0"/>
              <a:t>3</a:t>
            </a:r>
            <a:r>
              <a:rPr lang="pt-BR" dirty="0"/>
              <a:t>=(x+y)(x+y)</a:t>
            </a:r>
            <a:r>
              <a:rPr lang="pt-BR" baseline="30000" dirty="0"/>
              <a:t>2</a:t>
            </a:r>
            <a:r>
              <a:rPr lang="pt-BR" dirty="0"/>
              <a:t>=x</a:t>
            </a:r>
            <a:r>
              <a:rPr lang="pt-BR" baseline="30000" dirty="0"/>
              <a:t>3</a:t>
            </a:r>
            <a:r>
              <a:rPr lang="pt-BR" dirty="0"/>
              <a:t>+3x</a:t>
            </a:r>
            <a:r>
              <a:rPr lang="pt-BR" baseline="30000" dirty="0"/>
              <a:t>2</a:t>
            </a:r>
            <a:r>
              <a:rPr lang="pt-BR" dirty="0"/>
              <a:t>y+3xy</a:t>
            </a:r>
            <a:r>
              <a:rPr lang="pt-BR" baseline="30000" dirty="0"/>
              <a:t>2</a:t>
            </a:r>
            <a:r>
              <a:rPr lang="pt-BR" dirty="0"/>
              <a:t>+y</a:t>
            </a:r>
            <a:r>
              <a:rPr lang="pt-BR" baseline="30000" dirty="0"/>
              <a:t>3</a:t>
            </a:r>
            <a:r>
              <a:rPr lang="pt-BR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972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745" y="624110"/>
            <a:ext cx="8980868" cy="820642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Pascal Üçgeni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4752"/>
            <a:ext cx="8915400" cy="5166360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Pascal üçgeni</a:t>
            </a:r>
            <a:r>
              <a:rPr lang="tr-TR" dirty="0"/>
              <a:t>, matematikte binom katsayılarını içeren üçgensel bir dizidir. </a:t>
            </a:r>
            <a:endParaRPr lang="tr-TR" dirty="0" smtClean="0"/>
          </a:p>
          <a:p>
            <a:pPr marL="0" indent="0">
              <a:buNone/>
            </a:pPr>
            <a:endParaRPr lang="tr-TR" b="1" dirty="0" smtClean="0"/>
          </a:p>
          <a:p>
            <a:r>
              <a:rPr lang="tr-TR" b="1" dirty="0" smtClean="0"/>
              <a:t>n=0</a:t>
            </a:r>
            <a:r>
              <a:rPr lang="tr-TR" b="1" dirty="0"/>
              <a:t>						C(0,0)</a:t>
            </a:r>
          </a:p>
          <a:p>
            <a:pPr hangingPunct="0"/>
            <a:r>
              <a:rPr lang="pt-BR" b="1" dirty="0"/>
              <a:t>n=1				C(1,0)		C(1,1)</a:t>
            </a:r>
            <a:endParaRPr lang="tr-TR" dirty="0"/>
          </a:p>
          <a:p>
            <a:pPr hangingPunct="0"/>
            <a:r>
              <a:rPr lang="pt-BR" b="1" dirty="0"/>
              <a:t>n=2			C(2,0)		C(2,1)		C(2,2)</a:t>
            </a:r>
            <a:endParaRPr lang="tr-TR" dirty="0"/>
          </a:p>
          <a:p>
            <a:pPr hangingPunct="0"/>
            <a:r>
              <a:rPr lang="pt-BR" b="1" dirty="0"/>
              <a:t>n=3		C(3,0)		C(3,1)		C(3,2)		C(3,3)</a:t>
            </a:r>
            <a:endParaRPr lang="tr-TR" dirty="0"/>
          </a:p>
          <a:p>
            <a:pPr hangingPunct="0"/>
            <a:r>
              <a:rPr lang="pt-BR" b="1" dirty="0"/>
              <a:t>n=4	C(4,0)		C(4,1)		C(4,2)		C(4,3)		C(4,4)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>
                <a:solidFill>
                  <a:srgbClr val="FF0000"/>
                </a:solidFill>
              </a:rPr>
              <a:t>Pascal Teoremi</a:t>
            </a:r>
            <a:r>
              <a:rPr lang="tr-TR" b="1" dirty="0" smtClean="0"/>
              <a:t>: </a:t>
            </a:r>
            <a:r>
              <a:rPr lang="pt-BR" b="1" dirty="0" smtClean="0"/>
              <a:t>r </a:t>
            </a:r>
            <a:r>
              <a:rPr lang="pt-BR" b="1" dirty="0"/>
              <a:t>ve n, 1</a:t>
            </a:r>
            <a:r>
              <a:rPr lang="en-AU" b="1" dirty="0">
                <a:sym typeface="Symbol" panose="05050102010706020507" pitchFamily="18" charset="2"/>
              </a:rPr>
              <a:t></a:t>
            </a:r>
            <a:r>
              <a:rPr lang="pt-BR" b="1" dirty="0"/>
              <a:t>r</a:t>
            </a:r>
            <a:r>
              <a:rPr lang="en-AU" b="1" dirty="0">
                <a:sym typeface="Symbol" panose="05050102010706020507" pitchFamily="18" charset="2"/>
              </a:rPr>
              <a:t></a:t>
            </a:r>
            <a:r>
              <a:rPr lang="pt-BR" b="1" dirty="0"/>
              <a:t>n olmak üzere tamsayılar ise C(n,r)=C(n-1,r-1)+C(n-1,r) dir.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55338"/>
              </p:ext>
            </p:extLst>
          </p:nvPr>
        </p:nvGraphicFramePr>
        <p:xfrm>
          <a:off x="4061526" y="5488643"/>
          <a:ext cx="1623060" cy="1216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340"/>
                <a:gridCol w="180340"/>
                <a:gridCol w="180340"/>
                <a:gridCol w="180340"/>
                <a:gridCol w="180340"/>
                <a:gridCol w="180340"/>
                <a:gridCol w="180340"/>
                <a:gridCol w="180340"/>
                <a:gridCol w="180340"/>
              </a:tblGrid>
              <a:tr h="243230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pt-BR" sz="1100" dirty="0">
                          <a:effectLst/>
                        </a:rPr>
                        <a:t> 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243230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 dirty="0">
                          <a:effectLst/>
                        </a:rPr>
                        <a:t> 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243230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2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243230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 dirty="0">
                          <a:effectLst/>
                        </a:rPr>
                        <a:t>3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243230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4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6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4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AU" sz="1100" dirty="0">
                          <a:effectLst/>
                        </a:rPr>
                        <a:t>1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0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Örnek:Eğer yineleme yapılmazsa 2, 3, 5, 7, 9, 6 gibi altı rakamdan 3 basamaklı</a:t>
            </a:r>
          </a:p>
          <a:p>
            <a:pPr>
              <a:buAutoNum type="alphaLcParenR"/>
            </a:pPr>
            <a:r>
              <a:rPr lang="tr-TR" dirty="0" smtClean="0"/>
              <a:t>kaç sayı yazılabilir?</a:t>
            </a:r>
          </a:p>
          <a:p>
            <a:pPr>
              <a:buAutoNum type="alphaLcParenR"/>
            </a:pPr>
            <a:r>
              <a:rPr lang="tr-TR" dirty="0" smtClean="0"/>
              <a:t>Bunlardan kaçı 400 den küçüktür</a:t>
            </a:r>
          </a:p>
          <a:p>
            <a:pPr>
              <a:buAutoNum type="alphaLcParenR"/>
            </a:pPr>
            <a:r>
              <a:rPr lang="tr-TR" dirty="0" smtClean="0"/>
              <a:t>Kaç tanesi çifttir?</a:t>
            </a:r>
          </a:p>
          <a:p>
            <a:pPr>
              <a:buAutoNum type="alphaLcParenR"/>
            </a:pPr>
            <a:r>
              <a:rPr lang="tr-TR" dirty="0" smtClean="0"/>
              <a:t>Kaç tanesi tektir?</a:t>
            </a:r>
          </a:p>
          <a:p>
            <a:pPr>
              <a:buAutoNum type="alphaLcParenR"/>
            </a:pPr>
            <a:r>
              <a:rPr lang="tr-TR" dirty="0" smtClean="0"/>
              <a:t>Kaç tanesi 5 in katıdır?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5709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762</TotalTime>
  <Words>1049</Words>
  <Application>Microsoft Office PowerPoint</Application>
  <PresentationFormat>Özel</PresentationFormat>
  <Paragraphs>186</Paragraphs>
  <Slides>25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6" baseType="lpstr">
      <vt:lpstr>Wisp</vt:lpstr>
      <vt:lpstr>AYRIK İŞLEMSEL YAPILAR</vt:lpstr>
      <vt:lpstr>SAYMA YÖNTEMLERİ</vt:lpstr>
      <vt:lpstr>Tekrarlı Permütasyon</vt:lpstr>
      <vt:lpstr>PowerPoint Sunusu</vt:lpstr>
      <vt:lpstr>Örnek 2:</vt:lpstr>
      <vt:lpstr>Örnek 3:</vt:lpstr>
      <vt:lpstr>Binom Teoremi</vt:lpstr>
      <vt:lpstr>Pascal Üçgeni</vt:lpstr>
      <vt:lpstr>PowerPoint Sunusu</vt:lpstr>
      <vt:lpstr>PowerPoint Sunusu</vt:lpstr>
      <vt:lpstr>PowerPoint Sunusu</vt:lpstr>
      <vt:lpstr>PowerPoint Sunusu</vt:lpstr>
      <vt:lpstr>Sıralı Alt Kısımlar</vt:lpstr>
      <vt:lpstr>Ağaç Çizgeler</vt:lpstr>
      <vt:lpstr>PowerPoint Sunusu</vt:lpstr>
      <vt:lpstr>PowerPoint Sunusu</vt:lpstr>
      <vt:lpstr>TEMEL SAYMA KURALLARI</vt:lpstr>
      <vt:lpstr>PowerPoint Sunusu</vt:lpstr>
      <vt:lpstr>Düzensizlik(Derangements)</vt:lpstr>
      <vt:lpstr>Yineleme Bağıntıları</vt:lpstr>
      <vt:lpstr>PowerPoint Sunusu</vt:lpstr>
      <vt:lpstr>Fibonacci dizisinin genel terimi</vt:lpstr>
      <vt:lpstr>Hanoi Kuleleri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SAYMA YÖNTEMLERİ</dc:title>
  <dc:creator>Gözde Yolcu</dc:creator>
  <cp:lastModifiedBy>Sau</cp:lastModifiedBy>
  <cp:revision>57</cp:revision>
  <dcterms:created xsi:type="dcterms:W3CDTF">2014-03-30T10:02:29Z</dcterms:created>
  <dcterms:modified xsi:type="dcterms:W3CDTF">2016-03-29T11:52:26Z</dcterms:modified>
</cp:coreProperties>
</file>