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2" r:id="rId1"/>
  </p:sldMasterIdLst>
  <p:notesMasterIdLst>
    <p:notesMasterId r:id="rId24"/>
  </p:notesMasterIdLst>
  <p:handoutMasterIdLst>
    <p:handoutMasterId r:id="rId25"/>
  </p:handoutMasterIdLst>
  <p:sldIdLst>
    <p:sldId id="256" r:id="rId2"/>
    <p:sldId id="314" r:id="rId3"/>
    <p:sldId id="320" r:id="rId4"/>
    <p:sldId id="279" r:id="rId5"/>
    <p:sldId id="300" r:id="rId6"/>
    <p:sldId id="301" r:id="rId7"/>
    <p:sldId id="302" r:id="rId8"/>
    <p:sldId id="303" r:id="rId9"/>
    <p:sldId id="304" r:id="rId10"/>
    <p:sldId id="319" r:id="rId11"/>
    <p:sldId id="305" r:id="rId12"/>
    <p:sldId id="306" r:id="rId13"/>
    <p:sldId id="307" r:id="rId14"/>
    <p:sldId id="308" r:id="rId15"/>
    <p:sldId id="309" r:id="rId16"/>
    <p:sldId id="311" r:id="rId17"/>
    <p:sldId id="315" r:id="rId18"/>
    <p:sldId id="316" r:id="rId19"/>
    <p:sldId id="317" r:id="rId20"/>
    <p:sldId id="312" r:id="rId21"/>
    <p:sldId id="318" r:id="rId22"/>
    <p:sldId id="298" r:id="rId23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2429" autoAdjust="0"/>
  </p:normalViewPr>
  <p:slideViewPr>
    <p:cSldViewPr>
      <p:cViewPr>
        <p:scale>
          <a:sx n="80" d="100"/>
          <a:sy n="80" d="100"/>
        </p:scale>
        <p:origin x="-2502" y="-4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Relationship Id="rId4" Type="http://schemas.openxmlformats.org/officeDocument/2006/relationships/image" Target="../media/image8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Relationship Id="rId4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BB1AA4-83AF-49B0-B0FA-0650998FF214}" type="doc">
      <dgm:prSet loTypeId="urn:microsoft.com/office/officeart/2005/8/layout/equation2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7D3EA1CB-9FF7-46C9-A2A0-BD1FF415A454}">
      <dgm:prSet phldrT="[Metin]"/>
      <dgm:spPr/>
      <dgm:t>
        <a:bodyPr/>
        <a:lstStyle/>
        <a:p>
          <a:r>
            <a:rPr lang="tr-TR" dirty="0" smtClean="0">
              <a:solidFill>
                <a:schemeClr val="accent6">
                  <a:lumMod val="50000"/>
                </a:schemeClr>
              </a:solidFill>
            </a:rPr>
            <a:t>Mantık</a:t>
          </a:r>
          <a:endParaRPr lang="tr-TR" dirty="0">
            <a:solidFill>
              <a:schemeClr val="accent6">
                <a:lumMod val="50000"/>
              </a:schemeClr>
            </a:solidFill>
          </a:endParaRPr>
        </a:p>
      </dgm:t>
    </dgm:pt>
    <dgm:pt modelId="{C0BA3830-45C3-4C1B-BA90-F0C9A3184EAC}" type="parTrans" cxnId="{BA975836-678D-4E56-9A20-DE7F66537876}">
      <dgm:prSet/>
      <dgm:spPr/>
      <dgm:t>
        <a:bodyPr/>
        <a:lstStyle/>
        <a:p>
          <a:endParaRPr lang="tr-TR"/>
        </a:p>
      </dgm:t>
    </dgm:pt>
    <dgm:pt modelId="{23AA47CA-86D6-4651-9944-3DD09539E3F6}" type="sibTrans" cxnId="{BA975836-678D-4E56-9A20-DE7F66537876}">
      <dgm:prSet/>
      <dgm:spPr/>
      <dgm:t>
        <a:bodyPr/>
        <a:lstStyle/>
        <a:p>
          <a:endParaRPr lang="tr-TR"/>
        </a:p>
      </dgm:t>
    </dgm:pt>
    <dgm:pt modelId="{639FECEA-0591-4217-BA59-CC3CEC38CACA}">
      <dgm:prSet phldrT="[Metin]"/>
      <dgm:spPr/>
      <dgm:t>
        <a:bodyPr/>
        <a:lstStyle/>
        <a:p>
          <a:r>
            <a:rPr lang="tr-TR" dirty="0" smtClean="0">
              <a:solidFill>
                <a:schemeClr val="accent6">
                  <a:lumMod val="50000"/>
                </a:schemeClr>
              </a:solidFill>
            </a:rPr>
            <a:t>İnsan</a:t>
          </a:r>
          <a:endParaRPr lang="tr-TR" dirty="0">
            <a:solidFill>
              <a:schemeClr val="accent6">
                <a:lumMod val="50000"/>
              </a:schemeClr>
            </a:solidFill>
          </a:endParaRPr>
        </a:p>
      </dgm:t>
    </dgm:pt>
    <dgm:pt modelId="{00DD44AC-0874-4940-BEF5-3F76D8C8F55F}" type="parTrans" cxnId="{292B94DB-684C-41C1-AFE8-F1F43A94A5A4}">
      <dgm:prSet/>
      <dgm:spPr/>
      <dgm:t>
        <a:bodyPr/>
        <a:lstStyle/>
        <a:p>
          <a:endParaRPr lang="tr-TR"/>
        </a:p>
      </dgm:t>
    </dgm:pt>
    <dgm:pt modelId="{1F625D52-5B02-4346-9F90-07156AB34241}" type="sibTrans" cxnId="{292B94DB-684C-41C1-AFE8-F1F43A94A5A4}">
      <dgm:prSet/>
      <dgm:spPr/>
      <dgm:t>
        <a:bodyPr/>
        <a:lstStyle/>
        <a:p>
          <a:endParaRPr lang="tr-TR"/>
        </a:p>
      </dgm:t>
    </dgm:pt>
    <dgm:pt modelId="{10859219-DF4C-433F-8B4F-46F83405E101}">
      <dgm:prSet phldrT="[Metin]"/>
      <dgm:spPr/>
      <dgm:t>
        <a:bodyPr/>
        <a:lstStyle/>
        <a:p>
          <a:r>
            <a:rPr lang="tr-TR" dirty="0" smtClean="0">
              <a:solidFill>
                <a:schemeClr val="accent6">
                  <a:lumMod val="50000"/>
                </a:schemeClr>
              </a:solidFill>
            </a:rPr>
            <a:t>Belge</a:t>
          </a:r>
          <a:endParaRPr lang="tr-TR" dirty="0">
            <a:solidFill>
              <a:schemeClr val="accent6">
                <a:lumMod val="50000"/>
              </a:schemeClr>
            </a:solidFill>
          </a:endParaRPr>
        </a:p>
      </dgm:t>
    </dgm:pt>
    <dgm:pt modelId="{421E154C-6716-4344-9052-A2C9B8BB585A}" type="parTrans" cxnId="{4A194DE4-3E9D-4C0F-857A-0489C92A8C83}">
      <dgm:prSet/>
      <dgm:spPr/>
      <dgm:t>
        <a:bodyPr/>
        <a:lstStyle/>
        <a:p>
          <a:endParaRPr lang="tr-TR"/>
        </a:p>
      </dgm:t>
    </dgm:pt>
    <dgm:pt modelId="{1B678F69-DED7-426C-AFD8-846433B9BF0F}" type="sibTrans" cxnId="{4A194DE4-3E9D-4C0F-857A-0489C92A8C83}">
      <dgm:prSet/>
      <dgm:spPr/>
      <dgm:t>
        <a:bodyPr/>
        <a:lstStyle/>
        <a:p>
          <a:endParaRPr lang="tr-TR"/>
        </a:p>
      </dgm:t>
    </dgm:pt>
    <dgm:pt modelId="{B864563B-D5A8-4BE4-B04F-3E8853869F91}">
      <dgm:prSet phldrT="[Metin]"/>
      <dgm:spPr/>
      <dgm:t>
        <a:bodyPr/>
        <a:lstStyle/>
        <a:p>
          <a:r>
            <a:rPr lang="tr-TR" dirty="0" smtClean="0">
              <a:solidFill>
                <a:schemeClr val="accent6">
                  <a:lumMod val="50000"/>
                </a:schemeClr>
              </a:solidFill>
            </a:rPr>
            <a:t>Program</a:t>
          </a:r>
          <a:endParaRPr lang="tr-TR" dirty="0">
            <a:solidFill>
              <a:schemeClr val="accent6">
                <a:lumMod val="50000"/>
              </a:schemeClr>
            </a:solidFill>
          </a:endParaRPr>
        </a:p>
      </dgm:t>
    </dgm:pt>
    <dgm:pt modelId="{2DBB2F58-956F-477C-903C-3838760DEE28}" type="parTrans" cxnId="{F56C22C7-B786-437A-9548-B382D8A7EE3D}">
      <dgm:prSet/>
      <dgm:spPr/>
      <dgm:t>
        <a:bodyPr/>
        <a:lstStyle/>
        <a:p>
          <a:endParaRPr lang="tr-TR"/>
        </a:p>
      </dgm:t>
    </dgm:pt>
    <dgm:pt modelId="{2832EDFA-A32F-4B2C-8130-76EB51A89722}" type="sibTrans" cxnId="{F56C22C7-B786-437A-9548-B382D8A7EE3D}">
      <dgm:prSet/>
      <dgm:spPr/>
      <dgm:t>
        <a:bodyPr/>
        <a:lstStyle/>
        <a:p>
          <a:endParaRPr lang="tr-TR"/>
        </a:p>
      </dgm:t>
    </dgm:pt>
    <dgm:pt modelId="{B9555755-9114-42E9-9AD4-021DFC4633CA}">
      <dgm:prSet phldrT="[Metin]"/>
      <dgm:spPr/>
      <dgm:t>
        <a:bodyPr/>
        <a:lstStyle/>
        <a:p>
          <a:r>
            <a:rPr lang="tr-TR" dirty="0" smtClean="0">
              <a:solidFill>
                <a:schemeClr val="accent6">
                  <a:lumMod val="50000"/>
                </a:schemeClr>
              </a:solidFill>
            </a:rPr>
            <a:t>Veri</a:t>
          </a:r>
          <a:endParaRPr lang="tr-TR" dirty="0">
            <a:solidFill>
              <a:schemeClr val="accent6">
                <a:lumMod val="50000"/>
              </a:schemeClr>
            </a:solidFill>
          </a:endParaRPr>
        </a:p>
      </dgm:t>
    </dgm:pt>
    <dgm:pt modelId="{59DECA8A-37EB-4C84-ABDD-74566DA1F2A9}" type="parTrans" cxnId="{BF318BC0-BD4E-4702-B3E6-9F0526F05E3B}">
      <dgm:prSet/>
      <dgm:spPr/>
      <dgm:t>
        <a:bodyPr/>
        <a:lstStyle/>
        <a:p>
          <a:endParaRPr lang="tr-TR"/>
        </a:p>
      </dgm:t>
    </dgm:pt>
    <dgm:pt modelId="{70DF3781-662C-460C-A72C-1A98581B37E5}" type="sibTrans" cxnId="{BF318BC0-BD4E-4702-B3E6-9F0526F05E3B}">
      <dgm:prSet/>
      <dgm:spPr/>
      <dgm:t>
        <a:bodyPr/>
        <a:lstStyle/>
        <a:p>
          <a:endParaRPr lang="tr-TR"/>
        </a:p>
      </dgm:t>
    </dgm:pt>
    <dgm:pt modelId="{F2CEB63F-0384-4DAB-97CD-D4E680BD615A}">
      <dgm:prSet phldrT="[Metin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tr-TR" b="1" dirty="0" smtClean="0">
              <a:solidFill>
                <a:schemeClr val="accent6">
                  <a:lumMod val="50000"/>
                </a:schemeClr>
              </a:solidFill>
              <a:effectLst/>
            </a:rPr>
            <a:t>Yazılım</a:t>
          </a:r>
          <a:endParaRPr lang="tr-TR" b="1" dirty="0">
            <a:solidFill>
              <a:schemeClr val="accent6">
                <a:lumMod val="50000"/>
              </a:schemeClr>
            </a:solidFill>
            <a:effectLst/>
          </a:endParaRPr>
        </a:p>
      </dgm:t>
    </dgm:pt>
    <dgm:pt modelId="{97C6E01B-91DA-4232-8450-E0F195389E99}" type="parTrans" cxnId="{262C4AF8-6BDC-48ED-93C0-E9FBD50B1AA1}">
      <dgm:prSet/>
      <dgm:spPr/>
      <dgm:t>
        <a:bodyPr/>
        <a:lstStyle/>
        <a:p>
          <a:endParaRPr lang="tr-TR"/>
        </a:p>
      </dgm:t>
    </dgm:pt>
    <dgm:pt modelId="{CF9A1C6A-FBE2-4B38-9230-004C62763A29}" type="sibTrans" cxnId="{262C4AF8-6BDC-48ED-93C0-E9FBD50B1AA1}">
      <dgm:prSet/>
      <dgm:spPr/>
      <dgm:t>
        <a:bodyPr/>
        <a:lstStyle/>
        <a:p>
          <a:endParaRPr lang="tr-TR"/>
        </a:p>
      </dgm:t>
    </dgm:pt>
    <dgm:pt modelId="{89792879-4A46-4D5C-B8C5-8947DB4A8460}" type="pres">
      <dgm:prSet presAssocID="{D8BB1AA4-83AF-49B0-B0FA-0650998FF21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0DD6DAF9-4044-4B41-8051-3755977007AA}" type="pres">
      <dgm:prSet presAssocID="{D8BB1AA4-83AF-49B0-B0FA-0650998FF214}" presName="vNodes" presStyleCnt="0"/>
      <dgm:spPr/>
    </dgm:pt>
    <dgm:pt modelId="{3D1FC244-15AC-4139-81A7-754223E117D2}" type="pres">
      <dgm:prSet presAssocID="{7D3EA1CB-9FF7-46C9-A2A0-BD1FF415A454}" presName="node" presStyleLbl="node1" presStyleIdx="0" presStyleCnt="6" custScaleX="18299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762AB85E-E2A1-4573-8B6B-B407306B3AD5}" type="pres">
      <dgm:prSet presAssocID="{23AA47CA-86D6-4651-9944-3DD09539E3F6}" presName="spacerT" presStyleCnt="0"/>
      <dgm:spPr/>
    </dgm:pt>
    <dgm:pt modelId="{2413C6FF-CAC7-45D4-A17F-F35B73A7F280}" type="pres">
      <dgm:prSet presAssocID="{23AA47CA-86D6-4651-9944-3DD09539E3F6}" presName="sibTrans" presStyleLbl="sibTrans2D1" presStyleIdx="0" presStyleCnt="5"/>
      <dgm:spPr/>
      <dgm:t>
        <a:bodyPr/>
        <a:lstStyle/>
        <a:p>
          <a:endParaRPr lang="tr-TR"/>
        </a:p>
      </dgm:t>
    </dgm:pt>
    <dgm:pt modelId="{C2F486E9-B4A4-4860-9029-1AFF67112E29}" type="pres">
      <dgm:prSet presAssocID="{23AA47CA-86D6-4651-9944-3DD09539E3F6}" presName="spacerB" presStyleCnt="0"/>
      <dgm:spPr/>
    </dgm:pt>
    <dgm:pt modelId="{69D65F95-19E9-427F-8FBA-8F14B8F31833}" type="pres">
      <dgm:prSet presAssocID="{639FECEA-0591-4217-BA59-CC3CEC38CACA}" presName="node" presStyleLbl="node1" presStyleIdx="1" presStyleCnt="6" custScaleX="18299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A53CC6BB-338E-457B-9C3D-9FE1ED636635}" type="pres">
      <dgm:prSet presAssocID="{1F625D52-5B02-4346-9F90-07156AB34241}" presName="spacerT" presStyleCnt="0"/>
      <dgm:spPr/>
    </dgm:pt>
    <dgm:pt modelId="{234BBE6B-FED6-4226-BF95-F877E968AFF7}" type="pres">
      <dgm:prSet presAssocID="{1F625D52-5B02-4346-9F90-07156AB34241}" presName="sibTrans" presStyleLbl="sibTrans2D1" presStyleIdx="1" presStyleCnt="5"/>
      <dgm:spPr/>
      <dgm:t>
        <a:bodyPr/>
        <a:lstStyle/>
        <a:p>
          <a:endParaRPr lang="tr-TR"/>
        </a:p>
      </dgm:t>
    </dgm:pt>
    <dgm:pt modelId="{D2086D7E-56AE-440D-B4B1-42BE7EE628B1}" type="pres">
      <dgm:prSet presAssocID="{1F625D52-5B02-4346-9F90-07156AB34241}" presName="spacerB" presStyleCnt="0"/>
      <dgm:spPr/>
    </dgm:pt>
    <dgm:pt modelId="{3FF9E04E-988E-468A-A44D-4E2EE9542076}" type="pres">
      <dgm:prSet presAssocID="{10859219-DF4C-433F-8B4F-46F83405E101}" presName="node" presStyleLbl="node1" presStyleIdx="2" presStyleCnt="6" custScaleX="18299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87D2EDD2-5640-46A8-B438-C126AE5AA321}" type="pres">
      <dgm:prSet presAssocID="{1B678F69-DED7-426C-AFD8-846433B9BF0F}" presName="spacerT" presStyleCnt="0"/>
      <dgm:spPr/>
    </dgm:pt>
    <dgm:pt modelId="{6A19D676-EB0C-4064-8178-C6D8F1DDBA35}" type="pres">
      <dgm:prSet presAssocID="{1B678F69-DED7-426C-AFD8-846433B9BF0F}" presName="sibTrans" presStyleLbl="sibTrans2D1" presStyleIdx="2" presStyleCnt="5"/>
      <dgm:spPr/>
      <dgm:t>
        <a:bodyPr/>
        <a:lstStyle/>
        <a:p>
          <a:endParaRPr lang="tr-TR"/>
        </a:p>
      </dgm:t>
    </dgm:pt>
    <dgm:pt modelId="{32523C98-A4F2-4ED8-B0A3-2B214683416F}" type="pres">
      <dgm:prSet presAssocID="{1B678F69-DED7-426C-AFD8-846433B9BF0F}" presName="spacerB" presStyleCnt="0"/>
      <dgm:spPr/>
    </dgm:pt>
    <dgm:pt modelId="{D0109325-FC4C-44B3-BF73-810FB6B58347}" type="pres">
      <dgm:prSet presAssocID="{B864563B-D5A8-4BE4-B04F-3E8853869F91}" presName="node" presStyleLbl="node1" presStyleIdx="3" presStyleCnt="6" custScaleX="18299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7C58D656-256D-4E8B-8C5A-6AE510E62FFE}" type="pres">
      <dgm:prSet presAssocID="{2832EDFA-A32F-4B2C-8130-76EB51A89722}" presName="spacerT" presStyleCnt="0"/>
      <dgm:spPr/>
    </dgm:pt>
    <dgm:pt modelId="{A4E5FAEB-699C-4BCB-B930-2AD52BD8EA82}" type="pres">
      <dgm:prSet presAssocID="{2832EDFA-A32F-4B2C-8130-76EB51A89722}" presName="sibTrans" presStyleLbl="sibTrans2D1" presStyleIdx="3" presStyleCnt="5"/>
      <dgm:spPr/>
      <dgm:t>
        <a:bodyPr/>
        <a:lstStyle/>
        <a:p>
          <a:endParaRPr lang="tr-TR"/>
        </a:p>
      </dgm:t>
    </dgm:pt>
    <dgm:pt modelId="{C51FDD7E-BAF0-42CF-898B-753CA36B4284}" type="pres">
      <dgm:prSet presAssocID="{2832EDFA-A32F-4B2C-8130-76EB51A89722}" presName="spacerB" presStyleCnt="0"/>
      <dgm:spPr/>
    </dgm:pt>
    <dgm:pt modelId="{32B62B18-C890-41E9-8CEC-0DA016532197}" type="pres">
      <dgm:prSet presAssocID="{B9555755-9114-42E9-9AD4-021DFC4633CA}" presName="node" presStyleLbl="node1" presStyleIdx="4" presStyleCnt="6" custScaleX="18299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F1E7FD7E-1E8B-47CE-9D42-EBD21688430A}" type="pres">
      <dgm:prSet presAssocID="{D8BB1AA4-83AF-49B0-B0FA-0650998FF214}" presName="sibTransLast" presStyleLbl="sibTrans2D1" presStyleIdx="4" presStyleCnt="5"/>
      <dgm:spPr/>
      <dgm:t>
        <a:bodyPr/>
        <a:lstStyle/>
        <a:p>
          <a:endParaRPr lang="tr-TR"/>
        </a:p>
      </dgm:t>
    </dgm:pt>
    <dgm:pt modelId="{4759A17B-9550-414F-B81A-2D0402F38A62}" type="pres">
      <dgm:prSet presAssocID="{D8BB1AA4-83AF-49B0-B0FA-0650998FF214}" presName="connectorText" presStyleLbl="sibTrans2D1" presStyleIdx="4" presStyleCnt="5"/>
      <dgm:spPr/>
      <dgm:t>
        <a:bodyPr/>
        <a:lstStyle/>
        <a:p>
          <a:endParaRPr lang="tr-TR"/>
        </a:p>
      </dgm:t>
    </dgm:pt>
    <dgm:pt modelId="{41A17A04-B676-45D5-8D2F-F22357F61AB9}" type="pres">
      <dgm:prSet presAssocID="{D8BB1AA4-83AF-49B0-B0FA-0650998FF214}" presName="lastNode" presStyleLbl="node1" presStyleIdx="5" presStyleCnt="6" custScaleX="95007" custScaleY="7044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1F785269-61FC-43DF-A1FC-F6A906C1B8CD}" type="presOf" srcId="{639FECEA-0591-4217-BA59-CC3CEC38CACA}" destId="{69D65F95-19E9-427F-8FBA-8F14B8F31833}" srcOrd="0" destOrd="0" presId="urn:microsoft.com/office/officeart/2005/8/layout/equation2"/>
    <dgm:cxn modelId="{F56C22C7-B786-437A-9548-B382D8A7EE3D}" srcId="{D8BB1AA4-83AF-49B0-B0FA-0650998FF214}" destId="{B864563B-D5A8-4BE4-B04F-3E8853869F91}" srcOrd="3" destOrd="0" parTransId="{2DBB2F58-956F-477C-903C-3838760DEE28}" sibTransId="{2832EDFA-A32F-4B2C-8130-76EB51A89722}"/>
    <dgm:cxn modelId="{DFA87277-6598-4D47-BDC0-56388D5F9F6A}" type="presOf" srcId="{B864563B-D5A8-4BE4-B04F-3E8853869F91}" destId="{D0109325-FC4C-44B3-BF73-810FB6B58347}" srcOrd="0" destOrd="0" presId="urn:microsoft.com/office/officeart/2005/8/layout/equation2"/>
    <dgm:cxn modelId="{6DA8854F-DCCE-4825-ACC6-52F9CDB2CE7D}" type="presOf" srcId="{7D3EA1CB-9FF7-46C9-A2A0-BD1FF415A454}" destId="{3D1FC244-15AC-4139-81A7-754223E117D2}" srcOrd="0" destOrd="0" presId="urn:microsoft.com/office/officeart/2005/8/layout/equation2"/>
    <dgm:cxn modelId="{BA975836-678D-4E56-9A20-DE7F66537876}" srcId="{D8BB1AA4-83AF-49B0-B0FA-0650998FF214}" destId="{7D3EA1CB-9FF7-46C9-A2A0-BD1FF415A454}" srcOrd="0" destOrd="0" parTransId="{C0BA3830-45C3-4C1B-BA90-F0C9A3184EAC}" sibTransId="{23AA47CA-86D6-4651-9944-3DD09539E3F6}"/>
    <dgm:cxn modelId="{8E6DDD21-2791-42F8-A761-4DEB07577E98}" type="presOf" srcId="{23AA47CA-86D6-4651-9944-3DD09539E3F6}" destId="{2413C6FF-CAC7-45D4-A17F-F35B73A7F280}" srcOrd="0" destOrd="0" presId="urn:microsoft.com/office/officeart/2005/8/layout/equation2"/>
    <dgm:cxn modelId="{A64BF067-49AA-49ED-AD53-A174F0153301}" type="presOf" srcId="{F2CEB63F-0384-4DAB-97CD-D4E680BD615A}" destId="{41A17A04-B676-45D5-8D2F-F22357F61AB9}" srcOrd="0" destOrd="0" presId="urn:microsoft.com/office/officeart/2005/8/layout/equation2"/>
    <dgm:cxn modelId="{CE036F43-56B6-473E-9088-43D92EBE2F8B}" type="presOf" srcId="{70DF3781-662C-460C-A72C-1A98581B37E5}" destId="{4759A17B-9550-414F-B81A-2D0402F38A62}" srcOrd="1" destOrd="0" presId="urn:microsoft.com/office/officeart/2005/8/layout/equation2"/>
    <dgm:cxn modelId="{CED99DA2-83EB-4193-914E-16AC2F6A8539}" type="presOf" srcId="{10859219-DF4C-433F-8B4F-46F83405E101}" destId="{3FF9E04E-988E-468A-A44D-4E2EE9542076}" srcOrd="0" destOrd="0" presId="urn:microsoft.com/office/officeart/2005/8/layout/equation2"/>
    <dgm:cxn modelId="{0B4414E6-59F2-457A-AABD-E66415107D89}" type="presOf" srcId="{D8BB1AA4-83AF-49B0-B0FA-0650998FF214}" destId="{89792879-4A46-4D5C-B8C5-8947DB4A8460}" srcOrd="0" destOrd="0" presId="urn:microsoft.com/office/officeart/2005/8/layout/equation2"/>
    <dgm:cxn modelId="{4A194DE4-3E9D-4C0F-857A-0489C92A8C83}" srcId="{D8BB1AA4-83AF-49B0-B0FA-0650998FF214}" destId="{10859219-DF4C-433F-8B4F-46F83405E101}" srcOrd="2" destOrd="0" parTransId="{421E154C-6716-4344-9052-A2C9B8BB585A}" sibTransId="{1B678F69-DED7-426C-AFD8-846433B9BF0F}"/>
    <dgm:cxn modelId="{2FCA95F7-D1C1-42C8-8B57-E82F045783C8}" type="presOf" srcId="{1F625D52-5B02-4346-9F90-07156AB34241}" destId="{234BBE6B-FED6-4226-BF95-F877E968AFF7}" srcOrd="0" destOrd="0" presId="urn:microsoft.com/office/officeart/2005/8/layout/equation2"/>
    <dgm:cxn modelId="{61535055-3F32-4455-B26D-59ED193D9308}" type="presOf" srcId="{70DF3781-662C-460C-A72C-1A98581B37E5}" destId="{F1E7FD7E-1E8B-47CE-9D42-EBD21688430A}" srcOrd="0" destOrd="0" presId="urn:microsoft.com/office/officeart/2005/8/layout/equation2"/>
    <dgm:cxn modelId="{262C4AF8-6BDC-48ED-93C0-E9FBD50B1AA1}" srcId="{D8BB1AA4-83AF-49B0-B0FA-0650998FF214}" destId="{F2CEB63F-0384-4DAB-97CD-D4E680BD615A}" srcOrd="5" destOrd="0" parTransId="{97C6E01B-91DA-4232-8450-E0F195389E99}" sibTransId="{CF9A1C6A-FBE2-4B38-9230-004C62763A29}"/>
    <dgm:cxn modelId="{72426850-35AB-4ED0-A1CE-830949DE85E2}" type="presOf" srcId="{B9555755-9114-42E9-9AD4-021DFC4633CA}" destId="{32B62B18-C890-41E9-8CEC-0DA016532197}" srcOrd="0" destOrd="0" presId="urn:microsoft.com/office/officeart/2005/8/layout/equation2"/>
    <dgm:cxn modelId="{BF318BC0-BD4E-4702-B3E6-9F0526F05E3B}" srcId="{D8BB1AA4-83AF-49B0-B0FA-0650998FF214}" destId="{B9555755-9114-42E9-9AD4-021DFC4633CA}" srcOrd="4" destOrd="0" parTransId="{59DECA8A-37EB-4C84-ABDD-74566DA1F2A9}" sibTransId="{70DF3781-662C-460C-A72C-1A98581B37E5}"/>
    <dgm:cxn modelId="{292B94DB-684C-41C1-AFE8-F1F43A94A5A4}" srcId="{D8BB1AA4-83AF-49B0-B0FA-0650998FF214}" destId="{639FECEA-0591-4217-BA59-CC3CEC38CACA}" srcOrd="1" destOrd="0" parTransId="{00DD44AC-0874-4940-BEF5-3F76D8C8F55F}" sibTransId="{1F625D52-5B02-4346-9F90-07156AB34241}"/>
    <dgm:cxn modelId="{07DD0C4A-F51B-4276-A9DF-1691E348ADB9}" type="presOf" srcId="{2832EDFA-A32F-4B2C-8130-76EB51A89722}" destId="{A4E5FAEB-699C-4BCB-B930-2AD52BD8EA82}" srcOrd="0" destOrd="0" presId="urn:microsoft.com/office/officeart/2005/8/layout/equation2"/>
    <dgm:cxn modelId="{D90381D7-AEFE-4496-98FE-F12A71592BF4}" type="presOf" srcId="{1B678F69-DED7-426C-AFD8-846433B9BF0F}" destId="{6A19D676-EB0C-4064-8178-C6D8F1DDBA35}" srcOrd="0" destOrd="0" presId="urn:microsoft.com/office/officeart/2005/8/layout/equation2"/>
    <dgm:cxn modelId="{8455AE52-4FB3-4097-8C0E-D90AE466BC84}" type="presParOf" srcId="{89792879-4A46-4D5C-B8C5-8947DB4A8460}" destId="{0DD6DAF9-4044-4B41-8051-3755977007AA}" srcOrd="0" destOrd="0" presId="urn:microsoft.com/office/officeart/2005/8/layout/equation2"/>
    <dgm:cxn modelId="{136264E0-6F59-41CF-8708-19C3DC5FF79D}" type="presParOf" srcId="{0DD6DAF9-4044-4B41-8051-3755977007AA}" destId="{3D1FC244-15AC-4139-81A7-754223E117D2}" srcOrd="0" destOrd="0" presId="urn:microsoft.com/office/officeart/2005/8/layout/equation2"/>
    <dgm:cxn modelId="{9D36DB3C-284F-4643-96C1-27EAE6B846A7}" type="presParOf" srcId="{0DD6DAF9-4044-4B41-8051-3755977007AA}" destId="{762AB85E-E2A1-4573-8B6B-B407306B3AD5}" srcOrd="1" destOrd="0" presId="urn:microsoft.com/office/officeart/2005/8/layout/equation2"/>
    <dgm:cxn modelId="{A748E845-35BB-4EC1-A67F-C88418A22CF2}" type="presParOf" srcId="{0DD6DAF9-4044-4B41-8051-3755977007AA}" destId="{2413C6FF-CAC7-45D4-A17F-F35B73A7F280}" srcOrd="2" destOrd="0" presId="urn:microsoft.com/office/officeart/2005/8/layout/equation2"/>
    <dgm:cxn modelId="{A4F91DE0-12E9-48F0-869A-19DBF564E36E}" type="presParOf" srcId="{0DD6DAF9-4044-4B41-8051-3755977007AA}" destId="{C2F486E9-B4A4-4860-9029-1AFF67112E29}" srcOrd="3" destOrd="0" presId="urn:microsoft.com/office/officeart/2005/8/layout/equation2"/>
    <dgm:cxn modelId="{22497FA8-CA9B-4668-9CD7-4BF4C5C249ED}" type="presParOf" srcId="{0DD6DAF9-4044-4B41-8051-3755977007AA}" destId="{69D65F95-19E9-427F-8FBA-8F14B8F31833}" srcOrd="4" destOrd="0" presId="urn:microsoft.com/office/officeart/2005/8/layout/equation2"/>
    <dgm:cxn modelId="{4BF443E3-2A82-4BA5-8631-605968886469}" type="presParOf" srcId="{0DD6DAF9-4044-4B41-8051-3755977007AA}" destId="{A53CC6BB-338E-457B-9C3D-9FE1ED636635}" srcOrd="5" destOrd="0" presId="urn:microsoft.com/office/officeart/2005/8/layout/equation2"/>
    <dgm:cxn modelId="{C67335AD-1FFF-48BF-A0A1-0E93E3B85E56}" type="presParOf" srcId="{0DD6DAF9-4044-4B41-8051-3755977007AA}" destId="{234BBE6B-FED6-4226-BF95-F877E968AFF7}" srcOrd="6" destOrd="0" presId="urn:microsoft.com/office/officeart/2005/8/layout/equation2"/>
    <dgm:cxn modelId="{57FD6377-A777-43D3-90B4-5C7493565B3F}" type="presParOf" srcId="{0DD6DAF9-4044-4B41-8051-3755977007AA}" destId="{D2086D7E-56AE-440D-B4B1-42BE7EE628B1}" srcOrd="7" destOrd="0" presId="urn:microsoft.com/office/officeart/2005/8/layout/equation2"/>
    <dgm:cxn modelId="{20FBF456-A16C-416F-8D3F-05150E7F2818}" type="presParOf" srcId="{0DD6DAF9-4044-4B41-8051-3755977007AA}" destId="{3FF9E04E-988E-468A-A44D-4E2EE9542076}" srcOrd="8" destOrd="0" presId="urn:microsoft.com/office/officeart/2005/8/layout/equation2"/>
    <dgm:cxn modelId="{85DA7714-3AF9-4151-BAA5-40607AA7A00C}" type="presParOf" srcId="{0DD6DAF9-4044-4B41-8051-3755977007AA}" destId="{87D2EDD2-5640-46A8-B438-C126AE5AA321}" srcOrd="9" destOrd="0" presId="urn:microsoft.com/office/officeart/2005/8/layout/equation2"/>
    <dgm:cxn modelId="{E359D637-F808-4C25-B0C2-7A852DA42278}" type="presParOf" srcId="{0DD6DAF9-4044-4B41-8051-3755977007AA}" destId="{6A19D676-EB0C-4064-8178-C6D8F1DDBA35}" srcOrd="10" destOrd="0" presId="urn:microsoft.com/office/officeart/2005/8/layout/equation2"/>
    <dgm:cxn modelId="{1C5CA7F9-8B03-479E-AFE4-F8BCE3B6568A}" type="presParOf" srcId="{0DD6DAF9-4044-4B41-8051-3755977007AA}" destId="{32523C98-A4F2-4ED8-B0A3-2B214683416F}" srcOrd="11" destOrd="0" presId="urn:microsoft.com/office/officeart/2005/8/layout/equation2"/>
    <dgm:cxn modelId="{D1FBC43F-56C9-4D02-B74E-24468E8B73F0}" type="presParOf" srcId="{0DD6DAF9-4044-4B41-8051-3755977007AA}" destId="{D0109325-FC4C-44B3-BF73-810FB6B58347}" srcOrd="12" destOrd="0" presId="urn:microsoft.com/office/officeart/2005/8/layout/equation2"/>
    <dgm:cxn modelId="{FD2008A9-26A0-40BE-9912-FAA0C61F3122}" type="presParOf" srcId="{0DD6DAF9-4044-4B41-8051-3755977007AA}" destId="{7C58D656-256D-4E8B-8C5A-6AE510E62FFE}" srcOrd="13" destOrd="0" presId="urn:microsoft.com/office/officeart/2005/8/layout/equation2"/>
    <dgm:cxn modelId="{59C80688-DD26-4DD9-A942-7F62B350F15E}" type="presParOf" srcId="{0DD6DAF9-4044-4B41-8051-3755977007AA}" destId="{A4E5FAEB-699C-4BCB-B930-2AD52BD8EA82}" srcOrd="14" destOrd="0" presId="urn:microsoft.com/office/officeart/2005/8/layout/equation2"/>
    <dgm:cxn modelId="{D8298EFF-0363-43AD-B3AF-E9BC9588777A}" type="presParOf" srcId="{0DD6DAF9-4044-4B41-8051-3755977007AA}" destId="{C51FDD7E-BAF0-42CF-898B-753CA36B4284}" srcOrd="15" destOrd="0" presId="urn:microsoft.com/office/officeart/2005/8/layout/equation2"/>
    <dgm:cxn modelId="{2F1A1EF2-11DB-4A65-B905-0551B1FBFEBA}" type="presParOf" srcId="{0DD6DAF9-4044-4B41-8051-3755977007AA}" destId="{32B62B18-C890-41E9-8CEC-0DA016532197}" srcOrd="16" destOrd="0" presId="urn:microsoft.com/office/officeart/2005/8/layout/equation2"/>
    <dgm:cxn modelId="{86C7EB92-2D89-4F1F-AB4C-98238F8BF171}" type="presParOf" srcId="{89792879-4A46-4D5C-B8C5-8947DB4A8460}" destId="{F1E7FD7E-1E8B-47CE-9D42-EBD21688430A}" srcOrd="1" destOrd="0" presId="urn:microsoft.com/office/officeart/2005/8/layout/equation2"/>
    <dgm:cxn modelId="{C0264616-683D-486B-BE3A-3D36D81CB06C}" type="presParOf" srcId="{F1E7FD7E-1E8B-47CE-9D42-EBD21688430A}" destId="{4759A17B-9550-414F-B81A-2D0402F38A62}" srcOrd="0" destOrd="0" presId="urn:microsoft.com/office/officeart/2005/8/layout/equation2"/>
    <dgm:cxn modelId="{EAC90497-991E-4E5E-A67D-EA08CC966A2C}" type="presParOf" srcId="{89792879-4A46-4D5C-B8C5-8947DB4A8460}" destId="{41A17A04-B676-45D5-8D2F-F22357F61AB9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1D2E59-2734-4039-874D-A1E5528AB793}" type="doc">
      <dgm:prSet loTypeId="urn:microsoft.com/office/officeart/2005/8/layout/vList4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23203C8A-D100-4D90-8DC7-A36EED03723F}">
      <dgm:prSet phldrT="[Metin]"/>
      <dgm:spPr/>
      <dgm:t>
        <a:bodyPr/>
        <a:lstStyle/>
        <a:p>
          <a:r>
            <a:rPr lang="tr-TR" dirty="0" smtClean="0">
              <a:solidFill>
                <a:srgbClr val="C00000"/>
              </a:solidFill>
            </a:rPr>
            <a:t>Bilgisayar Temelleri</a:t>
          </a:r>
          <a:endParaRPr lang="tr-TR" dirty="0">
            <a:solidFill>
              <a:srgbClr val="C00000"/>
            </a:solidFill>
          </a:endParaRPr>
        </a:p>
      </dgm:t>
    </dgm:pt>
    <dgm:pt modelId="{C3C6CD3F-C2E1-46A6-A5C8-BC19EC218AEB}" type="parTrans" cxnId="{C24CCF7F-0C75-45A4-A7EF-3DEE61674E2B}">
      <dgm:prSet/>
      <dgm:spPr/>
      <dgm:t>
        <a:bodyPr/>
        <a:lstStyle/>
        <a:p>
          <a:endParaRPr lang="tr-TR"/>
        </a:p>
      </dgm:t>
    </dgm:pt>
    <dgm:pt modelId="{0757A3FE-AAEB-42E1-992C-CA468F675DA9}" type="sibTrans" cxnId="{C24CCF7F-0C75-45A4-A7EF-3DEE61674E2B}">
      <dgm:prSet/>
      <dgm:spPr/>
      <dgm:t>
        <a:bodyPr/>
        <a:lstStyle/>
        <a:p>
          <a:endParaRPr lang="tr-TR"/>
        </a:p>
      </dgm:t>
    </dgm:pt>
    <dgm:pt modelId="{51656037-F63A-481D-B577-97A589E0B865}">
      <dgm:prSet phldrT="[Metin]"/>
      <dgm:spPr/>
      <dgm:t>
        <a:bodyPr/>
        <a:lstStyle/>
        <a:p>
          <a:r>
            <a:rPr lang="tr-TR" dirty="0" smtClean="0"/>
            <a:t>Algoritmalar,  veri yapıları, programlama dilleri </a:t>
          </a:r>
          <a:endParaRPr lang="tr-TR" dirty="0"/>
        </a:p>
      </dgm:t>
    </dgm:pt>
    <dgm:pt modelId="{BFF788B3-11E9-45C8-8C7A-6A5F91D06A35}" type="parTrans" cxnId="{7D5E071C-3377-45D1-A96A-FDA7974A76DD}">
      <dgm:prSet/>
      <dgm:spPr/>
      <dgm:t>
        <a:bodyPr/>
        <a:lstStyle/>
        <a:p>
          <a:endParaRPr lang="tr-TR"/>
        </a:p>
      </dgm:t>
    </dgm:pt>
    <dgm:pt modelId="{450A8C31-4EF1-4218-9C4B-8A6D21DA5347}" type="sibTrans" cxnId="{7D5E071C-3377-45D1-A96A-FDA7974A76DD}">
      <dgm:prSet/>
      <dgm:spPr/>
      <dgm:t>
        <a:bodyPr/>
        <a:lstStyle/>
        <a:p>
          <a:endParaRPr lang="tr-TR"/>
        </a:p>
      </dgm:t>
    </dgm:pt>
    <dgm:pt modelId="{35A0BC29-3D7E-436C-9121-1BE9A6C76E9D}">
      <dgm:prSet phldrT="[Metin]"/>
      <dgm:spPr/>
      <dgm:t>
        <a:bodyPr/>
        <a:lstStyle/>
        <a:p>
          <a:r>
            <a:rPr lang="tr-TR" dirty="0" smtClean="0"/>
            <a:t>İşletim sistemleri,  matematik</a:t>
          </a:r>
          <a:endParaRPr lang="tr-TR" dirty="0"/>
        </a:p>
      </dgm:t>
    </dgm:pt>
    <dgm:pt modelId="{FD3A306F-F7AE-40E9-9435-89A9F74FD67A}" type="parTrans" cxnId="{F025F856-DDDD-4CC3-A934-9DE8D79BFF4A}">
      <dgm:prSet/>
      <dgm:spPr/>
      <dgm:t>
        <a:bodyPr/>
        <a:lstStyle/>
        <a:p>
          <a:endParaRPr lang="tr-TR"/>
        </a:p>
      </dgm:t>
    </dgm:pt>
    <dgm:pt modelId="{A7A43837-6381-453D-97BD-DD783D148232}" type="sibTrans" cxnId="{F025F856-DDDD-4CC3-A934-9DE8D79BFF4A}">
      <dgm:prSet/>
      <dgm:spPr/>
      <dgm:t>
        <a:bodyPr/>
        <a:lstStyle/>
        <a:p>
          <a:endParaRPr lang="tr-TR"/>
        </a:p>
      </dgm:t>
    </dgm:pt>
    <dgm:pt modelId="{4AF1D09A-7056-4491-B0C5-88DE0BE5CED2}">
      <dgm:prSet phldrT="[Metin]"/>
      <dgm:spPr/>
      <dgm:t>
        <a:bodyPr/>
        <a:lstStyle/>
        <a:p>
          <a:r>
            <a:rPr lang="tr-TR" dirty="0" smtClean="0">
              <a:solidFill>
                <a:srgbClr val="C00000"/>
              </a:solidFill>
            </a:rPr>
            <a:t>Yazılım Mühendisliği</a:t>
          </a:r>
          <a:endParaRPr lang="tr-TR" dirty="0">
            <a:solidFill>
              <a:srgbClr val="C00000"/>
            </a:solidFill>
          </a:endParaRPr>
        </a:p>
      </dgm:t>
    </dgm:pt>
    <dgm:pt modelId="{505032DE-BD34-47F4-AC91-864E6E47B72F}" type="parTrans" cxnId="{10341A13-1827-4E08-8DB0-FE674546CCA9}">
      <dgm:prSet/>
      <dgm:spPr/>
      <dgm:t>
        <a:bodyPr/>
        <a:lstStyle/>
        <a:p>
          <a:endParaRPr lang="tr-TR"/>
        </a:p>
      </dgm:t>
    </dgm:pt>
    <dgm:pt modelId="{6261AAA0-7CCD-4325-845E-13758B5F3410}" type="sibTrans" cxnId="{10341A13-1827-4E08-8DB0-FE674546CCA9}">
      <dgm:prSet/>
      <dgm:spPr/>
      <dgm:t>
        <a:bodyPr/>
        <a:lstStyle/>
        <a:p>
          <a:endParaRPr lang="tr-TR"/>
        </a:p>
      </dgm:t>
    </dgm:pt>
    <dgm:pt modelId="{609FE1AC-3D95-43DC-8618-7EB0874B3274}">
      <dgm:prSet phldrT="[Metin]"/>
      <dgm:spPr/>
      <dgm:t>
        <a:bodyPr/>
        <a:lstStyle/>
        <a:p>
          <a:r>
            <a:rPr lang="tr-TR" dirty="0" smtClean="0"/>
            <a:t>Mühendislik  disiplini,  çözümleme, tasarım, </a:t>
          </a:r>
          <a:endParaRPr lang="tr-TR" dirty="0"/>
        </a:p>
      </dgm:t>
    </dgm:pt>
    <dgm:pt modelId="{256D1524-25FF-432F-AD91-7B537ABF7262}" type="parTrans" cxnId="{D614382F-EEEF-4CE7-9B41-073EE8DAD1C4}">
      <dgm:prSet/>
      <dgm:spPr/>
      <dgm:t>
        <a:bodyPr/>
        <a:lstStyle/>
        <a:p>
          <a:endParaRPr lang="tr-TR"/>
        </a:p>
      </dgm:t>
    </dgm:pt>
    <dgm:pt modelId="{5E393607-A250-4E9B-8E03-CFE4F3A22175}" type="sibTrans" cxnId="{D614382F-EEEF-4CE7-9B41-073EE8DAD1C4}">
      <dgm:prSet/>
      <dgm:spPr/>
      <dgm:t>
        <a:bodyPr/>
        <a:lstStyle/>
        <a:p>
          <a:endParaRPr lang="tr-TR"/>
        </a:p>
      </dgm:t>
    </dgm:pt>
    <dgm:pt modelId="{30D9A2CF-B627-49FC-B832-5EF453308910}">
      <dgm:prSet phldrT="[Metin]"/>
      <dgm:spPr/>
      <dgm:t>
        <a:bodyPr/>
        <a:lstStyle/>
        <a:p>
          <a:r>
            <a:rPr lang="tr-TR" dirty="0" smtClean="0"/>
            <a:t>Gerçekleştirim(kodlama), test, bakım,  geliştirme </a:t>
          </a:r>
          <a:endParaRPr lang="tr-TR" dirty="0"/>
        </a:p>
      </dgm:t>
    </dgm:pt>
    <dgm:pt modelId="{7F4B8D02-35B3-4DE7-8485-0CAF9DF63EB5}" type="parTrans" cxnId="{EF8C3D11-99EE-477F-A543-B2E411896360}">
      <dgm:prSet/>
      <dgm:spPr/>
      <dgm:t>
        <a:bodyPr/>
        <a:lstStyle/>
        <a:p>
          <a:endParaRPr lang="tr-TR"/>
        </a:p>
      </dgm:t>
    </dgm:pt>
    <dgm:pt modelId="{5A5DC2C2-8333-4579-A45E-8E294301B1AD}" type="sibTrans" cxnId="{EF8C3D11-99EE-477F-A543-B2E411896360}">
      <dgm:prSet/>
      <dgm:spPr/>
      <dgm:t>
        <a:bodyPr/>
        <a:lstStyle/>
        <a:p>
          <a:endParaRPr lang="tr-TR"/>
        </a:p>
      </dgm:t>
    </dgm:pt>
    <dgm:pt modelId="{3BAAC225-D781-42E1-A92F-721E6550B611}">
      <dgm:prSet phldrT="[Metin]"/>
      <dgm:spPr/>
      <dgm:t>
        <a:bodyPr/>
        <a:lstStyle/>
        <a:p>
          <a:r>
            <a:rPr lang="tr-TR" dirty="0" smtClean="0"/>
            <a:t>Geliştirme yönetimi,  Kazanım yönetimi</a:t>
          </a:r>
          <a:endParaRPr lang="tr-TR" dirty="0"/>
        </a:p>
      </dgm:t>
    </dgm:pt>
    <dgm:pt modelId="{2B142440-BE3E-46B8-B9CF-7A962AFB80CA}">
      <dgm:prSet phldrT="[Metin]"/>
      <dgm:spPr/>
      <dgm:t>
        <a:bodyPr/>
        <a:lstStyle/>
        <a:p>
          <a:r>
            <a:rPr lang="tr-TR" dirty="0" smtClean="0"/>
            <a:t>Süreç yönetimi,  Risk yönetimi, Kalite yönetimi</a:t>
          </a:r>
          <a:endParaRPr lang="tr-TR" dirty="0"/>
        </a:p>
      </dgm:t>
    </dgm:pt>
    <dgm:pt modelId="{0334C3E5-AB44-4852-9CC6-9630E4C3C90C}">
      <dgm:prSet phldrT="[Metin]"/>
      <dgm:spPr/>
      <dgm:t>
        <a:bodyPr/>
        <a:lstStyle/>
        <a:p>
          <a:r>
            <a:rPr lang="tr-TR" dirty="0" smtClean="0">
              <a:solidFill>
                <a:srgbClr val="C00000"/>
              </a:solidFill>
            </a:rPr>
            <a:t>Yazılım Yönetimi</a:t>
          </a:r>
          <a:endParaRPr lang="tr-TR" dirty="0">
            <a:solidFill>
              <a:srgbClr val="C00000"/>
            </a:solidFill>
          </a:endParaRPr>
        </a:p>
      </dgm:t>
    </dgm:pt>
    <dgm:pt modelId="{8743776F-67B7-4EA1-A355-3DD4F65FECC0}" type="sibTrans" cxnId="{E004496B-9E85-4581-B195-06665794D8D7}">
      <dgm:prSet/>
      <dgm:spPr/>
      <dgm:t>
        <a:bodyPr/>
        <a:lstStyle/>
        <a:p>
          <a:endParaRPr lang="tr-TR"/>
        </a:p>
      </dgm:t>
    </dgm:pt>
    <dgm:pt modelId="{121ABF03-4E18-4EA2-B37F-1C5FEF3280DF}" type="parTrans" cxnId="{E004496B-9E85-4581-B195-06665794D8D7}">
      <dgm:prSet/>
      <dgm:spPr/>
      <dgm:t>
        <a:bodyPr/>
        <a:lstStyle/>
        <a:p>
          <a:endParaRPr lang="tr-TR"/>
        </a:p>
      </dgm:t>
    </dgm:pt>
    <dgm:pt modelId="{693F8701-1E6D-426B-8581-3E95A878B4AE}" type="sibTrans" cxnId="{F25EE9E9-DEC1-48FC-A112-E68E17B2E371}">
      <dgm:prSet/>
      <dgm:spPr/>
      <dgm:t>
        <a:bodyPr/>
        <a:lstStyle/>
        <a:p>
          <a:endParaRPr lang="tr-TR"/>
        </a:p>
      </dgm:t>
    </dgm:pt>
    <dgm:pt modelId="{4BC79BD7-321E-4862-82CA-1D948EF35506}" type="parTrans" cxnId="{F25EE9E9-DEC1-48FC-A112-E68E17B2E371}">
      <dgm:prSet/>
      <dgm:spPr/>
      <dgm:t>
        <a:bodyPr/>
        <a:lstStyle/>
        <a:p>
          <a:endParaRPr lang="tr-TR"/>
        </a:p>
      </dgm:t>
    </dgm:pt>
    <dgm:pt modelId="{3FBC14C4-6E4F-4D08-B51A-76F06A4C3B05}" type="sibTrans" cxnId="{9144DBE3-B102-42CE-817E-9B9090AE481D}">
      <dgm:prSet/>
      <dgm:spPr/>
      <dgm:t>
        <a:bodyPr/>
        <a:lstStyle/>
        <a:p>
          <a:endParaRPr lang="tr-TR"/>
        </a:p>
      </dgm:t>
    </dgm:pt>
    <dgm:pt modelId="{C48F471D-6253-436F-AAFD-91E4F536F991}" type="parTrans" cxnId="{9144DBE3-B102-42CE-817E-9B9090AE481D}">
      <dgm:prSet/>
      <dgm:spPr/>
      <dgm:t>
        <a:bodyPr/>
        <a:lstStyle/>
        <a:p>
          <a:endParaRPr lang="tr-TR"/>
        </a:p>
      </dgm:t>
    </dgm:pt>
    <dgm:pt modelId="{EEDA9A48-4575-408D-A870-DCF8F9635E0F}">
      <dgm:prSet phldrT="[Metin]"/>
      <dgm:spPr/>
      <dgm:t>
        <a:bodyPr/>
        <a:lstStyle/>
        <a:p>
          <a:r>
            <a:rPr lang="tr-TR" dirty="0" smtClean="0">
              <a:solidFill>
                <a:srgbClr val="C00000"/>
              </a:solidFill>
            </a:rPr>
            <a:t>Yazılım Alanları</a:t>
          </a:r>
          <a:endParaRPr lang="tr-TR" dirty="0">
            <a:solidFill>
              <a:srgbClr val="C00000"/>
            </a:solidFill>
          </a:endParaRPr>
        </a:p>
      </dgm:t>
    </dgm:pt>
    <dgm:pt modelId="{807EC7FE-6A2B-4A61-9C58-877FA5B2C8D1}" type="parTrans" cxnId="{51AC8223-08C9-41FC-AEB8-12507504880E}">
      <dgm:prSet/>
      <dgm:spPr/>
      <dgm:t>
        <a:bodyPr/>
        <a:lstStyle/>
        <a:p>
          <a:endParaRPr lang="tr-TR"/>
        </a:p>
      </dgm:t>
    </dgm:pt>
    <dgm:pt modelId="{FC326C9D-F1BB-463D-83D1-F35F8B882F7C}" type="sibTrans" cxnId="{51AC8223-08C9-41FC-AEB8-12507504880E}">
      <dgm:prSet/>
      <dgm:spPr/>
      <dgm:t>
        <a:bodyPr/>
        <a:lstStyle/>
        <a:p>
          <a:endParaRPr lang="tr-TR"/>
        </a:p>
      </dgm:t>
    </dgm:pt>
    <dgm:pt modelId="{D71690A8-98C9-4490-8961-00A92CF67402}">
      <dgm:prSet phldrT="[Metin]"/>
      <dgm:spPr/>
      <dgm:t>
        <a:bodyPr/>
        <a:lstStyle/>
        <a:p>
          <a:r>
            <a:rPr lang="tr-TR" dirty="0" smtClean="0"/>
            <a:t>Veri tabanı, mühendislik, Gömülü sistemler</a:t>
          </a:r>
          <a:endParaRPr lang="tr-TR" dirty="0"/>
        </a:p>
      </dgm:t>
    </dgm:pt>
    <dgm:pt modelId="{D54938B8-E41C-405B-8D5F-C2B89B917DBE}" type="parTrans" cxnId="{A3F43E18-D434-4319-899B-3DB4835F0DFA}">
      <dgm:prSet/>
      <dgm:spPr/>
      <dgm:t>
        <a:bodyPr/>
        <a:lstStyle/>
        <a:p>
          <a:endParaRPr lang="tr-TR"/>
        </a:p>
      </dgm:t>
    </dgm:pt>
    <dgm:pt modelId="{F7D74061-00D4-43BB-94B9-30BBBE411E5C}" type="sibTrans" cxnId="{A3F43E18-D434-4319-899B-3DB4835F0DFA}">
      <dgm:prSet/>
      <dgm:spPr/>
      <dgm:t>
        <a:bodyPr/>
        <a:lstStyle/>
        <a:p>
          <a:endParaRPr lang="tr-TR"/>
        </a:p>
      </dgm:t>
    </dgm:pt>
    <dgm:pt modelId="{D375B736-B72F-4403-A862-41B15E7DC134}">
      <dgm:prSet phldrT="[Metin]"/>
      <dgm:spPr/>
      <dgm:t>
        <a:bodyPr/>
        <a:lstStyle/>
        <a:p>
          <a:r>
            <a:rPr lang="tr-TR" dirty="0" smtClean="0"/>
            <a:t>Yapay zeka, …</a:t>
          </a:r>
          <a:endParaRPr lang="tr-TR" dirty="0"/>
        </a:p>
      </dgm:t>
    </dgm:pt>
    <dgm:pt modelId="{349BA4A1-5DB0-4B67-9C48-4C7D13649CFA}" type="parTrans" cxnId="{A8CEEEAE-94E2-4656-BCA9-F147C28B6632}">
      <dgm:prSet/>
      <dgm:spPr/>
      <dgm:t>
        <a:bodyPr/>
        <a:lstStyle/>
        <a:p>
          <a:endParaRPr lang="tr-TR"/>
        </a:p>
      </dgm:t>
    </dgm:pt>
    <dgm:pt modelId="{5EE96EC1-5BD9-4999-A61F-2E315A1C41C3}" type="sibTrans" cxnId="{A8CEEEAE-94E2-4656-BCA9-F147C28B6632}">
      <dgm:prSet/>
      <dgm:spPr/>
      <dgm:t>
        <a:bodyPr/>
        <a:lstStyle/>
        <a:p>
          <a:endParaRPr lang="tr-TR"/>
        </a:p>
      </dgm:t>
    </dgm:pt>
    <dgm:pt modelId="{226BD7D2-7DF2-4C8B-B6DB-C444A278A9F4}" type="pres">
      <dgm:prSet presAssocID="{DF1D2E59-2734-4039-874D-A1E5528AB793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A63FD3C9-87D0-4836-BEFC-FA22DF3EE2DF}" type="pres">
      <dgm:prSet presAssocID="{23203C8A-D100-4D90-8DC7-A36EED03723F}" presName="comp" presStyleCnt="0"/>
      <dgm:spPr/>
    </dgm:pt>
    <dgm:pt modelId="{3D86C3EA-38B1-4012-A3B4-CDAF1C37E1D3}" type="pres">
      <dgm:prSet presAssocID="{23203C8A-D100-4D90-8DC7-A36EED03723F}" presName="box" presStyleLbl="node1" presStyleIdx="0" presStyleCnt="4" custLinFactNeighborX="952"/>
      <dgm:spPr/>
      <dgm:t>
        <a:bodyPr/>
        <a:lstStyle/>
        <a:p>
          <a:endParaRPr lang="tr-TR"/>
        </a:p>
      </dgm:t>
    </dgm:pt>
    <dgm:pt modelId="{8FE8124A-F2D3-42E5-B9D8-94E9370818EA}" type="pres">
      <dgm:prSet presAssocID="{23203C8A-D100-4D90-8DC7-A36EED03723F}" presName="img" presStyleLbl="fgImgPlace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D8E4B2DD-6011-4BD3-98A4-B1F152164349}" type="pres">
      <dgm:prSet presAssocID="{23203C8A-D100-4D90-8DC7-A36EED03723F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75A2E9CD-C459-4B2D-9331-045F9782C8E6}" type="pres">
      <dgm:prSet presAssocID="{0757A3FE-AAEB-42E1-992C-CA468F675DA9}" presName="spacer" presStyleCnt="0"/>
      <dgm:spPr/>
    </dgm:pt>
    <dgm:pt modelId="{61279FC5-DB0D-4070-BC05-6F88E6B25C40}" type="pres">
      <dgm:prSet presAssocID="{4AF1D09A-7056-4491-B0C5-88DE0BE5CED2}" presName="comp" presStyleCnt="0"/>
      <dgm:spPr/>
    </dgm:pt>
    <dgm:pt modelId="{61B0B0A1-97D3-470F-B971-5B7371A0410C}" type="pres">
      <dgm:prSet presAssocID="{4AF1D09A-7056-4491-B0C5-88DE0BE5CED2}" presName="box" presStyleLbl="node1" presStyleIdx="1" presStyleCnt="4"/>
      <dgm:spPr/>
      <dgm:t>
        <a:bodyPr/>
        <a:lstStyle/>
        <a:p>
          <a:endParaRPr lang="tr-TR"/>
        </a:p>
      </dgm:t>
    </dgm:pt>
    <dgm:pt modelId="{0015EAB0-E81F-4427-87F2-74D26BEF7FFA}" type="pres">
      <dgm:prSet presAssocID="{4AF1D09A-7056-4491-B0C5-88DE0BE5CED2}" presName="img" presStyleLbl="fgImgPlace1" presStyleIdx="1" presStyleCnt="4" custFlipHor="1" custScaleX="99989"/>
      <dgm:spPr>
        <a:blipFill rotWithShape="0">
          <a:blip xmlns:r="http://schemas.openxmlformats.org/officeDocument/2006/relationships" r:embed="rId2"/>
          <a:stretch>
            <a:fillRect/>
          </a:stretch>
        </a:blipFill>
        <a:scene3d>
          <a:camera prst="orthographicFront">
            <a:rot lat="0" lon="11699976" rev="0"/>
          </a:camera>
          <a:lightRig rig="threePt" dir="t"/>
        </a:scene3d>
      </dgm:spPr>
    </dgm:pt>
    <dgm:pt modelId="{7D96C475-9537-4789-8B21-7DD4296003BD}" type="pres">
      <dgm:prSet presAssocID="{4AF1D09A-7056-4491-B0C5-88DE0BE5CED2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BB2DDF16-AD70-481D-8AD5-C46FDEF242C5}" type="pres">
      <dgm:prSet presAssocID="{6261AAA0-7CCD-4325-845E-13758B5F3410}" presName="spacer" presStyleCnt="0"/>
      <dgm:spPr/>
    </dgm:pt>
    <dgm:pt modelId="{2DB206F3-6348-4064-B28F-8B846A9C4EA4}" type="pres">
      <dgm:prSet presAssocID="{0334C3E5-AB44-4852-9CC6-9630E4C3C90C}" presName="comp" presStyleCnt="0"/>
      <dgm:spPr/>
    </dgm:pt>
    <dgm:pt modelId="{8D5896DF-7539-4870-874B-B56F6BDD281E}" type="pres">
      <dgm:prSet presAssocID="{0334C3E5-AB44-4852-9CC6-9630E4C3C90C}" presName="box" presStyleLbl="node1" presStyleIdx="2" presStyleCnt="4"/>
      <dgm:spPr/>
      <dgm:t>
        <a:bodyPr/>
        <a:lstStyle/>
        <a:p>
          <a:endParaRPr lang="tr-TR"/>
        </a:p>
      </dgm:t>
    </dgm:pt>
    <dgm:pt modelId="{0F2F592D-18E7-4BAF-97F0-244FA37613FB}" type="pres">
      <dgm:prSet presAssocID="{0334C3E5-AB44-4852-9CC6-9630E4C3C90C}" presName="img" presStyleLbl="fgImgPlace1" presStyleIdx="2" presStyleCnt="4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11B42BBE-948F-4C4F-8932-1791774BF2C7}" type="pres">
      <dgm:prSet presAssocID="{0334C3E5-AB44-4852-9CC6-9630E4C3C90C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03DC7DDC-3788-4DE7-9111-C8668D20BCF7}" type="pres">
      <dgm:prSet presAssocID="{8743776F-67B7-4EA1-A355-3DD4F65FECC0}" presName="spacer" presStyleCnt="0"/>
      <dgm:spPr/>
    </dgm:pt>
    <dgm:pt modelId="{493FB523-E129-4A28-82CC-62D59F4D245A}" type="pres">
      <dgm:prSet presAssocID="{EEDA9A48-4575-408D-A870-DCF8F9635E0F}" presName="comp" presStyleCnt="0"/>
      <dgm:spPr/>
    </dgm:pt>
    <dgm:pt modelId="{8E15BCFA-35A5-40EC-AE8D-2CC621B7AFB5}" type="pres">
      <dgm:prSet presAssocID="{EEDA9A48-4575-408D-A870-DCF8F9635E0F}" presName="box" presStyleLbl="node1" presStyleIdx="3" presStyleCnt="4"/>
      <dgm:spPr/>
      <dgm:t>
        <a:bodyPr/>
        <a:lstStyle/>
        <a:p>
          <a:endParaRPr lang="tr-TR"/>
        </a:p>
      </dgm:t>
    </dgm:pt>
    <dgm:pt modelId="{DD144D1F-1828-4A94-ADAF-5AA890D1B242}" type="pres">
      <dgm:prSet presAssocID="{EEDA9A48-4575-408D-A870-DCF8F9635E0F}" presName="img" presStyleLbl="fgImgPlace1" presStyleIdx="3" presStyleCnt="4" custScaleX="100011" custScaleY="99502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</dgm:pt>
    <dgm:pt modelId="{4B595232-AC33-492F-9555-D7773E61C355}" type="pres">
      <dgm:prSet presAssocID="{EEDA9A48-4575-408D-A870-DCF8F9635E0F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A8CEEEAE-94E2-4656-BCA9-F147C28B6632}" srcId="{EEDA9A48-4575-408D-A870-DCF8F9635E0F}" destId="{D375B736-B72F-4403-A862-41B15E7DC134}" srcOrd="1" destOrd="0" parTransId="{349BA4A1-5DB0-4B67-9C48-4C7D13649CFA}" sibTransId="{5EE96EC1-5BD9-4999-A61F-2E315A1C41C3}"/>
    <dgm:cxn modelId="{54D8D939-4E27-4F89-97E4-636E6923E2E0}" type="presOf" srcId="{3BAAC225-D781-42E1-A92F-721E6550B611}" destId="{8D5896DF-7539-4870-874B-B56F6BDD281E}" srcOrd="0" destOrd="2" presId="urn:microsoft.com/office/officeart/2005/8/layout/vList4#1"/>
    <dgm:cxn modelId="{B5AAEC80-7F7F-4ACF-A2AF-3A0B38798B7E}" type="presOf" srcId="{4AF1D09A-7056-4491-B0C5-88DE0BE5CED2}" destId="{61B0B0A1-97D3-470F-B971-5B7371A0410C}" srcOrd="0" destOrd="0" presId="urn:microsoft.com/office/officeart/2005/8/layout/vList4#1"/>
    <dgm:cxn modelId="{106ADB50-3511-45F2-95F9-0FEF79C83A2A}" type="presOf" srcId="{EEDA9A48-4575-408D-A870-DCF8F9635E0F}" destId="{8E15BCFA-35A5-40EC-AE8D-2CC621B7AFB5}" srcOrd="0" destOrd="0" presId="urn:microsoft.com/office/officeart/2005/8/layout/vList4#1"/>
    <dgm:cxn modelId="{10341A13-1827-4E08-8DB0-FE674546CCA9}" srcId="{DF1D2E59-2734-4039-874D-A1E5528AB793}" destId="{4AF1D09A-7056-4491-B0C5-88DE0BE5CED2}" srcOrd="1" destOrd="0" parTransId="{505032DE-BD34-47F4-AC91-864E6E47B72F}" sibTransId="{6261AAA0-7CCD-4325-845E-13758B5F3410}"/>
    <dgm:cxn modelId="{F025F856-DDDD-4CC3-A934-9DE8D79BFF4A}" srcId="{23203C8A-D100-4D90-8DC7-A36EED03723F}" destId="{35A0BC29-3D7E-436C-9121-1BE9A6C76E9D}" srcOrd="1" destOrd="0" parTransId="{FD3A306F-F7AE-40E9-9435-89A9F74FD67A}" sibTransId="{A7A43837-6381-453D-97BD-DD783D148232}"/>
    <dgm:cxn modelId="{EF8C3D11-99EE-477F-A543-B2E411896360}" srcId="{4AF1D09A-7056-4491-B0C5-88DE0BE5CED2}" destId="{30D9A2CF-B627-49FC-B832-5EF453308910}" srcOrd="1" destOrd="0" parTransId="{7F4B8D02-35B3-4DE7-8485-0CAF9DF63EB5}" sibTransId="{5A5DC2C2-8333-4579-A45E-8E294301B1AD}"/>
    <dgm:cxn modelId="{C24CCF7F-0C75-45A4-A7EF-3DEE61674E2B}" srcId="{DF1D2E59-2734-4039-874D-A1E5528AB793}" destId="{23203C8A-D100-4D90-8DC7-A36EED03723F}" srcOrd="0" destOrd="0" parTransId="{C3C6CD3F-C2E1-46A6-A5C8-BC19EC218AEB}" sibTransId="{0757A3FE-AAEB-42E1-992C-CA468F675DA9}"/>
    <dgm:cxn modelId="{A3F43E18-D434-4319-899B-3DB4835F0DFA}" srcId="{EEDA9A48-4575-408D-A870-DCF8F9635E0F}" destId="{D71690A8-98C9-4490-8961-00A92CF67402}" srcOrd="0" destOrd="0" parTransId="{D54938B8-E41C-405B-8D5F-C2B89B917DBE}" sibTransId="{F7D74061-00D4-43BB-94B9-30BBBE411E5C}"/>
    <dgm:cxn modelId="{51AC8223-08C9-41FC-AEB8-12507504880E}" srcId="{DF1D2E59-2734-4039-874D-A1E5528AB793}" destId="{EEDA9A48-4575-408D-A870-DCF8F9635E0F}" srcOrd="3" destOrd="0" parTransId="{807EC7FE-6A2B-4A61-9C58-877FA5B2C8D1}" sibTransId="{FC326C9D-F1BB-463D-83D1-F35F8B882F7C}"/>
    <dgm:cxn modelId="{F18ADA4F-172D-4E74-A9E9-9A7765EAB6A1}" type="presOf" srcId="{609FE1AC-3D95-43DC-8618-7EB0874B3274}" destId="{7D96C475-9537-4789-8B21-7DD4296003BD}" srcOrd="1" destOrd="1" presId="urn:microsoft.com/office/officeart/2005/8/layout/vList4#1"/>
    <dgm:cxn modelId="{C25E60A5-B217-452A-B901-B0A84691AD80}" type="presOf" srcId="{D375B736-B72F-4403-A862-41B15E7DC134}" destId="{8E15BCFA-35A5-40EC-AE8D-2CC621B7AFB5}" srcOrd="0" destOrd="2" presId="urn:microsoft.com/office/officeart/2005/8/layout/vList4#1"/>
    <dgm:cxn modelId="{D09C5E3D-17CE-46AF-843C-3EE942C33637}" type="presOf" srcId="{51656037-F63A-481D-B577-97A589E0B865}" destId="{3D86C3EA-38B1-4012-A3B4-CDAF1C37E1D3}" srcOrd="0" destOrd="1" presId="urn:microsoft.com/office/officeart/2005/8/layout/vList4#1"/>
    <dgm:cxn modelId="{90A3823F-F13E-4B5E-8C65-FE2A20DA3266}" type="presOf" srcId="{0334C3E5-AB44-4852-9CC6-9630E4C3C90C}" destId="{8D5896DF-7539-4870-874B-B56F6BDD281E}" srcOrd="0" destOrd="0" presId="urn:microsoft.com/office/officeart/2005/8/layout/vList4#1"/>
    <dgm:cxn modelId="{BEF52BFC-54A5-418A-B34D-50A3075E48FF}" type="presOf" srcId="{0334C3E5-AB44-4852-9CC6-9630E4C3C90C}" destId="{11B42BBE-948F-4C4F-8932-1791774BF2C7}" srcOrd="1" destOrd="0" presId="urn:microsoft.com/office/officeart/2005/8/layout/vList4#1"/>
    <dgm:cxn modelId="{7D5E071C-3377-45D1-A96A-FDA7974A76DD}" srcId="{23203C8A-D100-4D90-8DC7-A36EED03723F}" destId="{51656037-F63A-481D-B577-97A589E0B865}" srcOrd="0" destOrd="0" parTransId="{BFF788B3-11E9-45C8-8C7A-6A5F91D06A35}" sibTransId="{450A8C31-4EF1-4218-9C4B-8A6D21DA5347}"/>
    <dgm:cxn modelId="{8CBF36C2-ECA6-4B5F-ABEF-401194DEB5E6}" type="presOf" srcId="{DF1D2E59-2734-4039-874D-A1E5528AB793}" destId="{226BD7D2-7DF2-4C8B-B6DB-C444A278A9F4}" srcOrd="0" destOrd="0" presId="urn:microsoft.com/office/officeart/2005/8/layout/vList4#1"/>
    <dgm:cxn modelId="{E56E3DD5-C4C5-4BEC-8535-D0BF275EAD26}" type="presOf" srcId="{2B142440-BE3E-46B8-B9CF-7A962AFB80CA}" destId="{8D5896DF-7539-4870-874B-B56F6BDD281E}" srcOrd="0" destOrd="1" presId="urn:microsoft.com/office/officeart/2005/8/layout/vList4#1"/>
    <dgm:cxn modelId="{3E90F83D-CE9C-477B-9A8C-9ABF2A107BD1}" type="presOf" srcId="{23203C8A-D100-4D90-8DC7-A36EED03723F}" destId="{3D86C3EA-38B1-4012-A3B4-CDAF1C37E1D3}" srcOrd="0" destOrd="0" presId="urn:microsoft.com/office/officeart/2005/8/layout/vList4#1"/>
    <dgm:cxn modelId="{9B818FF2-F5FF-496D-8D39-70F5EA8BB304}" type="presOf" srcId="{35A0BC29-3D7E-436C-9121-1BE9A6C76E9D}" destId="{3D86C3EA-38B1-4012-A3B4-CDAF1C37E1D3}" srcOrd="0" destOrd="2" presId="urn:microsoft.com/office/officeart/2005/8/layout/vList4#1"/>
    <dgm:cxn modelId="{F9E6E213-1441-44F9-85E3-FA2EC92311C6}" type="presOf" srcId="{51656037-F63A-481D-B577-97A589E0B865}" destId="{D8E4B2DD-6011-4BD3-98A4-B1F152164349}" srcOrd="1" destOrd="1" presId="urn:microsoft.com/office/officeart/2005/8/layout/vList4#1"/>
    <dgm:cxn modelId="{E004496B-9E85-4581-B195-06665794D8D7}" srcId="{DF1D2E59-2734-4039-874D-A1E5528AB793}" destId="{0334C3E5-AB44-4852-9CC6-9630E4C3C90C}" srcOrd="2" destOrd="0" parTransId="{121ABF03-4E18-4EA2-B37F-1C5FEF3280DF}" sibTransId="{8743776F-67B7-4EA1-A355-3DD4F65FECC0}"/>
    <dgm:cxn modelId="{D614382F-EEEF-4CE7-9B41-073EE8DAD1C4}" srcId="{4AF1D09A-7056-4491-B0C5-88DE0BE5CED2}" destId="{609FE1AC-3D95-43DC-8618-7EB0874B3274}" srcOrd="0" destOrd="0" parTransId="{256D1524-25FF-432F-AD91-7B537ABF7262}" sibTransId="{5E393607-A250-4E9B-8E03-CFE4F3A22175}"/>
    <dgm:cxn modelId="{FC562F47-F337-4C2F-83FE-CF08134B2C05}" type="presOf" srcId="{2B142440-BE3E-46B8-B9CF-7A962AFB80CA}" destId="{11B42BBE-948F-4C4F-8932-1791774BF2C7}" srcOrd="1" destOrd="1" presId="urn:microsoft.com/office/officeart/2005/8/layout/vList4#1"/>
    <dgm:cxn modelId="{D17C8815-4DBD-4CB9-A146-246F98778D2B}" type="presOf" srcId="{D71690A8-98C9-4490-8961-00A92CF67402}" destId="{8E15BCFA-35A5-40EC-AE8D-2CC621B7AFB5}" srcOrd="0" destOrd="1" presId="urn:microsoft.com/office/officeart/2005/8/layout/vList4#1"/>
    <dgm:cxn modelId="{9144DBE3-B102-42CE-817E-9B9090AE481D}" srcId="{0334C3E5-AB44-4852-9CC6-9630E4C3C90C}" destId="{2B142440-BE3E-46B8-B9CF-7A962AFB80CA}" srcOrd="0" destOrd="0" parTransId="{C48F471D-6253-436F-AAFD-91E4F536F991}" sibTransId="{3FBC14C4-6E4F-4D08-B51A-76F06A4C3B05}"/>
    <dgm:cxn modelId="{F25EE9E9-DEC1-48FC-A112-E68E17B2E371}" srcId="{0334C3E5-AB44-4852-9CC6-9630E4C3C90C}" destId="{3BAAC225-D781-42E1-A92F-721E6550B611}" srcOrd="1" destOrd="0" parTransId="{4BC79BD7-321E-4862-82CA-1D948EF35506}" sibTransId="{693F8701-1E6D-426B-8581-3E95A878B4AE}"/>
    <dgm:cxn modelId="{E57B4845-BBCB-4A22-B22A-BC17B45C355D}" type="presOf" srcId="{3BAAC225-D781-42E1-A92F-721E6550B611}" destId="{11B42BBE-948F-4C4F-8932-1791774BF2C7}" srcOrd="1" destOrd="2" presId="urn:microsoft.com/office/officeart/2005/8/layout/vList4#1"/>
    <dgm:cxn modelId="{7B73B83A-9ECE-4848-BDEF-D821BC773459}" type="presOf" srcId="{EEDA9A48-4575-408D-A870-DCF8F9635E0F}" destId="{4B595232-AC33-492F-9555-D7773E61C355}" srcOrd="1" destOrd="0" presId="urn:microsoft.com/office/officeart/2005/8/layout/vList4#1"/>
    <dgm:cxn modelId="{F3F26131-058F-4726-806B-E39C23298DA4}" type="presOf" srcId="{609FE1AC-3D95-43DC-8618-7EB0874B3274}" destId="{61B0B0A1-97D3-470F-B971-5B7371A0410C}" srcOrd="0" destOrd="1" presId="urn:microsoft.com/office/officeart/2005/8/layout/vList4#1"/>
    <dgm:cxn modelId="{B643469E-351E-4C63-9A32-8DEC2B974E57}" type="presOf" srcId="{23203C8A-D100-4D90-8DC7-A36EED03723F}" destId="{D8E4B2DD-6011-4BD3-98A4-B1F152164349}" srcOrd="1" destOrd="0" presId="urn:microsoft.com/office/officeart/2005/8/layout/vList4#1"/>
    <dgm:cxn modelId="{E76095AC-83A8-4D40-B308-C4397CC15A1D}" type="presOf" srcId="{30D9A2CF-B627-49FC-B832-5EF453308910}" destId="{7D96C475-9537-4789-8B21-7DD4296003BD}" srcOrd="1" destOrd="2" presId="urn:microsoft.com/office/officeart/2005/8/layout/vList4#1"/>
    <dgm:cxn modelId="{18295CCB-656E-46A9-8662-635FC37A10A8}" type="presOf" srcId="{D71690A8-98C9-4490-8961-00A92CF67402}" destId="{4B595232-AC33-492F-9555-D7773E61C355}" srcOrd="1" destOrd="1" presId="urn:microsoft.com/office/officeart/2005/8/layout/vList4#1"/>
    <dgm:cxn modelId="{8D183C3B-64FA-4A21-BDA2-E138F12531B9}" type="presOf" srcId="{30D9A2CF-B627-49FC-B832-5EF453308910}" destId="{61B0B0A1-97D3-470F-B971-5B7371A0410C}" srcOrd="0" destOrd="2" presId="urn:microsoft.com/office/officeart/2005/8/layout/vList4#1"/>
    <dgm:cxn modelId="{618187F6-6057-410B-8B25-0A199586624D}" type="presOf" srcId="{35A0BC29-3D7E-436C-9121-1BE9A6C76E9D}" destId="{D8E4B2DD-6011-4BD3-98A4-B1F152164349}" srcOrd="1" destOrd="2" presId="urn:microsoft.com/office/officeart/2005/8/layout/vList4#1"/>
    <dgm:cxn modelId="{4B3A96A4-9B89-444B-A527-827DB8490F1F}" type="presOf" srcId="{4AF1D09A-7056-4491-B0C5-88DE0BE5CED2}" destId="{7D96C475-9537-4789-8B21-7DD4296003BD}" srcOrd="1" destOrd="0" presId="urn:microsoft.com/office/officeart/2005/8/layout/vList4#1"/>
    <dgm:cxn modelId="{70FFC81F-E941-4494-B368-88D9599E7C39}" type="presOf" srcId="{D375B736-B72F-4403-A862-41B15E7DC134}" destId="{4B595232-AC33-492F-9555-D7773E61C355}" srcOrd="1" destOrd="2" presId="urn:microsoft.com/office/officeart/2005/8/layout/vList4#1"/>
    <dgm:cxn modelId="{635C90B8-F23E-4A80-BA1D-5960491DFAD5}" type="presParOf" srcId="{226BD7D2-7DF2-4C8B-B6DB-C444A278A9F4}" destId="{A63FD3C9-87D0-4836-BEFC-FA22DF3EE2DF}" srcOrd="0" destOrd="0" presId="urn:microsoft.com/office/officeart/2005/8/layout/vList4#1"/>
    <dgm:cxn modelId="{66AD208F-5658-433F-BD60-138938D8B7D9}" type="presParOf" srcId="{A63FD3C9-87D0-4836-BEFC-FA22DF3EE2DF}" destId="{3D86C3EA-38B1-4012-A3B4-CDAF1C37E1D3}" srcOrd="0" destOrd="0" presId="urn:microsoft.com/office/officeart/2005/8/layout/vList4#1"/>
    <dgm:cxn modelId="{04BD93B6-6278-4387-8C03-C7E4F059AD1D}" type="presParOf" srcId="{A63FD3C9-87D0-4836-BEFC-FA22DF3EE2DF}" destId="{8FE8124A-F2D3-42E5-B9D8-94E9370818EA}" srcOrd="1" destOrd="0" presId="urn:microsoft.com/office/officeart/2005/8/layout/vList4#1"/>
    <dgm:cxn modelId="{65A56C60-4189-4315-BE79-0591B0D1DBDA}" type="presParOf" srcId="{A63FD3C9-87D0-4836-BEFC-FA22DF3EE2DF}" destId="{D8E4B2DD-6011-4BD3-98A4-B1F152164349}" srcOrd="2" destOrd="0" presId="urn:microsoft.com/office/officeart/2005/8/layout/vList4#1"/>
    <dgm:cxn modelId="{DC75CE98-F8F4-4CBE-BD81-B2BEB4D90C19}" type="presParOf" srcId="{226BD7D2-7DF2-4C8B-B6DB-C444A278A9F4}" destId="{75A2E9CD-C459-4B2D-9331-045F9782C8E6}" srcOrd="1" destOrd="0" presId="urn:microsoft.com/office/officeart/2005/8/layout/vList4#1"/>
    <dgm:cxn modelId="{64C15197-D985-4983-9E14-AF9863B654A1}" type="presParOf" srcId="{226BD7D2-7DF2-4C8B-B6DB-C444A278A9F4}" destId="{61279FC5-DB0D-4070-BC05-6F88E6B25C40}" srcOrd="2" destOrd="0" presId="urn:microsoft.com/office/officeart/2005/8/layout/vList4#1"/>
    <dgm:cxn modelId="{37B37BAA-827D-49AD-AC1B-E9D91F32228D}" type="presParOf" srcId="{61279FC5-DB0D-4070-BC05-6F88E6B25C40}" destId="{61B0B0A1-97D3-470F-B971-5B7371A0410C}" srcOrd="0" destOrd="0" presId="urn:microsoft.com/office/officeart/2005/8/layout/vList4#1"/>
    <dgm:cxn modelId="{C92BB5FC-8799-465B-B328-88A3B4458FB4}" type="presParOf" srcId="{61279FC5-DB0D-4070-BC05-6F88E6B25C40}" destId="{0015EAB0-E81F-4427-87F2-74D26BEF7FFA}" srcOrd="1" destOrd="0" presId="urn:microsoft.com/office/officeart/2005/8/layout/vList4#1"/>
    <dgm:cxn modelId="{138E1F78-498A-4C52-B118-73F34E1022A2}" type="presParOf" srcId="{61279FC5-DB0D-4070-BC05-6F88E6B25C40}" destId="{7D96C475-9537-4789-8B21-7DD4296003BD}" srcOrd="2" destOrd="0" presId="urn:microsoft.com/office/officeart/2005/8/layout/vList4#1"/>
    <dgm:cxn modelId="{BA52E6F7-C64D-4911-9706-4312F631186E}" type="presParOf" srcId="{226BD7D2-7DF2-4C8B-B6DB-C444A278A9F4}" destId="{BB2DDF16-AD70-481D-8AD5-C46FDEF242C5}" srcOrd="3" destOrd="0" presId="urn:microsoft.com/office/officeart/2005/8/layout/vList4#1"/>
    <dgm:cxn modelId="{698469F8-DF49-4C95-9025-882305E9A48D}" type="presParOf" srcId="{226BD7D2-7DF2-4C8B-B6DB-C444A278A9F4}" destId="{2DB206F3-6348-4064-B28F-8B846A9C4EA4}" srcOrd="4" destOrd="0" presId="urn:microsoft.com/office/officeart/2005/8/layout/vList4#1"/>
    <dgm:cxn modelId="{299F2046-AF76-4450-BCFC-7FE4584A31FC}" type="presParOf" srcId="{2DB206F3-6348-4064-B28F-8B846A9C4EA4}" destId="{8D5896DF-7539-4870-874B-B56F6BDD281E}" srcOrd="0" destOrd="0" presId="urn:microsoft.com/office/officeart/2005/8/layout/vList4#1"/>
    <dgm:cxn modelId="{1DC7EF7D-52DB-4318-ACAF-2D33C63DCBE8}" type="presParOf" srcId="{2DB206F3-6348-4064-B28F-8B846A9C4EA4}" destId="{0F2F592D-18E7-4BAF-97F0-244FA37613FB}" srcOrd="1" destOrd="0" presId="urn:microsoft.com/office/officeart/2005/8/layout/vList4#1"/>
    <dgm:cxn modelId="{F9142D56-4E2B-46A0-BBD2-8C99FC07247A}" type="presParOf" srcId="{2DB206F3-6348-4064-B28F-8B846A9C4EA4}" destId="{11B42BBE-948F-4C4F-8932-1791774BF2C7}" srcOrd="2" destOrd="0" presId="urn:microsoft.com/office/officeart/2005/8/layout/vList4#1"/>
    <dgm:cxn modelId="{38A9586D-B119-4072-88B4-4D0ED538A595}" type="presParOf" srcId="{226BD7D2-7DF2-4C8B-B6DB-C444A278A9F4}" destId="{03DC7DDC-3788-4DE7-9111-C8668D20BCF7}" srcOrd="5" destOrd="0" presId="urn:microsoft.com/office/officeart/2005/8/layout/vList4#1"/>
    <dgm:cxn modelId="{07CCEB8F-3E88-4939-8BA5-E90B7B9E0BDA}" type="presParOf" srcId="{226BD7D2-7DF2-4C8B-B6DB-C444A278A9F4}" destId="{493FB523-E129-4A28-82CC-62D59F4D245A}" srcOrd="6" destOrd="0" presId="urn:microsoft.com/office/officeart/2005/8/layout/vList4#1"/>
    <dgm:cxn modelId="{AE3ACE4F-815C-47A8-84E0-5AE5B7BA3269}" type="presParOf" srcId="{493FB523-E129-4A28-82CC-62D59F4D245A}" destId="{8E15BCFA-35A5-40EC-AE8D-2CC621B7AFB5}" srcOrd="0" destOrd="0" presId="urn:microsoft.com/office/officeart/2005/8/layout/vList4#1"/>
    <dgm:cxn modelId="{DBC27248-D19E-45E8-B5A2-797E69E9F9A0}" type="presParOf" srcId="{493FB523-E129-4A28-82CC-62D59F4D245A}" destId="{DD144D1F-1828-4A94-ADAF-5AA890D1B242}" srcOrd="1" destOrd="0" presId="urn:microsoft.com/office/officeart/2005/8/layout/vList4#1"/>
    <dgm:cxn modelId="{85CBAC02-DDC7-48CE-AD30-82A93A487D37}" type="presParOf" srcId="{493FB523-E129-4A28-82CC-62D59F4D245A}" destId="{4B595232-AC33-492F-9555-D7773E61C355}" srcOrd="2" destOrd="0" presId="urn:microsoft.com/office/officeart/2005/8/layout/vList4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1FC244-15AC-4139-81A7-754223E117D2}">
      <dsp:nvSpPr>
        <dsp:cNvPr id="0" name=""/>
        <dsp:cNvSpPr/>
      </dsp:nvSpPr>
      <dsp:spPr>
        <a:xfrm>
          <a:off x="1321760" y="1768"/>
          <a:ext cx="981940" cy="53659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1"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>
              <a:solidFill>
                <a:schemeClr val="accent6">
                  <a:lumMod val="50000"/>
                </a:schemeClr>
              </a:solidFill>
            </a:rPr>
            <a:t>Mantık</a:t>
          </a:r>
          <a:endParaRPr lang="tr-TR" sz="1400" kern="1200" dirty="0">
            <a:solidFill>
              <a:schemeClr val="accent6">
                <a:lumMod val="50000"/>
              </a:schemeClr>
            </a:solidFill>
          </a:endParaRPr>
        </a:p>
      </dsp:txBody>
      <dsp:txXfrm>
        <a:off x="1465562" y="80351"/>
        <a:ext cx="694336" cy="379433"/>
      </dsp:txXfrm>
    </dsp:sp>
    <dsp:sp modelId="{2413C6FF-CAC7-45D4-A17F-F35B73A7F280}">
      <dsp:nvSpPr>
        <dsp:cNvPr id="0" name=""/>
        <dsp:cNvSpPr/>
      </dsp:nvSpPr>
      <dsp:spPr>
        <a:xfrm>
          <a:off x="1657116" y="581940"/>
          <a:ext cx="311227" cy="311227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tint val="60000"/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1">
              <a:tint val="60000"/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500" kern="1200"/>
        </a:p>
      </dsp:txBody>
      <dsp:txXfrm>
        <a:off x="1698369" y="700953"/>
        <a:ext cx="228721" cy="73201"/>
      </dsp:txXfrm>
    </dsp:sp>
    <dsp:sp modelId="{69D65F95-19E9-427F-8FBA-8F14B8F31833}">
      <dsp:nvSpPr>
        <dsp:cNvPr id="0" name=""/>
        <dsp:cNvSpPr/>
      </dsp:nvSpPr>
      <dsp:spPr>
        <a:xfrm>
          <a:off x="1321760" y="936740"/>
          <a:ext cx="981940" cy="53659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1"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>
              <a:solidFill>
                <a:schemeClr val="accent6">
                  <a:lumMod val="50000"/>
                </a:schemeClr>
              </a:solidFill>
            </a:rPr>
            <a:t>İnsan</a:t>
          </a:r>
          <a:endParaRPr lang="tr-TR" sz="1400" kern="1200" dirty="0">
            <a:solidFill>
              <a:schemeClr val="accent6">
                <a:lumMod val="50000"/>
              </a:schemeClr>
            </a:solidFill>
          </a:endParaRPr>
        </a:p>
      </dsp:txBody>
      <dsp:txXfrm>
        <a:off x="1465562" y="1015323"/>
        <a:ext cx="694336" cy="379433"/>
      </dsp:txXfrm>
    </dsp:sp>
    <dsp:sp modelId="{234BBE6B-FED6-4226-BF95-F877E968AFF7}">
      <dsp:nvSpPr>
        <dsp:cNvPr id="0" name=""/>
        <dsp:cNvSpPr/>
      </dsp:nvSpPr>
      <dsp:spPr>
        <a:xfrm>
          <a:off x="1657116" y="1516912"/>
          <a:ext cx="311227" cy="311227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tint val="60000"/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1">
              <a:tint val="60000"/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500" kern="1200"/>
        </a:p>
      </dsp:txBody>
      <dsp:txXfrm>
        <a:off x="1698369" y="1635925"/>
        <a:ext cx="228721" cy="73201"/>
      </dsp:txXfrm>
    </dsp:sp>
    <dsp:sp modelId="{3FF9E04E-988E-468A-A44D-4E2EE9542076}">
      <dsp:nvSpPr>
        <dsp:cNvPr id="0" name=""/>
        <dsp:cNvSpPr/>
      </dsp:nvSpPr>
      <dsp:spPr>
        <a:xfrm>
          <a:off x="1321760" y="1871712"/>
          <a:ext cx="981940" cy="53659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1"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>
              <a:solidFill>
                <a:schemeClr val="accent6">
                  <a:lumMod val="50000"/>
                </a:schemeClr>
              </a:solidFill>
            </a:rPr>
            <a:t>Belge</a:t>
          </a:r>
          <a:endParaRPr lang="tr-TR" sz="1400" kern="1200" dirty="0">
            <a:solidFill>
              <a:schemeClr val="accent6">
                <a:lumMod val="50000"/>
              </a:schemeClr>
            </a:solidFill>
          </a:endParaRPr>
        </a:p>
      </dsp:txBody>
      <dsp:txXfrm>
        <a:off x="1465562" y="1950295"/>
        <a:ext cx="694336" cy="379433"/>
      </dsp:txXfrm>
    </dsp:sp>
    <dsp:sp modelId="{6A19D676-EB0C-4064-8178-C6D8F1DDBA35}">
      <dsp:nvSpPr>
        <dsp:cNvPr id="0" name=""/>
        <dsp:cNvSpPr/>
      </dsp:nvSpPr>
      <dsp:spPr>
        <a:xfrm>
          <a:off x="1657116" y="2451883"/>
          <a:ext cx="311227" cy="311227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tint val="60000"/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1">
              <a:tint val="60000"/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500" kern="1200"/>
        </a:p>
      </dsp:txBody>
      <dsp:txXfrm>
        <a:off x="1698369" y="2570896"/>
        <a:ext cx="228721" cy="73201"/>
      </dsp:txXfrm>
    </dsp:sp>
    <dsp:sp modelId="{D0109325-FC4C-44B3-BF73-810FB6B58347}">
      <dsp:nvSpPr>
        <dsp:cNvPr id="0" name=""/>
        <dsp:cNvSpPr/>
      </dsp:nvSpPr>
      <dsp:spPr>
        <a:xfrm>
          <a:off x="1321760" y="2806683"/>
          <a:ext cx="981940" cy="53659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1"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>
              <a:solidFill>
                <a:schemeClr val="accent6">
                  <a:lumMod val="50000"/>
                </a:schemeClr>
              </a:solidFill>
            </a:rPr>
            <a:t>Program</a:t>
          </a:r>
          <a:endParaRPr lang="tr-TR" sz="1400" kern="1200" dirty="0">
            <a:solidFill>
              <a:schemeClr val="accent6">
                <a:lumMod val="50000"/>
              </a:schemeClr>
            </a:solidFill>
          </a:endParaRPr>
        </a:p>
      </dsp:txBody>
      <dsp:txXfrm>
        <a:off x="1465562" y="2885266"/>
        <a:ext cx="694336" cy="379433"/>
      </dsp:txXfrm>
    </dsp:sp>
    <dsp:sp modelId="{A4E5FAEB-699C-4BCB-B930-2AD52BD8EA82}">
      <dsp:nvSpPr>
        <dsp:cNvPr id="0" name=""/>
        <dsp:cNvSpPr/>
      </dsp:nvSpPr>
      <dsp:spPr>
        <a:xfrm>
          <a:off x="1657116" y="3386855"/>
          <a:ext cx="311227" cy="311227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tint val="60000"/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1">
              <a:tint val="60000"/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500" kern="1200"/>
        </a:p>
      </dsp:txBody>
      <dsp:txXfrm>
        <a:off x="1698369" y="3505868"/>
        <a:ext cx="228721" cy="73201"/>
      </dsp:txXfrm>
    </dsp:sp>
    <dsp:sp modelId="{32B62B18-C890-41E9-8CEC-0DA016532197}">
      <dsp:nvSpPr>
        <dsp:cNvPr id="0" name=""/>
        <dsp:cNvSpPr/>
      </dsp:nvSpPr>
      <dsp:spPr>
        <a:xfrm>
          <a:off x="1321760" y="3741655"/>
          <a:ext cx="981940" cy="53659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1"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>
              <a:solidFill>
                <a:schemeClr val="accent6">
                  <a:lumMod val="50000"/>
                </a:schemeClr>
              </a:solidFill>
            </a:rPr>
            <a:t>Veri</a:t>
          </a:r>
          <a:endParaRPr lang="tr-TR" sz="1400" kern="1200" dirty="0">
            <a:solidFill>
              <a:schemeClr val="accent6">
                <a:lumMod val="50000"/>
              </a:schemeClr>
            </a:solidFill>
          </a:endParaRPr>
        </a:p>
      </dsp:txBody>
      <dsp:txXfrm>
        <a:off x="1465562" y="3820238"/>
        <a:ext cx="694336" cy="379433"/>
      </dsp:txXfrm>
    </dsp:sp>
    <dsp:sp modelId="{F1E7FD7E-1E8B-47CE-9D42-EBD21688430A}">
      <dsp:nvSpPr>
        <dsp:cNvPr id="0" name=""/>
        <dsp:cNvSpPr/>
      </dsp:nvSpPr>
      <dsp:spPr>
        <a:xfrm>
          <a:off x="2384190" y="2040204"/>
          <a:ext cx="170638" cy="19961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tint val="60000"/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1">
              <a:tint val="60000"/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900" kern="1200"/>
        </a:p>
      </dsp:txBody>
      <dsp:txXfrm>
        <a:off x="2384190" y="2080127"/>
        <a:ext cx="119447" cy="119769"/>
      </dsp:txXfrm>
    </dsp:sp>
    <dsp:sp modelId="{41A17A04-B676-45D5-8D2F-F22357F61AB9}">
      <dsp:nvSpPr>
        <dsp:cNvPr id="0" name=""/>
        <dsp:cNvSpPr/>
      </dsp:nvSpPr>
      <dsp:spPr>
        <a:xfrm>
          <a:off x="2625660" y="1762014"/>
          <a:ext cx="1019615" cy="755994"/>
        </a:xfrm>
        <a:prstGeom prst="ellipse">
          <a:avLst/>
        </a:prstGeom>
        <a:gradFill rotWithShape="1">
          <a:gsLst>
            <a:gs pos="0">
              <a:schemeClr val="accent1">
                <a:tint val="92000"/>
                <a:satMod val="170000"/>
              </a:schemeClr>
            </a:gs>
            <a:gs pos="15000">
              <a:schemeClr val="accent1">
                <a:tint val="92000"/>
                <a:shade val="99000"/>
                <a:satMod val="170000"/>
              </a:schemeClr>
            </a:gs>
            <a:gs pos="62000">
              <a:schemeClr val="accent1">
                <a:tint val="96000"/>
                <a:shade val="80000"/>
                <a:satMod val="170000"/>
              </a:schemeClr>
            </a:gs>
            <a:gs pos="97000">
              <a:schemeClr val="accent1">
                <a:tint val="98000"/>
                <a:shade val="63000"/>
                <a:satMod val="170000"/>
              </a:schemeClr>
            </a:gs>
            <a:gs pos="100000">
              <a:schemeClr val="accent1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5400000"/>
          </a:lightRig>
        </a:scene3d>
        <a:sp3d contourW="12700">
          <a:bevelT w="25400" h="50800" prst="angle"/>
          <a:contourClr>
            <a:schemeClr val="accent1"/>
          </a:contourClr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500" b="1" kern="1200" dirty="0" smtClean="0">
              <a:solidFill>
                <a:schemeClr val="accent6">
                  <a:lumMod val="50000"/>
                </a:schemeClr>
              </a:solidFill>
              <a:effectLst/>
            </a:rPr>
            <a:t>Yazılım</a:t>
          </a:r>
          <a:endParaRPr lang="tr-TR" sz="1500" b="1" kern="1200" dirty="0">
            <a:solidFill>
              <a:schemeClr val="accent6">
                <a:lumMod val="50000"/>
              </a:schemeClr>
            </a:solidFill>
            <a:effectLst/>
          </a:endParaRPr>
        </a:p>
      </dsp:txBody>
      <dsp:txXfrm>
        <a:off x="2774979" y="1872727"/>
        <a:ext cx="720977" cy="534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86C3EA-38B1-4012-A3B4-CDAF1C37E1D3}">
      <dsp:nvSpPr>
        <dsp:cNvPr id="0" name=""/>
        <dsp:cNvSpPr/>
      </dsp:nvSpPr>
      <dsp:spPr>
        <a:xfrm>
          <a:off x="0" y="0"/>
          <a:ext cx="7560840" cy="14393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800" kern="1200" dirty="0" smtClean="0">
              <a:solidFill>
                <a:srgbClr val="C00000"/>
              </a:solidFill>
            </a:rPr>
            <a:t>Bilgisayar Temelleri</a:t>
          </a:r>
          <a:endParaRPr lang="tr-TR" sz="2800" kern="1200" dirty="0">
            <a:solidFill>
              <a:srgbClr val="C00000"/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2200" kern="1200" dirty="0" smtClean="0"/>
            <a:t>Algoritmalar,  veri yapıları, programlama dilleri </a:t>
          </a:r>
          <a:endParaRPr lang="tr-TR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2200" kern="1200" dirty="0" smtClean="0"/>
            <a:t>İşletim sistemleri,  matematik</a:t>
          </a:r>
          <a:endParaRPr lang="tr-TR" sz="2200" kern="1200" dirty="0"/>
        </a:p>
      </dsp:txBody>
      <dsp:txXfrm>
        <a:off x="1656099" y="0"/>
        <a:ext cx="5904740" cy="1439316"/>
      </dsp:txXfrm>
    </dsp:sp>
    <dsp:sp modelId="{8FE8124A-F2D3-42E5-B9D8-94E9370818EA}">
      <dsp:nvSpPr>
        <dsp:cNvPr id="0" name=""/>
        <dsp:cNvSpPr/>
      </dsp:nvSpPr>
      <dsp:spPr>
        <a:xfrm>
          <a:off x="143931" y="143931"/>
          <a:ext cx="1512168" cy="1151452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B0B0A1-97D3-470F-B971-5B7371A0410C}">
      <dsp:nvSpPr>
        <dsp:cNvPr id="0" name=""/>
        <dsp:cNvSpPr/>
      </dsp:nvSpPr>
      <dsp:spPr>
        <a:xfrm>
          <a:off x="0" y="1583247"/>
          <a:ext cx="7560840" cy="14393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800" kern="1200" dirty="0" smtClean="0">
              <a:solidFill>
                <a:srgbClr val="C00000"/>
              </a:solidFill>
            </a:rPr>
            <a:t>Yazılım Mühendisliği</a:t>
          </a:r>
          <a:endParaRPr lang="tr-TR" sz="2800" kern="1200" dirty="0">
            <a:solidFill>
              <a:srgbClr val="C00000"/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2200" kern="1200" dirty="0" smtClean="0"/>
            <a:t>Mühendislik  disiplini,  çözümleme, tasarım, </a:t>
          </a:r>
          <a:endParaRPr lang="tr-TR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2200" kern="1200" dirty="0" smtClean="0"/>
            <a:t>Gerçekleştirim(kodlama), test, bakım,  geliştirme </a:t>
          </a:r>
          <a:endParaRPr lang="tr-TR" sz="2200" kern="1200" dirty="0"/>
        </a:p>
      </dsp:txBody>
      <dsp:txXfrm>
        <a:off x="1656099" y="1583247"/>
        <a:ext cx="5904740" cy="1439316"/>
      </dsp:txXfrm>
    </dsp:sp>
    <dsp:sp modelId="{0015EAB0-E81F-4427-87F2-74D26BEF7FFA}">
      <dsp:nvSpPr>
        <dsp:cNvPr id="0" name=""/>
        <dsp:cNvSpPr/>
      </dsp:nvSpPr>
      <dsp:spPr>
        <a:xfrm flipH="1">
          <a:off x="144014" y="1727179"/>
          <a:ext cx="1512001" cy="1151452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11699976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5896DF-7539-4870-874B-B56F6BDD281E}">
      <dsp:nvSpPr>
        <dsp:cNvPr id="0" name=""/>
        <dsp:cNvSpPr/>
      </dsp:nvSpPr>
      <dsp:spPr>
        <a:xfrm>
          <a:off x="0" y="3166495"/>
          <a:ext cx="7560840" cy="14393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800" kern="1200" dirty="0" smtClean="0">
              <a:solidFill>
                <a:srgbClr val="C00000"/>
              </a:solidFill>
            </a:rPr>
            <a:t>Yazılım Yönetimi</a:t>
          </a:r>
          <a:endParaRPr lang="tr-TR" sz="2800" kern="1200" dirty="0">
            <a:solidFill>
              <a:srgbClr val="C00000"/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2200" kern="1200" dirty="0" smtClean="0"/>
            <a:t>Süreç yönetimi,  Risk yönetimi, Kalite yönetimi</a:t>
          </a:r>
          <a:endParaRPr lang="tr-TR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2200" kern="1200" dirty="0" smtClean="0"/>
            <a:t>Geliştirme yönetimi,  Kazanım yönetimi</a:t>
          </a:r>
          <a:endParaRPr lang="tr-TR" sz="2200" kern="1200" dirty="0"/>
        </a:p>
      </dsp:txBody>
      <dsp:txXfrm>
        <a:off x="1656099" y="3166495"/>
        <a:ext cx="5904740" cy="1439316"/>
      </dsp:txXfrm>
    </dsp:sp>
    <dsp:sp modelId="{0F2F592D-18E7-4BAF-97F0-244FA37613FB}">
      <dsp:nvSpPr>
        <dsp:cNvPr id="0" name=""/>
        <dsp:cNvSpPr/>
      </dsp:nvSpPr>
      <dsp:spPr>
        <a:xfrm>
          <a:off x="143931" y="3310427"/>
          <a:ext cx="1512168" cy="1151452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15BCFA-35A5-40EC-AE8D-2CC621B7AFB5}">
      <dsp:nvSpPr>
        <dsp:cNvPr id="0" name=""/>
        <dsp:cNvSpPr/>
      </dsp:nvSpPr>
      <dsp:spPr>
        <a:xfrm>
          <a:off x="0" y="4749743"/>
          <a:ext cx="7560840" cy="14393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800" kern="1200" dirty="0" smtClean="0">
              <a:solidFill>
                <a:srgbClr val="C00000"/>
              </a:solidFill>
            </a:rPr>
            <a:t>Yazılım Alanları</a:t>
          </a:r>
          <a:endParaRPr lang="tr-TR" sz="2800" kern="1200" dirty="0">
            <a:solidFill>
              <a:srgbClr val="C00000"/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2200" kern="1200" dirty="0" smtClean="0"/>
            <a:t>Veri tabanı, mühendislik, Gömülü sistemler</a:t>
          </a:r>
          <a:endParaRPr lang="tr-TR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2200" kern="1200" dirty="0" smtClean="0"/>
            <a:t>Yapay zeka, …</a:t>
          </a:r>
          <a:endParaRPr lang="tr-TR" sz="2200" kern="1200" dirty="0"/>
        </a:p>
      </dsp:txBody>
      <dsp:txXfrm>
        <a:off x="1656099" y="4749743"/>
        <a:ext cx="5904740" cy="1439316"/>
      </dsp:txXfrm>
    </dsp:sp>
    <dsp:sp modelId="{DD144D1F-1828-4A94-ADAF-5AA890D1B242}">
      <dsp:nvSpPr>
        <dsp:cNvPr id="0" name=""/>
        <dsp:cNvSpPr/>
      </dsp:nvSpPr>
      <dsp:spPr>
        <a:xfrm>
          <a:off x="143848" y="4896542"/>
          <a:ext cx="1512334" cy="114571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#1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09DC4D6-251A-4E32-9F58-5EF63A864BC7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8457CA08-D0DF-4B92-803D-2F678DDCE2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532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FE1E7E57-1F10-4268-99D2-CEDBAC6DAB5A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1D2386A3-2E31-4C9B-B0BE-45709ADB98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87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4BC95E-0D9E-49A3-BAC0-E8DCFB190142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tr-TR" sz="120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kullanıcı için ne istedi,</a:t>
            </a:r>
            <a:br>
              <a:rPr lang="tr-TR" sz="120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</a:br>
            <a:r>
              <a:rPr lang="tr-TR" sz="120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Nasıl analist gördü,</a:t>
            </a:r>
            <a:br>
              <a:rPr lang="tr-TR" sz="120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</a:br>
            <a:r>
              <a:rPr lang="tr-TR" sz="120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Sistem nasıl tasarlandı</a:t>
            </a:r>
            <a:br>
              <a:rPr lang="tr-TR" sz="120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</a:br>
            <a:r>
              <a:rPr lang="tr-TR" sz="120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Programcı nasıl yazdı</a:t>
            </a:r>
            <a:br>
              <a:rPr lang="tr-TR" sz="120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</a:br>
            <a:r>
              <a:rPr lang="tr-TR" sz="120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kullanıcı gerçekten ne istediğini tarif edebildi,</a:t>
            </a:r>
            <a:br>
              <a:rPr lang="tr-TR" sz="120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</a:br>
            <a:r>
              <a:rPr lang="tr-TR" sz="120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Proje</a:t>
            </a:r>
            <a:r>
              <a:rPr lang="tr-TR" sz="1200" i="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tr-TR" sz="120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nasıl gerçekleşti</a:t>
            </a:r>
            <a:endParaRPr lang="tr-TR" dirty="0" smtClean="0"/>
          </a:p>
          <a:p>
            <a:pPr eaLnBrk="1" hangingPunct="1"/>
            <a:endParaRPr lang="tr-TR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4BC95E-0D9E-49A3-BAC0-E8DCFB190142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tr-TR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dirty="0" smtClean="0"/>
              <a:t>Programcı; </a:t>
            </a:r>
            <a:r>
              <a:rPr lang="tr-TR" sz="1200" dirty="0" err="1" smtClean="0"/>
              <a:t>agırlıklı</a:t>
            </a:r>
            <a:r>
              <a:rPr lang="tr-TR" sz="1200" dirty="0" smtClean="0"/>
              <a:t> </a:t>
            </a:r>
            <a:r>
              <a:rPr lang="pl-PL" sz="1200" dirty="0" smtClean="0"/>
              <a:t>olarak kodlama, sınama isi ile ilgilenir.</a:t>
            </a:r>
            <a:endParaRPr lang="tr-TR" sz="1200" dirty="0" smtClean="0"/>
          </a:p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dirty="0" smtClean="0">
                <a:solidFill>
                  <a:srgbClr val="C00000"/>
                </a:solidFill>
              </a:rPr>
              <a:t>Bunun için yazılım mühendisliği disiplini geliştirilmiştir.</a:t>
            </a:r>
            <a:endParaRPr lang="tr-TR" sz="1200" dirty="0" smtClean="0">
              <a:solidFill>
                <a:srgbClr val="C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2D8D6A-A28A-4105-9795-490E0D008D91}" type="slidenum">
              <a:rPr lang="tr-TR"/>
              <a:pPr/>
              <a:t>22</a:t>
            </a:fld>
            <a:endParaRPr lang="tr-TR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tr-TR" noProof="1" smtClean="0"/>
              <a:t>Asıl başlık stili için tıklatın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tr-TR" noProof="1" smtClean="0"/>
              <a:t>Asıl alt başlık stilini düzenlemek için tıklatın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2B1B66-3525-43D7-A4B5-E3A67C1A1EBB}" type="datetime1">
              <a:rPr lang="en-US" smtClean="0"/>
              <a:pPr/>
              <a:t>2/29/2016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Yazılım Mühendisliği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C7EF4D-DD50-400C-9F04-EB20CB99416E}" type="slidenum">
              <a:rPr lang="en-US" sz="28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4F40E6-27AF-41C0-9FB2-5F67FF141ABB}" type="datetime1">
              <a:rPr lang="en-US" smtClean="0"/>
              <a:pPr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Yazılım Mühendisliği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C7EF4D-DD50-400C-9F04-EB20CB99416E}" type="slidenum">
              <a:rPr lang="en-US" sz="28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5472BE-A309-4169-A8F3-684961E41890}" type="datetime1">
              <a:rPr lang="en-US" smtClean="0"/>
              <a:pPr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Yazılım Mühendisliği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C7EF4D-DD50-400C-9F04-EB20CB99416E}" type="slidenum">
              <a:rPr lang="en-US" sz="28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41633B-912D-4700-B637-3EDED84E6253}" type="datetime1">
              <a:rPr lang="en-US" smtClean="0"/>
              <a:pPr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Yazılım Mühendisliği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C7EF4D-DD50-400C-9F04-EB20CB99416E}" type="slidenum">
              <a:rPr lang="en-US" sz="28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5A76B7-E65D-4A80-935E-C34DA20A2181}" type="datetime1">
              <a:rPr lang="en-US" smtClean="0"/>
              <a:pPr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Yazılım Mühendisliği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8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39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949E83-AD2B-46B2-AAF3-7F52A63385B2}" type="datetime1">
              <a:rPr lang="en-US" smtClean="0"/>
              <a:pPr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Yazılım Mühendisliği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B0B614-DEDC-4BC8-8679-FECB92C1609B}" type="datetime1">
              <a:rPr lang="en-US" smtClean="0"/>
              <a:pPr/>
              <a:t>2/29/2016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Yazılım Mühendisliği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0BBE5-65C1-403A-AA2A-9EB646752F31}" type="datetime1">
              <a:rPr lang="en-US" smtClean="0"/>
              <a:pPr/>
              <a:t>2/29/2016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Yazılım Mühendisliği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FC4D28-FA28-4D62-B484-DEC55A1785BB}" type="datetime1">
              <a:rPr lang="en-US" smtClean="0"/>
              <a:pPr/>
              <a:t>2/29/2016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Yazılım Mühendisliği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810000" cy="698500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B1248A-E950-4371-A789-571E4537D11A}" type="datetime1">
              <a:rPr lang="en-US" smtClean="0"/>
              <a:pPr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Yazılım Mühendisliği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452582-FE55-4536-BBF4-FC5F5EA96ABB}" type="datetime1">
              <a:rPr lang="en-US" smtClean="0"/>
              <a:pPr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Yazılım Mühendisliği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0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latinLnBrk="0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/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tr-TR" noProof="1" smtClean="0"/>
              <a:t>Asıl başlık stili için tıklatın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tr-TR" noProof="1" smtClean="0"/>
              <a:t>Asıl metin stillerini düzenlemek için tıklatın</a:t>
            </a:r>
          </a:p>
          <a:p>
            <a:pPr lvl="1"/>
            <a:r>
              <a:rPr lang="tr-TR" noProof="1" smtClean="0"/>
              <a:t>İkinci düzey</a:t>
            </a:r>
          </a:p>
          <a:p>
            <a:pPr lvl="2"/>
            <a:r>
              <a:rPr lang="tr-TR" noProof="1" smtClean="0"/>
              <a:t>Üçüncü düzey</a:t>
            </a:r>
          </a:p>
          <a:p>
            <a:pPr lvl="3"/>
            <a:r>
              <a:rPr lang="tr-TR" noProof="1" smtClean="0"/>
              <a:t>Dördüncü düzey</a:t>
            </a:r>
          </a:p>
          <a:p>
            <a:pPr lvl="4"/>
            <a:r>
              <a:rPr lang="tr-TR" noProof="1" smtClean="0"/>
              <a:t>Beşinci düzey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0CFC2EE1-B9ED-4F09-80FA-7273CF73DF64}" type="datetime1">
              <a:rPr lang="en-US" smtClean="0"/>
              <a:pPr algn="r"/>
              <a:t>2/29/2016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 sz="1200" smtClean="0">
                <a:solidFill>
                  <a:schemeClr val="bg2">
                    <a:shade val="50000"/>
                  </a:schemeClr>
                </a:solidFill>
                <a:effectLst/>
              </a:rPr>
              <a:t>Yazılım Mühendisliği</a:t>
            </a:r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E5C7EF4D-DD50-400C-9F04-EB20CB99416E}" type="slidenum">
              <a:rPr lang="en-US" sz="2800" smtClean="0">
                <a:solidFill>
                  <a:schemeClr val="tx2"/>
                </a:solidFill>
              </a:rPr>
              <a:pPr algn="ctr"/>
              <a:t>‹#›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1619672" y="1196752"/>
            <a:ext cx="6912768" cy="1472184"/>
          </a:xfrm>
        </p:spPr>
        <p:txBody>
          <a:bodyPr>
            <a:normAutofit/>
          </a:bodyPr>
          <a:lstStyle/>
          <a:p>
            <a:pPr algn="ctr"/>
            <a:r>
              <a:rPr lang="tr-TR" b="1" noProof="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itchFamily="34" charset="0"/>
              </a:rPr>
              <a:t>Yazılım </a:t>
            </a:r>
            <a:br>
              <a:rPr lang="tr-TR" b="1" noProof="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itchFamily="34" charset="0"/>
              </a:rPr>
            </a:br>
            <a:r>
              <a:rPr lang="tr-TR" b="1" noProof="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itchFamily="34" charset="0"/>
              </a:rPr>
              <a:t>Mühendisliği </a:t>
            </a:r>
            <a:endParaRPr lang="tr-TR" b="1" noProof="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Script" pitchFamily="34" charset="0"/>
            </a:endParaRPr>
          </a:p>
        </p:txBody>
      </p:sp>
      <p:sp>
        <p:nvSpPr>
          <p:cNvPr id="6" name="5 Dikdörtgen"/>
          <p:cNvSpPr/>
          <p:nvPr/>
        </p:nvSpPr>
        <p:spPr>
          <a:xfrm rot="16200000">
            <a:off x="-1738686" y="3381704"/>
            <a:ext cx="44291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Yazılım Mühendisliği</a:t>
            </a:r>
            <a:endParaRPr lang="tr-TR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14" name="13 Dikdörtgen"/>
          <p:cNvSpPr/>
          <p:nvPr/>
        </p:nvSpPr>
        <p:spPr>
          <a:xfrm>
            <a:off x="142844" y="142852"/>
            <a:ext cx="9286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Hafta </a:t>
            </a:r>
          </a:p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1</a:t>
            </a:r>
            <a:endParaRPr lang="tr-TR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10" name="9 Dikdörtgen"/>
          <p:cNvSpPr/>
          <p:nvPr/>
        </p:nvSpPr>
        <p:spPr>
          <a:xfrm>
            <a:off x="8001024" y="6286520"/>
            <a:ext cx="859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ush Script MT" pitchFamily="66" charset="0"/>
              </a:rPr>
              <a:t>YYurtaY</a:t>
            </a:r>
            <a:endParaRPr lang="tr-TR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6 Slayt Numarası Yer Tutucusu"/>
          <p:cNvSpPr txBox="1">
            <a:spLocks/>
          </p:cNvSpPr>
          <p:nvPr/>
        </p:nvSpPr>
        <p:spPr>
          <a:xfrm>
            <a:off x="169335" y="6143644"/>
            <a:ext cx="673073" cy="592844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C7EF4D-DD50-400C-9F04-EB20CB99416E}" type="slidenum">
              <a:rPr kumimoji="0" lang="en-US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r>
              <a:rPr kumimoji="0" lang="tr-TR" sz="2000" b="1" i="0" u="none" strike="noStrike" kern="1200" cap="none" spc="50" normalizeH="0" baseline="0" noProof="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50" normalizeH="0" baseline="0" noProof="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Sayfa</a:t>
            </a:r>
            <a:endParaRPr kumimoji="0" lang="en-US" sz="2000" b="1" i="0" u="none" strike="noStrike" kern="1200" cap="none" spc="50" normalizeH="0" baseline="0" noProof="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stral" pitchFamily="66" charset="0"/>
              <a:ea typeface="+mn-ea"/>
              <a:cs typeface="+mn-cs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2780928"/>
            <a:ext cx="7198472" cy="3055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620688"/>
            <a:ext cx="7848872" cy="6048672"/>
          </a:xfrm>
        </p:spPr>
        <p:txBody>
          <a:bodyPr>
            <a:noAutofit/>
          </a:bodyPr>
          <a:lstStyle/>
          <a:p>
            <a:pPr marL="531813" indent="-282575">
              <a:tabLst>
                <a:tab pos="628650" algn="l"/>
              </a:tabLst>
            </a:pPr>
            <a:r>
              <a:rPr lang="tr-TR" sz="1600" b="1" dirty="0" smtClean="0">
                <a:solidFill>
                  <a:schemeClr val="accent1">
                    <a:lumMod val="50000"/>
                  </a:schemeClr>
                </a:solidFill>
              </a:rPr>
              <a:t>Analiz</a:t>
            </a:r>
          </a:p>
          <a:p>
            <a:pPr marL="1160463" indent="-282575"/>
            <a:r>
              <a:rPr lang="tr-TR" sz="1600" b="1" dirty="0" smtClean="0">
                <a:solidFill>
                  <a:schemeClr val="accent1">
                    <a:lumMod val="50000"/>
                  </a:schemeClr>
                </a:solidFill>
              </a:rPr>
              <a:t>Tasarım</a:t>
            </a:r>
          </a:p>
          <a:p>
            <a:pPr marL="1790700" indent="-282575"/>
            <a:r>
              <a:rPr lang="tr-TR" sz="1600" b="1" dirty="0" smtClean="0">
                <a:solidFill>
                  <a:schemeClr val="accent1">
                    <a:lumMod val="50000"/>
                  </a:schemeClr>
                </a:solidFill>
              </a:rPr>
              <a:t>Kodlama</a:t>
            </a:r>
          </a:p>
          <a:p>
            <a:pPr marL="2501900" indent="-282575"/>
            <a:r>
              <a:rPr lang="tr-TR" sz="1600" b="1" dirty="0" smtClean="0">
                <a:solidFill>
                  <a:schemeClr val="accent1">
                    <a:lumMod val="50000"/>
                  </a:schemeClr>
                </a:solidFill>
              </a:rPr>
              <a:t>Sistem testi</a:t>
            </a:r>
          </a:p>
          <a:p>
            <a:pPr marL="3487738" indent="-282575"/>
            <a:r>
              <a:rPr lang="tr-TR" sz="1600" b="1" dirty="0" smtClean="0">
                <a:solidFill>
                  <a:schemeClr val="accent1">
                    <a:lumMod val="50000"/>
                  </a:schemeClr>
                </a:solidFill>
              </a:rPr>
              <a:t>  Bakım </a:t>
            </a:r>
          </a:p>
          <a:p>
            <a:pPr marL="3487738" indent="-282575"/>
            <a:endParaRPr lang="tr-TR" sz="1600" b="1" dirty="0" smtClean="0">
              <a:solidFill>
                <a:schemeClr val="accent1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tr-TR" sz="1600" dirty="0" smtClean="0"/>
              <a:t>Yazılım üretiminin, mühendislik yöntemleriyle yapılmasını öngören ve bu yönden yöntem, araç, teknik ve metodolojiler üreten bir disiplindir.</a:t>
            </a:r>
          </a:p>
          <a:p>
            <a:pPr lvl="1"/>
            <a:r>
              <a:rPr lang="tr-TR" sz="1600" dirty="0" smtClean="0"/>
              <a:t> Yöntemler</a:t>
            </a:r>
          </a:p>
          <a:p>
            <a:pPr lvl="1"/>
            <a:r>
              <a:rPr lang="tr-TR" sz="1600" dirty="0" smtClean="0"/>
              <a:t>Araçlar  </a:t>
            </a:r>
          </a:p>
          <a:p>
            <a:pPr lvl="1"/>
            <a:r>
              <a:rPr lang="tr-TR" sz="1600" dirty="0" smtClean="0"/>
              <a:t>Teknikler </a:t>
            </a:r>
          </a:p>
          <a:p>
            <a:pPr>
              <a:buNone/>
            </a:pPr>
            <a:r>
              <a:rPr lang="tr-T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“Yazılım üretiminde (Yaşam döngüsü) belirtilen aşamaların sistematik olarak izlenmesi ve gerçekleştirilebilmesi yazılım mühendisliği için ön şarttır.”</a:t>
            </a:r>
          </a:p>
          <a:p>
            <a:pPr marL="282575" indent="-282575"/>
            <a:endParaRPr lang="tr-TR" sz="1600" b="1" dirty="0">
              <a:solidFill>
                <a:schemeClr val="accent1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7 Dikdörtgen"/>
          <p:cNvSpPr/>
          <p:nvPr/>
        </p:nvSpPr>
        <p:spPr>
          <a:xfrm rot="16200000">
            <a:off x="-1738686" y="3881770"/>
            <a:ext cx="44291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Yazılım Mühendisliği</a:t>
            </a:r>
            <a:endParaRPr lang="tr-TR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9" name="8 Dikdörtgen"/>
          <p:cNvSpPr/>
          <p:nvPr/>
        </p:nvSpPr>
        <p:spPr>
          <a:xfrm>
            <a:off x="142844" y="142852"/>
            <a:ext cx="9286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Hafta </a:t>
            </a:r>
          </a:p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1</a:t>
            </a:r>
            <a:endParaRPr lang="tr-TR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10" name="6 Slayt Numarası Yer Tutucusu"/>
          <p:cNvSpPr txBox="1">
            <a:spLocks/>
          </p:cNvSpPr>
          <p:nvPr/>
        </p:nvSpPr>
        <p:spPr>
          <a:xfrm>
            <a:off x="169335" y="6143644"/>
            <a:ext cx="673073" cy="592844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C7EF4D-DD50-400C-9F04-EB20CB99416E}" type="slidenum">
              <a:rPr kumimoji="0" lang="en-US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Sayfa</a:t>
            </a:r>
            <a:endParaRPr kumimoji="0" lang="en-US" sz="2000" b="1" i="0" u="none" strike="noStrike" kern="1200" cap="none" spc="50" normalizeH="0" baseline="0" noProof="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stral" pitchFamily="66" charset="0"/>
              <a:ea typeface="+mn-ea"/>
              <a:cs typeface="+mn-cs"/>
            </a:endParaRPr>
          </a:p>
        </p:txBody>
      </p:sp>
      <p:grpSp>
        <p:nvGrpSpPr>
          <p:cNvPr id="2" name="13 Grup"/>
          <p:cNvGrpSpPr/>
          <p:nvPr/>
        </p:nvGrpSpPr>
        <p:grpSpPr>
          <a:xfrm>
            <a:off x="1907704" y="908720"/>
            <a:ext cx="3600400" cy="1944216"/>
            <a:chOff x="1763688" y="4293096"/>
            <a:chExt cx="3600400" cy="1944216"/>
          </a:xfrm>
        </p:grpSpPr>
        <p:sp>
          <p:nvSpPr>
            <p:cNvPr id="7" name="6 Yay"/>
            <p:cNvSpPr/>
            <p:nvPr/>
          </p:nvSpPr>
          <p:spPr>
            <a:xfrm>
              <a:off x="1763688" y="4293096"/>
              <a:ext cx="1152128" cy="576064"/>
            </a:xfrm>
            <a:prstGeom prst="arc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10 Yay"/>
            <p:cNvSpPr/>
            <p:nvPr/>
          </p:nvSpPr>
          <p:spPr>
            <a:xfrm>
              <a:off x="2555776" y="4725144"/>
              <a:ext cx="1152128" cy="576064"/>
            </a:xfrm>
            <a:prstGeom prst="arc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11 Yay"/>
            <p:cNvSpPr/>
            <p:nvPr/>
          </p:nvSpPr>
          <p:spPr>
            <a:xfrm>
              <a:off x="3275856" y="5229200"/>
              <a:ext cx="1152128" cy="576064"/>
            </a:xfrm>
            <a:prstGeom prst="arc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12 Yay"/>
            <p:cNvSpPr/>
            <p:nvPr/>
          </p:nvSpPr>
          <p:spPr>
            <a:xfrm>
              <a:off x="4211960" y="5661248"/>
              <a:ext cx="1152128" cy="576064"/>
            </a:xfrm>
            <a:prstGeom prst="arc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14" name="13 Bulut Belirtme Çizgisi"/>
          <p:cNvSpPr/>
          <p:nvPr/>
        </p:nvSpPr>
        <p:spPr>
          <a:xfrm>
            <a:off x="6156176" y="476672"/>
            <a:ext cx="2376264" cy="1296144"/>
          </a:xfrm>
          <a:prstGeom prst="cloudCallout">
            <a:avLst>
              <a:gd name="adj1" fmla="val -90781"/>
              <a:gd name="adj2" fmla="val 56680"/>
            </a:avLst>
          </a:prstGeom>
          <a:solidFill>
            <a:schemeClr val="accent1"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 smtClean="0">
                <a:solidFill>
                  <a:schemeClr val="tx1"/>
                </a:solidFill>
              </a:rPr>
              <a:t>Şelale Modeli</a:t>
            </a:r>
          </a:p>
          <a:p>
            <a:pPr algn="ctr"/>
            <a:r>
              <a:rPr lang="tr-TR" sz="1400" dirty="0" smtClean="0">
                <a:solidFill>
                  <a:schemeClr val="tx1"/>
                </a:solidFill>
              </a:rPr>
              <a:t>(</a:t>
            </a:r>
            <a:r>
              <a:rPr lang="tr-TR" sz="1400" dirty="0" err="1" smtClean="0">
                <a:solidFill>
                  <a:schemeClr val="tx1"/>
                </a:solidFill>
              </a:rPr>
              <a:t>Waterfall</a:t>
            </a:r>
            <a:r>
              <a:rPr lang="tr-TR" sz="1400" dirty="0" smtClean="0">
                <a:solidFill>
                  <a:schemeClr val="tx1"/>
                </a:solidFill>
              </a:rPr>
              <a:t> Model)</a:t>
            </a:r>
          </a:p>
          <a:p>
            <a:pPr algn="ctr"/>
            <a:endParaRPr lang="tr-TR" sz="1200" dirty="0" err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Dikdörtgen"/>
          <p:cNvSpPr/>
          <p:nvPr/>
        </p:nvSpPr>
        <p:spPr>
          <a:xfrm rot="16200000">
            <a:off x="-1738686" y="3881770"/>
            <a:ext cx="44291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Yazılım Mühendisliği</a:t>
            </a:r>
            <a:endParaRPr lang="tr-TR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9" name="8 Dikdörtgen"/>
          <p:cNvSpPr/>
          <p:nvPr/>
        </p:nvSpPr>
        <p:spPr>
          <a:xfrm>
            <a:off x="142844" y="142852"/>
            <a:ext cx="9286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Hafta </a:t>
            </a:r>
          </a:p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1</a:t>
            </a:r>
            <a:endParaRPr lang="tr-TR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10" name="6 Slayt Numarası Yer Tutucusu"/>
          <p:cNvSpPr txBox="1">
            <a:spLocks/>
          </p:cNvSpPr>
          <p:nvPr/>
        </p:nvSpPr>
        <p:spPr>
          <a:xfrm>
            <a:off x="169335" y="6143644"/>
            <a:ext cx="673073" cy="592844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C7EF4D-DD50-400C-9F04-EB20CB99416E}" type="slidenum">
              <a:rPr kumimoji="0" lang="en-US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Sayfa</a:t>
            </a:r>
            <a:endParaRPr kumimoji="0" lang="en-US" sz="2000" b="1" i="0" u="none" strike="noStrike" kern="1200" cap="none" spc="50" normalizeH="0" baseline="0" noProof="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stral" pitchFamily="66" charset="0"/>
              <a:ea typeface="+mn-ea"/>
              <a:cs typeface="+mn-cs"/>
            </a:endParaRPr>
          </a:p>
        </p:txBody>
      </p:sp>
      <p:cxnSp>
        <p:nvCxnSpPr>
          <p:cNvPr id="11" name="10 Düz Ok Bağlayıcısı"/>
          <p:cNvCxnSpPr/>
          <p:nvPr/>
        </p:nvCxnSpPr>
        <p:spPr>
          <a:xfrm>
            <a:off x="2195736" y="5733256"/>
            <a:ext cx="6480720" cy="158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Düz Ok Bağlayıcısı"/>
          <p:cNvCxnSpPr/>
          <p:nvPr/>
        </p:nvCxnSpPr>
        <p:spPr>
          <a:xfrm rot="16200000" flipV="1">
            <a:off x="-216532" y="3320988"/>
            <a:ext cx="5120952" cy="838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22 Grup"/>
          <p:cNvGrpSpPr/>
          <p:nvPr/>
        </p:nvGrpSpPr>
        <p:grpSpPr>
          <a:xfrm>
            <a:off x="2987824" y="1556792"/>
            <a:ext cx="4680520" cy="3600400"/>
            <a:chOff x="3203848" y="713301"/>
            <a:chExt cx="5516183" cy="4299875"/>
          </a:xfrm>
        </p:grpSpPr>
        <p:sp>
          <p:nvSpPr>
            <p:cNvPr id="19" name="18 Yay"/>
            <p:cNvSpPr/>
            <p:nvPr/>
          </p:nvSpPr>
          <p:spPr>
            <a:xfrm flipH="1">
              <a:off x="5495186" y="2691244"/>
              <a:ext cx="2232248" cy="1944216"/>
            </a:xfrm>
            <a:prstGeom prst="arc">
              <a:avLst>
                <a:gd name="adj1" fmla="val 15699173"/>
                <a:gd name="adj2" fmla="val 19085357"/>
              </a:avLst>
            </a:prstGeom>
            <a:ln w="22225" cmpd="thinThick">
              <a:solidFill>
                <a:srgbClr val="FFC000"/>
              </a:solidFill>
              <a:headEnd type="stealt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0" name="19 Yay"/>
            <p:cNvSpPr/>
            <p:nvPr/>
          </p:nvSpPr>
          <p:spPr>
            <a:xfrm rot="17500648" flipH="1" flipV="1">
              <a:off x="4672649" y="1639149"/>
              <a:ext cx="1722892" cy="1308101"/>
            </a:xfrm>
            <a:prstGeom prst="arc">
              <a:avLst>
                <a:gd name="adj1" fmla="val 14153176"/>
                <a:gd name="adj2" fmla="val 19085357"/>
              </a:avLst>
            </a:prstGeom>
            <a:ln w="22225" cmpd="thinThick">
              <a:solidFill>
                <a:srgbClr val="FFC000"/>
              </a:solidFill>
              <a:headEnd type="stealt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22" name="21 Düz Bağlayıcı"/>
            <p:cNvCxnSpPr/>
            <p:nvPr/>
          </p:nvCxnSpPr>
          <p:spPr>
            <a:xfrm flipV="1">
              <a:off x="3203848" y="713301"/>
              <a:ext cx="5516183" cy="4299875"/>
            </a:xfrm>
            <a:prstGeom prst="line">
              <a:avLst/>
            </a:prstGeom>
            <a:ln w="22225" cmpd="thinThick">
              <a:solidFill>
                <a:srgbClr val="FFC000"/>
              </a:solidFill>
              <a:headEnd type="none"/>
              <a:tailEnd type="stealt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23 Metin kutusu"/>
          <p:cNvSpPr txBox="1"/>
          <p:nvPr/>
        </p:nvSpPr>
        <p:spPr>
          <a:xfrm>
            <a:off x="6084168" y="3140968"/>
            <a:ext cx="1101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Maliyetler</a:t>
            </a:r>
            <a:endParaRPr lang="tr-TR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24 Metin kutusu"/>
          <p:cNvSpPr txBox="1"/>
          <p:nvPr/>
        </p:nvSpPr>
        <p:spPr>
          <a:xfrm>
            <a:off x="5436096" y="234888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Kalite</a:t>
            </a:r>
            <a:endParaRPr lang="tr-TR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25 Metin kutusu"/>
          <p:cNvSpPr txBox="1"/>
          <p:nvPr/>
        </p:nvSpPr>
        <p:spPr>
          <a:xfrm>
            <a:off x="7524328" y="5805264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Zaman</a:t>
            </a:r>
            <a:endParaRPr lang="tr-TR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8" name="27 Düz Ok Bağlayıcısı"/>
          <p:cNvCxnSpPr/>
          <p:nvPr/>
        </p:nvCxnSpPr>
        <p:spPr>
          <a:xfrm>
            <a:off x="2555776" y="2852936"/>
            <a:ext cx="5544616" cy="1800200"/>
          </a:xfrm>
          <a:prstGeom prst="straightConnector1">
            <a:avLst/>
          </a:prstGeom>
          <a:ln w="25400" cmpd="tri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Metin kutusu"/>
          <p:cNvSpPr txBox="1"/>
          <p:nvPr/>
        </p:nvSpPr>
        <p:spPr>
          <a:xfrm>
            <a:off x="6588224" y="4797152"/>
            <a:ext cx="207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Donanım Maliyetleri</a:t>
            </a:r>
            <a:endParaRPr lang="tr-TR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0" name="29 Düz Ok Bağlayıcısı"/>
          <p:cNvCxnSpPr/>
          <p:nvPr/>
        </p:nvCxnSpPr>
        <p:spPr>
          <a:xfrm rot="5400000" flipH="1" flipV="1">
            <a:off x="2555776" y="2060848"/>
            <a:ext cx="3024336" cy="3024336"/>
          </a:xfrm>
          <a:prstGeom prst="straightConnector1">
            <a:avLst/>
          </a:prstGeom>
          <a:ln w="25400" cmpd="tri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36 Metin kutusu"/>
          <p:cNvSpPr txBox="1"/>
          <p:nvPr/>
        </p:nvSpPr>
        <p:spPr>
          <a:xfrm>
            <a:off x="3203848" y="1844824"/>
            <a:ext cx="2212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Donanım Kabiliyetleri</a:t>
            </a:r>
            <a:endParaRPr lang="tr-TR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38 Metin kutusu"/>
          <p:cNvSpPr txBox="1"/>
          <p:nvPr/>
        </p:nvSpPr>
        <p:spPr>
          <a:xfrm rot="19394014">
            <a:off x="6015576" y="1267618"/>
            <a:ext cx="2524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Yazılım kalite ve maliyeti</a:t>
            </a:r>
            <a:endParaRPr lang="tr-TR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764704"/>
            <a:ext cx="7848872" cy="590465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r-TR" sz="1600" dirty="0" smtClean="0"/>
              <a:t>Büyük çaptaki uygulamalar ne kadar test </a:t>
            </a:r>
            <a:r>
              <a:rPr lang="tr-TR" sz="1600" dirty="0" err="1" smtClean="0"/>
              <a:t>edilsede</a:t>
            </a:r>
            <a:r>
              <a:rPr lang="tr-TR" sz="1600" dirty="0" smtClean="0"/>
              <a:t>, hiçbir zaman %100 hatadan arındırılamaz.</a:t>
            </a:r>
          </a:p>
          <a:p>
            <a:pPr>
              <a:buNone/>
            </a:pPr>
            <a:endParaRPr lang="tr-TR" sz="1600" dirty="0" smtClean="0"/>
          </a:p>
          <a:p>
            <a:pPr>
              <a:buNone/>
            </a:pPr>
            <a:r>
              <a:rPr lang="tr-TR" sz="1600" b="1" dirty="0" smtClean="0"/>
              <a:t>Yazılım geliştirme (çoğunlukla) ;</a:t>
            </a:r>
          </a:p>
          <a:p>
            <a:pPr marL="982663" indent="-282575"/>
            <a:r>
              <a:rPr lang="tr-TR" sz="1600" dirty="0" smtClean="0"/>
              <a:t>Proje temellidir</a:t>
            </a:r>
          </a:p>
          <a:p>
            <a:pPr marL="982663" indent="-282575"/>
            <a:r>
              <a:rPr lang="tr-TR" sz="1600" dirty="0" smtClean="0"/>
              <a:t>Yoğundur (bilgi yoğun)</a:t>
            </a:r>
          </a:p>
          <a:p>
            <a:pPr marL="982663" indent="-282575"/>
            <a:r>
              <a:rPr lang="tr-TR" sz="1600" dirty="0" smtClean="0"/>
              <a:t>Genellikle bütçelerini aşar</a:t>
            </a:r>
          </a:p>
          <a:p>
            <a:pPr marL="982663" indent="-282575"/>
            <a:r>
              <a:rPr lang="tr-TR" sz="1600" dirty="0" smtClean="0"/>
              <a:t>Öngörülen zamandan uzun süren</a:t>
            </a:r>
          </a:p>
          <a:p>
            <a:pPr marL="982663" indent="-282575"/>
            <a:r>
              <a:rPr lang="tr-TR" sz="1600" dirty="0" smtClean="0"/>
              <a:t> Zorluklarla doludur</a:t>
            </a:r>
          </a:p>
          <a:p>
            <a:pPr marL="982663" indent="-282575"/>
            <a:r>
              <a:rPr lang="tr-TR" sz="1600" dirty="0" smtClean="0"/>
              <a:t>Zaman alıcıdır</a:t>
            </a:r>
          </a:p>
          <a:p>
            <a:pPr marL="982663" indent="-282575"/>
            <a:r>
              <a:rPr lang="tr-TR" sz="1600" dirty="0" smtClean="0"/>
              <a:t>Hesapta olmayan masraflar gerektirir</a:t>
            </a:r>
          </a:p>
          <a:p>
            <a:pPr marL="982663" indent="-282575"/>
            <a:r>
              <a:rPr lang="tr-TR" sz="1600" dirty="0" smtClean="0"/>
              <a:t>Sürekli devam eden süreçtir.</a:t>
            </a:r>
          </a:p>
          <a:p>
            <a:pPr marL="982663" indent="-282575"/>
            <a:r>
              <a:rPr lang="tr-T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…</a:t>
            </a:r>
            <a:endParaRPr lang="tr-TR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7 Dikdörtgen"/>
          <p:cNvSpPr/>
          <p:nvPr/>
        </p:nvSpPr>
        <p:spPr>
          <a:xfrm rot="16200000">
            <a:off x="-1738686" y="3881770"/>
            <a:ext cx="44291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Yazılım Mühendisliği</a:t>
            </a:r>
            <a:endParaRPr lang="tr-TR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9" name="8 Dikdörtgen"/>
          <p:cNvSpPr/>
          <p:nvPr/>
        </p:nvSpPr>
        <p:spPr>
          <a:xfrm>
            <a:off x="142844" y="142852"/>
            <a:ext cx="9286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Hafta </a:t>
            </a:r>
          </a:p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1</a:t>
            </a:r>
            <a:endParaRPr lang="tr-TR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10" name="6 Slayt Numarası Yer Tutucusu"/>
          <p:cNvSpPr txBox="1">
            <a:spLocks/>
          </p:cNvSpPr>
          <p:nvPr/>
        </p:nvSpPr>
        <p:spPr>
          <a:xfrm>
            <a:off x="169335" y="6143644"/>
            <a:ext cx="673073" cy="592844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C7EF4D-DD50-400C-9F04-EB20CB99416E}" type="slidenum">
              <a:rPr kumimoji="0" lang="en-US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Sayfa</a:t>
            </a:r>
            <a:endParaRPr kumimoji="0" lang="en-US" sz="2000" b="1" i="0" u="none" strike="noStrike" kern="1200" cap="none" spc="50" normalizeH="0" baseline="0" noProof="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stral" pitchFamily="66" charset="0"/>
              <a:ea typeface="+mn-ea"/>
              <a:cs typeface="+mn-cs"/>
            </a:endParaRPr>
          </a:p>
        </p:txBody>
      </p:sp>
      <p:sp>
        <p:nvSpPr>
          <p:cNvPr id="6" name="5 Metin kutusu"/>
          <p:cNvSpPr txBox="1"/>
          <p:nvPr/>
        </p:nvSpPr>
        <p:spPr>
          <a:xfrm>
            <a:off x="1331640" y="188640"/>
            <a:ext cx="1349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Problemler !</a:t>
            </a:r>
            <a:endParaRPr lang="tr-TR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980728"/>
            <a:ext cx="8028384" cy="5877272"/>
          </a:xfrm>
        </p:spPr>
        <p:txBody>
          <a:bodyPr>
            <a:noAutofit/>
          </a:bodyPr>
          <a:lstStyle/>
          <a:p>
            <a:r>
              <a:rPr lang="tr-TR" sz="1600" dirty="0" smtClean="0">
                <a:solidFill>
                  <a:srgbClr val="C00000"/>
                </a:solidFill>
              </a:rPr>
              <a:t>Değişik yetenekte bir çok personel (raportör, programcı, test sorumlusu,  çözümleyici),</a:t>
            </a:r>
          </a:p>
          <a:p>
            <a:r>
              <a:rPr lang="tr-TR" sz="1600" dirty="0" smtClean="0">
                <a:solidFill>
                  <a:srgbClr val="C00000"/>
                </a:solidFill>
              </a:rPr>
              <a:t>Yeniliğe ve değişime  tepki gösteren kullanıcı ve yöneticiler,</a:t>
            </a:r>
          </a:p>
          <a:p>
            <a:r>
              <a:rPr lang="tr-TR" sz="1600" dirty="0" smtClean="0">
                <a:solidFill>
                  <a:srgbClr val="C00000"/>
                </a:solidFill>
              </a:rPr>
              <a:t>Standart ve yöntem eksiklikleri,</a:t>
            </a:r>
          </a:p>
          <a:p>
            <a:r>
              <a:rPr lang="tr-TR" sz="1600" dirty="0" smtClean="0">
                <a:solidFill>
                  <a:srgbClr val="C00000"/>
                </a:solidFill>
              </a:rPr>
              <a:t>Yeterince tanımlanmamış, oldukça karmaşık kullanıcı beklentileri,</a:t>
            </a:r>
          </a:p>
          <a:p>
            <a:r>
              <a:rPr lang="tr-TR" sz="1600" dirty="0" smtClean="0">
                <a:solidFill>
                  <a:srgbClr val="C00000"/>
                </a:solidFill>
              </a:rPr>
              <a:t>Personel sirkülasyonunun fazla olması,</a:t>
            </a:r>
          </a:p>
          <a:p>
            <a:r>
              <a:rPr lang="tr-TR" sz="1600" dirty="0" smtClean="0">
                <a:solidFill>
                  <a:srgbClr val="C00000"/>
                </a:solidFill>
              </a:rPr>
              <a:t>Yüksek eğitim maliyetleri,</a:t>
            </a:r>
          </a:p>
          <a:p>
            <a:r>
              <a:rPr lang="tr-TR" sz="1600" dirty="0" smtClean="0">
                <a:solidFill>
                  <a:srgbClr val="C00000"/>
                </a:solidFill>
              </a:rPr>
              <a:t>Dışsal ve içsel kısıtlar (maliyet, zaman, işgücü),</a:t>
            </a:r>
          </a:p>
          <a:p>
            <a:r>
              <a:rPr lang="tr-TR" sz="1600" dirty="0" smtClean="0">
                <a:solidFill>
                  <a:srgbClr val="C00000"/>
                </a:solidFill>
              </a:rPr>
              <a:t>Verimsiz kaynak kullanımı,</a:t>
            </a:r>
          </a:p>
          <a:p>
            <a:r>
              <a:rPr lang="tr-TR" sz="1600" dirty="0" smtClean="0">
                <a:solidFill>
                  <a:srgbClr val="C00000"/>
                </a:solidFill>
              </a:rPr>
              <a:t>Mevcut yazılımlardaki yetersizlik ve kalitesizlik,</a:t>
            </a:r>
          </a:p>
          <a:p>
            <a:r>
              <a:rPr lang="tr-TR" sz="1600" dirty="0" smtClean="0">
                <a:solidFill>
                  <a:srgbClr val="C00000"/>
                </a:solidFill>
              </a:rPr>
              <a:t>Üretim maliyetlerinin yüksek olması,</a:t>
            </a:r>
          </a:p>
          <a:p>
            <a:endParaRPr lang="tr-TR" sz="1600" dirty="0" smtClean="0">
              <a:solidFill>
                <a:srgbClr val="C00000"/>
              </a:solidFill>
            </a:endParaRPr>
          </a:p>
        </p:txBody>
      </p:sp>
      <p:sp>
        <p:nvSpPr>
          <p:cNvPr id="8" name="7 Dikdörtgen"/>
          <p:cNvSpPr/>
          <p:nvPr/>
        </p:nvSpPr>
        <p:spPr>
          <a:xfrm rot="16200000">
            <a:off x="-1738686" y="3881770"/>
            <a:ext cx="44291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Yazılım Mühendisliği</a:t>
            </a:r>
            <a:endParaRPr lang="tr-TR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9" name="8 Dikdörtgen"/>
          <p:cNvSpPr/>
          <p:nvPr/>
        </p:nvSpPr>
        <p:spPr>
          <a:xfrm>
            <a:off x="142844" y="142852"/>
            <a:ext cx="9286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Hafta </a:t>
            </a:r>
          </a:p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1</a:t>
            </a:r>
            <a:endParaRPr lang="tr-TR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10" name="6 Slayt Numarası Yer Tutucusu"/>
          <p:cNvSpPr txBox="1">
            <a:spLocks/>
          </p:cNvSpPr>
          <p:nvPr/>
        </p:nvSpPr>
        <p:spPr>
          <a:xfrm>
            <a:off x="169335" y="6143644"/>
            <a:ext cx="673073" cy="592844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C7EF4D-DD50-400C-9F04-EB20CB99416E}" type="slidenum">
              <a:rPr kumimoji="0" lang="en-US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Sayfa</a:t>
            </a:r>
            <a:endParaRPr kumimoji="0" lang="en-US" sz="2000" b="1" i="0" u="none" strike="noStrike" kern="1200" cap="none" spc="50" normalizeH="0" baseline="0" noProof="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stral" pitchFamily="66" charset="0"/>
              <a:ea typeface="+mn-ea"/>
              <a:cs typeface="+mn-cs"/>
            </a:endParaRPr>
          </a:p>
        </p:txBody>
      </p:sp>
      <p:sp>
        <p:nvSpPr>
          <p:cNvPr id="6" name="5 Metin kutusu"/>
          <p:cNvSpPr txBox="1"/>
          <p:nvPr/>
        </p:nvSpPr>
        <p:spPr>
          <a:xfrm>
            <a:off x="1187624" y="188640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Problemler !</a:t>
            </a:r>
            <a:endParaRPr lang="tr-T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35696" y="548680"/>
            <a:ext cx="7128792" cy="6120680"/>
          </a:xfrm>
        </p:spPr>
        <p:txBody>
          <a:bodyPr>
            <a:noAutofit/>
          </a:bodyPr>
          <a:lstStyle/>
          <a:p>
            <a:pPr marL="609600" indent="-609600">
              <a:buFont typeface="Wingdings" pitchFamily="2" charset="2"/>
              <a:buNone/>
            </a:pPr>
            <a:r>
              <a:rPr lang="tr-T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Yazılım üretiminde Hataların Dağılımı :</a:t>
            </a:r>
          </a:p>
          <a:p>
            <a:pPr marL="709613" indent="-282575"/>
            <a:r>
              <a:rPr lang="tr-TR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Mantıksal Tasarım               %25</a:t>
            </a:r>
          </a:p>
          <a:p>
            <a:pPr marL="709613" indent="-282575"/>
            <a:r>
              <a:rPr lang="tr-TR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İşlevsel Tasarım                  %15</a:t>
            </a:r>
          </a:p>
          <a:p>
            <a:pPr marL="709613" indent="-282575"/>
            <a:r>
              <a:rPr lang="tr-TR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Kodlama                            %35</a:t>
            </a:r>
          </a:p>
          <a:p>
            <a:pPr marL="709613" indent="-282575"/>
            <a:r>
              <a:rPr lang="tr-TR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Belgeleme ve Diğer işlevler  %25</a:t>
            </a:r>
          </a:p>
          <a:p>
            <a:endParaRPr lang="tr-TR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tr-T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Yazılım Üretiminde Hata Düzeltme Maliyetleri  :</a:t>
            </a:r>
          </a:p>
          <a:p>
            <a:pPr marL="804863" indent="-282575"/>
            <a:r>
              <a:rPr lang="tr-TR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Çözümleme                    %1</a:t>
            </a:r>
          </a:p>
          <a:p>
            <a:pPr marL="804863" indent="-282575"/>
            <a:r>
              <a:rPr lang="tr-TR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Tasarım                          %5</a:t>
            </a:r>
          </a:p>
          <a:p>
            <a:pPr marL="804863" indent="-282575"/>
            <a:r>
              <a:rPr lang="tr-TR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Kodlama                        %15</a:t>
            </a:r>
          </a:p>
          <a:p>
            <a:pPr marL="804863" indent="-282575"/>
            <a:r>
              <a:rPr lang="tr-TR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Test                              %30</a:t>
            </a:r>
          </a:p>
          <a:p>
            <a:pPr marL="804863" indent="-282575"/>
            <a:r>
              <a:rPr lang="tr-TR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Kabul Testi                     %40</a:t>
            </a:r>
          </a:p>
          <a:p>
            <a:pPr marL="804863" indent="-282575"/>
            <a:r>
              <a:rPr lang="tr-TR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Uygulama                     %100</a:t>
            </a:r>
            <a:endParaRPr lang="tr-TR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7 Dikdörtgen"/>
          <p:cNvSpPr/>
          <p:nvPr/>
        </p:nvSpPr>
        <p:spPr>
          <a:xfrm rot="16200000">
            <a:off x="-1738686" y="3881770"/>
            <a:ext cx="44291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Yazılım Mühendisliği</a:t>
            </a:r>
            <a:endParaRPr lang="tr-TR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9" name="8 Dikdörtgen"/>
          <p:cNvSpPr/>
          <p:nvPr/>
        </p:nvSpPr>
        <p:spPr>
          <a:xfrm>
            <a:off x="142844" y="142852"/>
            <a:ext cx="9286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Hafta </a:t>
            </a:r>
          </a:p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1</a:t>
            </a:r>
            <a:endParaRPr lang="tr-TR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10" name="6 Slayt Numarası Yer Tutucusu"/>
          <p:cNvSpPr txBox="1">
            <a:spLocks/>
          </p:cNvSpPr>
          <p:nvPr/>
        </p:nvSpPr>
        <p:spPr>
          <a:xfrm>
            <a:off x="169335" y="6143644"/>
            <a:ext cx="673073" cy="592844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C7EF4D-DD50-400C-9F04-EB20CB99416E}" type="slidenum">
              <a:rPr kumimoji="0" lang="en-US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Sayfa</a:t>
            </a:r>
            <a:endParaRPr kumimoji="0" lang="en-US" sz="2000" b="1" i="0" u="none" strike="noStrike" kern="1200" cap="none" spc="50" normalizeH="0" baseline="0" noProof="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stral" pitchFamily="66" charset="0"/>
              <a:ea typeface="+mn-ea"/>
              <a:cs typeface="+mn-cs"/>
            </a:endParaRPr>
          </a:p>
        </p:txBody>
      </p:sp>
      <p:sp>
        <p:nvSpPr>
          <p:cNvPr id="6" name="5 Metin kutusu"/>
          <p:cNvSpPr txBox="1"/>
          <p:nvPr/>
        </p:nvSpPr>
        <p:spPr>
          <a:xfrm>
            <a:off x="1187624" y="188640"/>
            <a:ext cx="1011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>
                <a:solidFill>
                  <a:srgbClr val="C00000"/>
                </a:solidFill>
              </a:rPr>
              <a:t>Hatalar </a:t>
            </a:r>
            <a:endParaRPr lang="tr-TR" sz="2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692696"/>
            <a:ext cx="7272808" cy="583264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r-TR" sz="1600" dirty="0" smtClean="0"/>
              <a:t>Yazılımın mühendislik olarak ifade edilmesi demek ;</a:t>
            </a:r>
          </a:p>
          <a:p>
            <a:pPr>
              <a:buNone/>
            </a:pPr>
            <a:r>
              <a:rPr lang="tr-TR" sz="1600" b="1" dirty="0" smtClean="0"/>
              <a:t>Belirli standartlara </a:t>
            </a:r>
            <a:r>
              <a:rPr lang="tr-TR" sz="1600" dirty="0" smtClean="0"/>
              <a:t>uyması ve </a:t>
            </a:r>
            <a:r>
              <a:rPr lang="tr-TR" sz="1600" b="1" dirty="0" smtClean="0"/>
              <a:t>ölçülebilir olması </a:t>
            </a:r>
            <a:r>
              <a:rPr lang="tr-TR" sz="1600" dirty="0" smtClean="0"/>
              <a:t>gerekir.</a:t>
            </a:r>
          </a:p>
          <a:p>
            <a:pPr marL="709613" indent="-282575"/>
            <a:r>
              <a:rPr lang="tr-TR" sz="1600" dirty="0" smtClean="0"/>
              <a:t>Kalite standartları,</a:t>
            </a:r>
          </a:p>
          <a:p>
            <a:pPr marL="709613" indent="-282575"/>
            <a:r>
              <a:rPr lang="tr-TR" sz="1600" dirty="0" smtClean="0"/>
              <a:t>Kalitenin ölçülebilmesi</a:t>
            </a:r>
          </a:p>
          <a:p>
            <a:pPr marL="709613" indent="-282575"/>
            <a:r>
              <a:rPr lang="tr-TR" sz="1600" dirty="0" smtClean="0"/>
              <a:t>Verimin standartları,</a:t>
            </a:r>
          </a:p>
          <a:p>
            <a:pPr marL="709613" indent="-282575"/>
            <a:r>
              <a:rPr lang="tr-TR" sz="1600" dirty="0" smtClean="0"/>
              <a:t>Verimin ölçülebilmesi</a:t>
            </a:r>
          </a:p>
          <a:p>
            <a:pPr marL="709613" indent="-282575"/>
            <a:endParaRPr lang="tr-TR" sz="1600" dirty="0" smtClean="0"/>
          </a:p>
          <a:p>
            <a:pPr marL="709613" indent="-282575"/>
            <a:endParaRPr lang="tr-TR" sz="1600" dirty="0" smtClean="0"/>
          </a:p>
          <a:p>
            <a:pPr marL="709613" indent="-282575"/>
            <a:r>
              <a:rPr lang="tr-TR" sz="1600" dirty="0" smtClean="0"/>
              <a:t>Hata sayısının düşük düzeyde olması</a:t>
            </a:r>
          </a:p>
          <a:p>
            <a:pPr marL="709613" indent="-282575"/>
            <a:r>
              <a:rPr lang="tr-TR" sz="1600" dirty="0" smtClean="0"/>
              <a:t>Kullanıcı isterlerine cevap oluşturabilme (tamamını gerçekleştirebilme)</a:t>
            </a:r>
          </a:p>
          <a:p>
            <a:pPr marL="709613" indent="-282575"/>
            <a:r>
              <a:rPr lang="tr-TR" sz="1600" dirty="0" smtClean="0"/>
              <a:t>Arızalar arası zamanın uzunluğu </a:t>
            </a:r>
          </a:p>
          <a:p>
            <a:pPr marL="709613" indent="-282575"/>
            <a:r>
              <a:rPr lang="tr-TR" sz="1600" dirty="0" smtClean="0"/>
              <a:t>Destek ve gelişme.</a:t>
            </a:r>
            <a:endParaRPr lang="tr-TR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09613" indent="-282575"/>
            <a:endParaRPr lang="tr-TR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7 Dikdörtgen"/>
          <p:cNvSpPr/>
          <p:nvPr/>
        </p:nvSpPr>
        <p:spPr>
          <a:xfrm rot="16200000">
            <a:off x="-1738686" y="3881770"/>
            <a:ext cx="44291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Yazılım Mühendisliği</a:t>
            </a:r>
            <a:endParaRPr lang="tr-TR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9" name="8 Dikdörtgen"/>
          <p:cNvSpPr/>
          <p:nvPr/>
        </p:nvSpPr>
        <p:spPr>
          <a:xfrm>
            <a:off x="142844" y="142852"/>
            <a:ext cx="9286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Hafta </a:t>
            </a:r>
          </a:p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1</a:t>
            </a:r>
            <a:endParaRPr lang="tr-TR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10" name="6 Slayt Numarası Yer Tutucusu"/>
          <p:cNvSpPr txBox="1">
            <a:spLocks/>
          </p:cNvSpPr>
          <p:nvPr/>
        </p:nvSpPr>
        <p:spPr>
          <a:xfrm>
            <a:off x="169335" y="6143644"/>
            <a:ext cx="673073" cy="592844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C7EF4D-DD50-400C-9F04-EB20CB99416E}" type="slidenum">
              <a:rPr kumimoji="0" lang="en-US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Sayfa</a:t>
            </a:r>
            <a:endParaRPr kumimoji="0" lang="en-US" sz="2000" b="1" i="0" u="none" strike="noStrike" kern="1200" cap="none" spc="50" normalizeH="0" baseline="0" noProof="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stral" pitchFamily="66" charset="0"/>
              <a:ea typeface="+mn-ea"/>
              <a:cs typeface="+mn-cs"/>
            </a:endParaRPr>
          </a:p>
        </p:txBody>
      </p:sp>
      <p:sp>
        <p:nvSpPr>
          <p:cNvPr id="6" name="5 Metin kutusu"/>
          <p:cNvSpPr txBox="1"/>
          <p:nvPr/>
        </p:nvSpPr>
        <p:spPr>
          <a:xfrm>
            <a:off x="1331640" y="188640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Mühendislik ! </a:t>
            </a:r>
            <a:endParaRPr lang="tr-TR" dirty="0"/>
          </a:p>
        </p:txBody>
      </p:sp>
      <p:sp>
        <p:nvSpPr>
          <p:cNvPr id="7" name="6 Metin kutusu"/>
          <p:cNvSpPr txBox="1"/>
          <p:nvPr/>
        </p:nvSpPr>
        <p:spPr>
          <a:xfrm>
            <a:off x="1331640" y="371703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Kalite</a:t>
            </a:r>
            <a:endParaRPr lang="tr-TR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980728"/>
            <a:ext cx="7344816" cy="5688632"/>
          </a:xfrm>
        </p:spPr>
        <p:txBody>
          <a:bodyPr>
            <a:noAutofit/>
          </a:bodyPr>
          <a:lstStyle/>
          <a:p>
            <a:r>
              <a:rPr lang="tr-TR" sz="1600" dirty="0" smtClean="0"/>
              <a:t>Sistem yazılımı</a:t>
            </a:r>
          </a:p>
          <a:p>
            <a:r>
              <a:rPr lang="tr-TR" sz="1600" dirty="0" smtClean="0"/>
              <a:t>Gerçek-zamanlı yazılım</a:t>
            </a:r>
          </a:p>
          <a:p>
            <a:r>
              <a:rPr lang="tr-TR" sz="1600" dirty="0" smtClean="0"/>
              <a:t>İs yazılımı</a:t>
            </a:r>
          </a:p>
          <a:p>
            <a:r>
              <a:rPr lang="tr-TR" sz="1600" dirty="0" smtClean="0"/>
              <a:t>Mühendislik ve bilimsel yazılım</a:t>
            </a:r>
          </a:p>
          <a:p>
            <a:r>
              <a:rPr lang="tr-TR" sz="1600" dirty="0" smtClean="0"/>
              <a:t>Gömülü yazılım</a:t>
            </a:r>
          </a:p>
          <a:p>
            <a:r>
              <a:rPr lang="tr-TR" sz="1600" dirty="0" smtClean="0"/>
              <a:t>Kişisel bilgisayar</a:t>
            </a:r>
          </a:p>
          <a:p>
            <a:r>
              <a:rPr lang="tr-TR" sz="1600" dirty="0" smtClean="0"/>
              <a:t>Yapay zeka yazılımı</a:t>
            </a:r>
          </a:p>
          <a:p>
            <a:r>
              <a:rPr lang="tr-T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…</a:t>
            </a:r>
            <a:endParaRPr lang="tr-TR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7 Dikdörtgen"/>
          <p:cNvSpPr/>
          <p:nvPr/>
        </p:nvSpPr>
        <p:spPr>
          <a:xfrm rot="16200000">
            <a:off x="-1738686" y="3881770"/>
            <a:ext cx="44291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Yazılım Mühendisliği</a:t>
            </a:r>
            <a:endParaRPr lang="tr-TR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9" name="8 Dikdörtgen"/>
          <p:cNvSpPr/>
          <p:nvPr/>
        </p:nvSpPr>
        <p:spPr>
          <a:xfrm>
            <a:off x="142844" y="142852"/>
            <a:ext cx="9286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Hafta </a:t>
            </a:r>
          </a:p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1</a:t>
            </a:r>
            <a:endParaRPr lang="tr-TR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10" name="6 Slayt Numarası Yer Tutucusu"/>
          <p:cNvSpPr txBox="1">
            <a:spLocks/>
          </p:cNvSpPr>
          <p:nvPr/>
        </p:nvSpPr>
        <p:spPr>
          <a:xfrm>
            <a:off x="169335" y="6143644"/>
            <a:ext cx="673073" cy="592844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C7EF4D-DD50-400C-9F04-EB20CB99416E}" type="slidenum">
              <a:rPr kumimoji="0" lang="en-US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Sayfa</a:t>
            </a:r>
            <a:endParaRPr kumimoji="0" lang="en-US" sz="2000" b="1" i="0" u="none" strike="noStrike" kern="1200" cap="none" spc="50" normalizeH="0" baseline="0" noProof="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stral" pitchFamily="66" charset="0"/>
              <a:ea typeface="+mn-ea"/>
              <a:cs typeface="+mn-cs"/>
            </a:endParaRPr>
          </a:p>
        </p:txBody>
      </p:sp>
      <p:sp>
        <p:nvSpPr>
          <p:cNvPr id="6" name="5 Metin kutusu"/>
          <p:cNvSpPr txBox="1"/>
          <p:nvPr/>
        </p:nvSpPr>
        <p:spPr>
          <a:xfrm>
            <a:off x="1331640" y="188640"/>
            <a:ext cx="1126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Yazılımlar </a:t>
            </a:r>
            <a:endParaRPr lang="tr-TR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260648"/>
            <a:ext cx="7848872" cy="6408712"/>
          </a:xfrm>
        </p:spPr>
        <p:txBody>
          <a:bodyPr>
            <a:noAutofit/>
          </a:bodyPr>
          <a:lstStyle/>
          <a:p>
            <a:pPr marL="609600" indent="-609600">
              <a:buFont typeface="Wingdings" pitchFamily="2" charset="2"/>
              <a:buNone/>
            </a:pPr>
            <a:r>
              <a:rPr lang="tr-TR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endParaRPr lang="tr-TR" sz="16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609600" indent="-609600">
              <a:buFont typeface="Wingdings" pitchFamily="2" charset="2"/>
              <a:buNone/>
            </a:pPr>
            <a:endParaRPr lang="tr-TR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609600" indent="-609600">
              <a:buFont typeface="Wingdings" pitchFamily="2" charset="2"/>
              <a:buNone/>
            </a:pPr>
            <a:endParaRPr lang="tr-TR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609600" indent="-609600">
              <a:buFont typeface="Wingdings" pitchFamily="2" charset="2"/>
              <a:buNone/>
            </a:pPr>
            <a:endParaRPr lang="tr-TR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609600" indent="-609600">
              <a:buFont typeface="Wingdings" pitchFamily="2" charset="2"/>
              <a:buNone/>
            </a:pPr>
            <a:endParaRPr lang="tr-TR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419350" indent="-282575"/>
            <a:endParaRPr lang="tr-TR" sz="1600" dirty="0" smtClean="0"/>
          </a:p>
          <a:p>
            <a:pPr marL="2419350" indent="-625475">
              <a:buNone/>
            </a:pPr>
            <a:r>
              <a:rPr lang="tr-TR" sz="1600" b="1" dirty="0" smtClean="0"/>
              <a:t>Örnekler</a:t>
            </a:r>
          </a:p>
          <a:p>
            <a:pPr marL="2419350" indent="-282575"/>
            <a:r>
              <a:rPr lang="tr-TR" sz="1600" dirty="0" smtClean="0"/>
              <a:t>Hesaplama       (Nümerik Çözümleme)</a:t>
            </a:r>
          </a:p>
          <a:p>
            <a:pPr marL="2419350" indent="-282575"/>
            <a:r>
              <a:rPr lang="tr-TR" sz="1600" dirty="0" smtClean="0"/>
              <a:t>süreç temelli    (Gömülü sistemler)</a:t>
            </a:r>
          </a:p>
          <a:p>
            <a:pPr marL="2419350" indent="-282575"/>
            <a:r>
              <a:rPr lang="tr-TR" sz="1600" dirty="0" smtClean="0"/>
              <a:t>Veri isleme       (finans sektörü)</a:t>
            </a:r>
          </a:p>
          <a:p>
            <a:pPr marL="2419350" indent="-282575"/>
            <a:r>
              <a:rPr lang="tr-TR" sz="1600" dirty="0" smtClean="0"/>
              <a:t>CAD                (Sinyal işleme)</a:t>
            </a:r>
            <a:endParaRPr lang="tr-TR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419350" indent="-282575"/>
            <a:r>
              <a:rPr lang="tr-TR" sz="1600" dirty="0" smtClean="0"/>
              <a:t>Kural Temelli     (Robotik, Yapay Zeka)</a:t>
            </a:r>
          </a:p>
        </p:txBody>
      </p:sp>
      <p:sp>
        <p:nvSpPr>
          <p:cNvPr id="8" name="7 Dikdörtgen"/>
          <p:cNvSpPr/>
          <p:nvPr/>
        </p:nvSpPr>
        <p:spPr>
          <a:xfrm rot="16200000">
            <a:off x="-1738686" y="3881770"/>
            <a:ext cx="44291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Yazılım Mühendisliği</a:t>
            </a:r>
            <a:endParaRPr lang="tr-TR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9" name="8 Dikdörtgen"/>
          <p:cNvSpPr/>
          <p:nvPr/>
        </p:nvSpPr>
        <p:spPr>
          <a:xfrm>
            <a:off x="142844" y="142852"/>
            <a:ext cx="9286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Hafta </a:t>
            </a:r>
          </a:p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1</a:t>
            </a:r>
            <a:endParaRPr lang="tr-TR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10" name="6 Slayt Numarası Yer Tutucusu"/>
          <p:cNvSpPr txBox="1">
            <a:spLocks/>
          </p:cNvSpPr>
          <p:nvPr/>
        </p:nvSpPr>
        <p:spPr>
          <a:xfrm>
            <a:off x="169335" y="6143644"/>
            <a:ext cx="673073" cy="592844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C7EF4D-DD50-400C-9F04-EB20CB99416E}" type="slidenum">
              <a:rPr kumimoji="0" lang="en-US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Sayfa</a:t>
            </a:r>
            <a:endParaRPr kumimoji="0" lang="en-US" sz="2000" b="1" i="0" u="none" strike="noStrike" kern="1200" cap="none" spc="50" normalizeH="0" baseline="0" noProof="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stral" pitchFamily="66" charset="0"/>
              <a:ea typeface="+mn-ea"/>
              <a:cs typeface="+mn-cs"/>
            </a:endParaRPr>
          </a:p>
        </p:txBody>
      </p:sp>
      <p:sp>
        <p:nvSpPr>
          <p:cNvPr id="6" name="5 Dikdörtgen"/>
          <p:cNvSpPr/>
          <p:nvPr/>
        </p:nvSpPr>
        <p:spPr>
          <a:xfrm>
            <a:off x="1475656" y="90872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73050" indent="-273050">
              <a:buFont typeface="Arial" pitchFamily="34" charset="0"/>
              <a:buChar char="•"/>
            </a:pPr>
            <a:r>
              <a:rPr lang="tr-TR" dirty="0" smtClean="0"/>
              <a:t>İşlevlerine göre</a:t>
            </a:r>
          </a:p>
          <a:p>
            <a:pPr marL="273050" indent="-273050">
              <a:buFont typeface="Arial" pitchFamily="34" charset="0"/>
              <a:buChar char="•"/>
            </a:pPr>
            <a:endParaRPr lang="tr-TR" dirty="0" smtClean="0"/>
          </a:p>
          <a:p>
            <a:pPr marL="273050" indent="-273050">
              <a:buFont typeface="Arial" pitchFamily="34" charset="0"/>
              <a:buChar char="•"/>
            </a:pPr>
            <a:r>
              <a:rPr lang="tr-TR" dirty="0" smtClean="0"/>
              <a:t>Zamana dayalı ve uygulama alanlarına göre</a:t>
            </a:r>
          </a:p>
          <a:p>
            <a:pPr marL="273050" indent="-273050">
              <a:buFont typeface="Arial" pitchFamily="34" charset="0"/>
              <a:buChar char="•"/>
            </a:pPr>
            <a:endParaRPr lang="tr-TR" dirty="0" smtClean="0"/>
          </a:p>
          <a:p>
            <a:pPr marL="273050" indent="-273050">
              <a:buFont typeface="Arial" pitchFamily="34" charset="0"/>
              <a:buChar char="•"/>
            </a:pPr>
            <a:r>
              <a:rPr lang="tr-TR" dirty="0" smtClean="0"/>
              <a:t>Boyutlarına göre</a:t>
            </a:r>
            <a:endParaRPr lang="tr-TR" dirty="0"/>
          </a:p>
        </p:txBody>
      </p:sp>
      <p:sp>
        <p:nvSpPr>
          <p:cNvPr id="7" name="6 Metin kutusu"/>
          <p:cNvSpPr txBox="1"/>
          <p:nvPr/>
        </p:nvSpPr>
        <p:spPr>
          <a:xfrm>
            <a:off x="1331640" y="188640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Sınıflama </a:t>
            </a:r>
            <a:endParaRPr lang="tr-TR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260648"/>
            <a:ext cx="7848872" cy="6408712"/>
          </a:xfrm>
        </p:spPr>
        <p:txBody>
          <a:bodyPr>
            <a:noAutofit/>
          </a:bodyPr>
          <a:lstStyle/>
          <a:p>
            <a:pPr marL="609600" indent="-609600">
              <a:buFont typeface="Wingdings" pitchFamily="2" charset="2"/>
              <a:buNone/>
            </a:pPr>
            <a:r>
              <a:rPr lang="tr-TR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endParaRPr lang="tr-TR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7 Dikdörtgen"/>
          <p:cNvSpPr/>
          <p:nvPr/>
        </p:nvSpPr>
        <p:spPr>
          <a:xfrm rot="16200000">
            <a:off x="-1738686" y="3881770"/>
            <a:ext cx="44291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Yazılım Mühendisliği</a:t>
            </a:r>
            <a:endParaRPr lang="tr-TR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9" name="8 Dikdörtgen"/>
          <p:cNvSpPr/>
          <p:nvPr/>
        </p:nvSpPr>
        <p:spPr>
          <a:xfrm>
            <a:off x="142844" y="142852"/>
            <a:ext cx="9286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Hafta </a:t>
            </a:r>
          </a:p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1</a:t>
            </a:r>
            <a:endParaRPr lang="tr-TR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10" name="6 Slayt Numarası Yer Tutucusu"/>
          <p:cNvSpPr txBox="1">
            <a:spLocks/>
          </p:cNvSpPr>
          <p:nvPr/>
        </p:nvSpPr>
        <p:spPr>
          <a:xfrm>
            <a:off x="169335" y="6143644"/>
            <a:ext cx="673073" cy="592844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C7EF4D-DD50-400C-9F04-EB20CB99416E}" type="slidenum">
              <a:rPr kumimoji="0" lang="en-US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Sayfa</a:t>
            </a:r>
            <a:endParaRPr kumimoji="0" lang="en-US" sz="2000" b="1" i="0" u="none" strike="noStrike" kern="1200" cap="none" spc="50" normalizeH="0" baseline="0" noProof="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stral" pitchFamily="66" charset="0"/>
              <a:ea typeface="+mn-ea"/>
              <a:cs typeface="+mn-cs"/>
            </a:endParaRPr>
          </a:p>
        </p:txBody>
      </p:sp>
      <p:graphicFrame>
        <p:nvGraphicFramePr>
          <p:cNvPr id="6" name="5 Diyagram"/>
          <p:cNvGraphicFramePr/>
          <p:nvPr/>
        </p:nvGraphicFramePr>
        <p:xfrm>
          <a:off x="1259632" y="548680"/>
          <a:ext cx="7560840" cy="6192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Metin kutusu"/>
          <p:cNvSpPr txBox="1"/>
          <p:nvPr/>
        </p:nvSpPr>
        <p:spPr>
          <a:xfrm>
            <a:off x="1331640" y="107340"/>
            <a:ext cx="3811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Yazılım Mühendisliğinde İçerik Bilgileri </a:t>
            </a:r>
            <a:endParaRPr lang="tr-TR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908720"/>
            <a:ext cx="7848872" cy="5760640"/>
          </a:xfrm>
        </p:spPr>
        <p:txBody>
          <a:bodyPr>
            <a:noAutofit/>
          </a:bodyPr>
          <a:lstStyle/>
          <a:p>
            <a:r>
              <a:rPr lang="tr-TR" sz="1600" dirty="0" smtClean="0"/>
              <a:t> Üretimi ve işlemleri içine alan mühendislik disiplini</a:t>
            </a:r>
          </a:p>
          <a:p>
            <a:r>
              <a:rPr lang="tr-TR" sz="1600" dirty="0" smtClean="0"/>
              <a:t> Yazılım Mühendisliği Yönetimi</a:t>
            </a:r>
          </a:p>
          <a:p>
            <a:r>
              <a:rPr lang="tr-TR" sz="1600" dirty="0" smtClean="0"/>
              <a:t> Yazılım ihtiyaç Analizi</a:t>
            </a:r>
          </a:p>
          <a:p>
            <a:r>
              <a:rPr lang="tr-TR" sz="1600" dirty="0" smtClean="0"/>
              <a:t> Yazılım Yönetimi</a:t>
            </a:r>
          </a:p>
          <a:p>
            <a:r>
              <a:rPr lang="tr-TR" sz="1600" dirty="0" smtClean="0"/>
              <a:t> Yazılım Tasarımı</a:t>
            </a:r>
          </a:p>
          <a:p>
            <a:r>
              <a:rPr lang="tr-TR" sz="1600" dirty="0" smtClean="0"/>
              <a:t> Yazılım Yapılandırılması</a:t>
            </a:r>
          </a:p>
          <a:p>
            <a:r>
              <a:rPr lang="tr-TR" sz="1600" dirty="0" smtClean="0"/>
              <a:t> Yazılım Testi</a:t>
            </a:r>
          </a:p>
          <a:p>
            <a:r>
              <a:rPr lang="tr-TR" sz="1600" dirty="0" smtClean="0"/>
              <a:t> Yazılım Mühendisliği Altyapısı</a:t>
            </a:r>
          </a:p>
          <a:p>
            <a:r>
              <a:rPr lang="tr-TR" sz="1600" dirty="0" smtClean="0"/>
              <a:t> Yazılım Mühendisliği işlemi</a:t>
            </a:r>
          </a:p>
          <a:p>
            <a:r>
              <a:rPr lang="tr-TR" sz="1600" dirty="0" smtClean="0"/>
              <a:t> Yazılım Değerlendirme ve Bakımı</a:t>
            </a:r>
          </a:p>
          <a:p>
            <a:r>
              <a:rPr lang="tr-TR" sz="1600" dirty="0" smtClean="0"/>
              <a:t> Yazılım Kalite Analizi </a:t>
            </a:r>
            <a:r>
              <a:rPr lang="tr-TR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endParaRPr lang="tr-TR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7 Dikdörtgen"/>
          <p:cNvSpPr/>
          <p:nvPr/>
        </p:nvSpPr>
        <p:spPr>
          <a:xfrm rot="16200000">
            <a:off x="-1738686" y="3881770"/>
            <a:ext cx="44291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Yazılım Mühendisliği</a:t>
            </a:r>
            <a:endParaRPr lang="tr-TR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9" name="8 Dikdörtgen"/>
          <p:cNvSpPr/>
          <p:nvPr/>
        </p:nvSpPr>
        <p:spPr>
          <a:xfrm>
            <a:off x="142844" y="142852"/>
            <a:ext cx="9286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Hafta </a:t>
            </a:r>
          </a:p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1</a:t>
            </a:r>
            <a:endParaRPr lang="tr-TR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10" name="6 Slayt Numarası Yer Tutucusu"/>
          <p:cNvSpPr txBox="1">
            <a:spLocks/>
          </p:cNvSpPr>
          <p:nvPr/>
        </p:nvSpPr>
        <p:spPr>
          <a:xfrm>
            <a:off x="169335" y="6143644"/>
            <a:ext cx="673073" cy="592844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C7EF4D-DD50-400C-9F04-EB20CB99416E}" type="slidenum">
              <a:rPr kumimoji="0" lang="en-US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Sayfa</a:t>
            </a:r>
            <a:endParaRPr kumimoji="0" lang="en-US" sz="2000" b="1" i="0" u="none" strike="noStrike" kern="1200" cap="none" spc="50" normalizeH="0" baseline="0" noProof="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stral" pitchFamily="66" charset="0"/>
              <a:ea typeface="+mn-ea"/>
              <a:cs typeface="+mn-cs"/>
            </a:endParaRPr>
          </a:p>
        </p:txBody>
      </p:sp>
      <p:sp>
        <p:nvSpPr>
          <p:cNvPr id="6" name="5 Metin kutusu"/>
          <p:cNvSpPr txBox="1"/>
          <p:nvPr/>
        </p:nvSpPr>
        <p:spPr>
          <a:xfrm>
            <a:off x="1331640" y="188640"/>
            <a:ext cx="1917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Süreç bilgi alanları </a:t>
            </a:r>
            <a:endParaRPr lang="tr-TR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/>
          <p:cNvSpPr txBox="1">
            <a:spLocks noChangeArrowheads="1"/>
          </p:cNvSpPr>
          <p:nvPr/>
        </p:nvSpPr>
        <p:spPr bwMode="auto">
          <a:xfrm>
            <a:off x="1043608" y="188640"/>
            <a:ext cx="2520280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Ekip çalışması 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  <a:sym typeface="Wingdings" pitchFamily="2" charset="2"/>
              </a:rPr>
              <a:t>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  <p:sp>
        <p:nvSpPr>
          <p:cNvPr id="8" name="7 Dikdörtgen"/>
          <p:cNvSpPr/>
          <p:nvPr/>
        </p:nvSpPr>
        <p:spPr>
          <a:xfrm rot="16200000">
            <a:off x="-1738686" y="3881770"/>
            <a:ext cx="44291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Yazılım Mühendisliği</a:t>
            </a:r>
            <a:endParaRPr lang="tr-TR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9" name="8 Dikdörtgen"/>
          <p:cNvSpPr/>
          <p:nvPr/>
        </p:nvSpPr>
        <p:spPr>
          <a:xfrm>
            <a:off x="142844" y="142852"/>
            <a:ext cx="9286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Hafta </a:t>
            </a:r>
          </a:p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1</a:t>
            </a:r>
            <a:endParaRPr lang="tr-TR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10" name="6 Slayt Numarası Yer Tutucusu"/>
          <p:cNvSpPr txBox="1">
            <a:spLocks/>
          </p:cNvSpPr>
          <p:nvPr/>
        </p:nvSpPr>
        <p:spPr>
          <a:xfrm>
            <a:off x="169335" y="6143644"/>
            <a:ext cx="673073" cy="592844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C7EF4D-DD50-400C-9F04-EB20CB99416E}" type="slidenum">
              <a:rPr kumimoji="0" lang="en-US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r>
              <a:rPr kumimoji="0" lang="tr-TR" sz="2000" b="1" i="0" u="none" strike="noStrike" kern="1200" cap="none" spc="50" normalizeH="0" baseline="0" noProof="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50" normalizeH="0" baseline="0" noProof="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Sayfa</a:t>
            </a:r>
            <a:endParaRPr kumimoji="0" lang="en-US" sz="2000" b="1" i="0" u="none" strike="noStrike" kern="1200" cap="none" spc="50" normalizeH="0" baseline="0" noProof="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stral" pitchFamily="66" charset="0"/>
              <a:ea typeface="+mn-ea"/>
              <a:cs typeface="+mn-cs"/>
            </a:endParaRPr>
          </a:p>
        </p:txBody>
      </p:sp>
      <p:sp>
        <p:nvSpPr>
          <p:cNvPr id="2050" name="AutoShape 2" descr="http://www.yunuscadirci.com/files/sdlc.jpg"/>
          <p:cNvSpPr>
            <a:spLocks noChangeAspect="1" noChangeArrowheads="1"/>
          </p:cNvSpPr>
          <p:nvPr/>
        </p:nvSpPr>
        <p:spPr bwMode="auto">
          <a:xfrm>
            <a:off x="155575" y="-890588"/>
            <a:ext cx="8629650" cy="18669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grpSp>
        <p:nvGrpSpPr>
          <p:cNvPr id="17" name="16 Grup"/>
          <p:cNvGrpSpPr/>
          <p:nvPr/>
        </p:nvGrpSpPr>
        <p:grpSpPr>
          <a:xfrm>
            <a:off x="2555776" y="692696"/>
            <a:ext cx="5544616" cy="5614719"/>
            <a:chOff x="1979712" y="467829"/>
            <a:chExt cx="5544616" cy="5614719"/>
          </a:xfrm>
        </p:grpSpPr>
        <p:pic>
          <p:nvPicPr>
            <p:cNvPr id="6" name="Picture 2" descr="http://www.duncangunn.me.uk/dasblog/content/binary/requirements_toon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79712" y="620687"/>
              <a:ext cx="5544616" cy="5461861"/>
            </a:xfrm>
            <a:prstGeom prst="rect">
              <a:avLst/>
            </a:prstGeom>
            <a:noFill/>
          </p:spPr>
        </p:pic>
        <p:sp>
          <p:nvSpPr>
            <p:cNvPr id="11" name="10 Metin kutusu"/>
            <p:cNvSpPr txBox="1"/>
            <p:nvPr/>
          </p:nvSpPr>
          <p:spPr>
            <a:xfrm>
              <a:off x="2951441" y="46782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12" name="11 Metin kutusu"/>
            <p:cNvSpPr txBox="1"/>
            <p:nvPr/>
          </p:nvSpPr>
          <p:spPr>
            <a:xfrm>
              <a:off x="5580112" y="54868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13" name="12 Metin kutusu"/>
            <p:cNvSpPr txBox="1"/>
            <p:nvPr/>
          </p:nvSpPr>
          <p:spPr>
            <a:xfrm>
              <a:off x="2639659" y="234888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3</a:t>
              </a:r>
              <a:endParaRPr lang="tr-TR" dirty="0"/>
            </a:p>
          </p:txBody>
        </p:sp>
        <p:sp>
          <p:nvSpPr>
            <p:cNvPr id="14" name="13 Metin kutusu"/>
            <p:cNvSpPr txBox="1"/>
            <p:nvPr/>
          </p:nvSpPr>
          <p:spPr>
            <a:xfrm>
              <a:off x="5496229" y="234888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4</a:t>
              </a:r>
              <a:endParaRPr lang="tr-TR" dirty="0"/>
            </a:p>
          </p:txBody>
        </p:sp>
        <p:sp>
          <p:nvSpPr>
            <p:cNvPr id="15" name="14 Metin kutusu"/>
            <p:cNvSpPr txBox="1"/>
            <p:nvPr/>
          </p:nvSpPr>
          <p:spPr>
            <a:xfrm>
              <a:off x="2855683" y="414908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5</a:t>
              </a:r>
              <a:endParaRPr lang="tr-TR" dirty="0"/>
            </a:p>
          </p:txBody>
        </p:sp>
        <p:sp>
          <p:nvSpPr>
            <p:cNvPr id="16" name="15 Metin kutusu"/>
            <p:cNvSpPr txBox="1"/>
            <p:nvPr/>
          </p:nvSpPr>
          <p:spPr>
            <a:xfrm>
              <a:off x="5436096" y="479715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6</a:t>
              </a:r>
              <a:endParaRPr lang="tr-T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3728" y="836712"/>
            <a:ext cx="6840760" cy="5832648"/>
          </a:xfrm>
        </p:spPr>
        <p:txBody>
          <a:bodyPr>
            <a:noAutofit/>
          </a:bodyPr>
          <a:lstStyle/>
          <a:p>
            <a:r>
              <a:rPr lang="tr-TR" sz="1600" dirty="0" smtClean="0"/>
              <a:t>Sistem Analisti</a:t>
            </a:r>
          </a:p>
          <a:p>
            <a:r>
              <a:rPr lang="tr-TR" sz="1600" dirty="0" smtClean="0"/>
              <a:t> Yazılım Mimarı</a:t>
            </a:r>
          </a:p>
          <a:p>
            <a:r>
              <a:rPr lang="tr-TR" sz="1600" dirty="0" smtClean="0"/>
              <a:t> Yazılım Proje Yöneticisi</a:t>
            </a:r>
          </a:p>
          <a:p>
            <a:r>
              <a:rPr lang="tr-TR" sz="1600" dirty="0" smtClean="0"/>
              <a:t> Yazılım Programcısı</a:t>
            </a:r>
          </a:p>
          <a:p>
            <a:r>
              <a:rPr lang="tr-TR" sz="1600" dirty="0" smtClean="0"/>
              <a:t> Yazılım Sistem Yöneticisi</a:t>
            </a:r>
          </a:p>
          <a:p>
            <a:r>
              <a:rPr lang="tr-TR" sz="1600" dirty="0" smtClean="0"/>
              <a:t> Yazılım Veri Tabanı Yöneticisi</a:t>
            </a:r>
          </a:p>
          <a:p>
            <a:r>
              <a:rPr lang="tr-TR" sz="1600" dirty="0" smtClean="0"/>
              <a:t> Yazılım Test elemanı</a:t>
            </a:r>
          </a:p>
          <a:p>
            <a:r>
              <a:rPr lang="tr-TR" sz="1600" dirty="0" smtClean="0"/>
              <a:t>Yazılım Ağ Uzmanı</a:t>
            </a:r>
          </a:p>
          <a:p>
            <a:r>
              <a:rPr lang="tr-TR" sz="1600" dirty="0" smtClean="0"/>
              <a:t>Yazılım Güvenlik Mühendisi</a:t>
            </a:r>
          </a:p>
          <a:p>
            <a:r>
              <a:rPr lang="tr-TR" sz="1600" dirty="0" smtClean="0"/>
              <a:t> Yazılım Konfigürasyon Yöneticisi</a:t>
            </a:r>
          </a:p>
          <a:p>
            <a:r>
              <a:rPr lang="tr-TR" sz="1600" dirty="0" smtClean="0"/>
              <a:t> Yazılım Kalite Yöneticisi</a:t>
            </a:r>
          </a:p>
          <a:p>
            <a:r>
              <a:rPr lang="tr-T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…</a:t>
            </a:r>
            <a:endParaRPr lang="tr-TR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7 Dikdörtgen"/>
          <p:cNvSpPr/>
          <p:nvPr/>
        </p:nvSpPr>
        <p:spPr>
          <a:xfrm rot="16200000">
            <a:off x="-1738686" y="3881770"/>
            <a:ext cx="44291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Yazılım Mühendisliği</a:t>
            </a:r>
            <a:endParaRPr lang="tr-TR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9" name="8 Dikdörtgen"/>
          <p:cNvSpPr/>
          <p:nvPr/>
        </p:nvSpPr>
        <p:spPr>
          <a:xfrm>
            <a:off x="142844" y="142852"/>
            <a:ext cx="9286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Hafta </a:t>
            </a:r>
          </a:p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1</a:t>
            </a:r>
            <a:endParaRPr lang="tr-TR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10" name="6 Slayt Numarası Yer Tutucusu"/>
          <p:cNvSpPr txBox="1">
            <a:spLocks/>
          </p:cNvSpPr>
          <p:nvPr/>
        </p:nvSpPr>
        <p:spPr>
          <a:xfrm>
            <a:off x="169335" y="6143644"/>
            <a:ext cx="673073" cy="592844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C7EF4D-DD50-400C-9F04-EB20CB99416E}" type="slidenum">
              <a:rPr kumimoji="0" lang="en-US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Sayfa</a:t>
            </a:r>
            <a:endParaRPr kumimoji="0" lang="en-US" sz="2000" b="1" i="0" u="none" strike="noStrike" kern="1200" cap="none" spc="50" normalizeH="0" baseline="0" noProof="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stral" pitchFamily="66" charset="0"/>
              <a:ea typeface="+mn-ea"/>
              <a:cs typeface="+mn-cs"/>
            </a:endParaRPr>
          </a:p>
        </p:txBody>
      </p:sp>
      <p:sp>
        <p:nvSpPr>
          <p:cNvPr id="6" name="5 Metin kutusu"/>
          <p:cNvSpPr txBox="1"/>
          <p:nvPr/>
        </p:nvSpPr>
        <p:spPr>
          <a:xfrm>
            <a:off x="1331640" y="188640"/>
            <a:ext cx="212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Örnek meslekler … </a:t>
            </a:r>
            <a:endParaRPr lang="tr-TR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76056" y="3068960"/>
            <a:ext cx="3888432" cy="3600400"/>
          </a:xfrm>
        </p:spPr>
        <p:txBody>
          <a:bodyPr>
            <a:noAutofit/>
          </a:bodyPr>
          <a:lstStyle/>
          <a:p>
            <a:pPr marL="365125" indent="-9525">
              <a:buNone/>
            </a:pPr>
            <a:r>
              <a:rPr lang="tr-TR" sz="1600" dirty="0" smtClean="0"/>
              <a:t>İhtiyaç belirleme                % 2</a:t>
            </a:r>
            <a:br>
              <a:rPr lang="tr-TR" sz="1600" dirty="0" smtClean="0"/>
            </a:br>
            <a:r>
              <a:rPr lang="tr-TR" sz="1600" dirty="0" smtClean="0"/>
              <a:t>Şartname belirleme            % 4</a:t>
            </a:r>
            <a:br>
              <a:rPr lang="tr-TR" sz="1600" dirty="0" smtClean="0"/>
            </a:br>
            <a:r>
              <a:rPr lang="tr-TR" sz="1600" dirty="0" smtClean="0"/>
              <a:t>Planlama                           % 1</a:t>
            </a:r>
            <a:br>
              <a:rPr lang="tr-TR" sz="1600" dirty="0" smtClean="0"/>
            </a:br>
            <a:r>
              <a:rPr lang="tr-TR" sz="1600" dirty="0" smtClean="0"/>
              <a:t>Tasarım  oluşturma            % 6</a:t>
            </a:r>
            <a:br>
              <a:rPr lang="tr-TR" sz="1600" dirty="0" smtClean="0"/>
            </a:br>
            <a:r>
              <a:rPr lang="tr-TR" sz="1600" dirty="0" smtClean="0"/>
              <a:t>Gerçekleştirim(kodlama)    % 5</a:t>
            </a:r>
            <a:br>
              <a:rPr lang="tr-TR" sz="1600" dirty="0" smtClean="0"/>
            </a:br>
            <a:r>
              <a:rPr lang="tr-TR" sz="1600" dirty="0" smtClean="0"/>
              <a:t>Test süreci                        % 7</a:t>
            </a:r>
          </a:p>
          <a:p>
            <a:pPr marL="365125" indent="-9525">
              <a:buNone/>
            </a:pPr>
            <a:r>
              <a:rPr lang="tr-TR" sz="1600" dirty="0" smtClean="0"/>
              <a:t>Entegrasyon süreci            % 8</a:t>
            </a:r>
            <a:br>
              <a:rPr lang="tr-TR" sz="1600" dirty="0" smtClean="0"/>
            </a:br>
            <a:r>
              <a:rPr lang="tr-TR" sz="1600" dirty="0" smtClean="0"/>
              <a:t>Bakım süreci                    % 67</a:t>
            </a:r>
            <a:endParaRPr lang="tr-TR" sz="1600" dirty="0"/>
          </a:p>
        </p:txBody>
      </p:sp>
      <p:sp>
        <p:nvSpPr>
          <p:cNvPr id="8" name="7 Dikdörtgen"/>
          <p:cNvSpPr/>
          <p:nvPr/>
        </p:nvSpPr>
        <p:spPr>
          <a:xfrm rot="16200000">
            <a:off x="-1738686" y="3881770"/>
            <a:ext cx="44291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Yazılım Mühendisliği</a:t>
            </a:r>
            <a:endParaRPr lang="tr-TR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9" name="8 Dikdörtgen"/>
          <p:cNvSpPr/>
          <p:nvPr/>
        </p:nvSpPr>
        <p:spPr>
          <a:xfrm>
            <a:off x="142844" y="142852"/>
            <a:ext cx="9286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Hafta </a:t>
            </a:r>
          </a:p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1</a:t>
            </a:r>
            <a:endParaRPr lang="tr-TR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10" name="6 Slayt Numarası Yer Tutucusu"/>
          <p:cNvSpPr txBox="1">
            <a:spLocks/>
          </p:cNvSpPr>
          <p:nvPr/>
        </p:nvSpPr>
        <p:spPr>
          <a:xfrm>
            <a:off x="169335" y="6143644"/>
            <a:ext cx="673073" cy="592844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C7EF4D-DD50-400C-9F04-EB20CB99416E}" type="slidenum">
              <a:rPr kumimoji="0" lang="en-US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Sayfa</a:t>
            </a:r>
            <a:endParaRPr kumimoji="0" lang="en-US" sz="2000" b="1" i="0" u="none" strike="noStrike" kern="1200" cap="none" spc="50" normalizeH="0" baseline="0" noProof="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stral" pitchFamily="66" charset="0"/>
              <a:ea typeface="+mn-ea"/>
              <a:cs typeface="+mn-cs"/>
            </a:endParaRPr>
          </a:p>
        </p:txBody>
      </p:sp>
      <p:sp>
        <p:nvSpPr>
          <p:cNvPr id="7" name="6 Metin kutusu"/>
          <p:cNvSpPr txBox="1"/>
          <p:nvPr/>
        </p:nvSpPr>
        <p:spPr>
          <a:xfrm>
            <a:off x="5292080" y="1412776"/>
            <a:ext cx="3244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Göreceli maliyetlere göre </a:t>
            </a:r>
            <a:br>
              <a:rPr lang="tr-TR" dirty="0" smtClean="0"/>
            </a:br>
            <a:r>
              <a:rPr lang="tr-TR" dirty="0" smtClean="0"/>
              <a:t>yazılım yaşam döngüsü aşamaları.</a:t>
            </a:r>
            <a:endParaRPr lang="tr-T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908720"/>
            <a:ext cx="353377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http://www.yecis.com/files/images2/logos/bilg1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139952" y="1124744"/>
            <a:ext cx="2808311" cy="2187007"/>
          </a:xfrm>
          <a:prstGeom prst="rect">
            <a:avLst/>
          </a:prstGeom>
          <a:solidFill>
            <a:schemeClr val="accent1">
              <a:alpha val="87000"/>
            </a:schemeClr>
          </a:solidFill>
          <a:effectLst>
            <a:outerShdw dist="50800" dir="5400000" algn="ctr" rotWithShape="0">
              <a:schemeClr val="bg1"/>
            </a:outerShdw>
          </a:effectLst>
        </p:spPr>
      </p:pic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63688" y="4149080"/>
            <a:ext cx="7128792" cy="2708920"/>
          </a:xfrm>
        </p:spPr>
        <p:txBody>
          <a:bodyPr>
            <a:noAutofit/>
          </a:bodyPr>
          <a:lstStyle/>
          <a:p>
            <a:pPr marL="609600" indent="-609600">
              <a:lnSpc>
                <a:spcPct val="150000"/>
              </a:lnSpc>
              <a:buFont typeface="Wingdings" pitchFamily="2" charset="2"/>
              <a:buNone/>
            </a:pPr>
            <a:r>
              <a:rPr lang="tr-TR" sz="1050" dirty="0"/>
              <a:t>Kaynak : </a:t>
            </a:r>
            <a:endParaRPr lang="tr-TR" sz="1050" dirty="0" smtClean="0"/>
          </a:p>
          <a:p>
            <a:r>
              <a:rPr lang="en-US" sz="1050" dirty="0" smtClean="0"/>
              <a:t>Roger S. Pressman, Software Engineering – A</a:t>
            </a:r>
          </a:p>
          <a:p>
            <a:pPr>
              <a:buNone/>
            </a:pPr>
            <a:r>
              <a:rPr lang="tr-TR" sz="1050" dirty="0" smtClean="0"/>
              <a:t>        </a:t>
            </a:r>
            <a:r>
              <a:rPr lang="en-US" sz="1050" dirty="0" smtClean="0"/>
              <a:t>Practitioner’s Approach, 6th Ed., McGraw Hill, International</a:t>
            </a:r>
            <a:r>
              <a:rPr lang="tr-TR" sz="1050" dirty="0" smtClean="0"/>
              <a:t>   </a:t>
            </a:r>
            <a:r>
              <a:rPr lang="tr-TR" sz="1050" dirty="0" err="1" smtClean="0"/>
              <a:t>Edition</a:t>
            </a:r>
            <a:r>
              <a:rPr lang="tr-TR" sz="1050" dirty="0" smtClean="0"/>
              <a:t>, 2004, </a:t>
            </a:r>
          </a:p>
          <a:p>
            <a:pPr marL="360363" indent="-277813">
              <a:lnSpc>
                <a:spcPct val="150000"/>
              </a:lnSpc>
            </a:pPr>
            <a:r>
              <a:rPr lang="tr-TR" sz="1050" dirty="0" smtClean="0"/>
              <a:t>Prof. Dr. Ş.</a:t>
            </a:r>
            <a:r>
              <a:rPr lang="tr-TR" sz="1050" dirty="0" err="1" smtClean="0"/>
              <a:t>Sağıroğlu</a:t>
            </a:r>
            <a:r>
              <a:rPr lang="tr-TR" sz="1050" dirty="0" smtClean="0"/>
              <a:t> ders notları</a:t>
            </a:r>
          </a:p>
          <a:p>
            <a:pPr marL="360363" indent="-277813">
              <a:lnSpc>
                <a:spcPct val="150000"/>
              </a:lnSpc>
            </a:pPr>
            <a:r>
              <a:rPr lang="tr-TR" sz="1050" dirty="0" smtClean="0"/>
              <a:t>N.Y. </a:t>
            </a:r>
            <a:r>
              <a:rPr lang="tr-TR" sz="1050" dirty="0" err="1" smtClean="0"/>
              <a:t>Topaloğlu</a:t>
            </a:r>
            <a:r>
              <a:rPr lang="tr-TR" sz="1050" dirty="0" smtClean="0"/>
              <a:t> (Makale)</a:t>
            </a:r>
          </a:p>
          <a:p>
            <a:pPr marL="360363" indent="-277813">
              <a:lnSpc>
                <a:spcPct val="150000"/>
              </a:lnSpc>
            </a:pPr>
            <a:r>
              <a:rPr lang="tr-TR" sz="1050" dirty="0" err="1" smtClean="0"/>
              <a:t>Wikipedia</a:t>
            </a:r>
            <a:endParaRPr lang="tr-TR" sz="105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44008" y="2898961"/>
            <a:ext cx="2736304" cy="175417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 </a:t>
            </a: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Uygulama …</a:t>
            </a:r>
            <a:endParaRPr kumimoji="0" lang="tr-TR" sz="26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8 Dikdörtgen"/>
          <p:cNvSpPr/>
          <p:nvPr/>
        </p:nvSpPr>
        <p:spPr>
          <a:xfrm rot="16200000">
            <a:off x="-1738686" y="3881770"/>
            <a:ext cx="44291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Yazılım Mühendisliği</a:t>
            </a:r>
            <a:endParaRPr lang="tr-TR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10" name="9 Dikdörtgen"/>
          <p:cNvSpPr/>
          <p:nvPr/>
        </p:nvSpPr>
        <p:spPr>
          <a:xfrm>
            <a:off x="142844" y="142852"/>
            <a:ext cx="9286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Hafta </a:t>
            </a:r>
          </a:p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1</a:t>
            </a:r>
            <a:endParaRPr lang="tr-TR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11" name="6 Slayt Numarası Yer Tutucusu"/>
          <p:cNvSpPr txBox="1">
            <a:spLocks/>
          </p:cNvSpPr>
          <p:nvPr/>
        </p:nvSpPr>
        <p:spPr>
          <a:xfrm>
            <a:off x="169335" y="6143644"/>
            <a:ext cx="673073" cy="592844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C7EF4D-DD50-400C-9F04-EB20CB99416E}" type="slidenum">
              <a:rPr kumimoji="0" lang="en-US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Sayfa</a:t>
            </a:r>
            <a:endParaRPr kumimoji="0" lang="en-US" sz="2000" b="1" i="0" u="none" strike="noStrike" kern="1200" cap="none" spc="50" normalizeH="0" baseline="0" noProof="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stral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/>
          <p:cNvSpPr txBox="1">
            <a:spLocks noChangeArrowheads="1"/>
          </p:cNvSpPr>
          <p:nvPr/>
        </p:nvSpPr>
        <p:spPr bwMode="auto">
          <a:xfrm>
            <a:off x="1403648" y="1340768"/>
            <a:ext cx="3816424" cy="83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Yazılım Yaşam Döngüsü </a:t>
            </a:r>
            <a:r>
              <a:rPr lang="tr-TR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+mj-ea"/>
                <a:cs typeface="+mj-cs"/>
              </a:rPr>
              <a:t>(YYD)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 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  <p:sp>
        <p:nvSpPr>
          <p:cNvPr id="8" name="7 Dikdörtgen"/>
          <p:cNvSpPr/>
          <p:nvPr/>
        </p:nvSpPr>
        <p:spPr>
          <a:xfrm rot="16200000">
            <a:off x="-1738686" y="3881770"/>
            <a:ext cx="44291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Yazılım Mühendisliği</a:t>
            </a:r>
            <a:endParaRPr lang="tr-TR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9" name="8 Dikdörtgen"/>
          <p:cNvSpPr/>
          <p:nvPr/>
        </p:nvSpPr>
        <p:spPr>
          <a:xfrm>
            <a:off x="142844" y="142852"/>
            <a:ext cx="9286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Hafta </a:t>
            </a:r>
          </a:p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1</a:t>
            </a:r>
            <a:endParaRPr lang="tr-TR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10" name="6 Slayt Numarası Yer Tutucusu"/>
          <p:cNvSpPr txBox="1">
            <a:spLocks/>
          </p:cNvSpPr>
          <p:nvPr/>
        </p:nvSpPr>
        <p:spPr>
          <a:xfrm>
            <a:off x="169335" y="6143644"/>
            <a:ext cx="673073" cy="592844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C7EF4D-DD50-400C-9F04-EB20CB99416E}" type="slidenum">
              <a:rPr kumimoji="0" lang="en-US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r>
              <a:rPr kumimoji="0" lang="tr-TR" sz="2000" b="1" i="0" u="none" strike="noStrike" kern="1200" cap="none" spc="50" normalizeH="0" baseline="0" noProof="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50" normalizeH="0" baseline="0" noProof="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Sayfa</a:t>
            </a:r>
            <a:endParaRPr kumimoji="0" lang="en-US" sz="2000" b="1" i="0" u="none" strike="noStrike" kern="1200" cap="none" spc="50" normalizeH="0" baseline="0" noProof="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stral" pitchFamily="66" charset="0"/>
              <a:ea typeface="+mn-ea"/>
              <a:cs typeface="+mn-cs"/>
            </a:endParaRPr>
          </a:p>
        </p:txBody>
      </p:sp>
      <p:sp>
        <p:nvSpPr>
          <p:cNvPr id="2050" name="AutoShape 2" descr="http://www.yunuscadirci.com/files/sdlc.jpg"/>
          <p:cNvSpPr>
            <a:spLocks noChangeAspect="1" noChangeArrowheads="1"/>
          </p:cNvSpPr>
          <p:nvPr/>
        </p:nvSpPr>
        <p:spPr bwMode="auto">
          <a:xfrm>
            <a:off x="155575" y="-890588"/>
            <a:ext cx="8629650" cy="18669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2052" name="Picture 4" descr="http://www.yunuscadirci.com/files/sdl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5350" y="3501008"/>
            <a:ext cx="8148650" cy="30963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116632"/>
            <a:ext cx="7848872" cy="655272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r-TR" sz="1600" dirty="0" smtClean="0">
                <a:solidFill>
                  <a:schemeClr val="accent6">
                    <a:lumMod val="50000"/>
                  </a:schemeClr>
                </a:solidFill>
              </a:rPr>
              <a:t>Temel Kavramlar ;</a:t>
            </a:r>
          </a:p>
          <a:p>
            <a:pPr>
              <a:buNone/>
            </a:pPr>
            <a:r>
              <a:rPr lang="tr-TR" sz="1600" dirty="0" smtClean="0"/>
              <a:t>Yazılım:  Bir sistemin donanım bileşenleri dışındaki her şey olarak tanımlanabilir.</a:t>
            </a:r>
          </a:p>
          <a:p>
            <a:pPr marL="449263" lvl="1" indent="-236538">
              <a:buNone/>
            </a:pPr>
            <a:r>
              <a:rPr lang="tr-TR" sz="1600" dirty="0" smtClean="0"/>
              <a:t>Yazılım; Bilgisayar program parçası  yada programlar grubu olarak </a:t>
            </a:r>
            <a:r>
              <a:rPr lang="tr-TR" sz="1600" dirty="0" smtClean="0"/>
              <a:t>anılır.</a:t>
            </a:r>
            <a:endParaRPr lang="tr-TR" sz="1600" dirty="0" smtClean="0"/>
          </a:p>
          <a:p>
            <a:pPr marL="449263" lvl="1" indent="-236538">
              <a:buNone/>
            </a:pPr>
            <a:r>
              <a:rPr lang="tr-TR" sz="1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</a:t>
            </a:r>
          </a:p>
          <a:p>
            <a:pPr marL="449263" lvl="1" indent="-236538">
              <a:buNone/>
            </a:pPr>
            <a:r>
              <a:rPr lang="tr-TR" sz="1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</a:t>
            </a:r>
            <a:r>
              <a:rPr lang="tr-TR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Yazılımı oluşturan bileşenler </a:t>
            </a:r>
            <a:endParaRPr lang="tr-TR" sz="1600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None/>
            </a:pPr>
            <a:endParaRPr lang="tr-TR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7 Dikdörtgen"/>
          <p:cNvSpPr/>
          <p:nvPr/>
        </p:nvSpPr>
        <p:spPr>
          <a:xfrm rot="16200000">
            <a:off x="-1738686" y="3881770"/>
            <a:ext cx="44291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Yazılım Mühendisliği</a:t>
            </a:r>
            <a:endParaRPr lang="tr-TR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9" name="8 Dikdörtgen"/>
          <p:cNvSpPr/>
          <p:nvPr/>
        </p:nvSpPr>
        <p:spPr>
          <a:xfrm>
            <a:off x="142844" y="142852"/>
            <a:ext cx="9286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Hafta </a:t>
            </a:r>
          </a:p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1</a:t>
            </a:r>
            <a:endParaRPr lang="tr-TR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10" name="6 Slayt Numarası Yer Tutucusu"/>
          <p:cNvSpPr txBox="1">
            <a:spLocks/>
          </p:cNvSpPr>
          <p:nvPr/>
        </p:nvSpPr>
        <p:spPr>
          <a:xfrm>
            <a:off x="169335" y="6143644"/>
            <a:ext cx="673073" cy="592844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C7EF4D-DD50-400C-9F04-EB20CB99416E}" type="slidenum">
              <a:rPr kumimoji="0" lang="en-US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Sayfa</a:t>
            </a:r>
            <a:endParaRPr kumimoji="0" lang="en-US" sz="2000" b="1" i="0" u="none" strike="noStrike" kern="1200" cap="none" spc="50" normalizeH="0" baseline="0" noProof="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stral" pitchFamily="66" charset="0"/>
              <a:ea typeface="+mn-ea"/>
              <a:cs typeface="+mn-cs"/>
            </a:endParaRPr>
          </a:p>
        </p:txBody>
      </p:sp>
      <p:graphicFrame>
        <p:nvGraphicFramePr>
          <p:cNvPr id="6" name="5 Diyagram"/>
          <p:cNvGraphicFramePr/>
          <p:nvPr/>
        </p:nvGraphicFramePr>
        <p:xfrm>
          <a:off x="1120164" y="2461344"/>
          <a:ext cx="4967036" cy="4280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Metin kutusu"/>
          <p:cNvSpPr txBox="1"/>
          <p:nvPr/>
        </p:nvSpPr>
        <p:spPr>
          <a:xfrm>
            <a:off x="1223248" y="2552271"/>
            <a:ext cx="1188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</a:rPr>
              <a:t>Algoritma ..</a:t>
            </a:r>
            <a:endParaRPr lang="tr-TR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10 Metin kutusu"/>
          <p:cNvSpPr txBox="1"/>
          <p:nvPr/>
        </p:nvSpPr>
        <p:spPr>
          <a:xfrm>
            <a:off x="1223249" y="3501008"/>
            <a:ext cx="1188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</a:rPr>
              <a:t>Kullanıcı ..</a:t>
            </a:r>
            <a:endParaRPr lang="tr-TR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11 Metin kutusu"/>
          <p:cNvSpPr txBox="1"/>
          <p:nvPr/>
        </p:nvSpPr>
        <p:spPr>
          <a:xfrm>
            <a:off x="1259632" y="4365104"/>
            <a:ext cx="1188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</a:rPr>
              <a:t>Doküman ..</a:t>
            </a:r>
            <a:endParaRPr lang="tr-TR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12 Metin kutusu"/>
          <p:cNvSpPr txBox="1"/>
          <p:nvPr/>
        </p:nvSpPr>
        <p:spPr>
          <a:xfrm>
            <a:off x="1259633" y="5313841"/>
            <a:ext cx="1188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</a:rPr>
              <a:t>Kodlar ..</a:t>
            </a:r>
            <a:endParaRPr lang="tr-TR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13 Metin kutusu"/>
          <p:cNvSpPr txBox="1"/>
          <p:nvPr/>
        </p:nvSpPr>
        <p:spPr>
          <a:xfrm>
            <a:off x="1259632" y="6237312"/>
            <a:ext cx="1188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</a:rPr>
              <a:t>Bilgi ..</a:t>
            </a:r>
            <a:endParaRPr lang="tr-TR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14 Dikdörtgen"/>
          <p:cNvSpPr/>
          <p:nvPr/>
        </p:nvSpPr>
        <p:spPr>
          <a:xfrm>
            <a:off x="3779912" y="2852936"/>
            <a:ext cx="50405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tr-TR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“ Bileşenlerin belirli bir üretim amacına  yönelik olarak  bir  araya getirilmesi, yönetilebilmesi için kullanılabilecek üretilen yöntem, amaç, bilgi ve belgelerin tümünü içerir. ”</a:t>
            </a:r>
          </a:p>
        </p:txBody>
      </p:sp>
      <p:sp>
        <p:nvSpPr>
          <p:cNvPr id="16" name="15 Dikdörtgen"/>
          <p:cNvSpPr/>
          <p:nvPr/>
        </p:nvSpPr>
        <p:spPr>
          <a:xfrm>
            <a:off x="3635896" y="5301208"/>
            <a:ext cx="550810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Tanımlanan </a:t>
            </a:r>
            <a:r>
              <a:rPr lang="en-US" sz="1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tr-TR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ş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 </a:t>
            </a:r>
            <a:r>
              <a:rPr lang="tr-TR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elektronik hesaplayıcılar aracılığı ile yapılması amacına yöneliktir.</a:t>
            </a:r>
          </a:p>
          <a:p>
            <a:pPr>
              <a:buFont typeface="Arial" pitchFamily="34" charset="0"/>
              <a:buChar char="•"/>
            </a:pPr>
            <a:r>
              <a:rPr lang="tr-TR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Elektronik ortama taşınmak istenen işin mevcut mantığı yazılıma da yansıtılmak durumundadır.</a:t>
            </a:r>
          </a:p>
          <a:p>
            <a:pPr>
              <a:buFont typeface="Arial" pitchFamily="34" charset="0"/>
              <a:buChar char="•"/>
            </a:pPr>
            <a:r>
              <a:rPr lang="tr-TR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Mantık bileşeni yazılımın en önemli  bileşenlerinden birisidir.</a:t>
            </a: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404664"/>
            <a:ext cx="7848872" cy="6264696"/>
          </a:xfrm>
        </p:spPr>
        <p:txBody>
          <a:bodyPr>
            <a:noAutofit/>
          </a:bodyPr>
          <a:lstStyle/>
          <a:p>
            <a:r>
              <a:rPr lang="tr-TR" sz="1600" dirty="0" smtClean="0"/>
              <a:t>Her tür yazılım mutlaka bir veri üzerinde çalışma durumundadır.</a:t>
            </a:r>
          </a:p>
          <a:p>
            <a:r>
              <a:rPr lang="tr-TR" sz="1600" dirty="0" smtClean="0"/>
              <a:t>Veri dış ortamdan alınabilir yada yazılım içerisinde üretilebilir. 'veri' </a:t>
            </a:r>
            <a:r>
              <a:rPr lang="tr-TR" sz="1600" dirty="0" err="1" smtClean="0"/>
              <a:t>yi</a:t>
            </a:r>
            <a:r>
              <a:rPr lang="tr-TR" sz="1600" dirty="0" smtClean="0"/>
              <a:t> 'bilgi' ye dönüştürme en önemli amaçtır.</a:t>
            </a:r>
          </a:p>
          <a:p>
            <a:r>
              <a:rPr lang="tr-TR" sz="1600" dirty="0" smtClean="0"/>
              <a:t>Yazılım üretimi, bir mühendislik disiplini gerektirir.</a:t>
            </a:r>
          </a:p>
          <a:p>
            <a:r>
              <a:rPr lang="tr-TR" sz="1600" dirty="0" smtClean="0"/>
              <a:t>Yazılım Yasam Döngüsü (YYD) mühendisler tarafından üretim sırasında kullanılan yasam döngüsünden esinlenerek oluşturulmuştur.</a:t>
            </a:r>
          </a:p>
          <a:p>
            <a:endParaRPr lang="tr-TR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tr-TR" sz="1600" dirty="0" smtClean="0"/>
              <a:t>Yazılım üretimi sırasında, birçok aşamada yapılan ara üretimler, bilgi belge üretimidir.</a:t>
            </a:r>
          </a:p>
          <a:p>
            <a:pPr lvl="1"/>
            <a:r>
              <a:rPr lang="tr-TR" sz="1600" dirty="0" smtClean="0"/>
              <a:t> Planlama bilgileri,</a:t>
            </a:r>
          </a:p>
          <a:p>
            <a:pPr lvl="1"/>
            <a:r>
              <a:rPr lang="tr-TR" sz="1600" dirty="0" smtClean="0"/>
              <a:t> Çözümleme bilgileri,</a:t>
            </a:r>
          </a:p>
          <a:p>
            <a:pPr lvl="1"/>
            <a:r>
              <a:rPr lang="tr-TR" sz="1600" dirty="0" smtClean="0"/>
              <a:t> Tasarım bilgileri,</a:t>
            </a:r>
          </a:p>
          <a:p>
            <a:pPr lvl="1"/>
            <a:r>
              <a:rPr lang="tr-TR" sz="1600" dirty="0" smtClean="0"/>
              <a:t> Gerçekleştirim bilgileri</a:t>
            </a:r>
            <a:endParaRPr lang="tr-TR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7 Dikdörtgen"/>
          <p:cNvSpPr/>
          <p:nvPr/>
        </p:nvSpPr>
        <p:spPr>
          <a:xfrm rot="16200000">
            <a:off x="-1738686" y="3881770"/>
            <a:ext cx="44291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Yazılım Mühendisliği</a:t>
            </a:r>
            <a:endParaRPr lang="tr-TR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9" name="8 Dikdörtgen"/>
          <p:cNvSpPr/>
          <p:nvPr/>
        </p:nvSpPr>
        <p:spPr>
          <a:xfrm>
            <a:off x="142844" y="142852"/>
            <a:ext cx="9286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Hafta </a:t>
            </a:r>
          </a:p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1</a:t>
            </a:r>
            <a:endParaRPr lang="tr-TR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10" name="6 Slayt Numarası Yer Tutucusu"/>
          <p:cNvSpPr txBox="1">
            <a:spLocks/>
          </p:cNvSpPr>
          <p:nvPr/>
        </p:nvSpPr>
        <p:spPr>
          <a:xfrm>
            <a:off x="169335" y="6143644"/>
            <a:ext cx="673073" cy="592844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C7EF4D-DD50-400C-9F04-EB20CB99416E}" type="slidenum">
              <a:rPr kumimoji="0" lang="en-US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Sayfa</a:t>
            </a:r>
            <a:endParaRPr kumimoji="0" lang="en-US" sz="2000" b="1" i="0" u="none" strike="noStrike" kern="1200" cap="none" spc="50" normalizeH="0" baseline="0" noProof="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stral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260648"/>
            <a:ext cx="8028384" cy="6408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r-TR" sz="1600" b="1" dirty="0" smtClean="0"/>
              <a:t>Yazılımın insan bileşeni iki boyutludur</a:t>
            </a:r>
            <a:r>
              <a:rPr lang="tr-TR" sz="1600" dirty="0" smtClean="0"/>
              <a:t>.</a:t>
            </a:r>
          </a:p>
          <a:p>
            <a:pPr marL="769938" indent="-342900">
              <a:buFont typeface="+mj-lt"/>
              <a:buAutoNum type="arabicPeriod"/>
            </a:pPr>
            <a:r>
              <a:rPr lang="tr-TR" sz="1600" dirty="0" smtClean="0"/>
              <a:t>Yazılımı geliştirenler</a:t>
            </a:r>
          </a:p>
          <a:p>
            <a:pPr marL="769938" indent="-342900">
              <a:buFont typeface="+mj-lt"/>
              <a:buAutoNum type="arabicPeriod"/>
            </a:pPr>
            <a:r>
              <a:rPr lang="tr-TR" sz="1600" dirty="0" smtClean="0"/>
              <a:t>Yazılımı kullananlar</a:t>
            </a:r>
          </a:p>
          <a:p>
            <a:pPr>
              <a:buNone/>
            </a:pPr>
            <a:r>
              <a:rPr lang="tr-TR" sz="1600" dirty="0" smtClean="0"/>
              <a:t>“Çok kişili ekiplerle geliştirilmektedir. Temel nedeni yazılımın yaygınlaşması ve boyutlarının büyümesidir.”</a:t>
            </a:r>
          </a:p>
          <a:p>
            <a:endParaRPr lang="tr-TR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tr-TR" sz="1600" b="1" dirty="0" smtClean="0"/>
              <a:t>Yazılımın ana çıktısı sonuçta bir bilgisayar programıdır</a:t>
            </a:r>
            <a:r>
              <a:rPr lang="tr-TR" sz="1600" dirty="0" smtClean="0"/>
              <a:t>.</a:t>
            </a:r>
          </a:p>
          <a:p>
            <a:pPr marL="531813" indent="-282575"/>
            <a:r>
              <a:rPr lang="tr-TR" sz="1600" dirty="0" smtClean="0"/>
              <a:t>İş</a:t>
            </a:r>
            <a:r>
              <a:rPr lang="nn-NO" sz="1600" dirty="0" smtClean="0"/>
              <a:t>letime</a:t>
            </a:r>
            <a:r>
              <a:rPr lang="tr-TR" sz="1600" dirty="0" smtClean="0"/>
              <a:t> alınan programın hemen ardından </a:t>
            </a:r>
            <a:r>
              <a:rPr lang="nn-NO" sz="1600" dirty="0" smtClean="0"/>
              <a:t>bakım</a:t>
            </a:r>
            <a:r>
              <a:rPr lang="tr-TR" sz="1600" dirty="0" smtClean="0"/>
              <a:t> çalışmaları sürekli olarak gündeme gelir.</a:t>
            </a:r>
          </a:p>
          <a:p>
            <a:pPr marL="531813" indent="-282575"/>
            <a:r>
              <a:rPr lang="tr-TR" sz="1600" dirty="0" smtClean="0"/>
              <a:t>Hiçbir program bütünüyle her olasılık göz önüne alınarak sınanamaz, dolayısıyla hata ihtimali her zaman mevcuttur.</a:t>
            </a:r>
          </a:p>
          <a:p>
            <a:pPr marL="531813" indent="-282575"/>
            <a:r>
              <a:rPr lang="tr-TR" sz="1600" dirty="0" smtClean="0"/>
              <a:t>İşletmeler doğaları gereği dinamik bir yapıya sahiptir, dolayısıyla mevcut sistemin  sürekli olarak yeni istek ve gereksinimleri ortaya çıkar.</a:t>
            </a:r>
          </a:p>
          <a:p>
            <a:pPr marL="531813" indent="-282575"/>
            <a:r>
              <a:rPr lang="tr-TR" sz="1600" dirty="0" smtClean="0"/>
              <a:t>Ortaya çıkan talepler ve değişiklikler  aynı disiplin içersinde sisteme eklenmelidir. </a:t>
            </a:r>
            <a:endParaRPr lang="tr-TR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7 Dikdörtgen"/>
          <p:cNvSpPr/>
          <p:nvPr/>
        </p:nvSpPr>
        <p:spPr>
          <a:xfrm rot="16200000">
            <a:off x="-1738686" y="3881770"/>
            <a:ext cx="44291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Yazılım Mühendisliği</a:t>
            </a:r>
            <a:endParaRPr lang="tr-TR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9" name="8 Dikdörtgen"/>
          <p:cNvSpPr/>
          <p:nvPr/>
        </p:nvSpPr>
        <p:spPr>
          <a:xfrm>
            <a:off x="142844" y="142852"/>
            <a:ext cx="9286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Hafta </a:t>
            </a:r>
          </a:p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1</a:t>
            </a:r>
            <a:endParaRPr lang="tr-TR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10" name="6 Slayt Numarası Yer Tutucusu"/>
          <p:cNvSpPr txBox="1">
            <a:spLocks/>
          </p:cNvSpPr>
          <p:nvPr/>
        </p:nvSpPr>
        <p:spPr>
          <a:xfrm>
            <a:off x="169335" y="6143644"/>
            <a:ext cx="673073" cy="592844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C7EF4D-DD50-400C-9F04-EB20CB99416E}" type="slidenum">
              <a:rPr kumimoji="0" lang="en-US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Sayfa</a:t>
            </a:r>
            <a:endParaRPr kumimoji="0" lang="en-US" sz="2000" b="1" i="0" u="none" strike="noStrike" kern="1200" cap="none" spc="50" normalizeH="0" baseline="0" noProof="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stral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260648"/>
            <a:ext cx="7848872" cy="6408712"/>
          </a:xfrm>
        </p:spPr>
        <p:txBody>
          <a:bodyPr>
            <a:noAutofit/>
          </a:bodyPr>
          <a:lstStyle/>
          <a:p>
            <a:pPr>
              <a:buNone/>
            </a:pPr>
            <a:endParaRPr lang="tr-TR" sz="1600" dirty="0" smtClean="0"/>
          </a:p>
          <a:p>
            <a:pPr>
              <a:buNone/>
            </a:pPr>
            <a:r>
              <a:rPr lang="tr-TR" sz="1600" dirty="0" smtClean="0"/>
              <a:t>“Değişik bilgisayar bilimi teknolojilerinin ve </a:t>
            </a:r>
            <a:r>
              <a:rPr lang="nb-NO" sz="1600" dirty="0" smtClean="0"/>
              <a:t>kisilerin bir bilgi yada yazılım sistemi olusturmak</a:t>
            </a:r>
            <a:r>
              <a:rPr lang="tr-TR" sz="1600" dirty="0" smtClean="0"/>
              <a:t> </a:t>
            </a:r>
            <a:r>
              <a:rPr lang="pt-BR" sz="1600" dirty="0" smtClean="0"/>
              <a:t>amacıyla bir araya getirilmesinde bir</a:t>
            </a:r>
            <a:r>
              <a:rPr lang="tr-TR" sz="1600" dirty="0" smtClean="0"/>
              <a:t> bütünleştirici gibi çalışır.”</a:t>
            </a:r>
          </a:p>
          <a:p>
            <a:pPr>
              <a:buNone/>
            </a:pPr>
            <a:endParaRPr lang="tr-TR" sz="1600" dirty="0" smtClean="0"/>
          </a:p>
          <a:p>
            <a:pPr>
              <a:buNone/>
            </a:pPr>
            <a:endParaRPr lang="tr-TR" sz="1600" dirty="0" smtClean="0"/>
          </a:p>
          <a:p>
            <a:pPr>
              <a:buNone/>
            </a:pPr>
            <a:endParaRPr lang="tr-TR" sz="1600" dirty="0" smtClean="0"/>
          </a:p>
          <a:p>
            <a:pPr>
              <a:buNone/>
            </a:pPr>
            <a:r>
              <a:rPr lang="tr-TR" sz="1600" b="1" dirty="0" smtClean="0">
                <a:solidFill>
                  <a:srgbClr val="C00000"/>
                </a:solidFill>
              </a:rPr>
              <a:t>“Yazılım mühendisi bir programcı değildir, ancak programcının tüm yeteneklerine sahiptir. “</a:t>
            </a:r>
          </a:p>
          <a:p>
            <a:pPr>
              <a:buNone/>
            </a:pPr>
            <a:endParaRPr lang="tr-TR" sz="16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tr-TR" sz="1600" dirty="0" smtClean="0"/>
          </a:p>
          <a:p>
            <a:pPr>
              <a:buNone/>
            </a:pPr>
            <a:r>
              <a:rPr lang="tr-TR" sz="1600" b="1" dirty="0" smtClean="0">
                <a:solidFill>
                  <a:schemeClr val="accent2">
                    <a:lumMod val="50000"/>
                  </a:schemeClr>
                </a:solidFill>
              </a:rPr>
              <a:t>“Yazılım projelerinde temel hedefi, söz konusu üretimin az maliyet, yüksek nitelik ve talebe uygun  yapılmasıdır.”</a:t>
            </a:r>
            <a:endParaRPr lang="tr-TR" sz="1600" b="1" dirty="0">
              <a:solidFill>
                <a:schemeClr val="accent2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7 Dikdörtgen"/>
          <p:cNvSpPr/>
          <p:nvPr/>
        </p:nvSpPr>
        <p:spPr>
          <a:xfrm rot="16200000">
            <a:off x="-1738686" y="3881770"/>
            <a:ext cx="44291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Yazılım Mühendisliği</a:t>
            </a:r>
            <a:endParaRPr lang="tr-TR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9" name="8 Dikdörtgen"/>
          <p:cNvSpPr/>
          <p:nvPr/>
        </p:nvSpPr>
        <p:spPr>
          <a:xfrm>
            <a:off x="142844" y="142852"/>
            <a:ext cx="9286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Hafta </a:t>
            </a:r>
          </a:p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1</a:t>
            </a:r>
            <a:endParaRPr lang="tr-TR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10" name="6 Slayt Numarası Yer Tutucusu"/>
          <p:cNvSpPr txBox="1">
            <a:spLocks/>
          </p:cNvSpPr>
          <p:nvPr/>
        </p:nvSpPr>
        <p:spPr>
          <a:xfrm>
            <a:off x="169335" y="6143644"/>
            <a:ext cx="673073" cy="592844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C7EF4D-DD50-400C-9F04-EB20CB99416E}" type="slidenum">
              <a:rPr kumimoji="0" lang="en-US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Sayfa</a:t>
            </a:r>
            <a:endParaRPr kumimoji="0" lang="en-US" sz="2000" b="1" i="0" u="none" strike="noStrike" kern="1200" cap="none" spc="50" normalizeH="0" baseline="0" noProof="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stral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260648"/>
            <a:ext cx="7848872" cy="6408712"/>
          </a:xfrm>
        </p:spPr>
        <p:txBody>
          <a:bodyPr>
            <a:noAutofit/>
          </a:bodyPr>
          <a:lstStyle/>
          <a:p>
            <a:pPr marL="609600" indent="-609600">
              <a:buFont typeface="Wingdings" pitchFamily="2" charset="2"/>
              <a:buNone/>
            </a:pPr>
            <a:r>
              <a:rPr lang="tr-TR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endParaRPr lang="tr-TR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7 Dikdörtgen"/>
          <p:cNvSpPr/>
          <p:nvPr/>
        </p:nvSpPr>
        <p:spPr>
          <a:xfrm rot="16200000">
            <a:off x="-1738686" y="3881770"/>
            <a:ext cx="44291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Yazılım Mühendisliği</a:t>
            </a:r>
            <a:endParaRPr lang="tr-TR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9" name="8 Dikdörtgen"/>
          <p:cNvSpPr/>
          <p:nvPr/>
        </p:nvSpPr>
        <p:spPr>
          <a:xfrm>
            <a:off x="142844" y="142852"/>
            <a:ext cx="9286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Hafta </a:t>
            </a:r>
          </a:p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1</a:t>
            </a:r>
            <a:endParaRPr lang="tr-TR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10" name="6 Slayt Numarası Yer Tutucusu"/>
          <p:cNvSpPr txBox="1">
            <a:spLocks/>
          </p:cNvSpPr>
          <p:nvPr/>
        </p:nvSpPr>
        <p:spPr>
          <a:xfrm>
            <a:off x="169335" y="6143644"/>
            <a:ext cx="673073" cy="592844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C7EF4D-DD50-400C-9F04-EB20CB99416E}" type="slidenum">
              <a:rPr kumimoji="0" lang="en-US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r>
              <a:rPr kumimoji="0" lang="tr-TR" sz="2000" b="1" i="0" u="none" strike="noStrike" kern="1200" cap="none" spc="50" normalizeH="0" baseline="0" noProof="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50" normalizeH="0" baseline="0" noProof="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Sayfa</a:t>
            </a:r>
            <a:endParaRPr kumimoji="0" lang="en-US" sz="2000" b="1" i="0" u="none" strike="noStrike" kern="1200" cap="none" spc="50" normalizeH="0" baseline="0" noProof="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stral" pitchFamily="66" charset="0"/>
              <a:ea typeface="+mn-ea"/>
              <a:cs typeface="+mn-cs"/>
            </a:endParaRPr>
          </a:p>
        </p:txBody>
      </p:sp>
      <p:sp>
        <p:nvSpPr>
          <p:cNvPr id="7" name="6 Yay"/>
          <p:cNvSpPr/>
          <p:nvPr/>
        </p:nvSpPr>
        <p:spPr>
          <a:xfrm flipH="1">
            <a:off x="3851920" y="1219744"/>
            <a:ext cx="7776864" cy="9837712"/>
          </a:xfrm>
          <a:prstGeom prst="arc">
            <a:avLst>
              <a:gd name="adj1" fmla="val 16469988"/>
              <a:gd name="adj2" fmla="val 3891"/>
            </a:avLst>
          </a:prstGeom>
          <a:ln w="50800">
            <a:solidFill>
              <a:schemeClr val="accent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10 Akış Çizelgesi: El İle İşlem"/>
          <p:cNvSpPr/>
          <p:nvPr/>
        </p:nvSpPr>
        <p:spPr>
          <a:xfrm rot="5400000">
            <a:off x="3077644" y="5942585"/>
            <a:ext cx="576064" cy="996237"/>
          </a:xfrm>
          <a:prstGeom prst="flowChartManualOperation">
            <a:avLst/>
          </a:prstGeom>
          <a:solidFill>
            <a:schemeClr val="accent1">
              <a:lumMod val="40000"/>
              <a:lumOff val="60000"/>
              <a:alpha val="68000"/>
            </a:schemeClr>
          </a:solidFill>
          <a:ln>
            <a:solidFill>
              <a:schemeClr val="accent1">
                <a:shade val="50000"/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1"/>
          <a:lstStyle/>
          <a:p>
            <a:pPr algn="ctr"/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1950</a:t>
            </a:r>
            <a:endParaRPr lang="tr-T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11 Akış Çizelgesi: El İle İşlem"/>
          <p:cNvSpPr/>
          <p:nvPr/>
        </p:nvSpPr>
        <p:spPr>
          <a:xfrm rot="5400000">
            <a:off x="4134014" y="4731082"/>
            <a:ext cx="576064" cy="996237"/>
          </a:xfrm>
          <a:prstGeom prst="flowChartManualOperati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1"/>
          <a:lstStyle/>
          <a:p>
            <a:pPr algn="ctr"/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1960</a:t>
            </a:r>
            <a:endParaRPr lang="tr-T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12 Akış Çizelgesi: El İle İşlem"/>
          <p:cNvSpPr/>
          <p:nvPr/>
        </p:nvSpPr>
        <p:spPr>
          <a:xfrm rot="5400000">
            <a:off x="4494054" y="3434938"/>
            <a:ext cx="576064" cy="996237"/>
          </a:xfrm>
          <a:prstGeom prst="flowChartManualOperati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1"/>
          <a:lstStyle/>
          <a:p>
            <a:pPr algn="ctr"/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1970</a:t>
            </a:r>
            <a:endParaRPr lang="tr-T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13 Akış Çizelgesi: El İle İşlem"/>
          <p:cNvSpPr/>
          <p:nvPr/>
        </p:nvSpPr>
        <p:spPr>
          <a:xfrm rot="5400000">
            <a:off x="5214134" y="2282810"/>
            <a:ext cx="576064" cy="996237"/>
          </a:xfrm>
          <a:prstGeom prst="flowChartManualOperati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1"/>
          <a:lstStyle/>
          <a:p>
            <a:pPr algn="ctr"/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1980</a:t>
            </a:r>
            <a:endParaRPr lang="tr-T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14 Akış Çizelgesi: El İle İşlem"/>
          <p:cNvSpPr/>
          <p:nvPr/>
        </p:nvSpPr>
        <p:spPr>
          <a:xfrm rot="5400000">
            <a:off x="6150238" y="1418714"/>
            <a:ext cx="576064" cy="996237"/>
          </a:xfrm>
          <a:prstGeom prst="flowChartManualOperati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1"/>
          <a:lstStyle/>
          <a:p>
            <a:pPr algn="ctr"/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1990</a:t>
            </a:r>
            <a:endParaRPr lang="tr-T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15 Akış Çizelgesi: El İle İşlem"/>
          <p:cNvSpPr/>
          <p:nvPr/>
        </p:nvSpPr>
        <p:spPr>
          <a:xfrm rot="5400000">
            <a:off x="7518390" y="914658"/>
            <a:ext cx="576064" cy="996237"/>
          </a:xfrm>
          <a:prstGeom prst="flowChartManualOperati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1"/>
          <a:lstStyle/>
          <a:p>
            <a:pPr algn="ctr"/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2000+</a:t>
            </a:r>
            <a:endParaRPr lang="tr-T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16 Köşeleri Yuvarlanmış Dikdörtgen Belirtme Çizgisi"/>
          <p:cNvSpPr/>
          <p:nvPr/>
        </p:nvSpPr>
        <p:spPr>
          <a:xfrm>
            <a:off x="1187624" y="4149080"/>
            <a:ext cx="1872208" cy="1152128"/>
          </a:xfrm>
          <a:prstGeom prst="wedgeRoundRectCallout">
            <a:avLst>
              <a:gd name="adj1" fmla="val 58454"/>
              <a:gd name="adj2" fmla="val 31110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 smtClean="0">
                <a:solidFill>
                  <a:schemeClr val="accent1">
                    <a:lumMod val="50000"/>
                  </a:schemeClr>
                </a:solidFill>
              </a:rPr>
              <a:t>Sınırlı dağıtım</a:t>
            </a:r>
          </a:p>
          <a:p>
            <a:r>
              <a:rPr lang="tr-TR" sz="1600" dirty="0" smtClean="0">
                <a:solidFill>
                  <a:schemeClr val="accent1">
                    <a:lumMod val="50000"/>
                  </a:schemeClr>
                </a:solidFill>
              </a:rPr>
              <a:t>Müşteri yazılımı</a:t>
            </a:r>
            <a:endParaRPr lang="tr-TR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17 Köşeleri Yuvarlanmış Dikdörtgen Belirtme Çizgisi"/>
          <p:cNvSpPr/>
          <p:nvPr/>
        </p:nvSpPr>
        <p:spPr>
          <a:xfrm>
            <a:off x="1403648" y="2492896"/>
            <a:ext cx="1872208" cy="1152128"/>
          </a:xfrm>
          <a:prstGeom prst="wedgeRoundRectCallout">
            <a:avLst>
              <a:gd name="adj1" fmla="val 55917"/>
              <a:gd name="adj2" fmla="val 28018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400" dirty="0" smtClean="0">
                <a:solidFill>
                  <a:schemeClr val="accent1">
                    <a:lumMod val="50000"/>
                  </a:schemeClr>
                </a:solidFill>
              </a:rPr>
              <a:t>Veritabanları</a:t>
            </a:r>
          </a:p>
          <a:p>
            <a:r>
              <a:rPr lang="tr-TR" sz="1400" dirty="0" smtClean="0">
                <a:solidFill>
                  <a:schemeClr val="accent1">
                    <a:lumMod val="50000"/>
                  </a:schemeClr>
                </a:solidFill>
              </a:rPr>
              <a:t>Çoklu kullanıcılı</a:t>
            </a:r>
          </a:p>
          <a:p>
            <a:r>
              <a:rPr lang="tr-TR" sz="1400" dirty="0" smtClean="0">
                <a:solidFill>
                  <a:schemeClr val="accent1">
                    <a:lumMod val="50000"/>
                  </a:schemeClr>
                </a:solidFill>
              </a:rPr>
              <a:t>Gerçek-zamanlı</a:t>
            </a:r>
          </a:p>
        </p:txBody>
      </p:sp>
      <p:sp>
        <p:nvSpPr>
          <p:cNvPr id="19" name="18 Köşeleri Yuvarlanmış Dikdörtgen Belirtme Çizgisi"/>
          <p:cNvSpPr/>
          <p:nvPr/>
        </p:nvSpPr>
        <p:spPr>
          <a:xfrm>
            <a:off x="5868144" y="3645024"/>
            <a:ext cx="2736304" cy="1556792"/>
          </a:xfrm>
          <a:prstGeom prst="wedgeRoundRectCallout">
            <a:avLst>
              <a:gd name="adj1" fmla="val 11695"/>
              <a:gd name="adj2" fmla="val -86984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400" dirty="0" smtClean="0">
                <a:solidFill>
                  <a:schemeClr val="accent1">
                    <a:lumMod val="50000"/>
                  </a:schemeClr>
                </a:solidFill>
              </a:rPr>
              <a:t>Nesneye yönelik teknolojiler</a:t>
            </a:r>
          </a:p>
          <a:p>
            <a:r>
              <a:rPr lang="tr-TR" sz="1400" dirty="0" smtClean="0">
                <a:solidFill>
                  <a:schemeClr val="accent1">
                    <a:lumMod val="50000"/>
                  </a:schemeClr>
                </a:solidFill>
              </a:rPr>
              <a:t>Uzman ve güçlü sistemler</a:t>
            </a:r>
          </a:p>
          <a:p>
            <a:r>
              <a:rPr lang="tr-TR" sz="1400" dirty="0" smtClean="0">
                <a:solidFill>
                  <a:schemeClr val="accent1">
                    <a:lumMod val="50000"/>
                  </a:schemeClr>
                </a:solidFill>
              </a:rPr>
              <a:t>Yapay sinir ağları</a:t>
            </a:r>
          </a:p>
          <a:p>
            <a:r>
              <a:rPr lang="tr-TR" sz="1400" dirty="0" smtClean="0">
                <a:solidFill>
                  <a:schemeClr val="accent1">
                    <a:lumMod val="50000"/>
                  </a:schemeClr>
                </a:solidFill>
              </a:rPr>
              <a:t>Paralel işleme (</a:t>
            </a:r>
            <a:r>
              <a:rPr lang="tr-TR" sz="1400" dirty="0" err="1" smtClean="0">
                <a:solidFill>
                  <a:schemeClr val="accent1">
                    <a:lumMod val="50000"/>
                  </a:schemeClr>
                </a:solidFill>
              </a:rPr>
              <a:t>Grid</a:t>
            </a:r>
            <a:r>
              <a:rPr lang="tr-TR" sz="1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tr-TR" sz="1400" dirty="0" err="1" smtClean="0">
                <a:solidFill>
                  <a:schemeClr val="accent1">
                    <a:lumMod val="50000"/>
                  </a:schemeClr>
                </a:solidFill>
              </a:rPr>
              <a:t>Comp</a:t>
            </a:r>
            <a:r>
              <a:rPr lang="tr-TR" sz="1400" dirty="0" smtClean="0">
                <a:solidFill>
                  <a:schemeClr val="accent1">
                    <a:lumMod val="50000"/>
                  </a:schemeClr>
                </a:solidFill>
              </a:rPr>
              <a:t>.)</a:t>
            </a:r>
            <a:endParaRPr lang="tr-TR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19 Köşeleri Yuvarlanmış Dikdörtgen Belirtme Çizgisi"/>
          <p:cNvSpPr/>
          <p:nvPr/>
        </p:nvSpPr>
        <p:spPr>
          <a:xfrm>
            <a:off x="2555776" y="620688"/>
            <a:ext cx="2088232" cy="1296144"/>
          </a:xfrm>
          <a:prstGeom prst="wedgeRoundRectCallout">
            <a:avLst>
              <a:gd name="adj1" fmla="val 59001"/>
              <a:gd name="adj2" fmla="val 40844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400" dirty="0" smtClean="0">
                <a:solidFill>
                  <a:schemeClr val="accent1">
                    <a:lumMod val="50000"/>
                  </a:schemeClr>
                </a:solidFill>
              </a:rPr>
              <a:t>Donanım gelişimi</a:t>
            </a:r>
          </a:p>
          <a:p>
            <a:r>
              <a:rPr lang="tr-TR" sz="1400" dirty="0" smtClean="0">
                <a:solidFill>
                  <a:schemeClr val="accent1">
                    <a:lumMod val="50000"/>
                  </a:schemeClr>
                </a:solidFill>
              </a:rPr>
              <a:t>Dağıtık sistemler</a:t>
            </a:r>
          </a:p>
          <a:p>
            <a:r>
              <a:rPr lang="tr-TR" sz="1400" dirty="0" smtClean="0">
                <a:solidFill>
                  <a:schemeClr val="accent1">
                    <a:lumMod val="50000"/>
                  </a:schemeClr>
                </a:solidFill>
              </a:rPr>
              <a:t>Tüketici etkisi büyük</a:t>
            </a:r>
          </a:p>
          <a:p>
            <a:r>
              <a:rPr lang="tr-TR" sz="1400" dirty="0" smtClean="0">
                <a:solidFill>
                  <a:schemeClr val="accent1">
                    <a:lumMod val="50000"/>
                  </a:schemeClr>
                </a:solidFill>
              </a:rPr>
              <a:t>Gömülü sistemler</a:t>
            </a:r>
          </a:p>
          <a:p>
            <a:r>
              <a:rPr lang="tr-TR" sz="1400" dirty="0" smtClean="0">
                <a:solidFill>
                  <a:schemeClr val="accent1">
                    <a:lumMod val="50000"/>
                  </a:schemeClr>
                </a:solidFill>
              </a:rPr>
              <a:t>Düşük maliyetli</a:t>
            </a:r>
          </a:p>
        </p:txBody>
      </p:sp>
      <p:sp>
        <p:nvSpPr>
          <p:cNvPr id="21" name="20 Sol Ayraç"/>
          <p:cNvSpPr/>
          <p:nvPr/>
        </p:nvSpPr>
        <p:spPr>
          <a:xfrm rot="625269">
            <a:off x="3416781" y="4244831"/>
            <a:ext cx="432048" cy="1858795"/>
          </a:xfrm>
          <a:prstGeom prst="leftBrac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21 Sol Ayraç"/>
          <p:cNvSpPr/>
          <p:nvPr/>
        </p:nvSpPr>
        <p:spPr>
          <a:xfrm rot="1164527">
            <a:off x="3803257" y="2959654"/>
            <a:ext cx="504442" cy="131506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22 Sol Ayraç"/>
          <p:cNvSpPr/>
          <p:nvPr/>
        </p:nvSpPr>
        <p:spPr>
          <a:xfrm rot="2567118">
            <a:off x="4950630" y="1064752"/>
            <a:ext cx="355073" cy="2171954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23 Sol Ayraç"/>
          <p:cNvSpPr/>
          <p:nvPr/>
        </p:nvSpPr>
        <p:spPr>
          <a:xfrm rot="5222685" flipH="1">
            <a:off x="7254143" y="1316187"/>
            <a:ext cx="427206" cy="2171954"/>
          </a:xfrm>
          <a:prstGeom prst="lef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24 Metin kutusu"/>
          <p:cNvSpPr txBox="1"/>
          <p:nvPr/>
        </p:nvSpPr>
        <p:spPr>
          <a:xfrm>
            <a:off x="1115616" y="188640"/>
            <a:ext cx="2616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Yazılım Gelişim Süreci :</a:t>
            </a:r>
            <a:endParaRPr lang="tr-TR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1680" y="692696"/>
            <a:ext cx="7272808" cy="5976664"/>
          </a:xfrm>
        </p:spPr>
        <p:txBody>
          <a:bodyPr>
            <a:noAutofit/>
          </a:bodyPr>
          <a:lstStyle/>
          <a:p>
            <a:r>
              <a:rPr lang="tr-TR" sz="1600" dirty="0" smtClean="0"/>
              <a:t>Gereksinim analizi (</a:t>
            </a:r>
            <a:r>
              <a:rPr lang="tr-TR" sz="1600" dirty="0" err="1" smtClean="0"/>
              <a:t>requirements</a:t>
            </a:r>
            <a:r>
              <a:rPr lang="tr-TR" sz="1600" dirty="0" smtClean="0"/>
              <a:t> </a:t>
            </a:r>
            <a:r>
              <a:rPr lang="tr-TR" sz="1600" dirty="0" err="1" smtClean="0"/>
              <a:t>analysis</a:t>
            </a:r>
            <a:r>
              <a:rPr lang="tr-TR" sz="1600" dirty="0" smtClean="0"/>
              <a:t>)</a:t>
            </a:r>
          </a:p>
          <a:p>
            <a:pPr lvl="1"/>
            <a:r>
              <a:rPr lang="tr-TR" sz="1200" dirty="0" smtClean="0"/>
              <a:t> </a:t>
            </a:r>
            <a:r>
              <a:rPr lang="tr-TR" sz="1400" dirty="0" smtClean="0"/>
              <a:t>Fonksiyonel ve fonksiyonel-olmayan gereksinimler (</a:t>
            </a:r>
            <a:r>
              <a:rPr lang="tr-TR" sz="1400" dirty="0" err="1" smtClean="0"/>
              <a:t>functional</a:t>
            </a:r>
            <a:r>
              <a:rPr lang="tr-TR" sz="1400" dirty="0" smtClean="0"/>
              <a:t> &amp; </a:t>
            </a:r>
            <a:r>
              <a:rPr lang="tr-TR" sz="1400" dirty="0" err="1" smtClean="0"/>
              <a:t>non</a:t>
            </a:r>
            <a:r>
              <a:rPr lang="tr-TR" sz="1400" dirty="0" smtClean="0"/>
              <a:t>-</a:t>
            </a:r>
            <a:r>
              <a:rPr lang="tr-TR" sz="1400" dirty="0" err="1" smtClean="0"/>
              <a:t>func</a:t>
            </a:r>
            <a:r>
              <a:rPr lang="tr-TR" sz="1400" dirty="0" smtClean="0"/>
              <a:t>. </a:t>
            </a:r>
            <a:r>
              <a:rPr lang="tr-TR" sz="1400" dirty="0" err="1" smtClean="0"/>
              <a:t>reqs</a:t>
            </a:r>
            <a:r>
              <a:rPr lang="tr-TR" sz="1400" dirty="0" smtClean="0"/>
              <a:t>.)</a:t>
            </a:r>
            <a:endParaRPr lang="tr-TR" sz="1200" dirty="0" smtClean="0"/>
          </a:p>
          <a:p>
            <a:r>
              <a:rPr lang="tr-TR" sz="1600" dirty="0" smtClean="0"/>
              <a:t>Tasarım (</a:t>
            </a:r>
            <a:r>
              <a:rPr lang="tr-TR" sz="1600" dirty="0" err="1" smtClean="0"/>
              <a:t>design</a:t>
            </a:r>
            <a:r>
              <a:rPr lang="tr-TR" sz="1600" dirty="0" smtClean="0"/>
              <a:t>)</a:t>
            </a:r>
          </a:p>
          <a:p>
            <a:pPr lvl="1"/>
            <a:r>
              <a:rPr lang="tr-TR" sz="1400" dirty="0" smtClean="0"/>
              <a:t> Sistem tasarımı (</a:t>
            </a:r>
            <a:r>
              <a:rPr lang="tr-TR" sz="1400" dirty="0" err="1" smtClean="0"/>
              <a:t>system</a:t>
            </a:r>
            <a:r>
              <a:rPr lang="tr-TR" sz="1400" dirty="0" smtClean="0"/>
              <a:t> </a:t>
            </a:r>
            <a:r>
              <a:rPr lang="tr-TR" sz="1400" dirty="0" err="1" smtClean="0"/>
              <a:t>design</a:t>
            </a:r>
            <a:r>
              <a:rPr lang="tr-TR" sz="1400" dirty="0" smtClean="0"/>
              <a:t>): </a:t>
            </a:r>
            <a:r>
              <a:rPr lang="tr-TR" sz="1400" dirty="0" err="1" smtClean="0"/>
              <a:t>subsystems</a:t>
            </a:r>
            <a:endParaRPr lang="tr-TR" sz="1400" dirty="0" smtClean="0"/>
          </a:p>
          <a:p>
            <a:pPr lvl="1"/>
            <a:r>
              <a:rPr lang="tr-TR" sz="1200" dirty="0" smtClean="0"/>
              <a:t> </a:t>
            </a:r>
            <a:r>
              <a:rPr lang="tr-TR" sz="1400" dirty="0" smtClean="0"/>
              <a:t>Detaylı tasarım (</a:t>
            </a:r>
            <a:r>
              <a:rPr lang="tr-TR" sz="1400" dirty="0" err="1" smtClean="0"/>
              <a:t>detailed</a:t>
            </a:r>
            <a:r>
              <a:rPr lang="tr-TR" sz="1400" dirty="0" smtClean="0"/>
              <a:t> </a:t>
            </a:r>
            <a:r>
              <a:rPr lang="tr-TR" sz="1400" dirty="0" err="1" smtClean="0"/>
              <a:t>design</a:t>
            </a:r>
            <a:r>
              <a:rPr lang="tr-TR" sz="1400" dirty="0" smtClean="0"/>
              <a:t>)</a:t>
            </a:r>
          </a:p>
          <a:p>
            <a:r>
              <a:rPr lang="tr-TR" sz="1600" dirty="0" smtClean="0"/>
              <a:t>Kodlama ve birim testi (</a:t>
            </a:r>
            <a:r>
              <a:rPr lang="tr-TR" sz="1600" dirty="0" err="1" smtClean="0"/>
              <a:t>unit</a:t>
            </a:r>
            <a:r>
              <a:rPr lang="tr-TR" sz="1600" dirty="0" smtClean="0"/>
              <a:t> </a:t>
            </a:r>
            <a:r>
              <a:rPr lang="tr-TR" sz="1600" dirty="0" err="1" smtClean="0"/>
              <a:t>testing</a:t>
            </a:r>
            <a:r>
              <a:rPr lang="tr-TR" sz="1600" dirty="0" smtClean="0"/>
              <a:t>)</a:t>
            </a:r>
          </a:p>
          <a:p>
            <a:pPr lvl="1"/>
            <a:r>
              <a:rPr lang="tr-TR" sz="1400" dirty="0" smtClean="0"/>
              <a:t> Birleşenlerin ayrı ayrı </a:t>
            </a:r>
            <a:r>
              <a:rPr lang="tr-TR" sz="1400" dirty="0" err="1" smtClean="0"/>
              <a:t>gerçeklestirilmesi</a:t>
            </a:r>
            <a:r>
              <a:rPr lang="tr-TR" sz="1400" dirty="0" smtClean="0"/>
              <a:t> ve birim tes</a:t>
            </a:r>
            <a:r>
              <a:rPr lang="tr-TR" sz="1200" dirty="0" smtClean="0"/>
              <a:t>ti</a:t>
            </a:r>
          </a:p>
          <a:p>
            <a:r>
              <a:rPr lang="it-IT" sz="1600" dirty="0" smtClean="0"/>
              <a:t>Bütünleme testi ve sistem testi</a:t>
            </a:r>
          </a:p>
          <a:p>
            <a:pPr lvl="1"/>
            <a:r>
              <a:rPr lang="tr-TR" sz="1400" dirty="0" smtClean="0"/>
              <a:t>(</a:t>
            </a:r>
            <a:r>
              <a:rPr lang="tr-TR" sz="1400" dirty="0" err="1" smtClean="0"/>
              <a:t>integration</a:t>
            </a:r>
            <a:r>
              <a:rPr lang="tr-TR" sz="1400" dirty="0" smtClean="0"/>
              <a:t> &amp; </a:t>
            </a:r>
            <a:r>
              <a:rPr lang="tr-TR" sz="1400" dirty="0" err="1" smtClean="0"/>
              <a:t>system</a:t>
            </a:r>
            <a:r>
              <a:rPr lang="tr-TR" sz="1400" dirty="0" smtClean="0"/>
              <a:t> </a:t>
            </a:r>
            <a:r>
              <a:rPr lang="tr-TR" sz="1400" dirty="0" err="1" smtClean="0"/>
              <a:t>testing</a:t>
            </a:r>
            <a:r>
              <a:rPr lang="tr-TR" sz="1400" dirty="0" smtClean="0"/>
              <a:t>)</a:t>
            </a:r>
          </a:p>
          <a:p>
            <a:r>
              <a:rPr lang="fr-FR" sz="1600" dirty="0" smtClean="0"/>
              <a:t>Bakım </a:t>
            </a:r>
            <a:r>
              <a:rPr lang="fr-FR" sz="1600" dirty="0" err="1" smtClean="0"/>
              <a:t>ve</a:t>
            </a:r>
            <a:r>
              <a:rPr lang="fr-FR" sz="1600" dirty="0" smtClean="0"/>
              <a:t> güncelleme (maintenance)</a:t>
            </a:r>
          </a:p>
          <a:p>
            <a:pPr lvl="1"/>
            <a:r>
              <a:rPr lang="tr-TR" sz="1200" dirty="0" smtClean="0"/>
              <a:t> </a:t>
            </a:r>
            <a:r>
              <a:rPr lang="tr-TR" sz="1400" dirty="0" smtClean="0"/>
              <a:t>Hataların giderilmesi, performans iyileştirme,</a:t>
            </a:r>
          </a:p>
          <a:p>
            <a:pPr lvl="1"/>
            <a:r>
              <a:rPr lang="tr-TR" sz="1400" dirty="0" smtClean="0"/>
              <a:t>servislerin geliştirilmesi, değişikliklere uyum, vs.</a:t>
            </a:r>
            <a:endParaRPr lang="tr-TR" sz="1400" dirty="0"/>
          </a:p>
        </p:txBody>
      </p:sp>
      <p:sp>
        <p:nvSpPr>
          <p:cNvPr id="8" name="7 Dikdörtgen"/>
          <p:cNvSpPr/>
          <p:nvPr/>
        </p:nvSpPr>
        <p:spPr>
          <a:xfrm rot="16200000">
            <a:off x="-1738686" y="3881770"/>
            <a:ext cx="44291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Yazılım Mühendisliği</a:t>
            </a:r>
            <a:endParaRPr lang="tr-TR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9" name="8 Dikdörtgen"/>
          <p:cNvSpPr/>
          <p:nvPr/>
        </p:nvSpPr>
        <p:spPr>
          <a:xfrm>
            <a:off x="142844" y="142852"/>
            <a:ext cx="9286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Hafta </a:t>
            </a:r>
          </a:p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1</a:t>
            </a:r>
            <a:endParaRPr lang="tr-TR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10" name="6 Slayt Numarası Yer Tutucusu"/>
          <p:cNvSpPr txBox="1">
            <a:spLocks/>
          </p:cNvSpPr>
          <p:nvPr/>
        </p:nvSpPr>
        <p:spPr>
          <a:xfrm>
            <a:off x="169335" y="6143644"/>
            <a:ext cx="673073" cy="592844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C7EF4D-DD50-400C-9F04-EB20CB99416E}" type="slidenum">
              <a:rPr kumimoji="0" lang="en-US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Sayfa</a:t>
            </a:r>
            <a:endParaRPr kumimoji="0" lang="en-US" sz="2000" b="1" i="0" u="none" strike="noStrike" kern="1200" cap="none" spc="50" normalizeH="0" baseline="0" noProof="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stral" pitchFamily="66" charset="0"/>
              <a:ea typeface="+mn-ea"/>
              <a:cs typeface="+mn-cs"/>
            </a:endParaRPr>
          </a:p>
        </p:txBody>
      </p:sp>
      <p:sp>
        <p:nvSpPr>
          <p:cNvPr id="6" name="5 Metin kutusu"/>
          <p:cNvSpPr txBox="1"/>
          <p:nvPr/>
        </p:nvSpPr>
        <p:spPr>
          <a:xfrm>
            <a:off x="1187624" y="188640"/>
            <a:ext cx="265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Yazılım geliştirme adımları </a:t>
            </a:r>
            <a:endParaRPr lang="tr-TR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YM_şablon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YM_şablon</Template>
  <TotalTime>0</TotalTime>
  <Words>1194</Words>
  <Application>Microsoft Office PowerPoint</Application>
  <PresentationFormat>Ekran Gösterisi (4:3)</PresentationFormat>
  <Paragraphs>361</Paragraphs>
  <Slides>22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23" baseType="lpstr">
      <vt:lpstr>YM_şablon</vt:lpstr>
      <vt:lpstr>Yazılım  Mühendisliği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2010-05-28T14:58:45Z</dcterms:created>
  <dcterms:modified xsi:type="dcterms:W3CDTF">2016-02-29T09:50:48Z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TC101671291055</vt:lpwstr>
  </property>
</Properties>
</file>