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24" r:id="rId15"/>
    <p:sldId id="269" r:id="rId16"/>
    <p:sldId id="270" r:id="rId17"/>
    <p:sldId id="272" r:id="rId18"/>
    <p:sldId id="271" r:id="rId19"/>
    <p:sldId id="273" r:id="rId20"/>
    <p:sldId id="274" r:id="rId21"/>
    <p:sldId id="275" r:id="rId22"/>
    <p:sldId id="276" r:id="rId23"/>
    <p:sldId id="277" r:id="rId24"/>
    <p:sldId id="278" r:id="rId25"/>
    <p:sldId id="279" r:id="rId26"/>
    <p:sldId id="280" r:id="rId27"/>
    <p:sldId id="323" r:id="rId28"/>
    <p:sldId id="281" r:id="rId29"/>
    <p:sldId id="282" r:id="rId30"/>
  </p:sldIdLst>
  <p:sldSz cx="9144000" cy="6858000" type="screen4x3"/>
  <p:notesSz cx="6858000" cy="9144000"/>
  <p:defaultTextStyle>
    <a:defPPr>
      <a:defRPr lang="tr-TR"/>
    </a:defPPr>
    <a:lvl1pPr algn="ctr" rtl="0" fontAlgn="base">
      <a:spcBef>
        <a:spcPct val="0"/>
      </a:spcBef>
      <a:spcAft>
        <a:spcPct val="0"/>
      </a:spcAft>
      <a:defRPr kern="1200">
        <a:solidFill>
          <a:schemeClr val="tx1"/>
        </a:solidFill>
        <a:latin typeface="Verdana" pitchFamily="34" charset="0"/>
        <a:ea typeface="+mn-ea"/>
        <a:cs typeface="+mn-cs"/>
      </a:defRPr>
    </a:lvl1pPr>
    <a:lvl2pPr marL="457200" algn="ctr" rtl="0" fontAlgn="base">
      <a:spcBef>
        <a:spcPct val="0"/>
      </a:spcBef>
      <a:spcAft>
        <a:spcPct val="0"/>
      </a:spcAft>
      <a:defRPr kern="1200">
        <a:solidFill>
          <a:schemeClr val="tx1"/>
        </a:solidFill>
        <a:latin typeface="Verdana" pitchFamily="34" charset="0"/>
        <a:ea typeface="+mn-ea"/>
        <a:cs typeface="+mn-cs"/>
      </a:defRPr>
    </a:lvl2pPr>
    <a:lvl3pPr marL="914400" algn="ctr" rtl="0" fontAlgn="base">
      <a:spcBef>
        <a:spcPct val="0"/>
      </a:spcBef>
      <a:spcAft>
        <a:spcPct val="0"/>
      </a:spcAft>
      <a:defRPr kern="1200">
        <a:solidFill>
          <a:schemeClr val="tx1"/>
        </a:solidFill>
        <a:latin typeface="Verdana" pitchFamily="34" charset="0"/>
        <a:ea typeface="+mn-ea"/>
        <a:cs typeface="+mn-cs"/>
      </a:defRPr>
    </a:lvl3pPr>
    <a:lvl4pPr marL="1371600" algn="ctr" rtl="0" fontAlgn="base">
      <a:spcBef>
        <a:spcPct val="0"/>
      </a:spcBef>
      <a:spcAft>
        <a:spcPct val="0"/>
      </a:spcAft>
      <a:defRPr kern="1200">
        <a:solidFill>
          <a:schemeClr val="tx1"/>
        </a:solidFill>
        <a:latin typeface="Verdana" pitchFamily="34" charset="0"/>
        <a:ea typeface="+mn-ea"/>
        <a:cs typeface="+mn-cs"/>
      </a:defRPr>
    </a:lvl4pPr>
    <a:lvl5pPr marL="1828800" algn="ctr"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33" autoAdjust="0"/>
  </p:normalViewPr>
  <p:slideViewPr>
    <p:cSldViewPr>
      <p:cViewPr>
        <p:scale>
          <a:sx n="70" d="100"/>
          <a:sy n="70" d="100"/>
        </p:scale>
        <p:origin x="-2730" y="-79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tr-TR"/>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tr-TR"/>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tr-TR"/>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1C25B02-A963-4CBF-B691-8A3B3E689DF0}" type="slidenum">
              <a:rPr lang="tr-TR"/>
              <a:pPr/>
              <a:t>‹#›</a:t>
            </a:fld>
            <a:endParaRPr lang="tr-TR"/>
          </a:p>
        </p:txBody>
      </p:sp>
    </p:spTree>
    <p:extLst>
      <p:ext uri="{BB962C8B-B14F-4D97-AF65-F5344CB8AC3E}">
        <p14:creationId xmlns:p14="http://schemas.microsoft.com/office/powerpoint/2010/main" val="12928469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F89E1-01CC-4C11-A5D9-F811A4B57820}" type="slidenum">
              <a:rPr lang="tr-TR"/>
              <a:pPr/>
              <a:t>16</a:t>
            </a:fld>
            <a:endParaRPr lang="tr-T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tr-TR" sz="1000" b="1" u="sng"/>
              <a:t>Am</a:t>
            </a:r>
            <a:r>
              <a:rPr lang="tr-TR" sz="1000" b="1"/>
              <a:t>aç: </a:t>
            </a:r>
            <a:r>
              <a:rPr lang="tr-TR" sz="1000"/>
              <a:t>İsterler belgesinin hazırlanış amacı ve hedeflediği okuyucu kitlesi açıklanır.</a:t>
            </a:r>
            <a:endParaRPr lang="tr-TR" sz="1000" b="1" u="sng"/>
          </a:p>
          <a:p>
            <a:r>
              <a:rPr lang="tr-TR" sz="1000" b="1" u="sng"/>
              <a:t>Kapsam</a:t>
            </a:r>
            <a:r>
              <a:rPr lang="tr-TR" sz="1000" b="1"/>
              <a:t>: </a:t>
            </a:r>
            <a:r>
              <a:rPr lang="tr-TR" sz="1000"/>
              <a:t>İsterlerin konusu olan yazılım ürününün (ya da ürünlerinin) adı, ne yapıp ne yapmayacağı ve hedeflenen kazanımlar açıkça ve somut olarak belirtilir. Örneğin "etkin raporlandırma yeteneği" yerine "kullanıcının ekrandan belirteceği seçimlerle tanımlanan ve </a:t>
            </a:r>
            <a:r>
              <a:rPr lang="tr-TR" sz="1000" i="1"/>
              <a:t>2 </a:t>
            </a:r>
            <a:r>
              <a:rPr lang="tr-TR" sz="1000"/>
              <a:t>saat içinde dökümü alınacak raporlar" biçiminde bir açıklama yeğlenmelidir.</a:t>
            </a:r>
            <a:endParaRPr lang="tr-TR" sz="1000" b="1" u="sng"/>
          </a:p>
          <a:p>
            <a:r>
              <a:rPr lang="tr-TR" sz="1000" b="1" u="sng"/>
              <a:t>Tanım ve kısaltmalar</a:t>
            </a:r>
            <a:r>
              <a:rPr lang="tr-TR" sz="1000" b="1"/>
              <a:t>: </a:t>
            </a:r>
            <a:r>
              <a:rPr lang="tr-TR" sz="1000"/>
              <a:t>Belgenin doğru değerlendirilmesi için gereken tüm terim ve kısaltmalar açıklanır.</a:t>
            </a:r>
            <a:endParaRPr lang="tr-TR" sz="1000" b="1" u="sng"/>
          </a:p>
          <a:p>
            <a:r>
              <a:rPr lang="tr-TR" sz="1000" b="1" u="sng"/>
              <a:t>Göndermeler</a:t>
            </a:r>
            <a:r>
              <a:rPr lang="tr-TR" sz="1000" b="1"/>
              <a:t>: </a:t>
            </a:r>
            <a:r>
              <a:rPr lang="tr-TR" sz="1000"/>
              <a:t>Belgede başvurulan tüm diğer belgelerin listesi.</a:t>
            </a:r>
            <a:endParaRPr lang="tr-TR" sz="1000" b="1" u="sng"/>
          </a:p>
          <a:p>
            <a:r>
              <a:rPr lang="tr-TR" sz="1000" b="1" u="sng"/>
              <a:t>Öz</a:t>
            </a:r>
            <a:r>
              <a:rPr lang="tr-TR" sz="1000" b="1"/>
              <a:t>et: </a:t>
            </a:r>
            <a:r>
              <a:rPr lang="tr-TR" sz="1000"/>
              <a:t>Belgenin devamında nelerin bulunduğu ve isterler belgesinin nasıl örgütlendiği kısaca açıklanır.</a:t>
            </a:r>
            <a:endParaRPr lang="tr-TR" sz="1000" b="1" u="sng"/>
          </a:p>
          <a:p>
            <a:r>
              <a:rPr lang="tr-TR" sz="1000" b="1" u="sng"/>
              <a:t>Genel betimleme</a:t>
            </a:r>
            <a:r>
              <a:rPr lang="tr-TR" sz="1000" b="1"/>
              <a:t>: </a:t>
            </a:r>
            <a:r>
              <a:rPr lang="tr-TR" sz="1000"/>
              <a:t>Bu bölüm, isterleri tek tek ve ayrıntılı olarak ortaya koymaz; yalnızca 3. bölümde verilecek bilgilerin doğru algılanması için gereken çerçeveyi çizer.</a:t>
            </a:r>
            <a:endParaRPr lang="tr-TR" sz="1000" b="1" u="sng"/>
          </a:p>
          <a:p>
            <a:r>
              <a:rPr lang="tr-TR" sz="1000" b="1" u="sng"/>
              <a:t>Ürünün veri</a:t>
            </a:r>
            <a:r>
              <a:rPr lang="tr-TR" sz="1000" b="1"/>
              <a:t>: </a:t>
            </a:r>
            <a:r>
              <a:rPr lang="tr-TR" sz="1000"/>
              <a:t>Diğer ilgili yazılım ürünleri ve projelere göre bu belgenin konusu olan yazılımın nereye oturacağı. Başlı başına yeni bir sistem mi , yoksa daha büyük bir sistemin bir parçası mı, öyleyse bağlantıların </a:t>
            </a:r>
            <a:r>
              <a:rPr lang="tr-TR" sz="1000" u="sng"/>
              <a:t>genel</a:t>
            </a:r>
            <a:r>
              <a:rPr lang="tr-TR" sz="1000"/>
              <a:t> çizgileri bu bölümde, ayrıntısı ise daha sonra verilir,</a:t>
            </a:r>
            <a:endParaRPr lang="tr-TR" sz="1000" b="1" u="sng"/>
          </a:p>
          <a:p>
            <a:r>
              <a:rPr lang="tr-TR" sz="1000" b="1" u="sng"/>
              <a:t>Ürünün işlevleri</a:t>
            </a:r>
            <a:r>
              <a:rPr lang="tr-TR" sz="1000" b="1"/>
              <a:t>:</a:t>
            </a:r>
            <a:r>
              <a:rPr lang="tr-TR" sz="1000"/>
              <a:t> Ürünün yapacağı işlerin ayrıntı ve yöntemlerine girilmeden bir özeli verilir.</a:t>
            </a:r>
            <a:endParaRPr lang="tr-TR" sz="1000" b="1" u="sng"/>
          </a:p>
          <a:p>
            <a:r>
              <a:rPr lang="tr-TR" sz="1000" b="1" u="sng"/>
              <a:t>Kullanıcı Özellikleri</a:t>
            </a:r>
            <a:r>
              <a:rPr lang="tr-TR" sz="1000" b="1"/>
              <a:t>: </a:t>
            </a:r>
            <a:r>
              <a:rPr lang="tr-TR" sz="1000"/>
              <a:t>Ürünü kullanacak kişilerin eğitim, deneyim ve sorumlulukları belirtilir.</a:t>
            </a:r>
            <a:endParaRPr lang="tr-TR" sz="1000" b="1" u="sng"/>
          </a:p>
          <a:p>
            <a:r>
              <a:rPr lang="tr-TR" sz="1000" b="1" u="sng"/>
              <a:t>Genel kısıtlar</a:t>
            </a:r>
            <a:r>
              <a:rPr lang="tr-TR" sz="1000" b="1"/>
              <a:t>: </a:t>
            </a:r>
            <a:r>
              <a:rPr lang="tr-TR" sz="1000"/>
              <a:t>İlgili yasal, donanım, yazılım, v.b. tasarım kısıtlarının genel çizgileri: Bu bölümde kullanıcı isterleri ya da öngörülen tasarım özel­likleri değil gerçekten dışsal kısıtlar konu başlıkları olarak verilir.</a:t>
            </a:r>
            <a:endParaRPr lang="tr-TR" sz="1000" b="1" u="sng"/>
          </a:p>
          <a:p>
            <a:r>
              <a:rPr lang="tr-TR" sz="1000" b="1" u="sng"/>
              <a:t>Varsayım ve bağımlılıklar</a:t>
            </a:r>
            <a:r>
              <a:rPr lang="tr-TR" sz="1000" b="1"/>
              <a:t>: </a:t>
            </a:r>
            <a:r>
              <a:rPr lang="tr-TR" sz="1000"/>
              <a:t>Belgenin dayandığı öngörüler ve gerçekleşmemesi durumunda isterlerin de değişeceği koşullar belirtilir,</a:t>
            </a:r>
            <a:endParaRPr lang="tr-TR" sz="1000" b="1" u="sng"/>
          </a:p>
          <a:p>
            <a:r>
              <a:rPr lang="tr-TR" sz="1000" b="1" u="sng"/>
              <a:t>Özel İsterler</a:t>
            </a:r>
            <a:r>
              <a:rPr lang="tr-TR" sz="1000" b="1"/>
              <a:t>:</a:t>
            </a:r>
            <a:r>
              <a:rPr lang="tr-TR" sz="1000"/>
              <a:t> Bu kısım, belgenin en uzun ve en ayrıntılı kısmıdır. </a:t>
            </a:r>
          </a:p>
          <a:p>
            <a:endParaRPr lang="tr-T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1986" name="Group 2"/>
          <p:cNvGrpSpPr>
            <a:grpSpLocks/>
          </p:cNvGrpSpPr>
          <p:nvPr/>
        </p:nvGrpSpPr>
        <p:grpSpPr bwMode="auto">
          <a:xfrm>
            <a:off x="-3222625" y="304800"/>
            <a:ext cx="11909425" cy="4724400"/>
            <a:chOff x="-2030" y="192"/>
            <a:chExt cx="7502" cy="2976"/>
          </a:xfrm>
        </p:grpSpPr>
        <p:sp>
          <p:nvSpPr>
            <p:cNvPr id="41987"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endParaRPr lang="tr-TR"/>
            </a:p>
          </p:txBody>
        </p:sp>
        <p:sp>
          <p:nvSpPr>
            <p:cNvPr id="41988"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algn="l"/>
              <a:endParaRPr lang="tr-TR" sz="2400">
                <a:latin typeface="Times New Roman" pitchFamily="18" charset="0"/>
              </a:endParaRPr>
            </a:p>
          </p:txBody>
        </p:sp>
        <p:sp>
          <p:nvSpPr>
            <p:cNvPr id="41989"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algn="l"/>
              <a:endParaRPr lang="tr-TR">
                <a:latin typeface="Arial" charset="0"/>
              </a:endParaRPr>
            </a:p>
          </p:txBody>
        </p:sp>
      </p:grpSp>
      <p:sp>
        <p:nvSpPr>
          <p:cNvPr id="41990" name="Rectangle 6"/>
          <p:cNvSpPr>
            <a:spLocks noGrp="1" noChangeArrowheads="1"/>
          </p:cNvSpPr>
          <p:nvPr>
            <p:ph type="ctrTitle"/>
          </p:nvPr>
        </p:nvSpPr>
        <p:spPr>
          <a:xfrm>
            <a:off x="1443038" y="985838"/>
            <a:ext cx="7239000" cy="1444625"/>
          </a:xfrm>
        </p:spPr>
        <p:txBody>
          <a:bodyPr/>
          <a:lstStyle>
            <a:lvl1pPr>
              <a:defRPr sz="4000"/>
            </a:lvl1pPr>
          </a:lstStyle>
          <a:p>
            <a:r>
              <a:rPr lang="tr-TR"/>
              <a:t>Asıl başlık stili için tıklatın</a:t>
            </a:r>
          </a:p>
        </p:txBody>
      </p:sp>
      <p:sp>
        <p:nvSpPr>
          <p:cNvPr id="41991"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tr-TR"/>
              <a:t>Asıl alt başlık stilini düzenlemek için tıklatın</a:t>
            </a:r>
          </a:p>
        </p:txBody>
      </p:sp>
      <p:sp>
        <p:nvSpPr>
          <p:cNvPr id="41992" name="Rectangle 8"/>
          <p:cNvSpPr>
            <a:spLocks noGrp="1" noChangeArrowheads="1"/>
          </p:cNvSpPr>
          <p:nvPr>
            <p:ph type="dt" sz="half" idx="2"/>
          </p:nvPr>
        </p:nvSpPr>
        <p:spPr/>
        <p:txBody>
          <a:bodyPr/>
          <a:lstStyle>
            <a:lvl1pPr>
              <a:defRPr/>
            </a:lvl1pPr>
          </a:lstStyle>
          <a:p>
            <a:r>
              <a:rPr lang="tr-TR" smtClean="0"/>
              <a:t>[ 3.hft ]</a:t>
            </a:r>
            <a:endParaRPr lang="tr-TR"/>
          </a:p>
        </p:txBody>
      </p:sp>
      <p:sp>
        <p:nvSpPr>
          <p:cNvPr id="41993" name="Rectangle 9"/>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41994" name="Rectangle 10"/>
          <p:cNvSpPr>
            <a:spLocks noGrp="1" noChangeArrowheads="1"/>
          </p:cNvSpPr>
          <p:nvPr>
            <p:ph type="sldNum" sz="quarter" idx="4"/>
          </p:nvPr>
        </p:nvSpPr>
        <p:spPr/>
        <p:txBody>
          <a:bodyPr/>
          <a:lstStyle>
            <a:lvl1pPr>
              <a:defRPr/>
            </a:lvl1pPr>
          </a:lstStyle>
          <a:p>
            <a:fld id="{58807B2A-24FF-49F1-9F0C-736CA2D14A94}"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[ 3.hft ]</a:t>
            </a:r>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884C94BA-74CE-4627-9F03-13807D9CB513}"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6413" y="301625"/>
            <a:ext cx="1827212" cy="5640388"/>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370013" y="301625"/>
            <a:ext cx="5334000" cy="564038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[ 3.hft ]</a:t>
            </a:r>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0B3CC9A6-F2A5-4172-A0F6-ADE4BEE0D5F3}" type="slidenum">
              <a:rPr lang="tr-T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1370013" y="301625"/>
            <a:ext cx="7313612" cy="56403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2 Veri Yer Tutucusu"/>
          <p:cNvSpPr>
            <a:spLocks noGrp="1"/>
          </p:cNvSpPr>
          <p:nvPr>
            <p:ph type="dt" sz="half" idx="10"/>
          </p:nvPr>
        </p:nvSpPr>
        <p:spPr>
          <a:xfrm>
            <a:off x="457200" y="6248400"/>
            <a:ext cx="2133600" cy="457200"/>
          </a:xfrm>
        </p:spPr>
        <p:txBody>
          <a:bodyPr/>
          <a:lstStyle>
            <a:lvl1pPr>
              <a:defRPr/>
            </a:lvl1pPr>
          </a:lstStyle>
          <a:p>
            <a:r>
              <a:rPr lang="tr-TR" smtClean="0"/>
              <a:t>[ 3.hft ]</a:t>
            </a:r>
            <a:endParaRPr lang="tr-TR"/>
          </a:p>
        </p:txBody>
      </p:sp>
      <p:sp>
        <p:nvSpPr>
          <p:cNvPr id="4" name="3 Altbilgi Yer Tutucusu"/>
          <p:cNvSpPr>
            <a:spLocks noGrp="1"/>
          </p:cNvSpPr>
          <p:nvPr>
            <p:ph type="ftr" sz="quarter" idx="11"/>
          </p:nvPr>
        </p:nvSpPr>
        <p:spPr>
          <a:xfrm>
            <a:off x="3124200" y="6248400"/>
            <a:ext cx="2895600" cy="457200"/>
          </a:xfrm>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a:xfrm>
            <a:off x="6553200" y="6248400"/>
            <a:ext cx="2133600" cy="457200"/>
          </a:xfrm>
        </p:spPr>
        <p:txBody>
          <a:bodyPr/>
          <a:lstStyle>
            <a:lvl1pPr>
              <a:defRPr/>
            </a:lvl1pPr>
          </a:lstStyle>
          <a:p>
            <a:fld id="{F3F15123-7E3B-45E1-8C5B-E746DA4BFD22}"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[ 3.hft ]</a:t>
            </a:r>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BB5A1E77-2901-4C21-BB9A-B608B934C72D}"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[ 3.hft ]</a:t>
            </a:r>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77F2FB5E-DCF1-423B-B14F-5137607252A2}"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[ 3.hft ]</a:t>
            </a:r>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F3F06107-1309-4EDE-9DC0-574F7F1471A4}"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[ 3.hft ]</a:t>
            </a:r>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4E092077-D59B-416B-B515-C4FF4831E5E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[ 3.hft ]</a:t>
            </a:r>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CD8F2CE3-22D8-44BE-88EC-5E5FA3718E53}"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[ 3.hft ]</a:t>
            </a:r>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02E10E39-BCD4-446F-8A1E-B4F27923F20D}"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[ 3.hft ]</a:t>
            </a:r>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B619A1CE-8A9D-46B3-BE02-E5921C50B25A}"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[ 3.hft ]</a:t>
            </a:r>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E3D71668-9E73-4A82-B47C-C7137A836C28}"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62" name="Group 2"/>
          <p:cNvGrpSpPr>
            <a:grpSpLocks/>
          </p:cNvGrpSpPr>
          <p:nvPr/>
        </p:nvGrpSpPr>
        <p:grpSpPr bwMode="auto">
          <a:xfrm>
            <a:off x="-3238500" y="0"/>
            <a:ext cx="11925300" cy="3810000"/>
            <a:chOff x="-2040" y="0"/>
            <a:chExt cx="7512" cy="2400"/>
          </a:xfrm>
        </p:grpSpPr>
        <p:sp>
          <p:nvSpPr>
            <p:cNvPr id="40963"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lgn="l"/>
              <a:endParaRPr lang="tr-TR" sz="2400">
                <a:latin typeface="Times New Roman" pitchFamily="18" charset="0"/>
              </a:endParaRPr>
            </a:p>
          </p:txBody>
        </p:sp>
        <p:sp>
          <p:nvSpPr>
            <p:cNvPr id="40964"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lgn="l"/>
              <a:endParaRPr lang="tr-TR">
                <a:latin typeface="Arial" charset="0"/>
              </a:endParaRPr>
            </a:p>
          </p:txBody>
        </p:sp>
        <p:sp>
          <p:nvSpPr>
            <p:cNvPr id="40965"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endParaRPr lang="tr-TR"/>
            </a:p>
          </p:txBody>
        </p:sp>
      </p:grpSp>
      <p:sp>
        <p:nvSpPr>
          <p:cNvPr id="40966"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40967"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0968"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tr-TR" smtClean="0"/>
              <a:t>[ 3.hft ]</a:t>
            </a:r>
            <a:endParaRPr lang="tr-TR"/>
          </a:p>
        </p:txBody>
      </p:sp>
      <p:sp>
        <p:nvSpPr>
          <p:cNvPr id="4096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tr-TR" smtClean="0"/>
              <a:t>Yazılım Mühendisliği</a:t>
            </a:r>
            <a:endParaRPr lang="tr-TR"/>
          </a:p>
        </p:txBody>
      </p:sp>
      <p:sp>
        <p:nvSpPr>
          <p:cNvPr id="4097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E3768B-158B-4403-B070-C64EFDF291F7}"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defRPr>
      </a:lvl2pPr>
      <a:lvl3pPr algn="l" rtl="0" fontAlgn="base">
        <a:spcBef>
          <a:spcPct val="0"/>
        </a:spcBef>
        <a:spcAft>
          <a:spcPct val="0"/>
        </a:spcAft>
        <a:defRPr sz="3600">
          <a:solidFill>
            <a:schemeClr val="tx2"/>
          </a:solidFill>
          <a:latin typeface="Arial" charset="0"/>
        </a:defRPr>
      </a:lvl3pPr>
      <a:lvl4pPr algn="l" rtl="0" fontAlgn="base">
        <a:spcBef>
          <a:spcPct val="0"/>
        </a:spcBef>
        <a:spcAft>
          <a:spcPct val="0"/>
        </a:spcAft>
        <a:defRPr sz="3600">
          <a:solidFill>
            <a:schemeClr val="tx2"/>
          </a:solidFill>
          <a:latin typeface="Arial" charset="0"/>
        </a:defRPr>
      </a:lvl4pPr>
      <a:lvl5pPr algn="l" rtl="0" fontAlgn="base">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ftr" sz="quarter" idx="3"/>
          </p:nvPr>
        </p:nvSpPr>
        <p:spPr/>
        <p:txBody>
          <a:bodyPr/>
          <a:lstStyle/>
          <a:p>
            <a:r>
              <a:rPr lang="tr-TR" smtClean="0"/>
              <a:t>Yazılım Mühendisliği</a:t>
            </a:r>
            <a:endParaRPr lang="tr-TR"/>
          </a:p>
        </p:txBody>
      </p:sp>
      <p:sp>
        <p:nvSpPr>
          <p:cNvPr id="5" name="Rectangle 10"/>
          <p:cNvSpPr>
            <a:spLocks noGrp="1" noChangeArrowheads="1"/>
          </p:cNvSpPr>
          <p:nvPr>
            <p:ph type="sldNum" sz="quarter" idx="4"/>
          </p:nvPr>
        </p:nvSpPr>
        <p:spPr/>
        <p:txBody>
          <a:bodyPr/>
          <a:lstStyle/>
          <a:p>
            <a:fld id="{3638BE4B-316E-46D9-B73A-4DADACB8F63B}" type="slidenum">
              <a:rPr lang="tr-TR"/>
              <a:pPr/>
              <a:t>1</a:t>
            </a:fld>
            <a:endParaRPr lang="tr-TR"/>
          </a:p>
        </p:txBody>
      </p:sp>
      <p:sp>
        <p:nvSpPr>
          <p:cNvPr id="5122" name="Rectangle 2"/>
          <p:cNvSpPr>
            <a:spLocks noGrp="1" noChangeArrowheads="1"/>
          </p:cNvSpPr>
          <p:nvPr>
            <p:ph type="ctrTitle"/>
          </p:nvPr>
        </p:nvSpPr>
        <p:spPr>
          <a:xfrm>
            <a:off x="2209800" y="2286000"/>
            <a:ext cx="6096000" cy="12954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tr-TR"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t>Yazılım İsterlerinin </a:t>
            </a:r>
            <a:br>
              <a:rPr lang="tr-TR"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br>
            <a:r>
              <a:rPr lang="tr-TR" sz="7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t>Çözümlemesi</a:t>
            </a:r>
          </a:p>
        </p:txBody>
      </p:sp>
      <p:sp>
        <p:nvSpPr>
          <p:cNvPr id="6" name="5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7A6B409-5A71-4D88-9273-178AED02D94A}" type="slidenum">
              <a:rPr lang="tr-TR"/>
              <a:pPr/>
              <a:t>10</a:t>
            </a:fld>
            <a:endParaRPr lang="tr-TR"/>
          </a:p>
        </p:txBody>
      </p:sp>
      <p:sp>
        <p:nvSpPr>
          <p:cNvPr id="58370"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8371"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8372" name="Rectangle 4"/>
          <p:cNvSpPr>
            <a:spLocks noGrp="1" noChangeArrowheads="1"/>
          </p:cNvSpPr>
          <p:nvPr>
            <p:ph type="subTitle" idx="1"/>
          </p:nvPr>
        </p:nvSpPr>
        <p:spPr>
          <a:xfrm>
            <a:off x="1219200" y="1676400"/>
            <a:ext cx="7467600" cy="4648200"/>
          </a:xfrm>
        </p:spPr>
        <p:txBody>
          <a:bodyPr/>
          <a:lstStyle/>
          <a:p>
            <a:pPr marL="552450" indent="-552450">
              <a:lnSpc>
                <a:spcPct val="90000"/>
              </a:lnSpc>
            </a:pPr>
            <a:r>
              <a:rPr lang="tr-TR"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Proje değerlendirme ile ilgili İşler</a:t>
            </a:r>
          </a:p>
          <a:p>
            <a:pPr marL="552450" indent="-552450">
              <a:lnSpc>
                <a:spcPct val="90000"/>
              </a:lnSpc>
            </a:pPr>
            <a:endParaRPr lang="tr-TR" sz="1900" b="1" u="sng"/>
          </a:p>
          <a:p>
            <a:pPr marL="552450" indent="-552450">
              <a:lnSpc>
                <a:spcPct val="90000"/>
              </a:lnSpc>
            </a:pPr>
            <a:endParaRPr lang="tr-TR" sz="1900"/>
          </a:p>
          <a:p>
            <a:pPr marL="552450" indent="-552450">
              <a:lnSpc>
                <a:spcPct val="125000"/>
              </a:lnSpc>
              <a:buFont typeface="+mj-lt"/>
              <a:buAutoNum type="arabicPeriod" startAt="40"/>
            </a:pPr>
            <a:r>
              <a:rPr lang="tr-TR" sz="1700"/>
              <a:t>1–6 ay içinde kullanıcı değerlendirmesi</a:t>
            </a:r>
          </a:p>
          <a:p>
            <a:pPr marL="552450" indent="-552450">
              <a:lnSpc>
                <a:spcPct val="125000"/>
              </a:lnSpc>
              <a:buFont typeface="+mj-lt"/>
              <a:buAutoNum type="arabicPeriod" startAt="40"/>
            </a:pPr>
            <a:r>
              <a:rPr lang="tr-TR" sz="1700"/>
              <a:t>Sistem geliştirme süreciyle ilgili öneriler geliştirilmesi.</a:t>
            </a:r>
          </a:p>
          <a:p>
            <a:pPr marL="552450" indent="-552450">
              <a:lnSpc>
                <a:spcPct val="90000"/>
              </a:lnSpc>
            </a:pPr>
            <a:endParaRPr lang="tr-TR" sz="1700"/>
          </a:p>
          <a:p>
            <a:pPr marL="552450" indent="-552450">
              <a:lnSpc>
                <a:spcPct val="90000"/>
              </a:lnSpc>
            </a:pPr>
            <a:endParaRPr lang="tr-TR" sz="1700"/>
          </a:p>
          <a:p>
            <a:pPr marL="552450" indent="-552450">
              <a:lnSpc>
                <a:spcPct val="90000"/>
              </a:lnSpc>
            </a:pPr>
            <a:endParaRPr lang="tr-TR" sz="1700"/>
          </a:p>
          <a:p>
            <a:pPr marL="552450" indent="-552450">
              <a:lnSpc>
                <a:spcPct val="90000"/>
              </a:lnSpc>
            </a:pPr>
            <a:r>
              <a:rPr lang="tr-TR" sz="2400" b="1" smtClean="0">
                <a:solidFill>
                  <a:srgbClr val="008080"/>
                </a:solidFill>
                <a:latin typeface="Arial Narrow" pitchFamily="34" charset="0"/>
              </a:rPr>
              <a:t>“ Yazılım </a:t>
            </a:r>
            <a:r>
              <a:rPr lang="tr-TR" sz="2400" b="1">
                <a:solidFill>
                  <a:srgbClr val="008080"/>
                </a:solidFill>
                <a:latin typeface="Arial Narrow" pitchFamily="34" charset="0"/>
              </a:rPr>
              <a:t>yaşam çevriminin hangi aşamalara ayrıldığı ve bunların gerçekleştirilme sırası, </a:t>
            </a:r>
            <a:r>
              <a:rPr lang="tr-TR" sz="2400" b="1" u="sng">
                <a:solidFill>
                  <a:srgbClr val="008080"/>
                </a:solidFill>
                <a:latin typeface="Arial Narrow" pitchFamily="34" charset="0"/>
              </a:rPr>
              <a:t>yazılım geliştirme yaklaşımına</a:t>
            </a:r>
            <a:r>
              <a:rPr lang="tr-TR" sz="2400" b="1">
                <a:solidFill>
                  <a:srgbClr val="008080"/>
                </a:solidFill>
                <a:latin typeface="Arial Narrow" pitchFamily="34" charset="0"/>
              </a:rPr>
              <a:t> bağlıdır</a:t>
            </a:r>
            <a:r>
              <a:rPr lang="tr-TR" sz="2400" b="1" smtClean="0">
                <a:solidFill>
                  <a:srgbClr val="008080"/>
                </a:solidFill>
                <a:latin typeface="Arial Narrow" pitchFamily="34" charset="0"/>
              </a:rPr>
              <a:t>. ”</a:t>
            </a:r>
            <a:endParaRPr lang="tr-TR" sz="2400" b="1">
              <a:solidFill>
                <a:srgbClr val="008080"/>
              </a:solidFill>
              <a:latin typeface="Arial Narrow" pitchFamily="34" charset="0"/>
            </a:endParaRPr>
          </a:p>
          <a:p>
            <a:pPr marL="552450" indent="-552450">
              <a:lnSpc>
                <a:spcPct val="90000"/>
              </a:lnSpc>
            </a:pPr>
            <a:r>
              <a:rPr lang="tr-TR" sz="1900"/>
              <a:t>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03905520-311F-48B2-9312-1BFAD885D586}" type="slidenum">
              <a:rPr lang="tr-TR"/>
              <a:pPr/>
              <a:t>11</a:t>
            </a:fld>
            <a:endParaRPr lang="tr-TR"/>
          </a:p>
        </p:txBody>
      </p:sp>
      <p:sp>
        <p:nvSpPr>
          <p:cNvPr id="59394"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9395"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9396" name="Rectangle 4"/>
          <p:cNvSpPr>
            <a:spLocks noGrp="1" noChangeArrowheads="1"/>
          </p:cNvSpPr>
          <p:nvPr>
            <p:ph type="subTitle" idx="1"/>
          </p:nvPr>
        </p:nvSpPr>
        <p:spPr>
          <a:xfrm>
            <a:off x="1295400" y="1143000"/>
            <a:ext cx="7158038" cy="5181600"/>
          </a:xfrm>
        </p:spPr>
        <p:txBody>
          <a:bodyPr/>
          <a:lstStyle/>
          <a:p>
            <a:pPr marL="552450" indent="-552450">
              <a:lnSpc>
                <a:spcPct val="80000"/>
              </a:lnSpc>
            </a:pPr>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Geleneksel yaklaşım</a:t>
            </a:r>
          </a:p>
          <a:p>
            <a:pPr marL="552450" indent="-552450">
              <a:lnSpc>
                <a:spcPct val="80000"/>
              </a:lnSpc>
            </a:pPr>
            <a:endParaRPr lang="tr-TR" sz="1600"/>
          </a:p>
          <a:p>
            <a:pPr marL="552450" indent="-552450">
              <a:lnSpc>
                <a:spcPct val="125000"/>
              </a:lnSpc>
              <a:buFont typeface="Wingdings" pitchFamily="2" charset="2"/>
              <a:buAutoNum type="arabicPeriod"/>
            </a:pPr>
            <a:r>
              <a:rPr lang="tr-TR" sz="1600"/>
              <a:t>Kullanıcı isterlerinin işin başında yeterli açıklık ve doğrulukla tanımlanabileceği,</a:t>
            </a:r>
          </a:p>
          <a:p>
            <a:pPr marL="552450" indent="-552450">
              <a:lnSpc>
                <a:spcPct val="125000"/>
              </a:lnSpc>
              <a:buFont typeface="Wingdings" pitchFamily="2" charset="2"/>
              <a:buAutoNum type="arabicPeriod"/>
            </a:pPr>
            <a:endParaRPr lang="tr-TR" sz="1600"/>
          </a:p>
          <a:p>
            <a:pPr marL="552450" indent="-552450">
              <a:lnSpc>
                <a:spcPct val="125000"/>
              </a:lnSpc>
              <a:buFont typeface="Wingdings" pitchFamily="2" charset="2"/>
              <a:buAutoNum type="arabicPeriod"/>
            </a:pPr>
            <a:r>
              <a:rPr lang="tr-TR" sz="1600"/>
              <a:t>Bu isterlerin tanımında kullanıcı ile geliştirici arasında anlaşmaya varılabileceği, bunun için yeterli zaman ve diğer kaynakların ayrılabileceği,</a:t>
            </a:r>
          </a:p>
          <a:p>
            <a:pPr marL="552450" indent="-552450">
              <a:lnSpc>
                <a:spcPct val="125000"/>
              </a:lnSpc>
              <a:buFont typeface="Wingdings" pitchFamily="2" charset="2"/>
              <a:buAutoNum type="arabicPeriod"/>
            </a:pPr>
            <a:endParaRPr lang="tr-TR" sz="1600"/>
          </a:p>
          <a:p>
            <a:pPr marL="552450" indent="-552450">
              <a:lnSpc>
                <a:spcPct val="125000"/>
              </a:lnSpc>
              <a:buFont typeface="Wingdings" pitchFamily="2" charset="2"/>
              <a:buAutoNum type="arabicPeriod"/>
            </a:pPr>
            <a:r>
              <a:rPr lang="tr-TR" sz="1600"/>
              <a:t>İsterler tanımlama ve tasarım aşamaları yeterli nitelikte hazırlık oluşturarak sonuçlanmadan programlamaya geçilmeyeceği için, geliştirme projesinin başlamasından uzun bir süre sonraya kadar kullanıcıya hiçbir ürün verilmemesinin kabul edilebileceği durumlarda olumlu sonuç verecektir.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9CBC56F7-9466-4C1B-AF85-0BC7AFC83E6F}" type="slidenum">
              <a:rPr lang="tr-TR"/>
              <a:pPr/>
              <a:t>12</a:t>
            </a:fld>
            <a:endParaRPr lang="tr-TR"/>
          </a:p>
        </p:txBody>
      </p:sp>
      <p:sp>
        <p:nvSpPr>
          <p:cNvPr id="6041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041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0420" name="Rectangle 4"/>
          <p:cNvSpPr>
            <a:spLocks noGrp="1" noChangeArrowheads="1"/>
          </p:cNvSpPr>
          <p:nvPr>
            <p:ph type="subTitle" idx="1"/>
          </p:nvPr>
        </p:nvSpPr>
        <p:spPr>
          <a:xfrm>
            <a:off x="1295400" y="1143000"/>
            <a:ext cx="7158038" cy="5181600"/>
          </a:xfrm>
        </p:spPr>
        <p:txBody>
          <a:bodyPr/>
          <a:lstStyle/>
          <a:p>
            <a:pPr marL="552450" indent="-552450">
              <a:lnSpc>
                <a:spcPct val="80000"/>
              </a:lnSpc>
            </a:pPr>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 Projesi Gerekçesi :</a:t>
            </a:r>
          </a:p>
          <a:p>
            <a:pPr marL="552450" indent="-552450">
              <a:lnSpc>
                <a:spcPct val="125000"/>
              </a:lnSpc>
              <a:buFont typeface="Wingdings" pitchFamily="2" charset="2"/>
              <a:buAutoNum type="arabicPeriod"/>
            </a:pPr>
            <a:endParaRPr lang="tr-TR" sz="1600"/>
          </a:p>
          <a:p>
            <a:pPr marL="552450" indent="-552450">
              <a:lnSpc>
                <a:spcPct val="125000"/>
              </a:lnSpc>
              <a:buFont typeface="Wingdings" pitchFamily="2" charset="2"/>
              <a:buAutoNum type="arabicPeriod"/>
            </a:pPr>
            <a:r>
              <a:rPr lang="tr-TR" sz="1600"/>
              <a:t>Gereken yazılımın kısa tanımı.</a:t>
            </a:r>
          </a:p>
          <a:p>
            <a:pPr marL="552450" indent="-552450">
              <a:lnSpc>
                <a:spcPct val="125000"/>
              </a:lnSpc>
              <a:buFont typeface="Wingdings" pitchFamily="2" charset="2"/>
              <a:buAutoNum type="arabicPeriod"/>
            </a:pPr>
            <a:r>
              <a:rPr lang="tr-TR" sz="1600"/>
              <a:t>Gereksinim nedenleri.</a:t>
            </a:r>
          </a:p>
          <a:p>
            <a:pPr marL="552450" indent="-552450">
              <a:lnSpc>
                <a:spcPct val="125000"/>
              </a:lnSpc>
              <a:buFont typeface="Wingdings" pitchFamily="2" charset="2"/>
              <a:buAutoNum type="arabicPeriod"/>
            </a:pPr>
            <a:r>
              <a:rPr lang="tr-TR" sz="1600"/>
              <a:t>Söz konusu işin bugün nasıl görüldüğü.</a:t>
            </a:r>
          </a:p>
          <a:p>
            <a:pPr marL="552450" indent="-552450">
              <a:lnSpc>
                <a:spcPct val="125000"/>
              </a:lnSpc>
              <a:buFont typeface="Wingdings" pitchFamily="2" charset="2"/>
              <a:buAutoNum type="arabicPeriod"/>
            </a:pPr>
            <a:r>
              <a:rPr lang="tr-TR" sz="1600"/>
              <a:t>İstenen yazılımın sağlayacağı hizmetler.</a:t>
            </a:r>
          </a:p>
          <a:p>
            <a:pPr marL="552450" indent="-552450">
              <a:lnSpc>
                <a:spcPct val="125000"/>
              </a:lnSpc>
              <a:buFont typeface="Wingdings" pitchFamily="2" charset="2"/>
              <a:buAutoNum type="arabicPeriod"/>
            </a:pPr>
            <a:r>
              <a:rPr lang="tr-TR" sz="1600"/>
              <a:t>Bu yazılımdan yararlanacak kuruluş birimleri ve işlevleri.</a:t>
            </a:r>
          </a:p>
          <a:p>
            <a:pPr marL="552450" indent="-552450">
              <a:lnSpc>
                <a:spcPct val="125000"/>
              </a:lnSpc>
              <a:buFont typeface="Wingdings" pitchFamily="2" charset="2"/>
              <a:buAutoNum type="arabicPeriod"/>
            </a:pPr>
            <a:r>
              <a:rPr lang="tr-TR" sz="1600"/>
              <a:t>Beklenen proje maliyeti ve öngörülen gerçekleşme süresi.</a:t>
            </a:r>
          </a:p>
          <a:p>
            <a:pPr marL="552450" indent="-552450">
              <a:lnSpc>
                <a:spcPct val="80000"/>
              </a:lnSpc>
            </a:pPr>
            <a:endParaRPr lang="tr-TR" sz="1600" b="1"/>
          </a:p>
          <a:p>
            <a:pPr marL="552450" indent="-552450">
              <a:lnSpc>
                <a:spcPct val="80000"/>
              </a:lnSpc>
            </a:pPr>
            <a:endParaRPr lang="tr-TR" sz="1600" b="1"/>
          </a:p>
          <a:p>
            <a:pPr marL="552450" indent="-552450" algn="just">
              <a:lnSpc>
                <a:spcPct val="80000"/>
              </a:lnSpc>
            </a:pPr>
            <a:r>
              <a:rPr lang="tr-TR" sz="1800" smtClean="0">
                <a:solidFill>
                  <a:schemeClr val="tx2"/>
                </a:solidFill>
              </a:rPr>
              <a:t>“ Yazılım </a:t>
            </a:r>
            <a:r>
              <a:rPr lang="tr-TR" sz="1800">
                <a:solidFill>
                  <a:schemeClr val="tx2"/>
                </a:solidFill>
              </a:rPr>
              <a:t>projesinin gerekçesi oluşturulurken, bilişim aşamalarının gelişmesi de bilinir ve proje tanımında yol gösterici olursa, hem çalışma daha güvenilir hedeflere yönelecek, hem de yönetim katmanlarının desteği daha kolay sağlanacaktır</a:t>
            </a:r>
            <a:r>
              <a:rPr lang="tr-TR" sz="1800" smtClean="0">
                <a:solidFill>
                  <a:schemeClr val="tx2"/>
                </a:solidFill>
              </a:rPr>
              <a:t>. ” </a:t>
            </a:r>
            <a:endParaRPr lang="tr-TR" sz="1800">
              <a:solidFill>
                <a:schemeClr val="tx2"/>
              </a:solidFill>
            </a:endParaRP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129D476-CA99-4DB4-916C-ADBCCAC4752D}" type="slidenum">
              <a:rPr lang="tr-TR"/>
              <a:pPr/>
              <a:t>13</a:t>
            </a:fld>
            <a:endParaRPr lang="tr-TR"/>
          </a:p>
        </p:txBody>
      </p:sp>
      <p:sp>
        <p:nvSpPr>
          <p:cNvPr id="6144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144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1444" name="Rectangle 4"/>
          <p:cNvSpPr>
            <a:spLocks noGrp="1" noChangeArrowheads="1"/>
          </p:cNvSpPr>
          <p:nvPr>
            <p:ph type="subTitle" idx="1"/>
          </p:nvPr>
        </p:nvSpPr>
        <p:spPr>
          <a:xfrm>
            <a:off x="1143000" y="990600"/>
            <a:ext cx="7696200" cy="5410200"/>
          </a:xfrm>
        </p:spPr>
        <p:txBody>
          <a:bodyPr/>
          <a:lstStyle/>
          <a:p>
            <a:pPr marL="179388" indent="-179388">
              <a:lnSpc>
                <a:spcPct val="90000"/>
              </a:lnSpc>
            </a:pPr>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İsterler Anlatımı</a:t>
            </a:r>
          </a:p>
          <a:p>
            <a:pPr marL="179388" indent="-179388">
              <a:lnSpc>
                <a:spcPct val="90000"/>
              </a:lnSpc>
            </a:pPr>
            <a:endParaRPr lang="tr-TR" sz="1500" b="1"/>
          </a:p>
          <a:p>
            <a:pPr marL="179388" indent="-179388">
              <a:lnSpc>
                <a:spcPct val="125000"/>
              </a:lnSpc>
            </a:pPr>
            <a:r>
              <a:rPr lang="tr-TR" sz="1400"/>
              <a:t>- Tüm özel terimler tanımlanmalı,</a:t>
            </a:r>
          </a:p>
          <a:p>
            <a:pPr marL="179388" indent="-179388">
              <a:lnSpc>
                <a:spcPct val="125000"/>
              </a:lnSpc>
              <a:buFontTx/>
              <a:buNone/>
            </a:pPr>
            <a:r>
              <a:rPr lang="tr-TR" sz="1400"/>
              <a:t>- Önce genel, sonra artan düzeyde ayrıntıya yer verilmeli, </a:t>
            </a:r>
          </a:p>
          <a:p>
            <a:pPr marL="179388" indent="-179388">
              <a:lnSpc>
                <a:spcPct val="125000"/>
              </a:lnSpc>
              <a:buFontTx/>
              <a:buNone/>
            </a:pPr>
            <a:r>
              <a:rPr lang="tr-TR" sz="1400"/>
              <a:t>- Çizelge ve resimler kullanılmalı,</a:t>
            </a:r>
          </a:p>
          <a:p>
            <a:pPr marL="179388" indent="-179388">
              <a:lnSpc>
                <a:spcPct val="125000"/>
              </a:lnSpc>
            </a:pPr>
            <a:r>
              <a:rPr lang="tr-TR" sz="1400"/>
              <a:t>- Tüm isterler çizelgelerle ilintilendirilmeli,</a:t>
            </a:r>
          </a:p>
          <a:p>
            <a:pPr marL="179388" indent="-179388">
              <a:lnSpc>
                <a:spcPct val="125000"/>
              </a:lnSpc>
            </a:pPr>
            <a:r>
              <a:rPr lang="tr-TR" sz="1400"/>
              <a:t>- İsterler somut olarak ölçülebilecek en üst (ayrıntısız) düzeyde tanımlanmalı,</a:t>
            </a:r>
          </a:p>
          <a:p>
            <a:pPr marL="179388" indent="-179388">
              <a:lnSpc>
                <a:spcPct val="125000"/>
              </a:lnSpc>
            </a:pPr>
            <a:r>
              <a:rPr lang="tr-TR" sz="1400"/>
              <a:t>- Belgenin bölümleri arasında tutarlılık sağlanmalı; bütünlük içinse:</a:t>
            </a:r>
          </a:p>
          <a:p>
            <a:pPr marL="179388" indent="-179388">
              <a:lnSpc>
                <a:spcPct val="125000"/>
              </a:lnSpc>
            </a:pPr>
            <a:r>
              <a:rPr lang="tr-TR" sz="1400"/>
              <a:t>- Kullanıcı gerekleri ve istenen başarım düzeyleri belirtilmeli, </a:t>
            </a:r>
            <a:r>
              <a:rPr lang="tr-TR" sz="1400" smtClean="0"/>
              <a:t>(bunları </a:t>
            </a:r>
            <a:r>
              <a:rPr lang="tr-TR" sz="1400"/>
              <a:t>sağlayacak yazılımın nasıl kurulacağı değil</a:t>
            </a:r>
            <a:r>
              <a:rPr lang="tr-TR" sz="1400" smtClean="0"/>
              <a:t>,)</a:t>
            </a:r>
            <a:endParaRPr lang="tr-TR" sz="1400"/>
          </a:p>
          <a:p>
            <a:pPr marL="179388" indent="-179388">
              <a:lnSpc>
                <a:spcPct val="125000"/>
              </a:lnSpc>
            </a:pPr>
            <a:r>
              <a:rPr lang="tr-TR" sz="1400"/>
              <a:t>- İşlevsel isterler (ne sağlanacağı),</a:t>
            </a:r>
          </a:p>
          <a:p>
            <a:pPr marL="179388" indent="-179388">
              <a:lnSpc>
                <a:spcPct val="125000"/>
              </a:lnSpc>
            </a:pPr>
            <a:r>
              <a:rPr lang="tr-TR" sz="1400"/>
              <a:t>- Veri tabanı (hangi bilgilere dayanılacağı),</a:t>
            </a:r>
          </a:p>
          <a:p>
            <a:pPr marL="179388" indent="-179388">
              <a:lnSpc>
                <a:spcPct val="125000"/>
              </a:lnSpc>
            </a:pPr>
            <a:r>
              <a:rPr lang="tr-TR" sz="1400"/>
              <a:t>- Başarım isterleri-ölçütler (Kullanıcı sayıları, veri hacım ve sıklıkları) belirtilmeli,</a:t>
            </a:r>
          </a:p>
          <a:p>
            <a:pPr marL="179388" indent="-179388">
              <a:lnSpc>
                <a:spcPct val="125000"/>
              </a:lnSpc>
            </a:pPr>
            <a:r>
              <a:rPr lang="tr-TR" sz="1400"/>
              <a:t>- Kullanılacak donanım ve destek yazılımı ile ilgili kısıtlayıcı ya da belirleyici özellikler belirlenmeli,</a:t>
            </a:r>
          </a:p>
          <a:p>
            <a:pPr marL="179388" indent="-179388">
              <a:lnSpc>
                <a:spcPct val="125000"/>
              </a:lnSpc>
              <a:buFontTx/>
              <a:buChar char="-"/>
            </a:pPr>
            <a:r>
              <a:rPr lang="tr-TR" sz="1400"/>
              <a:t>geliştirmeyle ilgili kısıtlar (zaman, öncelik sırası, yazılım mülkiyeti, v.b.) varsa belirtilmelidir.</a:t>
            </a:r>
          </a:p>
          <a:p>
            <a:pPr marL="179388" indent="-179388">
              <a:lnSpc>
                <a:spcPct val="90000"/>
              </a:lnSpc>
              <a:buFontTx/>
              <a:buChar char="-"/>
            </a:pPr>
            <a:endParaRPr lang="tr-TR" sz="12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129D476-CA99-4DB4-916C-ADBCCAC4752D}" type="slidenum">
              <a:rPr lang="tr-TR"/>
              <a:pPr/>
              <a:t>14</a:t>
            </a:fld>
            <a:endParaRPr lang="tr-TR"/>
          </a:p>
        </p:txBody>
      </p:sp>
      <p:sp>
        <p:nvSpPr>
          <p:cNvPr id="6144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144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1444" name="Rectangle 4"/>
          <p:cNvSpPr>
            <a:spLocks noGrp="1" noChangeArrowheads="1"/>
          </p:cNvSpPr>
          <p:nvPr>
            <p:ph type="subTitle" idx="1"/>
          </p:nvPr>
        </p:nvSpPr>
        <p:spPr>
          <a:xfrm>
            <a:off x="1143000" y="914400"/>
            <a:ext cx="7772400" cy="5410200"/>
          </a:xfrm>
        </p:spPr>
        <p:txBody>
          <a:bodyPr/>
          <a:lstStyle/>
          <a:p>
            <a:pPr marL="179388" indent="-179388">
              <a:lnSpc>
                <a:spcPct val="90000"/>
              </a:lnSpc>
            </a:pPr>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İsterler Anlatımı</a:t>
            </a:r>
          </a:p>
          <a:p>
            <a:pPr marL="179388" indent="-179388">
              <a:lnSpc>
                <a:spcPct val="90000"/>
              </a:lnSpc>
            </a:pPr>
            <a:endParaRPr lang="tr-TR" sz="1500" b="1"/>
          </a:p>
          <a:p>
            <a:pPr marL="179388" indent="-179388">
              <a:lnSpc>
                <a:spcPct val="90000"/>
              </a:lnSpc>
              <a:buFontTx/>
              <a:buChar char="-"/>
            </a:pPr>
            <a:endParaRPr lang="tr-TR" sz="1200"/>
          </a:p>
          <a:p>
            <a:pPr marL="179388" indent="-179388">
              <a:lnSpc>
                <a:spcPct val="90000"/>
              </a:lnSpc>
              <a:buFontTx/>
              <a:buChar char="-"/>
            </a:pPr>
            <a:endParaRPr lang="tr-TR" sz="1200"/>
          </a:p>
          <a:p>
            <a:pPr marL="179388" indent="-179388" algn="just">
              <a:lnSpc>
                <a:spcPct val="90000"/>
              </a:lnSpc>
            </a:pPr>
            <a:r>
              <a:rPr lang="tr-TR" sz="2000">
                <a:solidFill>
                  <a:schemeClr val="tx2"/>
                </a:solidFill>
              </a:rPr>
              <a:t>“İsterler belgesinin bütünlüğü, örneğin, yazılımın olabilecek tüm veri </a:t>
            </a:r>
            <a:r>
              <a:rPr lang="tr-TR" sz="2000" smtClean="0">
                <a:solidFill>
                  <a:schemeClr val="tx2"/>
                </a:solidFill>
              </a:rPr>
              <a:t>girişlerinde, </a:t>
            </a:r>
            <a:r>
              <a:rPr lang="tr-TR" sz="2000">
                <a:solidFill>
                  <a:schemeClr val="tx2"/>
                </a:solidFill>
              </a:rPr>
              <a:t>görülecek tepkisini tanımlamak anlamına gelir. </a:t>
            </a:r>
            <a:endParaRPr lang="tr-TR" sz="2000" smtClean="0">
              <a:solidFill>
                <a:schemeClr val="tx2"/>
              </a:solidFill>
            </a:endParaRPr>
          </a:p>
          <a:p>
            <a:pPr marL="179388" indent="-179388" algn="just">
              <a:lnSpc>
                <a:spcPct val="90000"/>
              </a:lnSpc>
            </a:pPr>
            <a:endParaRPr lang="tr-TR" sz="2000" smtClean="0">
              <a:solidFill>
                <a:schemeClr val="tx2"/>
              </a:solidFill>
            </a:endParaRPr>
          </a:p>
          <a:p>
            <a:pPr marL="179388" indent="-179388" algn="just">
              <a:lnSpc>
                <a:spcPct val="90000"/>
              </a:lnSpc>
            </a:pPr>
            <a:r>
              <a:rPr lang="tr-TR" sz="2000" smtClean="0">
                <a:solidFill>
                  <a:schemeClr val="tx2"/>
                </a:solidFill>
              </a:rPr>
              <a:t>  Yalnızca </a:t>
            </a:r>
            <a:r>
              <a:rPr lang="tr-TR" sz="2000">
                <a:solidFill>
                  <a:schemeClr val="tx2"/>
                </a:solidFill>
              </a:rPr>
              <a:t>doğru ve tutarlı verilerle ne yapılacağı anlatılıp hatalı, eksik ya da çelişkili verilere nasıl tepki gösterileceğinin </a:t>
            </a:r>
            <a:r>
              <a:rPr lang="tr-TR" sz="2000" u="sng">
                <a:solidFill>
                  <a:schemeClr val="tx2"/>
                </a:solidFill>
              </a:rPr>
              <a:t>belirlenmemesi</a:t>
            </a:r>
            <a:r>
              <a:rPr lang="tr-TR" sz="2000">
                <a:solidFill>
                  <a:schemeClr val="tx2"/>
                </a:solidFill>
              </a:rPr>
              <a:t>, bu açık noktanın tasarım aşamasında belki de tümüyle kullanıcının beklentisine uymayan biçimde karşılanmasına yol açabilir</a:t>
            </a:r>
            <a:r>
              <a:rPr lang="tr-TR" sz="2000" smtClean="0">
                <a:solidFill>
                  <a:schemeClr val="tx2"/>
                </a:solidFill>
              </a:rPr>
              <a:t>. ”</a:t>
            </a:r>
            <a:endParaRPr lang="tr-TR" sz="1400">
              <a:solidFill>
                <a:schemeClr val="tx2"/>
              </a:solidFill>
            </a:endParaRPr>
          </a:p>
          <a:p>
            <a:pPr marL="179388" indent="-179388">
              <a:lnSpc>
                <a:spcPct val="90000"/>
              </a:lnSpc>
            </a:pPr>
            <a:endParaRPr lang="tr-TR" sz="1000">
              <a:solidFill>
                <a:schemeClr val="tx2"/>
              </a:solidFill>
            </a:endParaRP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899047D-B3D8-4C33-A053-F7CEAB709005}" type="slidenum">
              <a:rPr lang="tr-TR"/>
              <a:pPr/>
              <a:t>15</a:t>
            </a:fld>
            <a:endParaRPr lang="tr-TR"/>
          </a:p>
        </p:txBody>
      </p:sp>
      <p:sp>
        <p:nvSpPr>
          <p:cNvPr id="6246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246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2468" name="Rectangle 4"/>
          <p:cNvSpPr>
            <a:spLocks noGrp="1" noChangeArrowheads="1"/>
          </p:cNvSpPr>
          <p:nvPr>
            <p:ph type="subTitle" idx="1"/>
          </p:nvPr>
        </p:nvSpPr>
        <p:spPr>
          <a:xfrm>
            <a:off x="1219200" y="990600"/>
            <a:ext cx="7543800" cy="5105400"/>
          </a:xfrm>
        </p:spPr>
        <p:txBody>
          <a:bodyPr/>
          <a:lstStyle/>
          <a:p>
            <a:pPr marL="476250" indent="-476250">
              <a:lnSpc>
                <a:spcPct val="90000"/>
              </a:lnSpc>
            </a:pPr>
            <a:r>
              <a:rPr lang="tr-TR"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İsterler İçeriği :</a:t>
            </a:r>
          </a:p>
          <a:p>
            <a:pPr marL="476250" indent="-476250">
              <a:lnSpc>
                <a:spcPct val="90000"/>
              </a:lnSpc>
            </a:pPr>
            <a:endParaRPr lang="tr-TR" sz="2000"/>
          </a:p>
          <a:p>
            <a:pPr marL="476250" indent="-476250">
              <a:lnSpc>
                <a:spcPct val="125000"/>
              </a:lnSpc>
            </a:pPr>
            <a:r>
              <a:rPr lang="tr-TR" sz="1200"/>
              <a:t>Yazılım isterlerinin belirtilmesinde üç yöntem kullanılabilir ;</a:t>
            </a:r>
          </a:p>
          <a:p>
            <a:pPr marL="476250" indent="-476250">
              <a:lnSpc>
                <a:spcPct val="125000"/>
              </a:lnSpc>
            </a:pPr>
            <a:endParaRPr lang="tr-TR" sz="1200" b="1"/>
          </a:p>
          <a:p>
            <a:pPr marL="476250" indent="-476250">
              <a:lnSpc>
                <a:spcPct val="125000"/>
              </a:lnSpc>
            </a:pPr>
            <a:r>
              <a:rPr lang="tr-TR" sz="1200" b="1"/>
              <a:t>1.</a:t>
            </a:r>
            <a:r>
              <a:rPr lang="tr-TR" sz="1200"/>
              <a:t>   </a:t>
            </a:r>
            <a:r>
              <a:rPr lang="tr-TR" sz="1200" b="1"/>
              <a:t>Girdi/çıktı belirtimi,</a:t>
            </a:r>
          </a:p>
          <a:p>
            <a:pPr marL="476250" indent="-476250">
              <a:lnSpc>
                <a:spcPct val="125000"/>
              </a:lnSpc>
            </a:pPr>
            <a:r>
              <a:rPr lang="tr-TR" sz="1200" b="1"/>
              <a:t>2.</a:t>
            </a:r>
            <a:r>
              <a:rPr lang="tr-TR" sz="1200"/>
              <a:t>   </a:t>
            </a:r>
            <a:r>
              <a:rPr lang="tr-TR" sz="1200" b="1"/>
              <a:t>Belirleyici örnekler,</a:t>
            </a:r>
          </a:p>
          <a:p>
            <a:pPr marL="476250" indent="-476250">
              <a:lnSpc>
                <a:spcPct val="125000"/>
              </a:lnSpc>
            </a:pPr>
            <a:r>
              <a:rPr lang="tr-TR" sz="1200" b="1"/>
              <a:t>3.   Modeller.</a:t>
            </a:r>
          </a:p>
          <a:p>
            <a:pPr marL="476250" indent="-476250">
              <a:lnSpc>
                <a:spcPct val="125000"/>
              </a:lnSpc>
            </a:pPr>
            <a:endParaRPr lang="tr-TR" sz="1200" b="1"/>
          </a:p>
          <a:p>
            <a:pPr marL="476250" indent="-476250">
              <a:lnSpc>
                <a:spcPct val="125000"/>
              </a:lnSpc>
            </a:pPr>
            <a:r>
              <a:rPr lang="tr-TR" sz="1200" b="1"/>
              <a:t>Girdi/çıktı belirtimi: </a:t>
            </a:r>
          </a:p>
          <a:p>
            <a:pPr marL="476250" indent="-476250">
              <a:lnSpc>
                <a:spcPct val="125000"/>
              </a:lnSpc>
            </a:pPr>
            <a:r>
              <a:rPr lang="tr-TR" sz="1200"/>
              <a:t>         </a:t>
            </a:r>
            <a:r>
              <a:rPr lang="tr-TR" sz="1200" smtClean="0"/>
              <a:t>Olası </a:t>
            </a:r>
            <a:r>
              <a:rPr lang="tr-TR" sz="1200"/>
              <a:t>girdilerin üreteceği tepkileri ya da istenen çıktıları almak için verilecek girdileri belirtmeye dayanan bu yöntem, tüm olası girdileri göz önüne almanın güçlüğü nedeniyle bazı durumlarda kullanılamayabilir.</a:t>
            </a:r>
          </a:p>
          <a:p>
            <a:pPr marL="476250" indent="-476250">
              <a:lnSpc>
                <a:spcPct val="125000"/>
              </a:lnSpc>
            </a:pPr>
            <a:r>
              <a:rPr lang="tr-TR" sz="1200" b="1" smtClean="0"/>
              <a:t>Belirleyici </a:t>
            </a:r>
            <a:r>
              <a:rPr lang="tr-TR" sz="1200" b="1"/>
              <a:t>örnekler: </a:t>
            </a:r>
          </a:p>
          <a:p>
            <a:pPr marL="476250" indent="-476250">
              <a:lnSpc>
                <a:spcPct val="125000"/>
              </a:lnSpc>
            </a:pPr>
            <a:r>
              <a:rPr lang="tr-TR" sz="1200"/>
              <a:t>         </a:t>
            </a:r>
            <a:r>
              <a:rPr lang="tr-TR" sz="1200" smtClean="0"/>
              <a:t>Tüm </a:t>
            </a:r>
            <a:r>
              <a:rPr lang="tr-TR" sz="1200"/>
              <a:t>girdiler ele alınmamakla birlikte bazı durumlarda iyi seçilmiş bazı örneklerle sistemin nasıl çalışmasının gerekliği anlaşılmayan nokta bırakmayacak biçimde açıklanabilir.</a:t>
            </a:r>
          </a:p>
          <a:p>
            <a:pPr marL="476250" indent="-476250">
              <a:lnSpc>
                <a:spcPct val="125000"/>
              </a:lnSpc>
            </a:pPr>
            <a:r>
              <a:rPr lang="tr-TR" sz="1200" b="1" smtClean="0"/>
              <a:t>Modeller</a:t>
            </a:r>
            <a:r>
              <a:rPr lang="tr-TR" sz="1200" b="1"/>
              <a:t>: </a:t>
            </a:r>
          </a:p>
          <a:p>
            <a:pPr marL="476250" indent="-476250">
              <a:lnSpc>
                <a:spcPct val="125000"/>
              </a:lnSpc>
            </a:pPr>
            <a:r>
              <a:rPr lang="tr-TR" sz="1200"/>
              <a:t>         </a:t>
            </a:r>
            <a:r>
              <a:rPr lang="tr-TR" sz="1200" smtClean="0"/>
              <a:t>Soyut </a:t>
            </a:r>
            <a:r>
              <a:rPr lang="tr-TR" sz="1200"/>
              <a:t>(örneğin matematiksel ya da çizgesel) modellerin oluşturulabildiği durumlarda, diğer yöntemlerden çok daha kesin belirtimlerin elde edilmesine yarayabilir.</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2CDA8EE0-79B0-4D38-80CB-C0C3514D5B8C}" type="slidenum">
              <a:rPr lang="tr-TR"/>
              <a:pPr/>
              <a:t>16</a:t>
            </a:fld>
            <a:endParaRPr lang="tr-TR"/>
          </a:p>
        </p:txBody>
      </p:sp>
      <p:sp>
        <p:nvSpPr>
          <p:cNvPr id="63490"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3491"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3492" name="Rectangle 4"/>
          <p:cNvSpPr>
            <a:spLocks noGrp="1" noChangeArrowheads="1"/>
          </p:cNvSpPr>
          <p:nvPr>
            <p:ph type="subTitle" idx="1"/>
          </p:nvPr>
        </p:nvSpPr>
        <p:spPr>
          <a:xfrm>
            <a:off x="1295400" y="1066800"/>
            <a:ext cx="7158038" cy="5257800"/>
          </a:xfrm>
        </p:spPr>
        <p:txBody>
          <a:bodyPr/>
          <a:lstStyle/>
          <a:p>
            <a:pPr marL="476250" indent="-476250">
              <a:lnSpc>
                <a:spcPct val="90000"/>
              </a:lnSpc>
            </a:pPr>
            <a:r>
              <a:rPr lang="tr-TR" sz="1700"/>
              <a:t> </a:t>
            </a:r>
            <a:r>
              <a:rPr lang="tr-TR" sz="17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 İsterler Belgesi İçindekiler Önerisi:</a:t>
            </a:r>
            <a:endParaRPr lang="tr-TR" sz="1700" b="1"/>
          </a:p>
          <a:p>
            <a:pPr marL="476250" indent="-476250">
              <a:lnSpc>
                <a:spcPct val="90000"/>
              </a:lnSpc>
            </a:pPr>
            <a:endParaRPr lang="tr-TR" sz="1700"/>
          </a:p>
          <a:p>
            <a:pPr marL="857250" lvl="1" indent="-400050">
              <a:lnSpc>
                <a:spcPct val="125000"/>
              </a:lnSpc>
              <a:buFont typeface="Wingdings" pitchFamily="2" charset="2"/>
              <a:buNone/>
            </a:pPr>
            <a:r>
              <a:rPr lang="tr-TR" sz="1500" b="1"/>
              <a:t>1.   Giriş</a:t>
            </a:r>
          </a:p>
          <a:p>
            <a:pPr marL="1295400" lvl="2" indent="-381000">
              <a:lnSpc>
                <a:spcPct val="125000"/>
              </a:lnSpc>
              <a:buFont typeface="Wingdings" pitchFamily="2" charset="2"/>
              <a:buNone/>
            </a:pPr>
            <a:r>
              <a:rPr lang="tr-TR" sz="1400"/>
              <a:t>1 Amaç</a:t>
            </a:r>
          </a:p>
          <a:p>
            <a:pPr marL="1295400" lvl="2" indent="-381000">
              <a:lnSpc>
                <a:spcPct val="125000"/>
              </a:lnSpc>
              <a:buFont typeface="Wingdings" pitchFamily="2" charset="2"/>
              <a:buNone/>
            </a:pPr>
            <a:r>
              <a:rPr lang="tr-TR" sz="1400"/>
              <a:t>2 Kapsam</a:t>
            </a:r>
          </a:p>
          <a:p>
            <a:pPr marL="1295400" lvl="2" indent="-381000">
              <a:lnSpc>
                <a:spcPct val="125000"/>
              </a:lnSpc>
              <a:buFont typeface="Wingdings" pitchFamily="2" charset="2"/>
              <a:buNone/>
            </a:pPr>
            <a:r>
              <a:rPr lang="tr-TR" sz="1400"/>
              <a:t>3 Tanım ve kısaltmalar</a:t>
            </a:r>
          </a:p>
          <a:p>
            <a:pPr marL="1295400" lvl="2" indent="-381000">
              <a:lnSpc>
                <a:spcPct val="125000"/>
              </a:lnSpc>
              <a:buFont typeface="Wingdings" pitchFamily="2" charset="2"/>
              <a:buNone/>
            </a:pPr>
            <a:r>
              <a:rPr lang="tr-TR" sz="1400"/>
              <a:t>4 Göndermeler</a:t>
            </a:r>
          </a:p>
          <a:p>
            <a:pPr marL="1295400" lvl="2" indent="-381000">
              <a:lnSpc>
                <a:spcPct val="125000"/>
              </a:lnSpc>
              <a:buFont typeface="Wingdings" pitchFamily="2" charset="2"/>
              <a:buNone/>
            </a:pPr>
            <a:r>
              <a:rPr lang="tr-TR" sz="1400"/>
              <a:t>5 Özet</a:t>
            </a:r>
            <a:endParaRPr lang="tr-TR" sz="1400" b="1"/>
          </a:p>
          <a:p>
            <a:pPr marL="857250" lvl="1" indent="-400050">
              <a:lnSpc>
                <a:spcPct val="125000"/>
              </a:lnSpc>
              <a:buFont typeface="Wingdings" pitchFamily="2" charset="2"/>
              <a:buNone/>
            </a:pPr>
            <a:r>
              <a:rPr lang="tr-TR" sz="1500" b="1"/>
              <a:t>2.</a:t>
            </a:r>
            <a:r>
              <a:rPr lang="tr-TR" sz="1500"/>
              <a:t>    </a:t>
            </a:r>
            <a:r>
              <a:rPr lang="tr-TR" sz="1500" b="1"/>
              <a:t>Genel belirleme</a:t>
            </a:r>
            <a:endParaRPr lang="tr-TR" sz="1500"/>
          </a:p>
          <a:p>
            <a:pPr marL="1295400" lvl="2" indent="-381000">
              <a:lnSpc>
                <a:spcPct val="125000"/>
              </a:lnSpc>
              <a:buFont typeface="Wingdings" pitchFamily="2" charset="2"/>
              <a:buNone/>
            </a:pPr>
            <a:r>
              <a:rPr lang="tr-TR" sz="1400"/>
              <a:t>1 Ürünün yeri</a:t>
            </a:r>
          </a:p>
          <a:p>
            <a:pPr marL="1295400" lvl="2" indent="-381000">
              <a:lnSpc>
                <a:spcPct val="125000"/>
              </a:lnSpc>
              <a:buFont typeface="Wingdings" pitchFamily="2" charset="2"/>
              <a:buNone/>
            </a:pPr>
            <a:r>
              <a:rPr lang="tr-TR" sz="1400"/>
              <a:t>2 Ürünün işlevleri</a:t>
            </a:r>
          </a:p>
          <a:p>
            <a:pPr marL="1295400" lvl="2" indent="-381000">
              <a:lnSpc>
                <a:spcPct val="125000"/>
              </a:lnSpc>
              <a:buFont typeface="Wingdings" pitchFamily="2" charset="2"/>
              <a:buNone/>
            </a:pPr>
            <a:r>
              <a:rPr lang="tr-TR" sz="1400"/>
              <a:t>3 Kullanıcı özellikleri</a:t>
            </a:r>
          </a:p>
          <a:p>
            <a:pPr marL="1295400" lvl="2" indent="-381000">
              <a:lnSpc>
                <a:spcPct val="125000"/>
              </a:lnSpc>
              <a:buFont typeface="Wingdings" pitchFamily="2" charset="2"/>
              <a:buNone/>
            </a:pPr>
            <a:r>
              <a:rPr lang="tr-TR" sz="1400"/>
              <a:t>4 Genel kısıtlar</a:t>
            </a:r>
          </a:p>
          <a:p>
            <a:pPr marL="1295400" lvl="2" indent="-381000">
              <a:lnSpc>
                <a:spcPct val="125000"/>
              </a:lnSpc>
              <a:buFont typeface="Wingdings" pitchFamily="2" charset="2"/>
              <a:buNone/>
            </a:pPr>
            <a:r>
              <a:rPr lang="tr-TR" sz="1400"/>
              <a:t>5 Varsayım ve bağımlılıklar</a:t>
            </a:r>
            <a:endParaRPr lang="tr-TR" sz="1400" b="1"/>
          </a:p>
          <a:p>
            <a:pPr marL="857250" lvl="1" indent="-400050">
              <a:lnSpc>
                <a:spcPct val="125000"/>
              </a:lnSpc>
              <a:buFont typeface="Wingdings" pitchFamily="2" charset="2"/>
              <a:buNone/>
            </a:pPr>
            <a:r>
              <a:rPr lang="tr-TR" sz="1500" b="1"/>
              <a:t>3.</a:t>
            </a:r>
            <a:r>
              <a:rPr lang="tr-TR" sz="1500"/>
              <a:t>    </a:t>
            </a:r>
            <a:r>
              <a:rPr lang="tr-TR" sz="1500" b="1"/>
              <a:t>Özel isterler Ekler</a:t>
            </a:r>
          </a:p>
          <a:p>
            <a:pPr marL="857250" lvl="1" indent="-400050">
              <a:lnSpc>
                <a:spcPct val="125000"/>
              </a:lnSpc>
              <a:buFont typeface="Wingdings" pitchFamily="2" charset="2"/>
              <a:buNone/>
            </a:pPr>
            <a:r>
              <a:rPr lang="tr-TR" sz="1500" b="1"/>
              <a:t>		</a:t>
            </a:r>
            <a:r>
              <a:rPr lang="tr-TR" sz="1400"/>
              <a:t>1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20574DFF-4BEA-4670-96CC-B4F6FCE05953}" type="slidenum">
              <a:rPr lang="tr-TR"/>
              <a:pPr/>
              <a:t>17</a:t>
            </a:fld>
            <a:endParaRPr lang="tr-TR"/>
          </a:p>
        </p:txBody>
      </p:sp>
      <p:sp>
        <p:nvSpPr>
          <p:cNvPr id="6553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553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5540" name="Rectangle 4"/>
          <p:cNvSpPr>
            <a:spLocks noGrp="1" noChangeArrowheads="1"/>
          </p:cNvSpPr>
          <p:nvPr>
            <p:ph type="subTitle" idx="1"/>
          </p:nvPr>
        </p:nvSpPr>
        <p:spPr>
          <a:xfrm>
            <a:off x="1295400" y="838200"/>
            <a:ext cx="7391400" cy="5486400"/>
          </a:xfrm>
        </p:spPr>
        <p:txBody>
          <a:bodyPr/>
          <a:lstStyle/>
          <a:p>
            <a:pPr marL="476250" indent="-476250"/>
            <a:r>
              <a:rPr lang="tr-TR" sz="1700" b="1"/>
              <a:t>Yazılım İsterleri Belirlemede Biçimsel Yöntemler</a:t>
            </a:r>
            <a:r>
              <a:rPr lang="tr-TR" sz="2100"/>
              <a:t> </a:t>
            </a:r>
          </a:p>
          <a:p>
            <a:pPr marL="476250" indent="-476250"/>
            <a:endParaRPr lang="tr-TR" sz="2100"/>
          </a:p>
          <a:p>
            <a:pPr marL="476250" indent="-476250">
              <a:lnSpc>
                <a:spcPct val="125000"/>
              </a:lnSpc>
            </a:pPr>
            <a:r>
              <a:rPr lang="tr-TR" sz="2500"/>
              <a:t>-   </a:t>
            </a:r>
            <a:r>
              <a:rPr lang="tr-TR" sz="1700"/>
              <a:t>Biçimsel olmayan kullanıcı isterlerinin sistem belirtimine dönüştürülmesini kolaylaştırmalı,</a:t>
            </a:r>
          </a:p>
          <a:p>
            <a:pPr marL="476250" indent="-476250">
              <a:lnSpc>
                <a:spcPct val="125000"/>
              </a:lnSpc>
            </a:pPr>
            <a:endParaRPr lang="tr-TR" sz="1700"/>
          </a:p>
          <a:p>
            <a:pPr marL="476250" indent="-476250">
              <a:lnSpc>
                <a:spcPct val="125000"/>
              </a:lnSpc>
            </a:pPr>
            <a:r>
              <a:rPr lang="tr-TR" sz="1700"/>
              <a:t>-     Belirtimin tutarlılık, bütünlük gibi niteliklerinin denetlenmesine olanak sağlamalı,</a:t>
            </a:r>
          </a:p>
          <a:p>
            <a:pPr marL="476250" indent="-476250">
              <a:lnSpc>
                <a:spcPct val="125000"/>
              </a:lnSpc>
            </a:pPr>
            <a:endParaRPr lang="tr-TR" sz="1700"/>
          </a:p>
          <a:p>
            <a:pPr marL="476250" indent="-476250">
              <a:lnSpc>
                <a:spcPct val="125000"/>
              </a:lnSpc>
            </a:pPr>
            <a:r>
              <a:rPr lang="tr-TR" sz="1700"/>
              <a:t>-     Ortaya çıkan sistem belirtiminin gerçekten kullanıcı isterlerine karşı gelip gelmediğini  görebilmek için  kullanıcının  biçimsel olmayan  diline dönüştürülebilmeli.</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E1396315-769D-4B4F-985C-BF82159115A2}" type="slidenum">
              <a:rPr lang="tr-TR"/>
              <a:pPr/>
              <a:t>18</a:t>
            </a:fld>
            <a:endParaRPr lang="tr-TR"/>
          </a:p>
        </p:txBody>
      </p:sp>
      <p:sp>
        <p:nvSpPr>
          <p:cNvPr id="64514"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4515"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4516" name="Rectangle 4"/>
          <p:cNvSpPr>
            <a:spLocks noGrp="1" noChangeArrowheads="1"/>
          </p:cNvSpPr>
          <p:nvPr>
            <p:ph type="subTitle" idx="1"/>
          </p:nvPr>
        </p:nvSpPr>
        <p:spPr>
          <a:xfrm>
            <a:off x="1143000" y="1143000"/>
            <a:ext cx="7158038" cy="4724400"/>
          </a:xfrm>
        </p:spPr>
        <p:txBody>
          <a:bodyPr/>
          <a:lstStyle/>
          <a:p>
            <a:pPr marL="476250" indent="-476250">
              <a:lnSpc>
                <a:spcPct val="125000"/>
              </a:lnSpc>
              <a:buFont typeface="Wingdings" pitchFamily="2" charset="2"/>
              <a:buAutoNum type="arabicPeriod"/>
            </a:pPr>
            <a:r>
              <a:rPr lang="tr-TR" sz="1600"/>
              <a:t>İşlevsel isterlerin anlaşılabilir, kesin ve kullanıcı açısından anlamlı biçimde ortaya konulabilmesi,</a:t>
            </a:r>
          </a:p>
          <a:p>
            <a:pPr marL="476250" indent="-476250">
              <a:lnSpc>
                <a:spcPct val="125000"/>
              </a:lnSpc>
              <a:buFont typeface="Wingdings" pitchFamily="2" charset="2"/>
              <a:buAutoNum type="arabicPeriod"/>
            </a:pPr>
            <a:r>
              <a:rPr lang="tr-TR" sz="1600" smtClean="0"/>
              <a:t>Belirtimin </a:t>
            </a:r>
            <a:r>
              <a:rPr lang="tr-TR" sz="1600"/>
              <a:t>içsel tutarlılığı, kullanıcı örneklerini destekleyebilmesi, işlem sonuçlarının doğruluğu, v.b. özelliklerin doğrulanabilmesi,</a:t>
            </a:r>
          </a:p>
          <a:p>
            <a:pPr marL="476250" indent="-476250">
              <a:lnSpc>
                <a:spcPct val="125000"/>
              </a:lnSpc>
              <a:buFont typeface="Wingdings" pitchFamily="2" charset="2"/>
              <a:buAutoNum type="arabicPeriod"/>
            </a:pPr>
            <a:r>
              <a:rPr lang="tr-TR" sz="1600" smtClean="0"/>
              <a:t>Kullanıcının </a:t>
            </a:r>
            <a:r>
              <a:rPr lang="tr-TR" sz="1600"/>
              <a:t>kaynak ve başarım isterlerine uyan bir gerçekleştirimin oluşturulabilmesi, işlevsel isterleri karşılayan, işlevsel-dışı olanları da kısıtlamayan bir belirtimin ortaya konulabilmesi,</a:t>
            </a:r>
          </a:p>
          <a:p>
            <a:pPr marL="476250" indent="-476250">
              <a:lnSpc>
                <a:spcPct val="125000"/>
              </a:lnSpc>
              <a:buFont typeface="Wingdings" pitchFamily="2" charset="2"/>
              <a:buAutoNum type="arabicPeriod"/>
            </a:pPr>
            <a:r>
              <a:rPr lang="tr-TR" sz="1600" smtClean="0"/>
              <a:t>Belirtimin </a:t>
            </a:r>
            <a:r>
              <a:rPr lang="tr-TR" sz="1600"/>
              <a:t>oluşturulması, doğrulanması ve gerçekleştirilmesinin, kullanışlı biçimde yapılabilmesi,</a:t>
            </a:r>
          </a:p>
          <a:p>
            <a:pPr marL="476250" indent="-476250">
              <a:lnSpc>
                <a:spcPct val="125000"/>
              </a:lnSpc>
              <a:buFont typeface="Wingdings" pitchFamily="2" charset="2"/>
              <a:buAutoNum type="arabicPeriod"/>
            </a:pPr>
            <a:r>
              <a:rPr lang="tr-TR" sz="1600" smtClean="0"/>
              <a:t>Belirtim </a:t>
            </a:r>
            <a:r>
              <a:rPr lang="tr-TR" sz="1600"/>
              <a:t>yönteminin kullanımının, ekonomik olarak olurlu olması</a:t>
            </a:r>
            <a:r>
              <a:rPr lang="tr-TR" sz="1200"/>
              <a:t>.</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35222A8-B7BD-42CA-A022-CFD9943BA371}" type="slidenum">
              <a:rPr lang="tr-TR"/>
              <a:pPr/>
              <a:t>19</a:t>
            </a:fld>
            <a:endParaRPr lang="tr-TR"/>
          </a:p>
        </p:txBody>
      </p:sp>
      <p:sp>
        <p:nvSpPr>
          <p:cNvPr id="6656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656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6564" name="Rectangle 4"/>
          <p:cNvSpPr>
            <a:spLocks noGrp="1" noChangeArrowheads="1"/>
          </p:cNvSpPr>
          <p:nvPr>
            <p:ph type="subTitle" idx="1"/>
          </p:nvPr>
        </p:nvSpPr>
        <p:spPr>
          <a:xfrm>
            <a:off x="762000" y="1219200"/>
            <a:ext cx="8077200" cy="5105400"/>
          </a:xfrm>
        </p:spPr>
        <p:txBody>
          <a:bodyPr/>
          <a:lstStyle/>
          <a:p>
            <a:pPr marL="476250" indent="-476250"/>
            <a:r>
              <a:rPr lang="tr-TR" sz="19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 </a:t>
            </a:r>
            <a:r>
              <a:rPr lang="tr-TR" sz="19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Niteliği Ölçütleri </a:t>
            </a:r>
          </a:p>
          <a:p>
            <a:pPr marL="476250" indent="-476250"/>
            <a:endParaRPr lang="tr-TR" sz="1900" b="1"/>
          </a:p>
          <a:p>
            <a:pPr marL="476250" indent="-476250"/>
            <a:r>
              <a:rPr lang="tr-TR" sz="2100" b="1"/>
              <a:t>   </a:t>
            </a:r>
            <a:r>
              <a:rPr lang="tr-TR" sz="1700" b="1"/>
              <a:t>Başarıma ilişken etmenler:</a:t>
            </a:r>
          </a:p>
          <a:p>
            <a:pPr marL="857250" lvl="1" indent="-400050">
              <a:lnSpc>
                <a:spcPct val="140000"/>
              </a:lnSpc>
              <a:buFont typeface="Wingdings" pitchFamily="2" charset="2"/>
              <a:buNone/>
            </a:pPr>
            <a:endParaRPr lang="tr-TR" sz="1500" b="1"/>
          </a:p>
          <a:p>
            <a:pPr marL="857250" lvl="1" indent="-400050">
              <a:lnSpc>
                <a:spcPct val="140000"/>
              </a:lnSpc>
              <a:buFont typeface="Wingdings" pitchFamily="2" charset="2"/>
              <a:buNone/>
            </a:pPr>
            <a:r>
              <a:rPr lang="tr-TR" sz="1700" b="1">
                <a:solidFill>
                  <a:srgbClr val="008080"/>
                </a:solidFill>
              </a:rPr>
              <a:t>Verimlilik    :</a:t>
            </a:r>
            <a:r>
              <a:rPr lang="tr-TR" sz="1700"/>
              <a:t> Kaynak kullanımı.</a:t>
            </a:r>
          </a:p>
          <a:p>
            <a:pPr marL="857250" lvl="1" indent="-400050">
              <a:lnSpc>
                <a:spcPct val="140000"/>
              </a:lnSpc>
              <a:buFont typeface="Wingdings" pitchFamily="2" charset="2"/>
              <a:buNone/>
            </a:pPr>
            <a:r>
              <a:rPr lang="tr-TR" sz="1700" b="1">
                <a:solidFill>
                  <a:srgbClr val="008080"/>
                </a:solidFill>
              </a:rPr>
              <a:t>Güvenilirlik :</a:t>
            </a:r>
            <a:r>
              <a:rPr lang="tr-TR" sz="1700"/>
              <a:t> Sonuçlara ne ölçüde güvenildiği.</a:t>
            </a:r>
          </a:p>
          <a:p>
            <a:pPr marL="857250" lvl="1" indent="-400050">
              <a:lnSpc>
                <a:spcPct val="140000"/>
              </a:lnSpc>
              <a:buFont typeface="Wingdings" pitchFamily="2" charset="2"/>
              <a:buNone/>
            </a:pPr>
            <a:r>
              <a:rPr lang="tr-TR" sz="1700" b="1">
                <a:solidFill>
                  <a:srgbClr val="008080"/>
                </a:solidFill>
              </a:rPr>
              <a:t>Tutarlılık     :</a:t>
            </a:r>
            <a:r>
              <a:rPr lang="tr-TR" sz="1700"/>
              <a:t> Yazılım birimlerinin ne ölçüde çelişkisiz sonuç verdiği.</a:t>
            </a:r>
          </a:p>
          <a:p>
            <a:pPr marL="857250" lvl="1" indent="-400050">
              <a:lnSpc>
                <a:spcPct val="140000"/>
              </a:lnSpc>
              <a:buFont typeface="Wingdings" pitchFamily="2" charset="2"/>
              <a:buNone/>
            </a:pPr>
            <a:r>
              <a:rPr lang="tr-TR" sz="1700" b="1">
                <a:solidFill>
                  <a:srgbClr val="008080"/>
                </a:solidFill>
              </a:rPr>
              <a:t>Kalımlılık     :</a:t>
            </a:r>
            <a:r>
              <a:rPr lang="tr-TR" sz="1700"/>
              <a:t> Uygunsuz koşullarda çalışabilme yeteneği.</a:t>
            </a:r>
          </a:p>
          <a:p>
            <a:pPr marL="857250" lvl="1" indent="-400050">
              <a:lnSpc>
                <a:spcPct val="140000"/>
              </a:lnSpc>
              <a:buFont typeface="Wingdings" pitchFamily="2" charset="2"/>
              <a:buNone/>
            </a:pPr>
            <a:r>
              <a:rPr lang="tr-TR" sz="1700" b="1">
                <a:solidFill>
                  <a:srgbClr val="008080"/>
                </a:solidFill>
              </a:rPr>
              <a:t>Kullanışlılık :</a:t>
            </a:r>
            <a:r>
              <a:rPr lang="tr-TR" sz="1700"/>
              <a:t> Kullanım ve öğrenim kolaylığı.</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D00C40AB-F45F-4481-9335-119B4BE0A240}" type="slidenum">
              <a:rPr lang="tr-TR"/>
              <a:pPr/>
              <a:t>2</a:t>
            </a:fld>
            <a:endParaRPr lang="tr-TR"/>
          </a:p>
        </p:txBody>
      </p:sp>
      <p:sp>
        <p:nvSpPr>
          <p:cNvPr id="44036" name="Rectangle 4"/>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44034" name="Rectangle 2"/>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44035" name="Rectangle 3"/>
          <p:cNvSpPr>
            <a:spLocks noGrp="1" noChangeArrowheads="1"/>
          </p:cNvSpPr>
          <p:nvPr>
            <p:ph type="subTitle" idx="1"/>
          </p:nvPr>
        </p:nvSpPr>
        <p:spPr>
          <a:xfrm>
            <a:off x="1295400" y="1295400"/>
            <a:ext cx="7158038" cy="5029200"/>
          </a:xfrm>
        </p:spPr>
        <p:txBody>
          <a:bodyPr/>
          <a:lstStyle/>
          <a:p>
            <a:pPr marL="476250" indent="-476250"/>
            <a:r>
              <a:rPr lang="tr-TR" sz="1800" b="1">
                <a:effectLst>
                  <a:outerShdw blurRad="38100" dist="38100" dir="2700000" algn="tl">
                    <a:srgbClr val="000000">
                      <a:alpha val="43137"/>
                    </a:srgbClr>
                  </a:outerShdw>
                </a:effectLst>
              </a:rPr>
              <a:t>Yazılım Yaşam Çevrimi</a:t>
            </a:r>
          </a:p>
          <a:p>
            <a:pPr marL="476250" indent="-476250"/>
            <a:endParaRPr lang="tr-TR" sz="1600"/>
          </a:p>
          <a:p>
            <a:pPr marL="476250" indent="-476250"/>
            <a:r>
              <a:rPr lang="tr-TR" sz="1600" smtClean="0"/>
              <a:t>“  Yazılım </a:t>
            </a:r>
            <a:r>
              <a:rPr lang="tr-TR" sz="1600"/>
              <a:t>Yaşam çevrimin herhangi bir yazılım geliştirme uzmanı ya da deneyimli bir bilişim yöneticisi tarafından kolayca birkaç farklı biçimde ayrıntılandırılması mümkündür. </a:t>
            </a:r>
            <a:r>
              <a:rPr lang="tr-TR" sz="1600" smtClean="0"/>
              <a:t> “</a:t>
            </a:r>
            <a:endParaRPr lang="tr-TR" sz="1600"/>
          </a:p>
          <a:p>
            <a:pPr marL="476250" indent="-476250"/>
            <a:endParaRPr lang="tr-TR" sz="1600"/>
          </a:p>
          <a:p>
            <a:pPr marL="476250" indent="-476250"/>
            <a:r>
              <a:rPr lang="tr-TR" sz="1600"/>
              <a:t>     </a:t>
            </a:r>
            <a:r>
              <a:rPr lang="tr-TR" sz="1600" smtClean="0"/>
              <a:t>“ Hangi </a:t>
            </a:r>
            <a:r>
              <a:rPr lang="tr-TR" sz="1600"/>
              <a:t>aşamalardan geçilirse geçilsin, nasıl bir geliştirme yöntemi uygulanırsa uygulansın, kullanıcının başlıca üç noktada bu çevrime yaşamsal katkısı vardır</a:t>
            </a:r>
            <a:r>
              <a:rPr lang="tr-TR" sz="1600" smtClean="0"/>
              <a:t>: “</a:t>
            </a:r>
            <a:endParaRPr lang="tr-TR" sz="1600"/>
          </a:p>
          <a:p>
            <a:pPr marL="476250" indent="-476250"/>
            <a:endParaRPr lang="tr-TR" sz="1600"/>
          </a:p>
          <a:p>
            <a:pPr marL="476250" indent="-476250">
              <a:buFont typeface="Wingdings" pitchFamily="2" charset="2"/>
              <a:buAutoNum type="arabicPeriod"/>
            </a:pPr>
            <a:r>
              <a:rPr lang="tr-TR" sz="1600" b="1"/>
              <a:t>İsterlerin belirtilmesi,</a:t>
            </a:r>
          </a:p>
          <a:p>
            <a:pPr marL="476250" indent="-476250">
              <a:buFont typeface="Wingdings" pitchFamily="2" charset="2"/>
              <a:buAutoNum type="arabicPeriod"/>
            </a:pPr>
            <a:endParaRPr lang="tr-TR" sz="1600" b="1"/>
          </a:p>
          <a:p>
            <a:pPr marL="476250" indent="-476250">
              <a:buFont typeface="Wingdings" pitchFamily="2" charset="2"/>
              <a:buAutoNum type="arabicPeriod" startAt="2"/>
            </a:pPr>
            <a:r>
              <a:rPr lang="tr-TR" sz="1600" b="1"/>
              <a:t>Yazılımın kabulü,</a:t>
            </a:r>
          </a:p>
          <a:p>
            <a:pPr marL="476250" indent="-476250">
              <a:buFont typeface="Wingdings" pitchFamily="2" charset="2"/>
              <a:buAutoNum type="arabicPeriod" startAt="2"/>
            </a:pPr>
            <a:endParaRPr lang="tr-TR" sz="1600" b="1"/>
          </a:p>
          <a:p>
            <a:pPr marL="476250" indent="-476250">
              <a:buFont typeface="Wingdings" pitchFamily="2" charset="2"/>
              <a:buAutoNum type="arabicPeriod" startAt="3"/>
            </a:pPr>
            <a:r>
              <a:rPr lang="tr-TR" sz="1600" b="1"/>
              <a:t>Alınan sistemin kullanım sonrası değerlendirmesi.</a:t>
            </a:r>
          </a:p>
          <a:p>
            <a:pPr marL="476250" indent="-476250">
              <a:buFont typeface="Wingdings" pitchFamily="2" charset="2"/>
              <a:buAutoNum type="arabicPeriod" startAt="3"/>
            </a:pPr>
            <a:endParaRPr lang="tr-TR" sz="16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EE5A58FE-7E80-4A40-8351-499FD9ACAD16}" type="slidenum">
              <a:rPr lang="tr-TR"/>
              <a:pPr/>
              <a:t>20</a:t>
            </a:fld>
            <a:endParaRPr lang="tr-TR"/>
          </a:p>
        </p:txBody>
      </p:sp>
      <p:sp>
        <p:nvSpPr>
          <p:cNvPr id="6758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758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7588" name="Rectangle 4"/>
          <p:cNvSpPr>
            <a:spLocks noGrp="1" noChangeArrowheads="1"/>
          </p:cNvSpPr>
          <p:nvPr>
            <p:ph type="subTitle" idx="1"/>
          </p:nvPr>
        </p:nvSpPr>
        <p:spPr>
          <a:xfrm>
            <a:off x="838200" y="1447800"/>
            <a:ext cx="8077200" cy="4876800"/>
          </a:xfrm>
        </p:spPr>
        <p:txBody>
          <a:bodyPr/>
          <a:lstStyle/>
          <a:p>
            <a:pPr marL="476250" indent="-476250"/>
            <a:r>
              <a:rPr lang="tr-TR" sz="21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Tasarıma ilişkin etmenler</a:t>
            </a:r>
            <a:r>
              <a:rPr lang="tr-TR" sz="2100" b="1"/>
              <a:t>:</a:t>
            </a:r>
          </a:p>
          <a:p>
            <a:pPr marL="476250" indent="-476250"/>
            <a:endParaRPr lang="tr-TR" sz="2100"/>
          </a:p>
          <a:p>
            <a:pPr marL="857250" lvl="1" indent="-400050">
              <a:buFont typeface="Wingdings" pitchFamily="2" charset="2"/>
              <a:buNone/>
            </a:pPr>
            <a:r>
              <a:rPr lang="tr-TR" sz="1900" b="1">
                <a:solidFill>
                  <a:srgbClr val="008080"/>
                </a:solidFill>
              </a:rPr>
              <a:t>Doğruluk   </a:t>
            </a:r>
            <a:r>
              <a:rPr lang="tr-TR" sz="1900" b="1"/>
              <a:t>         </a:t>
            </a:r>
            <a:r>
              <a:rPr lang="tr-TR" sz="1900" b="1" smtClean="0"/>
              <a:t> :</a:t>
            </a:r>
            <a:r>
              <a:rPr lang="tr-TR" sz="1900" smtClean="0"/>
              <a:t> </a:t>
            </a:r>
            <a:r>
              <a:rPr lang="tr-TR" sz="1700"/>
              <a:t>İsterlere uygunluk düzeyi.</a:t>
            </a:r>
          </a:p>
          <a:p>
            <a:pPr marL="857250" lvl="1" indent="-400050">
              <a:buFont typeface="Wingdings" pitchFamily="2" charset="2"/>
              <a:buNone/>
            </a:pPr>
            <a:r>
              <a:rPr lang="tr-TR" sz="1900" b="1">
                <a:solidFill>
                  <a:srgbClr val="008080"/>
                </a:solidFill>
              </a:rPr>
              <a:t>Bakım kolaylığı</a:t>
            </a:r>
            <a:r>
              <a:rPr lang="tr-TR" sz="1900" b="1"/>
              <a:t> </a:t>
            </a:r>
            <a:r>
              <a:rPr lang="tr-TR" sz="1900" b="1" smtClean="0"/>
              <a:t>  </a:t>
            </a:r>
            <a:r>
              <a:rPr lang="tr-TR" sz="1900" b="1"/>
              <a:t>:</a:t>
            </a:r>
            <a:r>
              <a:rPr lang="tr-TR" sz="1900"/>
              <a:t> </a:t>
            </a:r>
            <a:r>
              <a:rPr lang="tr-TR" sz="1700"/>
              <a:t>Onarım olanağı.</a:t>
            </a:r>
          </a:p>
          <a:p>
            <a:pPr marL="857250" lvl="1" indent="-400050">
              <a:buFont typeface="Wingdings" pitchFamily="2" charset="2"/>
              <a:buNone/>
            </a:pPr>
            <a:r>
              <a:rPr lang="tr-TR" sz="1900" b="1">
                <a:solidFill>
                  <a:srgbClr val="008080"/>
                </a:solidFill>
              </a:rPr>
              <a:t>Doğrulanabilirlik</a:t>
            </a:r>
            <a:r>
              <a:rPr lang="tr-TR" sz="1900" b="1"/>
              <a:t>:</a:t>
            </a:r>
            <a:r>
              <a:rPr lang="tr-TR" sz="1900"/>
              <a:t> </a:t>
            </a:r>
            <a:r>
              <a:rPr lang="tr-TR" sz="1700"/>
              <a:t>Sonuçların doğruluğunun ne ölçüde        			  denetlenebildiği.</a:t>
            </a:r>
          </a:p>
          <a:p>
            <a:pPr marL="857250" lvl="1" indent="-400050">
              <a:buFont typeface="Wingdings" pitchFamily="2" charset="2"/>
              <a:buNone/>
            </a:pPr>
            <a:r>
              <a:rPr lang="tr-TR" sz="1900" b="1">
                <a:solidFill>
                  <a:srgbClr val="008080"/>
                </a:solidFill>
              </a:rPr>
              <a:t>Genişletilebilirlik</a:t>
            </a:r>
            <a:r>
              <a:rPr lang="tr-TR" sz="1900" b="1"/>
              <a:t>:</a:t>
            </a:r>
            <a:r>
              <a:rPr lang="tr-TR" sz="1900"/>
              <a:t> </a:t>
            </a:r>
            <a:r>
              <a:rPr lang="tr-TR" sz="1700"/>
              <a:t>Yeteneklerin artırılabilirle, yazılımın 				   geliştirilebilme düzeyi</a:t>
            </a:r>
            <a:r>
              <a:rPr lang="tr-TR" sz="1900"/>
              <a:t>.</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47A55C3C-9E5E-4A81-9761-7224C0AE189A}" type="slidenum">
              <a:rPr lang="tr-TR"/>
              <a:pPr/>
              <a:t>21</a:t>
            </a:fld>
            <a:endParaRPr lang="tr-TR"/>
          </a:p>
        </p:txBody>
      </p:sp>
      <p:sp>
        <p:nvSpPr>
          <p:cNvPr id="7065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065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0660" name="Rectangle 4"/>
          <p:cNvSpPr>
            <a:spLocks noGrp="1" noChangeArrowheads="1"/>
          </p:cNvSpPr>
          <p:nvPr>
            <p:ph type="subTitle" idx="1"/>
          </p:nvPr>
        </p:nvSpPr>
        <p:spPr>
          <a:xfrm>
            <a:off x="990600" y="1219200"/>
            <a:ext cx="7543800" cy="5105400"/>
          </a:xfrm>
        </p:spPr>
        <p:txBody>
          <a:bodyPr/>
          <a:lstStyle/>
          <a:p>
            <a:pPr marL="476250" indent="-476250">
              <a:lnSpc>
                <a:spcPct val="90000"/>
              </a:lnSpc>
            </a:pPr>
            <a:r>
              <a:rPr lang="tr-TR" sz="22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Uyarlanabilirliğe ilişkin etmenler</a:t>
            </a:r>
            <a:r>
              <a:rPr lang="tr-TR" sz="2200" b="1"/>
              <a:t>:</a:t>
            </a:r>
          </a:p>
          <a:p>
            <a:pPr marL="476250" indent="-476250">
              <a:lnSpc>
                <a:spcPct val="90000"/>
              </a:lnSpc>
            </a:pPr>
            <a:endParaRPr lang="tr-TR" sz="2200"/>
          </a:p>
          <a:p>
            <a:pPr marL="857250" lvl="1" indent="-400050">
              <a:lnSpc>
                <a:spcPct val="90000"/>
              </a:lnSpc>
              <a:buFont typeface="Wingdings" pitchFamily="2" charset="2"/>
              <a:buNone/>
            </a:pPr>
            <a:r>
              <a:rPr lang="tr-TR" sz="2000" b="1">
                <a:solidFill>
                  <a:srgbClr val="008080"/>
                </a:solidFill>
              </a:rPr>
              <a:t>Esneklik</a:t>
            </a:r>
            <a:r>
              <a:rPr lang="tr-TR" sz="2000" b="1"/>
              <a:t>        :</a:t>
            </a:r>
            <a:r>
              <a:rPr lang="tr-TR" sz="2000"/>
              <a:t> Değiştirilebilme, yeni uygulamaları 		                  destekleme ölçüsü. Uyumluluk:              	                  Çalışabilme, uyum düzeyi.</a:t>
            </a:r>
          </a:p>
          <a:p>
            <a:pPr marL="857250" lvl="1" indent="-400050">
              <a:lnSpc>
                <a:spcPct val="90000"/>
              </a:lnSpc>
              <a:buFont typeface="Wingdings" pitchFamily="2" charset="2"/>
              <a:buNone/>
            </a:pPr>
            <a:r>
              <a:rPr lang="tr-TR" sz="2000" b="1">
                <a:solidFill>
                  <a:srgbClr val="008080"/>
                </a:solidFill>
              </a:rPr>
              <a:t>Taşınabilirlik</a:t>
            </a:r>
            <a:r>
              <a:rPr lang="tr-TR" sz="2000" b="1"/>
              <a:t>:</a:t>
            </a:r>
            <a:r>
              <a:rPr lang="tr-TR" sz="2000"/>
              <a:t> Farklı donanımlar ve destek        	 		        yazılımları üzerinde    	 		         		        çalışabilme düzeyi </a:t>
            </a:r>
          </a:p>
          <a:p>
            <a:pPr marL="476250" indent="-476250">
              <a:lnSpc>
                <a:spcPct val="90000"/>
              </a:lnSpc>
            </a:pPr>
            <a:endParaRPr lang="tr-TR" sz="2200"/>
          </a:p>
          <a:p>
            <a:pPr marL="476250" indent="-476250">
              <a:lnSpc>
                <a:spcPct val="90000"/>
              </a:lnSpc>
            </a:pPr>
            <a:endParaRPr lang="tr-TR" sz="2200"/>
          </a:p>
          <a:p>
            <a:pPr marL="476250" indent="-476250">
              <a:lnSpc>
                <a:spcPct val="90000"/>
              </a:lnSpc>
            </a:pPr>
            <a:r>
              <a:rPr lang="tr-TR" sz="3300">
                <a:solidFill>
                  <a:srgbClr val="008080"/>
                </a:solidFill>
              </a:rPr>
              <a:t>“</a:t>
            </a:r>
            <a:r>
              <a:rPr lang="tr-TR" sz="2600">
                <a:solidFill>
                  <a:srgbClr val="008080"/>
                </a:solidFill>
              </a:rPr>
              <a:t>Bu etmenler aynı zamanda özellikle satın alınacak yazlımın değerlendirilmesinde kullanılmaya uygun nitelik ölçütlerinide oluşturmaktadırlar.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AAFD32C8-BFE2-4932-A0F3-71DD9F1F0CE0}" type="slidenum">
              <a:rPr lang="tr-TR"/>
              <a:pPr/>
              <a:t>22</a:t>
            </a:fld>
            <a:endParaRPr lang="tr-TR"/>
          </a:p>
        </p:txBody>
      </p:sp>
      <p:sp>
        <p:nvSpPr>
          <p:cNvPr id="7168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168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1684" name="Rectangle 4"/>
          <p:cNvSpPr>
            <a:spLocks noGrp="1" noChangeArrowheads="1"/>
          </p:cNvSpPr>
          <p:nvPr>
            <p:ph type="subTitle" idx="1"/>
          </p:nvPr>
        </p:nvSpPr>
        <p:spPr>
          <a:xfrm>
            <a:off x="914400" y="990600"/>
            <a:ext cx="8077200" cy="5334000"/>
          </a:xfrm>
        </p:spPr>
        <p:txBody>
          <a:bodyPr/>
          <a:lstStyle/>
          <a:p>
            <a:pPr marL="476250" indent="-476250">
              <a:lnSpc>
                <a:spcPct val="80000"/>
              </a:lnSpc>
            </a:pPr>
            <a:r>
              <a:rPr lang="tr-TR" sz="21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Nitelik etmenleri:</a:t>
            </a:r>
          </a:p>
          <a:p>
            <a:pPr marL="476250" indent="-476250">
              <a:lnSpc>
                <a:spcPct val="80000"/>
              </a:lnSpc>
            </a:pPr>
            <a:endParaRPr lang="tr-TR" sz="2100" b="1"/>
          </a:p>
          <a:p>
            <a:pPr marL="476250" indent="-476250">
              <a:lnSpc>
                <a:spcPct val="80000"/>
              </a:lnSpc>
            </a:pPr>
            <a:r>
              <a:rPr lang="tr-TR" sz="21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Yazılımın çalışmasına ilişkin etmenler</a:t>
            </a:r>
          </a:p>
          <a:p>
            <a:pPr marL="476250" indent="-476250">
              <a:lnSpc>
                <a:spcPct val="80000"/>
              </a:lnSpc>
            </a:pPr>
            <a:endParaRPr lang="tr-TR" sz="2100"/>
          </a:p>
          <a:p>
            <a:pPr marL="857250" lvl="1" indent="-400050">
              <a:lnSpc>
                <a:spcPct val="80000"/>
              </a:lnSpc>
              <a:buFont typeface="Wingdings" pitchFamily="2" charset="2"/>
              <a:buNone/>
            </a:pPr>
            <a:r>
              <a:rPr lang="tr-TR" sz="1900" b="1">
                <a:solidFill>
                  <a:srgbClr val="008080"/>
                </a:solidFill>
              </a:rPr>
              <a:t>Doğruluk </a:t>
            </a:r>
            <a:r>
              <a:rPr lang="tr-TR" sz="1900" b="1"/>
              <a:t>    </a:t>
            </a:r>
            <a:r>
              <a:rPr lang="tr-TR" sz="1900" b="1" smtClean="0"/>
              <a:t>   </a:t>
            </a:r>
            <a:r>
              <a:rPr lang="tr-TR" sz="1900" b="1"/>
              <a:t>:</a:t>
            </a:r>
            <a:r>
              <a:rPr lang="tr-TR" sz="1900"/>
              <a:t> isterlere uygunluk.</a:t>
            </a:r>
          </a:p>
          <a:p>
            <a:pPr marL="857250" lvl="1" indent="-400050">
              <a:lnSpc>
                <a:spcPct val="80000"/>
              </a:lnSpc>
              <a:buFont typeface="Wingdings" pitchFamily="2" charset="2"/>
              <a:buNone/>
            </a:pPr>
            <a:r>
              <a:rPr lang="tr-TR" sz="1900" b="1">
                <a:solidFill>
                  <a:srgbClr val="008080"/>
                </a:solidFill>
              </a:rPr>
              <a:t>Güvenilirlik</a:t>
            </a:r>
            <a:r>
              <a:rPr lang="tr-TR" sz="1900" b="1"/>
              <a:t>  </a:t>
            </a:r>
            <a:r>
              <a:rPr lang="tr-TR" sz="1900" b="1" smtClean="0"/>
              <a:t>  :</a:t>
            </a:r>
            <a:r>
              <a:rPr lang="tr-TR" sz="1900" smtClean="0"/>
              <a:t> </a:t>
            </a:r>
            <a:r>
              <a:rPr lang="tr-TR" sz="1900"/>
              <a:t>Sonuçların doğruluk ve duyarlılığı.</a:t>
            </a:r>
          </a:p>
          <a:p>
            <a:pPr marL="857250" lvl="1" indent="-400050">
              <a:lnSpc>
                <a:spcPct val="80000"/>
              </a:lnSpc>
              <a:buFont typeface="Wingdings" pitchFamily="2" charset="2"/>
              <a:buNone/>
            </a:pPr>
            <a:r>
              <a:rPr lang="tr-TR" sz="1900" b="1">
                <a:solidFill>
                  <a:srgbClr val="008080"/>
                </a:solidFill>
              </a:rPr>
              <a:t>Verimlilik    </a:t>
            </a:r>
            <a:r>
              <a:rPr lang="tr-TR" sz="1900" b="1" smtClean="0">
                <a:solidFill>
                  <a:srgbClr val="008080"/>
                </a:solidFill>
              </a:rPr>
              <a:t>   </a:t>
            </a:r>
            <a:r>
              <a:rPr lang="tr-TR" sz="1900" b="1" smtClean="0"/>
              <a:t>:</a:t>
            </a:r>
            <a:r>
              <a:rPr lang="tr-TR" sz="1900"/>
              <a:t> </a:t>
            </a:r>
            <a:r>
              <a:rPr lang="tr-TR" sz="1900" smtClean="0"/>
              <a:t>Yazılımın </a:t>
            </a:r>
            <a:r>
              <a:rPr lang="tr-TR" sz="1900"/>
              <a:t>gerektirdiği bilgisayar kaynaklan, 		      </a:t>
            </a:r>
            <a:r>
              <a:rPr lang="tr-TR" sz="1900" smtClean="0"/>
              <a:t>   zaman </a:t>
            </a:r>
            <a:r>
              <a:rPr lang="tr-TR" sz="1900"/>
              <a:t>ve program uzunluğu.</a:t>
            </a:r>
          </a:p>
          <a:p>
            <a:pPr marL="857250" lvl="1" indent="-400050">
              <a:lnSpc>
                <a:spcPct val="80000"/>
              </a:lnSpc>
              <a:buFont typeface="Wingdings" pitchFamily="2" charset="2"/>
              <a:buNone/>
            </a:pPr>
            <a:r>
              <a:rPr lang="tr-TR" sz="1900" b="1">
                <a:solidFill>
                  <a:srgbClr val="008080"/>
                </a:solidFill>
              </a:rPr>
              <a:t>Korunmuşluk</a:t>
            </a:r>
            <a:r>
              <a:rPr lang="tr-TR" sz="1900" b="1"/>
              <a:t>:</a:t>
            </a:r>
            <a:r>
              <a:rPr lang="tr-TR" sz="1900"/>
              <a:t> Yetkisiz kullanıma ve zarara karşı korunma 	                  </a:t>
            </a:r>
            <a:r>
              <a:rPr lang="tr-TR" sz="1900" smtClean="0"/>
              <a:t> düzeyi</a:t>
            </a:r>
            <a:r>
              <a:rPr lang="tr-TR" sz="1900"/>
              <a:t>.</a:t>
            </a:r>
          </a:p>
          <a:p>
            <a:pPr marL="857250" lvl="1" indent="-400050">
              <a:lnSpc>
                <a:spcPct val="80000"/>
              </a:lnSpc>
              <a:buFont typeface="Wingdings" pitchFamily="2" charset="2"/>
              <a:buNone/>
            </a:pPr>
            <a:r>
              <a:rPr lang="tr-TR" sz="1900" b="1">
                <a:solidFill>
                  <a:srgbClr val="008080"/>
                </a:solidFill>
              </a:rPr>
              <a:t>Kullanışlılık  </a:t>
            </a:r>
            <a:r>
              <a:rPr lang="tr-TR" sz="1900" b="1" smtClean="0">
                <a:solidFill>
                  <a:srgbClr val="008080"/>
                </a:solidFill>
              </a:rPr>
              <a:t>  </a:t>
            </a:r>
            <a:r>
              <a:rPr lang="tr-TR" sz="1900" b="1" smtClean="0"/>
              <a:t>:</a:t>
            </a:r>
            <a:r>
              <a:rPr lang="tr-TR" sz="1900" smtClean="0"/>
              <a:t> </a:t>
            </a:r>
            <a:r>
              <a:rPr lang="tr-TR" sz="1900"/>
              <a:t>Öğrenim, işletim ve genel olarak kullanıma 	 	       yatkınlık düzeyi.</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0C7BD09-FB0D-4C56-B26F-92868244AF59}" type="slidenum">
              <a:rPr lang="tr-TR"/>
              <a:pPr/>
              <a:t>23</a:t>
            </a:fld>
            <a:endParaRPr lang="tr-TR"/>
          </a:p>
        </p:txBody>
      </p:sp>
      <p:sp>
        <p:nvSpPr>
          <p:cNvPr id="7270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270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2708" name="Rectangle 4"/>
          <p:cNvSpPr>
            <a:spLocks noGrp="1" noChangeArrowheads="1"/>
          </p:cNvSpPr>
          <p:nvPr>
            <p:ph type="subTitle" idx="1"/>
          </p:nvPr>
        </p:nvSpPr>
        <p:spPr>
          <a:xfrm>
            <a:off x="1295400" y="1447800"/>
            <a:ext cx="7467600" cy="4876800"/>
          </a:xfrm>
        </p:spPr>
        <p:txBody>
          <a:bodyPr/>
          <a:lstStyle/>
          <a:p>
            <a:pPr marL="476250" indent="-476250">
              <a:lnSpc>
                <a:spcPct val="90000"/>
              </a:lnSpc>
            </a:pPr>
            <a:r>
              <a:rPr lang="tr-TR" sz="19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Yazılımın gelişmesine ilişkin etmenler</a:t>
            </a:r>
          </a:p>
          <a:p>
            <a:pPr marL="476250" indent="-476250">
              <a:lnSpc>
                <a:spcPct val="90000"/>
              </a:lnSpc>
            </a:pPr>
            <a:endParaRPr lang="tr-TR" sz="1900"/>
          </a:p>
          <a:p>
            <a:pPr marL="476250" indent="-476250">
              <a:lnSpc>
                <a:spcPct val="90000"/>
              </a:lnSpc>
            </a:pPr>
            <a:endParaRPr lang="tr-TR" sz="1900"/>
          </a:p>
          <a:p>
            <a:pPr marL="476250" indent="-476250">
              <a:lnSpc>
                <a:spcPct val="90000"/>
              </a:lnSpc>
            </a:pPr>
            <a:endParaRPr lang="tr-TR" sz="1900"/>
          </a:p>
          <a:p>
            <a:pPr marL="476250" indent="-476250">
              <a:lnSpc>
                <a:spcPct val="90000"/>
              </a:lnSpc>
            </a:pPr>
            <a:r>
              <a:rPr lang="tr-TR" sz="1900" b="1">
                <a:solidFill>
                  <a:srgbClr val="008080"/>
                </a:solidFill>
              </a:rPr>
              <a:t>Bakım kolaylığı</a:t>
            </a:r>
            <a:r>
              <a:rPr lang="tr-TR" sz="1900" b="1"/>
              <a:t>:</a:t>
            </a:r>
            <a:r>
              <a:rPr lang="tr-TR" sz="1900"/>
              <a:t> Görülen bir hatanın nedeninin bulunması ve giderilmesi için gereken emek (10. Bölümde bu konu daha ayrıntılı olarak incelenecektir.)</a:t>
            </a:r>
          </a:p>
          <a:p>
            <a:pPr marL="476250" indent="-476250">
              <a:lnSpc>
                <a:spcPct val="90000"/>
              </a:lnSpc>
            </a:pPr>
            <a:endParaRPr lang="tr-TR" sz="1900"/>
          </a:p>
          <a:p>
            <a:pPr marL="476250" indent="-476250">
              <a:lnSpc>
                <a:spcPct val="90000"/>
              </a:lnSpc>
            </a:pPr>
            <a:r>
              <a:rPr lang="tr-TR" sz="1900" b="1">
                <a:solidFill>
                  <a:srgbClr val="008080"/>
                </a:solidFill>
              </a:rPr>
              <a:t>Esneklik</a:t>
            </a:r>
            <a:r>
              <a:rPr lang="tr-TR" sz="1900" b="1"/>
              <a:t>:</a:t>
            </a:r>
            <a:r>
              <a:rPr lang="tr-TR" sz="1900"/>
              <a:t> Çalışan bir programda değişiklik yapmak için gereken emek.</a:t>
            </a:r>
          </a:p>
          <a:p>
            <a:pPr marL="476250" indent="-476250">
              <a:lnSpc>
                <a:spcPct val="90000"/>
              </a:lnSpc>
            </a:pPr>
            <a:endParaRPr lang="tr-TR" sz="1900"/>
          </a:p>
          <a:p>
            <a:pPr marL="476250" indent="-476250">
              <a:lnSpc>
                <a:spcPct val="90000"/>
              </a:lnSpc>
            </a:pPr>
            <a:r>
              <a:rPr lang="tr-TR" sz="1900" b="1">
                <a:solidFill>
                  <a:srgbClr val="008080"/>
                </a:solidFill>
              </a:rPr>
              <a:t>Sınanabilirilik</a:t>
            </a:r>
            <a:r>
              <a:rPr lang="tr-TR" sz="1900" b="1"/>
              <a:t>:</a:t>
            </a:r>
            <a:r>
              <a:rPr lang="tr-TR" sz="1900"/>
              <a:t> Yazılımın istenen işlevi gerçekleştirdiğini sınamak için gereken emek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10D20A69-472D-4219-9043-1F8D50EBBCC7}" type="slidenum">
              <a:rPr lang="tr-TR"/>
              <a:pPr/>
              <a:t>24</a:t>
            </a:fld>
            <a:endParaRPr lang="tr-TR"/>
          </a:p>
        </p:txBody>
      </p:sp>
      <p:sp>
        <p:nvSpPr>
          <p:cNvPr id="73730"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3731"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3732" name="Rectangle 4"/>
          <p:cNvSpPr>
            <a:spLocks noGrp="1" noChangeArrowheads="1"/>
          </p:cNvSpPr>
          <p:nvPr>
            <p:ph type="subTitle" idx="1"/>
          </p:nvPr>
        </p:nvSpPr>
        <p:spPr>
          <a:xfrm>
            <a:off x="1371600" y="1371600"/>
            <a:ext cx="7158038" cy="5486400"/>
          </a:xfrm>
        </p:spPr>
        <p:txBody>
          <a:bodyPr/>
          <a:lstStyle/>
          <a:p>
            <a:pPr marL="476250" indent="-476250">
              <a:lnSpc>
                <a:spcPct val="90000"/>
              </a:lnSpc>
            </a:pPr>
            <a:r>
              <a:rPr lang="tr-TR" sz="19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Yazılımın uyumluluğuna ilişkin etmenler</a:t>
            </a:r>
          </a:p>
          <a:p>
            <a:pPr marL="476250" indent="-476250">
              <a:lnSpc>
                <a:spcPct val="90000"/>
              </a:lnSpc>
            </a:pPr>
            <a:endParaRPr lang="tr-TR" sz="1900"/>
          </a:p>
          <a:p>
            <a:pPr marL="476250" indent="-476250">
              <a:lnSpc>
                <a:spcPct val="90000"/>
              </a:lnSpc>
            </a:pPr>
            <a:endParaRPr lang="tr-TR" sz="1900"/>
          </a:p>
          <a:p>
            <a:pPr marL="476250" indent="-476250">
              <a:lnSpc>
                <a:spcPct val="90000"/>
              </a:lnSpc>
            </a:pPr>
            <a:endParaRPr lang="tr-TR" sz="1900"/>
          </a:p>
          <a:p>
            <a:pPr marL="476250" indent="-476250">
              <a:lnSpc>
                <a:spcPct val="90000"/>
              </a:lnSpc>
            </a:pPr>
            <a:r>
              <a:rPr lang="tr-TR" sz="1900" b="1">
                <a:solidFill>
                  <a:srgbClr val="008080"/>
                </a:solidFill>
              </a:rPr>
              <a:t>Taşınabilirlik</a:t>
            </a:r>
            <a:r>
              <a:rPr lang="tr-TR" sz="1900" b="1"/>
              <a:t>:</a:t>
            </a:r>
            <a:r>
              <a:rPr lang="tr-TR" sz="1900"/>
              <a:t> Yazılımın bir yazılım/donanım ortamından diğerine aktarılması için gereken emek. </a:t>
            </a:r>
          </a:p>
          <a:p>
            <a:pPr marL="476250" indent="-476250">
              <a:lnSpc>
                <a:spcPct val="90000"/>
              </a:lnSpc>
            </a:pPr>
            <a:endParaRPr lang="tr-TR" sz="1900"/>
          </a:p>
          <a:p>
            <a:pPr marL="476250" indent="-476250">
              <a:lnSpc>
                <a:spcPct val="90000"/>
              </a:lnSpc>
            </a:pPr>
            <a:r>
              <a:rPr lang="tr-TR" sz="1900" b="1">
                <a:solidFill>
                  <a:srgbClr val="008080"/>
                </a:solidFill>
              </a:rPr>
              <a:t>Desteleyicilik</a:t>
            </a:r>
            <a:r>
              <a:rPr lang="tr-TR" sz="1900" b="1"/>
              <a:t>:</a:t>
            </a:r>
            <a:r>
              <a:rPr lang="tr-TR" sz="1900"/>
              <a:t>   Yazılımın ya da parçalarının yeni uygulamalarda kullanılabilirliği </a:t>
            </a:r>
          </a:p>
          <a:p>
            <a:pPr marL="476250" indent="-476250">
              <a:lnSpc>
                <a:spcPct val="90000"/>
              </a:lnSpc>
            </a:pPr>
            <a:endParaRPr lang="tr-TR" sz="1900"/>
          </a:p>
          <a:p>
            <a:pPr marL="476250" indent="-476250">
              <a:lnSpc>
                <a:spcPct val="90000"/>
              </a:lnSpc>
            </a:pPr>
            <a:r>
              <a:rPr lang="tr-TR" sz="1900" b="1">
                <a:solidFill>
                  <a:srgbClr val="008080"/>
                </a:solidFill>
              </a:rPr>
              <a:t>Uyumluluk</a:t>
            </a:r>
            <a:r>
              <a:rPr lang="tr-TR" sz="1900" b="1"/>
              <a:t>:</a:t>
            </a:r>
            <a:r>
              <a:rPr lang="tr-TR" sz="1900"/>
              <a:t> Başka yazılım sistemleriyle işbirliği yapabilme düzeyi.</a:t>
            </a:r>
          </a:p>
          <a:p>
            <a:pPr marL="476250" indent="-476250">
              <a:lnSpc>
                <a:spcPct val="90000"/>
              </a:lnSpc>
            </a:pPr>
            <a:endParaRPr lang="tr-TR" sz="19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515792A4-2418-40A8-8622-73DC86B2ECEA}" type="slidenum">
              <a:rPr lang="tr-TR"/>
              <a:pPr/>
              <a:t>25</a:t>
            </a:fld>
            <a:endParaRPr lang="tr-TR"/>
          </a:p>
        </p:txBody>
      </p:sp>
      <p:sp>
        <p:nvSpPr>
          <p:cNvPr id="74754"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4755"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4756" name="Rectangle 4"/>
          <p:cNvSpPr>
            <a:spLocks noGrp="1" noChangeArrowheads="1"/>
          </p:cNvSpPr>
          <p:nvPr>
            <p:ph type="subTitle" idx="1"/>
          </p:nvPr>
        </p:nvSpPr>
        <p:spPr>
          <a:xfrm>
            <a:off x="533400" y="685800"/>
            <a:ext cx="8382000" cy="5638800"/>
          </a:xfrm>
        </p:spPr>
        <p:txBody>
          <a:bodyPr/>
          <a:lstStyle/>
          <a:p>
            <a:pPr marL="476250" indent="-476250">
              <a:lnSpc>
                <a:spcPct val="90000"/>
              </a:lnSpc>
            </a:pPr>
            <a:r>
              <a:rPr lang="tr-TR" sz="1300" b="1"/>
              <a:t>Yazılım Niteliği Ölçütleri</a:t>
            </a:r>
            <a:r>
              <a:rPr lang="tr-TR" sz="2600" b="1"/>
              <a:t> </a:t>
            </a:r>
          </a:p>
          <a:p>
            <a:pPr marL="476250" indent="-476250">
              <a:lnSpc>
                <a:spcPct val="90000"/>
              </a:lnSpc>
            </a:pPr>
            <a:endParaRPr lang="tr-TR" sz="2600" b="1"/>
          </a:p>
          <a:p>
            <a:pPr marL="2063750" lvl="1" indent="-1230313">
              <a:lnSpc>
                <a:spcPct val="90000"/>
              </a:lnSpc>
              <a:buFont typeface="Wingdings" pitchFamily="2" charset="2"/>
              <a:buNone/>
            </a:pPr>
            <a:r>
              <a:rPr lang="tr-TR" sz="1200" b="1">
                <a:solidFill>
                  <a:srgbClr val="008080"/>
                </a:solidFill>
              </a:rPr>
              <a:t>Kurallara uyum</a:t>
            </a:r>
            <a:r>
              <a:rPr lang="tr-TR" sz="1200" b="1"/>
              <a:t>  : </a:t>
            </a:r>
            <a:r>
              <a:rPr lang="tr-TR" sz="1200"/>
              <a:t>Standartlara ve kuruluş içindeki yazılım üretimi kurallarına uyum düzeyi.</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Hatasızlık   </a:t>
            </a:r>
            <a:r>
              <a:rPr lang="tr-TR" sz="1200" b="1"/>
              <a:t>        : </a:t>
            </a:r>
            <a:r>
              <a:rPr lang="tr-TR" sz="1200"/>
              <a:t>işlemlerin ve denetimin hatasızlık duyarlığı.</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İletişim rahatlığı</a:t>
            </a:r>
            <a:r>
              <a:rPr lang="tr-TR" sz="1200" b="1"/>
              <a:t>: </a:t>
            </a:r>
            <a:r>
              <a:rPr lang="tr-TR" sz="1200"/>
              <a:t>Standart arabirimlerin, protokollerin ve iletişim yöntemlerinin kullanılma      </a:t>
            </a:r>
            <a:r>
              <a:rPr lang="tr-TR" sz="1200" smtClean="0"/>
              <a:t>    düzeyi</a:t>
            </a:r>
            <a:r>
              <a:rPr lang="tr-TR" sz="1200"/>
              <a:t>. </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Tamlık</a:t>
            </a:r>
            <a:r>
              <a:rPr lang="tr-TR" sz="1200" b="1"/>
              <a:t>            </a:t>
            </a:r>
            <a:r>
              <a:rPr lang="tr-TR" sz="1200" b="1" smtClean="0"/>
              <a:t>: </a:t>
            </a:r>
            <a:r>
              <a:rPr lang="tr-TR" sz="1200"/>
              <a:t>İsterlerde belirtilen işlevin gerçekleştirilme düzeyi.</a:t>
            </a:r>
            <a:endParaRPr lang="tr-TR" sz="1200" b="1"/>
          </a:p>
          <a:p>
            <a:pPr marL="2063750" lvl="1" indent="-1230313">
              <a:lnSpc>
                <a:spcPct val="90000"/>
              </a:lnSpc>
              <a:buFont typeface="Wingdings" pitchFamily="2" charset="2"/>
              <a:buNone/>
            </a:pPr>
            <a:r>
              <a:rPr lang="tr-TR" sz="1200" b="1">
                <a:solidFill>
                  <a:srgbClr val="008080"/>
                </a:solidFill>
              </a:rPr>
              <a:t>Karmaşıklık  </a:t>
            </a:r>
            <a:r>
              <a:rPr lang="tr-TR" sz="1200" b="1"/>
              <a:t>  </a:t>
            </a:r>
            <a:r>
              <a:rPr lang="tr-TR" sz="1200" b="1" smtClean="0"/>
              <a:t>: </a:t>
            </a:r>
            <a:r>
              <a:rPr lang="tr-TR" sz="1200"/>
              <a:t>Yazılımın yapısal karmaşıklığı. Çağırılan yordam sayısı, koşulların ve kararların, girdi çıktı birimlerinin fazlalığı v.b. ayrıntılara bağlı olarak yazılım karmaşıklığının tanımı için bkz. [McCabe, 1976]. Önerilen en basit karmaşıklık ölçüsü, yazılımın satır sayısı olarak uzunluğudur. Burada yine (0-10) aralığında bir değerlendirme söz konusudur.</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Özlülük </a:t>
            </a:r>
            <a:r>
              <a:rPr lang="tr-TR" sz="1200" b="1"/>
              <a:t>          </a:t>
            </a:r>
            <a:r>
              <a:rPr lang="tr-TR" sz="1200" b="1" smtClean="0"/>
              <a:t>: </a:t>
            </a:r>
            <a:r>
              <a:rPr lang="tr-TR" sz="1200"/>
              <a:t>Birçok araştırmacı, diğer ölçütlerin, özellikle de karmaşıklığın yazılım uzunluğuna bağlı olduğu görüşündedir. (Ör. [Li, 1987]) Özlülük, gerçekleştirilen işlev sayısının yazılım uzunluğuna oranı olarak tanımlanabilir.</a:t>
            </a:r>
            <a:endParaRPr lang="tr-TR" sz="1200" b="1"/>
          </a:p>
          <a:p>
            <a:pPr marL="2063750" lvl="1" indent="-1230313">
              <a:lnSpc>
                <a:spcPct val="90000"/>
              </a:lnSpc>
              <a:buFont typeface="Wingdings" pitchFamily="2" charset="2"/>
              <a:buNone/>
            </a:pPr>
            <a:r>
              <a:rPr lang="tr-TR" sz="1200" b="1">
                <a:solidFill>
                  <a:srgbClr val="008080"/>
                </a:solidFill>
              </a:rPr>
              <a:t>Tutarlılık </a:t>
            </a:r>
            <a:r>
              <a:rPr lang="tr-TR" sz="1200" b="1"/>
              <a:t>       </a:t>
            </a:r>
            <a:r>
              <a:rPr lang="tr-TR" sz="1200" b="1" smtClean="0"/>
              <a:t>: </a:t>
            </a:r>
            <a:r>
              <a:rPr lang="tr-TR" sz="1200"/>
              <a:t>Yazılımın tüm birimlerinde ve geliştirme sürecinin tümünde tutarlı bir tasarım ve belgeleme yönteminin kullanılması.</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Veri rahatlığı</a:t>
            </a:r>
            <a:r>
              <a:rPr lang="tr-TR" sz="1200" b="1"/>
              <a:t> </a:t>
            </a:r>
            <a:r>
              <a:rPr lang="tr-TR" sz="1200" b="1" smtClean="0"/>
              <a:t>: </a:t>
            </a:r>
            <a:r>
              <a:rPr lang="tr-TR" sz="1200"/>
              <a:t>Tüm yazılımın standart ve uyumlu veri yapıları kullanması. </a:t>
            </a:r>
            <a:endParaRPr lang="tr-TR" sz="1200" b="1"/>
          </a:p>
          <a:p>
            <a:pPr marL="2063750" lvl="1" indent="-1230313">
              <a:lnSpc>
                <a:spcPct val="90000"/>
              </a:lnSpc>
              <a:buFont typeface="Wingdings" pitchFamily="2" charset="2"/>
              <a:buNone/>
            </a:pPr>
            <a:r>
              <a:rPr lang="tr-TR" sz="1200" b="1">
                <a:solidFill>
                  <a:srgbClr val="008080"/>
                </a:solidFill>
              </a:rPr>
              <a:t>Hata </a:t>
            </a:r>
            <a:r>
              <a:rPr lang="tr-TR" sz="1200" b="1" smtClean="0">
                <a:solidFill>
                  <a:srgbClr val="008080"/>
                </a:solidFill>
              </a:rPr>
              <a:t>hoşgörüsü</a:t>
            </a:r>
            <a:r>
              <a:rPr lang="tr-TR" sz="1200" b="1"/>
              <a:t>:</a:t>
            </a:r>
            <a:r>
              <a:rPr lang="tr-TR" sz="1200" b="1" smtClean="0"/>
              <a:t> </a:t>
            </a:r>
            <a:r>
              <a:rPr lang="tr-TR" sz="1200"/>
              <a:t>Hata durumunda işlemi sürdürme kolaylığı.</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CFA570E4-17CD-4BDB-A2FB-4C10117F786C}" type="slidenum">
              <a:rPr lang="tr-TR"/>
              <a:pPr/>
              <a:t>26</a:t>
            </a:fld>
            <a:endParaRPr lang="tr-TR"/>
          </a:p>
        </p:txBody>
      </p:sp>
      <p:sp>
        <p:nvSpPr>
          <p:cNvPr id="7577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577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5780" name="Rectangle 4"/>
          <p:cNvSpPr>
            <a:spLocks noGrp="1" noChangeArrowheads="1"/>
          </p:cNvSpPr>
          <p:nvPr>
            <p:ph type="subTitle" idx="1"/>
          </p:nvPr>
        </p:nvSpPr>
        <p:spPr>
          <a:xfrm>
            <a:off x="1143000" y="1295400"/>
            <a:ext cx="7848600" cy="5029200"/>
          </a:xfrm>
        </p:spPr>
        <p:txBody>
          <a:bodyPr/>
          <a:lstStyle/>
          <a:p>
            <a:pPr marL="476250" indent="-476250">
              <a:lnSpc>
                <a:spcPct val="125000"/>
              </a:lnSpc>
            </a:pPr>
            <a:r>
              <a:rPr lang="tr-TR" sz="1400" b="1">
                <a:solidFill>
                  <a:srgbClr val="008080"/>
                </a:solidFill>
              </a:rPr>
              <a:t>Verimli </a:t>
            </a:r>
            <a:r>
              <a:rPr lang="tr-TR" sz="1400" b="1" smtClean="0">
                <a:solidFill>
                  <a:srgbClr val="008080"/>
                </a:solidFill>
              </a:rPr>
              <a:t>çalışma  </a:t>
            </a:r>
            <a:r>
              <a:rPr lang="tr-TR" sz="1400" b="1" smtClean="0"/>
              <a:t>: </a:t>
            </a:r>
          </a:p>
          <a:p>
            <a:pPr marL="476250" indent="-476250">
              <a:lnSpc>
                <a:spcPct val="125000"/>
              </a:lnSpc>
            </a:pPr>
            <a:r>
              <a:rPr lang="tr-TR" sz="1400" b="1" smtClean="0"/>
              <a:t>    </a:t>
            </a:r>
            <a:r>
              <a:rPr lang="tr-TR" sz="1400" smtClean="0"/>
              <a:t>Yazılımın </a:t>
            </a:r>
            <a:r>
              <a:rPr lang="tr-TR" sz="1400"/>
              <a:t>başarımı; yapılan işin kısa zamanda ve az kaynakla gerçekleştirilmesi.</a:t>
            </a:r>
            <a:endParaRPr lang="tr-TR" sz="1400" b="1"/>
          </a:p>
          <a:p>
            <a:pPr marL="476250" indent="-476250">
              <a:lnSpc>
                <a:spcPct val="125000"/>
              </a:lnSpc>
            </a:pPr>
            <a:r>
              <a:rPr lang="tr-TR" sz="1400" b="1" smtClean="0">
                <a:solidFill>
                  <a:srgbClr val="008080"/>
                </a:solidFill>
              </a:rPr>
              <a:t>Genişletilebilirlik  </a:t>
            </a:r>
            <a:r>
              <a:rPr lang="tr-TR" sz="1400" b="1" smtClean="0"/>
              <a:t>:</a:t>
            </a:r>
            <a:r>
              <a:rPr lang="tr-TR" sz="1400" smtClean="0"/>
              <a:t> </a:t>
            </a:r>
          </a:p>
          <a:p>
            <a:pPr marL="476250" indent="-476250">
              <a:lnSpc>
                <a:spcPct val="125000"/>
              </a:lnSpc>
            </a:pPr>
            <a:r>
              <a:rPr lang="tr-TR" sz="1400" smtClean="0"/>
              <a:t>     Yazılım </a:t>
            </a:r>
            <a:r>
              <a:rPr lang="tr-TR" sz="1400"/>
              <a:t>mimarisinin, veri yapılarının ve süreç tasarımının genişletilebilme yeteneği.</a:t>
            </a:r>
            <a:endParaRPr lang="tr-TR" sz="1400" b="1"/>
          </a:p>
          <a:p>
            <a:pPr marL="476250" indent="-476250">
              <a:lnSpc>
                <a:spcPct val="125000"/>
              </a:lnSpc>
            </a:pPr>
            <a:r>
              <a:rPr lang="tr-TR" sz="1400" b="1" smtClean="0">
                <a:solidFill>
                  <a:srgbClr val="008080"/>
                </a:solidFill>
              </a:rPr>
              <a:t>Genellik  </a:t>
            </a:r>
            <a:r>
              <a:rPr lang="tr-TR" sz="1400" b="1" smtClean="0"/>
              <a:t>: </a:t>
            </a:r>
          </a:p>
          <a:p>
            <a:pPr marL="476250" indent="-476250">
              <a:lnSpc>
                <a:spcPct val="125000"/>
              </a:lnSpc>
            </a:pPr>
            <a:r>
              <a:rPr lang="tr-TR" sz="1400" b="1" smtClean="0"/>
              <a:t>      </a:t>
            </a:r>
            <a:r>
              <a:rPr lang="tr-TR" sz="1400" smtClean="0"/>
              <a:t>Yazılımın </a:t>
            </a:r>
            <a:r>
              <a:rPr lang="tr-TR" sz="1400"/>
              <a:t>kullanım alanının genişliği.</a:t>
            </a:r>
            <a:endParaRPr lang="tr-TR" sz="1400" b="1"/>
          </a:p>
          <a:p>
            <a:pPr marL="476250" indent="-476250">
              <a:lnSpc>
                <a:spcPct val="125000"/>
              </a:lnSpc>
            </a:pPr>
            <a:r>
              <a:rPr lang="tr-TR" sz="1400" b="1" smtClean="0">
                <a:solidFill>
                  <a:srgbClr val="008080"/>
                </a:solidFill>
              </a:rPr>
              <a:t>Donanımdan </a:t>
            </a:r>
            <a:r>
              <a:rPr lang="tr-TR" sz="1400" b="1">
                <a:solidFill>
                  <a:srgbClr val="008080"/>
                </a:solidFill>
              </a:rPr>
              <a:t>bağımsızlık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işleyebilmesi ya da belli başarım isterlerine uyabilmesi için donanıma ne ölçüde bağımlı olduğu.</a:t>
            </a:r>
            <a:endParaRPr lang="tr-TR" sz="1400" b="1"/>
          </a:p>
          <a:p>
            <a:pPr marL="476250" indent="-476250">
              <a:lnSpc>
                <a:spcPct val="125000"/>
              </a:lnSpc>
            </a:pPr>
            <a:r>
              <a:rPr lang="tr-TR" sz="1400" b="1" smtClean="0">
                <a:solidFill>
                  <a:srgbClr val="008080"/>
                </a:solidFill>
              </a:rPr>
              <a:t>Denetimlilik  </a:t>
            </a:r>
            <a:r>
              <a:rPr lang="tr-TR" sz="1400" b="1" smtClean="0"/>
              <a:t>: </a:t>
            </a:r>
          </a:p>
          <a:p>
            <a:pPr marL="476250" indent="-476250">
              <a:lnSpc>
                <a:spcPct val="125000"/>
              </a:lnSpc>
            </a:pPr>
            <a:r>
              <a:rPr lang="tr-TR" sz="1400" b="1" smtClean="0"/>
              <a:t>     </a:t>
            </a:r>
            <a:r>
              <a:rPr lang="tr-TR" sz="1400" smtClean="0"/>
              <a:t>Yazılımın </a:t>
            </a:r>
            <a:r>
              <a:rPr lang="tr-TR" sz="1400"/>
              <a:t>kendi işleyişini denetleme, başarım düzeyini ve oluşan hataları izleme yeteneği.</a:t>
            </a:r>
            <a:endParaRPr lang="tr-TR" sz="1400" b="1"/>
          </a:p>
          <a:p>
            <a:pPr marL="476250" indent="-476250">
              <a:lnSpc>
                <a:spcPct val="125000"/>
              </a:lnSpc>
            </a:pPr>
            <a:r>
              <a:rPr lang="tr-TR" sz="1400" b="1" smtClean="0">
                <a:solidFill>
                  <a:srgbClr val="008080"/>
                </a:solidFill>
              </a:rPr>
              <a:t>Birimsellik  </a:t>
            </a:r>
            <a:r>
              <a:rPr lang="tr-TR" sz="1400" b="1" smtClean="0"/>
              <a:t>: </a:t>
            </a:r>
          </a:p>
          <a:p>
            <a:pPr marL="476250" indent="-476250">
              <a:lnSpc>
                <a:spcPct val="125000"/>
              </a:lnSpc>
            </a:pPr>
            <a:r>
              <a:rPr lang="tr-TR" sz="1400" b="1" smtClean="0"/>
              <a:t>    </a:t>
            </a:r>
            <a:r>
              <a:rPr lang="tr-TR" sz="1400" smtClean="0"/>
              <a:t>Yazılım </a:t>
            </a:r>
            <a:r>
              <a:rPr lang="tr-TR" sz="1400"/>
              <a:t>birimlerinin işlevsel tutarlılık ve birbirinden bağımsızlık düzeyi.</a:t>
            </a:r>
            <a:endParaRPr lang="tr-TR" sz="1400" b="1"/>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76E20970-3047-4A56-A10F-6D0051C359E3}" type="slidenum">
              <a:rPr lang="tr-TR"/>
              <a:pPr/>
              <a:t>27</a:t>
            </a:fld>
            <a:endParaRPr lang="tr-TR"/>
          </a:p>
        </p:txBody>
      </p:sp>
      <p:sp>
        <p:nvSpPr>
          <p:cNvPr id="14848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14848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148484" name="Rectangle 4"/>
          <p:cNvSpPr>
            <a:spLocks noGrp="1" noChangeArrowheads="1"/>
          </p:cNvSpPr>
          <p:nvPr>
            <p:ph type="subTitle" idx="1"/>
          </p:nvPr>
        </p:nvSpPr>
        <p:spPr>
          <a:xfrm>
            <a:off x="1295400" y="1143000"/>
            <a:ext cx="7620000" cy="5105400"/>
          </a:xfrm>
        </p:spPr>
        <p:txBody>
          <a:bodyPr/>
          <a:lstStyle/>
          <a:p>
            <a:pPr marL="476250" indent="-476250">
              <a:lnSpc>
                <a:spcPct val="125000"/>
              </a:lnSpc>
            </a:pPr>
            <a:r>
              <a:rPr lang="tr-TR" sz="1400" b="1">
                <a:solidFill>
                  <a:srgbClr val="008080"/>
                </a:solidFill>
              </a:rPr>
              <a:t>İşletilebilirlik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çalıştırılma kolaylığı.</a:t>
            </a:r>
          </a:p>
          <a:p>
            <a:pPr marL="476250" indent="-476250">
              <a:lnSpc>
                <a:spcPct val="125000"/>
              </a:lnSpc>
            </a:pPr>
            <a:r>
              <a:rPr lang="tr-TR" sz="1400" b="1" smtClean="0">
                <a:solidFill>
                  <a:srgbClr val="008080"/>
                </a:solidFill>
              </a:rPr>
              <a:t>Güvenlik</a:t>
            </a:r>
            <a:r>
              <a:rPr lang="tr-TR" sz="1400" b="1"/>
              <a:t>: </a:t>
            </a:r>
            <a:endParaRPr lang="tr-TR" sz="1400" b="1" smtClean="0"/>
          </a:p>
          <a:p>
            <a:pPr marL="476250" indent="-476250">
              <a:lnSpc>
                <a:spcPct val="125000"/>
              </a:lnSpc>
            </a:pPr>
            <a:r>
              <a:rPr lang="tr-TR" sz="1400" b="1" smtClean="0"/>
              <a:t>    </a:t>
            </a:r>
            <a:r>
              <a:rPr lang="tr-TR" sz="1400" smtClean="0"/>
              <a:t>Programları </a:t>
            </a:r>
            <a:r>
              <a:rPr lang="tr-TR" sz="1400"/>
              <a:t>ve verileri koruyan düzeneklerin etkililik düzeyi.</a:t>
            </a:r>
            <a:endParaRPr lang="tr-TR" sz="1400" b="1"/>
          </a:p>
          <a:p>
            <a:pPr marL="476250" indent="-476250">
              <a:lnSpc>
                <a:spcPct val="125000"/>
              </a:lnSpc>
            </a:pPr>
            <a:r>
              <a:rPr lang="tr-TR" sz="1400" b="1" smtClean="0">
                <a:solidFill>
                  <a:srgbClr val="008080"/>
                </a:solidFill>
              </a:rPr>
              <a:t>Anlaşırlık</a:t>
            </a:r>
            <a:r>
              <a:rPr lang="tr-TR" sz="1400" b="1"/>
              <a:t>: </a:t>
            </a:r>
            <a:endParaRPr lang="tr-TR" sz="1400" b="1" smtClean="0"/>
          </a:p>
          <a:p>
            <a:pPr marL="476250" indent="-476250">
              <a:lnSpc>
                <a:spcPct val="125000"/>
              </a:lnSpc>
            </a:pPr>
            <a:r>
              <a:rPr lang="tr-TR" sz="1400" b="1" smtClean="0"/>
              <a:t>    </a:t>
            </a:r>
            <a:r>
              <a:rPr lang="tr-TR" sz="1400" smtClean="0"/>
              <a:t>Yazılımın</a:t>
            </a:r>
            <a:r>
              <a:rPr lang="tr-TR" sz="1400"/>
              <a:t>, özellikle kaynak kodunun açıklayıcı belgeleme içerme düzeyi.</a:t>
            </a:r>
            <a:endParaRPr lang="tr-TR" sz="1400" b="1"/>
          </a:p>
          <a:p>
            <a:pPr marL="476250" indent="-476250">
              <a:lnSpc>
                <a:spcPct val="125000"/>
              </a:lnSpc>
            </a:pPr>
            <a:r>
              <a:rPr lang="tr-TR" sz="1400" b="1" smtClean="0">
                <a:solidFill>
                  <a:srgbClr val="008080"/>
                </a:solidFill>
              </a:rPr>
              <a:t>Basitlik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kolay anlaşılabilme düzeyi.</a:t>
            </a:r>
            <a:endParaRPr lang="tr-TR" sz="1400" b="1"/>
          </a:p>
          <a:p>
            <a:pPr marL="476250" indent="-476250">
              <a:lnSpc>
                <a:spcPct val="125000"/>
              </a:lnSpc>
            </a:pPr>
            <a:r>
              <a:rPr lang="tr-TR" sz="1400" b="1" smtClean="0">
                <a:solidFill>
                  <a:srgbClr val="008080"/>
                </a:solidFill>
              </a:rPr>
              <a:t>Yazılımdan </a:t>
            </a:r>
            <a:r>
              <a:rPr lang="tr-TR" sz="1400" b="1">
                <a:solidFill>
                  <a:srgbClr val="008080"/>
                </a:solidFill>
              </a:rPr>
              <a:t>bağımsızlık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standart olmayan yazılım desteklerine, işletim sistemi, v.b. yazılım sistemlerine bağımlılık</a:t>
            </a:r>
            <a:endParaRPr lang="tr-TR" sz="1400" b="1"/>
          </a:p>
          <a:p>
            <a:pPr marL="476250" indent="-476250">
              <a:lnSpc>
                <a:spcPct val="125000"/>
              </a:lnSpc>
            </a:pPr>
            <a:r>
              <a:rPr lang="tr-TR" sz="1400" b="1" smtClean="0">
                <a:solidFill>
                  <a:srgbClr val="008080"/>
                </a:solidFill>
              </a:rPr>
              <a:t>Açıklanabilirlik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yapısal ya da işlevsel özelliklerinden her birinin, hangi isterlerden kaynaklandığının açıklığı.</a:t>
            </a:r>
            <a:endParaRPr lang="tr-TR" sz="1400" b="1"/>
          </a:p>
          <a:p>
            <a:pPr marL="476250" indent="-476250">
              <a:lnSpc>
                <a:spcPct val="125000"/>
              </a:lnSpc>
            </a:pPr>
            <a:r>
              <a:rPr lang="tr-TR" sz="1400" b="1" smtClean="0">
                <a:solidFill>
                  <a:srgbClr val="008080"/>
                </a:solidFill>
              </a:rPr>
              <a:t>Eğitim</a:t>
            </a:r>
            <a:r>
              <a:rPr lang="tr-TR" sz="1400" b="1"/>
              <a:t>: </a:t>
            </a:r>
            <a:endParaRPr lang="tr-TR" sz="1400" b="1" smtClean="0"/>
          </a:p>
          <a:p>
            <a:pPr marL="476250" indent="-476250">
              <a:lnSpc>
                <a:spcPct val="125000"/>
              </a:lnSpc>
            </a:pPr>
            <a:r>
              <a:rPr lang="tr-TR" sz="1400" b="1" smtClean="0"/>
              <a:t>     </a:t>
            </a:r>
            <a:r>
              <a:rPr lang="tr-TR" sz="1400" smtClean="0"/>
              <a:t>Yazılımın</a:t>
            </a:r>
            <a:r>
              <a:rPr lang="tr-TR" sz="1400"/>
              <a:t>, yeni kullanıcılara ne ölçüde kolayca kullanım olanağı sunduğu ve eğitim gerektirdiği.</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39006FA-8DCE-4F6F-BE67-B25C7031A20F}" type="slidenum">
              <a:rPr lang="tr-TR"/>
              <a:pPr/>
              <a:t>28</a:t>
            </a:fld>
            <a:endParaRPr lang="tr-TR"/>
          </a:p>
        </p:txBody>
      </p:sp>
      <p:sp>
        <p:nvSpPr>
          <p:cNvPr id="7680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680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6804" name="Rectangle 4"/>
          <p:cNvSpPr>
            <a:spLocks noGrp="1" noChangeArrowheads="1"/>
          </p:cNvSpPr>
          <p:nvPr>
            <p:ph type="subTitle" idx="1"/>
          </p:nvPr>
        </p:nvSpPr>
        <p:spPr>
          <a:xfrm>
            <a:off x="1295400" y="1143000"/>
            <a:ext cx="7620000" cy="5181600"/>
          </a:xfrm>
        </p:spPr>
        <p:txBody>
          <a:bodyPr/>
          <a:lstStyle/>
          <a:p>
            <a:pPr marL="476250" indent="-476250"/>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 Sürecinin Nitelik Üzerinde Etkisi</a:t>
            </a:r>
          </a:p>
          <a:p>
            <a:pPr marL="476250" indent="-476250"/>
            <a:endParaRPr lang="tr-TR" sz="1300" b="1"/>
          </a:p>
          <a:p>
            <a:pPr marL="476250" indent="-476250"/>
            <a:endParaRPr lang="tr-TR" sz="1900"/>
          </a:p>
          <a:p>
            <a:pPr marL="476250" indent="-476250">
              <a:lnSpc>
                <a:spcPct val="125000"/>
              </a:lnSpc>
            </a:pPr>
            <a:r>
              <a:rPr lang="tr-TR" sz="1700"/>
              <a:t>Yazılım niteliğine ilişkin olarak yapılan daha yeni çalışmalar, niteliğin, özellikle de güvenilirlik öğesinin, yalnızca son yazılım ürünü üzerinde belli bir zamanda yapılacak incelemeyle saptanamayacağı görüşüne ağırlık vermektedir. </a:t>
            </a:r>
          </a:p>
          <a:p>
            <a:pPr marL="476250" indent="-476250">
              <a:lnSpc>
                <a:spcPct val="125000"/>
              </a:lnSpc>
            </a:pPr>
            <a:endParaRPr lang="tr-TR" sz="1700"/>
          </a:p>
          <a:p>
            <a:pPr marL="476250" indent="-476250">
              <a:lnSpc>
                <a:spcPct val="125000"/>
              </a:lnSpc>
            </a:pPr>
            <a:r>
              <a:rPr lang="tr-TR" sz="1700"/>
              <a:t>Yalnızca son ürünün değil, yaşam çevriminin çeşitli aşamalarındaki ara ürünlerin de incelenmesi yazılım niteliğinin belirlenmesinde gerekli görülmektedir. </a:t>
            </a:r>
          </a:p>
          <a:p>
            <a:pPr marL="476250" indent="-476250">
              <a:lnSpc>
                <a:spcPct val="125000"/>
              </a:lnSpc>
            </a:pPr>
            <a:endParaRPr lang="tr-TR" sz="17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ftr" sz="quarter" idx="3"/>
          </p:nvPr>
        </p:nvSpPr>
        <p:spPr/>
        <p:txBody>
          <a:bodyPr/>
          <a:lstStyle/>
          <a:p>
            <a:r>
              <a:rPr lang="tr-TR" smtClean="0"/>
              <a:t>Yazılım Mühendisliği</a:t>
            </a:r>
            <a:endParaRPr lang="tr-TR"/>
          </a:p>
        </p:txBody>
      </p:sp>
      <p:sp>
        <p:nvSpPr>
          <p:cNvPr id="11" name="Rectangle 10"/>
          <p:cNvSpPr>
            <a:spLocks noGrp="1" noChangeArrowheads="1"/>
          </p:cNvSpPr>
          <p:nvPr>
            <p:ph type="sldNum" sz="quarter" idx="4"/>
          </p:nvPr>
        </p:nvSpPr>
        <p:spPr/>
        <p:txBody>
          <a:bodyPr/>
          <a:lstStyle/>
          <a:p>
            <a:fld id="{20AB9F8E-7EFD-43B8-9488-9BA2B53AD3DA}" type="slidenum">
              <a:rPr lang="tr-TR"/>
              <a:pPr/>
              <a:t>29</a:t>
            </a:fld>
            <a:endParaRPr lang="tr-TR"/>
          </a:p>
        </p:txBody>
      </p:sp>
      <p:sp>
        <p:nvSpPr>
          <p:cNvPr id="7782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782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7828" name="Rectangle 4"/>
          <p:cNvSpPr>
            <a:spLocks noGrp="1" noChangeArrowheads="1"/>
          </p:cNvSpPr>
          <p:nvPr>
            <p:ph type="subTitle" idx="1"/>
          </p:nvPr>
        </p:nvSpPr>
        <p:spPr>
          <a:xfrm>
            <a:off x="1295400" y="685800"/>
            <a:ext cx="7158038" cy="5638800"/>
          </a:xfrm>
        </p:spPr>
        <p:txBody>
          <a:bodyPr/>
          <a:lstStyle/>
          <a:p>
            <a:pPr marL="476250" indent="-476250"/>
            <a:endParaRPr lang="tr-TR" sz="1800"/>
          </a:p>
        </p:txBody>
      </p:sp>
      <p:grpSp>
        <p:nvGrpSpPr>
          <p:cNvPr id="77831" name="Group 7"/>
          <p:cNvGrpSpPr>
            <a:grpSpLocks/>
          </p:cNvGrpSpPr>
          <p:nvPr/>
        </p:nvGrpSpPr>
        <p:grpSpPr bwMode="auto">
          <a:xfrm>
            <a:off x="1295400" y="685800"/>
            <a:ext cx="7162800" cy="5638800"/>
            <a:chOff x="816" y="432"/>
            <a:chExt cx="4464" cy="3600"/>
          </a:xfrm>
        </p:grpSpPr>
        <p:pic>
          <p:nvPicPr>
            <p:cNvPr id="77829" name="Picture 5"/>
            <p:cNvPicPr>
              <a:picLocks noChangeAspect="1" noChangeArrowheads="1"/>
            </p:cNvPicPr>
            <p:nvPr/>
          </p:nvPicPr>
          <p:blipFill>
            <a:blip r:embed="rId2" cstate="print"/>
            <a:srcRect/>
            <a:stretch>
              <a:fillRect/>
            </a:stretch>
          </p:blipFill>
          <p:spPr bwMode="auto">
            <a:xfrm>
              <a:off x="816" y="432"/>
              <a:ext cx="4464" cy="3600"/>
            </a:xfrm>
            <a:prstGeom prst="rect">
              <a:avLst/>
            </a:prstGeom>
            <a:noFill/>
            <a:ln w="9525">
              <a:noFill/>
              <a:miter lim="800000"/>
              <a:headEnd/>
              <a:tailEnd/>
            </a:ln>
          </p:spPr>
        </p:pic>
        <p:sp>
          <p:nvSpPr>
            <p:cNvPr id="77830" name="Rectangle 6"/>
            <p:cNvSpPr>
              <a:spLocks noChangeArrowheads="1"/>
            </p:cNvSpPr>
            <p:nvPr/>
          </p:nvSpPr>
          <p:spPr bwMode="auto">
            <a:xfrm>
              <a:off x="2064" y="3792"/>
              <a:ext cx="576" cy="192"/>
            </a:xfrm>
            <a:prstGeom prst="rect">
              <a:avLst/>
            </a:prstGeom>
            <a:solidFill>
              <a:schemeClr val="bg1"/>
            </a:solidFill>
            <a:ln w="9525">
              <a:noFill/>
              <a:miter lim="800000"/>
              <a:headEnd/>
              <a:tailEnd/>
            </a:ln>
            <a:effectLst/>
          </p:spPr>
          <p:txBody>
            <a:bodyPr wrap="none" anchor="ctr"/>
            <a:lstStyle/>
            <a:p>
              <a:endParaRPr lang="tr-TR"/>
            </a:p>
          </p:txBody>
        </p:sp>
      </p:grpSp>
      <p:sp>
        <p:nvSpPr>
          <p:cNvPr id="77832" name="Oval 8"/>
          <p:cNvSpPr>
            <a:spLocks noChangeArrowheads="1"/>
          </p:cNvSpPr>
          <p:nvPr/>
        </p:nvSpPr>
        <p:spPr bwMode="auto">
          <a:xfrm>
            <a:off x="1371600" y="1635456"/>
            <a:ext cx="2971800" cy="838200"/>
          </a:xfrm>
          <a:prstGeom prst="ellipse">
            <a:avLst/>
          </a:prstGeom>
          <a:solidFill>
            <a:schemeClr val="accent1">
              <a:alpha val="19000"/>
            </a:schemeClr>
          </a:solidFill>
          <a:ln w="9525">
            <a:solidFill>
              <a:srgbClr val="00FFFF"/>
            </a:solidFill>
            <a:round/>
            <a:headEnd/>
            <a:tailEnd/>
          </a:ln>
          <a:effectLst/>
        </p:spPr>
        <p:txBody>
          <a:bodyPr wrap="none" anchor="ctr"/>
          <a:lstStyle/>
          <a:p>
            <a:endParaRPr lang="tr-TR"/>
          </a:p>
        </p:txBody>
      </p:sp>
      <p:sp>
        <p:nvSpPr>
          <p:cNvPr id="12" name="11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ftr" sz="quarter" idx="3"/>
          </p:nvPr>
        </p:nvSpPr>
        <p:spPr/>
        <p:txBody>
          <a:bodyPr/>
          <a:lstStyle/>
          <a:p>
            <a:r>
              <a:rPr lang="tr-TR" smtClean="0"/>
              <a:t>Yazılım Mühendisliği</a:t>
            </a:r>
            <a:endParaRPr lang="tr-TR"/>
          </a:p>
        </p:txBody>
      </p:sp>
      <p:sp>
        <p:nvSpPr>
          <p:cNvPr id="8" name="Rectangle 10"/>
          <p:cNvSpPr>
            <a:spLocks noGrp="1" noChangeArrowheads="1"/>
          </p:cNvSpPr>
          <p:nvPr>
            <p:ph type="sldNum" sz="quarter" idx="4"/>
          </p:nvPr>
        </p:nvSpPr>
        <p:spPr/>
        <p:txBody>
          <a:bodyPr/>
          <a:lstStyle/>
          <a:p>
            <a:fld id="{101BA98A-BE6E-495E-A496-EC0E72C84807}" type="slidenum">
              <a:rPr lang="tr-TR"/>
              <a:pPr/>
              <a:t>3</a:t>
            </a:fld>
            <a:endParaRPr lang="tr-TR"/>
          </a:p>
        </p:txBody>
      </p:sp>
      <p:sp>
        <p:nvSpPr>
          <p:cNvPr id="5120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120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pic>
        <p:nvPicPr>
          <p:cNvPr id="51205" name="Picture 5"/>
          <p:cNvPicPr>
            <a:picLocks noGrp="1" noChangeAspect="1" noChangeArrowheads="1"/>
          </p:cNvPicPr>
          <p:nvPr>
            <p:ph type="subTitle" idx="1"/>
          </p:nvPr>
        </p:nvPicPr>
        <p:blipFill>
          <a:blip r:embed="rId2" cstate="print"/>
          <a:srcRect/>
          <a:stretch>
            <a:fillRect/>
          </a:stretch>
        </p:blipFill>
        <p:spPr>
          <a:xfrm>
            <a:off x="1219200" y="1271588"/>
            <a:ext cx="7696200" cy="4332287"/>
          </a:xfrm>
          <a:noFill/>
          <a:ln/>
        </p:spPr>
      </p:pic>
      <p:sp>
        <p:nvSpPr>
          <p:cNvPr id="51206" name="Rectangle 6"/>
          <p:cNvSpPr>
            <a:spLocks noChangeArrowheads="1"/>
          </p:cNvSpPr>
          <p:nvPr/>
        </p:nvSpPr>
        <p:spPr bwMode="auto">
          <a:xfrm>
            <a:off x="2971800" y="5105400"/>
            <a:ext cx="1143000" cy="381000"/>
          </a:xfrm>
          <a:prstGeom prst="rect">
            <a:avLst/>
          </a:prstGeom>
          <a:solidFill>
            <a:schemeClr val="bg1"/>
          </a:solidFill>
          <a:ln w="9525">
            <a:solidFill>
              <a:schemeClr val="bg1"/>
            </a:solidFill>
            <a:miter lim="800000"/>
            <a:headEnd/>
            <a:tailEnd/>
          </a:ln>
          <a:effectLst/>
        </p:spPr>
        <p:txBody>
          <a:bodyPr wrap="none" anchor="ctr"/>
          <a:lstStyle/>
          <a:p>
            <a:endParaRPr lang="tr-TR"/>
          </a:p>
        </p:txBody>
      </p:sp>
      <p:sp>
        <p:nvSpPr>
          <p:cNvPr id="9" name="8 Veri Yer Tutucusu"/>
          <p:cNvSpPr>
            <a:spLocks noGrp="1"/>
          </p:cNvSpPr>
          <p:nvPr>
            <p:ph type="dt" sz="half" idx="2"/>
          </p:nvPr>
        </p:nvSpPr>
        <p:spPr/>
        <p:txBody>
          <a:bodyPr/>
          <a:lstStyle/>
          <a:p>
            <a:r>
              <a:rPr lang="tr-TR" smtClean="0"/>
              <a:t>[ 3.hft ]</a:t>
            </a:r>
            <a:endParaRPr lang="tr-TR"/>
          </a:p>
        </p:txBody>
      </p:sp>
      <p:sp>
        <p:nvSpPr>
          <p:cNvPr id="10" name="9 32-Nokta Yıldız"/>
          <p:cNvSpPr/>
          <p:nvPr/>
        </p:nvSpPr>
        <p:spPr bwMode="auto">
          <a:xfrm>
            <a:off x="3124200" y="762000"/>
            <a:ext cx="2667000" cy="1905000"/>
          </a:xfrm>
          <a:prstGeom prst="star32">
            <a:avLst>
              <a:gd name="adj" fmla="val 39649"/>
            </a:avLst>
          </a:prstGeom>
          <a:solidFill>
            <a:schemeClr val="accent1">
              <a:alpha val="12000"/>
            </a:schemeClr>
          </a:solidFill>
          <a:ln w="9525" cap="flat" cmpd="sng" algn="ctr">
            <a:solidFill>
              <a:srgbClr val="00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Verdana" pitchFamily="34" charset="0"/>
            </a:endParaRP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2F4829ED-95D9-49AE-88CD-0CFAC30C0721}" type="slidenum">
              <a:rPr lang="tr-TR"/>
              <a:pPr/>
              <a:t>4</a:t>
            </a:fld>
            <a:endParaRPr lang="tr-TR"/>
          </a:p>
        </p:txBody>
      </p:sp>
      <p:sp>
        <p:nvSpPr>
          <p:cNvPr id="5222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222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2228" name="Rectangle 4"/>
          <p:cNvSpPr>
            <a:spLocks noGrp="1" noChangeArrowheads="1"/>
          </p:cNvSpPr>
          <p:nvPr>
            <p:ph type="subTitle" idx="1"/>
          </p:nvPr>
        </p:nvSpPr>
        <p:spPr>
          <a:xfrm>
            <a:off x="1143000" y="990600"/>
            <a:ext cx="7158038" cy="5257800"/>
          </a:xfrm>
        </p:spPr>
        <p:txBody>
          <a:bodyPr/>
          <a:lstStyle/>
          <a:p>
            <a:pPr marL="552450" indent="-552450"/>
            <a:r>
              <a:rPr lang="tr-TR" sz="2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Rockwell Condensed" pitchFamily="18" charset="0"/>
              </a:rPr>
              <a:t>Sistem geliştirme aşaması ve İşlemleri</a:t>
            </a:r>
          </a:p>
          <a:p>
            <a:pPr marL="552450" indent="-552450"/>
            <a:endParaRPr lang="tr-TR" sz="3700" b="1"/>
          </a:p>
          <a:p>
            <a:pPr marL="552450" indent="-552450"/>
            <a:r>
              <a:rPr lang="tr-TR" sz="1900" b="1"/>
              <a:t>I. Tanımlama Aşaması</a:t>
            </a:r>
          </a:p>
          <a:p>
            <a:pPr marL="552450" indent="-552450"/>
            <a:endParaRPr lang="tr-TR" sz="1900" b="1" u="sng"/>
          </a:p>
          <a:p>
            <a:pPr marL="933450" lvl="1" indent="-476250">
              <a:buFont typeface="Wingdings" pitchFamily="2" charset="2"/>
              <a:buNone/>
            </a:pPr>
            <a:r>
              <a:rPr lang="tr-TR" sz="1700" b="1" i="1"/>
              <a:t>Ön araştırmayla İlgili İşlemler;</a:t>
            </a:r>
          </a:p>
          <a:p>
            <a:pPr marL="933450" lvl="1" indent="-476250">
              <a:buFont typeface="Wingdings" pitchFamily="2" charset="2"/>
              <a:buNone/>
            </a:pPr>
            <a:endParaRPr lang="tr-TR" sz="1700"/>
          </a:p>
          <a:p>
            <a:pPr marL="933450" lvl="1" indent="-476250">
              <a:lnSpc>
                <a:spcPct val="125000"/>
              </a:lnSpc>
              <a:buFont typeface="Wingdings" pitchFamily="2" charset="2"/>
              <a:buAutoNum type="arabicPeriod"/>
            </a:pPr>
            <a:r>
              <a:rPr lang="tr-TR" sz="1600"/>
              <a:t>Proje sözleşmesi</a:t>
            </a:r>
          </a:p>
          <a:p>
            <a:pPr marL="933450" lvl="1" indent="-476250">
              <a:lnSpc>
                <a:spcPct val="125000"/>
              </a:lnSpc>
              <a:buFont typeface="Wingdings" pitchFamily="2" charset="2"/>
              <a:buAutoNum type="arabicPeriod"/>
            </a:pPr>
            <a:r>
              <a:rPr lang="tr-TR" sz="1600"/>
              <a:t>Hedeflerin ve yönlerin belirlenmesi</a:t>
            </a:r>
          </a:p>
          <a:p>
            <a:pPr marL="933450" lvl="1" indent="-476250">
              <a:lnSpc>
                <a:spcPct val="125000"/>
              </a:lnSpc>
              <a:buFont typeface="Wingdings" pitchFamily="2" charset="2"/>
              <a:buAutoNum type="arabicPeriod"/>
            </a:pPr>
            <a:r>
              <a:rPr lang="tr-TR" sz="1600"/>
              <a:t>Öneriler, seçenekler ve beklenen yararların/sonuçların belirtildiği bir rapor</a:t>
            </a:r>
          </a:p>
          <a:p>
            <a:pPr marL="933450" lvl="1" indent="-476250">
              <a:lnSpc>
                <a:spcPct val="125000"/>
              </a:lnSpc>
              <a:buFont typeface="Wingdings" pitchFamily="2" charset="2"/>
              <a:buAutoNum type="arabicPeriod"/>
            </a:pPr>
            <a:r>
              <a:rPr lang="tr-TR" sz="1600"/>
              <a:t>Ön sistem incelemesi İçin zamanlama ve maliyet tasarısı</a:t>
            </a:r>
          </a:p>
          <a:p>
            <a:pPr marL="933450" lvl="1" indent="-476250">
              <a:lnSpc>
                <a:spcPct val="125000"/>
              </a:lnSpc>
              <a:buFont typeface="Wingdings" pitchFamily="2" charset="2"/>
              <a:buAutoNum type="arabicPeriod"/>
            </a:pPr>
            <a:r>
              <a:rPr lang="tr-TR" sz="1600"/>
              <a:t>{3} ve (4)'ü kullanıcılara ve yönetime sunarak bir sonraki</a:t>
            </a:r>
          </a:p>
          <a:p>
            <a:pPr marL="933450" lvl="1" indent="-476250">
              <a:lnSpc>
                <a:spcPct val="125000"/>
              </a:lnSpc>
              <a:buFont typeface="Wingdings" pitchFamily="2" charset="2"/>
              <a:buNone/>
            </a:pPr>
            <a:r>
              <a:rPr lang="tr-TR" sz="1600"/>
              <a:t>       adıma geçme yetkisi</a:t>
            </a:r>
            <a:endParaRPr lang="tr-TR" sz="33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E6C700AB-4CBA-437D-A39E-440E4E8FBDF6}" type="slidenum">
              <a:rPr lang="tr-TR"/>
              <a:pPr/>
              <a:t>5</a:t>
            </a:fld>
            <a:endParaRPr lang="tr-TR"/>
          </a:p>
        </p:txBody>
      </p:sp>
      <p:sp>
        <p:nvSpPr>
          <p:cNvPr id="53250"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3251"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3252" name="Rectangle 4"/>
          <p:cNvSpPr>
            <a:spLocks noGrp="1" noChangeArrowheads="1"/>
          </p:cNvSpPr>
          <p:nvPr>
            <p:ph type="subTitle" idx="1"/>
          </p:nvPr>
        </p:nvSpPr>
        <p:spPr>
          <a:xfrm>
            <a:off x="1295400" y="1676400"/>
            <a:ext cx="7696200" cy="4648200"/>
          </a:xfrm>
        </p:spPr>
        <p:txBody>
          <a:bodyPr/>
          <a:lstStyle/>
          <a:p>
            <a:pPr marL="552450" indent="-552450">
              <a:lnSpc>
                <a:spcPct val="80000"/>
              </a:lnSpc>
            </a:pPr>
            <a:r>
              <a:rPr lang="tr-TR" sz="1900" b="1"/>
              <a:t>Ön sistem İncelemesiyle İlgili </a:t>
            </a:r>
            <a:r>
              <a:rPr lang="tr-TR" sz="1900" b="1" smtClean="0"/>
              <a:t>aşamalar</a:t>
            </a:r>
            <a:r>
              <a:rPr lang="tr-TR" sz="1900" b="1"/>
              <a:t>:</a:t>
            </a:r>
          </a:p>
          <a:p>
            <a:pPr marL="552450" indent="-552450">
              <a:lnSpc>
                <a:spcPct val="80000"/>
              </a:lnSpc>
            </a:pPr>
            <a:endParaRPr lang="tr-TR" sz="1900" b="1" u="sng"/>
          </a:p>
          <a:p>
            <a:pPr marL="552450" indent="-552450">
              <a:lnSpc>
                <a:spcPct val="130000"/>
              </a:lnSpc>
            </a:pPr>
            <a:endParaRPr lang="tr-TR" sz="1900"/>
          </a:p>
          <a:p>
            <a:pPr marL="552450" indent="-552450">
              <a:lnSpc>
                <a:spcPct val="130000"/>
              </a:lnSpc>
              <a:buFont typeface="+mj-lt"/>
              <a:buAutoNum type="arabicPeriod" startAt="6"/>
            </a:pPr>
            <a:r>
              <a:rPr lang="tr-TR" sz="1600"/>
              <a:t>Şimdiki sistemin maliyeti ve İlgili belgelerin toplanıp incelenmesi</a:t>
            </a:r>
          </a:p>
          <a:p>
            <a:pPr marL="552450" indent="-552450">
              <a:lnSpc>
                <a:spcPct val="130000"/>
              </a:lnSpc>
              <a:buFont typeface="+mj-lt"/>
              <a:buAutoNum type="arabicPeriod" startAt="6"/>
            </a:pPr>
            <a:r>
              <a:rPr lang="tr-TR" sz="1600"/>
              <a:t>Giriş/çıkış gerekleri belirlenmesi</a:t>
            </a:r>
          </a:p>
          <a:p>
            <a:pPr marL="552450" indent="-552450">
              <a:lnSpc>
                <a:spcPct val="130000"/>
              </a:lnSpc>
              <a:buFont typeface="+mj-lt"/>
              <a:buAutoNum type="arabicPeriod" startAt="6"/>
            </a:pPr>
            <a:r>
              <a:rPr lang="tr-TR" sz="1600"/>
              <a:t>Üst düzey iş akışı çıkarılması</a:t>
            </a:r>
          </a:p>
          <a:p>
            <a:pPr marL="552450" indent="-552450">
              <a:lnSpc>
                <a:spcPct val="130000"/>
              </a:lnSpc>
              <a:buFont typeface="+mj-lt"/>
              <a:buAutoNum type="arabicPeriod" startAt="6"/>
            </a:pPr>
            <a:r>
              <a:rPr lang="tr-TR" sz="1600"/>
              <a:t>Yazılım paketleri için ön liste hazırlanması</a:t>
            </a:r>
          </a:p>
          <a:p>
            <a:pPr marL="552450" indent="-552450">
              <a:lnSpc>
                <a:spcPct val="130000"/>
              </a:lnSpc>
              <a:buFont typeface="+mj-lt"/>
              <a:buAutoNum type="arabicPeriod" startAt="6"/>
            </a:pPr>
            <a:r>
              <a:rPr lang="tr-TR" sz="1600"/>
              <a:t>Maliyet ve getiri öngörüsü</a:t>
            </a:r>
          </a:p>
          <a:p>
            <a:pPr marL="552450" indent="-552450">
              <a:lnSpc>
                <a:spcPct val="130000"/>
              </a:lnSpc>
              <a:buFont typeface="+mj-lt"/>
              <a:buAutoNum type="arabicPeriod" startAt="6"/>
            </a:pPr>
            <a:r>
              <a:rPr lang="tr-TR" sz="1600"/>
              <a:t>Bir sonraki adım için zamanlama ve maliyet</a:t>
            </a:r>
          </a:p>
          <a:p>
            <a:pPr marL="552450" indent="-552450">
              <a:lnSpc>
                <a:spcPct val="130000"/>
              </a:lnSpc>
              <a:buFont typeface="+mj-lt"/>
              <a:buAutoNum type="arabicPeriod" startAt="6"/>
            </a:pPr>
            <a:r>
              <a:rPr lang="tr-TR" sz="1600" smtClean="0"/>
              <a:t>(11)‘i </a:t>
            </a:r>
            <a:r>
              <a:rPr lang="tr-TR" sz="1600"/>
              <a:t>kullanıcı ve yönetime sunarak bir sonraki adıma geçiş</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C74DD9B-F661-44F7-A6F9-2E7B788D7405}" type="slidenum">
              <a:rPr lang="tr-TR"/>
              <a:pPr/>
              <a:t>6</a:t>
            </a:fld>
            <a:endParaRPr lang="tr-TR"/>
          </a:p>
        </p:txBody>
      </p:sp>
      <p:sp>
        <p:nvSpPr>
          <p:cNvPr id="54274"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4275"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4276" name="Rectangle 4"/>
          <p:cNvSpPr>
            <a:spLocks noGrp="1" noChangeArrowheads="1"/>
          </p:cNvSpPr>
          <p:nvPr>
            <p:ph type="subTitle" idx="1"/>
          </p:nvPr>
        </p:nvSpPr>
        <p:spPr>
          <a:xfrm>
            <a:off x="1295400" y="1752600"/>
            <a:ext cx="7467600" cy="4572000"/>
          </a:xfrm>
        </p:spPr>
        <p:txBody>
          <a:bodyPr/>
          <a:lstStyle/>
          <a:p>
            <a:pPr marL="552450" indent="-552450">
              <a:lnSpc>
                <a:spcPct val="90000"/>
              </a:lnSpc>
            </a:pPr>
            <a:r>
              <a:rPr lang="tr-TR" sz="1900" b="1"/>
              <a:t>Sistem çözümleme ile ilgili işlemler</a:t>
            </a:r>
          </a:p>
          <a:p>
            <a:pPr marL="552450" indent="-552450">
              <a:lnSpc>
                <a:spcPct val="90000"/>
              </a:lnSpc>
            </a:pPr>
            <a:endParaRPr lang="tr-TR" sz="1900" b="1"/>
          </a:p>
          <a:p>
            <a:pPr marL="552450" indent="-552450">
              <a:lnSpc>
                <a:spcPct val="90000"/>
              </a:lnSpc>
            </a:pPr>
            <a:endParaRPr lang="tr-TR" sz="1900"/>
          </a:p>
          <a:p>
            <a:pPr marL="552450" indent="-552450">
              <a:lnSpc>
                <a:spcPct val="120000"/>
              </a:lnSpc>
              <a:buFont typeface="+mj-lt"/>
              <a:buAutoNum type="arabicPeriod" startAt="13"/>
            </a:pPr>
            <a:r>
              <a:rPr lang="tr-TR" sz="1600"/>
              <a:t>Toplanan verilerin doğrulanması</a:t>
            </a:r>
          </a:p>
          <a:p>
            <a:pPr marL="552450" indent="-552450">
              <a:lnSpc>
                <a:spcPct val="120000"/>
              </a:lnSpc>
              <a:buFont typeface="+mj-lt"/>
              <a:buAutoNum type="arabicPeriod" startAt="13"/>
            </a:pPr>
            <a:r>
              <a:rPr lang="tr-TR" sz="1600"/>
              <a:t>Geliştirme, sınama ve uygulama planı</a:t>
            </a:r>
          </a:p>
          <a:p>
            <a:pPr marL="552450" indent="-552450">
              <a:lnSpc>
                <a:spcPct val="120000"/>
              </a:lnSpc>
              <a:buFont typeface="+mj-lt"/>
              <a:buAutoNum type="arabicPeriod" startAt="13"/>
            </a:pPr>
            <a:r>
              <a:rPr lang="tr-TR" sz="1600"/>
              <a:t>(9)'da hazırlanan paketler ön listesiyle işlevsel gereklerin (7,8) karşılaştırılması</a:t>
            </a:r>
          </a:p>
          <a:p>
            <a:pPr marL="552450" indent="-552450">
              <a:lnSpc>
                <a:spcPct val="120000"/>
              </a:lnSpc>
              <a:buFont typeface="+mj-lt"/>
              <a:buAutoNum type="arabicPeriod" startAt="13"/>
            </a:pPr>
            <a:r>
              <a:rPr lang="tr-TR" sz="1600"/>
              <a:t>Bir sonraki adım için sistem tasarım planı hazırlanması</a:t>
            </a:r>
          </a:p>
          <a:p>
            <a:pPr marL="552450" indent="-552450">
              <a:lnSpc>
                <a:spcPct val="120000"/>
              </a:lnSpc>
              <a:buFont typeface="+mj-lt"/>
              <a:buAutoNum type="arabicPeriod" startAt="13"/>
            </a:pPr>
            <a:r>
              <a:rPr lang="tr-TR" sz="1600"/>
              <a:t>Kullanıcı ve yöneticilerden bir sonraki aşama için onay</a:t>
            </a:r>
            <a:r>
              <a:rPr lang="tr-TR" sz="1900"/>
              <a:t>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2296A1D4-EE3F-44CB-91C9-E43AC7BDFE12}" type="slidenum">
              <a:rPr lang="tr-TR"/>
              <a:pPr/>
              <a:t>7</a:t>
            </a:fld>
            <a:endParaRPr lang="tr-TR"/>
          </a:p>
        </p:txBody>
      </p:sp>
      <p:sp>
        <p:nvSpPr>
          <p:cNvPr id="5529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529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5300" name="Rectangle 4"/>
          <p:cNvSpPr>
            <a:spLocks noGrp="1" noChangeArrowheads="1"/>
          </p:cNvSpPr>
          <p:nvPr>
            <p:ph type="subTitle" idx="1"/>
          </p:nvPr>
        </p:nvSpPr>
        <p:spPr>
          <a:xfrm>
            <a:off x="1143000" y="1524000"/>
            <a:ext cx="7772400" cy="4800600"/>
          </a:xfrm>
        </p:spPr>
        <p:txBody>
          <a:bodyPr/>
          <a:lstStyle/>
          <a:p>
            <a:pPr marL="552450" indent="-552450"/>
            <a:r>
              <a:rPr lang="tr-TR" sz="2000" b="1"/>
              <a:t>II. Geliştirme Aşaması Sistem Tasarımıyla ilgili İşler</a:t>
            </a:r>
          </a:p>
          <a:p>
            <a:pPr marL="552450" indent="-552450"/>
            <a:endParaRPr lang="tr-TR" sz="3000" b="1" u="sng"/>
          </a:p>
          <a:p>
            <a:pPr marL="552450" indent="-552450">
              <a:buFont typeface="Wingdings" pitchFamily="2" charset="2"/>
              <a:buAutoNum type="arabicPeriod"/>
            </a:pPr>
            <a:endParaRPr lang="tr-TR" sz="1800"/>
          </a:p>
          <a:p>
            <a:pPr marL="552450" indent="-552450">
              <a:buFont typeface="+mj-lt"/>
              <a:buAutoNum type="arabicPeriod" startAt="18"/>
            </a:pPr>
            <a:r>
              <a:rPr lang="tr-TR" sz="1800"/>
              <a:t>Veri tabanı tasarımı ve değerlendirmesi</a:t>
            </a:r>
          </a:p>
          <a:p>
            <a:pPr marL="552450" indent="-552450">
              <a:buFont typeface="+mj-lt"/>
              <a:buAutoNum type="arabicPeriod" startAt="18"/>
            </a:pPr>
            <a:r>
              <a:rPr lang="tr-TR" sz="1800"/>
              <a:t>Donanım gerekleri belirlenmesi</a:t>
            </a:r>
          </a:p>
          <a:p>
            <a:pPr marL="552450" indent="-552450">
              <a:buFont typeface="+mj-lt"/>
              <a:buAutoNum type="arabicPeriod" startAt="18"/>
            </a:pPr>
            <a:r>
              <a:rPr lang="tr-TR" sz="1800"/>
              <a:t>Sınama verilerinin saptanması</a:t>
            </a:r>
          </a:p>
          <a:p>
            <a:pPr marL="552450" indent="-552450">
              <a:buFont typeface="+mj-lt"/>
              <a:buAutoNum type="arabicPeriod" startAt="18"/>
            </a:pPr>
            <a:r>
              <a:rPr lang="tr-TR" sz="1800"/>
              <a:t>Her bir işlevin mantık tasarımı</a:t>
            </a:r>
          </a:p>
          <a:p>
            <a:pPr marL="552450" indent="-552450">
              <a:buFont typeface="+mj-lt"/>
              <a:buAutoNum type="arabicPeriod" startAt="18"/>
            </a:pPr>
            <a:r>
              <a:rPr lang="tr-TR" sz="1800"/>
              <a:t>Giriş/çıkış gerekleri kesinleştirilmesi</a:t>
            </a:r>
          </a:p>
          <a:p>
            <a:pPr marL="552450" indent="-552450">
              <a:buFont typeface="+mj-lt"/>
              <a:buAutoNum type="arabicPeriod" startAt="18"/>
            </a:pPr>
            <a:r>
              <a:rPr lang="tr-TR" sz="1800"/>
              <a:t>Uygulama/geçiş planı ve kullanıcı işlemlerinin belirlenmesi</a:t>
            </a:r>
          </a:p>
          <a:p>
            <a:pPr marL="552450" indent="-552450">
              <a:buFont typeface="+mj-lt"/>
              <a:buAutoNum type="arabicPeriod" startAt="18"/>
            </a:pPr>
            <a:r>
              <a:rPr lang="tr-TR" sz="1800"/>
              <a:t>Programlama planı</a:t>
            </a:r>
          </a:p>
          <a:p>
            <a:pPr marL="552450" indent="-552450">
              <a:buFont typeface="+mj-lt"/>
              <a:buAutoNum type="arabicPeriod" startAt="18"/>
            </a:pPr>
            <a:r>
              <a:rPr lang="tr-TR" sz="1800"/>
              <a:t>Kullanıcı ve yöneticilere (24)'ün sunuluşu ve bir sonraki adıma geçiş</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CC9D53E5-03FA-4529-BF58-5561E1EAE9F0}" type="slidenum">
              <a:rPr lang="tr-TR"/>
              <a:pPr/>
              <a:t>8</a:t>
            </a:fld>
            <a:endParaRPr lang="tr-TR"/>
          </a:p>
        </p:txBody>
      </p:sp>
      <p:sp>
        <p:nvSpPr>
          <p:cNvPr id="5632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632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6324" name="Rectangle 4"/>
          <p:cNvSpPr>
            <a:spLocks noGrp="1" noChangeArrowheads="1"/>
          </p:cNvSpPr>
          <p:nvPr>
            <p:ph type="subTitle" idx="1"/>
          </p:nvPr>
        </p:nvSpPr>
        <p:spPr>
          <a:xfrm>
            <a:off x="1295400" y="1219200"/>
            <a:ext cx="7543800" cy="4800600"/>
          </a:xfrm>
        </p:spPr>
        <p:txBody>
          <a:bodyPr/>
          <a:lstStyle/>
          <a:p>
            <a:pPr marL="476250" indent="-476250"/>
            <a:r>
              <a:rPr lang="tr-TR" sz="2000" b="1"/>
              <a:t>Programlama </a:t>
            </a:r>
            <a:r>
              <a:rPr lang="tr-TR" sz="2000" b="1" smtClean="0"/>
              <a:t>ile </a:t>
            </a:r>
            <a:r>
              <a:rPr lang="tr-TR" sz="2000" b="1"/>
              <a:t>ilgili işler</a:t>
            </a:r>
          </a:p>
          <a:p>
            <a:pPr marL="476250" indent="-476250"/>
            <a:endParaRPr lang="tr-TR" sz="2600"/>
          </a:p>
          <a:p>
            <a:pPr marL="476250" indent="-476250">
              <a:buFont typeface="+mj-lt"/>
              <a:buAutoNum type="arabicPeriod" startAt="26"/>
            </a:pPr>
            <a:r>
              <a:rPr lang="tr-TR" sz="2000"/>
              <a:t>Sistem gerekler tanımının gözden geçirilmesi ve Programcıların görevlendirilmesi</a:t>
            </a:r>
          </a:p>
          <a:p>
            <a:pPr marL="476250" indent="-476250">
              <a:buFont typeface="+mj-lt"/>
              <a:buAutoNum type="arabicPeriod" startAt="26"/>
            </a:pPr>
            <a:r>
              <a:rPr lang="tr-TR" sz="2000"/>
              <a:t>Veri tabanı tasarımı (18) ve program tanımının (21, 22, 24, 26) gözden geçirmesi</a:t>
            </a:r>
          </a:p>
          <a:p>
            <a:pPr marL="476250" indent="-476250">
              <a:buFont typeface="+mj-lt"/>
              <a:buAutoNum type="arabicPeriod" startAt="26"/>
            </a:pPr>
            <a:r>
              <a:rPr lang="tr-TR" sz="2000"/>
              <a:t>Tasarım üzerinden gidilmesi (Yapısal gözden geçirme)</a:t>
            </a:r>
          </a:p>
          <a:p>
            <a:pPr marL="476250" indent="-476250">
              <a:buFont typeface="+mj-lt"/>
              <a:buAutoNum type="arabicPeriod" startAt="26"/>
            </a:pPr>
            <a:r>
              <a:rPr lang="tr-TR" sz="2000"/>
              <a:t>Sınama verilerinin hazırlanması</a:t>
            </a:r>
          </a:p>
          <a:p>
            <a:pPr marL="476250" indent="-476250">
              <a:buFont typeface="+mj-lt"/>
              <a:buAutoNum type="arabicPeriod" startAt="26"/>
            </a:pPr>
            <a:r>
              <a:rPr lang="tr-TR" sz="2000"/>
              <a:t>Program yazımı ve düzeltimi</a:t>
            </a:r>
          </a:p>
          <a:p>
            <a:pPr marL="476250" indent="-476250">
              <a:buFont typeface="+mj-lt"/>
              <a:buAutoNum type="arabicPeriod" startAt="26"/>
            </a:pPr>
            <a:r>
              <a:rPr lang="tr-TR" sz="2000"/>
              <a:t>Program ve işletim belgeleri hazırlanması</a:t>
            </a:r>
          </a:p>
          <a:p>
            <a:pPr marL="476250" indent="-476250">
              <a:buFont typeface="+mj-lt"/>
              <a:buAutoNum type="arabicPeriod" startAt="26"/>
            </a:pPr>
            <a:r>
              <a:rPr lang="tr-TR" sz="2000"/>
              <a:t>Tüm sistem sınaması</a:t>
            </a:r>
          </a:p>
          <a:p>
            <a:pPr marL="476250" indent="-476250">
              <a:buFont typeface="+mj-lt"/>
              <a:buAutoNum type="arabicPeriod" startAt="26"/>
            </a:pPr>
            <a:r>
              <a:rPr lang="tr-TR" sz="2000"/>
              <a:t>Uygulama için yönetim onayı</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C041101C-6B45-4606-8C40-43022A52BA1B}" type="slidenum">
              <a:rPr lang="tr-TR"/>
              <a:pPr/>
              <a:t>9</a:t>
            </a:fld>
            <a:endParaRPr lang="tr-TR"/>
          </a:p>
        </p:txBody>
      </p:sp>
      <p:sp>
        <p:nvSpPr>
          <p:cNvPr id="5734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734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7348" name="Rectangle 4"/>
          <p:cNvSpPr>
            <a:spLocks noGrp="1" noChangeArrowheads="1"/>
          </p:cNvSpPr>
          <p:nvPr>
            <p:ph type="subTitle" idx="1"/>
          </p:nvPr>
        </p:nvSpPr>
        <p:spPr>
          <a:xfrm>
            <a:off x="1295400" y="1676400"/>
            <a:ext cx="7543800" cy="4648200"/>
          </a:xfrm>
        </p:spPr>
        <p:txBody>
          <a:bodyPr/>
          <a:lstStyle/>
          <a:p>
            <a:pPr marL="552450" indent="-552450"/>
            <a:r>
              <a:rPr lang="tr-TR" sz="1700" b="1"/>
              <a:t>III. Uygulama Aşaması Sınama ve yerleştirmeyle İlgili işler.</a:t>
            </a:r>
          </a:p>
          <a:p>
            <a:pPr marL="552450" indent="-552450"/>
            <a:endParaRPr lang="tr-TR" sz="1900" b="1" u="sng"/>
          </a:p>
          <a:p>
            <a:pPr marL="552450" indent="-552450"/>
            <a:endParaRPr lang="tr-TR" sz="1900"/>
          </a:p>
          <a:p>
            <a:pPr marL="552450" indent="-552450">
              <a:lnSpc>
                <a:spcPct val="125000"/>
              </a:lnSpc>
              <a:buFont typeface="+mj-lt"/>
              <a:buAutoNum type="arabicPeriod" startAt="34"/>
            </a:pPr>
            <a:r>
              <a:rPr lang="tr-TR" sz="1500"/>
              <a:t>Geçiş ve sınama planları</a:t>
            </a:r>
          </a:p>
          <a:p>
            <a:pPr marL="552450" indent="-552450">
              <a:lnSpc>
                <a:spcPct val="125000"/>
              </a:lnSpc>
              <a:buFont typeface="+mj-lt"/>
              <a:buAutoNum type="arabicPeriod" startAt="34"/>
            </a:pPr>
            <a:r>
              <a:rPr lang="tr-TR" sz="1500"/>
              <a:t>Kullanıcı eğitimi</a:t>
            </a:r>
          </a:p>
          <a:p>
            <a:pPr marL="552450" indent="-552450">
              <a:lnSpc>
                <a:spcPct val="125000"/>
              </a:lnSpc>
              <a:buFont typeface="+mj-lt"/>
              <a:buAutoNum type="arabicPeriod" startAt="34"/>
            </a:pPr>
            <a:r>
              <a:rPr lang="tr-TR" sz="1500"/>
              <a:t>Kullanım ve işletim el kitaplarının elden geçirilmesi</a:t>
            </a:r>
          </a:p>
          <a:p>
            <a:pPr marL="552450" indent="-552450">
              <a:lnSpc>
                <a:spcPct val="125000"/>
              </a:lnSpc>
              <a:buFont typeface="+mj-lt"/>
              <a:buAutoNum type="arabicPeriod" startAt="34"/>
            </a:pPr>
            <a:r>
              <a:rPr lang="tr-TR" sz="1500"/>
              <a:t>Kullanım ortamında tüm sistemin sınanması</a:t>
            </a:r>
          </a:p>
          <a:p>
            <a:pPr marL="552450" indent="-552450">
              <a:lnSpc>
                <a:spcPct val="125000"/>
              </a:lnSpc>
              <a:buFont typeface="+mj-lt"/>
              <a:buAutoNum type="arabicPeriod" startAt="34"/>
            </a:pPr>
            <a:r>
              <a:rPr lang="tr-TR" sz="1500"/>
              <a:t>Sonuçların değerlendirilmesi ve geçişin gerçekleştirilmesi</a:t>
            </a:r>
          </a:p>
          <a:p>
            <a:pPr marL="552450" indent="-552450">
              <a:lnSpc>
                <a:spcPct val="125000"/>
              </a:lnSpc>
              <a:buFont typeface="+mj-lt"/>
              <a:buAutoNum type="arabicPeriod" startAt="34"/>
            </a:pPr>
            <a:r>
              <a:rPr lang="tr-TR" sz="1500"/>
              <a:t>Kullanıcı kabulü</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theme/theme1.xml><?xml version="1.0" encoding="utf-8"?>
<a:theme xmlns:a="http://schemas.openxmlformats.org/drawingml/2006/main" name="Çakışan Küreler">
  <a:themeElements>
    <a:clrScheme name="Çakışan Kürele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Çakışan Küreler">
      <a:majorFont>
        <a:latin typeface="Arial"/>
        <a:ea typeface=""/>
        <a:cs typeface=""/>
      </a:majorFont>
      <a:minorFont>
        <a:latin typeface="Verdan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rgbClr val="00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rgbClr val="00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Çakışan Kürele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Çakışan Küreler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Çakışan Küreler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Çakışan Küreler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Çakışan Küreler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Çakışan Küreler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Çakışan Küreler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Çakışan Küreler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Çakışan Küreler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Çakışan Küreler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İşleyen saat tasarım şablonu</Template>
  <TotalTime>398</TotalTime>
  <Words>2117</Words>
  <Application>Microsoft Office PowerPoint</Application>
  <PresentationFormat>Ekran Gösterisi (4:3)</PresentationFormat>
  <Paragraphs>388</Paragraphs>
  <Slides>29</Slides>
  <Notes>1</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Çakışan Küreler</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Yüksel YURTAY</dc:creator>
  <cp:lastModifiedBy>Sau</cp:lastModifiedBy>
  <cp:revision>67</cp:revision>
  <cp:lastPrinted>1601-01-01T00:00:00Z</cp:lastPrinted>
  <dcterms:created xsi:type="dcterms:W3CDTF">1601-01-01T00:00:00Z</dcterms:created>
  <dcterms:modified xsi:type="dcterms:W3CDTF">2014-03-26T09:37:32Z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