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31"/>
  </p:notesMasterIdLst>
  <p:handoutMasterIdLst>
    <p:handoutMasterId r:id="rId32"/>
  </p:handoutMasterIdLst>
  <p:sldIdLst>
    <p:sldId id="256" r:id="rId2"/>
    <p:sldId id="308" r:id="rId3"/>
    <p:sldId id="309" r:id="rId4"/>
    <p:sldId id="310" r:id="rId5"/>
    <p:sldId id="258" r:id="rId6"/>
    <p:sldId id="257" r:id="rId7"/>
    <p:sldId id="294" r:id="rId8"/>
    <p:sldId id="289" r:id="rId9"/>
    <p:sldId id="262" r:id="rId10"/>
    <p:sldId id="263" r:id="rId11"/>
    <p:sldId id="264" r:id="rId12"/>
    <p:sldId id="265" r:id="rId13"/>
    <p:sldId id="261" r:id="rId14"/>
    <p:sldId id="290" r:id="rId15"/>
    <p:sldId id="287" r:id="rId16"/>
    <p:sldId id="267" r:id="rId17"/>
    <p:sldId id="268" r:id="rId18"/>
    <p:sldId id="259" r:id="rId19"/>
    <p:sldId id="270" r:id="rId20"/>
    <p:sldId id="271" r:id="rId21"/>
    <p:sldId id="269" r:id="rId22"/>
    <p:sldId id="295" r:id="rId23"/>
    <p:sldId id="297" r:id="rId24"/>
    <p:sldId id="299" r:id="rId25"/>
    <p:sldId id="301" r:id="rId26"/>
    <p:sldId id="279" r:id="rId27"/>
    <p:sldId id="305" r:id="rId28"/>
    <p:sldId id="307" r:id="rId29"/>
    <p:sldId id="303" r:id="rId30"/>
  </p:sldIdLst>
  <p:sldSz cx="9144000" cy="6858000" type="screen4x3"/>
  <p:notesSz cx="6667500" cy="9801225"/>
  <p:defaultTextStyle>
    <a:defPPr>
      <a:defRPr lang="el-G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373187"/>
    <a:srgbClr val="77212B"/>
    <a:srgbClr val="879C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74286" autoAdjust="0"/>
  </p:normalViewPr>
  <p:slideViewPr>
    <p:cSldViewPr>
      <p:cViewPr>
        <p:scale>
          <a:sx n="66" d="100"/>
          <a:sy n="66" d="100"/>
        </p:scale>
        <p:origin x="-2850" y="-4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86"/>
    </p:cViewPr>
  </p:sorterViewPr>
  <p:notesViewPr>
    <p:cSldViewPr>
      <p:cViewPr varScale="1">
        <p:scale>
          <a:sx n="62" d="100"/>
          <a:sy n="62" d="100"/>
        </p:scale>
        <p:origin x="-1722" y="-90"/>
      </p:cViewPr>
      <p:guideLst>
        <p:guide orient="horz" pos="3087"/>
        <p:guide pos="210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A25232-DE43-493B-B8B4-008D08850873}" type="doc">
      <dgm:prSet loTypeId="urn:microsoft.com/office/officeart/2005/8/layout/venn1" loCatId="relationship" qsTypeId="urn:microsoft.com/office/officeart/2005/8/quickstyle/3d1" qsCatId="3D" csTypeId="urn:microsoft.com/office/officeart/2005/8/colors/colorful4" csCatId="colorful"/>
      <dgm:spPr/>
    </dgm:pt>
    <dgm:pt modelId="{1A2BC70B-ECCF-4F7E-8F39-72773D0059DC}">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b="1" i="0" u="none" strike="noStrike" cap="none" normalizeH="0" baseline="0" smtClean="0">
              <a:ln/>
              <a:effectLst/>
              <a:latin typeface="Arial" charset="0"/>
              <a:cs typeface="Arial" charset="0"/>
            </a:rPr>
            <a:t>Çalışanlarını </a:t>
          </a:r>
        </a:p>
        <a:p>
          <a:pPr marL="0" marR="0" lvl="0" indent="0" algn="ctr" defTabSz="914400" rtl="0" eaLnBrk="1" fontAlgn="base" latinLnBrk="0" hangingPunct="1">
            <a:lnSpc>
              <a:spcPct val="100000"/>
            </a:lnSpc>
            <a:spcBef>
              <a:spcPct val="0"/>
            </a:spcBef>
            <a:spcAft>
              <a:spcPct val="0"/>
            </a:spcAft>
            <a:buClrTx/>
            <a:buSzTx/>
            <a:buFontTx/>
            <a:buNone/>
            <a:tabLst/>
          </a:pPr>
          <a:r>
            <a:rPr kumimoji="0" lang="tr-TR" b="1" i="0" u="none" strike="noStrike" cap="none" normalizeH="0" baseline="0" smtClean="0">
              <a:ln/>
              <a:effectLst/>
              <a:latin typeface="Arial" charset="0"/>
              <a:cs typeface="Arial" charset="0"/>
            </a:rPr>
            <a:t>alıştırmak ve olumsuz tepkilerini</a:t>
          </a:r>
        </a:p>
        <a:p>
          <a:pPr marL="0" marR="0" lvl="0" indent="0" algn="ctr" defTabSz="914400" rtl="0" eaLnBrk="1" fontAlgn="base" latinLnBrk="0" hangingPunct="1">
            <a:lnSpc>
              <a:spcPct val="100000"/>
            </a:lnSpc>
            <a:spcBef>
              <a:spcPct val="0"/>
            </a:spcBef>
            <a:spcAft>
              <a:spcPct val="0"/>
            </a:spcAft>
            <a:buClrTx/>
            <a:buSzTx/>
            <a:buFontTx/>
            <a:buNone/>
            <a:tabLst/>
          </a:pPr>
          <a:r>
            <a:rPr kumimoji="0" lang="tr-TR" b="1" i="0" u="none" strike="noStrike" cap="none" normalizeH="0" baseline="0" smtClean="0">
              <a:ln/>
              <a:effectLst/>
              <a:latin typeface="Arial" charset="0"/>
              <a:cs typeface="Arial" charset="0"/>
            </a:rPr>
            <a:t>en aza indirgemek için</a:t>
          </a:r>
        </a:p>
      </dgm:t>
    </dgm:pt>
    <dgm:pt modelId="{163FC7E2-FAC6-48EE-810C-F65BEE3C5822}" type="parTrans" cxnId="{9BFD1741-4C85-423D-B175-31A2363C325D}">
      <dgm:prSet/>
      <dgm:spPr/>
      <dgm:t>
        <a:bodyPr/>
        <a:lstStyle/>
        <a:p>
          <a:endParaRPr lang="tr-TR"/>
        </a:p>
      </dgm:t>
    </dgm:pt>
    <dgm:pt modelId="{98FA79F4-8199-4BEA-A4CA-943334E5ECB2}" type="sibTrans" cxnId="{9BFD1741-4C85-423D-B175-31A2363C325D}">
      <dgm:prSet/>
      <dgm:spPr/>
      <dgm:t>
        <a:bodyPr/>
        <a:lstStyle/>
        <a:p>
          <a:endParaRPr lang="tr-TR"/>
        </a:p>
      </dgm:t>
    </dgm:pt>
    <dgm:pt modelId="{E0E2C889-679C-49B6-AFF2-E675BECED52C}">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b="1" i="0" u="none" strike="noStrike" cap="none" normalizeH="0" baseline="0" smtClean="0">
              <a:ln/>
              <a:effectLst/>
              <a:latin typeface="Arial" charset="0"/>
              <a:cs typeface="Arial" charset="0"/>
            </a:rPr>
            <a:t>Kabul öncesi </a:t>
          </a:r>
        </a:p>
        <a:p>
          <a:pPr marL="0" marR="0" lvl="0" indent="0" algn="ctr" defTabSz="914400" rtl="0" eaLnBrk="1" fontAlgn="base" latinLnBrk="0" hangingPunct="1">
            <a:lnSpc>
              <a:spcPct val="100000"/>
            </a:lnSpc>
            <a:spcBef>
              <a:spcPct val="0"/>
            </a:spcBef>
            <a:spcAft>
              <a:spcPct val="0"/>
            </a:spcAft>
            <a:buClrTx/>
            <a:buSzTx/>
            <a:buFontTx/>
            <a:buNone/>
            <a:tabLst/>
          </a:pPr>
          <a:r>
            <a:rPr kumimoji="0" lang="tr-TR" b="1" i="0" u="none" strike="noStrike" cap="none" normalizeH="0" baseline="0" smtClean="0">
              <a:ln/>
              <a:effectLst/>
              <a:latin typeface="Arial" charset="0"/>
              <a:cs typeface="Arial" charset="0"/>
            </a:rPr>
            <a:t>sistemi denemek için</a:t>
          </a:r>
        </a:p>
      </dgm:t>
    </dgm:pt>
    <dgm:pt modelId="{C9E57CCF-1A1D-4C42-9208-8760017B12C3}" type="parTrans" cxnId="{96558797-DD2A-47BB-A459-803EC71AC5B3}">
      <dgm:prSet/>
      <dgm:spPr/>
      <dgm:t>
        <a:bodyPr/>
        <a:lstStyle/>
        <a:p>
          <a:endParaRPr lang="tr-TR"/>
        </a:p>
      </dgm:t>
    </dgm:pt>
    <dgm:pt modelId="{AB72B3FB-9860-4E74-A4BE-18511B750078}" type="sibTrans" cxnId="{96558797-DD2A-47BB-A459-803EC71AC5B3}">
      <dgm:prSet/>
      <dgm:spPr/>
      <dgm:t>
        <a:bodyPr/>
        <a:lstStyle/>
        <a:p>
          <a:endParaRPr lang="tr-TR"/>
        </a:p>
      </dgm:t>
    </dgm:pt>
    <dgm:pt modelId="{5816DA99-D11C-436A-B2B6-853B34D72B4B}">
      <dgm:prSet/>
      <dgm:spPr/>
      <dgm:t>
        <a:bodyPr/>
        <a:lstStyle/>
        <a:p>
          <a:pPr marL="0" marR="0" lvl="0" indent="0" algn="ctr" defTabSz="914400" rtl="0" eaLnBrk="1" fontAlgn="base" latinLnBrk="0" hangingPunct="1">
            <a:lnSpc>
              <a:spcPct val="90000"/>
            </a:lnSpc>
            <a:spcBef>
              <a:spcPct val="20000"/>
            </a:spcBef>
            <a:spcAft>
              <a:spcPct val="0"/>
            </a:spcAft>
            <a:buClr>
              <a:schemeClr val="tx1"/>
            </a:buClr>
            <a:buSzPct val="70000"/>
            <a:buFont typeface="Wingdings" pitchFamily="2" charset="2"/>
            <a:buNone/>
            <a:tabLst/>
          </a:pPr>
          <a:r>
            <a:rPr kumimoji="0" lang="tr-TR" b="1" i="0" u="none" strike="noStrike" cap="none" normalizeH="0" baseline="0" smtClean="0">
              <a:ln/>
              <a:effectLst/>
              <a:latin typeface="Arial" charset="0"/>
              <a:cs typeface="Arial" charset="0"/>
            </a:rPr>
            <a:t>Hiç denenmemiş </a:t>
          </a:r>
        </a:p>
        <a:p>
          <a:pPr marL="0" marR="0" lvl="0" indent="0" algn="ctr" defTabSz="914400" rtl="0" eaLnBrk="1" fontAlgn="base" latinLnBrk="0" hangingPunct="1">
            <a:lnSpc>
              <a:spcPct val="90000"/>
            </a:lnSpc>
            <a:spcBef>
              <a:spcPct val="20000"/>
            </a:spcBef>
            <a:spcAft>
              <a:spcPct val="0"/>
            </a:spcAft>
            <a:buClr>
              <a:schemeClr val="tx1"/>
            </a:buClr>
            <a:buSzPct val="70000"/>
            <a:buFont typeface="Wingdings" pitchFamily="2" charset="2"/>
            <a:buNone/>
            <a:tabLst/>
          </a:pPr>
          <a:r>
            <a:rPr kumimoji="0" lang="tr-TR" b="1" i="0" u="none" strike="noStrike" cap="none" normalizeH="0" baseline="0" smtClean="0">
              <a:ln/>
              <a:effectLst/>
              <a:latin typeface="Arial" charset="0"/>
              <a:cs typeface="Arial" charset="0"/>
            </a:rPr>
            <a:t>değişik bir yaklaşım uygulanacak ise </a:t>
          </a:r>
        </a:p>
        <a:p>
          <a:pPr marL="0" marR="0" lvl="0" indent="0" algn="ctr" defTabSz="914400" rtl="0" eaLnBrk="1" fontAlgn="base" latinLnBrk="0" hangingPunct="1">
            <a:lnSpc>
              <a:spcPct val="90000"/>
            </a:lnSpc>
            <a:spcBef>
              <a:spcPct val="20000"/>
            </a:spcBef>
            <a:spcAft>
              <a:spcPct val="0"/>
            </a:spcAft>
            <a:buClr>
              <a:schemeClr val="tx1"/>
            </a:buClr>
            <a:buSzPct val="70000"/>
            <a:buFont typeface="Wingdings" pitchFamily="2" charset="2"/>
            <a:buNone/>
            <a:tabLst/>
          </a:pPr>
          <a:r>
            <a:rPr kumimoji="0" lang="tr-TR" b="1" i="0" u="none" strike="noStrike" cap="none" normalizeH="0" baseline="0" smtClean="0">
              <a:ln/>
              <a:effectLst/>
              <a:latin typeface="Arial" charset="0"/>
              <a:cs typeface="Arial" charset="0"/>
            </a:rPr>
            <a:t>geçerliliğini anlamak için</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tr-TR" b="1" i="0" u="none" strike="noStrike" cap="none" normalizeH="0" baseline="0" smtClean="0">
            <a:ln/>
            <a:effectLst/>
            <a:latin typeface="Arial" charset="0"/>
            <a:cs typeface="Arial" charset="0"/>
          </a:endParaRPr>
        </a:p>
      </dgm:t>
    </dgm:pt>
    <dgm:pt modelId="{83582256-7EDD-4645-8241-F301364738C2}" type="parTrans" cxnId="{5F1A0055-227D-4BC2-88A3-BC1DCF12BF2A}">
      <dgm:prSet/>
      <dgm:spPr/>
      <dgm:t>
        <a:bodyPr/>
        <a:lstStyle/>
        <a:p>
          <a:endParaRPr lang="tr-TR"/>
        </a:p>
      </dgm:t>
    </dgm:pt>
    <dgm:pt modelId="{A6D82568-E252-40FA-9692-1DCB081D0D97}" type="sibTrans" cxnId="{5F1A0055-227D-4BC2-88A3-BC1DCF12BF2A}">
      <dgm:prSet/>
      <dgm:spPr/>
      <dgm:t>
        <a:bodyPr/>
        <a:lstStyle/>
        <a:p>
          <a:endParaRPr lang="tr-TR"/>
        </a:p>
      </dgm:t>
    </dgm:pt>
    <dgm:pt modelId="{5CCEFCFA-26E7-435F-99F5-5AD161A65117}" type="pres">
      <dgm:prSet presAssocID="{44A25232-DE43-493B-B8B4-008D08850873}" presName="compositeShape" presStyleCnt="0">
        <dgm:presLayoutVars>
          <dgm:chMax val="7"/>
          <dgm:dir/>
          <dgm:resizeHandles val="exact"/>
        </dgm:presLayoutVars>
      </dgm:prSet>
      <dgm:spPr/>
    </dgm:pt>
    <dgm:pt modelId="{E9167D16-C155-448C-9714-A990ABBC1603}" type="pres">
      <dgm:prSet presAssocID="{1A2BC70B-ECCF-4F7E-8F39-72773D0059DC}" presName="circ1" presStyleLbl="vennNode1" presStyleIdx="0" presStyleCnt="3"/>
      <dgm:spPr/>
      <dgm:t>
        <a:bodyPr/>
        <a:lstStyle/>
        <a:p>
          <a:endParaRPr lang="tr-TR"/>
        </a:p>
      </dgm:t>
    </dgm:pt>
    <dgm:pt modelId="{691FCB19-7AC1-402D-96CA-2EEDEDE367B7}" type="pres">
      <dgm:prSet presAssocID="{1A2BC70B-ECCF-4F7E-8F39-72773D0059DC}" presName="circ1Tx" presStyleLbl="revTx" presStyleIdx="0" presStyleCnt="0">
        <dgm:presLayoutVars>
          <dgm:chMax val="0"/>
          <dgm:chPref val="0"/>
          <dgm:bulletEnabled val="1"/>
        </dgm:presLayoutVars>
      </dgm:prSet>
      <dgm:spPr/>
      <dgm:t>
        <a:bodyPr/>
        <a:lstStyle/>
        <a:p>
          <a:endParaRPr lang="tr-TR"/>
        </a:p>
      </dgm:t>
    </dgm:pt>
    <dgm:pt modelId="{BCF00F1E-0068-4B10-BB82-401BF0CB612E}" type="pres">
      <dgm:prSet presAssocID="{E0E2C889-679C-49B6-AFF2-E675BECED52C}" presName="circ2" presStyleLbl="vennNode1" presStyleIdx="1" presStyleCnt="3"/>
      <dgm:spPr/>
      <dgm:t>
        <a:bodyPr/>
        <a:lstStyle/>
        <a:p>
          <a:endParaRPr lang="tr-TR"/>
        </a:p>
      </dgm:t>
    </dgm:pt>
    <dgm:pt modelId="{9D0A5253-E8ED-4D78-9EA7-CE2D38CA84B4}" type="pres">
      <dgm:prSet presAssocID="{E0E2C889-679C-49B6-AFF2-E675BECED52C}" presName="circ2Tx" presStyleLbl="revTx" presStyleIdx="0" presStyleCnt="0">
        <dgm:presLayoutVars>
          <dgm:chMax val="0"/>
          <dgm:chPref val="0"/>
          <dgm:bulletEnabled val="1"/>
        </dgm:presLayoutVars>
      </dgm:prSet>
      <dgm:spPr/>
      <dgm:t>
        <a:bodyPr/>
        <a:lstStyle/>
        <a:p>
          <a:endParaRPr lang="tr-TR"/>
        </a:p>
      </dgm:t>
    </dgm:pt>
    <dgm:pt modelId="{2F8B2B5D-ED3A-47D4-B69E-5C08C5DB2BC4}" type="pres">
      <dgm:prSet presAssocID="{5816DA99-D11C-436A-B2B6-853B34D72B4B}" presName="circ3" presStyleLbl="vennNode1" presStyleIdx="2" presStyleCnt="3"/>
      <dgm:spPr/>
      <dgm:t>
        <a:bodyPr/>
        <a:lstStyle/>
        <a:p>
          <a:endParaRPr lang="tr-TR"/>
        </a:p>
      </dgm:t>
    </dgm:pt>
    <dgm:pt modelId="{55F39864-84B8-4AA7-B811-A0BA9168CBE0}" type="pres">
      <dgm:prSet presAssocID="{5816DA99-D11C-436A-B2B6-853B34D72B4B}" presName="circ3Tx" presStyleLbl="revTx" presStyleIdx="0" presStyleCnt="0">
        <dgm:presLayoutVars>
          <dgm:chMax val="0"/>
          <dgm:chPref val="0"/>
          <dgm:bulletEnabled val="1"/>
        </dgm:presLayoutVars>
      </dgm:prSet>
      <dgm:spPr/>
      <dgm:t>
        <a:bodyPr/>
        <a:lstStyle/>
        <a:p>
          <a:endParaRPr lang="tr-TR"/>
        </a:p>
      </dgm:t>
    </dgm:pt>
  </dgm:ptLst>
  <dgm:cxnLst>
    <dgm:cxn modelId="{7B5BF36A-C83B-47F1-B703-EF0ED0DD823B}" type="presOf" srcId="{E0E2C889-679C-49B6-AFF2-E675BECED52C}" destId="{BCF00F1E-0068-4B10-BB82-401BF0CB612E}" srcOrd="0" destOrd="0" presId="urn:microsoft.com/office/officeart/2005/8/layout/venn1"/>
    <dgm:cxn modelId="{4E716C11-56B4-4EE7-91E3-3979E26E143A}" type="presOf" srcId="{1A2BC70B-ECCF-4F7E-8F39-72773D0059DC}" destId="{691FCB19-7AC1-402D-96CA-2EEDEDE367B7}" srcOrd="1" destOrd="0" presId="urn:microsoft.com/office/officeart/2005/8/layout/venn1"/>
    <dgm:cxn modelId="{B4555940-9EB3-4C7E-A6E8-A1C6DD47269E}" type="presOf" srcId="{E0E2C889-679C-49B6-AFF2-E675BECED52C}" destId="{9D0A5253-E8ED-4D78-9EA7-CE2D38CA84B4}" srcOrd="1" destOrd="0" presId="urn:microsoft.com/office/officeart/2005/8/layout/venn1"/>
    <dgm:cxn modelId="{9BFD1741-4C85-423D-B175-31A2363C325D}" srcId="{44A25232-DE43-493B-B8B4-008D08850873}" destId="{1A2BC70B-ECCF-4F7E-8F39-72773D0059DC}" srcOrd="0" destOrd="0" parTransId="{163FC7E2-FAC6-48EE-810C-F65BEE3C5822}" sibTransId="{98FA79F4-8199-4BEA-A4CA-943334E5ECB2}"/>
    <dgm:cxn modelId="{6818DA31-9CB2-4788-9832-931FFA6AB5F4}" type="presOf" srcId="{44A25232-DE43-493B-B8B4-008D08850873}" destId="{5CCEFCFA-26E7-435F-99F5-5AD161A65117}" srcOrd="0" destOrd="0" presId="urn:microsoft.com/office/officeart/2005/8/layout/venn1"/>
    <dgm:cxn modelId="{7D4A25AB-C603-4F88-BC43-73A1D98BED5D}" type="presOf" srcId="{5816DA99-D11C-436A-B2B6-853B34D72B4B}" destId="{55F39864-84B8-4AA7-B811-A0BA9168CBE0}" srcOrd="1" destOrd="0" presId="urn:microsoft.com/office/officeart/2005/8/layout/venn1"/>
    <dgm:cxn modelId="{08BC1481-3FE3-43BF-B839-370192FD1A2A}" type="presOf" srcId="{1A2BC70B-ECCF-4F7E-8F39-72773D0059DC}" destId="{E9167D16-C155-448C-9714-A990ABBC1603}" srcOrd="0" destOrd="0" presId="urn:microsoft.com/office/officeart/2005/8/layout/venn1"/>
    <dgm:cxn modelId="{96558797-DD2A-47BB-A459-803EC71AC5B3}" srcId="{44A25232-DE43-493B-B8B4-008D08850873}" destId="{E0E2C889-679C-49B6-AFF2-E675BECED52C}" srcOrd="1" destOrd="0" parTransId="{C9E57CCF-1A1D-4C42-9208-8760017B12C3}" sibTransId="{AB72B3FB-9860-4E74-A4BE-18511B750078}"/>
    <dgm:cxn modelId="{C7752606-3E9E-4039-BF1E-A148D116353D}" type="presOf" srcId="{5816DA99-D11C-436A-B2B6-853B34D72B4B}" destId="{2F8B2B5D-ED3A-47D4-B69E-5C08C5DB2BC4}" srcOrd="0" destOrd="0" presId="urn:microsoft.com/office/officeart/2005/8/layout/venn1"/>
    <dgm:cxn modelId="{5F1A0055-227D-4BC2-88A3-BC1DCF12BF2A}" srcId="{44A25232-DE43-493B-B8B4-008D08850873}" destId="{5816DA99-D11C-436A-B2B6-853B34D72B4B}" srcOrd="2" destOrd="0" parTransId="{83582256-7EDD-4645-8241-F301364738C2}" sibTransId="{A6D82568-E252-40FA-9692-1DCB081D0D97}"/>
    <dgm:cxn modelId="{CB3EBE5B-D670-4CC3-BB61-3FBEBB01E77C}" type="presParOf" srcId="{5CCEFCFA-26E7-435F-99F5-5AD161A65117}" destId="{E9167D16-C155-448C-9714-A990ABBC1603}" srcOrd="0" destOrd="0" presId="urn:microsoft.com/office/officeart/2005/8/layout/venn1"/>
    <dgm:cxn modelId="{0C46F8FB-B08A-4926-889B-20F9D56BDDC3}" type="presParOf" srcId="{5CCEFCFA-26E7-435F-99F5-5AD161A65117}" destId="{691FCB19-7AC1-402D-96CA-2EEDEDE367B7}" srcOrd="1" destOrd="0" presId="urn:microsoft.com/office/officeart/2005/8/layout/venn1"/>
    <dgm:cxn modelId="{AE78F8A7-8D8C-4F07-99CB-0FBE3B86FBFC}" type="presParOf" srcId="{5CCEFCFA-26E7-435F-99F5-5AD161A65117}" destId="{BCF00F1E-0068-4B10-BB82-401BF0CB612E}" srcOrd="2" destOrd="0" presId="urn:microsoft.com/office/officeart/2005/8/layout/venn1"/>
    <dgm:cxn modelId="{AB6C5D96-7481-49C1-8894-FD3CFE469163}" type="presParOf" srcId="{5CCEFCFA-26E7-435F-99F5-5AD161A65117}" destId="{9D0A5253-E8ED-4D78-9EA7-CE2D38CA84B4}" srcOrd="3" destOrd="0" presId="urn:microsoft.com/office/officeart/2005/8/layout/venn1"/>
    <dgm:cxn modelId="{B88486B1-FEFE-4F7E-904C-E6764849FF9A}" type="presParOf" srcId="{5CCEFCFA-26E7-435F-99F5-5AD161A65117}" destId="{2F8B2B5D-ED3A-47D4-B69E-5C08C5DB2BC4}" srcOrd="4" destOrd="0" presId="urn:microsoft.com/office/officeart/2005/8/layout/venn1"/>
    <dgm:cxn modelId="{415930A8-5A16-47B0-9879-0BE51869E738}" type="presParOf" srcId="{5CCEFCFA-26E7-435F-99F5-5AD161A65117}" destId="{55F39864-84B8-4AA7-B811-A0BA9168CBE0}"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889250"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l-GR"/>
          </a:p>
        </p:txBody>
      </p:sp>
      <p:sp>
        <p:nvSpPr>
          <p:cNvPr id="44035" name="Rectangle 3"/>
          <p:cNvSpPr>
            <a:spLocks noGrp="1" noChangeArrowheads="1"/>
          </p:cNvSpPr>
          <p:nvPr>
            <p:ph type="dt" sz="quarter" idx="1"/>
          </p:nvPr>
        </p:nvSpPr>
        <p:spPr bwMode="auto">
          <a:xfrm>
            <a:off x="3776663" y="0"/>
            <a:ext cx="2889250"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l-GR"/>
          </a:p>
        </p:txBody>
      </p:sp>
      <p:sp>
        <p:nvSpPr>
          <p:cNvPr id="44036" name="Rectangle 4"/>
          <p:cNvSpPr>
            <a:spLocks noGrp="1" noChangeArrowheads="1"/>
          </p:cNvSpPr>
          <p:nvPr>
            <p:ph type="ftr" sz="quarter" idx="2"/>
          </p:nvPr>
        </p:nvSpPr>
        <p:spPr bwMode="auto">
          <a:xfrm>
            <a:off x="0" y="9309100"/>
            <a:ext cx="2889250" cy="4905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l-GR"/>
          </a:p>
        </p:txBody>
      </p:sp>
      <p:sp>
        <p:nvSpPr>
          <p:cNvPr id="44037" name="Rectangle 5"/>
          <p:cNvSpPr>
            <a:spLocks noGrp="1" noChangeArrowheads="1"/>
          </p:cNvSpPr>
          <p:nvPr>
            <p:ph type="sldNum" sz="quarter" idx="3"/>
          </p:nvPr>
        </p:nvSpPr>
        <p:spPr bwMode="auto">
          <a:xfrm>
            <a:off x="3776663" y="9309100"/>
            <a:ext cx="2889250" cy="4905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C5F60C7-A424-4A41-A011-C360B178F5B4}" type="slidenum">
              <a:rPr lang="el-GR"/>
              <a:pPr/>
              <a:t>‹#›</a:t>
            </a:fld>
            <a:endParaRPr lang="el-GR"/>
          </a:p>
        </p:txBody>
      </p:sp>
    </p:spTree>
    <p:extLst>
      <p:ext uri="{BB962C8B-B14F-4D97-AF65-F5344CB8AC3E}">
        <p14:creationId xmlns:p14="http://schemas.microsoft.com/office/powerpoint/2010/main" val="2793542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889250"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l-GR"/>
          </a:p>
        </p:txBody>
      </p:sp>
      <p:sp>
        <p:nvSpPr>
          <p:cNvPr id="41987" name="Rectangle 3"/>
          <p:cNvSpPr>
            <a:spLocks noGrp="1" noChangeArrowheads="1"/>
          </p:cNvSpPr>
          <p:nvPr>
            <p:ph type="dt" idx="1"/>
          </p:nvPr>
        </p:nvSpPr>
        <p:spPr bwMode="auto">
          <a:xfrm>
            <a:off x="3776663" y="0"/>
            <a:ext cx="2889250"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l-GR"/>
          </a:p>
        </p:txBody>
      </p:sp>
      <p:sp>
        <p:nvSpPr>
          <p:cNvPr id="41988" name="Rectangle 4"/>
          <p:cNvSpPr>
            <a:spLocks noGrp="1" noRot="1" noChangeAspect="1" noChangeArrowheads="1" noTextEdit="1"/>
          </p:cNvSpPr>
          <p:nvPr>
            <p:ph type="sldImg" idx="2"/>
          </p:nvPr>
        </p:nvSpPr>
        <p:spPr bwMode="auto">
          <a:xfrm>
            <a:off x="884238" y="735013"/>
            <a:ext cx="4899025" cy="3675062"/>
          </a:xfrm>
          <a:prstGeom prst="rect">
            <a:avLst/>
          </a:prstGeom>
          <a:noFill/>
          <a:ln w="9525">
            <a:solidFill>
              <a:srgbClr val="000000"/>
            </a:solidFill>
            <a:miter lim="800000"/>
            <a:headEnd/>
            <a:tailEnd/>
          </a:ln>
          <a:effectLst/>
        </p:spPr>
      </p:sp>
      <p:sp>
        <p:nvSpPr>
          <p:cNvPr id="41989" name="Rectangle 5"/>
          <p:cNvSpPr>
            <a:spLocks noGrp="1" noChangeArrowheads="1"/>
          </p:cNvSpPr>
          <p:nvPr>
            <p:ph type="body" sz="quarter" idx="3"/>
          </p:nvPr>
        </p:nvSpPr>
        <p:spPr bwMode="auto">
          <a:xfrm>
            <a:off x="666750" y="4656138"/>
            <a:ext cx="5334000" cy="4410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l-GR" smtClean="0"/>
              <a:t>Click to edit Master text styles</a:t>
            </a:r>
          </a:p>
          <a:p>
            <a:pPr lvl="1"/>
            <a:r>
              <a:rPr lang="el-GR" smtClean="0"/>
              <a:t>Second level</a:t>
            </a:r>
          </a:p>
          <a:p>
            <a:pPr lvl="2"/>
            <a:r>
              <a:rPr lang="el-GR" smtClean="0"/>
              <a:t>Third level</a:t>
            </a:r>
          </a:p>
          <a:p>
            <a:pPr lvl="3"/>
            <a:r>
              <a:rPr lang="el-GR" smtClean="0"/>
              <a:t>Fourth level</a:t>
            </a:r>
          </a:p>
          <a:p>
            <a:pPr lvl="4"/>
            <a:r>
              <a:rPr lang="el-GR" smtClean="0"/>
              <a:t>Fifth level</a:t>
            </a:r>
          </a:p>
        </p:txBody>
      </p:sp>
      <p:sp>
        <p:nvSpPr>
          <p:cNvPr id="41990" name="Rectangle 6"/>
          <p:cNvSpPr>
            <a:spLocks noGrp="1" noChangeArrowheads="1"/>
          </p:cNvSpPr>
          <p:nvPr>
            <p:ph type="ftr" sz="quarter" idx="4"/>
          </p:nvPr>
        </p:nvSpPr>
        <p:spPr bwMode="auto">
          <a:xfrm>
            <a:off x="0" y="9309100"/>
            <a:ext cx="2889250" cy="4905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l-GR"/>
          </a:p>
        </p:txBody>
      </p:sp>
      <p:sp>
        <p:nvSpPr>
          <p:cNvPr id="41991" name="Rectangle 7"/>
          <p:cNvSpPr>
            <a:spLocks noGrp="1" noChangeArrowheads="1"/>
          </p:cNvSpPr>
          <p:nvPr>
            <p:ph type="sldNum" sz="quarter" idx="5"/>
          </p:nvPr>
        </p:nvSpPr>
        <p:spPr bwMode="auto">
          <a:xfrm>
            <a:off x="3776663" y="9309100"/>
            <a:ext cx="2889250" cy="4905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2C14272-1DB3-4538-8853-433F7C0378D3}" type="slidenum">
              <a:rPr lang="el-GR"/>
              <a:pPr/>
              <a:t>‹#›</a:t>
            </a:fld>
            <a:endParaRPr lang="el-GR"/>
          </a:p>
        </p:txBody>
      </p:sp>
    </p:spTree>
    <p:extLst>
      <p:ext uri="{BB962C8B-B14F-4D97-AF65-F5344CB8AC3E}">
        <p14:creationId xmlns:p14="http://schemas.microsoft.com/office/powerpoint/2010/main" val="55910189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8AB12A-4006-43ED-9307-4260DCAFFF82}" type="slidenum">
              <a:rPr lang="el-GR"/>
              <a:pPr/>
              <a:t>1</a:t>
            </a:fld>
            <a:endParaRPr lang="el-G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0EE516-0F0C-491F-8FC5-908A82CB399F}" type="slidenum">
              <a:rPr lang="el-GR"/>
              <a:pPr/>
              <a:t>18</a:t>
            </a:fld>
            <a:endParaRPr lang="el-GR"/>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r>
              <a:rPr lang="tr-TR" dirty="0" smtClean="0"/>
              <a:t>Bu modelde risk analizi ön plana çıkmıştır. Yinelemeli artımsal bir yaklaşım vardır. Her döngü bir fazı ifade eder ve doğrudan adım tanımlama gibi bir faz yoktur. Ayrıca prototip yaklaşımı vardır. Bu modelde süreç 4 gruba ayrılır. Bu süreçler planlama, risk analizi, üretim, kullanıcı değerlendirmesidir. Planlama üretilecek ara ürün için planlama, amaç belirleme, bir önceki adımda üretilen ara ürün ile bütünleştirmeyi sağlar. Risk analizi risk seçeneklerinin araştırılması ve risklerin belirlenmesini sağlar. Üretim ara ürünün üretilmesini sağlar. Kullanıcı değerlendirmesi ise ara ürün ile ilgili olarak kullanıcı tarafından yapılan sınama ve değerlendirmelerini ele alır. Bu modelin avantajları vardır. İlki üretim süreci boyunca ara ürün üretme ve üretilen ara ürünün kullanıcı tarafından sınanması temeline dayanır. Yazılımı kullanacak personelin sürece erken katılması ileride oluşabilecek istenmeyen durumları engeller. Diğer bir avantajı gerek proje sahibi, gerekse yüklenici tarafındaki yöneticiler, çalışan yazılımlarla proje boyunca karşılaştıkları için daha kolay izleme ve hak ediş planlaması yapılır. Avantajlarından biri de yazılımın kodlanması ve sınanması daha erken başlar.</a:t>
            </a:r>
            <a:br>
              <a:rPr lang="tr-TR" dirty="0" smtClean="0"/>
            </a:br>
            <a:r>
              <a:rPr lang="tr-TR" dirty="0" smtClean="0"/>
              <a:t/>
            </a:r>
            <a:br>
              <a:rPr lang="tr-TR" dirty="0" smtClean="0"/>
            </a:br>
            <a:endParaRPr lang="tr-T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dirty="0" smtClean="0"/>
              <a:t>Bu model ilk tam ölçekli modeldir. Coğrafik olarak geniş alana yayılmış, çok birimli organizasyonlar için önerilmektedir (banka uygulamaları). Her adımda üretilen ürünler, üretildikleri alan için tam işlevselliği içermektedirler. Modelin başarısı ilk evrimin başarısına bağımlıdır. Zor kısımları mevcuttur. Değişiklik denetimi ve konfigürasyon yönetimi bu modelin zorluklarıdır.</a:t>
            </a:r>
            <a:br>
              <a:rPr lang="tr-TR" dirty="0" smtClean="0"/>
            </a:br>
            <a:r>
              <a:rPr lang="tr-TR" dirty="0" smtClean="0"/>
              <a:t/>
            </a:r>
            <a:br>
              <a:rPr lang="tr-TR" dirty="0" smtClean="0"/>
            </a:br>
            <a:endParaRPr lang="tr-TR" dirty="0"/>
          </a:p>
        </p:txBody>
      </p:sp>
      <p:sp>
        <p:nvSpPr>
          <p:cNvPr id="4" name="3 Slayt Numarası Yer Tutucusu"/>
          <p:cNvSpPr>
            <a:spLocks noGrp="1"/>
          </p:cNvSpPr>
          <p:nvPr>
            <p:ph type="sldNum" sz="quarter" idx="10"/>
          </p:nvPr>
        </p:nvSpPr>
        <p:spPr/>
        <p:txBody>
          <a:bodyPr/>
          <a:lstStyle/>
          <a:p>
            <a:fld id="{52C14272-1DB3-4538-8853-433F7C0378D3}" type="slidenum">
              <a:rPr lang="el-GR" smtClean="0"/>
              <a:pPr/>
              <a:t>22</a:t>
            </a:fld>
            <a:endParaRPr lang="el-G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dirty="0" smtClean="0"/>
              <a:t>Bu modelde üretilen her yazılım sürümü birbirini kapsayacak ve giderek artan sayıda işlev içerecek şekilde geliştirilir. Uzun zaman alabilecek ve sistemin eksik işlevlikle çalışabileceği türdeki projeler bu modele uygun olabilir. Örneğin öğrencilerin bir dönem boyunca geliştirmeleri gereken bir programlama ödevinin 2 haftada bir gelişiminin izlenmesi gibi (bitirme tezleri). Bir taraftan kullanım, diğer taraftan üretim yapılır.</a:t>
            </a:r>
            <a:br>
              <a:rPr lang="tr-TR" dirty="0" smtClean="0"/>
            </a:br>
            <a:r>
              <a:rPr lang="tr-TR" dirty="0" smtClean="0"/>
              <a:t/>
            </a:r>
            <a:br>
              <a:rPr lang="tr-TR" dirty="0" smtClean="0"/>
            </a:br>
            <a:endParaRPr lang="tr-TR" dirty="0"/>
          </a:p>
        </p:txBody>
      </p:sp>
      <p:sp>
        <p:nvSpPr>
          <p:cNvPr id="4" name="3 Slayt Numarası Yer Tutucusu"/>
          <p:cNvSpPr>
            <a:spLocks noGrp="1"/>
          </p:cNvSpPr>
          <p:nvPr>
            <p:ph type="sldNum" sz="quarter" idx="10"/>
          </p:nvPr>
        </p:nvSpPr>
        <p:spPr/>
        <p:txBody>
          <a:bodyPr/>
          <a:lstStyle/>
          <a:p>
            <a:fld id="{52C14272-1DB3-4538-8853-433F7C0378D3}" type="slidenum">
              <a:rPr lang="el-GR" smtClean="0"/>
              <a:pPr/>
              <a:t>24</a:t>
            </a:fld>
            <a:endParaRPr lang="el-G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dirty="0" smtClean="0"/>
              <a:t>Bu model yap-at prototipi olarak da bilinir. Araştırma ortamları bütünüyle belirsizlik üzerine çalışan ortamlardır. Yapılacak işlerden edinilecek sonuçlar belirgin değildir. Geliştirilen yazılımlar genellikle sınırlı sayıda kullanılır ve kullanım bittikten sonra işe yaramaz hale gelir ve atılır. Model-zaman-fiyat kestirimi olmadığı için sabit fiyat sözleşmelerinde uygun değildir. Bu model için örnek yazılım projeleri olarak şu örnekleri verebiliriz: en hızlı çalışan asal sayı test programı, en büyük asal sayıyı bulma programı, satranç programı gibi.</a:t>
            </a:r>
            <a:br>
              <a:rPr lang="tr-TR" dirty="0" smtClean="0"/>
            </a:br>
            <a:r>
              <a:rPr lang="tr-TR" dirty="0" smtClean="0"/>
              <a:t/>
            </a:r>
            <a:br>
              <a:rPr lang="tr-TR" dirty="0" smtClean="0"/>
            </a:br>
            <a:r>
              <a:rPr lang="tr-TR" dirty="0" smtClean="0"/>
              <a:t>Bu modeller süreç modellemeleri için geliştirilmiş modellerden sadece birkaçı. Bunlar dışında geliştirilmiş veya bu modeller kullanılarak geliştirilmiş farklı ve kullanılan modeller de mevcuttur. Kaliteli ve başarılı bir yazılım geliştirmek için bu  modellerden birini tercih etmeli veya kendi modelimizi oluşturmalı ve kullanmalıyız. Böylece daha kaliteli daha başarılı yazılımlar geliştirmeye adım atmış olacağız.</a:t>
            </a:r>
            <a:endParaRPr lang="tr-TR" dirty="0"/>
          </a:p>
        </p:txBody>
      </p:sp>
      <p:sp>
        <p:nvSpPr>
          <p:cNvPr id="4" name="3 Slayt Numarası Yer Tutucusu"/>
          <p:cNvSpPr>
            <a:spLocks noGrp="1"/>
          </p:cNvSpPr>
          <p:nvPr>
            <p:ph type="sldNum" sz="quarter" idx="10"/>
          </p:nvPr>
        </p:nvSpPr>
        <p:spPr/>
        <p:txBody>
          <a:bodyPr/>
          <a:lstStyle/>
          <a:p>
            <a:fld id="{52C14272-1DB3-4538-8853-433F7C0378D3}" type="slidenum">
              <a:rPr lang="el-GR" smtClean="0"/>
              <a:pPr/>
              <a:t>25</a:t>
            </a:fld>
            <a:endParaRPr lang="el-G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39C5C6-965A-472B-B741-AB76D3D4AB52}" type="slidenum">
              <a:rPr lang="el-GR"/>
              <a:pPr/>
              <a:t>5</a:t>
            </a:fld>
            <a:endParaRPr lang="el-GR"/>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0C18F-F386-48A6-AC13-9B0982B02483}" type="slidenum">
              <a:rPr lang="el-GR"/>
              <a:pPr/>
              <a:t>6</a:t>
            </a:fld>
            <a:endParaRPr lang="el-GR"/>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897524-8149-48F7-B172-AFE5707763B2}" type="slidenum">
              <a:rPr lang="el-GR"/>
              <a:pPr/>
              <a:t>7</a:t>
            </a:fld>
            <a:endParaRPr lang="el-GR"/>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DBB374-58BB-4F79-89A0-8F3C1143FC38}" type="slidenum">
              <a:rPr lang="el-GR"/>
              <a:pPr/>
              <a:t>8</a:t>
            </a:fld>
            <a:endParaRPr lang="el-GR"/>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dirty="0" smtClean="0"/>
              <a:t>Bu süreç modelinde herhangi bir yöntem yoktur. Yazılım tamamen geliştiren kişiye bağlıdır. İleri zamanlarda geliştirilen yazılımı hazırlayan kişi bile anlamakta zorluk çekebilir. Bu yüzden izlenebilirliği ve bakımı çok zordur. Daha çok 1960'lı yıllarda kullanılan bir yöntemdir. Genellikle tek başına yazılım geliştirenler tarafından tercih edilmiştir. Geliştirilen yazılımın programlaması diğer metotlarla geliştirilen yazılımların programlamasına göre basittir.</a:t>
            </a:r>
            <a:br>
              <a:rPr lang="tr-TR" dirty="0" smtClean="0"/>
            </a:br>
            <a:r>
              <a:rPr lang="tr-TR" dirty="0" smtClean="0"/>
              <a:t/>
            </a:r>
            <a:br>
              <a:rPr lang="tr-TR" dirty="0" smtClean="0"/>
            </a:br>
            <a:endParaRPr lang="tr-TR" dirty="0"/>
          </a:p>
        </p:txBody>
      </p:sp>
      <p:sp>
        <p:nvSpPr>
          <p:cNvPr id="4" name="3 Slayt Numarası Yer Tutucusu"/>
          <p:cNvSpPr>
            <a:spLocks noGrp="1"/>
          </p:cNvSpPr>
          <p:nvPr>
            <p:ph type="sldNum" sz="quarter" idx="10"/>
          </p:nvPr>
        </p:nvSpPr>
        <p:spPr/>
        <p:txBody>
          <a:bodyPr/>
          <a:lstStyle/>
          <a:p>
            <a:fld id="{52C14272-1DB3-4538-8853-433F7C0378D3}" type="slidenum">
              <a:rPr lang="el-GR" smtClean="0"/>
              <a:pPr/>
              <a:t>11</a:t>
            </a:fld>
            <a:endParaRPr lang="el-G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dirty="0" smtClean="0"/>
              <a:t>Bu modelde yazılım yaşam döngüsünün temel adımları doğrusal bir biçimde takip edilir. Daha çok 1970'li yıllarda kullanılmış bir yöntemdir. Adımlar arası ilişkilerin tanımlı olmadığı bir yöntemdir. Günümüzde pek kullanılmayan bir yöntemdir. Bunun en büyük nedeni ise "Belgeleme" adımının bu modelde ayrı bir adım gibi ele alınıp yazılımın geliştirilmesi ve testinin ardından yapılmasıdır. Günümüzde kullanılan modellere aykırı bir durumdur. Günümüzde tercih edilen modellerde "Belgeleme" geliştirilen yazılımın ürünü olarak kabul edilmektedir. Ayrıca "Gerçekleştirme" adımını daha fazla ağırlık veren bir modeldir.</a:t>
            </a:r>
            <a:br>
              <a:rPr lang="tr-TR" dirty="0" smtClean="0"/>
            </a:br>
            <a:r>
              <a:rPr lang="tr-TR" dirty="0" smtClean="0"/>
              <a:t/>
            </a:r>
            <a:br>
              <a:rPr lang="tr-TR" dirty="0" smtClean="0"/>
            </a:br>
            <a:endParaRPr lang="tr-TR" dirty="0"/>
          </a:p>
        </p:txBody>
      </p:sp>
      <p:sp>
        <p:nvSpPr>
          <p:cNvPr id="4" name="3 Slayt Numarası Yer Tutucusu"/>
          <p:cNvSpPr>
            <a:spLocks noGrp="1"/>
          </p:cNvSpPr>
          <p:nvPr>
            <p:ph type="sldNum" sz="quarter" idx="10"/>
          </p:nvPr>
        </p:nvSpPr>
        <p:spPr/>
        <p:txBody>
          <a:bodyPr/>
          <a:lstStyle/>
          <a:p>
            <a:fld id="{52C14272-1DB3-4538-8853-433F7C0378D3}" type="slidenum">
              <a:rPr lang="el-GR" smtClean="0"/>
              <a:pPr/>
              <a:t>12</a:t>
            </a:fld>
            <a:endParaRPr lang="el-G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D53254-A85B-48BE-BDD3-4997BA9E7CCC}" type="slidenum">
              <a:rPr lang="el-GR"/>
              <a:pPr/>
              <a:t>13</a:t>
            </a:fld>
            <a:endParaRPr lang="el-GR"/>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r>
              <a:rPr lang="tr-TR" dirty="0" smtClean="0"/>
              <a:t>Bu modelde yazılım yaşam döngüsü adımları baştan sona en az bir kez izlenir. İyi tanımlanmış projelerde ve yapımı için az süre gerektiren projelerde tercih edilen bir yöntemdir. Geleneksel model olarak da adlandırılır. Ancak günümüzde pek fazla kullanılmamaktadır. Barok modeline göre "Belgeleme" adımını ayrı bir adım gibi almaz ve yazılımın ürünü olarak ele alır. Ayrıca Barok modelinde olmayan adımlar arası ilişkiler bu modelde tanımlanmıştır. Ancak bu modelde karşılaşılacak problemler vardır. Adımlar arası ilişkilerden dolayı yineleme olabilir. Yazılımın kullanıcıya ulaşma zamanı uzundur. Gereksinim analizi iyi yapılmadığı takdirde adımlarda yineleme meydana gelir ve bu sebeple maliyet artar. Yazılım geliştiriciler bir an önce yazılımın sonuçlanmasını isterler ve bu sebeple kodlama dışı işlere önem vermezler.</a:t>
            </a:r>
            <a:br>
              <a:rPr lang="tr-TR" dirty="0" smtClean="0"/>
            </a:br>
            <a:r>
              <a:rPr lang="tr-TR" dirty="0" smtClean="0"/>
              <a:t/>
            </a:r>
            <a:br>
              <a:rPr lang="tr-TR" dirty="0" smtClean="0"/>
            </a:br>
            <a:endParaRPr lang="tr-T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dirty="0" smtClean="0"/>
              <a:t>Bu modelde adından da anlaşılacağı gibi "V" yapısında bir yol izlenir ve adımlar bu şekilde gerçekleştirilir. Bu yol üzerinde sol taraf üretimi sağ taraf ise test işlemini ifade eder. Bu modelde yer alan çıktıları "Kullanıcı Modeli", "Mimari Model" ve "Gerçekleştirim Modeli" adı altında toplayabiliriz. Kullanıcı modelinde geliştirme sürecinin kullanıcı ile olan ilişkileri tanımlanmakta ve sistemin nasıl kabul edileceğine ilişkin sınama belirtimleri ve planları ortaya çıkarılmaktadır. Mimari modelde sistem tasarımı ve oluşacak alt sistem ile tüm sistemin sınama işlemlerine ilişkin işlevler ele alınmaktadır. Gerçekleştirim modelinde de yazılım modüllerinin kodlanması ve sınanmasına ilişkin fonksiyonlar ele alınmaktadır. Bu model belirsizliklerin az iş tanımlarının belirgin olduğu bilişim teknolojileri projeleri için uygun bir modeldir. Ayrıca model kullanıcının projeye katkısını artırmaktadır.</a:t>
            </a:r>
          </a:p>
          <a:p>
            <a:r>
              <a:rPr lang="tr-TR" dirty="0" smtClean="0"/>
              <a:t/>
            </a:r>
            <a:br>
              <a:rPr lang="tr-TR" dirty="0" smtClean="0"/>
            </a:br>
            <a:r>
              <a:rPr lang="tr-TR" dirty="0" smtClean="0"/>
              <a:t>BT projesinin </a:t>
            </a:r>
            <a:r>
              <a:rPr lang="tr-TR" dirty="0" smtClean="0">
                <a:solidFill>
                  <a:srgbClr val="77212B"/>
                </a:solidFill>
              </a:rPr>
              <a:t>iki aşamalı olarak ihale</a:t>
            </a:r>
            <a:r>
              <a:rPr lang="tr-TR" dirty="0" smtClean="0"/>
              <a:t> edilmesi için oldukça uygundur:</a:t>
            </a:r>
          </a:p>
          <a:p>
            <a:endParaRPr lang="tr-TR" sz="800" dirty="0" smtClean="0"/>
          </a:p>
          <a:p>
            <a:pPr lvl="1"/>
            <a:r>
              <a:rPr lang="tr-TR" dirty="0" smtClean="0"/>
              <a:t>İlk ihalede kullanıcı modeli hedeflenerek, iş analizi ve kabul sınamalarının tanımları yapılmakta,</a:t>
            </a:r>
          </a:p>
          <a:p>
            <a:pPr lvl="1"/>
            <a:endParaRPr lang="tr-TR" sz="1200" dirty="0" smtClean="0"/>
          </a:p>
          <a:p>
            <a:pPr lvl="1"/>
            <a:r>
              <a:rPr lang="tr-TR" dirty="0" smtClean="0"/>
              <a:t>İkinci ihalede ise ilkinde elde edilmiş olan kullanıcı modeli tasarlanıp, gerçeklenmektedir.</a:t>
            </a:r>
          </a:p>
          <a:p>
            <a:r>
              <a:rPr lang="tr-TR" dirty="0" smtClean="0"/>
              <a:t/>
            </a:r>
            <a:br>
              <a:rPr lang="tr-TR" dirty="0" smtClean="0"/>
            </a:br>
            <a:endParaRPr lang="tr-TR" dirty="0"/>
          </a:p>
        </p:txBody>
      </p:sp>
      <p:sp>
        <p:nvSpPr>
          <p:cNvPr id="4" name="3 Slayt Numarası Yer Tutucusu"/>
          <p:cNvSpPr>
            <a:spLocks noGrp="1"/>
          </p:cNvSpPr>
          <p:nvPr>
            <p:ph type="sldNum" sz="quarter" idx="10"/>
          </p:nvPr>
        </p:nvSpPr>
        <p:spPr/>
        <p:txBody>
          <a:bodyPr/>
          <a:lstStyle/>
          <a:p>
            <a:fld id="{52C14272-1DB3-4538-8853-433F7C0378D3}" type="slidenum">
              <a:rPr lang="el-GR" smtClean="0"/>
              <a:pPr/>
              <a:t>16</a:t>
            </a:fld>
            <a:endParaRPr lang="el-G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1"/>
      </p:bgRef>
    </p:bg>
    <p:spTree>
      <p:nvGrpSpPr>
        <p:cNvPr id="1" name=""/>
        <p:cNvGrpSpPr/>
        <p:nvPr/>
      </p:nvGrpSpPr>
      <p:grpSpPr>
        <a:xfrm>
          <a:off x="0" y="0"/>
          <a:ext cx="0" cy="0"/>
          <a:chOff x="0" y="0"/>
          <a:chExt cx="0" cy="0"/>
        </a:xfrm>
      </p:grpSpPr>
      <p:sp>
        <p:nvSpPr>
          <p:cNvPr id="8" name="7 Başlık"/>
          <p:cNvSpPr>
            <a:spLocks noGrp="1"/>
          </p:cNvSpPr>
          <p:nvPr>
            <p:ph type="ctrTitle"/>
          </p:nvPr>
        </p:nvSpPr>
        <p:spPr>
          <a:xfrm>
            <a:off x="2286000" y="3124200"/>
            <a:ext cx="6172200" cy="1894362"/>
          </a:xfrm>
        </p:spPr>
        <p:txBody>
          <a:bodyPr/>
          <a:lstStyle>
            <a:lvl1pPr>
              <a:defRPr b="1"/>
            </a:lvl1pPr>
          </a:lstStyle>
          <a:p>
            <a:r>
              <a:rPr kumimoji="0" lang="tr-TR" smtClean="0"/>
              <a:t>Asıl başlık stili için tıklatın</a:t>
            </a:r>
            <a:endParaRPr kumimoji="0" lang="en-US"/>
          </a:p>
        </p:txBody>
      </p:sp>
      <p:sp>
        <p:nvSpPr>
          <p:cNvPr id="9" name="8 Alt Başlık"/>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bwMode="auto">
          <a:xfrm rot="5400000">
            <a:off x="7764621" y="1174097"/>
            <a:ext cx="2286000" cy="381000"/>
          </a:xfrm>
        </p:spPr>
        <p:txBody>
          <a:bodyPr/>
          <a:lstStyle/>
          <a:p>
            <a:r>
              <a:rPr lang="tr-TR" smtClean="0"/>
              <a:t>Yazılım Mühendisliği</a:t>
            </a:r>
            <a:endParaRPr lang="el-GR"/>
          </a:p>
        </p:txBody>
      </p:sp>
      <p:sp>
        <p:nvSpPr>
          <p:cNvPr id="17" name="16 Altbilgi Yer Tutucusu"/>
          <p:cNvSpPr>
            <a:spLocks noGrp="1"/>
          </p:cNvSpPr>
          <p:nvPr>
            <p:ph type="ftr" sz="quarter" idx="11"/>
          </p:nvPr>
        </p:nvSpPr>
        <p:spPr bwMode="auto">
          <a:xfrm rot="5400000">
            <a:off x="7077269" y="4181669"/>
            <a:ext cx="3657600" cy="384048"/>
          </a:xfrm>
        </p:spPr>
        <p:txBody>
          <a:bodyPr/>
          <a:lstStyle/>
          <a:p>
            <a:endParaRPr lang="el-GR"/>
          </a:p>
        </p:txBody>
      </p:sp>
      <p:sp>
        <p:nvSpPr>
          <p:cNvPr id="10" name="9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Düz Bağlayıcı"/>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Oval"/>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Oval"/>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Slayt Numarası Yer Tutucusu"/>
          <p:cNvSpPr>
            <a:spLocks noGrp="1"/>
          </p:cNvSpPr>
          <p:nvPr>
            <p:ph type="sldNum" sz="quarter" idx="12"/>
          </p:nvPr>
        </p:nvSpPr>
        <p:spPr bwMode="auto">
          <a:xfrm>
            <a:off x="1325544" y="4928702"/>
            <a:ext cx="609600" cy="517524"/>
          </a:xfrm>
        </p:spPr>
        <p:txBody>
          <a:bodyPr/>
          <a:lstStyle/>
          <a:p>
            <a:fld id="{24F7F8D0-3D2F-4BA4-96D8-7B50A6875046}" type="slidenum">
              <a:rPr lang="el-GR" smtClean="0"/>
              <a:pPr/>
              <a:t>‹#›</a:t>
            </a:fld>
            <a:endParaRPr lang="el-GR"/>
          </a:p>
        </p:txBody>
      </p:sp>
    </p:spTree>
  </p:cSld>
  <p:clrMapOvr>
    <a:overrideClrMapping bg1="lt1" tx1="dk1" bg2="lt2" tx2="dk2" accent1="accent1" accent2="accent2" accent3="accent3" accent4="accent4" accent5="accent5" accent6="accent6" hlink="hlink" folHlink="folHlink"/>
  </p:clrMapOvr>
  <p:transition spd="med">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r>
              <a:rPr lang="tr-TR" smtClean="0"/>
              <a:t>Yazılım Mühendisliği</a:t>
            </a:r>
            <a:endParaRPr lang="el-GR"/>
          </a:p>
        </p:txBody>
      </p:sp>
      <p:sp>
        <p:nvSpPr>
          <p:cNvPr id="5" name="4 Altbilgi Yer Tutucusu"/>
          <p:cNvSpPr>
            <a:spLocks noGrp="1"/>
          </p:cNvSpPr>
          <p:nvPr>
            <p:ph type="ftr" sz="quarter" idx="11"/>
          </p:nvPr>
        </p:nvSpPr>
        <p:spPr/>
        <p:txBody>
          <a:bodyPr/>
          <a:lstStyle/>
          <a:p>
            <a:endParaRPr lang="el-GR"/>
          </a:p>
        </p:txBody>
      </p:sp>
      <p:sp>
        <p:nvSpPr>
          <p:cNvPr id="6" name="5 Slayt Numarası Yer Tutucusu"/>
          <p:cNvSpPr>
            <a:spLocks noGrp="1"/>
          </p:cNvSpPr>
          <p:nvPr>
            <p:ph type="sldNum" sz="quarter" idx="12"/>
          </p:nvPr>
        </p:nvSpPr>
        <p:spPr/>
        <p:txBody>
          <a:bodyPr/>
          <a:lstStyle/>
          <a:p>
            <a:r>
              <a:rPr lang="tr-TR" smtClean="0"/>
              <a:t>Yansı - </a:t>
            </a:r>
            <a:fld id="{FDD4DBE9-5CCA-4C30-9912-E8691CD47E40}" type="slidenum">
              <a:rPr lang="el-GR" smtClean="0"/>
              <a:pPr/>
              <a:t>‹#›</a:t>
            </a:fld>
            <a:endParaRPr lang="el-GR"/>
          </a:p>
        </p:txBody>
      </p:sp>
    </p:spTree>
  </p:cSld>
  <p:clrMapOvr>
    <a:masterClrMapping/>
  </p:clrMapOvr>
  <p:transition spd="med">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9"/>
            <a:ext cx="16764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r>
              <a:rPr lang="tr-TR" smtClean="0"/>
              <a:t>Yazılım Mühendisliği</a:t>
            </a:r>
            <a:endParaRPr lang="el-GR"/>
          </a:p>
        </p:txBody>
      </p:sp>
      <p:sp>
        <p:nvSpPr>
          <p:cNvPr id="5" name="4 Altbilgi Yer Tutucusu"/>
          <p:cNvSpPr>
            <a:spLocks noGrp="1"/>
          </p:cNvSpPr>
          <p:nvPr>
            <p:ph type="ftr" sz="quarter" idx="11"/>
          </p:nvPr>
        </p:nvSpPr>
        <p:spPr/>
        <p:txBody>
          <a:bodyPr/>
          <a:lstStyle/>
          <a:p>
            <a:endParaRPr lang="el-GR"/>
          </a:p>
        </p:txBody>
      </p:sp>
      <p:sp>
        <p:nvSpPr>
          <p:cNvPr id="6" name="5 Slayt Numarası Yer Tutucusu"/>
          <p:cNvSpPr>
            <a:spLocks noGrp="1"/>
          </p:cNvSpPr>
          <p:nvPr>
            <p:ph type="sldNum" sz="quarter" idx="12"/>
          </p:nvPr>
        </p:nvSpPr>
        <p:spPr/>
        <p:txBody>
          <a:bodyPr/>
          <a:lstStyle/>
          <a:p>
            <a:r>
              <a:rPr lang="tr-TR" smtClean="0"/>
              <a:t>Yansı - </a:t>
            </a:r>
            <a:fld id="{E40741FD-A872-415F-A014-31060AEC62D1}" type="slidenum">
              <a:rPr lang="el-GR" smtClean="0"/>
              <a:pPr/>
              <a:t>‹#›</a:t>
            </a:fld>
            <a:endParaRPr lang="el-GR"/>
          </a:p>
        </p:txBody>
      </p:sp>
    </p:spTree>
  </p:cSld>
  <p:clrMapOvr>
    <a:masterClrMapping/>
  </p:clrMapOvr>
  <p:transition spd="med">
    <p:pull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Başlık ve Tablo">
    <p:spTree>
      <p:nvGrpSpPr>
        <p:cNvPr id="1" name=""/>
        <p:cNvGrpSpPr/>
        <p:nvPr/>
      </p:nvGrpSpPr>
      <p:grpSpPr>
        <a:xfrm>
          <a:off x="0" y="0"/>
          <a:ext cx="0" cy="0"/>
          <a:chOff x="0" y="0"/>
          <a:chExt cx="0" cy="0"/>
        </a:xfrm>
      </p:grpSpPr>
      <p:sp>
        <p:nvSpPr>
          <p:cNvPr id="2" name="1 Başlık"/>
          <p:cNvSpPr>
            <a:spLocks noGrp="1"/>
          </p:cNvSpPr>
          <p:nvPr>
            <p:ph type="title"/>
          </p:nvPr>
        </p:nvSpPr>
        <p:spPr>
          <a:xfrm>
            <a:off x="914400" y="277813"/>
            <a:ext cx="7772400" cy="774700"/>
          </a:xfrm>
        </p:spPr>
        <p:txBody>
          <a:bodyPr/>
          <a:lstStyle/>
          <a:p>
            <a:r>
              <a:rPr lang="tr-TR" smtClean="0"/>
              <a:t>Asıl başlık stili için tıklatın</a:t>
            </a:r>
            <a:endParaRPr lang="tr-TR"/>
          </a:p>
        </p:txBody>
      </p:sp>
      <p:sp>
        <p:nvSpPr>
          <p:cNvPr id="3" name="2 Tablo Yer Tutucusu"/>
          <p:cNvSpPr>
            <a:spLocks noGrp="1"/>
          </p:cNvSpPr>
          <p:nvPr>
            <p:ph type="tbl" idx="1"/>
          </p:nvPr>
        </p:nvSpPr>
        <p:spPr>
          <a:xfrm>
            <a:off x="914400" y="1339850"/>
            <a:ext cx="7772400" cy="4752975"/>
          </a:xfrm>
        </p:spPr>
        <p:txBody>
          <a:bodyPr/>
          <a:lstStyle/>
          <a:p>
            <a:endParaRPr lang="tr-TR"/>
          </a:p>
        </p:txBody>
      </p:sp>
      <p:sp>
        <p:nvSpPr>
          <p:cNvPr id="4" name="3 Veri Yer Tutucusu"/>
          <p:cNvSpPr>
            <a:spLocks noGrp="1"/>
          </p:cNvSpPr>
          <p:nvPr>
            <p:ph type="dt" sz="half" idx="10"/>
          </p:nvPr>
        </p:nvSpPr>
        <p:spPr>
          <a:xfrm>
            <a:off x="34925" y="6500813"/>
            <a:ext cx="1981200" cy="457200"/>
          </a:xfrm>
        </p:spPr>
        <p:txBody>
          <a:bodyPr/>
          <a:lstStyle>
            <a:lvl1pPr>
              <a:defRPr/>
            </a:lvl1pPr>
          </a:lstStyle>
          <a:p>
            <a:r>
              <a:rPr lang="tr-TR" smtClean="0"/>
              <a:t>Yazılım Mühendisliği</a:t>
            </a:r>
            <a:endParaRPr lang="el-GR"/>
          </a:p>
        </p:txBody>
      </p:sp>
      <p:sp>
        <p:nvSpPr>
          <p:cNvPr id="5" name="4 Altbilgi Yer Tutucusu"/>
          <p:cNvSpPr>
            <a:spLocks noGrp="1"/>
          </p:cNvSpPr>
          <p:nvPr>
            <p:ph type="ftr" sz="quarter" idx="11"/>
          </p:nvPr>
        </p:nvSpPr>
        <p:spPr>
          <a:xfrm>
            <a:off x="6137275" y="6572250"/>
            <a:ext cx="2971800" cy="457200"/>
          </a:xfrm>
        </p:spPr>
        <p:txBody>
          <a:bodyPr/>
          <a:lstStyle>
            <a:lvl1pPr>
              <a:defRPr/>
            </a:lvl1pPr>
          </a:lstStyle>
          <a:p>
            <a:endParaRPr lang="el-GR"/>
          </a:p>
        </p:txBody>
      </p:sp>
      <p:sp>
        <p:nvSpPr>
          <p:cNvPr id="6" name="5 Slayt Numarası Yer Tutucusu"/>
          <p:cNvSpPr>
            <a:spLocks noGrp="1"/>
          </p:cNvSpPr>
          <p:nvPr>
            <p:ph type="sldNum" sz="quarter" idx="12"/>
          </p:nvPr>
        </p:nvSpPr>
        <p:spPr>
          <a:xfrm>
            <a:off x="8172450" y="0"/>
            <a:ext cx="1079500" cy="457200"/>
          </a:xfrm>
        </p:spPr>
        <p:txBody>
          <a:bodyPr/>
          <a:lstStyle>
            <a:lvl1pPr>
              <a:defRPr/>
            </a:lvl1pPr>
          </a:lstStyle>
          <a:p>
            <a:r>
              <a:rPr lang="tr-TR"/>
              <a:t>Yansı - </a:t>
            </a:r>
            <a:fld id="{2CD0C034-1292-431D-8A87-8381FD348C49}" type="slidenum">
              <a:rPr lang="el-GR"/>
              <a:pPr/>
              <a:t>‹#›</a:t>
            </a:fld>
            <a:endParaRPr lang="el-GR"/>
          </a:p>
        </p:txBody>
      </p:sp>
    </p:spTree>
  </p:cSld>
  <p:clrMapOvr>
    <a:masterClrMapping/>
  </p:clrMapOvr>
  <p:transition spd="med">
    <p:pull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İçerik">
    <p:spTree>
      <p:nvGrpSpPr>
        <p:cNvPr id="1" name=""/>
        <p:cNvGrpSpPr/>
        <p:nvPr/>
      </p:nvGrpSpPr>
      <p:grpSpPr>
        <a:xfrm>
          <a:off x="0" y="0"/>
          <a:ext cx="0" cy="0"/>
          <a:chOff x="0" y="0"/>
          <a:chExt cx="0" cy="0"/>
        </a:xfrm>
      </p:grpSpPr>
      <p:sp>
        <p:nvSpPr>
          <p:cNvPr id="2" name="1 İçerik Yer Tutucusu"/>
          <p:cNvSpPr>
            <a:spLocks noGrp="1"/>
          </p:cNvSpPr>
          <p:nvPr>
            <p:ph/>
          </p:nvPr>
        </p:nvSpPr>
        <p:spPr>
          <a:xfrm>
            <a:off x="1524000" y="190500"/>
            <a:ext cx="7010400" cy="58293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3" name="2 Veri Yer Tutucusu"/>
          <p:cNvSpPr>
            <a:spLocks noGrp="1"/>
          </p:cNvSpPr>
          <p:nvPr>
            <p:ph type="dt" sz="half" idx="10"/>
          </p:nvPr>
        </p:nvSpPr>
        <p:spPr>
          <a:xfrm>
            <a:off x="6629400" y="6248400"/>
            <a:ext cx="1905000" cy="457200"/>
          </a:xfrm>
        </p:spPr>
        <p:txBody>
          <a:bodyPr/>
          <a:lstStyle>
            <a:lvl1pPr>
              <a:defRPr/>
            </a:lvl1pPr>
          </a:lstStyle>
          <a:p>
            <a:endParaRPr lang="tr-TR"/>
          </a:p>
        </p:txBody>
      </p:sp>
      <p:sp>
        <p:nvSpPr>
          <p:cNvPr id="4" name="3 Altbilgi Yer Tutucusu"/>
          <p:cNvSpPr>
            <a:spLocks noGrp="1"/>
          </p:cNvSpPr>
          <p:nvPr>
            <p:ph type="ftr" sz="quarter" idx="11"/>
          </p:nvPr>
        </p:nvSpPr>
        <p:spPr>
          <a:xfrm>
            <a:off x="3276600" y="6248400"/>
            <a:ext cx="2895600" cy="457200"/>
          </a:xfrm>
        </p:spPr>
        <p:txBody>
          <a:bodyPr/>
          <a:lstStyle>
            <a:lvl1pPr>
              <a:defRPr/>
            </a:lvl1pPr>
          </a:lstStyle>
          <a:p>
            <a:r>
              <a:rPr lang="tr-TR" smtClean="0"/>
              <a:t>Yazılım Mühendisliği</a:t>
            </a:r>
            <a:endParaRPr lang="tr-TR"/>
          </a:p>
        </p:txBody>
      </p:sp>
      <p:sp>
        <p:nvSpPr>
          <p:cNvPr id="5" name="4 Slayt Numarası Yer Tutucusu"/>
          <p:cNvSpPr>
            <a:spLocks noGrp="1"/>
          </p:cNvSpPr>
          <p:nvPr>
            <p:ph type="sldNum" sz="quarter" idx="12"/>
          </p:nvPr>
        </p:nvSpPr>
        <p:spPr>
          <a:xfrm>
            <a:off x="1524000" y="6248400"/>
            <a:ext cx="1295400" cy="457200"/>
          </a:xfrm>
        </p:spPr>
        <p:txBody>
          <a:bodyPr/>
          <a:lstStyle>
            <a:lvl1pPr>
              <a:defRPr/>
            </a:lvl1pPr>
          </a:lstStyle>
          <a:p>
            <a:fld id="{352C160F-2A20-43C2-ACA5-F1630552A11C}" type="slidenum">
              <a:rPr lang="tr-TR"/>
              <a:pPr/>
              <a:t>‹#›</a:t>
            </a:fld>
            <a:endParaRPr lang="tr-T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OverTx">
  <p:cSld name="Başlık, Metin Üzerinde 2 İçerik">
    <p:spTree>
      <p:nvGrpSpPr>
        <p:cNvPr id="1" name=""/>
        <p:cNvGrpSpPr/>
        <p:nvPr/>
      </p:nvGrpSpPr>
      <p:grpSpPr>
        <a:xfrm>
          <a:off x="0" y="0"/>
          <a:ext cx="0" cy="0"/>
          <a:chOff x="0" y="0"/>
          <a:chExt cx="0" cy="0"/>
        </a:xfrm>
      </p:grpSpPr>
      <p:sp>
        <p:nvSpPr>
          <p:cNvPr id="2" name="1 Başlık"/>
          <p:cNvSpPr>
            <a:spLocks noGrp="1"/>
          </p:cNvSpPr>
          <p:nvPr>
            <p:ph type="title"/>
          </p:nvPr>
        </p:nvSpPr>
        <p:spPr>
          <a:xfrm>
            <a:off x="1524000" y="190500"/>
            <a:ext cx="7010400" cy="1527175"/>
          </a:xfrm>
        </p:spPr>
        <p:txBody>
          <a:bodyPr/>
          <a:lstStyle/>
          <a:p>
            <a:r>
              <a:rPr lang="tr-TR" smtClean="0"/>
              <a:t>Asıl başlık stili için tıklatın</a:t>
            </a:r>
            <a:endParaRPr lang="tr-TR"/>
          </a:p>
        </p:txBody>
      </p:sp>
      <p:sp>
        <p:nvSpPr>
          <p:cNvPr id="3" name="2 İçerik Yer Tutucusu"/>
          <p:cNvSpPr>
            <a:spLocks noGrp="1"/>
          </p:cNvSpPr>
          <p:nvPr>
            <p:ph sz="quarter" idx="1"/>
          </p:nvPr>
        </p:nvSpPr>
        <p:spPr>
          <a:xfrm>
            <a:off x="1524000" y="1905000"/>
            <a:ext cx="3429000" cy="1981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quarter" idx="2"/>
          </p:nvPr>
        </p:nvSpPr>
        <p:spPr>
          <a:xfrm>
            <a:off x="5105400" y="1905000"/>
            <a:ext cx="3429000" cy="1981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half" idx="3"/>
          </p:nvPr>
        </p:nvSpPr>
        <p:spPr>
          <a:xfrm>
            <a:off x="1524000" y="4038600"/>
            <a:ext cx="7010400" cy="1981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Veri Yer Tutucusu"/>
          <p:cNvSpPr>
            <a:spLocks noGrp="1"/>
          </p:cNvSpPr>
          <p:nvPr>
            <p:ph type="dt" sz="half" idx="10"/>
          </p:nvPr>
        </p:nvSpPr>
        <p:spPr>
          <a:xfrm>
            <a:off x="6629400" y="6248400"/>
            <a:ext cx="1905000" cy="457200"/>
          </a:xfrm>
        </p:spPr>
        <p:txBody>
          <a:bodyPr/>
          <a:lstStyle>
            <a:lvl1pPr>
              <a:defRPr/>
            </a:lvl1pPr>
          </a:lstStyle>
          <a:p>
            <a:endParaRPr lang="tr-TR"/>
          </a:p>
        </p:txBody>
      </p:sp>
      <p:sp>
        <p:nvSpPr>
          <p:cNvPr id="7" name="6 Altbilgi Yer Tutucusu"/>
          <p:cNvSpPr>
            <a:spLocks noGrp="1"/>
          </p:cNvSpPr>
          <p:nvPr>
            <p:ph type="ftr" sz="quarter" idx="11"/>
          </p:nvPr>
        </p:nvSpPr>
        <p:spPr>
          <a:xfrm>
            <a:off x="3276600" y="6248400"/>
            <a:ext cx="2895600" cy="457200"/>
          </a:xfrm>
        </p:spPr>
        <p:txBody>
          <a:bodyPr/>
          <a:lstStyle>
            <a:lvl1pPr>
              <a:defRPr/>
            </a:lvl1pPr>
          </a:lstStyle>
          <a:p>
            <a:r>
              <a:rPr lang="tr-TR" smtClean="0"/>
              <a:t>Yazılım Mühendisliği</a:t>
            </a:r>
            <a:endParaRPr lang="tr-TR"/>
          </a:p>
        </p:txBody>
      </p:sp>
      <p:sp>
        <p:nvSpPr>
          <p:cNvPr id="8" name="7 Slayt Numarası Yer Tutucusu"/>
          <p:cNvSpPr>
            <a:spLocks noGrp="1"/>
          </p:cNvSpPr>
          <p:nvPr>
            <p:ph type="sldNum" sz="quarter" idx="12"/>
          </p:nvPr>
        </p:nvSpPr>
        <p:spPr>
          <a:xfrm>
            <a:off x="1524000" y="6248400"/>
            <a:ext cx="1295400" cy="457200"/>
          </a:xfrm>
        </p:spPr>
        <p:txBody>
          <a:bodyPr/>
          <a:lstStyle>
            <a:lvl1pPr>
              <a:defRPr/>
            </a:lvl1pPr>
          </a:lstStyle>
          <a:p>
            <a:fld id="{B7A65AE7-314E-4053-A39E-AB60B5950A46}" type="slidenum">
              <a:rPr lang="tr-T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8" name="7 İçerik Yer Tutucusu"/>
          <p:cNvSpPr>
            <a:spLocks noGrp="1"/>
          </p:cNvSpPr>
          <p:nvPr>
            <p:ph sz="quarter" idx="1"/>
          </p:nvPr>
        </p:nvSpPr>
        <p:spPr>
          <a:xfrm>
            <a:off x="457200" y="1600200"/>
            <a:ext cx="7467600" cy="4873752"/>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4"/>
          </p:nvPr>
        </p:nvSpPr>
        <p:spPr/>
        <p:txBody>
          <a:bodyPr rtlCol="0"/>
          <a:lstStyle/>
          <a:p>
            <a:r>
              <a:rPr lang="tr-TR" smtClean="0"/>
              <a:t>Yazılım Mühendisliği</a:t>
            </a:r>
            <a:endParaRPr lang="el-GR"/>
          </a:p>
        </p:txBody>
      </p:sp>
      <p:sp>
        <p:nvSpPr>
          <p:cNvPr id="9" name="8 Slayt Numarası Yer Tutucusu"/>
          <p:cNvSpPr>
            <a:spLocks noGrp="1"/>
          </p:cNvSpPr>
          <p:nvPr>
            <p:ph type="sldNum" sz="quarter" idx="15"/>
          </p:nvPr>
        </p:nvSpPr>
        <p:spPr/>
        <p:txBody>
          <a:bodyPr rtlCol="0"/>
          <a:lstStyle/>
          <a:p>
            <a:r>
              <a:rPr lang="tr-TR" smtClean="0"/>
              <a:t>Yansı - </a:t>
            </a:r>
            <a:fld id="{2D40A5DA-C147-4D9C-BEC6-4075455C1334}" type="slidenum">
              <a:rPr lang="el-GR" smtClean="0"/>
              <a:pPr/>
              <a:t>‹#›</a:t>
            </a:fld>
            <a:endParaRPr lang="el-GR"/>
          </a:p>
        </p:txBody>
      </p:sp>
      <p:sp>
        <p:nvSpPr>
          <p:cNvPr id="10" name="9 Altbilgi Yer Tutucusu"/>
          <p:cNvSpPr>
            <a:spLocks noGrp="1"/>
          </p:cNvSpPr>
          <p:nvPr>
            <p:ph type="ftr" sz="quarter" idx="16"/>
          </p:nvPr>
        </p:nvSpPr>
        <p:spPr/>
        <p:txBody>
          <a:bodyPr rtlCol="0"/>
          <a:lstStyle/>
          <a:p>
            <a:endParaRPr lang="el-GR"/>
          </a:p>
        </p:txBody>
      </p:sp>
    </p:spTree>
  </p:cSld>
  <p:clrMapOvr>
    <a:masterClrMapping/>
  </p:clrMapOvr>
  <p:transition spd="med">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2286000" y="2895600"/>
            <a:ext cx="6172200" cy="2053590"/>
          </a:xfrm>
        </p:spPr>
        <p:txBody>
          <a:bodyPr/>
          <a:lstStyle>
            <a:lvl1pPr algn="l">
              <a:buNone/>
              <a:defRPr sz="3000" b="1" cap="small" baseline="0"/>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bwMode="auto">
          <a:xfrm rot="5400000">
            <a:off x="7763256" y="1170432"/>
            <a:ext cx="2286000" cy="381000"/>
          </a:xfrm>
        </p:spPr>
        <p:txBody>
          <a:bodyPr/>
          <a:lstStyle/>
          <a:p>
            <a:r>
              <a:rPr lang="tr-TR" smtClean="0"/>
              <a:t>Yazılım Mühendisliği</a:t>
            </a:r>
            <a:endParaRPr lang="el-GR"/>
          </a:p>
        </p:txBody>
      </p:sp>
      <p:sp>
        <p:nvSpPr>
          <p:cNvPr id="5" name="4 Altbilgi Yer Tutucusu"/>
          <p:cNvSpPr>
            <a:spLocks noGrp="1"/>
          </p:cNvSpPr>
          <p:nvPr>
            <p:ph type="ftr" sz="quarter" idx="11"/>
          </p:nvPr>
        </p:nvSpPr>
        <p:spPr bwMode="auto">
          <a:xfrm rot="5400000">
            <a:off x="7077456" y="4178808"/>
            <a:ext cx="3657600" cy="384048"/>
          </a:xfrm>
        </p:spPr>
        <p:txBody>
          <a:bodyPr/>
          <a:lstStyle/>
          <a:p>
            <a:endParaRPr lang="el-GR"/>
          </a:p>
        </p:txBody>
      </p:sp>
      <p:sp>
        <p:nvSpPr>
          <p:cNvPr id="9" name="8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Oval"/>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Oval"/>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Oval"/>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Düz Bağlayıcı"/>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Slayt Numarası Yer Tutucusu"/>
          <p:cNvSpPr>
            <a:spLocks noGrp="1"/>
          </p:cNvSpPr>
          <p:nvPr>
            <p:ph type="sldNum" sz="quarter" idx="12"/>
          </p:nvPr>
        </p:nvSpPr>
        <p:spPr bwMode="auto">
          <a:xfrm>
            <a:off x="1340616" y="4928702"/>
            <a:ext cx="609600" cy="517524"/>
          </a:xfrm>
        </p:spPr>
        <p:txBody>
          <a:bodyPr/>
          <a:lstStyle/>
          <a:p>
            <a:r>
              <a:rPr lang="tr-TR" smtClean="0"/>
              <a:t>Yansı - </a:t>
            </a:r>
            <a:fld id="{38FEE86D-5F28-4143-AA93-CA2E93950E4E}" type="slidenum">
              <a:rPr lang="el-GR" smtClean="0"/>
              <a:pPr/>
              <a:t>‹#›</a:t>
            </a:fld>
            <a:endParaRPr lang="el-GR"/>
          </a:p>
        </p:txBody>
      </p:sp>
    </p:spTree>
  </p:cSld>
  <p:clrMapOvr>
    <a:overrideClrMapping bg1="dk1" tx1="lt1" bg2="dk2" tx2="lt2" accent1="accent1" accent2="accent2" accent3="accent3" accent4="accent4" accent5="accent5" accent6="accent6" hlink="hlink" folHlink="folHlink"/>
  </p:clrMapOvr>
  <p:transition spd="med">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p>
            <a:r>
              <a:rPr lang="tr-TR" smtClean="0"/>
              <a:t>Yazılım Mühendisliği</a:t>
            </a:r>
            <a:endParaRPr lang="el-GR"/>
          </a:p>
        </p:txBody>
      </p:sp>
      <p:sp>
        <p:nvSpPr>
          <p:cNvPr id="6" name="5 Altbilgi Yer Tutucusu"/>
          <p:cNvSpPr>
            <a:spLocks noGrp="1"/>
          </p:cNvSpPr>
          <p:nvPr>
            <p:ph type="ftr" sz="quarter" idx="11"/>
          </p:nvPr>
        </p:nvSpPr>
        <p:spPr/>
        <p:txBody>
          <a:bodyPr/>
          <a:lstStyle/>
          <a:p>
            <a:endParaRPr lang="el-GR"/>
          </a:p>
        </p:txBody>
      </p:sp>
      <p:sp>
        <p:nvSpPr>
          <p:cNvPr id="7" name="6 Slayt Numarası Yer Tutucusu"/>
          <p:cNvSpPr>
            <a:spLocks noGrp="1"/>
          </p:cNvSpPr>
          <p:nvPr>
            <p:ph type="sldNum" sz="quarter" idx="12"/>
          </p:nvPr>
        </p:nvSpPr>
        <p:spPr/>
        <p:txBody>
          <a:bodyPr/>
          <a:lstStyle/>
          <a:p>
            <a:r>
              <a:rPr lang="tr-TR" smtClean="0"/>
              <a:t>Yansı - </a:t>
            </a:r>
            <a:fld id="{15756D50-0193-499B-B221-8C55694EEAA1}" type="slidenum">
              <a:rPr lang="el-GR" smtClean="0"/>
              <a:pPr/>
              <a:t>‹#›</a:t>
            </a:fld>
            <a:endParaRPr lang="el-GR"/>
          </a:p>
        </p:txBody>
      </p:sp>
      <p:sp>
        <p:nvSpPr>
          <p:cNvPr id="9" name="8 İçerik Yer Tutucusu"/>
          <p:cNvSpPr>
            <a:spLocks noGrp="1"/>
          </p:cNvSpPr>
          <p:nvPr>
            <p:ph sz="quarter" idx="1"/>
          </p:nvPr>
        </p:nvSpPr>
        <p:spPr>
          <a:xfrm>
            <a:off x="457200"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10 İçerik Yer Tutucusu"/>
          <p:cNvSpPr>
            <a:spLocks noGrp="1"/>
          </p:cNvSpPr>
          <p:nvPr>
            <p:ph sz="quarter" idx="2"/>
          </p:nvPr>
        </p:nvSpPr>
        <p:spPr>
          <a:xfrm>
            <a:off x="4270248"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transition spd="med">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7543800" cy="1143000"/>
          </a:xfrm>
        </p:spPr>
        <p:txBody>
          <a:bodyPr anchor="b"/>
          <a:lstStyle>
            <a:lvl1pPr>
              <a:defRPr/>
            </a:lvl1pPr>
          </a:lstStyle>
          <a:p>
            <a:r>
              <a:rPr kumimoji="0" lang="tr-TR" smtClean="0"/>
              <a:t>Asıl başlık stili için tıklatın</a:t>
            </a:r>
            <a:endParaRPr kumimoji="0" lang="en-US"/>
          </a:p>
        </p:txBody>
      </p:sp>
      <p:sp>
        <p:nvSpPr>
          <p:cNvPr id="7" name="6 Veri Yer Tutucusu"/>
          <p:cNvSpPr>
            <a:spLocks noGrp="1"/>
          </p:cNvSpPr>
          <p:nvPr>
            <p:ph type="dt" sz="half" idx="10"/>
          </p:nvPr>
        </p:nvSpPr>
        <p:spPr/>
        <p:txBody>
          <a:bodyPr/>
          <a:lstStyle/>
          <a:p>
            <a:r>
              <a:rPr lang="tr-TR" smtClean="0"/>
              <a:t>Yazılım Mühendisliği</a:t>
            </a:r>
            <a:endParaRPr lang="el-GR"/>
          </a:p>
        </p:txBody>
      </p:sp>
      <p:sp>
        <p:nvSpPr>
          <p:cNvPr id="8" name="7 Altbilgi Yer Tutucusu"/>
          <p:cNvSpPr>
            <a:spLocks noGrp="1"/>
          </p:cNvSpPr>
          <p:nvPr>
            <p:ph type="ftr" sz="quarter" idx="11"/>
          </p:nvPr>
        </p:nvSpPr>
        <p:spPr/>
        <p:txBody>
          <a:bodyPr/>
          <a:lstStyle/>
          <a:p>
            <a:endParaRPr lang="el-GR"/>
          </a:p>
        </p:txBody>
      </p:sp>
      <p:sp>
        <p:nvSpPr>
          <p:cNvPr id="9" name="8 Slayt Numarası Yer Tutucusu"/>
          <p:cNvSpPr>
            <a:spLocks noGrp="1"/>
          </p:cNvSpPr>
          <p:nvPr>
            <p:ph type="sldNum" sz="quarter" idx="12"/>
          </p:nvPr>
        </p:nvSpPr>
        <p:spPr/>
        <p:txBody>
          <a:bodyPr/>
          <a:lstStyle/>
          <a:p>
            <a:r>
              <a:rPr lang="tr-TR" smtClean="0"/>
              <a:t>Yansı - </a:t>
            </a:r>
            <a:fld id="{22D5DFFD-FEEC-409A-81D7-2559435C6E38}" type="slidenum">
              <a:rPr lang="el-GR" smtClean="0"/>
              <a:pPr/>
              <a:t>‹#›</a:t>
            </a:fld>
            <a:endParaRPr lang="el-GR"/>
          </a:p>
        </p:txBody>
      </p:sp>
      <p:sp>
        <p:nvSpPr>
          <p:cNvPr id="11" name="10 İçerik Yer Tutucusu"/>
          <p:cNvSpPr>
            <a:spLocks noGrp="1"/>
          </p:cNvSpPr>
          <p:nvPr>
            <p:ph sz="quarter" idx="2"/>
          </p:nvPr>
        </p:nvSpPr>
        <p:spPr>
          <a:xfrm>
            <a:off x="457200"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12 İçerik Yer Tutucusu"/>
          <p:cNvSpPr>
            <a:spLocks noGrp="1"/>
          </p:cNvSpPr>
          <p:nvPr>
            <p:ph sz="quarter" idx="4"/>
          </p:nvPr>
        </p:nvSpPr>
        <p:spPr>
          <a:xfrm>
            <a:off x="4371975"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2" name="11 Metin Yer Tutucusu"/>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4" name="13 Metin Yer Tutucusu"/>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transition spd="med">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6" name="5 Veri Yer Tutucusu"/>
          <p:cNvSpPr>
            <a:spLocks noGrp="1"/>
          </p:cNvSpPr>
          <p:nvPr>
            <p:ph type="dt" sz="half" idx="10"/>
          </p:nvPr>
        </p:nvSpPr>
        <p:spPr/>
        <p:txBody>
          <a:bodyPr rtlCol="0"/>
          <a:lstStyle/>
          <a:p>
            <a:r>
              <a:rPr lang="tr-TR" smtClean="0"/>
              <a:t>Yazılım Mühendisliği</a:t>
            </a:r>
            <a:endParaRPr lang="el-GR"/>
          </a:p>
        </p:txBody>
      </p:sp>
      <p:sp>
        <p:nvSpPr>
          <p:cNvPr id="7" name="6 Slayt Numarası Yer Tutucusu"/>
          <p:cNvSpPr>
            <a:spLocks noGrp="1"/>
          </p:cNvSpPr>
          <p:nvPr>
            <p:ph type="sldNum" sz="quarter" idx="11"/>
          </p:nvPr>
        </p:nvSpPr>
        <p:spPr/>
        <p:txBody>
          <a:bodyPr rtlCol="0"/>
          <a:lstStyle/>
          <a:p>
            <a:r>
              <a:rPr lang="tr-TR" smtClean="0"/>
              <a:t>Yansı - </a:t>
            </a:r>
            <a:fld id="{27CD60EA-1CBE-45AF-82AD-799254CA846D}" type="slidenum">
              <a:rPr lang="el-GR" smtClean="0"/>
              <a:pPr/>
              <a:t>‹#›</a:t>
            </a:fld>
            <a:endParaRPr lang="el-GR"/>
          </a:p>
        </p:txBody>
      </p:sp>
      <p:sp>
        <p:nvSpPr>
          <p:cNvPr id="8" name="7 Altbilgi Yer Tutucusu"/>
          <p:cNvSpPr>
            <a:spLocks noGrp="1"/>
          </p:cNvSpPr>
          <p:nvPr>
            <p:ph type="ftr" sz="quarter" idx="12"/>
          </p:nvPr>
        </p:nvSpPr>
        <p:spPr/>
        <p:txBody>
          <a:bodyPr rtlCol="0"/>
          <a:lstStyle/>
          <a:p>
            <a:endParaRPr lang="el-GR"/>
          </a:p>
        </p:txBody>
      </p:sp>
    </p:spTree>
  </p:cSld>
  <p:clrMapOvr>
    <a:masterClrMapping/>
  </p:clrMapOvr>
  <p:transition spd="med">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r>
              <a:rPr lang="tr-TR" smtClean="0"/>
              <a:t>Yazılım Mühendisliği</a:t>
            </a:r>
            <a:endParaRPr lang="el-GR"/>
          </a:p>
        </p:txBody>
      </p:sp>
      <p:sp>
        <p:nvSpPr>
          <p:cNvPr id="3" name="2 Altbilgi Yer Tutucusu"/>
          <p:cNvSpPr>
            <a:spLocks noGrp="1"/>
          </p:cNvSpPr>
          <p:nvPr>
            <p:ph type="ftr" sz="quarter" idx="11"/>
          </p:nvPr>
        </p:nvSpPr>
        <p:spPr/>
        <p:txBody>
          <a:bodyPr/>
          <a:lstStyle/>
          <a:p>
            <a:endParaRPr lang="el-GR"/>
          </a:p>
        </p:txBody>
      </p:sp>
      <p:sp>
        <p:nvSpPr>
          <p:cNvPr id="4" name="3 Slayt Numarası Yer Tutucusu"/>
          <p:cNvSpPr>
            <a:spLocks noGrp="1"/>
          </p:cNvSpPr>
          <p:nvPr>
            <p:ph type="sldNum" sz="quarter" idx="12"/>
          </p:nvPr>
        </p:nvSpPr>
        <p:spPr/>
        <p:txBody>
          <a:bodyPr/>
          <a:lstStyle/>
          <a:p>
            <a:r>
              <a:rPr lang="tr-TR" smtClean="0"/>
              <a:t>Yansı - </a:t>
            </a:r>
            <a:fld id="{8ECA009D-D4C9-4907-9DDD-83D63BB8DC91}" type="slidenum">
              <a:rPr lang="el-GR" smtClean="0"/>
              <a:pPr/>
              <a:t>‹#›</a:t>
            </a:fld>
            <a:endParaRPr lang="el-GR"/>
          </a:p>
        </p:txBody>
      </p:sp>
    </p:spTree>
  </p:cSld>
  <p:clrMapOvr>
    <a:masterClrMapping/>
  </p:clrMapOvr>
  <p:transition spd="med">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1">
        <a:schemeClr val="bg1"/>
      </p:bgRef>
    </p:bg>
    <p:spTree>
      <p:nvGrpSpPr>
        <p:cNvPr id="1" name=""/>
        <p:cNvGrpSpPr/>
        <p:nvPr/>
      </p:nvGrpSpPr>
      <p:grpSpPr>
        <a:xfrm>
          <a:off x="0" y="0"/>
          <a:ext cx="0" cy="0"/>
          <a:chOff x="0" y="0"/>
          <a:chExt cx="0" cy="0"/>
        </a:xfrm>
      </p:grpSpPr>
      <p:sp>
        <p:nvSpPr>
          <p:cNvPr id="10" name="9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Başlık"/>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8" name="7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İçerik Yer Tutucusu"/>
          <p:cNvSpPr>
            <a:spLocks noGrp="1"/>
          </p:cNvSpPr>
          <p:nvPr>
            <p:ph sz="quarter" idx="1"/>
          </p:nvPr>
        </p:nvSpPr>
        <p:spPr>
          <a:xfrm>
            <a:off x="304800" y="274320"/>
            <a:ext cx="5638800" cy="6327648"/>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1" name="20 Veri Yer Tutucusu"/>
          <p:cNvSpPr>
            <a:spLocks noGrp="1"/>
          </p:cNvSpPr>
          <p:nvPr>
            <p:ph type="dt" sz="half" idx="14"/>
          </p:nvPr>
        </p:nvSpPr>
        <p:spPr/>
        <p:txBody>
          <a:bodyPr rtlCol="0"/>
          <a:lstStyle/>
          <a:p>
            <a:r>
              <a:rPr lang="tr-TR" smtClean="0"/>
              <a:t>Yazılım Mühendisliği</a:t>
            </a:r>
            <a:endParaRPr lang="el-GR"/>
          </a:p>
        </p:txBody>
      </p:sp>
      <p:sp>
        <p:nvSpPr>
          <p:cNvPr id="22" name="21 Slayt Numarası Yer Tutucusu"/>
          <p:cNvSpPr>
            <a:spLocks noGrp="1"/>
          </p:cNvSpPr>
          <p:nvPr>
            <p:ph type="sldNum" sz="quarter" idx="15"/>
          </p:nvPr>
        </p:nvSpPr>
        <p:spPr/>
        <p:txBody>
          <a:bodyPr rtlCol="0"/>
          <a:lstStyle/>
          <a:p>
            <a:r>
              <a:rPr lang="tr-TR" smtClean="0"/>
              <a:t>Yansı - </a:t>
            </a:r>
            <a:fld id="{6A8D296B-4E23-42DB-A697-1282BA681466}" type="slidenum">
              <a:rPr lang="el-GR" smtClean="0"/>
              <a:pPr/>
              <a:t>‹#›</a:t>
            </a:fld>
            <a:endParaRPr lang="el-GR"/>
          </a:p>
        </p:txBody>
      </p:sp>
      <p:sp>
        <p:nvSpPr>
          <p:cNvPr id="23" name="22 Altbilgi Yer Tutucusu"/>
          <p:cNvSpPr>
            <a:spLocks noGrp="1"/>
          </p:cNvSpPr>
          <p:nvPr>
            <p:ph type="ftr" sz="quarter" idx="16"/>
          </p:nvPr>
        </p:nvSpPr>
        <p:spPr/>
        <p:txBody>
          <a:bodyPr rtlCol="0"/>
          <a:lstStyle/>
          <a:p>
            <a:endParaRPr lang="el-GR"/>
          </a:p>
        </p:txBody>
      </p:sp>
    </p:spTree>
  </p:cSld>
  <p:clrMapOvr>
    <a:overrideClrMapping bg1="lt1" tx1="dk1" bg2="lt2" tx2="dk2" accent1="accent1" accent2="accent2" accent3="accent3" accent4="accent4" accent5="accent5" accent6="accent6" hlink="hlink" folHlink="folHlink"/>
  </p:clrMapOvr>
  <p:transition spd="med">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Düz Bağlayıcı"/>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Başlık"/>
          <p:cNvSpPr>
            <a:spLocks noGrp="1"/>
          </p:cNvSpPr>
          <p:nvPr>
            <p:ph type="title"/>
          </p:nvPr>
        </p:nvSpPr>
        <p:spPr>
          <a:xfrm rot="5400000">
            <a:off x="3350133" y="3200400"/>
            <a:ext cx="6309360" cy="457200"/>
          </a:xfrm>
        </p:spPr>
        <p:txBody>
          <a:bodyPr anchor="b"/>
          <a:lstStyle>
            <a:lvl1pPr algn="l">
              <a:buNone/>
              <a:defRPr sz="2000" b="1"/>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10" name="9 Düz Bağlayıcı"/>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Dikdörtgen"/>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Veri Yer Tutucusu"/>
          <p:cNvSpPr>
            <a:spLocks noGrp="1"/>
          </p:cNvSpPr>
          <p:nvPr>
            <p:ph type="dt" sz="half" idx="10"/>
          </p:nvPr>
        </p:nvSpPr>
        <p:spPr/>
        <p:txBody>
          <a:bodyPr rtlCol="0"/>
          <a:lstStyle/>
          <a:p>
            <a:r>
              <a:rPr lang="tr-TR" smtClean="0"/>
              <a:t>Yazılım Mühendisliği</a:t>
            </a:r>
            <a:endParaRPr lang="el-GR"/>
          </a:p>
        </p:txBody>
      </p:sp>
      <p:sp>
        <p:nvSpPr>
          <p:cNvPr id="18" name="17 Slayt Numarası Yer Tutucusu"/>
          <p:cNvSpPr>
            <a:spLocks noGrp="1"/>
          </p:cNvSpPr>
          <p:nvPr>
            <p:ph type="sldNum" sz="quarter" idx="11"/>
          </p:nvPr>
        </p:nvSpPr>
        <p:spPr/>
        <p:txBody>
          <a:bodyPr rtlCol="0"/>
          <a:lstStyle/>
          <a:p>
            <a:r>
              <a:rPr lang="tr-TR" smtClean="0"/>
              <a:t>Yansı - </a:t>
            </a:r>
            <a:fld id="{18CE6843-E777-4D67-8B60-111303A0F11D}" type="slidenum">
              <a:rPr lang="el-GR" smtClean="0"/>
              <a:pPr/>
              <a:t>‹#›</a:t>
            </a:fld>
            <a:endParaRPr lang="el-GR"/>
          </a:p>
        </p:txBody>
      </p:sp>
      <p:sp>
        <p:nvSpPr>
          <p:cNvPr id="21" name="20 Altbilgi Yer Tutucusu"/>
          <p:cNvSpPr>
            <a:spLocks noGrp="1"/>
          </p:cNvSpPr>
          <p:nvPr>
            <p:ph type="ftr" sz="quarter" idx="12"/>
          </p:nvPr>
        </p:nvSpPr>
        <p:spPr/>
        <p:txBody>
          <a:bodyPr rtlCol="0"/>
          <a:lstStyle/>
          <a:p>
            <a:endParaRPr lang="el-GR"/>
          </a:p>
        </p:txBody>
      </p:sp>
    </p:spTree>
  </p:cSld>
  <p:clrMapOvr>
    <a:masterClrMapping/>
  </p:clrMapOvr>
  <p:transition spd="med">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Başlık Yer Tutucusu"/>
          <p:cNvSpPr>
            <a:spLocks noGrp="1"/>
          </p:cNvSpPr>
          <p:nvPr>
            <p:ph type="title"/>
          </p:nvPr>
        </p:nvSpPr>
        <p:spPr>
          <a:xfrm>
            <a:off x="457200" y="274638"/>
            <a:ext cx="7467600" cy="1143000"/>
          </a:xfrm>
          <a:prstGeom prst="rect">
            <a:avLst/>
          </a:prstGeom>
        </p:spPr>
        <p:txBody>
          <a:bodyPr vert="horz" anchor="b">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13 Veri Yer Tutucusu"/>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r>
              <a:rPr lang="tr-TR" smtClean="0"/>
              <a:t>Yazılım Mühendisliği</a:t>
            </a:r>
            <a:endParaRPr lang="el-GR"/>
          </a:p>
        </p:txBody>
      </p:sp>
      <p:sp>
        <p:nvSpPr>
          <p:cNvPr id="3" name="2 Altbilgi Yer Tutucusu"/>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l-GR"/>
          </a:p>
        </p:txBody>
      </p:sp>
      <p:sp>
        <p:nvSpPr>
          <p:cNvPr id="7" name="6 Düz Bağlayıcı"/>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Slayt Numarası Yer Tutucusu"/>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r>
              <a:rPr lang="tr-TR" smtClean="0"/>
              <a:t>Yansı - </a:t>
            </a:r>
            <a:fld id="{51E638DD-E11F-4D4A-93EA-86B7B4D0CD53}" type="slidenum">
              <a:rPr lang="el-GR" smtClean="0"/>
              <a:pPr/>
              <a:t>‹#›</a:t>
            </a:fld>
            <a:endParaRPr lang="el-GR"/>
          </a:p>
        </p:txBody>
      </p:sp>
      <p:grpSp>
        <p:nvGrpSpPr>
          <p:cNvPr id="15" name="Group 13"/>
          <p:cNvGrpSpPr>
            <a:grpSpLocks/>
          </p:cNvGrpSpPr>
          <p:nvPr userDrawn="1"/>
        </p:nvGrpSpPr>
        <p:grpSpPr bwMode="auto">
          <a:xfrm>
            <a:off x="0" y="0"/>
            <a:ext cx="8686800" cy="4876800"/>
            <a:chOff x="0" y="0"/>
            <a:chExt cx="5472" cy="3072"/>
          </a:xfrm>
        </p:grpSpPr>
        <p:sp>
          <p:nvSpPr>
            <p:cNvPr id="17" name="Rectangle 3"/>
            <p:cNvSpPr>
              <a:spLocks noChangeArrowheads="1"/>
            </p:cNvSpPr>
            <p:nvPr userDrawn="1"/>
          </p:nvSpPr>
          <p:spPr bwMode="auto">
            <a:xfrm>
              <a:off x="0" y="0"/>
              <a:ext cx="384" cy="3072"/>
            </a:xfrm>
            <a:prstGeom prst="rect">
              <a:avLst/>
            </a:prstGeom>
            <a:solidFill>
              <a:schemeClr val="accent1"/>
            </a:solidFill>
            <a:ln w="9525">
              <a:noFill/>
              <a:miter lim="800000"/>
              <a:headEnd/>
              <a:tailEnd/>
            </a:ln>
            <a:effectLst/>
          </p:spPr>
          <p:txBody>
            <a:bodyPr wrap="none" anchor="ctr"/>
            <a:lstStyle/>
            <a:p>
              <a:pPr algn="ctr"/>
              <a:endParaRPr lang="en-US" sz="2400">
                <a:latin typeface="Times New Roman" pitchFamily="18" charset="0"/>
              </a:endParaRPr>
            </a:p>
          </p:txBody>
        </p:sp>
        <p:grpSp>
          <p:nvGrpSpPr>
            <p:cNvPr id="18" name="Group 4"/>
            <p:cNvGrpSpPr>
              <a:grpSpLocks/>
            </p:cNvGrpSpPr>
            <p:nvPr userDrawn="1"/>
          </p:nvGrpSpPr>
          <p:grpSpPr bwMode="auto">
            <a:xfrm>
              <a:off x="240" y="684"/>
              <a:ext cx="5232" cy="115"/>
              <a:chOff x="240" y="893"/>
              <a:chExt cx="5232" cy="115"/>
            </a:xfrm>
          </p:grpSpPr>
          <p:sp>
            <p:nvSpPr>
              <p:cNvPr id="19" name="Rectangle 5"/>
              <p:cNvSpPr>
                <a:spLocks noChangeArrowheads="1"/>
              </p:cNvSpPr>
              <p:nvPr/>
            </p:nvSpPr>
            <p:spPr bwMode="auto">
              <a:xfrm>
                <a:off x="4320" y="893"/>
                <a:ext cx="1152" cy="115"/>
              </a:xfrm>
              <a:prstGeom prst="rect">
                <a:avLst/>
              </a:prstGeom>
              <a:solidFill>
                <a:schemeClr val="folHlink"/>
              </a:solidFill>
              <a:ln w="9525">
                <a:noFill/>
                <a:miter lim="800000"/>
                <a:headEnd/>
                <a:tailEnd/>
              </a:ln>
              <a:effectLst/>
            </p:spPr>
            <p:txBody>
              <a:bodyPr wrap="none" anchor="ctr"/>
              <a:lstStyle/>
              <a:p>
                <a:pPr algn="ctr"/>
                <a:endParaRPr lang="en-US" sz="2400">
                  <a:latin typeface="Times New Roman" pitchFamily="18" charset="0"/>
                </a:endParaRPr>
              </a:p>
            </p:txBody>
          </p:sp>
          <p:sp>
            <p:nvSpPr>
              <p:cNvPr id="20" name="Line 6"/>
              <p:cNvSpPr>
                <a:spLocks noChangeShapeType="1"/>
              </p:cNvSpPr>
              <p:nvPr/>
            </p:nvSpPr>
            <p:spPr bwMode="auto">
              <a:xfrm>
                <a:off x="240" y="941"/>
                <a:ext cx="5232" cy="0"/>
              </a:xfrm>
              <a:prstGeom prst="line">
                <a:avLst/>
              </a:prstGeom>
              <a:noFill/>
              <a:ln w="19050">
                <a:solidFill>
                  <a:schemeClr val="bg2"/>
                </a:solidFill>
                <a:round/>
                <a:headEnd/>
                <a:tailEnd/>
              </a:ln>
              <a:effectLst/>
            </p:spPr>
            <p:txBody>
              <a:bodyPr/>
              <a:lstStyle/>
              <a:p>
                <a:endParaRPr lang="tr-TR"/>
              </a:p>
            </p:txBody>
          </p:sp>
        </p:grpSp>
      </p:gr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4" r:id="rId14"/>
  </p:sldLayoutIdLst>
  <p:transition spd="med">
    <p:pull dir="d"/>
  </p:transition>
  <p:hf hdr="0" ftr="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Microsoft_Word_97_-_2003_Document1.doc"/></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ctrTitle"/>
          </p:nvPr>
        </p:nvSpPr>
        <p:spPr>
          <a:xfrm>
            <a:off x="2285984" y="2786058"/>
            <a:ext cx="6172200" cy="1894362"/>
          </a:xfrm>
        </p:spPr>
        <p:txBody>
          <a:bodyPr>
            <a:noAutofit/>
          </a:bodyPr>
          <a:lstStyle/>
          <a:p>
            <a:pPr algn="ctr"/>
            <a:r>
              <a:rPr lang="tr-TR" sz="4800" dirty="0">
                <a:solidFill>
                  <a:schemeClr val="accent1">
                    <a:lumMod val="75000"/>
                  </a:schemeClr>
                </a:solidFill>
                <a:effectLst>
                  <a:outerShdw blurRad="38100" dist="38100" dir="2700000" algn="tl">
                    <a:srgbClr val="000000">
                      <a:alpha val="43137"/>
                    </a:srgbClr>
                  </a:outerShdw>
                </a:effectLst>
                <a:latin typeface="Chiller" pitchFamily="82" charset="0"/>
              </a:rPr>
              <a:t/>
            </a:r>
            <a:br>
              <a:rPr lang="tr-TR" sz="4800" dirty="0">
                <a:solidFill>
                  <a:schemeClr val="accent1">
                    <a:lumMod val="75000"/>
                  </a:schemeClr>
                </a:solidFill>
                <a:effectLst>
                  <a:outerShdw blurRad="38100" dist="38100" dir="2700000" algn="tl">
                    <a:srgbClr val="000000">
                      <a:alpha val="43137"/>
                    </a:srgbClr>
                  </a:outerShdw>
                </a:effectLst>
                <a:latin typeface="Chiller" pitchFamily="82" charset="0"/>
              </a:rPr>
            </a:br>
            <a:r>
              <a:rPr lang="tr-TR" sz="4800" dirty="0" smtClean="0">
                <a:solidFill>
                  <a:schemeClr val="accent1">
                    <a:lumMod val="75000"/>
                  </a:schemeClr>
                </a:solidFill>
                <a:effectLst>
                  <a:outerShdw blurRad="38100" dist="38100" dir="2700000" algn="tl">
                    <a:srgbClr val="000000">
                      <a:alpha val="43137"/>
                    </a:srgbClr>
                  </a:outerShdw>
                </a:effectLst>
                <a:latin typeface="Tempus Sans ITC" pitchFamily="82" charset="0"/>
                <a:cs typeface="Arabic Typesetting" pitchFamily="66" charset="-78"/>
              </a:rPr>
              <a:t>Yazilim Gelistirme </a:t>
            </a:r>
            <a:br>
              <a:rPr lang="tr-TR" sz="4800" dirty="0" smtClean="0">
                <a:solidFill>
                  <a:schemeClr val="accent1">
                    <a:lumMod val="75000"/>
                  </a:schemeClr>
                </a:solidFill>
                <a:effectLst>
                  <a:outerShdw blurRad="38100" dist="38100" dir="2700000" algn="tl">
                    <a:srgbClr val="000000">
                      <a:alpha val="43137"/>
                    </a:srgbClr>
                  </a:outerShdw>
                </a:effectLst>
                <a:latin typeface="Tempus Sans ITC" pitchFamily="82" charset="0"/>
                <a:cs typeface="Arabic Typesetting" pitchFamily="66" charset="-78"/>
              </a:rPr>
            </a:br>
            <a:r>
              <a:rPr lang="tr-TR" sz="4800" dirty="0" smtClean="0">
                <a:solidFill>
                  <a:schemeClr val="accent1">
                    <a:lumMod val="75000"/>
                  </a:schemeClr>
                </a:solidFill>
                <a:effectLst>
                  <a:outerShdw blurRad="38100" dist="38100" dir="2700000" algn="tl">
                    <a:srgbClr val="000000">
                      <a:alpha val="43137"/>
                    </a:srgbClr>
                  </a:outerShdw>
                </a:effectLst>
                <a:latin typeface="Tempus Sans ITC" pitchFamily="82" charset="0"/>
                <a:cs typeface="Arabic Typesetting" pitchFamily="66" charset="-78"/>
              </a:rPr>
              <a:t>metodolojisi</a:t>
            </a:r>
            <a:br>
              <a:rPr lang="tr-TR" sz="4800" dirty="0" smtClean="0">
                <a:solidFill>
                  <a:schemeClr val="accent1">
                    <a:lumMod val="75000"/>
                  </a:schemeClr>
                </a:solidFill>
                <a:effectLst>
                  <a:outerShdw blurRad="38100" dist="38100" dir="2700000" algn="tl">
                    <a:srgbClr val="000000">
                      <a:alpha val="43137"/>
                    </a:srgbClr>
                  </a:outerShdw>
                </a:effectLst>
                <a:latin typeface="Tempus Sans ITC" pitchFamily="82" charset="0"/>
                <a:cs typeface="Arabic Typesetting" pitchFamily="66" charset="-78"/>
              </a:rPr>
            </a:br>
            <a:r>
              <a:rPr lang="tr-TR" sz="4800" dirty="0" smtClean="0">
                <a:solidFill>
                  <a:schemeClr val="accent1">
                    <a:lumMod val="75000"/>
                  </a:schemeClr>
                </a:solidFill>
                <a:effectLst>
                  <a:outerShdw blurRad="38100" dist="38100" dir="2700000" algn="tl">
                    <a:srgbClr val="000000">
                      <a:alpha val="43137"/>
                    </a:srgbClr>
                  </a:outerShdw>
                </a:effectLst>
                <a:latin typeface="Tempus Sans ITC" pitchFamily="82" charset="0"/>
                <a:cs typeface="Arabic Typesetting" pitchFamily="66" charset="-78"/>
              </a:rPr>
              <a:t>ve</a:t>
            </a:r>
            <a:br>
              <a:rPr lang="tr-TR" sz="4800" dirty="0" smtClean="0">
                <a:solidFill>
                  <a:schemeClr val="accent1">
                    <a:lumMod val="75000"/>
                  </a:schemeClr>
                </a:solidFill>
                <a:effectLst>
                  <a:outerShdw blurRad="38100" dist="38100" dir="2700000" algn="tl">
                    <a:srgbClr val="000000">
                      <a:alpha val="43137"/>
                    </a:srgbClr>
                  </a:outerShdw>
                </a:effectLst>
                <a:latin typeface="Tempus Sans ITC" pitchFamily="82" charset="0"/>
                <a:cs typeface="Arabic Typesetting" pitchFamily="66" charset="-78"/>
              </a:rPr>
            </a:br>
            <a:r>
              <a:rPr lang="tr-TR" sz="4800" dirty="0" smtClean="0">
                <a:solidFill>
                  <a:schemeClr val="accent1">
                    <a:lumMod val="75000"/>
                  </a:schemeClr>
                </a:solidFill>
                <a:effectLst>
                  <a:outerShdw blurRad="38100" dist="38100" dir="2700000" algn="tl">
                    <a:srgbClr val="000000">
                      <a:alpha val="43137"/>
                    </a:srgbClr>
                  </a:outerShdw>
                </a:effectLst>
                <a:latin typeface="Tempus Sans ITC" pitchFamily="82" charset="0"/>
                <a:cs typeface="Arabic Typesetting" pitchFamily="66" charset="-78"/>
              </a:rPr>
              <a:t>Yasam </a:t>
            </a:r>
            <a:r>
              <a:rPr lang="tr-TR" sz="4800" dirty="0">
                <a:solidFill>
                  <a:schemeClr val="accent1">
                    <a:lumMod val="75000"/>
                  </a:schemeClr>
                </a:solidFill>
                <a:effectLst>
                  <a:outerShdw blurRad="38100" dist="38100" dir="2700000" algn="tl">
                    <a:srgbClr val="000000">
                      <a:alpha val="43137"/>
                    </a:srgbClr>
                  </a:outerShdw>
                </a:effectLst>
                <a:latin typeface="Tempus Sans ITC" pitchFamily="82" charset="0"/>
                <a:cs typeface="Arabic Typesetting" pitchFamily="66" charset="-78"/>
              </a:rPr>
              <a:t>Döngüsü</a:t>
            </a:r>
          </a:p>
        </p:txBody>
      </p:sp>
      <p:sp>
        <p:nvSpPr>
          <p:cNvPr id="6" name="Rectangle 15"/>
          <p:cNvSpPr>
            <a:spLocks noGrp="1" noChangeArrowheads="1"/>
          </p:cNvSpPr>
          <p:nvPr>
            <p:ph type="sldNum" sz="quarter" idx="12"/>
          </p:nvPr>
        </p:nvSpPr>
        <p:spPr/>
        <p:txBody>
          <a:bodyPr/>
          <a:lstStyle/>
          <a:p>
            <a:fld id="{AB64FE1B-A41A-477E-B641-11C2F294CB10}" type="slidenum">
              <a:rPr lang="el-GR"/>
              <a:pPr/>
              <a:t>1</a:t>
            </a:fld>
            <a:endParaRPr lang="el-GR" dirty="0"/>
          </a:p>
        </p:txBody>
      </p:sp>
      <p:sp>
        <p:nvSpPr>
          <p:cNvPr id="8" name="7 Veri Yer Tutucusu"/>
          <p:cNvSpPr>
            <a:spLocks noGrp="1"/>
          </p:cNvSpPr>
          <p:nvPr>
            <p:ph type="dt" sz="half" idx="10"/>
          </p:nvPr>
        </p:nvSpPr>
        <p:spPr>
          <a:xfrm rot="16200000">
            <a:off x="-6716" y="1564929"/>
            <a:ext cx="2571752" cy="1013514"/>
          </a:xfrm>
        </p:spPr>
        <p:txBody>
          <a:bodyPr/>
          <a:lstStyle/>
          <a:p>
            <a:pPr algn="l"/>
            <a:r>
              <a:rPr lang="tr-TR" sz="2800" dirty="0" smtClean="0">
                <a:solidFill>
                  <a:schemeClr val="accent1">
                    <a:lumMod val="60000"/>
                    <a:lumOff val="40000"/>
                  </a:schemeClr>
                </a:solidFill>
                <a:effectLst>
                  <a:outerShdw blurRad="38100" dist="38100" dir="2700000" algn="tl">
                    <a:srgbClr val="000000">
                      <a:alpha val="43137"/>
                    </a:srgbClr>
                  </a:outerShdw>
                </a:effectLst>
                <a:latin typeface="Baskerville Old Face" pitchFamily="18" charset="0"/>
                <a:cs typeface="Arabic Typesetting" pitchFamily="66" charset="-78"/>
              </a:rPr>
              <a:t>Yazılım Mühendisliği</a:t>
            </a:r>
            <a:endParaRPr lang="el-GR" sz="2800" dirty="0">
              <a:solidFill>
                <a:schemeClr val="accent1">
                  <a:lumMod val="60000"/>
                  <a:lumOff val="40000"/>
                </a:schemeClr>
              </a:solidFill>
            </a:endParaRPr>
          </a:p>
        </p:txBody>
      </p:sp>
      <p:sp>
        <p:nvSpPr>
          <p:cNvPr id="9" name="8 Oval"/>
          <p:cNvSpPr/>
          <p:nvPr/>
        </p:nvSpPr>
        <p:spPr>
          <a:xfrm rot="16200000">
            <a:off x="71406" y="5715016"/>
            <a:ext cx="1000132" cy="100013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100" dirty="0" smtClean="0">
                <a:solidFill>
                  <a:schemeClr val="accent1">
                    <a:lumMod val="60000"/>
                    <a:lumOff val="40000"/>
                  </a:schemeClr>
                </a:solidFill>
              </a:rPr>
              <a:t>YYurtaY</a:t>
            </a:r>
            <a:endParaRPr lang="tr-TR" sz="1100" dirty="0">
              <a:solidFill>
                <a:schemeClr val="accent1">
                  <a:lumMod val="60000"/>
                  <a:lumOff val="40000"/>
                </a:schemeClr>
              </a:solidFill>
            </a:endParaRPr>
          </a:p>
        </p:txBody>
      </p:sp>
      <p:sp>
        <p:nvSpPr>
          <p:cNvPr id="7" name="Rectangle 2"/>
          <p:cNvSpPr txBox="1">
            <a:spLocks noChangeArrowheads="1"/>
          </p:cNvSpPr>
          <p:nvPr/>
        </p:nvSpPr>
        <p:spPr>
          <a:xfrm>
            <a:off x="3779350" y="4480654"/>
            <a:ext cx="428628" cy="332250"/>
          </a:xfrm>
          <a:prstGeom prst="rect">
            <a:avLst/>
          </a:prstGeom>
        </p:spPr>
        <p:txBody>
          <a:bodyPr vert="horz"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4800" b="1" i="0" u="none" strike="noStrike" kern="1200" cap="small" spc="0" normalizeH="0" baseline="0" noProof="0" dirty="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mj-cs"/>
              </a:rPr>
              <a:t/>
            </a:r>
            <a:br>
              <a:rPr kumimoji="0" lang="tr-TR" sz="4800" b="1" i="0" u="none" strike="noStrike" kern="1200" cap="small" spc="0" normalizeH="0" baseline="0" noProof="0" dirty="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mj-cs"/>
              </a:rPr>
            </a:br>
            <a:r>
              <a:rPr kumimoji="0" lang="tr-TR" sz="4800" b="1" i="0" u="none" strike="noStrike" kern="1200" cap="small" spc="0" normalizeH="0" baseline="0" noProof="0" dirty="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Arabic Typesetting" pitchFamily="66" charset="-78"/>
              </a:rPr>
              <a:t>.</a:t>
            </a:r>
            <a:endParaRPr kumimoji="0" lang="tr-TR" sz="4800" b="1" i="0" u="none" strike="noStrike" kern="1200" cap="small" spc="0" normalizeH="0" baseline="0" noProof="0" dirty="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Arabic Typesetting" pitchFamily="66" charset="-78"/>
            </a:endParaRPr>
          </a:p>
        </p:txBody>
      </p:sp>
      <p:sp>
        <p:nvSpPr>
          <p:cNvPr id="10" name="Rectangle 2"/>
          <p:cNvSpPr txBox="1">
            <a:spLocks noChangeArrowheads="1"/>
          </p:cNvSpPr>
          <p:nvPr/>
        </p:nvSpPr>
        <p:spPr>
          <a:xfrm>
            <a:off x="6516216" y="1744912"/>
            <a:ext cx="428628" cy="332250"/>
          </a:xfrm>
          <a:prstGeom prst="rect">
            <a:avLst/>
          </a:prstGeom>
        </p:spPr>
        <p:txBody>
          <a:bodyPr vert="horz"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4800" b="1" i="0" u="none" strike="noStrike" kern="1200" cap="small" spc="0" normalizeH="0" baseline="0" noProof="0" dirty="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mj-cs"/>
              </a:rPr>
              <a:t/>
            </a:r>
            <a:br>
              <a:rPr kumimoji="0" lang="tr-TR" sz="4800" b="1" i="0" u="none" strike="noStrike" kern="1200" cap="small" spc="0" normalizeH="0" baseline="0" noProof="0" dirty="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mj-cs"/>
              </a:rPr>
            </a:br>
            <a:r>
              <a:rPr kumimoji="0" lang="tr-TR" sz="4800" b="1" i="0" u="none" strike="noStrike" kern="1200" cap="small" spc="0" normalizeH="0" baseline="0" noProof="0" dirty="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Arabic Typesetting" pitchFamily="66" charset="-78"/>
              </a:rPr>
              <a:t>.</a:t>
            </a:r>
            <a:endParaRPr kumimoji="0" lang="tr-TR" sz="4800" b="1" i="0" u="none" strike="noStrike" kern="1200" cap="small" spc="0" normalizeH="0" baseline="0" noProof="0" dirty="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Arabic Typesetting" pitchFamily="66" charset="-78"/>
            </a:endParaRPr>
          </a:p>
        </p:txBody>
      </p:sp>
      <p:sp>
        <p:nvSpPr>
          <p:cNvPr id="11" name="Rectangle 2"/>
          <p:cNvSpPr txBox="1">
            <a:spLocks noChangeArrowheads="1"/>
          </p:cNvSpPr>
          <p:nvPr/>
        </p:nvSpPr>
        <p:spPr>
          <a:xfrm>
            <a:off x="6430256" y="2450478"/>
            <a:ext cx="428628" cy="332250"/>
          </a:xfrm>
          <a:prstGeom prst="rect">
            <a:avLst/>
          </a:prstGeom>
        </p:spPr>
        <p:txBody>
          <a:bodyPr vert="horz"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4800" b="1" i="0" u="none" strike="noStrike" kern="1200" cap="small" spc="0" normalizeH="0" baseline="0" noProof="0" dirty="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mj-cs"/>
              </a:rPr>
              <a:t/>
            </a:r>
            <a:br>
              <a:rPr kumimoji="0" lang="tr-TR" sz="4800" b="1" i="0" u="none" strike="noStrike" kern="1200" cap="small" spc="0" normalizeH="0" baseline="0" noProof="0" dirty="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mj-cs"/>
              </a:rPr>
            </a:br>
            <a:r>
              <a:rPr kumimoji="0" lang="tr-TR" sz="4800" b="1" i="0" u="none" strike="noStrike" kern="1200" cap="small" spc="0" normalizeH="0" baseline="0" noProof="0" dirty="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Arabic Typesetting" pitchFamily="66" charset="-78"/>
              </a:rPr>
              <a:t>.</a:t>
            </a:r>
            <a:endParaRPr kumimoji="0" lang="tr-TR" sz="4800" b="1" i="0" u="none" strike="noStrike" kern="1200" cap="small" spc="0" normalizeH="0" baseline="0" noProof="0" dirty="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Arabic Typesetting" pitchFamily="66" charset="-78"/>
            </a:endParaRPr>
          </a:p>
        </p:txBody>
      </p:sp>
      <p:sp>
        <p:nvSpPr>
          <p:cNvPr id="12" name="Rectangle 2"/>
          <p:cNvSpPr txBox="1">
            <a:spLocks noChangeArrowheads="1"/>
          </p:cNvSpPr>
          <p:nvPr/>
        </p:nvSpPr>
        <p:spPr>
          <a:xfrm>
            <a:off x="5897172" y="1743788"/>
            <a:ext cx="428628" cy="332250"/>
          </a:xfrm>
          <a:prstGeom prst="rect">
            <a:avLst/>
          </a:prstGeom>
        </p:spPr>
        <p:txBody>
          <a:bodyPr vert="horz"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4800" b="1" i="0" u="none" strike="noStrike" kern="1200" cap="small" spc="0" normalizeH="0" baseline="0" noProof="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mj-cs"/>
              </a:rPr>
              <a:t/>
            </a:r>
            <a:br>
              <a:rPr kumimoji="0" lang="tr-TR" sz="4800" b="1" i="0" u="none" strike="noStrike" kern="1200" cap="small" spc="0" normalizeH="0" baseline="0" noProof="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mj-cs"/>
              </a:rPr>
            </a:br>
            <a:r>
              <a:rPr kumimoji="0" lang="tr-TR" sz="4800" b="1" i="0" u="none" strike="noStrike" kern="1200" cap="small" spc="0" normalizeH="0" baseline="0" noProof="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Arabic Typesetting" pitchFamily="66" charset="-78"/>
              </a:rPr>
              <a:t>.</a:t>
            </a:r>
            <a:endParaRPr kumimoji="0" lang="tr-TR" sz="4800" b="1" i="0" u="none" strike="noStrike" kern="1200" cap="small" spc="0" normalizeH="0" baseline="0" noProof="0" dirty="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Arabic Typesetting" pitchFamily="66" charset="-78"/>
            </a:endParaRPr>
          </a:p>
        </p:txBody>
      </p:sp>
      <p:sp>
        <p:nvSpPr>
          <p:cNvPr id="13" name="Rectangle 2"/>
          <p:cNvSpPr txBox="1">
            <a:spLocks noChangeArrowheads="1"/>
          </p:cNvSpPr>
          <p:nvPr/>
        </p:nvSpPr>
        <p:spPr>
          <a:xfrm>
            <a:off x="6793716" y="2463192"/>
            <a:ext cx="428628" cy="332250"/>
          </a:xfrm>
          <a:prstGeom prst="rect">
            <a:avLst/>
          </a:prstGeom>
        </p:spPr>
        <p:txBody>
          <a:bodyPr vert="horz"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4800" b="1" i="0" u="none" strike="noStrike" kern="1200" cap="small" spc="0" normalizeH="0" baseline="0" noProof="0" dirty="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mj-cs"/>
              </a:rPr>
              <a:t/>
            </a:r>
            <a:br>
              <a:rPr kumimoji="0" lang="tr-TR" sz="4800" b="1" i="0" u="none" strike="noStrike" kern="1200" cap="small" spc="0" normalizeH="0" baseline="0" noProof="0" dirty="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mj-cs"/>
              </a:rPr>
            </a:br>
            <a:r>
              <a:rPr kumimoji="0" lang="tr-TR" sz="4800" b="1" i="0" u="none" strike="noStrike" kern="1200" cap="small" spc="0" normalizeH="0" baseline="0" noProof="0" dirty="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Arabic Typesetting" pitchFamily="66" charset="-78"/>
              </a:rPr>
              <a:t>.</a:t>
            </a:r>
            <a:endParaRPr kumimoji="0" lang="tr-TR" sz="4800" b="1" i="0" u="none" strike="noStrike" kern="1200" cap="small" spc="0" normalizeH="0" baseline="0" noProof="0" dirty="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Arabic Typesetting" pitchFamily="66" charset="-78"/>
            </a:endParaRPr>
          </a:p>
        </p:txBody>
      </p:sp>
      <p:sp>
        <p:nvSpPr>
          <p:cNvPr id="14" name="Rectangle 2"/>
          <p:cNvSpPr txBox="1">
            <a:spLocks noChangeArrowheads="1"/>
          </p:cNvSpPr>
          <p:nvPr/>
        </p:nvSpPr>
        <p:spPr>
          <a:xfrm>
            <a:off x="6084168" y="2291948"/>
            <a:ext cx="428628" cy="332250"/>
          </a:xfrm>
          <a:prstGeom prst="rect">
            <a:avLst/>
          </a:prstGeom>
        </p:spPr>
        <p:txBody>
          <a:bodyPr vert="horz"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4800" b="1" i="0" u="none" strike="noStrike" kern="1200" cap="small" spc="0" normalizeH="0" baseline="0" noProof="0" dirty="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mj-cs"/>
              </a:rPr>
              <a:t/>
            </a:r>
            <a:br>
              <a:rPr kumimoji="0" lang="tr-TR" sz="4800" b="1" i="0" u="none" strike="noStrike" kern="1200" cap="small" spc="0" normalizeH="0" baseline="0" noProof="0" dirty="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mj-cs"/>
              </a:rPr>
            </a:br>
            <a:r>
              <a:rPr kumimoji="0" lang="tr-TR" sz="4800" b="1" i="0" u="none" strike="noStrike" kern="1200" cap="small" spc="0" normalizeH="0" baseline="0" noProof="0" dirty="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Arabic Typesetting" pitchFamily="66" charset="-78"/>
              </a:rPr>
              <a:t>.</a:t>
            </a:r>
            <a:endParaRPr kumimoji="0" lang="tr-TR" sz="4800" b="1" i="0" u="none" strike="noStrike" kern="1200" cap="small" spc="0" normalizeH="0" baseline="0" noProof="0" dirty="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Arabic Typesetting" pitchFamily="66" charset="-78"/>
            </a:endParaRPr>
          </a:p>
        </p:txBody>
      </p:sp>
    </p:spTree>
  </p:cSld>
  <p:clrMapOvr>
    <a:masterClrMapping/>
  </p:clrMapOvr>
  <p:transition spd="med">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827584" y="0"/>
            <a:ext cx="7140050" cy="703282"/>
          </a:xfrm>
        </p:spPr>
        <p:txBody>
          <a:bodyPr>
            <a:normAutofit/>
          </a:bodyPr>
          <a:lstStyle/>
          <a:p>
            <a:r>
              <a:rPr lang="tr-TR" sz="2400" dirty="0"/>
              <a:t>Yazılım Süreci Modelleri</a:t>
            </a:r>
          </a:p>
        </p:txBody>
      </p:sp>
      <p:sp>
        <p:nvSpPr>
          <p:cNvPr id="125955" name="Rectangle 3"/>
          <p:cNvSpPr>
            <a:spLocks noGrp="1" noChangeArrowheads="1"/>
          </p:cNvSpPr>
          <p:nvPr>
            <p:ph sz="quarter" idx="1"/>
          </p:nvPr>
        </p:nvSpPr>
        <p:spPr>
          <a:xfrm>
            <a:off x="714348" y="1196752"/>
            <a:ext cx="7761288" cy="5256584"/>
          </a:xfrm>
        </p:spPr>
        <p:txBody>
          <a:bodyPr>
            <a:normAutofit/>
          </a:bodyPr>
          <a:lstStyle/>
          <a:p>
            <a:pPr marL="457200" indent="-457200">
              <a:lnSpc>
                <a:spcPct val="90000"/>
              </a:lnSpc>
            </a:pPr>
            <a:r>
              <a:rPr lang="tr-TR" dirty="0"/>
              <a:t>Yazılım üretim işinin genel yapılma düzenine ilişkin rehberlerdir. </a:t>
            </a:r>
          </a:p>
          <a:p>
            <a:pPr marL="457200" indent="-457200">
              <a:lnSpc>
                <a:spcPct val="90000"/>
              </a:lnSpc>
            </a:pPr>
            <a:r>
              <a:rPr lang="tr-TR" dirty="0"/>
              <a:t>Süreçlere ilişkin ayrıntılarla ya da süreçler arası ilişkilerle ilgilenmezler.</a:t>
            </a:r>
          </a:p>
          <a:p>
            <a:pPr marL="457200" indent="-457200">
              <a:lnSpc>
                <a:spcPct val="90000"/>
              </a:lnSpc>
              <a:buFont typeface="Wingdings" pitchFamily="2" charset="2"/>
              <a:buNone/>
            </a:pPr>
            <a:endParaRPr lang="tr-TR" sz="1600" dirty="0"/>
          </a:p>
          <a:p>
            <a:pPr marL="1257300" lvl="2" indent="-342900">
              <a:lnSpc>
                <a:spcPct val="90000"/>
              </a:lnSpc>
              <a:buClr>
                <a:srgbClr val="373187"/>
              </a:buClr>
              <a:buSzTx/>
              <a:buFont typeface="Wingdings" pitchFamily="2" charset="2"/>
              <a:buAutoNum type="arabicPeriod"/>
            </a:pPr>
            <a:r>
              <a:rPr lang="tr-TR" sz="2200" dirty="0"/>
              <a:t>Gelişigüzel Model		</a:t>
            </a:r>
            <a:endParaRPr lang="tr-TR" sz="2200" dirty="0">
              <a:latin typeface="Albertus Extra Bold" pitchFamily="34" charset="0"/>
            </a:endParaRPr>
          </a:p>
          <a:p>
            <a:pPr marL="1257300" lvl="2" indent="-342900">
              <a:lnSpc>
                <a:spcPct val="90000"/>
              </a:lnSpc>
              <a:buClr>
                <a:srgbClr val="373187"/>
              </a:buClr>
              <a:buSzTx/>
              <a:buFont typeface="Wingdings" pitchFamily="2" charset="2"/>
              <a:buAutoNum type="arabicPeriod"/>
            </a:pPr>
            <a:r>
              <a:rPr lang="tr-TR" sz="2200" dirty="0"/>
              <a:t>Barok Modeli</a:t>
            </a:r>
          </a:p>
          <a:p>
            <a:pPr marL="1257300" lvl="2" indent="-342900">
              <a:lnSpc>
                <a:spcPct val="90000"/>
              </a:lnSpc>
              <a:buClr>
                <a:srgbClr val="373187"/>
              </a:buClr>
              <a:buSzTx/>
              <a:buFont typeface="Wingdings" pitchFamily="2" charset="2"/>
              <a:buAutoNum type="arabicPeriod"/>
            </a:pPr>
            <a:r>
              <a:rPr lang="tr-TR" sz="2200" dirty="0"/>
              <a:t>Çağlayan (Şelale) Modeli</a:t>
            </a:r>
          </a:p>
          <a:p>
            <a:pPr marL="1257300" lvl="2" indent="-342900">
              <a:lnSpc>
                <a:spcPct val="90000"/>
              </a:lnSpc>
              <a:buClr>
                <a:srgbClr val="373187"/>
              </a:buClr>
              <a:buSzTx/>
              <a:buFont typeface="Wingdings" pitchFamily="2" charset="2"/>
              <a:buAutoNum type="arabicPeriod"/>
            </a:pPr>
            <a:r>
              <a:rPr lang="tr-TR" sz="2200" dirty="0"/>
              <a:t>V Modeli</a:t>
            </a:r>
          </a:p>
          <a:p>
            <a:pPr marL="1257300" lvl="2" indent="-342900">
              <a:lnSpc>
                <a:spcPct val="90000"/>
              </a:lnSpc>
              <a:buClr>
                <a:srgbClr val="373187"/>
              </a:buClr>
              <a:buSzTx/>
              <a:buFont typeface="Wingdings" pitchFamily="2" charset="2"/>
              <a:buAutoNum type="arabicPeriod"/>
            </a:pPr>
            <a:r>
              <a:rPr lang="tr-TR" sz="2200" dirty="0" err="1"/>
              <a:t>Helezonik</a:t>
            </a:r>
            <a:r>
              <a:rPr lang="tr-TR" sz="2200" dirty="0"/>
              <a:t> (Spiral) Model </a:t>
            </a:r>
          </a:p>
          <a:p>
            <a:pPr marL="1257300" lvl="2" indent="-342900">
              <a:lnSpc>
                <a:spcPct val="90000"/>
              </a:lnSpc>
              <a:buClr>
                <a:srgbClr val="373187"/>
              </a:buClr>
              <a:buSzTx/>
              <a:buFont typeface="Wingdings" pitchFamily="2" charset="2"/>
              <a:buAutoNum type="arabicPeriod"/>
            </a:pPr>
            <a:r>
              <a:rPr lang="tr-TR" sz="2200" dirty="0"/>
              <a:t>Evrimsel Model</a:t>
            </a:r>
          </a:p>
          <a:p>
            <a:pPr marL="1257300" lvl="2" indent="-342900">
              <a:lnSpc>
                <a:spcPct val="90000"/>
              </a:lnSpc>
              <a:buClr>
                <a:srgbClr val="373187"/>
              </a:buClr>
              <a:buSzTx/>
              <a:buFont typeface="Wingdings" pitchFamily="2" charset="2"/>
              <a:buAutoNum type="arabicPeriod"/>
            </a:pPr>
            <a:r>
              <a:rPr lang="tr-TR" sz="2200" dirty="0"/>
              <a:t>Artırımsal Model</a:t>
            </a:r>
          </a:p>
          <a:p>
            <a:pPr marL="1257300" lvl="2" indent="-342900">
              <a:lnSpc>
                <a:spcPct val="90000"/>
              </a:lnSpc>
              <a:buClr>
                <a:srgbClr val="373187"/>
              </a:buClr>
              <a:buSzTx/>
              <a:buFont typeface="Wingdings" pitchFamily="2" charset="2"/>
              <a:buAutoNum type="arabicPeriod"/>
            </a:pPr>
            <a:r>
              <a:rPr lang="tr-TR" sz="2200" dirty="0"/>
              <a:t>Araştırma Tabanlı Model</a:t>
            </a:r>
          </a:p>
        </p:txBody>
      </p:sp>
      <p:sp>
        <p:nvSpPr>
          <p:cNvPr id="6" name="5 Slayt Numarası Yer Tutucusu"/>
          <p:cNvSpPr>
            <a:spLocks noGrp="1"/>
          </p:cNvSpPr>
          <p:nvPr>
            <p:ph type="sldNum" sz="quarter" idx="15"/>
          </p:nvPr>
        </p:nvSpPr>
        <p:spPr/>
        <p:txBody>
          <a:bodyPr/>
          <a:lstStyle/>
          <a:p>
            <a:fld id="{C95A17AF-2A37-41E8-963B-6C1CEF5337EE}" type="slidenum">
              <a:rPr lang="el-GR" smtClean="0"/>
              <a:pPr/>
              <a:t>10</a:t>
            </a:fld>
            <a:r>
              <a:rPr lang="tr-TR" dirty="0" smtClean="0"/>
              <a:t>/33</a:t>
            </a:r>
            <a:endParaRPr lang="el-GR" dirty="0"/>
          </a:p>
        </p:txBody>
      </p:sp>
      <p:sp>
        <p:nvSpPr>
          <p:cNvPr id="8" name="69 Veri Yer Tutucusu"/>
          <p:cNvSpPr>
            <a:spLocks noGrp="1"/>
          </p:cNvSpPr>
          <p:nvPr>
            <p:ph type="dt" sz="half" idx="14"/>
          </p:nvPr>
        </p:nvSpPr>
        <p:spPr>
          <a:xfrm rot="16200000">
            <a:off x="-672104" y="2313990"/>
            <a:ext cx="2011680" cy="384048"/>
          </a:xfrm>
        </p:spPr>
        <p:txBody>
          <a:bodyPr/>
          <a:lstStyle/>
          <a:p>
            <a:r>
              <a:rPr lang="tr-TR" sz="1400" dirty="0" smtClean="0">
                <a:solidFill>
                  <a:schemeClr val="bg1"/>
                </a:solidFill>
              </a:rPr>
              <a:t>Yazılım Mühendisliği</a:t>
            </a:r>
            <a:endParaRPr lang="el-GR" sz="1400" dirty="0">
              <a:solidFill>
                <a:schemeClr val="bg1"/>
              </a:solidFill>
            </a:endParaRPr>
          </a:p>
        </p:txBody>
      </p:sp>
    </p:spTree>
  </p:cSld>
  <p:clrMapOvr>
    <a:masterClrMapping/>
  </p:clrMapOvr>
  <p:transition spd="med">
    <p:pull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571472" y="0"/>
            <a:ext cx="7110410" cy="917596"/>
          </a:xfrm>
        </p:spPr>
        <p:txBody>
          <a:bodyPr/>
          <a:lstStyle/>
          <a:p>
            <a:r>
              <a:rPr lang="tr-TR" dirty="0"/>
              <a:t>Gelişigüzel Model</a:t>
            </a:r>
          </a:p>
        </p:txBody>
      </p:sp>
      <p:sp>
        <p:nvSpPr>
          <p:cNvPr id="126979" name="Rectangle 3"/>
          <p:cNvSpPr>
            <a:spLocks noGrp="1" noChangeArrowheads="1"/>
          </p:cNvSpPr>
          <p:nvPr>
            <p:ph sz="quarter" idx="1"/>
          </p:nvPr>
        </p:nvSpPr>
        <p:spPr>
          <a:xfrm>
            <a:off x="827584" y="1600200"/>
            <a:ext cx="7097216" cy="4873752"/>
          </a:xfrm>
        </p:spPr>
        <p:txBody>
          <a:bodyPr>
            <a:normAutofit/>
          </a:bodyPr>
          <a:lstStyle/>
          <a:p>
            <a:r>
              <a:rPr lang="tr-TR" dirty="0"/>
              <a:t>Herhangi bir model ya da yöntem yok.</a:t>
            </a:r>
          </a:p>
          <a:p>
            <a:endParaRPr lang="tr-TR" sz="1200" dirty="0"/>
          </a:p>
          <a:p>
            <a:r>
              <a:rPr lang="tr-TR" dirty="0"/>
              <a:t>Geliştiren kişiye bağımlı (belli bir süre sonra o kişi bile sistemi anlayamaz ve geliştirme güçlüğü yaşar).</a:t>
            </a:r>
          </a:p>
          <a:p>
            <a:endParaRPr lang="tr-TR" sz="1200" dirty="0"/>
          </a:p>
          <a:p>
            <a:r>
              <a:rPr lang="tr-TR" dirty="0"/>
              <a:t>İzlenebilirliği ve bakımı oldukça zor.</a:t>
            </a:r>
          </a:p>
          <a:p>
            <a:endParaRPr lang="tr-TR" sz="1200" dirty="0"/>
          </a:p>
          <a:p>
            <a:r>
              <a:rPr lang="tr-TR" dirty="0"/>
              <a:t>60’lı yıllarda.</a:t>
            </a:r>
          </a:p>
          <a:p>
            <a:endParaRPr lang="tr-TR" sz="1200" dirty="0"/>
          </a:p>
          <a:p>
            <a:r>
              <a:rPr lang="tr-TR" dirty="0"/>
              <a:t>Genellikle tek kişilik üretim ortamı.</a:t>
            </a:r>
          </a:p>
          <a:p>
            <a:endParaRPr lang="tr-TR" sz="1200" dirty="0"/>
          </a:p>
          <a:p>
            <a:r>
              <a:rPr lang="tr-TR" dirty="0"/>
              <a:t>Basit programlama.</a:t>
            </a:r>
          </a:p>
        </p:txBody>
      </p:sp>
      <p:sp>
        <p:nvSpPr>
          <p:cNvPr id="6" name="5 Slayt Numarası Yer Tutucusu"/>
          <p:cNvSpPr>
            <a:spLocks noGrp="1"/>
          </p:cNvSpPr>
          <p:nvPr>
            <p:ph type="sldNum" sz="quarter" idx="15"/>
          </p:nvPr>
        </p:nvSpPr>
        <p:spPr/>
        <p:txBody>
          <a:bodyPr/>
          <a:lstStyle/>
          <a:p>
            <a:fld id="{B440A569-8AD9-4A92-97DA-D2AA40EFA5E7}" type="slidenum">
              <a:rPr lang="el-GR" smtClean="0"/>
              <a:pPr/>
              <a:t>11</a:t>
            </a:fld>
            <a:r>
              <a:rPr lang="tr-TR" dirty="0" smtClean="0"/>
              <a:t>/33</a:t>
            </a:r>
            <a:endParaRPr lang="el-GR" dirty="0"/>
          </a:p>
        </p:txBody>
      </p:sp>
      <p:sp>
        <p:nvSpPr>
          <p:cNvPr id="8" name="69 Veri Yer Tutucusu"/>
          <p:cNvSpPr>
            <a:spLocks noGrp="1"/>
          </p:cNvSpPr>
          <p:nvPr>
            <p:ph type="dt" sz="half" idx="14"/>
          </p:nvPr>
        </p:nvSpPr>
        <p:spPr>
          <a:xfrm rot="16200000">
            <a:off x="-672104" y="2313990"/>
            <a:ext cx="2011680" cy="384048"/>
          </a:xfrm>
        </p:spPr>
        <p:txBody>
          <a:bodyPr/>
          <a:lstStyle/>
          <a:p>
            <a:r>
              <a:rPr lang="tr-TR" sz="1400" dirty="0" smtClean="0">
                <a:solidFill>
                  <a:schemeClr val="bg1"/>
                </a:solidFill>
              </a:rPr>
              <a:t>Yazılım Mühendisliği</a:t>
            </a:r>
            <a:endParaRPr lang="el-GR" sz="1400" dirty="0">
              <a:solidFill>
                <a:schemeClr val="bg1"/>
              </a:solidFill>
            </a:endParaRPr>
          </a:p>
        </p:txBody>
      </p:sp>
    </p:spTree>
  </p:cSld>
  <p:clrMapOvr>
    <a:masterClrMapping/>
  </p:clrMapOvr>
  <p:transition spd="med">
    <p:pull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571472" y="285728"/>
            <a:ext cx="7253286" cy="703282"/>
          </a:xfrm>
        </p:spPr>
        <p:txBody>
          <a:bodyPr/>
          <a:lstStyle/>
          <a:p>
            <a:r>
              <a:rPr lang="tr-TR" dirty="0"/>
              <a:t>Barok Modeli</a:t>
            </a:r>
          </a:p>
        </p:txBody>
      </p:sp>
      <p:sp>
        <p:nvSpPr>
          <p:cNvPr id="128003" name="Rectangle 3"/>
          <p:cNvSpPr>
            <a:spLocks noGrp="1" noChangeArrowheads="1"/>
          </p:cNvSpPr>
          <p:nvPr>
            <p:ph sz="quarter" idx="1"/>
          </p:nvPr>
        </p:nvSpPr>
        <p:spPr>
          <a:xfrm>
            <a:off x="914400" y="1339850"/>
            <a:ext cx="3370263" cy="4752975"/>
          </a:xfrm>
        </p:spPr>
        <p:txBody>
          <a:bodyPr/>
          <a:lstStyle/>
          <a:p>
            <a:r>
              <a:rPr lang="tr-TR" dirty="0"/>
              <a:t>İnceleme</a:t>
            </a:r>
          </a:p>
          <a:p>
            <a:r>
              <a:rPr lang="tr-TR" dirty="0"/>
              <a:t>Analiz</a:t>
            </a:r>
          </a:p>
          <a:p>
            <a:r>
              <a:rPr lang="tr-TR" dirty="0"/>
              <a:t>Tasarım</a:t>
            </a:r>
          </a:p>
          <a:p>
            <a:r>
              <a:rPr lang="tr-TR" dirty="0"/>
              <a:t>Kodlama</a:t>
            </a:r>
          </a:p>
          <a:p>
            <a:r>
              <a:rPr lang="tr-TR" dirty="0"/>
              <a:t>Modül Testleri</a:t>
            </a:r>
          </a:p>
          <a:p>
            <a:r>
              <a:rPr lang="tr-TR" dirty="0" smtClean="0"/>
              <a:t>Alt sistem </a:t>
            </a:r>
            <a:r>
              <a:rPr lang="tr-TR" dirty="0"/>
              <a:t>Testleri</a:t>
            </a:r>
          </a:p>
          <a:p>
            <a:r>
              <a:rPr lang="tr-TR" dirty="0"/>
              <a:t>Sistem Testi</a:t>
            </a:r>
          </a:p>
          <a:p>
            <a:r>
              <a:rPr lang="tr-TR" b="1" dirty="0">
                <a:solidFill>
                  <a:schemeClr val="bg1">
                    <a:lumMod val="65000"/>
                  </a:schemeClr>
                </a:solidFill>
              </a:rPr>
              <a:t>Belgeleme</a:t>
            </a:r>
          </a:p>
          <a:p>
            <a:r>
              <a:rPr lang="tr-TR" dirty="0"/>
              <a:t>Kurulum</a:t>
            </a:r>
          </a:p>
        </p:txBody>
      </p:sp>
      <p:sp>
        <p:nvSpPr>
          <p:cNvPr id="8" name="5 Slayt Numarası Yer Tutucusu"/>
          <p:cNvSpPr>
            <a:spLocks noGrp="1"/>
          </p:cNvSpPr>
          <p:nvPr>
            <p:ph type="sldNum" sz="quarter" idx="15"/>
          </p:nvPr>
        </p:nvSpPr>
        <p:spPr/>
        <p:txBody>
          <a:bodyPr/>
          <a:lstStyle/>
          <a:p>
            <a:fld id="{F05AEF14-4828-4B27-88BA-2BC762DB62CD}" type="slidenum">
              <a:rPr lang="el-GR" smtClean="0"/>
              <a:pPr/>
              <a:t>12</a:t>
            </a:fld>
            <a:r>
              <a:rPr lang="tr-TR" dirty="0" smtClean="0"/>
              <a:t>/33</a:t>
            </a:r>
            <a:endParaRPr lang="el-GR" dirty="0"/>
          </a:p>
        </p:txBody>
      </p:sp>
      <p:sp>
        <p:nvSpPr>
          <p:cNvPr id="128004" name="Text Box 4"/>
          <p:cNvSpPr txBox="1">
            <a:spLocks noChangeArrowheads="1"/>
          </p:cNvSpPr>
          <p:nvPr/>
        </p:nvSpPr>
        <p:spPr bwMode="auto">
          <a:xfrm>
            <a:off x="3995738" y="1341438"/>
            <a:ext cx="4932362" cy="4117975"/>
          </a:xfrm>
          <a:prstGeom prst="rect">
            <a:avLst/>
          </a:prstGeom>
          <a:noFill/>
          <a:ln w="9525">
            <a:noFill/>
            <a:miter lim="800000"/>
            <a:headEnd/>
            <a:tailEnd/>
          </a:ln>
          <a:effectLst/>
        </p:spPr>
        <p:txBody>
          <a:bodyPr>
            <a:spAutoFit/>
          </a:bodyPr>
          <a:lstStyle/>
          <a:p>
            <a:pPr>
              <a:spcBef>
                <a:spcPct val="80000"/>
              </a:spcBef>
            </a:pPr>
            <a:r>
              <a:rPr lang="tr-TR" sz="2000"/>
              <a:t>Yaşam döngüsü temel adımlarının doğrusal bir şekilde geliştirildiği model.</a:t>
            </a:r>
          </a:p>
          <a:p>
            <a:pPr>
              <a:spcBef>
                <a:spcPct val="80000"/>
              </a:spcBef>
            </a:pPr>
            <a:r>
              <a:rPr lang="tr-TR" sz="2000"/>
              <a:t>70’li yıllar.</a:t>
            </a:r>
          </a:p>
          <a:p>
            <a:pPr>
              <a:spcBef>
                <a:spcPct val="80000"/>
              </a:spcBef>
            </a:pPr>
            <a:r>
              <a:rPr lang="tr-TR" sz="2000"/>
              <a:t>Belgelemeyi ayrı bir süreç olarak ele alır, ve yazılımın geliştirilmesi ve testinden hemen sonra yapılmasının öngörür.</a:t>
            </a:r>
          </a:p>
          <a:p>
            <a:pPr>
              <a:spcBef>
                <a:spcPct val="80000"/>
              </a:spcBef>
            </a:pPr>
            <a:r>
              <a:rPr lang="tr-TR" sz="2000"/>
              <a:t>Halbuki, günümüzde belgeleme yapılan işin doğal bir ürünü olarak görülmektedir.</a:t>
            </a:r>
          </a:p>
          <a:p>
            <a:pPr>
              <a:spcBef>
                <a:spcPct val="80000"/>
              </a:spcBef>
            </a:pPr>
            <a:r>
              <a:rPr lang="tr-TR" sz="2000"/>
              <a:t>Aşamalar arası geri dönüşlerin nasıl yapılacağı tanımlı değil.</a:t>
            </a:r>
          </a:p>
        </p:txBody>
      </p:sp>
      <p:sp>
        <p:nvSpPr>
          <p:cNvPr id="128005" name="Text Box 5"/>
          <p:cNvSpPr txBox="1">
            <a:spLocks noChangeArrowheads="1"/>
          </p:cNvSpPr>
          <p:nvPr/>
        </p:nvSpPr>
        <p:spPr bwMode="auto">
          <a:xfrm>
            <a:off x="539552" y="5733256"/>
            <a:ext cx="7653337" cy="707886"/>
          </a:xfrm>
          <a:prstGeom prst="rect">
            <a:avLst/>
          </a:prstGeom>
          <a:noFill/>
          <a:ln w="9525">
            <a:noFill/>
            <a:miter lim="800000"/>
            <a:headEnd/>
            <a:tailEnd/>
          </a:ln>
          <a:effectLst/>
        </p:spPr>
        <p:txBody>
          <a:bodyPr>
            <a:spAutoFit/>
          </a:bodyPr>
          <a:lstStyle/>
          <a:p>
            <a:pPr algn="ctr"/>
            <a:r>
              <a:rPr lang="tr-TR" sz="2000" dirty="0" smtClean="0">
                <a:solidFill>
                  <a:schemeClr val="accent1">
                    <a:lumMod val="75000"/>
                  </a:schemeClr>
                </a:solidFill>
              </a:rPr>
              <a:t>“ Gerçekleştirim </a:t>
            </a:r>
            <a:r>
              <a:rPr lang="tr-TR" sz="2000" dirty="0">
                <a:solidFill>
                  <a:schemeClr val="accent1">
                    <a:lumMod val="75000"/>
                  </a:schemeClr>
                </a:solidFill>
              </a:rPr>
              <a:t>aşamasına daha fazla ağırlık veren bir model olup, günümüzde kullanımı </a:t>
            </a:r>
            <a:r>
              <a:rPr lang="tr-TR" sz="2000" dirty="0" smtClean="0">
                <a:solidFill>
                  <a:schemeClr val="accent1">
                    <a:lumMod val="75000"/>
                  </a:schemeClr>
                </a:solidFill>
              </a:rPr>
              <a:t>önerilmemektedir. ”</a:t>
            </a:r>
            <a:endParaRPr lang="tr-TR" sz="2000" dirty="0">
              <a:solidFill>
                <a:schemeClr val="accent1">
                  <a:lumMod val="75000"/>
                </a:schemeClr>
              </a:solidFill>
            </a:endParaRPr>
          </a:p>
        </p:txBody>
      </p:sp>
      <p:sp>
        <p:nvSpPr>
          <p:cNvPr id="10" name="69 Veri Yer Tutucusu"/>
          <p:cNvSpPr>
            <a:spLocks noGrp="1"/>
          </p:cNvSpPr>
          <p:nvPr>
            <p:ph type="dt" sz="half" idx="14"/>
          </p:nvPr>
        </p:nvSpPr>
        <p:spPr>
          <a:xfrm rot="16200000">
            <a:off x="-672104" y="2313990"/>
            <a:ext cx="2011680" cy="384048"/>
          </a:xfrm>
        </p:spPr>
        <p:txBody>
          <a:bodyPr/>
          <a:lstStyle/>
          <a:p>
            <a:r>
              <a:rPr lang="tr-TR" sz="1400" dirty="0" smtClean="0">
                <a:solidFill>
                  <a:schemeClr val="bg1"/>
                </a:solidFill>
              </a:rPr>
              <a:t>Yazılım Mühendisliği</a:t>
            </a:r>
            <a:endParaRPr lang="el-GR" sz="1400" dirty="0">
              <a:solidFill>
                <a:schemeClr val="bg1"/>
              </a:solidFill>
            </a:endParaRPr>
          </a:p>
        </p:txBody>
      </p:sp>
    </p:spTree>
  </p:cSld>
  <p:clrMapOvr>
    <a:masterClrMapping/>
  </p:clrMapOvr>
  <p:transition spd="med">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571472" y="214290"/>
            <a:ext cx="7253286" cy="631844"/>
          </a:xfrm>
        </p:spPr>
        <p:txBody>
          <a:bodyPr/>
          <a:lstStyle/>
          <a:p>
            <a:r>
              <a:rPr lang="tr-TR" dirty="0"/>
              <a:t>Çağlayan (Şelale) Modeli</a:t>
            </a:r>
          </a:p>
        </p:txBody>
      </p:sp>
      <p:sp>
        <p:nvSpPr>
          <p:cNvPr id="34" name="5 Slayt Numarası Yer Tutucusu"/>
          <p:cNvSpPr>
            <a:spLocks noGrp="1"/>
          </p:cNvSpPr>
          <p:nvPr>
            <p:ph type="sldNum" sz="quarter" idx="15"/>
          </p:nvPr>
        </p:nvSpPr>
        <p:spPr>
          <a:xfrm>
            <a:off x="8059080" y="5734050"/>
            <a:ext cx="737592" cy="521208"/>
          </a:xfrm>
        </p:spPr>
        <p:txBody>
          <a:bodyPr/>
          <a:lstStyle/>
          <a:p>
            <a:fld id="{7ADAD6DF-6871-4781-8260-F8BA36767347}" type="slidenum">
              <a:rPr lang="el-GR" smtClean="0"/>
              <a:pPr/>
              <a:t>13</a:t>
            </a:fld>
            <a:r>
              <a:rPr lang="tr-TR" dirty="0" smtClean="0"/>
              <a:t>/33</a:t>
            </a:r>
            <a:endParaRPr lang="el-GR" dirty="0"/>
          </a:p>
        </p:txBody>
      </p:sp>
      <p:grpSp>
        <p:nvGrpSpPr>
          <p:cNvPr id="117902" name="Group 142"/>
          <p:cNvGrpSpPr>
            <a:grpSpLocks noChangeAspect="1"/>
          </p:cNvGrpSpPr>
          <p:nvPr/>
        </p:nvGrpSpPr>
        <p:grpSpPr bwMode="auto">
          <a:xfrm>
            <a:off x="683568" y="1071546"/>
            <a:ext cx="8060352" cy="4013638"/>
            <a:chOff x="685" y="2240"/>
            <a:chExt cx="13320" cy="7243"/>
          </a:xfrm>
        </p:grpSpPr>
        <p:sp>
          <p:nvSpPr>
            <p:cNvPr id="117903" name="AutoShape 143"/>
            <p:cNvSpPr>
              <a:spLocks noChangeAspect="1" noChangeArrowheads="1"/>
            </p:cNvSpPr>
            <p:nvPr/>
          </p:nvSpPr>
          <p:spPr bwMode="auto">
            <a:xfrm>
              <a:off x="685" y="2240"/>
              <a:ext cx="13320" cy="7243"/>
            </a:xfrm>
            <a:prstGeom prst="rect">
              <a:avLst/>
            </a:prstGeom>
            <a:noFill/>
            <a:ln w="9525">
              <a:noFill/>
              <a:miter lim="800000"/>
              <a:headEnd/>
              <a:tailEnd/>
            </a:ln>
          </p:spPr>
          <p:txBody>
            <a:bodyPr/>
            <a:lstStyle/>
            <a:p>
              <a:endParaRPr lang="tr-TR"/>
            </a:p>
          </p:txBody>
        </p:sp>
        <p:sp>
          <p:nvSpPr>
            <p:cNvPr id="117904" name="Freeform 144"/>
            <p:cNvSpPr>
              <a:spLocks/>
            </p:cNvSpPr>
            <p:nvPr/>
          </p:nvSpPr>
          <p:spPr bwMode="auto">
            <a:xfrm>
              <a:off x="1852" y="3254"/>
              <a:ext cx="291" cy="498"/>
            </a:xfrm>
            <a:custGeom>
              <a:avLst/>
              <a:gdLst/>
              <a:ahLst/>
              <a:cxnLst>
                <a:cxn ang="0">
                  <a:pos x="116" y="389"/>
                </a:cxn>
                <a:cxn ang="0">
                  <a:pos x="0" y="466"/>
                </a:cxn>
                <a:cxn ang="0">
                  <a:pos x="116" y="0"/>
                </a:cxn>
                <a:cxn ang="0">
                  <a:pos x="272" y="466"/>
                </a:cxn>
                <a:cxn ang="0">
                  <a:pos x="116" y="389"/>
                </a:cxn>
              </a:cxnLst>
              <a:rect l="0" t="0" r="r" b="b"/>
              <a:pathLst>
                <a:path w="272" h="466">
                  <a:moveTo>
                    <a:pt x="116" y="389"/>
                  </a:moveTo>
                  <a:lnTo>
                    <a:pt x="0" y="466"/>
                  </a:lnTo>
                  <a:lnTo>
                    <a:pt x="116" y="0"/>
                  </a:lnTo>
                  <a:lnTo>
                    <a:pt x="272" y="466"/>
                  </a:lnTo>
                  <a:lnTo>
                    <a:pt x="116" y="389"/>
                  </a:lnTo>
                  <a:close/>
                </a:path>
              </a:pathLst>
            </a:custGeom>
            <a:solidFill>
              <a:srgbClr val="000000"/>
            </a:solidFill>
            <a:ln w="24765">
              <a:solidFill>
                <a:srgbClr val="000000"/>
              </a:solidFill>
              <a:prstDash val="solid"/>
              <a:round/>
              <a:headEnd/>
              <a:tailEnd/>
            </a:ln>
          </p:spPr>
          <p:txBody>
            <a:bodyPr/>
            <a:lstStyle/>
            <a:p>
              <a:endParaRPr lang="tr-TR"/>
            </a:p>
          </p:txBody>
        </p:sp>
        <p:sp>
          <p:nvSpPr>
            <p:cNvPr id="117905" name="Freeform 145"/>
            <p:cNvSpPr>
              <a:spLocks/>
            </p:cNvSpPr>
            <p:nvPr/>
          </p:nvSpPr>
          <p:spPr bwMode="auto">
            <a:xfrm>
              <a:off x="1983" y="3384"/>
              <a:ext cx="9263" cy="5641"/>
            </a:xfrm>
            <a:custGeom>
              <a:avLst/>
              <a:gdLst/>
              <a:ahLst/>
              <a:cxnLst>
                <a:cxn ang="0">
                  <a:pos x="8682" y="5285"/>
                </a:cxn>
                <a:cxn ang="0">
                  <a:pos x="0" y="5285"/>
                </a:cxn>
                <a:cxn ang="0">
                  <a:pos x="0" y="0"/>
                </a:cxn>
              </a:cxnLst>
              <a:rect l="0" t="0" r="r" b="b"/>
              <a:pathLst>
                <a:path w="8682" h="5285">
                  <a:moveTo>
                    <a:pt x="8682" y="5285"/>
                  </a:moveTo>
                  <a:lnTo>
                    <a:pt x="0" y="5285"/>
                  </a:lnTo>
                  <a:lnTo>
                    <a:pt x="0" y="0"/>
                  </a:lnTo>
                </a:path>
              </a:pathLst>
            </a:custGeom>
            <a:noFill/>
            <a:ln w="24765">
              <a:solidFill>
                <a:srgbClr val="000000"/>
              </a:solidFill>
              <a:prstDash val="solid"/>
              <a:round/>
              <a:headEnd/>
              <a:tailEnd/>
            </a:ln>
          </p:spPr>
          <p:txBody>
            <a:bodyPr/>
            <a:lstStyle/>
            <a:p>
              <a:endParaRPr lang="tr-TR"/>
            </a:p>
          </p:txBody>
        </p:sp>
        <p:sp>
          <p:nvSpPr>
            <p:cNvPr id="117906" name="Line 146"/>
            <p:cNvSpPr>
              <a:spLocks noChangeShapeType="1"/>
            </p:cNvSpPr>
            <p:nvPr/>
          </p:nvSpPr>
          <p:spPr bwMode="auto">
            <a:xfrm>
              <a:off x="4683" y="5004"/>
              <a:ext cx="2" cy="4021"/>
            </a:xfrm>
            <a:prstGeom prst="line">
              <a:avLst/>
            </a:prstGeom>
            <a:noFill/>
            <a:ln w="24765">
              <a:solidFill>
                <a:srgbClr val="000000"/>
              </a:solidFill>
              <a:round/>
              <a:headEnd/>
              <a:tailEnd/>
            </a:ln>
          </p:spPr>
          <p:txBody>
            <a:bodyPr/>
            <a:lstStyle/>
            <a:p>
              <a:endParaRPr lang="tr-TR"/>
            </a:p>
          </p:txBody>
        </p:sp>
        <p:sp>
          <p:nvSpPr>
            <p:cNvPr id="117907" name="Line 147"/>
            <p:cNvSpPr>
              <a:spLocks noChangeShapeType="1"/>
            </p:cNvSpPr>
            <p:nvPr/>
          </p:nvSpPr>
          <p:spPr bwMode="auto">
            <a:xfrm>
              <a:off x="7382" y="6619"/>
              <a:ext cx="0" cy="2406"/>
            </a:xfrm>
            <a:prstGeom prst="line">
              <a:avLst/>
            </a:prstGeom>
            <a:noFill/>
            <a:ln w="24765">
              <a:solidFill>
                <a:srgbClr val="000000"/>
              </a:solidFill>
              <a:round/>
              <a:headEnd/>
              <a:tailEnd/>
            </a:ln>
          </p:spPr>
          <p:txBody>
            <a:bodyPr/>
            <a:lstStyle/>
            <a:p>
              <a:endParaRPr lang="tr-TR"/>
            </a:p>
          </p:txBody>
        </p:sp>
        <p:sp>
          <p:nvSpPr>
            <p:cNvPr id="117908" name="Line 148"/>
            <p:cNvSpPr>
              <a:spLocks noChangeShapeType="1"/>
            </p:cNvSpPr>
            <p:nvPr/>
          </p:nvSpPr>
          <p:spPr bwMode="auto">
            <a:xfrm>
              <a:off x="10082" y="8237"/>
              <a:ext cx="2" cy="788"/>
            </a:xfrm>
            <a:prstGeom prst="line">
              <a:avLst/>
            </a:prstGeom>
            <a:noFill/>
            <a:ln w="24765">
              <a:solidFill>
                <a:srgbClr val="000000"/>
              </a:solidFill>
              <a:round/>
              <a:headEnd/>
              <a:tailEnd/>
            </a:ln>
          </p:spPr>
          <p:txBody>
            <a:bodyPr/>
            <a:lstStyle/>
            <a:p>
              <a:endParaRPr lang="tr-TR"/>
            </a:p>
          </p:txBody>
        </p:sp>
        <p:sp>
          <p:nvSpPr>
            <p:cNvPr id="117909" name="Freeform 149"/>
            <p:cNvSpPr>
              <a:spLocks/>
            </p:cNvSpPr>
            <p:nvPr/>
          </p:nvSpPr>
          <p:spPr bwMode="auto">
            <a:xfrm>
              <a:off x="3437" y="2680"/>
              <a:ext cx="1246" cy="829"/>
            </a:xfrm>
            <a:custGeom>
              <a:avLst/>
              <a:gdLst/>
              <a:ahLst/>
              <a:cxnLst>
                <a:cxn ang="0">
                  <a:pos x="0" y="0"/>
                </a:cxn>
                <a:cxn ang="0">
                  <a:pos x="1168" y="0"/>
                </a:cxn>
                <a:cxn ang="0">
                  <a:pos x="1168" y="777"/>
                </a:cxn>
              </a:cxnLst>
              <a:rect l="0" t="0" r="r" b="b"/>
              <a:pathLst>
                <a:path w="1168" h="777">
                  <a:moveTo>
                    <a:pt x="0" y="0"/>
                  </a:moveTo>
                  <a:lnTo>
                    <a:pt x="1168" y="0"/>
                  </a:lnTo>
                  <a:lnTo>
                    <a:pt x="1168" y="777"/>
                  </a:lnTo>
                </a:path>
              </a:pathLst>
            </a:custGeom>
            <a:noFill/>
            <a:ln w="24765">
              <a:solidFill>
                <a:srgbClr val="000000"/>
              </a:solidFill>
              <a:prstDash val="solid"/>
              <a:round/>
              <a:headEnd/>
              <a:tailEnd/>
            </a:ln>
          </p:spPr>
          <p:txBody>
            <a:bodyPr/>
            <a:lstStyle/>
            <a:p>
              <a:endParaRPr lang="tr-TR"/>
            </a:p>
          </p:txBody>
        </p:sp>
        <p:sp>
          <p:nvSpPr>
            <p:cNvPr id="117910" name="Freeform 150"/>
            <p:cNvSpPr>
              <a:spLocks/>
            </p:cNvSpPr>
            <p:nvPr/>
          </p:nvSpPr>
          <p:spPr bwMode="auto">
            <a:xfrm>
              <a:off x="6136" y="4256"/>
              <a:ext cx="1246" cy="869"/>
            </a:xfrm>
            <a:custGeom>
              <a:avLst/>
              <a:gdLst/>
              <a:ahLst/>
              <a:cxnLst>
                <a:cxn ang="0">
                  <a:pos x="0" y="0"/>
                </a:cxn>
                <a:cxn ang="0">
                  <a:pos x="1168" y="0"/>
                </a:cxn>
                <a:cxn ang="0">
                  <a:pos x="1168" y="816"/>
                </a:cxn>
              </a:cxnLst>
              <a:rect l="0" t="0" r="r" b="b"/>
              <a:pathLst>
                <a:path w="1168" h="816">
                  <a:moveTo>
                    <a:pt x="0" y="0"/>
                  </a:moveTo>
                  <a:lnTo>
                    <a:pt x="1168" y="0"/>
                  </a:lnTo>
                  <a:lnTo>
                    <a:pt x="1168" y="816"/>
                  </a:lnTo>
                </a:path>
              </a:pathLst>
            </a:custGeom>
            <a:noFill/>
            <a:ln w="24765">
              <a:solidFill>
                <a:srgbClr val="000000"/>
              </a:solidFill>
              <a:prstDash val="solid"/>
              <a:round/>
              <a:headEnd/>
              <a:tailEnd/>
            </a:ln>
          </p:spPr>
          <p:txBody>
            <a:bodyPr/>
            <a:lstStyle/>
            <a:p>
              <a:endParaRPr lang="tr-TR"/>
            </a:p>
          </p:txBody>
        </p:sp>
        <p:sp>
          <p:nvSpPr>
            <p:cNvPr id="117911" name="Freeform 151"/>
            <p:cNvSpPr>
              <a:spLocks/>
            </p:cNvSpPr>
            <p:nvPr/>
          </p:nvSpPr>
          <p:spPr bwMode="auto">
            <a:xfrm>
              <a:off x="8836" y="5833"/>
              <a:ext cx="1246" cy="871"/>
            </a:xfrm>
            <a:custGeom>
              <a:avLst/>
              <a:gdLst/>
              <a:ahLst/>
              <a:cxnLst>
                <a:cxn ang="0">
                  <a:pos x="0" y="0"/>
                </a:cxn>
                <a:cxn ang="0">
                  <a:pos x="1168" y="0"/>
                </a:cxn>
                <a:cxn ang="0">
                  <a:pos x="1168" y="816"/>
                </a:cxn>
              </a:cxnLst>
              <a:rect l="0" t="0" r="r" b="b"/>
              <a:pathLst>
                <a:path w="1168" h="816">
                  <a:moveTo>
                    <a:pt x="0" y="0"/>
                  </a:moveTo>
                  <a:lnTo>
                    <a:pt x="1168" y="0"/>
                  </a:lnTo>
                  <a:lnTo>
                    <a:pt x="1168" y="816"/>
                  </a:lnTo>
                </a:path>
              </a:pathLst>
            </a:custGeom>
            <a:noFill/>
            <a:ln w="24765">
              <a:solidFill>
                <a:srgbClr val="000000"/>
              </a:solidFill>
              <a:prstDash val="solid"/>
              <a:round/>
              <a:headEnd/>
              <a:tailEnd/>
            </a:ln>
          </p:spPr>
          <p:txBody>
            <a:bodyPr/>
            <a:lstStyle/>
            <a:p>
              <a:endParaRPr lang="tr-TR"/>
            </a:p>
          </p:txBody>
        </p:sp>
        <p:sp>
          <p:nvSpPr>
            <p:cNvPr id="117912" name="Freeform 152"/>
            <p:cNvSpPr>
              <a:spLocks/>
            </p:cNvSpPr>
            <p:nvPr/>
          </p:nvSpPr>
          <p:spPr bwMode="auto">
            <a:xfrm>
              <a:off x="11536" y="7408"/>
              <a:ext cx="1163" cy="869"/>
            </a:xfrm>
            <a:custGeom>
              <a:avLst/>
              <a:gdLst/>
              <a:ahLst/>
              <a:cxnLst>
                <a:cxn ang="0">
                  <a:pos x="0" y="0"/>
                </a:cxn>
                <a:cxn ang="0">
                  <a:pos x="1090" y="0"/>
                </a:cxn>
                <a:cxn ang="0">
                  <a:pos x="1090" y="816"/>
                </a:cxn>
              </a:cxnLst>
              <a:rect l="0" t="0" r="r" b="b"/>
              <a:pathLst>
                <a:path w="1090" h="816">
                  <a:moveTo>
                    <a:pt x="0" y="0"/>
                  </a:moveTo>
                  <a:lnTo>
                    <a:pt x="1090" y="0"/>
                  </a:lnTo>
                  <a:lnTo>
                    <a:pt x="1090" y="816"/>
                  </a:lnTo>
                </a:path>
              </a:pathLst>
            </a:custGeom>
            <a:noFill/>
            <a:ln w="24765">
              <a:solidFill>
                <a:srgbClr val="000000"/>
              </a:solidFill>
              <a:prstDash val="solid"/>
              <a:round/>
              <a:headEnd/>
              <a:tailEnd/>
            </a:ln>
          </p:spPr>
          <p:txBody>
            <a:bodyPr/>
            <a:lstStyle/>
            <a:p>
              <a:endParaRPr lang="tr-TR"/>
            </a:p>
          </p:txBody>
        </p:sp>
        <p:sp>
          <p:nvSpPr>
            <p:cNvPr id="117913" name="Freeform 153"/>
            <p:cNvSpPr>
              <a:spLocks/>
            </p:cNvSpPr>
            <p:nvPr/>
          </p:nvSpPr>
          <p:spPr bwMode="auto">
            <a:xfrm>
              <a:off x="4558" y="3177"/>
              <a:ext cx="250" cy="538"/>
            </a:xfrm>
            <a:custGeom>
              <a:avLst/>
              <a:gdLst/>
              <a:ahLst/>
              <a:cxnLst>
                <a:cxn ang="0">
                  <a:pos x="117" y="117"/>
                </a:cxn>
                <a:cxn ang="0">
                  <a:pos x="234" y="0"/>
                </a:cxn>
                <a:cxn ang="0">
                  <a:pos x="117" y="505"/>
                </a:cxn>
                <a:cxn ang="0">
                  <a:pos x="0" y="0"/>
                </a:cxn>
                <a:cxn ang="0">
                  <a:pos x="117" y="117"/>
                </a:cxn>
              </a:cxnLst>
              <a:rect l="0" t="0" r="r" b="b"/>
              <a:pathLst>
                <a:path w="234" h="505">
                  <a:moveTo>
                    <a:pt x="117" y="117"/>
                  </a:moveTo>
                  <a:lnTo>
                    <a:pt x="234" y="0"/>
                  </a:lnTo>
                  <a:lnTo>
                    <a:pt x="117" y="505"/>
                  </a:lnTo>
                  <a:lnTo>
                    <a:pt x="0" y="0"/>
                  </a:lnTo>
                  <a:lnTo>
                    <a:pt x="117" y="117"/>
                  </a:lnTo>
                  <a:close/>
                </a:path>
              </a:pathLst>
            </a:custGeom>
            <a:solidFill>
              <a:srgbClr val="000000"/>
            </a:solidFill>
            <a:ln w="24765">
              <a:solidFill>
                <a:srgbClr val="000000"/>
              </a:solidFill>
              <a:prstDash val="solid"/>
              <a:round/>
              <a:headEnd/>
              <a:tailEnd/>
            </a:ln>
          </p:spPr>
          <p:txBody>
            <a:bodyPr/>
            <a:lstStyle/>
            <a:p>
              <a:endParaRPr lang="tr-TR"/>
            </a:p>
          </p:txBody>
        </p:sp>
        <p:sp>
          <p:nvSpPr>
            <p:cNvPr id="117914" name="Freeform 154"/>
            <p:cNvSpPr>
              <a:spLocks/>
            </p:cNvSpPr>
            <p:nvPr/>
          </p:nvSpPr>
          <p:spPr bwMode="auto">
            <a:xfrm>
              <a:off x="4558" y="4794"/>
              <a:ext cx="250" cy="542"/>
            </a:xfrm>
            <a:custGeom>
              <a:avLst/>
              <a:gdLst/>
              <a:ahLst/>
              <a:cxnLst>
                <a:cxn ang="0">
                  <a:pos x="117" y="389"/>
                </a:cxn>
                <a:cxn ang="0">
                  <a:pos x="0" y="506"/>
                </a:cxn>
                <a:cxn ang="0">
                  <a:pos x="117" y="0"/>
                </a:cxn>
                <a:cxn ang="0">
                  <a:pos x="234" y="506"/>
                </a:cxn>
                <a:cxn ang="0">
                  <a:pos x="117" y="389"/>
                </a:cxn>
              </a:cxnLst>
              <a:rect l="0" t="0" r="r" b="b"/>
              <a:pathLst>
                <a:path w="234" h="506">
                  <a:moveTo>
                    <a:pt x="117" y="389"/>
                  </a:moveTo>
                  <a:lnTo>
                    <a:pt x="0" y="506"/>
                  </a:lnTo>
                  <a:lnTo>
                    <a:pt x="117" y="0"/>
                  </a:lnTo>
                  <a:lnTo>
                    <a:pt x="234" y="506"/>
                  </a:lnTo>
                  <a:lnTo>
                    <a:pt x="117" y="389"/>
                  </a:lnTo>
                  <a:close/>
                </a:path>
              </a:pathLst>
            </a:custGeom>
            <a:solidFill>
              <a:srgbClr val="000000"/>
            </a:solidFill>
            <a:ln w="24765">
              <a:solidFill>
                <a:srgbClr val="000000"/>
              </a:solidFill>
              <a:prstDash val="solid"/>
              <a:round/>
              <a:headEnd/>
              <a:tailEnd/>
            </a:ln>
          </p:spPr>
          <p:txBody>
            <a:bodyPr/>
            <a:lstStyle/>
            <a:p>
              <a:endParaRPr lang="tr-TR"/>
            </a:p>
          </p:txBody>
        </p:sp>
        <p:sp>
          <p:nvSpPr>
            <p:cNvPr id="117915" name="Freeform 155"/>
            <p:cNvSpPr>
              <a:spLocks/>
            </p:cNvSpPr>
            <p:nvPr/>
          </p:nvSpPr>
          <p:spPr bwMode="auto">
            <a:xfrm>
              <a:off x="7217" y="4754"/>
              <a:ext cx="290" cy="540"/>
            </a:xfrm>
            <a:custGeom>
              <a:avLst/>
              <a:gdLst/>
              <a:ahLst/>
              <a:cxnLst>
                <a:cxn ang="0">
                  <a:pos x="156" y="116"/>
                </a:cxn>
                <a:cxn ang="0">
                  <a:pos x="273" y="0"/>
                </a:cxn>
                <a:cxn ang="0">
                  <a:pos x="156" y="505"/>
                </a:cxn>
                <a:cxn ang="0">
                  <a:pos x="0" y="0"/>
                </a:cxn>
                <a:cxn ang="0">
                  <a:pos x="156" y="116"/>
                </a:cxn>
              </a:cxnLst>
              <a:rect l="0" t="0" r="r" b="b"/>
              <a:pathLst>
                <a:path w="273" h="505">
                  <a:moveTo>
                    <a:pt x="156" y="116"/>
                  </a:moveTo>
                  <a:lnTo>
                    <a:pt x="273" y="0"/>
                  </a:lnTo>
                  <a:lnTo>
                    <a:pt x="156" y="505"/>
                  </a:lnTo>
                  <a:lnTo>
                    <a:pt x="0" y="0"/>
                  </a:lnTo>
                  <a:lnTo>
                    <a:pt x="156" y="116"/>
                  </a:lnTo>
                  <a:close/>
                </a:path>
              </a:pathLst>
            </a:custGeom>
            <a:solidFill>
              <a:srgbClr val="000000"/>
            </a:solidFill>
            <a:ln w="24765">
              <a:solidFill>
                <a:srgbClr val="000000"/>
              </a:solidFill>
              <a:prstDash val="solid"/>
              <a:round/>
              <a:headEnd/>
              <a:tailEnd/>
            </a:ln>
          </p:spPr>
          <p:txBody>
            <a:bodyPr/>
            <a:lstStyle/>
            <a:p>
              <a:endParaRPr lang="tr-TR"/>
            </a:p>
          </p:txBody>
        </p:sp>
        <p:sp>
          <p:nvSpPr>
            <p:cNvPr id="117916" name="Freeform 156"/>
            <p:cNvSpPr>
              <a:spLocks/>
            </p:cNvSpPr>
            <p:nvPr/>
          </p:nvSpPr>
          <p:spPr bwMode="auto">
            <a:xfrm>
              <a:off x="7258" y="6371"/>
              <a:ext cx="249" cy="539"/>
            </a:xfrm>
            <a:custGeom>
              <a:avLst/>
              <a:gdLst/>
              <a:ahLst/>
              <a:cxnLst>
                <a:cxn ang="0">
                  <a:pos x="117" y="388"/>
                </a:cxn>
                <a:cxn ang="0">
                  <a:pos x="0" y="505"/>
                </a:cxn>
                <a:cxn ang="0">
                  <a:pos x="117" y="0"/>
                </a:cxn>
                <a:cxn ang="0">
                  <a:pos x="234" y="505"/>
                </a:cxn>
                <a:cxn ang="0">
                  <a:pos x="117" y="388"/>
                </a:cxn>
              </a:cxnLst>
              <a:rect l="0" t="0" r="r" b="b"/>
              <a:pathLst>
                <a:path w="234" h="505">
                  <a:moveTo>
                    <a:pt x="117" y="388"/>
                  </a:moveTo>
                  <a:lnTo>
                    <a:pt x="0" y="505"/>
                  </a:lnTo>
                  <a:lnTo>
                    <a:pt x="117" y="0"/>
                  </a:lnTo>
                  <a:lnTo>
                    <a:pt x="234" y="505"/>
                  </a:lnTo>
                  <a:lnTo>
                    <a:pt x="117" y="388"/>
                  </a:lnTo>
                  <a:close/>
                </a:path>
              </a:pathLst>
            </a:custGeom>
            <a:solidFill>
              <a:srgbClr val="000000"/>
            </a:solidFill>
            <a:ln w="24765">
              <a:solidFill>
                <a:srgbClr val="000000"/>
              </a:solidFill>
              <a:prstDash val="solid"/>
              <a:round/>
              <a:headEnd/>
              <a:tailEnd/>
            </a:ln>
          </p:spPr>
          <p:txBody>
            <a:bodyPr/>
            <a:lstStyle/>
            <a:p>
              <a:endParaRPr lang="tr-TR"/>
            </a:p>
          </p:txBody>
        </p:sp>
        <p:sp>
          <p:nvSpPr>
            <p:cNvPr id="117917" name="Freeform 157"/>
            <p:cNvSpPr>
              <a:spLocks/>
            </p:cNvSpPr>
            <p:nvPr/>
          </p:nvSpPr>
          <p:spPr bwMode="auto">
            <a:xfrm>
              <a:off x="9917" y="6371"/>
              <a:ext cx="290" cy="539"/>
            </a:xfrm>
            <a:custGeom>
              <a:avLst/>
              <a:gdLst/>
              <a:ahLst/>
              <a:cxnLst>
                <a:cxn ang="0">
                  <a:pos x="156" y="116"/>
                </a:cxn>
                <a:cxn ang="0">
                  <a:pos x="272" y="0"/>
                </a:cxn>
                <a:cxn ang="0">
                  <a:pos x="156" y="505"/>
                </a:cxn>
                <a:cxn ang="0">
                  <a:pos x="0" y="0"/>
                </a:cxn>
                <a:cxn ang="0">
                  <a:pos x="156" y="116"/>
                </a:cxn>
              </a:cxnLst>
              <a:rect l="0" t="0" r="r" b="b"/>
              <a:pathLst>
                <a:path w="272" h="505">
                  <a:moveTo>
                    <a:pt x="156" y="116"/>
                  </a:moveTo>
                  <a:lnTo>
                    <a:pt x="272" y="0"/>
                  </a:lnTo>
                  <a:lnTo>
                    <a:pt x="156" y="505"/>
                  </a:lnTo>
                  <a:lnTo>
                    <a:pt x="0" y="0"/>
                  </a:lnTo>
                  <a:lnTo>
                    <a:pt x="156" y="116"/>
                  </a:lnTo>
                  <a:close/>
                </a:path>
              </a:pathLst>
            </a:custGeom>
            <a:solidFill>
              <a:srgbClr val="000000"/>
            </a:solidFill>
            <a:ln w="24765">
              <a:solidFill>
                <a:srgbClr val="000000"/>
              </a:solidFill>
              <a:prstDash val="solid"/>
              <a:round/>
              <a:headEnd/>
              <a:tailEnd/>
            </a:ln>
          </p:spPr>
          <p:txBody>
            <a:bodyPr/>
            <a:lstStyle/>
            <a:p>
              <a:endParaRPr lang="tr-TR"/>
            </a:p>
          </p:txBody>
        </p:sp>
        <p:sp>
          <p:nvSpPr>
            <p:cNvPr id="117918" name="Freeform 158"/>
            <p:cNvSpPr>
              <a:spLocks/>
            </p:cNvSpPr>
            <p:nvPr/>
          </p:nvSpPr>
          <p:spPr bwMode="auto">
            <a:xfrm>
              <a:off x="9917" y="7946"/>
              <a:ext cx="290" cy="539"/>
            </a:xfrm>
            <a:custGeom>
              <a:avLst/>
              <a:gdLst/>
              <a:ahLst/>
              <a:cxnLst>
                <a:cxn ang="0">
                  <a:pos x="156" y="389"/>
                </a:cxn>
                <a:cxn ang="0">
                  <a:pos x="0" y="505"/>
                </a:cxn>
                <a:cxn ang="0">
                  <a:pos x="156" y="0"/>
                </a:cxn>
                <a:cxn ang="0">
                  <a:pos x="272" y="505"/>
                </a:cxn>
                <a:cxn ang="0">
                  <a:pos x="156" y="389"/>
                </a:cxn>
              </a:cxnLst>
              <a:rect l="0" t="0" r="r" b="b"/>
              <a:pathLst>
                <a:path w="272" h="505">
                  <a:moveTo>
                    <a:pt x="156" y="389"/>
                  </a:moveTo>
                  <a:lnTo>
                    <a:pt x="0" y="505"/>
                  </a:lnTo>
                  <a:lnTo>
                    <a:pt x="156" y="0"/>
                  </a:lnTo>
                  <a:lnTo>
                    <a:pt x="272" y="505"/>
                  </a:lnTo>
                  <a:lnTo>
                    <a:pt x="156" y="389"/>
                  </a:lnTo>
                  <a:close/>
                </a:path>
              </a:pathLst>
            </a:custGeom>
            <a:solidFill>
              <a:srgbClr val="000000"/>
            </a:solidFill>
            <a:ln w="24765">
              <a:solidFill>
                <a:srgbClr val="000000"/>
              </a:solidFill>
              <a:prstDash val="solid"/>
              <a:round/>
              <a:headEnd/>
              <a:tailEnd/>
            </a:ln>
          </p:spPr>
          <p:txBody>
            <a:bodyPr/>
            <a:lstStyle/>
            <a:p>
              <a:endParaRPr lang="tr-TR"/>
            </a:p>
          </p:txBody>
        </p:sp>
        <p:sp>
          <p:nvSpPr>
            <p:cNvPr id="117919" name="Freeform 159"/>
            <p:cNvSpPr>
              <a:spLocks/>
            </p:cNvSpPr>
            <p:nvPr/>
          </p:nvSpPr>
          <p:spPr bwMode="auto">
            <a:xfrm>
              <a:off x="12574" y="7946"/>
              <a:ext cx="250" cy="539"/>
            </a:xfrm>
            <a:custGeom>
              <a:avLst/>
              <a:gdLst/>
              <a:ahLst/>
              <a:cxnLst>
                <a:cxn ang="0">
                  <a:pos x="117" y="117"/>
                </a:cxn>
                <a:cxn ang="0">
                  <a:pos x="234" y="0"/>
                </a:cxn>
                <a:cxn ang="0">
                  <a:pos x="117" y="505"/>
                </a:cxn>
                <a:cxn ang="0">
                  <a:pos x="0" y="0"/>
                </a:cxn>
                <a:cxn ang="0">
                  <a:pos x="117" y="117"/>
                </a:cxn>
              </a:cxnLst>
              <a:rect l="0" t="0" r="r" b="b"/>
              <a:pathLst>
                <a:path w="234" h="505">
                  <a:moveTo>
                    <a:pt x="117" y="117"/>
                  </a:moveTo>
                  <a:lnTo>
                    <a:pt x="234" y="0"/>
                  </a:lnTo>
                  <a:lnTo>
                    <a:pt x="117" y="505"/>
                  </a:lnTo>
                  <a:lnTo>
                    <a:pt x="0" y="0"/>
                  </a:lnTo>
                  <a:lnTo>
                    <a:pt x="117" y="117"/>
                  </a:lnTo>
                  <a:close/>
                </a:path>
              </a:pathLst>
            </a:custGeom>
            <a:solidFill>
              <a:srgbClr val="000000"/>
            </a:solidFill>
            <a:ln w="24765">
              <a:solidFill>
                <a:srgbClr val="000000"/>
              </a:solidFill>
              <a:prstDash val="solid"/>
              <a:round/>
              <a:headEnd/>
              <a:tailEnd/>
            </a:ln>
          </p:spPr>
          <p:txBody>
            <a:bodyPr/>
            <a:lstStyle/>
            <a:p>
              <a:endParaRPr lang="tr-TR"/>
            </a:p>
          </p:txBody>
        </p:sp>
        <p:sp>
          <p:nvSpPr>
            <p:cNvPr id="117920" name="Text Box 160" descr="Canvas"/>
            <p:cNvSpPr txBox="1">
              <a:spLocks noChangeArrowheads="1"/>
            </p:cNvSpPr>
            <p:nvPr/>
          </p:nvSpPr>
          <p:spPr bwMode="auto">
            <a:xfrm>
              <a:off x="3187" y="3792"/>
              <a:ext cx="2901" cy="962"/>
            </a:xfrm>
            <a:prstGeom prst="rect">
              <a:avLst/>
            </a:prstGeom>
            <a:blipFill dpi="0" rotWithShape="0">
              <a:blip r:embed="rId3" cstate="print"/>
              <a:srcRect/>
              <a:tile tx="0" ty="0" sx="100000" sy="100000" flip="none" algn="tl"/>
            </a:blipFill>
            <a:ln w="22225">
              <a:solidFill>
                <a:srgbClr val="000000"/>
              </a:solidFill>
              <a:miter lim="800000"/>
              <a:headEnd/>
              <a:tailEnd/>
            </a:ln>
          </p:spPr>
          <p:txBody>
            <a:bodyPr lIns="97415" tIns="48707" rIns="97415" bIns="48707"/>
            <a:lstStyle/>
            <a:p>
              <a:pPr algn="ctr"/>
              <a:r>
                <a:rPr lang="tr-TR" sz="1400">
                  <a:solidFill>
                    <a:srgbClr val="000000"/>
                  </a:solidFill>
                </a:rPr>
                <a:t>Sistem ve Yazılım</a:t>
              </a:r>
            </a:p>
            <a:p>
              <a:pPr algn="ctr"/>
              <a:r>
                <a:rPr lang="tr-TR" sz="1400">
                  <a:solidFill>
                    <a:srgbClr val="000000"/>
                  </a:solidFill>
                </a:rPr>
                <a:t>Tasarımı</a:t>
              </a:r>
              <a:endParaRPr lang="tr-TR"/>
            </a:p>
          </p:txBody>
        </p:sp>
        <p:sp>
          <p:nvSpPr>
            <p:cNvPr id="117921" name="Text Box 161" descr="Canvas"/>
            <p:cNvSpPr txBox="1">
              <a:spLocks noChangeArrowheads="1"/>
            </p:cNvSpPr>
            <p:nvPr/>
          </p:nvSpPr>
          <p:spPr bwMode="auto">
            <a:xfrm>
              <a:off x="712" y="2269"/>
              <a:ext cx="2690" cy="960"/>
            </a:xfrm>
            <a:prstGeom prst="rect">
              <a:avLst/>
            </a:prstGeom>
            <a:blipFill dpi="0" rotWithShape="0">
              <a:blip r:embed="rId3" cstate="print"/>
              <a:srcRect/>
              <a:tile tx="0" ty="0" sx="100000" sy="100000" flip="none" algn="tl"/>
            </a:blipFill>
            <a:ln w="22225">
              <a:solidFill>
                <a:srgbClr val="000000"/>
              </a:solidFill>
              <a:miter lim="800000"/>
              <a:headEnd/>
              <a:tailEnd/>
            </a:ln>
          </p:spPr>
          <p:txBody>
            <a:bodyPr lIns="97415" tIns="48707" rIns="97415" bIns="48707"/>
            <a:lstStyle/>
            <a:p>
              <a:pPr algn="ctr"/>
              <a:r>
                <a:rPr lang="tr-TR" sz="1400">
                  <a:solidFill>
                    <a:srgbClr val="000000"/>
                  </a:solidFill>
                </a:rPr>
                <a:t>Gereksinimlerin</a:t>
              </a:r>
            </a:p>
            <a:p>
              <a:pPr algn="ctr"/>
              <a:r>
                <a:rPr lang="tr-TR" sz="1400">
                  <a:solidFill>
                    <a:srgbClr val="000000"/>
                  </a:solidFill>
                </a:rPr>
                <a:t>Tanımlanması</a:t>
              </a:r>
              <a:endParaRPr lang="tr-TR"/>
            </a:p>
          </p:txBody>
        </p:sp>
        <p:sp>
          <p:nvSpPr>
            <p:cNvPr id="117922" name="Text Box 162" descr="Canvas"/>
            <p:cNvSpPr txBox="1">
              <a:spLocks noChangeArrowheads="1"/>
            </p:cNvSpPr>
            <p:nvPr/>
          </p:nvSpPr>
          <p:spPr bwMode="auto">
            <a:xfrm>
              <a:off x="8779" y="6910"/>
              <a:ext cx="2688" cy="959"/>
            </a:xfrm>
            <a:prstGeom prst="rect">
              <a:avLst/>
            </a:prstGeom>
            <a:blipFill dpi="0" rotWithShape="0">
              <a:blip r:embed="rId3" cstate="print"/>
              <a:srcRect/>
              <a:tile tx="0" ty="0" sx="100000" sy="100000" flip="none" algn="tl"/>
            </a:blipFill>
            <a:ln w="22225">
              <a:solidFill>
                <a:srgbClr val="000000"/>
              </a:solidFill>
              <a:miter lim="800000"/>
              <a:headEnd/>
              <a:tailEnd/>
            </a:ln>
          </p:spPr>
          <p:txBody>
            <a:bodyPr lIns="97415" tIns="48707" rIns="97415" bIns="48707"/>
            <a:lstStyle/>
            <a:p>
              <a:pPr algn="ctr"/>
              <a:r>
                <a:rPr lang="tr-TR" sz="1400">
                  <a:solidFill>
                    <a:srgbClr val="000000"/>
                  </a:solidFill>
                </a:rPr>
                <a:t>Birleştirme ve Sistemi test etme</a:t>
              </a:r>
              <a:endParaRPr lang="tr-TR"/>
            </a:p>
          </p:txBody>
        </p:sp>
        <p:sp>
          <p:nvSpPr>
            <p:cNvPr id="117923" name="Text Box 163" descr="Canvas"/>
            <p:cNvSpPr txBox="1">
              <a:spLocks noChangeArrowheads="1"/>
            </p:cNvSpPr>
            <p:nvPr/>
          </p:nvSpPr>
          <p:spPr bwMode="auto">
            <a:xfrm>
              <a:off x="11292" y="8496"/>
              <a:ext cx="2686" cy="960"/>
            </a:xfrm>
            <a:prstGeom prst="rect">
              <a:avLst/>
            </a:prstGeom>
            <a:blipFill dpi="0" rotWithShape="0">
              <a:blip r:embed="rId3" cstate="print"/>
              <a:srcRect/>
              <a:tile tx="0" ty="0" sx="100000" sy="100000" flip="none" algn="tl"/>
            </a:blipFill>
            <a:ln w="22225">
              <a:solidFill>
                <a:srgbClr val="000000"/>
              </a:solidFill>
              <a:miter lim="800000"/>
              <a:headEnd/>
              <a:tailEnd/>
            </a:ln>
          </p:spPr>
          <p:txBody>
            <a:bodyPr lIns="97415" tIns="48707" rIns="97415" bIns="48707"/>
            <a:lstStyle/>
            <a:p>
              <a:pPr algn="ctr"/>
              <a:r>
                <a:rPr lang="tr-TR" sz="1400">
                  <a:solidFill>
                    <a:srgbClr val="000000"/>
                  </a:solidFill>
                </a:rPr>
                <a:t>Sistemin Bakım ve İdamesi</a:t>
              </a:r>
              <a:endParaRPr lang="tr-TR"/>
            </a:p>
          </p:txBody>
        </p:sp>
        <p:sp>
          <p:nvSpPr>
            <p:cNvPr id="117924" name="Line 164"/>
            <p:cNvSpPr>
              <a:spLocks noChangeShapeType="1"/>
            </p:cNvSpPr>
            <p:nvPr/>
          </p:nvSpPr>
          <p:spPr bwMode="auto">
            <a:xfrm flipH="1">
              <a:off x="1958" y="7358"/>
              <a:ext cx="6840" cy="1"/>
            </a:xfrm>
            <a:prstGeom prst="line">
              <a:avLst/>
            </a:prstGeom>
            <a:noFill/>
            <a:ln w="28575">
              <a:solidFill>
                <a:srgbClr val="000000"/>
              </a:solidFill>
              <a:round/>
              <a:headEnd/>
              <a:tailEnd/>
            </a:ln>
          </p:spPr>
          <p:txBody>
            <a:bodyPr/>
            <a:lstStyle/>
            <a:p>
              <a:endParaRPr lang="tr-TR"/>
            </a:p>
          </p:txBody>
        </p:sp>
        <p:sp>
          <p:nvSpPr>
            <p:cNvPr id="117925" name="Line 165"/>
            <p:cNvSpPr>
              <a:spLocks noChangeShapeType="1"/>
            </p:cNvSpPr>
            <p:nvPr/>
          </p:nvSpPr>
          <p:spPr bwMode="auto">
            <a:xfrm flipH="1">
              <a:off x="1958" y="5898"/>
              <a:ext cx="3960" cy="1"/>
            </a:xfrm>
            <a:prstGeom prst="line">
              <a:avLst/>
            </a:prstGeom>
            <a:noFill/>
            <a:ln w="28575">
              <a:solidFill>
                <a:srgbClr val="000000"/>
              </a:solidFill>
              <a:round/>
              <a:headEnd/>
              <a:tailEnd/>
            </a:ln>
          </p:spPr>
          <p:txBody>
            <a:bodyPr/>
            <a:lstStyle/>
            <a:p>
              <a:endParaRPr lang="tr-TR"/>
            </a:p>
          </p:txBody>
        </p:sp>
        <p:sp>
          <p:nvSpPr>
            <p:cNvPr id="117926" name="Line 166"/>
            <p:cNvSpPr>
              <a:spLocks noChangeShapeType="1"/>
            </p:cNvSpPr>
            <p:nvPr/>
          </p:nvSpPr>
          <p:spPr bwMode="auto">
            <a:xfrm flipH="1">
              <a:off x="1958" y="4298"/>
              <a:ext cx="1260" cy="0"/>
            </a:xfrm>
            <a:prstGeom prst="line">
              <a:avLst/>
            </a:prstGeom>
            <a:noFill/>
            <a:ln w="28575">
              <a:solidFill>
                <a:srgbClr val="000000"/>
              </a:solidFill>
              <a:round/>
              <a:headEnd/>
              <a:tailEnd/>
            </a:ln>
          </p:spPr>
          <p:txBody>
            <a:bodyPr/>
            <a:lstStyle/>
            <a:p>
              <a:endParaRPr lang="tr-TR"/>
            </a:p>
          </p:txBody>
        </p:sp>
        <p:sp>
          <p:nvSpPr>
            <p:cNvPr id="117927" name="Text Box 167" descr="Canvas"/>
            <p:cNvSpPr txBox="1">
              <a:spLocks noChangeArrowheads="1"/>
            </p:cNvSpPr>
            <p:nvPr/>
          </p:nvSpPr>
          <p:spPr bwMode="auto">
            <a:xfrm>
              <a:off x="5877" y="5375"/>
              <a:ext cx="2869" cy="960"/>
            </a:xfrm>
            <a:prstGeom prst="rect">
              <a:avLst/>
            </a:prstGeom>
            <a:blipFill dpi="0" rotWithShape="0">
              <a:blip r:embed="rId3" cstate="print"/>
              <a:srcRect/>
              <a:tile tx="0" ty="0" sx="100000" sy="100000" flip="none" algn="tl"/>
            </a:blipFill>
            <a:ln w="22225">
              <a:solidFill>
                <a:srgbClr val="000000"/>
              </a:solidFill>
              <a:miter lim="800000"/>
              <a:headEnd/>
              <a:tailEnd/>
            </a:ln>
          </p:spPr>
          <p:txBody>
            <a:bodyPr lIns="97415" tIns="48707" rIns="97415" bIns="48707"/>
            <a:lstStyle/>
            <a:p>
              <a:pPr algn="ctr"/>
              <a:r>
                <a:rPr lang="tr-TR" sz="1400">
                  <a:solidFill>
                    <a:srgbClr val="000000"/>
                  </a:solidFill>
                </a:rPr>
                <a:t>Kodlama ve Modül</a:t>
              </a:r>
            </a:p>
            <a:p>
              <a:pPr algn="ctr"/>
              <a:r>
                <a:rPr lang="tr-TR" sz="1400">
                  <a:solidFill>
                    <a:srgbClr val="000000"/>
                  </a:solidFill>
                </a:rPr>
                <a:t>test etme</a:t>
              </a:r>
              <a:endParaRPr lang="tr-TR"/>
            </a:p>
          </p:txBody>
        </p:sp>
      </p:grpSp>
      <p:sp>
        <p:nvSpPr>
          <p:cNvPr id="117929" name="Text Box 169"/>
          <p:cNvSpPr txBox="1">
            <a:spLocks noChangeArrowheads="1"/>
          </p:cNvSpPr>
          <p:nvPr/>
        </p:nvSpPr>
        <p:spPr bwMode="auto">
          <a:xfrm>
            <a:off x="1475656" y="2420888"/>
            <a:ext cx="431800" cy="579437"/>
          </a:xfrm>
          <a:prstGeom prst="rect">
            <a:avLst/>
          </a:prstGeom>
          <a:noFill/>
          <a:ln w="9525">
            <a:noFill/>
            <a:miter lim="800000"/>
            <a:headEnd/>
            <a:tailEnd/>
          </a:ln>
          <a:effectLst/>
        </p:spPr>
        <p:txBody>
          <a:bodyPr wrap="none">
            <a:spAutoFit/>
          </a:bodyPr>
          <a:lstStyle/>
          <a:p>
            <a:r>
              <a:rPr lang="tr-TR" sz="3200" b="1" dirty="0">
                <a:solidFill>
                  <a:schemeClr val="accent2"/>
                </a:solidFill>
              </a:rPr>
              <a:t>?</a:t>
            </a:r>
          </a:p>
        </p:txBody>
      </p:sp>
      <p:sp>
        <p:nvSpPr>
          <p:cNvPr id="117930" name="Text Box 170"/>
          <p:cNvSpPr txBox="1">
            <a:spLocks noChangeArrowheads="1"/>
          </p:cNvSpPr>
          <p:nvPr/>
        </p:nvSpPr>
        <p:spPr bwMode="auto">
          <a:xfrm>
            <a:off x="3131840" y="3356992"/>
            <a:ext cx="431800" cy="579438"/>
          </a:xfrm>
          <a:prstGeom prst="rect">
            <a:avLst/>
          </a:prstGeom>
          <a:noFill/>
          <a:ln w="9525">
            <a:noFill/>
            <a:miter lim="800000"/>
            <a:headEnd/>
            <a:tailEnd/>
          </a:ln>
          <a:effectLst/>
        </p:spPr>
        <p:txBody>
          <a:bodyPr wrap="none">
            <a:spAutoFit/>
          </a:bodyPr>
          <a:lstStyle/>
          <a:p>
            <a:r>
              <a:rPr lang="tr-TR" sz="3200" b="1" dirty="0">
                <a:solidFill>
                  <a:schemeClr val="accent2"/>
                </a:solidFill>
              </a:rPr>
              <a:t>?</a:t>
            </a:r>
          </a:p>
        </p:txBody>
      </p:sp>
      <p:sp>
        <p:nvSpPr>
          <p:cNvPr id="117931" name="Text Box 171"/>
          <p:cNvSpPr txBox="1">
            <a:spLocks noChangeArrowheads="1"/>
          </p:cNvSpPr>
          <p:nvPr/>
        </p:nvSpPr>
        <p:spPr bwMode="auto">
          <a:xfrm>
            <a:off x="4860032" y="4149080"/>
            <a:ext cx="431800" cy="579438"/>
          </a:xfrm>
          <a:prstGeom prst="rect">
            <a:avLst/>
          </a:prstGeom>
          <a:noFill/>
          <a:ln w="9525">
            <a:noFill/>
            <a:miter lim="800000"/>
            <a:headEnd/>
            <a:tailEnd/>
          </a:ln>
          <a:effectLst/>
        </p:spPr>
        <p:txBody>
          <a:bodyPr wrap="none">
            <a:spAutoFit/>
          </a:bodyPr>
          <a:lstStyle/>
          <a:p>
            <a:r>
              <a:rPr lang="tr-TR" sz="3200" b="1" dirty="0">
                <a:solidFill>
                  <a:schemeClr val="accent2"/>
                </a:solidFill>
              </a:rPr>
              <a:t>?</a:t>
            </a:r>
          </a:p>
        </p:txBody>
      </p:sp>
      <p:sp>
        <p:nvSpPr>
          <p:cNvPr id="36" name="69 Veri Yer Tutucusu"/>
          <p:cNvSpPr>
            <a:spLocks noGrp="1"/>
          </p:cNvSpPr>
          <p:nvPr>
            <p:ph type="dt" sz="half" idx="14"/>
          </p:nvPr>
        </p:nvSpPr>
        <p:spPr>
          <a:xfrm rot="16200000">
            <a:off x="-672104" y="2659764"/>
            <a:ext cx="2011680" cy="384048"/>
          </a:xfrm>
        </p:spPr>
        <p:txBody>
          <a:bodyPr/>
          <a:lstStyle/>
          <a:p>
            <a:r>
              <a:rPr lang="tr-TR" sz="1400" dirty="0" smtClean="0">
                <a:solidFill>
                  <a:schemeClr val="bg1"/>
                </a:solidFill>
              </a:rPr>
              <a:t>Yazılım Mühendisliği</a:t>
            </a:r>
            <a:endParaRPr lang="el-GR" sz="1400" dirty="0">
              <a:solidFill>
                <a:schemeClr val="bg1"/>
              </a:solidFill>
            </a:endParaRPr>
          </a:p>
        </p:txBody>
      </p:sp>
      <p:sp>
        <p:nvSpPr>
          <p:cNvPr id="35" name="34 Dikdörtgen"/>
          <p:cNvSpPr/>
          <p:nvPr/>
        </p:nvSpPr>
        <p:spPr>
          <a:xfrm>
            <a:off x="4139952" y="5301208"/>
            <a:ext cx="3024336" cy="923330"/>
          </a:xfrm>
          <a:prstGeom prst="rect">
            <a:avLst/>
          </a:prstGeom>
        </p:spPr>
        <p:txBody>
          <a:bodyPr wrap="square">
            <a:spAutoFit/>
          </a:bodyPr>
          <a:lstStyle/>
          <a:p>
            <a:pPr algn="ctr"/>
            <a:r>
              <a:rPr lang="tr-TR" b="1" dirty="0" smtClean="0">
                <a:solidFill>
                  <a:schemeClr val="accent1">
                    <a:lumMod val="75000"/>
                  </a:schemeClr>
                </a:solidFill>
              </a:rPr>
              <a:t>“ Yazılım yaşam döngüsü adımları baştan sona en az bir kez izlenir. ”</a:t>
            </a:r>
            <a:endParaRPr lang="tr-TR" b="1" dirty="0">
              <a:solidFill>
                <a:schemeClr val="accent1">
                  <a:lumMod val="75000"/>
                </a:schemeClr>
              </a:solidFill>
            </a:endParaRPr>
          </a:p>
        </p:txBody>
      </p:sp>
      <p:sp>
        <p:nvSpPr>
          <p:cNvPr id="37" name="36 Dikdörtgen"/>
          <p:cNvSpPr/>
          <p:nvPr/>
        </p:nvSpPr>
        <p:spPr>
          <a:xfrm>
            <a:off x="5220072" y="1700808"/>
            <a:ext cx="3419872" cy="1200329"/>
          </a:xfrm>
          <a:prstGeom prst="rect">
            <a:avLst/>
          </a:prstGeom>
        </p:spPr>
        <p:txBody>
          <a:bodyPr wrap="square">
            <a:spAutoFit/>
          </a:bodyPr>
          <a:lstStyle/>
          <a:p>
            <a:pPr algn="r"/>
            <a:r>
              <a:rPr lang="tr-TR" b="1" dirty="0" smtClean="0">
                <a:solidFill>
                  <a:schemeClr val="accent1">
                    <a:lumMod val="75000"/>
                  </a:schemeClr>
                </a:solidFill>
              </a:rPr>
              <a:t>“İyi tanımlı projeler ve üretimi az zaman gerektiren yazılım projeleri için uygun bir modeldir.”</a:t>
            </a:r>
          </a:p>
        </p:txBody>
      </p:sp>
      <p:sp>
        <p:nvSpPr>
          <p:cNvPr id="38" name="37 Dikdörtgen"/>
          <p:cNvSpPr/>
          <p:nvPr/>
        </p:nvSpPr>
        <p:spPr>
          <a:xfrm>
            <a:off x="467544" y="5085184"/>
            <a:ext cx="3384376" cy="1200329"/>
          </a:xfrm>
          <a:prstGeom prst="rect">
            <a:avLst/>
          </a:prstGeom>
        </p:spPr>
        <p:txBody>
          <a:bodyPr wrap="square">
            <a:spAutoFit/>
          </a:bodyPr>
          <a:lstStyle/>
          <a:p>
            <a:pPr algn="ctr"/>
            <a:r>
              <a:rPr lang="tr-TR" b="1" dirty="0" smtClean="0">
                <a:solidFill>
                  <a:schemeClr val="accent1">
                    <a:lumMod val="75000"/>
                  </a:schemeClr>
                </a:solidFill>
              </a:rPr>
              <a:t>“Geleneksel model olarak da bilinen bu modelin kullanımı günümüzde giderek azalmaktadır.”</a:t>
            </a:r>
          </a:p>
        </p:txBody>
      </p:sp>
    </p:spTree>
  </p:cSld>
  <p:clrMapOvr>
    <a:masterClrMapping/>
  </p:clrMapOvr>
  <p:transition spd="med">
    <p:pull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642910" y="428604"/>
            <a:ext cx="7038972" cy="703282"/>
          </a:xfrm>
        </p:spPr>
        <p:txBody>
          <a:bodyPr/>
          <a:lstStyle/>
          <a:p>
            <a:r>
              <a:rPr lang="tr-TR" dirty="0"/>
              <a:t>Çağlayan (Şelale) Modeli</a:t>
            </a:r>
          </a:p>
        </p:txBody>
      </p:sp>
      <p:sp>
        <p:nvSpPr>
          <p:cNvPr id="158723" name="Rectangle 3"/>
          <p:cNvSpPr>
            <a:spLocks noGrp="1" noChangeArrowheads="1"/>
          </p:cNvSpPr>
          <p:nvPr>
            <p:ph sz="quarter" idx="1"/>
          </p:nvPr>
        </p:nvSpPr>
        <p:spPr>
          <a:xfrm>
            <a:off x="571472" y="1600200"/>
            <a:ext cx="7929618" cy="4873752"/>
          </a:xfrm>
        </p:spPr>
        <p:txBody>
          <a:bodyPr/>
          <a:lstStyle/>
          <a:p>
            <a:r>
              <a:rPr lang="tr-TR"/>
              <a:t>Barok modelin aksine</a:t>
            </a:r>
            <a:r>
              <a:rPr lang="tr-TR">
                <a:solidFill>
                  <a:srgbClr val="373187"/>
                </a:solidFill>
              </a:rPr>
              <a:t> belgeleme</a:t>
            </a:r>
            <a:r>
              <a:rPr lang="tr-TR"/>
              <a:t> işlevini ayrı bir aşama olarak ele almaz ve üretimin doğal bir parçası olarak görür.</a:t>
            </a:r>
          </a:p>
          <a:p>
            <a:endParaRPr lang="tr-TR"/>
          </a:p>
          <a:p>
            <a:r>
              <a:rPr lang="tr-TR"/>
              <a:t>Barok modele göre geri dönüşler iyi tanımlanmıştır.</a:t>
            </a:r>
          </a:p>
          <a:p>
            <a:endParaRPr lang="tr-TR"/>
          </a:p>
          <a:p>
            <a:r>
              <a:rPr lang="tr-TR"/>
              <a:t>Yazılım tanımlamada belirsizlik yok (ya da az) ise ve yazılım üretimi çok zaman almayacak ise uygun bir süreç modelidir.</a:t>
            </a:r>
          </a:p>
        </p:txBody>
      </p:sp>
      <p:sp>
        <p:nvSpPr>
          <p:cNvPr id="6" name="5 Slayt Numarası Yer Tutucusu"/>
          <p:cNvSpPr>
            <a:spLocks noGrp="1"/>
          </p:cNvSpPr>
          <p:nvPr>
            <p:ph type="sldNum" sz="quarter" idx="15"/>
          </p:nvPr>
        </p:nvSpPr>
        <p:spPr>
          <a:xfrm>
            <a:off x="8072462" y="5734050"/>
            <a:ext cx="666154" cy="521208"/>
          </a:xfrm>
        </p:spPr>
        <p:txBody>
          <a:bodyPr/>
          <a:lstStyle/>
          <a:p>
            <a:fld id="{4719642F-FC1A-4199-88AB-3FC8B6E8C7E2}" type="slidenum">
              <a:rPr lang="el-GR" smtClean="0"/>
              <a:pPr/>
              <a:t>14</a:t>
            </a:fld>
            <a:r>
              <a:rPr lang="tr-TR" dirty="0" smtClean="0"/>
              <a:t>/33</a:t>
            </a:r>
            <a:endParaRPr lang="el-GR" dirty="0"/>
          </a:p>
        </p:txBody>
      </p:sp>
      <p:sp>
        <p:nvSpPr>
          <p:cNvPr id="8" name="69 Veri Yer Tutucusu"/>
          <p:cNvSpPr>
            <a:spLocks noGrp="1"/>
          </p:cNvSpPr>
          <p:nvPr>
            <p:ph type="dt" sz="half" idx="14"/>
          </p:nvPr>
        </p:nvSpPr>
        <p:spPr>
          <a:xfrm rot="16200000">
            <a:off x="-672104" y="2313990"/>
            <a:ext cx="2011680" cy="384048"/>
          </a:xfrm>
        </p:spPr>
        <p:txBody>
          <a:bodyPr/>
          <a:lstStyle/>
          <a:p>
            <a:r>
              <a:rPr lang="tr-TR" sz="1400" dirty="0" smtClean="0">
                <a:solidFill>
                  <a:schemeClr val="bg1"/>
                </a:solidFill>
              </a:rPr>
              <a:t>Yazılım Mühendisliği</a:t>
            </a:r>
            <a:endParaRPr lang="el-GR" sz="1400" dirty="0">
              <a:solidFill>
                <a:schemeClr val="bg1"/>
              </a:solidFill>
            </a:endParaRPr>
          </a:p>
        </p:txBody>
      </p:sp>
    </p:spTree>
  </p:cSld>
  <p:clrMapOvr>
    <a:masterClrMapping/>
  </p:clrMapOvr>
  <p:transition spd="med">
    <p:pull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827584" y="836712"/>
            <a:ext cx="7038972" cy="216024"/>
          </a:xfrm>
        </p:spPr>
        <p:txBody>
          <a:bodyPr>
            <a:normAutofit fontScale="90000"/>
          </a:bodyPr>
          <a:lstStyle/>
          <a:p>
            <a:r>
              <a:rPr lang="tr-TR" dirty="0" err="1" smtClean="0"/>
              <a:t>Sorunlari</a:t>
            </a:r>
            <a:endParaRPr lang="tr-TR" dirty="0"/>
          </a:p>
        </p:txBody>
      </p:sp>
      <p:sp>
        <p:nvSpPr>
          <p:cNvPr id="153603" name="Rectangle 3"/>
          <p:cNvSpPr>
            <a:spLocks noGrp="1" noChangeArrowheads="1"/>
          </p:cNvSpPr>
          <p:nvPr>
            <p:ph sz="quarter" idx="1"/>
          </p:nvPr>
        </p:nvSpPr>
        <p:spPr>
          <a:xfrm>
            <a:off x="579465" y="1244620"/>
            <a:ext cx="8207377" cy="5113338"/>
          </a:xfrm>
        </p:spPr>
        <p:txBody>
          <a:bodyPr/>
          <a:lstStyle/>
          <a:p>
            <a:r>
              <a:rPr lang="tr-TR" sz="2000" dirty="0"/>
              <a:t>Gerçek yaşamdaki projeler genelde yineleme gerektirir.</a:t>
            </a:r>
          </a:p>
          <a:p>
            <a:endParaRPr lang="en-GB" sz="1200" dirty="0"/>
          </a:p>
          <a:p>
            <a:r>
              <a:rPr lang="tr-TR" sz="2000" dirty="0"/>
              <a:t>Genelde yazılımın kullanıcıya ulaşma zamanı uzundur.</a:t>
            </a:r>
          </a:p>
          <a:p>
            <a:endParaRPr lang="en-GB" sz="1200" dirty="0"/>
          </a:p>
          <a:p>
            <a:r>
              <a:rPr lang="tr-TR" sz="2000" dirty="0"/>
              <a:t>Gereksinim tanımlamaları çoğu kez net bir şekilde yapılamadığından dolayı, yanlışların düzeltilme ve eksiklerin giderilme maliyetleri yüksektir.</a:t>
            </a:r>
            <a:endParaRPr lang="en-GB" sz="2000" dirty="0"/>
          </a:p>
          <a:p>
            <a:endParaRPr lang="tr-TR" sz="1200" dirty="0"/>
          </a:p>
          <a:p>
            <a:r>
              <a:rPr lang="tr-TR" sz="2000" dirty="0"/>
              <a:t>Yazılım üretim ekipleri bir an önce program yazma, çalıştırma ve sonucu görme eğiliminde olduklarından, bu model ile yapılan üretimlerde ekip mutsuzlaşmakta ve kod yazma dışında kalan   (ve iş yükünün %80’ini içeren) kesime önem vermemektedirler.</a:t>
            </a:r>
          </a:p>
          <a:p>
            <a:endParaRPr lang="tr-TR" sz="1200" dirty="0"/>
          </a:p>
          <a:p>
            <a:r>
              <a:rPr lang="tr-TR" sz="2000" dirty="0"/>
              <a:t>Üst düzey yönetimlerin ürünü görme süresinin uzun oluşu, projenin bitmeyeceği ve sürekli gider merkezi haline geldiği düşüncesini yaygınlaştırmaktadır.</a:t>
            </a:r>
          </a:p>
        </p:txBody>
      </p:sp>
      <p:sp>
        <p:nvSpPr>
          <p:cNvPr id="6" name="5 Slayt Numarası Yer Tutucusu"/>
          <p:cNvSpPr>
            <a:spLocks noGrp="1"/>
          </p:cNvSpPr>
          <p:nvPr>
            <p:ph type="sldNum" sz="quarter" idx="15"/>
          </p:nvPr>
        </p:nvSpPr>
        <p:spPr>
          <a:xfrm>
            <a:off x="8044566" y="5734050"/>
            <a:ext cx="737592" cy="521208"/>
          </a:xfrm>
        </p:spPr>
        <p:txBody>
          <a:bodyPr/>
          <a:lstStyle/>
          <a:p>
            <a:fld id="{F9D3EDB3-82CB-4EFA-A67B-336C6DDCB87F}" type="slidenum">
              <a:rPr lang="el-GR" smtClean="0"/>
              <a:pPr/>
              <a:t>15</a:t>
            </a:fld>
            <a:r>
              <a:rPr lang="tr-TR" dirty="0" smtClean="0"/>
              <a:t>/33</a:t>
            </a:r>
            <a:endParaRPr lang="el-GR" dirty="0"/>
          </a:p>
        </p:txBody>
      </p:sp>
      <p:sp>
        <p:nvSpPr>
          <p:cNvPr id="8" name="69 Veri Yer Tutucusu"/>
          <p:cNvSpPr>
            <a:spLocks noGrp="1"/>
          </p:cNvSpPr>
          <p:nvPr>
            <p:ph type="dt" sz="half" idx="14"/>
          </p:nvPr>
        </p:nvSpPr>
        <p:spPr>
          <a:xfrm rot="16200000">
            <a:off x="-672104" y="2313990"/>
            <a:ext cx="2011680" cy="384048"/>
          </a:xfrm>
        </p:spPr>
        <p:txBody>
          <a:bodyPr/>
          <a:lstStyle/>
          <a:p>
            <a:r>
              <a:rPr lang="tr-TR" sz="1400" dirty="0" smtClean="0">
                <a:solidFill>
                  <a:schemeClr val="bg1"/>
                </a:solidFill>
              </a:rPr>
              <a:t>Yazılım Mühendisliği</a:t>
            </a:r>
            <a:endParaRPr lang="el-GR" sz="1400" dirty="0">
              <a:solidFill>
                <a:schemeClr val="bg1"/>
              </a:solidFill>
            </a:endParaRPr>
          </a:p>
        </p:txBody>
      </p:sp>
      <p:sp>
        <p:nvSpPr>
          <p:cNvPr id="7" name="Rectangle 2"/>
          <p:cNvSpPr txBox="1">
            <a:spLocks noChangeArrowheads="1"/>
          </p:cNvSpPr>
          <p:nvPr/>
        </p:nvSpPr>
        <p:spPr>
          <a:xfrm>
            <a:off x="683568" y="188640"/>
            <a:ext cx="7038972" cy="336100"/>
          </a:xfrm>
          <a:prstGeom prst="rect">
            <a:avLst/>
          </a:prstGeom>
        </p:spPr>
        <p:txBody>
          <a:bodyPr vert="horz" anchor="b">
            <a:normAutofit fontScale="8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tr-TR" sz="2400" b="0" i="0" u="none" strike="noStrike" kern="1200" cap="small" spc="0" normalizeH="0" baseline="0" noProof="0" dirty="0" smtClean="0">
                <a:ln>
                  <a:noFill/>
                </a:ln>
                <a:solidFill>
                  <a:schemeClr val="tx2"/>
                </a:solidFill>
                <a:effectLst/>
                <a:uLnTx/>
                <a:uFillTx/>
                <a:latin typeface="+mj-lt"/>
                <a:ea typeface="+mj-ea"/>
                <a:cs typeface="+mj-cs"/>
              </a:rPr>
              <a:t>Çağlayan (Şelale) Modeli</a:t>
            </a:r>
            <a:endParaRPr kumimoji="0" lang="tr-TR" sz="2400" b="0" i="0" u="none" strike="noStrike" kern="1200" cap="small" spc="0" normalizeH="0" baseline="0" noProof="0" dirty="0">
              <a:ln>
                <a:noFill/>
              </a:ln>
              <a:solidFill>
                <a:schemeClr val="tx2"/>
              </a:solidFill>
              <a:effectLst/>
              <a:uLnTx/>
              <a:uFillTx/>
              <a:latin typeface="+mj-lt"/>
              <a:ea typeface="+mj-ea"/>
              <a:cs typeface="+mj-cs"/>
            </a:endParaRPr>
          </a:p>
        </p:txBody>
      </p:sp>
      <p:sp>
        <p:nvSpPr>
          <p:cNvPr id="9" name="Text Box 169"/>
          <p:cNvSpPr txBox="1">
            <a:spLocks noChangeArrowheads="1"/>
          </p:cNvSpPr>
          <p:nvPr/>
        </p:nvSpPr>
        <p:spPr bwMode="auto">
          <a:xfrm>
            <a:off x="7740352" y="0"/>
            <a:ext cx="791840" cy="1015663"/>
          </a:xfrm>
          <a:prstGeom prst="rect">
            <a:avLst/>
          </a:prstGeom>
          <a:noFill/>
          <a:ln w="9525">
            <a:noFill/>
            <a:miter lim="800000"/>
            <a:headEnd/>
            <a:tailEnd/>
          </a:ln>
          <a:effectLst/>
        </p:spPr>
        <p:txBody>
          <a:bodyPr wrap="square">
            <a:spAutoFit/>
          </a:bodyPr>
          <a:lstStyle/>
          <a:p>
            <a:r>
              <a:rPr lang="tr-TR" sz="6000" b="1" dirty="0">
                <a:solidFill>
                  <a:schemeClr val="accent1">
                    <a:lumMod val="75000"/>
                  </a:schemeClr>
                </a:solidFill>
              </a:rPr>
              <a:t>?</a:t>
            </a:r>
          </a:p>
        </p:txBody>
      </p:sp>
    </p:spTree>
  </p:cSld>
  <p:clrMapOvr>
    <a:masterClrMapping/>
  </p:clrMapOvr>
  <p:transition spd="med">
    <p:pull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642910" y="285728"/>
            <a:ext cx="7181848" cy="631844"/>
          </a:xfrm>
        </p:spPr>
        <p:txBody>
          <a:bodyPr>
            <a:normAutofit fontScale="90000"/>
          </a:bodyPr>
          <a:lstStyle/>
          <a:p>
            <a:r>
              <a:rPr lang="tr-TR" sz="4900" dirty="0"/>
              <a:t>V</a:t>
            </a:r>
            <a:r>
              <a:rPr lang="tr-TR" dirty="0"/>
              <a:t> Süreç Modeli</a:t>
            </a:r>
            <a:endParaRPr lang="tr-TR" b="1" dirty="0">
              <a:solidFill>
                <a:schemeClr val="accent1">
                  <a:lumMod val="75000"/>
                </a:schemeClr>
              </a:solidFill>
              <a:latin typeface="Arial" charset="0"/>
              <a:ea typeface="+mn-ea"/>
              <a:cs typeface="+mn-cs"/>
            </a:endParaRPr>
          </a:p>
        </p:txBody>
      </p:sp>
      <p:sp>
        <p:nvSpPr>
          <p:cNvPr id="26" name="5 Slayt Numarası Yer Tutucusu"/>
          <p:cNvSpPr>
            <a:spLocks noGrp="1"/>
          </p:cNvSpPr>
          <p:nvPr>
            <p:ph type="sldNum" sz="quarter" idx="15"/>
          </p:nvPr>
        </p:nvSpPr>
        <p:spPr>
          <a:xfrm>
            <a:off x="8059080" y="5734050"/>
            <a:ext cx="737592" cy="521208"/>
          </a:xfrm>
        </p:spPr>
        <p:txBody>
          <a:bodyPr/>
          <a:lstStyle/>
          <a:p>
            <a:fld id="{4D8DDCD6-38D1-49C7-9274-D0912E1E9F31}" type="slidenum">
              <a:rPr lang="el-GR" smtClean="0"/>
              <a:pPr/>
              <a:t>16</a:t>
            </a:fld>
            <a:r>
              <a:rPr lang="tr-TR" dirty="0" smtClean="0"/>
              <a:t>/33</a:t>
            </a:r>
            <a:endParaRPr lang="el-GR" dirty="0"/>
          </a:p>
        </p:txBody>
      </p:sp>
      <p:grpSp>
        <p:nvGrpSpPr>
          <p:cNvPr id="130115" name="Group 67"/>
          <p:cNvGrpSpPr>
            <a:grpSpLocks noChangeAspect="1"/>
          </p:cNvGrpSpPr>
          <p:nvPr/>
        </p:nvGrpSpPr>
        <p:grpSpPr bwMode="auto">
          <a:xfrm>
            <a:off x="662021" y="1357298"/>
            <a:ext cx="8124821" cy="5500702"/>
            <a:chOff x="509" y="1229"/>
            <a:chExt cx="13697" cy="7683"/>
          </a:xfrm>
        </p:grpSpPr>
        <p:sp>
          <p:nvSpPr>
            <p:cNvPr id="130116" name="AutoShape 68"/>
            <p:cNvSpPr>
              <a:spLocks noChangeAspect="1" noChangeArrowheads="1"/>
            </p:cNvSpPr>
            <p:nvPr/>
          </p:nvSpPr>
          <p:spPr bwMode="auto">
            <a:xfrm>
              <a:off x="509" y="1229"/>
              <a:ext cx="13697" cy="7683"/>
            </a:xfrm>
            <a:prstGeom prst="rect">
              <a:avLst/>
            </a:prstGeom>
            <a:noFill/>
            <a:ln w="9525">
              <a:noFill/>
              <a:miter lim="800000"/>
              <a:headEnd/>
              <a:tailEnd/>
            </a:ln>
          </p:spPr>
          <p:txBody>
            <a:bodyPr/>
            <a:lstStyle/>
            <a:p>
              <a:endParaRPr lang="tr-TR" sz="1400"/>
            </a:p>
          </p:txBody>
        </p:sp>
        <p:sp>
          <p:nvSpPr>
            <p:cNvPr id="130117" name="Line 69"/>
            <p:cNvSpPr>
              <a:spLocks noChangeShapeType="1"/>
            </p:cNvSpPr>
            <p:nvPr/>
          </p:nvSpPr>
          <p:spPr bwMode="auto">
            <a:xfrm>
              <a:off x="1863" y="1835"/>
              <a:ext cx="4787" cy="7032"/>
            </a:xfrm>
            <a:prstGeom prst="line">
              <a:avLst/>
            </a:prstGeom>
            <a:noFill/>
            <a:ln w="57150">
              <a:solidFill>
                <a:srgbClr val="000000"/>
              </a:solidFill>
              <a:round/>
              <a:headEnd/>
              <a:tailEnd/>
            </a:ln>
          </p:spPr>
          <p:txBody>
            <a:bodyPr/>
            <a:lstStyle/>
            <a:p>
              <a:endParaRPr lang="tr-TR" sz="1400"/>
            </a:p>
          </p:txBody>
        </p:sp>
        <p:sp>
          <p:nvSpPr>
            <p:cNvPr id="130118" name="Line 70"/>
            <p:cNvSpPr>
              <a:spLocks noChangeShapeType="1"/>
            </p:cNvSpPr>
            <p:nvPr/>
          </p:nvSpPr>
          <p:spPr bwMode="auto">
            <a:xfrm flipV="1">
              <a:off x="6650" y="1835"/>
              <a:ext cx="5984" cy="7032"/>
            </a:xfrm>
            <a:prstGeom prst="line">
              <a:avLst/>
            </a:prstGeom>
            <a:noFill/>
            <a:ln w="57150">
              <a:solidFill>
                <a:srgbClr val="000000"/>
              </a:solidFill>
              <a:round/>
              <a:headEnd/>
              <a:tailEnd/>
            </a:ln>
          </p:spPr>
          <p:txBody>
            <a:bodyPr/>
            <a:lstStyle/>
            <a:p>
              <a:endParaRPr lang="tr-TR" sz="1400"/>
            </a:p>
          </p:txBody>
        </p:sp>
        <p:sp>
          <p:nvSpPr>
            <p:cNvPr id="130119" name="Text Box 71"/>
            <p:cNvSpPr txBox="1">
              <a:spLocks noChangeArrowheads="1"/>
            </p:cNvSpPr>
            <p:nvPr/>
          </p:nvSpPr>
          <p:spPr bwMode="auto">
            <a:xfrm>
              <a:off x="977" y="2931"/>
              <a:ext cx="12401" cy="992"/>
            </a:xfrm>
            <a:prstGeom prst="rect">
              <a:avLst/>
            </a:prstGeom>
            <a:solidFill>
              <a:srgbClr val="DDDDDD"/>
            </a:solidFill>
            <a:ln w="9525">
              <a:solidFill>
                <a:srgbClr val="000000"/>
              </a:solidFill>
              <a:miter lim="800000"/>
              <a:headEnd/>
              <a:tailEnd/>
            </a:ln>
          </p:spPr>
          <p:txBody>
            <a:bodyPr lIns="125986" tIns="62993" rIns="125986" bIns="62993"/>
            <a:lstStyle/>
            <a:p>
              <a:pPr algn="ctr"/>
              <a:endParaRPr lang="tr-TR" sz="1400" smtClean="0"/>
            </a:p>
            <a:p>
              <a:pPr algn="ctr"/>
              <a:r>
                <a:rPr lang="tr-TR" sz="1400" smtClean="0"/>
                <a:t>KULLANICI </a:t>
              </a:r>
              <a:r>
                <a:rPr lang="tr-TR" sz="1400"/>
                <a:t>MODELİ</a:t>
              </a:r>
            </a:p>
          </p:txBody>
        </p:sp>
        <p:sp>
          <p:nvSpPr>
            <p:cNvPr id="130120" name="Text Box 72"/>
            <p:cNvSpPr txBox="1">
              <a:spLocks noChangeArrowheads="1"/>
            </p:cNvSpPr>
            <p:nvPr/>
          </p:nvSpPr>
          <p:spPr bwMode="auto">
            <a:xfrm>
              <a:off x="1225" y="3004"/>
              <a:ext cx="2893" cy="744"/>
            </a:xfrm>
            <a:prstGeom prst="rect">
              <a:avLst/>
            </a:prstGeom>
            <a:solidFill>
              <a:srgbClr val="FFFFFF"/>
            </a:solidFill>
            <a:ln w="9525">
              <a:solidFill>
                <a:srgbClr val="000000"/>
              </a:solidFill>
              <a:miter lim="800000"/>
              <a:headEnd/>
              <a:tailEnd/>
            </a:ln>
          </p:spPr>
          <p:txBody>
            <a:bodyPr lIns="125986" tIns="62993" rIns="125986" bIns="62993"/>
            <a:lstStyle/>
            <a:p>
              <a:r>
                <a:rPr lang="tr-TR" sz="1400"/>
                <a:t>Sistem Tanımları</a:t>
              </a:r>
            </a:p>
          </p:txBody>
        </p:sp>
        <p:sp>
          <p:nvSpPr>
            <p:cNvPr id="130121" name="Text Box 73"/>
            <p:cNvSpPr txBox="1">
              <a:spLocks noChangeArrowheads="1"/>
            </p:cNvSpPr>
            <p:nvPr/>
          </p:nvSpPr>
          <p:spPr bwMode="auto">
            <a:xfrm>
              <a:off x="10402" y="3004"/>
              <a:ext cx="2728" cy="744"/>
            </a:xfrm>
            <a:prstGeom prst="rect">
              <a:avLst/>
            </a:prstGeom>
            <a:solidFill>
              <a:srgbClr val="FFFFFF"/>
            </a:solidFill>
            <a:ln w="9525">
              <a:solidFill>
                <a:srgbClr val="000000"/>
              </a:solidFill>
              <a:miter lim="800000"/>
              <a:headEnd/>
              <a:tailEnd/>
            </a:ln>
          </p:spPr>
          <p:txBody>
            <a:bodyPr lIns="125986" tIns="62993" rIns="125986" bIns="62993"/>
            <a:lstStyle/>
            <a:p>
              <a:r>
                <a:rPr lang="tr-TR" sz="1400"/>
                <a:t>Bitmiş Sistem</a:t>
              </a:r>
            </a:p>
          </p:txBody>
        </p:sp>
        <p:sp>
          <p:nvSpPr>
            <p:cNvPr id="130122" name="Text Box 74"/>
            <p:cNvSpPr txBox="1">
              <a:spLocks noChangeArrowheads="1"/>
            </p:cNvSpPr>
            <p:nvPr/>
          </p:nvSpPr>
          <p:spPr bwMode="auto">
            <a:xfrm>
              <a:off x="977" y="4244"/>
              <a:ext cx="12401" cy="1984"/>
            </a:xfrm>
            <a:prstGeom prst="rect">
              <a:avLst/>
            </a:prstGeom>
            <a:solidFill>
              <a:srgbClr val="DDDDDD"/>
            </a:solidFill>
            <a:ln w="9525">
              <a:solidFill>
                <a:srgbClr val="000000"/>
              </a:solidFill>
              <a:miter lim="800000"/>
              <a:headEnd/>
              <a:tailEnd/>
            </a:ln>
          </p:spPr>
          <p:txBody>
            <a:bodyPr lIns="125986" tIns="62993" rIns="125986" bIns="62993"/>
            <a:lstStyle/>
            <a:p>
              <a:pPr algn="ctr"/>
              <a:endParaRPr lang="tr-TR" sz="1400" smtClean="0"/>
            </a:p>
            <a:p>
              <a:pPr algn="ctr"/>
              <a:r>
                <a:rPr lang="tr-TR" sz="1400" smtClean="0"/>
                <a:t>MİMARİ </a:t>
              </a:r>
              <a:r>
                <a:rPr lang="tr-TR" sz="1400"/>
                <a:t>MODEL</a:t>
              </a:r>
            </a:p>
          </p:txBody>
        </p:sp>
        <p:sp>
          <p:nvSpPr>
            <p:cNvPr id="130123" name="Text Box 75"/>
            <p:cNvSpPr txBox="1">
              <a:spLocks noChangeArrowheads="1"/>
            </p:cNvSpPr>
            <p:nvPr/>
          </p:nvSpPr>
          <p:spPr bwMode="auto">
            <a:xfrm>
              <a:off x="3038" y="4382"/>
              <a:ext cx="1488" cy="744"/>
            </a:xfrm>
            <a:prstGeom prst="rect">
              <a:avLst/>
            </a:prstGeom>
            <a:solidFill>
              <a:srgbClr val="FFFFFF"/>
            </a:solidFill>
            <a:ln w="9525">
              <a:solidFill>
                <a:srgbClr val="000000"/>
              </a:solidFill>
              <a:miter lim="800000"/>
              <a:headEnd/>
              <a:tailEnd/>
            </a:ln>
          </p:spPr>
          <p:txBody>
            <a:bodyPr lIns="125986" tIns="62993" rIns="125986" bIns="62993"/>
            <a:lstStyle/>
            <a:p>
              <a:r>
                <a:rPr lang="tr-TR" sz="1400"/>
                <a:t>Sistem </a:t>
              </a:r>
            </a:p>
          </p:txBody>
        </p:sp>
        <p:sp>
          <p:nvSpPr>
            <p:cNvPr id="130124" name="Text Box 76"/>
            <p:cNvSpPr txBox="1">
              <a:spLocks noChangeArrowheads="1"/>
            </p:cNvSpPr>
            <p:nvPr/>
          </p:nvSpPr>
          <p:spPr bwMode="auto">
            <a:xfrm>
              <a:off x="9162" y="4382"/>
              <a:ext cx="2876" cy="744"/>
            </a:xfrm>
            <a:prstGeom prst="rect">
              <a:avLst/>
            </a:prstGeom>
            <a:solidFill>
              <a:srgbClr val="FFFFFF"/>
            </a:solidFill>
            <a:ln w="9525">
              <a:solidFill>
                <a:srgbClr val="000000"/>
              </a:solidFill>
              <a:miter lim="800000"/>
              <a:headEnd/>
              <a:tailEnd/>
            </a:ln>
          </p:spPr>
          <p:txBody>
            <a:bodyPr lIns="125986" tIns="62993" rIns="125986" bIns="62993"/>
            <a:lstStyle/>
            <a:p>
              <a:r>
                <a:rPr lang="tr-TR" sz="1400"/>
                <a:t>Sınanmış Sistem</a:t>
              </a:r>
            </a:p>
          </p:txBody>
        </p:sp>
        <p:sp>
          <p:nvSpPr>
            <p:cNvPr id="130125" name="Text Box 77"/>
            <p:cNvSpPr txBox="1">
              <a:spLocks noChangeArrowheads="1"/>
            </p:cNvSpPr>
            <p:nvPr/>
          </p:nvSpPr>
          <p:spPr bwMode="auto">
            <a:xfrm>
              <a:off x="3477" y="5236"/>
              <a:ext cx="1901" cy="744"/>
            </a:xfrm>
            <a:prstGeom prst="rect">
              <a:avLst/>
            </a:prstGeom>
            <a:solidFill>
              <a:srgbClr val="FFFFFF"/>
            </a:solidFill>
            <a:ln w="9525">
              <a:solidFill>
                <a:srgbClr val="000000"/>
              </a:solidFill>
              <a:miter lim="800000"/>
              <a:headEnd/>
              <a:tailEnd/>
            </a:ln>
          </p:spPr>
          <p:txBody>
            <a:bodyPr lIns="125986" tIns="62993" rIns="125986" bIns="62993"/>
            <a:lstStyle/>
            <a:p>
              <a:r>
                <a:rPr lang="tr-TR" sz="1400"/>
                <a:t>Altsistem </a:t>
              </a:r>
            </a:p>
          </p:txBody>
        </p:sp>
        <p:sp>
          <p:nvSpPr>
            <p:cNvPr id="130126" name="Text Box 78"/>
            <p:cNvSpPr txBox="1">
              <a:spLocks noChangeArrowheads="1"/>
            </p:cNvSpPr>
            <p:nvPr/>
          </p:nvSpPr>
          <p:spPr bwMode="auto">
            <a:xfrm>
              <a:off x="7921" y="5236"/>
              <a:ext cx="3225" cy="744"/>
            </a:xfrm>
            <a:prstGeom prst="rect">
              <a:avLst/>
            </a:prstGeom>
            <a:solidFill>
              <a:srgbClr val="FFFFFF"/>
            </a:solidFill>
            <a:ln w="9525">
              <a:solidFill>
                <a:srgbClr val="000000"/>
              </a:solidFill>
              <a:miter lim="800000"/>
              <a:headEnd/>
              <a:tailEnd/>
            </a:ln>
          </p:spPr>
          <p:txBody>
            <a:bodyPr lIns="125986" tIns="62993" rIns="125986" bIns="62993"/>
            <a:lstStyle/>
            <a:p>
              <a:r>
                <a:rPr lang="tr-TR" sz="1400"/>
                <a:t>Sınanmış Altsistem</a:t>
              </a:r>
            </a:p>
          </p:txBody>
        </p:sp>
        <p:sp>
          <p:nvSpPr>
            <p:cNvPr id="130127" name="Text Box 79"/>
            <p:cNvSpPr txBox="1">
              <a:spLocks noChangeArrowheads="1"/>
            </p:cNvSpPr>
            <p:nvPr/>
          </p:nvSpPr>
          <p:spPr bwMode="auto">
            <a:xfrm>
              <a:off x="977" y="6476"/>
              <a:ext cx="12401" cy="1488"/>
            </a:xfrm>
            <a:prstGeom prst="rect">
              <a:avLst/>
            </a:prstGeom>
            <a:solidFill>
              <a:srgbClr val="DDDDDD"/>
            </a:solidFill>
            <a:ln w="9525">
              <a:solidFill>
                <a:srgbClr val="000000"/>
              </a:solidFill>
              <a:miter lim="800000"/>
              <a:headEnd/>
              <a:tailEnd/>
            </a:ln>
          </p:spPr>
          <p:txBody>
            <a:bodyPr lIns="125986" tIns="62993" rIns="125986" bIns="62993"/>
            <a:lstStyle/>
            <a:p>
              <a:pPr algn="ctr"/>
              <a:endParaRPr lang="tr-TR" sz="1400"/>
            </a:p>
            <a:p>
              <a:pPr algn="ctr"/>
              <a:endParaRPr lang="tr-TR" sz="1400" smtClean="0"/>
            </a:p>
            <a:p>
              <a:pPr algn="ctr"/>
              <a:endParaRPr lang="tr-TR" sz="1400"/>
            </a:p>
            <a:p>
              <a:pPr algn="ctr"/>
              <a:r>
                <a:rPr lang="tr-TR" sz="1400"/>
                <a:t>GERÇEKLEŞTİRİM MODELİ</a:t>
              </a:r>
            </a:p>
          </p:txBody>
        </p:sp>
        <p:sp>
          <p:nvSpPr>
            <p:cNvPr id="130128" name="Text Box 80"/>
            <p:cNvSpPr txBox="1">
              <a:spLocks noChangeArrowheads="1"/>
            </p:cNvSpPr>
            <p:nvPr/>
          </p:nvSpPr>
          <p:spPr bwMode="auto">
            <a:xfrm>
              <a:off x="4362" y="6614"/>
              <a:ext cx="1736" cy="744"/>
            </a:xfrm>
            <a:prstGeom prst="rect">
              <a:avLst/>
            </a:prstGeom>
            <a:solidFill>
              <a:srgbClr val="FFFFFF"/>
            </a:solidFill>
            <a:ln w="9525">
              <a:solidFill>
                <a:srgbClr val="000000"/>
              </a:solidFill>
              <a:miter lim="800000"/>
              <a:headEnd/>
              <a:tailEnd/>
            </a:ln>
          </p:spPr>
          <p:txBody>
            <a:bodyPr lIns="125986" tIns="62993" rIns="125986" bIns="62993"/>
            <a:lstStyle/>
            <a:p>
              <a:r>
                <a:rPr lang="tr-TR" sz="1400"/>
                <a:t>Modül</a:t>
              </a:r>
            </a:p>
          </p:txBody>
        </p:sp>
        <p:sp>
          <p:nvSpPr>
            <p:cNvPr id="130129" name="Text Box 81"/>
            <p:cNvSpPr txBox="1">
              <a:spLocks noChangeArrowheads="1"/>
            </p:cNvSpPr>
            <p:nvPr/>
          </p:nvSpPr>
          <p:spPr bwMode="auto">
            <a:xfrm>
              <a:off x="6611" y="6614"/>
              <a:ext cx="2727" cy="744"/>
            </a:xfrm>
            <a:prstGeom prst="rect">
              <a:avLst/>
            </a:prstGeom>
            <a:solidFill>
              <a:srgbClr val="FFFFFF"/>
            </a:solidFill>
            <a:ln w="9525">
              <a:solidFill>
                <a:srgbClr val="000000"/>
              </a:solidFill>
              <a:miter lim="800000"/>
              <a:headEnd/>
              <a:tailEnd/>
            </a:ln>
          </p:spPr>
          <p:txBody>
            <a:bodyPr lIns="125986" tIns="62993" rIns="125986" bIns="62993"/>
            <a:lstStyle/>
            <a:p>
              <a:r>
                <a:rPr lang="tr-TR" sz="1400"/>
                <a:t>Sınanmış Modül</a:t>
              </a:r>
            </a:p>
          </p:txBody>
        </p:sp>
        <p:sp>
          <p:nvSpPr>
            <p:cNvPr id="130130" name="Oval 82"/>
            <p:cNvSpPr>
              <a:spLocks noChangeArrowheads="1"/>
            </p:cNvSpPr>
            <p:nvPr/>
          </p:nvSpPr>
          <p:spPr bwMode="auto">
            <a:xfrm>
              <a:off x="517" y="1237"/>
              <a:ext cx="3141" cy="748"/>
            </a:xfrm>
            <a:prstGeom prst="ellipse">
              <a:avLst/>
            </a:prstGeom>
            <a:solidFill>
              <a:srgbClr val="FFFFFF"/>
            </a:solidFill>
            <a:ln w="9525">
              <a:solidFill>
                <a:srgbClr val="000000"/>
              </a:solidFill>
              <a:round/>
              <a:headEnd/>
              <a:tailEnd/>
            </a:ln>
          </p:spPr>
          <p:txBody>
            <a:bodyPr lIns="75895" tIns="37948" rIns="75895" bIns="37948"/>
            <a:lstStyle/>
            <a:p>
              <a:pPr algn="ctr"/>
              <a:r>
                <a:rPr lang="tr-TR" sz="1400"/>
                <a:t>Gereksinimler</a:t>
              </a:r>
            </a:p>
          </p:txBody>
        </p:sp>
        <p:sp>
          <p:nvSpPr>
            <p:cNvPr id="130131" name="Oval 83"/>
            <p:cNvSpPr>
              <a:spLocks noChangeArrowheads="1"/>
            </p:cNvSpPr>
            <p:nvPr/>
          </p:nvSpPr>
          <p:spPr bwMode="auto">
            <a:xfrm>
              <a:off x="1564" y="2133"/>
              <a:ext cx="1365" cy="301"/>
            </a:xfrm>
            <a:prstGeom prst="ellipse">
              <a:avLst/>
            </a:prstGeom>
            <a:solidFill>
              <a:srgbClr val="FFFFFF"/>
            </a:solidFill>
            <a:ln w="9525">
              <a:solidFill>
                <a:srgbClr val="000000"/>
              </a:solidFill>
              <a:round/>
              <a:headEnd/>
              <a:tailEnd/>
            </a:ln>
          </p:spPr>
          <p:txBody>
            <a:bodyPr/>
            <a:lstStyle/>
            <a:p>
              <a:endParaRPr lang="tr-TR" sz="1400"/>
            </a:p>
          </p:txBody>
        </p:sp>
        <p:sp>
          <p:nvSpPr>
            <p:cNvPr id="130132" name="Oval 84"/>
            <p:cNvSpPr>
              <a:spLocks noChangeArrowheads="1"/>
            </p:cNvSpPr>
            <p:nvPr/>
          </p:nvSpPr>
          <p:spPr bwMode="auto">
            <a:xfrm>
              <a:off x="2215" y="2583"/>
              <a:ext cx="546" cy="150"/>
            </a:xfrm>
            <a:prstGeom prst="ellipse">
              <a:avLst/>
            </a:prstGeom>
            <a:solidFill>
              <a:srgbClr val="FFFFFF"/>
            </a:solidFill>
            <a:ln w="9525">
              <a:solidFill>
                <a:srgbClr val="000000"/>
              </a:solidFill>
              <a:round/>
              <a:headEnd/>
              <a:tailEnd/>
            </a:ln>
          </p:spPr>
          <p:txBody>
            <a:bodyPr/>
            <a:lstStyle/>
            <a:p>
              <a:endParaRPr lang="tr-TR" sz="1400"/>
            </a:p>
          </p:txBody>
        </p:sp>
        <p:sp>
          <p:nvSpPr>
            <p:cNvPr id="130133" name="Oval 85"/>
            <p:cNvSpPr>
              <a:spLocks noChangeArrowheads="1"/>
            </p:cNvSpPr>
            <p:nvPr/>
          </p:nvSpPr>
          <p:spPr bwMode="auto">
            <a:xfrm>
              <a:off x="11057" y="1237"/>
              <a:ext cx="3141" cy="748"/>
            </a:xfrm>
            <a:prstGeom prst="ellipse">
              <a:avLst/>
            </a:prstGeom>
            <a:solidFill>
              <a:srgbClr val="FFFFFF"/>
            </a:solidFill>
            <a:ln w="9525">
              <a:solidFill>
                <a:srgbClr val="000000"/>
              </a:solidFill>
              <a:round/>
              <a:headEnd/>
              <a:tailEnd/>
            </a:ln>
          </p:spPr>
          <p:txBody>
            <a:bodyPr lIns="75895" tIns="37948" rIns="75895" bIns="37948"/>
            <a:lstStyle/>
            <a:p>
              <a:pPr algn="ctr"/>
              <a:r>
                <a:rPr lang="tr-TR" sz="1400"/>
                <a:t>Sistem</a:t>
              </a:r>
            </a:p>
          </p:txBody>
        </p:sp>
        <p:sp>
          <p:nvSpPr>
            <p:cNvPr id="130134" name="Oval 86"/>
            <p:cNvSpPr>
              <a:spLocks noChangeArrowheads="1"/>
            </p:cNvSpPr>
            <p:nvPr/>
          </p:nvSpPr>
          <p:spPr bwMode="auto">
            <a:xfrm>
              <a:off x="11737" y="2133"/>
              <a:ext cx="1365" cy="301"/>
            </a:xfrm>
            <a:prstGeom prst="ellipse">
              <a:avLst/>
            </a:prstGeom>
            <a:solidFill>
              <a:srgbClr val="FFFFFF"/>
            </a:solidFill>
            <a:ln w="9525">
              <a:solidFill>
                <a:srgbClr val="000000"/>
              </a:solidFill>
              <a:round/>
              <a:headEnd/>
              <a:tailEnd/>
            </a:ln>
          </p:spPr>
          <p:txBody>
            <a:bodyPr/>
            <a:lstStyle/>
            <a:p>
              <a:endParaRPr lang="tr-TR" sz="1400"/>
            </a:p>
          </p:txBody>
        </p:sp>
        <p:sp>
          <p:nvSpPr>
            <p:cNvPr id="130135" name="Oval 87"/>
            <p:cNvSpPr>
              <a:spLocks noChangeArrowheads="1"/>
            </p:cNvSpPr>
            <p:nvPr/>
          </p:nvSpPr>
          <p:spPr bwMode="auto">
            <a:xfrm>
              <a:off x="11737" y="2583"/>
              <a:ext cx="546" cy="150"/>
            </a:xfrm>
            <a:prstGeom prst="ellipse">
              <a:avLst/>
            </a:prstGeom>
            <a:solidFill>
              <a:srgbClr val="FFFFFF"/>
            </a:solidFill>
            <a:ln w="9525">
              <a:solidFill>
                <a:srgbClr val="000000"/>
              </a:solidFill>
              <a:round/>
              <a:headEnd/>
              <a:tailEnd/>
            </a:ln>
          </p:spPr>
          <p:txBody>
            <a:bodyPr/>
            <a:lstStyle/>
            <a:p>
              <a:endParaRPr lang="tr-TR" sz="1400"/>
            </a:p>
          </p:txBody>
        </p:sp>
      </p:grpSp>
      <p:sp>
        <p:nvSpPr>
          <p:cNvPr id="28" name="69 Veri Yer Tutucusu"/>
          <p:cNvSpPr>
            <a:spLocks noGrp="1"/>
          </p:cNvSpPr>
          <p:nvPr>
            <p:ph type="dt" sz="half" idx="14"/>
          </p:nvPr>
        </p:nvSpPr>
        <p:spPr>
          <a:xfrm rot="16200000">
            <a:off x="-672104" y="2313990"/>
            <a:ext cx="2011680" cy="384048"/>
          </a:xfrm>
        </p:spPr>
        <p:txBody>
          <a:bodyPr/>
          <a:lstStyle/>
          <a:p>
            <a:r>
              <a:rPr lang="tr-TR" sz="1400" dirty="0" smtClean="0">
                <a:solidFill>
                  <a:schemeClr val="bg1"/>
                </a:solidFill>
              </a:rPr>
              <a:t>Yazılım Mühendisliği</a:t>
            </a:r>
            <a:endParaRPr lang="el-GR" sz="1400" dirty="0">
              <a:solidFill>
                <a:schemeClr val="bg1"/>
              </a:solidFill>
            </a:endParaRPr>
          </a:p>
        </p:txBody>
      </p:sp>
      <p:sp>
        <p:nvSpPr>
          <p:cNvPr id="27" name="26 Dikdörtgen"/>
          <p:cNvSpPr/>
          <p:nvPr/>
        </p:nvSpPr>
        <p:spPr>
          <a:xfrm>
            <a:off x="2771800" y="1700808"/>
            <a:ext cx="3672408" cy="523220"/>
          </a:xfrm>
          <a:prstGeom prst="rect">
            <a:avLst/>
          </a:prstGeom>
        </p:spPr>
        <p:txBody>
          <a:bodyPr wrap="square">
            <a:spAutoFit/>
          </a:bodyPr>
          <a:lstStyle/>
          <a:p>
            <a:pPr algn="ctr">
              <a:buFont typeface="Wingdings" pitchFamily="2" charset="2"/>
              <a:buNone/>
            </a:pPr>
            <a:r>
              <a:rPr lang="tr-TR" sz="1400" b="1" dirty="0" smtClean="0">
                <a:solidFill>
                  <a:schemeClr val="accent1">
                    <a:lumMod val="75000"/>
                  </a:schemeClr>
                </a:solidFill>
              </a:rPr>
              <a:t>“ Sol taraf üretim, sağ taraf sınama işlemleridir. “</a:t>
            </a:r>
            <a:endParaRPr lang="tr-TR" sz="1400" b="1" dirty="0">
              <a:solidFill>
                <a:schemeClr val="accent1">
                  <a:lumMod val="75000"/>
                </a:schemeClr>
              </a:solidFill>
            </a:endParaRPr>
          </a:p>
        </p:txBody>
      </p:sp>
      <p:sp>
        <p:nvSpPr>
          <p:cNvPr id="29" name="28 Dikdörtgen"/>
          <p:cNvSpPr/>
          <p:nvPr/>
        </p:nvSpPr>
        <p:spPr>
          <a:xfrm>
            <a:off x="4067944" y="260648"/>
            <a:ext cx="4572000" cy="738664"/>
          </a:xfrm>
          <a:prstGeom prst="rect">
            <a:avLst/>
          </a:prstGeom>
        </p:spPr>
        <p:txBody>
          <a:bodyPr>
            <a:spAutoFit/>
          </a:bodyPr>
          <a:lstStyle/>
          <a:p>
            <a:r>
              <a:rPr lang="tr-TR" sz="1400" b="1" dirty="0" smtClean="0">
                <a:solidFill>
                  <a:schemeClr val="accent1">
                    <a:lumMod val="75000"/>
                  </a:schemeClr>
                </a:solidFill>
              </a:rPr>
              <a:t>“Belirsizliklerin az iş tanımlarının belirgin olduğu bilişim teknolojileri projeleri için uygun bir modeldir. “</a:t>
            </a:r>
          </a:p>
        </p:txBody>
      </p:sp>
    </p:spTree>
  </p:cSld>
  <p:clrMapOvr>
    <a:masterClrMapping/>
  </p:clrMapOvr>
  <p:transition spd="med">
    <p:pull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642910" y="285728"/>
            <a:ext cx="7110410" cy="703282"/>
          </a:xfrm>
        </p:spPr>
        <p:txBody>
          <a:bodyPr>
            <a:normAutofit fontScale="90000"/>
          </a:bodyPr>
          <a:lstStyle/>
          <a:p>
            <a:r>
              <a:rPr lang="tr-TR" sz="4900" dirty="0"/>
              <a:t>V</a:t>
            </a:r>
            <a:r>
              <a:rPr lang="tr-TR" dirty="0"/>
              <a:t> Süreç Modeli</a:t>
            </a:r>
          </a:p>
        </p:txBody>
      </p:sp>
      <p:sp>
        <p:nvSpPr>
          <p:cNvPr id="131075" name="Rectangle 3"/>
          <p:cNvSpPr>
            <a:spLocks noGrp="1" noChangeArrowheads="1"/>
          </p:cNvSpPr>
          <p:nvPr>
            <p:ph sz="quarter" idx="1"/>
          </p:nvPr>
        </p:nvSpPr>
        <p:spPr>
          <a:xfrm>
            <a:off x="755576" y="980728"/>
            <a:ext cx="7865243" cy="5544616"/>
          </a:xfrm>
        </p:spPr>
        <p:txBody>
          <a:bodyPr>
            <a:noAutofit/>
          </a:bodyPr>
          <a:lstStyle/>
          <a:p>
            <a:pPr>
              <a:buFont typeface="Wingdings" pitchFamily="2" charset="2"/>
              <a:buNone/>
            </a:pPr>
            <a:endParaRPr lang="tr-TR" sz="1800" dirty="0"/>
          </a:p>
          <a:p>
            <a:pPr>
              <a:buFont typeface="Wingdings" pitchFamily="2" charset="2"/>
              <a:buNone/>
            </a:pPr>
            <a:r>
              <a:rPr lang="tr-TR" sz="1800" dirty="0"/>
              <a:t>V süreç modelinin temel çıktıları;</a:t>
            </a:r>
          </a:p>
          <a:p>
            <a:pPr>
              <a:buFont typeface="Wingdings" pitchFamily="2" charset="2"/>
              <a:buNone/>
            </a:pPr>
            <a:endParaRPr lang="tr-TR" sz="1800" dirty="0">
              <a:solidFill>
                <a:srgbClr val="373187"/>
              </a:solidFill>
            </a:endParaRPr>
          </a:p>
          <a:p>
            <a:r>
              <a:rPr lang="tr-TR" sz="1800" dirty="0">
                <a:solidFill>
                  <a:schemeClr val="accent1">
                    <a:lumMod val="75000"/>
                  </a:schemeClr>
                </a:solidFill>
              </a:rPr>
              <a:t>Kullanıcı Modeli</a:t>
            </a:r>
          </a:p>
          <a:p>
            <a:pPr marL="601663" lvl="1" indent="-144463">
              <a:lnSpc>
                <a:spcPct val="95000"/>
              </a:lnSpc>
              <a:buFont typeface="Wingdings" pitchFamily="2" charset="2"/>
              <a:buNone/>
            </a:pPr>
            <a:r>
              <a:rPr lang="tr-TR" sz="1800" dirty="0"/>
              <a:t>	Geliştirme sürecinin kullanıcı ile olan ilişkileri tanımlanmakta ve </a:t>
            </a:r>
            <a:r>
              <a:rPr lang="tr-TR" sz="1800" dirty="0">
                <a:solidFill>
                  <a:srgbClr val="77212B"/>
                </a:solidFill>
              </a:rPr>
              <a:t>sistemin nasıl kabul edileceğine ilişkin sınama belirtimleri ve planları ortaya çıkarılmaktadır.</a:t>
            </a:r>
          </a:p>
          <a:p>
            <a:r>
              <a:rPr lang="tr-TR" sz="1800" dirty="0" smtClean="0">
                <a:solidFill>
                  <a:schemeClr val="accent1">
                    <a:lumMod val="75000"/>
                  </a:schemeClr>
                </a:solidFill>
              </a:rPr>
              <a:t>Mimari </a:t>
            </a:r>
            <a:r>
              <a:rPr lang="tr-TR" sz="1800" dirty="0">
                <a:solidFill>
                  <a:schemeClr val="accent1">
                    <a:lumMod val="75000"/>
                  </a:schemeClr>
                </a:solidFill>
              </a:rPr>
              <a:t>Model</a:t>
            </a:r>
          </a:p>
          <a:p>
            <a:pPr marL="601663" lvl="1" indent="-144463">
              <a:lnSpc>
                <a:spcPct val="95000"/>
              </a:lnSpc>
              <a:buFont typeface="Wingdings" pitchFamily="2" charset="2"/>
              <a:buNone/>
            </a:pPr>
            <a:r>
              <a:rPr lang="tr-TR" sz="1800" dirty="0"/>
              <a:t>	Sistem tasarımı ve oluşacak </a:t>
            </a:r>
            <a:r>
              <a:rPr lang="tr-TR" sz="1800" dirty="0" smtClean="0"/>
              <a:t>alt sistem </a:t>
            </a:r>
            <a:r>
              <a:rPr lang="tr-TR" sz="1800" dirty="0"/>
              <a:t>ile tüm sistemin sınama işlemlerine ilişkin işlevler.</a:t>
            </a:r>
          </a:p>
          <a:p>
            <a:r>
              <a:rPr lang="tr-TR" sz="1800" dirty="0" smtClean="0">
                <a:solidFill>
                  <a:schemeClr val="accent1">
                    <a:lumMod val="75000"/>
                  </a:schemeClr>
                </a:solidFill>
              </a:rPr>
              <a:t>Gerçekleştirim </a:t>
            </a:r>
            <a:r>
              <a:rPr lang="tr-TR" sz="1800" dirty="0">
                <a:solidFill>
                  <a:schemeClr val="accent1">
                    <a:lumMod val="75000"/>
                  </a:schemeClr>
                </a:solidFill>
              </a:rPr>
              <a:t>Modeli</a:t>
            </a:r>
          </a:p>
          <a:p>
            <a:pPr marL="601663" lvl="1" indent="-144463">
              <a:lnSpc>
                <a:spcPct val="95000"/>
              </a:lnSpc>
              <a:buFont typeface="Wingdings" pitchFamily="2" charset="2"/>
              <a:buNone/>
            </a:pPr>
            <a:r>
              <a:rPr lang="tr-TR" sz="1800" dirty="0"/>
              <a:t>	Yazılım modüllerinin kodlanması ve sınanmasına ilişkin fonksiyonlar</a:t>
            </a:r>
            <a:r>
              <a:rPr lang="tr-TR" sz="1800" dirty="0" smtClean="0"/>
              <a:t>.</a:t>
            </a:r>
          </a:p>
          <a:p>
            <a:pPr marL="601663" lvl="1" indent="-144463">
              <a:lnSpc>
                <a:spcPct val="95000"/>
              </a:lnSpc>
              <a:buFont typeface="Wingdings" pitchFamily="2" charset="2"/>
              <a:buNone/>
            </a:pPr>
            <a:endParaRPr lang="tr-TR" sz="1800" dirty="0" smtClean="0"/>
          </a:p>
          <a:p>
            <a:pPr marL="601663" lvl="1" indent="-144463">
              <a:lnSpc>
                <a:spcPct val="95000"/>
              </a:lnSpc>
              <a:buNone/>
            </a:pPr>
            <a:endParaRPr lang="tr-TR" sz="1800" dirty="0" smtClean="0"/>
          </a:p>
          <a:p>
            <a:pPr marL="601663" lvl="1" indent="-144463">
              <a:lnSpc>
                <a:spcPct val="95000"/>
              </a:lnSpc>
              <a:buNone/>
            </a:pPr>
            <a:r>
              <a:rPr lang="tr-TR" sz="1800" dirty="0" smtClean="0"/>
              <a:t>Model, </a:t>
            </a:r>
            <a:r>
              <a:rPr lang="tr-TR" sz="1800" dirty="0" smtClean="0">
                <a:solidFill>
                  <a:srgbClr val="77212B"/>
                </a:solidFill>
              </a:rPr>
              <a:t>kullanıcının projeye katkısını arttırmaktadır</a:t>
            </a:r>
            <a:r>
              <a:rPr lang="tr-TR" sz="1800" dirty="0" smtClean="0"/>
              <a:t>.</a:t>
            </a:r>
          </a:p>
          <a:p>
            <a:pPr marL="601663" lvl="1" indent="-144463">
              <a:lnSpc>
                <a:spcPct val="95000"/>
              </a:lnSpc>
              <a:buFont typeface="Wingdings" pitchFamily="2" charset="2"/>
              <a:buNone/>
            </a:pPr>
            <a:endParaRPr lang="tr-TR" sz="1800" dirty="0"/>
          </a:p>
        </p:txBody>
      </p:sp>
      <p:sp>
        <p:nvSpPr>
          <p:cNvPr id="6" name="5 Slayt Numarası Yer Tutucusu"/>
          <p:cNvSpPr>
            <a:spLocks noGrp="1"/>
          </p:cNvSpPr>
          <p:nvPr>
            <p:ph type="sldNum" sz="quarter" idx="15"/>
          </p:nvPr>
        </p:nvSpPr>
        <p:spPr>
          <a:xfrm>
            <a:off x="8044566" y="5734050"/>
            <a:ext cx="737592" cy="521208"/>
          </a:xfrm>
        </p:spPr>
        <p:txBody>
          <a:bodyPr/>
          <a:lstStyle/>
          <a:p>
            <a:fld id="{999BF7A4-6BFD-4B09-9380-B4A824A7ED14}" type="slidenum">
              <a:rPr lang="el-GR" smtClean="0"/>
              <a:pPr/>
              <a:t>17</a:t>
            </a:fld>
            <a:r>
              <a:rPr lang="tr-TR" dirty="0" smtClean="0"/>
              <a:t>/33</a:t>
            </a:r>
            <a:endParaRPr lang="el-GR" dirty="0"/>
          </a:p>
        </p:txBody>
      </p:sp>
      <p:sp>
        <p:nvSpPr>
          <p:cNvPr id="8" name="69 Veri Yer Tutucusu"/>
          <p:cNvSpPr>
            <a:spLocks noGrp="1"/>
          </p:cNvSpPr>
          <p:nvPr>
            <p:ph type="dt" sz="half" idx="14"/>
          </p:nvPr>
        </p:nvSpPr>
        <p:spPr>
          <a:xfrm rot="16200000">
            <a:off x="-672104" y="2313990"/>
            <a:ext cx="2011680" cy="384048"/>
          </a:xfrm>
        </p:spPr>
        <p:txBody>
          <a:bodyPr/>
          <a:lstStyle/>
          <a:p>
            <a:r>
              <a:rPr lang="tr-TR" sz="1400" dirty="0" smtClean="0">
                <a:solidFill>
                  <a:schemeClr val="bg1"/>
                </a:solidFill>
              </a:rPr>
              <a:t>Yazılım Mühendisliği</a:t>
            </a:r>
            <a:endParaRPr lang="el-GR" sz="1400" dirty="0">
              <a:solidFill>
                <a:schemeClr val="bg1"/>
              </a:solidFill>
            </a:endParaRPr>
          </a:p>
        </p:txBody>
      </p:sp>
    </p:spTree>
  </p:cSld>
  <p:clrMapOvr>
    <a:masterClrMapping/>
  </p:clrMapOvr>
  <p:transition spd="med">
    <p:pull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642910" y="71414"/>
            <a:ext cx="7038972" cy="631844"/>
          </a:xfrm>
        </p:spPr>
        <p:txBody>
          <a:bodyPr>
            <a:normAutofit/>
          </a:bodyPr>
          <a:lstStyle/>
          <a:p>
            <a:r>
              <a:rPr lang="tr-TR" dirty="0" err="1"/>
              <a:t>Helezonik</a:t>
            </a:r>
            <a:r>
              <a:rPr lang="tr-TR" dirty="0"/>
              <a:t>(Spiral) Modeli</a:t>
            </a:r>
          </a:p>
        </p:txBody>
      </p:sp>
      <p:sp>
        <p:nvSpPr>
          <p:cNvPr id="47" name="5 Slayt Numarası Yer Tutucusu"/>
          <p:cNvSpPr>
            <a:spLocks noGrp="1"/>
          </p:cNvSpPr>
          <p:nvPr>
            <p:ph type="sldNum" sz="quarter" idx="15"/>
          </p:nvPr>
        </p:nvSpPr>
        <p:spPr>
          <a:xfrm>
            <a:off x="8059080" y="5771940"/>
            <a:ext cx="737592" cy="521208"/>
          </a:xfrm>
        </p:spPr>
        <p:txBody>
          <a:bodyPr/>
          <a:lstStyle/>
          <a:p>
            <a:fld id="{5881BD05-4333-4125-9B38-6D509F4384B1}" type="slidenum">
              <a:rPr lang="el-GR" smtClean="0"/>
              <a:pPr/>
              <a:t>18</a:t>
            </a:fld>
            <a:r>
              <a:rPr lang="tr-TR" dirty="0" smtClean="0"/>
              <a:t>/33</a:t>
            </a:r>
            <a:endParaRPr lang="el-GR" dirty="0"/>
          </a:p>
        </p:txBody>
      </p:sp>
      <p:grpSp>
        <p:nvGrpSpPr>
          <p:cNvPr id="115759" name="Group 47"/>
          <p:cNvGrpSpPr>
            <a:grpSpLocks/>
          </p:cNvGrpSpPr>
          <p:nvPr/>
        </p:nvGrpSpPr>
        <p:grpSpPr bwMode="auto">
          <a:xfrm>
            <a:off x="468313" y="857232"/>
            <a:ext cx="8177212" cy="4968875"/>
            <a:chOff x="295" y="799"/>
            <a:chExt cx="5151" cy="3130"/>
          </a:xfrm>
        </p:grpSpPr>
        <p:sp>
          <p:nvSpPr>
            <p:cNvPr id="115717" name="Rectangle 5"/>
            <p:cNvSpPr>
              <a:spLocks noChangeArrowheads="1"/>
            </p:cNvSpPr>
            <p:nvPr/>
          </p:nvSpPr>
          <p:spPr bwMode="auto">
            <a:xfrm>
              <a:off x="295" y="799"/>
              <a:ext cx="5088" cy="3040"/>
            </a:xfrm>
            <a:prstGeom prst="rect">
              <a:avLst/>
            </a:prstGeom>
            <a:noFill/>
            <a:ln w="0">
              <a:noFill/>
              <a:miter lim="800000"/>
              <a:headEnd/>
              <a:tailEnd/>
            </a:ln>
          </p:spPr>
          <p:txBody>
            <a:bodyPr/>
            <a:lstStyle/>
            <a:p>
              <a:endParaRPr lang="tr-TR"/>
            </a:p>
          </p:txBody>
        </p:sp>
        <p:sp>
          <p:nvSpPr>
            <p:cNvPr id="115718" name="Line 6"/>
            <p:cNvSpPr>
              <a:spLocks noChangeShapeType="1"/>
            </p:cNvSpPr>
            <p:nvPr/>
          </p:nvSpPr>
          <p:spPr bwMode="auto">
            <a:xfrm>
              <a:off x="307" y="2297"/>
              <a:ext cx="4979" cy="1"/>
            </a:xfrm>
            <a:prstGeom prst="line">
              <a:avLst/>
            </a:prstGeom>
            <a:ln>
              <a:headEnd/>
              <a:tailEnd/>
            </a:ln>
          </p:spPr>
          <p:style>
            <a:lnRef idx="3">
              <a:schemeClr val="dk1"/>
            </a:lnRef>
            <a:fillRef idx="0">
              <a:schemeClr val="dk1"/>
            </a:fillRef>
            <a:effectRef idx="2">
              <a:schemeClr val="dk1"/>
            </a:effectRef>
            <a:fontRef idx="minor">
              <a:schemeClr val="tx1"/>
            </a:fontRef>
          </p:style>
          <p:txBody>
            <a:bodyPr/>
            <a:lstStyle/>
            <a:p>
              <a:endParaRPr lang="tr-TR"/>
            </a:p>
          </p:txBody>
        </p:sp>
        <p:sp>
          <p:nvSpPr>
            <p:cNvPr id="115719" name="Line 7"/>
            <p:cNvSpPr>
              <a:spLocks noChangeShapeType="1"/>
            </p:cNvSpPr>
            <p:nvPr/>
          </p:nvSpPr>
          <p:spPr bwMode="auto">
            <a:xfrm>
              <a:off x="2827" y="894"/>
              <a:ext cx="0" cy="2945"/>
            </a:xfrm>
            <a:prstGeom prst="line">
              <a:avLst/>
            </a:prstGeom>
            <a:ln>
              <a:headEnd/>
              <a:tailEnd/>
            </a:ln>
          </p:spPr>
          <p:style>
            <a:lnRef idx="3">
              <a:schemeClr val="dk1"/>
            </a:lnRef>
            <a:fillRef idx="0">
              <a:schemeClr val="dk1"/>
            </a:fillRef>
            <a:effectRef idx="2">
              <a:schemeClr val="dk1"/>
            </a:effectRef>
            <a:fontRef idx="minor">
              <a:schemeClr val="tx1"/>
            </a:fontRef>
          </p:style>
          <p:txBody>
            <a:bodyPr/>
            <a:lstStyle/>
            <a:p>
              <a:endParaRPr lang="tr-TR"/>
            </a:p>
          </p:txBody>
        </p:sp>
        <p:sp>
          <p:nvSpPr>
            <p:cNvPr id="115720" name="Freeform 8"/>
            <p:cNvSpPr>
              <a:spLocks/>
            </p:cNvSpPr>
            <p:nvPr/>
          </p:nvSpPr>
          <p:spPr bwMode="auto">
            <a:xfrm>
              <a:off x="513" y="973"/>
              <a:ext cx="4616" cy="2801"/>
            </a:xfrm>
            <a:custGeom>
              <a:avLst/>
              <a:gdLst/>
              <a:ahLst/>
              <a:cxnLst>
                <a:cxn ang="0">
                  <a:pos x="3998" y="2905"/>
                </a:cxn>
                <a:cxn ang="0">
                  <a:pos x="4694" y="2416"/>
                </a:cxn>
                <a:cxn ang="0">
                  <a:pos x="6512" y="2335"/>
                </a:cxn>
                <a:cxn ang="0">
                  <a:pos x="7541" y="2905"/>
                </a:cxn>
                <a:cxn ang="0">
                  <a:pos x="7632" y="3610"/>
                </a:cxn>
                <a:cxn ang="0">
                  <a:pos x="6936" y="4343"/>
                </a:cxn>
                <a:cxn ang="0">
                  <a:pos x="6118" y="4642"/>
                </a:cxn>
                <a:cxn ang="0">
                  <a:pos x="4604" y="4723"/>
                </a:cxn>
                <a:cxn ang="0">
                  <a:pos x="2998" y="4126"/>
                </a:cxn>
                <a:cxn ang="0">
                  <a:pos x="2574" y="3312"/>
                </a:cxn>
                <a:cxn ang="0">
                  <a:pos x="3120" y="2307"/>
                </a:cxn>
                <a:cxn ang="0">
                  <a:pos x="4513" y="1602"/>
                </a:cxn>
                <a:cxn ang="0">
                  <a:pos x="6421" y="1493"/>
                </a:cxn>
                <a:cxn ang="0">
                  <a:pos x="8056" y="2009"/>
                </a:cxn>
                <a:cxn ang="0">
                  <a:pos x="8844" y="2769"/>
                </a:cxn>
                <a:cxn ang="0">
                  <a:pos x="8904" y="3746"/>
                </a:cxn>
                <a:cxn ang="0">
                  <a:pos x="8329" y="4560"/>
                </a:cxn>
                <a:cxn ang="0">
                  <a:pos x="6633" y="5375"/>
                </a:cxn>
                <a:cxn ang="0">
                  <a:pos x="4361" y="5510"/>
                </a:cxn>
                <a:cxn ang="0">
                  <a:pos x="2393" y="4886"/>
                </a:cxn>
                <a:cxn ang="0">
                  <a:pos x="1575" y="4180"/>
                </a:cxn>
                <a:cxn ang="0">
                  <a:pos x="1272" y="3312"/>
                </a:cxn>
                <a:cxn ang="0">
                  <a:pos x="1817" y="2117"/>
                </a:cxn>
                <a:cxn ang="0">
                  <a:pos x="2605" y="1493"/>
                </a:cxn>
                <a:cxn ang="0">
                  <a:pos x="4028" y="950"/>
                </a:cxn>
                <a:cxn ang="0">
                  <a:pos x="6663" y="787"/>
                </a:cxn>
                <a:cxn ang="0">
                  <a:pos x="7905" y="1059"/>
                </a:cxn>
                <a:cxn ang="0">
                  <a:pos x="8934" y="1493"/>
                </a:cxn>
                <a:cxn ang="0">
                  <a:pos x="9904" y="2335"/>
                </a:cxn>
                <a:cxn ang="0">
                  <a:pos x="10267" y="3312"/>
                </a:cxn>
                <a:cxn ang="0">
                  <a:pos x="9873" y="4452"/>
                </a:cxn>
                <a:cxn ang="0">
                  <a:pos x="9086" y="5185"/>
                </a:cxn>
                <a:cxn ang="0">
                  <a:pos x="7117" y="6026"/>
                </a:cxn>
                <a:cxn ang="0">
                  <a:pos x="4089" y="6216"/>
                </a:cxn>
                <a:cxn ang="0">
                  <a:pos x="2272" y="5755"/>
                </a:cxn>
                <a:cxn ang="0">
                  <a:pos x="878" y="4940"/>
                </a:cxn>
                <a:cxn ang="0">
                  <a:pos x="91" y="3909"/>
                </a:cxn>
                <a:cxn ang="0">
                  <a:pos x="121" y="2660"/>
                </a:cxn>
                <a:cxn ang="0">
                  <a:pos x="1302" y="1222"/>
                </a:cxn>
                <a:cxn ang="0">
                  <a:pos x="2544" y="570"/>
                </a:cxn>
                <a:cxn ang="0">
                  <a:pos x="4604" y="82"/>
                </a:cxn>
                <a:cxn ang="0">
                  <a:pos x="8026" y="272"/>
                </a:cxn>
                <a:cxn ang="0">
                  <a:pos x="9843" y="1005"/>
                </a:cxn>
                <a:cxn ang="0">
                  <a:pos x="11085" y="2036"/>
                </a:cxn>
                <a:cxn ang="0">
                  <a:pos x="11509" y="2986"/>
                </a:cxn>
                <a:cxn ang="0">
                  <a:pos x="11418" y="3990"/>
                </a:cxn>
                <a:cxn ang="0">
                  <a:pos x="10842" y="4967"/>
                </a:cxn>
                <a:cxn ang="0">
                  <a:pos x="8995" y="6297"/>
                </a:cxn>
                <a:cxn ang="0">
                  <a:pos x="6936" y="6922"/>
                </a:cxn>
              </a:cxnLst>
              <a:rect l="0" t="0" r="r" b="b"/>
              <a:pathLst>
                <a:path w="11539" h="7003">
                  <a:moveTo>
                    <a:pt x="3846" y="3312"/>
                  </a:moveTo>
                  <a:lnTo>
                    <a:pt x="3877" y="3095"/>
                  </a:lnTo>
                  <a:lnTo>
                    <a:pt x="3998" y="2905"/>
                  </a:lnTo>
                  <a:lnTo>
                    <a:pt x="4180" y="2715"/>
                  </a:lnTo>
                  <a:lnTo>
                    <a:pt x="4422" y="2552"/>
                  </a:lnTo>
                  <a:lnTo>
                    <a:pt x="4694" y="2416"/>
                  </a:lnTo>
                  <a:lnTo>
                    <a:pt x="5028" y="2335"/>
                  </a:lnTo>
                  <a:lnTo>
                    <a:pt x="5785" y="2253"/>
                  </a:lnTo>
                  <a:lnTo>
                    <a:pt x="6512" y="2335"/>
                  </a:lnTo>
                  <a:lnTo>
                    <a:pt x="7148" y="2552"/>
                  </a:lnTo>
                  <a:lnTo>
                    <a:pt x="7360" y="2715"/>
                  </a:lnTo>
                  <a:lnTo>
                    <a:pt x="7541" y="2905"/>
                  </a:lnTo>
                  <a:lnTo>
                    <a:pt x="7662" y="3095"/>
                  </a:lnTo>
                  <a:lnTo>
                    <a:pt x="7693" y="3312"/>
                  </a:lnTo>
                  <a:lnTo>
                    <a:pt x="7632" y="3610"/>
                  </a:lnTo>
                  <a:lnTo>
                    <a:pt x="7511" y="3882"/>
                  </a:lnTo>
                  <a:lnTo>
                    <a:pt x="7269" y="4126"/>
                  </a:lnTo>
                  <a:lnTo>
                    <a:pt x="6936" y="4343"/>
                  </a:lnTo>
                  <a:lnTo>
                    <a:pt x="6754" y="4425"/>
                  </a:lnTo>
                  <a:lnTo>
                    <a:pt x="6572" y="4506"/>
                  </a:lnTo>
                  <a:lnTo>
                    <a:pt x="6118" y="4642"/>
                  </a:lnTo>
                  <a:lnTo>
                    <a:pt x="5633" y="4723"/>
                  </a:lnTo>
                  <a:lnTo>
                    <a:pt x="5118" y="4750"/>
                  </a:lnTo>
                  <a:lnTo>
                    <a:pt x="4604" y="4723"/>
                  </a:lnTo>
                  <a:lnTo>
                    <a:pt x="4119" y="4642"/>
                  </a:lnTo>
                  <a:lnTo>
                    <a:pt x="3301" y="4343"/>
                  </a:lnTo>
                  <a:lnTo>
                    <a:pt x="2998" y="4126"/>
                  </a:lnTo>
                  <a:lnTo>
                    <a:pt x="2756" y="3882"/>
                  </a:lnTo>
                  <a:lnTo>
                    <a:pt x="2605" y="3610"/>
                  </a:lnTo>
                  <a:lnTo>
                    <a:pt x="2574" y="3312"/>
                  </a:lnTo>
                  <a:lnTo>
                    <a:pt x="2635" y="2959"/>
                  </a:lnTo>
                  <a:lnTo>
                    <a:pt x="2817" y="2606"/>
                  </a:lnTo>
                  <a:lnTo>
                    <a:pt x="3120" y="2307"/>
                  </a:lnTo>
                  <a:lnTo>
                    <a:pt x="3513" y="2009"/>
                  </a:lnTo>
                  <a:lnTo>
                    <a:pt x="3968" y="1792"/>
                  </a:lnTo>
                  <a:lnTo>
                    <a:pt x="4513" y="1602"/>
                  </a:lnTo>
                  <a:lnTo>
                    <a:pt x="5118" y="1493"/>
                  </a:lnTo>
                  <a:lnTo>
                    <a:pt x="5785" y="1466"/>
                  </a:lnTo>
                  <a:lnTo>
                    <a:pt x="6421" y="1493"/>
                  </a:lnTo>
                  <a:lnTo>
                    <a:pt x="7026" y="1602"/>
                  </a:lnTo>
                  <a:lnTo>
                    <a:pt x="7572" y="1792"/>
                  </a:lnTo>
                  <a:lnTo>
                    <a:pt x="8056" y="2009"/>
                  </a:lnTo>
                  <a:lnTo>
                    <a:pt x="8420" y="2307"/>
                  </a:lnTo>
                  <a:lnTo>
                    <a:pt x="8722" y="2606"/>
                  </a:lnTo>
                  <a:lnTo>
                    <a:pt x="8844" y="2769"/>
                  </a:lnTo>
                  <a:lnTo>
                    <a:pt x="8904" y="2959"/>
                  </a:lnTo>
                  <a:lnTo>
                    <a:pt x="8995" y="3312"/>
                  </a:lnTo>
                  <a:lnTo>
                    <a:pt x="8904" y="3746"/>
                  </a:lnTo>
                  <a:lnTo>
                    <a:pt x="8692" y="4180"/>
                  </a:lnTo>
                  <a:lnTo>
                    <a:pt x="8510" y="4370"/>
                  </a:lnTo>
                  <a:lnTo>
                    <a:pt x="8329" y="4560"/>
                  </a:lnTo>
                  <a:lnTo>
                    <a:pt x="7844" y="4886"/>
                  </a:lnTo>
                  <a:lnTo>
                    <a:pt x="7299" y="5157"/>
                  </a:lnTo>
                  <a:lnTo>
                    <a:pt x="6633" y="5375"/>
                  </a:lnTo>
                  <a:lnTo>
                    <a:pt x="5906" y="5510"/>
                  </a:lnTo>
                  <a:lnTo>
                    <a:pt x="5118" y="5537"/>
                  </a:lnTo>
                  <a:lnTo>
                    <a:pt x="4361" y="5510"/>
                  </a:lnTo>
                  <a:lnTo>
                    <a:pt x="3634" y="5375"/>
                  </a:lnTo>
                  <a:lnTo>
                    <a:pt x="2968" y="5157"/>
                  </a:lnTo>
                  <a:lnTo>
                    <a:pt x="2393" y="4886"/>
                  </a:lnTo>
                  <a:lnTo>
                    <a:pt x="1938" y="4560"/>
                  </a:lnTo>
                  <a:lnTo>
                    <a:pt x="1757" y="4370"/>
                  </a:lnTo>
                  <a:lnTo>
                    <a:pt x="1575" y="4180"/>
                  </a:lnTo>
                  <a:lnTo>
                    <a:pt x="1454" y="3963"/>
                  </a:lnTo>
                  <a:lnTo>
                    <a:pt x="1363" y="3746"/>
                  </a:lnTo>
                  <a:lnTo>
                    <a:pt x="1272" y="3312"/>
                  </a:lnTo>
                  <a:lnTo>
                    <a:pt x="1363" y="2823"/>
                  </a:lnTo>
                  <a:lnTo>
                    <a:pt x="1636" y="2335"/>
                  </a:lnTo>
                  <a:lnTo>
                    <a:pt x="1817" y="2117"/>
                  </a:lnTo>
                  <a:lnTo>
                    <a:pt x="2060" y="1900"/>
                  </a:lnTo>
                  <a:lnTo>
                    <a:pt x="2302" y="1683"/>
                  </a:lnTo>
                  <a:lnTo>
                    <a:pt x="2605" y="1493"/>
                  </a:lnTo>
                  <a:lnTo>
                    <a:pt x="3271" y="1195"/>
                  </a:lnTo>
                  <a:lnTo>
                    <a:pt x="3634" y="1059"/>
                  </a:lnTo>
                  <a:lnTo>
                    <a:pt x="4028" y="950"/>
                  </a:lnTo>
                  <a:lnTo>
                    <a:pt x="4876" y="787"/>
                  </a:lnTo>
                  <a:lnTo>
                    <a:pt x="5785" y="733"/>
                  </a:lnTo>
                  <a:lnTo>
                    <a:pt x="6663" y="787"/>
                  </a:lnTo>
                  <a:lnTo>
                    <a:pt x="7117" y="842"/>
                  </a:lnTo>
                  <a:lnTo>
                    <a:pt x="7511" y="950"/>
                  </a:lnTo>
                  <a:lnTo>
                    <a:pt x="7905" y="1059"/>
                  </a:lnTo>
                  <a:lnTo>
                    <a:pt x="8298" y="1195"/>
                  </a:lnTo>
                  <a:lnTo>
                    <a:pt x="8632" y="1330"/>
                  </a:lnTo>
                  <a:lnTo>
                    <a:pt x="8934" y="1493"/>
                  </a:lnTo>
                  <a:lnTo>
                    <a:pt x="9237" y="1683"/>
                  </a:lnTo>
                  <a:lnTo>
                    <a:pt x="9510" y="1900"/>
                  </a:lnTo>
                  <a:lnTo>
                    <a:pt x="9904" y="2335"/>
                  </a:lnTo>
                  <a:lnTo>
                    <a:pt x="10176" y="2823"/>
                  </a:lnTo>
                  <a:lnTo>
                    <a:pt x="10237" y="3067"/>
                  </a:lnTo>
                  <a:lnTo>
                    <a:pt x="10267" y="3312"/>
                  </a:lnTo>
                  <a:lnTo>
                    <a:pt x="10176" y="3909"/>
                  </a:lnTo>
                  <a:lnTo>
                    <a:pt x="10025" y="4180"/>
                  </a:lnTo>
                  <a:lnTo>
                    <a:pt x="9873" y="4452"/>
                  </a:lnTo>
                  <a:lnTo>
                    <a:pt x="9631" y="4696"/>
                  </a:lnTo>
                  <a:lnTo>
                    <a:pt x="9389" y="4940"/>
                  </a:lnTo>
                  <a:lnTo>
                    <a:pt x="9086" y="5185"/>
                  </a:lnTo>
                  <a:lnTo>
                    <a:pt x="8753" y="5402"/>
                  </a:lnTo>
                  <a:lnTo>
                    <a:pt x="7996" y="5755"/>
                  </a:lnTo>
                  <a:lnTo>
                    <a:pt x="7117" y="6026"/>
                  </a:lnTo>
                  <a:lnTo>
                    <a:pt x="6178" y="6216"/>
                  </a:lnTo>
                  <a:lnTo>
                    <a:pt x="5118" y="6270"/>
                  </a:lnTo>
                  <a:lnTo>
                    <a:pt x="4089" y="6216"/>
                  </a:lnTo>
                  <a:lnTo>
                    <a:pt x="3604" y="6135"/>
                  </a:lnTo>
                  <a:lnTo>
                    <a:pt x="3120" y="6026"/>
                  </a:lnTo>
                  <a:lnTo>
                    <a:pt x="2272" y="5755"/>
                  </a:lnTo>
                  <a:lnTo>
                    <a:pt x="1514" y="5402"/>
                  </a:lnTo>
                  <a:lnTo>
                    <a:pt x="1181" y="5185"/>
                  </a:lnTo>
                  <a:lnTo>
                    <a:pt x="878" y="4940"/>
                  </a:lnTo>
                  <a:lnTo>
                    <a:pt x="394" y="4452"/>
                  </a:lnTo>
                  <a:lnTo>
                    <a:pt x="212" y="4180"/>
                  </a:lnTo>
                  <a:lnTo>
                    <a:pt x="91" y="3909"/>
                  </a:lnTo>
                  <a:lnTo>
                    <a:pt x="0" y="3312"/>
                  </a:lnTo>
                  <a:lnTo>
                    <a:pt x="30" y="2986"/>
                  </a:lnTo>
                  <a:lnTo>
                    <a:pt x="121" y="2660"/>
                  </a:lnTo>
                  <a:lnTo>
                    <a:pt x="454" y="2036"/>
                  </a:lnTo>
                  <a:lnTo>
                    <a:pt x="969" y="1493"/>
                  </a:lnTo>
                  <a:lnTo>
                    <a:pt x="1302" y="1222"/>
                  </a:lnTo>
                  <a:lnTo>
                    <a:pt x="1696" y="1005"/>
                  </a:lnTo>
                  <a:lnTo>
                    <a:pt x="2090" y="787"/>
                  </a:lnTo>
                  <a:lnTo>
                    <a:pt x="2544" y="570"/>
                  </a:lnTo>
                  <a:lnTo>
                    <a:pt x="3513" y="272"/>
                  </a:lnTo>
                  <a:lnTo>
                    <a:pt x="4058" y="163"/>
                  </a:lnTo>
                  <a:lnTo>
                    <a:pt x="4604" y="82"/>
                  </a:lnTo>
                  <a:lnTo>
                    <a:pt x="5785" y="0"/>
                  </a:lnTo>
                  <a:lnTo>
                    <a:pt x="6936" y="82"/>
                  </a:lnTo>
                  <a:lnTo>
                    <a:pt x="8026" y="272"/>
                  </a:lnTo>
                  <a:lnTo>
                    <a:pt x="8995" y="570"/>
                  </a:lnTo>
                  <a:lnTo>
                    <a:pt x="9449" y="787"/>
                  </a:lnTo>
                  <a:lnTo>
                    <a:pt x="9843" y="1005"/>
                  </a:lnTo>
                  <a:lnTo>
                    <a:pt x="10570" y="1493"/>
                  </a:lnTo>
                  <a:lnTo>
                    <a:pt x="10842" y="1765"/>
                  </a:lnTo>
                  <a:lnTo>
                    <a:pt x="11085" y="2036"/>
                  </a:lnTo>
                  <a:lnTo>
                    <a:pt x="11297" y="2362"/>
                  </a:lnTo>
                  <a:lnTo>
                    <a:pt x="11418" y="2660"/>
                  </a:lnTo>
                  <a:lnTo>
                    <a:pt x="11509" y="2986"/>
                  </a:lnTo>
                  <a:lnTo>
                    <a:pt x="11539" y="3312"/>
                  </a:lnTo>
                  <a:lnTo>
                    <a:pt x="11509" y="3665"/>
                  </a:lnTo>
                  <a:lnTo>
                    <a:pt x="11418" y="3990"/>
                  </a:lnTo>
                  <a:lnTo>
                    <a:pt x="11297" y="4316"/>
                  </a:lnTo>
                  <a:lnTo>
                    <a:pt x="11085" y="4642"/>
                  </a:lnTo>
                  <a:lnTo>
                    <a:pt x="10842" y="4967"/>
                  </a:lnTo>
                  <a:lnTo>
                    <a:pt x="10570" y="5266"/>
                  </a:lnTo>
                  <a:lnTo>
                    <a:pt x="9843" y="5836"/>
                  </a:lnTo>
                  <a:lnTo>
                    <a:pt x="8995" y="6297"/>
                  </a:lnTo>
                  <a:lnTo>
                    <a:pt x="8026" y="6677"/>
                  </a:lnTo>
                  <a:lnTo>
                    <a:pt x="7481" y="6813"/>
                  </a:lnTo>
                  <a:lnTo>
                    <a:pt x="6936" y="6922"/>
                  </a:lnTo>
                  <a:lnTo>
                    <a:pt x="5785" y="7003"/>
                  </a:lnTo>
                </a:path>
              </a:pathLst>
            </a:custGeom>
            <a:ln>
              <a:solidFill>
                <a:schemeClr val="accent1">
                  <a:lumMod val="75000"/>
                </a:schemeClr>
              </a:solidFill>
              <a:headEnd/>
              <a:tailEnd/>
            </a:ln>
          </p:spPr>
          <p:style>
            <a:lnRef idx="2">
              <a:schemeClr val="accent2"/>
            </a:lnRef>
            <a:fillRef idx="0">
              <a:schemeClr val="accent2"/>
            </a:fillRef>
            <a:effectRef idx="1">
              <a:schemeClr val="accent2"/>
            </a:effectRef>
            <a:fontRef idx="minor">
              <a:schemeClr val="tx1"/>
            </a:fontRef>
          </p:style>
          <p:txBody>
            <a:bodyPr/>
            <a:lstStyle/>
            <a:p>
              <a:endParaRPr lang="tr-TR"/>
            </a:p>
          </p:txBody>
        </p:sp>
        <p:sp>
          <p:nvSpPr>
            <p:cNvPr id="115721" name="Line 9"/>
            <p:cNvSpPr>
              <a:spLocks noChangeShapeType="1"/>
            </p:cNvSpPr>
            <p:nvPr/>
          </p:nvSpPr>
          <p:spPr bwMode="auto">
            <a:xfrm>
              <a:off x="2827" y="2297"/>
              <a:ext cx="2302" cy="456"/>
            </a:xfrm>
            <a:prstGeom prst="line">
              <a:avLst/>
            </a:prstGeom>
            <a:noFill/>
            <a:ln w="19050">
              <a:solidFill>
                <a:srgbClr val="000000"/>
              </a:solidFill>
              <a:round/>
              <a:headEnd/>
              <a:tailEnd/>
            </a:ln>
          </p:spPr>
          <p:txBody>
            <a:bodyPr/>
            <a:lstStyle/>
            <a:p>
              <a:endParaRPr lang="tr-TR"/>
            </a:p>
          </p:txBody>
        </p:sp>
        <p:sp>
          <p:nvSpPr>
            <p:cNvPr id="115722" name="Freeform 10"/>
            <p:cNvSpPr>
              <a:spLocks/>
            </p:cNvSpPr>
            <p:nvPr/>
          </p:nvSpPr>
          <p:spPr bwMode="auto">
            <a:xfrm>
              <a:off x="3190" y="1429"/>
              <a:ext cx="1333" cy="868"/>
            </a:xfrm>
            <a:custGeom>
              <a:avLst/>
              <a:gdLst/>
              <a:ahLst/>
              <a:cxnLst>
                <a:cxn ang="0">
                  <a:pos x="0" y="2172"/>
                </a:cxn>
                <a:cxn ang="0">
                  <a:pos x="0" y="1249"/>
                </a:cxn>
                <a:cxn ang="0">
                  <a:pos x="3332" y="0"/>
                </a:cxn>
              </a:cxnLst>
              <a:rect l="0" t="0" r="r" b="b"/>
              <a:pathLst>
                <a:path w="3332" h="2172">
                  <a:moveTo>
                    <a:pt x="0" y="2172"/>
                  </a:moveTo>
                  <a:lnTo>
                    <a:pt x="0" y="1249"/>
                  </a:lnTo>
                  <a:lnTo>
                    <a:pt x="3332" y="0"/>
                  </a:lnTo>
                </a:path>
              </a:pathLst>
            </a:custGeom>
            <a:noFill/>
            <a:ln w="19050">
              <a:solidFill>
                <a:srgbClr val="000000"/>
              </a:solidFill>
              <a:prstDash val="solid"/>
              <a:round/>
              <a:headEnd/>
              <a:tailEnd/>
            </a:ln>
          </p:spPr>
          <p:txBody>
            <a:bodyPr/>
            <a:lstStyle/>
            <a:p>
              <a:endParaRPr lang="tr-TR"/>
            </a:p>
          </p:txBody>
        </p:sp>
        <p:sp>
          <p:nvSpPr>
            <p:cNvPr id="115723" name="Freeform 11"/>
            <p:cNvSpPr>
              <a:spLocks/>
            </p:cNvSpPr>
            <p:nvPr/>
          </p:nvSpPr>
          <p:spPr bwMode="auto">
            <a:xfrm>
              <a:off x="2797" y="805"/>
              <a:ext cx="72" cy="130"/>
            </a:xfrm>
            <a:custGeom>
              <a:avLst/>
              <a:gdLst/>
              <a:ahLst/>
              <a:cxnLst>
                <a:cxn ang="0">
                  <a:pos x="60" y="244"/>
                </a:cxn>
                <a:cxn ang="0">
                  <a:pos x="0" y="326"/>
                </a:cxn>
                <a:cxn ang="0">
                  <a:pos x="30" y="244"/>
                </a:cxn>
                <a:cxn ang="0">
                  <a:pos x="60" y="0"/>
                </a:cxn>
                <a:cxn ang="0">
                  <a:pos x="121" y="244"/>
                </a:cxn>
                <a:cxn ang="0">
                  <a:pos x="182" y="326"/>
                </a:cxn>
                <a:cxn ang="0">
                  <a:pos x="60" y="244"/>
                </a:cxn>
              </a:cxnLst>
              <a:rect l="0" t="0" r="r" b="b"/>
              <a:pathLst>
                <a:path w="182" h="326">
                  <a:moveTo>
                    <a:pt x="60" y="244"/>
                  </a:moveTo>
                  <a:lnTo>
                    <a:pt x="0" y="326"/>
                  </a:lnTo>
                  <a:lnTo>
                    <a:pt x="30" y="244"/>
                  </a:lnTo>
                  <a:lnTo>
                    <a:pt x="60" y="0"/>
                  </a:lnTo>
                  <a:lnTo>
                    <a:pt x="121" y="244"/>
                  </a:lnTo>
                  <a:lnTo>
                    <a:pt x="182" y="326"/>
                  </a:lnTo>
                  <a:lnTo>
                    <a:pt x="60" y="244"/>
                  </a:lnTo>
                  <a:close/>
                </a:path>
              </a:pathLst>
            </a:custGeom>
            <a:solidFill>
              <a:srgbClr val="000000"/>
            </a:solidFill>
            <a:ln w="19050">
              <a:solidFill>
                <a:srgbClr val="000000"/>
              </a:solidFill>
              <a:prstDash val="solid"/>
              <a:round/>
              <a:headEnd/>
              <a:tailEnd/>
            </a:ln>
          </p:spPr>
          <p:txBody>
            <a:bodyPr/>
            <a:lstStyle/>
            <a:p>
              <a:endParaRPr lang="tr-TR"/>
            </a:p>
          </p:txBody>
        </p:sp>
        <p:sp>
          <p:nvSpPr>
            <p:cNvPr id="115724" name="Freeform 12"/>
            <p:cNvSpPr>
              <a:spLocks/>
            </p:cNvSpPr>
            <p:nvPr/>
          </p:nvSpPr>
          <p:spPr bwMode="auto">
            <a:xfrm rot="-10800000">
              <a:off x="2779" y="3786"/>
              <a:ext cx="73" cy="130"/>
            </a:xfrm>
            <a:custGeom>
              <a:avLst/>
              <a:gdLst/>
              <a:ahLst/>
              <a:cxnLst>
                <a:cxn ang="0">
                  <a:pos x="60" y="244"/>
                </a:cxn>
                <a:cxn ang="0">
                  <a:pos x="0" y="326"/>
                </a:cxn>
                <a:cxn ang="0">
                  <a:pos x="30" y="244"/>
                </a:cxn>
                <a:cxn ang="0">
                  <a:pos x="60" y="0"/>
                </a:cxn>
                <a:cxn ang="0">
                  <a:pos x="121" y="244"/>
                </a:cxn>
                <a:cxn ang="0">
                  <a:pos x="182" y="326"/>
                </a:cxn>
                <a:cxn ang="0">
                  <a:pos x="60" y="244"/>
                </a:cxn>
              </a:cxnLst>
              <a:rect l="0" t="0" r="r" b="b"/>
              <a:pathLst>
                <a:path w="182" h="326">
                  <a:moveTo>
                    <a:pt x="60" y="244"/>
                  </a:moveTo>
                  <a:lnTo>
                    <a:pt x="0" y="326"/>
                  </a:lnTo>
                  <a:lnTo>
                    <a:pt x="30" y="244"/>
                  </a:lnTo>
                  <a:lnTo>
                    <a:pt x="60" y="0"/>
                  </a:lnTo>
                  <a:lnTo>
                    <a:pt x="121" y="244"/>
                  </a:lnTo>
                  <a:lnTo>
                    <a:pt x="182" y="326"/>
                  </a:lnTo>
                  <a:lnTo>
                    <a:pt x="60" y="244"/>
                  </a:lnTo>
                  <a:close/>
                </a:path>
              </a:pathLst>
            </a:custGeom>
            <a:solidFill>
              <a:srgbClr val="000000"/>
            </a:solidFill>
            <a:ln w="19050">
              <a:solidFill>
                <a:srgbClr val="000000"/>
              </a:solidFill>
              <a:prstDash val="solid"/>
              <a:round/>
              <a:headEnd/>
              <a:tailEnd/>
            </a:ln>
          </p:spPr>
          <p:txBody>
            <a:bodyPr/>
            <a:lstStyle/>
            <a:p>
              <a:endParaRPr lang="tr-TR"/>
            </a:p>
          </p:txBody>
        </p:sp>
        <p:sp>
          <p:nvSpPr>
            <p:cNvPr id="115725" name="Freeform 13"/>
            <p:cNvSpPr>
              <a:spLocks/>
            </p:cNvSpPr>
            <p:nvPr/>
          </p:nvSpPr>
          <p:spPr bwMode="auto">
            <a:xfrm rot="5400000" flipH="1">
              <a:off x="5291" y="2222"/>
              <a:ext cx="73" cy="130"/>
            </a:xfrm>
            <a:custGeom>
              <a:avLst/>
              <a:gdLst/>
              <a:ahLst/>
              <a:cxnLst>
                <a:cxn ang="0">
                  <a:pos x="60" y="244"/>
                </a:cxn>
                <a:cxn ang="0">
                  <a:pos x="0" y="326"/>
                </a:cxn>
                <a:cxn ang="0">
                  <a:pos x="30" y="244"/>
                </a:cxn>
                <a:cxn ang="0">
                  <a:pos x="60" y="0"/>
                </a:cxn>
                <a:cxn ang="0">
                  <a:pos x="121" y="244"/>
                </a:cxn>
                <a:cxn ang="0">
                  <a:pos x="182" y="326"/>
                </a:cxn>
                <a:cxn ang="0">
                  <a:pos x="60" y="244"/>
                </a:cxn>
              </a:cxnLst>
              <a:rect l="0" t="0" r="r" b="b"/>
              <a:pathLst>
                <a:path w="182" h="326">
                  <a:moveTo>
                    <a:pt x="60" y="244"/>
                  </a:moveTo>
                  <a:lnTo>
                    <a:pt x="0" y="326"/>
                  </a:lnTo>
                  <a:lnTo>
                    <a:pt x="30" y="244"/>
                  </a:lnTo>
                  <a:lnTo>
                    <a:pt x="60" y="0"/>
                  </a:lnTo>
                  <a:lnTo>
                    <a:pt x="121" y="244"/>
                  </a:lnTo>
                  <a:lnTo>
                    <a:pt x="182" y="326"/>
                  </a:lnTo>
                  <a:lnTo>
                    <a:pt x="60" y="244"/>
                  </a:lnTo>
                  <a:close/>
                </a:path>
              </a:pathLst>
            </a:custGeom>
            <a:solidFill>
              <a:srgbClr val="000000"/>
            </a:solidFill>
            <a:ln w="19050">
              <a:solidFill>
                <a:srgbClr val="000000"/>
              </a:solidFill>
              <a:prstDash val="solid"/>
              <a:round/>
              <a:headEnd/>
              <a:tailEnd/>
            </a:ln>
          </p:spPr>
          <p:txBody>
            <a:bodyPr/>
            <a:lstStyle/>
            <a:p>
              <a:endParaRPr lang="tr-TR"/>
            </a:p>
          </p:txBody>
        </p:sp>
        <p:sp>
          <p:nvSpPr>
            <p:cNvPr id="115726" name="Text Box 14"/>
            <p:cNvSpPr txBox="1">
              <a:spLocks noChangeArrowheads="1"/>
            </p:cNvSpPr>
            <p:nvPr/>
          </p:nvSpPr>
          <p:spPr bwMode="auto">
            <a:xfrm>
              <a:off x="2821" y="1962"/>
              <a:ext cx="432" cy="288"/>
            </a:xfrm>
            <a:prstGeom prst="rect">
              <a:avLst/>
            </a:prstGeom>
            <a:noFill/>
            <a:ln w="9525">
              <a:noFill/>
              <a:miter lim="800000"/>
              <a:headEnd/>
              <a:tailEnd/>
            </a:ln>
          </p:spPr>
          <p:txBody>
            <a:bodyPr/>
            <a:lstStyle/>
            <a:p>
              <a:pPr eaLnBrk="0" hangingPunct="0"/>
              <a:r>
                <a:rPr lang="en-US" sz="1200">
                  <a:solidFill>
                    <a:srgbClr val="000000"/>
                  </a:solidFill>
                </a:rPr>
                <a:t>Risk</a:t>
              </a:r>
            </a:p>
            <a:p>
              <a:pPr eaLnBrk="0" hangingPunct="0"/>
              <a:r>
                <a:rPr lang="en-US" sz="1200">
                  <a:solidFill>
                    <a:srgbClr val="000000"/>
                  </a:solidFill>
                </a:rPr>
                <a:t>Analizi</a:t>
              </a:r>
            </a:p>
          </p:txBody>
        </p:sp>
        <p:sp>
          <p:nvSpPr>
            <p:cNvPr id="115727" name="Text Box 15"/>
            <p:cNvSpPr txBox="1">
              <a:spLocks noChangeArrowheads="1"/>
            </p:cNvSpPr>
            <p:nvPr/>
          </p:nvSpPr>
          <p:spPr bwMode="auto">
            <a:xfrm>
              <a:off x="2959" y="1578"/>
              <a:ext cx="432" cy="288"/>
            </a:xfrm>
            <a:prstGeom prst="rect">
              <a:avLst/>
            </a:prstGeom>
            <a:noFill/>
            <a:ln w="9525">
              <a:noFill/>
              <a:miter lim="800000"/>
              <a:headEnd/>
              <a:tailEnd/>
            </a:ln>
          </p:spPr>
          <p:txBody>
            <a:bodyPr/>
            <a:lstStyle/>
            <a:p>
              <a:pPr eaLnBrk="0" hangingPunct="0"/>
              <a:r>
                <a:rPr lang="en-US" sz="1200">
                  <a:solidFill>
                    <a:srgbClr val="000000"/>
                  </a:solidFill>
                </a:rPr>
                <a:t>Risk</a:t>
              </a:r>
            </a:p>
            <a:p>
              <a:pPr eaLnBrk="0" hangingPunct="0"/>
              <a:r>
                <a:rPr lang="en-US" sz="1200">
                  <a:solidFill>
                    <a:srgbClr val="000000"/>
                  </a:solidFill>
                </a:rPr>
                <a:t>Analizi</a:t>
              </a:r>
            </a:p>
          </p:txBody>
        </p:sp>
        <p:sp>
          <p:nvSpPr>
            <p:cNvPr id="115728" name="Text Box 16"/>
            <p:cNvSpPr txBox="1">
              <a:spLocks noChangeArrowheads="1"/>
            </p:cNvSpPr>
            <p:nvPr/>
          </p:nvSpPr>
          <p:spPr bwMode="auto">
            <a:xfrm>
              <a:off x="3181" y="1314"/>
              <a:ext cx="432" cy="288"/>
            </a:xfrm>
            <a:prstGeom prst="rect">
              <a:avLst/>
            </a:prstGeom>
            <a:noFill/>
            <a:ln w="9525">
              <a:noFill/>
              <a:miter lim="800000"/>
              <a:headEnd/>
              <a:tailEnd/>
            </a:ln>
          </p:spPr>
          <p:txBody>
            <a:bodyPr/>
            <a:lstStyle/>
            <a:p>
              <a:pPr eaLnBrk="0" hangingPunct="0"/>
              <a:r>
                <a:rPr lang="en-US" sz="1200">
                  <a:solidFill>
                    <a:srgbClr val="000000"/>
                  </a:solidFill>
                </a:rPr>
                <a:t>Risk</a:t>
              </a:r>
            </a:p>
            <a:p>
              <a:pPr eaLnBrk="0" hangingPunct="0"/>
              <a:r>
                <a:rPr lang="en-US" sz="1200">
                  <a:solidFill>
                    <a:srgbClr val="000000"/>
                  </a:solidFill>
                </a:rPr>
                <a:t>Analizi</a:t>
              </a:r>
            </a:p>
          </p:txBody>
        </p:sp>
        <p:sp>
          <p:nvSpPr>
            <p:cNvPr id="115729" name="Text Box 17"/>
            <p:cNvSpPr txBox="1">
              <a:spLocks noChangeArrowheads="1"/>
            </p:cNvSpPr>
            <p:nvPr/>
          </p:nvSpPr>
          <p:spPr bwMode="auto">
            <a:xfrm>
              <a:off x="3439" y="1056"/>
              <a:ext cx="432" cy="288"/>
            </a:xfrm>
            <a:prstGeom prst="rect">
              <a:avLst/>
            </a:prstGeom>
            <a:noFill/>
            <a:ln w="9525">
              <a:noFill/>
              <a:miter lim="800000"/>
              <a:headEnd/>
              <a:tailEnd/>
            </a:ln>
          </p:spPr>
          <p:txBody>
            <a:bodyPr/>
            <a:lstStyle/>
            <a:p>
              <a:pPr eaLnBrk="0" hangingPunct="0"/>
              <a:r>
                <a:rPr lang="en-US" sz="1200">
                  <a:solidFill>
                    <a:srgbClr val="000000"/>
                  </a:solidFill>
                </a:rPr>
                <a:t>Risk</a:t>
              </a:r>
            </a:p>
            <a:p>
              <a:pPr eaLnBrk="0" hangingPunct="0"/>
              <a:r>
                <a:rPr lang="en-US" sz="1200">
                  <a:solidFill>
                    <a:srgbClr val="000000"/>
                  </a:solidFill>
                </a:rPr>
                <a:t>Analizi</a:t>
              </a:r>
            </a:p>
          </p:txBody>
        </p:sp>
        <p:sp>
          <p:nvSpPr>
            <p:cNvPr id="115730" name="Text Box 18"/>
            <p:cNvSpPr txBox="1">
              <a:spLocks noChangeArrowheads="1"/>
            </p:cNvSpPr>
            <p:nvPr/>
          </p:nvSpPr>
          <p:spPr bwMode="auto">
            <a:xfrm>
              <a:off x="3169" y="2040"/>
              <a:ext cx="432" cy="288"/>
            </a:xfrm>
            <a:prstGeom prst="rect">
              <a:avLst/>
            </a:prstGeom>
            <a:noFill/>
            <a:ln w="9525">
              <a:noFill/>
              <a:miter lim="800000"/>
              <a:headEnd/>
              <a:tailEnd/>
            </a:ln>
          </p:spPr>
          <p:txBody>
            <a:bodyPr/>
            <a:lstStyle/>
            <a:p>
              <a:pPr eaLnBrk="0" hangingPunct="0"/>
              <a:r>
                <a:rPr lang="en-US" sz="1200">
                  <a:solidFill>
                    <a:srgbClr val="000000"/>
                  </a:solidFill>
                </a:rPr>
                <a:t>Proto-</a:t>
              </a:r>
            </a:p>
            <a:p>
              <a:pPr eaLnBrk="0" hangingPunct="0"/>
              <a:r>
                <a:rPr lang="en-US" sz="1200">
                  <a:solidFill>
                    <a:srgbClr val="000000"/>
                  </a:solidFill>
                </a:rPr>
                <a:t>tip 1</a:t>
              </a:r>
              <a:endParaRPr lang="en-US" sz="1200">
                <a:solidFill>
                  <a:srgbClr val="000000"/>
                </a:solidFill>
                <a:latin typeface="Times New Roman" pitchFamily="18" charset="0"/>
              </a:endParaRPr>
            </a:p>
          </p:txBody>
        </p:sp>
        <p:sp>
          <p:nvSpPr>
            <p:cNvPr id="115731" name="Text Box 19"/>
            <p:cNvSpPr txBox="1">
              <a:spLocks noChangeArrowheads="1"/>
            </p:cNvSpPr>
            <p:nvPr/>
          </p:nvSpPr>
          <p:spPr bwMode="auto">
            <a:xfrm>
              <a:off x="3481" y="1950"/>
              <a:ext cx="642" cy="288"/>
            </a:xfrm>
            <a:prstGeom prst="rect">
              <a:avLst/>
            </a:prstGeom>
            <a:noFill/>
            <a:ln w="9525">
              <a:noFill/>
              <a:miter lim="800000"/>
              <a:headEnd/>
              <a:tailEnd/>
            </a:ln>
          </p:spPr>
          <p:txBody>
            <a:bodyPr/>
            <a:lstStyle/>
            <a:p>
              <a:pPr eaLnBrk="0" hangingPunct="0"/>
              <a:r>
                <a:rPr lang="en-US" sz="1200">
                  <a:solidFill>
                    <a:srgbClr val="000000"/>
                  </a:solidFill>
                </a:rPr>
                <a:t>Prototip 2</a:t>
              </a:r>
            </a:p>
          </p:txBody>
        </p:sp>
        <p:sp>
          <p:nvSpPr>
            <p:cNvPr id="115732" name="Text Box 20"/>
            <p:cNvSpPr txBox="1">
              <a:spLocks noChangeArrowheads="1"/>
            </p:cNvSpPr>
            <p:nvPr/>
          </p:nvSpPr>
          <p:spPr bwMode="auto">
            <a:xfrm>
              <a:off x="3985" y="1872"/>
              <a:ext cx="642" cy="288"/>
            </a:xfrm>
            <a:prstGeom prst="rect">
              <a:avLst/>
            </a:prstGeom>
            <a:noFill/>
            <a:ln w="9525">
              <a:noFill/>
              <a:miter lim="800000"/>
              <a:headEnd/>
              <a:tailEnd/>
            </a:ln>
          </p:spPr>
          <p:txBody>
            <a:bodyPr/>
            <a:lstStyle/>
            <a:p>
              <a:pPr eaLnBrk="0" hangingPunct="0"/>
              <a:r>
                <a:rPr lang="en-US" sz="1200">
                  <a:solidFill>
                    <a:srgbClr val="000000"/>
                  </a:solidFill>
                </a:rPr>
                <a:t>Prototip 3</a:t>
              </a:r>
            </a:p>
          </p:txBody>
        </p:sp>
        <p:sp>
          <p:nvSpPr>
            <p:cNvPr id="115733" name="Text Box 21"/>
            <p:cNvSpPr txBox="1">
              <a:spLocks noChangeArrowheads="1"/>
            </p:cNvSpPr>
            <p:nvPr/>
          </p:nvSpPr>
          <p:spPr bwMode="auto">
            <a:xfrm>
              <a:off x="4507" y="1746"/>
              <a:ext cx="648" cy="288"/>
            </a:xfrm>
            <a:prstGeom prst="rect">
              <a:avLst/>
            </a:prstGeom>
            <a:noFill/>
            <a:ln w="9525">
              <a:noFill/>
              <a:miter lim="800000"/>
              <a:headEnd/>
              <a:tailEnd/>
            </a:ln>
          </p:spPr>
          <p:txBody>
            <a:bodyPr/>
            <a:lstStyle/>
            <a:p>
              <a:pPr eaLnBrk="0" hangingPunct="0"/>
              <a:r>
                <a:rPr lang="en-US" sz="1200">
                  <a:solidFill>
                    <a:srgbClr val="000000"/>
                  </a:solidFill>
                </a:rPr>
                <a:t>İşin</a:t>
              </a:r>
            </a:p>
            <a:p>
              <a:pPr eaLnBrk="0" hangingPunct="0"/>
              <a:r>
                <a:rPr lang="en-US" sz="1200">
                  <a:solidFill>
                    <a:srgbClr val="000000"/>
                  </a:solidFill>
                </a:rPr>
                <a:t>Prototipi</a:t>
              </a:r>
            </a:p>
          </p:txBody>
        </p:sp>
        <p:sp>
          <p:nvSpPr>
            <p:cNvPr id="115734" name="Text Box 22"/>
            <p:cNvSpPr txBox="1">
              <a:spLocks noChangeArrowheads="1"/>
            </p:cNvSpPr>
            <p:nvPr/>
          </p:nvSpPr>
          <p:spPr bwMode="auto">
            <a:xfrm>
              <a:off x="2197" y="2046"/>
              <a:ext cx="648" cy="228"/>
            </a:xfrm>
            <a:prstGeom prst="rect">
              <a:avLst/>
            </a:prstGeom>
            <a:noFill/>
            <a:ln w="9525">
              <a:noFill/>
              <a:miter lim="800000"/>
              <a:headEnd/>
              <a:tailEnd/>
            </a:ln>
          </p:spPr>
          <p:txBody>
            <a:bodyPr/>
            <a:lstStyle/>
            <a:p>
              <a:pPr eaLnBrk="0" hangingPunct="0"/>
              <a:r>
                <a:rPr lang="en-US" sz="1200">
                  <a:solidFill>
                    <a:srgbClr val="000000"/>
                  </a:solidFill>
                </a:rPr>
                <a:t>Öninceleme</a:t>
              </a:r>
            </a:p>
            <a:p>
              <a:pPr eaLnBrk="0" hangingPunct="0"/>
              <a:endParaRPr lang="en-US" sz="1200">
                <a:solidFill>
                  <a:srgbClr val="000000"/>
                </a:solidFill>
              </a:endParaRPr>
            </a:p>
            <a:p>
              <a:pPr eaLnBrk="0" hangingPunct="0"/>
              <a:r>
                <a:rPr lang="en-US" sz="1200">
                  <a:solidFill>
                    <a:srgbClr val="000000"/>
                  </a:solidFill>
                </a:rPr>
                <a:t>Analizi</a:t>
              </a:r>
            </a:p>
          </p:txBody>
        </p:sp>
        <p:sp>
          <p:nvSpPr>
            <p:cNvPr id="115735" name="Text Box 23"/>
            <p:cNvSpPr txBox="1">
              <a:spLocks noChangeArrowheads="1"/>
            </p:cNvSpPr>
            <p:nvPr/>
          </p:nvSpPr>
          <p:spPr bwMode="auto">
            <a:xfrm>
              <a:off x="2797" y="2346"/>
              <a:ext cx="822" cy="288"/>
            </a:xfrm>
            <a:prstGeom prst="rect">
              <a:avLst/>
            </a:prstGeom>
            <a:noFill/>
            <a:ln w="9525">
              <a:noFill/>
              <a:miter lim="800000"/>
              <a:headEnd/>
              <a:tailEnd/>
            </a:ln>
          </p:spPr>
          <p:txBody>
            <a:bodyPr/>
            <a:lstStyle/>
            <a:p>
              <a:pPr eaLnBrk="0" hangingPunct="0"/>
              <a:r>
                <a:rPr lang="en-US" sz="1200">
                  <a:solidFill>
                    <a:srgbClr val="000000"/>
                  </a:solidFill>
                </a:rPr>
                <a:t>İşin</a:t>
              </a:r>
            </a:p>
            <a:p>
              <a:pPr eaLnBrk="0" hangingPunct="0"/>
              <a:r>
                <a:rPr lang="en-US" sz="1200">
                  <a:solidFill>
                    <a:srgbClr val="000000"/>
                  </a:solidFill>
                </a:rPr>
                <a:t>Genel Kavramı</a:t>
              </a:r>
              <a:endParaRPr lang="en-US" sz="1200">
                <a:solidFill>
                  <a:srgbClr val="000000"/>
                </a:solidFill>
                <a:latin typeface="Times New Roman" pitchFamily="18" charset="0"/>
              </a:endParaRPr>
            </a:p>
          </p:txBody>
        </p:sp>
        <p:sp>
          <p:nvSpPr>
            <p:cNvPr id="115736" name="Text Box 24"/>
            <p:cNvSpPr txBox="1">
              <a:spLocks noChangeArrowheads="1"/>
            </p:cNvSpPr>
            <p:nvPr/>
          </p:nvSpPr>
          <p:spPr bwMode="auto">
            <a:xfrm>
              <a:off x="2011" y="2880"/>
              <a:ext cx="648" cy="300"/>
            </a:xfrm>
            <a:prstGeom prst="rect">
              <a:avLst/>
            </a:prstGeom>
            <a:noFill/>
            <a:ln w="9525">
              <a:noFill/>
              <a:miter lim="800000"/>
              <a:headEnd/>
              <a:tailEnd/>
            </a:ln>
          </p:spPr>
          <p:txBody>
            <a:bodyPr/>
            <a:lstStyle/>
            <a:p>
              <a:pPr algn="ctr" eaLnBrk="0" hangingPunct="0"/>
              <a:r>
                <a:rPr lang="en-US" sz="1200" dirty="0" err="1">
                  <a:solidFill>
                    <a:srgbClr val="000000"/>
                  </a:solidFill>
                </a:rPr>
                <a:t>Geliştirme</a:t>
              </a:r>
              <a:endParaRPr lang="en-US" sz="1200" dirty="0">
                <a:solidFill>
                  <a:srgbClr val="000000"/>
                </a:solidFill>
              </a:endParaRPr>
            </a:p>
            <a:p>
              <a:pPr algn="ctr" eaLnBrk="0" hangingPunct="0"/>
              <a:r>
                <a:rPr lang="en-US" sz="1200" dirty="0" err="1"/>
                <a:t>Planı</a:t>
              </a:r>
              <a:r>
                <a:rPr lang="en-US" sz="1200" dirty="0"/>
                <a:t> </a:t>
              </a:r>
            </a:p>
          </p:txBody>
        </p:sp>
        <p:sp>
          <p:nvSpPr>
            <p:cNvPr id="115737" name="Text Box 25"/>
            <p:cNvSpPr txBox="1">
              <a:spLocks noChangeArrowheads="1"/>
            </p:cNvSpPr>
            <p:nvPr/>
          </p:nvSpPr>
          <p:spPr bwMode="auto">
            <a:xfrm>
              <a:off x="1903" y="3198"/>
              <a:ext cx="780" cy="300"/>
            </a:xfrm>
            <a:prstGeom prst="rect">
              <a:avLst/>
            </a:prstGeom>
            <a:noFill/>
            <a:ln w="9525">
              <a:noFill/>
              <a:miter lim="800000"/>
              <a:headEnd/>
              <a:tailEnd/>
            </a:ln>
          </p:spPr>
          <p:txBody>
            <a:bodyPr/>
            <a:lstStyle/>
            <a:p>
              <a:pPr algn="ctr" eaLnBrk="0" hangingPunct="0"/>
              <a:r>
                <a:rPr lang="en-US" sz="1200">
                  <a:solidFill>
                    <a:srgbClr val="000000"/>
                  </a:solidFill>
                </a:rPr>
                <a:t>Birleştirme ve Test Planı</a:t>
              </a:r>
            </a:p>
          </p:txBody>
        </p:sp>
        <p:sp>
          <p:nvSpPr>
            <p:cNvPr id="115738" name="Text Box 26"/>
            <p:cNvSpPr txBox="1">
              <a:spLocks noChangeArrowheads="1"/>
            </p:cNvSpPr>
            <p:nvPr/>
          </p:nvSpPr>
          <p:spPr bwMode="auto">
            <a:xfrm>
              <a:off x="3391" y="2550"/>
              <a:ext cx="726" cy="288"/>
            </a:xfrm>
            <a:prstGeom prst="rect">
              <a:avLst/>
            </a:prstGeom>
            <a:noFill/>
            <a:ln w="9525">
              <a:noFill/>
              <a:miter lim="800000"/>
              <a:headEnd/>
              <a:tailEnd/>
            </a:ln>
          </p:spPr>
          <p:txBody>
            <a:bodyPr/>
            <a:lstStyle/>
            <a:p>
              <a:pPr eaLnBrk="0" hangingPunct="0"/>
              <a:r>
                <a:rPr lang="en-US" sz="1200">
                  <a:solidFill>
                    <a:srgbClr val="000000"/>
                  </a:solidFill>
                </a:rPr>
                <a:t>Yazılım</a:t>
              </a:r>
            </a:p>
            <a:p>
              <a:pPr eaLnBrk="0" hangingPunct="0"/>
              <a:r>
                <a:rPr lang="en-US" sz="1200">
                  <a:solidFill>
                    <a:srgbClr val="000000"/>
                  </a:solidFill>
                </a:rPr>
                <a:t>Gereksinimi</a:t>
              </a:r>
            </a:p>
          </p:txBody>
        </p:sp>
        <p:sp>
          <p:nvSpPr>
            <p:cNvPr id="115739" name="Text Box 27"/>
            <p:cNvSpPr txBox="1">
              <a:spLocks noChangeArrowheads="1"/>
            </p:cNvSpPr>
            <p:nvPr/>
          </p:nvSpPr>
          <p:spPr bwMode="auto">
            <a:xfrm>
              <a:off x="2827" y="2838"/>
              <a:ext cx="726" cy="288"/>
            </a:xfrm>
            <a:prstGeom prst="rect">
              <a:avLst/>
            </a:prstGeom>
            <a:noFill/>
            <a:ln w="9525">
              <a:noFill/>
              <a:miter lim="800000"/>
              <a:headEnd/>
              <a:tailEnd/>
            </a:ln>
          </p:spPr>
          <p:txBody>
            <a:bodyPr/>
            <a:lstStyle/>
            <a:p>
              <a:pPr eaLnBrk="0" hangingPunct="0"/>
              <a:r>
                <a:rPr lang="en-US" sz="1200">
                  <a:solidFill>
                    <a:srgbClr val="000000"/>
                  </a:solidFill>
                </a:rPr>
                <a:t>Gereksinim</a:t>
              </a:r>
            </a:p>
            <a:p>
              <a:pPr eaLnBrk="0" hangingPunct="0"/>
              <a:r>
                <a:rPr lang="en-US" sz="1200">
                  <a:solidFill>
                    <a:srgbClr val="000000"/>
                  </a:solidFill>
                </a:rPr>
                <a:t>onaylama</a:t>
              </a:r>
            </a:p>
          </p:txBody>
        </p:sp>
        <p:sp>
          <p:nvSpPr>
            <p:cNvPr id="115740" name="Text Box 28"/>
            <p:cNvSpPr txBox="1">
              <a:spLocks noChangeArrowheads="1"/>
            </p:cNvSpPr>
            <p:nvPr/>
          </p:nvSpPr>
          <p:spPr bwMode="auto">
            <a:xfrm>
              <a:off x="3907" y="2694"/>
              <a:ext cx="504" cy="288"/>
            </a:xfrm>
            <a:prstGeom prst="rect">
              <a:avLst/>
            </a:prstGeom>
            <a:noFill/>
            <a:ln w="9525">
              <a:noFill/>
              <a:miter lim="800000"/>
              <a:headEnd/>
              <a:tailEnd/>
            </a:ln>
          </p:spPr>
          <p:txBody>
            <a:bodyPr/>
            <a:lstStyle/>
            <a:p>
              <a:pPr eaLnBrk="0" hangingPunct="0"/>
              <a:r>
                <a:rPr lang="en-US" sz="1200">
                  <a:solidFill>
                    <a:srgbClr val="000000"/>
                  </a:solidFill>
                </a:rPr>
                <a:t>Ürün</a:t>
              </a:r>
            </a:p>
            <a:p>
              <a:pPr eaLnBrk="0" hangingPunct="0"/>
              <a:r>
                <a:rPr lang="en-US" sz="1200">
                  <a:solidFill>
                    <a:srgbClr val="000000"/>
                  </a:solidFill>
                </a:rPr>
                <a:t>Tasarımı</a:t>
              </a:r>
            </a:p>
          </p:txBody>
        </p:sp>
        <p:sp>
          <p:nvSpPr>
            <p:cNvPr id="115741" name="Text Box 29"/>
            <p:cNvSpPr txBox="1">
              <a:spLocks noChangeArrowheads="1"/>
            </p:cNvSpPr>
            <p:nvPr/>
          </p:nvSpPr>
          <p:spPr bwMode="auto">
            <a:xfrm>
              <a:off x="2893" y="3126"/>
              <a:ext cx="726" cy="288"/>
            </a:xfrm>
            <a:prstGeom prst="rect">
              <a:avLst/>
            </a:prstGeom>
            <a:noFill/>
            <a:ln w="9525">
              <a:noFill/>
              <a:miter lim="800000"/>
              <a:headEnd/>
              <a:tailEnd/>
            </a:ln>
          </p:spPr>
          <p:txBody>
            <a:bodyPr/>
            <a:lstStyle/>
            <a:p>
              <a:pPr eaLnBrk="0" hangingPunct="0"/>
              <a:r>
                <a:rPr lang="en-US" sz="1200">
                  <a:solidFill>
                    <a:srgbClr val="000000"/>
                  </a:solidFill>
                </a:rPr>
                <a:t>Tasarımı test</a:t>
              </a:r>
            </a:p>
            <a:p>
              <a:pPr eaLnBrk="0" hangingPunct="0"/>
              <a:r>
                <a:rPr lang="en-US" sz="1200">
                  <a:solidFill>
                    <a:srgbClr val="000000"/>
                  </a:solidFill>
                </a:rPr>
                <a:t>Etme ve onay</a:t>
              </a:r>
            </a:p>
          </p:txBody>
        </p:sp>
        <p:sp>
          <p:nvSpPr>
            <p:cNvPr id="115742" name="Text Box 30"/>
            <p:cNvSpPr txBox="1">
              <a:spLocks noChangeArrowheads="1"/>
            </p:cNvSpPr>
            <p:nvPr/>
          </p:nvSpPr>
          <p:spPr bwMode="auto">
            <a:xfrm>
              <a:off x="4429" y="2706"/>
              <a:ext cx="726" cy="288"/>
            </a:xfrm>
            <a:prstGeom prst="rect">
              <a:avLst/>
            </a:prstGeom>
            <a:noFill/>
            <a:ln w="9525">
              <a:noFill/>
              <a:miter lim="800000"/>
              <a:headEnd/>
              <a:tailEnd/>
            </a:ln>
          </p:spPr>
          <p:txBody>
            <a:bodyPr/>
            <a:lstStyle/>
            <a:p>
              <a:pPr eaLnBrk="0" hangingPunct="0"/>
              <a:r>
                <a:rPr lang="en-US" sz="1200">
                  <a:solidFill>
                    <a:srgbClr val="000000"/>
                  </a:solidFill>
                </a:rPr>
                <a:t>Detaylı</a:t>
              </a:r>
            </a:p>
            <a:p>
              <a:pPr eaLnBrk="0" hangingPunct="0"/>
              <a:r>
                <a:rPr lang="en-US" sz="1200">
                  <a:solidFill>
                    <a:srgbClr val="000000"/>
                  </a:solidFill>
                </a:rPr>
                <a:t>Tasarım</a:t>
              </a:r>
            </a:p>
          </p:txBody>
        </p:sp>
        <p:sp>
          <p:nvSpPr>
            <p:cNvPr id="115743" name="Text Box 31"/>
            <p:cNvSpPr txBox="1">
              <a:spLocks noChangeArrowheads="1"/>
            </p:cNvSpPr>
            <p:nvPr/>
          </p:nvSpPr>
          <p:spPr bwMode="auto">
            <a:xfrm>
              <a:off x="4195" y="2982"/>
              <a:ext cx="726" cy="216"/>
            </a:xfrm>
            <a:prstGeom prst="rect">
              <a:avLst/>
            </a:prstGeom>
            <a:noFill/>
            <a:ln w="9525">
              <a:noFill/>
              <a:miter lim="800000"/>
              <a:headEnd/>
              <a:tailEnd/>
            </a:ln>
          </p:spPr>
          <p:txBody>
            <a:bodyPr/>
            <a:lstStyle/>
            <a:p>
              <a:pPr eaLnBrk="0" hangingPunct="0"/>
              <a:r>
                <a:rPr lang="en-US" sz="1200">
                  <a:solidFill>
                    <a:srgbClr val="000000"/>
                  </a:solidFill>
                </a:rPr>
                <a:t>Kodlama</a:t>
              </a:r>
            </a:p>
          </p:txBody>
        </p:sp>
        <p:sp>
          <p:nvSpPr>
            <p:cNvPr id="115744" name="Text Box 32"/>
            <p:cNvSpPr txBox="1">
              <a:spLocks noChangeArrowheads="1"/>
            </p:cNvSpPr>
            <p:nvPr/>
          </p:nvSpPr>
          <p:spPr bwMode="auto">
            <a:xfrm>
              <a:off x="3901" y="3150"/>
              <a:ext cx="726" cy="216"/>
            </a:xfrm>
            <a:prstGeom prst="rect">
              <a:avLst/>
            </a:prstGeom>
            <a:noFill/>
            <a:ln w="9525">
              <a:noFill/>
              <a:miter lim="800000"/>
              <a:headEnd/>
              <a:tailEnd/>
            </a:ln>
          </p:spPr>
          <p:txBody>
            <a:bodyPr/>
            <a:lstStyle/>
            <a:p>
              <a:pPr eaLnBrk="0" hangingPunct="0"/>
              <a:r>
                <a:rPr lang="en-US" sz="1200">
                  <a:solidFill>
                    <a:srgbClr val="000000"/>
                  </a:solidFill>
                </a:rPr>
                <a:t>Modül Testi</a:t>
              </a:r>
            </a:p>
          </p:txBody>
        </p:sp>
        <p:sp>
          <p:nvSpPr>
            <p:cNvPr id="115745" name="Text Box 33"/>
            <p:cNvSpPr txBox="1">
              <a:spLocks noChangeArrowheads="1"/>
            </p:cNvSpPr>
            <p:nvPr/>
          </p:nvSpPr>
          <p:spPr bwMode="auto">
            <a:xfrm>
              <a:off x="3667" y="3264"/>
              <a:ext cx="864" cy="252"/>
            </a:xfrm>
            <a:prstGeom prst="rect">
              <a:avLst/>
            </a:prstGeom>
            <a:noFill/>
            <a:ln w="9525">
              <a:noFill/>
              <a:miter lim="800000"/>
              <a:headEnd/>
              <a:tailEnd/>
            </a:ln>
          </p:spPr>
          <p:txBody>
            <a:bodyPr/>
            <a:lstStyle/>
            <a:p>
              <a:pPr eaLnBrk="0" hangingPunct="0"/>
              <a:r>
                <a:rPr lang="en-US" sz="1200">
                  <a:solidFill>
                    <a:srgbClr val="000000"/>
                  </a:solidFill>
                </a:rPr>
                <a:t>Birleştirme </a:t>
              </a:r>
            </a:p>
            <a:p>
              <a:pPr eaLnBrk="0" hangingPunct="0"/>
              <a:r>
                <a:rPr lang="en-US" sz="1200">
                  <a:solidFill>
                    <a:srgbClr val="000000"/>
                  </a:solidFill>
                </a:rPr>
                <a:t>testi</a:t>
              </a:r>
            </a:p>
          </p:txBody>
        </p:sp>
        <p:sp>
          <p:nvSpPr>
            <p:cNvPr id="115746" name="Text Box 34"/>
            <p:cNvSpPr txBox="1">
              <a:spLocks noChangeArrowheads="1"/>
            </p:cNvSpPr>
            <p:nvPr/>
          </p:nvSpPr>
          <p:spPr bwMode="auto">
            <a:xfrm>
              <a:off x="3217" y="3450"/>
              <a:ext cx="726" cy="216"/>
            </a:xfrm>
            <a:prstGeom prst="rect">
              <a:avLst/>
            </a:prstGeom>
            <a:noFill/>
            <a:ln w="9525">
              <a:noFill/>
              <a:miter lim="800000"/>
              <a:headEnd/>
              <a:tailEnd/>
            </a:ln>
          </p:spPr>
          <p:txBody>
            <a:bodyPr/>
            <a:lstStyle/>
            <a:p>
              <a:pPr eaLnBrk="0" hangingPunct="0"/>
              <a:r>
                <a:rPr lang="en-US" sz="1200">
                  <a:solidFill>
                    <a:srgbClr val="000000"/>
                  </a:solidFill>
                </a:rPr>
                <a:t>Kabul testi</a:t>
              </a:r>
            </a:p>
          </p:txBody>
        </p:sp>
        <p:sp>
          <p:nvSpPr>
            <p:cNvPr id="115747" name="Text Box 35"/>
            <p:cNvSpPr txBox="1">
              <a:spLocks noChangeArrowheads="1"/>
            </p:cNvSpPr>
            <p:nvPr/>
          </p:nvSpPr>
          <p:spPr bwMode="auto">
            <a:xfrm>
              <a:off x="2827" y="3558"/>
              <a:ext cx="726" cy="216"/>
            </a:xfrm>
            <a:prstGeom prst="rect">
              <a:avLst/>
            </a:prstGeom>
            <a:noFill/>
            <a:ln w="9525">
              <a:noFill/>
              <a:miter lim="800000"/>
              <a:headEnd/>
              <a:tailEnd/>
            </a:ln>
          </p:spPr>
          <p:txBody>
            <a:bodyPr/>
            <a:lstStyle/>
            <a:p>
              <a:pPr eaLnBrk="0" hangingPunct="0"/>
              <a:r>
                <a:rPr lang="en-US" sz="1200">
                  <a:solidFill>
                    <a:srgbClr val="000000"/>
                  </a:solidFill>
                </a:rPr>
                <a:t>Servis</a:t>
              </a:r>
            </a:p>
          </p:txBody>
        </p:sp>
        <p:sp>
          <p:nvSpPr>
            <p:cNvPr id="115748" name="Text Box 36"/>
            <p:cNvSpPr txBox="1">
              <a:spLocks noChangeArrowheads="1"/>
            </p:cNvSpPr>
            <p:nvPr/>
          </p:nvSpPr>
          <p:spPr bwMode="auto">
            <a:xfrm>
              <a:off x="3691" y="2322"/>
              <a:ext cx="1656" cy="216"/>
            </a:xfrm>
            <a:prstGeom prst="rect">
              <a:avLst/>
            </a:prstGeom>
            <a:noFill/>
            <a:ln w="9525">
              <a:noFill/>
              <a:miter lim="800000"/>
              <a:headEnd/>
              <a:tailEnd/>
            </a:ln>
          </p:spPr>
          <p:txBody>
            <a:bodyPr/>
            <a:lstStyle/>
            <a:p>
              <a:pPr eaLnBrk="0" hangingPunct="0"/>
              <a:r>
                <a:rPr lang="en-US" sz="1200">
                  <a:solidFill>
                    <a:srgbClr val="000000"/>
                  </a:solidFill>
                </a:rPr>
                <a:t>Simulasyon ve Modelleme</a:t>
              </a:r>
            </a:p>
          </p:txBody>
        </p:sp>
        <p:sp>
          <p:nvSpPr>
            <p:cNvPr id="115749" name="Text Box 37"/>
            <p:cNvSpPr txBox="1">
              <a:spLocks noChangeArrowheads="1"/>
            </p:cNvSpPr>
            <p:nvPr/>
          </p:nvSpPr>
          <p:spPr bwMode="auto">
            <a:xfrm>
              <a:off x="431" y="1002"/>
              <a:ext cx="1008" cy="432"/>
            </a:xfrm>
            <a:prstGeom prst="rect">
              <a:avLst/>
            </a:prstGeom>
            <a:noFill/>
            <a:ln w="9525">
              <a:noFill/>
              <a:miter lim="800000"/>
              <a:headEnd/>
              <a:tailEnd/>
            </a:ln>
          </p:spPr>
          <p:txBody>
            <a:bodyPr/>
            <a:lstStyle/>
            <a:p>
              <a:pPr eaLnBrk="0" hangingPunct="0"/>
              <a:r>
                <a:rPr lang="tr-TR" sz="1200">
                  <a:solidFill>
                    <a:srgbClr val="000000"/>
                  </a:solidFill>
                </a:rPr>
                <a:t>Amaca, Alternatiflere ve Sınırlamalara karar verme</a:t>
              </a:r>
            </a:p>
          </p:txBody>
        </p:sp>
        <p:sp>
          <p:nvSpPr>
            <p:cNvPr id="115750" name="Text Box 38"/>
            <p:cNvSpPr txBox="1">
              <a:spLocks noChangeArrowheads="1"/>
            </p:cNvSpPr>
            <p:nvPr/>
          </p:nvSpPr>
          <p:spPr bwMode="auto">
            <a:xfrm>
              <a:off x="4150" y="1029"/>
              <a:ext cx="1296" cy="360"/>
            </a:xfrm>
            <a:prstGeom prst="rect">
              <a:avLst/>
            </a:prstGeom>
            <a:noFill/>
            <a:ln w="9525">
              <a:noFill/>
              <a:miter lim="800000"/>
              <a:headEnd/>
              <a:tailEnd/>
            </a:ln>
          </p:spPr>
          <p:txBody>
            <a:bodyPr/>
            <a:lstStyle/>
            <a:p>
              <a:pPr algn="r" eaLnBrk="0" hangingPunct="0"/>
              <a:r>
                <a:rPr lang="tr-TR" sz="1200">
                  <a:solidFill>
                    <a:srgbClr val="000000"/>
                  </a:solidFill>
                </a:rPr>
                <a:t>Alternatifleri değerlendirme ve risk analizi</a:t>
              </a:r>
            </a:p>
          </p:txBody>
        </p:sp>
        <p:sp>
          <p:nvSpPr>
            <p:cNvPr id="115751" name="Text Box 39"/>
            <p:cNvSpPr txBox="1">
              <a:spLocks noChangeArrowheads="1"/>
            </p:cNvSpPr>
            <p:nvPr/>
          </p:nvSpPr>
          <p:spPr bwMode="auto">
            <a:xfrm>
              <a:off x="431" y="3430"/>
              <a:ext cx="1360" cy="432"/>
            </a:xfrm>
            <a:prstGeom prst="rect">
              <a:avLst/>
            </a:prstGeom>
            <a:noFill/>
            <a:ln w="9525">
              <a:noFill/>
              <a:miter lim="800000"/>
              <a:headEnd/>
              <a:tailEnd/>
            </a:ln>
          </p:spPr>
          <p:txBody>
            <a:bodyPr/>
            <a:lstStyle/>
            <a:p>
              <a:pPr eaLnBrk="0" hangingPunct="0"/>
              <a:r>
                <a:rPr lang="tr-TR" sz="1200">
                  <a:solidFill>
                    <a:srgbClr val="000000"/>
                  </a:solidFill>
                </a:rPr>
                <a:t>Bir sonraki fazın planlanması ve kullanıcı değerlendirmesi</a:t>
              </a:r>
            </a:p>
          </p:txBody>
        </p:sp>
        <p:sp>
          <p:nvSpPr>
            <p:cNvPr id="115752" name="Text Box 40"/>
            <p:cNvSpPr txBox="1">
              <a:spLocks noChangeArrowheads="1"/>
            </p:cNvSpPr>
            <p:nvPr/>
          </p:nvSpPr>
          <p:spPr bwMode="auto">
            <a:xfrm>
              <a:off x="4150" y="3430"/>
              <a:ext cx="1270" cy="432"/>
            </a:xfrm>
            <a:prstGeom prst="rect">
              <a:avLst/>
            </a:prstGeom>
            <a:noFill/>
            <a:ln w="9525">
              <a:noFill/>
              <a:miter lim="800000"/>
              <a:headEnd/>
              <a:tailEnd/>
            </a:ln>
          </p:spPr>
          <p:txBody>
            <a:bodyPr/>
            <a:lstStyle/>
            <a:p>
              <a:pPr algn="r" eaLnBrk="0" hangingPunct="0"/>
              <a:r>
                <a:rPr lang="tr-TR" sz="1200">
                  <a:solidFill>
                    <a:srgbClr val="000000"/>
                  </a:solidFill>
                </a:rPr>
                <a:t>Geliştirme ve bir sonraki ürünü onaylama</a:t>
              </a:r>
            </a:p>
          </p:txBody>
        </p:sp>
        <p:sp>
          <p:nvSpPr>
            <p:cNvPr id="115754" name="Text Box 42"/>
            <p:cNvSpPr txBox="1">
              <a:spLocks noChangeArrowheads="1"/>
            </p:cNvSpPr>
            <p:nvPr/>
          </p:nvSpPr>
          <p:spPr bwMode="auto">
            <a:xfrm>
              <a:off x="612" y="2065"/>
              <a:ext cx="980" cy="231"/>
            </a:xfrm>
            <a:prstGeom prst="rect">
              <a:avLst/>
            </a:prstGeom>
            <a:noFill/>
            <a:ln w="9525">
              <a:noFill/>
              <a:miter lim="800000"/>
              <a:headEnd/>
              <a:tailEnd/>
            </a:ln>
            <a:effectLst/>
          </p:spPr>
          <p:txBody>
            <a:bodyPr wrap="none">
              <a:spAutoFit/>
            </a:bodyPr>
            <a:lstStyle/>
            <a:p>
              <a:r>
                <a:rPr lang="tr-TR" b="1">
                  <a:solidFill>
                    <a:srgbClr val="373187"/>
                  </a:solidFill>
                </a:rPr>
                <a:t>onay  ekseni</a:t>
              </a:r>
            </a:p>
          </p:txBody>
        </p:sp>
        <p:sp>
          <p:nvSpPr>
            <p:cNvPr id="115755" name="Text Box 43"/>
            <p:cNvSpPr txBox="1">
              <a:spLocks noChangeArrowheads="1"/>
            </p:cNvSpPr>
            <p:nvPr/>
          </p:nvSpPr>
          <p:spPr bwMode="auto">
            <a:xfrm>
              <a:off x="431" y="799"/>
              <a:ext cx="748" cy="231"/>
            </a:xfrm>
            <a:prstGeom prst="rect">
              <a:avLst/>
            </a:prstGeom>
            <a:noFill/>
            <a:ln w="9525">
              <a:noFill/>
              <a:miter lim="800000"/>
              <a:headEnd/>
              <a:tailEnd/>
            </a:ln>
            <a:effectLst/>
          </p:spPr>
          <p:txBody>
            <a:bodyPr wrap="none">
              <a:spAutoFit/>
            </a:bodyPr>
            <a:lstStyle/>
            <a:p>
              <a:r>
                <a:rPr lang="tr-TR" b="1">
                  <a:solidFill>
                    <a:srgbClr val="373187"/>
                  </a:solidFill>
                </a:rPr>
                <a:t>Planlama</a:t>
              </a:r>
            </a:p>
          </p:txBody>
        </p:sp>
        <p:sp>
          <p:nvSpPr>
            <p:cNvPr id="115756" name="Text Box 44"/>
            <p:cNvSpPr txBox="1">
              <a:spLocks noChangeArrowheads="1"/>
            </p:cNvSpPr>
            <p:nvPr/>
          </p:nvSpPr>
          <p:spPr bwMode="auto">
            <a:xfrm>
              <a:off x="4496" y="799"/>
              <a:ext cx="924" cy="231"/>
            </a:xfrm>
            <a:prstGeom prst="rect">
              <a:avLst/>
            </a:prstGeom>
            <a:noFill/>
            <a:ln w="9525">
              <a:noFill/>
              <a:miter lim="800000"/>
              <a:headEnd/>
              <a:tailEnd/>
            </a:ln>
            <a:effectLst/>
          </p:spPr>
          <p:txBody>
            <a:bodyPr wrap="none">
              <a:spAutoFit/>
            </a:bodyPr>
            <a:lstStyle/>
            <a:p>
              <a:pPr algn="r"/>
              <a:r>
                <a:rPr lang="tr-TR" b="1">
                  <a:solidFill>
                    <a:srgbClr val="373187"/>
                  </a:solidFill>
                </a:rPr>
                <a:t>Risk Analizi</a:t>
              </a:r>
            </a:p>
          </p:txBody>
        </p:sp>
        <p:sp>
          <p:nvSpPr>
            <p:cNvPr id="115757" name="Text Box 45"/>
            <p:cNvSpPr txBox="1">
              <a:spLocks noChangeArrowheads="1"/>
            </p:cNvSpPr>
            <p:nvPr/>
          </p:nvSpPr>
          <p:spPr bwMode="auto">
            <a:xfrm>
              <a:off x="4848" y="3698"/>
              <a:ext cx="572" cy="231"/>
            </a:xfrm>
            <a:prstGeom prst="rect">
              <a:avLst/>
            </a:prstGeom>
            <a:noFill/>
            <a:ln w="9525">
              <a:noFill/>
              <a:miter lim="800000"/>
              <a:headEnd/>
              <a:tailEnd/>
            </a:ln>
            <a:effectLst/>
          </p:spPr>
          <p:txBody>
            <a:bodyPr wrap="none">
              <a:spAutoFit/>
            </a:bodyPr>
            <a:lstStyle/>
            <a:p>
              <a:pPr algn="r"/>
              <a:r>
                <a:rPr lang="tr-TR" b="1">
                  <a:solidFill>
                    <a:srgbClr val="373187"/>
                  </a:solidFill>
                </a:rPr>
                <a:t>Üretim</a:t>
              </a:r>
            </a:p>
          </p:txBody>
        </p:sp>
        <p:sp>
          <p:nvSpPr>
            <p:cNvPr id="115758" name="Text Box 46"/>
            <p:cNvSpPr txBox="1">
              <a:spLocks noChangeArrowheads="1"/>
            </p:cNvSpPr>
            <p:nvPr/>
          </p:nvSpPr>
          <p:spPr bwMode="auto">
            <a:xfrm>
              <a:off x="431" y="3698"/>
              <a:ext cx="1764" cy="231"/>
            </a:xfrm>
            <a:prstGeom prst="rect">
              <a:avLst/>
            </a:prstGeom>
            <a:noFill/>
            <a:ln w="9525">
              <a:noFill/>
              <a:miter lim="800000"/>
              <a:headEnd/>
              <a:tailEnd/>
            </a:ln>
            <a:effectLst/>
          </p:spPr>
          <p:txBody>
            <a:bodyPr wrap="none">
              <a:spAutoFit/>
            </a:bodyPr>
            <a:lstStyle/>
            <a:p>
              <a:r>
                <a:rPr lang="tr-TR" b="1">
                  <a:solidFill>
                    <a:srgbClr val="373187"/>
                  </a:solidFill>
                </a:rPr>
                <a:t>Kullanıcı Değerlendirme</a:t>
              </a:r>
            </a:p>
          </p:txBody>
        </p:sp>
      </p:grpSp>
      <p:sp>
        <p:nvSpPr>
          <p:cNvPr id="49" name="69 Veri Yer Tutucusu"/>
          <p:cNvSpPr>
            <a:spLocks noGrp="1"/>
          </p:cNvSpPr>
          <p:nvPr>
            <p:ph type="dt" sz="half" idx="14"/>
          </p:nvPr>
        </p:nvSpPr>
        <p:spPr>
          <a:xfrm rot="16200000">
            <a:off x="-672104" y="2313990"/>
            <a:ext cx="2011680" cy="384048"/>
          </a:xfrm>
        </p:spPr>
        <p:txBody>
          <a:bodyPr/>
          <a:lstStyle/>
          <a:p>
            <a:r>
              <a:rPr lang="tr-TR" sz="1400" dirty="0" smtClean="0">
                <a:solidFill>
                  <a:schemeClr val="bg1"/>
                </a:solidFill>
              </a:rPr>
              <a:t>Yazılım Mühendisliği</a:t>
            </a:r>
            <a:endParaRPr lang="el-GR" sz="1400" dirty="0">
              <a:solidFill>
                <a:schemeClr val="bg1"/>
              </a:solidFill>
            </a:endParaRPr>
          </a:p>
        </p:txBody>
      </p:sp>
    </p:spTree>
  </p:cSld>
  <p:clrMapOvr>
    <a:masterClrMapping/>
  </p:clrMapOvr>
  <p:transition spd="med">
    <p:pull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642910" y="214290"/>
            <a:ext cx="7181848" cy="785818"/>
          </a:xfrm>
        </p:spPr>
        <p:txBody>
          <a:bodyPr/>
          <a:lstStyle/>
          <a:p>
            <a:r>
              <a:rPr lang="tr-TR" dirty="0" err="1"/>
              <a:t>Helezonik</a:t>
            </a:r>
            <a:r>
              <a:rPr lang="tr-TR" dirty="0"/>
              <a:t> Model</a:t>
            </a:r>
          </a:p>
        </p:txBody>
      </p:sp>
      <p:sp>
        <p:nvSpPr>
          <p:cNvPr id="133123" name="Rectangle 3"/>
          <p:cNvSpPr>
            <a:spLocks noGrp="1" noChangeArrowheads="1"/>
          </p:cNvSpPr>
          <p:nvPr>
            <p:ph sz="quarter" idx="1"/>
          </p:nvPr>
        </p:nvSpPr>
        <p:spPr>
          <a:xfrm>
            <a:off x="914400" y="1339850"/>
            <a:ext cx="7772400" cy="4610100"/>
          </a:xfrm>
        </p:spPr>
        <p:txBody>
          <a:bodyPr>
            <a:normAutofit lnSpcReduction="10000"/>
          </a:bodyPr>
          <a:lstStyle/>
          <a:p>
            <a:pPr marL="457200" indent="-457200">
              <a:buFont typeface="Wingdings" pitchFamily="2" charset="2"/>
              <a:buAutoNum type="arabicPeriod"/>
            </a:pPr>
            <a:r>
              <a:rPr lang="tr-TR" dirty="0">
                <a:solidFill>
                  <a:schemeClr val="accent1">
                    <a:lumMod val="75000"/>
                  </a:schemeClr>
                </a:solidFill>
              </a:rPr>
              <a:t>Planlama</a:t>
            </a:r>
          </a:p>
          <a:p>
            <a:pPr marL="838200" lvl="1" indent="-381000">
              <a:buFont typeface="Wingdings" pitchFamily="2" charset="2"/>
              <a:buNone/>
            </a:pPr>
            <a:r>
              <a:rPr lang="tr-TR" dirty="0"/>
              <a:t>	Üretilecek ara ürün için planlama, amaç belirleme, bir önceki adımda üretilen ara ürün ile bütünleştirme</a:t>
            </a:r>
          </a:p>
          <a:p>
            <a:pPr marL="457200" indent="-457200">
              <a:buFont typeface="Wingdings" pitchFamily="2" charset="2"/>
              <a:buAutoNum type="arabicPeriod"/>
            </a:pPr>
            <a:endParaRPr lang="tr-TR" sz="1000" dirty="0">
              <a:solidFill>
                <a:schemeClr val="accent2"/>
              </a:solidFill>
            </a:endParaRPr>
          </a:p>
          <a:p>
            <a:pPr marL="457200" indent="-457200">
              <a:buFont typeface="Wingdings" pitchFamily="2" charset="2"/>
              <a:buAutoNum type="arabicPeriod"/>
            </a:pPr>
            <a:r>
              <a:rPr lang="tr-TR" dirty="0">
                <a:solidFill>
                  <a:schemeClr val="accent1">
                    <a:lumMod val="75000"/>
                  </a:schemeClr>
                </a:solidFill>
              </a:rPr>
              <a:t>Risk Analizi</a:t>
            </a:r>
          </a:p>
          <a:p>
            <a:pPr marL="838200" lvl="1" indent="-381000">
              <a:buFont typeface="Wingdings" pitchFamily="2" charset="2"/>
              <a:buNone/>
            </a:pPr>
            <a:r>
              <a:rPr lang="tr-TR" dirty="0"/>
              <a:t>	Risk seçeneklerinin araştırılması ve risklerin belirlenmesi</a:t>
            </a:r>
          </a:p>
          <a:p>
            <a:pPr marL="457200" indent="-457200">
              <a:buFont typeface="Wingdings" pitchFamily="2" charset="2"/>
              <a:buAutoNum type="arabicPeriod"/>
            </a:pPr>
            <a:endParaRPr lang="tr-TR" sz="1000" dirty="0">
              <a:solidFill>
                <a:schemeClr val="accent2"/>
              </a:solidFill>
            </a:endParaRPr>
          </a:p>
          <a:p>
            <a:pPr marL="457200" indent="-457200">
              <a:buFont typeface="Wingdings" pitchFamily="2" charset="2"/>
              <a:buAutoNum type="arabicPeriod"/>
            </a:pPr>
            <a:r>
              <a:rPr lang="tr-TR" dirty="0">
                <a:solidFill>
                  <a:schemeClr val="accent1">
                    <a:lumMod val="75000"/>
                  </a:schemeClr>
                </a:solidFill>
              </a:rPr>
              <a:t>Üretim</a:t>
            </a:r>
          </a:p>
          <a:p>
            <a:pPr marL="838200" lvl="1" indent="-381000">
              <a:buFont typeface="Wingdings" pitchFamily="2" charset="2"/>
              <a:buNone/>
            </a:pPr>
            <a:r>
              <a:rPr lang="tr-TR" dirty="0"/>
              <a:t>	Ara ürünün üretilmesi</a:t>
            </a:r>
          </a:p>
          <a:p>
            <a:pPr marL="457200" indent="-457200">
              <a:buFont typeface="Wingdings" pitchFamily="2" charset="2"/>
              <a:buAutoNum type="arabicPeriod"/>
            </a:pPr>
            <a:endParaRPr lang="tr-TR" sz="1000" dirty="0">
              <a:solidFill>
                <a:schemeClr val="accent2"/>
              </a:solidFill>
            </a:endParaRPr>
          </a:p>
          <a:p>
            <a:pPr marL="457200" indent="-457200">
              <a:buFont typeface="Wingdings" pitchFamily="2" charset="2"/>
              <a:buAutoNum type="arabicPeriod"/>
            </a:pPr>
            <a:r>
              <a:rPr lang="tr-TR" dirty="0">
                <a:solidFill>
                  <a:schemeClr val="accent1">
                    <a:lumMod val="75000"/>
                  </a:schemeClr>
                </a:solidFill>
              </a:rPr>
              <a:t>Kullanıcı Değerlendirmesi</a:t>
            </a:r>
          </a:p>
          <a:p>
            <a:pPr marL="838200" lvl="1" indent="-381000">
              <a:buFont typeface="Wingdings" pitchFamily="2" charset="2"/>
              <a:buNone/>
            </a:pPr>
            <a:r>
              <a:rPr lang="tr-TR" dirty="0"/>
              <a:t>	Ara ürün ile ilgili olarak kullanıcı tarafından yapılan sınama ve değerlendirmeler</a:t>
            </a:r>
          </a:p>
        </p:txBody>
      </p:sp>
      <p:sp>
        <p:nvSpPr>
          <p:cNvPr id="6" name="5 Slayt Numarası Yer Tutucusu"/>
          <p:cNvSpPr>
            <a:spLocks noGrp="1"/>
          </p:cNvSpPr>
          <p:nvPr>
            <p:ph type="sldNum" sz="quarter" idx="15"/>
          </p:nvPr>
        </p:nvSpPr>
        <p:spPr>
          <a:xfrm>
            <a:off x="8059080" y="5734050"/>
            <a:ext cx="737592" cy="521208"/>
          </a:xfrm>
        </p:spPr>
        <p:txBody>
          <a:bodyPr/>
          <a:lstStyle/>
          <a:p>
            <a:fld id="{FE1406B7-ED11-4E20-A9CC-6BDEA66A69E9}" type="slidenum">
              <a:rPr lang="el-GR" smtClean="0"/>
              <a:pPr/>
              <a:t>19</a:t>
            </a:fld>
            <a:r>
              <a:rPr lang="tr-TR" dirty="0" smtClean="0"/>
              <a:t>/33</a:t>
            </a:r>
            <a:endParaRPr lang="el-GR" dirty="0"/>
          </a:p>
        </p:txBody>
      </p:sp>
      <p:sp>
        <p:nvSpPr>
          <p:cNvPr id="8" name="69 Veri Yer Tutucusu"/>
          <p:cNvSpPr>
            <a:spLocks noGrp="1"/>
          </p:cNvSpPr>
          <p:nvPr>
            <p:ph type="dt" sz="half" idx="14"/>
          </p:nvPr>
        </p:nvSpPr>
        <p:spPr>
          <a:xfrm rot="16200000">
            <a:off x="-672104" y="2313990"/>
            <a:ext cx="2011680" cy="384048"/>
          </a:xfrm>
        </p:spPr>
        <p:txBody>
          <a:bodyPr/>
          <a:lstStyle/>
          <a:p>
            <a:r>
              <a:rPr lang="tr-TR" sz="1400" dirty="0" smtClean="0">
                <a:solidFill>
                  <a:schemeClr val="bg1"/>
                </a:solidFill>
              </a:rPr>
              <a:t>Yazılım Mühendisliği</a:t>
            </a:r>
            <a:endParaRPr lang="el-GR" sz="1400" dirty="0">
              <a:solidFill>
                <a:schemeClr val="bg1"/>
              </a:solidFill>
            </a:endParaRPr>
          </a:p>
        </p:txBody>
      </p:sp>
    </p:spTree>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descr="http://www.assess.com.tr/img/img_7methods.gif"/>
          <p:cNvPicPr>
            <a:picLocks noChangeAspect="1" noChangeArrowheads="1"/>
          </p:cNvPicPr>
          <p:nvPr/>
        </p:nvPicPr>
        <p:blipFill>
          <a:blip r:embed="rId2" cstate="print"/>
          <a:srcRect/>
          <a:stretch>
            <a:fillRect/>
          </a:stretch>
        </p:blipFill>
        <p:spPr bwMode="auto">
          <a:xfrm>
            <a:off x="4491930" y="188640"/>
            <a:ext cx="4256534" cy="3104875"/>
          </a:xfrm>
          <a:prstGeom prst="rect">
            <a:avLst/>
          </a:prstGeom>
          <a:noFill/>
        </p:spPr>
      </p:pic>
      <p:sp>
        <p:nvSpPr>
          <p:cNvPr id="141314" name="Rectangle 2"/>
          <p:cNvSpPr>
            <a:spLocks noGrp="1" noChangeArrowheads="1"/>
          </p:cNvSpPr>
          <p:nvPr>
            <p:ph type="title"/>
          </p:nvPr>
        </p:nvSpPr>
        <p:spPr>
          <a:xfrm>
            <a:off x="899592" y="1268760"/>
            <a:ext cx="3024336" cy="774720"/>
          </a:xfrm>
        </p:spPr>
        <p:txBody>
          <a:bodyPr>
            <a:normAutofit fontScale="90000"/>
          </a:bodyPr>
          <a:lstStyle/>
          <a:p>
            <a:r>
              <a:rPr lang="tr-TR" dirty="0"/>
              <a:t>Metodolojiler</a:t>
            </a:r>
          </a:p>
        </p:txBody>
      </p:sp>
      <p:sp>
        <p:nvSpPr>
          <p:cNvPr id="141315" name="Rectangle 3"/>
          <p:cNvSpPr>
            <a:spLocks noGrp="1" noChangeArrowheads="1"/>
          </p:cNvSpPr>
          <p:nvPr>
            <p:ph sz="quarter" idx="1"/>
          </p:nvPr>
        </p:nvSpPr>
        <p:spPr>
          <a:xfrm>
            <a:off x="683568" y="3545632"/>
            <a:ext cx="7848872" cy="3312368"/>
          </a:xfrm>
        </p:spPr>
        <p:txBody>
          <a:bodyPr>
            <a:normAutofit/>
          </a:bodyPr>
          <a:lstStyle/>
          <a:p>
            <a:pPr>
              <a:tabLst>
                <a:tab pos="0" algn="l"/>
              </a:tabLst>
            </a:pPr>
            <a:r>
              <a:rPr lang="tr-TR" sz="2000" dirty="0">
                <a:solidFill>
                  <a:schemeClr val="accent1">
                    <a:lumMod val="75000"/>
                  </a:schemeClr>
                </a:solidFill>
              </a:rPr>
              <a:t>Metodoloji: </a:t>
            </a:r>
            <a:r>
              <a:rPr lang="tr-TR" sz="2000" dirty="0"/>
              <a:t>Bir BT projesi ya da yazılım yaşam döngüsü aşamaları boyunca kullanılacak ve </a:t>
            </a:r>
            <a:r>
              <a:rPr lang="tr-TR" sz="2000" dirty="0">
                <a:solidFill>
                  <a:srgbClr val="77212B"/>
                </a:solidFill>
              </a:rPr>
              <a:t>birbirleriyle uyumlu yöntemler bütünü</a:t>
            </a:r>
            <a:r>
              <a:rPr lang="tr-TR" sz="2000" dirty="0"/>
              <a:t>.</a:t>
            </a:r>
          </a:p>
          <a:p>
            <a:pPr>
              <a:tabLst>
                <a:tab pos="0" algn="l"/>
              </a:tabLst>
            </a:pPr>
            <a:r>
              <a:rPr lang="tr-TR" sz="2000" dirty="0" smtClean="0"/>
              <a:t>Bir </a:t>
            </a:r>
            <a:r>
              <a:rPr lang="tr-TR" sz="2000" dirty="0"/>
              <a:t>metodoloji, </a:t>
            </a:r>
          </a:p>
          <a:p>
            <a:pPr marL="900113" lvl="1" indent="-377825">
              <a:tabLst>
                <a:tab pos="0" algn="l"/>
              </a:tabLst>
            </a:pPr>
            <a:r>
              <a:rPr lang="tr-TR" sz="2000" dirty="0"/>
              <a:t>bir süreç modelini ve </a:t>
            </a:r>
          </a:p>
          <a:p>
            <a:pPr marL="900113" lvl="1" indent="-377825">
              <a:tabLst>
                <a:tab pos="0" algn="l"/>
              </a:tabLst>
            </a:pPr>
            <a:r>
              <a:rPr lang="tr-TR" sz="2000" dirty="0"/>
              <a:t>belirli sayıda belirtim yöntemini içerir</a:t>
            </a:r>
          </a:p>
          <a:p>
            <a:pPr>
              <a:tabLst>
                <a:tab pos="0" algn="l"/>
              </a:tabLst>
            </a:pPr>
            <a:r>
              <a:rPr lang="tr-TR" sz="2000" dirty="0" smtClean="0"/>
              <a:t>Günümüzdeki </a:t>
            </a:r>
            <a:r>
              <a:rPr lang="tr-TR" sz="2000" dirty="0"/>
              <a:t>metodolojiler genelde </a:t>
            </a:r>
            <a:r>
              <a:rPr lang="tr-TR" sz="2000" dirty="0">
                <a:solidFill>
                  <a:srgbClr val="77212B"/>
                </a:solidFill>
              </a:rPr>
              <a:t>Çağlayan ya da </a:t>
            </a:r>
            <a:r>
              <a:rPr lang="tr-TR" sz="2000" dirty="0" err="1">
                <a:solidFill>
                  <a:srgbClr val="77212B"/>
                </a:solidFill>
              </a:rPr>
              <a:t>Helezonik</a:t>
            </a:r>
            <a:r>
              <a:rPr lang="tr-TR" sz="2000" dirty="0">
                <a:solidFill>
                  <a:srgbClr val="77212B"/>
                </a:solidFill>
              </a:rPr>
              <a:t> modeli</a:t>
            </a:r>
            <a:r>
              <a:rPr lang="tr-TR" sz="2000" dirty="0"/>
              <a:t> temel almaktadır</a:t>
            </a:r>
          </a:p>
        </p:txBody>
      </p:sp>
      <p:sp>
        <p:nvSpPr>
          <p:cNvPr id="6" name="5 Slayt Numarası Yer Tutucusu"/>
          <p:cNvSpPr>
            <a:spLocks noGrp="1"/>
          </p:cNvSpPr>
          <p:nvPr>
            <p:ph type="sldNum" sz="quarter" idx="15"/>
          </p:nvPr>
        </p:nvSpPr>
        <p:spPr>
          <a:xfrm>
            <a:off x="8044566" y="5734050"/>
            <a:ext cx="737592" cy="521208"/>
          </a:xfrm>
        </p:spPr>
        <p:txBody>
          <a:bodyPr/>
          <a:lstStyle/>
          <a:p>
            <a:fld id="{D7ED235C-34CF-40D3-BC90-7C05C6019F59}" type="slidenum">
              <a:rPr lang="el-GR" smtClean="0"/>
              <a:pPr/>
              <a:t>2</a:t>
            </a:fld>
            <a:r>
              <a:rPr lang="tr-TR" dirty="0" smtClean="0"/>
              <a:t>/33</a:t>
            </a:r>
            <a:endParaRPr lang="el-GR" dirty="0"/>
          </a:p>
        </p:txBody>
      </p:sp>
      <p:sp>
        <p:nvSpPr>
          <p:cNvPr id="8" name="69 Veri Yer Tutucusu"/>
          <p:cNvSpPr>
            <a:spLocks noGrp="1"/>
          </p:cNvSpPr>
          <p:nvPr>
            <p:ph type="dt" sz="half" idx="14"/>
          </p:nvPr>
        </p:nvSpPr>
        <p:spPr>
          <a:xfrm rot="16200000">
            <a:off x="-672104" y="2313990"/>
            <a:ext cx="2011680" cy="384048"/>
          </a:xfrm>
        </p:spPr>
        <p:txBody>
          <a:bodyPr/>
          <a:lstStyle/>
          <a:p>
            <a:r>
              <a:rPr lang="tr-TR" sz="1400" dirty="0" smtClean="0">
                <a:solidFill>
                  <a:schemeClr val="bg1"/>
                </a:solidFill>
              </a:rPr>
              <a:t>Yazılım Mühendisliği</a:t>
            </a:r>
            <a:endParaRPr lang="el-GR" sz="1400" dirty="0">
              <a:solidFill>
                <a:schemeClr val="bg1"/>
              </a:solidFill>
            </a:endParaRPr>
          </a:p>
        </p:txBody>
      </p:sp>
    </p:spTree>
  </p:cSld>
  <p:clrMapOvr>
    <a:masterClrMapping/>
  </p:clrMapOvr>
  <p:transition spd="med">
    <p:pull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714348" y="285728"/>
            <a:ext cx="7253286" cy="846158"/>
          </a:xfrm>
        </p:spPr>
        <p:txBody>
          <a:bodyPr/>
          <a:lstStyle/>
          <a:p>
            <a:r>
              <a:rPr lang="tr-TR" dirty="0" err="1"/>
              <a:t>Helezonik</a:t>
            </a:r>
            <a:r>
              <a:rPr lang="tr-TR" dirty="0"/>
              <a:t> modelin avantajları</a:t>
            </a:r>
          </a:p>
        </p:txBody>
      </p:sp>
      <p:sp>
        <p:nvSpPr>
          <p:cNvPr id="134147" name="Rectangle 3"/>
          <p:cNvSpPr>
            <a:spLocks noGrp="1" noChangeArrowheads="1"/>
          </p:cNvSpPr>
          <p:nvPr>
            <p:ph sz="quarter" idx="1"/>
          </p:nvPr>
        </p:nvSpPr>
        <p:spPr>
          <a:xfrm>
            <a:off x="747738" y="1600200"/>
            <a:ext cx="7467600" cy="4873752"/>
          </a:xfrm>
        </p:spPr>
        <p:txBody>
          <a:bodyPr>
            <a:normAutofit fontScale="92500"/>
          </a:bodyPr>
          <a:lstStyle/>
          <a:p>
            <a:pPr marL="457200" indent="-457200">
              <a:buFont typeface="Wingdings" pitchFamily="2" charset="2"/>
              <a:buAutoNum type="arabicPeriod"/>
            </a:pPr>
            <a:r>
              <a:rPr lang="tr-TR">
                <a:solidFill>
                  <a:schemeClr val="accent1">
                    <a:lumMod val="75000"/>
                  </a:schemeClr>
                </a:solidFill>
              </a:rPr>
              <a:t>Kullanıcı Katkısı</a:t>
            </a:r>
          </a:p>
          <a:p>
            <a:pPr marL="838200" lvl="1" indent="-381000">
              <a:lnSpc>
                <a:spcPct val="105000"/>
              </a:lnSpc>
              <a:spcBef>
                <a:spcPct val="0"/>
              </a:spcBef>
              <a:buFont typeface="Wingdings" pitchFamily="2" charset="2"/>
              <a:buNone/>
            </a:pPr>
            <a:r>
              <a:rPr lang="tr-TR"/>
              <a:t>	Üretim süreci boyunca ara ürün üretme ve üretilen ara ürünün kullanıcı tarafından sınanması temeline dayanır. </a:t>
            </a:r>
          </a:p>
          <a:p>
            <a:pPr marL="838200" lvl="1" indent="-381000">
              <a:lnSpc>
                <a:spcPct val="105000"/>
              </a:lnSpc>
              <a:spcBef>
                <a:spcPct val="40000"/>
              </a:spcBef>
              <a:buFont typeface="Wingdings" pitchFamily="2" charset="2"/>
              <a:buNone/>
            </a:pPr>
            <a:r>
              <a:rPr lang="tr-TR"/>
              <a:t>	</a:t>
            </a:r>
            <a:r>
              <a:rPr lang="tr-TR">
                <a:solidFill>
                  <a:srgbClr val="77212B"/>
                </a:solidFill>
              </a:rPr>
              <a:t>Yazılımı kullanacak personelin sürece erken katılması</a:t>
            </a:r>
            <a:r>
              <a:rPr lang="tr-TR"/>
              <a:t> ileride oluşabilecek istenmeyen durumları engeller.</a:t>
            </a:r>
          </a:p>
          <a:p>
            <a:pPr marL="838200" lvl="1" indent="-381000">
              <a:buFont typeface="Wingdings" pitchFamily="2" charset="2"/>
              <a:buNone/>
            </a:pPr>
            <a:endParaRPr lang="tr-TR" sz="1400"/>
          </a:p>
          <a:p>
            <a:pPr marL="457200" indent="-457200">
              <a:buFont typeface="Wingdings" pitchFamily="2" charset="2"/>
              <a:buAutoNum type="arabicPeriod"/>
            </a:pPr>
            <a:r>
              <a:rPr lang="tr-TR">
                <a:solidFill>
                  <a:schemeClr val="accent1">
                    <a:lumMod val="75000"/>
                  </a:schemeClr>
                </a:solidFill>
              </a:rPr>
              <a:t>Yönetici Bakışı</a:t>
            </a:r>
          </a:p>
          <a:p>
            <a:pPr marL="838200" lvl="1" indent="-381000">
              <a:lnSpc>
                <a:spcPct val="105000"/>
              </a:lnSpc>
              <a:spcBef>
                <a:spcPct val="0"/>
              </a:spcBef>
              <a:buFont typeface="Wingdings" pitchFamily="2" charset="2"/>
              <a:buNone/>
            </a:pPr>
            <a:r>
              <a:rPr lang="tr-TR"/>
              <a:t>	Gerek proje sahibi, gerekse yüklenici tarafındaki yöneticiler, çalışan yazılımlarla proje boyunca karşılaştıkları için </a:t>
            </a:r>
            <a:r>
              <a:rPr lang="tr-TR">
                <a:solidFill>
                  <a:srgbClr val="77212B"/>
                </a:solidFill>
              </a:rPr>
              <a:t>daha kolay izleme ve hak ediş planlaması</a:t>
            </a:r>
            <a:r>
              <a:rPr lang="tr-TR"/>
              <a:t> yapılır.</a:t>
            </a:r>
          </a:p>
          <a:p>
            <a:pPr marL="838200" lvl="1" indent="-381000">
              <a:buFont typeface="Wingdings" pitchFamily="2" charset="2"/>
              <a:buNone/>
            </a:pPr>
            <a:endParaRPr lang="tr-TR" sz="1400"/>
          </a:p>
          <a:p>
            <a:pPr marL="457200" indent="-457200">
              <a:buFont typeface="Wingdings" pitchFamily="2" charset="2"/>
              <a:buAutoNum type="arabicPeriod"/>
            </a:pPr>
            <a:r>
              <a:rPr lang="tr-TR">
                <a:solidFill>
                  <a:schemeClr val="accent1">
                    <a:lumMod val="75000"/>
                  </a:schemeClr>
                </a:solidFill>
              </a:rPr>
              <a:t>Yazılım Geliştirici (Mühendis) Bakışı</a:t>
            </a:r>
          </a:p>
          <a:p>
            <a:pPr marL="838200" lvl="1" indent="-381000">
              <a:lnSpc>
                <a:spcPct val="105000"/>
              </a:lnSpc>
              <a:spcBef>
                <a:spcPct val="0"/>
              </a:spcBef>
              <a:buFont typeface="Wingdings" pitchFamily="2" charset="2"/>
              <a:buNone/>
            </a:pPr>
            <a:r>
              <a:rPr lang="tr-TR"/>
              <a:t>	Yazılımın kodlanması ve sınanması daha erken başlar.</a:t>
            </a:r>
          </a:p>
        </p:txBody>
      </p:sp>
      <p:sp>
        <p:nvSpPr>
          <p:cNvPr id="6" name="5 Slayt Numarası Yer Tutucusu"/>
          <p:cNvSpPr>
            <a:spLocks noGrp="1"/>
          </p:cNvSpPr>
          <p:nvPr>
            <p:ph type="sldNum" sz="quarter" idx="15"/>
          </p:nvPr>
        </p:nvSpPr>
        <p:spPr>
          <a:xfrm>
            <a:off x="8059080" y="5734050"/>
            <a:ext cx="737592" cy="521208"/>
          </a:xfrm>
        </p:spPr>
        <p:txBody>
          <a:bodyPr/>
          <a:lstStyle/>
          <a:p>
            <a:fld id="{4A821B7C-FE4B-47B6-8131-FC940950B306}" type="slidenum">
              <a:rPr lang="el-GR" smtClean="0"/>
              <a:pPr/>
              <a:t>20</a:t>
            </a:fld>
            <a:r>
              <a:rPr lang="tr-TR" dirty="0" smtClean="0"/>
              <a:t>/33</a:t>
            </a:r>
            <a:endParaRPr lang="el-GR" dirty="0"/>
          </a:p>
        </p:txBody>
      </p:sp>
      <p:sp>
        <p:nvSpPr>
          <p:cNvPr id="8" name="69 Veri Yer Tutucusu"/>
          <p:cNvSpPr>
            <a:spLocks noGrp="1"/>
          </p:cNvSpPr>
          <p:nvPr>
            <p:ph type="dt" sz="half" idx="14"/>
          </p:nvPr>
        </p:nvSpPr>
        <p:spPr>
          <a:xfrm rot="16200000">
            <a:off x="-672104" y="2313990"/>
            <a:ext cx="2011680" cy="384048"/>
          </a:xfrm>
        </p:spPr>
        <p:txBody>
          <a:bodyPr/>
          <a:lstStyle/>
          <a:p>
            <a:r>
              <a:rPr lang="tr-TR" sz="1400" dirty="0" smtClean="0">
                <a:solidFill>
                  <a:schemeClr val="bg1"/>
                </a:solidFill>
              </a:rPr>
              <a:t>Yazılım Mühendisliği</a:t>
            </a:r>
            <a:endParaRPr lang="el-GR" sz="1400" dirty="0">
              <a:solidFill>
                <a:schemeClr val="bg1"/>
              </a:solidFill>
            </a:endParaRPr>
          </a:p>
        </p:txBody>
      </p:sp>
    </p:spTree>
  </p:cSld>
  <p:clrMapOvr>
    <a:masterClrMapping/>
  </p:clrMapOvr>
  <p:transition spd="med">
    <p:pull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714348" y="214290"/>
            <a:ext cx="7253286" cy="774720"/>
          </a:xfrm>
        </p:spPr>
        <p:txBody>
          <a:bodyPr/>
          <a:lstStyle/>
          <a:p>
            <a:r>
              <a:rPr lang="tr-TR" dirty="0" err="1"/>
              <a:t>Helezonik</a:t>
            </a:r>
            <a:r>
              <a:rPr lang="tr-TR" dirty="0"/>
              <a:t> Model</a:t>
            </a:r>
          </a:p>
        </p:txBody>
      </p:sp>
      <p:sp>
        <p:nvSpPr>
          <p:cNvPr id="132099" name="Rectangle 3"/>
          <p:cNvSpPr>
            <a:spLocks noGrp="1" noChangeArrowheads="1"/>
          </p:cNvSpPr>
          <p:nvPr>
            <p:ph sz="quarter" idx="1"/>
          </p:nvPr>
        </p:nvSpPr>
        <p:spPr>
          <a:xfrm>
            <a:off x="604862" y="1600200"/>
            <a:ext cx="7467600" cy="4873752"/>
          </a:xfrm>
        </p:spPr>
        <p:txBody>
          <a:bodyPr/>
          <a:lstStyle/>
          <a:p>
            <a:r>
              <a:rPr lang="tr-TR"/>
              <a:t>Risk Analizi Olgusu ön plana çıkmıştır.</a:t>
            </a:r>
          </a:p>
          <a:p>
            <a:endParaRPr lang="tr-TR"/>
          </a:p>
          <a:p>
            <a:r>
              <a:rPr lang="tr-TR"/>
              <a:t>Her döngü bir fazı ifade eder. Doğrudan tanımlama, tasarım,... vs gibi bir faz yoktur.</a:t>
            </a:r>
          </a:p>
          <a:p>
            <a:endParaRPr lang="tr-TR"/>
          </a:p>
          <a:p>
            <a:r>
              <a:rPr lang="tr-TR"/>
              <a:t>Yinelemeli artımsal bir yaklaşım vardır.</a:t>
            </a:r>
          </a:p>
          <a:p>
            <a:endParaRPr lang="tr-TR"/>
          </a:p>
          <a:p>
            <a:r>
              <a:rPr lang="tr-TR"/>
              <a:t>Prototip yaklaşımı vardır.</a:t>
            </a:r>
          </a:p>
        </p:txBody>
      </p:sp>
      <p:sp>
        <p:nvSpPr>
          <p:cNvPr id="6" name="5 Slayt Numarası Yer Tutucusu"/>
          <p:cNvSpPr>
            <a:spLocks noGrp="1"/>
          </p:cNvSpPr>
          <p:nvPr>
            <p:ph type="sldNum" sz="quarter" idx="15"/>
          </p:nvPr>
        </p:nvSpPr>
        <p:spPr>
          <a:xfrm>
            <a:off x="8059080" y="5734050"/>
            <a:ext cx="737592" cy="521208"/>
          </a:xfrm>
        </p:spPr>
        <p:txBody>
          <a:bodyPr/>
          <a:lstStyle/>
          <a:p>
            <a:fld id="{FCD19279-84D5-4010-90D3-7ED7B25229FB}" type="slidenum">
              <a:rPr lang="el-GR" smtClean="0"/>
              <a:pPr/>
              <a:t>21</a:t>
            </a:fld>
            <a:r>
              <a:rPr lang="tr-TR" dirty="0" smtClean="0"/>
              <a:t>/33</a:t>
            </a:r>
            <a:endParaRPr lang="el-GR" dirty="0"/>
          </a:p>
        </p:txBody>
      </p:sp>
      <p:sp>
        <p:nvSpPr>
          <p:cNvPr id="8" name="69 Veri Yer Tutucusu"/>
          <p:cNvSpPr>
            <a:spLocks noGrp="1"/>
          </p:cNvSpPr>
          <p:nvPr>
            <p:ph type="dt" sz="half" idx="14"/>
          </p:nvPr>
        </p:nvSpPr>
        <p:spPr>
          <a:xfrm rot="16200000">
            <a:off x="-672104" y="2313990"/>
            <a:ext cx="2011680" cy="384048"/>
          </a:xfrm>
        </p:spPr>
        <p:txBody>
          <a:bodyPr/>
          <a:lstStyle/>
          <a:p>
            <a:r>
              <a:rPr lang="tr-TR" sz="1400" dirty="0" smtClean="0">
                <a:solidFill>
                  <a:schemeClr val="bg1"/>
                </a:solidFill>
              </a:rPr>
              <a:t>Yazılım Mühendisliği</a:t>
            </a:r>
            <a:endParaRPr lang="el-GR" sz="1400" dirty="0">
              <a:solidFill>
                <a:schemeClr val="bg1"/>
              </a:solidFill>
            </a:endParaRPr>
          </a:p>
        </p:txBody>
      </p:sp>
    </p:spTree>
  </p:cSld>
  <p:clrMapOvr>
    <a:masterClrMapping/>
  </p:clrMapOvr>
  <p:transition spd="med">
    <p:pull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714348" y="214290"/>
            <a:ext cx="7110410" cy="703282"/>
          </a:xfrm>
        </p:spPr>
        <p:txBody>
          <a:bodyPr/>
          <a:lstStyle/>
          <a:p>
            <a:r>
              <a:rPr lang="tr-TR" dirty="0"/>
              <a:t>Evrimsel Geliştirme Süreç Modeli</a:t>
            </a:r>
          </a:p>
        </p:txBody>
      </p:sp>
      <p:sp>
        <p:nvSpPr>
          <p:cNvPr id="171011" name="Rectangle 3"/>
          <p:cNvSpPr>
            <a:spLocks noGrp="1" noChangeArrowheads="1"/>
          </p:cNvSpPr>
          <p:nvPr>
            <p:ph sz="quarter" idx="1"/>
          </p:nvPr>
        </p:nvSpPr>
        <p:spPr>
          <a:xfrm>
            <a:off x="611560" y="1268760"/>
            <a:ext cx="7816952" cy="5040759"/>
          </a:xfrm>
        </p:spPr>
        <p:txBody>
          <a:bodyPr>
            <a:normAutofit/>
          </a:bodyPr>
          <a:lstStyle/>
          <a:p>
            <a:pPr>
              <a:spcBef>
                <a:spcPct val="0"/>
              </a:spcBef>
              <a:buFont typeface="Courier New" pitchFamily="49" charset="0"/>
              <a:buChar char="o"/>
            </a:pPr>
            <a:r>
              <a:rPr lang="tr-TR" sz="1600" dirty="0"/>
              <a:t>İlk tam ölçekli modeldir.</a:t>
            </a:r>
          </a:p>
          <a:p>
            <a:pPr>
              <a:spcBef>
                <a:spcPct val="0"/>
              </a:spcBef>
              <a:buFont typeface="Courier New" pitchFamily="49" charset="0"/>
              <a:buChar char="o"/>
            </a:pPr>
            <a:endParaRPr lang="tr-TR" sz="1600" dirty="0"/>
          </a:p>
          <a:p>
            <a:pPr>
              <a:spcBef>
                <a:spcPct val="0"/>
              </a:spcBef>
              <a:buFont typeface="Courier New" pitchFamily="49" charset="0"/>
              <a:buChar char="o"/>
            </a:pPr>
            <a:r>
              <a:rPr lang="tr-TR" sz="1600" dirty="0">
                <a:solidFill>
                  <a:srgbClr val="77212B"/>
                </a:solidFill>
              </a:rPr>
              <a:t>Coğrafik olarak geniş alana yayılmış</a:t>
            </a:r>
            <a:r>
              <a:rPr lang="tr-TR" sz="1600" dirty="0"/>
              <a:t>, </a:t>
            </a:r>
            <a:r>
              <a:rPr lang="tr-TR" sz="1600" dirty="0">
                <a:solidFill>
                  <a:srgbClr val="77212B"/>
                </a:solidFill>
              </a:rPr>
              <a:t>çok birimli organizasyonlar</a:t>
            </a:r>
            <a:r>
              <a:rPr lang="tr-TR" sz="1600" dirty="0"/>
              <a:t> için önerilmektedir </a:t>
            </a:r>
            <a:r>
              <a:rPr lang="tr-TR" sz="1600" dirty="0">
                <a:solidFill>
                  <a:schemeClr val="accent1">
                    <a:lumMod val="75000"/>
                  </a:schemeClr>
                </a:solidFill>
              </a:rPr>
              <a:t>(banka uygulamaları).</a:t>
            </a:r>
          </a:p>
          <a:p>
            <a:pPr>
              <a:spcBef>
                <a:spcPct val="0"/>
              </a:spcBef>
              <a:buFont typeface="Courier New" pitchFamily="49" charset="0"/>
              <a:buChar char="o"/>
            </a:pPr>
            <a:endParaRPr lang="tr-TR" sz="1600" dirty="0"/>
          </a:p>
          <a:p>
            <a:pPr>
              <a:spcBef>
                <a:spcPct val="0"/>
              </a:spcBef>
              <a:buFont typeface="Courier New" pitchFamily="49" charset="0"/>
              <a:buChar char="o"/>
            </a:pPr>
            <a:r>
              <a:rPr lang="tr-TR" sz="1600" dirty="0"/>
              <a:t>Her aşamada üretilen ürünler, üretildikleri alan için tam işlevselliği içermektedirler.</a:t>
            </a:r>
          </a:p>
          <a:p>
            <a:pPr>
              <a:spcBef>
                <a:spcPct val="0"/>
              </a:spcBef>
              <a:buFont typeface="Courier New" pitchFamily="49" charset="0"/>
              <a:buChar char="o"/>
            </a:pPr>
            <a:endParaRPr lang="tr-TR" sz="1600" dirty="0"/>
          </a:p>
          <a:p>
            <a:pPr>
              <a:spcBef>
                <a:spcPct val="0"/>
              </a:spcBef>
              <a:buFont typeface="Courier New" pitchFamily="49" charset="0"/>
              <a:buChar char="o"/>
            </a:pPr>
            <a:r>
              <a:rPr lang="tr-TR" sz="1600" dirty="0">
                <a:solidFill>
                  <a:srgbClr val="77212B"/>
                </a:solidFill>
              </a:rPr>
              <a:t>Pilot uygulama</a:t>
            </a:r>
            <a:r>
              <a:rPr lang="tr-TR" sz="1600" dirty="0"/>
              <a:t> kullan, test et, güncelle diğer birimlere taşı.</a:t>
            </a:r>
          </a:p>
          <a:p>
            <a:pPr>
              <a:spcBef>
                <a:spcPct val="0"/>
              </a:spcBef>
              <a:buFont typeface="Courier New" pitchFamily="49" charset="0"/>
              <a:buChar char="o"/>
            </a:pPr>
            <a:endParaRPr lang="tr-TR" sz="1600" dirty="0"/>
          </a:p>
          <a:p>
            <a:pPr>
              <a:spcBef>
                <a:spcPct val="0"/>
              </a:spcBef>
              <a:buFont typeface="Courier New" pitchFamily="49" charset="0"/>
              <a:buChar char="o"/>
            </a:pPr>
            <a:r>
              <a:rPr lang="tr-TR" sz="1600" dirty="0"/>
              <a:t>Modelin başarısı </a:t>
            </a:r>
            <a:r>
              <a:rPr lang="tr-TR" sz="1600" dirty="0">
                <a:solidFill>
                  <a:srgbClr val="77212B"/>
                </a:solidFill>
              </a:rPr>
              <a:t>ilk evrimin başarısına</a:t>
            </a:r>
            <a:r>
              <a:rPr lang="tr-TR" sz="1600" dirty="0"/>
              <a:t> bağımlıdır.</a:t>
            </a:r>
          </a:p>
        </p:txBody>
      </p:sp>
      <p:sp>
        <p:nvSpPr>
          <p:cNvPr id="6" name="5 Slayt Numarası Yer Tutucusu"/>
          <p:cNvSpPr>
            <a:spLocks noGrp="1"/>
          </p:cNvSpPr>
          <p:nvPr>
            <p:ph type="sldNum" sz="quarter" idx="15"/>
          </p:nvPr>
        </p:nvSpPr>
        <p:spPr>
          <a:xfrm>
            <a:off x="8072462" y="5734050"/>
            <a:ext cx="666154" cy="521208"/>
          </a:xfrm>
        </p:spPr>
        <p:txBody>
          <a:bodyPr/>
          <a:lstStyle/>
          <a:p>
            <a:fld id="{7968DF1F-8D4F-4DEC-B0B8-8190A1CF4104}" type="slidenum">
              <a:rPr lang="el-GR" smtClean="0"/>
              <a:pPr/>
              <a:t>22</a:t>
            </a:fld>
            <a:r>
              <a:rPr lang="tr-TR" dirty="0" smtClean="0"/>
              <a:t>/33</a:t>
            </a:r>
            <a:endParaRPr lang="el-GR" dirty="0"/>
          </a:p>
        </p:txBody>
      </p:sp>
      <p:sp>
        <p:nvSpPr>
          <p:cNvPr id="8" name="69 Veri Yer Tutucusu"/>
          <p:cNvSpPr>
            <a:spLocks noGrp="1"/>
          </p:cNvSpPr>
          <p:nvPr>
            <p:ph type="dt" sz="half" idx="14"/>
          </p:nvPr>
        </p:nvSpPr>
        <p:spPr>
          <a:xfrm rot="16200000">
            <a:off x="-672104" y="2313990"/>
            <a:ext cx="2011680" cy="384048"/>
          </a:xfrm>
        </p:spPr>
        <p:txBody>
          <a:bodyPr/>
          <a:lstStyle/>
          <a:p>
            <a:r>
              <a:rPr lang="tr-TR" sz="1400" dirty="0" smtClean="0">
                <a:solidFill>
                  <a:schemeClr val="bg1"/>
                </a:solidFill>
              </a:rPr>
              <a:t>Yazılım Mühendisliği</a:t>
            </a:r>
            <a:endParaRPr lang="el-GR" sz="1400" dirty="0">
              <a:solidFill>
                <a:schemeClr val="bg1"/>
              </a:solidFill>
            </a:endParaRPr>
          </a:p>
        </p:txBody>
      </p:sp>
      <p:grpSp>
        <p:nvGrpSpPr>
          <p:cNvPr id="7" name="Group 2"/>
          <p:cNvGrpSpPr>
            <a:grpSpLocks/>
          </p:cNvGrpSpPr>
          <p:nvPr/>
        </p:nvGrpSpPr>
        <p:grpSpPr bwMode="auto">
          <a:xfrm>
            <a:off x="539552" y="3933056"/>
            <a:ext cx="7308768" cy="2831802"/>
            <a:chOff x="553" y="2337"/>
            <a:chExt cx="12101" cy="6729"/>
          </a:xfrm>
        </p:grpSpPr>
        <p:sp>
          <p:nvSpPr>
            <p:cNvPr id="10" name="Rectangle 4" descr="White marble"/>
            <p:cNvSpPr>
              <a:spLocks noChangeArrowheads="1"/>
            </p:cNvSpPr>
            <p:nvPr/>
          </p:nvSpPr>
          <p:spPr bwMode="auto">
            <a:xfrm>
              <a:off x="9946" y="5859"/>
              <a:ext cx="2708" cy="105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tr-TR" sz="1200">
                <a:solidFill>
                  <a:schemeClr val="dk1"/>
                </a:solidFill>
                <a:latin typeface="+mn-lt"/>
              </a:endParaRPr>
            </a:p>
          </p:txBody>
        </p:sp>
        <p:sp>
          <p:nvSpPr>
            <p:cNvPr id="11" name="Rectangle 5" descr="White marble"/>
            <p:cNvSpPr>
              <a:spLocks noChangeArrowheads="1"/>
            </p:cNvSpPr>
            <p:nvPr/>
          </p:nvSpPr>
          <p:spPr bwMode="auto">
            <a:xfrm>
              <a:off x="4869" y="3454"/>
              <a:ext cx="3300" cy="561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tr-TR" sz="1200">
                <a:solidFill>
                  <a:schemeClr val="dk1"/>
                </a:solidFill>
                <a:latin typeface="+mn-lt"/>
              </a:endParaRPr>
            </a:p>
          </p:txBody>
        </p:sp>
        <p:sp>
          <p:nvSpPr>
            <p:cNvPr id="12" name="AutoShape 6" descr="Pink tissue paper"/>
            <p:cNvSpPr>
              <a:spLocks noChangeArrowheads="1"/>
            </p:cNvSpPr>
            <p:nvPr/>
          </p:nvSpPr>
          <p:spPr bwMode="auto">
            <a:xfrm>
              <a:off x="5207" y="7592"/>
              <a:ext cx="2666" cy="1055"/>
            </a:xfrm>
            <a:prstGeom prst="roundRect">
              <a:avLst>
                <a:gd name="adj" fmla="val 50000"/>
              </a:avLst>
            </a:prstGeom>
            <a:noFill/>
            <a:ln w="26670">
              <a:solidFill>
                <a:srgbClr val="000000"/>
              </a:solidFill>
              <a:round/>
              <a:headEnd/>
              <a:tailEnd/>
            </a:ln>
          </p:spPr>
          <p:txBody>
            <a:bodyPr/>
            <a:lstStyle/>
            <a:p>
              <a:endParaRPr lang="tr-TR" sz="1200"/>
            </a:p>
          </p:txBody>
        </p:sp>
        <p:sp>
          <p:nvSpPr>
            <p:cNvPr id="13" name="Freeform 7"/>
            <p:cNvSpPr>
              <a:spLocks/>
            </p:cNvSpPr>
            <p:nvPr/>
          </p:nvSpPr>
          <p:spPr bwMode="auto">
            <a:xfrm>
              <a:off x="4298" y="6091"/>
              <a:ext cx="550" cy="253"/>
            </a:xfrm>
            <a:custGeom>
              <a:avLst/>
              <a:gdLst/>
              <a:ahLst/>
              <a:cxnLst>
                <a:cxn ang="0">
                  <a:pos x="127" y="127"/>
                </a:cxn>
                <a:cxn ang="0">
                  <a:pos x="0" y="0"/>
                </a:cxn>
                <a:cxn ang="0">
                  <a:pos x="550" y="127"/>
                </a:cxn>
                <a:cxn ang="0">
                  <a:pos x="0" y="253"/>
                </a:cxn>
                <a:cxn ang="0">
                  <a:pos x="127" y="127"/>
                </a:cxn>
              </a:cxnLst>
              <a:rect l="0" t="0" r="r" b="b"/>
              <a:pathLst>
                <a:path w="550" h="253">
                  <a:moveTo>
                    <a:pt x="127" y="127"/>
                  </a:moveTo>
                  <a:lnTo>
                    <a:pt x="0" y="0"/>
                  </a:lnTo>
                  <a:lnTo>
                    <a:pt x="550" y="127"/>
                  </a:lnTo>
                  <a:lnTo>
                    <a:pt x="0" y="253"/>
                  </a:lnTo>
                  <a:lnTo>
                    <a:pt x="127" y="127"/>
                  </a:lnTo>
                  <a:close/>
                </a:path>
              </a:pathLst>
            </a:custGeom>
            <a:solidFill>
              <a:srgbClr val="000000"/>
            </a:solidFill>
            <a:ln w="26670">
              <a:solidFill>
                <a:srgbClr val="000000"/>
              </a:solidFill>
              <a:prstDash val="solid"/>
              <a:round/>
              <a:headEnd/>
              <a:tailEnd/>
            </a:ln>
          </p:spPr>
          <p:txBody>
            <a:bodyPr/>
            <a:lstStyle/>
            <a:p>
              <a:endParaRPr lang="tr-TR" sz="1200"/>
            </a:p>
          </p:txBody>
        </p:sp>
        <p:sp>
          <p:nvSpPr>
            <p:cNvPr id="14" name="Rectangle 8" descr="White marble"/>
            <p:cNvSpPr>
              <a:spLocks noChangeArrowheads="1"/>
            </p:cNvSpPr>
            <p:nvPr/>
          </p:nvSpPr>
          <p:spPr bwMode="auto">
            <a:xfrm>
              <a:off x="9819" y="7589"/>
              <a:ext cx="2708" cy="105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tr-TR" sz="1200">
                <a:solidFill>
                  <a:schemeClr val="dk1"/>
                </a:solidFill>
                <a:latin typeface="+mn-lt"/>
              </a:endParaRPr>
            </a:p>
          </p:txBody>
        </p:sp>
        <p:sp>
          <p:nvSpPr>
            <p:cNvPr id="15" name="AutoShape 9" descr="Pink tissue paper"/>
            <p:cNvSpPr>
              <a:spLocks noChangeArrowheads="1"/>
            </p:cNvSpPr>
            <p:nvPr/>
          </p:nvSpPr>
          <p:spPr bwMode="auto">
            <a:xfrm>
              <a:off x="5220" y="5732"/>
              <a:ext cx="2666" cy="1055"/>
            </a:xfrm>
            <a:prstGeom prst="roundRect">
              <a:avLst>
                <a:gd name="adj" fmla="val 50000"/>
              </a:avLst>
            </a:prstGeom>
            <a:noFill/>
            <a:ln w="26670">
              <a:solidFill>
                <a:srgbClr val="000000"/>
              </a:solidFill>
              <a:round/>
              <a:headEnd/>
              <a:tailEnd/>
            </a:ln>
          </p:spPr>
          <p:txBody>
            <a:bodyPr/>
            <a:lstStyle/>
            <a:p>
              <a:endParaRPr lang="tr-TR" sz="1200"/>
            </a:p>
          </p:txBody>
        </p:sp>
        <p:sp>
          <p:nvSpPr>
            <p:cNvPr id="16" name="Rectangle 10" descr="White marble"/>
            <p:cNvSpPr>
              <a:spLocks noChangeArrowheads="1"/>
            </p:cNvSpPr>
            <p:nvPr/>
          </p:nvSpPr>
          <p:spPr bwMode="auto">
            <a:xfrm>
              <a:off x="9819" y="5732"/>
              <a:ext cx="2708" cy="105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tr-TR" sz="1200">
                <a:solidFill>
                  <a:schemeClr val="dk1"/>
                </a:solidFill>
                <a:latin typeface="+mn-lt"/>
              </a:endParaRPr>
            </a:p>
          </p:txBody>
        </p:sp>
        <p:sp>
          <p:nvSpPr>
            <p:cNvPr id="17" name="AutoShape 11" descr="Pink tissue paper"/>
            <p:cNvSpPr>
              <a:spLocks noChangeArrowheads="1"/>
            </p:cNvSpPr>
            <p:nvPr/>
          </p:nvSpPr>
          <p:spPr bwMode="auto">
            <a:xfrm>
              <a:off x="5207" y="3834"/>
              <a:ext cx="2666" cy="1055"/>
            </a:xfrm>
            <a:prstGeom prst="roundRect">
              <a:avLst>
                <a:gd name="adj" fmla="val 50000"/>
              </a:avLst>
            </a:prstGeom>
            <a:noFill/>
            <a:ln w="26670">
              <a:solidFill>
                <a:srgbClr val="000000"/>
              </a:solidFill>
              <a:round/>
              <a:headEnd/>
              <a:tailEnd/>
            </a:ln>
          </p:spPr>
          <p:txBody>
            <a:bodyPr/>
            <a:lstStyle/>
            <a:p>
              <a:endParaRPr lang="tr-TR" sz="1200"/>
            </a:p>
          </p:txBody>
        </p:sp>
        <p:sp>
          <p:nvSpPr>
            <p:cNvPr id="18" name="Rectangle 12" descr="White marble"/>
            <p:cNvSpPr>
              <a:spLocks noChangeArrowheads="1"/>
            </p:cNvSpPr>
            <p:nvPr/>
          </p:nvSpPr>
          <p:spPr bwMode="auto">
            <a:xfrm>
              <a:off x="9819" y="3876"/>
              <a:ext cx="2708" cy="105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tr-TR" sz="1200">
                <a:solidFill>
                  <a:schemeClr val="dk1"/>
                </a:solidFill>
                <a:latin typeface="+mn-lt"/>
              </a:endParaRPr>
            </a:p>
          </p:txBody>
        </p:sp>
        <p:sp>
          <p:nvSpPr>
            <p:cNvPr id="19" name="Rectangle 13" descr="White marble"/>
            <p:cNvSpPr>
              <a:spLocks noChangeArrowheads="1"/>
            </p:cNvSpPr>
            <p:nvPr/>
          </p:nvSpPr>
          <p:spPr bwMode="auto">
            <a:xfrm>
              <a:off x="553" y="5732"/>
              <a:ext cx="2666" cy="105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tr-TR" sz="1200"/>
            </a:p>
          </p:txBody>
        </p:sp>
        <p:sp>
          <p:nvSpPr>
            <p:cNvPr id="20" name="Line 14"/>
            <p:cNvSpPr>
              <a:spLocks noChangeShapeType="1"/>
            </p:cNvSpPr>
            <p:nvPr/>
          </p:nvSpPr>
          <p:spPr bwMode="auto">
            <a:xfrm>
              <a:off x="3198" y="6218"/>
              <a:ext cx="1311" cy="1"/>
            </a:xfrm>
            <a:prstGeom prst="line">
              <a:avLst/>
            </a:prstGeom>
            <a:noFill/>
            <a:ln w="26670">
              <a:solidFill>
                <a:srgbClr val="000000"/>
              </a:solidFill>
              <a:round/>
              <a:headEnd/>
              <a:tailEnd/>
            </a:ln>
          </p:spPr>
          <p:txBody>
            <a:bodyPr/>
            <a:lstStyle/>
            <a:p>
              <a:endParaRPr lang="tr-TR" sz="1200"/>
            </a:p>
          </p:txBody>
        </p:sp>
        <p:sp>
          <p:nvSpPr>
            <p:cNvPr id="21" name="Freeform 15"/>
            <p:cNvSpPr>
              <a:spLocks/>
            </p:cNvSpPr>
            <p:nvPr/>
          </p:nvSpPr>
          <p:spPr bwMode="auto">
            <a:xfrm>
              <a:off x="9248" y="5838"/>
              <a:ext cx="550" cy="253"/>
            </a:xfrm>
            <a:custGeom>
              <a:avLst/>
              <a:gdLst/>
              <a:ahLst/>
              <a:cxnLst>
                <a:cxn ang="0">
                  <a:pos x="127" y="126"/>
                </a:cxn>
                <a:cxn ang="0">
                  <a:pos x="0" y="0"/>
                </a:cxn>
                <a:cxn ang="0">
                  <a:pos x="550" y="126"/>
                </a:cxn>
                <a:cxn ang="0">
                  <a:pos x="0" y="253"/>
                </a:cxn>
                <a:cxn ang="0">
                  <a:pos x="127" y="126"/>
                </a:cxn>
              </a:cxnLst>
              <a:rect l="0" t="0" r="r" b="b"/>
              <a:pathLst>
                <a:path w="550" h="253">
                  <a:moveTo>
                    <a:pt x="127" y="126"/>
                  </a:moveTo>
                  <a:lnTo>
                    <a:pt x="0" y="0"/>
                  </a:lnTo>
                  <a:lnTo>
                    <a:pt x="550" y="126"/>
                  </a:lnTo>
                  <a:lnTo>
                    <a:pt x="0" y="253"/>
                  </a:lnTo>
                  <a:lnTo>
                    <a:pt x="127" y="126"/>
                  </a:lnTo>
                  <a:close/>
                </a:path>
              </a:pathLst>
            </a:custGeom>
            <a:solidFill>
              <a:srgbClr val="000000"/>
            </a:solidFill>
            <a:ln w="26670">
              <a:solidFill>
                <a:srgbClr val="000000"/>
              </a:solidFill>
              <a:prstDash val="solid"/>
              <a:round/>
              <a:headEnd/>
              <a:tailEnd/>
            </a:ln>
          </p:spPr>
          <p:txBody>
            <a:bodyPr/>
            <a:lstStyle/>
            <a:p>
              <a:endParaRPr lang="tr-TR" sz="1200"/>
            </a:p>
          </p:txBody>
        </p:sp>
        <p:sp>
          <p:nvSpPr>
            <p:cNvPr id="22" name="Line 16"/>
            <p:cNvSpPr>
              <a:spLocks noChangeShapeType="1"/>
            </p:cNvSpPr>
            <p:nvPr/>
          </p:nvSpPr>
          <p:spPr bwMode="auto">
            <a:xfrm>
              <a:off x="8148" y="5964"/>
              <a:ext cx="1312" cy="1"/>
            </a:xfrm>
            <a:prstGeom prst="line">
              <a:avLst/>
            </a:prstGeom>
            <a:noFill/>
            <a:ln w="26670">
              <a:solidFill>
                <a:srgbClr val="000000"/>
              </a:solidFill>
              <a:round/>
              <a:headEnd/>
              <a:tailEnd/>
            </a:ln>
          </p:spPr>
          <p:txBody>
            <a:bodyPr/>
            <a:lstStyle/>
            <a:p>
              <a:endParaRPr lang="tr-TR" sz="1200"/>
            </a:p>
          </p:txBody>
        </p:sp>
        <p:sp>
          <p:nvSpPr>
            <p:cNvPr id="23" name="Freeform 17"/>
            <p:cNvSpPr>
              <a:spLocks/>
            </p:cNvSpPr>
            <p:nvPr/>
          </p:nvSpPr>
          <p:spPr bwMode="auto">
            <a:xfrm>
              <a:off x="8190" y="6344"/>
              <a:ext cx="508" cy="296"/>
            </a:xfrm>
            <a:custGeom>
              <a:avLst/>
              <a:gdLst/>
              <a:ahLst/>
              <a:cxnLst>
                <a:cxn ang="0">
                  <a:pos x="424" y="127"/>
                </a:cxn>
                <a:cxn ang="0">
                  <a:pos x="508" y="0"/>
                </a:cxn>
                <a:cxn ang="0">
                  <a:pos x="0" y="127"/>
                </a:cxn>
                <a:cxn ang="0">
                  <a:pos x="508" y="296"/>
                </a:cxn>
                <a:cxn ang="0">
                  <a:pos x="424" y="127"/>
                </a:cxn>
              </a:cxnLst>
              <a:rect l="0" t="0" r="r" b="b"/>
              <a:pathLst>
                <a:path w="508" h="296">
                  <a:moveTo>
                    <a:pt x="424" y="127"/>
                  </a:moveTo>
                  <a:lnTo>
                    <a:pt x="508" y="0"/>
                  </a:lnTo>
                  <a:lnTo>
                    <a:pt x="0" y="127"/>
                  </a:lnTo>
                  <a:lnTo>
                    <a:pt x="508" y="296"/>
                  </a:lnTo>
                  <a:lnTo>
                    <a:pt x="424" y="127"/>
                  </a:lnTo>
                  <a:close/>
                </a:path>
              </a:pathLst>
            </a:custGeom>
            <a:solidFill>
              <a:srgbClr val="000000"/>
            </a:solidFill>
            <a:ln w="26670">
              <a:solidFill>
                <a:srgbClr val="000000"/>
              </a:solidFill>
              <a:prstDash val="solid"/>
              <a:round/>
              <a:headEnd/>
              <a:tailEnd/>
            </a:ln>
          </p:spPr>
          <p:txBody>
            <a:bodyPr/>
            <a:lstStyle/>
            <a:p>
              <a:endParaRPr lang="tr-TR" sz="1200"/>
            </a:p>
          </p:txBody>
        </p:sp>
        <p:sp>
          <p:nvSpPr>
            <p:cNvPr id="24" name="Line 18"/>
            <p:cNvSpPr>
              <a:spLocks noChangeShapeType="1"/>
            </p:cNvSpPr>
            <p:nvPr/>
          </p:nvSpPr>
          <p:spPr bwMode="auto">
            <a:xfrm flipH="1">
              <a:off x="8487" y="6471"/>
              <a:ext cx="1311" cy="1"/>
            </a:xfrm>
            <a:prstGeom prst="line">
              <a:avLst/>
            </a:prstGeom>
            <a:noFill/>
            <a:ln w="26670">
              <a:solidFill>
                <a:srgbClr val="000000"/>
              </a:solidFill>
              <a:round/>
              <a:headEnd/>
              <a:tailEnd/>
            </a:ln>
          </p:spPr>
          <p:txBody>
            <a:bodyPr/>
            <a:lstStyle/>
            <a:p>
              <a:endParaRPr lang="tr-TR" sz="1200"/>
            </a:p>
          </p:txBody>
        </p:sp>
        <p:sp>
          <p:nvSpPr>
            <p:cNvPr id="25" name="Freeform 19"/>
            <p:cNvSpPr>
              <a:spLocks/>
            </p:cNvSpPr>
            <p:nvPr/>
          </p:nvSpPr>
          <p:spPr bwMode="auto">
            <a:xfrm>
              <a:off x="9248" y="3981"/>
              <a:ext cx="550" cy="253"/>
            </a:xfrm>
            <a:custGeom>
              <a:avLst/>
              <a:gdLst/>
              <a:ahLst/>
              <a:cxnLst>
                <a:cxn ang="0">
                  <a:pos x="127" y="127"/>
                </a:cxn>
                <a:cxn ang="0">
                  <a:pos x="0" y="0"/>
                </a:cxn>
                <a:cxn ang="0">
                  <a:pos x="550" y="127"/>
                </a:cxn>
                <a:cxn ang="0">
                  <a:pos x="0" y="253"/>
                </a:cxn>
                <a:cxn ang="0">
                  <a:pos x="127" y="127"/>
                </a:cxn>
              </a:cxnLst>
              <a:rect l="0" t="0" r="r" b="b"/>
              <a:pathLst>
                <a:path w="550" h="253">
                  <a:moveTo>
                    <a:pt x="127" y="127"/>
                  </a:moveTo>
                  <a:lnTo>
                    <a:pt x="0" y="0"/>
                  </a:lnTo>
                  <a:lnTo>
                    <a:pt x="550" y="127"/>
                  </a:lnTo>
                  <a:lnTo>
                    <a:pt x="0" y="253"/>
                  </a:lnTo>
                  <a:lnTo>
                    <a:pt x="127" y="127"/>
                  </a:lnTo>
                  <a:close/>
                </a:path>
              </a:pathLst>
            </a:custGeom>
            <a:solidFill>
              <a:srgbClr val="000000"/>
            </a:solidFill>
            <a:ln w="26670">
              <a:solidFill>
                <a:srgbClr val="000000"/>
              </a:solidFill>
              <a:prstDash val="solid"/>
              <a:round/>
              <a:headEnd/>
              <a:tailEnd/>
            </a:ln>
          </p:spPr>
          <p:txBody>
            <a:bodyPr/>
            <a:lstStyle/>
            <a:p>
              <a:endParaRPr lang="tr-TR" sz="1200"/>
            </a:p>
          </p:txBody>
        </p:sp>
        <p:sp>
          <p:nvSpPr>
            <p:cNvPr id="26" name="Line 20"/>
            <p:cNvSpPr>
              <a:spLocks noChangeShapeType="1"/>
            </p:cNvSpPr>
            <p:nvPr/>
          </p:nvSpPr>
          <p:spPr bwMode="auto">
            <a:xfrm>
              <a:off x="8148" y="4108"/>
              <a:ext cx="1312" cy="1"/>
            </a:xfrm>
            <a:prstGeom prst="line">
              <a:avLst/>
            </a:prstGeom>
            <a:noFill/>
            <a:ln w="26670">
              <a:solidFill>
                <a:srgbClr val="000000"/>
              </a:solidFill>
              <a:round/>
              <a:headEnd/>
              <a:tailEnd/>
            </a:ln>
          </p:spPr>
          <p:txBody>
            <a:bodyPr/>
            <a:lstStyle/>
            <a:p>
              <a:endParaRPr lang="tr-TR" sz="1200"/>
            </a:p>
          </p:txBody>
        </p:sp>
        <p:sp>
          <p:nvSpPr>
            <p:cNvPr id="27" name="Freeform 21"/>
            <p:cNvSpPr>
              <a:spLocks/>
            </p:cNvSpPr>
            <p:nvPr/>
          </p:nvSpPr>
          <p:spPr bwMode="auto">
            <a:xfrm>
              <a:off x="8190" y="4488"/>
              <a:ext cx="508" cy="295"/>
            </a:xfrm>
            <a:custGeom>
              <a:avLst/>
              <a:gdLst/>
              <a:ahLst/>
              <a:cxnLst>
                <a:cxn ang="0">
                  <a:pos x="424" y="168"/>
                </a:cxn>
                <a:cxn ang="0">
                  <a:pos x="508" y="0"/>
                </a:cxn>
                <a:cxn ang="0">
                  <a:pos x="0" y="168"/>
                </a:cxn>
                <a:cxn ang="0">
                  <a:pos x="508" y="295"/>
                </a:cxn>
                <a:cxn ang="0">
                  <a:pos x="424" y="168"/>
                </a:cxn>
              </a:cxnLst>
              <a:rect l="0" t="0" r="r" b="b"/>
              <a:pathLst>
                <a:path w="508" h="295">
                  <a:moveTo>
                    <a:pt x="424" y="168"/>
                  </a:moveTo>
                  <a:lnTo>
                    <a:pt x="508" y="0"/>
                  </a:lnTo>
                  <a:lnTo>
                    <a:pt x="0" y="168"/>
                  </a:lnTo>
                  <a:lnTo>
                    <a:pt x="508" y="295"/>
                  </a:lnTo>
                  <a:lnTo>
                    <a:pt x="424" y="168"/>
                  </a:lnTo>
                  <a:close/>
                </a:path>
              </a:pathLst>
            </a:custGeom>
            <a:solidFill>
              <a:srgbClr val="000000"/>
            </a:solidFill>
            <a:ln w="26670">
              <a:solidFill>
                <a:srgbClr val="000000"/>
              </a:solidFill>
              <a:prstDash val="solid"/>
              <a:round/>
              <a:headEnd/>
              <a:tailEnd/>
            </a:ln>
          </p:spPr>
          <p:txBody>
            <a:bodyPr/>
            <a:lstStyle/>
            <a:p>
              <a:endParaRPr lang="tr-TR" sz="1200"/>
            </a:p>
          </p:txBody>
        </p:sp>
        <p:sp>
          <p:nvSpPr>
            <p:cNvPr id="28" name="Line 22"/>
            <p:cNvSpPr>
              <a:spLocks noChangeShapeType="1"/>
            </p:cNvSpPr>
            <p:nvPr/>
          </p:nvSpPr>
          <p:spPr bwMode="auto">
            <a:xfrm flipH="1">
              <a:off x="8487" y="4656"/>
              <a:ext cx="1311" cy="1"/>
            </a:xfrm>
            <a:prstGeom prst="line">
              <a:avLst/>
            </a:prstGeom>
            <a:noFill/>
            <a:ln w="26670">
              <a:solidFill>
                <a:srgbClr val="000000"/>
              </a:solidFill>
              <a:round/>
              <a:headEnd/>
              <a:tailEnd/>
            </a:ln>
          </p:spPr>
          <p:txBody>
            <a:bodyPr/>
            <a:lstStyle/>
            <a:p>
              <a:endParaRPr lang="tr-TR" sz="1200"/>
            </a:p>
          </p:txBody>
        </p:sp>
        <p:sp>
          <p:nvSpPr>
            <p:cNvPr id="29" name="Freeform 23"/>
            <p:cNvSpPr>
              <a:spLocks/>
            </p:cNvSpPr>
            <p:nvPr/>
          </p:nvSpPr>
          <p:spPr bwMode="auto">
            <a:xfrm>
              <a:off x="9248" y="7948"/>
              <a:ext cx="550" cy="295"/>
            </a:xfrm>
            <a:custGeom>
              <a:avLst/>
              <a:gdLst/>
              <a:ahLst/>
              <a:cxnLst>
                <a:cxn ang="0">
                  <a:pos x="127" y="168"/>
                </a:cxn>
                <a:cxn ang="0">
                  <a:pos x="0" y="0"/>
                </a:cxn>
                <a:cxn ang="0">
                  <a:pos x="550" y="168"/>
                </a:cxn>
                <a:cxn ang="0">
                  <a:pos x="0" y="295"/>
                </a:cxn>
                <a:cxn ang="0">
                  <a:pos x="127" y="168"/>
                </a:cxn>
              </a:cxnLst>
              <a:rect l="0" t="0" r="r" b="b"/>
              <a:pathLst>
                <a:path w="550" h="295">
                  <a:moveTo>
                    <a:pt x="127" y="168"/>
                  </a:moveTo>
                  <a:lnTo>
                    <a:pt x="0" y="0"/>
                  </a:lnTo>
                  <a:lnTo>
                    <a:pt x="550" y="168"/>
                  </a:lnTo>
                  <a:lnTo>
                    <a:pt x="0" y="295"/>
                  </a:lnTo>
                  <a:lnTo>
                    <a:pt x="127" y="168"/>
                  </a:lnTo>
                  <a:close/>
                </a:path>
              </a:pathLst>
            </a:custGeom>
            <a:solidFill>
              <a:srgbClr val="000000"/>
            </a:solidFill>
            <a:ln w="26670">
              <a:solidFill>
                <a:srgbClr val="000000"/>
              </a:solidFill>
              <a:prstDash val="solid"/>
              <a:round/>
              <a:headEnd/>
              <a:tailEnd/>
            </a:ln>
          </p:spPr>
          <p:txBody>
            <a:bodyPr/>
            <a:lstStyle/>
            <a:p>
              <a:endParaRPr lang="tr-TR" sz="1200"/>
            </a:p>
          </p:txBody>
        </p:sp>
        <p:sp>
          <p:nvSpPr>
            <p:cNvPr id="30" name="Line 24"/>
            <p:cNvSpPr>
              <a:spLocks noChangeShapeType="1"/>
            </p:cNvSpPr>
            <p:nvPr/>
          </p:nvSpPr>
          <p:spPr bwMode="auto">
            <a:xfrm>
              <a:off x="8148" y="8116"/>
              <a:ext cx="1312" cy="1"/>
            </a:xfrm>
            <a:prstGeom prst="line">
              <a:avLst/>
            </a:prstGeom>
            <a:noFill/>
            <a:ln w="26670">
              <a:solidFill>
                <a:srgbClr val="000000"/>
              </a:solidFill>
              <a:round/>
              <a:headEnd/>
              <a:tailEnd/>
            </a:ln>
          </p:spPr>
          <p:txBody>
            <a:bodyPr/>
            <a:lstStyle/>
            <a:p>
              <a:endParaRPr lang="tr-TR" sz="1200"/>
            </a:p>
          </p:txBody>
        </p:sp>
        <p:sp>
          <p:nvSpPr>
            <p:cNvPr id="31" name="Freeform 25"/>
            <p:cNvSpPr>
              <a:spLocks/>
            </p:cNvSpPr>
            <p:nvPr/>
          </p:nvSpPr>
          <p:spPr bwMode="auto">
            <a:xfrm>
              <a:off x="6667" y="5163"/>
              <a:ext cx="254" cy="548"/>
            </a:xfrm>
            <a:custGeom>
              <a:avLst/>
              <a:gdLst/>
              <a:ahLst/>
              <a:cxnLst>
                <a:cxn ang="0">
                  <a:pos x="127" y="126"/>
                </a:cxn>
                <a:cxn ang="0">
                  <a:pos x="254" y="0"/>
                </a:cxn>
                <a:cxn ang="0">
                  <a:pos x="127" y="548"/>
                </a:cxn>
                <a:cxn ang="0">
                  <a:pos x="0" y="0"/>
                </a:cxn>
                <a:cxn ang="0">
                  <a:pos x="127" y="126"/>
                </a:cxn>
              </a:cxnLst>
              <a:rect l="0" t="0" r="r" b="b"/>
              <a:pathLst>
                <a:path w="254" h="548">
                  <a:moveTo>
                    <a:pt x="127" y="126"/>
                  </a:moveTo>
                  <a:lnTo>
                    <a:pt x="254" y="0"/>
                  </a:lnTo>
                  <a:lnTo>
                    <a:pt x="127" y="548"/>
                  </a:lnTo>
                  <a:lnTo>
                    <a:pt x="0" y="0"/>
                  </a:lnTo>
                  <a:lnTo>
                    <a:pt x="127" y="126"/>
                  </a:lnTo>
                  <a:close/>
                </a:path>
              </a:pathLst>
            </a:custGeom>
            <a:solidFill>
              <a:srgbClr val="000000"/>
            </a:solidFill>
            <a:ln w="26670">
              <a:solidFill>
                <a:srgbClr val="000000"/>
              </a:solidFill>
              <a:prstDash val="solid"/>
              <a:round/>
              <a:headEnd/>
              <a:tailEnd/>
            </a:ln>
          </p:spPr>
          <p:txBody>
            <a:bodyPr/>
            <a:lstStyle/>
            <a:p>
              <a:endParaRPr lang="tr-TR" sz="1200"/>
            </a:p>
          </p:txBody>
        </p:sp>
        <p:sp>
          <p:nvSpPr>
            <p:cNvPr id="32" name="Line 26"/>
            <p:cNvSpPr>
              <a:spLocks noChangeShapeType="1"/>
            </p:cNvSpPr>
            <p:nvPr/>
          </p:nvSpPr>
          <p:spPr bwMode="auto">
            <a:xfrm>
              <a:off x="6794" y="4910"/>
              <a:ext cx="1" cy="464"/>
            </a:xfrm>
            <a:prstGeom prst="line">
              <a:avLst/>
            </a:prstGeom>
            <a:noFill/>
            <a:ln w="26670">
              <a:solidFill>
                <a:srgbClr val="000000"/>
              </a:solidFill>
              <a:round/>
              <a:headEnd/>
              <a:tailEnd/>
            </a:ln>
          </p:spPr>
          <p:txBody>
            <a:bodyPr/>
            <a:lstStyle/>
            <a:p>
              <a:endParaRPr lang="tr-TR" sz="1200"/>
            </a:p>
          </p:txBody>
        </p:sp>
        <p:sp>
          <p:nvSpPr>
            <p:cNvPr id="33" name="Freeform 27"/>
            <p:cNvSpPr>
              <a:spLocks/>
            </p:cNvSpPr>
            <p:nvPr/>
          </p:nvSpPr>
          <p:spPr bwMode="auto">
            <a:xfrm>
              <a:off x="6117" y="4910"/>
              <a:ext cx="296" cy="548"/>
            </a:xfrm>
            <a:custGeom>
              <a:avLst/>
              <a:gdLst/>
              <a:ahLst/>
              <a:cxnLst>
                <a:cxn ang="0">
                  <a:pos x="127" y="421"/>
                </a:cxn>
                <a:cxn ang="0">
                  <a:pos x="296" y="548"/>
                </a:cxn>
                <a:cxn ang="0">
                  <a:pos x="127" y="0"/>
                </a:cxn>
                <a:cxn ang="0">
                  <a:pos x="0" y="548"/>
                </a:cxn>
                <a:cxn ang="0">
                  <a:pos x="127" y="421"/>
                </a:cxn>
              </a:cxnLst>
              <a:rect l="0" t="0" r="r" b="b"/>
              <a:pathLst>
                <a:path w="296" h="548">
                  <a:moveTo>
                    <a:pt x="127" y="421"/>
                  </a:moveTo>
                  <a:lnTo>
                    <a:pt x="296" y="548"/>
                  </a:lnTo>
                  <a:lnTo>
                    <a:pt x="127" y="0"/>
                  </a:lnTo>
                  <a:lnTo>
                    <a:pt x="0" y="548"/>
                  </a:lnTo>
                  <a:lnTo>
                    <a:pt x="127" y="421"/>
                  </a:lnTo>
                  <a:close/>
                </a:path>
              </a:pathLst>
            </a:custGeom>
            <a:solidFill>
              <a:srgbClr val="000000"/>
            </a:solidFill>
            <a:ln w="26670">
              <a:solidFill>
                <a:srgbClr val="000000"/>
              </a:solidFill>
              <a:prstDash val="solid"/>
              <a:round/>
              <a:headEnd/>
              <a:tailEnd/>
            </a:ln>
          </p:spPr>
          <p:txBody>
            <a:bodyPr/>
            <a:lstStyle/>
            <a:p>
              <a:endParaRPr lang="tr-TR" sz="1200"/>
            </a:p>
          </p:txBody>
        </p:sp>
        <p:sp>
          <p:nvSpPr>
            <p:cNvPr id="34" name="Line 28"/>
            <p:cNvSpPr>
              <a:spLocks noChangeShapeType="1"/>
            </p:cNvSpPr>
            <p:nvPr/>
          </p:nvSpPr>
          <p:spPr bwMode="auto">
            <a:xfrm flipV="1">
              <a:off x="6244" y="5247"/>
              <a:ext cx="1" cy="464"/>
            </a:xfrm>
            <a:prstGeom prst="line">
              <a:avLst/>
            </a:prstGeom>
            <a:noFill/>
            <a:ln w="26670">
              <a:solidFill>
                <a:srgbClr val="000000"/>
              </a:solidFill>
              <a:round/>
              <a:headEnd/>
              <a:tailEnd/>
            </a:ln>
          </p:spPr>
          <p:txBody>
            <a:bodyPr/>
            <a:lstStyle/>
            <a:p>
              <a:endParaRPr lang="tr-TR" sz="1200"/>
            </a:p>
          </p:txBody>
        </p:sp>
        <p:sp>
          <p:nvSpPr>
            <p:cNvPr id="35" name="Freeform 29"/>
            <p:cNvSpPr>
              <a:spLocks/>
            </p:cNvSpPr>
            <p:nvPr/>
          </p:nvSpPr>
          <p:spPr bwMode="auto">
            <a:xfrm>
              <a:off x="6667" y="7019"/>
              <a:ext cx="254" cy="549"/>
            </a:xfrm>
            <a:custGeom>
              <a:avLst/>
              <a:gdLst/>
              <a:ahLst/>
              <a:cxnLst>
                <a:cxn ang="0">
                  <a:pos x="127" y="127"/>
                </a:cxn>
                <a:cxn ang="0">
                  <a:pos x="254" y="0"/>
                </a:cxn>
                <a:cxn ang="0">
                  <a:pos x="127" y="549"/>
                </a:cxn>
                <a:cxn ang="0">
                  <a:pos x="0" y="0"/>
                </a:cxn>
                <a:cxn ang="0">
                  <a:pos x="127" y="127"/>
                </a:cxn>
              </a:cxnLst>
              <a:rect l="0" t="0" r="r" b="b"/>
              <a:pathLst>
                <a:path w="254" h="549">
                  <a:moveTo>
                    <a:pt x="127" y="127"/>
                  </a:moveTo>
                  <a:lnTo>
                    <a:pt x="254" y="0"/>
                  </a:lnTo>
                  <a:lnTo>
                    <a:pt x="127" y="549"/>
                  </a:lnTo>
                  <a:lnTo>
                    <a:pt x="0" y="0"/>
                  </a:lnTo>
                  <a:lnTo>
                    <a:pt x="127" y="127"/>
                  </a:lnTo>
                  <a:close/>
                </a:path>
              </a:pathLst>
            </a:custGeom>
            <a:solidFill>
              <a:srgbClr val="000000"/>
            </a:solidFill>
            <a:ln w="26670">
              <a:solidFill>
                <a:srgbClr val="000000"/>
              </a:solidFill>
              <a:prstDash val="solid"/>
              <a:round/>
              <a:headEnd/>
              <a:tailEnd/>
            </a:ln>
          </p:spPr>
          <p:txBody>
            <a:bodyPr/>
            <a:lstStyle/>
            <a:p>
              <a:endParaRPr lang="tr-TR" sz="1200"/>
            </a:p>
          </p:txBody>
        </p:sp>
        <p:sp>
          <p:nvSpPr>
            <p:cNvPr id="36" name="Line 30"/>
            <p:cNvSpPr>
              <a:spLocks noChangeShapeType="1"/>
            </p:cNvSpPr>
            <p:nvPr/>
          </p:nvSpPr>
          <p:spPr bwMode="auto">
            <a:xfrm>
              <a:off x="6794" y="6766"/>
              <a:ext cx="1" cy="464"/>
            </a:xfrm>
            <a:prstGeom prst="line">
              <a:avLst/>
            </a:prstGeom>
            <a:noFill/>
            <a:ln w="26670">
              <a:solidFill>
                <a:srgbClr val="000000"/>
              </a:solidFill>
              <a:round/>
              <a:headEnd/>
              <a:tailEnd/>
            </a:ln>
          </p:spPr>
          <p:txBody>
            <a:bodyPr/>
            <a:lstStyle/>
            <a:p>
              <a:endParaRPr lang="tr-TR" sz="1200"/>
            </a:p>
          </p:txBody>
        </p:sp>
        <p:sp>
          <p:nvSpPr>
            <p:cNvPr id="37" name="Freeform 31"/>
            <p:cNvSpPr>
              <a:spLocks/>
            </p:cNvSpPr>
            <p:nvPr/>
          </p:nvSpPr>
          <p:spPr bwMode="auto">
            <a:xfrm>
              <a:off x="6117" y="6766"/>
              <a:ext cx="296" cy="549"/>
            </a:xfrm>
            <a:custGeom>
              <a:avLst/>
              <a:gdLst/>
              <a:ahLst/>
              <a:cxnLst>
                <a:cxn ang="0">
                  <a:pos x="127" y="422"/>
                </a:cxn>
                <a:cxn ang="0">
                  <a:pos x="296" y="549"/>
                </a:cxn>
                <a:cxn ang="0">
                  <a:pos x="127" y="0"/>
                </a:cxn>
                <a:cxn ang="0">
                  <a:pos x="0" y="549"/>
                </a:cxn>
                <a:cxn ang="0">
                  <a:pos x="127" y="422"/>
                </a:cxn>
              </a:cxnLst>
              <a:rect l="0" t="0" r="r" b="b"/>
              <a:pathLst>
                <a:path w="296" h="549">
                  <a:moveTo>
                    <a:pt x="127" y="422"/>
                  </a:moveTo>
                  <a:lnTo>
                    <a:pt x="296" y="549"/>
                  </a:lnTo>
                  <a:lnTo>
                    <a:pt x="127" y="0"/>
                  </a:lnTo>
                  <a:lnTo>
                    <a:pt x="0" y="549"/>
                  </a:lnTo>
                  <a:lnTo>
                    <a:pt x="127" y="422"/>
                  </a:lnTo>
                  <a:close/>
                </a:path>
              </a:pathLst>
            </a:custGeom>
            <a:solidFill>
              <a:srgbClr val="000000"/>
            </a:solidFill>
            <a:ln w="26670">
              <a:solidFill>
                <a:srgbClr val="000000"/>
              </a:solidFill>
              <a:prstDash val="solid"/>
              <a:round/>
              <a:headEnd/>
              <a:tailEnd/>
            </a:ln>
          </p:spPr>
          <p:txBody>
            <a:bodyPr/>
            <a:lstStyle/>
            <a:p>
              <a:endParaRPr lang="tr-TR" sz="1200"/>
            </a:p>
          </p:txBody>
        </p:sp>
        <p:sp>
          <p:nvSpPr>
            <p:cNvPr id="38" name="Line 32"/>
            <p:cNvSpPr>
              <a:spLocks noChangeShapeType="1"/>
            </p:cNvSpPr>
            <p:nvPr/>
          </p:nvSpPr>
          <p:spPr bwMode="auto">
            <a:xfrm flipV="1">
              <a:off x="6244" y="7104"/>
              <a:ext cx="1" cy="464"/>
            </a:xfrm>
            <a:prstGeom prst="line">
              <a:avLst/>
            </a:prstGeom>
            <a:noFill/>
            <a:ln w="26670">
              <a:solidFill>
                <a:srgbClr val="000000"/>
              </a:solidFill>
              <a:round/>
              <a:headEnd/>
              <a:tailEnd/>
            </a:ln>
          </p:spPr>
          <p:txBody>
            <a:bodyPr/>
            <a:lstStyle/>
            <a:p>
              <a:endParaRPr lang="tr-TR" sz="1200"/>
            </a:p>
          </p:txBody>
        </p:sp>
        <p:sp>
          <p:nvSpPr>
            <p:cNvPr id="39" name="Text Box 33"/>
            <p:cNvSpPr txBox="1">
              <a:spLocks noChangeArrowheads="1"/>
            </p:cNvSpPr>
            <p:nvPr/>
          </p:nvSpPr>
          <p:spPr bwMode="auto">
            <a:xfrm>
              <a:off x="5760" y="2337"/>
              <a:ext cx="1620" cy="900"/>
            </a:xfrm>
            <a:prstGeom prst="rect">
              <a:avLst/>
            </a:prstGeom>
            <a:noFill/>
            <a:ln w="9525">
              <a:noFill/>
              <a:miter lim="800000"/>
              <a:headEnd/>
              <a:tailEnd/>
            </a:ln>
          </p:spPr>
          <p:txBody>
            <a:bodyPr/>
            <a:lstStyle/>
            <a:p>
              <a:pPr algn="ctr" eaLnBrk="0" hangingPunct="0"/>
              <a:r>
                <a:rPr lang="en-US" sz="1050"/>
                <a:t>Eşzamanlı</a:t>
              </a:r>
            </a:p>
            <a:p>
              <a:pPr algn="ctr" eaLnBrk="0" hangingPunct="0"/>
              <a:r>
                <a:rPr lang="en-US" sz="1050"/>
                <a:t>Aktiviteler</a:t>
              </a:r>
              <a:endParaRPr lang="en-US" sz="1000">
                <a:latin typeface="Times New Roman" pitchFamily="18" charset="0"/>
              </a:endParaRPr>
            </a:p>
          </p:txBody>
        </p:sp>
        <p:sp>
          <p:nvSpPr>
            <p:cNvPr id="40" name="Text Box 34"/>
            <p:cNvSpPr txBox="1">
              <a:spLocks noChangeArrowheads="1"/>
            </p:cNvSpPr>
            <p:nvPr/>
          </p:nvSpPr>
          <p:spPr bwMode="auto">
            <a:xfrm>
              <a:off x="5400" y="3807"/>
              <a:ext cx="2340" cy="900"/>
            </a:xfrm>
            <a:prstGeom prst="rect">
              <a:avLst/>
            </a:prstGeom>
            <a:noFill/>
            <a:ln w="9525">
              <a:noFill/>
              <a:miter lim="800000"/>
              <a:headEnd/>
              <a:tailEnd/>
            </a:ln>
          </p:spPr>
          <p:txBody>
            <a:bodyPr/>
            <a:lstStyle/>
            <a:p>
              <a:pPr algn="ctr" eaLnBrk="0" hangingPunct="0"/>
              <a:endParaRPr lang="en-US" sz="1100"/>
            </a:p>
            <a:p>
              <a:pPr algn="ctr" eaLnBrk="0" hangingPunct="0"/>
              <a:r>
                <a:rPr lang="en-US" sz="1100"/>
                <a:t>Tanımlama</a:t>
              </a:r>
              <a:endParaRPr lang="en-US" sz="1000">
                <a:latin typeface="Times New Roman" pitchFamily="18" charset="0"/>
              </a:endParaRPr>
            </a:p>
          </p:txBody>
        </p:sp>
        <p:sp>
          <p:nvSpPr>
            <p:cNvPr id="41" name="Text Box 35"/>
            <p:cNvSpPr txBox="1">
              <a:spLocks noChangeArrowheads="1"/>
            </p:cNvSpPr>
            <p:nvPr/>
          </p:nvSpPr>
          <p:spPr bwMode="auto">
            <a:xfrm>
              <a:off x="9900" y="3957"/>
              <a:ext cx="2520" cy="900"/>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lstStyle/>
            <a:p>
              <a:pPr algn="ctr" eaLnBrk="0" hangingPunct="0"/>
              <a:r>
                <a:rPr lang="en-US" sz="1200" dirty="0" err="1">
                  <a:solidFill>
                    <a:schemeClr val="dk1"/>
                  </a:solidFill>
                  <a:latin typeface="+mn-lt"/>
                </a:rPr>
                <a:t>İlk</a:t>
              </a:r>
              <a:r>
                <a:rPr lang="en-US" sz="1200" dirty="0">
                  <a:solidFill>
                    <a:schemeClr val="dk1"/>
                  </a:solidFill>
                  <a:latin typeface="+mn-lt"/>
                </a:rPr>
                <a:t> </a:t>
              </a:r>
            </a:p>
            <a:p>
              <a:pPr algn="ctr" eaLnBrk="0" hangingPunct="0"/>
              <a:r>
                <a:rPr lang="en-US" sz="1200" dirty="0" err="1">
                  <a:solidFill>
                    <a:schemeClr val="dk1"/>
                  </a:solidFill>
                  <a:latin typeface="+mn-lt"/>
                </a:rPr>
                <a:t>Sürüm</a:t>
              </a:r>
              <a:endParaRPr lang="en-US" sz="1200" dirty="0">
                <a:solidFill>
                  <a:schemeClr val="dk1"/>
                </a:solidFill>
                <a:latin typeface="+mn-lt"/>
              </a:endParaRPr>
            </a:p>
          </p:txBody>
        </p:sp>
        <p:sp>
          <p:nvSpPr>
            <p:cNvPr id="42" name="Text Box 36"/>
            <p:cNvSpPr txBox="1">
              <a:spLocks noChangeArrowheads="1"/>
            </p:cNvSpPr>
            <p:nvPr/>
          </p:nvSpPr>
          <p:spPr bwMode="auto">
            <a:xfrm>
              <a:off x="720" y="5802"/>
              <a:ext cx="2340" cy="900"/>
            </a:xfrm>
            <a:prstGeom prst="rect">
              <a:avLst/>
            </a:prstGeom>
            <a:noFill/>
            <a:ln w="9525">
              <a:noFill/>
              <a:miter lim="800000"/>
              <a:headEnd/>
              <a:tailEnd/>
            </a:ln>
          </p:spPr>
          <p:txBody>
            <a:bodyPr/>
            <a:lstStyle/>
            <a:p>
              <a:pPr algn="ctr" eaLnBrk="0" hangingPunct="0"/>
              <a:r>
                <a:rPr lang="en-US" sz="1050"/>
                <a:t>Genel</a:t>
              </a:r>
            </a:p>
            <a:p>
              <a:pPr algn="ctr" eaLnBrk="0" hangingPunct="0"/>
              <a:r>
                <a:rPr lang="en-US" sz="1050"/>
                <a:t>Tanımlama</a:t>
              </a:r>
              <a:endParaRPr lang="en-US" sz="1000">
                <a:latin typeface="Times New Roman" pitchFamily="18" charset="0"/>
              </a:endParaRPr>
            </a:p>
          </p:txBody>
        </p:sp>
        <p:sp>
          <p:nvSpPr>
            <p:cNvPr id="43" name="Text Box 37"/>
            <p:cNvSpPr txBox="1">
              <a:spLocks noChangeArrowheads="1"/>
            </p:cNvSpPr>
            <p:nvPr/>
          </p:nvSpPr>
          <p:spPr bwMode="auto">
            <a:xfrm>
              <a:off x="9990" y="7662"/>
              <a:ext cx="2340" cy="900"/>
            </a:xfrm>
            <a:prstGeom prst="rect">
              <a:avLst/>
            </a:prstGeom>
            <a:noFill/>
            <a:ln w="9525">
              <a:noFill/>
              <a:miter lim="800000"/>
              <a:headEnd/>
              <a:tailEnd/>
            </a:ln>
          </p:spPr>
          <p:txBody>
            <a:bodyPr/>
            <a:lstStyle/>
            <a:p>
              <a:pPr algn="ctr" eaLnBrk="0" hangingPunct="0"/>
              <a:r>
                <a:rPr lang="en-US" sz="1050"/>
                <a:t>Son </a:t>
              </a:r>
            </a:p>
            <a:p>
              <a:pPr algn="ctr" eaLnBrk="0" hangingPunct="0"/>
              <a:r>
                <a:rPr lang="en-US" sz="1050"/>
                <a:t>Sürüm</a:t>
              </a:r>
              <a:endParaRPr lang="en-US" sz="1000">
                <a:latin typeface="Times New Roman" pitchFamily="18" charset="0"/>
              </a:endParaRPr>
            </a:p>
          </p:txBody>
        </p:sp>
        <p:sp>
          <p:nvSpPr>
            <p:cNvPr id="44" name="Text Box 38"/>
            <p:cNvSpPr txBox="1">
              <a:spLocks noChangeArrowheads="1"/>
            </p:cNvSpPr>
            <p:nvPr/>
          </p:nvSpPr>
          <p:spPr bwMode="auto">
            <a:xfrm>
              <a:off x="5400" y="5967"/>
              <a:ext cx="2340" cy="900"/>
            </a:xfrm>
            <a:prstGeom prst="rect">
              <a:avLst/>
            </a:prstGeom>
            <a:noFill/>
            <a:ln w="9525">
              <a:noFill/>
              <a:miter lim="800000"/>
              <a:headEnd/>
              <a:tailEnd/>
            </a:ln>
          </p:spPr>
          <p:txBody>
            <a:bodyPr/>
            <a:lstStyle/>
            <a:p>
              <a:pPr algn="ctr" eaLnBrk="0" hangingPunct="0"/>
              <a:r>
                <a:rPr lang="en-US" sz="1100"/>
                <a:t>Geliştirme</a:t>
              </a:r>
              <a:endParaRPr lang="en-US" sz="1100">
                <a:latin typeface="Times New Roman" pitchFamily="18" charset="0"/>
              </a:endParaRPr>
            </a:p>
          </p:txBody>
        </p:sp>
        <p:sp>
          <p:nvSpPr>
            <p:cNvPr id="45" name="Text Box 39"/>
            <p:cNvSpPr txBox="1">
              <a:spLocks noChangeArrowheads="1"/>
            </p:cNvSpPr>
            <p:nvPr/>
          </p:nvSpPr>
          <p:spPr bwMode="auto">
            <a:xfrm>
              <a:off x="5400" y="7842"/>
              <a:ext cx="2340" cy="900"/>
            </a:xfrm>
            <a:prstGeom prst="rect">
              <a:avLst/>
            </a:prstGeom>
            <a:noFill/>
            <a:ln w="9525">
              <a:noFill/>
              <a:miter lim="800000"/>
              <a:headEnd/>
              <a:tailEnd/>
            </a:ln>
          </p:spPr>
          <p:txBody>
            <a:bodyPr/>
            <a:lstStyle/>
            <a:p>
              <a:pPr algn="ctr" eaLnBrk="0" hangingPunct="0"/>
              <a:r>
                <a:rPr lang="en-US" sz="1050"/>
                <a:t>Test Etme</a:t>
              </a:r>
            </a:p>
          </p:txBody>
        </p:sp>
        <p:sp>
          <p:nvSpPr>
            <p:cNvPr id="46" name="Text Box 40"/>
            <p:cNvSpPr txBox="1">
              <a:spLocks noChangeArrowheads="1"/>
            </p:cNvSpPr>
            <p:nvPr/>
          </p:nvSpPr>
          <p:spPr bwMode="auto">
            <a:xfrm>
              <a:off x="9900" y="5757"/>
              <a:ext cx="2520" cy="900"/>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lstStyle/>
            <a:p>
              <a:pPr algn="ctr" eaLnBrk="0" hangingPunct="0"/>
              <a:r>
                <a:rPr lang="en-US" sz="1200" dirty="0" err="1"/>
                <a:t>Ara</a:t>
              </a:r>
              <a:endParaRPr lang="en-US" sz="1200" dirty="0"/>
            </a:p>
            <a:p>
              <a:pPr algn="ctr" eaLnBrk="0" hangingPunct="0"/>
              <a:r>
                <a:rPr lang="en-US" sz="1200" dirty="0" err="1"/>
                <a:t>Sürümler</a:t>
              </a:r>
              <a:endParaRPr lang="en-US" sz="1200" dirty="0"/>
            </a:p>
          </p:txBody>
        </p:sp>
      </p:grpSp>
    </p:spTree>
  </p:cSld>
  <p:clrMapOvr>
    <a:masterClrMapping/>
  </p:clrMapOvr>
  <p:transition spd="med">
    <p:pull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t2.gstatic.com/images?q=tbn:ANd9GcT8vmyGovr74-u0EjjMfpQFMqP7bmHcL9hYCC981nul5ybZ_qgsgA"/>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flipH="1">
            <a:off x="4053430" y="3965362"/>
            <a:ext cx="3816424" cy="2820068"/>
          </a:xfrm>
          <a:prstGeom prst="rect">
            <a:avLst/>
          </a:prstGeom>
          <a:noFill/>
        </p:spPr>
      </p:pic>
      <p:sp>
        <p:nvSpPr>
          <p:cNvPr id="174083" name="Rectangle 3"/>
          <p:cNvSpPr>
            <a:spLocks noGrp="1" noChangeArrowheads="1"/>
          </p:cNvSpPr>
          <p:nvPr>
            <p:ph sz="quarter" idx="1"/>
          </p:nvPr>
        </p:nvSpPr>
        <p:spPr>
          <a:xfrm>
            <a:off x="914400" y="1844824"/>
            <a:ext cx="7761288" cy="4463901"/>
          </a:xfrm>
        </p:spPr>
        <p:txBody>
          <a:bodyPr>
            <a:normAutofit/>
          </a:bodyPr>
          <a:lstStyle/>
          <a:p>
            <a:r>
              <a:rPr lang="tr-TR" sz="2000" dirty="0" smtClean="0"/>
              <a:t>Banka ve şubeleri olan işletme uygulamaları</a:t>
            </a:r>
            <a:r>
              <a:rPr lang="tr-TR" sz="2000" dirty="0"/>
              <a:t>.</a:t>
            </a:r>
          </a:p>
          <a:p>
            <a:endParaRPr lang="tr-TR" sz="2000" dirty="0"/>
          </a:p>
          <a:p>
            <a:r>
              <a:rPr lang="tr-TR" sz="2000" dirty="0"/>
              <a:t>Önce sistem geliştirilir ve </a:t>
            </a:r>
            <a:r>
              <a:rPr lang="tr-TR" sz="2000" dirty="0" smtClean="0"/>
              <a:t>adım adım dağıtılır.</a:t>
            </a:r>
            <a:endParaRPr lang="tr-TR" sz="2000" dirty="0"/>
          </a:p>
          <a:p>
            <a:endParaRPr lang="tr-TR" sz="2000" dirty="0"/>
          </a:p>
          <a:p>
            <a:r>
              <a:rPr lang="tr-TR" sz="2000" dirty="0" smtClean="0"/>
              <a:t>Her adımda geri besleme ile düzeltmeler yapılır.</a:t>
            </a:r>
            <a:endParaRPr lang="tr-TR" sz="2000" dirty="0"/>
          </a:p>
          <a:p>
            <a:endParaRPr lang="tr-TR" sz="2000" dirty="0"/>
          </a:p>
          <a:p>
            <a:pPr>
              <a:buNone/>
            </a:pPr>
            <a:endParaRPr lang="tr-TR" sz="2000" dirty="0"/>
          </a:p>
        </p:txBody>
      </p:sp>
      <p:sp>
        <p:nvSpPr>
          <p:cNvPr id="6" name="5 Slayt Numarası Yer Tutucusu"/>
          <p:cNvSpPr>
            <a:spLocks noGrp="1"/>
          </p:cNvSpPr>
          <p:nvPr>
            <p:ph type="sldNum" sz="quarter" idx="15"/>
          </p:nvPr>
        </p:nvSpPr>
        <p:spPr>
          <a:xfrm>
            <a:off x="8073594" y="5734050"/>
            <a:ext cx="737592" cy="521208"/>
          </a:xfrm>
        </p:spPr>
        <p:txBody>
          <a:bodyPr/>
          <a:lstStyle/>
          <a:p>
            <a:fld id="{F9B32278-1067-4238-B87A-26C4F75F6D31}" type="slidenum">
              <a:rPr lang="el-GR" smtClean="0"/>
              <a:pPr/>
              <a:t>23</a:t>
            </a:fld>
            <a:r>
              <a:rPr lang="tr-TR" dirty="0" smtClean="0"/>
              <a:t>/33</a:t>
            </a:r>
            <a:endParaRPr lang="el-GR" dirty="0"/>
          </a:p>
        </p:txBody>
      </p:sp>
      <p:sp>
        <p:nvSpPr>
          <p:cNvPr id="8" name="69 Veri Yer Tutucusu"/>
          <p:cNvSpPr>
            <a:spLocks noGrp="1"/>
          </p:cNvSpPr>
          <p:nvPr>
            <p:ph type="dt" sz="half" idx="14"/>
          </p:nvPr>
        </p:nvSpPr>
        <p:spPr>
          <a:xfrm rot="16200000">
            <a:off x="-672104" y="2313990"/>
            <a:ext cx="2011680" cy="384048"/>
          </a:xfrm>
        </p:spPr>
        <p:txBody>
          <a:bodyPr/>
          <a:lstStyle/>
          <a:p>
            <a:r>
              <a:rPr lang="tr-TR" sz="1400" dirty="0" smtClean="0">
                <a:solidFill>
                  <a:schemeClr val="bg1"/>
                </a:solidFill>
              </a:rPr>
              <a:t>Yazılım Mühendisliği</a:t>
            </a:r>
            <a:endParaRPr lang="el-GR" sz="1400" dirty="0">
              <a:solidFill>
                <a:schemeClr val="bg1"/>
              </a:solidFill>
            </a:endParaRPr>
          </a:p>
        </p:txBody>
      </p:sp>
      <p:sp>
        <p:nvSpPr>
          <p:cNvPr id="7" name="6 Dikdörtgen"/>
          <p:cNvSpPr/>
          <p:nvPr/>
        </p:nvSpPr>
        <p:spPr>
          <a:xfrm>
            <a:off x="827584" y="260648"/>
            <a:ext cx="4721164" cy="461665"/>
          </a:xfrm>
          <a:prstGeom prst="rect">
            <a:avLst/>
          </a:prstGeom>
        </p:spPr>
        <p:txBody>
          <a:bodyPr wrap="none">
            <a:spAutoFit/>
          </a:bodyPr>
          <a:lstStyle/>
          <a:p>
            <a:r>
              <a:rPr lang="tr-TR" sz="2400" dirty="0" smtClean="0"/>
              <a:t>Evrimsel Geliştirme Süreç Modeli</a:t>
            </a:r>
            <a:endParaRPr lang="tr-TR" sz="2400" dirty="0"/>
          </a:p>
        </p:txBody>
      </p:sp>
      <p:sp>
        <p:nvSpPr>
          <p:cNvPr id="9" name="8 Dikdörtgen"/>
          <p:cNvSpPr/>
          <p:nvPr/>
        </p:nvSpPr>
        <p:spPr>
          <a:xfrm>
            <a:off x="1475656" y="4293096"/>
            <a:ext cx="5112568" cy="2308324"/>
          </a:xfrm>
          <a:prstGeom prst="rect">
            <a:avLst/>
          </a:prstGeom>
        </p:spPr>
        <p:txBody>
          <a:bodyPr wrap="square">
            <a:spAutoFit/>
          </a:bodyPr>
          <a:lstStyle/>
          <a:p>
            <a:r>
              <a:rPr lang="tr-TR" b="1" dirty="0" smtClean="0">
                <a:solidFill>
                  <a:schemeClr val="accent1">
                    <a:lumMod val="75000"/>
                  </a:schemeClr>
                </a:solidFill>
                <a:effectLst>
                  <a:outerShdw blurRad="38100" dist="38100" dir="2700000" algn="tl">
                    <a:srgbClr val="000000">
                      <a:alpha val="43137"/>
                    </a:srgbClr>
                  </a:outerShdw>
                </a:effectLst>
              </a:rPr>
              <a:t>Sorunlar :</a:t>
            </a:r>
          </a:p>
          <a:p>
            <a:endParaRPr lang="tr-TR" b="1" dirty="0" smtClean="0">
              <a:solidFill>
                <a:schemeClr val="accent1">
                  <a:lumMod val="75000"/>
                </a:schemeClr>
              </a:solidFill>
              <a:effectLst>
                <a:outerShdw blurRad="38100" dist="38100" dir="2700000" algn="tl">
                  <a:srgbClr val="000000">
                    <a:alpha val="43137"/>
                  </a:srgbClr>
                </a:outerShdw>
              </a:effectLst>
            </a:endParaRPr>
          </a:p>
          <a:p>
            <a:pPr marL="363538">
              <a:buFont typeface="Arial" pitchFamily="34" charset="0"/>
              <a:buChar char="•"/>
            </a:pPr>
            <a:r>
              <a:rPr lang="tr-TR" b="1" dirty="0" smtClean="0">
                <a:solidFill>
                  <a:schemeClr val="accent1">
                    <a:lumMod val="75000"/>
                  </a:schemeClr>
                </a:solidFill>
              </a:rPr>
              <a:t>Değişiklik denetimi</a:t>
            </a:r>
          </a:p>
          <a:p>
            <a:pPr marL="363538"/>
            <a:endParaRPr lang="tr-TR" b="1" dirty="0" smtClean="0">
              <a:solidFill>
                <a:schemeClr val="accent1">
                  <a:lumMod val="75000"/>
                </a:schemeClr>
              </a:solidFill>
            </a:endParaRPr>
          </a:p>
          <a:p>
            <a:pPr marL="363538">
              <a:buFont typeface="Arial" pitchFamily="34" charset="0"/>
              <a:buChar char="•"/>
            </a:pPr>
            <a:r>
              <a:rPr lang="tr-TR" b="1" dirty="0" smtClean="0">
                <a:solidFill>
                  <a:schemeClr val="accent1">
                    <a:lumMod val="75000"/>
                  </a:schemeClr>
                </a:solidFill>
              </a:rPr>
              <a:t>Konfigürasyon Yönetimidir</a:t>
            </a:r>
          </a:p>
          <a:p>
            <a:pPr marL="536575" lvl="1"/>
            <a:r>
              <a:rPr lang="tr-TR" b="1" dirty="0" smtClean="0">
                <a:solidFill>
                  <a:schemeClr val="accent1">
                    <a:lumMod val="75000"/>
                  </a:schemeClr>
                </a:solidFill>
              </a:rPr>
              <a:t>Sürüm Yönetimi</a:t>
            </a:r>
          </a:p>
          <a:p>
            <a:pPr marL="536575" lvl="1"/>
            <a:r>
              <a:rPr lang="tr-TR" b="1" dirty="0" smtClean="0">
                <a:solidFill>
                  <a:schemeClr val="accent1">
                    <a:lumMod val="75000"/>
                  </a:schemeClr>
                </a:solidFill>
              </a:rPr>
              <a:t>Değişiklik Yönetimi</a:t>
            </a:r>
          </a:p>
          <a:p>
            <a:pPr marL="536575" lvl="1"/>
            <a:r>
              <a:rPr lang="tr-TR" b="1" dirty="0" smtClean="0">
                <a:solidFill>
                  <a:schemeClr val="accent1">
                    <a:lumMod val="75000"/>
                  </a:schemeClr>
                </a:solidFill>
              </a:rPr>
              <a:t>Kalite Yönetimi</a:t>
            </a:r>
            <a:endParaRPr lang="tr-TR" b="1" dirty="0">
              <a:solidFill>
                <a:schemeClr val="accent1">
                  <a:lumMod val="75000"/>
                </a:schemeClr>
              </a:solidFill>
            </a:endParaRPr>
          </a:p>
        </p:txBody>
      </p:sp>
    </p:spTree>
  </p:cSld>
  <p:clrMapOvr>
    <a:masterClrMapping/>
  </p:clrMapOvr>
  <p:transition spd="med">
    <p:pull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3"/>
          <p:cNvSpPr>
            <a:spLocks noGrp="1" noChangeArrowheads="1"/>
          </p:cNvSpPr>
          <p:nvPr>
            <p:ph type="title"/>
          </p:nvPr>
        </p:nvSpPr>
        <p:spPr>
          <a:xfrm>
            <a:off x="357158" y="214290"/>
            <a:ext cx="8050212" cy="774700"/>
          </a:xfrm>
          <a:noFill/>
          <a:ln/>
        </p:spPr>
        <p:txBody>
          <a:bodyPr/>
          <a:lstStyle/>
          <a:p>
            <a:r>
              <a:rPr lang="tr-TR" smtClean="0"/>
              <a:t>  Artirimsal </a:t>
            </a:r>
            <a:r>
              <a:rPr lang="tr-TR" dirty="0"/>
              <a:t>Geliştirme Süreç Modeli</a:t>
            </a:r>
          </a:p>
        </p:txBody>
      </p:sp>
      <p:sp>
        <p:nvSpPr>
          <p:cNvPr id="176130" name="Rectangle 2"/>
          <p:cNvSpPr>
            <a:spLocks noGrp="1" noChangeArrowheads="1"/>
          </p:cNvSpPr>
          <p:nvPr>
            <p:ph sz="quarter" idx="1"/>
          </p:nvPr>
        </p:nvSpPr>
        <p:spPr>
          <a:xfrm>
            <a:off x="539552" y="1268760"/>
            <a:ext cx="8208962" cy="3080384"/>
          </a:xfrm>
        </p:spPr>
        <p:txBody>
          <a:bodyPr>
            <a:normAutofit lnSpcReduction="10000"/>
          </a:bodyPr>
          <a:lstStyle/>
          <a:p>
            <a:pPr>
              <a:lnSpc>
                <a:spcPct val="105000"/>
              </a:lnSpc>
              <a:spcBef>
                <a:spcPct val="10000"/>
              </a:spcBef>
            </a:pPr>
            <a:r>
              <a:rPr lang="tr-TR" sz="1800" dirty="0"/>
              <a:t>Üretilen </a:t>
            </a:r>
            <a:r>
              <a:rPr lang="tr-TR" sz="1800" dirty="0">
                <a:solidFill>
                  <a:srgbClr val="77212B"/>
                </a:solidFill>
              </a:rPr>
              <a:t>her yazılım sürümü birbirini kapsayacak</a:t>
            </a:r>
            <a:r>
              <a:rPr lang="tr-TR" sz="1800" dirty="0"/>
              <a:t> ve giderek artan sayıda işlev içerecek şekilde geliştirilir.</a:t>
            </a:r>
          </a:p>
          <a:p>
            <a:pPr>
              <a:lnSpc>
                <a:spcPct val="105000"/>
              </a:lnSpc>
              <a:spcBef>
                <a:spcPct val="10000"/>
              </a:spcBef>
            </a:pPr>
            <a:endParaRPr lang="tr-TR" sz="1800" dirty="0"/>
          </a:p>
          <a:p>
            <a:pPr>
              <a:lnSpc>
                <a:spcPct val="105000"/>
              </a:lnSpc>
              <a:spcBef>
                <a:spcPct val="10000"/>
              </a:spcBef>
            </a:pPr>
            <a:r>
              <a:rPr lang="tr-TR" sz="1800" dirty="0"/>
              <a:t>Öğrencilerin bir dönem boyunca geliştirmeleri gereken bir programlama ödevinin 2 haftada bir gelişiminin izlenmesi (bitirme tezleri).</a:t>
            </a:r>
          </a:p>
          <a:p>
            <a:pPr>
              <a:lnSpc>
                <a:spcPct val="105000"/>
              </a:lnSpc>
              <a:spcBef>
                <a:spcPct val="10000"/>
              </a:spcBef>
            </a:pPr>
            <a:endParaRPr lang="tr-TR" sz="1800" dirty="0"/>
          </a:p>
          <a:p>
            <a:pPr>
              <a:lnSpc>
                <a:spcPct val="105000"/>
              </a:lnSpc>
              <a:spcBef>
                <a:spcPct val="10000"/>
              </a:spcBef>
            </a:pPr>
            <a:r>
              <a:rPr lang="tr-TR" sz="1800" dirty="0"/>
              <a:t>Uzun zaman alabilecek ve sistemin eksik işlevlikle çalışabileceği türdeki projeler bu modele uygun olabilir. </a:t>
            </a:r>
          </a:p>
          <a:p>
            <a:pPr>
              <a:lnSpc>
                <a:spcPct val="105000"/>
              </a:lnSpc>
              <a:spcBef>
                <a:spcPct val="10000"/>
              </a:spcBef>
            </a:pPr>
            <a:endParaRPr lang="tr-TR" sz="1800" dirty="0"/>
          </a:p>
          <a:p>
            <a:pPr>
              <a:lnSpc>
                <a:spcPct val="105000"/>
              </a:lnSpc>
              <a:spcBef>
                <a:spcPct val="10000"/>
              </a:spcBef>
            </a:pPr>
            <a:r>
              <a:rPr lang="tr-TR" sz="1800" dirty="0"/>
              <a:t>Bir taraftan kullanım, diğer taraftan üretim yapılır.</a:t>
            </a:r>
          </a:p>
        </p:txBody>
      </p:sp>
      <p:sp>
        <p:nvSpPr>
          <p:cNvPr id="6" name="5 Slayt Numarası Yer Tutucusu"/>
          <p:cNvSpPr>
            <a:spLocks noGrp="1"/>
          </p:cNvSpPr>
          <p:nvPr>
            <p:ph type="sldNum" sz="quarter" idx="15"/>
          </p:nvPr>
        </p:nvSpPr>
        <p:spPr>
          <a:xfrm>
            <a:off x="8059080" y="5734050"/>
            <a:ext cx="737592" cy="521208"/>
          </a:xfrm>
        </p:spPr>
        <p:txBody>
          <a:bodyPr/>
          <a:lstStyle/>
          <a:p>
            <a:fld id="{14C25989-2A9A-486F-BDBA-293A27709E2B}" type="slidenum">
              <a:rPr lang="el-GR" smtClean="0"/>
              <a:pPr/>
              <a:t>24</a:t>
            </a:fld>
            <a:r>
              <a:rPr lang="tr-TR" dirty="0" smtClean="0"/>
              <a:t>/33</a:t>
            </a:r>
            <a:endParaRPr lang="el-GR" dirty="0"/>
          </a:p>
        </p:txBody>
      </p:sp>
      <p:sp>
        <p:nvSpPr>
          <p:cNvPr id="8" name="69 Veri Yer Tutucusu"/>
          <p:cNvSpPr>
            <a:spLocks noGrp="1"/>
          </p:cNvSpPr>
          <p:nvPr>
            <p:ph type="dt" sz="half" idx="14"/>
          </p:nvPr>
        </p:nvSpPr>
        <p:spPr>
          <a:xfrm rot="16200000">
            <a:off x="-672104" y="2313990"/>
            <a:ext cx="2011680" cy="384048"/>
          </a:xfrm>
        </p:spPr>
        <p:txBody>
          <a:bodyPr/>
          <a:lstStyle/>
          <a:p>
            <a:r>
              <a:rPr lang="tr-TR" sz="1400" dirty="0" smtClean="0">
                <a:solidFill>
                  <a:schemeClr val="bg1"/>
                </a:solidFill>
              </a:rPr>
              <a:t>Yazılım Mühendisliği</a:t>
            </a:r>
            <a:endParaRPr lang="el-GR" sz="1400" dirty="0">
              <a:solidFill>
                <a:schemeClr val="bg1"/>
              </a:solidFill>
            </a:endParaRPr>
          </a:p>
        </p:txBody>
      </p:sp>
      <p:grpSp>
        <p:nvGrpSpPr>
          <p:cNvPr id="7" name="Group 3"/>
          <p:cNvGrpSpPr>
            <a:grpSpLocks/>
          </p:cNvGrpSpPr>
          <p:nvPr/>
        </p:nvGrpSpPr>
        <p:grpSpPr bwMode="auto">
          <a:xfrm>
            <a:off x="827584" y="4279706"/>
            <a:ext cx="7529490" cy="2445422"/>
            <a:chOff x="402" y="1531"/>
            <a:chExt cx="5358" cy="1627"/>
          </a:xfrm>
        </p:grpSpPr>
        <p:sp>
          <p:nvSpPr>
            <p:cNvPr id="9" name="AutoShape 4"/>
            <p:cNvSpPr>
              <a:spLocks noChangeAspect="1" noChangeArrowheads="1"/>
            </p:cNvSpPr>
            <p:nvPr/>
          </p:nvSpPr>
          <p:spPr bwMode="auto">
            <a:xfrm>
              <a:off x="402" y="1531"/>
              <a:ext cx="5358" cy="1627"/>
            </a:xfrm>
            <a:prstGeom prst="rect">
              <a:avLst/>
            </a:prstGeom>
            <a:noFill/>
            <a:ln w="9525">
              <a:noFill/>
              <a:miter lim="800000"/>
              <a:headEnd/>
              <a:tailEnd/>
            </a:ln>
          </p:spPr>
          <p:txBody>
            <a:bodyPr/>
            <a:lstStyle/>
            <a:p>
              <a:endParaRPr lang="tr-TR" sz="1100">
                <a:latin typeface="Arial Narrow" pitchFamily="34" charset="0"/>
              </a:endParaRPr>
            </a:p>
          </p:txBody>
        </p:sp>
        <p:sp>
          <p:nvSpPr>
            <p:cNvPr id="10" name="Freeform 5"/>
            <p:cNvSpPr>
              <a:spLocks/>
            </p:cNvSpPr>
            <p:nvPr/>
          </p:nvSpPr>
          <p:spPr bwMode="auto">
            <a:xfrm>
              <a:off x="1719" y="2275"/>
              <a:ext cx="939" cy="365"/>
            </a:xfrm>
            <a:custGeom>
              <a:avLst/>
              <a:gdLst/>
              <a:ahLst/>
              <a:cxnLst>
                <a:cxn ang="0">
                  <a:pos x="456" y="0"/>
                </a:cxn>
                <a:cxn ang="0">
                  <a:pos x="1894" y="0"/>
                </a:cxn>
                <a:cxn ang="0">
                  <a:pos x="2069" y="35"/>
                </a:cxn>
                <a:cxn ang="0">
                  <a:pos x="2209" y="140"/>
                </a:cxn>
                <a:cxn ang="0">
                  <a:pos x="2315" y="280"/>
                </a:cxn>
                <a:cxn ang="0">
                  <a:pos x="2350" y="456"/>
                </a:cxn>
                <a:cxn ang="0">
                  <a:pos x="2315" y="631"/>
                </a:cxn>
                <a:cxn ang="0">
                  <a:pos x="2209" y="771"/>
                </a:cxn>
                <a:cxn ang="0">
                  <a:pos x="2069" y="877"/>
                </a:cxn>
                <a:cxn ang="0">
                  <a:pos x="1894" y="912"/>
                </a:cxn>
                <a:cxn ang="0">
                  <a:pos x="456" y="912"/>
                </a:cxn>
                <a:cxn ang="0">
                  <a:pos x="281" y="877"/>
                </a:cxn>
                <a:cxn ang="0">
                  <a:pos x="141" y="771"/>
                </a:cxn>
                <a:cxn ang="0">
                  <a:pos x="35" y="631"/>
                </a:cxn>
                <a:cxn ang="0">
                  <a:pos x="0" y="456"/>
                </a:cxn>
                <a:cxn ang="0">
                  <a:pos x="35" y="280"/>
                </a:cxn>
                <a:cxn ang="0">
                  <a:pos x="141" y="140"/>
                </a:cxn>
                <a:cxn ang="0">
                  <a:pos x="281" y="35"/>
                </a:cxn>
                <a:cxn ang="0">
                  <a:pos x="456" y="0"/>
                </a:cxn>
              </a:cxnLst>
              <a:rect l="0" t="0" r="r" b="b"/>
              <a:pathLst>
                <a:path w="2350" h="912">
                  <a:moveTo>
                    <a:pt x="456" y="0"/>
                  </a:moveTo>
                  <a:lnTo>
                    <a:pt x="1894" y="0"/>
                  </a:lnTo>
                  <a:lnTo>
                    <a:pt x="2069" y="35"/>
                  </a:lnTo>
                  <a:lnTo>
                    <a:pt x="2209" y="140"/>
                  </a:lnTo>
                  <a:lnTo>
                    <a:pt x="2315" y="280"/>
                  </a:lnTo>
                  <a:lnTo>
                    <a:pt x="2350" y="456"/>
                  </a:lnTo>
                  <a:lnTo>
                    <a:pt x="2315" y="631"/>
                  </a:lnTo>
                  <a:lnTo>
                    <a:pt x="2209" y="771"/>
                  </a:lnTo>
                  <a:lnTo>
                    <a:pt x="2069" y="877"/>
                  </a:lnTo>
                  <a:lnTo>
                    <a:pt x="1894" y="912"/>
                  </a:lnTo>
                  <a:lnTo>
                    <a:pt x="456" y="912"/>
                  </a:lnTo>
                  <a:lnTo>
                    <a:pt x="281" y="877"/>
                  </a:lnTo>
                  <a:lnTo>
                    <a:pt x="141" y="771"/>
                  </a:lnTo>
                  <a:lnTo>
                    <a:pt x="35" y="631"/>
                  </a:lnTo>
                  <a:lnTo>
                    <a:pt x="0" y="456"/>
                  </a:lnTo>
                  <a:lnTo>
                    <a:pt x="35" y="280"/>
                  </a:lnTo>
                  <a:lnTo>
                    <a:pt x="141" y="140"/>
                  </a:lnTo>
                  <a:lnTo>
                    <a:pt x="281" y="35"/>
                  </a:lnTo>
                  <a:lnTo>
                    <a:pt x="456" y="0"/>
                  </a:lnTo>
                  <a:close/>
                </a:path>
              </a:pathLst>
            </a:custGeom>
            <a:gradFill flip="none" rotWithShape="1">
              <a:gsLst>
                <a:gs pos="0">
                  <a:schemeClr val="bg2">
                    <a:lumMod val="90000"/>
                  </a:schemeClr>
                </a:gs>
                <a:gs pos="30000">
                  <a:schemeClr val="accent1">
                    <a:tint val="38000"/>
                    <a:satMod val="260000"/>
                  </a:schemeClr>
                </a:gs>
                <a:gs pos="75000">
                  <a:schemeClr val="accent1">
                    <a:tint val="55000"/>
                    <a:satMod val="255000"/>
                  </a:schemeClr>
                </a:gs>
                <a:gs pos="100000">
                  <a:schemeClr val="accent1">
                    <a:tint val="70000"/>
                    <a:satMod val="255000"/>
                  </a:schemeClr>
                </a:gs>
              </a:gsLst>
              <a:path path="circle">
                <a:fillToRect l="50000" t="50000" r="50000" b="50000"/>
              </a:path>
              <a:tileRect/>
            </a:gradFill>
            <a:ln w="22225">
              <a:solidFill>
                <a:srgbClr val="000000"/>
              </a:solidFill>
              <a:round/>
              <a:headEnd/>
              <a:tailEnd/>
            </a:ln>
          </p:spPr>
          <p:txBody>
            <a:bodyPr/>
            <a:lstStyle/>
            <a:p>
              <a:endParaRPr lang="tr-TR" sz="1100">
                <a:latin typeface="Arial Narrow" pitchFamily="34" charset="0"/>
              </a:endParaRPr>
            </a:p>
          </p:txBody>
        </p:sp>
        <p:sp>
          <p:nvSpPr>
            <p:cNvPr id="11" name="AutoShape 6"/>
            <p:cNvSpPr>
              <a:spLocks noChangeArrowheads="1"/>
            </p:cNvSpPr>
            <p:nvPr/>
          </p:nvSpPr>
          <p:spPr bwMode="auto">
            <a:xfrm>
              <a:off x="402" y="2282"/>
              <a:ext cx="1085" cy="365"/>
            </a:xfrm>
            <a:prstGeom prst="roundRect">
              <a:avLst>
                <a:gd name="adj" fmla="val 48148"/>
              </a:avLst>
            </a:prstGeom>
            <a:gradFill flip="none" rotWithShape="1">
              <a:gsLst>
                <a:gs pos="0">
                  <a:schemeClr val="bg2">
                    <a:lumMod val="90000"/>
                  </a:schemeClr>
                </a:gs>
                <a:gs pos="30000">
                  <a:schemeClr val="accent1">
                    <a:tint val="38000"/>
                    <a:satMod val="260000"/>
                  </a:schemeClr>
                </a:gs>
                <a:gs pos="75000">
                  <a:schemeClr val="accent1">
                    <a:tint val="55000"/>
                    <a:satMod val="255000"/>
                  </a:schemeClr>
                </a:gs>
                <a:gs pos="100000">
                  <a:schemeClr val="accent1">
                    <a:tint val="70000"/>
                    <a:satMod val="255000"/>
                  </a:schemeClr>
                </a:gs>
              </a:gsLst>
              <a:path path="circle">
                <a:fillToRect l="50000" t="50000" r="50000" b="50000"/>
              </a:path>
              <a:tileRect/>
            </a:gradFill>
            <a:ln w="22225">
              <a:solidFill>
                <a:srgbClr val="000000"/>
              </a:solidFill>
              <a:round/>
              <a:headEnd/>
              <a:tailEnd/>
            </a:ln>
          </p:spPr>
          <p:txBody>
            <a:bodyPr/>
            <a:lstStyle/>
            <a:p>
              <a:endParaRPr lang="tr-TR" sz="1100">
                <a:latin typeface="Arial Narrow" pitchFamily="34" charset="0"/>
              </a:endParaRPr>
            </a:p>
          </p:txBody>
        </p:sp>
        <p:sp>
          <p:nvSpPr>
            <p:cNvPr id="12" name="AutoShape 7"/>
            <p:cNvSpPr>
              <a:spLocks noChangeArrowheads="1"/>
            </p:cNvSpPr>
            <p:nvPr/>
          </p:nvSpPr>
          <p:spPr bwMode="auto">
            <a:xfrm>
              <a:off x="3114" y="1538"/>
              <a:ext cx="983" cy="351"/>
            </a:xfrm>
            <a:prstGeom prst="roundRect">
              <a:avLst>
                <a:gd name="adj" fmla="val 50000"/>
              </a:avLst>
            </a:prstGeom>
            <a:gradFill flip="none" rotWithShape="1">
              <a:gsLst>
                <a:gs pos="0">
                  <a:schemeClr val="bg2">
                    <a:lumMod val="90000"/>
                  </a:schemeClr>
                </a:gs>
                <a:gs pos="30000">
                  <a:schemeClr val="accent1">
                    <a:tint val="38000"/>
                    <a:satMod val="260000"/>
                  </a:schemeClr>
                </a:gs>
                <a:gs pos="75000">
                  <a:schemeClr val="accent1">
                    <a:tint val="55000"/>
                    <a:satMod val="255000"/>
                  </a:schemeClr>
                </a:gs>
                <a:gs pos="100000">
                  <a:schemeClr val="accent1">
                    <a:tint val="70000"/>
                    <a:satMod val="255000"/>
                  </a:schemeClr>
                </a:gs>
              </a:gsLst>
              <a:path path="circle">
                <a:fillToRect l="50000" t="50000" r="50000" b="50000"/>
              </a:path>
              <a:tileRect/>
            </a:gradFill>
            <a:ln w="22225">
              <a:solidFill>
                <a:srgbClr val="000000"/>
              </a:solidFill>
              <a:round/>
              <a:headEnd/>
              <a:tailEnd/>
            </a:ln>
          </p:spPr>
          <p:txBody>
            <a:bodyPr/>
            <a:lstStyle/>
            <a:p>
              <a:endParaRPr lang="tr-TR" sz="1100">
                <a:latin typeface="Arial Narrow" pitchFamily="34" charset="0"/>
              </a:endParaRPr>
            </a:p>
          </p:txBody>
        </p:sp>
        <p:sp>
          <p:nvSpPr>
            <p:cNvPr id="13" name="Freeform 8"/>
            <p:cNvSpPr>
              <a:spLocks/>
            </p:cNvSpPr>
            <p:nvPr/>
          </p:nvSpPr>
          <p:spPr bwMode="auto">
            <a:xfrm>
              <a:off x="2925" y="2246"/>
              <a:ext cx="954" cy="365"/>
            </a:xfrm>
            <a:custGeom>
              <a:avLst/>
              <a:gdLst/>
              <a:ahLst/>
              <a:cxnLst>
                <a:cxn ang="0">
                  <a:pos x="456" y="0"/>
                </a:cxn>
                <a:cxn ang="0">
                  <a:pos x="1929" y="0"/>
                </a:cxn>
                <a:cxn ang="0">
                  <a:pos x="2104" y="35"/>
                </a:cxn>
                <a:cxn ang="0">
                  <a:pos x="2244" y="140"/>
                </a:cxn>
                <a:cxn ang="0">
                  <a:pos x="2349" y="280"/>
                </a:cxn>
                <a:cxn ang="0">
                  <a:pos x="2385" y="456"/>
                </a:cxn>
                <a:cxn ang="0">
                  <a:pos x="2349" y="631"/>
                </a:cxn>
                <a:cxn ang="0">
                  <a:pos x="2244" y="771"/>
                </a:cxn>
                <a:cxn ang="0">
                  <a:pos x="2104" y="877"/>
                </a:cxn>
                <a:cxn ang="0">
                  <a:pos x="1929" y="912"/>
                </a:cxn>
                <a:cxn ang="0">
                  <a:pos x="456" y="912"/>
                </a:cxn>
                <a:cxn ang="0">
                  <a:pos x="281" y="877"/>
                </a:cxn>
                <a:cxn ang="0">
                  <a:pos x="140" y="771"/>
                </a:cxn>
                <a:cxn ang="0">
                  <a:pos x="35" y="631"/>
                </a:cxn>
                <a:cxn ang="0">
                  <a:pos x="0" y="456"/>
                </a:cxn>
                <a:cxn ang="0">
                  <a:pos x="35" y="280"/>
                </a:cxn>
                <a:cxn ang="0">
                  <a:pos x="140" y="140"/>
                </a:cxn>
                <a:cxn ang="0">
                  <a:pos x="281" y="35"/>
                </a:cxn>
                <a:cxn ang="0">
                  <a:pos x="456" y="0"/>
                </a:cxn>
              </a:cxnLst>
              <a:rect l="0" t="0" r="r" b="b"/>
              <a:pathLst>
                <a:path w="2385" h="912">
                  <a:moveTo>
                    <a:pt x="456" y="0"/>
                  </a:moveTo>
                  <a:lnTo>
                    <a:pt x="1929" y="0"/>
                  </a:lnTo>
                  <a:lnTo>
                    <a:pt x="2104" y="35"/>
                  </a:lnTo>
                  <a:lnTo>
                    <a:pt x="2244" y="140"/>
                  </a:lnTo>
                  <a:lnTo>
                    <a:pt x="2349" y="280"/>
                  </a:lnTo>
                  <a:lnTo>
                    <a:pt x="2385" y="456"/>
                  </a:lnTo>
                  <a:lnTo>
                    <a:pt x="2349" y="631"/>
                  </a:lnTo>
                  <a:lnTo>
                    <a:pt x="2244" y="771"/>
                  </a:lnTo>
                  <a:lnTo>
                    <a:pt x="2104" y="877"/>
                  </a:lnTo>
                  <a:lnTo>
                    <a:pt x="1929" y="912"/>
                  </a:lnTo>
                  <a:lnTo>
                    <a:pt x="456" y="912"/>
                  </a:lnTo>
                  <a:lnTo>
                    <a:pt x="281" y="877"/>
                  </a:lnTo>
                  <a:lnTo>
                    <a:pt x="140" y="771"/>
                  </a:lnTo>
                  <a:lnTo>
                    <a:pt x="35" y="631"/>
                  </a:lnTo>
                  <a:lnTo>
                    <a:pt x="0" y="456"/>
                  </a:lnTo>
                  <a:lnTo>
                    <a:pt x="35" y="280"/>
                  </a:lnTo>
                  <a:lnTo>
                    <a:pt x="140" y="140"/>
                  </a:lnTo>
                  <a:lnTo>
                    <a:pt x="281" y="35"/>
                  </a:lnTo>
                  <a:lnTo>
                    <a:pt x="456" y="0"/>
                  </a:lnTo>
                  <a:close/>
                </a:path>
              </a:pathLst>
            </a:custGeom>
            <a:gradFill flip="none" rotWithShape="1">
              <a:gsLst>
                <a:gs pos="0">
                  <a:schemeClr val="bg2">
                    <a:lumMod val="90000"/>
                  </a:schemeClr>
                </a:gs>
                <a:gs pos="30000">
                  <a:schemeClr val="accent1">
                    <a:tint val="38000"/>
                    <a:satMod val="260000"/>
                  </a:schemeClr>
                </a:gs>
                <a:gs pos="75000">
                  <a:schemeClr val="accent1">
                    <a:tint val="55000"/>
                    <a:satMod val="255000"/>
                  </a:schemeClr>
                </a:gs>
                <a:gs pos="100000">
                  <a:schemeClr val="accent1">
                    <a:tint val="70000"/>
                    <a:satMod val="255000"/>
                  </a:schemeClr>
                </a:gs>
              </a:gsLst>
              <a:path path="circle">
                <a:fillToRect l="50000" t="50000" r="50000" b="50000"/>
              </a:path>
              <a:tileRect/>
            </a:gradFill>
            <a:ln w="22225">
              <a:solidFill>
                <a:srgbClr val="000000"/>
              </a:solidFill>
              <a:prstDash val="solid"/>
              <a:round/>
              <a:headEnd/>
              <a:tailEnd/>
            </a:ln>
          </p:spPr>
          <p:txBody>
            <a:bodyPr/>
            <a:lstStyle/>
            <a:p>
              <a:endParaRPr lang="tr-TR" sz="1100">
                <a:latin typeface="Arial Narrow" pitchFamily="34" charset="0"/>
              </a:endParaRPr>
            </a:p>
          </p:txBody>
        </p:sp>
        <p:sp>
          <p:nvSpPr>
            <p:cNvPr id="14" name="AutoShape 9"/>
            <p:cNvSpPr>
              <a:spLocks noChangeArrowheads="1"/>
            </p:cNvSpPr>
            <p:nvPr/>
          </p:nvSpPr>
          <p:spPr bwMode="auto">
            <a:xfrm>
              <a:off x="4124" y="2253"/>
              <a:ext cx="996" cy="366"/>
            </a:xfrm>
            <a:prstGeom prst="roundRect">
              <a:avLst>
                <a:gd name="adj" fmla="val 48148"/>
              </a:avLst>
            </a:prstGeom>
            <a:gradFill flip="none" rotWithShape="1">
              <a:gsLst>
                <a:gs pos="0">
                  <a:schemeClr val="bg2">
                    <a:lumMod val="90000"/>
                  </a:schemeClr>
                </a:gs>
                <a:gs pos="30000">
                  <a:schemeClr val="accent1">
                    <a:tint val="38000"/>
                    <a:satMod val="260000"/>
                  </a:schemeClr>
                </a:gs>
                <a:gs pos="75000">
                  <a:schemeClr val="accent1">
                    <a:tint val="55000"/>
                    <a:satMod val="255000"/>
                  </a:schemeClr>
                </a:gs>
                <a:gs pos="100000">
                  <a:schemeClr val="accent1">
                    <a:tint val="70000"/>
                    <a:satMod val="255000"/>
                  </a:schemeClr>
                </a:gs>
              </a:gsLst>
              <a:path path="circle">
                <a:fillToRect l="50000" t="50000" r="50000" b="50000"/>
              </a:path>
              <a:tileRect/>
            </a:gradFill>
            <a:ln w="22225">
              <a:solidFill>
                <a:srgbClr val="000000"/>
              </a:solidFill>
              <a:round/>
              <a:headEnd/>
              <a:tailEnd/>
            </a:ln>
          </p:spPr>
          <p:txBody>
            <a:bodyPr/>
            <a:lstStyle/>
            <a:p>
              <a:endParaRPr lang="tr-TR" sz="1100">
                <a:latin typeface="Arial Narrow" pitchFamily="34" charset="0"/>
              </a:endParaRPr>
            </a:p>
          </p:txBody>
        </p:sp>
        <p:sp>
          <p:nvSpPr>
            <p:cNvPr id="15" name="Freeform 10"/>
            <p:cNvSpPr>
              <a:spLocks/>
            </p:cNvSpPr>
            <p:nvPr/>
          </p:nvSpPr>
          <p:spPr bwMode="auto">
            <a:xfrm>
              <a:off x="1536" y="2415"/>
              <a:ext cx="183" cy="84"/>
            </a:xfrm>
            <a:custGeom>
              <a:avLst/>
              <a:gdLst/>
              <a:ahLst/>
              <a:cxnLst>
                <a:cxn ang="0">
                  <a:pos x="106" y="105"/>
                </a:cxn>
                <a:cxn ang="0">
                  <a:pos x="0" y="0"/>
                </a:cxn>
                <a:cxn ang="0">
                  <a:pos x="456" y="105"/>
                </a:cxn>
                <a:cxn ang="0">
                  <a:pos x="0" y="210"/>
                </a:cxn>
                <a:cxn ang="0">
                  <a:pos x="106" y="105"/>
                </a:cxn>
              </a:cxnLst>
              <a:rect l="0" t="0" r="r" b="b"/>
              <a:pathLst>
                <a:path w="456" h="210">
                  <a:moveTo>
                    <a:pt x="106" y="105"/>
                  </a:moveTo>
                  <a:lnTo>
                    <a:pt x="0" y="0"/>
                  </a:lnTo>
                  <a:lnTo>
                    <a:pt x="456" y="105"/>
                  </a:lnTo>
                  <a:lnTo>
                    <a:pt x="0" y="210"/>
                  </a:lnTo>
                  <a:lnTo>
                    <a:pt x="106" y="105"/>
                  </a:lnTo>
                  <a:close/>
                </a:path>
              </a:pathLst>
            </a:custGeom>
            <a:solidFill>
              <a:srgbClr val="000000"/>
            </a:solidFill>
            <a:ln w="22225">
              <a:solidFill>
                <a:srgbClr val="000000"/>
              </a:solidFill>
              <a:prstDash val="solid"/>
              <a:round/>
              <a:headEnd/>
              <a:tailEnd/>
            </a:ln>
          </p:spPr>
          <p:txBody>
            <a:bodyPr/>
            <a:lstStyle/>
            <a:p>
              <a:endParaRPr lang="tr-TR" sz="1100">
                <a:latin typeface="Arial Narrow" pitchFamily="34" charset="0"/>
              </a:endParaRPr>
            </a:p>
          </p:txBody>
        </p:sp>
        <p:sp>
          <p:nvSpPr>
            <p:cNvPr id="16" name="AutoShape 11"/>
            <p:cNvSpPr>
              <a:spLocks noChangeArrowheads="1"/>
            </p:cNvSpPr>
            <p:nvPr/>
          </p:nvSpPr>
          <p:spPr bwMode="auto">
            <a:xfrm>
              <a:off x="435" y="1538"/>
              <a:ext cx="982" cy="365"/>
            </a:xfrm>
            <a:prstGeom prst="roundRect">
              <a:avLst>
                <a:gd name="adj" fmla="val 48148"/>
              </a:avLst>
            </a:prstGeom>
            <a:gradFill flip="none" rotWithShape="1">
              <a:gsLst>
                <a:gs pos="0">
                  <a:schemeClr val="bg2">
                    <a:lumMod val="90000"/>
                  </a:schemeClr>
                </a:gs>
                <a:gs pos="30000">
                  <a:schemeClr val="accent1">
                    <a:tint val="38000"/>
                    <a:satMod val="260000"/>
                  </a:schemeClr>
                </a:gs>
                <a:gs pos="75000">
                  <a:schemeClr val="accent1">
                    <a:tint val="55000"/>
                    <a:satMod val="255000"/>
                  </a:schemeClr>
                </a:gs>
                <a:gs pos="100000">
                  <a:schemeClr val="accent1">
                    <a:tint val="70000"/>
                    <a:satMod val="255000"/>
                  </a:schemeClr>
                </a:gs>
              </a:gsLst>
              <a:path path="circle">
                <a:fillToRect l="50000" t="50000" r="50000" b="50000"/>
              </a:path>
              <a:tileRect/>
            </a:gradFill>
            <a:ln w="22225">
              <a:solidFill>
                <a:srgbClr val="000000"/>
              </a:solidFill>
              <a:round/>
              <a:headEnd/>
              <a:tailEnd/>
            </a:ln>
          </p:spPr>
          <p:txBody>
            <a:bodyPr/>
            <a:lstStyle/>
            <a:p>
              <a:endParaRPr lang="tr-TR" sz="1100">
                <a:latin typeface="Arial Narrow" pitchFamily="34" charset="0"/>
              </a:endParaRPr>
            </a:p>
          </p:txBody>
        </p:sp>
        <p:sp>
          <p:nvSpPr>
            <p:cNvPr id="17" name="Freeform 12"/>
            <p:cNvSpPr>
              <a:spLocks/>
            </p:cNvSpPr>
            <p:nvPr/>
          </p:nvSpPr>
          <p:spPr bwMode="auto">
            <a:xfrm>
              <a:off x="1676" y="1531"/>
              <a:ext cx="1151" cy="351"/>
            </a:xfrm>
            <a:custGeom>
              <a:avLst/>
              <a:gdLst/>
              <a:ahLst/>
              <a:cxnLst>
                <a:cxn ang="0">
                  <a:pos x="491" y="0"/>
                </a:cxn>
                <a:cxn ang="0">
                  <a:pos x="2385" y="0"/>
                </a:cxn>
                <a:cxn ang="0">
                  <a:pos x="2595" y="35"/>
                </a:cxn>
                <a:cxn ang="0">
                  <a:pos x="2735" y="105"/>
                </a:cxn>
                <a:cxn ang="0">
                  <a:pos x="2840" y="246"/>
                </a:cxn>
                <a:cxn ang="0">
                  <a:pos x="2876" y="421"/>
                </a:cxn>
                <a:cxn ang="0">
                  <a:pos x="2840" y="596"/>
                </a:cxn>
                <a:cxn ang="0">
                  <a:pos x="2735" y="737"/>
                </a:cxn>
                <a:cxn ang="0">
                  <a:pos x="2595" y="842"/>
                </a:cxn>
                <a:cxn ang="0">
                  <a:pos x="2385" y="877"/>
                </a:cxn>
                <a:cxn ang="0">
                  <a:pos x="491" y="877"/>
                </a:cxn>
                <a:cxn ang="0">
                  <a:pos x="281" y="842"/>
                </a:cxn>
                <a:cxn ang="0">
                  <a:pos x="140" y="737"/>
                </a:cxn>
                <a:cxn ang="0">
                  <a:pos x="35" y="596"/>
                </a:cxn>
                <a:cxn ang="0">
                  <a:pos x="0" y="421"/>
                </a:cxn>
                <a:cxn ang="0">
                  <a:pos x="35" y="246"/>
                </a:cxn>
                <a:cxn ang="0">
                  <a:pos x="140" y="105"/>
                </a:cxn>
                <a:cxn ang="0">
                  <a:pos x="281" y="35"/>
                </a:cxn>
                <a:cxn ang="0">
                  <a:pos x="491" y="0"/>
                </a:cxn>
              </a:cxnLst>
              <a:rect l="0" t="0" r="r" b="b"/>
              <a:pathLst>
                <a:path w="2876" h="877">
                  <a:moveTo>
                    <a:pt x="491" y="0"/>
                  </a:moveTo>
                  <a:lnTo>
                    <a:pt x="2385" y="0"/>
                  </a:lnTo>
                  <a:lnTo>
                    <a:pt x="2595" y="35"/>
                  </a:lnTo>
                  <a:lnTo>
                    <a:pt x="2735" y="105"/>
                  </a:lnTo>
                  <a:lnTo>
                    <a:pt x="2840" y="246"/>
                  </a:lnTo>
                  <a:lnTo>
                    <a:pt x="2876" y="421"/>
                  </a:lnTo>
                  <a:lnTo>
                    <a:pt x="2840" y="596"/>
                  </a:lnTo>
                  <a:lnTo>
                    <a:pt x="2735" y="737"/>
                  </a:lnTo>
                  <a:lnTo>
                    <a:pt x="2595" y="842"/>
                  </a:lnTo>
                  <a:lnTo>
                    <a:pt x="2385" y="877"/>
                  </a:lnTo>
                  <a:lnTo>
                    <a:pt x="491" y="877"/>
                  </a:lnTo>
                  <a:lnTo>
                    <a:pt x="281" y="842"/>
                  </a:lnTo>
                  <a:lnTo>
                    <a:pt x="140" y="737"/>
                  </a:lnTo>
                  <a:lnTo>
                    <a:pt x="35" y="596"/>
                  </a:lnTo>
                  <a:lnTo>
                    <a:pt x="0" y="421"/>
                  </a:lnTo>
                  <a:lnTo>
                    <a:pt x="35" y="246"/>
                  </a:lnTo>
                  <a:lnTo>
                    <a:pt x="140" y="105"/>
                  </a:lnTo>
                  <a:lnTo>
                    <a:pt x="281" y="35"/>
                  </a:lnTo>
                  <a:lnTo>
                    <a:pt x="491" y="0"/>
                  </a:lnTo>
                  <a:close/>
                </a:path>
              </a:pathLst>
            </a:custGeom>
            <a:gradFill flip="none" rotWithShape="1">
              <a:gsLst>
                <a:gs pos="0">
                  <a:schemeClr val="bg2">
                    <a:lumMod val="90000"/>
                  </a:schemeClr>
                </a:gs>
                <a:gs pos="30000">
                  <a:schemeClr val="accent1">
                    <a:tint val="38000"/>
                    <a:satMod val="260000"/>
                  </a:schemeClr>
                </a:gs>
                <a:gs pos="75000">
                  <a:schemeClr val="accent1">
                    <a:tint val="55000"/>
                    <a:satMod val="255000"/>
                  </a:schemeClr>
                </a:gs>
                <a:gs pos="100000">
                  <a:schemeClr val="accent1">
                    <a:tint val="70000"/>
                    <a:satMod val="255000"/>
                  </a:schemeClr>
                </a:gs>
              </a:gsLst>
              <a:path path="circle">
                <a:fillToRect l="50000" t="50000" r="50000" b="50000"/>
              </a:path>
              <a:tileRect/>
            </a:gradFill>
            <a:ln w="22225">
              <a:solidFill>
                <a:srgbClr val="000000"/>
              </a:solidFill>
              <a:prstDash val="solid"/>
              <a:round/>
              <a:headEnd/>
              <a:tailEnd/>
            </a:ln>
          </p:spPr>
          <p:txBody>
            <a:bodyPr/>
            <a:lstStyle/>
            <a:p>
              <a:endParaRPr lang="tr-TR" sz="1100">
                <a:latin typeface="Arial Narrow" pitchFamily="34" charset="0"/>
              </a:endParaRPr>
            </a:p>
          </p:txBody>
        </p:sp>
        <p:sp>
          <p:nvSpPr>
            <p:cNvPr id="18" name="Freeform 13"/>
            <p:cNvSpPr>
              <a:spLocks/>
            </p:cNvSpPr>
            <p:nvPr/>
          </p:nvSpPr>
          <p:spPr bwMode="auto">
            <a:xfrm>
              <a:off x="3935" y="2373"/>
              <a:ext cx="182" cy="84"/>
            </a:xfrm>
            <a:custGeom>
              <a:avLst/>
              <a:gdLst/>
              <a:ahLst/>
              <a:cxnLst>
                <a:cxn ang="0">
                  <a:pos x="105" y="106"/>
                </a:cxn>
                <a:cxn ang="0">
                  <a:pos x="0" y="0"/>
                </a:cxn>
                <a:cxn ang="0">
                  <a:pos x="456" y="106"/>
                </a:cxn>
                <a:cxn ang="0">
                  <a:pos x="0" y="211"/>
                </a:cxn>
                <a:cxn ang="0">
                  <a:pos x="105" y="106"/>
                </a:cxn>
              </a:cxnLst>
              <a:rect l="0" t="0" r="r" b="b"/>
              <a:pathLst>
                <a:path w="456" h="211">
                  <a:moveTo>
                    <a:pt x="105" y="106"/>
                  </a:moveTo>
                  <a:lnTo>
                    <a:pt x="0" y="0"/>
                  </a:lnTo>
                  <a:lnTo>
                    <a:pt x="456" y="106"/>
                  </a:lnTo>
                  <a:lnTo>
                    <a:pt x="0" y="211"/>
                  </a:lnTo>
                  <a:lnTo>
                    <a:pt x="105" y="106"/>
                  </a:lnTo>
                  <a:close/>
                </a:path>
              </a:pathLst>
            </a:custGeom>
            <a:solidFill>
              <a:srgbClr val="000000"/>
            </a:solidFill>
            <a:ln w="22225">
              <a:solidFill>
                <a:srgbClr val="000000"/>
              </a:solidFill>
              <a:prstDash val="solid"/>
              <a:round/>
              <a:headEnd/>
              <a:tailEnd/>
            </a:ln>
          </p:spPr>
          <p:txBody>
            <a:bodyPr/>
            <a:lstStyle/>
            <a:p>
              <a:endParaRPr lang="tr-TR" sz="1100">
                <a:latin typeface="Arial Narrow" pitchFamily="34" charset="0"/>
              </a:endParaRPr>
            </a:p>
          </p:txBody>
        </p:sp>
        <p:sp>
          <p:nvSpPr>
            <p:cNvPr id="19" name="Line 14"/>
            <p:cNvSpPr>
              <a:spLocks noChangeShapeType="1"/>
            </p:cNvSpPr>
            <p:nvPr/>
          </p:nvSpPr>
          <p:spPr bwMode="auto">
            <a:xfrm flipH="1">
              <a:off x="3879" y="2415"/>
              <a:ext cx="126" cy="1"/>
            </a:xfrm>
            <a:prstGeom prst="line">
              <a:avLst/>
            </a:prstGeom>
            <a:noFill/>
            <a:ln w="22225">
              <a:solidFill>
                <a:srgbClr val="000000"/>
              </a:solidFill>
              <a:round/>
              <a:headEnd/>
              <a:tailEnd/>
            </a:ln>
          </p:spPr>
          <p:txBody>
            <a:bodyPr/>
            <a:lstStyle/>
            <a:p>
              <a:endParaRPr lang="tr-TR" sz="1100">
                <a:latin typeface="Arial Narrow" pitchFamily="34" charset="0"/>
              </a:endParaRPr>
            </a:p>
          </p:txBody>
        </p:sp>
        <p:sp>
          <p:nvSpPr>
            <p:cNvPr id="20" name="Freeform 15"/>
            <p:cNvSpPr>
              <a:spLocks/>
            </p:cNvSpPr>
            <p:nvPr/>
          </p:nvSpPr>
          <p:spPr bwMode="auto">
            <a:xfrm>
              <a:off x="5156" y="2359"/>
              <a:ext cx="181" cy="98"/>
            </a:xfrm>
            <a:custGeom>
              <a:avLst/>
              <a:gdLst/>
              <a:ahLst/>
              <a:cxnLst>
                <a:cxn ang="0">
                  <a:pos x="105" y="106"/>
                </a:cxn>
                <a:cxn ang="0">
                  <a:pos x="0" y="0"/>
                </a:cxn>
                <a:cxn ang="0">
                  <a:pos x="456" y="106"/>
                </a:cxn>
                <a:cxn ang="0">
                  <a:pos x="0" y="246"/>
                </a:cxn>
                <a:cxn ang="0">
                  <a:pos x="105" y="106"/>
                </a:cxn>
              </a:cxnLst>
              <a:rect l="0" t="0" r="r" b="b"/>
              <a:pathLst>
                <a:path w="456" h="246">
                  <a:moveTo>
                    <a:pt x="105" y="106"/>
                  </a:moveTo>
                  <a:lnTo>
                    <a:pt x="0" y="0"/>
                  </a:lnTo>
                  <a:lnTo>
                    <a:pt x="456" y="106"/>
                  </a:lnTo>
                  <a:lnTo>
                    <a:pt x="0" y="246"/>
                  </a:lnTo>
                  <a:lnTo>
                    <a:pt x="105" y="106"/>
                  </a:lnTo>
                  <a:close/>
                </a:path>
              </a:pathLst>
            </a:custGeom>
            <a:solidFill>
              <a:srgbClr val="000000"/>
            </a:solidFill>
            <a:ln w="22225">
              <a:solidFill>
                <a:srgbClr val="000000"/>
              </a:solidFill>
              <a:prstDash val="solid"/>
              <a:round/>
              <a:headEnd/>
              <a:tailEnd/>
            </a:ln>
          </p:spPr>
          <p:txBody>
            <a:bodyPr/>
            <a:lstStyle/>
            <a:p>
              <a:endParaRPr lang="tr-TR" sz="1100">
                <a:latin typeface="Arial Narrow" pitchFamily="34" charset="0"/>
              </a:endParaRPr>
            </a:p>
          </p:txBody>
        </p:sp>
        <p:sp>
          <p:nvSpPr>
            <p:cNvPr id="21" name="Line 16"/>
            <p:cNvSpPr>
              <a:spLocks noChangeShapeType="1"/>
            </p:cNvSpPr>
            <p:nvPr/>
          </p:nvSpPr>
          <p:spPr bwMode="auto">
            <a:xfrm flipH="1">
              <a:off x="5113" y="2401"/>
              <a:ext cx="112" cy="0"/>
            </a:xfrm>
            <a:prstGeom prst="line">
              <a:avLst/>
            </a:prstGeom>
            <a:noFill/>
            <a:ln w="22225">
              <a:solidFill>
                <a:srgbClr val="000000"/>
              </a:solidFill>
              <a:round/>
              <a:headEnd/>
              <a:tailEnd/>
            </a:ln>
          </p:spPr>
          <p:txBody>
            <a:bodyPr/>
            <a:lstStyle/>
            <a:p>
              <a:endParaRPr lang="tr-TR" sz="1100">
                <a:latin typeface="Arial Narrow" pitchFamily="34" charset="0"/>
              </a:endParaRPr>
            </a:p>
          </p:txBody>
        </p:sp>
        <p:sp>
          <p:nvSpPr>
            <p:cNvPr id="22" name="Freeform 17"/>
            <p:cNvSpPr>
              <a:spLocks/>
            </p:cNvSpPr>
            <p:nvPr/>
          </p:nvSpPr>
          <p:spPr bwMode="auto">
            <a:xfrm>
              <a:off x="1494" y="1658"/>
              <a:ext cx="169" cy="98"/>
            </a:xfrm>
            <a:custGeom>
              <a:avLst/>
              <a:gdLst/>
              <a:ahLst/>
              <a:cxnLst>
                <a:cxn ang="0">
                  <a:pos x="70" y="105"/>
                </a:cxn>
                <a:cxn ang="0">
                  <a:pos x="0" y="0"/>
                </a:cxn>
                <a:cxn ang="0">
                  <a:pos x="421" y="105"/>
                </a:cxn>
                <a:cxn ang="0">
                  <a:pos x="0" y="245"/>
                </a:cxn>
                <a:cxn ang="0">
                  <a:pos x="70" y="105"/>
                </a:cxn>
              </a:cxnLst>
              <a:rect l="0" t="0" r="r" b="b"/>
              <a:pathLst>
                <a:path w="421" h="245">
                  <a:moveTo>
                    <a:pt x="70" y="105"/>
                  </a:moveTo>
                  <a:lnTo>
                    <a:pt x="0" y="0"/>
                  </a:lnTo>
                  <a:lnTo>
                    <a:pt x="421" y="105"/>
                  </a:lnTo>
                  <a:lnTo>
                    <a:pt x="0" y="245"/>
                  </a:lnTo>
                  <a:lnTo>
                    <a:pt x="70" y="105"/>
                  </a:lnTo>
                  <a:close/>
                </a:path>
              </a:pathLst>
            </a:custGeom>
            <a:solidFill>
              <a:srgbClr val="000000"/>
            </a:solidFill>
            <a:ln w="22225">
              <a:solidFill>
                <a:srgbClr val="000000"/>
              </a:solidFill>
              <a:prstDash val="solid"/>
              <a:round/>
              <a:headEnd/>
              <a:tailEnd/>
            </a:ln>
          </p:spPr>
          <p:txBody>
            <a:bodyPr/>
            <a:lstStyle/>
            <a:p>
              <a:endParaRPr lang="tr-TR" sz="1100">
                <a:latin typeface="Arial Narrow" pitchFamily="34" charset="0"/>
              </a:endParaRPr>
            </a:p>
          </p:txBody>
        </p:sp>
        <p:sp>
          <p:nvSpPr>
            <p:cNvPr id="23" name="Freeform 18"/>
            <p:cNvSpPr>
              <a:spLocks/>
            </p:cNvSpPr>
            <p:nvPr/>
          </p:nvSpPr>
          <p:spPr bwMode="auto">
            <a:xfrm>
              <a:off x="2911" y="1658"/>
              <a:ext cx="182" cy="98"/>
            </a:xfrm>
            <a:custGeom>
              <a:avLst/>
              <a:gdLst/>
              <a:ahLst/>
              <a:cxnLst>
                <a:cxn ang="0">
                  <a:pos x="105" y="105"/>
                </a:cxn>
                <a:cxn ang="0">
                  <a:pos x="0" y="0"/>
                </a:cxn>
                <a:cxn ang="0">
                  <a:pos x="456" y="105"/>
                </a:cxn>
                <a:cxn ang="0">
                  <a:pos x="0" y="245"/>
                </a:cxn>
                <a:cxn ang="0">
                  <a:pos x="105" y="105"/>
                </a:cxn>
              </a:cxnLst>
              <a:rect l="0" t="0" r="r" b="b"/>
              <a:pathLst>
                <a:path w="456" h="245">
                  <a:moveTo>
                    <a:pt x="105" y="105"/>
                  </a:moveTo>
                  <a:lnTo>
                    <a:pt x="0" y="0"/>
                  </a:lnTo>
                  <a:lnTo>
                    <a:pt x="456" y="105"/>
                  </a:lnTo>
                  <a:lnTo>
                    <a:pt x="0" y="245"/>
                  </a:lnTo>
                  <a:lnTo>
                    <a:pt x="105" y="105"/>
                  </a:lnTo>
                  <a:close/>
                </a:path>
              </a:pathLst>
            </a:custGeom>
            <a:solidFill>
              <a:srgbClr val="000000"/>
            </a:solidFill>
            <a:ln w="22225">
              <a:solidFill>
                <a:srgbClr val="000000"/>
              </a:solidFill>
              <a:prstDash val="solid"/>
              <a:round/>
              <a:headEnd/>
              <a:tailEnd/>
            </a:ln>
          </p:spPr>
          <p:txBody>
            <a:bodyPr/>
            <a:lstStyle/>
            <a:p>
              <a:endParaRPr lang="tr-TR" sz="1100">
                <a:latin typeface="Arial Narrow" pitchFamily="34" charset="0"/>
              </a:endParaRPr>
            </a:p>
          </p:txBody>
        </p:sp>
        <p:sp>
          <p:nvSpPr>
            <p:cNvPr id="24" name="Line 19"/>
            <p:cNvSpPr>
              <a:spLocks noChangeShapeType="1"/>
            </p:cNvSpPr>
            <p:nvPr/>
          </p:nvSpPr>
          <p:spPr bwMode="auto">
            <a:xfrm flipH="1">
              <a:off x="2827" y="1707"/>
              <a:ext cx="155" cy="1"/>
            </a:xfrm>
            <a:prstGeom prst="line">
              <a:avLst/>
            </a:prstGeom>
            <a:noFill/>
            <a:ln w="22225">
              <a:solidFill>
                <a:srgbClr val="000000"/>
              </a:solidFill>
              <a:round/>
              <a:headEnd/>
              <a:tailEnd/>
            </a:ln>
          </p:spPr>
          <p:txBody>
            <a:bodyPr/>
            <a:lstStyle/>
            <a:p>
              <a:endParaRPr lang="tr-TR" sz="1100">
                <a:latin typeface="Arial Narrow" pitchFamily="34" charset="0"/>
              </a:endParaRPr>
            </a:p>
          </p:txBody>
        </p:sp>
        <p:sp>
          <p:nvSpPr>
            <p:cNvPr id="25" name="Freeform 20"/>
            <p:cNvSpPr>
              <a:spLocks/>
            </p:cNvSpPr>
            <p:nvPr/>
          </p:nvSpPr>
          <p:spPr bwMode="auto">
            <a:xfrm>
              <a:off x="2728" y="2401"/>
              <a:ext cx="183" cy="98"/>
            </a:xfrm>
            <a:custGeom>
              <a:avLst/>
              <a:gdLst/>
              <a:ahLst/>
              <a:cxnLst>
                <a:cxn ang="0">
                  <a:pos x="105" y="140"/>
                </a:cxn>
                <a:cxn ang="0">
                  <a:pos x="0" y="0"/>
                </a:cxn>
                <a:cxn ang="0">
                  <a:pos x="456" y="140"/>
                </a:cxn>
                <a:cxn ang="0">
                  <a:pos x="0" y="245"/>
                </a:cxn>
                <a:cxn ang="0">
                  <a:pos x="105" y="140"/>
                </a:cxn>
              </a:cxnLst>
              <a:rect l="0" t="0" r="r" b="b"/>
              <a:pathLst>
                <a:path w="456" h="245">
                  <a:moveTo>
                    <a:pt x="105" y="140"/>
                  </a:moveTo>
                  <a:lnTo>
                    <a:pt x="0" y="0"/>
                  </a:lnTo>
                  <a:lnTo>
                    <a:pt x="456" y="140"/>
                  </a:lnTo>
                  <a:lnTo>
                    <a:pt x="0" y="245"/>
                  </a:lnTo>
                  <a:lnTo>
                    <a:pt x="105" y="140"/>
                  </a:lnTo>
                  <a:close/>
                </a:path>
              </a:pathLst>
            </a:custGeom>
            <a:solidFill>
              <a:srgbClr val="000000"/>
            </a:solidFill>
            <a:ln w="22225">
              <a:solidFill>
                <a:srgbClr val="000000"/>
              </a:solidFill>
              <a:prstDash val="solid"/>
              <a:round/>
              <a:headEnd/>
              <a:tailEnd/>
            </a:ln>
          </p:spPr>
          <p:txBody>
            <a:bodyPr/>
            <a:lstStyle/>
            <a:p>
              <a:endParaRPr lang="tr-TR" sz="1100">
                <a:latin typeface="Arial Narrow" pitchFamily="34" charset="0"/>
              </a:endParaRPr>
            </a:p>
          </p:txBody>
        </p:sp>
        <p:sp>
          <p:nvSpPr>
            <p:cNvPr id="26" name="Line 21"/>
            <p:cNvSpPr>
              <a:spLocks noChangeShapeType="1"/>
            </p:cNvSpPr>
            <p:nvPr/>
          </p:nvSpPr>
          <p:spPr bwMode="auto">
            <a:xfrm flipH="1">
              <a:off x="2658" y="2457"/>
              <a:ext cx="108" cy="0"/>
            </a:xfrm>
            <a:prstGeom prst="line">
              <a:avLst/>
            </a:prstGeom>
            <a:noFill/>
            <a:ln w="22225">
              <a:solidFill>
                <a:srgbClr val="000000"/>
              </a:solidFill>
              <a:round/>
              <a:headEnd/>
              <a:tailEnd/>
            </a:ln>
          </p:spPr>
          <p:txBody>
            <a:bodyPr/>
            <a:lstStyle/>
            <a:p>
              <a:endParaRPr lang="tr-TR" sz="1100">
                <a:latin typeface="Arial Narrow" pitchFamily="34" charset="0"/>
              </a:endParaRPr>
            </a:p>
          </p:txBody>
        </p:sp>
        <p:sp>
          <p:nvSpPr>
            <p:cNvPr id="27" name="Freeform 22"/>
            <p:cNvSpPr>
              <a:spLocks/>
            </p:cNvSpPr>
            <p:nvPr/>
          </p:nvSpPr>
          <p:spPr bwMode="auto">
            <a:xfrm>
              <a:off x="877" y="2092"/>
              <a:ext cx="84" cy="183"/>
            </a:xfrm>
            <a:custGeom>
              <a:avLst/>
              <a:gdLst/>
              <a:ahLst/>
              <a:cxnLst>
                <a:cxn ang="0">
                  <a:pos x="105" y="105"/>
                </a:cxn>
                <a:cxn ang="0">
                  <a:pos x="211" y="0"/>
                </a:cxn>
                <a:cxn ang="0">
                  <a:pos x="105" y="456"/>
                </a:cxn>
                <a:cxn ang="0">
                  <a:pos x="0" y="0"/>
                </a:cxn>
                <a:cxn ang="0">
                  <a:pos x="105" y="105"/>
                </a:cxn>
              </a:cxnLst>
              <a:rect l="0" t="0" r="r" b="b"/>
              <a:pathLst>
                <a:path w="211" h="456">
                  <a:moveTo>
                    <a:pt x="105" y="105"/>
                  </a:moveTo>
                  <a:lnTo>
                    <a:pt x="211" y="0"/>
                  </a:lnTo>
                  <a:lnTo>
                    <a:pt x="105" y="456"/>
                  </a:lnTo>
                  <a:lnTo>
                    <a:pt x="0" y="0"/>
                  </a:lnTo>
                  <a:lnTo>
                    <a:pt x="105" y="105"/>
                  </a:lnTo>
                  <a:close/>
                </a:path>
              </a:pathLst>
            </a:custGeom>
            <a:solidFill>
              <a:srgbClr val="000000"/>
            </a:solidFill>
            <a:ln w="22225">
              <a:solidFill>
                <a:srgbClr val="000000"/>
              </a:solidFill>
              <a:prstDash val="solid"/>
              <a:round/>
              <a:headEnd/>
              <a:tailEnd/>
            </a:ln>
          </p:spPr>
          <p:txBody>
            <a:bodyPr/>
            <a:lstStyle/>
            <a:p>
              <a:endParaRPr lang="tr-TR" sz="1100">
                <a:latin typeface="Arial Narrow" pitchFamily="34" charset="0"/>
              </a:endParaRPr>
            </a:p>
          </p:txBody>
        </p:sp>
        <p:sp>
          <p:nvSpPr>
            <p:cNvPr id="28" name="Freeform 23"/>
            <p:cNvSpPr>
              <a:spLocks/>
            </p:cNvSpPr>
            <p:nvPr/>
          </p:nvSpPr>
          <p:spPr bwMode="auto">
            <a:xfrm>
              <a:off x="909" y="2640"/>
              <a:ext cx="84" cy="182"/>
            </a:xfrm>
            <a:custGeom>
              <a:avLst/>
              <a:gdLst/>
              <a:ahLst/>
              <a:cxnLst>
                <a:cxn ang="0">
                  <a:pos x="105" y="350"/>
                </a:cxn>
                <a:cxn ang="0">
                  <a:pos x="0" y="456"/>
                </a:cxn>
                <a:cxn ang="0">
                  <a:pos x="105" y="0"/>
                </a:cxn>
                <a:cxn ang="0">
                  <a:pos x="211" y="456"/>
                </a:cxn>
                <a:cxn ang="0">
                  <a:pos x="105" y="350"/>
                </a:cxn>
              </a:cxnLst>
              <a:rect l="0" t="0" r="r" b="b"/>
              <a:pathLst>
                <a:path w="211" h="456">
                  <a:moveTo>
                    <a:pt x="105" y="350"/>
                  </a:moveTo>
                  <a:lnTo>
                    <a:pt x="0" y="456"/>
                  </a:lnTo>
                  <a:lnTo>
                    <a:pt x="105" y="0"/>
                  </a:lnTo>
                  <a:lnTo>
                    <a:pt x="211" y="456"/>
                  </a:lnTo>
                  <a:lnTo>
                    <a:pt x="105" y="350"/>
                  </a:lnTo>
                  <a:close/>
                </a:path>
              </a:pathLst>
            </a:custGeom>
            <a:solidFill>
              <a:srgbClr val="000000"/>
            </a:solidFill>
            <a:ln w="22225">
              <a:solidFill>
                <a:srgbClr val="000000"/>
              </a:solidFill>
              <a:prstDash val="solid"/>
              <a:round/>
              <a:headEnd/>
              <a:tailEnd/>
            </a:ln>
          </p:spPr>
          <p:txBody>
            <a:bodyPr/>
            <a:lstStyle/>
            <a:p>
              <a:endParaRPr lang="tr-TR" sz="1100">
                <a:latin typeface="Arial Narrow" pitchFamily="34" charset="0"/>
              </a:endParaRPr>
            </a:p>
          </p:txBody>
        </p:sp>
        <p:sp>
          <p:nvSpPr>
            <p:cNvPr id="29" name="Line 24"/>
            <p:cNvSpPr>
              <a:spLocks noChangeShapeType="1"/>
            </p:cNvSpPr>
            <p:nvPr/>
          </p:nvSpPr>
          <p:spPr bwMode="auto">
            <a:xfrm flipH="1">
              <a:off x="951" y="2878"/>
              <a:ext cx="3689" cy="0"/>
            </a:xfrm>
            <a:prstGeom prst="line">
              <a:avLst/>
            </a:prstGeom>
            <a:noFill/>
            <a:ln w="22225">
              <a:solidFill>
                <a:srgbClr val="000000"/>
              </a:solidFill>
              <a:round/>
              <a:headEnd/>
              <a:tailEnd/>
            </a:ln>
          </p:spPr>
          <p:txBody>
            <a:bodyPr/>
            <a:lstStyle/>
            <a:p>
              <a:endParaRPr lang="tr-TR" sz="1100">
                <a:latin typeface="Arial Narrow" pitchFamily="34" charset="0"/>
              </a:endParaRPr>
            </a:p>
          </p:txBody>
        </p:sp>
        <p:sp>
          <p:nvSpPr>
            <p:cNvPr id="30" name="Line 25"/>
            <p:cNvSpPr>
              <a:spLocks noChangeShapeType="1"/>
            </p:cNvSpPr>
            <p:nvPr/>
          </p:nvSpPr>
          <p:spPr bwMode="auto">
            <a:xfrm flipH="1">
              <a:off x="919" y="2065"/>
              <a:ext cx="2707" cy="0"/>
            </a:xfrm>
            <a:prstGeom prst="line">
              <a:avLst/>
            </a:prstGeom>
            <a:noFill/>
            <a:ln w="22225">
              <a:solidFill>
                <a:srgbClr val="000000"/>
              </a:solidFill>
              <a:round/>
              <a:headEnd/>
              <a:tailEnd/>
            </a:ln>
          </p:spPr>
          <p:txBody>
            <a:bodyPr/>
            <a:lstStyle/>
            <a:p>
              <a:endParaRPr lang="tr-TR" sz="1100">
                <a:latin typeface="Arial Narrow" pitchFamily="34" charset="0"/>
              </a:endParaRPr>
            </a:p>
          </p:txBody>
        </p:sp>
        <p:sp>
          <p:nvSpPr>
            <p:cNvPr id="31" name="Line 26"/>
            <p:cNvSpPr>
              <a:spLocks noChangeShapeType="1"/>
            </p:cNvSpPr>
            <p:nvPr/>
          </p:nvSpPr>
          <p:spPr bwMode="auto">
            <a:xfrm flipH="1">
              <a:off x="1482" y="2462"/>
              <a:ext cx="107" cy="1"/>
            </a:xfrm>
            <a:prstGeom prst="line">
              <a:avLst/>
            </a:prstGeom>
            <a:noFill/>
            <a:ln w="22225">
              <a:solidFill>
                <a:srgbClr val="000000"/>
              </a:solidFill>
              <a:round/>
              <a:headEnd/>
              <a:tailEnd/>
            </a:ln>
          </p:spPr>
          <p:txBody>
            <a:bodyPr/>
            <a:lstStyle/>
            <a:p>
              <a:endParaRPr lang="tr-TR" sz="1100">
                <a:latin typeface="Arial Narrow" pitchFamily="34" charset="0"/>
              </a:endParaRPr>
            </a:p>
          </p:txBody>
        </p:sp>
        <p:sp>
          <p:nvSpPr>
            <p:cNvPr id="32" name="Line 27"/>
            <p:cNvSpPr>
              <a:spLocks noChangeShapeType="1"/>
            </p:cNvSpPr>
            <p:nvPr/>
          </p:nvSpPr>
          <p:spPr bwMode="auto">
            <a:xfrm>
              <a:off x="4638" y="2630"/>
              <a:ext cx="0" cy="240"/>
            </a:xfrm>
            <a:prstGeom prst="line">
              <a:avLst/>
            </a:prstGeom>
            <a:noFill/>
            <a:ln w="19050">
              <a:solidFill>
                <a:srgbClr val="000000"/>
              </a:solidFill>
              <a:round/>
              <a:headEnd/>
              <a:tailEnd/>
            </a:ln>
          </p:spPr>
          <p:txBody>
            <a:bodyPr/>
            <a:lstStyle/>
            <a:p>
              <a:endParaRPr lang="tr-TR" sz="1100">
                <a:latin typeface="Arial Narrow" pitchFamily="34" charset="0"/>
              </a:endParaRPr>
            </a:p>
          </p:txBody>
        </p:sp>
        <p:sp>
          <p:nvSpPr>
            <p:cNvPr id="33" name="Line 28"/>
            <p:cNvSpPr>
              <a:spLocks noChangeShapeType="1"/>
            </p:cNvSpPr>
            <p:nvPr/>
          </p:nvSpPr>
          <p:spPr bwMode="auto">
            <a:xfrm flipH="1">
              <a:off x="954" y="2726"/>
              <a:ext cx="0" cy="144"/>
            </a:xfrm>
            <a:prstGeom prst="line">
              <a:avLst/>
            </a:prstGeom>
            <a:noFill/>
            <a:ln w="19050">
              <a:solidFill>
                <a:srgbClr val="000000"/>
              </a:solidFill>
              <a:round/>
              <a:headEnd/>
              <a:tailEnd/>
            </a:ln>
          </p:spPr>
          <p:txBody>
            <a:bodyPr/>
            <a:lstStyle/>
            <a:p>
              <a:endParaRPr lang="tr-TR" sz="1100">
                <a:latin typeface="Arial Narrow" pitchFamily="34" charset="0"/>
              </a:endParaRPr>
            </a:p>
          </p:txBody>
        </p:sp>
        <p:sp>
          <p:nvSpPr>
            <p:cNvPr id="34" name="Line 29"/>
            <p:cNvSpPr>
              <a:spLocks noChangeShapeType="1"/>
            </p:cNvSpPr>
            <p:nvPr/>
          </p:nvSpPr>
          <p:spPr bwMode="auto">
            <a:xfrm flipH="1">
              <a:off x="924" y="2072"/>
              <a:ext cx="0" cy="144"/>
            </a:xfrm>
            <a:prstGeom prst="line">
              <a:avLst/>
            </a:prstGeom>
            <a:noFill/>
            <a:ln w="19050">
              <a:solidFill>
                <a:srgbClr val="000000"/>
              </a:solidFill>
              <a:round/>
              <a:headEnd/>
              <a:tailEnd/>
            </a:ln>
          </p:spPr>
          <p:txBody>
            <a:bodyPr/>
            <a:lstStyle/>
            <a:p>
              <a:endParaRPr lang="tr-TR" sz="1100">
                <a:latin typeface="Arial Narrow" pitchFamily="34" charset="0"/>
              </a:endParaRPr>
            </a:p>
          </p:txBody>
        </p:sp>
        <p:sp>
          <p:nvSpPr>
            <p:cNvPr id="35" name="Line 30"/>
            <p:cNvSpPr>
              <a:spLocks noChangeShapeType="1"/>
            </p:cNvSpPr>
            <p:nvPr/>
          </p:nvSpPr>
          <p:spPr bwMode="auto">
            <a:xfrm>
              <a:off x="3621" y="1861"/>
              <a:ext cx="0" cy="217"/>
            </a:xfrm>
            <a:prstGeom prst="line">
              <a:avLst/>
            </a:prstGeom>
            <a:noFill/>
            <a:ln w="19050">
              <a:solidFill>
                <a:srgbClr val="000000"/>
              </a:solidFill>
              <a:round/>
              <a:headEnd/>
              <a:tailEnd/>
            </a:ln>
          </p:spPr>
          <p:txBody>
            <a:bodyPr/>
            <a:lstStyle/>
            <a:p>
              <a:endParaRPr lang="tr-TR" sz="1100">
                <a:latin typeface="Arial Narrow" pitchFamily="34" charset="0"/>
              </a:endParaRPr>
            </a:p>
          </p:txBody>
        </p:sp>
        <p:sp>
          <p:nvSpPr>
            <p:cNvPr id="36" name="Line 31"/>
            <p:cNvSpPr>
              <a:spLocks noChangeShapeType="1"/>
            </p:cNvSpPr>
            <p:nvPr/>
          </p:nvSpPr>
          <p:spPr bwMode="auto">
            <a:xfrm flipH="1">
              <a:off x="1404" y="1712"/>
              <a:ext cx="155" cy="0"/>
            </a:xfrm>
            <a:prstGeom prst="line">
              <a:avLst/>
            </a:prstGeom>
            <a:noFill/>
            <a:ln w="22225">
              <a:solidFill>
                <a:srgbClr val="000000"/>
              </a:solidFill>
              <a:round/>
              <a:headEnd/>
              <a:tailEnd/>
            </a:ln>
          </p:spPr>
          <p:txBody>
            <a:bodyPr/>
            <a:lstStyle/>
            <a:p>
              <a:endParaRPr lang="tr-TR" sz="1100">
                <a:latin typeface="Arial Narrow" pitchFamily="34" charset="0"/>
              </a:endParaRPr>
            </a:p>
          </p:txBody>
        </p:sp>
        <p:sp>
          <p:nvSpPr>
            <p:cNvPr id="37" name="Text Box 32"/>
            <p:cNvSpPr txBox="1">
              <a:spLocks noChangeArrowheads="1"/>
            </p:cNvSpPr>
            <p:nvPr/>
          </p:nvSpPr>
          <p:spPr bwMode="auto">
            <a:xfrm>
              <a:off x="402" y="1568"/>
              <a:ext cx="1038" cy="288"/>
            </a:xfrm>
            <a:prstGeom prst="rect">
              <a:avLst/>
            </a:prstGeom>
            <a:noFill/>
            <a:ln w="9525">
              <a:noFill/>
              <a:miter lim="800000"/>
              <a:headEnd/>
              <a:tailEnd/>
            </a:ln>
          </p:spPr>
          <p:txBody>
            <a:bodyPr/>
            <a:lstStyle/>
            <a:p>
              <a:pPr algn="ctr" eaLnBrk="0" hangingPunct="0"/>
              <a:r>
                <a:rPr lang="tr-TR" sz="1100" dirty="0">
                  <a:latin typeface="Arial Narrow" pitchFamily="34" charset="0"/>
                </a:rPr>
                <a:t>Genel Gereksinim</a:t>
              </a:r>
            </a:p>
            <a:p>
              <a:pPr algn="ctr" eaLnBrk="0" hangingPunct="0"/>
              <a:r>
                <a:rPr lang="tr-TR" sz="1100" dirty="0">
                  <a:latin typeface="Arial Narrow" pitchFamily="34" charset="0"/>
                </a:rPr>
                <a:t>Belirlenmesi</a:t>
              </a:r>
            </a:p>
          </p:txBody>
        </p:sp>
        <p:sp>
          <p:nvSpPr>
            <p:cNvPr id="38" name="Text Box 33"/>
            <p:cNvSpPr txBox="1">
              <a:spLocks noChangeArrowheads="1"/>
            </p:cNvSpPr>
            <p:nvPr/>
          </p:nvSpPr>
          <p:spPr bwMode="auto">
            <a:xfrm>
              <a:off x="1746" y="1562"/>
              <a:ext cx="1038" cy="288"/>
            </a:xfrm>
            <a:prstGeom prst="rect">
              <a:avLst/>
            </a:prstGeom>
            <a:noFill/>
            <a:ln w="9525">
              <a:noFill/>
              <a:miter lim="800000"/>
              <a:headEnd/>
              <a:tailEnd/>
            </a:ln>
          </p:spPr>
          <p:txBody>
            <a:bodyPr/>
            <a:lstStyle/>
            <a:p>
              <a:pPr algn="ctr" eaLnBrk="0" hangingPunct="0"/>
              <a:r>
                <a:rPr lang="tr-TR" sz="1100" dirty="0">
                  <a:latin typeface="Arial Narrow" pitchFamily="34" charset="0"/>
                </a:rPr>
                <a:t>Gereksinimleri</a:t>
              </a:r>
            </a:p>
            <a:p>
              <a:pPr algn="ctr" eaLnBrk="0" hangingPunct="0"/>
              <a:r>
                <a:rPr lang="tr-TR" sz="1100" dirty="0">
                  <a:latin typeface="Arial Narrow" pitchFamily="34" charset="0"/>
                </a:rPr>
                <a:t>Artırımlara Bölme</a:t>
              </a:r>
            </a:p>
            <a:p>
              <a:pPr eaLnBrk="0" hangingPunct="0"/>
              <a:endParaRPr lang="tr-TR" sz="1100" dirty="0">
                <a:latin typeface="Arial Narrow" pitchFamily="34" charset="0"/>
              </a:endParaRPr>
            </a:p>
          </p:txBody>
        </p:sp>
        <p:sp>
          <p:nvSpPr>
            <p:cNvPr id="39" name="Text Box 34"/>
            <p:cNvSpPr txBox="1">
              <a:spLocks noChangeArrowheads="1"/>
            </p:cNvSpPr>
            <p:nvPr/>
          </p:nvSpPr>
          <p:spPr bwMode="auto">
            <a:xfrm>
              <a:off x="3084" y="1574"/>
              <a:ext cx="1038" cy="287"/>
            </a:xfrm>
            <a:prstGeom prst="rect">
              <a:avLst/>
            </a:prstGeom>
            <a:noFill/>
            <a:ln w="9525">
              <a:noFill/>
              <a:miter lim="800000"/>
              <a:headEnd/>
              <a:tailEnd/>
            </a:ln>
          </p:spPr>
          <p:txBody>
            <a:bodyPr/>
            <a:lstStyle/>
            <a:p>
              <a:pPr algn="ctr" eaLnBrk="0" hangingPunct="0"/>
              <a:r>
                <a:rPr lang="tr-TR" sz="1100" dirty="0">
                  <a:latin typeface="Arial Narrow" pitchFamily="34" charset="0"/>
                </a:rPr>
                <a:t>Sistem Mimarisini Tanımlama</a:t>
              </a:r>
            </a:p>
          </p:txBody>
        </p:sp>
        <p:sp>
          <p:nvSpPr>
            <p:cNvPr id="40" name="Text Box 35"/>
            <p:cNvSpPr txBox="1">
              <a:spLocks noChangeArrowheads="1"/>
            </p:cNvSpPr>
            <p:nvPr/>
          </p:nvSpPr>
          <p:spPr bwMode="auto">
            <a:xfrm>
              <a:off x="402" y="2318"/>
              <a:ext cx="1098" cy="437"/>
            </a:xfrm>
            <a:prstGeom prst="rect">
              <a:avLst/>
            </a:prstGeom>
            <a:noFill/>
            <a:ln w="9525">
              <a:noFill/>
              <a:miter lim="800000"/>
              <a:headEnd/>
              <a:tailEnd/>
            </a:ln>
          </p:spPr>
          <p:txBody>
            <a:bodyPr/>
            <a:lstStyle/>
            <a:p>
              <a:pPr algn="ctr" eaLnBrk="0" hangingPunct="0"/>
              <a:r>
                <a:rPr lang="tr-TR" sz="1100" dirty="0">
                  <a:latin typeface="Arial Narrow" pitchFamily="34" charset="0"/>
                </a:rPr>
                <a:t>Sistem Artırılımının</a:t>
              </a:r>
            </a:p>
            <a:p>
              <a:pPr algn="ctr" eaLnBrk="0" hangingPunct="0"/>
              <a:r>
                <a:rPr lang="tr-TR" sz="1100" dirty="0">
                  <a:latin typeface="Arial Narrow" pitchFamily="34" charset="0"/>
                </a:rPr>
                <a:t>Yapılması</a:t>
              </a:r>
            </a:p>
          </p:txBody>
        </p:sp>
        <p:sp>
          <p:nvSpPr>
            <p:cNvPr id="41" name="Text Box 36"/>
            <p:cNvSpPr txBox="1">
              <a:spLocks noChangeArrowheads="1"/>
            </p:cNvSpPr>
            <p:nvPr/>
          </p:nvSpPr>
          <p:spPr bwMode="auto">
            <a:xfrm>
              <a:off x="1662" y="2306"/>
              <a:ext cx="1038" cy="348"/>
            </a:xfrm>
            <a:prstGeom prst="rect">
              <a:avLst/>
            </a:prstGeom>
            <a:noFill/>
            <a:ln w="9525">
              <a:noFill/>
              <a:miter lim="800000"/>
              <a:headEnd/>
              <a:tailEnd/>
            </a:ln>
          </p:spPr>
          <p:txBody>
            <a:bodyPr/>
            <a:lstStyle/>
            <a:p>
              <a:pPr algn="ctr" eaLnBrk="0" hangingPunct="0"/>
              <a:r>
                <a:rPr lang="tr-TR" sz="1100" dirty="0" err="1">
                  <a:latin typeface="Arial Narrow" pitchFamily="34" charset="0"/>
                </a:rPr>
                <a:t>Artırılımın</a:t>
              </a:r>
              <a:endParaRPr lang="tr-TR" sz="1100" dirty="0">
                <a:latin typeface="Arial Narrow" pitchFamily="34" charset="0"/>
              </a:endParaRPr>
            </a:p>
            <a:p>
              <a:pPr algn="ctr" eaLnBrk="0" hangingPunct="0"/>
              <a:r>
                <a:rPr lang="tr-TR" sz="1100" dirty="0">
                  <a:latin typeface="Arial Narrow" pitchFamily="34" charset="0"/>
                </a:rPr>
                <a:t>Onaylanması</a:t>
              </a:r>
            </a:p>
          </p:txBody>
        </p:sp>
        <p:sp>
          <p:nvSpPr>
            <p:cNvPr id="42" name="Text Box 37"/>
            <p:cNvSpPr txBox="1">
              <a:spLocks noChangeArrowheads="1"/>
            </p:cNvSpPr>
            <p:nvPr/>
          </p:nvSpPr>
          <p:spPr bwMode="auto">
            <a:xfrm>
              <a:off x="2886" y="2288"/>
              <a:ext cx="1038" cy="395"/>
            </a:xfrm>
            <a:prstGeom prst="rect">
              <a:avLst/>
            </a:prstGeom>
            <a:noFill/>
            <a:ln w="9525">
              <a:noFill/>
              <a:miter lim="800000"/>
              <a:headEnd/>
              <a:tailEnd/>
            </a:ln>
          </p:spPr>
          <p:txBody>
            <a:bodyPr/>
            <a:lstStyle/>
            <a:p>
              <a:pPr algn="ctr" eaLnBrk="0" hangingPunct="0"/>
              <a:r>
                <a:rPr lang="tr-TR" sz="1100" dirty="0" err="1">
                  <a:latin typeface="Arial Narrow" pitchFamily="34" charset="0"/>
                </a:rPr>
                <a:t>Artırılımın</a:t>
              </a:r>
              <a:endParaRPr lang="tr-TR" sz="1100" dirty="0">
                <a:latin typeface="Arial Narrow" pitchFamily="34" charset="0"/>
              </a:endParaRPr>
            </a:p>
            <a:p>
              <a:pPr algn="ctr" eaLnBrk="0" hangingPunct="0"/>
              <a:r>
                <a:rPr lang="tr-TR" sz="1100" dirty="0">
                  <a:latin typeface="Arial Narrow" pitchFamily="34" charset="0"/>
                </a:rPr>
                <a:t>Birleştirilmesi</a:t>
              </a:r>
            </a:p>
          </p:txBody>
        </p:sp>
        <p:sp>
          <p:nvSpPr>
            <p:cNvPr id="43" name="Text Box 38"/>
            <p:cNvSpPr txBox="1">
              <a:spLocks noChangeArrowheads="1"/>
            </p:cNvSpPr>
            <p:nvPr/>
          </p:nvSpPr>
          <p:spPr bwMode="auto">
            <a:xfrm>
              <a:off x="4080" y="2276"/>
              <a:ext cx="1038" cy="360"/>
            </a:xfrm>
            <a:prstGeom prst="rect">
              <a:avLst/>
            </a:prstGeom>
            <a:noFill/>
            <a:ln w="9525">
              <a:noFill/>
              <a:miter lim="800000"/>
              <a:headEnd/>
              <a:tailEnd/>
            </a:ln>
          </p:spPr>
          <p:txBody>
            <a:bodyPr/>
            <a:lstStyle/>
            <a:p>
              <a:pPr algn="ctr" eaLnBrk="0" hangingPunct="0"/>
              <a:r>
                <a:rPr lang="tr-TR" sz="1100">
                  <a:latin typeface="Arial Narrow" pitchFamily="34" charset="0"/>
                </a:rPr>
                <a:t>Sistemin </a:t>
              </a:r>
              <a:endParaRPr lang="tr-TR" sz="1100" smtClean="0">
                <a:latin typeface="Arial Narrow" pitchFamily="34" charset="0"/>
              </a:endParaRPr>
            </a:p>
            <a:p>
              <a:pPr algn="ctr" eaLnBrk="0" hangingPunct="0"/>
              <a:r>
                <a:rPr lang="tr-TR" sz="1100" smtClean="0">
                  <a:latin typeface="Arial Narrow" pitchFamily="34" charset="0"/>
                </a:rPr>
                <a:t>Onaylanması</a:t>
              </a:r>
              <a:endParaRPr lang="tr-TR" sz="1100" dirty="0">
                <a:latin typeface="Arial Narrow" pitchFamily="34" charset="0"/>
              </a:endParaRPr>
            </a:p>
          </p:txBody>
        </p:sp>
        <p:sp>
          <p:nvSpPr>
            <p:cNvPr id="44" name="Text Box 39"/>
            <p:cNvSpPr txBox="1">
              <a:spLocks noChangeArrowheads="1"/>
            </p:cNvSpPr>
            <p:nvPr/>
          </p:nvSpPr>
          <p:spPr bwMode="auto">
            <a:xfrm>
              <a:off x="5256" y="2276"/>
              <a:ext cx="504" cy="288"/>
            </a:xfrm>
            <a:prstGeom prst="rect">
              <a:avLst/>
            </a:prstGeom>
            <a:noFill/>
            <a:ln w="9525">
              <a:noFill/>
              <a:miter lim="800000"/>
              <a:headEnd/>
              <a:tailEnd/>
            </a:ln>
          </p:spPr>
          <p:txBody>
            <a:bodyPr/>
            <a:lstStyle/>
            <a:p>
              <a:pPr algn="ctr" eaLnBrk="0" hangingPunct="0"/>
              <a:r>
                <a:rPr lang="tr-TR" sz="1100">
                  <a:solidFill>
                    <a:srgbClr val="000000"/>
                  </a:solidFill>
                  <a:latin typeface="Arial Narrow" pitchFamily="34" charset="0"/>
                </a:rPr>
                <a:t>Son</a:t>
              </a:r>
            </a:p>
            <a:p>
              <a:pPr algn="ctr" eaLnBrk="0" hangingPunct="0"/>
              <a:r>
                <a:rPr lang="tr-TR" sz="1100">
                  <a:solidFill>
                    <a:srgbClr val="000000"/>
                  </a:solidFill>
                  <a:latin typeface="Arial Narrow" pitchFamily="34" charset="0"/>
                </a:rPr>
                <a:t>Sistem</a:t>
              </a:r>
              <a:endParaRPr lang="tr-TR" sz="1100">
                <a:latin typeface="Arial Narrow" pitchFamily="34" charset="0"/>
              </a:endParaRPr>
            </a:p>
          </p:txBody>
        </p:sp>
        <p:sp>
          <p:nvSpPr>
            <p:cNvPr id="45" name="Text Box 40"/>
            <p:cNvSpPr txBox="1">
              <a:spLocks noChangeArrowheads="1"/>
            </p:cNvSpPr>
            <p:nvPr/>
          </p:nvSpPr>
          <p:spPr bwMode="auto">
            <a:xfrm>
              <a:off x="2105" y="2943"/>
              <a:ext cx="1038" cy="215"/>
            </a:xfrm>
            <a:prstGeom prst="rect">
              <a:avLst/>
            </a:prstGeom>
            <a:noFill/>
            <a:ln w="9525">
              <a:noFill/>
              <a:miter lim="800000"/>
              <a:headEnd/>
              <a:tailEnd/>
            </a:ln>
          </p:spPr>
          <p:txBody>
            <a:bodyPr/>
            <a:lstStyle/>
            <a:p>
              <a:pPr algn="ctr" eaLnBrk="0" hangingPunct="0"/>
              <a:r>
                <a:rPr lang="tr-TR" sz="1100">
                  <a:solidFill>
                    <a:srgbClr val="000000"/>
                  </a:solidFill>
                  <a:latin typeface="Arial Narrow" pitchFamily="34" charset="0"/>
                </a:rPr>
                <a:t>Bitmemiş Sistem</a:t>
              </a:r>
              <a:endParaRPr lang="tr-TR" sz="1100">
                <a:latin typeface="Arial Narrow" pitchFamily="34" charset="0"/>
              </a:endParaRPr>
            </a:p>
          </p:txBody>
        </p:sp>
      </p:grpSp>
    </p:spTree>
  </p:cSld>
  <p:clrMapOvr>
    <a:masterClrMapping/>
  </p:clrMapOvr>
  <p:transition spd="med">
    <p:pull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642910" y="285728"/>
            <a:ext cx="7110410" cy="774720"/>
          </a:xfrm>
        </p:spPr>
        <p:txBody>
          <a:bodyPr/>
          <a:lstStyle/>
          <a:p>
            <a:r>
              <a:rPr lang="tr-TR" smtClean="0"/>
              <a:t>Araştirma Tabanli </a:t>
            </a:r>
            <a:r>
              <a:rPr lang="tr-TR" dirty="0"/>
              <a:t>Süreç Modeli</a:t>
            </a:r>
          </a:p>
        </p:txBody>
      </p:sp>
      <p:sp>
        <p:nvSpPr>
          <p:cNvPr id="178179" name="Rectangle 3"/>
          <p:cNvSpPr>
            <a:spLocks noGrp="1" noChangeArrowheads="1"/>
          </p:cNvSpPr>
          <p:nvPr>
            <p:ph sz="quarter" idx="1"/>
          </p:nvPr>
        </p:nvSpPr>
        <p:spPr>
          <a:xfrm>
            <a:off x="642910" y="1339850"/>
            <a:ext cx="8429653" cy="5041900"/>
          </a:xfrm>
        </p:spPr>
        <p:txBody>
          <a:bodyPr>
            <a:normAutofit/>
          </a:bodyPr>
          <a:lstStyle/>
          <a:p>
            <a:pPr>
              <a:lnSpc>
                <a:spcPct val="90000"/>
              </a:lnSpc>
            </a:pPr>
            <a:r>
              <a:rPr lang="tr-TR" sz="1600" dirty="0" smtClean="0"/>
              <a:t>Araştırma ortamları </a:t>
            </a:r>
            <a:r>
              <a:rPr lang="tr-TR" sz="1600" dirty="0" smtClean="0">
                <a:solidFill>
                  <a:srgbClr val="77212B"/>
                </a:solidFill>
              </a:rPr>
              <a:t>bütünüyle belirsizlik</a:t>
            </a:r>
            <a:r>
              <a:rPr lang="tr-TR" sz="1600" dirty="0" smtClean="0"/>
              <a:t> üzerine çalışan ortamlardır.</a:t>
            </a:r>
          </a:p>
          <a:p>
            <a:pPr>
              <a:lnSpc>
                <a:spcPct val="90000"/>
              </a:lnSpc>
            </a:pPr>
            <a:r>
              <a:rPr lang="tr-TR" sz="1600" dirty="0" smtClean="0">
                <a:solidFill>
                  <a:srgbClr val="77212B"/>
                </a:solidFill>
              </a:rPr>
              <a:t>Yap-at prototipi</a:t>
            </a:r>
            <a:r>
              <a:rPr lang="tr-TR" sz="1600" dirty="0" smtClean="0"/>
              <a:t> olarak ta bilinir.</a:t>
            </a:r>
          </a:p>
          <a:p>
            <a:pPr>
              <a:lnSpc>
                <a:spcPct val="90000"/>
              </a:lnSpc>
            </a:pPr>
            <a:endParaRPr lang="tr-TR" sz="1600" dirty="0" smtClean="0"/>
          </a:p>
          <a:p>
            <a:pPr>
              <a:lnSpc>
                <a:spcPct val="90000"/>
              </a:lnSpc>
            </a:pPr>
            <a:r>
              <a:rPr lang="tr-TR" sz="1600" dirty="0" smtClean="0"/>
              <a:t>Yapılan işlerden edinilecek sonuçlar belirgin değildir.</a:t>
            </a:r>
          </a:p>
          <a:p>
            <a:pPr>
              <a:lnSpc>
                <a:spcPct val="90000"/>
              </a:lnSpc>
            </a:pPr>
            <a:endParaRPr lang="tr-TR" sz="1600" dirty="0" smtClean="0"/>
          </a:p>
          <a:p>
            <a:pPr>
              <a:lnSpc>
                <a:spcPct val="90000"/>
              </a:lnSpc>
            </a:pPr>
            <a:r>
              <a:rPr lang="tr-TR" sz="1600" dirty="0" smtClean="0"/>
              <a:t>Geliştirilen </a:t>
            </a:r>
            <a:r>
              <a:rPr lang="tr-TR" sz="1600" dirty="0" smtClean="0">
                <a:solidFill>
                  <a:srgbClr val="77212B"/>
                </a:solidFill>
              </a:rPr>
              <a:t>yazılımlar genellikle sınırlı sayıda kullanılır</a:t>
            </a:r>
            <a:r>
              <a:rPr lang="tr-TR" sz="1600" dirty="0" smtClean="0"/>
              <a:t> ve kullanım bittikten sonra işe yaramaz hale gelir ve atılır.</a:t>
            </a:r>
          </a:p>
          <a:p>
            <a:pPr>
              <a:lnSpc>
                <a:spcPct val="90000"/>
              </a:lnSpc>
            </a:pPr>
            <a:endParaRPr lang="tr-TR" sz="1600" dirty="0" smtClean="0"/>
          </a:p>
          <a:p>
            <a:pPr>
              <a:lnSpc>
                <a:spcPct val="90000"/>
              </a:lnSpc>
            </a:pPr>
            <a:r>
              <a:rPr lang="tr-TR" sz="1600" dirty="0" smtClean="0"/>
              <a:t>Model-zaman-fiyat kestirimi olmadığı için </a:t>
            </a:r>
            <a:r>
              <a:rPr lang="tr-TR" sz="1600" dirty="0" smtClean="0">
                <a:solidFill>
                  <a:srgbClr val="77212B"/>
                </a:solidFill>
              </a:rPr>
              <a:t>sabit fiyat sözleşmelerinde uygun değildir</a:t>
            </a:r>
            <a:r>
              <a:rPr lang="tr-TR" sz="1600" dirty="0" smtClean="0"/>
              <a:t>.</a:t>
            </a:r>
            <a:endParaRPr lang="tr-TR" sz="1600" dirty="0"/>
          </a:p>
        </p:txBody>
      </p:sp>
      <p:sp>
        <p:nvSpPr>
          <p:cNvPr id="6" name="5 Slayt Numarası Yer Tutucusu"/>
          <p:cNvSpPr>
            <a:spLocks noGrp="1"/>
          </p:cNvSpPr>
          <p:nvPr>
            <p:ph type="sldNum" sz="quarter" idx="15"/>
          </p:nvPr>
        </p:nvSpPr>
        <p:spPr>
          <a:xfrm>
            <a:off x="8072462" y="5734050"/>
            <a:ext cx="666154" cy="521208"/>
          </a:xfrm>
        </p:spPr>
        <p:txBody>
          <a:bodyPr/>
          <a:lstStyle/>
          <a:p>
            <a:fld id="{A422CC26-662F-449D-B790-03E1219C45F6}" type="slidenum">
              <a:rPr lang="el-GR" smtClean="0"/>
              <a:pPr/>
              <a:t>25</a:t>
            </a:fld>
            <a:r>
              <a:rPr lang="tr-TR" dirty="0" smtClean="0"/>
              <a:t>/33</a:t>
            </a:r>
            <a:endParaRPr lang="el-GR" dirty="0"/>
          </a:p>
        </p:txBody>
      </p:sp>
      <p:sp>
        <p:nvSpPr>
          <p:cNvPr id="8" name="69 Veri Yer Tutucusu"/>
          <p:cNvSpPr>
            <a:spLocks noGrp="1"/>
          </p:cNvSpPr>
          <p:nvPr>
            <p:ph type="dt" sz="half" idx="14"/>
          </p:nvPr>
        </p:nvSpPr>
        <p:spPr>
          <a:xfrm rot="16200000">
            <a:off x="-672104" y="2313990"/>
            <a:ext cx="2011680" cy="384048"/>
          </a:xfrm>
        </p:spPr>
        <p:txBody>
          <a:bodyPr/>
          <a:lstStyle/>
          <a:p>
            <a:r>
              <a:rPr lang="tr-TR" sz="1400" dirty="0" smtClean="0">
                <a:solidFill>
                  <a:schemeClr val="bg1"/>
                </a:solidFill>
              </a:rPr>
              <a:t>Yazılım Mühendisliği</a:t>
            </a:r>
            <a:endParaRPr lang="el-GR" sz="1400" dirty="0">
              <a:solidFill>
                <a:schemeClr val="bg1"/>
              </a:solidFill>
            </a:endParaRPr>
          </a:p>
        </p:txBody>
      </p:sp>
      <p:pic>
        <p:nvPicPr>
          <p:cNvPr id="8194" name="Picture 2" descr="http://t2.gstatic.com/images?q=tbn:ANd9GcT-P9lEFOYV6qHkP6DjTpN4Do2K_iwf0FaB2EPv_Z_uW__sDOE3hg"/>
          <p:cNvPicPr>
            <a:picLocks noChangeAspect="1" noChangeArrowheads="1"/>
          </p:cNvPicPr>
          <p:nvPr/>
        </p:nvPicPr>
        <p:blipFill>
          <a:blip r:embed="rId3" cstate="print">
            <a:duotone>
              <a:schemeClr val="accent1">
                <a:shade val="45000"/>
                <a:satMod val="135000"/>
              </a:schemeClr>
              <a:prstClr val="white"/>
            </a:duotone>
            <a:lum bright="-4000" contrast="6000"/>
          </a:blip>
          <a:srcRect/>
          <a:stretch>
            <a:fillRect/>
          </a:stretch>
        </p:blipFill>
        <p:spPr bwMode="auto">
          <a:xfrm>
            <a:off x="1331640" y="4437112"/>
            <a:ext cx="2457450" cy="1866901"/>
          </a:xfrm>
          <a:prstGeom prst="rect">
            <a:avLst/>
          </a:prstGeom>
          <a:noFill/>
        </p:spPr>
      </p:pic>
      <p:sp>
        <p:nvSpPr>
          <p:cNvPr id="7" name="6 Dikdörtgen"/>
          <p:cNvSpPr/>
          <p:nvPr/>
        </p:nvSpPr>
        <p:spPr>
          <a:xfrm>
            <a:off x="3851920" y="4725144"/>
            <a:ext cx="4248472" cy="2062103"/>
          </a:xfrm>
          <a:prstGeom prst="rect">
            <a:avLst/>
          </a:prstGeom>
        </p:spPr>
        <p:txBody>
          <a:bodyPr wrap="square">
            <a:spAutoFit/>
          </a:bodyPr>
          <a:lstStyle/>
          <a:p>
            <a:pPr marL="363538" indent="-188913">
              <a:buFont typeface="Courier New" pitchFamily="49" charset="0"/>
              <a:buChar char="o"/>
            </a:pPr>
            <a:r>
              <a:rPr lang="tr-TR" sz="1600" dirty="0" smtClean="0">
                <a:solidFill>
                  <a:schemeClr val="accent1">
                    <a:lumMod val="75000"/>
                  </a:schemeClr>
                </a:solidFill>
              </a:rPr>
              <a:t>En Hızlı Çalışan asal sayı test programı!</a:t>
            </a:r>
          </a:p>
          <a:p>
            <a:pPr marL="363538" indent="-188913">
              <a:buFont typeface="Courier New" pitchFamily="49" charset="0"/>
              <a:buChar char="o"/>
            </a:pPr>
            <a:endParaRPr lang="tr-TR" sz="1600" dirty="0" smtClean="0">
              <a:solidFill>
                <a:schemeClr val="accent1">
                  <a:lumMod val="75000"/>
                </a:schemeClr>
              </a:solidFill>
            </a:endParaRPr>
          </a:p>
          <a:p>
            <a:pPr marL="363538" indent="-188913">
              <a:buFont typeface="Courier New" pitchFamily="49" charset="0"/>
              <a:buChar char="o"/>
            </a:pPr>
            <a:r>
              <a:rPr lang="tr-TR" sz="1600" dirty="0" smtClean="0">
                <a:solidFill>
                  <a:schemeClr val="accent1">
                    <a:lumMod val="75000"/>
                  </a:schemeClr>
                </a:solidFill>
              </a:rPr>
              <a:t>En Büyük asal sayıyı bulma programı!</a:t>
            </a:r>
          </a:p>
          <a:p>
            <a:pPr marL="363538" indent="-188913">
              <a:buFont typeface="Courier New" pitchFamily="49" charset="0"/>
              <a:buChar char="o"/>
            </a:pPr>
            <a:endParaRPr lang="tr-TR" sz="1600" dirty="0" smtClean="0">
              <a:solidFill>
                <a:schemeClr val="accent1">
                  <a:lumMod val="75000"/>
                </a:schemeClr>
              </a:solidFill>
            </a:endParaRPr>
          </a:p>
          <a:p>
            <a:pPr marL="363538" indent="-188913">
              <a:buFont typeface="Courier New" pitchFamily="49" charset="0"/>
              <a:buChar char="o"/>
            </a:pPr>
            <a:r>
              <a:rPr lang="tr-TR" sz="1600" dirty="0" smtClean="0">
                <a:solidFill>
                  <a:schemeClr val="accent1">
                    <a:lumMod val="75000"/>
                  </a:schemeClr>
                </a:solidFill>
              </a:rPr>
              <a:t>Satranç programı!</a:t>
            </a:r>
          </a:p>
          <a:p>
            <a:pPr marL="363538" indent="-188913">
              <a:buFont typeface="Courier New" pitchFamily="49" charset="0"/>
              <a:buChar char="o"/>
            </a:pPr>
            <a:endParaRPr lang="tr-TR" sz="1600" dirty="0" smtClean="0">
              <a:solidFill>
                <a:schemeClr val="accent1">
                  <a:lumMod val="75000"/>
                </a:schemeClr>
              </a:solidFill>
            </a:endParaRPr>
          </a:p>
          <a:p>
            <a:pPr marL="363538" indent="-188913">
              <a:buFont typeface="Courier New" pitchFamily="49" charset="0"/>
              <a:buChar char="o"/>
            </a:pPr>
            <a:r>
              <a:rPr lang="tr-TR" sz="1600" dirty="0" smtClean="0">
                <a:solidFill>
                  <a:schemeClr val="accent1">
                    <a:lumMod val="75000"/>
                  </a:schemeClr>
                </a:solidFill>
              </a:rPr>
              <a:t>…</a:t>
            </a:r>
          </a:p>
          <a:p>
            <a:pPr marL="363538" indent="-188913">
              <a:buFont typeface="Courier New" pitchFamily="49" charset="0"/>
              <a:buChar char="o"/>
            </a:pPr>
            <a:endParaRPr lang="tr-TR" sz="1600" dirty="0" smtClean="0">
              <a:solidFill>
                <a:schemeClr val="accent1">
                  <a:lumMod val="75000"/>
                </a:schemeClr>
              </a:solidFill>
            </a:endParaRPr>
          </a:p>
        </p:txBody>
      </p:sp>
    </p:spTree>
  </p:cSld>
  <p:clrMapOvr>
    <a:masterClrMapping/>
  </p:clrMapOvr>
  <p:transition spd="med">
    <p:pull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714349" y="214290"/>
            <a:ext cx="2705524" cy="1126478"/>
          </a:xfrm>
        </p:spPr>
        <p:txBody>
          <a:bodyPr>
            <a:normAutofit/>
          </a:bodyPr>
          <a:lstStyle/>
          <a:p>
            <a:pPr>
              <a:lnSpc>
                <a:spcPct val="85000"/>
              </a:lnSpc>
            </a:pPr>
            <a:r>
              <a:rPr lang="tr-TR" sz="2400" dirty="0" err="1"/>
              <a:t>Yourdon</a:t>
            </a:r>
            <a:r>
              <a:rPr lang="tr-TR" sz="2400" dirty="0"/>
              <a:t> </a:t>
            </a:r>
            <a:r>
              <a:rPr lang="tr-TR" sz="2400" dirty="0" err="1" smtClean="0"/>
              <a:t>Yapisal</a:t>
            </a:r>
            <a:r>
              <a:rPr lang="tr-TR" sz="2400" dirty="0" smtClean="0"/>
              <a:t> </a:t>
            </a:r>
            <a:r>
              <a:rPr lang="tr-TR" sz="2400" dirty="0"/>
              <a:t>Sistem </a:t>
            </a:r>
            <a:r>
              <a:rPr lang="tr-TR" sz="2400" dirty="0" err="1" smtClean="0"/>
              <a:t>Tasarim</a:t>
            </a:r>
            <a:r>
              <a:rPr lang="tr-TR" sz="2400" dirty="0" smtClean="0"/>
              <a:t> </a:t>
            </a:r>
            <a:r>
              <a:rPr lang="tr-TR" sz="2400" dirty="0"/>
              <a:t>Metodolojisi</a:t>
            </a:r>
          </a:p>
        </p:txBody>
      </p:sp>
      <p:graphicFrame>
        <p:nvGraphicFramePr>
          <p:cNvPr id="143422" name="Group 62"/>
          <p:cNvGraphicFramePr>
            <a:graphicFrameLocks noGrp="1"/>
          </p:cNvGraphicFramePr>
          <p:nvPr>
            <p:ph type="tbl" idx="1"/>
          </p:nvPr>
        </p:nvGraphicFramePr>
        <p:xfrm>
          <a:off x="3491880" y="188640"/>
          <a:ext cx="5256586" cy="6007545"/>
        </p:xfrm>
        <a:graphic>
          <a:graphicData uri="http://schemas.openxmlformats.org/drawingml/2006/table">
            <a:tbl>
              <a:tblPr/>
              <a:tblGrid>
                <a:gridCol w="1080121"/>
                <a:gridCol w="1977523"/>
                <a:gridCol w="1190829"/>
                <a:gridCol w="1008113"/>
              </a:tblGrid>
              <a:tr h="106596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600" b="0" i="0" u="none" strike="noStrike" kern="1200" cap="none" normalizeH="0" baseline="0" dirty="0" smtClean="0">
                          <a:ln>
                            <a:noFill/>
                          </a:ln>
                          <a:solidFill>
                            <a:schemeClr val="tx1"/>
                          </a:solidFill>
                          <a:effectLst/>
                          <a:latin typeface="Arial" charset="0"/>
                          <a:ea typeface="+mn-ea"/>
                          <a:cs typeface="+mn-cs"/>
                        </a:rPr>
                        <a:t>Aşama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600" b="0" i="0" u="none" strike="noStrike" kern="1200" cap="none" normalizeH="0" baseline="0" smtClean="0">
                          <a:ln>
                            <a:noFill/>
                          </a:ln>
                          <a:solidFill>
                            <a:schemeClr val="tx1"/>
                          </a:solidFill>
                          <a:effectLst/>
                          <a:latin typeface="Arial" charset="0"/>
                          <a:ea typeface="+mn-ea"/>
                          <a:cs typeface="+mn-cs"/>
                        </a:rPr>
                        <a:t>Kullanılan Yöntem ve Araçlar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600" b="0" i="0" u="none" strike="noStrike" kern="1200" cap="none" normalizeH="0" baseline="0" smtClean="0">
                          <a:ln>
                            <a:noFill/>
                          </a:ln>
                          <a:solidFill>
                            <a:schemeClr val="tx1"/>
                          </a:solidFill>
                          <a:effectLst/>
                          <a:latin typeface="Arial" charset="0"/>
                          <a:ea typeface="+mn-ea"/>
                          <a:cs typeface="+mn-cs"/>
                        </a:rPr>
                        <a:t>Ne için Kullanıldığı</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600" b="0" i="0" u="none" strike="noStrike" kern="1200" cap="none" normalizeH="0" baseline="0" dirty="0" smtClean="0">
                          <a:ln>
                            <a:noFill/>
                          </a:ln>
                          <a:solidFill>
                            <a:schemeClr val="tx1"/>
                          </a:solidFill>
                          <a:effectLst/>
                          <a:latin typeface="Arial" charset="0"/>
                          <a:ea typeface="+mn-ea"/>
                          <a:cs typeface="+mn-cs"/>
                        </a:rPr>
                        <a:t>Çıktı</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r>
              <a:tr h="131969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600" b="0" i="0" u="none" strike="noStrike" cap="none" normalizeH="0" baseline="0" dirty="0" smtClean="0">
                          <a:ln>
                            <a:noFill/>
                          </a:ln>
                          <a:solidFill>
                            <a:schemeClr val="tx1"/>
                          </a:solidFill>
                          <a:effectLst/>
                          <a:latin typeface="Arial" charset="0"/>
                        </a:rPr>
                        <a:t>Planlama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Veri Akış Şemaları,</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Süreç Belirtimleri,</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Görüşme,</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Maliyet Kestirim Yöntemi,</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Proje Yönetim Araçları</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Süreç İnceleme</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tr-TR" sz="1100" b="0"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Kaynak Kestirimi</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tr-TR" sz="1100" b="0"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Proje Yönetimi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Proje Planı</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4007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600" b="0" i="0" u="none" strike="noStrike" cap="none" normalizeH="0" baseline="0" dirty="0" smtClean="0">
                          <a:ln>
                            <a:noFill/>
                          </a:ln>
                          <a:solidFill>
                            <a:schemeClr val="tx1"/>
                          </a:solidFill>
                          <a:effectLst/>
                          <a:latin typeface="Arial" charset="0"/>
                        </a:rPr>
                        <a:t>Analiz</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tr-TR" sz="1600" b="0" i="0" u="none" strike="noStrike" cap="none" normalizeH="0" baseline="0" dirty="0" smtClean="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Veri Akış Şemaları,</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Süreç Belirtimleri,</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Görüşme,</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Nesne ilişki şemaları</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Veri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Süreç Analizi</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tr-TR" sz="1100" b="0"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Veri Analizi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Sistem Analiz  Raporu</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5275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600" b="0" i="0" u="none" strike="noStrike" cap="none" normalizeH="0" baseline="0" dirty="0" smtClean="0">
                          <a:ln>
                            <a:noFill/>
                          </a:ln>
                          <a:solidFill>
                            <a:schemeClr val="tx1"/>
                          </a:solidFill>
                          <a:effectLst/>
                          <a:latin typeface="Arial" charset="0"/>
                        </a:rPr>
                        <a:t>Analizden Tasarıma Geçiş</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Akışa Dayalı Analiz,</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Süreç belirtimlerinin program tasarım diline dönüştürülmesi,</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Nesne ilişki şemalarının veri tablosuna dönüştürülmesi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Başlangıç Tasarımı</a:t>
                      </a:r>
                    </a:p>
                    <a:p>
                      <a:pPr marL="0" marR="0" lvl="0" indent="0" algn="ctr" defTabSz="914400" rtl="0" eaLnBrk="1" fontAlgn="base" latinLnBrk="0" hangingPunct="1">
                        <a:lnSpc>
                          <a:spcPct val="100000"/>
                        </a:lnSpc>
                        <a:spcBef>
                          <a:spcPct val="5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Ayrıntılı Tasarım</a:t>
                      </a:r>
                    </a:p>
                    <a:p>
                      <a:pPr marL="0" marR="0" lvl="0" indent="0" algn="ctr" defTabSz="914400" rtl="0" eaLnBrk="1" fontAlgn="base" latinLnBrk="0" hangingPunct="1">
                        <a:lnSpc>
                          <a:spcPct val="100000"/>
                        </a:lnSpc>
                        <a:spcBef>
                          <a:spcPct val="5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Başlangıç Veri tasarımı</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Başlangıç Tasarım Raporu</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057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600" b="0" i="0" u="none" strike="noStrike" cap="none" normalizeH="0" baseline="0" dirty="0" smtClean="0">
                          <a:ln>
                            <a:noFill/>
                          </a:ln>
                          <a:solidFill>
                            <a:schemeClr val="tx1"/>
                          </a:solidFill>
                          <a:effectLst/>
                          <a:latin typeface="Arial" charset="0"/>
                        </a:rPr>
                        <a:t>Tasarım</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Yapısal Şemalar,</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Program Tasarım Dili,</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Veri Tabanı Tabloları</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Genel Tasarım</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Ayrıntılı Tasarım</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smtClean="0">
                          <a:ln>
                            <a:noFill/>
                          </a:ln>
                          <a:solidFill>
                            <a:schemeClr val="tx1"/>
                          </a:solidFill>
                          <a:effectLst/>
                          <a:latin typeface="Arial" charset="0"/>
                        </a:rPr>
                        <a:t>Veri Tasarımı</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tr-TR" sz="1100" b="0" i="0" u="none" strike="noStrike" cap="none" normalizeH="0" baseline="0" dirty="0" smtClean="0">
                          <a:ln>
                            <a:noFill/>
                          </a:ln>
                          <a:solidFill>
                            <a:schemeClr val="tx1"/>
                          </a:solidFill>
                          <a:effectLst/>
                          <a:latin typeface="Arial" charset="0"/>
                        </a:rPr>
                        <a:t>Sistem Tasarım Raporu</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7" name="5 Slayt Numarası Yer Tutucusu"/>
          <p:cNvSpPr>
            <a:spLocks noGrp="1"/>
          </p:cNvSpPr>
          <p:nvPr>
            <p:ph type="sldNum" sz="quarter" idx="12"/>
          </p:nvPr>
        </p:nvSpPr>
        <p:spPr>
          <a:xfrm>
            <a:off x="7921656" y="5814350"/>
            <a:ext cx="1079500" cy="457200"/>
          </a:xfrm>
        </p:spPr>
        <p:txBody>
          <a:bodyPr/>
          <a:lstStyle/>
          <a:p>
            <a:r>
              <a:rPr lang="tr-TR" dirty="0" smtClean="0"/>
              <a:t>33/</a:t>
            </a:r>
            <a:fld id="{667A0D60-FFBF-499F-8003-F6A94514CB83}" type="slidenum">
              <a:rPr lang="el-GR" smtClean="0"/>
              <a:pPr/>
              <a:t>26</a:t>
            </a:fld>
            <a:endParaRPr lang="el-GR" dirty="0"/>
          </a:p>
        </p:txBody>
      </p:sp>
      <p:sp>
        <p:nvSpPr>
          <p:cNvPr id="6" name="69 Veri Yer Tutucusu"/>
          <p:cNvSpPr txBox="1">
            <a:spLocks/>
          </p:cNvSpPr>
          <p:nvPr/>
        </p:nvSpPr>
        <p:spPr>
          <a:xfrm rot="16200000">
            <a:off x="-672104" y="2313990"/>
            <a:ext cx="2011680" cy="38404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bg1"/>
                </a:solidFill>
                <a:effectLst/>
                <a:uLnTx/>
                <a:uFillTx/>
                <a:latin typeface="Arial" charset="0"/>
                <a:ea typeface="+mn-ea"/>
                <a:cs typeface="+mn-cs"/>
              </a:rPr>
              <a:t>Yazılım Mühendisliği</a:t>
            </a:r>
            <a:endParaRPr kumimoji="0" lang="el-GR" sz="14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7" name="6 Dikdörtgen"/>
          <p:cNvSpPr/>
          <p:nvPr/>
        </p:nvSpPr>
        <p:spPr>
          <a:xfrm>
            <a:off x="611560" y="1772816"/>
            <a:ext cx="2736304" cy="3139321"/>
          </a:xfrm>
          <a:prstGeom prst="rect">
            <a:avLst/>
          </a:prstGeom>
        </p:spPr>
        <p:txBody>
          <a:bodyPr wrap="square">
            <a:spAutoFit/>
          </a:bodyPr>
          <a:lstStyle/>
          <a:p>
            <a:pPr algn="r">
              <a:spcBef>
                <a:spcPct val="60000"/>
              </a:spcBef>
              <a:spcAft>
                <a:spcPct val="40000"/>
              </a:spcAft>
            </a:pPr>
            <a:r>
              <a:rPr lang="tr-TR" dirty="0" smtClean="0"/>
              <a:t>Kolay uygulanabilir bir model olup, günümüzde oldukça yaygın olarak kullanılmaktadır.</a:t>
            </a:r>
          </a:p>
          <a:p>
            <a:pPr algn="r">
              <a:spcBef>
                <a:spcPct val="60000"/>
              </a:spcBef>
              <a:spcAft>
                <a:spcPct val="40000"/>
              </a:spcAft>
            </a:pPr>
            <a:r>
              <a:rPr lang="tr-TR" dirty="0" smtClean="0"/>
              <a:t>Çağlayan modelini temel almaktadır.</a:t>
            </a:r>
          </a:p>
          <a:p>
            <a:pPr algn="r">
              <a:spcBef>
                <a:spcPct val="60000"/>
              </a:spcBef>
              <a:spcAft>
                <a:spcPct val="40000"/>
              </a:spcAft>
            </a:pPr>
            <a:r>
              <a:rPr lang="tr-TR" dirty="0" smtClean="0"/>
              <a:t>Bir çok CASE aracı tarafından doğrudan desteklenmektedir.</a:t>
            </a:r>
            <a:endParaRPr lang="tr-TR" dirty="0"/>
          </a:p>
        </p:txBody>
      </p:sp>
    </p:spTree>
  </p:cSld>
  <p:clrMapOvr>
    <a:masterClrMapping/>
  </p:clrMapOvr>
  <p:transition spd="med">
    <p:pull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layt Numarası Yer Tutucusu"/>
          <p:cNvSpPr>
            <a:spLocks noGrp="1"/>
          </p:cNvSpPr>
          <p:nvPr>
            <p:ph type="sldNum" sz="quarter" idx="12"/>
          </p:nvPr>
        </p:nvSpPr>
        <p:spPr/>
        <p:txBody>
          <a:bodyPr/>
          <a:lstStyle/>
          <a:p>
            <a:fld id="{65618072-2140-449C-9EFE-227A368EF956}" type="slidenum">
              <a:rPr lang="tr-TR"/>
              <a:pPr/>
              <a:t>27</a:t>
            </a:fld>
            <a:endParaRPr lang="tr-TR"/>
          </a:p>
        </p:txBody>
      </p:sp>
      <p:graphicFrame>
        <p:nvGraphicFramePr>
          <p:cNvPr id="84992" name="Object 1024"/>
          <p:cNvGraphicFramePr>
            <a:graphicFrameLocks noGrp="1" noChangeAspect="1"/>
          </p:cNvGraphicFramePr>
          <p:nvPr>
            <p:ph/>
          </p:nvPr>
        </p:nvGraphicFramePr>
        <p:xfrm>
          <a:off x="1074738" y="206375"/>
          <a:ext cx="9042400" cy="6045200"/>
        </p:xfrm>
        <a:graphic>
          <a:graphicData uri="http://schemas.openxmlformats.org/presentationml/2006/ole">
            <mc:AlternateContent xmlns:mc="http://schemas.openxmlformats.org/markup-compatibility/2006">
              <mc:Choice xmlns:v="urn:schemas-microsoft-com:vml" Requires="v">
                <p:oleObj spid="_x0000_s1029" name="Document" r:id="rId4" imgW="7730589" imgH="5169191" progId="Word.Document.8">
                  <p:embed/>
                </p:oleObj>
              </mc:Choice>
              <mc:Fallback>
                <p:oleObj name="Document" r:id="rId4" imgW="7730589" imgH="5169191"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4738" y="206375"/>
                        <a:ext cx="9042400" cy="604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69 Veri Yer Tutucusu"/>
          <p:cNvSpPr txBox="1">
            <a:spLocks/>
          </p:cNvSpPr>
          <p:nvPr/>
        </p:nvSpPr>
        <p:spPr>
          <a:xfrm rot="16200000">
            <a:off x="-672104" y="2313990"/>
            <a:ext cx="2011680" cy="38404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bg1"/>
                </a:solidFill>
                <a:effectLst/>
                <a:uLnTx/>
                <a:uFillTx/>
                <a:latin typeface="Arial" charset="0"/>
                <a:ea typeface="+mn-ea"/>
                <a:cs typeface="+mn-cs"/>
              </a:rPr>
              <a:t>Yazılım Mühendisliği</a:t>
            </a:r>
            <a:endParaRPr kumimoji="0" lang="el-GR" sz="1400" b="0" i="0" u="none" strike="noStrike" kern="1200" cap="none" spc="0" normalizeH="0" baseline="0" noProof="0" dirty="0">
              <a:ln>
                <a:noFill/>
              </a:ln>
              <a:solidFill>
                <a:schemeClr val="bg1"/>
              </a:solidFill>
              <a:effectLst/>
              <a:uLnTx/>
              <a:uFillTx/>
              <a:latin typeface="Arial" charset="0"/>
              <a:ea typeface="+mn-ea"/>
              <a:cs typeface="+mn-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7 Slayt Numarası Yer Tutucusu"/>
          <p:cNvSpPr>
            <a:spLocks noGrp="1"/>
          </p:cNvSpPr>
          <p:nvPr>
            <p:ph type="sldNum" sz="quarter" idx="12"/>
          </p:nvPr>
        </p:nvSpPr>
        <p:spPr/>
        <p:txBody>
          <a:bodyPr/>
          <a:lstStyle/>
          <a:p>
            <a:fld id="{F7A3CF1E-2A9C-4B0C-9326-776DD1AEB04A}" type="slidenum">
              <a:rPr lang="tr-TR"/>
              <a:pPr/>
              <a:t>28</a:t>
            </a:fld>
            <a:endParaRPr lang="tr-TR"/>
          </a:p>
        </p:txBody>
      </p:sp>
      <p:graphicFrame>
        <p:nvGraphicFramePr>
          <p:cNvPr id="8" name="7 Diyagram"/>
          <p:cNvGraphicFramePr/>
          <p:nvPr/>
        </p:nvGraphicFramePr>
        <p:xfrm>
          <a:off x="571472" y="1357298"/>
          <a:ext cx="8424862" cy="4968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69 Veri Yer Tutucusu"/>
          <p:cNvSpPr txBox="1">
            <a:spLocks/>
          </p:cNvSpPr>
          <p:nvPr/>
        </p:nvSpPr>
        <p:spPr>
          <a:xfrm rot="16200000">
            <a:off x="-672104" y="2313990"/>
            <a:ext cx="2011680" cy="38404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bg1"/>
                </a:solidFill>
                <a:effectLst/>
                <a:uLnTx/>
                <a:uFillTx/>
                <a:latin typeface="Arial" charset="0"/>
                <a:ea typeface="+mn-ea"/>
                <a:cs typeface="+mn-cs"/>
              </a:rPr>
              <a:t>Yazılım Mühendisliği</a:t>
            </a:r>
            <a:endParaRPr kumimoji="0" lang="el-GR" sz="14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3075" name="Rectangle 3"/>
          <p:cNvSpPr>
            <a:spLocks noChangeArrowheads="1"/>
          </p:cNvSpPr>
          <p:nvPr/>
        </p:nvSpPr>
        <p:spPr bwMode="auto">
          <a:xfrm>
            <a:off x="1043608" y="476672"/>
            <a:ext cx="724429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2400" b="1" i="0" u="none" strike="noStrike" cap="none" normalizeH="0" baseline="0" dirty="0" smtClean="0">
                <a:ln>
                  <a:noFill/>
                </a:ln>
                <a:solidFill>
                  <a:schemeClr val="accent1">
                    <a:lumMod val="75000"/>
                  </a:schemeClr>
                </a:solidFill>
                <a:effectLst/>
                <a:latin typeface="Arial" pitchFamily="34" charset="0"/>
                <a:ea typeface="Times New Roman" pitchFamily="18" charset="0"/>
                <a:cs typeface="Times New Roman" pitchFamily="18" charset="0"/>
              </a:rPr>
              <a:t>Pilot uygulama yapmaya üç nedenle başvurulur:</a:t>
            </a:r>
            <a:endParaRPr kumimoji="0" lang="en-AU" sz="1800" b="0" i="0" u="none" strike="noStrike" cap="none" normalizeH="0" baseline="0" dirty="0" smtClean="0">
              <a:ln>
                <a:noFill/>
              </a:ln>
              <a:solidFill>
                <a:schemeClr val="accent1">
                  <a:lumMod val="75000"/>
                </a:schemeClr>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1071538" y="4143380"/>
            <a:ext cx="6172200" cy="965668"/>
          </a:xfrm>
          <a:prstGeom prst="rect">
            <a:avLst/>
          </a:prstGeom>
        </p:spPr>
        <p:txBody>
          <a:bodyPr vert="horz"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4800" b="0" i="0" u="none" strike="noStrike" kern="1200" cap="small" spc="0" normalizeH="0" baseline="0" noProof="0" dirty="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mj-cs"/>
              </a:rPr>
              <a:t/>
            </a:r>
            <a:br>
              <a:rPr kumimoji="0" lang="tr-TR" sz="4800" b="0" i="0" u="none" strike="noStrike" kern="1200" cap="small" spc="0" normalizeH="0" baseline="0" noProof="0" dirty="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mj-cs"/>
              </a:rPr>
            </a:br>
            <a:r>
              <a:rPr kumimoji="0" lang="tr-TR" sz="4800" b="0" i="0" u="none" strike="noStrike" kern="1200" cap="small" spc="0" normalizeH="0" baseline="0" noProof="0" dirty="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Arabic Typesetting" pitchFamily="66" charset="-78"/>
              </a:rPr>
              <a:t>Örnek </a:t>
            </a:r>
            <a:r>
              <a:rPr kumimoji="0" lang="tr-TR" sz="4800" b="0" i="0" u="none" strike="noStrike" kern="1200" cap="small" spc="0" normalizeH="0" baseline="0" noProof="0" dirty="0" err="1"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Arabic Typesetting" pitchFamily="66" charset="-78"/>
              </a:rPr>
              <a:t>Çalisma</a:t>
            </a:r>
            <a:endParaRPr kumimoji="0" lang="tr-TR" sz="4800" b="0" i="0" u="none" strike="noStrike" kern="1200" cap="small" spc="0" normalizeH="0" baseline="0" noProof="0" dirty="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Arabic Typesetting" pitchFamily="66" charset="-78"/>
            </a:endParaRPr>
          </a:p>
        </p:txBody>
      </p:sp>
      <p:sp>
        <p:nvSpPr>
          <p:cNvPr id="8" name="Rectangle 2"/>
          <p:cNvSpPr txBox="1">
            <a:spLocks noChangeArrowheads="1"/>
          </p:cNvSpPr>
          <p:nvPr/>
        </p:nvSpPr>
        <p:spPr>
          <a:xfrm>
            <a:off x="4643438" y="4739824"/>
            <a:ext cx="704856" cy="475126"/>
          </a:xfrm>
          <a:prstGeom prst="rect">
            <a:avLst/>
          </a:prstGeom>
        </p:spPr>
        <p:txBody>
          <a:bodyPr vert="horz"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4800" b="0" i="0" u="none" strike="noStrike" kern="1200" cap="small" spc="0" normalizeH="0" baseline="0" noProof="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mj-cs"/>
              </a:rPr>
              <a:t/>
            </a:r>
            <a:br>
              <a:rPr kumimoji="0" lang="tr-TR" sz="4800" b="0" i="0" u="none" strike="noStrike" kern="1200" cap="small" spc="0" normalizeH="0" baseline="0" noProof="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mj-cs"/>
              </a:rPr>
            </a:br>
            <a:r>
              <a:rPr kumimoji="0" lang="tr-TR" sz="4800" b="0" i="0" u="none" strike="noStrike" kern="1200" cap="small" spc="0" normalizeH="0" baseline="0" noProof="0" smtClean="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Arabic Typesetting" pitchFamily="66" charset="-78"/>
              </a:rPr>
              <a:t>.</a:t>
            </a:r>
            <a:endParaRPr kumimoji="0" lang="tr-TR" sz="4800" b="0" i="0" u="none" strike="noStrike" kern="1200" cap="small" spc="0" normalizeH="0" baseline="0" noProof="0" dirty="0">
              <a:ln>
                <a:noFill/>
              </a:ln>
              <a:solidFill>
                <a:schemeClr val="accent1">
                  <a:lumMod val="75000"/>
                </a:schemeClr>
              </a:solidFill>
              <a:effectLst>
                <a:outerShdw blurRad="38100" dist="38100" dir="2700000" algn="tl">
                  <a:srgbClr val="000000">
                    <a:alpha val="43137"/>
                  </a:srgbClr>
                </a:outerShdw>
              </a:effectLst>
              <a:uLnTx/>
              <a:uFillTx/>
              <a:latin typeface="Chiller" pitchFamily="82" charset="0"/>
              <a:ea typeface="+mj-ea"/>
              <a:cs typeface="Arabic Typesetting" pitchFamily="66" charset="-78"/>
            </a:endParaRPr>
          </a:p>
        </p:txBody>
      </p:sp>
      <p:sp>
        <p:nvSpPr>
          <p:cNvPr id="5" name="69 Veri Yer Tutucusu"/>
          <p:cNvSpPr txBox="1">
            <a:spLocks/>
          </p:cNvSpPr>
          <p:nvPr/>
        </p:nvSpPr>
        <p:spPr>
          <a:xfrm rot="16200000">
            <a:off x="-672104" y="2313990"/>
            <a:ext cx="2011680" cy="38404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bg1"/>
                </a:solidFill>
                <a:effectLst/>
                <a:uLnTx/>
                <a:uFillTx/>
                <a:latin typeface="Arial" charset="0"/>
                <a:ea typeface="+mn-ea"/>
                <a:cs typeface="+mn-cs"/>
              </a:rPr>
              <a:t>Yazılım Mühendisliği</a:t>
            </a:r>
            <a:endParaRPr kumimoji="0" lang="el-GR" sz="14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7" name="6 Dikdörtgen"/>
          <p:cNvSpPr/>
          <p:nvPr/>
        </p:nvSpPr>
        <p:spPr>
          <a:xfrm>
            <a:off x="1115616" y="1340768"/>
            <a:ext cx="4912435" cy="461665"/>
          </a:xfrm>
          <a:prstGeom prst="rect">
            <a:avLst/>
          </a:prstGeom>
        </p:spPr>
        <p:txBody>
          <a:bodyPr wrap="none">
            <a:spAutoFit/>
          </a:bodyPr>
          <a:lstStyle/>
          <a:p>
            <a:pPr eaLnBrk="1" hangingPunct="1"/>
            <a:r>
              <a:rPr lang="tr-TR" sz="1200" dirty="0" smtClean="0">
                <a:solidFill>
                  <a:schemeClr val="accent1">
                    <a:lumMod val="75000"/>
                  </a:schemeClr>
                </a:solidFill>
              </a:rPr>
              <a:t>www.</a:t>
            </a:r>
            <a:r>
              <a:rPr lang="tr-TR" sz="1200" dirty="0" err="1" smtClean="0">
                <a:solidFill>
                  <a:schemeClr val="accent1">
                    <a:lumMod val="75000"/>
                  </a:schemeClr>
                </a:solidFill>
              </a:rPr>
              <a:t>mehmetduran</a:t>
            </a:r>
            <a:r>
              <a:rPr lang="tr-TR" sz="1200" dirty="0" smtClean="0">
                <a:solidFill>
                  <a:schemeClr val="accent1">
                    <a:lumMod val="75000"/>
                  </a:schemeClr>
                </a:solidFill>
              </a:rPr>
              <a:t>.com</a:t>
            </a:r>
          </a:p>
          <a:p>
            <a:pPr eaLnBrk="1" hangingPunct="1"/>
            <a:r>
              <a:rPr lang="tr-TR" sz="1200" dirty="0" smtClean="0">
                <a:solidFill>
                  <a:schemeClr val="accent1">
                    <a:lumMod val="75000"/>
                  </a:schemeClr>
                </a:solidFill>
              </a:rPr>
              <a:t>03/2007 - Yrd.</a:t>
            </a:r>
            <a:r>
              <a:rPr lang="tr-TR" sz="1200" dirty="0" err="1" smtClean="0">
                <a:solidFill>
                  <a:schemeClr val="accent1">
                    <a:lumMod val="75000"/>
                  </a:schemeClr>
                </a:solidFill>
              </a:rPr>
              <a:t>Doç.Dr</a:t>
            </a:r>
            <a:r>
              <a:rPr lang="tr-TR" sz="1200" dirty="0" smtClean="0">
                <a:solidFill>
                  <a:schemeClr val="accent1">
                    <a:lumMod val="75000"/>
                  </a:schemeClr>
                </a:solidFill>
              </a:rPr>
              <a:t>. G.YILMAZ  Yazılım Geliştirme Yaşam Döngüsü</a:t>
            </a:r>
          </a:p>
        </p:txBody>
      </p:sp>
      <p:sp>
        <p:nvSpPr>
          <p:cNvPr id="9" name="8 Dikdörtgen"/>
          <p:cNvSpPr/>
          <p:nvPr/>
        </p:nvSpPr>
        <p:spPr>
          <a:xfrm>
            <a:off x="899592" y="1124744"/>
            <a:ext cx="782587" cy="276999"/>
          </a:xfrm>
          <a:prstGeom prst="rect">
            <a:avLst/>
          </a:prstGeom>
        </p:spPr>
        <p:txBody>
          <a:bodyPr wrap="none">
            <a:spAutoFit/>
          </a:bodyPr>
          <a:lstStyle/>
          <a:p>
            <a:pPr eaLnBrk="1" hangingPunct="1"/>
            <a:r>
              <a:rPr lang="tr-TR" sz="1200" dirty="0" smtClean="0">
                <a:solidFill>
                  <a:schemeClr val="accent1">
                    <a:lumMod val="75000"/>
                  </a:schemeClr>
                </a:solidFill>
              </a:rPr>
              <a:t>Kaynak</a:t>
            </a:r>
            <a:r>
              <a:rPr lang="tr-TR" sz="1200" dirty="0" smtClean="0"/>
              <a:t> :</a:t>
            </a:r>
          </a:p>
        </p:txBody>
      </p:sp>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642910" y="214290"/>
            <a:ext cx="7546974" cy="990600"/>
          </a:xfrm>
        </p:spPr>
        <p:txBody>
          <a:bodyPr>
            <a:normAutofit fontScale="90000"/>
          </a:bodyPr>
          <a:lstStyle/>
          <a:p>
            <a:pPr>
              <a:lnSpc>
                <a:spcPct val="85000"/>
              </a:lnSpc>
            </a:pPr>
            <a:r>
              <a:rPr lang="tr-TR" sz="2400" dirty="0"/>
              <a:t>Bir </a:t>
            </a:r>
            <a:r>
              <a:rPr lang="tr-TR" sz="2400"/>
              <a:t>Metodolojide </a:t>
            </a:r>
            <a:r>
              <a:rPr lang="tr-TR" sz="2400" smtClean="0"/>
              <a:t>Bulunmasi </a:t>
            </a:r>
            <a:r>
              <a:rPr lang="tr-TR" sz="2400" dirty="0"/>
              <a:t>Gereken </a:t>
            </a:r>
            <a:r>
              <a:rPr lang="tr-TR" sz="2400" dirty="0" smtClean="0"/>
              <a:t/>
            </a:r>
            <a:br>
              <a:rPr lang="tr-TR" sz="2400" dirty="0" smtClean="0"/>
            </a:br>
            <a:r>
              <a:rPr lang="tr-TR" sz="2400" dirty="0" smtClean="0"/>
              <a:t/>
            </a:r>
            <a:br>
              <a:rPr lang="tr-TR" sz="2400" dirty="0" smtClean="0"/>
            </a:br>
            <a:r>
              <a:rPr lang="tr-TR" sz="2400" dirty="0" smtClean="0"/>
              <a:t>Temel </a:t>
            </a:r>
            <a:r>
              <a:rPr lang="tr-TR" sz="2400" dirty="0"/>
              <a:t>Bileşenler (Özellikler)</a:t>
            </a:r>
          </a:p>
        </p:txBody>
      </p:sp>
      <p:sp>
        <p:nvSpPr>
          <p:cNvPr id="142339" name="Rectangle 3"/>
          <p:cNvSpPr>
            <a:spLocks noGrp="1" noChangeArrowheads="1"/>
          </p:cNvSpPr>
          <p:nvPr>
            <p:ph sz="quarter" idx="1"/>
          </p:nvPr>
        </p:nvSpPr>
        <p:spPr>
          <a:xfrm>
            <a:off x="769938" y="1654175"/>
            <a:ext cx="4089400" cy="4222750"/>
          </a:xfrm>
        </p:spPr>
        <p:txBody>
          <a:bodyPr/>
          <a:lstStyle/>
          <a:p>
            <a:pPr>
              <a:lnSpc>
                <a:spcPct val="95000"/>
              </a:lnSpc>
              <a:spcBef>
                <a:spcPct val="60000"/>
              </a:spcBef>
            </a:pPr>
            <a:r>
              <a:rPr lang="tr-TR" sz="2000"/>
              <a:t>Ayrıntılandırılmış bir süreç </a:t>
            </a:r>
          </a:p>
          <a:p>
            <a:pPr>
              <a:lnSpc>
                <a:spcPct val="95000"/>
              </a:lnSpc>
              <a:spcBef>
                <a:spcPct val="0"/>
              </a:spcBef>
              <a:buFont typeface="Wingdings" pitchFamily="2" charset="2"/>
              <a:buNone/>
            </a:pPr>
            <a:r>
              <a:rPr lang="tr-TR" sz="2000"/>
              <a:t>	modeli</a:t>
            </a:r>
          </a:p>
          <a:p>
            <a:pPr>
              <a:lnSpc>
                <a:spcPct val="95000"/>
              </a:lnSpc>
              <a:spcBef>
                <a:spcPct val="60000"/>
              </a:spcBef>
            </a:pPr>
            <a:r>
              <a:rPr lang="tr-TR" sz="2000"/>
              <a:t>Ayrıntılı süreç tanımları</a:t>
            </a:r>
          </a:p>
          <a:p>
            <a:pPr>
              <a:lnSpc>
                <a:spcPct val="95000"/>
              </a:lnSpc>
              <a:spcBef>
                <a:spcPct val="60000"/>
              </a:spcBef>
            </a:pPr>
            <a:r>
              <a:rPr lang="tr-TR" sz="2000"/>
              <a:t>İyi tanımlı üretim yöntemleri</a:t>
            </a:r>
          </a:p>
          <a:p>
            <a:pPr>
              <a:lnSpc>
                <a:spcPct val="95000"/>
              </a:lnSpc>
              <a:spcBef>
                <a:spcPct val="60000"/>
              </a:spcBef>
            </a:pPr>
            <a:r>
              <a:rPr lang="tr-TR" sz="2000"/>
              <a:t>Süreçlerarası arayüz tanımları</a:t>
            </a:r>
          </a:p>
          <a:p>
            <a:pPr>
              <a:lnSpc>
                <a:spcPct val="95000"/>
              </a:lnSpc>
              <a:spcBef>
                <a:spcPct val="60000"/>
              </a:spcBef>
            </a:pPr>
            <a:r>
              <a:rPr lang="tr-TR" sz="2000"/>
              <a:t>Ayrıntılı girdi tanımları</a:t>
            </a:r>
          </a:p>
          <a:p>
            <a:pPr>
              <a:lnSpc>
                <a:spcPct val="95000"/>
              </a:lnSpc>
              <a:spcBef>
                <a:spcPct val="60000"/>
              </a:spcBef>
            </a:pPr>
            <a:r>
              <a:rPr lang="tr-TR" sz="2000"/>
              <a:t>Ayrıntılı çıktı tanımları</a:t>
            </a:r>
          </a:p>
          <a:p>
            <a:pPr>
              <a:lnSpc>
                <a:spcPct val="95000"/>
              </a:lnSpc>
              <a:spcBef>
                <a:spcPct val="60000"/>
              </a:spcBef>
            </a:pPr>
            <a:r>
              <a:rPr lang="tr-TR" sz="2000"/>
              <a:t>Proje yönetim modeli</a:t>
            </a:r>
          </a:p>
          <a:p>
            <a:pPr>
              <a:lnSpc>
                <a:spcPct val="95000"/>
              </a:lnSpc>
              <a:spcBef>
                <a:spcPct val="60000"/>
              </a:spcBef>
              <a:buFont typeface="Wingdings" pitchFamily="2" charset="2"/>
              <a:buNone/>
            </a:pPr>
            <a:endParaRPr lang="tr-TR" sz="2000"/>
          </a:p>
        </p:txBody>
      </p:sp>
      <p:sp>
        <p:nvSpPr>
          <p:cNvPr id="7" name="5 Slayt Numarası Yer Tutucusu"/>
          <p:cNvSpPr>
            <a:spLocks noGrp="1"/>
          </p:cNvSpPr>
          <p:nvPr>
            <p:ph type="sldNum" sz="quarter" idx="15"/>
          </p:nvPr>
        </p:nvSpPr>
        <p:spPr>
          <a:xfrm>
            <a:off x="8072462" y="5734050"/>
            <a:ext cx="666154" cy="521208"/>
          </a:xfrm>
        </p:spPr>
        <p:txBody>
          <a:bodyPr/>
          <a:lstStyle/>
          <a:p>
            <a:fld id="{6EACE583-473D-46C5-BC8B-D64D11A12C40}" type="slidenum">
              <a:rPr lang="el-GR" smtClean="0"/>
              <a:pPr/>
              <a:t>3</a:t>
            </a:fld>
            <a:r>
              <a:rPr lang="tr-TR" dirty="0" smtClean="0"/>
              <a:t>/33</a:t>
            </a:r>
            <a:endParaRPr lang="el-GR" dirty="0"/>
          </a:p>
        </p:txBody>
      </p:sp>
      <p:sp>
        <p:nvSpPr>
          <p:cNvPr id="142340" name="Rectangle 4"/>
          <p:cNvSpPr>
            <a:spLocks noChangeArrowheads="1"/>
          </p:cNvSpPr>
          <p:nvPr/>
        </p:nvSpPr>
        <p:spPr bwMode="auto">
          <a:xfrm>
            <a:off x="4859338" y="1655763"/>
            <a:ext cx="4087812" cy="4178300"/>
          </a:xfrm>
          <a:prstGeom prst="rect">
            <a:avLst/>
          </a:prstGeom>
          <a:noFill/>
          <a:ln w="9525">
            <a:noFill/>
            <a:miter lim="800000"/>
            <a:headEnd/>
            <a:tailEnd/>
          </a:ln>
          <a:effectLst/>
        </p:spPr>
        <p:txBody>
          <a:bodyPr/>
          <a:lstStyle/>
          <a:p>
            <a:pPr marL="342900" indent="-342900">
              <a:lnSpc>
                <a:spcPct val="95000"/>
              </a:lnSpc>
              <a:spcBef>
                <a:spcPct val="60000"/>
              </a:spcBef>
              <a:buClr>
                <a:schemeClr val="folHlink"/>
              </a:buClr>
              <a:buSzPct val="90000"/>
              <a:buFont typeface="Wingdings" pitchFamily="2" charset="2"/>
              <a:buChar char="n"/>
            </a:pPr>
            <a:r>
              <a:rPr lang="tr-TR" sz="2000"/>
              <a:t>Konfigürasyon yönetim </a:t>
            </a:r>
          </a:p>
          <a:p>
            <a:pPr marL="342900" indent="-342900">
              <a:lnSpc>
                <a:spcPct val="95000"/>
              </a:lnSpc>
              <a:buClr>
                <a:schemeClr val="folHlink"/>
              </a:buClr>
              <a:buSzPct val="90000"/>
              <a:buFont typeface="Wingdings" pitchFamily="2" charset="2"/>
              <a:buNone/>
            </a:pPr>
            <a:r>
              <a:rPr lang="tr-TR" sz="2000"/>
              <a:t>	modeli</a:t>
            </a:r>
          </a:p>
          <a:p>
            <a:pPr marL="342900" indent="-342900">
              <a:lnSpc>
                <a:spcPct val="95000"/>
              </a:lnSpc>
              <a:spcBef>
                <a:spcPct val="60000"/>
              </a:spcBef>
              <a:buClr>
                <a:schemeClr val="folHlink"/>
              </a:buClr>
              <a:buSzPct val="90000"/>
              <a:buFont typeface="Wingdings" pitchFamily="2" charset="2"/>
              <a:buChar char="n"/>
            </a:pPr>
            <a:r>
              <a:rPr lang="tr-TR" sz="2000"/>
              <a:t>Maliyet yönetim modeli</a:t>
            </a:r>
          </a:p>
          <a:p>
            <a:pPr marL="342900" indent="-342900">
              <a:lnSpc>
                <a:spcPct val="95000"/>
              </a:lnSpc>
              <a:spcBef>
                <a:spcPct val="60000"/>
              </a:spcBef>
              <a:buClr>
                <a:schemeClr val="folHlink"/>
              </a:buClr>
              <a:buSzPct val="90000"/>
              <a:buFont typeface="Wingdings" pitchFamily="2" charset="2"/>
              <a:buChar char="n"/>
            </a:pPr>
            <a:r>
              <a:rPr lang="tr-TR" sz="2000"/>
              <a:t>Kalite yönetim modeli</a:t>
            </a:r>
          </a:p>
          <a:p>
            <a:pPr marL="342900" indent="-342900">
              <a:lnSpc>
                <a:spcPct val="95000"/>
              </a:lnSpc>
              <a:spcBef>
                <a:spcPct val="60000"/>
              </a:spcBef>
              <a:buClr>
                <a:schemeClr val="folHlink"/>
              </a:buClr>
              <a:buSzPct val="90000"/>
              <a:buFont typeface="Wingdings" pitchFamily="2" charset="2"/>
              <a:buChar char="n"/>
            </a:pPr>
            <a:r>
              <a:rPr lang="tr-TR" sz="2000"/>
              <a:t>Risk yönetim modeli</a:t>
            </a:r>
          </a:p>
          <a:p>
            <a:pPr marL="342900" indent="-342900">
              <a:lnSpc>
                <a:spcPct val="95000"/>
              </a:lnSpc>
              <a:spcBef>
                <a:spcPct val="60000"/>
              </a:spcBef>
              <a:buClr>
                <a:schemeClr val="folHlink"/>
              </a:buClr>
              <a:buSzPct val="90000"/>
              <a:buFont typeface="Wingdings" pitchFamily="2" charset="2"/>
              <a:buChar char="n"/>
            </a:pPr>
            <a:r>
              <a:rPr lang="tr-TR" sz="2000"/>
              <a:t>Değişiklik yönetim modeli</a:t>
            </a:r>
          </a:p>
          <a:p>
            <a:pPr marL="342900" indent="-342900">
              <a:lnSpc>
                <a:spcPct val="95000"/>
              </a:lnSpc>
              <a:spcBef>
                <a:spcPct val="60000"/>
              </a:spcBef>
              <a:buClr>
                <a:schemeClr val="folHlink"/>
              </a:buClr>
              <a:buSzPct val="90000"/>
              <a:buFont typeface="Wingdings" pitchFamily="2" charset="2"/>
              <a:buChar char="n"/>
            </a:pPr>
            <a:r>
              <a:rPr lang="tr-TR" sz="2000"/>
              <a:t>Kullanıcı arayüz ve ilişki modeli</a:t>
            </a:r>
          </a:p>
          <a:p>
            <a:pPr marL="342900" indent="-342900">
              <a:lnSpc>
                <a:spcPct val="95000"/>
              </a:lnSpc>
              <a:spcBef>
                <a:spcPct val="60000"/>
              </a:spcBef>
              <a:buClr>
                <a:schemeClr val="folHlink"/>
              </a:buClr>
              <a:buSzPct val="90000"/>
              <a:buFont typeface="Wingdings" pitchFamily="2" charset="2"/>
              <a:buChar char="n"/>
            </a:pPr>
            <a:r>
              <a:rPr lang="tr-TR" sz="2000"/>
              <a:t>Standartlar</a:t>
            </a:r>
          </a:p>
        </p:txBody>
      </p:sp>
      <p:sp>
        <p:nvSpPr>
          <p:cNvPr id="9" name="69 Veri Yer Tutucusu"/>
          <p:cNvSpPr>
            <a:spLocks noGrp="1"/>
          </p:cNvSpPr>
          <p:nvPr>
            <p:ph type="dt" sz="half" idx="14"/>
          </p:nvPr>
        </p:nvSpPr>
        <p:spPr>
          <a:xfrm rot="16200000">
            <a:off x="-672104" y="2313990"/>
            <a:ext cx="2011680" cy="384048"/>
          </a:xfrm>
        </p:spPr>
        <p:txBody>
          <a:bodyPr/>
          <a:lstStyle/>
          <a:p>
            <a:r>
              <a:rPr lang="tr-TR" sz="1400" dirty="0" smtClean="0">
                <a:solidFill>
                  <a:schemeClr val="bg1"/>
                </a:solidFill>
              </a:rPr>
              <a:t>Yazılım Mühendisliği</a:t>
            </a:r>
            <a:endParaRPr lang="el-GR" sz="1400" dirty="0">
              <a:solidFill>
                <a:schemeClr val="bg1"/>
              </a:solidFill>
            </a:endParaRPr>
          </a:p>
        </p:txBody>
      </p:sp>
    </p:spTree>
  </p:cSld>
  <p:clrMapOvr>
    <a:masterClrMapping/>
  </p:clrMapOvr>
  <p:transition spd="med">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642910" y="142852"/>
            <a:ext cx="7618412" cy="990600"/>
          </a:xfrm>
        </p:spPr>
        <p:txBody>
          <a:bodyPr>
            <a:normAutofit fontScale="90000"/>
          </a:bodyPr>
          <a:lstStyle/>
          <a:p>
            <a:pPr>
              <a:lnSpc>
                <a:spcPct val="85000"/>
              </a:lnSpc>
            </a:pPr>
            <a:r>
              <a:rPr lang="tr-TR" sz="2400" dirty="0"/>
              <a:t>Bir </a:t>
            </a:r>
            <a:r>
              <a:rPr lang="tr-TR" sz="2400"/>
              <a:t>Metodolojide </a:t>
            </a:r>
            <a:r>
              <a:rPr lang="tr-TR" sz="2400" smtClean="0"/>
              <a:t>Bulunmasi </a:t>
            </a:r>
            <a:r>
              <a:rPr lang="tr-TR" sz="2400" dirty="0"/>
              <a:t>Gereken </a:t>
            </a:r>
            <a:r>
              <a:rPr lang="tr-TR" sz="2400" dirty="0" smtClean="0"/>
              <a:t/>
            </a:r>
            <a:br>
              <a:rPr lang="tr-TR" sz="2400" dirty="0" smtClean="0"/>
            </a:br>
            <a:r>
              <a:rPr lang="tr-TR" sz="2400" dirty="0" smtClean="0"/>
              <a:t/>
            </a:r>
            <a:br>
              <a:rPr lang="tr-TR" sz="2400" dirty="0" smtClean="0"/>
            </a:br>
            <a:r>
              <a:rPr lang="tr-TR" sz="2400" dirty="0" smtClean="0"/>
              <a:t>Temel </a:t>
            </a:r>
            <a:r>
              <a:rPr lang="tr-TR" sz="2400" dirty="0"/>
              <a:t>Bileşenler</a:t>
            </a:r>
          </a:p>
        </p:txBody>
      </p:sp>
      <p:sp>
        <p:nvSpPr>
          <p:cNvPr id="166915" name="Rectangle 3"/>
          <p:cNvSpPr>
            <a:spLocks noGrp="1" noChangeArrowheads="1"/>
          </p:cNvSpPr>
          <p:nvPr>
            <p:ph sz="quarter" idx="1"/>
          </p:nvPr>
        </p:nvSpPr>
        <p:spPr>
          <a:xfrm>
            <a:off x="539750" y="1654175"/>
            <a:ext cx="8494713" cy="4498975"/>
          </a:xfrm>
        </p:spPr>
        <p:txBody>
          <a:bodyPr/>
          <a:lstStyle/>
          <a:p>
            <a:pPr>
              <a:spcBef>
                <a:spcPct val="80000"/>
              </a:spcBef>
            </a:pPr>
            <a:r>
              <a:rPr lang="tr-TR" sz="2200"/>
              <a:t>Metodoloji bileşenleri ile ilgili olarak bağımsız kuruluş </a:t>
            </a:r>
            <a:r>
              <a:rPr lang="tr-TR" sz="2200">
                <a:solidFill>
                  <a:srgbClr val="373187"/>
                </a:solidFill>
              </a:rPr>
              <a:t>(IEEE, ISO, vs.)</a:t>
            </a:r>
            <a:r>
              <a:rPr lang="tr-TR" sz="2200"/>
              <a:t> ve kişiler tarafından geliştirilmiş çeşitli standartlar ve rehberler mevcuttur.</a:t>
            </a:r>
          </a:p>
          <a:p>
            <a:pPr>
              <a:spcBef>
                <a:spcPct val="80000"/>
              </a:spcBef>
            </a:pPr>
            <a:r>
              <a:rPr lang="tr-TR" sz="2200"/>
              <a:t>Kullanılan süreç modelleri ve belirtim yöntemleri zaman içinde değiştiği için standart ve rehberler de sürekli güncellenmektedir.</a:t>
            </a:r>
          </a:p>
          <a:p>
            <a:pPr>
              <a:spcBef>
                <a:spcPct val="80000"/>
              </a:spcBef>
            </a:pPr>
            <a:r>
              <a:rPr lang="tr-TR" sz="2200"/>
              <a:t>Bir kuruluşun kendi </a:t>
            </a:r>
            <a:r>
              <a:rPr lang="tr-TR" sz="2200">
                <a:solidFill>
                  <a:srgbClr val="373187"/>
                </a:solidFill>
              </a:rPr>
              <a:t>metodolojisini geliştirmesi oldukça kapsamlı, zaman alıcı ve uzmanlık gerektiren bir faaliyet</a:t>
            </a:r>
            <a:r>
              <a:rPr lang="tr-TR" sz="2200"/>
              <a:t> olup, istatistikler yaklaşık </a:t>
            </a:r>
            <a:r>
              <a:rPr lang="tr-TR" sz="2200">
                <a:solidFill>
                  <a:srgbClr val="373187"/>
                </a:solidFill>
              </a:rPr>
              <a:t>50 kişi/ay</a:t>
            </a:r>
            <a:r>
              <a:rPr lang="tr-TR" sz="2200"/>
              <a:t>’lık bir iş gücü gerektirdiğini göstermektedir. </a:t>
            </a:r>
          </a:p>
        </p:txBody>
      </p:sp>
      <p:sp>
        <p:nvSpPr>
          <p:cNvPr id="6" name="5 Slayt Numarası Yer Tutucusu"/>
          <p:cNvSpPr>
            <a:spLocks noGrp="1"/>
          </p:cNvSpPr>
          <p:nvPr>
            <p:ph type="sldNum" sz="quarter" idx="15"/>
          </p:nvPr>
        </p:nvSpPr>
        <p:spPr>
          <a:xfrm>
            <a:off x="8072462" y="5734050"/>
            <a:ext cx="666154" cy="521208"/>
          </a:xfrm>
        </p:spPr>
        <p:txBody>
          <a:bodyPr/>
          <a:lstStyle/>
          <a:p>
            <a:fld id="{2DC7E0A0-F61E-4F8C-B810-60609E0E79A0}" type="slidenum">
              <a:rPr lang="el-GR" smtClean="0"/>
              <a:pPr/>
              <a:t>4</a:t>
            </a:fld>
            <a:r>
              <a:rPr lang="tr-TR" dirty="0" smtClean="0"/>
              <a:t>/33</a:t>
            </a:r>
            <a:endParaRPr lang="el-GR" dirty="0"/>
          </a:p>
        </p:txBody>
      </p:sp>
      <p:sp>
        <p:nvSpPr>
          <p:cNvPr id="8" name="69 Veri Yer Tutucusu"/>
          <p:cNvSpPr>
            <a:spLocks noGrp="1"/>
          </p:cNvSpPr>
          <p:nvPr>
            <p:ph type="dt" sz="half" idx="14"/>
          </p:nvPr>
        </p:nvSpPr>
        <p:spPr>
          <a:xfrm rot="16200000">
            <a:off x="-672104" y="2313990"/>
            <a:ext cx="2011680" cy="384048"/>
          </a:xfrm>
        </p:spPr>
        <p:txBody>
          <a:bodyPr/>
          <a:lstStyle/>
          <a:p>
            <a:r>
              <a:rPr lang="tr-TR" sz="1400" dirty="0" smtClean="0">
                <a:solidFill>
                  <a:schemeClr val="bg1"/>
                </a:solidFill>
              </a:rPr>
              <a:t>Yazılım Mühendisliği</a:t>
            </a:r>
            <a:endParaRPr lang="el-GR" sz="1400" dirty="0">
              <a:solidFill>
                <a:schemeClr val="bg1"/>
              </a:solidFill>
            </a:endParaRPr>
          </a:p>
        </p:txBody>
      </p:sp>
    </p:spTree>
  </p:cSld>
  <p:clrMapOvr>
    <a:masterClrMapping/>
  </p:clrMapOvr>
  <p:transition spd="med">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http://t3.gstatic.com/images?q=tbn:ANd9GcR2i0ZgsfF9dnKGR53FPijN7XFdB9BzYI0W2NPdfjolYZRFVPdW"/>
          <p:cNvPicPr>
            <a:picLocks noChangeAspect="1" noChangeArrowheads="1"/>
          </p:cNvPicPr>
          <p:nvPr/>
        </p:nvPicPr>
        <p:blipFill>
          <a:blip r:embed="rId3" cstate="print"/>
          <a:srcRect/>
          <a:stretch>
            <a:fillRect/>
          </a:stretch>
        </p:blipFill>
        <p:spPr bwMode="auto">
          <a:xfrm>
            <a:off x="827584" y="260648"/>
            <a:ext cx="1478430" cy="1364705"/>
          </a:xfrm>
          <a:prstGeom prst="rect">
            <a:avLst/>
          </a:prstGeom>
          <a:noFill/>
        </p:spPr>
      </p:pic>
      <p:sp>
        <p:nvSpPr>
          <p:cNvPr id="114690" name="Rectangle 2"/>
          <p:cNvSpPr>
            <a:spLocks noGrp="1" noChangeArrowheads="1"/>
          </p:cNvSpPr>
          <p:nvPr>
            <p:ph type="title"/>
          </p:nvPr>
        </p:nvSpPr>
        <p:spPr>
          <a:xfrm>
            <a:off x="510524" y="101598"/>
            <a:ext cx="7467600" cy="631844"/>
          </a:xfrm>
        </p:spPr>
        <p:txBody>
          <a:bodyPr>
            <a:normAutofit/>
          </a:bodyPr>
          <a:lstStyle/>
          <a:p>
            <a:pPr algn="ctr"/>
            <a:r>
              <a:rPr lang="tr-TR" sz="2400" dirty="0"/>
              <a:t>Gerçek Hayatta Program Geliştirme</a:t>
            </a:r>
          </a:p>
        </p:txBody>
      </p:sp>
      <p:sp>
        <p:nvSpPr>
          <p:cNvPr id="69" name="5 Slayt Numarası Yer Tutucusu"/>
          <p:cNvSpPr>
            <a:spLocks noGrp="1"/>
          </p:cNvSpPr>
          <p:nvPr>
            <p:ph type="sldNum" sz="quarter" idx="15"/>
          </p:nvPr>
        </p:nvSpPr>
        <p:spPr/>
        <p:txBody>
          <a:bodyPr/>
          <a:lstStyle/>
          <a:p>
            <a:fld id="{13A857BD-BE94-4D7B-BC95-8F3A00BB3076}" type="slidenum">
              <a:rPr lang="el-GR" smtClean="0"/>
              <a:pPr/>
              <a:t>5</a:t>
            </a:fld>
            <a:r>
              <a:rPr lang="tr-TR" dirty="0" smtClean="0"/>
              <a:t>/33</a:t>
            </a:r>
            <a:endParaRPr lang="el-GR" dirty="0"/>
          </a:p>
        </p:txBody>
      </p:sp>
      <p:grpSp>
        <p:nvGrpSpPr>
          <p:cNvPr id="114692" name="Group 4"/>
          <p:cNvGrpSpPr>
            <a:grpSpLocks/>
          </p:cNvGrpSpPr>
          <p:nvPr/>
        </p:nvGrpSpPr>
        <p:grpSpPr bwMode="auto">
          <a:xfrm>
            <a:off x="683568" y="1341438"/>
            <a:ext cx="8009582" cy="4921250"/>
            <a:chOff x="1020" y="1730"/>
            <a:chExt cx="12840" cy="8707"/>
          </a:xfrm>
        </p:grpSpPr>
        <p:sp>
          <p:nvSpPr>
            <p:cNvPr id="114693" name="Line 5"/>
            <p:cNvSpPr>
              <a:spLocks noChangeShapeType="1"/>
            </p:cNvSpPr>
            <p:nvPr/>
          </p:nvSpPr>
          <p:spPr bwMode="auto">
            <a:xfrm>
              <a:off x="8280" y="2337"/>
              <a:ext cx="2340" cy="108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694" name="Line 6"/>
            <p:cNvSpPr>
              <a:spLocks noChangeShapeType="1"/>
            </p:cNvSpPr>
            <p:nvPr/>
          </p:nvSpPr>
          <p:spPr bwMode="auto">
            <a:xfrm>
              <a:off x="11160" y="3777"/>
              <a:ext cx="900" cy="162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695" name="Line 7"/>
            <p:cNvSpPr>
              <a:spLocks noChangeShapeType="1"/>
            </p:cNvSpPr>
            <p:nvPr/>
          </p:nvSpPr>
          <p:spPr bwMode="auto">
            <a:xfrm flipH="1">
              <a:off x="11340" y="5937"/>
              <a:ext cx="720" cy="144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696" name="Line 8"/>
            <p:cNvSpPr>
              <a:spLocks noChangeShapeType="1"/>
            </p:cNvSpPr>
            <p:nvPr/>
          </p:nvSpPr>
          <p:spPr bwMode="auto">
            <a:xfrm>
              <a:off x="8280" y="2517"/>
              <a:ext cx="3600" cy="306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697" name="Line 9"/>
            <p:cNvSpPr>
              <a:spLocks noChangeShapeType="1"/>
            </p:cNvSpPr>
            <p:nvPr/>
          </p:nvSpPr>
          <p:spPr bwMode="auto">
            <a:xfrm>
              <a:off x="7740" y="2337"/>
              <a:ext cx="3420" cy="504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698" name="Line 10"/>
            <p:cNvSpPr>
              <a:spLocks noChangeShapeType="1"/>
            </p:cNvSpPr>
            <p:nvPr/>
          </p:nvSpPr>
          <p:spPr bwMode="auto">
            <a:xfrm>
              <a:off x="7380" y="2517"/>
              <a:ext cx="2160" cy="702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699" name="Line 11"/>
            <p:cNvSpPr>
              <a:spLocks noChangeShapeType="1"/>
            </p:cNvSpPr>
            <p:nvPr/>
          </p:nvSpPr>
          <p:spPr bwMode="auto">
            <a:xfrm flipH="1">
              <a:off x="5580" y="2337"/>
              <a:ext cx="1620" cy="702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00" name="Line 12"/>
            <p:cNvSpPr>
              <a:spLocks noChangeShapeType="1"/>
            </p:cNvSpPr>
            <p:nvPr/>
          </p:nvSpPr>
          <p:spPr bwMode="auto">
            <a:xfrm flipH="1">
              <a:off x="4140" y="2337"/>
              <a:ext cx="3060" cy="522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01" name="Line 13"/>
            <p:cNvSpPr>
              <a:spLocks noChangeShapeType="1"/>
            </p:cNvSpPr>
            <p:nvPr/>
          </p:nvSpPr>
          <p:spPr bwMode="auto">
            <a:xfrm flipH="1">
              <a:off x="3060" y="2337"/>
              <a:ext cx="3780" cy="342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02" name="Line 14"/>
            <p:cNvSpPr>
              <a:spLocks noChangeShapeType="1"/>
            </p:cNvSpPr>
            <p:nvPr/>
          </p:nvSpPr>
          <p:spPr bwMode="auto">
            <a:xfrm flipH="1">
              <a:off x="3240" y="2157"/>
              <a:ext cx="3240" cy="126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03" name="Line 15"/>
            <p:cNvSpPr>
              <a:spLocks noChangeShapeType="1"/>
            </p:cNvSpPr>
            <p:nvPr/>
          </p:nvSpPr>
          <p:spPr bwMode="auto">
            <a:xfrm>
              <a:off x="10800" y="3777"/>
              <a:ext cx="180" cy="360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04" name="Line 16"/>
            <p:cNvSpPr>
              <a:spLocks noChangeShapeType="1"/>
            </p:cNvSpPr>
            <p:nvPr/>
          </p:nvSpPr>
          <p:spPr bwMode="auto">
            <a:xfrm flipH="1">
              <a:off x="9720" y="3777"/>
              <a:ext cx="900" cy="558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05" name="Line 17"/>
            <p:cNvSpPr>
              <a:spLocks noChangeShapeType="1"/>
            </p:cNvSpPr>
            <p:nvPr/>
          </p:nvSpPr>
          <p:spPr bwMode="auto">
            <a:xfrm flipH="1">
              <a:off x="6120" y="3777"/>
              <a:ext cx="4320" cy="558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06" name="Line 18"/>
            <p:cNvSpPr>
              <a:spLocks noChangeShapeType="1"/>
            </p:cNvSpPr>
            <p:nvPr/>
          </p:nvSpPr>
          <p:spPr bwMode="auto">
            <a:xfrm flipH="1">
              <a:off x="4320" y="3597"/>
              <a:ext cx="6300" cy="432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07" name="Line 19"/>
            <p:cNvSpPr>
              <a:spLocks noChangeShapeType="1"/>
            </p:cNvSpPr>
            <p:nvPr/>
          </p:nvSpPr>
          <p:spPr bwMode="auto">
            <a:xfrm flipH="1">
              <a:off x="3060" y="3597"/>
              <a:ext cx="7380" cy="234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08" name="Line 20"/>
            <p:cNvSpPr>
              <a:spLocks noChangeShapeType="1"/>
            </p:cNvSpPr>
            <p:nvPr/>
          </p:nvSpPr>
          <p:spPr bwMode="auto">
            <a:xfrm flipH="1">
              <a:off x="4320" y="3417"/>
              <a:ext cx="6120" cy="36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09" name="Line 21"/>
            <p:cNvSpPr>
              <a:spLocks noChangeShapeType="1"/>
            </p:cNvSpPr>
            <p:nvPr/>
          </p:nvSpPr>
          <p:spPr bwMode="auto">
            <a:xfrm flipH="1">
              <a:off x="9540" y="5757"/>
              <a:ext cx="2160" cy="360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10" name="Line 22"/>
            <p:cNvSpPr>
              <a:spLocks noChangeShapeType="1"/>
            </p:cNvSpPr>
            <p:nvPr/>
          </p:nvSpPr>
          <p:spPr bwMode="auto">
            <a:xfrm flipH="1">
              <a:off x="6120" y="5577"/>
              <a:ext cx="5760" cy="396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11" name="Line 23"/>
            <p:cNvSpPr>
              <a:spLocks noChangeShapeType="1"/>
            </p:cNvSpPr>
            <p:nvPr/>
          </p:nvSpPr>
          <p:spPr bwMode="auto">
            <a:xfrm flipH="1">
              <a:off x="4140" y="5577"/>
              <a:ext cx="7560" cy="216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12" name="Line 24"/>
            <p:cNvSpPr>
              <a:spLocks noChangeShapeType="1"/>
            </p:cNvSpPr>
            <p:nvPr/>
          </p:nvSpPr>
          <p:spPr bwMode="auto">
            <a:xfrm flipH="1">
              <a:off x="3060" y="5757"/>
              <a:ext cx="8820" cy="18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13" name="Line 25"/>
            <p:cNvSpPr>
              <a:spLocks noChangeShapeType="1"/>
            </p:cNvSpPr>
            <p:nvPr/>
          </p:nvSpPr>
          <p:spPr bwMode="auto">
            <a:xfrm flipH="1" flipV="1">
              <a:off x="4140" y="3777"/>
              <a:ext cx="7740" cy="180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14" name="Line 26"/>
            <p:cNvSpPr>
              <a:spLocks noChangeShapeType="1"/>
            </p:cNvSpPr>
            <p:nvPr/>
          </p:nvSpPr>
          <p:spPr bwMode="auto">
            <a:xfrm flipH="1">
              <a:off x="9720" y="7917"/>
              <a:ext cx="1260" cy="144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15" name="Line 27"/>
            <p:cNvSpPr>
              <a:spLocks noChangeShapeType="1"/>
            </p:cNvSpPr>
            <p:nvPr/>
          </p:nvSpPr>
          <p:spPr bwMode="auto">
            <a:xfrm flipH="1">
              <a:off x="5940" y="7737"/>
              <a:ext cx="4860" cy="180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16" name="Line 28"/>
            <p:cNvSpPr>
              <a:spLocks noChangeShapeType="1"/>
            </p:cNvSpPr>
            <p:nvPr/>
          </p:nvSpPr>
          <p:spPr bwMode="auto">
            <a:xfrm flipH="1">
              <a:off x="4320" y="7557"/>
              <a:ext cx="6660" cy="18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17" name="Line 29"/>
            <p:cNvSpPr>
              <a:spLocks noChangeShapeType="1"/>
            </p:cNvSpPr>
            <p:nvPr/>
          </p:nvSpPr>
          <p:spPr bwMode="auto">
            <a:xfrm flipH="1" flipV="1">
              <a:off x="3060" y="5757"/>
              <a:ext cx="7740" cy="198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18" name="Line 30"/>
            <p:cNvSpPr>
              <a:spLocks noChangeShapeType="1"/>
            </p:cNvSpPr>
            <p:nvPr/>
          </p:nvSpPr>
          <p:spPr bwMode="auto">
            <a:xfrm flipH="1" flipV="1">
              <a:off x="4320" y="3777"/>
              <a:ext cx="6480" cy="378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19" name="Line 31"/>
            <p:cNvSpPr>
              <a:spLocks noChangeShapeType="1"/>
            </p:cNvSpPr>
            <p:nvPr/>
          </p:nvSpPr>
          <p:spPr bwMode="auto">
            <a:xfrm flipH="1">
              <a:off x="6480" y="9717"/>
              <a:ext cx="2160" cy="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20" name="Line 32"/>
            <p:cNvSpPr>
              <a:spLocks noChangeShapeType="1"/>
            </p:cNvSpPr>
            <p:nvPr/>
          </p:nvSpPr>
          <p:spPr bwMode="auto">
            <a:xfrm flipH="1" flipV="1">
              <a:off x="3960" y="7917"/>
              <a:ext cx="4860" cy="180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21" name="Line 33"/>
            <p:cNvSpPr>
              <a:spLocks noChangeShapeType="1"/>
            </p:cNvSpPr>
            <p:nvPr/>
          </p:nvSpPr>
          <p:spPr bwMode="auto">
            <a:xfrm flipH="1" flipV="1">
              <a:off x="3060" y="5937"/>
              <a:ext cx="5760" cy="360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22" name="Line 34"/>
            <p:cNvSpPr>
              <a:spLocks noChangeShapeType="1"/>
            </p:cNvSpPr>
            <p:nvPr/>
          </p:nvSpPr>
          <p:spPr bwMode="auto">
            <a:xfrm flipH="1" flipV="1">
              <a:off x="4140" y="3957"/>
              <a:ext cx="4680" cy="558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23" name="Line 35"/>
            <p:cNvSpPr>
              <a:spLocks noChangeShapeType="1"/>
            </p:cNvSpPr>
            <p:nvPr/>
          </p:nvSpPr>
          <p:spPr bwMode="auto">
            <a:xfrm flipH="1" flipV="1">
              <a:off x="3240" y="7917"/>
              <a:ext cx="1620" cy="162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24" name="Line 36"/>
            <p:cNvSpPr>
              <a:spLocks noChangeShapeType="1"/>
            </p:cNvSpPr>
            <p:nvPr/>
          </p:nvSpPr>
          <p:spPr bwMode="auto">
            <a:xfrm flipH="1" flipV="1">
              <a:off x="2340" y="6117"/>
              <a:ext cx="540" cy="144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25" name="Line 37"/>
            <p:cNvSpPr>
              <a:spLocks noChangeShapeType="1"/>
            </p:cNvSpPr>
            <p:nvPr/>
          </p:nvSpPr>
          <p:spPr bwMode="auto">
            <a:xfrm flipV="1">
              <a:off x="2160" y="3957"/>
              <a:ext cx="720" cy="162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26" name="Line 38"/>
            <p:cNvSpPr>
              <a:spLocks noChangeShapeType="1"/>
            </p:cNvSpPr>
            <p:nvPr/>
          </p:nvSpPr>
          <p:spPr bwMode="auto">
            <a:xfrm flipH="1" flipV="1">
              <a:off x="2880" y="5937"/>
              <a:ext cx="2520" cy="324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27" name="Line 39"/>
            <p:cNvSpPr>
              <a:spLocks noChangeShapeType="1"/>
            </p:cNvSpPr>
            <p:nvPr/>
          </p:nvSpPr>
          <p:spPr bwMode="auto">
            <a:xfrm flipH="1" flipV="1">
              <a:off x="3960" y="3957"/>
              <a:ext cx="1260" cy="540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28" name="Line 40"/>
            <p:cNvSpPr>
              <a:spLocks noChangeShapeType="1"/>
            </p:cNvSpPr>
            <p:nvPr/>
          </p:nvSpPr>
          <p:spPr bwMode="auto">
            <a:xfrm flipH="1" flipV="1">
              <a:off x="3780" y="3957"/>
              <a:ext cx="180" cy="3780"/>
            </a:xfrm>
            <a:prstGeom prst="line">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29" name="AutoShape 41"/>
            <p:cNvSpPr>
              <a:spLocks noChangeArrowheads="1"/>
            </p:cNvSpPr>
            <p:nvPr/>
          </p:nvSpPr>
          <p:spPr bwMode="auto">
            <a:xfrm>
              <a:off x="6324" y="1730"/>
              <a:ext cx="2241" cy="889"/>
            </a:xfrm>
            <a:prstGeom prst="roundRect">
              <a:avLst>
                <a:gd name="adj" fmla="val 50000"/>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30" name="Text Box 42"/>
            <p:cNvSpPr txBox="1">
              <a:spLocks noChangeArrowheads="1"/>
            </p:cNvSpPr>
            <p:nvPr/>
          </p:nvSpPr>
          <p:spPr bwMode="auto">
            <a:xfrm>
              <a:off x="6300" y="1797"/>
              <a:ext cx="2340" cy="900"/>
            </a:xfrm>
            <a:prstGeom prst="rect">
              <a:avLst/>
            </a:prstGeom>
            <a:solidFill>
              <a:schemeClr val="accent2">
                <a:lumMod val="60000"/>
                <a:lumOff val="40000"/>
              </a:schemeClr>
            </a:solidFill>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pPr algn="ctr" eaLnBrk="0" hangingPunct="0"/>
              <a:r>
                <a:rPr lang="tr-TR" sz="1400" dirty="0">
                  <a:solidFill>
                    <a:schemeClr val="tx1"/>
                  </a:solidFill>
                </a:rPr>
                <a:t>Gereksinim Analizi</a:t>
              </a:r>
            </a:p>
          </p:txBody>
        </p:sp>
        <p:sp>
          <p:nvSpPr>
            <p:cNvPr id="114731" name="AutoShape 43"/>
            <p:cNvSpPr>
              <a:spLocks noChangeArrowheads="1"/>
            </p:cNvSpPr>
            <p:nvPr/>
          </p:nvSpPr>
          <p:spPr bwMode="auto">
            <a:xfrm>
              <a:off x="10284" y="3170"/>
              <a:ext cx="2241" cy="889"/>
            </a:xfrm>
            <a:prstGeom prst="roundRect">
              <a:avLst>
                <a:gd name="adj" fmla="val 50000"/>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32" name="Text Box 44"/>
            <p:cNvSpPr txBox="1">
              <a:spLocks noChangeArrowheads="1"/>
            </p:cNvSpPr>
            <p:nvPr/>
          </p:nvSpPr>
          <p:spPr bwMode="auto">
            <a:xfrm>
              <a:off x="10260" y="3237"/>
              <a:ext cx="2340" cy="900"/>
            </a:xfrm>
            <a:prstGeom prst="rect">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pPr algn="ctr" eaLnBrk="0" hangingPunct="0"/>
              <a:r>
                <a:rPr lang="tr-TR" sz="1400">
                  <a:solidFill>
                    <a:schemeClr val="tx1"/>
                  </a:solidFill>
                </a:rPr>
                <a:t>Sistem </a:t>
              </a:r>
            </a:p>
            <a:p>
              <a:pPr algn="ctr" eaLnBrk="0" hangingPunct="0"/>
              <a:r>
                <a:rPr lang="tr-TR" sz="1400">
                  <a:solidFill>
                    <a:schemeClr val="tx1"/>
                  </a:solidFill>
                </a:rPr>
                <a:t>Tasarımı</a:t>
              </a:r>
            </a:p>
          </p:txBody>
        </p:sp>
        <p:sp>
          <p:nvSpPr>
            <p:cNvPr id="114733" name="AutoShape 45"/>
            <p:cNvSpPr>
              <a:spLocks noChangeArrowheads="1"/>
            </p:cNvSpPr>
            <p:nvPr/>
          </p:nvSpPr>
          <p:spPr bwMode="auto">
            <a:xfrm>
              <a:off x="11544" y="5150"/>
              <a:ext cx="2241" cy="889"/>
            </a:xfrm>
            <a:prstGeom prst="roundRect">
              <a:avLst>
                <a:gd name="adj" fmla="val 50000"/>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34" name="Text Box 46"/>
            <p:cNvSpPr txBox="1">
              <a:spLocks noChangeArrowheads="1"/>
            </p:cNvSpPr>
            <p:nvPr/>
          </p:nvSpPr>
          <p:spPr bwMode="auto">
            <a:xfrm>
              <a:off x="11520" y="5217"/>
              <a:ext cx="2340" cy="900"/>
            </a:xfrm>
            <a:prstGeom prst="rect">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pPr algn="ctr" eaLnBrk="0" hangingPunct="0"/>
              <a:r>
                <a:rPr lang="tr-TR" sz="1400">
                  <a:solidFill>
                    <a:schemeClr val="tx1"/>
                  </a:solidFill>
                </a:rPr>
                <a:t>Program </a:t>
              </a:r>
            </a:p>
            <a:p>
              <a:pPr algn="ctr" eaLnBrk="0" hangingPunct="0"/>
              <a:r>
                <a:rPr lang="tr-TR" sz="1400">
                  <a:solidFill>
                    <a:schemeClr val="tx1"/>
                  </a:solidFill>
                </a:rPr>
                <a:t>Tasarımı</a:t>
              </a:r>
            </a:p>
          </p:txBody>
        </p:sp>
        <p:sp>
          <p:nvSpPr>
            <p:cNvPr id="114735" name="AutoShape 47"/>
            <p:cNvSpPr>
              <a:spLocks noChangeArrowheads="1"/>
            </p:cNvSpPr>
            <p:nvPr/>
          </p:nvSpPr>
          <p:spPr bwMode="auto">
            <a:xfrm>
              <a:off x="10644" y="7310"/>
              <a:ext cx="2241" cy="889"/>
            </a:xfrm>
            <a:prstGeom prst="roundRect">
              <a:avLst>
                <a:gd name="adj" fmla="val 50000"/>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36" name="Text Box 48"/>
            <p:cNvSpPr txBox="1">
              <a:spLocks noChangeArrowheads="1"/>
            </p:cNvSpPr>
            <p:nvPr/>
          </p:nvSpPr>
          <p:spPr bwMode="auto">
            <a:xfrm>
              <a:off x="10620" y="7377"/>
              <a:ext cx="2340" cy="900"/>
            </a:xfrm>
            <a:prstGeom prst="rect">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pPr algn="ctr" eaLnBrk="0" hangingPunct="0"/>
              <a:r>
                <a:rPr lang="tr-TR" sz="1400">
                  <a:solidFill>
                    <a:schemeClr val="tx1"/>
                  </a:solidFill>
                </a:rPr>
                <a:t>Program </a:t>
              </a:r>
            </a:p>
            <a:p>
              <a:pPr algn="ctr" eaLnBrk="0" hangingPunct="0"/>
              <a:r>
                <a:rPr lang="tr-TR" sz="1400">
                  <a:solidFill>
                    <a:schemeClr val="tx1"/>
                  </a:solidFill>
                </a:rPr>
                <a:t>Kodlaması</a:t>
              </a:r>
            </a:p>
          </p:txBody>
        </p:sp>
        <p:sp>
          <p:nvSpPr>
            <p:cNvPr id="114737" name="AutoShape 49"/>
            <p:cNvSpPr>
              <a:spLocks noChangeArrowheads="1"/>
            </p:cNvSpPr>
            <p:nvPr/>
          </p:nvSpPr>
          <p:spPr bwMode="auto">
            <a:xfrm>
              <a:off x="8484" y="9290"/>
              <a:ext cx="2241" cy="889"/>
            </a:xfrm>
            <a:prstGeom prst="roundRect">
              <a:avLst>
                <a:gd name="adj" fmla="val 50000"/>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38" name="Text Box 50"/>
            <p:cNvSpPr txBox="1">
              <a:spLocks noChangeArrowheads="1"/>
            </p:cNvSpPr>
            <p:nvPr/>
          </p:nvSpPr>
          <p:spPr bwMode="auto">
            <a:xfrm>
              <a:off x="8460" y="9357"/>
              <a:ext cx="2340" cy="900"/>
            </a:xfrm>
            <a:prstGeom prst="rect">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pPr algn="ctr" eaLnBrk="0" hangingPunct="0"/>
              <a:r>
                <a:rPr lang="tr-TR" sz="1400">
                  <a:solidFill>
                    <a:schemeClr val="tx1"/>
                  </a:solidFill>
                </a:rPr>
                <a:t>Modül</a:t>
              </a:r>
            </a:p>
            <a:p>
              <a:pPr algn="ctr" eaLnBrk="0" hangingPunct="0"/>
              <a:r>
                <a:rPr lang="tr-TR" sz="1400">
                  <a:solidFill>
                    <a:schemeClr val="tx1"/>
                  </a:solidFill>
                </a:rPr>
                <a:t>Testi</a:t>
              </a:r>
            </a:p>
          </p:txBody>
        </p:sp>
        <p:sp>
          <p:nvSpPr>
            <p:cNvPr id="114739" name="AutoShape 51"/>
            <p:cNvSpPr>
              <a:spLocks noChangeArrowheads="1"/>
            </p:cNvSpPr>
            <p:nvPr/>
          </p:nvSpPr>
          <p:spPr bwMode="auto">
            <a:xfrm>
              <a:off x="2244" y="3290"/>
              <a:ext cx="2241" cy="889"/>
            </a:xfrm>
            <a:prstGeom prst="roundRect">
              <a:avLst>
                <a:gd name="adj" fmla="val 50000"/>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40" name="Text Box 52"/>
            <p:cNvSpPr txBox="1">
              <a:spLocks noChangeArrowheads="1"/>
            </p:cNvSpPr>
            <p:nvPr/>
          </p:nvSpPr>
          <p:spPr bwMode="auto">
            <a:xfrm>
              <a:off x="2220" y="3357"/>
              <a:ext cx="2340" cy="900"/>
            </a:xfrm>
            <a:prstGeom prst="rect">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pPr algn="ctr" eaLnBrk="0" hangingPunct="0"/>
              <a:r>
                <a:rPr lang="tr-TR" sz="1400">
                  <a:solidFill>
                    <a:schemeClr val="tx1"/>
                  </a:solidFill>
                </a:rPr>
                <a:t>Sistemin</a:t>
              </a:r>
            </a:p>
            <a:p>
              <a:pPr algn="ctr" eaLnBrk="0" hangingPunct="0"/>
              <a:r>
                <a:rPr lang="tr-TR" sz="1400">
                  <a:solidFill>
                    <a:schemeClr val="tx1"/>
                  </a:solidFill>
                </a:rPr>
                <a:t>İdamesi</a:t>
              </a:r>
            </a:p>
          </p:txBody>
        </p:sp>
        <p:sp>
          <p:nvSpPr>
            <p:cNvPr id="114741" name="AutoShape 53"/>
            <p:cNvSpPr>
              <a:spLocks noChangeArrowheads="1"/>
            </p:cNvSpPr>
            <p:nvPr/>
          </p:nvSpPr>
          <p:spPr bwMode="auto">
            <a:xfrm>
              <a:off x="1104" y="5397"/>
              <a:ext cx="2241" cy="889"/>
            </a:xfrm>
            <a:prstGeom prst="roundRect">
              <a:avLst>
                <a:gd name="adj" fmla="val 50000"/>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42" name="Text Box 54"/>
            <p:cNvSpPr txBox="1">
              <a:spLocks noChangeArrowheads="1"/>
            </p:cNvSpPr>
            <p:nvPr/>
          </p:nvSpPr>
          <p:spPr bwMode="auto">
            <a:xfrm>
              <a:off x="1020" y="5604"/>
              <a:ext cx="2340" cy="900"/>
            </a:xfrm>
            <a:prstGeom prst="rect">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pPr algn="ctr" eaLnBrk="0" hangingPunct="0"/>
              <a:r>
                <a:rPr lang="tr-TR" sz="1400">
                  <a:solidFill>
                    <a:schemeClr val="tx1"/>
                  </a:solidFill>
                </a:rPr>
                <a:t>Teslim</a:t>
              </a:r>
            </a:p>
          </p:txBody>
        </p:sp>
        <p:sp>
          <p:nvSpPr>
            <p:cNvPr id="114743" name="AutoShape 55"/>
            <p:cNvSpPr>
              <a:spLocks noChangeArrowheads="1"/>
            </p:cNvSpPr>
            <p:nvPr/>
          </p:nvSpPr>
          <p:spPr bwMode="auto">
            <a:xfrm>
              <a:off x="2304" y="7370"/>
              <a:ext cx="2241" cy="889"/>
            </a:xfrm>
            <a:prstGeom prst="roundRect">
              <a:avLst>
                <a:gd name="adj" fmla="val 50000"/>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44" name="Text Box 56"/>
            <p:cNvSpPr txBox="1">
              <a:spLocks noChangeArrowheads="1"/>
            </p:cNvSpPr>
            <p:nvPr/>
          </p:nvSpPr>
          <p:spPr bwMode="auto">
            <a:xfrm>
              <a:off x="2280" y="7437"/>
              <a:ext cx="2340" cy="900"/>
            </a:xfrm>
            <a:prstGeom prst="rect">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pPr algn="ctr" eaLnBrk="0" hangingPunct="0"/>
              <a:r>
                <a:rPr lang="tr-TR" sz="1400">
                  <a:solidFill>
                    <a:schemeClr val="tx1"/>
                  </a:solidFill>
                </a:rPr>
                <a:t>Sistem </a:t>
              </a:r>
            </a:p>
            <a:p>
              <a:pPr algn="ctr" eaLnBrk="0" hangingPunct="0"/>
              <a:r>
                <a:rPr lang="tr-TR" sz="1400">
                  <a:solidFill>
                    <a:schemeClr val="tx1"/>
                  </a:solidFill>
                </a:rPr>
                <a:t>Testi</a:t>
              </a:r>
            </a:p>
          </p:txBody>
        </p:sp>
        <p:sp>
          <p:nvSpPr>
            <p:cNvPr id="114745" name="AutoShape 57"/>
            <p:cNvSpPr>
              <a:spLocks noChangeArrowheads="1"/>
            </p:cNvSpPr>
            <p:nvPr/>
          </p:nvSpPr>
          <p:spPr bwMode="auto">
            <a:xfrm>
              <a:off x="4344" y="9290"/>
              <a:ext cx="2241" cy="889"/>
            </a:xfrm>
            <a:prstGeom prst="roundRect">
              <a:avLst>
                <a:gd name="adj" fmla="val 50000"/>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46" name="Text Box 58"/>
            <p:cNvSpPr txBox="1">
              <a:spLocks noChangeArrowheads="1"/>
            </p:cNvSpPr>
            <p:nvPr/>
          </p:nvSpPr>
          <p:spPr bwMode="auto">
            <a:xfrm>
              <a:off x="4320" y="9357"/>
              <a:ext cx="2340" cy="900"/>
            </a:xfrm>
            <a:prstGeom prst="rect">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pPr algn="ctr" eaLnBrk="0" hangingPunct="0"/>
              <a:r>
                <a:rPr lang="tr-TR" sz="1400">
                  <a:solidFill>
                    <a:schemeClr val="tx1"/>
                  </a:solidFill>
                </a:rPr>
                <a:t>Birleştirme</a:t>
              </a:r>
            </a:p>
            <a:p>
              <a:pPr algn="ctr" eaLnBrk="0" hangingPunct="0"/>
              <a:r>
                <a:rPr lang="tr-TR" sz="1400">
                  <a:solidFill>
                    <a:schemeClr val="tx1"/>
                  </a:solidFill>
                </a:rPr>
                <a:t>Testi</a:t>
              </a:r>
            </a:p>
          </p:txBody>
        </p:sp>
        <p:sp>
          <p:nvSpPr>
            <p:cNvPr id="114747" name="AutoShape 59"/>
            <p:cNvSpPr>
              <a:spLocks noChangeArrowheads="1"/>
            </p:cNvSpPr>
            <p:nvPr/>
          </p:nvSpPr>
          <p:spPr bwMode="auto">
            <a:xfrm flipH="1">
              <a:off x="7200" y="9897"/>
              <a:ext cx="540" cy="540"/>
            </a:xfrm>
            <a:prstGeom prst="rightArrow">
              <a:avLst>
                <a:gd name="adj1" fmla="val 50000"/>
                <a:gd name="adj2" fmla="val 25000"/>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48" name="AutoShape 60"/>
            <p:cNvSpPr>
              <a:spLocks noChangeArrowheads="1"/>
            </p:cNvSpPr>
            <p:nvPr/>
          </p:nvSpPr>
          <p:spPr bwMode="auto">
            <a:xfrm rot="3213593">
              <a:off x="12240" y="4317"/>
              <a:ext cx="540" cy="540"/>
            </a:xfrm>
            <a:prstGeom prst="rightArrow">
              <a:avLst>
                <a:gd name="adj1" fmla="val 50000"/>
                <a:gd name="adj2" fmla="val 25000"/>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49" name="AutoShape 61"/>
            <p:cNvSpPr>
              <a:spLocks noChangeArrowheads="1"/>
            </p:cNvSpPr>
            <p:nvPr/>
          </p:nvSpPr>
          <p:spPr bwMode="auto">
            <a:xfrm rot="6809584">
              <a:off x="12600" y="6477"/>
              <a:ext cx="540" cy="540"/>
            </a:xfrm>
            <a:prstGeom prst="rightArrow">
              <a:avLst>
                <a:gd name="adj1" fmla="val 50000"/>
                <a:gd name="adj2" fmla="val 25000"/>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50" name="AutoShape 62"/>
            <p:cNvSpPr>
              <a:spLocks noChangeArrowheads="1"/>
            </p:cNvSpPr>
            <p:nvPr/>
          </p:nvSpPr>
          <p:spPr bwMode="auto">
            <a:xfrm rot="6809584">
              <a:off x="10980" y="8637"/>
              <a:ext cx="540" cy="540"/>
            </a:xfrm>
            <a:prstGeom prst="rightArrow">
              <a:avLst>
                <a:gd name="adj1" fmla="val 50000"/>
                <a:gd name="adj2" fmla="val 25000"/>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51" name="AutoShape 63"/>
            <p:cNvSpPr>
              <a:spLocks noChangeArrowheads="1"/>
            </p:cNvSpPr>
            <p:nvPr/>
          </p:nvSpPr>
          <p:spPr bwMode="auto">
            <a:xfrm rot="-8245798">
              <a:off x="3420" y="8817"/>
              <a:ext cx="540" cy="540"/>
            </a:xfrm>
            <a:prstGeom prst="rightArrow">
              <a:avLst>
                <a:gd name="adj1" fmla="val 50000"/>
                <a:gd name="adj2" fmla="val 25000"/>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52" name="AutoShape 64"/>
            <p:cNvSpPr>
              <a:spLocks noChangeArrowheads="1"/>
            </p:cNvSpPr>
            <p:nvPr/>
          </p:nvSpPr>
          <p:spPr bwMode="auto">
            <a:xfrm rot="-6845526">
              <a:off x="1620" y="6837"/>
              <a:ext cx="540" cy="540"/>
            </a:xfrm>
            <a:prstGeom prst="rightArrow">
              <a:avLst>
                <a:gd name="adj1" fmla="val 50000"/>
                <a:gd name="adj2" fmla="val 25000"/>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53" name="AutoShape 65"/>
            <p:cNvSpPr>
              <a:spLocks noChangeArrowheads="1"/>
            </p:cNvSpPr>
            <p:nvPr/>
          </p:nvSpPr>
          <p:spPr bwMode="auto">
            <a:xfrm rot="-3638586">
              <a:off x="1620" y="4497"/>
              <a:ext cx="540" cy="540"/>
            </a:xfrm>
            <a:prstGeom prst="rightArrow">
              <a:avLst>
                <a:gd name="adj1" fmla="val 50000"/>
                <a:gd name="adj2" fmla="val 25000"/>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54" name="AutoShape 66"/>
            <p:cNvSpPr>
              <a:spLocks noChangeArrowheads="1"/>
            </p:cNvSpPr>
            <p:nvPr/>
          </p:nvSpPr>
          <p:spPr bwMode="auto">
            <a:xfrm rot="-1905199">
              <a:off x="3960" y="1977"/>
              <a:ext cx="540" cy="540"/>
            </a:xfrm>
            <a:prstGeom prst="rightArrow">
              <a:avLst>
                <a:gd name="adj1" fmla="val 50000"/>
                <a:gd name="adj2" fmla="val 25000"/>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sp>
          <p:nvSpPr>
            <p:cNvPr id="114755" name="AutoShape 67"/>
            <p:cNvSpPr>
              <a:spLocks noChangeArrowheads="1"/>
            </p:cNvSpPr>
            <p:nvPr/>
          </p:nvSpPr>
          <p:spPr bwMode="auto">
            <a:xfrm rot="1156286">
              <a:off x="9920" y="2037"/>
              <a:ext cx="540" cy="540"/>
            </a:xfrm>
            <a:prstGeom prst="rightArrow">
              <a:avLst>
                <a:gd name="adj1" fmla="val 50000"/>
                <a:gd name="adj2" fmla="val 25000"/>
              </a:avLst>
            </a:prstGeom>
            <a:ln>
              <a:solidFill>
                <a:schemeClr val="accent1">
                  <a:lumMod val="75000"/>
                </a:schemeClr>
              </a:solidFill>
              <a:headEnd/>
              <a:tailEnd/>
            </a:ln>
          </p:spPr>
          <p:style>
            <a:lnRef idx="1">
              <a:schemeClr val="accent5"/>
            </a:lnRef>
            <a:fillRef idx="2">
              <a:schemeClr val="accent5"/>
            </a:fillRef>
            <a:effectRef idx="1">
              <a:schemeClr val="accent5"/>
            </a:effectRef>
            <a:fontRef idx="minor">
              <a:schemeClr val="dk1"/>
            </a:fontRef>
          </p:style>
          <p:txBody>
            <a:bodyPr/>
            <a:lstStyle/>
            <a:p>
              <a:endParaRPr lang="tr-TR">
                <a:solidFill>
                  <a:schemeClr val="tx1"/>
                </a:solidFill>
              </a:endParaRPr>
            </a:p>
          </p:txBody>
        </p:sp>
      </p:grpSp>
      <p:sp>
        <p:nvSpPr>
          <p:cNvPr id="70" name="69 Veri Yer Tutucusu"/>
          <p:cNvSpPr>
            <a:spLocks noGrp="1"/>
          </p:cNvSpPr>
          <p:nvPr>
            <p:ph type="dt" sz="half" idx="14"/>
          </p:nvPr>
        </p:nvSpPr>
        <p:spPr>
          <a:xfrm rot="16200000">
            <a:off x="-672104" y="2313990"/>
            <a:ext cx="2011680" cy="384048"/>
          </a:xfrm>
        </p:spPr>
        <p:txBody>
          <a:bodyPr/>
          <a:lstStyle/>
          <a:p>
            <a:r>
              <a:rPr lang="tr-TR" sz="1400" dirty="0" smtClean="0">
                <a:solidFill>
                  <a:schemeClr val="bg1"/>
                </a:solidFill>
              </a:rPr>
              <a:t>Yazılım Mühendisliği</a:t>
            </a:r>
            <a:endParaRPr lang="el-GR" sz="1400" dirty="0">
              <a:solidFill>
                <a:schemeClr val="bg1"/>
              </a:solidFill>
            </a:endParaRPr>
          </a:p>
        </p:txBody>
      </p:sp>
    </p:spTree>
  </p:cSld>
  <p:clrMapOvr>
    <a:masterClrMapping/>
  </p:clrMapOvr>
  <p:transition spd="med">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428596" y="-24"/>
            <a:ext cx="7467600" cy="631844"/>
          </a:xfrm>
        </p:spPr>
        <p:txBody>
          <a:bodyPr>
            <a:normAutofit/>
          </a:bodyPr>
          <a:lstStyle/>
          <a:p>
            <a:pPr algn="ctr"/>
            <a:r>
              <a:rPr lang="tr-TR" sz="2400" dirty="0"/>
              <a:t>Yazılım Geliştirme Yaşam Döngüsü</a:t>
            </a:r>
          </a:p>
        </p:txBody>
      </p:sp>
      <p:sp>
        <p:nvSpPr>
          <p:cNvPr id="95235" name="Rectangle 3"/>
          <p:cNvSpPr>
            <a:spLocks noGrp="1" noChangeArrowheads="1"/>
          </p:cNvSpPr>
          <p:nvPr>
            <p:ph sz="quarter" idx="1"/>
          </p:nvPr>
        </p:nvSpPr>
        <p:spPr>
          <a:xfrm>
            <a:off x="683568" y="1340768"/>
            <a:ext cx="8064822" cy="4968875"/>
          </a:xfrm>
        </p:spPr>
        <p:txBody>
          <a:bodyPr>
            <a:normAutofit/>
          </a:bodyPr>
          <a:lstStyle/>
          <a:p>
            <a:pPr marL="457200" indent="-457200"/>
            <a:r>
              <a:rPr lang="tr-TR" dirty="0"/>
              <a:t>Yazılımın hem </a:t>
            </a:r>
            <a:r>
              <a:rPr lang="tr-TR" u="sng" dirty="0"/>
              <a:t>üretim</a:t>
            </a:r>
            <a:r>
              <a:rPr lang="tr-TR" dirty="0"/>
              <a:t>, hem de </a:t>
            </a:r>
            <a:r>
              <a:rPr lang="tr-TR" u="sng" dirty="0"/>
              <a:t>kullanım süreci </a:t>
            </a:r>
            <a:r>
              <a:rPr lang="tr-TR" dirty="0"/>
              <a:t>boyunca  geçirdiği tüm aşamalar </a:t>
            </a:r>
            <a:r>
              <a:rPr lang="tr-TR" dirty="0">
                <a:solidFill>
                  <a:schemeClr val="accent2"/>
                </a:solidFill>
              </a:rPr>
              <a:t>yazılım geliştirme yaşam döngüsü</a:t>
            </a:r>
            <a:r>
              <a:rPr lang="tr-TR" dirty="0"/>
              <a:t> olarak tanımlanır.</a:t>
            </a:r>
          </a:p>
          <a:p>
            <a:pPr marL="457200" indent="-457200"/>
            <a:endParaRPr lang="tr-TR" sz="1600" dirty="0"/>
          </a:p>
          <a:p>
            <a:pPr marL="457200" indent="-457200"/>
            <a:r>
              <a:rPr lang="tr-TR" dirty="0"/>
              <a:t>Yazılım işlevleri ile ilgili gereksinimler sürekli olarak değiştiği ve genişlediği için, söz konusu aşamalar sürekli bir döngü biçiminde ele alınır.</a:t>
            </a:r>
          </a:p>
          <a:p>
            <a:pPr marL="457200" indent="-457200"/>
            <a:endParaRPr lang="tr-TR" sz="1600" dirty="0"/>
          </a:p>
          <a:p>
            <a:pPr marL="457200" indent="-457200"/>
            <a:r>
              <a:rPr lang="tr-TR" dirty="0"/>
              <a:t>Döngü içerisinde her hangi bir aşamada geriye dönmek ve tekrar ilerlemek söz konusudur.</a:t>
            </a:r>
          </a:p>
          <a:p>
            <a:pPr marL="457200" indent="-457200"/>
            <a:endParaRPr lang="tr-TR" sz="1600" dirty="0"/>
          </a:p>
          <a:p>
            <a:pPr marL="457200" indent="-457200"/>
            <a:r>
              <a:rPr lang="tr-TR" dirty="0"/>
              <a:t>Yazılım yaşam döngüsü </a:t>
            </a:r>
            <a:r>
              <a:rPr lang="tr-TR" u="sng" dirty="0"/>
              <a:t>tek yönlü </a:t>
            </a:r>
            <a:r>
              <a:rPr lang="tr-TR" dirty="0"/>
              <a:t>ve </a:t>
            </a:r>
            <a:r>
              <a:rPr lang="tr-TR" u="sng" dirty="0"/>
              <a:t>doğrusal değildir</a:t>
            </a:r>
            <a:r>
              <a:rPr lang="tr-TR" dirty="0"/>
              <a:t>.</a:t>
            </a:r>
          </a:p>
        </p:txBody>
      </p:sp>
      <p:sp>
        <p:nvSpPr>
          <p:cNvPr id="6" name="5 Slayt Numarası Yer Tutucusu"/>
          <p:cNvSpPr>
            <a:spLocks noGrp="1"/>
          </p:cNvSpPr>
          <p:nvPr>
            <p:ph type="sldNum" sz="quarter" idx="15"/>
          </p:nvPr>
        </p:nvSpPr>
        <p:spPr>
          <a:xfrm>
            <a:off x="8072462" y="6336792"/>
            <a:ext cx="609600" cy="521208"/>
          </a:xfrm>
        </p:spPr>
        <p:txBody>
          <a:bodyPr/>
          <a:lstStyle/>
          <a:p>
            <a:r>
              <a:rPr lang="tr-TR" dirty="0"/>
              <a:t>Yansı - </a:t>
            </a:r>
            <a:fld id="{7719E278-686B-4EE5-A00E-D3B68661C031}" type="slidenum">
              <a:rPr lang="el-GR"/>
              <a:pPr/>
              <a:t>6</a:t>
            </a:fld>
            <a:endParaRPr lang="el-GR" dirty="0"/>
          </a:p>
        </p:txBody>
      </p:sp>
      <p:sp>
        <p:nvSpPr>
          <p:cNvPr id="8" name="5 Slayt Numarası Yer Tutucusu"/>
          <p:cNvSpPr txBox="1">
            <a:spLocks/>
          </p:cNvSpPr>
          <p:nvPr/>
        </p:nvSpPr>
        <p:spPr>
          <a:xfrm>
            <a:off x="8129016" y="5734050"/>
            <a:ext cx="609600" cy="521208"/>
          </a:xfrm>
          <a:prstGeom prst="rect">
            <a:avLst/>
          </a:prstGeom>
        </p:spPr>
        <p:txBody>
          <a:bodyPr vert="horz"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13A857BD-BE94-4D7B-BC95-8F3A00BB3076}" type="slidenum">
              <a:rPr kumimoji="0" lang="el-GR" sz="1400" b="1" i="0" u="none" strike="noStrike" kern="1200" cap="none" spc="0" normalizeH="0" baseline="0" noProof="0" smtClean="0">
                <a:ln>
                  <a:noFill/>
                </a:ln>
                <a:solidFill>
                  <a:srgbClr val="FFFFFF"/>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6</a:t>
            </a:fld>
            <a:r>
              <a:rPr kumimoji="0" lang="tr-TR" sz="1400" b="1" i="0" u="none" strike="noStrike" kern="1200" cap="none" spc="0" normalizeH="0" baseline="0" noProof="0" dirty="0" smtClean="0">
                <a:ln>
                  <a:noFill/>
                </a:ln>
                <a:solidFill>
                  <a:srgbClr val="FFFFFF"/>
                </a:solidFill>
                <a:effectLst/>
                <a:uLnTx/>
                <a:uFillTx/>
                <a:latin typeface="Arial" charset="0"/>
                <a:ea typeface="+mn-ea"/>
                <a:cs typeface="+mn-cs"/>
              </a:rPr>
              <a:t>/33</a:t>
            </a:r>
            <a:endParaRPr kumimoji="0" lang="el-GR" sz="1400" b="1" i="0" u="none" strike="noStrike" kern="1200" cap="none" spc="0" normalizeH="0" baseline="0" noProof="0" dirty="0">
              <a:ln>
                <a:noFill/>
              </a:ln>
              <a:solidFill>
                <a:srgbClr val="FFFFFF"/>
              </a:solidFill>
              <a:effectLst/>
              <a:uLnTx/>
              <a:uFillTx/>
              <a:latin typeface="Arial" charset="0"/>
              <a:ea typeface="+mn-ea"/>
              <a:cs typeface="+mn-cs"/>
            </a:endParaRPr>
          </a:p>
        </p:txBody>
      </p:sp>
      <p:sp>
        <p:nvSpPr>
          <p:cNvPr id="9" name="69 Veri Yer Tutucusu"/>
          <p:cNvSpPr txBox="1">
            <a:spLocks/>
          </p:cNvSpPr>
          <p:nvPr/>
        </p:nvSpPr>
        <p:spPr>
          <a:xfrm rot="16200000">
            <a:off x="-672104" y="2313990"/>
            <a:ext cx="2011680" cy="384048"/>
          </a:xfrm>
          <a:prstGeom prst="rect">
            <a:avLst/>
          </a:prstGeom>
        </p:spPr>
        <p:txBody>
          <a:bodyPr vert="horz" rtlCol="0" anchor="ctr" anchorCtr="0"/>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bg1"/>
                </a:solidFill>
                <a:effectLst/>
                <a:uLnTx/>
                <a:uFillTx/>
                <a:latin typeface="Arial" charset="0"/>
                <a:ea typeface="+mn-ea"/>
                <a:cs typeface="+mn-cs"/>
              </a:rPr>
              <a:t>Yazılım Mühendisliği</a:t>
            </a:r>
            <a:endParaRPr kumimoji="0" lang="el-GR" sz="1400" b="0" i="0" u="none" strike="noStrike" kern="1200" cap="none" spc="0" normalizeH="0" baseline="0" noProof="0" dirty="0">
              <a:ln>
                <a:noFill/>
              </a:ln>
              <a:solidFill>
                <a:schemeClr val="bg1"/>
              </a:solidFill>
              <a:effectLst/>
              <a:uLnTx/>
              <a:uFillTx/>
              <a:latin typeface="Arial" charset="0"/>
              <a:ea typeface="+mn-ea"/>
              <a:cs typeface="+mn-cs"/>
            </a:endParaRPr>
          </a:p>
        </p:txBody>
      </p:sp>
    </p:spTree>
  </p:cSld>
  <p:clrMapOvr>
    <a:masterClrMapping/>
  </p:clrMapOvr>
  <p:transition spd="med">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683567" y="-24"/>
            <a:ext cx="8460433" cy="774700"/>
          </a:xfrm>
        </p:spPr>
        <p:txBody>
          <a:bodyPr>
            <a:normAutofit/>
          </a:bodyPr>
          <a:lstStyle/>
          <a:p>
            <a:r>
              <a:rPr lang="tr-TR" sz="2400" dirty="0"/>
              <a:t>Yazılım Yaşam Döngüsü Temel Adımları</a:t>
            </a:r>
          </a:p>
        </p:txBody>
      </p:sp>
      <p:sp>
        <p:nvSpPr>
          <p:cNvPr id="168963" name="Rectangle 3"/>
          <p:cNvSpPr>
            <a:spLocks noGrp="1" noChangeArrowheads="1"/>
          </p:cNvSpPr>
          <p:nvPr>
            <p:ph sz="quarter" idx="1"/>
          </p:nvPr>
        </p:nvSpPr>
        <p:spPr>
          <a:xfrm>
            <a:off x="683568" y="865740"/>
            <a:ext cx="8134964" cy="5754573"/>
          </a:xfrm>
        </p:spPr>
        <p:txBody>
          <a:bodyPr>
            <a:normAutofit fontScale="92500" lnSpcReduction="10000"/>
          </a:bodyPr>
          <a:lstStyle/>
          <a:p>
            <a:pPr marL="457200" indent="-457200">
              <a:lnSpc>
                <a:spcPct val="90000"/>
              </a:lnSpc>
              <a:buFont typeface="Wingdings" pitchFamily="2" charset="2"/>
              <a:buAutoNum type="arabicPeriod"/>
            </a:pPr>
            <a:r>
              <a:rPr lang="tr-TR" dirty="0" smtClean="0">
                <a:solidFill>
                  <a:schemeClr val="accent1">
                    <a:lumMod val="75000"/>
                  </a:schemeClr>
                </a:solidFill>
              </a:rPr>
              <a:t>Analiz</a:t>
            </a:r>
          </a:p>
          <a:p>
            <a:pPr marL="838200" lvl="1" indent="-381000">
              <a:lnSpc>
                <a:spcPct val="90000"/>
              </a:lnSpc>
              <a:buFont typeface="Wingdings" pitchFamily="2" charset="2"/>
              <a:buNone/>
            </a:pPr>
            <a:r>
              <a:rPr lang="tr-TR" dirty="0" smtClean="0"/>
              <a:t>	Sistem gereksinimlerinin ve işlevlerinin ayrıntılı olarak çıkarıldığı aşama. Var olan işler incelenir, temel sorunlar ortaya çıkarılır.</a:t>
            </a:r>
          </a:p>
          <a:p>
            <a:pPr marL="457200" indent="-457200">
              <a:lnSpc>
                <a:spcPct val="90000"/>
              </a:lnSpc>
              <a:buFont typeface="Wingdings" pitchFamily="2" charset="2"/>
              <a:buAutoNum type="arabicPeriod"/>
            </a:pPr>
            <a:r>
              <a:rPr lang="tr-TR" dirty="0" smtClean="0">
                <a:solidFill>
                  <a:schemeClr val="accent1">
                    <a:lumMod val="75000"/>
                  </a:schemeClr>
                </a:solidFill>
              </a:rPr>
              <a:t>Planlama</a:t>
            </a:r>
          </a:p>
          <a:p>
            <a:pPr marL="838200" lvl="1" indent="-381000">
              <a:lnSpc>
                <a:spcPct val="90000"/>
              </a:lnSpc>
              <a:buFont typeface="Wingdings" pitchFamily="2" charset="2"/>
              <a:buNone/>
            </a:pPr>
            <a:r>
              <a:rPr lang="tr-TR" dirty="0" smtClean="0"/>
              <a:t>	Personel ve donanım gereksinimlerinin çıkarıldığı, fizibilite çalışmasının yapıldığı ve proje planının oluşturulduğu aşamadır.</a:t>
            </a:r>
          </a:p>
          <a:p>
            <a:pPr marL="457200" indent="-457200">
              <a:lnSpc>
                <a:spcPct val="90000"/>
              </a:lnSpc>
              <a:buFont typeface="Wingdings" pitchFamily="2" charset="2"/>
              <a:buAutoNum type="arabicPeriod"/>
            </a:pPr>
            <a:r>
              <a:rPr lang="tr-TR" dirty="0" smtClean="0">
                <a:solidFill>
                  <a:schemeClr val="accent1">
                    <a:lumMod val="75000"/>
                  </a:schemeClr>
                </a:solidFill>
              </a:rPr>
              <a:t>Tasarım</a:t>
            </a:r>
            <a:endParaRPr lang="tr-TR" dirty="0">
              <a:solidFill>
                <a:schemeClr val="accent1">
                  <a:lumMod val="75000"/>
                </a:schemeClr>
              </a:solidFill>
            </a:endParaRPr>
          </a:p>
          <a:p>
            <a:pPr marL="838200" lvl="1" indent="-381000">
              <a:lnSpc>
                <a:spcPct val="90000"/>
              </a:lnSpc>
              <a:buFont typeface="Wingdings" pitchFamily="2" charset="2"/>
              <a:buNone/>
            </a:pPr>
            <a:r>
              <a:rPr lang="tr-TR" dirty="0"/>
              <a:t>	Belirlenen gereksinimlere yanıt verecek yazılım sisteminin temel yapısının oluşturulduğu aşamadır.</a:t>
            </a:r>
          </a:p>
          <a:p>
            <a:pPr marL="838200" lvl="1" indent="-381000">
              <a:lnSpc>
                <a:spcPct val="90000"/>
              </a:lnSpc>
              <a:buFont typeface="Wingdings" pitchFamily="2" charset="2"/>
              <a:buNone/>
            </a:pPr>
            <a:r>
              <a:rPr lang="tr-TR" dirty="0"/>
              <a:t>	</a:t>
            </a:r>
            <a:r>
              <a:rPr lang="tr-TR" sz="1800" dirty="0"/>
              <a:t>	</a:t>
            </a:r>
            <a:r>
              <a:rPr lang="tr-TR" sz="1800" dirty="0">
                <a:solidFill>
                  <a:srgbClr val="008000"/>
                </a:solidFill>
              </a:rPr>
              <a:t>mantıksal;</a:t>
            </a:r>
            <a:r>
              <a:rPr lang="tr-TR" sz="1800" dirty="0"/>
              <a:t> önerilen sistemin yapısı anlatılır,</a:t>
            </a:r>
          </a:p>
          <a:p>
            <a:pPr marL="838200" lvl="1" indent="-381000">
              <a:lnSpc>
                <a:spcPct val="90000"/>
              </a:lnSpc>
              <a:buFont typeface="Wingdings" pitchFamily="2" charset="2"/>
              <a:buNone/>
            </a:pPr>
            <a:r>
              <a:rPr lang="tr-TR" sz="1800" dirty="0"/>
              <a:t>		</a:t>
            </a:r>
            <a:r>
              <a:rPr lang="tr-TR" sz="1800" dirty="0">
                <a:solidFill>
                  <a:srgbClr val="008000"/>
                </a:solidFill>
              </a:rPr>
              <a:t>fiziksel;</a:t>
            </a:r>
            <a:r>
              <a:rPr lang="tr-TR" sz="1800" dirty="0"/>
              <a:t> yazılımı içeren bileşenler ve bunların ayrıntıları.</a:t>
            </a:r>
          </a:p>
          <a:p>
            <a:pPr marL="457200" indent="-457200">
              <a:lnSpc>
                <a:spcPct val="90000"/>
              </a:lnSpc>
              <a:buFont typeface="Wingdings" pitchFamily="2" charset="2"/>
              <a:buAutoNum type="arabicPeriod"/>
            </a:pPr>
            <a:r>
              <a:rPr lang="tr-TR" dirty="0">
                <a:solidFill>
                  <a:schemeClr val="accent1">
                    <a:lumMod val="75000"/>
                  </a:schemeClr>
                </a:solidFill>
              </a:rPr>
              <a:t>Gerçekleştirim</a:t>
            </a:r>
          </a:p>
          <a:p>
            <a:pPr marL="838200" lvl="1" indent="-381000">
              <a:lnSpc>
                <a:spcPct val="90000"/>
              </a:lnSpc>
              <a:buFont typeface="Wingdings" pitchFamily="2" charset="2"/>
              <a:buNone/>
            </a:pPr>
            <a:r>
              <a:rPr lang="tr-TR" dirty="0"/>
              <a:t>	Kodlama, test etme ve kurulum çalışmalarının yapıldığı aşamadır.</a:t>
            </a:r>
          </a:p>
          <a:p>
            <a:pPr marL="457200" indent="-457200">
              <a:lnSpc>
                <a:spcPct val="90000"/>
              </a:lnSpc>
              <a:buFont typeface="Wingdings" pitchFamily="2" charset="2"/>
              <a:buAutoNum type="arabicPeriod"/>
            </a:pPr>
            <a:r>
              <a:rPr lang="tr-TR" dirty="0">
                <a:solidFill>
                  <a:schemeClr val="accent1">
                    <a:lumMod val="75000"/>
                  </a:schemeClr>
                </a:solidFill>
              </a:rPr>
              <a:t>Bakım</a:t>
            </a:r>
          </a:p>
          <a:p>
            <a:pPr marL="838200" lvl="1" indent="-381000">
              <a:lnSpc>
                <a:spcPct val="90000"/>
              </a:lnSpc>
              <a:buFont typeface="Wingdings" pitchFamily="2" charset="2"/>
              <a:buNone/>
            </a:pPr>
            <a:r>
              <a:rPr lang="tr-TR" dirty="0"/>
              <a:t>	Hata giderme ve yeni eklentiler yapma aşaması (teslimden sonra).</a:t>
            </a:r>
          </a:p>
        </p:txBody>
      </p:sp>
      <p:sp>
        <p:nvSpPr>
          <p:cNvPr id="6" name="5 Slayt Numarası Yer Tutucusu"/>
          <p:cNvSpPr>
            <a:spLocks noGrp="1"/>
          </p:cNvSpPr>
          <p:nvPr>
            <p:ph type="sldNum" sz="quarter" idx="15"/>
          </p:nvPr>
        </p:nvSpPr>
        <p:spPr/>
        <p:txBody>
          <a:bodyPr/>
          <a:lstStyle/>
          <a:p>
            <a:fld id="{64DF179A-A2C4-46B0-91D3-FAB2212D3785}" type="slidenum">
              <a:rPr lang="el-GR" smtClean="0"/>
              <a:pPr/>
              <a:t>7</a:t>
            </a:fld>
            <a:r>
              <a:rPr lang="tr-TR" dirty="0" smtClean="0"/>
              <a:t>/33</a:t>
            </a:r>
            <a:endParaRPr lang="el-GR" dirty="0"/>
          </a:p>
        </p:txBody>
      </p:sp>
      <p:sp>
        <p:nvSpPr>
          <p:cNvPr id="8" name="69 Veri Yer Tutucusu"/>
          <p:cNvSpPr txBox="1">
            <a:spLocks/>
          </p:cNvSpPr>
          <p:nvPr/>
        </p:nvSpPr>
        <p:spPr>
          <a:xfrm rot="16200000">
            <a:off x="-672104" y="2313990"/>
            <a:ext cx="2011680" cy="384048"/>
          </a:xfrm>
          <a:prstGeom prst="rect">
            <a:avLst/>
          </a:prstGeom>
        </p:spPr>
        <p:txBody>
          <a:bodyPr vert="horz" rtlCol="0" anchor="ctr" anchorCtr="0"/>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bg1"/>
                </a:solidFill>
                <a:effectLst/>
                <a:uLnTx/>
                <a:uFillTx/>
                <a:latin typeface="Arial" charset="0"/>
                <a:ea typeface="+mn-ea"/>
                <a:cs typeface="+mn-cs"/>
              </a:rPr>
              <a:t>Yazılım Mühendisliği</a:t>
            </a:r>
            <a:endParaRPr kumimoji="0" lang="el-GR" sz="1400" b="0" i="0" u="none" strike="noStrike" kern="1200" cap="none" spc="0" normalizeH="0" baseline="0" noProof="0" dirty="0">
              <a:ln>
                <a:noFill/>
              </a:ln>
              <a:solidFill>
                <a:schemeClr val="bg1"/>
              </a:solidFill>
              <a:effectLst/>
              <a:uLnTx/>
              <a:uFillTx/>
              <a:latin typeface="Arial" charset="0"/>
              <a:ea typeface="+mn-ea"/>
              <a:cs typeface="+mn-cs"/>
            </a:endParaRPr>
          </a:p>
        </p:txBody>
      </p:sp>
    </p:spTree>
  </p:cSld>
  <p:clrMapOvr>
    <a:masterClrMapping/>
  </p:clrMapOvr>
  <p:transition spd="med">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7" name="Rectangle 5"/>
          <p:cNvSpPr>
            <a:spLocks noGrp="1" noChangeArrowheads="1"/>
          </p:cNvSpPr>
          <p:nvPr>
            <p:ph type="title"/>
          </p:nvPr>
        </p:nvSpPr>
        <p:spPr>
          <a:xfrm>
            <a:off x="642910" y="214290"/>
            <a:ext cx="8174035" cy="560386"/>
          </a:xfrm>
          <a:noFill/>
          <a:ln/>
        </p:spPr>
        <p:txBody>
          <a:bodyPr>
            <a:normAutofit/>
          </a:bodyPr>
          <a:lstStyle/>
          <a:p>
            <a:r>
              <a:rPr lang="tr-TR" sz="2400" dirty="0" smtClean="0"/>
              <a:t>Yazilim </a:t>
            </a:r>
            <a:r>
              <a:rPr lang="tr-TR" sz="2400" dirty="0"/>
              <a:t>Yaşam Döngüsü Temel </a:t>
            </a:r>
            <a:r>
              <a:rPr lang="tr-TR" sz="2400" dirty="0" err="1" smtClean="0"/>
              <a:t>Adimlari</a:t>
            </a:r>
            <a:endParaRPr lang="tr-TR" sz="2400" dirty="0"/>
          </a:p>
        </p:txBody>
      </p:sp>
      <p:sp>
        <p:nvSpPr>
          <p:cNvPr id="156675" name="Rectangle 3"/>
          <p:cNvSpPr>
            <a:spLocks noGrp="1" noChangeArrowheads="1"/>
          </p:cNvSpPr>
          <p:nvPr>
            <p:ph sz="quarter" idx="1"/>
          </p:nvPr>
        </p:nvSpPr>
        <p:spPr>
          <a:xfrm>
            <a:off x="684213" y="1339850"/>
            <a:ext cx="8064251" cy="4897438"/>
          </a:xfrm>
        </p:spPr>
        <p:txBody>
          <a:bodyPr>
            <a:normAutofit/>
          </a:bodyPr>
          <a:lstStyle/>
          <a:p>
            <a:pPr marL="457200" indent="-457200" algn="just"/>
            <a:r>
              <a:rPr lang="tr-TR" dirty="0"/>
              <a:t>Yaşam döngüsünün temel adımları </a:t>
            </a:r>
            <a:r>
              <a:rPr lang="tr-TR" dirty="0">
                <a:solidFill>
                  <a:schemeClr val="accent2"/>
                </a:solidFill>
              </a:rPr>
              <a:t>çekirdek süreçler </a:t>
            </a:r>
            <a:r>
              <a:rPr lang="tr-TR" dirty="0">
                <a:solidFill>
                  <a:srgbClr val="373187"/>
                </a:solidFill>
              </a:rPr>
              <a:t>(</a:t>
            </a:r>
            <a:r>
              <a:rPr lang="tr-TR" dirty="0" err="1">
                <a:solidFill>
                  <a:srgbClr val="373187"/>
                </a:solidFill>
              </a:rPr>
              <a:t>core</a:t>
            </a:r>
            <a:r>
              <a:rPr lang="tr-TR" dirty="0">
                <a:solidFill>
                  <a:srgbClr val="373187"/>
                </a:solidFill>
              </a:rPr>
              <a:t> </a:t>
            </a:r>
            <a:r>
              <a:rPr lang="tr-TR" dirty="0" err="1">
                <a:solidFill>
                  <a:srgbClr val="373187"/>
                </a:solidFill>
              </a:rPr>
              <a:t>processes</a:t>
            </a:r>
            <a:r>
              <a:rPr lang="tr-TR" dirty="0">
                <a:solidFill>
                  <a:srgbClr val="373187"/>
                </a:solidFill>
              </a:rPr>
              <a:t>)</a:t>
            </a:r>
            <a:r>
              <a:rPr lang="tr-TR" dirty="0">
                <a:solidFill>
                  <a:schemeClr val="accent2"/>
                </a:solidFill>
              </a:rPr>
              <a:t> </a:t>
            </a:r>
            <a:r>
              <a:rPr lang="tr-TR" dirty="0"/>
              <a:t>olarak da adlandırılır.</a:t>
            </a:r>
          </a:p>
          <a:p>
            <a:pPr marL="457200" indent="-457200" algn="just"/>
            <a:endParaRPr lang="tr-TR" sz="1600" dirty="0"/>
          </a:p>
          <a:p>
            <a:pPr marL="457200" indent="-457200" algn="just"/>
            <a:r>
              <a:rPr lang="tr-TR" dirty="0"/>
              <a:t>Bu süreçlerin gerçekleştirilmesi amacıyla</a:t>
            </a:r>
          </a:p>
          <a:p>
            <a:pPr marL="838200" lvl="1" indent="-381000" algn="just">
              <a:spcAft>
                <a:spcPct val="40000"/>
              </a:spcAft>
            </a:pPr>
            <a:r>
              <a:rPr lang="tr-TR" dirty="0" smtClean="0">
                <a:solidFill>
                  <a:schemeClr val="accent1">
                    <a:lumMod val="75000"/>
                  </a:schemeClr>
                </a:solidFill>
              </a:rPr>
              <a:t>Belirtim </a:t>
            </a:r>
            <a:r>
              <a:rPr lang="tr-TR" dirty="0">
                <a:solidFill>
                  <a:schemeClr val="accent1">
                    <a:lumMod val="75000"/>
                  </a:schemeClr>
                </a:solidFill>
              </a:rPr>
              <a:t>(</a:t>
            </a:r>
            <a:r>
              <a:rPr lang="tr-TR" dirty="0" err="1">
                <a:solidFill>
                  <a:schemeClr val="accent1">
                    <a:lumMod val="75000"/>
                  </a:schemeClr>
                </a:solidFill>
              </a:rPr>
              <a:t>specification</a:t>
            </a:r>
            <a:r>
              <a:rPr lang="tr-TR" dirty="0">
                <a:solidFill>
                  <a:schemeClr val="accent1">
                    <a:lumMod val="75000"/>
                  </a:schemeClr>
                </a:solidFill>
              </a:rPr>
              <a:t>) yöntemleri </a:t>
            </a:r>
            <a:r>
              <a:rPr lang="tr-TR" dirty="0"/>
              <a:t>- bir çekirdek sürece ilişkin fonksiyonları yerine getirmek amacıyla kullanılan yöntemler</a:t>
            </a:r>
          </a:p>
          <a:p>
            <a:pPr marL="838200" lvl="1" indent="-381000" algn="just"/>
            <a:r>
              <a:rPr lang="tr-TR" dirty="0">
                <a:solidFill>
                  <a:schemeClr val="accent1">
                    <a:lumMod val="75000"/>
                  </a:schemeClr>
                </a:solidFill>
              </a:rPr>
              <a:t>Süreç (</a:t>
            </a:r>
            <a:r>
              <a:rPr lang="tr-TR" dirty="0" err="1">
                <a:solidFill>
                  <a:schemeClr val="accent1">
                    <a:lumMod val="75000"/>
                  </a:schemeClr>
                </a:solidFill>
              </a:rPr>
              <a:t>process</a:t>
            </a:r>
            <a:r>
              <a:rPr lang="tr-TR" dirty="0">
                <a:solidFill>
                  <a:schemeClr val="accent1">
                    <a:lumMod val="75000"/>
                  </a:schemeClr>
                </a:solidFill>
              </a:rPr>
              <a:t>) modelleri </a:t>
            </a:r>
            <a:r>
              <a:rPr lang="tr-TR" dirty="0"/>
              <a:t>- yazılım yaşam döngüsünde belirtilen süreçlerin geliştirme aşamasında, hangi düzen ya da sırada, nasıl uygulanacağını tanımlayan modeller</a:t>
            </a:r>
          </a:p>
          <a:p>
            <a:pPr marL="838200" lvl="1" indent="-381000" algn="just">
              <a:buFont typeface="Wingdings" pitchFamily="2" charset="2"/>
              <a:buNone/>
            </a:pPr>
            <a:r>
              <a:rPr lang="tr-TR" dirty="0" smtClean="0"/>
              <a:t>     </a:t>
            </a:r>
            <a:r>
              <a:rPr lang="tr-TR" dirty="0" err="1" smtClean="0"/>
              <a:t>kulanılır</a:t>
            </a:r>
            <a:r>
              <a:rPr lang="tr-TR" dirty="0"/>
              <a:t>. </a:t>
            </a:r>
          </a:p>
        </p:txBody>
      </p:sp>
      <p:sp>
        <p:nvSpPr>
          <p:cNvPr id="6" name="5 Slayt Numarası Yer Tutucusu"/>
          <p:cNvSpPr>
            <a:spLocks noGrp="1"/>
          </p:cNvSpPr>
          <p:nvPr>
            <p:ph type="sldNum" sz="quarter" idx="15"/>
          </p:nvPr>
        </p:nvSpPr>
        <p:spPr/>
        <p:txBody>
          <a:bodyPr/>
          <a:lstStyle/>
          <a:p>
            <a:fld id="{A1CD4CE5-33CC-427D-8BA5-10CFC8F7D337}" type="slidenum">
              <a:rPr lang="el-GR" smtClean="0"/>
              <a:pPr/>
              <a:t>8</a:t>
            </a:fld>
            <a:r>
              <a:rPr lang="tr-TR" dirty="0" smtClean="0"/>
              <a:t>/33</a:t>
            </a:r>
            <a:endParaRPr lang="el-GR" dirty="0"/>
          </a:p>
        </p:txBody>
      </p:sp>
      <p:sp>
        <p:nvSpPr>
          <p:cNvPr id="8" name="69 Veri Yer Tutucusu"/>
          <p:cNvSpPr>
            <a:spLocks noGrp="1"/>
          </p:cNvSpPr>
          <p:nvPr>
            <p:ph type="dt" sz="half" idx="14"/>
          </p:nvPr>
        </p:nvSpPr>
        <p:spPr>
          <a:xfrm rot="16200000">
            <a:off x="-672104" y="2313990"/>
            <a:ext cx="2011680" cy="384048"/>
          </a:xfrm>
        </p:spPr>
        <p:txBody>
          <a:bodyPr/>
          <a:lstStyle/>
          <a:p>
            <a:r>
              <a:rPr lang="tr-TR" sz="1400" dirty="0" smtClean="0">
                <a:solidFill>
                  <a:schemeClr val="bg1"/>
                </a:solidFill>
              </a:rPr>
              <a:t>Yazılım Mühendisliği</a:t>
            </a:r>
            <a:endParaRPr lang="el-GR" sz="1400" dirty="0">
              <a:solidFill>
                <a:schemeClr val="bg1"/>
              </a:solidFill>
            </a:endParaRPr>
          </a:p>
        </p:txBody>
      </p:sp>
    </p:spTree>
  </p:cSld>
  <p:clrMapOvr>
    <a:masterClrMapping/>
  </p:clrMapOvr>
  <p:transition spd="med">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785786" y="225388"/>
            <a:ext cx="7110410" cy="560406"/>
          </a:xfrm>
        </p:spPr>
        <p:txBody>
          <a:bodyPr>
            <a:normAutofit/>
          </a:bodyPr>
          <a:lstStyle/>
          <a:p>
            <a:r>
              <a:rPr lang="tr-TR" sz="2400" dirty="0" smtClean="0"/>
              <a:t>Belirtim </a:t>
            </a:r>
            <a:r>
              <a:rPr lang="tr-TR" sz="2400" dirty="0"/>
              <a:t>Yöntemleri</a:t>
            </a:r>
          </a:p>
        </p:txBody>
      </p:sp>
      <p:sp>
        <p:nvSpPr>
          <p:cNvPr id="124931" name="Rectangle 3"/>
          <p:cNvSpPr>
            <a:spLocks noGrp="1" noChangeArrowheads="1"/>
          </p:cNvSpPr>
          <p:nvPr>
            <p:ph sz="quarter" idx="1"/>
          </p:nvPr>
        </p:nvSpPr>
        <p:spPr>
          <a:xfrm>
            <a:off x="571472" y="1339850"/>
            <a:ext cx="8429684" cy="5041900"/>
          </a:xfrm>
        </p:spPr>
        <p:txBody>
          <a:bodyPr>
            <a:normAutofit/>
          </a:bodyPr>
          <a:lstStyle/>
          <a:p>
            <a:r>
              <a:rPr lang="tr-TR" dirty="0">
                <a:solidFill>
                  <a:schemeClr val="accent1">
                    <a:lumMod val="75000"/>
                  </a:schemeClr>
                </a:solidFill>
              </a:rPr>
              <a:t>Süreç Akışı İçin Kullanılan Belirtim Yöntemleri</a:t>
            </a:r>
          </a:p>
          <a:p>
            <a:pPr lvl="1">
              <a:buFont typeface="Wingdings" pitchFamily="2" charset="2"/>
              <a:buNone/>
            </a:pPr>
            <a:r>
              <a:rPr lang="tr-TR" dirty="0"/>
              <a:t>	Süreçler arası ilişkilerin ve iletişimin gösterildiği </a:t>
            </a:r>
            <a:r>
              <a:rPr lang="tr-TR"/>
              <a:t>yöntemler </a:t>
            </a:r>
            <a:endParaRPr lang="tr-TR" smtClean="0"/>
          </a:p>
          <a:p>
            <a:pPr lvl="1">
              <a:buFont typeface="Wingdings" pitchFamily="2" charset="2"/>
              <a:buNone/>
            </a:pPr>
            <a:r>
              <a:rPr lang="tr-TR" sz="1800" smtClean="0">
                <a:solidFill>
                  <a:srgbClr val="373187"/>
                </a:solidFill>
              </a:rPr>
              <a:t>     (</a:t>
            </a:r>
            <a:r>
              <a:rPr lang="tr-TR" sz="1800" dirty="0">
                <a:solidFill>
                  <a:srgbClr val="373187"/>
                </a:solidFill>
              </a:rPr>
              <a:t>Veri Akış Şemaları, Yapısal Şemalar, Nesne/Sınıf Şemaları)</a:t>
            </a:r>
            <a:r>
              <a:rPr lang="tr-TR" sz="1800" dirty="0"/>
              <a:t>.</a:t>
            </a:r>
          </a:p>
          <a:p>
            <a:pPr lvl="1">
              <a:buFont typeface="Wingdings" pitchFamily="2" charset="2"/>
              <a:buNone/>
            </a:pPr>
            <a:endParaRPr lang="tr-TR" sz="1200" dirty="0"/>
          </a:p>
          <a:p>
            <a:r>
              <a:rPr lang="tr-TR" dirty="0">
                <a:solidFill>
                  <a:schemeClr val="accent1">
                    <a:lumMod val="75000"/>
                  </a:schemeClr>
                </a:solidFill>
              </a:rPr>
              <a:t>Süreç Tanımlama Yöntemleri</a:t>
            </a:r>
          </a:p>
          <a:p>
            <a:pPr lvl="1">
              <a:buFont typeface="Wingdings" pitchFamily="2" charset="2"/>
              <a:buNone/>
            </a:pPr>
            <a:r>
              <a:rPr lang="tr-TR" dirty="0"/>
              <a:t>	Süreçlerin iç işleyişini göstermek için kullanılan </a:t>
            </a:r>
            <a:r>
              <a:rPr lang="tr-TR"/>
              <a:t>yöntemler </a:t>
            </a:r>
            <a:endParaRPr lang="tr-TR" smtClean="0"/>
          </a:p>
          <a:p>
            <a:pPr lvl="1">
              <a:buFont typeface="Wingdings" pitchFamily="2" charset="2"/>
              <a:buNone/>
            </a:pPr>
            <a:r>
              <a:rPr lang="tr-TR" smtClean="0">
                <a:solidFill>
                  <a:srgbClr val="373187"/>
                </a:solidFill>
              </a:rPr>
              <a:t>    </a:t>
            </a:r>
            <a:r>
              <a:rPr lang="tr-TR" sz="1800" smtClean="0">
                <a:solidFill>
                  <a:srgbClr val="373187"/>
                </a:solidFill>
              </a:rPr>
              <a:t>(</a:t>
            </a:r>
            <a:r>
              <a:rPr lang="tr-TR" sz="1800" dirty="0">
                <a:solidFill>
                  <a:srgbClr val="373187"/>
                </a:solidFill>
              </a:rPr>
              <a:t>Düz Metin, Algoritma, Karar Tabloları, Karar Ağaçları, Anlatım Dili)</a:t>
            </a:r>
            <a:r>
              <a:rPr lang="tr-TR" sz="1800" dirty="0"/>
              <a:t>.</a:t>
            </a:r>
            <a:endParaRPr lang="tr-TR" dirty="0"/>
          </a:p>
          <a:p>
            <a:pPr lvl="1">
              <a:buFont typeface="Wingdings" pitchFamily="2" charset="2"/>
              <a:buNone/>
            </a:pPr>
            <a:endParaRPr lang="tr-TR" sz="1200" dirty="0"/>
          </a:p>
          <a:p>
            <a:r>
              <a:rPr lang="tr-TR" dirty="0">
                <a:solidFill>
                  <a:schemeClr val="accent1">
                    <a:lumMod val="75000"/>
                  </a:schemeClr>
                </a:solidFill>
              </a:rPr>
              <a:t>Veri Tanımlama Yöntemleri</a:t>
            </a:r>
          </a:p>
          <a:p>
            <a:pPr lvl="1">
              <a:buFont typeface="Wingdings" pitchFamily="2" charset="2"/>
              <a:buNone/>
            </a:pPr>
            <a:r>
              <a:rPr lang="tr-TR" dirty="0"/>
              <a:t>	Süreçler tarafından kullanılan verilerin tanımlanması için </a:t>
            </a:r>
            <a:r>
              <a:rPr lang="tr-TR"/>
              <a:t>kullanılan </a:t>
            </a:r>
            <a:r>
              <a:rPr lang="tr-TR" smtClean="0"/>
              <a:t>yöntemler. </a:t>
            </a:r>
          </a:p>
          <a:p>
            <a:pPr lvl="1">
              <a:buFont typeface="Wingdings" pitchFamily="2" charset="2"/>
              <a:buNone/>
            </a:pPr>
            <a:r>
              <a:rPr lang="tr-TR" sz="1800" smtClean="0">
                <a:solidFill>
                  <a:srgbClr val="373187"/>
                </a:solidFill>
              </a:rPr>
              <a:t>    (</a:t>
            </a:r>
            <a:r>
              <a:rPr lang="tr-TR" sz="1800" dirty="0">
                <a:solidFill>
                  <a:srgbClr val="373187"/>
                </a:solidFill>
              </a:rPr>
              <a:t>Nesne İlişki Modeli, Veri Tabanı Tabloları, Veri Sözlüğü).</a:t>
            </a:r>
          </a:p>
        </p:txBody>
      </p:sp>
      <p:sp>
        <p:nvSpPr>
          <p:cNvPr id="6" name="5 Slayt Numarası Yer Tutucusu"/>
          <p:cNvSpPr>
            <a:spLocks noGrp="1"/>
          </p:cNvSpPr>
          <p:nvPr>
            <p:ph type="sldNum" sz="quarter" idx="15"/>
          </p:nvPr>
        </p:nvSpPr>
        <p:spPr/>
        <p:txBody>
          <a:bodyPr/>
          <a:lstStyle/>
          <a:p>
            <a:fld id="{3FA02E2F-30C1-458B-8DA1-7D068286773C}" type="slidenum">
              <a:rPr lang="el-GR" smtClean="0"/>
              <a:pPr/>
              <a:t>9</a:t>
            </a:fld>
            <a:r>
              <a:rPr lang="tr-TR" dirty="0" smtClean="0"/>
              <a:t>/33</a:t>
            </a:r>
            <a:endParaRPr lang="el-GR" dirty="0"/>
          </a:p>
        </p:txBody>
      </p:sp>
      <p:sp>
        <p:nvSpPr>
          <p:cNvPr id="8" name="69 Veri Yer Tutucusu"/>
          <p:cNvSpPr>
            <a:spLocks noGrp="1"/>
          </p:cNvSpPr>
          <p:nvPr>
            <p:ph type="dt" sz="half" idx="14"/>
          </p:nvPr>
        </p:nvSpPr>
        <p:spPr>
          <a:xfrm rot="16200000">
            <a:off x="-672104" y="2313990"/>
            <a:ext cx="2011680" cy="384048"/>
          </a:xfrm>
        </p:spPr>
        <p:txBody>
          <a:bodyPr/>
          <a:lstStyle/>
          <a:p>
            <a:r>
              <a:rPr lang="tr-TR" sz="1400" dirty="0" smtClean="0">
                <a:solidFill>
                  <a:schemeClr val="bg1"/>
                </a:solidFill>
              </a:rPr>
              <a:t>Yazılım Mühendisliği</a:t>
            </a:r>
            <a:endParaRPr lang="el-GR" sz="1400" dirty="0">
              <a:solidFill>
                <a:schemeClr val="bg1"/>
              </a:solidFill>
            </a:endParaRPr>
          </a:p>
        </p:txBody>
      </p:sp>
    </p:spTree>
  </p:cSld>
  <p:clrMapOvr>
    <a:masterClrMapping/>
  </p:clrMapOvr>
  <p:transition spd="med">
    <p:pull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mba">
  <a:themeElements>
    <a:clrScheme name="Cumba">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umb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umb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4038</TotalTime>
  <Words>2213</Words>
  <Application>Microsoft Office PowerPoint</Application>
  <PresentationFormat>Ekran Gösterisi (4:3)</PresentationFormat>
  <Paragraphs>501</Paragraphs>
  <Slides>29</Slides>
  <Notes>13</Notes>
  <HiddenSlides>0</HiddenSlides>
  <MMClips>0</MMClips>
  <ScaleCrop>false</ScaleCrop>
  <HeadingPairs>
    <vt:vector size="6" baseType="variant">
      <vt:variant>
        <vt:lpstr>Tema</vt:lpstr>
      </vt:variant>
      <vt:variant>
        <vt:i4>1</vt:i4>
      </vt:variant>
      <vt:variant>
        <vt:lpstr>Katıştırılmış OLE Hizmet Programları</vt:lpstr>
      </vt:variant>
      <vt:variant>
        <vt:i4>1</vt:i4>
      </vt:variant>
      <vt:variant>
        <vt:lpstr>Slayt Başlıkları</vt:lpstr>
      </vt:variant>
      <vt:variant>
        <vt:i4>29</vt:i4>
      </vt:variant>
    </vt:vector>
  </HeadingPairs>
  <TitlesOfParts>
    <vt:vector size="31" baseType="lpstr">
      <vt:lpstr>Cumba</vt:lpstr>
      <vt:lpstr>Document</vt:lpstr>
      <vt:lpstr> Yazilim Gelistirme  metodolojisi ve Yasam Döngüsü</vt:lpstr>
      <vt:lpstr>Metodolojiler</vt:lpstr>
      <vt:lpstr>Bir Metodolojide Bulunmasi Gereken   Temel Bileşenler (Özellikler)</vt:lpstr>
      <vt:lpstr>Bir Metodolojide Bulunmasi Gereken   Temel Bileşenler</vt:lpstr>
      <vt:lpstr>Gerçek Hayatta Program Geliştirme</vt:lpstr>
      <vt:lpstr>Yazılım Geliştirme Yaşam Döngüsü</vt:lpstr>
      <vt:lpstr>Yazılım Yaşam Döngüsü Temel Adımları</vt:lpstr>
      <vt:lpstr>Yazilim Yaşam Döngüsü Temel Adimlari</vt:lpstr>
      <vt:lpstr>Belirtim Yöntemleri</vt:lpstr>
      <vt:lpstr>Yazılım Süreci Modelleri</vt:lpstr>
      <vt:lpstr>Gelişigüzel Model</vt:lpstr>
      <vt:lpstr>Barok Modeli</vt:lpstr>
      <vt:lpstr>Çağlayan (Şelale) Modeli</vt:lpstr>
      <vt:lpstr>Çağlayan (Şelale) Modeli</vt:lpstr>
      <vt:lpstr>Sorunlari</vt:lpstr>
      <vt:lpstr>V Süreç Modeli</vt:lpstr>
      <vt:lpstr>V Süreç Modeli</vt:lpstr>
      <vt:lpstr>Helezonik(Spiral) Modeli</vt:lpstr>
      <vt:lpstr>Helezonik Model</vt:lpstr>
      <vt:lpstr>Helezonik modelin avantajları</vt:lpstr>
      <vt:lpstr>Helezonik Model</vt:lpstr>
      <vt:lpstr>Evrimsel Geliştirme Süreç Modeli</vt:lpstr>
      <vt:lpstr>PowerPoint Sunusu</vt:lpstr>
      <vt:lpstr>  Artirimsal Geliştirme Süreç Modeli</vt:lpstr>
      <vt:lpstr>Araştirma Tabanli Süreç Modeli</vt:lpstr>
      <vt:lpstr>Yourdon Yapisal Sistem Tasarim Metodolojisi</vt:lpstr>
      <vt:lpstr>PowerPoint Sunusu</vt:lpstr>
      <vt:lpstr>PowerPoint Sunusu</vt:lpstr>
      <vt:lpstr>PowerPoint Sunusu</vt:lpstr>
    </vt:vector>
  </TitlesOfParts>
  <Company>TUC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yy</dc:creator>
  <cp:lastModifiedBy>Sau</cp:lastModifiedBy>
  <cp:revision>184</cp:revision>
  <dcterms:created xsi:type="dcterms:W3CDTF">2002-03-04T14:26:10Z</dcterms:created>
  <dcterms:modified xsi:type="dcterms:W3CDTF">2014-04-08T06:37:44Z</dcterms:modified>
</cp:coreProperties>
</file>