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7"/>
  </p:notesMasterIdLst>
  <p:handoutMasterIdLst>
    <p:handoutMasterId r:id="rId28"/>
  </p:handoutMasterIdLst>
  <p:sldIdLst>
    <p:sldId id="256" r:id="rId2"/>
    <p:sldId id="371" r:id="rId3"/>
    <p:sldId id="287" r:id="rId4"/>
    <p:sldId id="342" r:id="rId5"/>
    <p:sldId id="343" r:id="rId6"/>
    <p:sldId id="344" r:id="rId7"/>
    <p:sldId id="353" r:id="rId8"/>
    <p:sldId id="354" r:id="rId9"/>
    <p:sldId id="345" r:id="rId10"/>
    <p:sldId id="368" r:id="rId11"/>
    <p:sldId id="346" r:id="rId12"/>
    <p:sldId id="347" r:id="rId13"/>
    <p:sldId id="348" r:id="rId14"/>
    <p:sldId id="369" r:id="rId15"/>
    <p:sldId id="357" r:id="rId16"/>
    <p:sldId id="358" r:id="rId17"/>
    <p:sldId id="359" r:id="rId18"/>
    <p:sldId id="360" r:id="rId19"/>
    <p:sldId id="361" r:id="rId20"/>
    <p:sldId id="362" r:id="rId21"/>
    <p:sldId id="363" r:id="rId22"/>
    <p:sldId id="364" r:id="rId23"/>
    <p:sldId id="365" r:id="rId24"/>
    <p:sldId id="372" r:id="rId25"/>
    <p:sldId id="370" r:id="rId26"/>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3300"/>
    <a:srgbClr val="FFFF00"/>
    <a:srgbClr val="FF00FF"/>
    <a:srgbClr val="00FFFF"/>
    <a:srgbClr val="0000FF"/>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28" autoAdjust="0"/>
  </p:normalViewPr>
  <p:slideViewPr>
    <p:cSldViewPr>
      <p:cViewPr>
        <p:scale>
          <a:sx n="100" d="100"/>
          <a:sy n="100" d="100"/>
        </p:scale>
        <p:origin x="-184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927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8675" name="Rectangle 3"/>
          <p:cNvSpPr>
            <a:spLocks noGrp="1" noRot="1" noChangeAspect="1" noChangeArrowheads="1" noTextEdit="1"/>
          </p:cNvSpPr>
          <p:nvPr>
            <p:ph type="sldImg" idx="2"/>
          </p:nvPr>
        </p:nvSpPr>
        <p:spPr bwMode="auto">
          <a:xfrm>
            <a:off x="1038225" y="850900"/>
            <a:ext cx="455295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1045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p:spPr>
        <p:txBody>
          <a:bodyPr/>
          <a:lstStyle/>
          <a:p>
            <a:endParaRPr lang="en-US" smtClean="0"/>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p:spPr>
        <p:txBody>
          <a:bodyPr/>
          <a:lstStyle/>
          <a:p>
            <a:endParaRPr lang="en-US" smtClean="0"/>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8428FB1D-1C9A-456F-BC9E-81D38E4ACC5E}" type="datetime1">
              <a:rPr lang="tr-TR"/>
              <a:pPr>
                <a:defRPr/>
              </a:pPr>
              <a:t>30.3.2018</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E7D87575-6F97-4E69-A7F6-3834D4CC5D2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0CC703B3-5852-40E2-8F77-0F590C611A6B}" type="datetime1">
              <a:rPr lang="tr-TR"/>
              <a:pPr>
                <a:defRPr/>
              </a:pPr>
              <a:t>30.3.2018</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55D65952-89E9-413C-B9BC-DA3629A4A4B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5B571FF-0EEE-40C7-8E8B-9BD7F10554E9}" type="datetime1">
              <a:rPr lang="tr-TR"/>
              <a:pPr>
                <a:defRPr/>
              </a:pPr>
              <a:t>30.3.2018</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B570D762-0E09-458B-92F0-D9EAC4265C8B}"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19C018C6-EB92-4429-8710-F6EE1C2D67B5}" type="datetime1">
              <a:rPr lang="tr-TR"/>
              <a:pPr>
                <a:defRPr/>
              </a:pPr>
              <a:t>30.3.2018</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BBA63DEA-B36F-477F-8F4D-8B27D23E2406}"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213483F2-C839-41FB-BD89-A05D7CCB77F5}" type="datetime1">
              <a:rPr lang="tr-TR"/>
              <a:pPr>
                <a:defRPr/>
              </a:pPr>
              <a:t>30.3.2018</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6973D160-7D8F-4EAE-A569-8875E8CABBE4}"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2B776157-EED6-4847-8046-E493EAFA3707}" type="datetime1">
              <a:rPr lang="tr-TR"/>
              <a:pPr>
                <a:defRPr/>
              </a:pPr>
              <a:t>30.3.2018</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DC8B4807-E1E3-4114-8C52-71E6A0CC2D21}"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85B0F8FC-FEE2-4E96-BF85-CBF3F2830574}" type="datetime1">
              <a:rPr lang="tr-TR"/>
              <a:pPr>
                <a:defRPr/>
              </a:pPr>
              <a:t>30.3.2018</a:t>
            </a:fld>
            <a:endParaRPr lang="tr-TR"/>
          </a:p>
        </p:txBody>
      </p:sp>
      <p:sp>
        <p:nvSpPr>
          <p:cNvPr id="8"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9" name="5 Slayt Numarası Yer Tutucusu"/>
          <p:cNvSpPr>
            <a:spLocks noGrp="1"/>
          </p:cNvSpPr>
          <p:nvPr>
            <p:ph type="sldNum" sz="quarter" idx="12"/>
          </p:nvPr>
        </p:nvSpPr>
        <p:spPr/>
        <p:txBody>
          <a:bodyPr/>
          <a:lstStyle>
            <a:lvl1pPr>
              <a:defRPr/>
            </a:lvl1pPr>
          </a:lstStyle>
          <a:p>
            <a:pPr>
              <a:defRPr/>
            </a:pPr>
            <a:fld id="{6456DEBD-4893-4F5E-897D-17A425C0EE6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D04E6170-AAF4-4D26-872B-845AFDE0186D}" type="datetime1">
              <a:rPr lang="tr-TR"/>
              <a:pPr>
                <a:defRPr/>
              </a:pPr>
              <a:t>30.3.2018</a:t>
            </a:fld>
            <a:endParaRPr lang="tr-TR"/>
          </a:p>
        </p:txBody>
      </p:sp>
      <p:sp>
        <p:nvSpPr>
          <p:cNvPr id="4"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5" name="5 Slayt Numarası Yer Tutucusu"/>
          <p:cNvSpPr>
            <a:spLocks noGrp="1"/>
          </p:cNvSpPr>
          <p:nvPr>
            <p:ph type="sldNum" sz="quarter" idx="12"/>
          </p:nvPr>
        </p:nvSpPr>
        <p:spPr/>
        <p:txBody>
          <a:bodyPr/>
          <a:lstStyle>
            <a:lvl1pPr>
              <a:defRPr/>
            </a:lvl1pPr>
          </a:lstStyle>
          <a:p>
            <a:pPr>
              <a:defRPr/>
            </a:pPr>
            <a:fld id="{091FB28A-C31C-4E31-BC79-37ACEDC64A33}"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C4092C8D-DB10-414A-8EA1-159E45F1D4DC}" type="datetime1">
              <a:rPr lang="tr-TR"/>
              <a:pPr>
                <a:defRPr/>
              </a:pPr>
              <a:t>30.3.2018</a:t>
            </a:fld>
            <a:endParaRPr lang="tr-TR"/>
          </a:p>
        </p:txBody>
      </p:sp>
      <p:sp>
        <p:nvSpPr>
          <p:cNvPr id="3"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4" name="5 Slayt Numarası Yer Tutucusu"/>
          <p:cNvSpPr>
            <a:spLocks noGrp="1"/>
          </p:cNvSpPr>
          <p:nvPr>
            <p:ph type="sldNum" sz="quarter" idx="12"/>
          </p:nvPr>
        </p:nvSpPr>
        <p:spPr/>
        <p:txBody>
          <a:bodyPr/>
          <a:lstStyle>
            <a:lvl1pPr>
              <a:defRPr/>
            </a:lvl1pPr>
          </a:lstStyle>
          <a:p>
            <a:pPr>
              <a:defRPr/>
            </a:pPr>
            <a:fld id="{398ABB6B-BCF7-43C6-B571-DA6AED6592CF}"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0A7AD3D7-E1AA-495A-B1AF-6D622B2CF259}" type="datetime1">
              <a:rPr lang="tr-TR"/>
              <a:pPr>
                <a:defRPr/>
              </a:pPr>
              <a:t>30.3.2018</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66BAF03B-2C27-4BF9-B462-EE2526F765E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E7D9759-5E62-4A7F-A326-DBA09E2F777F}" type="datetime1">
              <a:rPr lang="tr-TR"/>
              <a:pPr>
                <a:defRPr/>
              </a:pPr>
              <a:t>30.3.2018</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FF1D7D7B-0713-48BF-8A85-9A05E71EFCF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AFA7309-E5FA-4C90-907D-0F45065656DC}" type="datetime1">
              <a:rPr lang="tr-TR"/>
              <a:pPr>
                <a:defRPr/>
              </a:pPr>
              <a:t>30.3.2018</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tr-TR"/>
              <a:t>Yazılım Mühendisliği</a:t>
            </a: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48D8F9CF-74CD-4317-B529-FB981CB3C8F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tr/url?sa=i&amp;rct=j&amp;q=agile+principles&amp;source=images&amp;cd=&amp;cad=rja&amp;docid=X7uTvt-zt8ilfM&amp;tbnid=deGe0dDDR4x9fM:&amp;ved=0CAUQjRw&amp;url=http://phynbarr.wordpress.com/2008/07/13/failure/&amp;ei=UncyUYyfHMWTtQbar4HoBg&amp;bvm=bv.43148975,d.Yms&amp;psig=AFQjCNFCjgyfJo9EAuRLh-I3HcrF64_EEQ&amp;ust=136234816647497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tr/url?sa=i&amp;rct=j&amp;q=agile+principles&amp;source=images&amp;cd=&amp;cad=rja&amp;docid=X7uTvt-zt8ilfM&amp;tbnid=deGe0dDDR4x9fM:&amp;ved=0CAUQjRw&amp;url=http://phynbarr.wordpress.com/2008/07/13/failure/&amp;ei=UncyUYyfHMWTtQbar4HoBg&amp;bvm=bv.43148975,d.Yms&amp;psig=AFQjCNFCjgyfJo9EAuRLh-I3HcrF64_EEQ&amp;ust=136234816647497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5"/>
          <p:cNvSpPr>
            <a:spLocks noChangeShapeType="1"/>
          </p:cNvSpPr>
          <p:nvPr/>
        </p:nvSpPr>
        <p:spPr bwMode="auto">
          <a:xfrm>
            <a:off x="0" y="3962400"/>
            <a:ext cx="9144000" cy="0"/>
          </a:xfrm>
          <a:prstGeom prst="line">
            <a:avLst/>
          </a:prstGeom>
          <a:noFill/>
          <a:ln w="50800">
            <a:solidFill>
              <a:srgbClr val="FF0000"/>
            </a:solidFill>
            <a:round/>
            <a:headEnd/>
            <a:tailEnd/>
          </a:ln>
        </p:spPr>
        <p:txBody>
          <a:bodyPr wrap="none" anchor="ctr"/>
          <a:lstStyle/>
          <a:p>
            <a:endParaRPr lang="tr-TR"/>
          </a:p>
        </p:txBody>
      </p:sp>
      <p:sp>
        <p:nvSpPr>
          <p:cNvPr id="4" name="3 Slayt Numarası Yer Tutucusu"/>
          <p:cNvSpPr>
            <a:spLocks noGrp="1"/>
          </p:cNvSpPr>
          <p:nvPr>
            <p:ph type="sldNum" sz="quarter" idx="12"/>
          </p:nvPr>
        </p:nvSpPr>
        <p:spPr>
          <a:xfrm>
            <a:off x="6300788" y="6356350"/>
            <a:ext cx="2592387" cy="501650"/>
          </a:xfrm>
        </p:spPr>
        <p:txBody>
          <a:bodyPr/>
          <a:lstStyle/>
          <a:p>
            <a:pPr>
              <a:defRPr/>
            </a:pPr>
            <a:fld id="{8B9230AD-ACED-4593-B6E6-A18CC5407A9E}" type="slidenum">
              <a:rPr lang="tr-TR"/>
              <a:pPr>
                <a:defRPr/>
              </a:pPr>
              <a:t>1</a:t>
            </a:fld>
            <a:r>
              <a:rPr lang="tr-TR" dirty="0"/>
              <a:t>/26</a:t>
            </a:r>
          </a:p>
        </p:txBody>
      </p:sp>
      <p:sp>
        <p:nvSpPr>
          <p:cNvPr id="5" name="4 Altbilgi Yer Tutucusu"/>
          <p:cNvSpPr>
            <a:spLocks noGrp="1"/>
          </p:cNvSpPr>
          <p:nvPr>
            <p:ph type="ftr" sz="quarter" idx="11"/>
          </p:nvPr>
        </p:nvSpPr>
        <p:spPr/>
        <p:txBody>
          <a:bodyPr/>
          <a:lstStyle/>
          <a:p>
            <a:pPr>
              <a:defRPr/>
            </a:pPr>
            <a:r>
              <a:rPr lang="tr-TR"/>
              <a:t>Yazılım Mühendisliği</a:t>
            </a:r>
          </a:p>
        </p:txBody>
      </p:sp>
      <p:sp>
        <p:nvSpPr>
          <p:cNvPr id="2054" name="6 Dikdörtgen"/>
          <p:cNvSpPr>
            <a:spLocks noChangeArrowheads="1"/>
          </p:cNvSpPr>
          <p:nvPr/>
        </p:nvSpPr>
        <p:spPr bwMode="auto">
          <a:xfrm>
            <a:off x="468313" y="4292600"/>
            <a:ext cx="8351837" cy="1939925"/>
          </a:xfrm>
          <a:prstGeom prst="rect">
            <a:avLst/>
          </a:prstGeom>
          <a:noFill/>
          <a:ln w="9525">
            <a:noFill/>
            <a:miter lim="800000"/>
            <a:headEnd/>
            <a:tailEnd/>
          </a:ln>
        </p:spPr>
        <p:txBody>
          <a:bodyPr>
            <a:spAutoFit/>
          </a:bodyPr>
          <a:lstStyle/>
          <a:p>
            <a:pPr algn="ctr"/>
            <a:r>
              <a:rPr lang="tr-TR" sz="4000" b="1">
                <a:solidFill>
                  <a:srgbClr val="C00000"/>
                </a:solidFill>
              </a:rPr>
              <a:t>ÇEVİK YAZILIM GELİŞTİRME</a:t>
            </a:r>
          </a:p>
          <a:p>
            <a:pPr algn="ctr"/>
            <a:endParaRPr lang="tr-TR" sz="4000" b="1">
              <a:solidFill>
                <a:srgbClr val="C00000"/>
              </a:solidFill>
            </a:endParaRPr>
          </a:p>
          <a:p>
            <a:pPr algn="ctr"/>
            <a:r>
              <a:rPr lang="tr-TR" sz="4000" b="1">
                <a:solidFill>
                  <a:srgbClr val="C00000"/>
                </a:solidFill>
              </a:rPr>
              <a:t>“AGILE”</a:t>
            </a:r>
            <a:endParaRPr lang="tr-TR" sz="400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48680"/>
            <a:ext cx="5799368" cy="3093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9A5CAF3-4DA7-4D01-9756-1F641124B41F}" type="slidenum">
              <a:rPr lang="tr-TR"/>
              <a:pPr>
                <a:defRPr/>
              </a:pPr>
              <a:t>10</a:t>
            </a:fld>
            <a:endParaRPr lang="tr-TR"/>
          </a:p>
        </p:txBody>
      </p:sp>
      <p:pic>
        <p:nvPicPr>
          <p:cNvPr id="10244" name="Picture 2"/>
          <p:cNvPicPr>
            <a:picLocks noChangeAspect="1" noChangeArrowheads="1"/>
          </p:cNvPicPr>
          <p:nvPr/>
        </p:nvPicPr>
        <p:blipFill>
          <a:blip r:embed="rId2" cstate="print"/>
          <a:srcRect/>
          <a:stretch>
            <a:fillRect/>
          </a:stretch>
        </p:blipFill>
        <p:spPr bwMode="auto">
          <a:xfrm>
            <a:off x="900113" y="3284538"/>
            <a:ext cx="7153275" cy="2724150"/>
          </a:xfrm>
          <a:prstGeom prst="rect">
            <a:avLst/>
          </a:prstGeom>
          <a:noFill/>
          <a:ln w="12700">
            <a:noFill/>
            <a:miter lim="800000"/>
            <a:headEnd/>
            <a:tailEnd/>
          </a:ln>
        </p:spPr>
      </p:pic>
      <p:sp>
        <p:nvSpPr>
          <p:cNvPr id="10245" name="6 Dikdörtgen"/>
          <p:cNvSpPr>
            <a:spLocks noChangeArrowheads="1"/>
          </p:cNvSpPr>
          <p:nvPr/>
        </p:nvSpPr>
        <p:spPr bwMode="auto">
          <a:xfrm>
            <a:off x="250825" y="476250"/>
            <a:ext cx="8893175" cy="2247900"/>
          </a:xfrm>
          <a:prstGeom prst="rect">
            <a:avLst/>
          </a:prstGeom>
          <a:noFill/>
          <a:ln w="9525">
            <a:noFill/>
            <a:miter lim="800000"/>
            <a:headEnd/>
            <a:tailEnd/>
          </a:ln>
        </p:spPr>
        <p:txBody>
          <a:bodyPr>
            <a:spAutoFit/>
          </a:bodyPr>
          <a:lstStyle/>
          <a:p>
            <a:r>
              <a:rPr lang="tr-TR" sz="2800">
                <a:solidFill>
                  <a:srgbClr val="CC3300"/>
                </a:solidFill>
              </a:rPr>
              <a:t>- Ana projeyi parçalara bölerek karmaşıklığı azaltmakta,</a:t>
            </a:r>
          </a:p>
          <a:p>
            <a:r>
              <a:rPr lang="tr-TR" sz="2800">
                <a:solidFill>
                  <a:srgbClr val="CC3300"/>
                </a:solidFill>
              </a:rPr>
              <a:t>- Bünyesinde bulundurduğu geri bildirimler sayesinde    	değişimi desteklemekte,</a:t>
            </a:r>
          </a:p>
          <a:p>
            <a:r>
              <a:rPr lang="tr-TR" sz="2800">
                <a:solidFill>
                  <a:srgbClr val="CC3300"/>
                </a:solidFill>
              </a:rPr>
              <a:t>- Riskleri azaltmakta,</a:t>
            </a:r>
          </a:p>
          <a:p>
            <a:r>
              <a:rPr lang="tr-TR" sz="2800">
                <a:solidFill>
                  <a:srgbClr val="CC3300"/>
                </a:solidFill>
              </a:rPr>
              <a:t>- Projelerin başarı oranını arttırmaktadır.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tr-TR" smtClean="0"/>
              <a:t>İlk örneği oluşturma (</a:t>
            </a:r>
            <a:r>
              <a:rPr lang="en-US" smtClean="0"/>
              <a:t>Prototyping</a:t>
            </a:r>
            <a:r>
              <a:rPr lang="tr-TR" smtClean="0"/>
              <a:t>)</a:t>
            </a:r>
            <a:endParaRPr lang="en-US" smtClean="0"/>
          </a:p>
        </p:txBody>
      </p:sp>
      <p:sp>
        <p:nvSpPr>
          <p:cNvPr id="14339" name="Rectangle 3"/>
          <p:cNvSpPr>
            <a:spLocks noGrp="1" noChangeArrowheads="1"/>
          </p:cNvSpPr>
          <p:nvPr>
            <p:ph idx="1"/>
          </p:nvPr>
        </p:nvSpPr>
        <p:spPr/>
        <p:txBody>
          <a:bodyPr rtlCol="0">
            <a:normAutofit lnSpcReduction="10000"/>
          </a:bodyPr>
          <a:lstStyle/>
          <a:p>
            <a:pPr fontAlgn="auto">
              <a:spcAft>
                <a:spcPts val="0"/>
              </a:spcAft>
              <a:buFont typeface="Arial" pitchFamily="34" charset="0"/>
              <a:buChar char="•"/>
              <a:defRPr/>
            </a:pPr>
            <a:r>
              <a:rPr lang="tr-TR" smtClean="0"/>
              <a:t>Bazı büyük sistemler için, artışlı(incremental) tekrarlanan geliştirme ve teslimat elverişsiz olabilir; bu özellikle birçok takımın farklı yerlerde çalışması durumunda doğrudur.</a:t>
            </a:r>
            <a:endParaRPr lang="en-US" smtClean="0"/>
          </a:p>
          <a:p>
            <a:pPr fontAlgn="auto">
              <a:spcAft>
                <a:spcPts val="0"/>
              </a:spcAft>
              <a:buFont typeface="Arial" pitchFamily="34" charset="0"/>
              <a:buChar char="•"/>
              <a:defRPr/>
            </a:pPr>
            <a:r>
              <a:rPr lang="tr-TR" smtClean="0"/>
              <a:t>Prototipleme, gereksinimleri formüle etmeye temel olarak bir deneysel sistem geliştirildiğinde kullanılabilir. Bu sistem şartname konusunda anlaşmaya varıldığında atılır.</a:t>
            </a:r>
          </a:p>
          <a:p>
            <a:pPr fontAlgn="auto">
              <a:spcAft>
                <a:spcPts val="0"/>
              </a:spcAft>
              <a:buFont typeface="Arial" pitchFamily="34" charset="0"/>
              <a:buChar char="•"/>
              <a:defRPr/>
            </a:pPr>
            <a:endParaRPr lang="en-US" smtClean="0"/>
          </a:p>
        </p:txBody>
      </p:sp>
      <p:sp>
        <p:nvSpPr>
          <p:cNvPr id="4" name="3 Slayt Numarası Yer Tutucusu"/>
          <p:cNvSpPr>
            <a:spLocks noGrp="1"/>
          </p:cNvSpPr>
          <p:nvPr>
            <p:ph type="sldNum" sz="quarter" idx="12"/>
          </p:nvPr>
        </p:nvSpPr>
        <p:spPr/>
        <p:txBody>
          <a:bodyPr/>
          <a:lstStyle/>
          <a:p>
            <a:pPr>
              <a:defRPr/>
            </a:pPr>
            <a:fld id="{13FB5508-8384-4905-9453-7B49E7694787}"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0840" tIns="44623" rIns="90840" bIns="44623"/>
          <a:lstStyle/>
          <a:p>
            <a:r>
              <a:rPr lang="tr-TR" smtClean="0"/>
              <a:t>Çelişkili amaçlar</a:t>
            </a:r>
            <a:endParaRPr lang="en-GB" smtClean="0"/>
          </a:p>
        </p:txBody>
      </p:sp>
      <p:sp>
        <p:nvSpPr>
          <p:cNvPr id="12291" name="Rectangle 3"/>
          <p:cNvSpPr>
            <a:spLocks noGrp="1" noChangeArrowheads="1"/>
          </p:cNvSpPr>
          <p:nvPr>
            <p:ph idx="1"/>
          </p:nvPr>
        </p:nvSpPr>
        <p:spPr/>
        <p:txBody>
          <a:bodyPr lIns="90840" tIns="44623" rIns="90840" bIns="44623"/>
          <a:lstStyle/>
          <a:p>
            <a:r>
              <a:rPr lang="tr-TR" smtClean="0">
                <a:solidFill>
                  <a:schemeClr val="accent1"/>
                </a:solidFill>
              </a:rPr>
              <a:t>Artışlı (</a:t>
            </a:r>
            <a:r>
              <a:rPr lang="en-GB" smtClean="0">
                <a:solidFill>
                  <a:schemeClr val="accent1"/>
                </a:solidFill>
              </a:rPr>
              <a:t>incremental</a:t>
            </a:r>
            <a:r>
              <a:rPr lang="tr-TR" smtClean="0">
                <a:solidFill>
                  <a:schemeClr val="accent1"/>
                </a:solidFill>
              </a:rPr>
              <a:t>) geliştirme</a:t>
            </a:r>
            <a:r>
              <a:rPr lang="tr-TR" smtClean="0"/>
              <a:t>nin</a:t>
            </a:r>
            <a:r>
              <a:rPr lang="tr-TR" smtClean="0">
                <a:solidFill>
                  <a:schemeClr val="accent1"/>
                </a:solidFill>
              </a:rPr>
              <a:t> </a:t>
            </a:r>
            <a:r>
              <a:rPr lang="tr-TR" smtClean="0"/>
              <a:t>amacı son kullanıcılara çalışır bir sistem teslim etmektir. Geliştirme en iyi anlaşılan gereksinimlerle başlar.</a:t>
            </a:r>
            <a:endParaRPr lang="en-GB" smtClean="0"/>
          </a:p>
          <a:p>
            <a:r>
              <a:rPr lang="tr-TR" smtClean="0">
                <a:solidFill>
                  <a:schemeClr val="accent1"/>
                </a:solidFill>
              </a:rPr>
              <a:t>Prototiplemeyi atma</a:t>
            </a:r>
            <a:r>
              <a:rPr lang="tr-TR" smtClean="0"/>
              <a:t>nın amacı sistem gereksinimlerini onaylamak veya türetmek içindir. Prototipleme süreci en az anlaşılan gereksinimlerle başlar.</a:t>
            </a:r>
          </a:p>
          <a:p>
            <a:endParaRPr lang="en-GB" smtClean="0"/>
          </a:p>
        </p:txBody>
      </p:sp>
      <p:sp>
        <p:nvSpPr>
          <p:cNvPr id="4" name="3 Slayt Numarası Yer Tutucusu"/>
          <p:cNvSpPr>
            <a:spLocks noGrp="1"/>
          </p:cNvSpPr>
          <p:nvPr>
            <p:ph type="sldNum" sz="quarter" idx="12"/>
          </p:nvPr>
        </p:nvSpPr>
        <p:spPr/>
        <p:txBody>
          <a:bodyPr/>
          <a:lstStyle/>
          <a:p>
            <a:pPr>
              <a:defRPr/>
            </a:pPr>
            <a:fld id="{ECD70E07-71C5-43D5-AF12-AD2F9E9D8137}" type="slidenum">
              <a:rPr lang="tr-TR"/>
              <a:pPr>
                <a:defRPr/>
              </a:pPr>
              <a:t>12</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smtClean="0"/>
              <a:t>Çevik metodlar</a:t>
            </a:r>
            <a:endParaRPr lang="en-US" smtClean="0"/>
          </a:p>
        </p:txBody>
      </p:sp>
      <p:sp>
        <p:nvSpPr>
          <p:cNvPr id="13315" name="Rectangle 3"/>
          <p:cNvSpPr>
            <a:spLocks noGrp="1" noChangeArrowheads="1"/>
          </p:cNvSpPr>
          <p:nvPr>
            <p:ph idx="1"/>
          </p:nvPr>
        </p:nvSpPr>
        <p:spPr/>
        <p:txBody>
          <a:bodyPr/>
          <a:lstStyle/>
          <a:p>
            <a:r>
              <a:rPr lang="tr-TR" sz="2400" smtClean="0"/>
              <a:t>Dizayn metotlarındaki genel masraflardan kaynaklanan hoşnutsuzluk çevik metotların oluşturulmasına sebep olmuştur. Bu metotlar: </a:t>
            </a:r>
            <a:endParaRPr lang="en-US" sz="2400" smtClean="0"/>
          </a:p>
          <a:p>
            <a:pPr lvl="1"/>
            <a:r>
              <a:rPr lang="tr-TR" sz="2000" smtClean="0"/>
              <a:t>Dizayn yerine kod üzerine odaklanma</a:t>
            </a:r>
            <a:endParaRPr lang="en-US" sz="2000" smtClean="0"/>
          </a:p>
          <a:p>
            <a:pPr lvl="1"/>
            <a:r>
              <a:rPr lang="tr-TR" sz="2000" smtClean="0"/>
              <a:t>Yazılım geliştirmede tekrarlanan bir yaklaşımı temel  alma;</a:t>
            </a:r>
            <a:endParaRPr lang="en-US" sz="2000" smtClean="0"/>
          </a:p>
          <a:p>
            <a:pPr lvl="1"/>
            <a:r>
              <a:rPr lang="tr-TR" sz="2000" smtClean="0"/>
              <a:t>Çalışan yazılımı çabuk teslim etme ve bunu değişen ihtiyaçları karşılamak için çabuk geliştirmeyi planlama; </a:t>
            </a:r>
            <a:endParaRPr lang="en-US" sz="2000" smtClean="0"/>
          </a:p>
          <a:p>
            <a:r>
              <a:rPr lang="tr-TR" sz="2400" smtClean="0"/>
              <a:t>Çevik metotlar büyük olasılıkla küçük/orta ölçekli şirket sistemleri veya PC ürünleri için idealdir.</a:t>
            </a:r>
            <a:endParaRPr lang="en-US" sz="2400" smtClean="0"/>
          </a:p>
        </p:txBody>
      </p:sp>
      <p:sp>
        <p:nvSpPr>
          <p:cNvPr id="4" name="3 Slayt Numarası Yer Tutucusu"/>
          <p:cNvSpPr>
            <a:spLocks noGrp="1"/>
          </p:cNvSpPr>
          <p:nvPr>
            <p:ph type="sldNum" sz="quarter" idx="12"/>
          </p:nvPr>
        </p:nvSpPr>
        <p:spPr/>
        <p:txBody>
          <a:bodyPr/>
          <a:lstStyle/>
          <a:p>
            <a:pPr>
              <a:defRPr/>
            </a:pPr>
            <a:fld id="{46B43950-EEDC-4B8A-8EF3-CE9870A51324}" type="slidenum">
              <a:rPr lang="tr-TR"/>
              <a:pPr>
                <a:defRPr/>
              </a:pPr>
              <a:t>13</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C6DA6D75-BB95-418A-9635-FDE4EA391834}" type="slidenum">
              <a:rPr lang="tr-TR"/>
              <a:pPr>
                <a:defRPr/>
              </a:pPr>
              <a:t>14</a:t>
            </a:fld>
            <a:endParaRPr lang="tr-TR"/>
          </a:p>
        </p:txBody>
      </p:sp>
      <p:pic>
        <p:nvPicPr>
          <p:cNvPr id="15364" name="Picture 2" descr="http://phynbarr.files.wordpress.com/2008/07/agile_principles.jpg">
            <a:hlinkClick r:id="rId2"/>
          </p:cNvPr>
          <p:cNvPicPr>
            <a:picLocks noChangeAspect="1" noChangeArrowheads="1"/>
          </p:cNvPicPr>
          <p:nvPr/>
        </p:nvPicPr>
        <p:blipFill>
          <a:blip r:embed="rId3" cstate="print"/>
          <a:srcRect/>
          <a:stretch>
            <a:fillRect/>
          </a:stretch>
        </p:blipFill>
        <p:spPr bwMode="auto">
          <a:xfrm>
            <a:off x="131763" y="260350"/>
            <a:ext cx="8472487" cy="61928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54EDB696-D203-4362-AEBE-DD1E277164F6}" type="slidenum">
              <a:rPr lang="tr-TR"/>
              <a:pPr>
                <a:defRPr/>
              </a:pPr>
              <a:t>15</a:t>
            </a:fld>
            <a:endParaRPr lang="tr-TR" dirty="0"/>
          </a:p>
        </p:txBody>
      </p:sp>
      <p:sp>
        <p:nvSpPr>
          <p:cNvPr id="16388" name="6 Dikdörtgen"/>
          <p:cNvSpPr>
            <a:spLocks noChangeArrowheads="1"/>
          </p:cNvSpPr>
          <p:nvPr/>
        </p:nvSpPr>
        <p:spPr bwMode="auto">
          <a:xfrm>
            <a:off x="323528" y="681082"/>
            <a:ext cx="5976664" cy="2339102"/>
          </a:xfrm>
          <a:prstGeom prst="rect">
            <a:avLst/>
          </a:prstGeom>
          <a:noFill/>
          <a:ln w="9525">
            <a:noFill/>
            <a:miter lim="800000"/>
            <a:headEnd/>
            <a:tailEnd/>
          </a:ln>
        </p:spPr>
        <p:txBody>
          <a:bodyPr wrap="square">
            <a:spAutoFit/>
          </a:bodyPr>
          <a:lstStyle/>
          <a:p>
            <a:r>
              <a:rPr lang="tr-TR" sz="1800" b="1" dirty="0"/>
              <a:t>Çevik Yazılım Geliştirme Manifestosu</a:t>
            </a:r>
          </a:p>
          <a:p>
            <a:endParaRPr lang="tr-TR" sz="1600" b="1" dirty="0"/>
          </a:p>
          <a:p>
            <a:pPr algn="just"/>
            <a:r>
              <a:rPr lang="tr-TR" sz="1600" dirty="0"/>
              <a:t>2001 yılında, dünyanın önde gelen çevik yazılım geliştiricileri (XP, </a:t>
            </a:r>
            <a:r>
              <a:rPr lang="tr-TR" sz="1600" dirty="0" err="1"/>
              <a:t>Scrum</a:t>
            </a:r>
            <a:r>
              <a:rPr lang="tr-TR" sz="1600" dirty="0"/>
              <a:t> </a:t>
            </a:r>
            <a:r>
              <a:rPr lang="tr-TR" sz="1600" dirty="0" smtClean="0"/>
              <a:t>gibi metodolojilerin </a:t>
            </a:r>
            <a:r>
              <a:rPr lang="tr-TR" sz="1600" dirty="0"/>
              <a:t>yaratıcıları) ortak bir zeminde buluşabilmek adına bir </a:t>
            </a:r>
            <a:r>
              <a:rPr lang="tr-TR" sz="1600" dirty="0" smtClean="0"/>
              <a:t>araya gelerek </a:t>
            </a:r>
            <a:r>
              <a:rPr lang="tr-TR" sz="1600" dirty="0"/>
              <a:t>“çevik yazılım geliştirme manifestosu” nu ve “çevik </a:t>
            </a:r>
            <a:r>
              <a:rPr lang="tr-TR" sz="1600" dirty="0" smtClean="0"/>
              <a:t>yazılımın prensipleri</a:t>
            </a:r>
            <a:r>
              <a:rPr lang="tr-TR" sz="1600" dirty="0"/>
              <a:t>” </a:t>
            </a:r>
            <a:r>
              <a:rPr lang="tr-TR" sz="1600" dirty="0" err="1"/>
              <a:t>ni</a:t>
            </a:r>
            <a:r>
              <a:rPr lang="tr-TR" sz="1600" dirty="0"/>
              <a:t> yayınlamışlardır. Böylelikle çevik metotların projelere </a:t>
            </a:r>
            <a:r>
              <a:rPr lang="tr-TR" sz="1600" dirty="0" smtClean="0"/>
              <a:t>genel bakış </a:t>
            </a:r>
            <a:r>
              <a:rPr lang="tr-TR" sz="1600" dirty="0"/>
              <a:t>açıları ifade edilmiştir.</a:t>
            </a:r>
          </a:p>
          <a:p>
            <a:endParaRPr lang="tr-TR" sz="1600" dirty="0"/>
          </a:p>
        </p:txBody>
      </p:sp>
      <p:pic>
        <p:nvPicPr>
          <p:cNvPr id="6" name="Picture 2" descr="http://4.bp.blogspot.com/-SzMJdfHEQOc/Us3KXPFxv0I/AAAAAAAAPIU/TjBtw8Le7dE/s1600/AgileManifes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2605" y="174179"/>
            <a:ext cx="2609192" cy="3429129"/>
          </a:xfrm>
          <a:prstGeom prst="rect">
            <a:avLst/>
          </a:prstGeom>
          <a:noFill/>
          <a:extLst>
            <a:ext uri="{909E8E84-426E-40DD-AFC4-6F175D3DCCD1}">
              <a14:hiddenFill xmlns:a14="http://schemas.microsoft.com/office/drawing/2010/main">
                <a:solidFill>
                  <a:srgbClr val="FFFFFF"/>
                </a:solidFill>
              </a14:hiddenFill>
            </a:ext>
          </a:extLst>
        </p:spPr>
      </p:pic>
      <p:sp>
        <p:nvSpPr>
          <p:cNvPr id="7" name="6 Dikdörtgen"/>
          <p:cNvSpPr>
            <a:spLocks noChangeArrowheads="1"/>
          </p:cNvSpPr>
          <p:nvPr/>
        </p:nvSpPr>
        <p:spPr bwMode="auto">
          <a:xfrm>
            <a:off x="323528" y="3020184"/>
            <a:ext cx="8585856" cy="3262432"/>
          </a:xfrm>
          <a:prstGeom prst="rect">
            <a:avLst/>
          </a:prstGeom>
          <a:noFill/>
          <a:ln w="9525">
            <a:noFill/>
            <a:miter lim="800000"/>
            <a:headEnd/>
            <a:tailEnd/>
          </a:ln>
        </p:spPr>
        <p:txBody>
          <a:bodyPr wrap="square">
            <a:spAutoFit/>
          </a:bodyPr>
          <a:lstStyle/>
          <a:p>
            <a:r>
              <a:rPr lang="tr-TR" sz="1800" dirty="0" smtClean="0"/>
              <a:t>Bu </a:t>
            </a:r>
            <a:r>
              <a:rPr lang="tr-TR" sz="1800" dirty="0"/>
              <a:t>manifestoda;</a:t>
            </a:r>
          </a:p>
          <a:p>
            <a:endParaRPr lang="tr-TR" sz="1800" dirty="0"/>
          </a:p>
          <a:p>
            <a:r>
              <a:rPr lang="tr-TR" sz="2000" b="1" dirty="0"/>
              <a:t>Bireyler ve aralarındaki </a:t>
            </a:r>
            <a:r>
              <a:rPr lang="tr-TR" sz="2000" b="1" dirty="0" smtClean="0"/>
              <a:t>etkileşimlerin </a:t>
            </a:r>
            <a:r>
              <a:rPr lang="tr-TR" sz="1800" b="1" dirty="0" smtClean="0"/>
              <a:t> </a:t>
            </a:r>
            <a:r>
              <a:rPr lang="tr-TR" sz="2000" b="1" dirty="0" smtClean="0"/>
              <a:t>&gt;</a:t>
            </a:r>
            <a:r>
              <a:rPr lang="tr-TR" sz="1800" b="1" dirty="0" smtClean="0"/>
              <a:t>   </a:t>
            </a:r>
            <a:r>
              <a:rPr lang="tr-TR" sz="1800" b="1" dirty="0"/>
              <a:t>kullanılan araç ve süreçlerden</a:t>
            </a:r>
            <a:r>
              <a:rPr lang="tr-TR" sz="1800" b="1" dirty="0" smtClean="0"/>
              <a:t>;</a:t>
            </a:r>
          </a:p>
          <a:p>
            <a:endParaRPr lang="tr-TR" sz="1800" b="1" dirty="0"/>
          </a:p>
          <a:p>
            <a:r>
              <a:rPr lang="tr-TR" sz="2000" b="1" dirty="0"/>
              <a:t>Çalışan </a:t>
            </a:r>
            <a:r>
              <a:rPr lang="tr-TR" sz="2000" b="1" dirty="0" smtClean="0"/>
              <a:t>yazılımın</a:t>
            </a:r>
            <a:r>
              <a:rPr lang="tr-TR" sz="1800" b="1" dirty="0"/>
              <a:t> </a:t>
            </a:r>
            <a:r>
              <a:rPr lang="tr-TR" sz="1800" b="1" dirty="0" smtClean="0"/>
              <a:t> &gt;     detaylı </a:t>
            </a:r>
            <a:r>
              <a:rPr lang="tr-TR" sz="1800" b="1" dirty="0"/>
              <a:t>dokümantasyondan</a:t>
            </a:r>
            <a:r>
              <a:rPr lang="tr-TR" sz="1800" b="1" dirty="0" smtClean="0"/>
              <a:t>;</a:t>
            </a:r>
          </a:p>
          <a:p>
            <a:endParaRPr lang="tr-TR" sz="1800" b="1" dirty="0"/>
          </a:p>
          <a:p>
            <a:r>
              <a:rPr lang="tr-TR" sz="2000" b="1" dirty="0"/>
              <a:t>Müşteri ile </a:t>
            </a:r>
            <a:r>
              <a:rPr lang="tr-TR" sz="2000" b="1" dirty="0" smtClean="0"/>
              <a:t>işbirliğinin</a:t>
            </a:r>
            <a:r>
              <a:rPr lang="tr-TR" sz="1800" b="1" dirty="0"/>
              <a:t> &gt;       sözleşmedeki kesin kurallardan</a:t>
            </a:r>
            <a:r>
              <a:rPr lang="tr-TR" sz="1800" b="1" dirty="0" smtClean="0"/>
              <a:t>;</a:t>
            </a:r>
          </a:p>
          <a:p>
            <a:endParaRPr lang="tr-TR" sz="1800" b="1" dirty="0"/>
          </a:p>
          <a:p>
            <a:r>
              <a:rPr lang="tr-TR" sz="2000" b="1" dirty="0"/>
              <a:t>Değişikliklere uyum </a:t>
            </a:r>
            <a:r>
              <a:rPr lang="tr-TR" sz="2000" b="1" dirty="0" smtClean="0"/>
              <a:t>sağlayabilmenin</a:t>
            </a:r>
            <a:r>
              <a:rPr lang="tr-TR" sz="1800" b="1" dirty="0"/>
              <a:t> &gt;       </a:t>
            </a:r>
            <a:r>
              <a:rPr lang="tr-TR" sz="1800" b="1" dirty="0" smtClean="0"/>
              <a:t>mevcut </a:t>
            </a:r>
            <a:r>
              <a:rPr lang="tr-TR" sz="1800" b="1" dirty="0"/>
              <a:t>planı takip etmekten;</a:t>
            </a:r>
          </a:p>
          <a:p>
            <a:endParaRPr lang="tr-TR" sz="1800" b="1" dirty="0"/>
          </a:p>
          <a:p>
            <a:r>
              <a:rPr lang="tr-TR" sz="1800" dirty="0" smtClean="0"/>
              <a:t>   daha </a:t>
            </a:r>
            <a:r>
              <a:rPr lang="tr-TR" sz="1800" dirty="0"/>
              <a:t>önemli ve öncelikli olduğu belirtilmektedir.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dirty="0"/>
              <a:t>Yazılım Mühendisliği</a:t>
            </a:r>
          </a:p>
        </p:txBody>
      </p:sp>
      <p:sp>
        <p:nvSpPr>
          <p:cNvPr id="5" name="4 Slayt Numarası Yer Tutucusu"/>
          <p:cNvSpPr>
            <a:spLocks noGrp="1"/>
          </p:cNvSpPr>
          <p:nvPr>
            <p:ph type="sldNum" sz="quarter" idx="12"/>
          </p:nvPr>
        </p:nvSpPr>
        <p:spPr/>
        <p:txBody>
          <a:bodyPr/>
          <a:lstStyle/>
          <a:p>
            <a:pPr>
              <a:defRPr/>
            </a:pPr>
            <a:fld id="{6201AAA4-5081-41D5-A1A4-3746E28F13A9}" type="slidenum">
              <a:rPr lang="tr-TR"/>
              <a:pPr>
                <a:defRPr/>
              </a:pPr>
              <a:t>16</a:t>
            </a:fld>
            <a:endParaRPr lang="tr-TR"/>
          </a:p>
        </p:txBody>
      </p:sp>
      <p:sp>
        <p:nvSpPr>
          <p:cNvPr id="17412" name="5 Dikdörtgen"/>
          <p:cNvSpPr>
            <a:spLocks noChangeArrowheads="1"/>
          </p:cNvSpPr>
          <p:nvPr/>
        </p:nvSpPr>
        <p:spPr bwMode="auto">
          <a:xfrm>
            <a:off x="250825" y="260648"/>
            <a:ext cx="8893175" cy="6370975"/>
          </a:xfrm>
          <a:prstGeom prst="rect">
            <a:avLst/>
          </a:prstGeom>
          <a:noFill/>
          <a:ln w="9525">
            <a:noFill/>
            <a:miter lim="800000"/>
            <a:headEnd/>
            <a:tailEnd/>
          </a:ln>
        </p:spPr>
        <p:txBody>
          <a:bodyPr wrap="square">
            <a:spAutoFit/>
          </a:bodyPr>
          <a:lstStyle/>
          <a:p>
            <a:r>
              <a:rPr lang="tr-TR" b="1" dirty="0"/>
              <a:t>Çevik Yazılımın Prensipleri:</a:t>
            </a:r>
          </a:p>
          <a:p>
            <a:endParaRPr lang="tr-TR" dirty="0" smtClean="0"/>
          </a:p>
          <a:p>
            <a:r>
              <a:rPr lang="tr-TR" dirty="0" smtClean="0"/>
              <a:t>1- </a:t>
            </a:r>
            <a:r>
              <a:rPr lang="tr-TR" dirty="0"/>
              <a:t>İlk öncelik, sürekli, kaliteli yazılım teslimatıyla müşteri memnuniyetini sağlamaktır</a:t>
            </a:r>
            <a:r>
              <a:rPr lang="tr-TR" dirty="0" smtClean="0"/>
              <a:t>.</a:t>
            </a:r>
          </a:p>
          <a:p>
            <a:endParaRPr lang="tr-TR" dirty="0"/>
          </a:p>
          <a:p>
            <a:r>
              <a:rPr lang="tr-TR" dirty="0"/>
              <a:t>2- Proje ne kadar ilerlemiş olursa olsun değişiklikler kabul edilir. Çevik yazılım süreçleri değişiklikleri müşteri avantajına dönüştürürler</a:t>
            </a:r>
            <a:r>
              <a:rPr lang="tr-TR" dirty="0" smtClean="0"/>
              <a:t>.</a:t>
            </a:r>
          </a:p>
          <a:p>
            <a:endParaRPr lang="tr-TR" dirty="0"/>
          </a:p>
          <a:p>
            <a:r>
              <a:rPr lang="tr-TR" dirty="0"/>
              <a:t>3- Mümkün olduğunca kısa zaman aralıklarıyla (2-6 hafta arası) çalışan, kaliteli yazılım teslimatı yapılır</a:t>
            </a:r>
            <a:r>
              <a:rPr lang="tr-TR" dirty="0" smtClean="0"/>
              <a:t>.</a:t>
            </a:r>
          </a:p>
          <a:p>
            <a:endParaRPr lang="tr-TR" dirty="0"/>
          </a:p>
          <a:p>
            <a:r>
              <a:rPr lang="tr-TR" dirty="0"/>
              <a:t>4- Analistler, uzmanlar, yazılımcılar, testçiler vs. tüm ekip elemanları bire bir iletişim halinde, birlikte çalışırlar</a:t>
            </a:r>
            <a:r>
              <a:rPr lang="tr-TR" dirty="0" smtClean="0"/>
              <a:t>.</a:t>
            </a:r>
          </a:p>
          <a:p>
            <a:endParaRPr lang="tr-TR" dirty="0" smtClean="0"/>
          </a:p>
          <a:p>
            <a:r>
              <a:rPr lang="tr-TR" dirty="0" smtClean="0"/>
              <a:t>5- </a:t>
            </a:r>
            <a:r>
              <a:rPr lang="tr-TR" dirty="0"/>
              <a:t>İyi projeler motivasyonu yüksek bireyler etrafında kurulur. Ekip elemanlarına gerekli destek verilmeli, ihtiyaçları karşılanarak proje ile ilgili ekiplere tam güvenilmelidir.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4787900" y="115888"/>
            <a:ext cx="4373563" cy="2376487"/>
          </a:xfrm>
          <a:prstGeom prst="rect">
            <a:avLst/>
          </a:prstGeom>
          <a:noFill/>
          <a:ln w="12700">
            <a:noFill/>
            <a:miter lim="800000"/>
            <a:headEnd/>
            <a:tailEnd/>
          </a:ln>
        </p:spPr>
      </p:pic>
      <p:sp>
        <p:nvSpPr>
          <p:cNvPr id="5" name="4 Slayt Numarası Yer Tutucusu"/>
          <p:cNvSpPr>
            <a:spLocks noGrp="1"/>
          </p:cNvSpPr>
          <p:nvPr>
            <p:ph type="sldNum" sz="quarter" idx="12"/>
          </p:nvPr>
        </p:nvSpPr>
        <p:spPr/>
        <p:txBody>
          <a:bodyPr/>
          <a:lstStyle/>
          <a:p>
            <a:pPr>
              <a:defRPr/>
            </a:pPr>
            <a:fld id="{DD4884A2-2FB2-4EEE-A138-235AAA2C8432}" type="slidenum">
              <a:rPr lang="tr-TR"/>
              <a:pPr>
                <a:defRPr/>
              </a:pPr>
              <a:t>17</a:t>
            </a:fld>
            <a:endParaRPr lang="tr-TR" dirty="0"/>
          </a:p>
        </p:txBody>
      </p:sp>
      <p:sp>
        <p:nvSpPr>
          <p:cNvPr id="18437" name="5 Dikdörtgen"/>
          <p:cNvSpPr>
            <a:spLocks noChangeArrowheads="1"/>
          </p:cNvSpPr>
          <p:nvPr/>
        </p:nvSpPr>
        <p:spPr bwMode="auto">
          <a:xfrm>
            <a:off x="323528" y="0"/>
            <a:ext cx="8568952" cy="6740307"/>
          </a:xfrm>
          <a:prstGeom prst="rect">
            <a:avLst/>
          </a:prstGeom>
          <a:noFill/>
          <a:ln w="9525">
            <a:noFill/>
            <a:miter lim="800000"/>
            <a:headEnd/>
            <a:tailEnd/>
          </a:ln>
        </p:spPr>
        <p:txBody>
          <a:bodyPr wrap="square">
            <a:spAutoFit/>
          </a:bodyPr>
          <a:lstStyle/>
          <a:p>
            <a:r>
              <a:rPr lang="tr-TR" b="1" dirty="0">
                <a:latin typeface="Arial Narrow" pitchFamily="34" charset="0"/>
              </a:rPr>
              <a:t>Çevik Yazılımın Prensipleri:</a:t>
            </a:r>
          </a:p>
          <a:p>
            <a:endParaRPr lang="tr-TR" dirty="0">
              <a:latin typeface="Arial Narrow" pitchFamily="34" charset="0"/>
            </a:endParaRPr>
          </a:p>
          <a:p>
            <a:r>
              <a:rPr lang="tr-TR" dirty="0">
                <a:latin typeface="Arial Narrow" pitchFamily="34" charset="0"/>
              </a:rPr>
              <a:t>6- Ekip içerisinde kaliteli bilgi akışı için yüz yüze iletişim önemlidir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7- Çalışan yazılım, projenin ilk gelişim ölçütüdür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8- Çevik süreçler mümkün olduğunca sabit hızlı, sürdürülebilir geliştirmeye önem verir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9- Güçlü teknik alt yapı ve tasarım çevikliği arttırır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10- Basitlik önemlidir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11- En iyi mimariler, gereksinimler ve tasarımlar kendi kendini </a:t>
            </a:r>
            <a:r>
              <a:rPr lang="tr-TR" dirty="0" smtClean="0">
                <a:latin typeface="Arial Narrow" pitchFamily="34" charset="0"/>
              </a:rPr>
              <a:t>organize edebilen </a:t>
            </a:r>
            <a:r>
              <a:rPr lang="tr-TR" dirty="0">
                <a:latin typeface="Arial Narrow" pitchFamily="34" charset="0"/>
              </a:rPr>
              <a:t>ekipler tarafından </a:t>
            </a:r>
            <a:r>
              <a:rPr lang="tr-TR" dirty="0" smtClean="0">
                <a:latin typeface="Arial Narrow" pitchFamily="34" charset="0"/>
              </a:rPr>
              <a:t>oluşturulur.</a:t>
            </a:r>
          </a:p>
          <a:p>
            <a:endParaRPr lang="tr-TR" dirty="0">
              <a:latin typeface="Arial Narrow" pitchFamily="34" charset="0"/>
            </a:endParaRPr>
          </a:p>
          <a:p>
            <a:r>
              <a:rPr lang="tr-TR" dirty="0">
                <a:latin typeface="Arial Narrow" pitchFamily="34" charset="0"/>
              </a:rPr>
              <a:t>12- Düzenli aralıklarla ekipler kendi yöntemlerini gözden geçirerek</a:t>
            </a:r>
          </a:p>
          <a:p>
            <a:r>
              <a:rPr lang="tr-TR" dirty="0">
                <a:latin typeface="Arial Narrow" pitchFamily="34" charset="0"/>
              </a:rPr>
              <a:t>verimliliği arttırmak için gerekli iyileştirmeleri yaparlar.</a:t>
            </a:r>
          </a:p>
        </p:txBody>
      </p:sp>
      <p:pic>
        <p:nvPicPr>
          <p:cNvPr id="6" name="Picture 2" descr="http://www.projectlifecycleservicesltd.co.uk/images/scrum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08920"/>
            <a:ext cx="2743497"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CF8C9CF-23CA-4D7F-8D03-1AEAA895C2EB}" type="slidenum">
              <a:rPr lang="tr-TR"/>
              <a:pPr>
                <a:defRPr/>
              </a:pPr>
              <a:t>18</a:t>
            </a:fld>
            <a:endParaRPr lang="tr-TR"/>
          </a:p>
        </p:txBody>
      </p:sp>
      <p:sp>
        <p:nvSpPr>
          <p:cNvPr id="19460" name="5 Dikdörtgen"/>
          <p:cNvSpPr>
            <a:spLocks noChangeArrowheads="1"/>
          </p:cNvSpPr>
          <p:nvPr/>
        </p:nvSpPr>
        <p:spPr bwMode="auto">
          <a:xfrm>
            <a:off x="323850" y="820738"/>
            <a:ext cx="8569325" cy="5262979"/>
          </a:xfrm>
          <a:prstGeom prst="rect">
            <a:avLst/>
          </a:prstGeom>
          <a:noFill/>
          <a:ln w="9525">
            <a:noFill/>
            <a:miter lim="800000"/>
            <a:headEnd/>
            <a:tailEnd/>
          </a:ln>
        </p:spPr>
        <p:txBody>
          <a:bodyPr>
            <a:spAutoFit/>
          </a:bodyPr>
          <a:lstStyle/>
          <a:p>
            <a:r>
              <a:rPr lang="tr-TR" b="1" dirty="0"/>
              <a:t>Düşük Risk</a:t>
            </a:r>
            <a:r>
              <a:rPr lang="tr-TR" b="1" dirty="0" smtClean="0"/>
              <a:t>:</a:t>
            </a:r>
          </a:p>
          <a:p>
            <a:endParaRPr lang="tr-TR" b="1" dirty="0"/>
          </a:p>
          <a:p>
            <a:r>
              <a:rPr lang="tr-TR" dirty="0"/>
              <a:t>Tekrarlanan yazılım geliştirme metotları, proje risklerini azaltıp </a:t>
            </a:r>
            <a:r>
              <a:rPr lang="tr-TR" dirty="0" smtClean="0"/>
              <a:t>başarıyı arttırmakta </a:t>
            </a:r>
            <a:r>
              <a:rPr lang="tr-TR" dirty="0"/>
              <a:t>ve hata oranlarını düşürerek verimliliği yükseltmektedir. </a:t>
            </a:r>
            <a:endParaRPr lang="tr-TR" dirty="0" smtClean="0"/>
          </a:p>
          <a:p>
            <a:endParaRPr lang="tr-TR" dirty="0" smtClean="0"/>
          </a:p>
          <a:p>
            <a:r>
              <a:rPr lang="tr-TR" dirty="0" smtClean="0"/>
              <a:t>Bunun arkasında </a:t>
            </a:r>
            <a:r>
              <a:rPr lang="tr-TR" dirty="0"/>
              <a:t>yatan en temel etken, daha projenin başlarında geliştirilen </a:t>
            </a:r>
            <a:r>
              <a:rPr lang="tr-TR" dirty="0" smtClean="0"/>
              <a:t>program parçacıkları </a:t>
            </a:r>
            <a:r>
              <a:rPr lang="tr-TR" dirty="0"/>
              <a:t>sayesinde, proje ekibinin yetkinliklerinin ve projede kullanılan </a:t>
            </a:r>
            <a:r>
              <a:rPr lang="tr-TR" dirty="0" smtClean="0"/>
              <a:t>her türlü </a:t>
            </a:r>
            <a:r>
              <a:rPr lang="tr-TR" dirty="0"/>
              <a:t>araçların önceden denenerek eksiklerinin görülebilmesidir. </a:t>
            </a:r>
            <a:endParaRPr lang="tr-TR" dirty="0" smtClean="0"/>
          </a:p>
          <a:p>
            <a:endParaRPr lang="tr-TR" dirty="0" smtClean="0"/>
          </a:p>
          <a:p>
            <a:r>
              <a:rPr lang="tr-TR" dirty="0" smtClean="0"/>
              <a:t>Ayrıca</a:t>
            </a:r>
            <a:r>
              <a:rPr lang="tr-TR" dirty="0"/>
              <a:t>, </a:t>
            </a:r>
            <a:r>
              <a:rPr lang="tr-TR" dirty="0" smtClean="0"/>
              <a:t>parçalı geliştirme </a:t>
            </a:r>
            <a:r>
              <a:rPr lang="tr-TR" dirty="0"/>
              <a:t>süreci içerisinde proje hızlı olarak şekillenmekte ve </a:t>
            </a:r>
            <a:r>
              <a:rPr lang="tr-TR" dirty="0" smtClean="0"/>
              <a:t>proje başlangıcında </a:t>
            </a:r>
            <a:r>
              <a:rPr lang="tr-TR" dirty="0"/>
              <a:t>fark edilemeyen riskler ciddi sorunlara yol açmadan </a:t>
            </a:r>
            <a:r>
              <a:rPr lang="tr-TR" dirty="0" smtClean="0"/>
              <a:t>önce görülebilir </a:t>
            </a:r>
            <a:r>
              <a:rPr lang="tr-TR" dirty="0"/>
              <a:t>hale gelmektedir.</a:t>
            </a:r>
          </a:p>
        </p:txBody>
      </p:sp>
      <p:sp>
        <p:nvSpPr>
          <p:cNvPr id="19461"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EDA02A47-FCD6-454E-937D-6B3785857BB8}" type="slidenum">
              <a:rPr lang="tr-TR"/>
              <a:pPr>
                <a:defRPr/>
              </a:pPr>
              <a:t>19</a:t>
            </a:fld>
            <a:endParaRPr lang="tr-TR"/>
          </a:p>
        </p:txBody>
      </p:sp>
      <p:sp>
        <p:nvSpPr>
          <p:cNvPr id="20484"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0485" name="7 Dikdörtgen"/>
          <p:cNvSpPr>
            <a:spLocks noChangeArrowheads="1"/>
          </p:cNvSpPr>
          <p:nvPr/>
        </p:nvSpPr>
        <p:spPr bwMode="auto">
          <a:xfrm>
            <a:off x="395288" y="981075"/>
            <a:ext cx="8748712" cy="5170646"/>
          </a:xfrm>
          <a:prstGeom prst="rect">
            <a:avLst/>
          </a:prstGeom>
          <a:noFill/>
          <a:ln w="9525">
            <a:noFill/>
            <a:miter lim="800000"/>
            <a:headEnd/>
            <a:tailEnd/>
          </a:ln>
        </p:spPr>
        <p:txBody>
          <a:bodyPr>
            <a:spAutoFit/>
          </a:bodyPr>
          <a:lstStyle/>
          <a:p>
            <a:r>
              <a:rPr lang="tr-TR" sz="2200" b="1" dirty="0"/>
              <a:t>Değişimin Teşvik Edilmesi:</a:t>
            </a:r>
          </a:p>
          <a:p>
            <a:endParaRPr lang="tr-TR" sz="2200" b="1" dirty="0"/>
          </a:p>
          <a:p>
            <a:r>
              <a:rPr lang="tr-TR" sz="2200" dirty="0" smtClean="0"/>
              <a:t>Yazılım </a:t>
            </a:r>
            <a:r>
              <a:rPr lang="tr-TR" sz="2200" dirty="0"/>
              <a:t>projelerinde değişiklik kaçınılmazdır. </a:t>
            </a:r>
            <a:r>
              <a:rPr lang="tr-TR" sz="2200" dirty="0" smtClean="0"/>
              <a:t>Orta çaplı </a:t>
            </a:r>
            <a:r>
              <a:rPr lang="tr-TR" sz="2200" dirty="0"/>
              <a:t>projeler dahi proje süresince başlangıçlarına göre %30 </a:t>
            </a:r>
            <a:r>
              <a:rPr lang="tr-TR" sz="2200" dirty="0" smtClean="0"/>
              <a:t>oranlarında değişeme </a:t>
            </a:r>
            <a:r>
              <a:rPr lang="tr-TR" sz="2200" dirty="0"/>
              <a:t>uğramaktadır. </a:t>
            </a:r>
            <a:endParaRPr lang="tr-TR" sz="2200" dirty="0" smtClean="0"/>
          </a:p>
          <a:p>
            <a:endParaRPr lang="tr-TR" sz="2200" dirty="0" smtClean="0"/>
          </a:p>
          <a:p>
            <a:r>
              <a:rPr lang="tr-TR" sz="2200" dirty="0" smtClean="0"/>
              <a:t>Bu </a:t>
            </a:r>
            <a:r>
              <a:rPr lang="tr-TR" sz="2200" dirty="0"/>
              <a:t>nedenle, değişim yazılım projelerinin doğasıdır </a:t>
            </a:r>
            <a:r>
              <a:rPr lang="tr-TR" sz="2200" dirty="0" smtClean="0"/>
              <a:t>ve bu </a:t>
            </a:r>
            <a:r>
              <a:rPr lang="tr-TR" sz="2200" dirty="0"/>
              <a:t>gerçeklik çevik metodolojilerin de üzerinde önemle durduğu bir etkendir</a:t>
            </a:r>
            <a:r>
              <a:rPr lang="tr-TR" sz="2200" dirty="0" smtClean="0"/>
              <a:t>.</a:t>
            </a:r>
          </a:p>
          <a:p>
            <a:endParaRPr lang="tr-TR" sz="2200" dirty="0"/>
          </a:p>
          <a:p>
            <a:r>
              <a:rPr lang="tr-TR" sz="2200" dirty="0"/>
              <a:t>Çevik metodolojiler değişime karşı gelmek yerine değişimi müşteri </a:t>
            </a:r>
            <a:r>
              <a:rPr lang="tr-TR" sz="2200" dirty="0" smtClean="0"/>
              <a:t>avantajına dönüştürmeye </a:t>
            </a:r>
            <a:r>
              <a:rPr lang="tr-TR" sz="2200" dirty="0"/>
              <a:t>yönelik olarak çalışırlar. </a:t>
            </a:r>
            <a:endParaRPr lang="tr-TR" sz="2200" dirty="0" smtClean="0"/>
          </a:p>
          <a:p>
            <a:endParaRPr lang="tr-TR" sz="2200" dirty="0" smtClean="0"/>
          </a:p>
          <a:p>
            <a:r>
              <a:rPr lang="tr-TR" sz="2200" dirty="0" smtClean="0"/>
              <a:t>Çevik </a:t>
            </a:r>
            <a:r>
              <a:rPr lang="tr-TR" sz="2200" dirty="0"/>
              <a:t>metodolojiler, önerdiği </a:t>
            </a:r>
            <a:r>
              <a:rPr lang="tr-TR" sz="2200" dirty="0" smtClean="0"/>
              <a:t>parçalı yazılım </a:t>
            </a:r>
            <a:r>
              <a:rPr lang="tr-TR" sz="2200" dirty="0"/>
              <a:t>üretimi ve her adımdaki güçlü bilgi alış verişiyle, </a:t>
            </a:r>
            <a:r>
              <a:rPr lang="tr-TR" sz="2200" dirty="0" smtClean="0"/>
              <a:t>değişim gereksinimlerinin </a:t>
            </a:r>
            <a:r>
              <a:rPr lang="tr-TR" sz="2200" dirty="0"/>
              <a:t>mümkün olduğunca projelerin başlangıç adımlarında </a:t>
            </a:r>
            <a:r>
              <a:rPr lang="tr-TR" sz="2200" dirty="0" smtClean="0"/>
              <a:t>fark edilmesini </a:t>
            </a:r>
            <a:r>
              <a:rPr lang="tr-TR" sz="2200" dirty="0"/>
              <a:t>ve projenin değişime hızlı bir şekilde adapte olabilmesini sağlarlar.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phynbarr.files.wordpress.com/2008/07/agile_principles.jpg">
            <a:hlinkClick r:id="rId2"/>
          </p:cNvPr>
          <p:cNvPicPr>
            <a:picLocks noChangeAspect="1" noChangeArrowheads="1"/>
          </p:cNvPicPr>
          <p:nvPr/>
        </p:nvPicPr>
        <p:blipFill>
          <a:blip r:embed="rId3" cstate="print"/>
          <a:srcRect/>
          <a:stretch>
            <a:fillRect/>
          </a:stretch>
        </p:blipFill>
        <p:spPr bwMode="auto">
          <a:xfrm>
            <a:off x="5148064" y="4077072"/>
            <a:ext cx="3456608" cy="2526309"/>
          </a:xfrm>
          <a:prstGeom prst="rect">
            <a:avLst/>
          </a:prstGeom>
          <a:noFill/>
          <a:ln w="9525">
            <a:noFill/>
            <a:miter lim="800000"/>
            <a:headEnd/>
            <a:tailEnd/>
          </a:ln>
        </p:spPr>
      </p:pic>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8F849823-DD2D-4FE2-B4FB-72E062505400}" type="slidenum">
              <a:rPr lang="tr-TR"/>
              <a:pPr>
                <a:defRPr/>
              </a:pPr>
              <a:t>2</a:t>
            </a:fld>
            <a:endParaRPr lang="tr-TR"/>
          </a:p>
        </p:txBody>
      </p:sp>
      <p:sp>
        <p:nvSpPr>
          <p:cNvPr id="6" name="5 Dikdörtgen"/>
          <p:cNvSpPr/>
          <p:nvPr/>
        </p:nvSpPr>
        <p:spPr>
          <a:xfrm>
            <a:off x="468313" y="404813"/>
            <a:ext cx="8064500" cy="5354637"/>
          </a:xfrm>
          <a:prstGeom prst="rect">
            <a:avLst/>
          </a:prstGeom>
        </p:spPr>
        <p:txBody>
          <a:bodyPr>
            <a:spAutoFit/>
          </a:bodyPr>
          <a:lstStyle/>
          <a:p>
            <a:pPr algn="just">
              <a:defRPr/>
            </a:pPr>
            <a:r>
              <a:rPr lang="tr-TR" sz="1800" b="1" dirty="0">
                <a:latin typeface="+mn-lt"/>
              </a:rPr>
              <a:t>ÇEVİK YAZILIM GELİŞTİRME </a:t>
            </a:r>
            <a:r>
              <a:rPr lang="tr-TR" sz="1800" b="1" dirty="0" smtClean="0">
                <a:latin typeface="+mn-lt"/>
              </a:rPr>
              <a:t>METODU :</a:t>
            </a:r>
            <a:endParaRPr lang="tr-TR" sz="1800" b="1" dirty="0">
              <a:latin typeface="+mn-lt"/>
            </a:endParaRPr>
          </a:p>
          <a:p>
            <a:pPr algn="just">
              <a:defRPr/>
            </a:pPr>
            <a:endParaRPr lang="tr-TR" sz="1800" b="1" dirty="0">
              <a:latin typeface="+mn-lt"/>
            </a:endParaRPr>
          </a:p>
          <a:p>
            <a:pPr algn="just">
              <a:defRPr/>
            </a:pPr>
            <a:r>
              <a:rPr lang="tr-TR" sz="1800" dirty="0">
                <a:latin typeface="+mn-lt"/>
              </a:rPr>
              <a:t>Çevik yazılım süreçleri, 1950’lerdeki üretim alanında verimliliğin artırılması için geliştirilen yalın yaklaşımların, yazılım sektöründe bir uzantısı olarak ortaya çıkmıştır. Yazılım dünyasında çeşitli çevik yaklaşımlara 1970’lerden itibaren rastlanabilmekle birlikte, çevik yazılım metodolojilerinin kullanımı 1990’larda hız kazanmış ve geçtiğimiz son 7-8 yıl içerisinde de tüm dünyada başarılarını kanıtlayarak popülaritesini arttırmıştır. Şu anda, dünyadaki birçok yazılım şirketinde ve birçok yazılım projesinde yazılımlar, çevik yaklaşımlarla geliştirilmektedir.</a:t>
            </a:r>
          </a:p>
          <a:p>
            <a:pPr algn="just">
              <a:defRPr/>
            </a:pPr>
            <a:endParaRPr lang="tr-TR" sz="1800" dirty="0">
              <a:latin typeface="+mn-lt"/>
            </a:endParaRPr>
          </a:p>
          <a:p>
            <a:pPr algn="just">
              <a:defRPr/>
            </a:pPr>
            <a:r>
              <a:rPr lang="tr-TR" sz="1800" dirty="0">
                <a:latin typeface="+mn-lt"/>
              </a:rPr>
              <a:t>Çevik yazılım geliştirme metodu, tekrarlanan yazılım geliştirme metodu taban alınarak geliştirilmiş, sık aralıklarla parça parça yazılım teslimatını ve değişikliği teşvik eden bir yazılım geliştirme metodolojisidir. Çevik geliştirme;</a:t>
            </a:r>
          </a:p>
          <a:p>
            <a:pPr algn="just">
              <a:defRPr/>
            </a:pPr>
            <a:endParaRPr lang="tr-TR" sz="1800" dirty="0">
              <a:latin typeface="+mn-lt"/>
            </a:endParaRPr>
          </a:p>
          <a:p>
            <a:pPr algn="just">
              <a:defRPr/>
            </a:pPr>
            <a:r>
              <a:rPr lang="tr-TR" sz="1800" dirty="0">
                <a:latin typeface="+mn-lt"/>
              </a:rPr>
              <a:t>- değişimi,</a:t>
            </a:r>
          </a:p>
          <a:p>
            <a:pPr algn="just">
              <a:defRPr/>
            </a:pPr>
            <a:r>
              <a:rPr lang="tr-TR" sz="1800" dirty="0">
                <a:latin typeface="+mn-lt"/>
              </a:rPr>
              <a:t>- takım içerisindeki iletişimin arttırılmasını,</a:t>
            </a:r>
          </a:p>
          <a:p>
            <a:pPr algn="just">
              <a:defRPr/>
            </a:pPr>
            <a:r>
              <a:rPr lang="tr-TR" sz="1800" dirty="0">
                <a:latin typeface="+mn-lt"/>
              </a:rPr>
              <a:t>- parça parça yazılım teslimatını,</a:t>
            </a:r>
          </a:p>
          <a:p>
            <a:pPr algn="just">
              <a:defRPr/>
            </a:pPr>
            <a:r>
              <a:rPr lang="tr-TR" sz="1800" dirty="0">
                <a:latin typeface="+mn-lt"/>
              </a:rPr>
              <a:t>- test odaklı yazılım geliştirilmesini,</a:t>
            </a:r>
          </a:p>
          <a:p>
            <a:pPr algn="just">
              <a:defRPr/>
            </a:pPr>
            <a:r>
              <a:rPr lang="tr-TR" sz="1800" dirty="0">
                <a:latin typeface="+mn-lt"/>
              </a:rPr>
              <a:t>- ve uyumlu planlamayı teşvik eder.</a:t>
            </a:r>
          </a:p>
        </p:txBody>
      </p:sp>
    </p:spTree>
    <p:extLst>
      <p:ext uri="{BB962C8B-B14F-4D97-AF65-F5344CB8AC3E}">
        <p14:creationId xmlns:p14="http://schemas.microsoft.com/office/powerpoint/2010/main" val="221336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6C70A6C-B179-4F22-9AEF-1501B44D60E2}" type="slidenum">
              <a:rPr lang="tr-TR"/>
              <a:pPr>
                <a:defRPr/>
              </a:pPr>
              <a:t>20</a:t>
            </a:fld>
            <a:endParaRPr lang="tr-TR"/>
          </a:p>
        </p:txBody>
      </p:sp>
      <p:sp>
        <p:nvSpPr>
          <p:cNvPr id="21508"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1509" name="5 Dikdörtgen"/>
          <p:cNvSpPr>
            <a:spLocks noChangeArrowheads="1"/>
          </p:cNvSpPr>
          <p:nvPr/>
        </p:nvSpPr>
        <p:spPr bwMode="auto">
          <a:xfrm>
            <a:off x="539750" y="982663"/>
            <a:ext cx="8135938" cy="4154984"/>
          </a:xfrm>
          <a:prstGeom prst="rect">
            <a:avLst/>
          </a:prstGeom>
          <a:noFill/>
          <a:ln w="9525">
            <a:noFill/>
            <a:miter lim="800000"/>
            <a:headEnd/>
            <a:tailEnd/>
          </a:ln>
        </p:spPr>
        <p:txBody>
          <a:bodyPr>
            <a:spAutoFit/>
          </a:bodyPr>
          <a:lstStyle/>
          <a:p>
            <a:r>
              <a:rPr lang="tr-TR" b="1" dirty="0"/>
              <a:t>Karmaşıklığın Yönetimi:</a:t>
            </a:r>
          </a:p>
          <a:p>
            <a:endParaRPr lang="tr-TR" dirty="0"/>
          </a:p>
          <a:p>
            <a:r>
              <a:rPr lang="tr-TR" dirty="0"/>
              <a:t>Yazılım projelerinin hacimleri büyüdükçe karmaşıklıkları artar ve buna bağlı olarak hata oranları da artar. </a:t>
            </a:r>
          </a:p>
          <a:p>
            <a:endParaRPr lang="tr-TR" dirty="0"/>
          </a:p>
          <a:p>
            <a:r>
              <a:rPr lang="tr-TR" dirty="0"/>
              <a:t>Çevik yöntemler ise projeleri, daha kolay yönetilebilir küçük parçalara bölerek ele alırlar. </a:t>
            </a:r>
            <a:endParaRPr lang="tr-TR" dirty="0" smtClean="0"/>
          </a:p>
          <a:p>
            <a:endParaRPr lang="tr-TR" dirty="0" smtClean="0"/>
          </a:p>
          <a:p>
            <a:r>
              <a:rPr lang="tr-TR" dirty="0" smtClean="0"/>
              <a:t>Böylece</a:t>
            </a:r>
            <a:r>
              <a:rPr lang="tr-TR" dirty="0"/>
              <a:t>, projelerin </a:t>
            </a:r>
            <a:r>
              <a:rPr lang="tr-TR" dirty="0" smtClean="0"/>
              <a:t>büyüklüğü ne </a:t>
            </a:r>
            <a:r>
              <a:rPr lang="tr-TR" dirty="0"/>
              <a:t>olursa olsun, küçük parçalara ayrılarak ele alınan projeler için karmaşıklık en düşük seviyeye indirilir.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64151D59-81EA-4E2E-8CE2-64BDDC24DBA4}" type="slidenum">
              <a:rPr lang="tr-TR"/>
              <a:pPr>
                <a:defRPr/>
              </a:pPr>
              <a:t>21</a:t>
            </a:fld>
            <a:endParaRPr lang="tr-TR"/>
          </a:p>
        </p:txBody>
      </p:sp>
      <p:sp>
        <p:nvSpPr>
          <p:cNvPr id="22532"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2533" name="5 Dikdörtgen"/>
          <p:cNvSpPr>
            <a:spLocks noChangeArrowheads="1"/>
          </p:cNvSpPr>
          <p:nvPr/>
        </p:nvSpPr>
        <p:spPr bwMode="auto">
          <a:xfrm>
            <a:off x="250825" y="1125538"/>
            <a:ext cx="8893175" cy="4522787"/>
          </a:xfrm>
          <a:prstGeom prst="rect">
            <a:avLst/>
          </a:prstGeom>
          <a:noFill/>
          <a:ln w="9525">
            <a:noFill/>
            <a:miter lim="800000"/>
            <a:headEnd/>
            <a:tailEnd/>
          </a:ln>
        </p:spPr>
        <p:txBody>
          <a:bodyPr>
            <a:spAutoFit/>
          </a:bodyPr>
          <a:lstStyle/>
          <a:p>
            <a:r>
              <a:rPr lang="tr-TR" b="1"/>
              <a:t>Sürekli Yazılım Teslimi:</a:t>
            </a:r>
          </a:p>
          <a:p>
            <a:endParaRPr lang="tr-TR" b="1"/>
          </a:p>
          <a:p>
            <a:r>
              <a:rPr lang="nn-NO"/>
              <a:t>Çevik metodolojilerde her yineleme sonunda çalışır bir programcık meydana</a:t>
            </a:r>
            <a:r>
              <a:rPr lang="tr-TR"/>
              <a:t> getirilmektedir. </a:t>
            </a:r>
          </a:p>
          <a:p>
            <a:endParaRPr lang="tr-TR"/>
          </a:p>
          <a:p>
            <a:r>
              <a:rPr lang="tr-TR"/>
              <a:t>Projenin başlarından itibaren devam ederek büyüyen bu parçacıklar, müşterilere elle tutulur aşamalar olarak sunulmakta ve bu da</a:t>
            </a:r>
          </a:p>
          <a:p>
            <a:r>
              <a:rPr lang="tr-TR"/>
              <a:t>müşteri memnuniyetini arttırmaktadır. </a:t>
            </a:r>
          </a:p>
          <a:p>
            <a:endParaRPr lang="tr-TR"/>
          </a:p>
          <a:p>
            <a:r>
              <a:rPr lang="tr-TR"/>
              <a:t>Yapılan araştırmalar, müşterilerin tamamlanmış ama çalışmayan programlar yerine, çalışır durumda ama tamamlanmamış programları tercih ettiklerini göstermiştir.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1A3295DA-F404-4590-819A-79F8FFC773BD}" type="slidenum">
              <a:rPr lang="tr-TR"/>
              <a:pPr>
                <a:defRPr/>
              </a:pPr>
              <a:t>22</a:t>
            </a:fld>
            <a:endParaRPr lang="tr-TR"/>
          </a:p>
        </p:txBody>
      </p:sp>
      <p:sp>
        <p:nvSpPr>
          <p:cNvPr id="23556"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3557" name="5 Dikdörtgen"/>
          <p:cNvSpPr>
            <a:spLocks noChangeArrowheads="1"/>
          </p:cNvSpPr>
          <p:nvPr/>
        </p:nvSpPr>
        <p:spPr bwMode="auto">
          <a:xfrm>
            <a:off x="468313" y="911225"/>
            <a:ext cx="8207375" cy="4894263"/>
          </a:xfrm>
          <a:prstGeom prst="rect">
            <a:avLst/>
          </a:prstGeom>
          <a:noFill/>
          <a:ln w="9525">
            <a:noFill/>
            <a:miter lim="800000"/>
            <a:headEnd/>
            <a:tailEnd/>
          </a:ln>
        </p:spPr>
        <p:txBody>
          <a:bodyPr>
            <a:spAutoFit/>
          </a:bodyPr>
          <a:lstStyle/>
          <a:p>
            <a:r>
              <a:rPr lang="tr-TR" b="1"/>
              <a:t>Yüksek Kalite:</a:t>
            </a:r>
          </a:p>
          <a:p>
            <a:endParaRPr lang="tr-TR" b="1"/>
          </a:p>
          <a:p>
            <a:r>
              <a:rPr lang="tr-TR"/>
              <a:t>Tekrarlanan yazılım geliştirme metotlarının bünyesinde, test odaklı yazılım geliştirme mantığı bulunmaktadır. </a:t>
            </a:r>
          </a:p>
          <a:p>
            <a:endParaRPr lang="tr-TR"/>
          </a:p>
          <a:p>
            <a:r>
              <a:rPr lang="tr-TR"/>
              <a:t>Proje başından başlayarak tüm test süreçlerinin yazılım geliştirme süreci içerisinde beraber yürütülmesi sayesinde, hatalar büyümeden fark edilerek hızlı bir şekilde düzeltilebilmektedir.</a:t>
            </a:r>
          </a:p>
          <a:p>
            <a:endParaRPr lang="tr-TR"/>
          </a:p>
          <a:p>
            <a:r>
              <a:rPr lang="tr-TR"/>
              <a:t>Proje hacimleri büyüdükçe hata oranları da artmaktadır. Ancak çevik metodolojiler, projeleri parçalara bölerek ve her bir parçayı kendi gelişimi içerisinde de test ederek hata oranlarının düşürülmesini sağlamaktadır.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D5533D32-FC91-4905-8751-1F8D0622ED64}" type="slidenum">
              <a:rPr lang="tr-TR"/>
              <a:pPr>
                <a:defRPr/>
              </a:pPr>
              <a:t>23</a:t>
            </a:fld>
            <a:endParaRPr lang="tr-TR"/>
          </a:p>
        </p:txBody>
      </p:sp>
      <p:sp>
        <p:nvSpPr>
          <p:cNvPr id="24580"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4581" name="5 Dikdörtgen"/>
          <p:cNvSpPr>
            <a:spLocks noChangeArrowheads="1"/>
          </p:cNvSpPr>
          <p:nvPr/>
        </p:nvSpPr>
        <p:spPr bwMode="auto">
          <a:xfrm>
            <a:off x="323850" y="981075"/>
            <a:ext cx="8496300" cy="5170488"/>
          </a:xfrm>
          <a:prstGeom prst="rect">
            <a:avLst/>
          </a:prstGeom>
          <a:noFill/>
          <a:ln w="9525">
            <a:noFill/>
            <a:miter lim="800000"/>
            <a:headEnd/>
            <a:tailEnd/>
          </a:ln>
        </p:spPr>
        <p:txBody>
          <a:bodyPr>
            <a:spAutoFit/>
          </a:bodyPr>
          <a:lstStyle/>
          <a:p>
            <a:r>
              <a:rPr lang="tr-TR" sz="2200" b="1"/>
              <a:t>Müşteri ihtiyaçlarına daha iyi cevap veren çözümler:</a:t>
            </a:r>
          </a:p>
          <a:p>
            <a:endParaRPr lang="tr-TR" sz="2200" b="1"/>
          </a:p>
          <a:p>
            <a:r>
              <a:rPr lang="tr-TR" sz="2200"/>
              <a:t>Yinelemeler arasında gerçekleştirilen fikir alış verişleri, çevik yöntemlerin değişikliğe olan yatkınlığı ve müşteri odaklı yaklaşımları sayesinde, projeler, müşteriler ile birlikte değişerek gelişmekte ve proje sonunda da müşteri ihtiyacını en iyi derecede karşılayabilecek programlar ortaya çıkmaktadır.</a:t>
            </a:r>
          </a:p>
          <a:p>
            <a:endParaRPr lang="tr-TR" sz="2200"/>
          </a:p>
          <a:p>
            <a:r>
              <a:rPr lang="tr-TR" sz="2200"/>
              <a:t>Müşterilerin çoğunlukla proje başlangıcında tam olarak ne istediklerine dair net birer fikirleri yoktur ve istekler, projenin gelişim süreci ile birlikte</a:t>
            </a:r>
          </a:p>
          <a:p>
            <a:r>
              <a:rPr lang="tr-TR" sz="2200"/>
              <a:t>şekillenmektedir. </a:t>
            </a:r>
          </a:p>
          <a:p>
            <a:endParaRPr lang="tr-TR" sz="2200"/>
          </a:p>
          <a:p>
            <a:r>
              <a:rPr lang="tr-TR" sz="2200"/>
              <a:t>Bu gerçeklik karşısında, çevik yöntemler müşteri odaklı ve esnek yapısıyla, müşteri memnuniyetini en üst seviyede tutmayı</a:t>
            </a:r>
          </a:p>
          <a:p>
            <a:r>
              <a:rPr lang="tr-TR" sz="2200"/>
              <a:t>başarabilmektedirler.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umbs.dreamstime.com/z/problem-2117710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260"/>
          <a:stretch/>
        </p:blipFill>
        <p:spPr bwMode="auto">
          <a:xfrm>
            <a:off x="5326402" y="0"/>
            <a:ext cx="3817598" cy="334437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a:xfrm>
            <a:off x="467544" y="692696"/>
            <a:ext cx="8229600" cy="1143000"/>
          </a:xfrm>
        </p:spPr>
        <p:txBody>
          <a:bodyPr/>
          <a:lstStyle/>
          <a:p>
            <a:pPr algn="l"/>
            <a:r>
              <a:rPr lang="tr-TR" dirty="0" smtClean="0">
                <a:solidFill>
                  <a:srgbClr val="FF0000"/>
                </a:solidFill>
              </a:rPr>
              <a:t>Çevik </a:t>
            </a:r>
            <a:br>
              <a:rPr lang="tr-TR" dirty="0" smtClean="0">
                <a:solidFill>
                  <a:srgbClr val="FF0000"/>
                </a:solidFill>
              </a:rPr>
            </a:br>
            <a:r>
              <a:rPr lang="tr-TR" dirty="0" smtClean="0">
                <a:solidFill>
                  <a:srgbClr val="FF0000"/>
                </a:solidFill>
              </a:rPr>
              <a:t>Metotların </a:t>
            </a:r>
            <a:br>
              <a:rPr lang="tr-TR" dirty="0" smtClean="0">
                <a:solidFill>
                  <a:srgbClr val="FF0000"/>
                </a:solidFill>
              </a:rPr>
            </a:br>
            <a:r>
              <a:rPr lang="tr-TR" dirty="0" smtClean="0">
                <a:solidFill>
                  <a:srgbClr val="FF0000"/>
                </a:solidFill>
              </a:rPr>
              <a:t>Problemleri </a:t>
            </a:r>
            <a:endParaRPr lang="en-US" dirty="0" smtClean="0">
              <a:solidFill>
                <a:srgbClr val="FF0000"/>
              </a:solidFill>
            </a:endParaRPr>
          </a:p>
        </p:txBody>
      </p:sp>
      <p:sp>
        <p:nvSpPr>
          <p:cNvPr id="27651" name="Rectangle 3"/>
          <p:cNvSpPr>
            <a:spLocks noGrp="1" noChangeArrowheads="1"/>
          </p:cNvSpPr>
          <p:nvPr>
            <p:ph idx="1"/>
          </p:nvPr>
        </p:nvSpPr>
        <p:spPr>
          <a:xfrm>
            <a:off x="395536" y="2780928"/>
            <a:ext cx="8229600" cy="3782361"/>
          </a:xfrm>
        </p:spPr>
        <p:txBody>
          <a:bodyPr/>
          <a:lstStyle/>
          <a:p>
            <a:r>
              <a:rPr lang="tr-TR" sz="2400" dirty="0" smtClean="0"/>
              <a:t>Sürece dahil edilen müşterilerin ilgisini sürekli kılmak zor olabilir.</a:t>
            </a:r>
            <a:endParaRPr lang="en-US" sz="2400" dirty="0" smtClean="0"/>
          </a:p>
          <a:p>
            <a:r>
              <a:rPr lang="tr-TR" sz="2400" dirty="0" smtClean="0"/>
              <a:t>Takım üyeleri çevik metotları tanımlayan yoğun karışmaya uygun olmayabilirler. </a:t>
            </a:r>
          </a:p>
          <a:p>
            <a:r>
              <a:rPr lang="tr-TR" sz="2400" dirty="0" smtClean="0"/>
              <a:t>Önceliklerin değişimi birden fazla </a:t>
            </a:r>
            <a:r>
              <a:rPr lang="tr-TR" sz="2400" dirty="0" err="1" smtClean="0"/>
              <a:t>stakeholder</a:t>
            </a:r>
            <a:r>
              <a:rPr lang="tr-TR" sz="2400" dirty="0" smtClean="0"/>
              <a:t>(ortak) olması durumunda zordur.</a:t>
            </a:r>
            <a:endParaRPr lang="en-US" sz="2400" dirty="0" smtClean="0"/>
          </a:p>
          <a:p>
            <a:r>
              <a:rPr lang="tr-TR" sz="2400" dirty="0" smtClean="0"/>
              <a:t>Sadeliği koruma fazladan iş gerektirir.</a:t>
            </a:r>
            <a:endParaRPr lang="en-US" sz="2400" dirty="0" smtClean="0"/>
          </a:p>
          <a:p>
            <a:r>
              <a:rPr lang="tr-TR" sz="2400" dirty="0" smtClean="0"/>
              <a:t>Tekrarlanan geliştirmeye farklı yaklaşımlar olduğunda sözleşme bir problem olabilir.</a:t>
            </a:r>
            <a:endParaRPr lang="en-US" sz="2400" dirty="0" smtClean="0"/>
          </a:p>
        </p:txBody>
      </p:sp>
      <p:sp>
        <p:nvSpPr>
          <p:cNvPr id="4" name="3 Slayt Numarası Yer Tutucusu"/>
          <p:cNvSpPr>
            <a:spLocks noGrp="1"/>
          </p:cNvSpPr>
          <p:nvPr>
            <p:ph type="sldNum" sz="quarter" idx="12"/>
          </p:nvPr>
        </p:nvSpPr>
        <p:spPr/>
        <p:txBody>
          <a:bodyPr/>
          <a:lstStyle/>
          <a:p>
            <a:pPr>
              <a:defRPr/>
            </a:pPr>
            <a:fld id="{02857BE9-F318-4691-BE81-192EC171229F}" type="slidenum">
              <a:rPr lang="tr-TR"/>
              <a:pPr>
                <a:defRPr/>
              </a:pPr>
              <a:t>24</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extLst>
      <p:ext uri="{BB962C8B-B14F-4D97-AF65-F5344CB8AC3E}">
        <p14:creationId xmlns:p14="http://schemas.microsoft.com/office/powerpoint/2010/main" val="195737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Mühendisliği</a:t>
            </a:r>
            <a:endParaRPr lang="tr-TR"/>
          </a:p>
        </p:txBody>
      </p:sp>
      <p:sp>
        <p:nvSpPr>
          <p:cNvPr id="5" name="Slayt Numarası Yer Tutucusu 4"/>
          <p:cNvSpPr>
            <a:spLocks noGrp="1"/>
          </p:cNvSpPr>
          <p:nvPr>
            <p:ph type="sldNum" sz="quarter" idx="12"/>
          </p:nvPr>
        </p:nvSpPr>
        <p:spPr/>
        <p:txBody>
          <a:bodyPr/>
          <a:lstStyle/>
          <a:p>
            <a:pPr>
              <a:defRPr/>
            </a:pPr>
            <a:fld id="{BBA63DEA-B36F-477F-8F4D-8B27D23E2406}" type="slidenum">
              <a:rPr lang="tr-TR" smtClean="0"/>
              <a:pPr>
                <a:defRPr/>
              </a:pPr>
              <a:t>25</a:t>
            </a:fld>
            <a:endParaRPr lang="tr-TR"/>
          </a:p>
        </p:txBody>
      </p:sp>
      <p:sp>
        <p:nvSpPr>
          <p:cNvPr id="6" name="İçerik Yer Tutucusu 5"/>
          <p:cNvSpPr>
            <a:spLocks noGrp="1"/>
          </p:cNvSpPr>
          <p:nvPr>
            <p:ph idx="1"/>
          </p:nvPr>
        </p:nvSpPr>
        <p:spPr>
          <a:xfrm>
            <a:off x="3275856" y="3429000"/>
            <a:ext cx="5410944" cy="2697163"/>
          </a:xfrm>
        </p:spPr>
        <p:txBody>
          <a:bodyPr/>
          <a:lstStyle/>
          <a:p>
            <a:pPr marL="0" indent="0">
              <a:buNone/>
            </a:pPr>
            <a:r>
              <a:rPr lang="tr-TR" dirty="0" smtClean="0"/>
              <a:t>İyi Çalışmalar …</a:t>
            </a:r>
            <a:endParaRPr lang="tr-TR" dirty="0"/>
          </a:p>
        </p:txBody>
      </p:sp>
    </p:spTree>
    <p:extLst>
      <p:ext uri="{BB962C8B-B14F-4D97-AF65-F5344CB8AC3E}">
        <p14:creationId xmlns:p14="http://schemas.microsoft.com/office/powerpoint/2010/main" val="27537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63525"/>
            <a:ext cx="8335963" cy="1108075"/>
          </a:xfrm>
          <a:noFill/>
        </p:spPr>
        <p:txBody>
          <a:bodyPr lIns="90840" tIns="44623" rIns="90840" bIns="44623"/>
          <a:lstStyle/>
          <a:p>
            <a:r>
              <a:rPr lang="tr-TR" smtClean="0"/>
              <a:t>Süratli yazılım geliştirme</a:t>
            </a:r>
            <a:endParaRPr lang="en-GB" smtClean="0"/>
          </a:p>
        </p:txBody>
      </p:sp>
      <p:sp>
        <p:nvSpPr>
          <p:cNvPr id="8195" name="Rectangle 3"/>
          <p:cNvSpPr>
            <a:spLocks noGrp="1" noChangeArrowheads="1"/>
          </p:cNvSpPr>
          <p:nvPr>
            <p:ph idx="1"/>
          </p:nvPr>
        </p:nvSpPr>
        <p:spPr/>
        <p:txBody>
          <a:bodyPr lIns="90840" tIns="44623" rIns="90840" bIns="44623" rtlCol="0">
            <a:normAutofit lnSpcReduction="10000"/>
          </a:bodyPr>
          <a:lstStyle/>
          <a:p>
            <a:pPr fontAlgn="auto">
              <a:spcAft>
                <a:spcPts val="0"/>
              </a:spcAft>
              <a:buFont typeface="Arial" pitchFamily="34" charset="0"/>
              <a:buChar char="•"/>
              <a:defRPr/>
            </a:pPr>
            <a:r>
              <a:rPr lang="tr-TR" smtClean="0"/>
              <a:t>İş çevrelerinin hızla değişmesinden dolayı şirketler yeni fırsatlara ve rekabete cevap verebilmelidir</a:t>
            </a:r>
          </a:p>
          <a:p>
            <a:pPr fontAlgn="auto">
              <a:spcAft>
                <a:spcPts val="0"/>
              </a:spcAft>
              <a:buFont typeface="Arial" pitchFamily="34" charset="0"/>
              <a:buChar char="•"/>
              <a:defRPr/>
            </a:pPr>
            <a:r>
              <a:rPr lang="tr-TR" smtClean="0"/>
              <a:t>Bu yazılımı ve çabuk geliştirmeyi gerektirir, ancak teslimat yazılım sistemleri için her zaman en kritik gereksinim değildir</a:t>
            </a:r>
            <a:endParaRPr lang="en-GB" smtClean="0"/>
          </a:p>
          <a:p>
            <a:pPr fontAlgn="auto">
              <a:spcAft>
                <a:spcPts val="0"/>
              </a:spcAft>
              <a:buFont typeface="Arial" pitchFamily="34" charset="0"/>
              <a:buChar char="•"/>
              <a:defRPr/>
            </a:pPr>
            <a:r>
              <a:rPr lang="tr-TR" smtClean="0"/>
              <a:t>Şirketler eğer yazılımın temel fonksiyonlarıyla çabuk teslimatı mümkünse düşük kaliteli yazılıma razı olabilirler </a:t>
            </a:r>
            <a:endParaRPr lang="en-GB" smtClean="0"/>
          </a:p>
        </p:txBody>
      </p:sp>
      <p:sp>
        <p:nvSpPr>
          <p:cNvPr id="4" name="3 Slayt Numarası Yer Tutucusu"/>
          <p:cNvSpPr>
            <a:spLocks noGrp="1"/>
          </p:cNvSpPr>
          <p:nvPr>
            <p:ph type="sldNum" sz="quarter" idx="12"/>
          </p:nvPr>
        </p:nvSpPr>
        <p:spPr/>
        <p:txBody>
          <a:bodyPr/>
          <a:lstStyle/>
          <a:p>
            <a:pPr>
              <a:defRPr/>
            </a:pPr>
            <a:fld id="{9157840B-EB34-4CF7-BFCD-1CCB65DA65A0}"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tr-TR" smtClean="0"/>
              <a:t>G</a:t>
            </a:r>
            <a:r>
              <a:rPr lang="en-US" smtClean="0"/>
              <a:t>ereksinimler </a:t>
            </a:r>
            <a:r>
              <a:rPr lang="tr-TR" smtClean="0"/>
              <a:t>:</a:t>
            </a:r>
            <a:endParaRPr lang="en-US" smtClean="0"/>
          </a:p>
        </p:txBody>
      </p:sp>
      <p:sp>
        <p:nvSpPr>
          <p:cNvPr id="4099" name="Rectangle 3"/>
          <p:cNvSpPr>
            <a:spLocks noGrp="1" noChangeArrowheads="1"/>
          </p:cNvSpPr>
          <p:nvPr>
            <p:ph idx="1"/>
          </p:nvPr>
        </p:nvSpPr>
        <p:spPr/>
        <p:txBody>
          <a:bodyPr/>
          <a:lstStyle/>
          <a:p>
            <a:r>
              <a:rPr lang="tr-TR" smtClean="0"/>
              <a:t>Değişen çevreden dolayı, genellikle kararlı, istikrarlı sistem gereksinimi ayarlarına ulaşmak mümkün değildir</a:t>
            </a:r>
            <a:endParaRPr lang="en-US" smtClean="0"/>
          </a:p>
          <a:p>
            <a:r>
              <a:rPr lang="tr-TR" smtClean="0"/>
              <a:t>O yüzden waterfall modeli kullanılan geliştirme elverişsizdir, tekrarlanan tanımlama ve teslimat geliştirme tabanlı yaklaşım yazılımı hızlı teslim etmenin tek yoludur.</a:t>
            </a:r>
            <a:endParaRPr lang="en-US" smtClean="0"/>
          </a:p>
        </p:txBody>
      </p:sp>
      <p:sp>
        <p:nvSpPr>
          <p:cNvPr id="4" name="3 Slayt Numarası Yer Tutucusu"/>
          <p:cNvSpPr>
            <a:spLocks noGrp="1"/>
          </p:cNvSpPr>
          <p:nvPr>
            <p:ph type="sldNum" sz="quarter" idx="12"/>
          </p:nvPr>
        </p:nvSpPr>
        <p:spPr/>
        <p:txBody>
          <a:bodyPr/>
          <a:lstStyle/>
          <a:p>
            <a:pPr>
              <a:defRPr/>
            </a:pPr>
            <a:fld id="{A742765C-2DA0-4C5D-BD11-5829FA52F482}"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tr-TR" smtClean="0"/>
              <a:t>Özellikleri :</a:t>
            </a:r>
            <a:endParaRPr lang="en-US" smtClean="0"/>
          </a:p>
        </p:txBody>
      </p:sp>
      <p:sp>
        <p:nvSpPr>
          <p:cNvPr id="10243" name="Rectangle 3"/>
          <p:cNvSpPr>
            <a:spLocks noGrp="1" noChangeArrowheads="1"/>
          </p:cNvSpPr>
          <p:nvPr>
            <p:ph idx="1"/>
          </p:nvPr>
        </p:nvSpPr>
        <p:spPr/>
        <p:txBody>
          <a:bodyPr rtlCol="0">
            <a:normAutofit lnSpcReduction="10000"/>
          </a:bodyPr>
          <a:lstStyle/>
          <a:p>
            <a:pPr fontAlgn="auto">
              <a:lnSpc>
                <a:spcPct val="90000"/>
              </a:lnSpc>
              <a:spcAft>
                <a:spcPts val="0"/>
              </a:spcAft>
              <a:buFont typeface="Arial" pitchFamily="34" charset="0"/>
              <a:buChar char="•"/>
              <a:defRPr/>
            </a:pPr>
            <a:r>
              <a:rPr lang="tr-TR" smtClean="0"/>
              <a:t>Tanımlama (</a:t>
            </a:r>
            <a:r>
              <a:rPr lang="en-US" smtClean="0"/>
              <a:t>specification</a:t>
            </a:r>
            <a:r>
              <a:rPr lang="tr-TR" smtClean="0"/>
              <a:t>), tasarım (</a:t>
            </a:r>
            <a:r>
              <a:rPr lang="en-US" smtClean="0"/>
              <a:t>design</a:t>
            </a:r>
            <a:r>
              <a:rPr lang="tr-TR" smtClean="0"/>
              <a:t>) ve gerçekleme (</a:t>
            </a:r>
            <a:r>
              <a:rPr lang="en-US" smtClean="0"/>
              <a:t>implementation</a:t>
            </a:r>
            <a:r>
              <a:rPr lang="tr-TR" smtClean="0"/>
              <a:t>) süreçleri eş zamanlıdır. Detaylı tanımlama yoktur ve tasarım dokümantasyonu minimize edilmiştir. </a:t>
            </a:r>
            <a:endParaRPr lang="en-US" smtClean="0"/>
          </a:p>
          <a:p>
            <a:pPr fontAlgn="auto">
              <a:lnSpc>
                <a:spcPct val="90000"/>
              </a:lnSpc>
              <a:spcAft>
                <a:spcPts val="0"/>
              </a:spcAft>
              <a:buFont typeface="Arial" pitchFamily="34" charset="0"/>
              <a:buChar char="•"/>
              <a:defRPr/>
            </a:pPr>
            <a:r>
              <a:rPr lang="tr-TR" smtClean="0"/>
              <a:t>Sistem bir sıra ekleme şeklinde geliştirilir. Son kullanıcılar her artışı dener ve daha sonraki ekleme için teklifte bulunurlar.</a:t>
            </a:r>
            <a:endParaRPr lang="en-US" smtClean="0"/>
          </a:p>
          <a:p>
            <a:pPr fontAlgn="auto">
              <a:lnSpc>
                <a:spcPct val="90000"/>
              </a:lnSpc>
              <a:spcAft>
                <a:spcPts val="0"/>
              </a:spcAft>
              <a:buFont typeface="Arial" pitchFamily="34" charset="0"/>
              <a:buChar char="•"/>
              <a:defRPr/>
            </a:pPr>
            <a:r>
              <a:rPr lang="tr-TR" smtClean="0"/>
              <a:t>Sistem kullanıcı ara yüzü genellikle bir etkileşimli geliştirme sistemi kullanılarak geliştirilir.</a:t>
            </a:r>
            <a:endParaRPr lang="en-US" smtClean="0"/>
          </a:p>
        </p:txBody>
      </p:sp>
      <p:sp>
        <p:nvSpPr>
          <p:cNvPr id="4" name="3 Slayt Numarası Yer Tutucusu"/>
          <p:cNvSpPr>
            <a:spLocks noGrp="1"/>
          </p:cNvSpPr>
          <p:nvPr>
            <p:ph type="sldNum" sz="quarter" idx="12"/>
          </p:nvPr>
        </p:nvSpPr>
        <p:spPr/>
        <p:txBody>
          <a:bodyPr/>
          <a:lstStyle/>
          <a:p>
            <a:pPr>
              <a:defRPr/>
            </a:pPr>
            <a:fld id="{1CF9444F-68CF-4567-B64A-70F01ED4551A}"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06388"/>
            <a:ext cx="8534400" cy="917575"/>
          </a:xfrm>
        </p:spPr>
        <p:txBody>
          <a:bodyPr/>
          <a:lstStyle/>
          <a:p>
            <a:r>
              <a:rPr lang="tr-TR" smtClean="0"/>
              <a:t>Artışlı geliştirmenin avantajları</a:t>
            </a:r>
            <a:endParaRPr lang="en-US" smtClean="0"/>
          </a:p>
        </p:txBody>
      </p:sp>
      <p:sp>
        <p:nvSpPr>
          <p:cNvPr id="6147" name="Rectangle 3"/>
          <p:cNvSpPr>
            <a:spLocks noGrp="1" noChangeArrowheads="1"/>
          </p:cNvSpPr>
          <p:nvPr>
            <p:ph idx="1"/>
          </p:nvPr>
        </p:nvSpPr>
        <p:spPr/>
        <p:txBody>
          <a:bodyPr/>
          <a:lstStyle/>
          <a:p>
            <a:r>
              <a:rPr lang="tr-TR" smtClean="0">
                <a:solidFill>
                  <a:schemeClr val="accent1"/>
                </a:solidFill>
              </a:rPr>
              <a:t>Müşteri servislerinin hızlandırılmış teslimatı          </a:t>
            </a:r>
            <a:r>
              <a:rPr lang="tr-TR" smtClean="0"/>
              <a:t>Her artış müşteriye en öncelikli işlevselliği gönderir</a:t>
            </a:r>
            <a:endParaRPr lang="en-US" smtClean="0"/>
          </a:p>
          <a:p>
            <a:r>
              <a:rPr lang="tr-TR" smtClean="0">
                <a:solidFill>
                  <a:schemeClr val="accent1"/>
                </a:solidFill>
              </a:rPr>
              <a:t>Sistemle kullanıcı bağlantısı</a:t>
            </a:r>
            <a:r>
              <a:rPr lang="en-US" smtClean="0"/>
              <a:t>. </a:t>
            </a:r>
            <a:r>
              <a:rPr lang="tr-TR" smtClean="0"/>
              <a:t>Kullanıcılar geliştirme sürecinin içine dahil edilmelidir, zira sistem daha büyük bir olasılıkla onların ihtiyaçlarını karşılar ve kullanıcılar daha fazla sisteme adanır.</a:t>
            </a:r>
            <a:endParaRPr lang="en-US" smtClean="0"/>
          </a:p>
        </p:txBody>
      </p:sp>
      <p:sp>
        <p:nvSpPr>
          <p:cNvPr id="4" name="3 Slayt Numarası Yer Tutucusu"/>
          <p:cNvSpPr>
            <a:spLocks noGrp="1"/>
          </p:cNvSpPr>
          <p:nvPr>
            <p:ph type="sldNum" sz="quarter" idx="12"/>
          </p:nvPr>
        </p:nvSpPr>
        <p:spPr/>
        <p:txBody>
          <a:bodyPr/>
          <a:lstStyle/>
          <a:p>
            <a:pPr>
              <a:defRPr/>
            </a:pPr>
            <a:fld id="{2672D30A-A734-45CE-B826-A2D7B2F21A70}"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DFE1E57E-2A92-4CFD-81EA-E66CEAA0C828}" type="slidenum">
              <a:rPr lang="tr-TR"/>
              <a:pPr>
                <a:defRPr/>
              </a:pPr>
              <a:t>7</a:t>
            </a:fld>
            <a:endParaRPr lang="tr-TR"/>
          </a:p>
        </p:txBody>
      </p:sp>
      <p:pic>
        <p:nvPicPr>
          <p:cNvPr id="7172" name="Picture 5"/>
          <p:cNvPicPr>
            <a:picLocks noChangeAspect="1" noChangeArrowheads="1"/>
          </p:cNvPicPr>
          <p:nvPr/>
        </p:nvPicPr>
        <p:blipFill>
          <a:blip r:embed="rId2" cstate="print"/>
          <a:srcRect/>
          <a:stretch>
            <a:fillRect/>
          </a:stretch>
        </p:blipFill>
        <p:spPr bwMode="auto">
          <a:xfrm>
            <a:off x="1431925" y="1052513"/>
            <a:ext cx="7027863" cy="2438400"/>
          </a:xfrm>
          <a:prstGeom prst="rect">
            <a:avLst/>
          </a:prstGeom>
          <a:noFill/>
          <a:ln w="12700">
            <a:noFill/>
            <a:miter lim="800000"/>
            <a:headEnd/>
            <a:tailEnd/>
          </a:ln>
        </p:spPr>
      </p:pic>
      <p:sp>
        <p:nvSpPr>
          <p:cNvPr id="7173" name="6 Dikdörtgen"/>
          <p:cNvSpPr>
            <a:spLocks noChangeArrowheads="1"/>
          </p:cNvSpPr>
          <p:nvPr/>
        </p:nvSpPr>
        <p:spPr bwMode="auto">
          <a:xfrm>
            <a:off x="179388" y="149225"/>
            <a:ext cx="7200900" cy="831850"/>
          </a:xfrm>
          <a:prstGeom prst="rect">
            <a:avLst/>
          </a:prstGeom>
          <a:noFill/>
          <a:ln w="9525">
            <a:noFill/>
            <a:miter lim="800000"/>
            <a:headEnd/>
            <a:tailEnd/>
          </a:ln>
        </p:spPr>
        <p:txBody>
          <a:bodyPr>
            <a:spAutoFit/>
          </a:bodyPr>
          <a:lstStyle/>
          <a:p>
            <a:r>
              <a:rPr lang="tr-TR" b="1"/>
              <a:t>TEKRARLANAN </a:t>
            </a:r>
          </a:p>
          <a:p>
            <a:r>
              <a:rPr lang="tr-TR" b="1"/>
              <a:t>YAZILIM GELİŞTİRME METODU</a:t>
            </a:r>
            <a:endParaRPr lang="tr-TR"/>
          </a:p>
        </p:txBody>
      </p:sp>
      <p:pic>
        <p:nvPicPr>
          <p:cNvPr id="7174" name="Picture 2"/>
          <p:cNvPicPr>
            <a:picLocks noChangeAspect="1" noChangeArrowheads="1"/>
          </p:cNvPicPr>
          <p:nvPr/>
        </p:nvPicPr>
        <p:blipFill>
          <a:blip r:embed="rId3" cstate="print"/>
          <a:srcRect/>
          <a:stretch>
            <a:fillRect/>
          </a:stretch>
        </p:blipFill>
        <p:spPr bwMode="auto">
          <a:xfrm>
            <a:off x="539750" y="3573463"/>
            <a:ext cx="7677150" cy="2617787"/>
          </a:xfrm>
          <a:prstGeom prst="rect">
            <a:avLst/>
          </a:prstGeom>
          <a:noFill/>
          <a:ln w="12700">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514FBB9-A5EF-458F-BA4F-87326B2EFB5B}" type="slidenum">
              <a:rPr lang="tr-TR"/>
              <a:pPr>
                <a:defRPr/>
              </a:pPr>
              <a:t>8</a:t>
            </a:fld>
            <a:endParaRPr lang="tr-TR"/>
          </a:p>
        </p:txBody>
      </p:sp>
      <p:pic>
        <p:nvPicPr>
          <p:cNvPr id="8196" name="Picture 2"/>
          <p:cNvPicPr>
            <a:picLocks noChangeAspect="1" noChangeArrowheads="1"/>
          </p:cNvPicPr>
          <p:nvPr/>
        </p:nvPicPr>
        <p:blipFill>
          <a:blip r:embed="rId2" cstate="print"/>
          <a:srcRect/>
          <a:stretch>
            <a:fillRect/>
          </a:stretch>
        </p:blipFill>
        <p:spPr bwMode="auto">
          <a:xfrm>
            <a:off x="468313" y="620713"/>
            <a:ext cx="7920037" cy="5419725"/>
          </a:xfrm>
          <a:prstGeom prst="rect">
            <a:avLst/>
          </a:prstGeom>
          <a:noFill/>
          <a:ln w="12700">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6388"/>
            <a:ext cx="8458200" cy="917575"/>
          </a:xfrm>
        </p:spPr>
        <p:txBody>
          <a:bodyPr rtlCol="0">
            <a:normAutofit fontScale="90000"/>
          </a:bodyPr>
          <a:lstStyle/>
          <a:p>
            <a:pPr fontAlgn="auto">
              <a:spcAft>
                <a:spcPts val="0"/>
              </a:spcAft>
              <a:defRPr/>
            </a:pPr>
            <a:r>
              <a:rPr lang="tr-TR" sz="3600" smtClean="0"/>
              <a:t>Artışlı</a:t>
            </a:r>
            <a:r>
              <a:rPr lang="en-US" sz="3600" smtClean="0"/>
              <a:t> </a:t>
            </a:r>
            <a:r>
              <a:rPr lang="tr-TR" sz="3600" smtClean="0"/>
              <a:t>(</a:t>
            </a:r>
            <a:r>
              <a:rPr lang="en-US" sz="3600" smtClean="0"/>
              <a:t>incremental</a:t>
            </a:r>
            <a:r>
              <a:rPr lang="tr-TR" sz="3600" smtClean="0"/>
              <a:t>)</a:t>
            </a:r>
            <a:r>
              <a:rPr lang="en-US" sz="3600" smtClean="0"/>
              <a:t> </a:t>
            </a:r>
            <a:r>
              <a:rPr lang="tr-TR" sz="3600" smtClean="0"/>
              <a:t>geliştirmenin problemleri</a:t>
            </a:r>
            <a:endParaRPr lang="en-US" smtClean="0"/>
          </a:p>
        </p:txBody>
      </p:sp>
      <p:sp>
        <p:nvSpPr>
          <p:cNvPr id="9219" name="Rectangle 3"/>
          <p:cNvSpPr>
            <a:spLocks noGrp="1" noChangeArrowheads="1"/>
          </p:cNvSpPr>
          <p:nvPr>
            <p:ph idx="1"/>
          </p:nvPr>
        </p:nvSpPr>
        <p:spPr/>
        <p:txBody>
          <a:bodyPr/>
          <a:lstStyle/>
          <a:p>
            <a:pPr>
              <a:lnSpc>
                <a:spcPct val="90000"/>
              </a:lnSpc>
            </a:pPr>
            <a:r>
              <a:rPr lang="tr-TR" sz="2400" smtClean="0">
                <a:solidFill>
                  <a:srgbClr val="C00000"/>
                </a:solidFill>
              </a:rPr>
              <a:t>Yönetim problemleri</a:t>
            </a:r>
            <a:r>
              <a:rPr lang="en-US" sz="2400" smtClean="0">
                <a:solidFill>
                  <a:srgbClr val="C00000"/>
                </a:solidFill>
              </a:rPr>
              <a:t> </a:t>
            </a:r>
          </a:p>
          <a:p>
            <a:pPr lvl="1">
              <a:lnSpc>
                <a:spcPct val="90000"/>
              </a:lnSpc>
            </a:pPr>
            <a:r>
              <a:rPr lang="tr-TR" sz="2000" smtClean="0"/>
              <a:t>İlerleme, hüküm verme konusunda zor olabilir ve problemleri bulmak zordur çünkü neyin yapıldığını gösteren bir dokümantasyon yoktur.</a:t>
            </a:r>
            <a:endParaRPr lang="en-US" sz="2000" smtClean="0"/>
          </a:p>
          <a:p>
            <a:pPr>
              <a:lnSpc>
                <a:spcPct val="90000"/>
              </a:lnSpc>
            </a:pPr>
            <a:r>
              <a:rPr lang="tr-TR" sz="2400" smtClean="0">
                <a:solidFill>
                  <a:srgbClr val="C00000"/>
                </a:solidFill>
              </a:rPr>
              <a:t>Sözleşme problemleri</a:t>
            </a:r>
            <a:endParaRPr lang="en-US" sz="2400" smtClean="0">
              <a:solidFill>
                <a:srgbClr val="C00000"/>
              </a:solidFill>
            </a:endParaRPr>
          </a:p>
          <a:p>
            <a:pPr lvl="1">
              <a:lnSpc>
                <a:spcPct val="90000"/>
              </a:lnSpc>
            </a:pPr>
            <a:r>
              <a:rPr lang="tr-TR" sz="2000" smtClean="0"/>
              <a:t>Normal bir sözleşme bir tanımlama (specification) içerebilir</a:t>
            </a:r>
            <a:r>
              <a:rPr lang="en-US" sz="2000" smtClean="0"/>
              <a:t>; </a:t>
            </a:r>
            <a:r>
              <a:rPr lang="tr-TR" sz="2000" smtClean="0"/>
              <a:t>tanımlamanın olmaması halinde farklı sözleşme şekilleri kullanılmalıdır.</a:t>
            </a:r>
            <a:endParaRPr lang="en-US" sz="2000" smtClean="0"/>
          </a:p>
          <a:p>
            <a:pPr>
              <a:lnSpc>
                <a:spcPct val="90000"/>
              </a:lnSpc>
            </a:pPr>
            <a:r>
              <a:rPr lang="tr-TR" sz="2400" smtClean="0">
                <a:solidFill>
                  <a:srgbClr val="C00000"/>
                </a:solidFill>
              </a:rPr>
              <a:t>Onaylama (v</a:t>
            </a:r>
            <a:r>
              <a:rPr lang="en-US" sz="2400" smtClean="0">
                <a:solidFill>
                  <a:srgbClr val="C00000"/>
                </a:solidFill>
              </a:rPr>
              <a:t>alidation</a:t>
            </a:r>
            <a:r>
              <a:rPr lang="tr-TR" sz="2400" smtClean="0">
                <a:solidFill>
                  <a:srgbClr val="C00000"/>
                </a:solidFill>
              </a:rPr>
              <a:t>)</a:t>
            </a:r>
            <a:r>
              <a:rPr lang="en-US" sz="2400" smtClean="0">
                <a:solidFill>
                  <a:srgbClr val="C00000"/>
                </a:solidFill>
              </a:rPr>
              <a:t> problem</a:t>
            </a:r>
            <a:r>
              <a:rPr lang="tr-TR" sz="2400" smtClean="0">
                <a:solidFill>
                  <a:srgbClr val="C00000"/>
                </a:solidFill>
              </a:rPr>
              <a:t>leri</a:t>
            </a:r>
            <a:endParaRPr lang="en-US" sz="2400" smtClean="0">
              <a:solidFill>
                <a:srgbClr val="C00000"/>
              </a:solidFill>
            </a:endParaRPr>
          </a:p>
          <a:p>
            <a:pPr lvl="1">
              <a:lnSpc>
                <a:spcPct val="90000"/>
              </a:lnSpc>
            </a:pPr>
            <a:r>
              <a:rPr lang="tr-TR" sz="2000" smtClean="0"/>
              <a:t>Tanımlama yoksa</a:t>
            </a:r>
            <a:r>
              <a:rPr lang="en-US" sz="2000" smtClean="0"/>
              <a:t>, </a:t>
            </a:r>
            <a:r>
              <a:rPr lang="tr-TR" sz="2000" smtClean="0"/>
              <a:t>sistem neye göre test edilecek?</a:t>
            </a:r>
            <a:endParaRPr lang="en-US" sz="2000" smtClean="0"/>
          </a:p>
          <a:p>
            <a:pPr>
              <a:lnSpc>
                <a:spcPct val="90000"/>
              </a:lnSpc>
            </a:pPr>
            <a:r>
              <a:rPr lang="tr-TR" sz="2400" smtClean="0">
                <a:solidFill>
                  <a:srgbClr val="C00000"/>
                </a:solidFill>
              </a:rPr>
              <a:t>Bakım (m</a:t>
            </a:r>
            <a:r>
              <a:rPr lang="en-US" sz="2400" smtClean="0">
                <a:solidFill>
                  <a:srgbClr val="C00000"/>
                </a:solidFill>
              </a:rPr>
              <a:t>aintenanc</a:t>
            </a:r>
            <a:r>
              <a:rPr lang="tr-TR" sz="2400" smtClean="0">
                <a:solidFill>
                  <a:srgbClr val="C00000"/>
                </a:solidFill>
              </a:rPr>
              <a:t>e)</a:t>
            </a:r>
            <a:r>
              <a:rPr lang="en-US" sz="2400" smtClean="0">
                <a:solidFill>
                  <a:srgbClr val="C00000"/>
                </a:solidFill>
              </a:rPr>
              <a:t> problem</a:t>
            </a:r>
            <a:r>
              <a:rPr lang="tr-TR" sz="2400" smtClean="0">
                <a:solidFill>
                  <a:srgbClr val="C00000"/>
                </a:solidFill>
              </a:rPr>
              <a:t>leri</a:t>
            </a:r>
            <a:endParaRPr lang="en-US" sz="2400" smtClean="0">
              <a:solidFill>
                <a:srgbClr val="C00000"/>
              </a:solidFill>
            </a:endParaRPr>
          </a:p>
          <a:p>
            <a:pPr lvl="1">
              <a:lnSpc>
                <a:spcPct val="90000"/>
              </a:lnSpc>
            </a:pPr>
            <a:r>
              <a:rPr lang="tr-TR" sz="2000" smtClean="0"/>
              <a:t>Sürekli değişim yazılımı yeni gereksinimleri karşılamak için yapılan gelişme ve değişmeyi daha pahalı hale getirerek yazılımın  yapısına zarar verme eğilimindedir. </a:t>
            </a:r>
            <a:endParaRPr lang="en-US" sz="2000" smtClean="0"/>
          </a:p>
        </p:txBody>
      </p:sp>
      <p:sp>
        <p:nvSpPr>
          <p:cNvPr id="4" name="3 Slayt Numarası Yer Tutucusu"/>
          <p:cNvSpPr>
            <a:spLocks noGrp="1"/>
          </p:cNvSpPr>
          <p:nvPr>
            <p:ph type="sldNum" sz="quarter" idx="12"/>
          </p:nvPr>
        </p:nvSpPr>
        <p:spPr/>
        <p:txBody>
          <a:bodyPr/>
          <a:lstStyle/>
          <a:p>
            <a:pPr>
              <a:defRPr/>
            </a:pPr>
            <a:fld id="{5C64D7EE-868A-462E-9491-453171B8C379}"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2634</TotalTime>
  <Pages>57</Pages>
  <Words>1447</Words>
  <Application>Microsoft Office PowerPoint</Application>
  <PresentationFormat>Ekran Gösterisi (4:3)</PresentationFormat>
  <Paragraphs>205</Paragraphs>
  <Slides>25</Slides>
  <Notes>2</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Ofis Teması</vt:lpstr>
      <vt:lpstr>PowerPoint Sunusu</vt:lpstr>
      <vt:lpstr>PowerPoint Sunusu</vt:lpstr>
      <vt:lpstr>Süratli yazılım geliştirme</vt:lpstr>
      <vt:lpstr>Gereksinimler :</vt:lpstr>
      <vt:lpstr>Özellikleri :</vt:lpstr>
      <vt:lpstr>Artışlı geliştirmenin avantajları</vt:lpstr>
      <vt:lpstr>PowerPoint Sunusu</vt:lpstr>
      <vt:lpstr>PowerPoint Sunusu</vt:lpstr>
      <vt:lpstr>Artışlı (incremental) geliştirmenin problemleri</vt:lpstr>
      <vt:lpstr>PowerPoint Sunusu</vt:lpstr>
      <vt:lpstr>İlk örneği oluşturma (Prototyping)</vt:lpstr>
      <vt:lpstr>Çelişkili amaçlar</vt:lpstr>
      <vt:lpstr>Çevik metodlar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Çevik  Metotların  Problemleri </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YYURTAY</dc:creator>
  <cp:lastModifiedBy>User</cp:lastModifiedBy>
  <cp:revision>67</cp:revision>
  <cp:lastPrinted>2004-05-18T08:33:48Z</cp:lastPrinted>
  <dcterms:created xsi:type="dcterms:W3CDTF">1995-12-29T13:55:48Z</dcterms:created>
  <dcterms:modified xsi:type="dcterms:W3CDTF">2018-03-30T06:23:03Z</dcterms:modified>
</cp:coreProperties>
</file>