
<file path=[Content_Types].xml><?xml version="1.0" encoding="utf-8"?>
<Types xmlns="http://schemas.openxmlformats.org/package/2006/content-types">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5"/>
  </p:notesMasterIdLst>
  <p:sldIdLst>
    <p:sldId id="256" r:id="rId2"/>
    <p:sldId id="280" r:id="rId3"/>
    <p:sldId id="290" r:id="rId4"/>
    <p:sldId id="257" r:id="rId5"/>
    <p:sldId id="281" r:id="rId6"/>
    <p:sldId id="282" r:id="rId7"/>
    <p:sldId id="283" r:id="rId8"/>
    <p:sldId id="284" r:id="rId9"/>
    <p:sldId id="285" r:id="rId10"/>
    <p:sldId id="286" r:id="rId11"/>
    <p:sldId id="287" r:id="rId12"/>
    <p:sldId id="288" r:id="rId13"/>
    <p:sldId id="291" r:id="rId14"/>
    <p:sldId id="292" r:id="rId15"/>
    <p:sldId id="293" r:id="rId16"/>
    <p:sldId id="294" r:id="rId17"/>
    <p:sldId id="295" r:id="rId18"/>
    <p:sldId id="296" r:id="rId19"/>
    <p:sldId id="298" r:id="rId20"/>
    <p:sldId id="299" r:id="rId21"/>
    <p:sldId id="300" r:id="rId22"/>
    <p:sldId id="301" r:id="rId23"/>
    <p:sldId id="302" r:id="rId24"/>
    <p:sldId id="303" r:id="rId25"/>
    <p:sldId id="304" r:id="rId26"/>
    <p:sldId id="305" r:id="rId27"/>
    <p:sldId id="306" r:id="rId28"/>
    <p:sldId id="297" r:id="rId29"/>
    <p:sldId id="307" r:id="rId30"/>
    <p:sldId id="308" r:id="rId31"/>
    <p:sldId id="309" r:id="rId32"/>
    <p:sldId id="289" r:id="rId33"/>
    <p:sldId id="279" r:id="rId3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Verdana" pitchFamily="34" charset="0"/>
        <a:ea typeface="+mn-ea"/>
        <a:cs typeface="Arial" pitchFamily="34" charset="0"/>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6600"/>
    <a:srgbClr val="E4F86E"/>
    <a:srgbClr val="009999"/>
    <a:srgbClr val="0099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15" autoAdjust="0"/>
  </p:normalViewPr>
  <p:slideViewPr>
    <p:cSldViewPr>
      <p:cViewPr>
        <p:scale>
          <a:sx n="100" d="100"/>
          <a:sy n="100" d="100"/>
        </p:scale>
        <p:origin x="-1932" y="-2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mn-cs"/>
              </a:defRPr>
            </a:lvl1pPr>
          </a:lstStyle>
          <a:p>
            <a:pPr>
              <a:defRPr/>
            </a:pPr>
            <a:endParaRPr lang="tr-TR"/>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tr-TR"/>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cs typeface="+mn-cs"/>
              </a:defRPr>
            </a:lvl1pPr>
          </a:lstStyle>
          <a:p>
            <a:pPr>
              <a:defRPr/>
            </a:pPr>
            <a:endParaRPr lang="tr-TR"/>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60318DA2-CDF1-4D59-863C-79BDB999435D}" type="slidenum">
              <a:rPr lang="tr-TR"/>
              <a:pPr>
                <a:defRPr/>
              </a:pPr>
              <a:t>‹#›</a:t>
            </a:fld>
            <a:endParaRPr lang="tr-TR"/>
          </a:p>
        </p:txBody>
      </p:sp>
    </p:spTree>
    <p:extLst>
      <p:ext uri="{BB962C8B-B14F-4D97-AF65-F5344CB8AC3E}">
        <p14:creationId xmlns:p14="http://schemas.microsoft.com/office/powerpoint/2010/main" val="29616807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37CF436-28B4-496F-BAE3-FF50D4316601}" type="slidenum">
              <a:rPr lang="tr-TR" smtClean="0">
                <a:latin typeface="Arial" pitchFamily="34" charset="0"/>
              </a:rPr>
              <a:pPr/>
              <a:t>1</a:t>
            </a:fld>
            <a:endParaRPr lang="tr-TR" smtClean="0">
              <a:latin typeface="Arial"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67649F8-2F48-44BF-96CE-48591593C809}" type="slidenum">
              <a:rPr lang="tr-TR" smtClean="0">
                <a:latin typeface="Arial" pitchFamily="34" charset="0"/>
              </a:rPr>
              <a:pPr/>
              <a:t>10</a:t>
            </a:fld>
            <a:endParaRPr lang="tr-TR" smtClean="0">
              <a:latin typeface="Arial"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tr-TR" smtClean="0">
                <a:latin typeface="Arial" pitchFamily="34" charset="0"/>
              </a:rPr>
              <a:t>Bu modelde rsikli görülen kısımlarına eğilecek şekilde testler uygulanmaktadır.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B185694-6BC4-4BC0-B8EF-3B451726E4A4}" type="slidenum">
              <a:rPr lang="tr-TR" smtClean="0">
                <a:latin typeface="Arial" pitchFamily="34" charset="0"/>
              </a:rPr>
              <a:pPr/>
              <a:t>11</a:t>
            </a:fld>
            <a:endParaRPr lang="tr-TR" smtClean="0">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B4DA1B7E-403C-46FD-9007-003E2ABEC475}" type="slidenum">
              <a:rPr lang="tr-TR" smtClean="0">
                <a:latin typeface="Arial" pitchFamily="34" charset="0"/>
              </a:rPr>
              <a:pPr/>
              <a:t>12</a:t>
            </a:fld>
            <a:endParaRPr lang="tr-TR" smtClean="0">
              <a:latin typeface="Arial"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CD536A9-7982-4E3E-8A54-E9530E0B94B1}" type="slidenum">
              <a:rPr lang="tr-TR" smtClean="0">
                <a:latin typeface="Arial" pitchFamily="34" charset="0"/>
              </a:rPr>
              <a:pPr/>
              <a:t>32</a:t>
            </a:fld>
            <a:endParaRPr lang="tr-TR" smtClean="0">
              <a:latin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547D91B-F9A7-4A50-9817-63F43AA47FAC}" type="slidenum">
              <a:rPr lang="tr-TR" smtClean="0">
                <a:latin typeface="Arial" pitchFamily="34" charset="0"/>
              </a:rPr>
              <a:pPr/>
              <a:t>33</a:t>
            </a:fld>
            <a:endParaRPr lang="tr-TR" smtClean="0">
              <a:latin typeface="Arial"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94C02663-D6AD-408B-B180-160E530D03ED}" type="slidenum">
              <a:rPr lang="tr-TR" smtClean="0">
                <a:latin typeface="Arial" pitchFamily="34" charset="0"/>
              </a:rPr>
              <a:pPr/>
              <a:t>2</a:t>
            </a:fld>
            <a:endParaRPr lang="tr-TR" smtClean="0">
              <a:latin typeface="Arial"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0B82B295-9E1D-4A9C-9115-74A5B02D5F3E}" type="slidenum">
              <a:rPr lang="tr-TR" smtClean="0">
                <a:latin typeface="Arial" pitchFamily="34" charset="0"/>
              </a:rPr>
              <a:pPr/>
              <a:t>3</a:t>
            </a:fld>
            <a:endParaRPr lang="tr-TR" smtClean="0">
              <a:latin typeface="Arial"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C20EE9A-70D6-481C-98BC-E15691B5DCFC}" type="slidenum">
              <a:rPr lang="tr-TR" smtClean="0">
                <a:latin typeface="Arial" pitchFamily="34" charset="0"/>
              </a:rPr>
              <a:pPr/>
              <a:t>4</a:t>
            </a:fld>
            <a:endParaRPr lang="tr-TR" smtClean="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F19663F-3ABE-4E7C-A486-5C79D1D6B18D}" type="slidenum">
              <a:rPr lang="tr-TR" smtClean="0">
                <a:latin typeface="Arial" pitchFamily="34" charset="0"/>
              </a:rPr>
              <a:pPr/>
              <a:t>5</a:t>
            </a:fld>
            <a:endParaRPr lang="tr-TR" smtClean="0">
              <a:latin typeface="Arial"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tr-TR"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32294598-4E4E-44B4-95F0-48A243506707}" type="slidenum">
              <a:rPr lang="tr-TR" smtClean="0">
                <a:latin typeface="Arial" pitchFamily="34" charset="0"/>
              </a:rPr>
              <a:pPr/>
              <a:t>6</a:t>
            </a:fld>
            <a:endParaRPr lang="tr-TR" smtClean="0">
              <a:latin typeface="Arial"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031B271A-A1FE-4B39-BC18-34E5A9EA5A45}" type="slidenum">
              <a:rPr lang="tr-TR" smtClean="0">
                <a:latin typeface="Arial" pitchFamily="34" charset="0"/>
              </a:rPr>
              <a:pPr/>
              <a:t>7</a:t>
            </a:fld>
            <a:endParaRPr lang="tr-TR" smtClean="0">
              <a:latin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41909F8C-E512-4411-B26B-53AB44A3CE16}" type="slidenum">
              <a:rPr lang="tr-TR" smtClean="0">
                <a:latin typeface="Arial" pitchFamily="34" charset="0"/>
              </a:rPr>
              <a:pPr/>
              <a:t>8</a:t>
            </a:fld>
            <a:endParaRPr lang="tr-TR" smtClean="0">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080C8F6-F00A-4BB4-A810-838D157DC804}" type="slidenum">
              <a:rPr lang="tr-TR" smtClean="0">
                <a:latin typeface="Arial" pitchFamily="34" charset="0"/>
              </a:rPr>
              <a:pPr/>
              <a:t>9</a:t>
            </a:fld>
            <a:endParaRPr lang="tr-TR" smtClean="0">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tr-TR"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pPr algn="ctr">
                <a:defRPr/>
              </a:pPr>
              <a:endParaRPr lang="tr-TR">
                <a:cs typeface="+mn-cs"/>
              </a:endParaRPr>
            </a:p>
          </p:txBody>
        </p:sp>
        <p:sp>
          <p:nvSpPr>
            <p:cNvPr id="6"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pPr>
                <a:defRPr/>
              </a:pPr>
              <a:endParaRPr lang="tr-TR" sz="2400">
                <a:latin typeface="Times New Roman" pitchFamily="18" charset="0"/>
                <a:cs typeface="+mn-cs"/>
              </a:endParaRPr>
            </a:p>
          </p:txBody>
        </p:sp>
        <p:sp>
          <p:nvSpPr>
            <p:cNvPr id="7"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pPr>
                <a:defRPr/>
              </a:pPr>
              <a:endParaRPr lang="tr-TR">
                <a:latin typeface="Arial" charset="0"/>
                <a:cs typeface="+mn-cs"/>
              </a:endParaRPr>
            </a:p>
          </p:txBody>
        </p:sp>
      </p:grpSp>
      <p:sp>
        <p:nvSpPr>
          <p:cNvPr id="61446" name="Rectangle 6"/>
          <p:cNvSpPr>
            <a:spLocks noGrp="1" noChangeArrowheads="1"/>
          </p:cNvSpPr>
          <p:nvPr>
            <p:ph type="ctrTitle"/>
          </p:nvPr>
        </p:nvSpPr>
        <p:spPr>
          <a:xfrm>
            <a:off x="1443038" y="985838"/>
            <a:ext cx="7239000" cy="1444625"/>
          </a:xfrm>
        </p:spPr>
        <p:txBody>
          <a:bodyPr/>
          <a:lstStyle>
            <a:lvl1pPr>
              <a:defRPr sz="4000"/>
            </a:lvl1pPr>
          </a:lstStyle>
          <a:p>
            <a:r>
              <a:rPr lang="tr-TR"/>
              <a:t>Asıl başlık stili için tıklatın</a:t>
            </a:r>
          </a:p>
        </p:txBody>
      </p:sp>
      <p:sp>
        <p:nvSpPr>
          <p:cNvPr id="6144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tr-TR"/>
              <a:t>Asıl alt başlık stilini düzenlemek için tıklatın</a:t>
            </a:r>
          </a:p>
        </p:txBody>
      </p:sp>
      <p:sp>
        <p:nvSpPr>
          <p:cNvPr id="8" name="Rectangle 8"/>
          <p:cNvSpPr>
            <a:spLocks noGrp="1" noChangeArrowheads="1"/>
          </p:cNvSpPr>
          <p:nvPr>
            <p:ph type="dt" sz="half" idx="10"/>
          </p:nvPr>
        </p:nvSpPr>
        <p:spPr/>
        <p:txBody>
          <a:bodyPr/>
          <a:lstStyle>
            <a:lvl1pPr>
              <a:defRPr/>
            </a:lvl1pPr>
          </a:lstStyle>
          <a:p>
            <a:pPr>
              <a:defRPr/>
            </a:pPr>
            <a:endParaRPr lang="tr-TR"/>
          </a:p>
        </p:txBody>
      </p:sp>
      <p:sp>
        <p:nvSpPr>
          <p:cNvPr id="9" name="Rectangle 9"/>
          <p:cNvSpPr>
            <a:spLocks noGrp="1" noChangeArrowheads="1"/>
          </p:cNvSpPr>
          <p:nvPr>
            <p:ph type="ftr" sz="quarter" idx="11"/>
          </p:nvPr>
        </p:nvSpPr>
        <p:spPr/>
        <p:txBody>
          <a:bodyPr/>
          <a:lstStyle>
            <a:lvl1pPr>
              <a:defRPr smtClean="0"/>
            </a:lvl1pPr>
          </a:lstStyle>
          <a:p>
            <a:pPr>
              <a:defRPr/>
            </a:pPr>
            <a:r>
              <a:rPr lang="tr-TR"/>
              <a:t>Yazılım Müh.[YYurtaY 7.hft]</a:t>
            </a:r>
          </a:p>
        </p:txBody>
      </p:sp>
      <p:sp>
        <p:nvSpPr>
          <p:cNvPr id="10" name="Rectangle 10"/>
          <p:cNvSpPr>
            <a:spLocks noGrp="1" noChangeArrowheads="1"/>
          </p:cNvSpPr>
          <p:nvPr>
            <p:ph type="sldNum" sz="quarter" idx="12"/>
          </p:nvPr>
        </p:nvSpPr>
        <p:spPr/>
        <p:txBody>
          <a:bodyPr/>
          <a:lstStyle>
            <a:lvl1pPr>
              <a:defRPr/>
            </a:lvl1pPr>
          </a:lstStyle>
          <a:p>
            <a:pPr>
              <a:defRPr/>
            </a:pPr>
            <a:fld id="{8D678DFD-70DE-4B33-AC14-2F6C20CF96C5}" type="slidenum">
              <a:rPr lang="tr-TR"/>
              <a:pPr>
                <a:defRPr/>
              </a:pPr>
              <a:t>‹#›</a:t>
            </a:fld>
            <a:endParaRPr lang="tr-TR"/>
          </a:p>
        </p:txBody>
      </p:sp>
    </p:spTree>
  </p:cSld>
  <p:clrMapOvr>
    <a:masterClrMapping/>
  </p:clrMapOvr>
  <p:transition spd="med">
    <p:cover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F5E9CDE3-25FE-4AAB-8FEE-F229133E7C77}" type="slidenum">
              <a:rPr lang="tr-TR"/>
              <a:pPr>
                <a:defRPr/>
              </a:pPr>
              <a:t>‹#›</a:t>
            </a:fld>
            <a:endParaRPr lang="tr-TR"/>
          </a:p>
        </p:txBody>
      </p:sp>
    </p:spTree>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6413" y="301625"/>
            <a:ext cx="1827212" cy="5640388"/>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370013" y="301625"/>
            <a:ext cx="5334000" cy="564038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EF57CF2E-3132-4B91-B6E7-5337C26609EF}" type="slidenum">
              <a:rPr lang="tr-TR"/>
              <a:pPr>
                <a:defRPr/>
              </a:pPr>
              <a:t>‹#›</a:t>
            </a:fld>
            <a:endParaRPr lang="tr-TR"/>
          </a:p>
        </p:txBody>
      </p:sp>
    </p:spTree>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4ACBEF31-67E6-48C3-ADA3-14A8115FDB61}" type="slidenum">
              <a:rPr lang="tr-TR"/>
              <a:pPr>
                <a:defRPr/>
              </a:pPr>
              <a:t>‹#›</a:t>
            </a:fld>
            <a:endParaRPr lang="tr-TR"/>
          </a:p>
        </p:txBody>
      </p:sp>
    </p:spTree>
  </p:cSld>
  <p:clrMapOvr>
    <a:masterClrMapping/>
  </p:clrMapOvr>
  <p:transition spd="med">
    <p:cover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8"/>
          <p:cNvSpPr>
            <a:spLocks noGrp="1" noChangeArrowheads="1"/>
          </p:cNvSpPr>
          <p:nvPr>
            <p:ph type="dt" sz="half" idx="10"/>
          </p:nvPr>
        </p:nvSpPr>
        <p:spPr>
          <a:ln/>
        </p:spPr>
        <p:txBody>
          <a:bodyPr/>
          <a:lstStyle>
            <a:lvl1pPr>
              <a:defRPr/>
            </a:lvl1pPr>
          </a:lstStyle>
          <a:p>
            <a:pPr>
              <a:defRPr/>
            </a:pPr>
            <a:endParaRPr lang="tr-TR"/>
          </a:p>
        </p:txBody>
      </p:sp>
      <p:sp>
        <p:nvSpPr>
          <p:cNvPr id="5"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6" name="Rectangle 10"/>
          <p:cNvSpPr>
            <a:spLocks noGrp="1" noChangeArrowheads="1"/>
          </p:cNvSpPr>
          <p:nvPr>
            <p:ph type="sldNum" sz="quarter" idx="12"/>
          </p:nvPr>
        </p:nvSpPr>
        <p:spPr>
          <a:ln/>
        </p:spPr>
        <p:txBody>
          <a:bodyPr/>
          <a:lstStyle>
            <a:lvl1pPr>
              <a:defRPr/>
            </a:lvl1pPr>
          </a:lstStyle>
          <a:p>
            <a:pPr>
              <a:defRPr/>
            </a:pPr>
            <a:fld id="{C2EC5124-5EE6-407C-BE92-345FECC84DC1}" type="slidenum">
              <a:rPr lang="tr-TR"/>
              <a:pPr>
                <a:defRPr/>
              </a:pPr>
              <a:t>‹#›</a:t>
            </a:fld>
            <a:endParaRPr lang="tr-TR"/>
          </a:p>
        </p:txBody>
      </p:sp>
    </p:spTree>
  </p:cSld>
  <p:clrMapOvr>
    <a:masterClrMapping/>
  </p:clrMapOvr>
  <p:transition spd="med">
    <p:cover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7" name="Rectangle 10"/>
          <p:cNvSpPr>
            <a:spLocks noGrp="1" noChangeArrowheads="1"/>
          </p:cNvSpPr>
          <p:nvPr>
            <p:ph type="sldNum" sz="quarter" idx="12"/>
          </p:nvPr>
        </p:nvSpPr>
        <p:spPr>
          <a:ln/>
        </p:spPr>
        <p:txBody>
          <a:bodyPr/>
          <a:lstStyle>
            <a:lvl1pPr>
              <a:defRPr/>
            </a:lvl1pPr>
          </a:lstStyle>
          <a:p>
            <a:pPr>
              <a:defRPr/>
            </a:pPr>
            <a:fld id="{E5C2BC45-5FE9-4906-9AB7-7F3F939D0F46}" type="slidenum">
              <a:rPr lang="tr-TR"/>
              <a:pPr>
                <a:defRPr/>
              </a:pPr>
              <a:t>‹#›</a:t>
            </a:fld>
            <a:endParaRPr lang="tr-TR"/>
          </a:p>
        </p:txBody>
      </p:sp>
    </p:spTree>
  </p:cSld>
  <p:clrMapOvr>
    <a:masterClrMapping/>
  </p:clrMapOvr>
  <p:transition spd="med">
    <p:cover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8"/>
          <p:cNvSpPr>
            <a:spLocks noGrp="1" noChangeArrowheads="1"/>
          </p:cNvSpPr>
          <p:nvPr>
            <p:ph type="dt" sz="half" idx="10"/>
          </p:nvPr>
        </p:nvSpPr>
        <p:spPr>
          <a:ln/>
        </p:spPr>
        <p:txBody>
          <a:bodyPr/>
          <a:lstStyle>
            <a:lvl1pPr>
              <a:defRPr/>
            </a:lvl1pPr>
          </a:lstStyle>
          <a:p>
            <a:pPr>
              <a:defRPr/>
            </a:pPr>
            <a:endParaRPr lang="tr-TR"/>
          </a:p>
        </p:txBody>
      </p:sp>
      <p:sp>
        <p:nvSpPr>
          <p:cNvPr id="8"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9" name="Rectangle 10"/>
          <p:cNvSpPr>
            <a:spLocks noGrp="1" noChangeArrowheads="1"/>
          </p:cNvSpPr>
          <p:nvPr>
            <p:ph type="sldNum" sz="quarter" idx="12"/>
          </p:nvPr>
        </p:nvSpPr>
        <p:spPr>
          <a:ln/>
        </p:spPr>
        <p:txBody>
          <a:bodyPr/>
          <a:lstStyle>
            <a:lvl1pPr>
              <a:defRPr/>
            </a:lvl1pPr>
          </a:lstStyle>
          <a:p>
            <a:pPr>
              <a:defRPr/>
            </a:pPr>
            <a:fld id="{C71DA6C4-864E-433F-87E8-FDEB8CB5D757}" type="slidenum">
              <a:rPr lang="tr-TR"/>
              <a:pPr>
                <a:defRPr/>
              </a:pPr>
              <a:t>‹#›</a:t>
            </a:fld>
            <a:endParaRPr lang="tr-TR"/>
          </a:p>
        </p:txBody>
      </p:sp>
    </p:spTree>
  </p:cSld>
  <p:clrMapOvr>
    <a:masterClrMapping/>
  </p:clrMapOvr>
  <p:transition spd="med">
    <p:cover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8"/>
          <p:cNvSpPr>
            <a:spLocks noGrp="1" noChangeArrowheads="1"/>
          </p:cNvSpPr>
          <p:nvPr>
            <p:ph type="dt" sz="half" idx="10"/>
          </p:nvPr>
        </p:nvSpPr>
        <p:spPr>
          <a:ln/>
        </p:spPr>
        <p:txBody>
          <a:bodyPr/>
          <a:lstStyle>
            <a:lvl1pPr>
              <a:defRPr/>
            </a:lvl1pPr>
          </a:lstStyle>
          <a:p>
            <a:pPr>
              <a:defRPr/>
            </a:pPr>
            <a:endParaRPr lang="tr-TR"/>
          </a:p>
        </p:txBody>
      </p:sp>
      <p:sp>
        <p:nvSpPr>
          <p:cNvPr id="4"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5" name="Rectangle 10"/>
          <p:cNvSpPr>
            <a:spLocks noGrp="1" noChangeArrowheads="1"/>
          </p:cNvSpPr>
          <p:nvPr>
            <p:ph type="sldNum" sz="quarter" idx="12"/>
          </p:nvPr>
        </p:nvSpPr>
        <p:spPr>
          <a:ln/>
        </p:spPr>
        <p:txBody>
          <a:bodyPr/>
          <a:lstStyle>
            <a:lvl1pPr>
              <a:defRPr/>
            </a:lvl1pPr>
          </a:lstStyle>
          <a:p>
            <a:pPr>
              <a:defRPr/>
            </a:pPr>
            <a:fld id="{3DCEB382-3DBF-40E8-B9D6-4D0DF8F704C7}" type="slidenum">
              <a:rPr lang="tr-TR"/>
              <a:pPr>
                <a:defRPr/>
              </a:pPr>
              <a:t>‹#›</a:t>
            </a:fld>
            <a:endParaRPr lang="tr-TR"/>
          </a:p>
        </p:txBody>
      </p:sp>
    </p:spTree>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tr-TR"/>
          </a:p>
        </p:txBody>
      </p:sp>
      <p:sp>
        <p:nvSpPr>
          <p:cNvPr id="3"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4" name="Rectangle 10"/>
          <p:cNvSpPr>
            <a:spLocks noGrp="1" noChangeArrowheads="1"/>
          </p:cNvSpPr>
          <p:nvPr>
            <p:ph type="sldNum" sz="quarter" idx="12"/>
          </p:nvPr>
        </p:nvSpPr>
        <p:spPr>
          <a:ln/>
        </p:spPr>
        <p:txBody>
          <a:bodyPr/>
          <a:lstStyle>
            <a:lvl1pPr>
              <a:defRPr/>
            </a:lvl1pPr>
          </a:lstStyle>
          <a:p>
            <a:pPr>
              <a:defRPr/>
            </a:pPr>
            <a:fld id="{849EF2DC-B0F7-4A8C-B675-A09B3E5B67EB}" type="slidenum">
              <a:rPr lang="tr-TR"/>
              <a:pPr>
                <a:defRPr/>
              </a:pPr>
              <a:t>‹#›</a:t>
            </a:fld>
            <a:endParaRPr lang="tr-TR"/>
          </a:p>
        </p:txBody>
      </p:sp>
    </p:spTree>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7" name="Rectangle 10"/>
          <p:cNvSpPr>
            <a:spLocks noGrp="1" noChangeArrowheads="1"/>
          </p:cNvSpPr>
          <p:nvPr>
            <p:ph type="sldNum" sz="quarter" idx="12"/>
          </p:nvPr>
        </p:nvSpPr>
        <p:spPr>
          <a:ln/>
        </p:spPr>
        <p:txBody>
          <a:bodyPr/>
          <a:lstStyle>
            <a:lvl1pPr>
              <a:defRPr/>
            </a:lvl1pPr>
          </a:lstStyle>
          <a:p>
            <a:pPr>
              <a:defRPr/>
            </a:pPr>
            <a:fld id="{BFBABFA6-2BBB-48BC-95B0-5608AF75B1E7}" type="slidenum">
              <a:rPr lang="tr-TR"/>
              <a:pPr>
                <a:defRPr/>
              </a:pPr>
              <a:t>‹#›</a:t>
            </a:fld>
            <a:endParaRPr lang="tr-TR"/>
          </a:p>
        </p:txBody>
      </p:sp>
    </p:spTree>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8"/>
          <p:cNvSpPr>
            <a:spLocks noGrp="1" noChangeArrowheads="1"/>
          </p:cNvSpPr>
          <p:nvPr>
            <p:ph type="dt" sz="half" idx="10"/>
          </p:nvPr>
        </p:nvSpPr>
        <p:spPr>
          <a:ln/>
        </p:spPr>
        <p:txBody>
          <a:bodyPr/>
          <a:lstStyle>
            <a:lvl1pPr>
              <a:defRPr/>
            </a:lvl1pPr>
          </a:lstStyle>
          <a:p>
            <a:pPr>
              <a:defRPr/>
            </a:pPr>
            <a:endParaRPr lang="tr-TR"/>
          </a:p>
        </p:txBody>
      </p:sp>
      <p:sp>
        <p:nvSpPr>
          <p:cNvPr id="6" name="Rectangle 9"/>
          <p:cNvSpPr>
            <a:spLocks noGrp="1" noChangeArrowheads="1"/>
          </p:cNvSpPr>
          <p:nvPr>
            <p:ph type="ftr" sz="quarter" idx="11"/>
          </p:nvPr>
        </p:nvSpPr>
        <p:spPr>
          <a:ln/>
        </p:spPr>
        <p:txBody>
          <a:bodyPr/>
          <a:lstStyle>
            <a:lvl1pPr>
              <a:defRPr/>
            </a:lvl1pPr>
          </a:lstStyle>
          <a:p>
            <a:pPr>
              <a:defRPr/>
            </a:pPr>
            <a:r>
              <a:rPr lang="tr-TR"/>
              <a:t>Yazılım Müh.[YYurtaY 7.hft]</a:t>
            </a:r>
          </a:p>
        </p:txBody>
      </p:sp>
      <p:sp>
        <p:nvSpPr>
          <p:cNvPr id="7" name="Rectangle 10"/>
          <p:cNvSpPr>
            <a:spLocks noGrp="1" noChangeArrowheads="1"/>
          </p:cNvSpPr>
          <p:nvPr>
            <p:ph type="sldNum" sz="quarter" idx="12"/>
          </p:nvPr>
        </p:nvSpPr>
        <p:spPr>
          <a:ln/>
        </p:spPr>
        <p:txBody>
          <a:bodyPr/>
          <a:lstStyle>
            <a:lvl1pPr>
              <a:defRPr/>
            </a:lvl1pPr>
          </a:lstStyle>
          <a:p>
            <a:pPr>
              <a:defRPr/>
            </a:pPr>
            <a:fld id="{70660A3A-27B7-4FFA-A70D-741A600468E2}" type="slidenum">
              <a:rPr lang="tr-TR"/>
              <a:pPr>
                <a:defRPr/>
              </a:pPr>
              <a:t>‹#›</a:t>
            </a:fld>
            <a:endParaRPr lang="tr-TR"/>
          </a:p>
        </p:txBody>
      </p:sp>
    </p:spTree>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60419"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pPr>
                <a:defRPr/>
              </a:pPr>
              <a:endParaRPr lang="tr-TR" sz="2400">
                <a:latin typeface="Times New Roman" pitchFamily="18" charset="0"/>
                <a:cs typeface="+mn-cs"/>
              </a:endParaRPr>
            </a:p>
          </p:txBody>
        </p:sp>
        <p:sp>
          <p:nvSpPr>
            <p:cNvPr id="60420"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pPr>
                <a:defRPr/>
              </a:pPr>
              <a:endParaRPr lang="tr-TR">
                <a:latin typeface="Arial" charset="0"/>
                <a:cs typeface="+mn-cs"/>
              </a:endParaRPr>
            </a:p>
          </p:txBody>
        </p:sp>
        <p:sp>
          <p:nvSpPr>
            <p:cNvPr id="60421"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pPr algn="ctr">
                <a:defRPr/>
              </a:pPr>
              <a:endParaRPr lang="tr-TR">
                <a:cs typeface="+mn-cs"/>
              </a:endParaRPr>
            </a:p>
          </p:txBody>
        </p:sp>
      </p:grpSp>
      <p:sp>
        <p:nvSpPr>
          <p:cNvPr id="1027"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6042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tr-TR"/>
          </a:p>
        </p:txBody>
      </p:sp>
      <p:sp>
        <p:nvSpPr>
          <p:cNvPr id="6042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cs typeface="+mn-cs"/>
              </a:defRPr>
            </a:lvl1pPr>
          </a:lstStyle>
          <a:p>
            <a:pPr>
              <a:defRPr/>
            </a:pPr>
            <a:r>
              <a:rPr lang="tr-TR"/>
              <a:t>Yazılım Müh.[YYurtaY 7.hft]</a:t>
            </a:r>
          </a:p>
        </p:txBody>
      </p:sp>
      <p:sp>
        <p:nvSpPr>
          <p:cNvPr id="6042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D9BBFF54-DFF0-4FF6-83FD-CD00B98D4324}"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spd="med">
    <p:cover dir="r"/>
  </p:transition>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stgaraji.com/2010/01/yazlm-test-teknikleri.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ftr" sz="quarter" idx="11"/>
          </p:nvPr>
        </p:nvSpPr>
        <p:spPr>
          <a:noFill/>
        </p:spPr>
        <p:txBody>
          <a:bodyPr/>
          <a:lstStyle/>
          <a:p>
            <a:r>
              <a:rPr lang="tr-TR"/>
              <a:t>Yazılım Müh.[YYurtaY 7.hft]</a:t>
            </a:r>
          </a:p>
        </p:txBody>
      </p:sp>
      <p:sp>
        <p:nvSpPr>
          <p:cNvPr id="3075" name="Rectangle 10"/>
          <p:cNvSpPr>
            <a:spLocks noGrp="1" noChangeArrowheads="1"/>
          </p:cNvSpPr>
          <p:nvPr>
            <p:ph type="sldNum" sz="quarter" idx="12"/>
          </p:nvPr>
        </p:nvSpPr>
        <p:spPr>
          <a:noFill/>
        </p:spPr>
        <p:txBody>
          <a:bodyPr/>
          <a:lstStyle/>
          <a:p>
            <a:fld id="{65F9586F-54BF-4F99-87FB-9F846C5CD091}" type="slidenum">
              <a:rPr lang="tr-TR" smtClean="0"/>
              <a:pPr/>
              <a:t>1</a:t>
            </a:fld>
            <a:endParaRPr lang="tr-TR" smtClean="0"/>
          </a:p>
        </p:txBody>
      </p:sp>
      <p:sp>
        <p:nvSpPr>
          <p:cNvPr id="3076" name="Rectangle 38"/>
          <p:cNvSpPr>
            <a:spLocks noChangeArrowheads="1"/>
          </p:cNvSpPr>
          <p:nvPr/>
        </p:nvSpPr>
        <p:spPr bwMode="auto">
          <a:xfrm>
            <a:off x="1371600" y="2286000"/>
            <a:ext cx="7391400" cy="381000"/>
          </a:xfrm>
          <a:prstGeom prst="rect">
            <a:avLst/>
          </a:prstGeom>
          <a:solidFill>
            <a:schemeClr val="bg1"/>
          </a:solidFill>
          <a:ln w="9525" algn="ctr">
            <a:noFill/>
            <a:miter lim="800000"/>
            <a:headEnd/>
            <a:tailEnd/>
          </a:ln>
        </p:spPr>
        <p:txBody>
          <a:bodyPr wrap="none" anchor="ctr"/>
          <a:lstStyle/>
          <a:p>
            <a:pPr algn="ctr"/>
            <a:endParaRPr lang="tr-TR"/>
          </a:p>
        </p:txBody>
      </p:sp>
      <p:grpSp>
        <p:nvGrpSpPr>
          <p:cNvPr id="2" name="Group 46"/>
          <p:cNvGrpSpPr>
            <a:grpSpLocks/>
          </p:cNvGrpSpPr>
          <p:nvPr/>
        </p:nvGrpSpPr>
        <p:grpSpPr bwMode="auto">
          <a:xfrm>
            <a:off x="1219200" y="228600"/>
            <a:ext cx="7696200" cy="6172200"/>
            <a:chOff x="768" y="144"/>
            <a:chExt cx="4848" cy="3888"/>
          </a:xfrm>
          <a:effectLst>
            <a:outerShdw blurRad="63500" sx="102000" sy="102000" algn="ctr" rotWithShape="0">
              <a:prstClr val="black">
                <a:alpha val="40000"/>
              </a:prstClr>
            </a:outerShdw>
          </a:effectLst>
        </p:grpSpPr>
        <p:pic>
          <p:nvPicPr>
            <p:cNvPr id="4138" name="Picture 42" descr="j0292982"/>
            <p:cNvPicPr>
              <a:picLocks noChangeAspect="1" noChangeArrowheads="1"/>
            </p:cNvPicPr>
            <p:nvPr/>
          </p:nvPicPr>
          <p:blipFill>
            <a:blip r:embed="rId3" cstate="print"/>
            <a:srcRect/>
            <a:stretch>
              <a:fillRect/>
            </a:stretch>
          </p:blipFill>
          <p:spPr bwMode="auto">
            <a:xfrm>
              <a:off x="768" y="144"/>
              <a:ext cx="4848" cy="3888"/>
            </a:xfrm>
            <a:prstGeom prst="rect">
              <a:avLst/>
            </a:prstGeom>
            <a:noFill/>
          </p:spPr>
        </p:pic>
        <p:sp>
          <p:nvSpPr>
            <p:cNvPr id="4101" name="Rectangle 5"/>
            <p:cNvSpPr>
              <a:spLocks noChangeArrowheads="1"/>
            </p:cNvSpPr>
            <p:nvPr/>
          </p:nvSpPr>
          <p:spPr bwMode="auto">
            <a:xfrm>
              <a:off x="2112" y="672"/>
              <a:ext cx="2308" cy="1152"/>
            </a:xfrm>
            <a:prstGeom prst="rect">
              <a:avLst/>
            </a:prstGeom>
            <a:noFill/>
            <a:ln w="9525">
              <a:noFill/>
              <a:miter lim="800000"/>
              <a:headEnd/>
              <a:tailEnd/>
            </a:ln>
            <a:effectLst/>
          </p:spPr>
          <p:txBody>
            <a:bodyPr anchor="b"/>
            <a:lstStyle/>
            <a:p>
              <a:pPr algn="ctr">
                <a:defRPr/>
              </a:pPr>
              <a:r>
                <a:rPr lang="tr-TR" sz="2800" b="1" dirty="0">
                  <a:ln w="24500" cmpd="dbl">
                    <a:solidFill>
                      <a:schemeClr val="accent2">
                        <a:shade val="85000"/>
                        <a:satMod val="155000"/>
                      </a:schemeClr>
                    </a:solidFill>
                    <a:prstDash val="solid"/>
                    <a:miter lim="800000"/>
                  </a:ln>
                  <a:solidFill>
                    <a:schemeClr val="accent1">
                      <a:lumMod val="50000"/>
                    </a:schemeClr>
                  </a:solidFill>
                  <a:effectLst>
                    <a:outerShdw blurRad="38100" dist="38100" dir="7020000" algn="tl">
                      <a:srgbClr val="000000">
                        <a:alpha val="35000"/>
                      </a:srgbClr>
                    </a:outerShdw>
                  </a:effectLst>
                  <a:latin typeface="Lucida Sans" pitchFamily="34" charset="0"/>
                  <a:cs typeface="+mn-cs"/>
                </a:rPr>
                <a:t>Yazılım </a:t>
              </a:r>
              <a:br>
                <a:rPr lang="tr-TR" sz="2800" b="1" dirty="0">
                  <a:ln w="24500" cmpd="dbl">
                    <a:solidFill>
                      <a:schemeClr val="accent2">
                        <a:shade val="85000"/>
                        <a:satMod val="155000"/>
                      </a:schemeClr>
                    </a:solidFill>
                    <a:prstDash val="solid"/>
                    <a:miter lim="800000"/>
                  </a:ln>
                  <a:solidFill>
                    <a:schemeClr val="accent1">
                      <a:lumMod val="50000"/>
                    </a:schemeClr>
                  </a:solidFill>
                  <a:effectLst>
                    <a:outerShdw blurRad="38100" dist="38100" dir="7020000" algn="tl">
                      <a:srgbClr val="000000">
                        <a:alpha val="35000"/>
                      </a:srgbClr>
                    </a:outerShdw>
                  </a:effectLst>
                  <a:latin typeface="Lucida Sans" pitchFamily="34" charset="0"/>
                  <a:cs typeface="+mn-cs"/>
                </a:rPr>
              </a:br>
              <a:r>
                <a:rPr lang="tr-TR" sz="2800" b="1" dirty="0">
                  <a:ln w="24500" cmpd="dbl">
                    <a:solidFill>
                      <a:schemeClr val="accent2">
                        <a:shade val="85000"/>
                        <a:satMod val="155000"/>
                      </a:schemeClr>
                    </a:solidFill>
                    <a:prstDash val="solid"/>
                    <a:miter lim="800000"/>
                  </a:ln>
                  <a:solidFill>
                    <a:schemeClr val="accent1">
                      <a:lumMod val="50000"/>
                    </a:schemeClr>
                  </a:solidFill>
                  <a:effectLst>
                    <a:outerShdw blurRad="38100" dist="38100" dir="7020000" algn="tl">
                      <a:srgbClr val="000000">
                        <a:alpha val="35000"/>
                      </a:srgbClr>
                    </a:outerShdw>
                  </a:effectLst>
                  <a:latin typeface="Lucida Sans" pitchFamily="34" charset="0"/>
                  <a:cs typeface="+mn-cs"/>
                </a:rPr>
                <a:t>Testi</a:t>
              </a:r>
            </a:p>
          </p:txBody>
        </p:sp>
      </p:grpSp>
    </p:spTree>
  </p:cSld>
  <p:clrMapOvr>
    <a:masterClrMapping/>
  </p:clrMapOvr>
  <p:transition spd="med">
    <p:cover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ftr" sz="quarter" idx="11"/>
          </p:nvPr>
        </p:nvSpPr>
        <p:spPr>
          <a:noFill/>
        </p:spPr>
        <p:txBody>
          <a:bodyPr/>
          <a:lstStyle/>
          <a:p>
            <a:r>
              <a:rPr lang="tr-TR"/>
              <a:t>Yazılım Müh.[YYurtaY 7.hft]</a:t>
            </a:r>
          </a:p>
        </p:txBody>
      </p:sp>
      <p:sp>
        <p:nvSpPr>
          <p:cNvPr id="12291" name="Rectangle 10"/>
          <p:cNvSpPr>
            <a:spLocks noGrp="1" noChangeArrowheads="1"/>
          </p:cNvSpPr>
          <p:nvPr>
            <p:ph type="sldNum" sz="quarter" idx="12"/>
          </p:nvPr>
        </p:nvSpPr>
        <p:spPr>
          <a:noFill/>
        </p:spPr>
        <p:txBody>
          <a:bodyPr/>
          <a:lstStyle/>
          <a:p>
            <a:fld id="{6C0EFB5F-640D-4E84-B870-1576F3A331F6}" type="slidenum">
              <a:rPr lang="tr-TR" smtClean="0"/>
              <a:pPr/>
              <a:t>10</a:t>
            </a:fld>
            <a:endParaRPr lang="tr-TR" smtClean="0"/>
          </a:p>
        </p:txBody>
      </p:sp>
      <p:sp>
        <p:nvSpPr>
          <p:cNvPr id="12292" name="Rectangle 2"/>
          <p:cNvSpPr>
            <a:spLocks noChangeArrowheads="1"/>
          </p:cNvSpPr>
          <p:nvPr/>
        </p:nvSpPr>
        <p:spPr bwMode="auto">
          <a:xfrm>
            <a:off x="1066800" y="2362200"/>
            <a:ext cx="7772400" cy="2286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2293" name="Rectangle 3"/>
          <p:cNvSpPr>
            <a:spLocks noGrp="1" noChangeArrowheads="1"/>
          </p:cNvSpPr>
          <p:nvPr>
            <p:ph type="subTitle" idx="1"/>
          </p:nvPr>
        </p:nvSpPr>
        <p:spPr>
          <a:xfrm>
            <a:off x="1143000" y="1371600"/>
            <a:ext cx="8001000" cy="5105400"/>
          </a:xfrm>
        </p:spPr>
        <p:txBody>
          <a:bodyPr/>
          <a:lstStyle/>
          <a:p>
            <a:pPr algn="ctr" eaLnBrk="1" hangingPunct="1"/>
            <a:r>
              <a:rPr lang="tr-TR" sz="2000" dirty="0" smtClean="0">
                <a:solidFill>
                  <a:schemeClr val="tx2"/>
                </a:solidFill>
              </a:rPr>
              <a:t>Sistem Geliştirme “W” Modeli</a:t>
            </a:r>
          </a:p>
          <a:p>
            <a:pPr algn="just" eaLnBrk="1" hangingPunct="1"/>
            <a:endParaRPr lang="tr-TR" sz="2400" dirty="0" smtClean="0">
              <a:solidFill>
                <a:schemeClr val="tx2"/>
              </a:solidFill>
            </a:endParaRPr>
          </a:p>
        </p:txBody>
      </p:sp>
      <p:sp>
        <p:nvSpPr>
          <p:cNvPr id="197636"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2295"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Stratejileri</a:t>
            </a:r>
          </a:p>
        </p:txBody>
      </p:sp>
      <p:grpSp>
        <p:nvGrpSpPr>
          <p:cNvPr id="12296" name="Group 43"/>
          <p:cNvGrpSpPr>
            <a:grpSpLocks/>
          </p:cNvGrpSpPr>
          <p:nvPr/>
        </p:nvGrpSpPr>
        <p:grpSpPr bwMode="auto">
          <a:xfrm>
            <a:off x="838200" y="2286000"/>
            <a:ext cx="7162800" cy="3519488"/>
            <a:chOff x="576" y="1095"/>
            <a:chExt cx="4512" cy="2217"/>
          </a:xfrm>
        </p:grpSpPr>
        <p:sp>
          <p:nvSpPr>
            <p:cNvPr id="197673" name="Line 41"/>
            <p:cNvSpPr>
              <a:spLocks noChangeShapeType="1"/>
            </p:cNvSpPr>
            <p:nvPr/>
          </p:nvSpPr>
          <p:spPr bwMode="auto">
            <a:xfrm>
              <a:off x="1680" y="1296"/>
              <a:ext cx="1200" cy="168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74" name="Line 42"/>
            <p:cNvSpPr>
              <a:spLocks noChangeShapeType="1"/>
            </p:cNvSpPr>
            <p:nvPr/>
          </p:nvSpPr>
          <p:spPr bwMode="auto">
            <a:xfrm flipV="1">
              <a:off x="3936" y="1248"/>
              <a:ext cx="864" cy="1152"/>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72" name="Line 40"/>
            <p:cNvSpPr>
              <a:spLocks noChangeShapeType="1"/>
            </p:cNvSpPr>
            <p:nvPr/>
          </p:nvSpPr>
          <p:spPr bwMode="auto">
            <a:xfrm flipV="1">
              <a:off x="3312" y="1200"/>
              <a:ext cx="816" cy="1104"/>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70" name="Line 38"/>
            <p:cNvSpPr>
              <a:spLocks noChangeShapeType="1"/>
            </p:cNvSpPr>
            <p:nvPr/>
          </p:nvSpPr>
          <p:spPr bwMode="auto">
            <a:xfrm>
              <a:off x="1104" y="1344"/>
              <a:ext cx="1104" cy="1632"/>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38" name="AutoShape 6"/>
            <p:cNvSpPr>
              <a:spLocks noChangeArrowheads="1"/>
            </p:cNvSpPr>
            <p:nvPr/>
          </p:nvSpPr>
          <p:spPr bwMode="auto">
            <a:xfrm>
              <a:off x="576" y="1104"/>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dirty="0">
                  <a:cs typeface="+mn-cs"/>
                </a:rPr>
                <a:t>Sistem İsterleri </a:t>
              </a:r>
            </a:p>
            <a:p>
              <a:pPr algn="ctr">
                <a:defRPr/>
              </a:pPr>
              <a:r>
                <a:rPr lang="tr-TR" sz="1000" dirty="0">
                  <a:cs typeface="+mn-cs"/>
                </a:rPr>
                <a:t>Çözümlenmesi</a:t>
              </a:r>
            </a:p>
          </p:txBody>
        </p:sp>
        <p:sp>
          <p:nvSpPr>
            <p:cNvPr id="197639" name="AutoShape 7"/>
            <p:cNvSpPr>
              <a:spLocks noChangeArrowheads="1"/>
            </p:cNvSpPr>
            <p:nvPr/>
          </p:nvSpPr>
          <p:spPr bwMode="auto">
            <a:xfrm>
              <a:off x="768" y="1488"/>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Sistem Tasarımı</a:t>
              </a:r>
            </a:p>
          </p:txBody>
        </p:sp>
        <p:sp>
          <p:nvSpPr>
            <p:cNvPr id="197640" name="AutoShape 8"/>
            <p:cNvSpPr>
              <a:spLocks noChangeArrowheads="1"/>
            </p:cNvSpPr>
            <p:nvPr/>
          </p:nvSpPr>
          <p:spPr bwMode="auto">
            <a:xfrm>
              <a:off x="912" y="1872"/>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Yazılım İsterleri </a:t>
              </a:r>
            </a:p>
            <a:p>
              <a:pPr algn="ctr">
                <a:defRPr/>
              </a:pPr>
              <a:r>
                <a:rPr lang="tr-TR" sz="1000">
                  <a:cs typeface="+mn-cs"/>
                </a:rPr>
                <a:t>Çözümlemesi</a:t>
              </a:r>
            </a:p>
          </p:txBody>
        </p:sp>
        <p:sp>
          <p:nvSpPr>
            <p:cNvPr id="197641" name="AutoShape 9"/>
            <p:cNvSpPr>
              <a:spLocks noChangeArrowheads="1"/>
            </p:cNvSpPr>
            <p:nvPr/>
          </p:nvSpPr>
          <p:spPr bwMode="auto">
            <a:xfrm>
              <a:off x="1056" y="2256"/>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dirty="0">
                  <a:cs typeface="+mn-cs"/>
                </a:rPr>
                <a:t>Yazılım Tasarımı</a:t>
              </a:r>
            </a:p>
          </p:txBody>
        </p:sp>
        <p:sp>
          <p:nvSpPr>
            <p:cNvPr id="197642" name="AutoShape 10"/>
            <p:cNvSpPr>
              <a:spLocks noChangeArrowheads="1"/>
            </p:cNvSpPr>
            <p:nvPr/>
          </p:nvSpPr>
          <p:spPr bwMode="auto">
            <a:xfrm>
              <a:off x="2112" y="3024"/>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dirty="0">
                  <a:cs typeface="+mn-cs"/>
                </a:rPr>
                <a:t>Yazılım </a:t>
              </a:r>
            </a:p>
            <a:p>
              <a:pPr algn="ctr">
                <a:defRPr/>
              </a:pPr>
              <a:r>
                <a:rPr lang="tr-TR" sz="1000" dirty="0">
                  <a:cs typeface="+mn-cs"/>
                </a:rPr>
                <a:t>Gerçekleştirimi</a:t>
              </a:r>
            </a:p>
          </p:txBody>
        </p:sp>
        <p:sp>
          <p:nvSpPr>
            <p:cNvPr id="197652" name="Line 20"/>
            <p:cNvSpPr>
              <a:spLocks noChangeShapeType="1"/>
            </p:cNvSpPr>
            <p:nvPr/>
          </p:nvSpPr>
          <p:spPr bwMode="auto">
            <a:xfrm flipV="1">
              <a:off x="3504" y="2544"/>
              <a:ext cx="336" cy="432"/>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7656" name="AutoShape 24"/>
            <p:cNvSpPr>
              <a:spLocks noChangeArrowheads="1"/>
            </p:cNvSpPr>
            <p:nvPr/>
          </p:nvSpPr>
          <p:spPr bwMode="auto">
            <a:xfrm>
              <a:off x="1392" y="1104"/>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dirty="0">
                  <a:solidFill>
                    <a:srgbClr val="FFFF00"/>
                  </a:solidFill>
                  <a:cs typeface="+mn-cs"/>
                </a:rPr>
                <a:t>Sistem </a:t>
              </a:r>
            </a:p>
            <a:p>
              <a:pPr algn="ctr">
                <a:defRPr/>
              </a:pPr>
              <a:r>
                <a:rPr lang="tr-TR" sz="1200" dirty="0">
                  <a:solidFill>
                    <a:srgbClr val="FFFF00"/>
                  </a:solidFill>
                  <a:cs typeface="+mn-cs"/>
                </a:rPr>
                <a:t>İster. Testi</a:t>
              </a:r>
            </a:p>
          </p:txBody>
        </p:sp>
        <p:sp>
          <p:nvSpPr>
            <p:cNvPr id="197657" name="AutoShape 25"/>
            <p:cNvSpPr>
              <a:spLocks noChangeArrowheads="1"/>
            </p:cNvSpPr>
            <p:nvPr/>
          </p:nvSpPr>
          <p:spPr bwMode="auto">
            <a:xfrm>
              <a:off x="1584" y="1488"/>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Sistem </a:t>
              </a:r>
            </a:p>
            <a:p>
              <a:pPr algn="ctr">
                <a:defRPr/>
              </a:pPr>
              <a:r>
                <a:rPr lang="tr-TR" sz="1200">
                  <a:solidFill>
                    <a:srgbClr val="FFFF00"/>
                  </a:solidFill>
                  <a:cs typeface="+mn-cs"/>
                </a:rPr>
                <a:t>Tas.Testi</a:t>
              </a:r>
            </a:p>
          </p:txBody>
        </p:sp>
        <p:sp>
          <p:nvSpPr>
            <p:cNvPr id="197658" name="AutoShape 26"/>
            <p:cNvSpPr>
              <a:spLocks noChangeArrowheads="1"/>
            </p:cNvSpPr>
            <p:nvPr/>
          </p:nvSpPr>
          <p:spPr bwMode="auto">
            <a:xfrm>
              <a:off x="1725" y="1872"/>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Yazılım </a:t>
              </a:r>
            </a:p>
            <a:p>
              <a:pPr algn="ctr">
                <a:defRPr/>
              </a:pPr>
              <a:r>
                <a:rPr lang="tr-TR" sz="1200">
                  <a:solidFill>
                    <a:srgbClr val="FFFF00"/>
                  </a:solidFill>
                  <a:cs typeface="+mn-cs"/>
                </a:rPr>
                <a:t>İster.Testi</a:t>
              </a:r>
            </a:p>
          </p:txBody>
        </p:sp>
        <p:sp>
          <p:nvSpPr>
            <p:cNvPr id="197659" name="AutoShape 27"/>
            <p:cNvSpPr>
              <a:spLocks noChangeArrowheads="1"/>
            </p:cNvSpPr>
            <p:nvPr/>
          </p:nvSpPr>
          <p:spPr bwMode="auto">
            <a:xfrm>
              <a:off x="1872" y="2256"/>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Yazılım </a:t>
              </a:r>
            </a:p>
            <a:p>
              <a:pPr algn="ctr">
                <a:defRPr/>
              </a:pPr>
              <a:r>
                <a:rPr lang="tr-TR" sz="1200">
                  <a:solidFill>
                    <a:srgbClr val="FFFF00"/>
                  </a:solidFill>
                  <a:cs typeface="+mn-cs"/>
                </a:rPr>
                <a:t>Tas.Testi</a:t>
              </a:r>
            </a:p>
          </p:txBody>
        </p:sp>
        <p:sp>
          <p:nvSpPr>
            <p:cNvPr id="197660" name="AutoShape 28"/>
            <p:cNvSpPr>
              <a:spLocks noChangeArrowheads="1"/>
            </p:cNvSpPr>
            <p:nvPr/>
          </p:nvSpPr>
          <p:spPr bwMode="auto">
            <a:xfrm>
              <a:off x="2928" y="3024"/>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200">
                  <a:solidFill>
                    <a:srgbClr val="FFFF00"/>
                  </a:solidFill>
                  <a:cs typeface="+mn-cs"/>
                </a:rPr>
                <a:t>Birim </a:t>
              </a:r>
            </a:p>
            <a:p>
              <a:pPr algn="ctr">
                <a:defRPr/>
              </a:pPr>
              <a:r>
                <a:rPr lang="tr-TR" sz="1200">
                  <a:solidFill>
                    <a:srgbClr val="FFFF00"/>
                  </a:solidFill>
                  <a:cs typeface="+mn-cs"/>
                </a:rPr>
                <a:t>Testi</a:t>
              </a:r>
            </a:p>
          </p:txBody>
        </p:sp>
        <p:sp>
          <p:nvSpPr>
            <p:cNvPr id="197661" name="AutoShape 29"/>
            <p:cNvSpPr>
              <a:spLocks noChangeArrowheads="1"/>
            </p:cNvSpPr>
            <p:nvPr/>
          </p:nvSpPr>
          <p:spPr bwMode="auto">
            <a:xfrm>
              <a:off x="3072" y="2256"/>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Yazılım </a:t>
              </a:r>
            </a:p>
            <a:p>
              <a:pPr algn="ctr">
                <a:defRPr/>
              </a:pPr>
              <a:r>
                <a:rPr lang="tr-TR" sz="1000">
                  <a:cs typeface="+mn-cs"/>
                </a:rPr>
                <a:t>Üretimi</a:t>
              </a:r>
            </a:p>
          </p:txBody>
        </p:sp>
        <p:sp>
          <p:nvSpPr>
            <p:cNvPr id="197662" name="AutoShape 30"/>
            <p:cNvSpPr>
              <a:spLocks noChangeArrowheads="1"/>
            </p:cNvSpPr>
            <p:nvPr/>
          </p:nvSpPr>
          <p:spPr bwMode="auto">
            <a:xfrm>
              <a:off x="3264" y="1872"/>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Yaz. ve Donaım </a:t>
              </a:r>
            </a:p>
            <a:p>
              <a:pPr algn="ctr">
                <a:defRPr/>
              </a:pPr>
              <a:r>
                <a:rPr lang="tr-TR" sz="1000">
                  <a:cs typeface="+mn-cs"/>
                </a:rPr>
                <a:t>Tümleştirme</a:t>
              </a:r>
            </a:p>
          </p:txBody>
        </p:sp>
        <p:sp>
          <p:nvSpPr>
            <p:cNvPr id="197663" name="AutoShape 31"/>
            <p:cNvSpPr>
              <a:spLocks noChangeArrowheads="1"/>
            </p:cNvSpPr>
            <p:nvPr/>
          </p:nvSpPr>
          <p:spPr bwMode="auto">
            <a:xfrm>
              <a:off x="3504" y="1488"/>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Sistem Üretimi</a:t>
              </a:r>
            </a:p>
          </p:txBody>
        </p:sp>
        <p:sp>
          <p:nvSpPr>
            <p:cNvPr id="197664" name="AutoShape 32"/>
            <p:cNvSpPr>
              <a:spLocks noChangeArrowheads="1"/>
            </p:cNvSpPr>
            <p:nvPr/>
          </p:nvSpPr>
          <p:spPr bwMode="auto">
            <a:xfrm>
              <a:off x="3696" y="1104"/>
              <a:ext cx="720" cy="288"/>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000">
                  <a:cs typeface="+mn-cs"/>
                </a:rPr>
                <a:t>Sistem Kurulumu</a:t>
              </a:r>
            </a:p>
          </p:txBody>
        </p:sp>
        <p:sp>
          <p:nvSpPr>
            <p:cNvPr id="197665" name="AutoShape 33"/>
            <p:cNvSpPr>
              <a:spLocks noChangeArrowheads="1"/>
            </p:cNvSpPr>
            <p:nvPr/>
          </p:nvSpPr>
          <p:spPr bwMode="auto">
            <a:xfrm>
              <a:off x="4512" y="1095"/>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Sistem </a:t>
              </a:r>
            </a:p>
            <a:p>
              <a:pPr algn="ctr">
                <a:defRPr/>
              </a:pPr>
              <a:r>
                <a:rPr lang="tr-TR" sz="1000">
                  <a:solidFill>
                    <a:srgbClr val="FFFF00"/>
                  </a:solidFill>
                  <a:cs typeface="+mn-cs"/>
                </a:rPr>
                <a:t>Kabul Testi</a:t>
              </a:r>
            </a:p>
          </p:txBody>
        </p:sp>
        <p:sp>
          <p:nvSpPr>
            <p:cNvPr id="197666" name="AutoShape 34"/>
            <p:cNvSpPr>
              <a:spLocks noChangeArrowheads="1"/>
            </p:cNvSpPr>
            <p:nvPr/>
          </p:nvSpPr>
          <p:spPr bwMode="auto">
            <a:xfrm>
              <a:off x="4338" y="1488"/>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Sistem </a:t>
              </a:r>
            </a:p>
            <a:p>
              <a:pPr algn="ctr">
                <a:defRPr/>
              </a:pPr>
              <a:r>
                <a:rPr lang="tr-TR" sz="1000">
                  <a:solidFill>
                    <a:srgbClr val="FFFF00"/>
                  </a:solidFill>
                  <a:cs typeface="+mn-cs"/>
                </a:rPr>
                <a:t>Yeterlilik Testi</a:t>
              </a:r>
            </a:p>
          </p:txBody>
        </p:sp>
        <p:sp>
          <p:nvSpPr>
            <p:cNvPr id="197667" name="AutoShape 35"/>
            <p:cNvSpPr>
              <a:spLocks noChangeArrowheads="1"/>
            </p:cNvSpPr>
            <p:nvPr/>
          </p:nvSpPr>
          <p:spPr bwMode="auto">
            <a:xfrm>
              <a:off x="4080" y="1872"/>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Sistem </a:t>
              </a:r>
            </a:p>
            <a:p>
              <a:pPr algn="ctr">
                <a:defRPr/>
              </a:pPr>
              <a:r>
                <a:rPr lang="tr-TR" sz="1000">
                  <a:solidFill>
                    <a:srgbClr val="FFFF00"/>
                  </a:solidFill>
                  <a:cs typeface="+mn-cs"/>
                </a:rPr>
                <a:t>Tüm.Testi</a:t>
              </a:r>
            </a:p>
          </p:txBody>
        </p:sp>
        <p:sp>
          <p:nvSpPr>
            <p:cNvPr id="197668" name="AutoShape 36"/>
            <p:cNvSpPr>
              <a:spLocks noChangeArrowheads="1"/>
            </p:cNvSpPr>
            <p:nvPr/>
          </p:nvSpPr>
          <p:spPr bwMode="auto">
            <a:xfrm>
              <a:off x="3888" y="2256"/>
              <a:ext cx="576" cy="288"/>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defRPr/>
              </a:pPr>
              <a:r>
                <a:rPr lang="tr-TR" sz="1000">
                  <a:solidFill>
                    <a:srgbClr val="FFFF00"/>
                  </a:solidFill>
                  <a:cs typeface="+mn-cs"/>
                </a:rPr>
                <a:t>Yazılım </a:t>
              </a:r>
            </a:p>
            <a:p>
              <a:pPr algn="ctr">
                <a:defRPr/>
              </a:pPr>
              <a:r>
                <a:rPr lang="tr-TR" sz="1000">
                  <a:solidFill>
                    <a:srgbClr val="FFFF00"/>
                  </a:solidFill>
                  <a:cs typeface="+mn-cs"/>
                </a:rPr>
                <a:t>Tüm. Testi</a:t>
              </a:r>
            </a:p>
          </p:txBody>
        </p:sp>
        <p:sp>
          <p:nvSpPr>
            <p:cNvPr id="197671" name="Line 39"/>
            <p:cNvSpPr>
              <a:spLocks noChangeShapeType="1"/>
            </p:cNvSpPr>
            <p:nvPr/>
          </p:nvSpPr>
          <p:spPr bwMode="auto">
            <a:xfrm flipV="1">
              <a:off x="2736" y="2592"/>
              <a:ext cx="336" cy="384"/>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grpSp>
      <p:sp>
        <p:nvSpPr>
          <p:cNvPr id="12297" name="Rectangle 44"/>
          <p:cNvSpPr>
            <a:spLocks noChangeArrowheads="1"/>
          </p:cNvSpPr>
          <p:nvPr/>
        </p:nvSpPr>
        <p:spPr bwMode="auto">
          <a:xfrm>
            <a:off x="3200400" y="2209800"/>
            <a:ext cx="2133600" cy="457200"/>
          </a:xfrm>
          <a:prstGeom prst="rect">
            <a:avLst/>
          </a:prstGeom>
          <a:solidFill>
            <a:schemeClr val="bg1"/>
          </a:solidFill>
          <a:ln w="9525" algn="ctr">
            <a:noFill/>
            <a:miter lim="800000"/>
            <a:headEnd/>
            <a:tailEnd/>
          </a:ln>
        </p:spPr>
        <p:txBody>
          <a:bodyPr wrap="none" anchor="ctr"/>
          <a:lstStyle/>
          <a:p>
            <a:r>
              <a:rPr lang="tr-TR" sz="1000"/>
              <a:t>Senaryoların İncelenmesi</a:t>
            </a:r>
          </a:p>
          <a:p>
            <a:r>
              <a:rPr lang="tr-TR" sz="1000"/>
              <a:t>İlk Test Koşulu Tanımlamaları</a:t>
            </a:r>
          </a:p>
        </p:txBody>
      </p:sp>
      <p:sp>
        <p:nvSpPr>
          <p:cNvPr id="12298" name="Rectangle 45"/>
          <p:cNvSpPr>
            <a:spLocks noChangeArrowheads="1"/>
          </p:cNvSpPr>
          <p:nvPr/>
        </p:nvSpPr>
        <p:spPr bwMode="auto">
          <a:xfrm>
            <a:off x="3352800" y="2971800"/>
            <a:ext cx="2133600" cy="228600"/>
          </a:xfrm>
          <a:prstGeom prst="rect">
            <a:avLst/>
          </a:prstGeom>
          <a:noFill/>
          <a:ln w="9525" algn="ctr">
            <a:noFill/>
            <a:miter lim="800000"/>
            <a:headEnd/>
            <a:tailEnd/>
          </a:ln>
        </p:spPr>
        <p:txBody>
          <a:bodyPr wrap="none" anchor="ctr"/>
          <a:lstStyle/>
          <a:p>
            <a:r>
              <a:rPr lang="tr-TR" sz="1000"/>
              <a:t>Gözden Geçirmeler</a:t>
            </a:r>
          </a:p>
        </p:txBody>
      </p:sp>
      <p:sp>
        <p:nvSpPr>
          <p:cNvPr id="12299" name="Rectangle 46"/>
          <p:cNvSpPr>
            <a:spLocks noChangeArrowheads="1"/>
          </p:cNvSpPr>
          <p:nvPr/>
        </p:nvSpPr>
        <p:spPr bwMode="auto">
          <a:xfrm>
            <a:off x="3581400" y="3581400"/>
            <a:ext cx="1905000" cy="304800"/>
          </a:xfrm>
          <a:prstGeom prst="rect">
            <a:avLst/>
          </a:prstGeom>
          <a:noFill/>
          <a:ln w="9525" algn="ctr">
            <a:noFill/>
            <a:miter lim="800000"/>
            <a:headEnd/>
            <a:tailEnd/>
          </a:ln>
        </p:spPr>
        <p:txBody>
          <a:bodyPr wrap="none" anchor="ctr"/>
          <a:lstStyle/>
          <a:p>
            <a:r>
              <a:rPr lang="tr-TR" sz="1000"/>
              <a:t>Test Koşulları </a:t>
            </a:r>
          </a:p>
          <a:p>
            <a:r>
              <a:rPr lang="tr-TR" sz="1000"/>
              <a:t>Oluşturulması</a:t>
            </a:r>
          </a:p>
        </p:txBody>
      </p:sp>
      <p:sp>
        <p:nvSpPr>
          <p:cNvPr id="12300" name="Rectangle 47"/>
          <p:cNvSpPr>
            <a:spLocks noChangeArrowheads="1"/>
          </p:cNvSpPr>
          <p:nvPr/>
        </p:nvSpPr>
        <p:spPr bwMode="auto">
          <a:xfrm>
            <a:off x="3852863" y="4038600"/>
            <a:ext cx="1905000" cy="533400"/>
          </a:xfrm>
          <a:prstGeom prst="rect">
            <a:avLst/>
          </a:prstGeom>
          <a:noFill/>
          <a:ln w="9525" algn="ctr">
            <a:noFill/>
            <a:miter lim="800000"/>
            <a:headEnd/>
            <a:tailEnd/>
          </a:ln>
        </p:spPr>
        <p:txBody>
          <a:bodyPr wrap="none" anchor="ctr"/>
          <a:lstStyle/>
          <a:p>
            <a:r>
              <a:rPr lang="tr-TR" sz="1000"/>
              <a:t>Gözden </a:t>
            </a:r>
          </a:p>
          <a:p>
            <a:r>
              <a:rPr lang="tr-TR" sz="1000"/>
              <a:t>Geçirme </a:t>
            </a:r>
          </a:p>
          <a:p>
            <a:r>
              <a:rPr lang="tr-TR" sz="1000"/>
              <a:t>Denetim</a:t>
            </a:r>
          </a:p>
        </p:txBody>
      </p:sp>
      <p:sp>
        <p:nvSpPr>
          <p:cNvPr id="12301" name="Rectangle 48"/>
          <p:cNvSpPr>
            <a:spLocks noChangeArrowheads="1"/>
          </p:cNvSpPr>
          <p:nvPr/>
        </p:nvSpPr>
        <p:spPr bwMode="auto">
          <a:xfrm>
            <a:off x="2971800" y="5943600"/>
            <a:ext cx="2133600" cy="228600"/>
          </a:xfrm>
          <a:prstGeom prst="rect">
            <a:avLst/>
          </a:prstGeom>
          <a:noFill/>
          <a:ln w="9525" algn="ctr">
            <a:noFill/>
            <a:miter lim="800000"/>
            <a:headEnd/>
            <a:tailEnd/>
          </a:ln>
        </p:spPr>
        <p:txBody>
          <a:bodyPr wrap="none" anchor="ctr"/>
          <a:lstStyle/>
          <a:p>
            <a:r>
              <a:rPr lang="tr-TR" sz="1000"/>
              <a:t>Kod İncelemesi</a:t>
            </a:r>
          </a:p>
        </p:txBody>
      </p:sp>
      <p:sp>
        <p:nvSpPr>
          <p:cNvPr id="12302" name="Rectangle 49"/>
          <p:cNvSpPr>
            <a:spLocks noChangeArrowheads="1"/>
          </p:cNvSpPr>
          <p:nvPr/>
        </p:nvSpPr>
        <p:spPr bwMode="auto">
          <a:xfrm>
            <a:off x="4495800" y="5943600"/>
            <a:ext cx="2133600" cy="228600"/>
          </a:xfrm>
          <a:prstGeom prst="rect">
            <a:avLst/>
          </a:prstGeom>
          <a:noFill/>
          <a:ln w="9525" algn="ctr">
            <a:noFill/>
            <a:miter lim="800000"/>
            <a:headEnd/>
            <a:tailEnd/>
          </a:ln>
        </p:spPr>
        <p:txBody>
          <a:bodyPr wrap="none" anchor="ctr"/>
          <a:lstStyle/>
          <a:p>
            <a:r>
              <a:rPr lang="tr-TR" sz="1000"/>
              <a:t>Durağan İnceleme</a:t>
            </a:r>
          </a:p>
        </p:txBody>
      </p:sp>
      <p:sp>
        <p:nvSpPr>
          <p:cNvPr id="12303" name="Rectangle 50"/>
          <p:cNvSpPr>
            <a:spLocks noChangeArrowheads="1"/>
          </p:cNvSpPr>
          <p:nvPr/>
        </p:nvSpPr>
        <p:spPr bwMode="auto">
          <a:xfrm>
            <a:off x="5595938" y="5457825"/>
            <a:ext cx="2133600" cy="228600"/>
          </a:xfrm>
          <a:prstGeom prst="rect">
            <a:avLst/>
          </a:prstGeom>
          <a:noFill/>
          <a:ln w="9525" algn="ctr">
            <a:noFill/>
            <a:miter lim="800000"/>
            <a:headEnd/>
            <a:tailEnd/>
          </a:ln>
        </p:spPr>
        <p:txBody>
          <a:bodyPr wrap="none" anchor="ctr"/>
          <a:lstStyle/>
          <a:p>
            <a:r>
              <a:rPr lang="tr-TR" sz="1200"/>
              <a:t>Saydam Kutu Testi</a:t>
            </a:r>
          </a:p>
        </p:txBody>
      </p:sp>
      <p:sp>
        <p:nvSpPr>
          <p:cNvPr id="12304" name="Rectangle 51"/>
          <p:cNvSpPr>
            <a:spLocks noChangeArrowheads="1"/>
          </p:cNvSpPr>
          <p:nvPr/>
        </p:nvSpPr>
        <p:spPr bwMode="auto">
          <a:xfrm>
            <a:off x="7086600" y="4191000"/>
            <a:ext cx="1295400" cy="609600"/>
          </a:xfrm>
          <a:prstGeom prst="rect">
            <a:avLst/>
          </a:prstGeom>
          <a:noFill/>
          <a:ln w="9525" algn="ctr">
            <a:noFill/>
            <a:miter lim="800000"/>
            <a:headEnd/>
            <a:tailEnd/>
          </a:ln>
        </p:spPr>
        <p:txBody>
          <a:bodyPr wrap="none" anchor="ctr"/>
          <a:lstStyle/>
          <a:p>
            <a:r>
              <a:rPr lang="tr-TR" sz="1000"/>
              <a:t>Sınır Değer </a:t>
            </a:r>
          </a:p>
          <a:p>
            <a:r>
              <a:rPr lang="tr-TR" sz="1000"/>
              <a:t>ve </a:t>
            </a:r>
          </a:p>
          <a:p>
            <a:r>
              <a:rPr lang="tr-TR" sz="1000"/>
              <a:t>Rastgele</a:t>
            </a:r>
          </a:p>
          <a:p>
            <a:r>
              <a:rPr lang="tr-TR" sz="1000"/>
              <a:t>Testler</a:t>
            </a:r>
          </a:p>
        </p:txBody>
      </p:sp>
      <p:sp>
        <p:nvSpPr>
          <p:cNvPr id="12305" name="Rectangle 52"/>
          <p:cNvSpPr>
            <a:spLocks noChangeArrowheads="1"/>
          </p:cNvSpPr>
          <p:nvPr/>
        </p:nvSpPr>
        <p:spPr bwMode="auto">
          <a:xfrm>
            <a:off x="7467600" y="3505200"/>
            <a:ext cx="1295400" cy="609600"/>
          </a:xfrm>
          <a:prstGeom prst="rect">
            <a:avLst/>
          </a:prstGeom>
          <a:noFill/>
          <a:ln w="9525" algn="ctr">
            <a:noFill/>
            <a:miter lim="800000"/>
            <a:headEnd/>
            <a:tailEnd/>
          </a:ln>
        </p:spPr>
        <p:txBody>
          <a:bodyPr wrap="none" anchor="ctr"/>
          <a:lstStyle/>
          <a:p>
            <a:r>
              <a:rPr lang="tr-TR" sz="1000"/>
              <a:t>Kullanılabilirlik </a:t>
            </a:r>
          </a:p>
          <a:p>
            <a:r>
              <a:rPr lang="tr-TR" sz="1000"/>
              <a:t>ve </a:t>
            </a:r>
          </a:p>
          <a:p>
            <a:r>
              <a:rPr lang="tr-TR" sz="1000"/>
              <a:t>Güvenlik Testi</a:t>
            </a:r>
          </a:p>
        </p:txBody>
      </p:sp>
      <p:sp>
        <p:nvSpPr>
          <p:cNvPr id="12306" name="Rectangle 53"/>
          <p:cNvSpPr>
            <a:spLocks noChangeArrowheads="1"/>
          </p:cNvSpPr>
          <p:nvPr/>
        </p:nvSpPr>
        <p:spPr bwMode="auto">
          <a:xfrm>
            <a:off x="7772400" y="2776538"/>
            <a:ext cx="990600" cy="609600"/>
          </a:xfrm>
          <a:prstGeom prst="rect">
            <a:avLst/>
          </a:prstGeom>
          <a:noFill/>
          <a:ln w="9525" algn="ctr">
            <a:noFill/>
            <a:miter lim="800000"/>
            <a:headEnd/>
            <a:tailEnd/>
          </a:ln>
        </p:spPr>
        <p:txBody>
          <a:bodyPr wrap="none" anchor="ctr"/>
          <a:lstStyle/>
          <a:p>
            <a:r>
              <a:rPr lang="tr-TR" sz="1000"/>
              <a:t>Başarım </a:t>
            </a:r>
          </a:p>
          <a:p>
            <a:r>
              <a:rPr lang="tr-TR" sz="1000"/>
              <a:t>ve </a:t>
            </a:r>
          </a:p>
          <a:p>
            <a:r>
              <a:rPr lang="tr-TR" sz="1000"/>
              <a:t>Germe Testi</a:t>
            </a:r>
          </a:p>
        </p:txBody>
      </p:sp>
      <p:sp>
        <p:nvSpPr>
          <p:cNvPr id="12307" name="Rectangle 54"/>
          <p:cNvSpPr>
            <a:spLocks noChangeArrowheads="1"/>
          </p:cNvSpPr>
          <p:nvPr/>
        </p:nvSpPr>
        <p:spPr bwMode="auto">
          <a:xfrm>
            <a:off x="8029575" y="2138363"/>
            <a:ext cx="990600" cy="609600"/>
          </a:xfrm>
          <a:prstGeom prst="rect">
            <a:avLst/>
          </a:prstGeom>
          <a:noFill/>
          <a:ln w="9525" algn="ctr">
            <a:noFill/>
            <a:miter lim="800000"/>
            <a:headEnd/>
            <a:tailEnd/>
          </a:ln>
        </p:spPr>
        <p:txBody>
          <a:bodyPr wrap="none" anchor="ctr"/>
          <a:lstStyle/>
          <a:p>
            <a:r>
              <a:rPr lang="tr-TR" sz="1000"/>
              <a:t>Sistem testi </a:t>
            </a:r>
          </a:p>
          <a:p>
            <a:r>
              <a:rPr lang="tr-TR" sz="1000"/>
              <a:t>Ve</a:t>
            </a:r>
          </a:p>
          <a:p>
            <a:r>
              <a:rPr lang="tr-TR" sz="1000"/>
              <a:t>Uygulama </a:t>
            </a:r>
          </a:p>
        </p:txBody>
      </p:sp>
    </p:spTree>
  </p:cSld>
  <p:clrMapOvr>
    <a:masterClrMapping/>
  </p:clrMapOvr>
  <p:transition spd="med">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ftr" sz="quarter" idx="11"/>
          </p:nvPr>
        </p:nvSpPr>
        <p:spPr>
          <a:noFill/>
        </p:spPr>
        <p:txBody>
          <a:bodyPr/>
          <a:lstStyle/>
          <a:p>
            <a:r>
              <a:rPr lang="tr-TR"/>
              <a:t>Yazılım Müh.[YYurtaY 7.hft]</a:t>
            </a:r>
          </a:p>
        </p:txBody>
      </p:sp>
      <p:sp>
        <p:nvSpPr>
          <p:cNvPr id="13315" name="Rectangle 10"/>
          <p:cNvSpPr>
            <a:spLocks noGrp="1" noChangeArrowheads="1"/>
          </p:cNvSpPr>
          <p:nvPr>
            <p:ph type="sldNum" sz="quarter" idx="12"/>
          </p:nvPr>
        </p:nvSpPr>
        <p:spPr>
          <a:noFill/>
        </p:spPr>
        <p:txBody>
          <a:bodyPr/>
          <a:lstStyle/>
          <a:p>
            <a:fld id="{426C12BB-6461-4D5C-88C8-90C9E8D2476E}" type="slidenum">
              <a:rPr lang="tr-TR" smtClean="0"/>
              <a:pPr/>
              <a:t>11</a:t>
            </a:fld>
            <a:endParaRPr lang="tr-TR" smtClean="0"/>
          </a:p>
        </p:txBody>
      </p:sp>
      <p:sp>
        <p:nvSpPr>
          <p:cNvPr id="199729" name="Rectangle 49"/>
          <p:cNvSpPr>
            <a:spLocks noChangeArrowheads="1"/>
          </p:cNvSpPr>
          <p:nvPr/>
        </p:nvSpPr>
        <p:spPr bwMode="auto">
          <a:xfrm>
            <a:off x="1143000" y="3505200"/>
            <a:ext cx="7391400" cy="2971800"/>
          </a:xfrm>
          <a:prstGeom prst="rect">
            <a:avLst/>
          </a:prstGeom>
          <a:solidFill>
            <a:srgbClr val="FFFF99"/>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endParaRPr lang="tr-TR">
              <a:cs typeface="+mn-cs"/>
            </a:endParaRPr>
          </a:p>
        </p:txBody>
      </p:sp>
      <p:sp>
        <p:nvSpPr>
          <p:cNvPr id="13317" name="Rectangle 45"/>
          <p:cNvSpPr>
            <a:spLocks noChangeArrowheads="1"/>
          </p:cNvSpPr>
          <p:nvPr/>
        </p:nvSpPr>
        <p:spPr bwMode="auto">
          <a:xfrm>
            <a:off x="1066800" y="2438400"/>
            <a:ext cx="7772400" cy="1524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3318" name="Rectangle 3"/>
          <p:cNvSpPr>
            <a:spLocks noGrp="1" noChangeArrowheads="1"/>
          </p:cNvSpPr>
          <p:nvPr>
            <p:ph type="subTitle" idx="1"/>
          </p:nvPr>
        </p:nvSpPr>
        <p:spPr>
          <a:xfrm>
            <a:off x="1219200" y="914400"/>
            <a:ext cx="7772400" cy="5410200"/>
          </a:xfrm>
        </p:spPr>
        <p:txBody>
          <a:bodyPr/>
          <a:lstStyle/>
          <a:p>
            <a:pPr marL="476250" indent="-476250" algn="just" eaLnBrk="1" hangingPunct="1">
              <a:lnSpc>
                <a:spcPct val="90000"/>
              </a:lnSpc>
              <a:buFont typeface="Wingdings" pitchFamily="2" charset="2"/>
              <a:buAutoNum type="arabicPeriod"/>
            </a:pPr>
            <a:r>
              <a:rPr lang="tr-TR" sz="2000" smtClean="0">
                <a:solidFill>
                  <a:schemeClr val="tx2"/>
                </a:solidFill>
              </a:rPr>
              <a:t>Birim Testi (</a:t>
            </a:r>
            <a:r>
              <a:rPr lang="tr-TR" sz="1600" smtClean="0">
                <a:solidFill>
                  <a:schemeClr val="tx2"/>
                </a:solidFill>
              </a:rPr>
              <a:t>En küçük birimlerin testi</a:t>
            </a:r>
            <a:r>
              <a:rPr lang="tr-TR" sz="2000" smtClean="0">
                <a:solidFill>
                  <a:schemeClr val="tx2"/>
                </a:solidFill>
              </a:rPr>
              <a:t> …) ,</a:t>
            </a:r>
          </a:p>
          <a:p>
            <a:pPr marL="476250" indent="-476250" algn="just" eaLnBrk="1" hangingPunct="1">
              <a:lnSpc>
                <a:spcPct val="90000"/>
              </a:lnSpc>
              <a:buFont typeface="Wingdings" pitchFamily="2" charset="2"/>
              <a:buAutoNum type="arabicPeriod"/>
            </a:pPr>
            <a:r>
              <a:rPr lang="tr-TR" sz="2000" smtClean="0">
                <a:solidFill>
                  <a:srgbClr val="0099CC"/>
                </a:solidFill>
              </a:rPr>
              <a:t>Tümleştirme Testi (</a:t>
            </a:r>
            <a:r>
              <a:rPr lang="tr-TR" sz="1600" smtClean="0">
                <a:solidFill>
                  <a:srgbClr val="0099CC"/>
                </a:solidFill>
              </a:rPr>
              <a:t>Yaz.ve Don.kay.birlikte çalışma testi</a:t>
            </a:r>
            <a:r>
              <a:rPr lang="tr-TR" sz="2000" smtClean="0">
                <a:solidFill>
                  <a:srgbClr val="0099CC"/>
                </a:solidFill>
              </a:rPr>
              <a:t> …),</a:t>
            </a:r>
          </a:p>
          <a:p>
            <a:pPr marL="476250" indent="-476250" algn="just" eaLnBrk="1" hangingPunct="1">
              <a:lnSpc>
                <a:spcPct val="90000"/>
              </a:lnSpc>
              <a:buFont typeface="Wingdings" pitchFamily="2" charset="2"/>
              <a:buAutoNum type="arabicPeriod"/>
            </a:pPr>
            <a:r>
              <a:rPr lang="tr-TR" sz="2000" smtClean="0">
                <a:solidFill>
                  <a:schemeClr val="tx2"/>
                </a:solidFill>
              </a:rPr>
              <a:t>Yeterlilik Testi (</a:t>
            </a:r>
            <a:r>
              <a:rPr lang="tr-TR" sz="1600" smtClean="0">
                <a:solidFill>
                  <a:schemeClr val="tx2"/>
                </a:solidFill>
              </a:rPr>
              <a:t>Tümleştirme testin sonra yapılan testlerdir …</a:t>
            </a:r>
            <a:r>
              <a:rPr lang="tr-TR" sz="2000" smtClean="0">
                <a:solidFill>
                  <a:schemeClr val="tx2"/>
                </a:solidFill>
              </a:rPr>
              <a:t>),</a:t>
            </a:r>
          </a:p>
          <a:p>
            <a:pPr marL="476250" indent="-476250" algn="just" eaLnBrk="1" hangingPunct="1">
              <a:lnSpc>
                <a:spcPct val="90000"/>
              </a:lnSpc>
              <a:buFont typeface="Wingdings" pitchFamily="2" charset="2"/>
              <a:buAutoNum type="arabicPeriod"/>
            </a:pPr>
            <a:r>
              <a:rPr lang="tr-TR" sz="2000" smtClean="0">
                <a:solidFill>
                  <a:srgbClr val="0099CC"/>
                </a:solidFill>
              </a:rPr>
              <a:t>Sistem Testi (</a:t>
            </a:r>
            <a:r>
              <a:rPr lang="tr-TR" sz="1600" smtClean="0">
                <a:solidFill>
                  <a:srgbClr val="0099CC"/>
                </a:solidFill>
              </a:rPr>
              <a:t>Sistemin tümü üzerinde yapılan testlerdir</a:t>
            </a:r>
            <a:r>
              <a:rPr lang="tr-TR" sz="2000" smtClean="0">
                <a:solidFill>
                  <a:srgbClr val="0099CC"/>
                </a:solidFill>
              </a:rPr>
              <a:t>…) ,</a:t>
            </a:r>
          </a:p>
          <a:p>
            <a:pPr marL="476250" indent="-476250" algn="just" eaLnBrk="1" hangingPunct="1">
              <a:lnSpc>
                <a:spcPct val="90000"/>
              </a:lnSpc>
              <a:buFont typeface="Wingdings" pitchFamily="2" charset="2"/>
              <a:buAutoNum type="arabicPeriod"/>
            </a:pPr>
            <a:r>
              <a:rPr lang="tr-TR" sz="2000" smtClean="0">
                <a:solidFill>
                  <a:schemeClr val="tx2"/>
                </a:solidFill>
              </a:rPr>
              <a:t>Kabul Testleri (</a:t>
            </a:r>
            <a:r>
              <a:rPr lang="tr-TR" sz="1600" smtClean="0">
                <a:solidFill>
                  <a:schemeClr val="tx2"/>
                </a:solidFill>
              </a:rPr>
              <a:t>Müş.İsteklerinin kabulüne yönelik testlerdir</a:t>
            </a:r>
            <a:r>
              <a:rPr lang="tr-TR" sz="2000" smtClean="0">
                <a:solidFill>
                  <a:schemeClr val="tx2"/>
                </a:solidFill>
              </a:rPr>
              <a:t>…),</a:t>
            </a:r>
          </a:p>
          <a:p>
            <a:pPr marL="476250" indent="-476250" algn="just" eaLnBrk="1" hangingPunct="1">
              <a:lnSpc>
                <a:spcPct val="90000"/>
              </a:lnSpc>
            </a:pPr>
            <a:endParaRPr lang="tr-TR" sz="2000" smtClean="0">
              <a:solidFill>
                <a:schemeClr val="tx2"/>
              </a:solidFill>
            </a:endParaRPr>
          </a:p>
          <a:p>
            <a:pPr marL="476250" indent="-476250" algn="just" eaLnBrk="1" hangingPunct="1">
              <a:lnSpc>
                <a:spcPct val="90000"/>
              </a:lnSpc>
            </a:pPr>
            <a:r>
              <a:rPr lang="tr-TR" sz="2000" smtClean="0">
                <a:solidFill>
                  <a:schemeClr val="tx2"/>
                </a:solidFill>
              </a:rPr>
              <a:t>     Test Yönetimi (</a:t>
            </a:r>
            <a:r>
              <a:rPr lang="tr-TR" sz="1600" smtClean="0">
                <a:solidFill>
                  <a:schemeClr val="tx2"/>
                </a:solidFill>
              </a:rPr>
              <a:t>Büyük Projeler için geçerli</a:t>
            </a:r>
            <a:r>
              <a:rPr lang="tr-TR" sz="2000" smtClean="0">
                <a:solidFill>
                  <a:schemeClr val="tx2"/>
                </a:solidFill>
              </a:rPr>
              <a:t> …).</a:t>
            </a:r>
          </a:p>
          <a:p>
            <a:pPr marL="476250" indent="-476250" algn="just" eaLnBrk="1" hangingPunct="1">
              <a:lnSpc>
                <a:spcPct val="90000"/>
              </a:lnSpc>
            </a:pPr>
            <a:endParaRPr lang="tr-TR" sz="2400" smtClean="0">
              <a:solidFill>
                <a:schemeClr val="tx2"/>
              </a:solidFill>
            </a:endParaRPr>
          </a:p>
        </p:txBody>
      </p:sp>
      <p:sp>
        <p:nvSpPr>
          <p:cNvPr id="199684"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3320"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199711" name="AutoShape 31"/>
          <p:cNvSpPr>
            <a:spLocks noChangeArrowheads="1"/>
          </p:cNvSpPr>
          <p:nvPr/>
        </p:nvSpPr>
        <p:spPr bwMode="auto">
          <a:xfrm>
            <a:off x="1295400" y="4267200"/>
            <a:ext cx="1752600" cy="457200"/>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dirty="0">
                <a:cs typeface="+mn-cs"/>
              </a:rPr>
              <a:t>Sistem İsterleri </a:t>
            </a:r>
          </a:p>
          <a:p>
            <a:pPr algn="ctr">
              <a:defRPr/>
            </a:pPr>
            <a:r>
              <a:rPr lang="tr-TR" sz="1200" dirty="0">
                <a:cs typeface="+mn-cs"/>
              </a:rPr>
              <a:t>Çözümlenmesi</a:t>
            </a:r>
          </a:p>
        </p:txBody>
      </p:sp>
      <p:sp>
        <p:nvSpPr>
          <p:cNvPr id="199712" name="AutoShape 32"/>
          <p:cNvSpPr>
            <a:spLocks noChangeArrowheads="1"/>
          </p:cNvSpPr>
          <p:nvPr/>
        </p:nvSpPr>
        <p:spPr bwMode="auto">
          <a:xfrm>
            <a:off x="5867400" y="41910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kabul Testi</a:t>
            </a:r>
          </a:p>
        </p:txBody>
      </p:sp>
      <p:sp>
        <p:nvSpPr>
          <p:cNvPr id="199713" name="AutoShape 33"/>
          <p:cNvSpPr>
            <a:spLocks noChangeArrowheads="1"/>
          </p:cNvSpPr>
          <p:nvPr/>
        </p:nvSpPr>
        <p:spPr bwMode="auto">
          <a:xfrm>
            <a:off x="2590800" y="50292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14" name="AutoShape 34"/>
          <p:cNvSpPr>
            <a:spLocks noChangeArrowheads="1"/>
          </p:cNvSpPr>
          <p:nvPr/>
        </p:nvSpPr>
        <p:spPr bwMode="auto">
          <a:xfrm>
            <a:off x="2743200" y="51816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15" name="AutoShape 35"/>
          <p:cNvSpPr>
            <a:spLocks noChangeArrowheads="1"/>
          </p:cNvSpPr>
          <p:nvPr/>
        </p:nvSpPr>
        <p:spPr bwMode="auto">
          <a:xfrm>
            <a:off x="2895600" y="53340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Yaz.İsterleri</a:t>
            </a:r>
          </a:p>
          <a:p>
            <a:pPr algn="ctr">
              <a:defRPr/>
            </a:pPr>
            <a:r>
              <a:rPr lang="tr-TR" sz="1400">
                <a:cs typeface="+mn-cs"/>
              </a:rPr>
              <a:t>Belirtimi</a:t>
            </a:r>
          </a:p>
        </p:txBody>
      </p:sp>
      <p:sp>
        <p:nvSpPr>
          <p:cNvPr id="199716" name="Line 36"/>
          <p:cNvSpPr>
            <a:spLocks noChangeShapeType="1"/>
          </p:cNvSpPr>
          <p:nvPr/>
        </p:nvSpPr>
        <p:spPr bwMode="auto">
          <a:xfrm>
            <a:off x="1905000" y="4800600"/>
            <a:ext cx="0" cy="76200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17" name="Line 37"/>
          <p:cNvSpPr>
            <a:spLocks noChangeShapeType="1"/>
          </p:cNvSpPr>
          <p:nvPr/>
        </p:nvSpPr>
        <p:spPr bwMode="auto">
          <a:xfrm>
            <a:off x="1905000" y="5562600"/>
            <a:ext cx="3810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18" name="Line 38"/>
          <p:cNvSpPr>
            <a:spLocks noChangeShapeType="1"/>
          </p:cNvSpPr>
          <p:nvPr/>
        </p:nvSpPr>
        <p:spPr bwMode="auto">
          <a:xfrm>
            <a:off x="3657600" y="4419600"/>
            <a:ext cx="20574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19" name="AutoShape 39"/>
          <p:cNvSpPr>
            <a:spLocks noChangeArrowheads="1"/>
          </p:cNvSpPr>
          <p:nvPr/>
        </p:nvSpPr>
        <p:spPr bwMode="auto">
          <a:xfrm>
            <a:off x="5029200" y="50292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20" name="AutoShape 40"/>
          <p:cNvSpPr>
            <a:spLocks noChangeArrowheads="1"/>
          </p:cNvSpPr>
          <p:nvPr/>
        </p:nvSpPr>
        <p:spPr bwMode="auto">
          <a:xfrm>
            <a:off x="5181600" y="51816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199721" name="AutoShape 41"/>
          <p:cNvSpPr>
            <a:spLocks noChangeArrowheads="1"/>
          </p:cNvSpPr>
          <p:nvPr/>
        </p:nvSpPr>
        <p:spPr bwMode="auto">
          <a:xfrm>
            <a:off x="5334000" y="5334000"/>
            <a:ext cx="1371600" cy="10668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Kabul Testi </a:t>
            </a:r>
          </a:p>
          <a:p>
            <a:pPr algn="ctr">
              <a:defRPr/>
            </a:pPr>
            <a:r>
              <a:rPr lang="tr-TR" sz="1400">
                <a:cs typeface="+mn-cs"/>
              </a:rPr>
              <a:t>Tanımlaması</a:t>
            </a:r>
          </a:p>
        </p:txBody>
      </p:sp>
      <p:sp>
        <p:nvSpPr>
          <p:cNvPr id="199722" name="Line 42"/>
          <p:cNvSpPr>
            <a:spLocks noChangeShapeType="1"/>
          </p:cNvSpPr>
          <p:nvPr/>
        </p:nvSpPr>
        <p:spPr bwMode="auto">
          <a:xfrm flipV="1">
            <a:off x="3657600" y="4419600"/>
            <a:ext cx="0" cy="53340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23" name="Line 43"/>
          <p:cNvSpPr>
            <a:spLocks noChangeShapeType="1"/>
          </p:cNvSpPr>
          <p:nvPr/>
        </p:nvSpPr>
        <p:spPr bwMode="auto">
          <a:xfrm>
            <a:off x="6934200" y="5867400"/>
            <a:ext cx="381000" cy="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9724" name="Line 44"/>
          <p:cNvSpPr>
            <a:spLocks noChangeShapeType="1"/>
          </p:cNvSpPr>
          <p:nvPr/>
        </p:nvSpPr>
        <p:spPr bwMode="auto">
          <a:xfrm flipV="1">
            <a:off x="7315200" y="4724400"/>
            <a:ext cx="0" cy="1143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3335" name="Text Box 47"/>
          <p:cNvSpPr txBox="1">
            <a:spLocks noChangeArrowheads="1"/>
          </p:cNvSpPr>
          <p:nvPr/>
        </p:nvSpPr>
        <p:spPr bwMode="auto">
          <a:xfrm>
            <a:off x="3576638" y="3886200"/>
            <a:ext cx="3124200" cy="457200"/>
          </a:xfrm>
          <a:prstGeom prst="rect">
            <a:avLst/>
          </a:prstGeom>
          <a:noFill/>
          <a:ln w="9525" algn="ctr">
            <a:noFill/>
            <a:miter lim="800000"/>
            <a:headEnd/>
            <a:tailEnd/>
          </a:ln>
        </p:spPr>
        <p:txBody>
          <a:bodyPr>
            <a:spAutoFit/>
          </a:bodyPr>
          <a:lstStyle/>
          <a:p>
            <a:pPr>
              <a:spcBef>
                <a:spcPct val="50000"/>
              </a:spcBef>
            </a:pPr>
            <a:r>
              <a:rPr lang="tr-TR" sz="1200"/>
              <a:t>Yazılım isterlerine göre test senaryoları</a:t>
            </a:r>
          </a:p>
        </p:txBody>
      </p:sp>
      <p:sp>
        <p:nvSpPr>
          <p:cNvPr id="13336" name="Text Box 48"/>
          <p:cNvSpPr txBox="1">
            <a:spLocks noChangeArrowheads="1"/>
          </p:cNvSpPr>
          <p:nvPr/>
        </p:nvSpPr>
        <p:spPr bwMode="auto">
          <a:xfrm>
            <a:off x="1143000" y="3505200"/>
            <a:ext cx="1524000" cy="457200"/>
          </a:xfrm>
          <a:prstGeom prst="rect">
            <a:avLst/>
          </a:prstGeom>
          <a:noFill/>
          <a:ln w="9525" algn="ctr">
            <a:noFill/>
            <a:miter lim="800000"/>
            <a:headEnd/>
            <a:tailEnd/>
          </a:ln>
        </p:spPr>
        <p:txBody>
          <a:bodyPr>
            <a:spAutoFit/>
          </a:bodyPr>
          <a:lstStyle/>
          <a:p>
            <a:pPr>
              <a:spcBef>
                <a:spcPct val="50000"/>
              </a:spcBef>
            </a:pPr>
            <a:r>
              <a:rPr lang="tr-TR" sz="1200" b="1" i="1"/>
              <a:t>Doğrulama Testi</a:t>
            </a:r>
          </a:p>
        </p:txBody>
      </p:sp>
    </p:spTree>
  </p:cSld>
  <p:clrMapOvr>
    <a:masterClrMapping/>
  </p:clrMapOvr>
  <p:transition spd="med">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ChangeArrowheads="1"/>
          </p:cNvSpPr>
          <p:nvPr>
            <p:ph type="ftr" sz="quarter" idx="11"/>
          </p:nvPr>
        </p:nvSpPr>
        <p:spPr>
          <a:noFill/>
        </p:spPr>
        <p:txBody>
          <a:bodyPr/>
          <a:lstStyle/>
          <a:p>
            <a:r>
              <a:rPr lang="tr-TR"/>
              <a:t>Yazılım Müh.[YYurtaY 7.hft]</a:t>
            </a:r>
          </a:p>
        </p:txBody>
      </p:sp>
      <p:sp>
        <p:nvSpPr>
          <p:cNvPr id="14339" name="Rectangle 10"/>
          <p:cNvSpPr>
            <a:spLocks noGrp="1" noChangeArrowheads="1"/>
          </p:cNvSpPr>
          <p:nvPr>
            <p:ph type="sldNum" sz="quarter" idx="12"/>
          </p:nvPr>
        </p:nvSpPr>
        <p:spPr>
          <a:noFill/>
        </p:spPr>
        <p:txBody>
          <a:bodyPr/>
          <a:lstStyle/>
          <a:p>
            <a:fld id="{B2D02C12-D2F3-46BA-A34D-C3EF416EBB4A}" type="slidenum">
              <a:rPr lang="tr-TR" smtClean="0"/>
              <a:pPr/>
              <a:t>12</a:t>
            </a:fld>
            <a:endParaRPr lang="tr-TR" smtClean="0"/>
          </a:p>
        </p:txBody>
      </p:sp>
      <p:sp>
        <p:nvSpPr>
          <p:cNvPr id="14340" name="Rectangle 4"/>
          <p:cNvSpPr>
            <a:spLocks noGrp="1" noChangeArrowheads="1"/>
          </p:cNvSpPr>
          <p:nvPr>
            <p:ph type="subTitle" idx="1"/>
          </p:nvPr>
        </p:nvSpPr>
        <p:spPr>
          <a:xfrm>
            <a:off x="1066800" y="1066800"/>
            <a:ext cx="7772400" cy="5181600"/>
          </a:xfrm>
        </p:spPr>
        <p:txBody>
          <a:bodyPr/>
          <a:lstStyle/>
          <a:p>
            <a:pPr marL="476250" indent="-476250" algn="just" eaLnBrk="1" hangingPunct="1">
              <a:lnSpc>
                <a:spcPct val="90000"/>
              </a:lnSpc>
            </a:pPr>
            <a:r>
              <a:rPr lang="tr-TR" sz="2000" b="1" smtClean="0">
                <a:solidFill>
                  <a:schemeClr val="tx2"/>
                </a:solidFill>
              </a:rPr>
              <a:t>Hata Ayıklama</a:t>
            </a:r>
            <a:r>
              <a:rPr lang="tr-TR" sz="2000" smtClean="0">
                <a:solidFill>
                  <a:schemeClr val="tx2"/>
                </a:solidFill>
              </a:rPr>
              <a:t> : </a:t>
            </a:r>
            <a:r>
              <a:rPr lang="tr-TR" sz="1800" smtClean="0">
                <a:solidFill>
                  <a:schemeClr val="tx2"/>
                </a:solidFill>
              </a:rPr>
              <a:t>En büyük sorunlardan biri hata durumunda hangi bileşenin kusurlu olduğunun belirlenmesidir.</a:t>
            </a:r>
          </a:p>
          <a:p>
            <a:pPr marL="476250" indent="-476250" algn="just" eaLnBrk="1" hangingPunct="1">
              <a:lnSpc>
                <a:spcPct val="90000"/>
              </a:lnSpc>
            </a:pPr>
            <a:endParaRPr lang="tr-TR" sz="1800" smtClean="0">
              <a:solidFill>
                <a:schemeClr val="tx2"/>
              </a:solidFill>
            </a:endParaRPr>
          </a:p>
        </p:txBody>
      </p:sp>
      <p:sp>
        <p:nvSpPr>
          <p:cNvPr id="201733" name="Rectangle 5"/>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4342" name="Rectangle 6"/>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grpSp>
        <p:nvGrpSpPr>
          <p:cNvPr id="14343" name="Group 50"/>
          <p:cNvGrpSpPr>
            <a:grpSpLocks/>
          </p:cNvGrpSpPr>
          <p:nvPr/>
        </p:nvGrpSpPr>
        <p:grpSpPr bwMode="auto">
          <a:xfrm>
            <a:off x="990600" y="1981200"/>
            <a:ext cx="7924800" cy="3886200"/>
            <a:chOff x="672" y="1248"/>
            <a:chExt cx="4992" cy="2448"/>
          </a:xfrm>
        </p:grpSpPr>
        <p:sp>
          <p:nvSpPr>
            <p:cNvPr id="14344" name="Rectangle 3"/>
            <p:cNvSpPr>
              <a:spLocks noChangeArrowheads="1"/>
            </p:cNvSpPr>
            <p:nvPr/>
          </p:nvSpPr>
          <p:spPr bwMode="auto">
            <a:xfrm>
              <a:off x="672" y="1536"/>
              <a:ext cx="4896" cy="96"/>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grpSp>
          <p:nvGrpSpPr>
            <p:cNvPr id="14345" name="Group 27"/>
            <p:cNvGrpSpPr>
              <a:grpSpLocks/>
            </p:cNvGrpSpPr>
            <p:nvPr/>
          </p:nvGrpSpPr>
          <p:grpSpPr bwMode="auto">
            <a:xfrm>
              <a:off x="768" y="1392"/>
              <a:ext cx="864" cy="1056"/>
              <a:chOff x="1104" y="1392"/>
              <a:chExt cx="1056" cy="864"/>
            </a:xfrm>
          </p:grpSpPr>
          <p:sp>
            <p:nvSpPr>
              <p:cNvPr id="201751" name="AutoShape 23"/>
              <p:cNvSpPr>
                <a:spLocks noChangeArrowheads="1"/>
              </p:cNvSpPr>
              <p:nvPr/>
            </p:nvSpPr>
            <p:spPr bwMode="auto">
              <a:xfrm>
                <a:off x="1104" y="1392"/>
                <a:ext cx="864" cy="67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201752" name="AutoShape 24"/>
              <p:cNvSpPr>
                <a:spLocks noChangeArrowheads="1"/>
              </p:cNvSpPr>
              <p:nvPr/>
            </p:nvSpPr>
            <p:spPr bwMode="auto">
              <a:xfrm>
                <a:off x="1201" y="1488"/>
                <a:ext cx="863" cy="673"/>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endParaRPr lang="tr-TR">
                  <a:cs typeface="+mn-cs"/>
                </a:endParaRPr>
              </a:p>
            </p:txBody>
          </p:sp>
          <p:sp>
            <p:nvSpPr>
              <p:cNvPr id="201753" name="AutoShape 25"/>
              <p:cNvSpPr>
                <a:spLocks noChangeArrowheads="1"/>
              </p:cNvSpPr>
              <p:nvPr/>
            </p:nvSpPr>
            <p:spPr bwMode="auto">
              <a:xfrm>
                <a:off x="1296" y="1584"/>
                <a:ext cx="864" cy="67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Test</a:t>
                </a:r>
              </a:p>
              <a:p>
                <a:pPr algn="ctr">
                  <a:defRPr/>
                </a:pPr>
                <a:r>
                  <a:rPr lang="tr-TR" sz="1400">
                    <a:cs typeface="+mn-cs"/>
                  </a:rPr>
                  <a:t>Senaryoları</a:t>
                </a:r>
              </a:p>
            </p:txBody>
          </p:sp>
        </p:grpSp>
        <p:sp>
          <p:nvSpPr>
            <p:cNvPr id="201754" name="AutoShape 26"/>
            <p:cNvSpPr>
              <a:spLocks noChangeArrowheads="1"/>
            </p:cNvSpPr>
            <p:nvPr/>
          </p:nvSpPr>
          <p:spPr bwMode="auto">
            <a:xfrm>
              <a:off x="4800" y="1392"/>
              <a:ext cx="672" cy="672"/>
            </a:xfrm>
            <a:prstGeom prst="foldedCorner">
              <a:avLst>
                <a:gd name="adj" fmla="val 12500"/>
              </a:avLst>
            </a:prstGeom>
            <a:solidFill>
              <a:schemeClr val="accent2">
                <a:lumMod val="60000"/>
                <a:lumOff val="4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Test</a:t>
              </a:r>
            </a:p>
            <a:p>
              <a:pPr algn="ctr">
                <a:defRPr/>
              </a:pPr>
              <a:r>
                <a:rPr lang="tr-TR" sz="1400">
                  <a:cs typeface="+mn-cs"/>
                </a:rPr>
                <a:t>Sonuç</a:t>
              </a:r>
            </a:p>
            <a:p>
              <a:pPr algn="ctr">
                <a:defRPr/>
              </a:pPr>
              <a:r>
                <a:rPr lang="tr-TR" sz="1400">
                  <a:cs typeface="+mn-cs"/>
                </a:rPr>
                <a:t>Raporu</a:t>
              </a:r>
            </a:p>
          </p:txBody>
        </p:sp>
        <p:sp>
          <p:nvSpPr>
            <p:cNvPr id="201756" name="AutoShape 28"/>
            <p:cNvSpPr>
              <a:spLocks noChangeArrowheads="1"/>
            </p:cNvSpPr>
            <p:nvPr/>
          </p:nvSpPr>
          <p:spPr bwMode="auto">
            <a:xfrm>
              <a:off x="1872" y="2304"/>
              <a:ext cx="672" cy="67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Ek</a:t>
              </a:r>
            </a:p>
            <a:p>
              <a:pPr algn="ctr">
                <a:defRPr/>
              </a:pPr>
              <a:r>
                <a:rPr lang="tr-TR" sz="1400">
                  <a:cs typeface="+mn-cs"/>
                </a:rPr>
                <a:t>Test </a:t>
              </a:r>
            </a:p>
            <a:p>
              <a:pPr algn="ctr">
                <a:defRPr/>
              </a:pPr>
              <a:r>
                <a:rPr lang="tr-TR" sz="1400">
                  <a:cs typeface="+mn-cs"/>
                </a:rPr>
                <a:t>Senaryoları</a:t>
              </a:r>
            </a:p>
          </p:txBody>
        </p:sp>
        <p:sp>
          <p:nvSpPr>
            <p:cNvPr id="201758" name="AutoShape 30"/>
            <p:cNvSpPr>
              <a:spLocks noChangeArrowheads="1"/>
            </p:cNvSpPr>
            <p:nvPr/>
          </p:nvSpPr>
          <p:spPr bwMode="auto">
            <a:xfrm>
              <a:off x="1200" y="3024"/>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Bağlanım</a:t>
              </a:r>
            </a:p>
            <a:p>
              <a:pPr algn="ctr">
                <a:defRPr/>
              </a:pPr>
              <a:r>
                <a:rPr lang="tr-TR" sz="1400">
                  <a:cs typeface="+mn-cs"/>
                </a:rPr>
                <a:t>Testleri</a:t>
              </a:r>
            </a:p>
          </p:txBody>
        </p:sp>
        <p:sp>
          <p:nvSpPr>
            <p:cNvPr id="201759" name="AutoShape 31"/>
            <p:cNvSpPr>
              <a:spLocks noChangeArrowheads="1"/>
            </p:cNvSpPr>
            <p:nvPr/>
          </p:nvSpPr>
          <p:spPr bwMode="auto">
            <a:xfrm>
              <a:off x="2688" y="3024"/>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Kod</a:t>
              </a:r>
            </a:p>
            <a:p>
              <a:pPr algn="ctr">
                <a:defRPr/>
              </a:pPr>
              <a:r>
                <a:rPr lang="tr-TR" sz="1400">
                  <a:cs typeface="+mn-cs"/>
                </a:rPr>
                <a:t>Düzeltme</a:t>
              </a:r>
            </a:p>
          </p:txBody>
        </p:sp>
        <p:sp>
          <p:nvSpPr>
            <p:cNvPr id="201761" name="AutoShape 33"/>
            <p:cNvSpPr>
              <a:spLocks noChangeArrowheads="1"/>
            </p:cNvSpPr>
            <p:nvPr/>
          </p:nvSpPr>
          <p:spPr bwMode="auto">
            <a:xfrm>
              <a:off x="3888" y="3024"/>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Kesin</a:t>
              </a:r>
            </a:p>
            <a:p>
              <a:pPr algn="ctr">
                <a:defRPr/>
              </a:pPr>
              <a:r>
                <a:rPr lang="tr-TR" sz="1400">
                  <a:cs typeface="+mn-cs"/>
                </a:rPr>
                <a:t>Sebepler</a:t>
              </a:r>
            </a:p>
          </p:txBody>
        </p:sp>
        <p:sp>
          <p:nvSpPr>
            <p:cNvPr id="201762" name="AutoShape 34"/>
            <p:cNvSpPr>
              <a:spLocks noChangeArrowheads="1"/>
            </p:cNvSpPr>
            <p:nvPr/>
          </p:nvSpPr>
          <p:spPr bwMode="auto">
            <a:xfrm>
              <a:off x="2832" y="2160"/>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Ek</a:t>
              </a:r>
            </a:p>
            <a:p>
              <a:pPr algn="ctr">
                <a:defRPr/>
              </a:pPr>
              <a:r>
                <a:rPr lang="tr-TR" sz="1400">
                  <a:cs typeface="+mn-cs"/>
                </a:rPr>
                <a:t>Testler</a:t>
              </a:r>
            </a:p>
          </p:txBody>
        </p:sp>
        <p:sp>
          <p:nvSpPr>
            <p:cNvPr id="201763" name="AutoShape 35"/>
            <p:cNvSpPr>
              <a:spLocks noChangeArrowheads="1"/>
            </p:cNvSpPr>
            <p:nvPr/>
          </p:nvSpPr>
          <p:spPr bwMode="auto">
            <a:xfrm>
              <a:off x="3840" y="2160"/>
              <a:ext cx="720" cy="672"/>
            </a:xfrm>
            <a:prstGeom prst="pentag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400">
                  <a:cs typeface="+mn-cs"/>
                </a:rPr>
                <a:t>Şüpheli </a:t>
              </a:r>
            </a:p>
            <a:p>
              <a:pPr algn="ctr">
                <a:defRPr/>
              </a:pPr>
              <a:r>
                <a:rPr lang="tr-TR" sz="1400">
                  <a:cs typeface="+mn-cs"/>
                </a:rPr>
                <a:t>Sebepler</a:t>
              </a:r>
            </a:p>
          </p:txBody>
        </p:sp>
        <p:sp>
          <p:nvSpPr>
            <p:cNvPr id="201764" name="AutoShape 36"/>
            <p:cNvSpPr>
              <a:spLocks noChangeArrowheads="1"/>
            </p:cNvSpPr>
            <p:nvPr/>
          </p:nvSpPr>
          <p:spPr bwMode="auto">
            <a:xfrm>
              <a:off x="4656" y="2544"/>
              <a:ext cx="1008" cy="816"/>
            </a:xfrm>
            <a:prstGeom prst="pentagon">
              <a:avLst/>
            </a:prstGeom>
            <a:solidFill>
              <a:schemeClr val="accent3">
                <a:lumMod val="75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Hata</a:t>
              </a:r>
            </a:p>
            <a:p>
              <a:pPr algn="ctr">
                <a:defRPr/>
              </a:pPr>
              <a:r>
                <a:rPr lang="tr-TR" sz="1200">
                  <a:cs typeface="+mn-cs"/>
                </a:rPr>
                <a:t>Ayıklama</a:t>
              </a:r>
            </a:p>
            <a:p>
              <a:pPr algn="ctr">
                <a:defRPr/>
              </a:pPr>
              <a:r>
                <a:rPr lang="tr-TR" sz="1200">
                  <a:cs typeface="+mn-cs"/>
                </a:rPr>
                <a:t>Çözümlenmesi</a:t>
              </a:r>
            </a:p>
          </p:txBody>
        </p:sp>
        <p:sp>
          <p:nvSpPr>
            <p:cNvPr id="14354" name="Text Box 37"/>
            <p:cNvSpPr txBox="1">
              <a:spLocks noChangeArrowheads="1"/>
            </p:cNvSpPr>
            <p:nvPr/>
          </p:nvSpPr>
          <p:spPr bwMode="auto">
            <a:xfrm>
              <a:off x="2352" y="1728"/>
              <a:ext cx="1536" cy="231"/>
            </a:xfrm>
            <a:prstGeom prst="rect">
              <a:avLst/>
            </a:prstGeom>
            <a:noFill/>
            <a:ln w="9525" algn="ctr">
              <a:noFill/>
              <a:miter lim="800000"/>
              <a:headEnd/>
              <a:tailEnd/>
            </a:ln>
          </p:spPr>
          <p:txBody>
            <a:bodyPr>
              <a:spAutoFit/>
            </a:bodyPr>
            <a:lstStyle/>
            <a:p>
              <a:pPr algn="ctr">
                <a:spcBef>
                  <a:spcPct val="50000"/>
                </a:spcBef>
              </a:pPr>
              <a:r>
                <a:rPr lang="tr-TR"/>
                <a:t>Senaryo Çalıştırma</a:t>
              </a:r>
            </a:p>
          </p:txBody>
        </p:sp>
        <p:sp>
          <p:nvSpPr>
            <p:cNvPr id="201766" name="Line 38"/>
            <p:cNvSpPr>
              <a:spLocks noChangeShapeType="1"/>
            </p:cNvSpPr>
            <p:nvPr/>
          </p:nvSpPr>
          <p:spPr bwMode="auto">
            <a:xfrm>
              <a:off x="1776" y="1824"/>
              <a:ext cx="480" cy="0"/>
            </a:xfrm>
            <a:prstGeom prst="line">
              <a:avLst/>
            </a:prstGeom>
            <a:ln>
              <a:headEnd/>
              <a:tailEnd type="triangl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lgn="ctr">
                <a:defRPr/>
              </a:pPr>
              <a:endParaRPr lang="tr-TR">
                <a:cs typeface="+mn-cs"/>
              </a:endParaRPr>
            </a:p>
          </p:txBody>
        </p:sp>
        <p:sp>
          <p:nvSpPr>
            <p:cNvPr id="201767" name="Line 39"/>
            <p:cNvSpPr>
              <a:spLocks noChangeShapeType="1"/>
            </p:cNvSpPr>
            <p:nvPr/>
          </p:nvSpPr>
          <p:spPr bwMode="auto">
            <a:xfrm>
              <a:off x="3888" y="1824"/>
              <a:ext cx="816" cy="0"/>
            </a:xfrm>
            <a:prstGeom prst="line">
              <a:avLst/>
            </a:prstGeom>
            <a:ln>
              <a:headEnd/>
              <a:tailEnd type="triangle" w="med" len="med"/>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txBody>
            <a:bodyPr/>
            <a:lstStyle/>
            <a:p>
              <a:pPr algn="ctr">
                <a:defRPr/>
              </a:pPr>
              <a:endParaRPr lang="tr-TR">
                <a:cs typeface="+mn-cs"/>
              </a:endParaRPr>
            </a:p>
          </p:txBody>
        </p:sp>
        <p:sp>
          <p:nvSpPr>
            <p:cNvPr id="201768" name="Line 40"/>
            <p:cNvSpPr>
              <a:spLocks noChangeShapeType="1"/>
            </p:cNvSpPr>
            <p:nvPr/>
          </p:nvSpPr>
          <p:spPr bwMode="auto">
            <a:xfrm>
              <a:off x="5184" y="2112"/>
              <a:ext cx="0" cy="336"/>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69" name="Line 41"/>
            <p:cNvSpPr>
              <a:spLocks noChangeShapeType="1"/>
            </p:cNvSpPr>
            <p:nvPr/>
          </p:nvSpPr>
          <p:spPr bwMode="auto">
            <a:xfrm flipH="1" flipV="1">
              <a:off x="4608" y="2544"/>
              <a:ext cx="192" cy="144"/>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0" name="Line 42"/>
            <p:cNvSpPr>
              <a:spLocks noChangeShapeType="1"/>
            </p:cNvSpPr>
            <p:nvPr/>
          </p:nvSpPr>
          <p:spPr bwMode="auto">
            <a:xfrm flipH="1">
              <a:off x="3600" y="2640"/>
              <a:ext cx="24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1" name="Line 43"/>
            <p:cNvSpPr>
              <a:spLocks noChangeShapeType="1"/>
            </p:cNvSpPr>
            <p:nvPr/>
          </p:nvSpPr>
          <p:spPr bwMode="auto">
            <a:xfrm flipH="1">
              <a:off x="2640" y="2640"/>
              <a:ext cx="192"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2" name="Line 44"/>
            <p:cNvSpPr>
              <a:spLocks noChangeShapeType="1"/>
            </p:cNvSpPr>
            <p:nvPr/>
          </p:nvSpPr>
          <p:spPr bwMode="auto">
            <a:xfrm flipH="1">
              <a:off x="4608" y="3408"/>
              <a:ext cx="192" cy="96"/>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3" name="Line 45"/>
            <p:cNvSpPr>
              <a:spLocks noChangeShapeType="1"/>
            </p:cNvSpPr>
            <p:nvPr/>
          </p:nvSpPr>
          <p:spPr bwMode="auto">
            <a:xfrm flipH="1">
              <a:off x="3504" y="3456"/>
              <a:ext cx="288"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4" name="Line 46"/>
            <p:cNvSpPr>
              <a:spLocks noChangeShapeType="1"/>
            </p:cNvSpPr>
            <p:nvPr/>
          </p:nvSpPr>
          <p:spPr bwMode="auto">
            <a:xfrm flipH="1">
              <a:off x="2064" y="3456"/>
              <a:ext cx="48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5" name="Line 47"/>
            <p:cNvSpPr>
              <a:spLocks noChangeShapeType="1"/>
            </p:cNvSpPr>
            <p:nvPr/>
          </p:nvSpPr>
          <p:spPr bwMode="auto">
            <a:xfrm flipV="1">
              <a:off x="1344" y="2592"/>
              <a:ext cx="0" cy="48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201776" name="Line 48"/>
            <p:cNvSpPr>
              <a:spLocks noChangeShapeType="1"/>
            </p:cNvSpPr>
            <p:nvPr/>
          </p:nvSpPr>
          <p:spPr bwMode="auto">
            <a:xfrm flipH="1" flipV="1">
              <a:off x="1632" y="2448"/>
              <a:ext cx="192" cy="96"/>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pic>
          <p:nvPicPr>
            <p:cNvPr id="201777" name="Picture 49" descr="j0195384"/>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flipH="1">
              <a:off x="2832" y="1248"/>
              <a:ext cx="470" cy="480"/>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4400" y="762000"/>
            <a:ext cx="7772400" cy="5715000"/>
          </a:xfrm>
          <a:solidFill>
            <a:schemeClr val="bg1"/>
          </a:solidFill>
        </p:spPr>
        <p:txBody>
          <a:bodyPr/>
          <a:lstStyle/>
          <a:p>
            <a:pPr marL="0" indent="0">
              <a:buNone/>
            </a:pPr>
            <a:r>
              <a:rPr lang="tr-TR" sz="2000" b="1" dirty="0" smtClean="0"/>
              <a:t>Entegrasyon </a:t>
            </a:r>
            <a:r>
              <a:rPr lang="tr-TR" sz="2000" b="1" dirty="0"/>
              <a:t>testi;</a:t>
            </a:r>
            <a:r>
              <a:rPr lang="tr-TR" sz="2000" dirty="0"/>
              <a:t> </a:t>
            </a:r>
          </a:p>
          <a:p>
            <a:pPr marL="0" indent="0">
              <a:buNone/>
            </a:pPr>
            <a:r>
              <a:rPr lang="tr-TR" sz="2000" dirty="0"/>
              <a:t>Yazılım yeterlilik testlerinin gerçekleştirilmesi sonrasında sistem tarafında da çalışmalar Sistem Entegrasyon Testi Hazırlıklarını </a:t>
            </a:r>
            <a:r>
              <a:rPr lang="tr-TR" sz="2000" dirty="0" smtClean="0"/>
              <a:t>Yapma </a:t>
            </a:r>
            <a:r>
              <a:rPr lang="tr-TR" sz="2000" dirty="0"/>
              <a:t>aşaması ile devam eder. </a:t>
            </a:r>
            <a:endParaRPr lang="tr-TR" sz="2000" dirty="0" smtClean="0"/>
          </a:p>
          <a:p>
            <a:pPr marL="0" indent="0">
              <a:buNone/>
            </a:pPr>
            <a:endParaRPr lang="tr-TR" sz="2000" dirty="0"/>
          </a:p>
          <a:p>
            <a:pPr marL="0" indent="0">
              <a:buNone/>
            </a:pPr>
            <a:r>
              <a:rPr lang="tr-TR" sz="2000" dirty="0" smtClean="0"/>
              <a:t>Entegrasyon </a:t>
            </a:r>
            <a:r>
              <a:rPr lang="tr-TR" sz="2000" dirty="0"/>
              <a:t>test adımları: </a:t>
            </a:r>
            <a:endParaRPr lang="tr-TR" sz="2000" dirty="0" smtClean="0"/>
          </a:p>
          <a:p>
            <a:r>
              <a:rPr lang="tr-TR" sz="2000" dirty="0" smtClean="0"/>
              <a:t>Test </a:t>
            </a:r>
            <a:r>
              <a:rPr lang="tr-TR" sz="2000" dirty="0"/>
              <a:t>tanımları belirlenir</a:t>
            </a:r>
          </a:p>
          <a:p>
            <a:r>
              <a:rPr lang="tr-TR" sz="2000" dirty="0"/>
              <a:t>Test araçları oluşturulur.</a:t>
            </a:r>
          </a:p>
          <a:p>
            <a:r>
              <a:rPr lang="tr-TR" sz="2000" dirty="0"/>
              <a:t> Test araçları için donanım geliştirme sürecine uygun olarak planlama yapılır.</a:t>
            </a:r>
          </a:p>
          <a:p>
            <a:r>
              <a:rPr lang="tr-TR" sz="2000" dirty="0"/>
              <a:t>Test dokümanları tanımlı sürece uygun olarak gözden geçirilir.</a:t>
            </a:r>
          </a:p>
          <a:p>
            <a:r>
              <a:rPr lang="tr-TR" sz="2000" dirty="0"/>
              <a:t>Aşamalı olarak temin edilen birimler bütünleşik sistem elde edilene kadar ihtiyaca göre entegre ve test edilir.</a:t>
            </a:r>
          </a:p>
          <a:p>
            <a:pPr marL="0" indent="0">
              <a:buNone/>
            </a:pPr>
            <a:r>
              <a:rPr lang="tr-TR" sz="2000" dirty="0"/>
              <a:t>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13</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13</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3773793741"/>
      </p:ext>
    </p:extLst>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762000"/>
            <a:ext cx="7543800" cy="5715000"/>
          </a:xfrm>
          <a:solidFill>
            <a:schemeClr val="bg1"/>
          </a:solidFill>
        </p:spPr>
        <p:txBody>
          <a:bodyPr/>
          <a:lstStyle/>
          <a:p>
            <a:r>
              <a:rPr lang="tr-TR" sz="1600" dirty="0" smtClean="0"/>
              <a:t>Test </a:t>
            </a:r>
            <a:r>
              <a:rPr lang="tr-TR" sz="1600" dirty="0"/>
              <a:t>hazırlıklarının tamamlanması sonrasında Sistem/Alt sistem Testini Yap ve Entegrasyon Test Sonuçlarını Gözden Geçir aşaması gerçekleştirilir. </a:t>
            </a:r>
          </a:p>
          <a:p>
            <a:r>
              <a:rPr lang="tr-TR" sz="1600" dirty="0"/>
              <a:t>Entegrasyon test kontrol adımları:</a:t>
            </a:r>
          </a:p>
          <a:p>
            <a:pPr lvl="0"/>
            <a:r>
              <a:rPr lang="tr-TR" sz="1600" dirty="0"/>
              <a:t>Entegre edilen her test edilecek yapı üzerinde hazırlanan dokümanlara uygun doğrulama testleri uygulanır ve test sonuçları kaydedilir. Bu kayıtların analizi ve yorumlanması ile test raporu hazırlanır. </a:t>
            </a:r>
          </a:p>
          <a:p>
            <a:pPr lvl="0"/>
            <a:r>
              <a:rPr lang="tr-TR" sz="1600" dirty="0"/>
              <a:t>Hazırlanan rapor tanımlı sürece uygun olarak gözden geçirilir.</a:t>
            </a:r>
          </a:p>
          <a:p>
            <a:pPr lvl="0"/>
            <a:r>
              <a:rPr lang="tr-TR" sz="1600" dirty="0"/>
              <a:t>Donanım ve Yazılıma dayalı her birimin entegrasyonu tamamlanır ve entegrasyon doğrulanması amacıyla entegrasyon testleri gerçekleştirilir. </a:t>
            </a:r>
          </a:p>
          <a:p>
            <a:r>
              <a:rPr lang="tr-TR" sz="1600" dirty="0"/>
              <a:t>Entegrasyon testleri kapsamında öncelikle donanım ve yazılım </a:t>
            </a:r>
            <a:r>
              <a:rPr lang="tr-TR" sz="1600" dirty="0" err="1"/>
              <a:t>arayüzlerinin</a:t>
            </a:r>
            <a:r>
              <a:rPr lang="tr-TR" sz="1600" dirty="0"/>
              <a:t> doğruluğu kontrol edilir. </a:t>
            </a:r>
            <a:r>
              <a:rPr lang="tr-TR" sz="1600" dirty="0" err="1"/>
              <a:t>Arayüzler</a:t>
            </a:r>
            <a:r>
              <a:rPr lang="tr-TR" sz="1600" dirty="0"/>
              <a:t> doğrulandıktan fonksiyonel ve performans testleri yapılır. </a:t>
            </a:r>
          </a:p>
          <a:p>
            <a:r>
              <a:rPr lang="tr-TR" sz="1600" dirty="0"/>
              <a:t>Test sonuçları Sistem / </a:t>
            </a:r>
            <a:r>
              <a:rPr lang="tr-TR" sz="1600" dirty="0" err="1"/>
              <a:t>Altsistem</a:t>
            </a:r>
            <a:r>
              <a:rPr lang="tr-TR" sz="1600" dirty="0"/>
              <a:t> Test Raporu ile raporlanır. Test sonuçlarına göre birimlere ilişkin dokümantasyonda gerekli düzeltmeler yapılır. </a:t>
            </a:r>
          </a:p>
          <a:p>
            <a:r>
              <a:rPr lang="tr-TR" sz="1600" b="1" dirty="0"/>
              <a:t> </a:t>
            </a:r>
            <a:endParaRPr lang="tr-TR" sz="16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14</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14</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5194" y="685800"/>
            <a:ext cx="8076406" cy="5562600"/>
          </a:xfrm>
          <a:solidFill>
            <a:schemeClr val="bg1"/>
          </a:solidFill>
        </p:spPr>
        <p:txBody>
          <a:bodyPr/>
          <a:lstStyle/>
          <a:p>
            <a:pPr marL="0" indent="0">
              <a:buNone/>
            </a:pPr>
            <a:r>
              <a:rPr lang="tr-TR" sz="1600" b="1" dirty="0"/>
              <a:t> </a:t>
            </a:r>
            <a:endParaRPr lang="tr-TR" sz="1600" dirty="0"/>
          </a:p>
          <a:p>
            <a:pPr marL="0" indent="0">
              <a:buNone/>
            </a:pPr>
            <a:r>
              <a:rPr lang="tr-TR" sz="1600" b="1" dirty="0" smtClean="0"/>
              <a:t>Yeterlilik </a:t>
            </a:r>
            <a:r>
              <a:rPr lang="tr-TR" sz="1600" b="1" dirty="0"/>
              <a:t>testi;</a:t>
            </a:r>
            <a:r>
              <a:rPr lang="tr-TR" sz="1600" dirty="0"/>
              <a:t> </a:t>
            </a:r>
          </a:p>
          <a:p>
            <a:pPr marL="0" indent="0">
              <a:buNone/>
            </a:pPr>
            <a:r>
              <a:rPr lang="tr-TR" sz="1600" dirty="0"/>
              <a:t>Sistem entegrasyon ve testleri tamamlandığında sistem işletme testlerinin yapılması ile sistemin doğrulanması sağlanır. </a:t>
            </a:r>
            <a:endParaRPr lang="tr-TR" sz="1600" dirty="0" smtClean="0"/>
          </a:p>
          <a:p>
            <a:pPr marL="0" indent="0">
              <a:buNone/>
            </a:pPr>
            <a:endParaRPr lang="tr-TR" sz="1600" dirty="0"/>
          </a:p>
          <a:p>
            <a:pPr marL="0" indent="0">
              <a:buNone/>
            </a:pPr>
            <a:r>
              <a:rPr lang="tr-TR" sz="1600" dirty="0"/>
              <a:t>Yeterlilik testi için adımlar</a:t>
            </a:r>
            <a:r>
              <a:rPr lang="tr-TR" sz="1600" dirty="0" smtClean="0"/>
              <a:t>:</a:t>
            </a:r>
          </a:p>
          <a:p>
            <a:pPr marL="0" indent="0">
              <a:buNone/>
            </a:pPr>
            <a:endParaRPr lang="tr-TR" sz="1600" dirty="0"/>
          </a:p>
          <a:p>
            <a:pPr marL="0" indent="0">
              <a:buNone/>
            </a:pPr>
            <a:r>
              <a:rPr lang="tr-TR" sz="1600" dirty="0" smtClean="0"/>
              <a:t>Sistem </a:t>
            </a:r>
            <a:r>
              <a:rPr lang="tr-TR" sz="1600" dirty="0"/>
              <a:t>İşletme Test Planı içinde yer alan test gereksinimlerinin sağlanmasında kullanılacak olan test tanımları yazılır.  </a:t>
            </a:r>
          </a:p>
          <a:p>
            <a:pPr marL="0" indent="0">
              <a:buNone/>
            </a:pPr>
            <a:r>
              <a:rPr lang="tr-TR" sz="1600" dirty="0"/>
              <a:t>Sistem, gerçek kullanım ortamına uygun olarak test edilir ve raporlanır. </a:t>
            </a:r>
          </a:p>
          <a:p>
            <a:pPr marL="0" indent="0">
              <a:buNone/>
            </a:pPr>
            <a:r>
              <a:rPr lang="tr-TR" sz="1600" dirty="0"/>
              <a:t> </a:t>
            </a:r>
          </a:p>
          <a:p>
            <a:pPr marL="0" indent="0">
              <a:buNone/>
            </a:pPr>
            <a:r>
              <a:rPr lang="tr-TR" sz="1600" dirty="0"/>
              <a:t>Raporlar gözden geçirilir ve doğrulanmış sistem elde edilir.</a:t>
            </a:r>
          </a:p>
          <a:p>
            <a:pPr marL="0" indent="0">
              <a:buNone/>
            </a:pPr>
            <a:r>
              <a:rPr lang="tr-TR" sz="1600" dirty="0"/>
              <a:t> </a:t>
            </a:r>
          </a:p>
          <a:p>
            <a:pPr marL="0" indent="0">
              <a:buNone/>
            </a:pPr>
            <a:r>
              <a:rPr lang="tr-TR" sz="1600" dirty="0"/>
              <a:t>Sistem yeterlilik testlerine yönelik çalışmalar Sistem Gereksinim Özellikleri dokümanı hazırlandıktan ve gözden geçirme süreci tamamlandıktan sonra başlar.</a:t>
            </a:r>
          </a:p>
          <a:p>
            <a:pPr marL="0" indent="0">
              <a:buNone/>
            </a:pPr>
            <a:r>
              <a:rPr lang="tr-TR" sz="1600" dirty="0"/>
              <a:t>Sistem İşletme Test Tanımı dokümanına her bir gereksinim için doğrulama metoduna uygun olarak test tanımları yazılır ve testler uygulanır</a:t>
            </a:r>
            <a:r>
              <a:rPr lang="tr-TR" sz="1600" dirty="0" smtClean="0"/>
              <a:t>.</a:t>
            </a:r>
            <a:endParaRPr lang="tr-TR" sz="16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15</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15</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9200" y="838200"/>
            <a:ext cx="7696200" cy="5638800"/>
          </a:xfrm>
          <a:solidFill>
            <a:schemeClr val="bg1"/>
          </a:solidFill>
        </p:spPr>
        <p:txBody>
          <a:bodyPr/>
          <a:lstStyle/>
          <a:p>
            <a:pPr marL="0" indent="0">
              <a:buNone/>
            </a:pPr>
            <a:r>
              <a:rPr lang="tr-TR" sz="2000" b="1" dirty="0"/>
              <a:t> </a:t>
            </a:r>
            <a:r>
              <a:rPr lang="tr-TR" sz="2000" b="1" dirty="0" smtClean="0"/>
              <a:t>Kabul </a:t>
            </a:r>
            <a:r>
              <a:rPr lang="tr-TR" sz="2000" b="1" dirty="0"/>
              <a:t>testi;</a:t>
            </a:r>
            <a:r>
              <a:rPr lang="tr-TR" sz="2000" dirty="0"/>
              <a:t> </a:t>
            </a:r>
          </a:p>
          <a:p>
            <a:r>
              <a:rPr lang="tr-TR" sz="2000" dirty="0"/>
              <a:t>Tasarım ve doğrulama süreci tamamlanan sistemin müşteri isteklerini karşılayıp karşılamadığı kabul testleri ile ispat edilir. Müşteri tarafından belirlenmiş bütün gereklerin doğrulanması için muayene kabul dokümanı oluşturulur</a:t>
            </a:r>
            <a:r>
              <a:rPr lang="tr-TR" sz="2000" dirty="0" smtClean="0"/>
              <a:t>.</a:t>
            </a:r>
          </a:p>
          <a:p>
            <a:endParaRPr lang="tr-TR" sz="2000" dirty="0"/>
          </a:p>
          <a:p>
            <a:r>
              <a:rPr lang="tr-TR" sz="2000" dirty="0"/>
              <a:t>Sistem bu dokümana göre önce şirket içerisinde doğrulandıktan sonra müşteri davet edilir ve testler müşteri ile birlikte tekrarlanır</a:t>
            </a:r>
            <a:r>
              <a:rPr lang="tr-TR" sz="2000" dirty="0" smtClean="0"/>
              <a:t>.</a:t>
            </a:r>
          </a:p>
          <a:p>
            <a:endParaRPr lang="tr-TR" sz="2000" dirty="0"/>
          </a:p>
          <a:p>
            <a:r>
              <a:rPr lang="tr-TR" sz="2000" dirty="0"/>
              <a:t>Sistem kabul testlerinin, sistem özelliklerine bağlı olarak şirket içerisinde ve/veya arazide yapılması gerekebilir. </a:t>
            </a:r>
          </a:p>
          <a:p>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16</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16</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90600" y="838200"/>
            <a:ext cx="7693025" cy="5410200"/>
          </a:xfrm>
          <a:solidFill>
            <a:schemeClr val="bg1"/>
          </a:solidFill>
        </p:spPr>
        <p:txBody>
          <a:bodyPr/>
          <a:lstStyle/>
          <a:p>
            <a:pPr marL="0" indent="0">
              <a:buNone/>
            </a:pPr>
            <a:r>
              <a:rPr lang="tr-TR" sz="1800" b="1" dirty="0" smtClean="0"/>
              <a:t>İyi </a:t>
            </a:r>
            <a:r>
              <a:rPr lang="tr-TR" sz="1800" b="1" dirty="0"/>
              <a:t>bir test sürecini belirleyici bazı kriterler </a:t>
            </a:r>
            <a:r>
              <a:rPr lang="tr-TR" sz="1800" b="1" dirty="0" smtClean="0"/>
              <a:t>:</a:t>
            </a:r>
          </a:p>
          <a:p>
            <a:pPr marL="0" indent="0">
              <a:buNone/>
            </a:pPr>
            <a:endParaRPr lang="tr-TR" sz="1800" dirty="0"/>
          </a:p>
          <a:p>
            <a:pPr lvl="0"/>
            <a:r>
              <a:rPr lang="tr-TR" sz="1800" dirty="0"/>
              <a:t>İlk olarak temel fonksiyonların testini yapmak </a:t>
            </a:r>
          </a:p>
          <a:p>
            <a:pPr lvl="0"/>
            <a:r>
              <a:rPr lang="tr-TR" sz="1800" dirty="0"/>
              <a:t>Yapılan son güncellemelerin testini yapmak </a:t>
            </a:r>
          </a:p>
          <a:p>
            <a:pPr lvl="0"/>
            <a:r>
              <a:rPr lang="tr-TR" sz="1800" dirty="0"/>
              <a:t>Beceriyi güvenilirlikten önce test etmek </a:t>
            </a:r>
          </a:p>
          <a:p>
            <a:pPr lvl="0"/>
            <a:r>
              <a:rPr lang="tr-TR" sz="1800" dirty="0"/>
              <a:t>En fazla sorun olabilecek modüller den başlayarak testi planlamak </a:t>
            </a:r>
          </a:p>
          <a:p>
            <a:pPr lvl="0"/>
            <a:r>
              <a:rPr lang="tr-TR" sz="1800" dirty="0"/>
              <a:t>Genel riskleri, özel durumlara ait risklerden önce test ederek </a:t>
            </a:r>
          </a:p>
          <a:p>
            <a:pPr lvl="0"/>
            <a:r>
              <a:rPr lang="tr-TR" sz="1800" dirty="0"/>
              <a:t>Her aşamada test sonuçlarını ekip çalışanları ile paylaşmak </a:t>
            </a:r>
          </a:p>
          <a:p>
            <a:pPr lvl="0"/>
            <a:r>
              <a:rPr lang="tr-TR" sz="1800" dirty="0"/>
              <a:t>Ürünü belirlenmiş bir plan dahilinde (temel işlerler, sınırlar, olması gereken, …) teste devam etmek</a:t>
            </a:r>
          </a:p>
          <a:p>
            <a:pPr lvl="0"/>
            <a:r>
              <a:rPr lang="tr-TR" sz="1800" dirty="0"/>
              <a:t>Genel durumları, özel durumlardan önce test ederek</a:t>
            </a:r>
          </a:p>
          <a:p>
            <a:pPr lvl="0"/>
            <a:r>
              <a:rPr lang="tr-TR" sz="1800" dirty="0"/>
              <a:t>Ürünü talep eden işletmenin istek ve taleplerini önce test </a:t>
            </a:r>
            <a:r>
              <a:rPr lang="tr-TR" sz="1800" dirty="0" smtClean="0"/>
              <a:t>etmek</a:t>
            </a:r>
            <a:endParaRPr lang="tr-TR" sz="1800" dirty="0"/>
          </a:p>
          <a:p>
            <a:pPr lvl="0"/>
            <a:r>
              <a:rPr lang="tr-TR" sz="1800" dirty="0"/>
              <a:t>Test sonuç değerlendirmesi yaparak, üretim süreci için önleyici ve iyileştirici çalışmalar planlamak </a:t>
            </a:r>
          </a:p>
          <a:p>
            <a:pPr lvl="0"/>
            <a:r>
              <a:rPr lang="tr-TR" sz="1800" dirty="0"/>
              <a:t>Tüm süreç için kalite çerçevesinde tavsiyeler oluşturmak.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17</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17</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90600" y="838200"/>
            <a:ext cx="7924800" cy="5486400"/>
          </a:xfr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tr-TR" sz="1800" b="1" dirty="0" smtClean="0">
                <a:hlinkClick r:id="rId2"/>
              </a:rPr>
              <a:t>Yazılım </a:t>
            </a:r>
            <a:r>
              <a:rPr lang="tr-TR" sz="1800" b="1" dirty="0">
                <a:hlinkClick r:id="rId2"/>
              </a:rPr>
              <a:t>Test Teknikleri</a:t>
            </a:r>
            <a:r>
              <a:rPr lang="tr-TR" sz="1800" b="1" dirty="0"/>
              <a:t> :</a:t>
            </a:r>
          </a:p>
          <a:p>
            <a:pPr marL="0" indent="0">
              <a:buNone/>
            </a:pPr>
            <a:r>
              <a:rPr lang="tr-TR" sz="1800" b="1" dirty="0"/>
              <a:t> </a:t>
            </a:r>
          </a:p>
          <a:p>
            <a:pPr marL="0" indent="0">
              <a:buNone/>
            </a:pPr>
            <a:r>
              <a:rPr lang="tr-TR" sz="1800" b="1" dirty="0" smtClean="0"/>
              <a:t>Fonksiyonel </a:t>
            </a:r>
            <a:r>
              <a:rPr lang="tr-TR" sz="1800" b="1" dirty="0"/>
              <a:t>Test </a:t>
            </a:r>
          </a:p>
          <a:p>
            <a:pPr marL="0" indent="0">
              <a:buNone/>
            </a:pPr>
            <a:r>
              <a:rPr lang="tr-TR" sz="1800" dirty="0"/>
              <a:t>Fonksiyonel test, öncelikle sistemin yapması beklenen işlevlerine odaklanır. Tanımlı </a:t>
            </a:r>
            <a:r>
              <a:rPr lang="tr-TR" sz="1800" dirty="0" err="1"/>
              <a:t>spesifikasyonların</a:t>
            </a:r>
            <a:r>
              <a:rPr lang="tr-TR" sz="1800" dirty="0"/>
              <a:t> sağlanıp sağlanmadığının kontrol edilmesinin </a:t>
            </a:r>
            <a:r>
              <a:rPr lang="tr-TR" sz="1800" dirty="0" err="1"/>
              <a:t>yanısıra</a:t>
            </a:r>
            <a:r>
              <a:rPr lang="tr-TR" sz="1800" dirty="0"/>
              <a:t>, tanımlı olmayan, düşünülmemiş durumları da incelenir. Özellikle, beklenmeyen koşullar altında sistemin davranışı saptanarak, olumsuz durumların varlığı aranır. </a:t>
            </a:r>
            <a:endParaRPr lang="tr-TR" sz="1800" dirty="0" smtClean="0"/>
          </a:p>
          <a:p>
            <a:pPr marL="0" indent="0">
              <a:buNone/>
            </a:pPr>
            <a:endParaRPr lang="tr-TR" sz="1800" dirty="0"/>
          </a:p>
          <a:p>
            <a:pPr marL="0" indent="0">
              <a:buNone/>
            </a:pPr>
            <a:r>
              <a:rPr lang="tr-TR" sz="1800" dirty="0"/>
              <a:t>Gerçek kullanıcılar için data kaybı, </a:t>
            </a:r>
            <a:r>
              <a:rPr lang="tr-TR" sz="1800" dirty="0" err="1"/>
              <a:t>runtime</a:t>
            </a:r>
            <a:r>
              <a:rPr lang="tr-TR" sz="1800" dirty="0"/>
              <a:t> hataların alınması gibi durumlar güvenilirliği etkileyeceğinden </a:t>
            </a:r>
            <a:r>
              <a:rPr lang="tr-TR" sz="1800" dirty="0" smtClean="0"/>
              <a:t>fonksiyonel </a:t>
            </a:r>
            <a:r>
              <a:rPr lang="tr-TR" sz="1800" dirty="0"/>
              <a:t>testlerin işletilmesi önem taşır. Test ekibi tarafından test altındaki uygulamanın </a:t>
            </a:r>
            <a:r>
              <a:rPr lang="tr-TR" sz="1800" dirty="0" smtClean="0"/>
              <a:t>operasyonları </a:t>
            </a:r>
            <a:r>
              <a:rPr lang="tr-TR" sz="1800" dirty="0"/>
              <a:t>çok yönlü olacak şekilde analiz edilerek gerekli test teknikleri geliştirilir. Uygulamanın test </a:t>
            </a:r>
            <a:br>
              <a:rPr lang="tr-TR" sz="1800" dirty="0"/>
            </a:br>
            <a:r>
              <a:rPr lang="tr-TR" sz="1800" dirty="0"/>
              <a:t>kapsamının belirlenmesi, sistem noktalarının ortaya çıkarılması ile tüm fonksiyonel </a:t>
            </a:r>
            <a:r>
              <a:rPr lang="tr-TR" sz="1800" dirty="0" err="1"/>
              <a:t>spesifikasyonların</a:t>
            </a:r>
            <a:r>
              <a:rPr lang="tr-TR" sz="1800" dirty="0"/>
              <a:t> teste dahil edilmesi sağlanır.</a:t>
            </a:r>
          </a:p>
          <a:p>
            <a:pPr marL="0" indent="0">
              <a:buNone/>
            </a:pPr>
            <a:r>
              <a:rPr lang="tr-TR" sz="1800" b="1" dirty="0"/>
              <a:t>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18</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18</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4400" y="1066800"/>
            <a:ext cx="7769225" cy="4875213"/>
          </a:xfrm>
          <a:solidFill>
            <a:schemeClr val="bg1"/>
          </a:solidFill>
        </p:spPr>
        <p:txBody>
          <a:bodyPr/>
          <a:lstStyle/>
          <a:p>
            <a:pPr marL="0" indent="0">
              <a:buNone/>
            </a:pPr>
            <a:r>
              <a:rPr lang="tr-TR" sz="2000" b="1" i="1" dirty="0" smtClean="0"/>
              <a:t>Kullanıcı </a:t>
            </a:r>
            <a:r>
              <a:rPr lang="tr-TR" sz="2000" b="1" i="1" dirty="0" err="1"/>
              <a:t>Arayüzü</a:t>
            </a:r>
            <a:r>
              <a:rPr lang="tr-TR" sz="2000" b="1" i="1" dirty="0"/>
              <a:t> Testi </a:t>
            </a:r>
            <a:endParaRPr lang="tr-TR" sz="2000" b="1" i="1" dirty="0" smtClean="0"/>
          </a:p>
          <a:p>
            <a:pPr marL="0" indent="0">
              <a:buNone/>
            </a:pPr>
            <a:endParaRPr lang="tr-TR" sz="2000" dirty="0"/>
          </a:p>
          <a:p>
            <a:r>
              <a:rPr lang="tr-TR" sz="2000" dirty="0"/>
              <a:t> </a:t>
            </a:r>
            <a:r>
              <a:rPr lang="tr-TR" sz="2000" dirty="0" smtClean="0"/>
              <a:t>Uygulamanın </a:t>
            </a:r>
            <a:r>
              <a:rPr lang="tr-TR" sz="2000" dirty="0"/>
              <a:t>fonksiyonel işleyişini sağlayabilmek için kullanıcı </a:t>
            </a:r>
            <a:r>
              <a:rPr lang="tr-TR" sz="2000" dirty="0" err="1"/>
              <a:t>arayüzünün</a:t>
            </a:r>
            <a:r>
              <a:rPr lang="tr-TR" sz="2000" dirty="0"/>
              <a:t> bu doğrultuda tasarlanması ve kodlanması gereklidir. Uygulamadaki, ekranlar, menüler, butonlar, resimler, yazılar vs. kullanıcı </a:t>
            </a:r>
            <a:r>
              <a:rPr lang="tr-TR" sz="2000" dirty="0" err="1"/>
              <a:t>arayüzü</a:t>
            </a:r>
            <a:r>
              <a:rPr lang="tr-TR" sz="2000" dirty="0"/>
              <a:t> öğelerinin atlanmadan test edilmesi, pozitif ve negatif test adımlarında davranışlarının değerlendirilmesi gerekmektedir.</a:t>
            </a:r>
          </a:p>
          <a:p>
            <a:r>
              <a:rPr lang="tr-TR" sz="2000" dirty="0"/>
              <a:t>Manuel ya da otomatik olarak test edilmesi ile gereksinimlerin karşılandığı görülüp, beklenmeyen sonuçların da ortaya çıkarılması sağlanır.</a:t>
            </a:r>
          </a:p>
          <a:p>
            <a:pPr marL="0" indent="0">
              <a:buNone/>
            </a:pP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19</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19</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ftr" sz="quarter" idx="11"/>
          </p:nvPr>
        </p:nvSpPr>
        <p:spPr>
          <a:noFill/>
        </p:spPr>
        <p:txBody>
          <a:bodyPr/>
          <a:lstStyle/>
          <a:p>
            <a:r>
              <a:rPr lang="tr-TR"/>
              <a:t>Yazılım Müh.[YYurtaY 7.hft]</a:t>
            </a:r>
          </a:p>
        </p:txBody>
      </p:sp>
      <p:sp>
        <p:nvSpPr>
          <p:cNvPr id="4099" name="Rectangle 10"/>
          <p:cNvSpPr>
            <a:spLocks noGrp="1" noChangeArrowheads="1"/>
          </p:cNvSpPr>
          <p:nvPr>
            <p:ph type="sldNum" sz="quarter" idx="12"/>
          </p:nvPr>
        </p:nvSpPr>
        <p:spPr>
          <a:noFill/>
        </p:spPr>
        <p:txBody>
          <a:bodyPr/>
          <a:lstStyle/>
          <a:p>
            <a:fld id="{7212AAE2-2B4C-44FF-8A43-6AF9AE707735}" type="slidenum">
              <a:rPr lang="tr-TR" smtClean="0"/>
              <a:pPr/>
              <a:t>2</a:t>
            </a:fld>
            <a:endParaRPr lang="tr-TR" smtClean="0"/>
          </a:p>
        </p:txBody>
      </p:sp>
      <p:sp>
        <p:nvSpPr>
          <p:cNvPr id="4100" name="Rectangle 2"/>
          <p:cNvSpPr>
            <a:spLocks noGrp="1" noChangeArrowheads="1"/>
          </p:cNvSpPr>
          <p:nvPr>
            <p:ph type="subTitle" idx="1"/>
          </p:nvPr>
        </p:nvSpPr>
        <p:spPr>
          <a:xfrm>
            <a:off x="1143000" y="1066800"/>
            <a:ext cx="7620000" cy="5410200"/>
          </a:xfrm>
        </p:spPr>
        <p:txBody>
          <a:bodyPr/>
          <a:lstStyle/>
          <a:p>
            <a:pPr algn="just" eaLnBrk="1" hangingPunct="1"/>
            <a:r>
              <a:rPr lang="tr-TR" sz="2000" b="1" smtClean="0">
                <a:solidFill>
                  <a:schemeClr val="tx2"/>
                </a:solidFill>
              </a:rPr>
              <a:t/>
            </a:r>
            <a:br>
              <a:rPr lang="tr-TR" sz="2000" b="1" smtClean="0">
                <a:solidFill>
                  <a:schemeClr val="tx2"/>
                </a:solidFill>
              </a:rPr>
            </a:br>
            <a:r>
              <a:rPr lang="tr-TR" sz="2000" b="1" smtClean="0">
                <a:solidFill>
                  <a:schemeClr val="tx2"/>
                </a:solidFill>
              </a:rPr>
              <a:t>Bir yazılım ürünün testi ; ürünü son kullanıcıya teslim edilmeden önce yazılımın tüm yönleriyle kontrol edilmesidir.</a:t>
            </a: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buFont typeface="Wingdings" pitchFamily="2" charset="2"/>
              <a:buChar char="¡"/>
            </a:pPr>
            <a:r>
              <a:rPr lang="tr-TR" sz="2000" b="1" smtClean="0">
                <a:solidFill>
                  <a:schemeClr val="tx2"/>
                </a:solidFill>
              </a:rPr>
              <a:t>Deneme testleri</a:t>
            </a:r>
          </a:p>
          <a:p>
            <a:pPr algn="just" eaLnBrk="1" hangingPunct="1">
              <a:buFont typeface="Wingdings" pitchFamily="2" charset="2"/>
              <a:buChar char="¡"/>
            </a:pPr>
            <a:r>
              <a:rPr lang="tr-TR" sz="2000" b="1" smtClean="0">
                <a:solidFill>
                  <a:schemeClr val="tx2"/>
                </a:solidFill>
              </a:rPr>
              <a:t>Kabul testleri</a:t>
            </a: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r>
              <a:rPr lang="tr-TR" sz="2000" b="1" smtClean="0">
                <a:solidFill>
                  <a:schemeClr val="tx2"/>
                </a:solidFill>
              </a:rPr>
              <a:t>               </a:t>
            </a:r>
          </a:p>
        </p:txBody>
      </p:sp>
      <p:sp>
        <p:nvSpPr>
          <p:cNvPr id="185347"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4102"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Amaç</a:t>
            </a:r>
          </a:p>
        </p:txBody>
      </p:sp>
      <p:sp>
        <p:nvSpPr>
          <p:cNvPr id="185349" name="AutoShape 5"/>
          <p:cNvSpPr>
            <a:spLocks noChangeArrowheads="1"/>
          </p:cNvSpPr>
          <p:nvPr/>
        </p:nvSpPr>
        <p:spPr bwMode="auto">
          <a:xfrm>
            <a:off x="990600" y="2590800"/>
            <a:ext cx="6781800" cy="2743200"/>
          </a:xfrm>
          <a:prstGeom prst="irregularSeal2">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b="1">
                <a:solidFill>
                  <a:schemeClr val="tx2"/>
                </a:solidFill>
                <a:cs typeface="+mn-cs"/>
              </a:rPr>
              <a:t>Sorunsuz ürün sunmaktır.</a:t>
            </a:r>
          </a:p>
        </p:txBody>
      </p:sp>
    </p:spTree>
  </p:cSld>
  <p:clrMapOvr>
    <a:masterClrMapping/>
  </p:clrMapOvr>
  <p:transition spd="med">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4401" y="628650"/>
            <a:ext cx="8001000" cy="5467350"/>
          </a:xfrm>
          <a:solidFill>
            <a:schemeClr val="bg1"/>
          </a:solidFill>
        </p:spPr>
        <p:txBody>
          <a:bodyPr/>
          <a:lstStyle/>
          <a:p>
            <a:pPr marL="0" indent="0">
              <a:buNone/>
            </a:pPr>
            <a:r>
              <a:rPr lang="tr-TR" sz="1800" b="1" i="1" dirty="0" smtClean="0"/>
              <a:t>Test </a:t>
            </a:r>
            <a:r>
              <a:rPr lang="tr-TR" sz="1800" b="1" i="1" dirty="0"/>
              <a:t>Otomasyonu </a:t>
            </a:r>
            <a:endParaRPr lang="tr-TR" sz="1800" dirty="0"/>
          </a:p>
          <a:p>
            <a:pPr marL="0" indent="0">
              <a:buNone/>
            </a:pPr>
            <a:r>
              <a:rPr lang="tr-TR" sz="1600" dirty="0"/>
              <a:t>Test otomasyonu çeşitli tekniklerin dahil edildiği, başarı için </a:t>
            </a:r>
            <a:r>
              <a:rPr lang="tr-TR" sz="1600" dirty="0" err="1" smtClean="0"/>
              <a:t>ürdürülebilirliğin</a:t>
            </a:r>
            <a:r>
              <a:rPr lang="tr-TR" sz="1600" dirty="0" smtClean="0"/>
              <a:t> </a:t>
            </a:r>
            <a:r>
              <a:rPr lang="tr-TR" sz="1600" dirty="0"/>
              <a:t>ve güvenilirliğin şart olduğu </a:t>
            </a:r>
            <a:r>
              <a:rPr lang="tr-TR" sz="1600" dirty="0" smtClean="0"/>
              <a:t>bir </a:t>
            </a:r>
            <a:r>
              <a:rPr lang="tr-TR" sz="1600" dirty="0"/>
              <a:t>alandır. Test otomasyonunun başarılı olabilmesi için öncelikle uygun </a:t>
            </a:r>
            <a:r>
              <a:rPr lang="tr-TR" sz="1600" dirty="0" err="1"/>
              <a:t>best</a:t>
            </a:r>
            <a:r>
              <a:rPr lang="tr-TR" sz="1600" dirty="0"/>
              <a:t> </a:t>
            </a:r>
            <a:r>
              <a:rPr lang="tr-TR" sz="1600" dirty="0" err="1"/>
              <a:t>practice’lerin</a:t>
            </a:r>
            <a:r>
              <a:rPr lang="tr-TR" sz="1600" dirty="0"/>
              <a:t> seçilmesine önem verilmelidir</a:t>
            </a:r>
            <a:r>
              <a:rPr lang="tr-TR" sz="1600" dirty="0" smtClean="0"/>
              <a:t>.</a:t>
            </a:r>
          </a:p>
          <a:p>
            <a:pPr marL="0" indent="0">
              <a:buNone/>
            </a:pPr>
            <a:endParaRPr lang="tr-TR" sz="1600" dirty="0"/>
          </a:p>
          <a:p>
            <a:pPr marL="0" indent="0">
              <a:buNone/>
            </a:pPr>
            <a:r>
              <a:rPr lang="tr-TR" sz="1600" dirty="0"/>
              <a:t>Test otomasyonunun sağladığı yararları şöyle sıralayabiliriz;</a:t>
            </a:r>
          </a:p>
          <a:p>
            <a:pPr marL="0" indent="0">
              <a:buNone/>
            </a:pPr>
            <a:r>
              <a:rPr lang="tr-TR" sz="1600" dirty="0" smtClean="0"/>
              <a:t>              </a:t>
            </a:r>
            <a:r>
              <a:rPr lang="tr-TR" sz="1600" dirty="0"/>
              <a:t>1- Zamandan tasarruf edebilmek </a:t>
            </a:r>
          </a:p>
          <a:p>
            <a:pPr marL="0" indent="0">
              <a:buNone/>
            </a:pPr>
            <a:r>
              <a:rPr lang="tr-TR" sz="1600" dirty="0"/>
              <a:t>              2- Manuel testlerde harcanan insan gücünü azaltıp, proje maliyetlerini düşürebilmek </a:t>
            </a:r>
          </a:p>
          <a:p>
            <a:pPr marL="0" indent="0">
              <a:buNone/>
            </a:pPr>
            <a:r>
              <a:rPr lang="tr-TR" sz="1600" dirty="0"/>
              <a:t>              3- Test edilebilirliği artırmak </a:t>
            </a:r>
          </a:p>
          <a:p>
            <a:pPr marL="0" indent="0">
              <a:buNone/>
            </a:pPr>
            <a:r>
              <a:rPr lang="tr-TR" sz="1600" dirty="0"/>
              <a:t>              4- Tekrar test edilebilirliği sağlamak </a:t>
            </a:r>
            <a:endParaRPr lang="tr-TR" sz="1600" dirty="0" smtClean="0"/>
          </a:p>
          <a:p>
            <a:pPr marL="0" indent="0">
              <a:buNone/>
            </a:pPr>
            <a:endParaRPr lang="tr-TR" sz="1600" dirty="0"/>
          </a:p>
          <a:p>
            <a:pPr marL="0" indent="0">
              <a:buNone/>
            </a:pPr>
            <a:r>
              <a:rPr lang="tr-TR" sz="1600" dirty="0" smtClean="0"/>
              <a:t>Uygun </a:t>
            </a:r>
            <a:r>
              <a:rPr lang="tr-TR" sz="1600" dirty="0"/>
              <a:t>test aracının seçilmesi önem taşıdığı için otomasyon projelerinde müşteri yazılımlarına göre </a:t>
            </a:r>
            <a:r>
              <a:rPr lang="tr-TR" sz="1600" dirty="0" smtClean="0"/>
              <a:t>ihtiyacın </a:t>
            </a:r>
            <a:r>
              <a:rPr lang="tr-TR" sz="1600" dirty="0"/>
              <a:t>belirlenmesi ve </a:t>
            </a:r>
            <a:r>
              <a:rPr lang="tr-TR" sz="1600" dirty="0" err="1"/>
              <a:t>implementasyon</a:t>
            </a:r>
            <a:r>
              <a:rPr lang="tr-TR" sz="1600" dirty="0"/>
              <a:t> gereksinimlerinin ortaya net bir şekilde konması gerekir</a:t>
            </a:r>
            <a:r>
              <a:rPr lang="tr-TR" sz="1600" dirty="0" smtClean="0"/>
              <a:t>.</a:t>
            </a:r>
          </a:p>
          <a:p>
            <a:pPr marL="0" indent="0">
              <a:buNone/>
            </a:pPr>
            <a:r>
              <a:rPr lang="tr-TR" sz="1600" dirty="0"/>
              <a:t/>
            </a:r>
            <a:br>
              <a:rPr lang="tr-TR" sz="1600" dirty="0"/>
            </a:br>
            <a:r>
              <a:rPr lang="tr-TR" sz="1600" dirty="0"/>
              <a:t>Bu sayede süreçlere bağlı, doğru test planlaması yapılarak testler hızlandırılabilir</a:t>
            </a:r>
            <a:r>
              <a:rPr lang="tr-TR" sz="1600" dirty="0" smtClean="0"/>
              <a:t>.</a:t>
            </a:r>
            <a:endParaRPr lang="tr-TR" sz="16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20</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20</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990600"/>
            <a:ext cx="7524750" cy="5334000"/>
          </a:xfrm>
          <a:solidFill>
            <a:schemeClr val="bg1"/>
          </a:solidFill>
        </p:spPr>
        <p:txBody>
          <a:bodyPr/>
          <a:lstStyle/>
          <a:p>
            <a:pPr marL="0" indent="0">
              <a:buNone/>
            </a:pPr>
            <a:r>
              <a:rPr lang="tr-TR" sz="2400" b="1" i="1" dirty="0" smtClean="0"/>
              <a:t>Manuel </a:t>
            </a:r>
            <a:r>
              <a:rPr lang="tr-TR" sz="2400" b="1" i="1" dirty="0"/>
              <a:t>Test </a:t>
            </a:r>
            <a:endParaRPr lang="tr-TR" sz="2400" dirty="0"/>
          </a:p>
          <a:p>
            <a:r>
              <a:rPr lang="tr-TR" sz="2000" dirty="0"/>
              <a:t/>
            </a:r>
            <a:br>
              <a:rPr lang="tr-TR" sz="2000" dirty="0"/>
            </a:br>
            <a:r>
              <a:rPr lang="tr-TR" sz="2000" dirty="0"/>
              <a:t>Manuel testler, test ekibinin test senaryolarını belirleyerek, ihtimam ile test adımlarını işletmeleri ile </a:t>
            </a:r>
            <a:br>
              <a:rPr lang="tr-TR" sz="2000" dirty="0"/>
            </a:br>
            <a:r>
              <a:rPr lang="tr-TR" sz="2000" dirty="0"/>
              <a:t>yürütülür. Sistematik yaklaşım ile yürütülen testler, her adımda gerekli detaylandırma yapılarak, otomasyon ile test edilmesi uygun olmayan testlerde dahil edilerek yapılır.</a:t>
            </a:r>
          </a:p>
          <a:p>
            <a:r>
              <a:rPr lang="tr-TR" sz="2400" dirty="0"/>
              <a:t/>
            </a:r>
            <a:br>
              <a:rPr lang="tr-TR" sz="2400" dirty="0"/>
            </a:br>
            <a:r>
              <a:rPr lang="tr-TR" sz="2000" dirty="0"/>
              <a:t>Bir test mühendisi, her zaman çantasında taşıdığı, merak, sabır, çözüm takip edebilme erdemleri ile daha fazla hata yakalayabilmeyi amaçlamalıdır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21</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21</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9150" y="762000"/>
            <a:ext cx="8305800" cy="5486400"/>
          </a:xfrm>
          <a:solidFill>
            <a:schemeClr val="bg1"/>
          </a:solidFill>
        </p:spPr>
        <p:txBody>
          <a:bodyPr/>
          <a:lstStyle/>
          <a:p>
            <a:pPr marL="0" indent="0">
              <a:buNone/>
            </a:pPr>
            <a:r>
              <a:rPr lang="tr-TR" sz="1800" b="1" i="1" dirty="0" smtClean="0"/>
              <a:t>Performans </a:t>
            </a:r>
            <a:r>
              <a:rPr lang="tr-TR" sz="1800" b="1" i="1" dirty="0"/>
              <a:t>Testi &amp; Yük Testi </a:t>
            </a:r>
            <a:endParaRPr lang="tr-TR" sz="1800" dirty="0"/>
          </a:p>
          <a:p>
            <a:r>
              <a:rPr lang="tr-TR" sz="1800" dirty="0" smtClean="0"/>
              <a:t>Çeşitli </a:t>
            </a:r>
            <a:r>
              <a:rPr lang="tr-TR" sz="1800" dirty="0"/>
              <a:t>iş yükleri altında sisteminizin performansınızı ölçmeniz gerekecektir. Beklenen işlevlerin yerine getirilip getirilemediği, hangi noktalarda darboğazlar oluştuğu, başarısız senaryo adımları değerlendirilerek performans analizi yapılmalıdır.</a:t>
            </a:r>
          </a:p>
          <a:p>
            <a:r>
              <a:rPr lang="tr-TR" sz="1800" dirty="0"/>
              <a:t/>
            </a:r>
            <a:br>
              <a:rPr lang="tr-TR" sz="1800" dirty="0"/>
            </a:br>
            <a:r>
              <a:rPr lang="tr-TR" sz="1800" dirty="0"/>
              <a:t>Test ekibi mevcut sistemin performans senaryolarını oluşturarak, </a:t>
            </a:r>
            <a:r>
              <a:rPr lang="tr-TR" sz="1800" dirty="0" err="1"/>
              <a:t>client</a:t>
            </a:r>
            <a:r>
              <a:rPr lang="tr-TR" sz="1800" dirty="0"/>
              <a:t>/server tarafında belirlenen metriklerin değerlerini toplayıp, gerekli analiz sonuçlarını ilgili birimlere sunarak, tahminlere dayalı </a:t>
            </a:r>
            <a:r>
              <a:rPr lang="tr-TR" sz="1800" dirty="0" smtClean="0"/>
              <a:t>geliştirmemelerini </a:t>
            </a:r>
            <a:r>
              <a:rPr lang="tr-TR" sz="1800" dirty="0"/>
              <a:t>sağlamalıdır.</a:t>
            </a:r>
          </a:p>
          <a:p>
            <a:r>
              <a:rPr lang="tr-TR" sz="1800" dirty="0"/>
              <a:t/>
            </a:r>
            <a:br>
              <a:rPr lang="tr-TR" sz="1800" dirty="0"/>
            </a:br>
            <a:r>
              <a:rPr lang="tr-TR" sz="1800" dirty="0"/>
              <a:t>Test mühendisleri, özel lisanslı/açık kaynak performans test araçlarını kullanarak, tanımlanan sayıda sanal </a:t>
            </a:r>
            <a:br>
              <a:rPr lang="tr-TR" sz="1800" dirty="0"/>
            </a:br>
            <a:r>
              <a:rPr lang="tr-TR" sz="1800" dirty="0"/>
              <a:t>kullanıcılar ile gerçek ortam koşullarını </a:t>
            </a:r>
            <a:r>
              <a:rPr lang="tr-TR" sz="1800" dirty="0" err="1"/>
              <a:t>simüle</a:t>
            </a:r>
            <a:r>
              <a:rPr lang="tr-TR" sz="1800" dirty="0"/>
              <a:t> edebilmektedirler.</a:t>
            </a:r>
          </a:p>
          <a:p>
            <a:r>
              <a:rPr lang="tr-TR" sz="1800" dirty="0"/>
              <a:t>İhtiyaçları karşılayabilecek en uygun test aracının belirlenmesi ile test senaryoları çıkarılabilmektedir. Yük </a:t>
            </a:r>
            <a:br>
              <a:rPr lang="tr-TR" sz="1800" dirty="0"/>
            </a:br>
            <a:r>
              <a:rPr lang="tr-TR" sz="1800" dirty="0"/>
              <a:t>tanımlarının işletilmesi ile de yük altındaki sistemin detaylı performans istatistikleri belirlenmektedir.</a:t>
            </a:r>
            <a:br>
              <a:rPr lang="tr-TR" sz="1800" dirty="0"/>
            </a:br>
            <a:endParaRPr lang="tr-TR" sz="18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22</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22</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5194" y="914400"/>
            <a:ext cx="8000206" cy="5334000"/>
          </a:xfrm>
          <a:solidFill>
            <a:schemeClr val="bg1"/>
          </a:solidFill>
        </p:spPr>
        <p:txBody>
          <a:bodyPr/>
          <a:lstStyle/>
          <a:p>
            <a:r>
              <a:rPr lang="tr-TR" sz="2400" b="1" i="1" dirty="0" smtClean="0"/>
              <a:t>Lokalizasyon </a:t>
            </a:r>
            <a:r>
              <a:rPr lang="tr-TR" sz="2400" b="1" i="1" dirty="0"/>
              <a:t>Testi</a:t>
            </a:r>
            <a:endParaRPr lang="tr-TR" sz="2400" dirty="0"/>
          </a:p>
          <a:p>
            <a:r>
              <a:rPr lang="tr-TR" sz="2400" dirty="0"/>
              <a:t>Test altındaki uygulamanın farklı yönlerden belirgin bir kültür veya lokal odaklı testlerinin yapılabilmesi </a:t>
            </a:r>
            <a:br>
              <a:rPr lang="tr-TR" sz="2400" dirty="0"/>
            </a:br>
            <a:r>
              <a:rPr lang="tr-TR" sz="2400" dirty="0"/>
              <a:t>gerekmektedir. Lokalizasyon testinde; desteklenmesi beklenen diller, kullanım durumları/alışkanlıkları, bölgesel saat/tarih ayarları gibi öğelerin test kapsamına alınıp, dikkatli hazırlanacak test planları ile teste tabi tutulması sağlanır.</a:t>
            </a:r>
          </a:p>
          <a:p>
            <a:r>
              <a:rPr lang="tr-TR" sz="2400" dirty="0"/>
              <a:t/>
            </a:r>
            <a:br>
              <a:rPr lang="tr-TR" sz="2400" dirty="0"/>
            </a:br>
            <a:r>
              <a:rPr lang="tr-TR" sz="2400" dirty="0"/>
              <a:t>Çeşitli pazarları hedefleyen müşteriler, bu testler sayesinde iş gereksinimlerinin karşılanıp karşılanamadığını görebilmiş olur. </a:t>
            </a:r>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23</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23</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2820762375"/>
      </p:ext>
    </p:extLst>
  </p:cSld>
  <p:clrMapOvr>
    <a:masterClrMapping/>
  </p:clrMapOvr>
  <p:transition spd="med">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9200" y="838200"/>
            <a:ext cx="7696200" cy="5410200"/>
          </a:xfrm>
          <a:solidFill>
            <a:schemeClr val="bg1"/>
          </a:solidFill>
        </p:spPr>
        <p:txBody>
          <a:bodyPr/>
          <a:lstStyle/>
          <a:p>
            <a:pPr marL="0" indent="0">
              <a:buNone/>
            </a:pPr>
            <a:r>
              <a:rPr lang="tr-TR" sz="2000" b="1" i="1" dirty="0" smtClean="0"/>
              <a:t>Kara-kutu </a:t>
            </a:r>
            <a:r>
              <a:rPr lang="tr-TR" sz="2000" b="1" i="1" dirty="0"/>
              <a:t>Testi</a:t>
            </a:r>
            <a:endParaRPr lang="tr-TR" sz="2000" dirty="0"/>
          </a:p>
          <a:p>
            <a:r>
              <a:rPr lang="tr-TR" sz="2000" dirty="0"/>
              <a:t>Bu tür testlerde yazılımın </a:t>
            </a:r>
            <a:r>
              <a:rPr lang="tr-TR" sz="2000" dirty="0" err="1"/>
              <a:t>programatik</a:t>
            </a:r>
            <a:r>
              <a:rPr lang="tr-TR" sz="2000" dirty="0"/>
              <a:t> yapısı, tasarımı veya kodlama tekniği hakkında herhangi bir bilgi olması gerekli değildir. Yazılımın gereksinme duyulan şeylere yanıt verip veremediği ve işlevselliği sınanmaktadır</a:t>
            </a:r>
            <a:r>
              <a:rPr lang="tr-TR" sz="2000" dirty="0" smtClean="0"/>
              <a:t>.</a:t>
            </a:r>
          </a:p>
          <a:p>
            <a:endParaRPr lang="tr-TR" sz="2000" dirty="0"/>
          </a:p>
          <a:p>
            <a:pPr marL="0" indent="0">
              <a:buNone/>
            </a:pPr>
            <a:r>
              <a:rPr lang="tr-TR" sz="2000" dirty="0"/>
              <a:t> </a:t>
            </a:r>
            <a:r>
              <a:rPr lang="tr-TR" sz="2000" b="1" i="1" dirty="0" smtClean="0"/>
              <a:t>Verim </a:t>
            </a:r>
            <a:r>
              <a:rPr lang="tr-TR" sz="2000" b="1" i="1" dirty="0"/>
              <a:t>(Performans) Testi</a:t>
            </a:r>
            <a:endParaRPr lang="tr-TR" sz="2000" dirty="0"/>
          </a:p>
          <a:p>
            <a:r>
              <a:rPr lang="tr-TR" sz="2000" dirty="0"/>
              <a:t>Yukarıda da belirtildiği gibi, bu test '</a:t>
            </a:r>
            <a:r>
              <a:rPr lang="tr-TR" sz="2000" dirty="0" err="1"/>
              <a:t>zorlanım</a:t>
            </a:r>
            <a:r>
              <a:rPr lang="tr-TR" sz="2000" dirty="0"/>
              <a:t>' ve 'yük' testi ile eş anlamlı olarak ta kullanılabilmektedir. Ancak, yapılması gereken performans testinin ne olduğunun gereksinmeler veya kalite güvencesi veya test planlarında açıklanmış olmasıdır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24</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24</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6988" y="990600"/>
            <a:ext cx="7389812" cy="4572000"/>
          </a:xfrm>
          <a:solidFill>
            <a:schemeClr val="bg1"/>
          </a:solidFill>
        </p:spPr>
        <p:txBody>
          <a:bodyPr/>
          <a:lstStyle/>
          <a:p>
            <a:pPr marL="0" indent="0" algn="just">
              <a:buNone/>
            </a:pPr>
            <a:r>
              <a:rPr lang="tr-TR" sz="2000" b="1" i="1" dirty="0" smtClean="0"/>
              <a:t>Kullanışlılık </a:t>
            </a:r>
            <a:r>
              <a:rPr lang="tr-TR" sz="2000" b="1" i="1" dirty="0"/>
              <a:t>Testi</a:t>
            </a:r>
            <a:endParaRPr lang="tr-TR" sz="2000" dirty="0"/>
          </a:p>
          <a:p>
            <a:pPr algn="just"/>
            <a:r>
              <a:rPr lang="tr-TR" sz="2000" dirty="0"/>
              <a:t>Tahmin edilebileceği üzere, kişisel yargılara göre değişen bir test olup hedeflenen son kullanıcı veya müşteri kitlesine bağlı olarak değişir. Kullanıcı yorumları, kullanıcı oturumlarından video kayıtları veya diğer teknikler kullanılabilir. Programcılar ve test uzmanları genellikle bu tür testler için uygun değildir, yani bu testlerin doğrudan son kullanıcılar üzerinde yapılması gerekir</a:t>
            </a:r>
            <a:r>
              <a:rPr lang="tr-TR" sz="2000" dirty="0" smtClean="0"/>
              <a:t>.</a:t>
            </a:r>
          </a:p>
          <a:p>
            <a:pPr algn="just"/>
            <a:endParaRPr lang="tr-TR" sz="2000" dirty="0"/>
          </a:p>
          <a:p>
            <a:pPr algn="just"/>
            <a:r>
              <a:rPr lang="tr-TR" sz="2000" dirty="0"/>
              <a:t>Bu test genellikle geliştirme sürecinin erken aşamalarında yapılır, böylelikle uygulamanın kullanıcı </a:t>
            </a:r>
            <a:r>
              <a:rPr lang="tr-TR" sz="2000" dirty="0" err="1"/>
              <a:t>arayüzlerinde</a:t>
            </a:r>
            <a:r>
              <a:rPr lang="tr-TR" sz="2000" dirty="0"/>
              <a:t> önemli değişiklikler yapılması mümkün olur. Test yürütücüsünün hedeflenen kullanıcılar üzerinde test yapabilme yeteneği önemlidir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25</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25</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35088" y="838200"/>
            <a:ext cx="7313612" cy="5410200"/>
          </a:xfrm>
          <a:solidFill>
            <a:schemeClr val="bg1"/>
          </a:solidFill>
        </p:spPr>
        <p:txBody>
          <a:bodyPr/>
          <a:lstStyle/>
          <a:p>
            <a:pPr marL="0" indent="0">
              <a:buNone/>
            </a:pPr>
            <a:r>
              <a:rPr lang="tr-TR" sz="2000" b="1" i="1" dirty="0" smtClean="0"/>
              <a:t>Güvenlik </a:t>
            </a:r>
            <a:r>
              <a:rPr lang="tr-TR" sz="2000" b="1" i="1" dirty="0"/>
              <a:t>Testi</a:t>
            </a:r>
            <a:endParaRPr lang="tr-TR" sz="2000" dirty="0"/>
          </a:p>
          <a:p>
            <a:pPr marL="0" indent="0">
              <a:buNone/>
            </a:pPr>
            <a:r>
              <a:rPr lang="tr-TR" sz="2000" dirty="0"/>
              <a:t>Yazılımın, gerek iç ve gerekse dış kaynaklı yetkisiz erişimlere, kötü amaçlı kullanımlara karşı korunması ya da güvenliğini test etmek için yapılır. Çok karmaşık ve özel test tekniklerinin kullanıldığı bir test türüdür.</a:t>
            </a:r>
          </a:p>
          <a:p>
            <a:pPr marL="0" indent="0">
              <a:buNone/>
            </a:pPr>
            <a:r>
              <a:rPr lang="tr-TR" sz="2000" dirty="0"/>
              <a:t/>
            </a:r>
            <a:br>
              <a:rPr lang="tr-TR" sz="2000" dirty="0"/>
            </a:br>
            <a:r>
              <a:rPr lang="tr-TR" sz="2000" b="1" i="1" dirty="0" smtClean="0"/>
              <a:t>Uyumluluk </a:t>
            </a:r>
            <a:r>
              <a:rPr lang="tr-TR" sz="2000" b="1" i="1" dirty="0"/>
              <a:t>Testi</a:t>
            </a:r>
            <a:endParaRPr lang="tr-TR" sz="2000" dirty="0"/>
          </a:p>
          <a:p>
            <a:pPr marL="0" indent="0">
              <a:buNone/>
            </a:pPr>
            <a:r>
              <a:rPr lang="tr-TR" sz="2000" dirty="0"/>
              <a:t>Yazılımın özel bir donanım, yazılım, işletim sistemi, ağ veya ağ protokolü vb. ortamda beklenen şekilde çalışıp çalışmadığını sınamak için yapılan testlerdir. </a:t>
            </a:r>
          </a:p>
          <a:p>
            <a:pPr marL="0" indent="0">
              <a:buNone/>
            </a:pPr>
            <a:r>
              <a:rPr lang="tr-TR" sz="2000" dirty="0"/>
              <a:t/>
            </a:r>
            <a:br>
              <a:rPr lang="tr-TR" sz="2000" dirty="0"/>
            </a:br>
            <a:r>
              <a:rPr lang="tr-TR" sz="2000" b="1" i="1" dirty="0" smtClean="0"/>
              <a:t>Doyum </a:t>
            </a:r>
            <a:r>
              <a:rPr lang="tr-TR" sz="2000" b="1" i="1" dirty="0"/>
              <a:t>Testi</a:t>
            </a:r>
            <a:endParaRPr lang="tr-TR" sz="2000" dirty="0"/>
          </a:p>
          <a:p>
            <a:pPr marL="0" indent="0">
              <a:buNone/>
            </a:pPr>
            <a:r>
              <a:rPr lang="tr-TR" sz="2000" dirty="0"/>
              <a:t>Yazılımın, son kullanıcı veya müşteri tarafından beğenilip beğenilmediğini, ya da ihtiyaçlarını karşılayıp karşılamadığını belirlemek için yapılır</a:t>
            </a:r>
            <a:r>
              <a:rPr lang="tr-TR" sz="2000" dirty="0" smtClean="0"/>
              <a:t>.</a:t>
            </a: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26</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26</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19200" y="838200"/>
            <a:ext cx="7696200" cy="5410200"/>
          </a:xfrm>
          <a:solidFill>
            <a:schemeClr val="bg1"/>
          </a:solidFill>
        </p:spPr>
        <p:txBody>
          <a:bodyPr/>
          <a:lstStyle/>
          <a:p>
            <a:pPr marL="0" indent="0">
              <a:buNone/>
            </a:pPr>
            <a:r>
              <a:rPr lang="tr-TR" sz="2000" b="1" i="1" dirty="0" smtClean="0"/>
              <a:t>Kurma/Kaldırma </a:t>
            </a:r>
            <a:r>
              <a:rPr lang="tr-TR" sz="2000" b="1" i="1" dirty="0"/>
              <a:t>Testi</a:t>
            </a:r>
            <a:endParaRPr lang="tr-TR" sz="2000" dirty="0"/>
          </a:p>
          <a:p>
            <a:pPr marL="0" indent="0">
              <a:buNone/>
            </a:pPr>
            <a:r>
              <a:rPr lang="tr-TR" sz="2000" dirty="0"/>
              <a:t>Bu test, yazılımın kurulması ve kaldırılması ile ilgili tüm seçenekler ve özelliklerin düzgün şekilde çalışıp çalışmadığını sınamak için yapılır. Kurulumda, tüm gerekli dizinler ve bunlarda yer alacak dosyaların (.</a:t>
            </a:r>
            <a:r>
              <a:rPr lang="tr-TR" sz="2000" dirty="0" err="1"/>
              <a:t>dll</a:t>
            </a:r>
            <a:r>
              <a:rPr lang="tr-TR" sz="2000" dirty="0"/>
              <a:t>, .</a:t>
            </a:r>
            <a:r>
              <a:rPr lang="tr-TR" sz="2000" dirty="0" err="1"/>
              <a:t>cfg</a:t>
            </a:r>
            <a:r>
              <a:rPr lang="tr-TR" sz="2000" dirty="0"/>
              <a:t>, .</a:t>
            </a:r>
            <a:r>
              <a:rPr lang="tr-TR" sz="2000" dirty="0" err="1"/>
              <a:t>txt</a:t>
            </a:r>
            <a:r>
              <a:rPr lang="tr-TR" sz="2000" dirty="0"/>
              <a:t> </a:t>
            </a:r>
            <a:r>
              <a:rPr lang="tr-TR" sz="2000" dirty="0" err="1"/>
              <a:t>vb</a:t>
            </a:r>
            <a:r>
              <a:rPr lang="tr-TR" sz="2000" dirty="0"/>
              <a:t>) oluşturulması gereklidir. Ayrıca yazılımın sistemden kaldırılması sırasında herhangi bir artık kalmamalıdır</a:t>
            </a:r>
            <a:r>
              <a:rPr lang="tr-TR" sz="2000" dirty="0" smtClean="0"/>
              <a:t>.</a:t>
            </a:r>
          </a:p>
          <a:p>
            <a:pPr marL="0" indent="0">
              <a:buNone/>
            </a:pPr>
            <a:endParaRPr lang="tr-TR" sz="2000" dirty="0"/>
          </a:p>
          <a:p>
            <a:pPr marL="0" indent="0">
              <a:buNone/>
            </a:pPr>
            <a:r>
              <a:rPr lang="tr-TR" sz="2000" b="1" i="1" dirty="0" smtClean="0"/>
              <a:t>Ağ </a:t>
            </a:r>
            <a:r>
              <a:rPr lang="tr-TR" sz="2000" b="1" i="1" dirty="0"/>
              <a:t>Testi</a:t>
            </a:r>
            <a:endParaRPr lang="tr-TR" sz="2000" dirty="0"/>
          </a:p>
          <a:p>
            <a:pPr marL="0" indent="0">
              <a:buNone/>
            </a:pPr>
            <a:r>
              <a:rPr lang="tr-TR" sz="2000" dirty="0"/>
              <a:t>Çok kullanıcılı uygulamaların ağ ortamında gerçekten ağ üzerinde çalışabilme yeteneklerini ortaya koymak için yapılan bir testtir. İstenirse, farklı ağ işletim ortamları ve iletişim kuralları altında test yapılması tercih edilmelidir.</a:t>
            </a:r>
            <a:br>
              <a:rPr lang="tr-TR" sz="2000" dirty="0"/>
            </a:br>
            <a:endParaRPr lang="tr-TR" sz="2000" dirty="0"/>
          </a:p>
        </p:txBody>
      </p:sp>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27</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27</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extLst>
      <p:ext uri="{BB962C8B-B14F-4D97-AF65-F5344CB8AC3E}">
        <p14:creationId xmlns:p14="http://schemas.microsoft.com/office/powerpoint/2010/main" val="1392079045"/>
      </p:ext>
    </p:extLst>
  </p:cSld>
  <p:clrMapOvr>
    <a:masterClrMapping/>
  </p:clrMapOvr>
  <p:transition spd="med">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28</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28</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066800" y="616089"/>
            <a:ext cx="7696200" cy="5632311"/>
          </a:xfrm>
          <a:prstGeom prst="rect">
            <a:avLst/>
          </a:prstGeom>
          <a:solidFill>
            <a:schemeClr val="bg1"/>
          </a:solidFill>
        </p:spPr>
        <p:txBody>
          <a:bodyPr wrap="square">
            <a:spAutoFit/>
          </a:bodyPr>
          <a:lstStyle/>
          <a:p>
            <a:endParaRPr lang="tr-TR" dirty="0"/>
          </a:p>
          <a:p>
            <a:r>
              <a:rPr lang="tr-TR" b="1" i="1" dirty="0" smtClean="0"/>
              <a:t>Beyaz-kutu </a:t>
            </a:r>
            <a:r>
              <a:rPr lang="tr-TR" b="1" i="1" dirty="0"/>
              <a:t>Testi</a:t>
            </a:r>
            <a:endParaRPr lang="tr-TR" dirty="0"/>
          </a:p>
          <a:p>
            <a:r>
              <a:rPr lang="tr-TR" dirty="0"/>
              <a:t>Bu tür testler, uygulama kodunun iç mantığı üzerindeki bilgiye bağlıdır. Yazılım kodundaki deyimler, akış denetimleri, koşullar </a:t>
            </a:r>
            <a:r>
              <a:rPr lang="tr-TR" dirty="0" err="1"/>
              <a:t>vb</a:t>
            </a:r>
            <a:r>
              <a:rPr lang="tr-TR" dirty="0"/>
              <a:t> elemanlar sınanır.</a:t>
            </a:r>
          </a:p>
          <a:p>
            <a:r>
              <a:rPr lang="tr-TR" dirty="0"/>
              <a:t/>
            </a:r>
            <a:br>
              <a:rPr lang="tr-TR" dirty="0"/>
            </a:br>
            <a:r>
              <a:rPr lang="tr-TR" b="1" i="1" dirty="0" smtClean="0"/>
              <a:t>Birim </a:t>
            </a:r>
            <a:r>
              <a:rPr lang="tr-TR" b="1" i="1" dirty="0"/>
              <a:t>Testi</a:t>
            </a:r>
            <a:endParaRPr lang="tr-TR" dirty="0"/>
          </a:p>
          <a:p>
            <a:r>
              <a:rPr lang="tr-TR" dirty="0"/>
              <a:t>Mikro ölçekte yapılan bu testte, özel fonksiyonlar veya kod modülleri test edilir. Bu test, test uzmanlarınca değil programcılar tarafından yapılır ve program kodu ayrıntılarına ve içsel tasarım biçiminin bilinmesi gereklidir. Uygulama kodu çok iyi tasarlanmış bir mimaride değilse oldukça zor bir testtir.</a:t>
            </a:r>
          </a:p>
          <a:p>
            <a:r>
              <a:rPr lang="tr-TR" dirty="0"/>
              <a:t/>
            </a:r>
            <a:br>
              <a:rPr lang="tr-TR" dirty="0"/>
            </a:br>
            <a:r>
              <a:rPr lang="tr-TR" b="1" i="1" dirty="0" err="1" smtClean="0"/>
              <a:t>Artımsal</a:t>
            </a:r>
            <a:r>
              <a:rPr lang="tr-TR" b="1" i="1" dirty="0" smtClean="0"/>
              <a:t> </a:t>
            </a:r>
            <a:r>
              <a:rPr lang="tr-TR" b="1" i="1" dirty="0" err="1"/>
              <a:t>Tümleştirme</a:t>
            </a:r>
            <a:r>
              <a:rPr lang="tr-TR" b="1" i="1" dirty="0"/>
              <a:t> Testi</a:t>
            </a:r>
            <a:endParaRPr lang="tr-TR" dirty="0"/>
          </a:p>
          <a:p>
            <a:r>
              <a:rPr lang="tr-TR" dirty="0"/>
              <a:t>Uygulamanın yeni işlevsel elemanları eklendikçe sürekli test edilmesidir. Bu testte uygulamamanın tüm parçaları tamamlanmadan önce yeni eklenen parçanın işlevselliğin öncekilerden yeteri ölçüde bağımsız şekilde çalışıp çalışmadığı sınanmaktadır. Test uzmanları ve/veya programcılar tarafından yapılan bir testtir</a:t>
            </a:r>
            <a:r>
              <a:rPr lang="tr-TR" dirty="0" smtClean="0"/>
              <a:t>.</a:t>
            </a:r>
            <a:endParaRPr lang="tr-TR" dirty="0"/>
          </a:p>
        </p:txBody>
      </p:sp>
    </p:spTree>
    <p:extLst>
      <p:ext uri="{BB962C8B-B14F-4D97-AF65-F5344CB8AC3E}">
        <p14:creationId xmlns:p14="http://schemas.microsoft.com/office/powerpoint/2010/main" val="1898531184"/>
      </p:ext>
    </p:extLst>
  </p:cSld>
  <p:clrMapOvr>
    <a:masterClrMapping/>
  </p:clrMapOvr>
  <p:transition spd="med">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29</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29</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295400" y="914400"/>
            <a:ext cx="7391400" cy="4801314"/>
          </a:xfrm>
          <a:prstGeom prst="rect">
            <a:avLst/>
          </a:prstGeom>
          <a:solidFill>
            <a:schemeClr val="bg1"/>
          </a:solidFill>
        </p:spPr>
        <p:txBody>
          <a:bodyPr wrap="square">
            <a:spAutoFit/>
          </a:bodyPr>
          <a:lstStyle/>
          <a:p>
            <a:r>
              <a:rPr lang="tr-TR" dirty="0"/>
              <a:t/>
            </a:r>
            <a:br>
              <a:rPr lang="tr-TR" dirty="0"/>
            </a:br>
            <a:r>
              <a:rPr lang="tr-TR" b="1" i="1" dirty="0" err="1" smtClean="0"/>
              <a:t>Tümleşim</a:t>
            </a:r>
            <a:r>
              <a:rPr lang="tr-TR" b="1" i="1" dirty="0" smtClean="0"/>
              <a:t> </a:t>
            </a:r>
            <a:r>
              <a:rPr lang="tr-TR" b="1" i="1" dirty="0"/>
              <a:t>Testi</a:t>
            </a:r>
            <a:endParaRPr lang="tr-TR" dirty="0"/>
          </a:p>
          <a:p>
            <a:r>
              <a:rPr lang="tr-TR" dirty="0"/>
              <a:t/>
            </a:r>
            <a:br>
              <a:rPr lang="tr-TR" dirty="0"/>
            </a:br>
            <a:r>
              <a:rPr lang="tr-TR" dirty="0"/>
              <a:t>Bir uygulamanın farklı bileşenlerinin beraberce uyum içinde çalışıp çalışmadığını sınamak için yapılan bir testtir. Bileşenler, modüller, bağımsız uygulamalar, istemci/sunucu uygulamaları biçiminde olabilirler. Bu tür testlere, özellikle istemci/sunucu uygulamaları ve dağıtık sistemlerin testinde başvurulmaktadır.</a:t>
            </a:r>
          </a:p>
          <a:p>
            <a:r>
              <a:rPr lang="tr-TR" dirty="0"/>
              <a:t/>
            </a:r>
            <a:br>
              <a:rPr lang="tr-TR" dirty="0"/>
            </a:br>
            <a:r>
              <a:rPr lang="tr-TR" b="1" i="1" dirty="0" smtClean="0"/>
              <a:t>İşlevsellik </a:t>
            </a:r>
            <a:r>
              <a:rPr lang="tr-TR" b="1" i="1" dirty="0"/>
              <a:t>Testi</a:t>
            </a:r>
            <a:endParaRPr lang="tr-TR" dirty="0"/>
          </a:p>
          <a:p>
            <a:r>
              <a:rPr lang="tr-TR" dirty="0"/>
              <a:t/>
            </a:r>
            <a:br>
              <a:rPr lang="tr-TR" dirty="0"/>
            </a:br>
            <a:r>
              <a:rPr lang="tr-TR" dirty="0"/>
              <a:t>Bir uygulamanın işlevsellik gereksinmeleri üzerine odaklandırılan kara-kutu testidir. Bu tür testler, test uzmanları tarafından yapılır, ancak bu uygulama yayınlanmadan önce kodların programcılar tarafından incelenmeyeceği anlamına gelmez. Testin herhangi bir aşamasında program kodlarının da incelenmesi gerekir</a:t>
            </a:r>
            <a:r>
              <a:rPr lang="tr-TR" dirty="0" smtClean="0"/>
              <a:t>.</a:t>
            </a:r>
            <a:endParaRPr lang="tr-TR" dirty="0"/>
          </a:p>
        </p:txBody>
      </p:sp>
    </p:spTree>
    <p:extLst>
      <p:ext uri="{BB962C8B-B14F-4D97-AF65-F5344CB8AC3E}">
        <p14:creationId xmlns:p14="http://schemas.microsoft.com/office/powerpoint/2010/main" val="3914520018"/>
      </p:ext>
    </p:extLst>
  </p:cSld>
  <p:clrMapOvr>
    <a:masterClrMapping/>
  </p:clrMapOvr>
  <p:transition spd="med">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Grp="1" noChangeArrowheads="1"/>
          </p:cNvSpPr>
          <p:nvPr>
            <p:ph type="ftr" sz="quarter" idx="11"/>
          </p:nvPr>
        </p:nvSpPr>
        <p:spPr>
          <a:noFill/>
        </p:spPr>
        <p:txBody>
          <a:bodyPr/>
          <a:lstStyle/>
          <a:p>
            <a:r>
              <a:rPr lang="tr-TR"/>
              <a:t>Yazılım Müh.[YYurtaY 7.hft]</a:t>
            </a:r>
          </a:p>
        </p:txBody>
      </p:sp>
      <p:sp>
        <p:nvSpPr>
          <p:cNvPr id="5123" name="Rectangle 10"/>
          <p:cNvSpPr>
            <a:spLocks noGrp="1" noChangeArrowheads="1"/>
          </p:cNvSpPr>
          <p:nvPr>
            <p:ph type="sldNum" sz="quarter" idx="12"/>
          </p:nvPr>
        </p:nvSpPr>
        <p:spPr>
          <a:noFill/>
        </p:spPr>
        <p:txBody>
          <a:bodyPr/>
          <a:lstStyle/>
          <a:p>
            <a:fld id="{9974CB85-4EFD-4580-BC7E-F6F0C53823EB}" type="slidenum">
              <a:rPr lang="tr-TR" smtClean="0"/>
              <a:pPr/>
              <a:t>3</a:t>
            </a:fld>
            <a:endParaRPr lang="tr-TR" smtClean="0"/>
          </a:p>
        </p:txBody>
      </p:sp>
      <p:sp>
        <p:nvSpPr>
          <p:cNvPr id="5124" name="Rectangle 6"/>
          <p:cNvSpPr>
            <a:spLocks noChangeArrowheads="1"/>
          </p:cNvSpPr>
          <p:nvPr/>
        </p:nvSpPr>
        <p:spPr bwMode="auto">
          <a:xfrm>
            <a:off x="1143000" y="2286000"/>
            <a:ext cx="7620000" cy="457200"/>
          </a:xfrm>
          <a:prstGeom prst="rect">
            <a:avLst/>
          </a:prstGeom>
          <a:solidFill>
            <a:schemeClr val="bg1"/>
          </a:solidFill>
          <a:ln w="9525" algn="ctr">
            <a:noFill/>
            <a:miter lim="800000"/>
            <a:headEnd/>
            <a:tailEnd/>
          </a:ln>
        </p:spPr>
        <p:txBody>
          <a:bodyPr wrap="none" anchor="ctr"/>
          <a:lstStyle/>
          <a:p>
            <a:pPr algn="ctr"/>
            <a:endParaRPr lang="tr-TR"/>
          </a:p>
        </p:txBody>
      </p:sp>
      <p:sp>
        <p:nvSpPr>
          <p:cNvPr id="5125" name="Rectangle 2"/>
          <p:cNvSpPr>
            <a:spLocks noGrp="1" noChangeArrowheads="1"/>
          </p:cNvSpPr>
          <p:nvPr>
            <p:ph type="subTitle" idx="1"/>
          </p:nvPr>
        </p:nvSpPr>
        <p:spPr>
          <a:xfrm>
            <a:off x="1295400" y="1219200"/>
            <a:ext cx="7772400" cy="5486400"/>
          </a:xfrm>
        </p:spPr>
        <p:txBody>
          <a:bodyPr/>
          <a:lstStyle/>
          <a:p>
            <a:pPr indent="361950" algn="just" eaLnBrk="1" hangingPunct="1">
              <a:lnSpc>
                <a:spcPct val="80000"/>
              </a:lnSpc>
            </a:pPr>
            <a:r>
              <a:rPr lang="tr-TR" sz="2100" b="1" dirty="0" smtClean="0">
                <a:solidFill>
                  <a:schemeClr val="tx2"/>
                </a:solidFill>
              </a:rPr>
              <a:t/>
            </a:r>
            <a:br>
              <a:rPr lang="tr-TR" sz="2100" b="1" dirty="0" smtClean="0">
                <a:solidFill>
                  <a:schemeClr val="tx2"/>
                </a:solidFill>
              </a:rPr>
            </a:br>
            <a:r>
              <a:rPr lang="tr-TR" sz="2100" b="1" dirty="0" smtClean="0">
                <a:solidFill>
                  <a:schemeClr val="tx2"/>
                </a:solidFill>
              </a:rPr>
              <a:t>Test Yapılışı :</a:t>
            </a:r>
          </a:p>
          <a:p>
            <a:pPr indent="361950" algn="just" eaLnBrk="1" hangingPunct="1">
              <a:lnSpc>
                <a:spcPct val="80000"/>
              </a:lnSpc>
            </a:pPr>
            <a:endParaRPr lang="tr-TR" sz="2100" b="1" dirty="0" smtClean="0">
              <a:solidFill>
                <a:schemeClr val="tx2"/>
              </a:solidFill>
            </a:endParaRPr>
          </a:p>
          <a:p>
            <a:pPr indent="361950" algn="just" eaLnBrk="1" hangingPunct="1">
              <a:lnSpc>
                <a:spcPct val="80000"/>
              </a:lnSpc>
              <a:buFont typeface="Wingdings" pitchFamily="2" charset="2"/>
              <a:buChar char="¡"/>
            </a:pPr>
            <a:r>
              <a:rPr lang="tr-TR" sz="1700" b="1" dirty="0" smtClean="0">
                <a:solidFill>
                  <a:schemeClr val="tx2"/>
                </a:solidFill>
              </a:rPr>
              <a:t>Yazılım isterleri belirtimi</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(Nelerin test edilmesinin istendiğini belirtir.)</a:t>
            </a:r>
          </a:p>
          <a:p>
            <a:pPr indent="361950" algn="just" eaLnBrk="1" hangingPunct="1">
              <a:lnSpc>
                <a:spcPct val="80000"/>
              </a:lnSpc>
              <a:buFont typeface="Wingdings" pitchFamily="2" charset="2"/>
              <a:buChar char="¡"/>
            </a:pPr>
            <a:r>
              <a:rPr lang="tr-TR" sz="1700" b="1" dirty="0" smtClean="0">
                <a:solidFill>
                  <a:srgbClr val="0099CC"/>
                </a:solidFill>
              </a:rPr>
              <a:t>Tasarım Belirtimi</a:t>
            </a:r>
            <a:r>
              <a:rPr lang="tr-TR" sz="1400" dirty="0" smtClean="0">
                <a:solidFill>
                  <a:srgbClr val="0099CC"/>
                </a:solidFill>
              </a:rPr>
              <a:t> </a:t>
            </a:r>
          </a:p>
          <a:p>
            <a:pPr marL="541338" lvl="1" indent="354013" algn="just" eaLnBrk="1" hangingPunct="1">
              <a:lnSpc>
                <a:spcPct val="80000"/>
              </a:lnSpc>
              <a:buFont typeface="Wingdings" pitchFamily="2" charset="2"/>
              <a:buNone/>
            </a:pPr>
            <a:r>
              <a:rPr lang="tr-TR" sz="1300" dirty="0" smtClean="0">
                <a:solidFill>
                  <a:srgbClr val="0099CC"/>
                </a:solidFill>
              </a:rPr>
              <a:t>(Nelerin test edilmesinin gerektiğini belirtir.)</a:t>
            </a:r>
          </a:p>
          <a:p>
            <a:pPr indent="361950" algn="just" eaLnBrk="1" hangingPunct="1">
              <a:lnSpc>
                <a:spcPct val="80000"/>
              </a:lnSpc>
              <a:buFont typeface="Wingdings" pitchFamily="2" charset="2"/>
              <a:buChar char="¡"/>
            </a:pPr>
            <a:r>
              <a:rPr lang="tr-TR" sz="1700" b="1" dirty="0" smtClean="0">
                <a:solidFill>
                  <a:schemeClr val="tx2"/>
                </a:solidFill>
              </a:rPr>
              <a:t>Kaynak Kod</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(En son üretim ve hata bulma amacıyla kullanılır.)</a:t>
            </a:r>
          </a:p>
          <a:p>
            <a:pPr indent="361950" algn="just" eaLnBrk="1" hangingPunct="1">
              <a:lnSpc>
                <a:spcPct val="80000"/>
              </a:lnSpc>
              <a:buFont typeface="Wingdings" pitchFamily="2" charset="2"/>
              <a:buChar char="¡"/>
            </a:pPr>
            <a:r>
              <a:rPr lang="tr-TR" sz="1700" b="1" dirty="0" smtClean="0">
                <a:solidFill>
                  <a:srgbClr val="0099CC"/>
                </a:solidFill>
              </a:rPr>
              <a:t>Test Ortamı</a:t>
            </a:r>
            <a:r>
              <a:rPr lang="tr-TR" sz="1400" dirty="0" smtClean="0">
                <a:solidFill>
                  <a:srgbClr val="0099CC"/>
                </a:solidFill>
              </a:rPr>
              <a:t> </a:t>
            </a:r>
          </a:p>
          <a:p>
            <a:pPr marL="541338" lvl="1" indent="354013" algn="just" eaLnBrk="1" hangingPunct="1">
              <a:lnSpc>
                <a:spcPct val="80000"/>
              </a:lnSpc>
              <a:buFont typeface="Wingdings" pitchFamily="2" charset="2"/>
              <a:buNone/>
            </a:pPr>
            <a:r>
              <a:rPr lang="tr-TR" sz="1300" dirty="0" smtClean="0">
                <a:solidFill>
                  <a:srgbClr val="0099CC"/>
                </a:solidFill>
              </a:rPr>
              <a:t>(Hedef sistem donanımının bir benzeri ve kendisidir.)</a:t>
            </a:r>
          </a:p>
          <a:p>
            <a:pPr indent="361950" algn="just" eaLnBrk="1" hangingPunct="1">
              <a:lnSpc>
                <a:spcPct val="80000"/>
              </a:lnSpc>
              <a:buFont typeface="Wingdings" pitchFamily="2" charset="2"/>
              <a:buChar char="¡"/>
            </a:pPr>
            <a:r>
              <a:rPr lang="tr-TR" sz="1700" b="1" dirty="0" smtClean="0">
                <a:solidFill>
                  <a:schemeClr val="tx2"/>
                </a:solidFill>
              </a:rPr>
              <a:t>Test Planlaması</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(Hangi testi ne zaman ve nasıl yapılacağını belirtir.)</a:t>
            </a:r>
          </a:p>
          <a:p>
            <a:pPr indent="361950" algn="just" eaLnBrk="1" hangingPunct="1">
              <a:lnSpc>
                <a:spcPct val="80000"/>
              </a:lnSpc>
              <a:buFont typeface="Wingdings" pitchFamily="2" charset="2"/>
              <a:buChar char="¡"/>
            </a:pPr>
            <a:r>
              <a:rPr lang="tr-TR" sz="1700" b="1" dirty="0" smtClean="0">
                <a:solidFill>
                  <a:srgbClr val="0099CC"/>
                </a:solidFill>
              </a:rPr>
              <a:t>Test Tanımlaması</a:t>
            </a:r>
            <a:r>
              <a:rPr lang="tr-TR" sz="1400" dirty="0" smtClean="0">
                <a:solidFill>
                  <a:srgbClr val="0099CC"/>
                </a:solidFill>
              </a:rPr>
              <a:t> </a:t>
            </a:r>
          </a:p>
          <a:p>
            <a:pPr marL="541338" lvl="1" indent="354013" algn="just" eaLnBrk="1" hangingPunct="1">
              <a:lnSpc>
                <a:spcPct val="80000"/>
              </a:lnSpc>
              <a:buFont typeface="Wingdings" pitchFamily="2" charset="2"/>
              <a:buNone/>
            </a:pPr>
            <a:r>
              <a:rPr lang="tr-TR" sz="1300" dirty="0" smtClean="0">
                <a:solidFill>
                  <a:srgbClr val="0099CC"/>
                </a:solidFill>
              </a:rPr>
              <a:t>( Test senaryolarını ayrıntılı olarak anlatır. )</a:t>
            </a:r>
          </a:p>
          <a:p>
            <a:pPr indent="361950" algn="just" eaLnBrk="1" hangingPunct="1">
              <a:lnSpc>
                <a:spcPct val="80000"/>
              </a:lnSpc>
              <a:buFont typeface="Wingdings" pitchFamily="2" charset="2"/>
              <a:buChar char="¡"/>
            </a:pPr>
            <a:r>
              <a:rPr lang="tr-TR" sz="1700" b="1" dirty="0" smtClean="0">
                <a:solidFill>
                  <a:schemeClr val="tx2"/>
                </a:solidFill>
              </a:rPr>
              <a:t>Test Yardımcı Gereçleri</a:t>
            </a:r>
            <a:r>
              <a:rPr lang="tr-TR" sz="1400" dirty="0" smtClean="0">
                <a:solidFill>
                  <a:schemeClr val="tx2"/>
                </a:solidFill>
              </a:rPr>
              <a:t> </a:t>
            </a:r>
          </a:p>
          <a:p>
            <a:pPr marL="541338" lvl="1" indent="354013" algn="just" eaLnBrk="1" hangingPunct="1">
              <a:lnSpc>
                <a:spcPct val="80000"/>
              </a:lnSpc>
              <a:buFont typeface="Wingdings" pitchFamily="2" charset="2"/>
              <a:buNone/>
            </a:pPr>
            <a:r>
              <a:rPr lang="tr-TR" sz="1300" dirty="0" smtClean="0">
                <a:solidFill>
                  <a:schemeClr val="tx2"/>
                </a:solidFill>
              </a:rPr>
              <a:t>(Ölçüm yada veri giriş/çıkışı için kullanılır.)</a:t>
            </a:r>
          </a:p>
          <a:p>
            <a:pPr indent="361950" algn="just" eaLnBrk="1" hangingPunct="1">
              <a:lnSpc>
                <a:spcPct val="80000"/>
              </a:lnSpc>
              <a:buFont typeface="Wingdings" pitchFamily="2" charset="2"/>
              <a:buChar char="¡"/>
            </a:pPr>
            <a:r>
              <a:rPr lang="tr-TR" sz="1700" b="1" dirty="0" smtClean="0">
                <a:solidFill>
                  <a:srgbClr val="0099CC"/>
                </a:solidFill>
              </a:rPr>
              <a:t>Benzetim Araçları</a:t>
            </a:r>
            <a:r>
              <a:rPr lang="tr-TR" sz="1400" dirty="0" smtClean="0">
                <a:solidFill>
                  <a:srgbClr val="0099CC"/>
                </a:solidFill>
              </a:rPr>
              <a:t> </a:t>
            </a:r>
          </a:p>
          <a:p>
            <a:pPr indent="361950" algn="just" eaLnBrk="1" hangingPunct="1">
              <a:lnSpc>
                <a:spcPct val="80000"/>
              </a:lnSpc>
            </a:pPr>
            <a:r>
              <a:rPr lang="tr-TR" sz="1300" dirty="0" smtClean="0">
                <a:solidFill>
                  <a:schemeClr val="tx2"/>
                </a:solidFill>
              </a:rPr>
              <a:t>          (Gerçek ortamdaki davranışları denetim altında oluşturabilmek üzere kullanılır.)</a:t>
            </a:r>
          </a:p>
          <a:p>
            <a:pPr indent="361950" algn="just" eaLnBrk="1" hangingPunct="1">
              <a:lnSpc>
                <a:spcPct val="80000"/>
              </a:lnSpc>
            </a:pPr>
            <a:endParaRPr lang="tr-TR" sz="1300" dirty="0" smtClean="0">
              <a:solidFill>
                <a:schemeClr val="tx2"/>
              </a:solidFill>
            </a:endParaRPr>
          </a:p>
          <a:p>
            <a:pPr indent="361950" algn="just" eaLnBrk="1" hangingPunct="1">
              <a:lnSpc>
                <a:spcPct val="80000"/>
              </a:lnSpc>
            </a:pPr>
            <a:endParaRPr lang="tr-TR" sz="1400" b="1" dirty="0" smtClean="0">
              <a:solidFill>
                <a:schemeClr val="tx2"/>
              </a:solidFill>
            </a:endParaRPr>
          </a:p>
          <a:p>
            <a:pPr indent="361950" algn="just" eaLnBrk="1" hangingPunct="1">
              <a:lnSpc>
                <a:spcPct val="80000"/>
              </a:lnSpc>
            </a:pPr>
            <a:r>
              <a:rPr lang="tr-TR" sz="1400" b="1" dirty="0" smtClean="0">
                <a:solidFill>
                  <a:schemeClr val="tx2"/>
                </a:solidFill>
              </a:rPr>
              <a:t>               </a:t>
            </a:r>
          </a:p>
        </p:txBody>
      </p:sp>
      <p:sp>
        <p:nvSpPr>
          <p:cNvPr id="207875"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5127"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Amaç</a:t>
            </a:r>
          </a:p>
        </p:txBody>
      </p:sp>
    </p:spTree>
  </p:cSld>
  <p:clrMapOvr>
    <a:masterClrMapping/>
  </p:clrMapOvr>
  <p:transition spd="med">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30</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30</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828800" y="538163"/>
            <a:ext cx="6096000" cy="5355312"/>
          </a:xfrm>
          <a:prstGeom prst="rect">
            <a:avLst/>
          </a:prstGeom>
        </p:spPr>
        <p:txBody>
          <a:bodyPr wrap="square">
            <a:spAutoFit/>
          </a:bodyPr>
          <a:lstStyle/>
          <a:p>
            <a:r>
              <a:rPr lang="tr-TR" dirty="0"/>
              <a:t/>
            </a:r>
            <a:br>
              <a:rPr lang="tr-TR" dirty="0"/>
            </a:br>
            <a:r>
              <a:rPr lang="tr-TR" b="1" i="1" dirty="0" smtClean="0"/>
              <a:t>Regresyon </a:t>
            </a:r>
            <a:r>
              <a:rPr lang="tr-TR" b="1" i="1" dirty="0"/>
              <a:t>Testi</a:t>
            </a:r>
            <a:endParaRPr lang="tr-TR" dirty="0"/>
          </a:p>
          <a:p>
            <a:r>
              <a:rPr lang="tr-TR" dirty="0"/>
              <a:t>Uygulama ve uygulama ortamlarında gerekli değişiklikler ve sabitlemeler yapıldıktan sonra yeniden yapılan testlere çekilme (regresyon) testi denilir. Böylece, önceki testlerde belirlenen sorunların giderildiğinden ve yeni hatalar oluşmadığından emin olunur. Uygulamanın kaç kez yeniden test edilmesi gerektiğini belirlemek güçtür ve bu nedenle, özellikle uygulama geliştirme döneminin sonlarına doğru yapılır.</a:t>
            </a:r>
          </a:p>
          <a:p>
            <a:r>
              <a:rPr lang="tr-TR" dirty="0"/>
              <a:t/>
            </a:r>
            <a:br>
              <a:rPr lang="tr-TR" dirty="0"/>
            </a:br>
            <a:r>
              <a:rPr lang="tr-TR" b="1" i="1" dirty="0" smtClean="0"/>
              <a:t>Kabul </a:t>
            </a:r>
            <a:r>
              <a:rPr lang="tr-TR" b="1" i="1" dirty="0"/>
              <a:t>Testi</a:t>
            </a:r>
            <a:endParaRPr lang="tr-TR" dirty="0"/>
          </a:p>
          <a:p>
            <a:r>
              <a:rPr lang="tr-TR" dirty="0"/>
              <a:t>Son kullanıcı veya müşteri siparişi (veya isteklerine) dayanan son test işlemidir. Ayrıca, son kullanıcıların belli bir süre kullanımlarından elde edilen sonuçlar üzerinde de yapılabilmektedir.</a:t>
            </a:r>
          </a:p>
          <a:p>
            <a:r>
              <a:rPr lang="tr-TR" dirty="0"/>
              <a:t/>
            </a:r>
            <a:br>
              <a:rPr lang="tr-TR" dirty="0"/>
            </a:br>
            <a:endParaRPr lang="tr-TR" dirty="0"/>
          </a:p>
        </p:txBody>
      </p:sp>
    </p:spTree>
    <p:extLst>
      <p:ext uri="{BB962C8B-B14F-4D97-AF65-F5344CB8AC3E}">
        <p14:creationId xmlns:p14="http://schemas.microsoft.com/office/powerpoint/2010/main" val="3914520018"/>
      </p:ext>
    </p:extLst>
  </p:cSld>
  <p:clrMapOvr>
    <a:masterClrMapping/>
  </p:clrMapOvr>
  <p:transition spd="med">
    <p:cover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pPr>
              <a:defRPr/>
            </a:pPr>
            <a:r>
              <a:rPr lang="tr-TR" smtClean="0"/>
              <a:t>Yazılım Müh.[YYurtaY 7.hft]</a:t>
            </a:r>
            <a:endParaRPr lang="tr-TR"/>
          </a:p>
        </p:txBody>
      </p:sp>
      <p:sp>
        <p:nvSpPr>
          <p:cNvPr id="5" name="Slayt Numarası Yer Tutucusu 4"/>
          <p:cNvSpPr>
            <a:spLocks noGrp="1"/>
          </p:cNvSpPr>
          <p:nvPr>
            <p:ph type="sldNum" sz="quarter" idx="12"/>
          </p:nvPr>
        </p:nvSpPr>
        <p:spPr/>
        <p:txBody>
          <a:bodyPr/>
          <a:lstStyle/>
          <a:p>
            <a:pPr>
              <a:defRPr/>
            </a:pPr>
            <a:fld id="{4ACBEF31-67E6-48C3-ADA3-14A8115FDB61}" type="slidenum">
              <a:rPr lang="tr-TR" smtClean="0"/>
              <a:pPr>
                <a:defRPr/>
              </a:pPr>
              <a:t>31</a:t>
            </a:fld>
            <a:endParaRPr lang="tr-TR"/>
          </a:p>
        </p:txBody>
      </p:sp>
      <p:sp>
        <p:nvSpPr>
          <p:cNvPr id="6" name="Rectangle 9"/>
          <p:cNvSpPr txBox="1">
            <a:spLocks noChangeArrowheads="1"/>
          </p:cNvSpPr>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ct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r>
              <a:rPr lang="tr-TR" smtClean="0"/>
              <a:t>Yazılım Müh.[YYurtaY 7.hft]</a:t>
            </a:r>
            <a:endParaRPr lang="tr-TR"/>
          </a:p>
        </p:txBody>
      </p:sp>
      <p:sp>
        <p:nvSpPr>
          <p:cNvPr id="7" name="Rectangle 10"/>
          <p:cNvSpPr txBox="1">
            <a:spLocks noChangeArrowheads="1"/>
          </p:cNvSpPr>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tr-TR"/>
            </a:defPPr>
            <a:lvl1pPr algn="r" rtl="0" fontAlgn="base">
              <a:spcBef>
                <a:spcPct val="0"/>
              </a:spcBef>
              <a:spcAft>
                <a:spcPct val="0"/>
              </a:spcAft>
              <a:defRPr sz="1200"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a:lstStyle>
          <a:p>
            <a:fld id="{AB5E44C3-CC7F-4853-BF2F-9010D624BA31}" type="slidenum">
              <a:rPr lang="tr-TR" smtClean="0"/>
              <a:pPr/>
              <a:t>31</a:t>
            </a:fld>
            <a:endParaRPr lang="tr-TR" smtClean="0"/>
          </a:p>
        </p:txBody>
      </p:sp>
      <p:sp>
        <p:nvSpPr>
          <p:cNvPr id="8" name="Rectangle 4"/>
          <p:cNvSpPr txBox="1">
            <a:spLocks noChangeArrowheads="1"/>
          </p:cNvSpPr>
          <p:nvPr/>
        </p:nvSpPr>
        <p:spPr bwMode="auto">
          <a:xfrm>
            <a:off x="114300" y="152400"/>
            <a:ext cx="2971800" cy="3857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a:lstStyle>
          <a:p>
            <a:pPr eaLnBrk="1" hangingPunct="1">
              <a:defRPr/>
            </a:pPr>
            <a:r>
              <a:rPr lang="tr-TR" sz="2000" b="1" kern="0" smtClean="0">
                <a:effectLst>
                  <a:outerShdw blurRad="38100" dist="38100" dir="2700000" algn="tl">
                    <a:srgbClr val="C0C0C0"/>
                  </a:outerShdw>
                </a:effectLst>
                <a:latin typeface="Marigold" pitchFamily="66" charset="-94"/>
              </a:rPr>
              <a:t>Yazılım Testi</a:t>
            </a:r>
            <a:endParaRPr lang="tr-TR" sz="2000" b="1" kern="0">
              <a:effectLst>
                <a:outerShdw blurRad="38100" dist="38100" dir="2700000" algn="tl">
                  <a:srgbClr val="C0C0C0"/>
                </a:outerShdw>
              </a:effectLst>
              <a:latin typeface="Marigold" pitchFamily="66" charset="-94"/>
            </a:endParaRPr>
          </a:p>
        </p:txBody>
      </p:sp>
      <p:sp>
        <p:nvSpPr>
          <p:cNvPr id="9"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
        <p:nvSpPr>
          <p:cNvPr id="2" name="Dikdörtgen 1"/>
          <p:cNvSpPr/>
          <p:nvPr/>
        </p:nvSpPr>
        <p:spPr>
          <a:xfrm>
            <a:off x="1066800" y="838200"/>
            <a:ext cx="7620000" cy="4801314"/>
          </a:xfrm>
          <a:prstGeom prst="rect">
            <a:avLst/>
          </a:prstGeom>
          <a:solidFill>
            <a:schemeClr val="bg1"/>
          </a:solidFill>
        </p:spPr>
        <p:txBody>
          <a:bodyPr wrap="square">
            <a:spAutoFit/>
          </a:bodyPr>
          <a:lstStyle/>
          <a:p>
            <a:r>
              <a:rPr lang="tr-TR" b="1" i="1" dirty="0" smtClean="0"/>
              <a:t>Yük </a:t>
            </a:r>
            <a:r>
              <a:rPr lang="tr-TR" b="1" i="1" dirty="0"/>
              <a:t>Testi</a:t>
            </a:r>
            <a:endParaRPr lang="tr-TR" dirty="0"/>
          </a:p>
          <a:p>
            <a:r>
              <a:rPr lang="tr-TR" dirty="0"/>
              <a:t>Uygulamanın çok ağır yükler (veya işlem yoğunluğu) altında test edilmesidir. Örneğin, bir Web sitesi için sistem tepkisinin hangi noktada azaldığı veya yanıt veremez olduğunu belirlemek için yapılan testler gibi</a:t>
            </a:r>
            <a:r>
              <a:rPr lang="tr-TR" dirty="0" smtClean="0"/>
              <a:t>.</a:t>
            </a:r>
          </a:p>
          <a:p>
            <a:endParaRPr lang="tr-TR" dirty="0"/>
          </a:p>
          <a:p>
            <a:r>
              <a:rPr lang="tr-TR" b="1" i="1" dirty="0" smtClean="0"/>
              <a:t>Alfa </a:t>
            </a:r>
            <a:r>
              <a:rPr lang="tr-TR" b="1" i="1" dirty="0"/>
              <a:t>Testi</a:t>
            </a:r>
            <a:endParaRPr lang="tr-TR" dirty="0"/>
          </a:p>
          <a:p>
            <a:r>
              <a:rPr lang="tr-TR" dirty="0"/>
              <a:t>Bitirilme aşamasına yakınlaşmış olan bir uygulama için yapılan testtir. Bu test sonucunda ürün üzerinde küçük değişiklikler yapılabilir. Programcılar veya test uzmanlarınca değil, son kullanıcılar tarafından yapılır.</a:t>
            </a:r>
          </a:p>
          <a:p>
            <a:r>
              <a:rPr lang="tr-TR" dirty="0"/>
              <a:t/>
            </a:r>
            <a:br>
              <a:rPr lang="tr-TR" dirty="0"/>
            </a:br>
            <a:r>
              <a:rPr lang="tr-TR" b="1" i="1" dirty="0" smtClean="0"/>
              <a:t>Beta </a:t>
            </a:r>
            <a:r>
              <a:rPr lang="tr-TR" b="1" i="1" dirty="0"/>
              <a:t>Testi</a:t>
            </a:r>
            <a:endParaRPr lang="tr-TR" dirty="0"/>
          </a:p>
          <a:p>
            <a:r>
              <a:rPr lang="tr-TR" dirty="0"/>
              <a:t>Uygulamanın tamamlanması ve zorunlu testleri yapıldıktan sonra, son sürümü çıkarmadan önce hatalar ve/veya sorunları saptamak üzere yapılan testlerdir. Programcılar veya test uzmanlarınca değil son kullanıcılar tarafından yapılır.</a:t>
            </a:r>
          </a:p>
        </p:txBody>
      </p:sp>
    </p:spTree>
    <p:extLst>
      <p:ext uri="{BB962C8B-B14F-4D97-AF65-F5344CB8AC3E}">
        <p14:creationId xmlns:p14="http://schemas.microsoft.com/office/powerpoint/2010/main" val="432644921"/>
      </p:ext>
    </p:extLst>
  </p:cSld>
  <p:clrMapOvr>
    <a:masterClrMapping/>
  </p:clrMapOvr>
  <p:transition spd="med">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Grp="1" noChangeArrowheads="1"/>
          </p:cNvSpPr>
          <p:nvPr>
            <p:ph type="ftr" sz="quarter" idx="11"/>
          </p:nvPr>
        </p:nvSpPr>
        <p:spPr>
          <a:noFill/>
        </p:spPr>
        <p:txBody>
          <a:bodyPr/>
          <a:lstStyle/>
          <a:p>
            <a:r>
              <a:rPr lang="tr-TR"/>
              <a:t>Yazılım Müh.[YYurtaY 7.hft]</a:t>
            </a:r>
          </a:p>
        </p:txBody>
      </p:sp>
      <p:sp>
        <p:nvSpPr>
          <p:cNvPr id="15363" name="Rectangle 10"/>
          <p:cNvSpPr>
            <a:spLocks noGrp="1" noChangeArrowheads="1"/>
          </p:cNvSpPr>
          <p:nvPr>
            <p:ph type="sldNum" sz="quarter" idx="12"/>
          </p:nvPr>
        </p:nvSpPr>
        <p:spPr>
          <a:noFill/>
        </p:spPr>
        <p:txBody>
          <a:bodyPr/>
          <a:lstStyle/>
          <a:p>
            <a:fld id="{AB5E44C3-CC7F-4853-BF2F-9010D624BA31}" type="slidenum">
              <a:rPr lang="tr-TR" smtClean="0"/>
              <a:pPr/>
              <a:t>32</a:t>
            </a:fld>
            <a:endParaRPr lang="tr-TR" smtClean="0"/>
          </a:p>
        </p:txBody>
      </p:sp>
      <p:sp>
        <p:nvSpPr>
          <p:cNvPr id="15364" name="Rectangle 6"/>
          <p:cNvSpPr>
            <a:spLocks noChangeArrowheads="1"/>
          </p:cNvSpPr>
          <p:nvPr/>
        </p:nvSpPr>
        <p:spPr bwMode="auto">
          <a:xfrm>
            <a:off x="1066800" y="2438400"/>
            <a:ext cx="7772400" cy="1524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5365" name="Rectangle 3"/>
          <p:cNvSpPr>
            <a:spLocks noGrp="1" noChangeArrowheads="1"/>
          </p:cNvSpPr>
          <p:nvPr>
            <p:ph type="subTitle" idx="1"/>
          </p:nvPr>
        </p:nvSpPr>
        <p:spPr>
          <a:xfrm>
            <a:off x="1143000" y="1371600"/>
            <a:ext cx="7772400" cy="5105400"/>
          </a:xfrm>
        </p:spPr>
        <p:txBody>
          <a:bodyPr/>
          <a:lstStyle/>
          <a:p>
            <a:pPr marL="552450" indent="-552450" algn="just" eaLnBrk="1" hangingPunct="1"/>
            <a:r>
              <a:rPr lang="tr-TR" sz="2000" b="1" smtClean="0">
                <a:solidFill>
                  <a:schemeClr val="tx2"/>
                </a:solidFill>
              </a:rPr>
              <a:t>Belgelendirme : </a:t>
            </a:r>
            <a:r>
              <a:rPr lang="tr-TR" sz="1600" b="1" smtClean="0">
                <a:solidFill>
                  <a:srgbClr val="0099CC"/>
                </a:solidFill>
              </a:rPr>
              <a:t>Plan dahilinde yapılan belgelendirmelerdir. Sistemin bir bütün olarak nasıl test edileceği, doğrulanmasının ne şekilde yapılacağı, bunun için gerekli olan yardımcı araçlar bir planda belirtilir.</a:t>
            </a:r>
          </a:p>
          <a:p>
            <a:pPr marL="552450" indent="-552450" algn="just" eaLnBrk="1" hangingPunct="1"/>
            <a:endParaRPr lang="tr-TR" sz="1600" b="1" smtClean="0">
              <a:solidFill>
                <a:srgbClr val="0099CC"/>
              </a:solidFill>
            </a:endParaRPr>
          </a:p>
          <a:p>
            <a:pPr marL="552450" indent="-552450" algn="just" eaLnBrk="1" hangingPunct="1"/>
            <a:r>
              <a:rPr lang="tr-TR" sz="2000" b="1" smtClean="0">
                <a:solidFill>
                  <a:schemeClr val="tx2"/>
                </a:solidFill>
              </a:rPr>
              <a:t>Riskler :</a:t>
            </a:r>
            <a:r>
              <a:rPr lang="tr-TR" sz="1600" b="1" smtClean="0">
                <a:solidFill>
                  <a:schemeClr val="tx2"/>
                </a:solidFill>
              </a:rPr>
              <a:t> </a:t>
            </a:r>
            <a:r>
              <a:rPr lang="tr-TR" sz="1600" b="1" smtClean="0">
                <a:solidFill>
                  <a:srgbClr val="0099CC"/>
                </a:solidFill>
              </a:rPr>
              <a:t>İyi hazırlanmadan başlanan bir testin önce kendisi büyük bir risk oluşturur.</a:t>
            </a:r>
          </a:p>
          <a:p>
            <a:pPr marL="552450" indent="-552450" algn="just" eaLnBrk="1" hangingPunct="1"/>
            <a:endParaRPr lang="tr-TR" sz="1600" b="1" smtClean="0">
              <a:solidFill>
                <a:srgbClr val="0099CC"/>
              </a:solidFill>
            </a:endParaRPr>
          </a:p>
          <a:p>
            <a:pPr marL="552450" indent="-552450" algn="just" eaLnBrk="1" hangingPunct="1"/>
            <a:r>
              <a:rPr lang="tr-TR" sz="1600" b="1" u="sng" smtClean="0">
                <a:solidFill>
                  <a:schemeClr val="tx2"/>
                </a:solidFill>
              </a:rPr>
              <a:t>Temel riskler ;</a:t>
            </a:r>
          </a:p>
          <a:p>
            <a:pPr marL="933450" lvl="1" indent="-476250" algn="just" eaLnBrk="1" hangingPunct="1">
              <a:buFont typeface="Wingdings" pitchFamily="2" charset="2"/>
              <a:buAutoNum type="arabicPeriod"/>
            </a:pPr>
            <a:r>
              <a:rPr lang="tr-TR" sz="1400" b="1" smtClean="0">
                <a:solidFill>
                  <a:schemeClr val="tx2"/>
                </a:solidFill>
              </a:rPr>
              <a:t>Tümleştirmede karmaşa</a:t>
            </a:r>
          </a:p>
          <a:p>
            <a:pPr marL="933450" lvl="1" indent="-476250" algn="just" eaLnBrk="1" hangingPunct="1">
              <a:buFont typeface="Wingdings" pitchFamily="2" charset="2"/>
              <a:buAutoNum type="arabicPeriod"/>
            </a:pPr>
            <a:r>
              <a:rPr lang="tr-TR" sz="1400" b="1" smtClean="0">
                <a:solidFill>
                  <a:srgbClr val="0099CC"/>
                </a:solidFill>
              </a:rPr>
              <a:t>Plan dışı yürütme</a:t>
            </a:r>
          </a:p>
          <a:p>
            <a:pPr marL="933450" lvl="1" indent="-476250" algn="just" eaLnBrk="1" hangingPunct="1">
              <a:buFont typeface="Wingdings" pitchFamily="2" charset="2"/>
              <a:buAutoNum type="arabicPeriod"/>
            </a:pPr>
            <a:r>
              <a:rPr lang="tr-TR" sz="1400" b="1" smtClean="0">
                <a:solidFill>
                  <a:schemeClr val="tx2"/>
                </a:solidFill>
              </a:rPr>
              <a:t>Yordamların yetersizliği</a:t>
            </a:r>
          </a:p>
          <a:p>
            <a:pPr marL="933450" lvl="1" indent="-476250" algn="just" eaLnBrk="1" hangingPunct="1">
              <a:buFont typeface="Wingdings" pitchFamily="2" charset="2"/>
              <a:buAutoNum type="arabicPeriod"/>
            </a:pPr>
            <a:r>
              <a:rPr lang="tr-TR" sz="1400" b="1" smtClean="0">
                <a:solidFill>
                  <a:srgbClr val="0099CC"/>
                </a:solidFill>
              </a:rPr>
              <a:t>Sıralama</a:t>
            </a:r>
          </a:p>
          <a:p>
            <a:pPr marL="933450" lvl="1" indent="-476250" algn="just" eaLnBrk="1" hangingPunct="1">
              <a:buFont typeface="Wingdings" pitchFamily="2" charset="2"/>
              <a:buAutoNum type="arabicPeriod"/>
            </a:pPr>
            <a:r>
              <a:rPr lang="tr-TR" sz="1400" b="1" smtClean="0">
                <a:solidFill>
                  <a:schemeClr val="tx2"/>
                </a:solidFill>
              </a:rPr>
              <a:t>Paralel test işlemleri</a:t>
            </a:r>
          </a:p>
          <a:p>
            <a:pPr marL="933450" lvl="1" indent="-476250" algn="just" eaLnBrk="1" hangingPunct="1">
              <a:buFont typeface="Wingdings" pitchFamily="2" charset="2"/>
              <a:buAutoNum type="arabicPeriod"/>
            </a:pPr>
            <a:r>
              <a:rPr lang="tr-TR" sz="1400" b="1" smtClean="0">
                <a:solidFill>
                  <a:srgbClr val="0099CC"/>
                </a:solidFill>
              </a:rPr>
              <a:t>Yüksek maliyetli testler</a:t>
            </a:r>
          </a:p>
          <a:p>
            <a:pPr marL="933450" lvl="1" indent="-476250" algn="just" eaLnBrk="1" hangingPunct="1">
              <a:buFont typeface="Wingdings" pitchFamily="2" charset="2"/>
              <a:buAutoNum type="arabicPeriod"/>
            </a:pPr>
            <a:r>
              <a:rPr lang="tr-TR" sz="1400" b="1" smtClean="0">
                <a:solidFill>
                  <a:schemeClr val="tx2"/>
                </a:solidFill>
              </a:rPr>
              <a:t>Bazı testlerin yapılmaması</a:t>
            </a:r>
            <a:endParaRPr lang="tr-TR" sz="1400" smtClean="0">
              <a:solidFill>
                <a:schemeClr val="tx2"/>
              </a:solidFill>
            </a:endParaRPr>
          </a:p>
        </p:txBody>
      </p:sp>
      <p:sp>
        <p:nvSpPr>
          <p:cNvPr id="205828"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5367"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ftr" sz="quarter" idx="11"/>
          </p:nvPr>
        </p:nvSpPr>
        <p:spPr>
          <a:noFill/>
        </p:spPr>
        <p:txBody>
          <a:bodyPr/>
          <a:lstStyle/>
          <a:p>
            <a:r>
              <a:rPr lang="tr-TR"/>
              <a:t>Yazılım Müh.[YYurtaY 7.hft]</a:t>
            </a:r>
          </a:p>
        </p:txBody>
      </p:sp>
      <p:sp>
        <p:nvSpPr>
          <p:cNvPr id="16387" name="Rectangle 10"/>
          <p:cNvSpPr>
            <a:spLocks noGrp="1" noChangeArrowheads="1"/>
          </p:cNvSpPr>
          <p:nvPr>
            <p:ph type="sldNum" sz="quarter" idx="12"/>
          </p:nvPr>
        </p:nvSpPr>
        <p:spPr>
          <a:noFill/>
        </p:spPr>
        <p:txBody>
          <a:bodyPr/>
          <a:lstStyle/>
          <a:p>
            <a:fld id="{B58E09AA-45D5-484C-AF47-B4054E079F80}" type="slidenum">
              <a:rPr lang="tr-TR" smtClean="0"/>
              <a:pPr/>
              <a:t>33</a:t>
            </a:fld>
            <a:endParaRPr lang="tr-TR" smtClean="0"/>
          </a:p>
        </p:txBody>
      </p:sp>
      <p:sp>
        <p:nvSpPr>
          <p:cNvPr id="16388" name="Rectangle 4"/>
          <p:cNvSpPr>
            <a:spLocks noChangeArrowheads="1"/>
          </p:cNvSpPr>
          <p:nvPr/>
        </p:nvSpPr>
        <p:spPr bwMode="auto">
          <a:xfrm>
            <a:off x="2819400" y="228600"/>
            <a:ext cx="6019800" cy="533400"/>
          </a:xfrm>
          <a:prstGeom prst="rect">
            <a:avLst/>
          </a:prstGeom>
          <a:noFill/>
          <a:ln w="9525">
            <a:noFill/>
            <a:miter lim="800000"/>
            <a:headEnd/>
            <a:tailEnd/>
          </a:ln>
        </p:spPr>
        <p:txBody>
          <a:bodyPr anchor="b"/>
          <a:lstStyle/>
          <a:p>
            <a:pPr algn="r"/>
            <a:endParaRPr lang="tr-TR" sz="2800" b="1" baseline="30000">
              <a:solidFill>
                <a:srgbClr val="006666"/>
              </a:solidFill>
              <a:latin typeface="Lucida Sans" pitchFamily="34" charset="0"/>
            </a:endParaRPr>
          </a:p>
        </p:txBody>
      </p:sp>
      <p:sp>
        <p:nvSpPr>
          <p:cNvPr id="16389" name="Rectangle 5"/>
          <p:cNvSpPr>
            <a:spLocks noChangeArrowheads="1"/>
          </p:cNvSpPr>
          <p:nvPr/>
        </p:nvSpPr>
        <p:spPr bwMode="auto">
          <a:xfrm>
            <a:off x="1371600" y="2362200"/>
            <a:ext cx="7620000" cy="228600"/>
          </a:xfrm>
          <a:prstGeom prst="rect">
            <a:avLst/>
          </a:prstGeom>
          <a:solidFill>
            <a:schemeClr val="bg1"/>
          </a:solidFill>
          <a:ln w="9525">
            <a:solidFill>
              <a:schemeClr val="bg1"/>
            </a:solidFill>
            <a:miter lim="800000"/>
            <a:headEnd/>
            <a:tailEnd/>
          </a:ln>
        </p:spPr>
        <p:txBody>
          <a:bodyPr wrap="none" anchor="ctr"/>
          <a:lstStyle/>
          <a:p>
            <a:pPr algn="ctr"/>
            <a:endParaRPr lang="tr-TR"/>
          </a:p>
        </p:txBody>
      </p:sp>
      <p:sp>
        <p:nvSpPr>
          <p:cNvPr id="105478" name="Rectangle 6"/>
          <p:cNvSpPr>
            <a:spLocks noGrp="1" noChangeArrowheads="1"/>
          </p:cNvSpPr>
          <p:nvPr>
            <p:ph type="subTitle" idx="1"/>
          </p:nvPr>
        </p:nvSpPr>
        <p:spPr>
          <a:xfrm>
            <a:off x="3352800" y="2971800"/>
            <a:ext cx="5562600" cy="3505200"/>
          </a:xfrm>
        </p:spPr>
        <p:txBody>
          <a:bodyPr/>
          <a:lstStyle/>
          <a:p>
            <a:pPr eaLnBrk="1" hangingPunct="1">
              <a:defRPr/>
            </a:pPr>
            <a:r>
              <a:rPr lang="tr-TR" sz="2000" b="1">
                <a:ln w="18000">
                  <a:solidFill>
                    <a:schemeClr val="accent2">
                      <a:satMod val="140000"/>
                    </a:schemeClr>
                  </a:solidFill>
                  <a:prstDash val="solid"/>
                  <a:miter lim="800000"/>
                </a:ln>
                <a:noFill/>
                <a:effectLst>
                  <a:outerShdw blurRad="25500" dist="23000" dir="7020000" algn="tl">
                    <a:srgbClr val="000000">
                      <a:alpha val="50000"/>
                    </a:srgbClr>
                  </a:outerShdw>
                </a:effectLst>
              </a:rPr>
              <a:t>… Örnek Çalışma</a:t>
            </a:r>
          </a:p>
        </p:txBody>
      </p:sp>
      <p:pic>
        <p:nvPicPr>
          <p:cNvPr id="105507" name="Picture 35" descr="j0292982"/>
          <p:cNvPicPr>
            <a:picLocks noChangeAspect="1" noChangeArrowheads="1"/>
          </p:cNvPicPr>
          <p:nvPr/>
        </p:nvPicPr>
        <p:blipFill>
          <a:blip r:embed="rId3" cstate="print"/>
          <a:srcRect/>
          <a:stretch>
            <a:fillRect/>
          </a:stretch>
        </p:blipFill>
        <p:spPr bwMode="auto">
          <a:xfrm>
            <a:off x="1219200" y="1295400"/>
            <a:ext cx="6934200" cy="4876800"/>
          </a:xfrm>
          <a:prstGeom prst="rect">
            <a:avLst/>
          </a:prstGeom>
          <a:noFill/>
          <a:effectLst>
            <a:outerShdw blurRad="63500" sx="102000" sy="102000" algn="ctr" rotWithShape="0">
              <a:prstClr val="black">
                <a:alpha val="40000"/>
              </a:prstClr>
            </a:outerShdw>
          </a:effectLst>
        </p:spPr>
      </p:pic>
      <p:sp>
        <p:nvSpPr>
          <p:cNvPr id="105514" name="Rectangle 42"/>
          <p:cNvSpPr>
            <a:spLocks noGrp="1" noChangeArrowheads="1"/>
          </p:cNvSpPr>
          <p:nvPr>
            <p:ph type="ctrTitle"/>
          </p:nvPr>
        </p:nvSpPr>
        <p:spPr>
          <a:xfrm>
            <a:off x="114300" y="152400"/>
            <a:ext cx="3543300" cy="385763"/>
          </a:xfrm>
        </p:spPr>
        <p:txBody>
          <a:bodyPr/>
          <a:lstStyle/>
          <a:p>
            <a:pPr eaLnBrk="1" hangingPunct="1">
              <a:defRPr/>
            </a:pPr>
            <a:r>
              <a:rPr lang="tr-TR" sz="2400" b="1">
                <a:effectLst>
                  <a:outerShdw blurRad="38100" dist="38100" dir="2700000" algn="tl">
                    <a:srgbClr val="C0C0C0"/>
                  </a:outerShdw>
                </a:effectLst>
              </a:rPr>
              <a:t>Yazılım Testi</a:t>
            </a:r>
          </a:p>
        </p:txBody>
      </p:sp>
    </p:spTree>
  </p:cSld>
  <p:clrMapOvr>
    <a:masterClrMapping/>
  </p:clrMapOvr>
  <p:transition spd="med">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ftr" sz="quarter" idx="11"/>
          </p:nvPr>
        </p:nvSpPr>
        <p:spPr>
          <a:noFill/>
        </p:spPr>
        <p:txBody>
          <a:bodyPr/>
          <a:lstStyle/>
          <a:p>
            <a:r>
              <a:rPr lang="tr-TR"/>
              <a:t>Yazılım Müh.[YYurtaY 7.hft]</a:t>
            </a:r>
          </a:p>
        </p:txBody>
      </p:sp>
      <p:sp>
        <p:nvSpPr>
          <p:cNvPr id="6147" name="Rectangle 10"/>
          <p:cNvSpPr>
            <a:spLocks noGrp="1" noChangeArrowheads="1"/>
          </p:cNvSpPr>
          <p:nvPr>
            <p:ph type="sldNum" sz="quarter" idx="12"/>
          </p:nvPr>
        </p:nvSpPr>
        <p:spPr>
          <a:noFill/>
        </p:spPr>
        <p:txBody>
          <a:bodyPr/>
          <a:lstStyle/>
          <a:p>
            <a:fld id="{10FAE0C6-3196-466B-A6DA-63FD068773D1}" type="slidenum">
              <a:rPr lang="tr-TR" smtClean="0"/>
              <a:pPr/>
              <a:t>4</a:t>
            </a:fld>
            <a:endParaRPr lang="tr-TR" smtClean="0"/>
          </a:p>
        </p:txBody>
      </p:sp>
      <p:sp>
        <p:nvSpPr>
          <p:cNvPr id="6148" name="Rectangle 3"/>
          <p:cNvSpPr>
            <a:spLocks noGrp="1" noChangeArrowheads="1"/>
          </p:cNvSpPr>
          <p:nvPr>
            <p:ph type="subTitle" idx="1"/>
          </p:nvPr>
        </p:nvSpPr>
        <p:spPr>
          <a:xfrm>
            <a:off x="1143000" y="609600"/>
            <a:ext cx="7620000" cy="5867400"/>
          </a:xfrm>
        </p:spPr>
        <p:txBody>
          <a:bodyPr/>
          <a:lstStyle/>
          <a:p>
            <a:pPr algn="just" eaLnBrk="1" hangingPunct="1"/>
            <a:r>
              <a:rPr lang="tr-TR" sz="2000" b="1" smtClean="0">
                <a:solidFill>
                  <a:schemeClr val="tx2"/>
                </a:solidFill>
              </a:rPr>
              <a:t>                         Test Aşamaları</a:t>
            </a:r>
          </a:p>
        </p:txBody>
      </p:sp>
      <p:sp>
        <p:nvSpPr>
          <p:cNvPr id="63490" name="Rectangle 2"/>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6150"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Yapılışı</a:t>
            </a:r>
          </a:p>
        </p:txBody>
      </p:sp>
      <p:sp>
        <p:nvSpPr>
          <p:cNvPr id="6151" name="Rectangle 16"/>
          <p:cNvSpPr>
            <a:spLocks noChangeArrowheads="1"/>
          </p:cNvSpPr>
          <p:nvPr/>
        </p:nvSpPr>
        <p:spPr bwMode="auto">
          <a:xfrm>
            <a:off x="1371600" y="2286000"/>
            <a:ext cx="7315200" cy="381000"/>
          </a:xfrm>
          <a:prstGeom prst="rect">
            <a:avLst/>
          </a:prstGeom>
          <a:solidFill>
            <a:schemeClr val="bg1"/>
          </a:solidFill>
          <a:ln w="9525" algn="ctr">
            <a:noFill/>
            <a:miter lim="800000"/>
            <a:headEnd/>
            <a:tailEnd/>
          </a:ln>
        </p:spPr>
        <p:txBody>
          <a:bodyPr wrap="none" anchor="ctr"/>
          <a:lstStyle/>
          <a:p>
            <a:pPr algn="ctr"/>
            <a:endParaRPr lang="tr-TR"/>
          </a:p>
        </p:txBody>
      </p:sp>
      <p:sp>
        <p:nvSpPr>
          <p:cNvPr id="63505" name="Rectangle 17"/>
          <p:cNvSpPr>
            <a:spLocks noChangeArrowheads="1"/>
          </p:cNvSpPr>
          <p:nvPr/>
        </p:nvSpPr>
        <p:spPr bwMode="auto">
          <a:xfrm>
            <a:off x="2286000" y="1295400"/>
            <a:ext cx="1676400" cy="381000"/>
          </a:xfrm>
          <a:prstGeom prst="rect">
            <a:avLst/>
          </a:prstGeom>
          <a:solidFill>
            <a:schemeClr val="tx2">
              <a:alpha val="91000"/>
            </a:schemeClr>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solidFill>
                  <a:schemeClr val="bg1"/>
                </a:solidFill>
                <a:cs typeface="+mn-cs"/>
              </a:rPr>
              <a:t>Geliştirme</a:t>
            </a:r>
          </a:p>
        </p:txBody>
      </p:sp>
      <p:sp>
        <p:nvSpPr>
          <p:cNvPr id="63506" name="Rectangle 18"/>
          <p:cNvSpPr>
            <a:spLocks noChangeArrowheads="1"/>
          </p:cNvSpPr>
          <p:nvPr/>
        </p:nvSpPr>
        <p:spPr bwMode="auto">
          <a:xfrm>
            <a:off x="1295400" y="25908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Belge</a:t>
            </a:r>
          </a:p>
        </p:txBody>
      </p:sp>
      <p:sp>
        <p:nvSpPr>
          <p:cNvPr id="63507" name="Rectangle 19"/>
          <p:cNvSpPr>
            <a:spLocks noChangeArrowheads="1"/>
          </p:cNvSpPr>
          <p:nvPr/>
        </p:nvSpPr>
        <p:spPr bwMode="auto">
          <a:xfrm>
            <a:off x="3505200" y="25908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Kod</a:t>
            </a:r>
          </a:p>
        </p:txBody>
      </p:sp>
      <p:sp>
        <p:nvSpPr>
          <p:cNvPr id="63508" name="Rectangle 20"/>
          <p:cNvSpPr>
            <a:spLocks noChangeArrowheads="1"/>
          </p:cNvSpPr>
          <p:nvPr/>
        </p:nvSpPr>
        <p:spPr bwMode="auto">
          <a:xfrm>
            <a:off x="2209800" y="3581400"/>
            <a:ext cx="1676400" cy="381000"/>
          </a:xfrm>
          <a:prstGeom prst="rect">
            <a:avLst/>
          </a:prstGeom>
          <a:solidFill>
            <a:schemeClr val="tx2">
              <a:alpha val="91000"/>
            </a:schemeClr>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solidFill>
                  <a:schemeClr val="bg1"/>
                </a:solidFill>
                <a:cs typeface="+mn-cs"/>
              </a:rPr>
              <a:t>Test</a:t>
            </a:r>
          </a:p>
        </p:txBody>
      </p:sp>
      <p:sp>
        <p:nvSpPr>
          <p:cNvPr id="63509" name="Rectangle 21"/>
          <p:cNvSpPr>
            <a:spLocks noChangeArrowheads="1"/>
          </p:cNvSpPr>
          <p:nvPr/>
        </p:nvSpPr>
        <p:spPr bwMode="auto">
          <a:xfrm>
            <a:off x="2209800" y="44958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600">
                <a:cs typeface="+mn-cs"/>
              </a:rPr>
              <a:t>Değerlendirme</a:t>
            </a:r>
          </a:p>
        </p:txBody>
      </p:sp>
      <p:sp>
        <p:nvSpPr>
          <p:cNvPr id="63510" name="Rectangle 22"/>
          <p:cNvSpPr>
            <a:spLocks noChangeArrowheads="1"/>
          </p:cNvSpPr>
          <p:nvPr/>
        </p:nvSpPr>
        <p:spPr bwMode="auto">
          <a:xfrm>
            <a:off x="2209800" y="54864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Güvenilirlik</a:t>
            </a:r>
          </a:p>
        </p:txBody>
      </p:sp>
      <p:sp>
        <p:nvSpPr>
          <p:cNvPr id="63511" name="Rectangle 23"/>
          <p:cNvSpPr>
            <a:spLocks noChangeArrowheads="1"/>
          </p:cNvSpPr>
          <p:nvPr/>
        </p:nvSpPr>
        <p:spPr bwMode="auto">
          <a:xfrm>
            <a:off x="6629400" y="13716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400">
                <a:cs typeface="+mn-cs"/>
              </a:rPr>
              <a:t>Tasarım düzeltme</a:t>
            </a:r>
          </a:p>
        </p:txBody>
      </p:sp>
      <p:sp>
        <p:nvSpPr>
          <p:cNvPr id="63512" name="Rectangle 24"/>
          <p:cNvSpPr>
            <a:spLocks noChangeArrowheads="1"/>
          </p:cNvSpPr>
          <p:nvPr/>
        </p:nvSpPr>
        <p:spPr bwMode="auto">
          <a:xfrm>
            <a:off x="6019800" y="21336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400">
                <a:cs typeface="+mn-cs"/>
              </a:rPr>
              <a:t>Kod Düzeltme</a:t>
            </a:r>
          </a:p>
        </p:txBody>
      </p:sp>
      <p:sp>
        <p:nvSpPr>
          <p:cNvPr id="63513" name="Rectangle 25"/>
          <p:cNvSpPr>
            <a:spLocks noChangeArrowheads="1"/>
          </p:cNvSpPr>
          <p:nvPr/>
        </p:nvSpPr>
        <p:spPr bwMode="auto">
          <a:xfrm>
            <a:off x="6553200" y="3319463"/>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sz="1600">
                <a:cs typeface="+mn-cs"/>
              </a:rPr>
              <a:t>Hata Ayıklama</a:t>
            </a:r>
          </a:p>
        </p:txBody>
      </p:sp>
      <p:sp>
        <p:nvSpPr>
          <p:cNvPr id="63514" name="Rectangle 26"/>
          <p:cNvSpPr>
            <a:spLocks noChangeArrowheads="1"/>
          </p:cNvSpPr>
          <p:nvPr/>
        </p:nvSpPr>
        <p:spPr bwMode="auto">
          <a:xfrm>
            <a:off x="6553200" y="4267200"/>
            <a:ext cx="1676400" cy="381000"/>
          </a:xfrm>
          <a:prstGeom prst="rect">
            <a:avLst/>
          </a:prstGeom>
          <a:solidFill>
            <a:schemeClr val="accent1"/>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cs typeface="+mn-cs"/>
              </a:rPr>
              <a:t>Bakım</a:t>
            </a:r>
          </a:p>
        </p:txBody>
      </p:sp>
      <p:sp>
        <p:nvSpPr>
          <p:cNvPr id="63515" name="Rectangle 27"/>
          <p:cNvSpPr>
            <a:spLocks noChangeArrowheads="1"/>
          </p:cNvSpPr>
          <p:nvPr/>
        </p:nvSpPr>
        <p:spPr bwMode="auto">
          <a:xfrm>
            <a:off x="6553200" y="5334000"/>
            <a:ext cx="1676400" cy="381000"/>
          </a:xfrm>
          <a:prstGeom prst="rect">
            <a:avLst/>
          </a:prstGeom>
          <a:solidFill>
            <a:schemeClr val="tx2">
              <a:alpha val="91000"/>
            </a:schemeClr>
          </a:solidFill>
          <a:ln w="9525" algn="ctr">
            <a:solidFill>
              <a:srgbClr val="0099CC"/>
            </a:solidFill>
            <a:miter lim="800000"/>
            <a:headEnd/>
            <a:tailEnd/>
          </a:ln>
          <a:effectLst>
            <a:outerShdw dist="107763" dir="18900000" algn="ctr" rotWithShape="0">
              <a:schemeClr val="bg2">
                <a:alpha val="50000"/>
              </a:schemeClr>
            </a:outerShdw>
          </a:effectLst>
        </p:spPr>
        <p:txBody>
          <a:bodyPr wrap="none" anchor="ctr"/>
          <a:lstStyle/>
          <a:p>
            <a:pPr algn="ctr">
              <a:defRPr/>
            </a:pPr>
            <a:r>
              <a:rPr lang="tr-TR">
                <a:solidFill>
                  <a:schemeClr val="bg1"/>
                </a:solidFill>
                <a:cs typeface="+mn-cs"/>
              </a:rPr>
              <a:t>Kullanım</a:t>
            </a:r>
          </a:p>
        </p:txBody>
      </p:sp>
      <p:sp>
        <p:nvSpPr>
          <p:cNvPr id="6163" name="Rectangle 28"/>
          <p:cNvSpPr>
            <a:spLocks noChangeArrowheads="1"/>
          </p:cNvSpPr>
          <p:nvPr/>
        </p:nvSpPr>
        <p:spPr bwMode="auto">
          <a:xfrm>
            <a:off x="4495800" y="1204913"/>
            <a:ext cx="1676400" cy="381000"/>
          </a:xfrm>
          <a:prstGeom prst="rect">
            <a:avLst/>
          </a:prstGeom>
          <a:noFill/>
          <a:ln w="9525" algn="ctr">
            <a:solidFill>
              <a:schemeClr val="bg1"/>
            </a:solidFill>
            <a:miter lim="800000"/>
            <a:headEnd/>
            <a:tailEnd/>
          </a:ln>
        </p:spPr>
        <p:txBody>
          <a:bodyPr wrap="none" anchor="ctr"/>
          <a:lstStyle/>
          <a:p>
            <a:pPr algn="ctr"/>
            <a:r>
              <a:rPr lang="tr-TR" sz="1400"/>
              <a:t>Düzeltme</a:t>
            </a:r>
          </a:p>
        </p:txBody>
      </p:sp>
      <p:sp>
        <p:nvSpPr>
          <p:cNvPr id="63517" name="Line 29"/>
          <p:cNvSpPr>
            <a:spLocks noChangeShapeType="1"/>
          </p:cNvSpPr>
          <p:nvPr/>
        </p:nvSpPr>
        <p:spPr bwMode="auto">
          <a:xfrm flipH="1">
            <a:off x="4876800" y="1600200"/>
            <a:ext cx="0" cy="762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19" name="Line 31"/>
          <p:cNvSpPr>
            <a:spLocks noChangeShapeType="1"/>
          </p:cNvSpPr>
          <p:nvPr/>
        </p:nvSpPr>
        <p:spPr bwMode="auto">
          <a:xfrm>
            <a:off x="3657600" y="1752600"/>
            <a:ext cx="0" cy="685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0" name="Line 32"/>
          <p:cNvSpPr>
            <a:spLocks noChangeShapeType="1"/>
          </p:cNvSpPr>
          <p:nvPr/>
        </p:nvSpPr>
        <p:spPr bwMode="auto">
          <a:xfrm>
            <a:off x="2743200" y="1752600"/>
            <a:ext cx="0" cy="685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1" name="Line 33"/>
          <p:cNvSpPr>
            <a:spLocks noChangeShapeType="1"/>
          </p:cNvSpPr>
          <p:nvPr/>
        </p:nvSpPr>
        <p:spPr bwMode="auto">
          <a:xfrm>
            <a:off x="2743200" y="3048000"/>
            <a:ext cx="0" cy="381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2" name="Line 34"/>
          <p:cNvSpPr>
            <a:spLocks noChangeShapeType="1"/>
          </p:cNvSpPr>
          <p:nvPr/>
        </p:nvSpPr>
        <p:spPr bwMode="auto">
          <a:xfrm>
            <a:off x="3733800" y="3048000"/>
            <a:ext cx="0" cy="381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3" name="Line 35"/>
          <p:cNvSpPr>
            <a:spLocks noChangeShapeType="1"/>
          </p:cNvSpPr>
          <p:nvPr/>
        </p:nvSpPr>
        <p:spPr bwMode="auto">
          <a:xfrm>
            <a:off x="3048000" y="4038600"/>
            <a:ext cx="0" cy="304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4" name="Line 36"/>
          <p:cNvSpPr>
            <a:spLocks noChangeShapeType="1"/>
          </p:cNvSpPr>
          <p:nvPr/>
        </p:nvSpPr>
        <p:spPr bwMode="auto">
          <a:xfrm>
            <a:off x="3048000" y="4953000"/>
            <a:ext cx="0" cy="4572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5" name="Line 37"/>
          <p:cNvSpPr>
            <a:spLocks noChangeShapeType="1"/>
          </p:cNvSpPr>
          <p:nvPr/>
        </p:nvSpPr>
        <p:spPr bwMode="auto">
          <a:xfrm>
            <a:off x="4114800" y="5562600"/>
            <a:ext cx="22860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6" name="Line 38"/>
          <p:cNvSpPr>
            <a:spLocks noChangeShapeType="1"/>
          </p:cNvSpPr>
          <p:nvPr/>
        </p:nvSpPr>
        <p:spPr bwMode="auto">
          <a:xfrm flipV="1">
            <a:off x="7467600" y="4800600"/>
            <a:ext cx="0" cy="3810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7" name="Line 39"/>
          <p:cNvSpPr>
            <a:spLocks noChangeShapeType="1"/>
          </p:cNvSpPr>
          <p:nvPr/>
        </p:nvSpPr>
        <p:spPr bwMode="auto">
          <a:xfrm flipV="1">
            <a:off x="7467600" y="3805238"/>
            <a:ext cx="0" cy="3048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8" name="Line 40"/>
          <p:cNvSpPr>
            <a:spLocks noChangeShapeType="1"/>
          </p:cNvSpPr>
          <p:nvPr/>
        </p:nvSpPr>
        <p:spPr bwMode="auto">
          <a:xfrm flipV="1">
            <a:off x="7467600" y="2590800"/>
            <a:ext cx="0" cy="5334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29" name="Line 41"/>
          <p:cNvSpPr>
            <a:spLocks noChangeShapeType="1"/>
          </p:cNvSpPr>
          <p:nvPr/>
        </p:nvSpPr>
        <p:spPr bwMode="auto">
          <a:xfrm flipV="1">
            <a:off x="8153400" y="1905000"/>
            <a:ext cx="0" cy="121920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30" name="Line 42"/>
          <p:cNvSpPr>
            <a:spLocks noChangeShapeType="1"/>
          </p:cNvSpPr>
          <p:nvPr/>
        </p:nvSpPr>
        <p:spPr bwMode="auto">
          <a:xfrm>
            <a:off x="4876800" y="1600200"/>
            <a:ext cx="1600200" cy="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31" name="Line 43"/>
          <p:cNvSpPr>
            <a:spLocks noChangeShapeType="1"/>
          </p:cNvSpPr>
          <p:nvPr/>
        </p:nvSpPr>
        <p:spPr bwMode="auto">
          <a:xfrm flipV="1">
            <a:off x="6172200" y="1600200"/>
            <a:ext cx="0" cy="381000"/>
          </a:xfrm>
          <a:prstGeom prst="line">
            <a:avLst/>
          </a:prstGeom>
          <a:noFill/>
          <a:ln w="9525">
            <a:solidFill>
              <a:srgbClr val="0099CC"/>
            </a:solidFill>
            <a:round/>
            <a:headEnd/>
            <a:tailEn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3532" name="Line 44"/>
          <p:cNvSpPr>
            <a:spLocks noChangeShapeType="1"/>
          </p:cNvSpPr>
          <p:nvPr/>
        </p:nvSpPr>
        <p:spPr bwMode="auto">
          <a:xfrm flipV="1">
            <a:off x="4114800" y="3609975"/>
            <a:ext cx="22860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6179" name="Rectangle 46"/>
          <p:cNvSpPr>
            <a:spLocks noChangeArrowheads="1"/>
          </p:cNvSpPr>
          <p:nvPr/>
        </p:nvSpPr>
        <p:spPr bwMode="auto">
          <a:xfrm>
            <a:off x="4419600" y="3124200"/>
            <a:ext cx="1676400" cy="381000"/>
          </a:xfrm>
          <a:prstGeom prst="rect">
            <a:avLst/>
          </a:prstGeom>
          <a:noFill/>
          <a:ln w="9525" algn="ctr">
            <a:solidFill>
              <a:schemeClr val="bg1"/>
            </a:solidFill>
            <a:miter lim="800000"/>
            <a:headEnd/>
            <a:tailEnd/>
          </a:ln>
        </p:spPr>
        <p:txBody>
          <a:bodyPr wrap="none" anchor="ctr"/>
          <a:lstStyle/>
          <a:p>
            <a:pPr algn="ctr"/>
            <a:r>
              <a:rPr lang="tr-TR" sz="1400"/>
              <a:t>Hatalar</a:t>
            </a:r>
          </a:p>
        </p:txBody>
      </p:sp>
      <p:sp>
        <p:nvSpPr>
          <p:cNvPr id="6180" name="Rectangle 47"/>
          <p:cNvSpPr>
            <a:spLocks noChangeArrowheads="1"/>
          </p:cNvSpPr>
          <p:nvPr/>
        </p:nvSpPr>
        <p:spPr bwMode="auto">
          <a:xfrm>
            <a:off x="4267200" y="5105400"/>
            <a:ext cx="1676400" cy="381000"/>
          </a:xfrm>
          <a:prstGeom prst="rect">
            <a:avLst/>
          </a:prstGeom>
          <a:noFill/>
          <a:ln w="9525" algn="ctr">
            <a:solidFill>
              <a:schemeClr val="bg1"/>
            </a:solidFill>
            <a:miter lim="800000"/>
            <a:headEnd/>
            <a:tailEnd/>
          </a:ln>
        </p:spPr>
        <p:txBody>
          <a:bodyPr wrap="none" anchor="ctr"/>
          <a:lstStyle/>
          <a:p>
            <a:pPr algn="ctr"/>
            <a:r>
              <a:rPr lang="tr-TR" sz="1400"/>
              <a:t>Ürün</a:t>
            </a:r>
          </a:p>
        </p:txBody>
      </p:sp>
      <p:sp>
        <p:nvSpPr>
          <p:cNvPr id="6181" name="Rectangle 48"/>
          <p:cNvSpPr>
            <a:spLocks noChangeArrowheads="1"/>
          </p:cNvSpPr>
          <p:nvPr/>
        </p:nvSpPr>
        <p:spPr bwMode="auto">
          <a:xfrm>
            <a:off x="6858000" y="2743200"/>
            <a:ext cx="2057400" cy="228600"/>
          </a:xfrm>
          <a:prstGeom prst="rect">
            <a:avLst/>
          </a:prstGeom>
          <a:solidFill>
            <a:schemeClr val="bg1"/>
          </a:solidFill>
          <a:ln w="9525" algn="ctr">
            <a:solidFill>
              <a:schemeClr val="bg1"/>
            </a:solidFill>
            <a:miter lim="800000"/>
            <a:headEnd/>
            <a:tailEnd/>
          </a:ln>
        </p:spPr>
        <p:txBody>
          <a:bodyPr wrap="none" anchor="ctr"/>
          <a:lstStyle/>
          <a:p>
            <a:pPr algn="ctr"/>
            <a:r>
              <a:rPr lang="tr-TR" sz="1200"/>
              <a:t>Çözümleme Sonuçları</a:t>
            </a:r>
          </a:p>
        </p:txBody>
      </p:sp>
      <p:sp>
        <p:nvSpPr>
          <p:cNvPr id="6182" name="Rectangle 49"/>
          <p:cNvSpPr>
            <a:spLocks noChangeArrowheads="1"/>
          </p:cNvSpPr>
          <p:nvPr/>
        </p:nvSpPr>
        <p:spPr bwMode="auto">
          <a:xfrm>
            <a:off x="7696200" y="3733800"/>
            <a:ext cx="1219200" cy="381000"/>
          </a:xfrm>
          <a:prstGeom prst="rect">
            <a:avLst/>
          </a:prstGeom>
          <a:noFill/>
          <a:ln w="9525" algn="ctr">
            <a:solidFill>
              <a:schemeClr val="bg1"/>
            </a:solidFill>
            <a:miter lim="800000"/>
            <a:headEnd/>
            <a:tailEnd/>
          </a:ln>
        </p:spPr>
        <p:txBody>
          <a:bodyPr wrap="none" anchor="ctr"/>
          <a:lstStyle/>
          <a:p>
            <a:pPr algn="ctr"/>
            <a:r>
              <a:rPr lang="tr-TR" sz="1400"/>
              <a:t>Hata</a:t>
            </a:r>
          </a:p>
        </p:txBody>
      </p:sp>
      <p:sp>
        <p:nvSpPr>
          <p:cNvPr id="6183" name="Rectangle 50"/>
          <p:cNvSpPr>
            <a:spLocks noChangeArrowheads="1"/>
          </p:cNvSpPr>
          <p:nvPr/>
        </p:nvSpPr>
        <p:spPr bwMode="auto">
          <a:xfrm>
            <a:off x="7620000" y="4800600"/>
            <a:ext cx="1524000" cy="381000"/>
          </a:xfrm>
          <a:prstGeom prst="rect">
            <a:avLst/>
          </a:prstGeom>
          <a:noFill/>
          <a:ln w="9525" algn="ctr">
            <a:solidFill>
              <a:schemeClr val="bg1"/>
            </a:solidFill>
            <a:miter lim="800000"/>
            <a:headEnd/>
            <a:tailEnd/>
          </a:ln>
        </p:spPr>
        <p:txBody>
          <a:bodyPr wrap="none" anchor="ctr"/>
          <a:lstStyle/>
          <a:p>
            <a:pPr algn="ctr"/>
            <a:r>
              <a:rPr lang="tr-TR" sz="1400"/>
              <a:t>Sorun Raporu</a:t>
            </a:r>
          </a:p>
        </p:txBody>
      </p:sp>
      <p:sp>
        <p:nvSpPr>
          <p:cNvPr id="6184" name="Rectangle 51"/>
          <p:cNvSpPr>
            <a:spLocks noChangeArrowheads="1"/>
          </p:cNvSpPr>
          <p:nvPr/>
        </p:nvSpPr>
        <p:spPr bwMode="auto">
          <a:xfrm>
            <a:off x="3200400" y="4953000"/>
            <a:ext cx="1676400" cy="381000"/>
          </a:xfrm>
          <a:prstGeom prst="rect">
            <a:avLst/>
          </a:prstGeom>
          <a:noFill/>
          <a:ln w="9525" algn="ctr">
            <a:solidFill>
              <a:schemeClr val="bg1"/>
            </a:solidFill>
            <a:miter lim="800000"/>
            <a:headEnd/>
            <a:tailEnd/>
          </a:ln>
        </p:spPr>
        <p:txBody>
          <a:bodyPr wrap="none" anchor="ctr"/>
          <a:lstStyle/>
          <a:p>
            <a:pPr algn="ctr"/>
            <a:r>
              <a:rPr lang="tr-TR" sz="1400"/>
              <a:t>Hata Olasılıkları</a:t>
            </a:r>
          </a:p>
        </p:txBody>
      </p:sp>
      <p:sp>
        <p:nvSpPr>
          <p:cNvPr id="6185" name="Rectangle 52"/>
          <p:cNvSpPr>
            <a:spLocks noChangeArrowheads="1"/>
          </p:cNvSpPr>
          <p:nvPr/>
        </p:nvSpPr>
        <p:spPr bwMode="auto">
          <a:xfrm>
            <a:off x="3276600" y="4038600"/>
            <a:ext cx="1676400" cy="381000"/>
          </a:xfrm>
          <a:prstGeom prst="rect">
            <a:avLst/>
          </a:prstGeom>
          <a:noFill/>
          <a:ln w="9525" algn="ctr">
            <a:solidFill>
              <a:schemeClr val="bg1"/>
            </a:solidFill>
            <a:miter lim="800000"/>
            <a:headEnd/>
            <a:tailEnd/>
          </a:ln>
        </p:spPr>
        <p:txBody>
          <a:bodyPr wrap="none" anchor="ctr"/>
          <a:lstStyle/>
          <a:p>
            <a:pPr algn="ctr"/>
            <a:r>
              <a:rPr lang="tr-TR" sz="1400"/>
              <a:t>Test sonuçları</a:t>
            </a:r>
          </a:p>
        </p:txBody>
      </p:sp>
      <p:sp>
        <p:nvSpPr>
          <p:cNvPr id="6186" name="Rectangle 53"/>
          <p:cNvSpPr>
            <a:spLocks noChangeArrowheads="1"/>
          </p:cNvSpPr>
          <p:nvPr/>
        </p:nvSpPr>
        <p:spPr bwMode="auto">
          <a:xfrm>
            <a:off x="3838575" y="3000375"/>
            <a:ext cx="885825" cy="381000"/>
          </a:xfrm>
          <a:prstGeom prst="rect">
            <a:avLst/>
          </a:prstGeom>
          <a:noFill/>
          <a:ln w="9525" algn="ctr">
            <a:solidFill>
              <a:schemeClr val="bg1"/>
            </a:solidFill>
            <a:miter lim="800000"/>
            <a:headEnd/>
            <a:tailEnd/>
          </a:ln>
        </p:spPr>
        <p:txBody>
          <a:bodyPr wrap="none" anchor="ctr"/>
          <a:lstStyle/>
          <a:p>
            <a:pPr algn="ctr"/>
            <a:r>
              <a:rPr lang="tr-TR" sz="1400"/>
              <a:t>Yazılım</a:t>
            </a:r>
          </a:p>
        </p:txBody>
      </p:sp>
      <p:sp>
        <p:nvSpPr>
          <p:cNvPr id="6187" name="Rectangle 54"/>
          <p:cNvSpPr>
            <a:spLocks noChangeArrowheads="1"/>
          </p:cNvSpPr>
          <p:nvPr/>
        </p:nvSpPr>
        <p:spPr bwMode="auto">
          <a:xfrm>
            <a:off x="1343025" y="3081338"/>
            <a:ext cx="1295400" cy="381000"/>
          </a:xfrm>
          <a:prstGeom prst="rect">
            <a:avLst/>
          </a:prstGeom>
          <a:noFill/>
          <a:ln w="9525" algn="ctr">
            <a:solidFill>
              <a:schemeClr val="bg1"/>
            </a:solidFill>
            <a:miter lim="800000"/>
            <a:headEnd/>
            <a:tailEnd/>
          </a:ln>
        </p:spPr>
        <p:txBody>
          <a:bodyPr wrap="none" anchor="ctr"/>
          <a:lstStyle/>
          <a:p>
            <a:pPr algn="ctr"/>
            <a:r>
              <a:rPr lang="tr-TR" sz="1400"/>
              <a:t>Test </a:t>
            </a:r>
          </a:p>
          <a:p>
            <a:pPr algn="ctr"/>
            <a:r>
              <a:rPr lang="tr-TR" sz="1400"/>
              <a:t>senaryoları</a:t>
            </a:r>
          </a:p>
        </p:txBody>
      </p:sp>
      <p:sp>
        <p:nvSpPr>
          <p:cNvPr id="6188" name="Rectangle 55"/>
          <p:cNvSpPr>
            <a:spLocks noChangeArrowheads="1"/>
          </p:cNvSpPr>
          <p:nvPr/>
        </p:nvSpPr>
        <p:spPr bwMode="auto">
          <a:xfrm>
            <a:off x="1371600" y="4024313"/>
            <a:ext cx="1295400" cy="381000"/>
          </a:xfrm>
          <a:prstGeom prst="rect">
            <a:avLst/>
          </a:prstGeom>
          <a:noFill/>
          <a:ln w="9525" algn="ctr">
            <a:solidFill>
              <a:schemeClr val="bg1"/>
            </a:solidFill>
            <a:miter lim="800000"/>
            <a:headEnd/>
            <a:tailEnd/>
          </a:ln>
        </p:spPr>
        <p:txBody>
          <a:bodyPr wrap="none" anchor="ctr"/>
          <a:lstStyle/>
          <a:p>
            <a:pPr algn="ctr"/>
            <a:r>
              <a:rPr lang="tr-TR" sz="1400"/>
              <a:t>Test </a:t>
            </a:r>
          </a:p>
          <a:p>
            <a:pPr algn="ctr"/>
            <a:r>
              <a:rPr lang="tr-TR" sz="1400"/>
              <a:t>Gereçleri</a:t>
            </a:r>
          </a:p>
        </p:txBody>
      </p:sp>
      <p:sp>
        <p:nvSpPr>
          <p:cNvPr id="6189" name="Rectangle 56"/>
          <p:cNvSpPr>
            <a:spLocks noChangeArrowheads="1"/>
          </p:cNvSpPr>
          <p:nvPr/>
        </p:nvSpPr>
        <p:spPr bwMode="auto">
          <a:xfrm>
            <a:off x="1295400" y="4953000"/>
            <a:ext cx="1295400" cy="381000"/>
          </a:xfrm>
          <a:prstGeom prst="rect">
            <a:avLst/>
          </a:prstGeom>
          <a:noFill/>
          <a:ln w="9525" algn="ctr">
            <a:solidFill>
              <a:schemeClr val="bg1"/>
            </a:solidFill>
            <a:miter lim="800000"/>
            <a:headEnd/>
            <a:tailEnd/>
          </a:ln>
        </p:spPr>
        <p:txBody>
          <a:bodyPr wrap="none" anchor="ctr"/>
          <a:lstStyle/>
          <a:p>
            <a:pPr algn="ctr"/>
            <a:r>
              <a:rPr lang="tr-TR" sz="1400"/>
              <a:t>Beklenen </a:t>
            </a:r>
          </a:p>
          <a:p>
            <a:pPr algn="ctr"/>
            <a:r>
              <a:rPr lang="tr-TR" sz="1400"/>
              <a:t>Değer</a:t>
            </a:r>
          </a:p>
        </p:txBody>
      </p:sp>
    </p:spTree>
  </p:cSld>
  <p:clrMapOvr>
    <a:masterClrMapping/>
  </p:clrMapOvr>
  <p:transition spd="med">
    <p:cover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ftr" sz="quarter" idx="11"/>
          </p:nvPr>
        </p:nvSpPr>
        <p:spPr>
          <a:noFill/>
        </p:spPr>
        <p:txBody>
          <a:bodyPr/>
          <a:lstStyle/>
          <a:p>
            <a:r>
              <a:rPr lang="tr-TR"/>
              <a:t>Yazılım Müh.[YYurtaY 7.hft]</a:t>
            </a:r>
          </a:p>
        </p:txBody>
      </p:sp>
      <p:sp>
        <p:nvSpPr>
          <p:cNvPr id="7171" name="Rectangle 10"/>
          <p:cNvSpPr>
            <a:spLocks noGrp="1" noChangeArrowheads="1"/>
          </p:cNvSpPr>
          <p:nvPr>
            <p:ph type="sldNum" sz="quarter" idx="12"/>
          </p:nvPr>
        </p:nvSpPr>
        <p:spPr>
          <a:noFill/>
        </p:spPr>
        <p:txBody>
          <a:bodyPr/>
          <a:lstStyle/>
          <a:p>
            <a:fld id="{6621F471-4294-4B27-ADB7-40DDA92046C0}" type="slidenum">
              <a:rPr lang="tr-TR" smtClean="0"/>
              <a:pPr/>
              <a:t>5</a:t>
            </a:fld>
            <a:endParaRPr lang="tr-TR" smtClean="0"/>
          </a:p>
        </p:txBody>
      </p:sp>
      <p:grpSp>
        <p:nvGrpSpPr>
          <p:cNvPr id="2" name="Group 10"/>
          <p:cNvGrpSpPr>
            <a:grpSpLocks/>
          </p:cNvGrpSpPr>
          <p:nvPr/>
        </p:nvGrpSpPr>
        <p:grpSpPr bwMode="auto">
          <a:xfrm>
            <a:off x="2281238" y="1905000"/>
            <a:ext cx="4348162" cy="3581400"/>
            <a:chOff x="717" y="3129"/>
            <a:chExt cx="1203" cy="999"/>
          </a:xfrm>
          <a:solidFill>
            <a:schemeClr val="accent5">
              <a:alpha val="0"/>
            </a:schemeClr>
          </a:solidFill>
          <a:effectLst>
            <a:outerShdw blurRad="50800" dist="38100" dir="2700000" algn="tl" rotWithShape="0">
              <a:prstClr val="black">
                <a:alpha val="40000"/>
              </a:prstClr>
            </a:outerShdw>
          </a:effectLst>
        </p:grpSpPr>
        <p:sp>
          <p:nvSpPr>
            <p:cNvPr id="187399" name="Gear"/>
            <p:cNvSpPr>
              <a:spLocks noEditPoints="1" noChangeArrowheads="1"/>
            </p:cNvSpPr>
            <p:nvPr/>
          </p:nvSpPr>
          <p:spPr bwMode="auto">
            <a:xfrm>
              <a:off x="1364" y="3129"/>
              <a:ext cx="556" cy="45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a:solidFill>
                <a:schemeClr val="accent5">
                  <a:shade val="95000"/>
                  <a:satMod val="105000"/>
                  <a:alpha val="50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a:defRPr/>
              </a:pPr>
              <a:endParaRPr lang="tr-TR"/>
            </a:p>
          </p:txBody>
        </p:sp>
        <p:sp>
          <p:nvSpPr>
            <p:cNvPr id="187400" name="AutoShape 8"/>
            <p:cNvSpPr>
              <a:spLocks noEditPoints="1" noChangeArrowheads="1"/>
            </p:cNvSpPr>
            <p:nvPr/>
          </p:nvSpPr>
          <p:spPr bwMode="auto">
            <a:xfrm>
              <a:off x="717" y="3129"/>
              <a:ext cx="665" cy="547"/>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a:solidFill>
                <a:schemeClr val="accent5">
                  <a:shade val="95000"/>
                  <a:satMod val="105000"/>
                  <a:alpha val="50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a:defRPr/>
              </a:pPr>
              <a:endParaRPr lang="tr-TR"/>
            </a:p>
          </p:txBody>
        </p:sp>
        <p:sp>
          <p:nvSpPr>
            <p:cNvPr id="187401" name="AutoShape 9"/>
            <p:cNvSpPr>
              <a:spLocks noEditPoints="1" noChangeArrowheads="1"/>
            </p:cNvSpPr>
            <p:nvPr/>
          </p:nvSpPr>
          <p:spPr bwMode="auto">
            <a:xfrm>
              <a:off x="1103" y="3520"/>
              <a:ext cx="739" cy="60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grpFill/>
            <a:ln>
              <a:solidFill>
                <a:schemeClr val="accent5">
                  <a:shade val="95000"/>
                  <a:satMod val="105000"/>
                  <a:alpha val="50000"/>
                </a:schemeClr>
              </a:solidFill>
              <a:headEnd/>
              <a:tailEnd/>
            </a:ln>
          </p:spPr>
          <p:style>
            <a:lnRef idx="1">
              <a:schemeClr val="accent5"/>
            </a:lnRef>
            <a:fillRef idx="2">
              <a:schemeClr val="accent5"/>
            </a:fillRef>
            <a:effectRef idx="1">
              <a:schemeClr val="accent5"/>
            </a:effectRef>
            <a:fontRef idx="minor">
              <a:schemeClr val="dk1"/>
            </a:fontRef>
          </p:style>
          <p:txBody>
            <a:bodyPr/>
            <a:lstStyle/>
            <a:p>
              <a:pPr algn="ctr">
                <a:defRPr/>
              </a:pPr>
              <a:endParaRPr lang="tr-TR"/>
            </a:p>
          </p:txBody>
        </p:sp>
      </p:grpSp>
      <p:sp>
        <p:nvSpPr>
          <p:cNvPr id="7173" name="Rectangle 2"/>
          <p:cNvSpPr>
            <a:spLocks noGrp="1" noChangeArrowheads="1"/>
          </p:cNvSpPr>
          <p:nvPr>
            <p:ph type="subTitle" idx="1"/>
          </p:nvPr>
        </p:nvSpPr>
        <p:spPr>
          <a:xfrm>
            <a:off x="1143000" y="1066800"/>
            <a:ext cx="7772400" cy="5410200"/>
          </a:xfrm>
        </p:spPr>
        <p:txBody>
          <a:bodyPr/>
          <a:lstStyle/>
          <a:p>
            <a:pPr algn="just" eaLnBrk="1" hangingPunct="1"/>
            <a:r>
              <a:rPr lang="tr-TR" sz="2000" b="1" smtClean="0">
                <a:solidFill>
                  <a:schemeClr val="tx2"/>
                </a:solidFill>
              </a:rPr>
              <a:t>Testin iki ana amacı vardır ;</a:t>
            </a:r>
          </a:p>
          <a:p>
            <a:pPr algn="just" eaLnBrk="1" hangingPunct="1"/>
            <a:r>
              <a:rPr lang="tr-TR" sz="2000" b="1" smtClean="0">
                <a:solidFill>
                  <a:schemeClr val="tx2"/>
                </a:solidFill>
              </a:rPr>
              <a:t>   Deneme ( </a:t>
            </a:r>
            <a:r>
              <a:rPr lang="tr-TR" sz="2000" smtClean="0">
                <a:solidFill>
                  <a:schemeClr val="tx2"/>
                </a:solidFill>
              </a:rPr>
              <a:t>Prosedür testi  )</a:t>
            </a:r>
          </a:p>
          <a:p>
            <a:pPr algn="just" eaLnBrk="1" hangingPunct="1"/>
            <a:r>
              <a:rPr lang="tr-TR" sz="2000" b="1" smtClean="0">
                <a:solidFill>
                  <a:schemeClr val="tx2"/>
                </a:solidFill>
              </a:rPr>
              <a:t>   Kabul testleri ( </a:t>
            </a:r>
            <a:r>
              <a:rPr lang="tr-TR" sz="2000" smtClean="0">
                <a:solidFill>
                  <a:schemeClr val="tx2"/>
                </a:solidFill>
              </a:rPr>
              <a:t>Kullanıcı arayüz başarımı,güven </a:t>
            </a:r>
            <a:r>
              <a:rPr lang="tr-TR" sz="2000" b="1" smtClean="0">
                <a:solidFill>
                  <a:schemeClr val="tx2"/>
                </a:solidFill>
              </a:rPr>
              <a:t> )</a:t>
            </a:r>
          </a:p>
          <a:p>
            <a:pPr algn="just" eaLnBrk="1" hangingPunct="1"/>
            <a:r>
              <a:rPr lang="tr-TR" sz="2000" b="1" smtClean="0">
                <a:solidFill>
                  <a:schemeClr val="tx2"/>
                </a:solidFill>
              </a:rPr>
              <a:t>      </a:t>
            </a:r>
          </a:p>
          <a:p>
            <a:pPr algn="just" eaLnBrk="1" hangingPunct="1"/>
            <a:r>
              <a:rPr lang="tr-TR" sz="2000" b="1" smtClean="0">
                <a:solidFill>
                  <a:schemeClr val="tx2"/>
                </a:solidFill>
              </a:rPr>
              <a:t>Saydam Kutu Testi : </a:t>
            </a:r>
          </a:p>
          <a:p>
            <a:pPr algn="just" eaLnBrk="1" hangingPunct="1"/>
            <a:r>
              <a:rPr lang="tr-TR" sz="2000" b="1" smtClean="0">
                <a:solidFill>
                  <a:schemeClr val="tx2"/>
                </a:solidFill>
              </a:rPr>
              <a:t>   </a:t>
            </a:r>
            <a:r>
              <a:rPr lang="tr-TR" sz="2000" smtClean="0">
                <a:solidFill>
                  <a:schemeClr val="tx2"/>
                </a:solidFill>
              </a:rPr>
              <a:t>Sistemin işlevleriyle ilgili tüm yapısının ortaya serilmesiyle ilgili testtir.</a:t>
            </a:r>
          </a:p>
          <a:p>
            <a:pPr algn="just" eaLnBrk="1" hangingPunct="1"/>
            <a:endParaRPr lang="tr-TR" sz="2000" smtClean="0">
              <a:solidFill>
                <a:schemeClr val="tx2"/>
              </a:solidFill>
            </a:endParaRPr>
          </a:p>
          <a:p>
            <a:pPr algn="just" eaLnBrk="1" hangingPunct="1"/>
            <a:r>
              <a:rPr lang="tr-TR" sz="2000" smtClean="0">
                <a:solidFill>
                  <a:schemeClr val="tx2"/>
                </a:solidFill>
              </a:rPr>
              <a:t>İki Aşamada değerlendirme yapılır ;</a:t>
            </a:r>
          </a:p>
          <a:p>
            <a:pPr algn="just" eaLnBrk="1" hangingPunct="1">
              <a:buFont typeface="Wingdings" pitchFamily="2" charset="2"/>
              <a:buChar char="¡"/>
            </a:pPr>
            <a:r>
              <a:rPr lang="tr-TR" sz="2000" smtClean="0">
                <a:solidFill>
                  <a:schemeClr val="tx2"/>
                </a:solidFill>
              </a:rPr>
              <a:t>     Tasarım tabanlı test (isterler baz alınır…)</a:t>
            </a:r>
          </a:p>
          <a:p>
            <a:pPr algn="just" eaLnBrk="1" hangingPunct="1">
              <a:buFont typeface="Wingdings" pitchFamily="2" charset="2"/>
              <a:buChar char="¡"/>
            </a:pPr>
            <a:r>
              <a:rPr lang="tr-TR" sz="2000" smtClean="0">
                <a:solidFill>
                  <a:schemeClr val="tx2"/>
                </a:solidFill>
              </a:rPr>
              <a:t>     Kod Tabanlı test  (Mantık,kodlama, akış yolu,Yazım …)</a:t>
            </a:r>
          </a:p>
          <a:p>
            <a:pPr algn="just" eaLnBrk="1" hangingPunct="1"/>
            <a:endParaRPr lang="tr-TR" sz="2000" smtClean="0">
              <a:solidFill>
                <a:schemeClr val="tx2"/>
              </a:solidFill>
            </a:endParaRPr>
          </a:p>
          <a:p>
            <a:pPr algn="just" eaLnBrk="1" hangingPunct="1"/>
            <a:endParaRPr lang="tr-TR" sz="2000" b="1" smtClean="0">
              <a:solidFill>
                <a:schemeClr val="tx2"/>
              </a:solidFill>
            </a:endParaRPr>
          </a:p>
          <a:p>
            <a:pPr algn="just" eaLnBrk="1" hangingPunct="1"/>
            <a:r>
              <a:rPr lang="tr-TR" sz="2000" b="1" smtClean="0">
                <a:solidFill>
                  <a:schemeClr val="tx2"/>
                </a:solidFill>
              </a:rPr>
              <a:t>               </a:t>
            </a:r>
          </a:p>
        </p:txBody>
      </p:sp>
      <p:sp>
        <p:nvSpPr>
          <p:cNvPr id="187395"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7175"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Grp="1" noChangeArrowheads="1"/>
          </p:cNvSpPr>
          <p:nvPr>
            <p:ph type="ftr" sz="quarter" idx="11"/>
          </p:nvPr>
        </p:nvSpPr>
        <p:spPr>
          <a:noFill/>
        </p:spPr>
        <p:txBody>
          <a:bodyPr/>
          <a:lstStyle/>
          <a:p>
            <a:r>
              <a:rPr lang="tr-TR"/>
              <a:t>Yazılım Müh.[YYurtaY 7.hft]</a:t>
            </a:r>
          </a:p>
        </p:txBody>
      </p:sp>
      <p:sp>
        <p:nvSpPr>
          <p:cNvPr id="8195" name="Rectangle 10"/>
          <p:cNvSpPr>
            <a:spLocks noGrp="1" noChangeArrowheads="1"/>
          </p:cNvSpPr>
          <p:nvPr>
            <p:ph type="sldNum" sz="quarter" idx="12"/>
          </p:nvPr>
        </p:nvSpPr>
        <p:spPr>
          <a:noFill/>
        </p:spPr>
        <p:txBody>
          <a:bodyPr/>
          <a:lstStyle/>
          <a:p>
            <a:fld id="{B58008F6-3C89-4F93-8310-5B71837D6BB9}" type="slidenum">
              <a:rPr lang="tr-TR" smtClean="0"/>
              <a:pPr/>
              <a:t>6</a:t>
            </a:fld>
            <a:endParaRPr lang="tr-TR" smtClean="0"/>
          </a:p>
        </p:txBody>
      </p:sp>
      <p:sp>
        <p:nvSpPr>
          <p:cNvPr id="8196" name="laptop"/>
          <p:cNvSpPr>
            <a:spLocks noEditPoints="1" noChangeArrowheads="1"/>
          </p:cNvSpPr>
          <p:nvPr/>
        </p:nvSpPr>
        <p:spPr bwMode="auto">
          <a:xfrm>
            <a:off x="2209800" y="3048000"/>
            <a:ext cx="4267200" cy="2667000"/>
          </a:xfrm>
          <a:custGeom>
            <a:avLst/>
            <a:gdLst>
              <a:gd name="T0" fmla="*/ 664182 w 21600"/>
              <a:gd name="T1" fmla="*/ 0 h 21600"/>
              <a:gd name="T2" fmla="*/ 664182 w 21600"/>
              <a:gd name="T3" fmla="*/ 885666 h 21600"/>
              <a:gd name="T4" fmla="*/ 3620601 w 21600"/>
              <a:gd name="T5" fmla="*/ 0 h 21600"/>
              <a:gd name="T6" fmla="*/ 3620601 w 21600"/>
              <a:gd name="T7" fmla="*/ 885666 h 21600"/>
              <a:gd name="T8" fmla="*/ 2133600 w 21600"/>
              <a:gd name="T9" fmla="*/ 0 h 21600"/>
              <a:gd name="T10" fmla="*/ 2133600 w 21600"/>
              <a:gd name="T11" fmla="*/ 2667000 h 21600"/>
              <a:gd name="T12" fmla="*/ 0 w 21600"/>
              <a:gd name="T13" fmla="*/ 2667000 h 21600"/>
              <a:gd name="T14" fmla="*/ 4267200 w 21600"/>
              <a:gd name="T15" fmla="*/ 26670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hlink">
              <a:alpha val="5882"/>
            </a:schemeClr>
          </a:solidFill>
          <a:ln w="9525">
            <a:solidFill>
              <a:schemeClr val="accent2"/>
            </a:solidFill>
            <a:miter lim="800000"/>
            <a:headEnd/>
            <a:tailEnd/>
          </a:ln>
        </p:spPr>
        <p:txBody>
          <a:bodyPr/>
          <a:lstStyle/>
          <a:p>
            <a:pPr algn="ctr"/>
            <a:endParaRPr lang="tr-TR"/>
          </a:p>
        </p:txBody>
      </p:sp>
      <p:sp>
        <p:nvSpPr>
          <p:cNvPr id="8197" name="Rectangle 2"/>
          <p:cNvSpPr>
            <a:spLocks noGrp="1" noChangeArrowheads="1"/>
          </p:cNvSpPr>
          <p:nvPr>
            <p:ph type="subTitle" idx="1"/>
          </p:nvPr>
        </p:nvSpPr>
        <p:spPr>
          <a:xfrm>
            <a:off x="1143000" y="1524000"/>
            <a:ext cx="7772400" cy="4953000"/>
          </a:xfrm>
        </p:spPr>
        <p:txBody>
          <a:bodyPr/>
          <a:lstStyle/>
          <a:p>
            <a:pPr algn="just" eaLnBrk="1" hangingPunct="1"/>
            <a:r>
              <a:rPr lang="tr-TR" sz="2000" b="1" smtClean="0">
                <a:solidFill>
                  <a:schemeClr val="tx2"/>
                </a:solidFill>
              </a:rPr>
              <a:t>Kara  Kutu Testi : </a:t>
            </a:r>
          </a:p>
          <a:p>
            <a:pPr algn="just" eaLnBrk="1" hangingPunct="1"/>
            <a:r>
              <a:rPr lang="tr-TR" sz="2000" b="1" smtClean="0">
                <a:solidFill>
                  <a:schemeClr val="tx2"/>
                </a:solidFill>
              </a:rPr>
              <a:t>   </a:t>
            </a:r>
            <a:r>
              <a:rPr lang="tr-TR" sz="2000" smtClean="0">
                <a:solidFill>
                  <a:schemeClr val="tx2"/>
                </a:solidFill>
              </a:rPr>
              <a:t>Yazılımın arayüzü düzeyinde yapılan testtir.</a:t>
            </a:r>
          </a:p>
          <a:p>
            <a:pPr algn="just" eaLnBrk="1" hangingPunct="1"/>
            <a:endParaRPr lang="tr-TR" sz="2000" smtClean="0">
              <a:solidFill>
                <a:schemeClr val="tx2"/>
              </a:solidFill>
            </a:endParaRPr>
          </a:p>
          <a:p>
            <a:pPr algn="just" eaLnBrk="1" hangingPunct="1"/>
            <a:endParaRPr lang="tr-TR" sz="2000" smtClean="0">
              <a:solidFill>
                <a:schemeClr val="tx2"/>
              </a:solidFill>
            </a:endParaRPr>
          </a:p>
          <a:p>
            <a:pPr algn="just" eaLnBrk="1" hangingPunct="1"/>
            <a:endParaRPr lang="tr-TR" sz="2000" smtClean="0">
              <a:solidFill>
                <a:schemeClr val="tx2"/>
              </a:solidFill>
            </a:endParaRPr>
          </a:p>
          <a:p>
            <a:pPr algn="just" eaLnBrk="1" hangingPunct="1"/>
            <a:endParaRPr lang="tr-TR" sz="2000" b="1" smtClean="0">
              <a:solidFill>
                <a:schemeClr val="tx2"/>
              </a:solidFill>
            </a:endParaRPr>
          </a:p>
          <a:p>
            <a:pPr algn="just" eaLnBrk="1" hangingPunct="1"/>
            <a:r>
              <a:rPr lang="tr-TR" sz="2000" b="1" smtClean="0">
                <a:solidFill>
                  <a:schemeClr val="tx2"/>
                </a:solidFill>
              </a:rPr>
              <a:t>Belirlenen girdilerin doğru çıktıyı üretmesi beklenir.</a:t>
            </a:r>
          </a:p>
          <a:p>
            <a:pPr algn="just" eaLnBrk="1" hangingPunct="1"/>
            <a:endParaRPr lang="tr-TR" sz="2000" b="1" smtClean="0">
              <a:solidFill>
                <a:schemeClr val="tx2"/>
              </a:solidFill>
            </a:endParaRPr>
          </a:p>
          <a:p>
            <a:pPr algn="just" eaLnBrk="1" hangingPunct="1"/>
            <a:endParaRPr lang="tr-TR" sz="2000" b="1" smtClean="0">
              <a:solidFill>
                <a:schemeClr val="tx2"/>
              </a:solidFill>
            </a:endParaRPr>
          </a:p>
          <a:p>
            <a:pPr algn="just" eaLnBrk="1" hangingPunct="1"/>
            <a:r>
              <a:rPr lang="tr-TR" sz="2000" i="1" smtClean="0">
                <a:solidFill>
                  <a:schemeClr val="tx2"/>
                </a:solidFill>
              </a:rPr>
              <a:t>Belirlenen sistem gereksinimleri esas alınarak kullanıcıya yönelik test durumları oluşturulur ve sonuçlar gözlemlenir.</a:t>
            </a:r>
            <a:r>
              <a:rPr lang="tr-TR" sz="2000" b="1" smtClean="0">
                <a:solidFill>
                  <a:schemeClr val="tx2"/>
                </a:solidFill>
              </a:rPr>
              <a:t> </a:t>
            </a:r>
          </a:p>
        </p:txBody>
      </p:sp>
      <p:sp>
        <p:nvSpPr>
          <p:cNvPr id="189443"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8199"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ftr" sz="quarter" idx="11"/>
          </p:nvPr>
        </p:nvSpPr>
        <p:spPr>
          <a:noFill/>
        </p:spPr>
        <p:txBody>
          <a:bodyPr/>
          <a:lstStyle/>
          <a:p>
            <a:r>
              <a:rPr lang="tr-TR"/>
              <a:t>Yazılım Müh.[YYurtaY 7.hft]</a:t>
            </a:r>
          </a:p>
        </p:txBody>
      </p:sp>
      <p:sp>
        <p:nvSpPr>
          <p:cNvPr id="9219" name="Rectangle 10"/>
          <p:cNvSpPr>
            <a:spLocks noGrp="1" noChangeArrowheads="1"/>
          </p:cNvSpPr>
          <p:nvPr>
            <p:ph type="sldNum" sz="quarter" idx="12"/>
          </p:nvPr>
        </p:nvSpPr>
        <p:spPr>
          <a:noFill/>
        </p:spPr>
        <p:txBody>
          <a:bodyPr/>
          <a:lstStyle/>
          <a:p>
            <a:fld id="{8464522F-E9DC-4CE2-AE87-ECD230656041}" type="slidenum">
              <a:rPr lang="tr-TR" smtClean="0"/>
              <a:pPr/>
              <a:t>7</a:t>
            </a:fld>
            <a:endParaRPr lang="tr-TR" smtClean="0"/>
          </a:p>
        </p:txBody>
      </p:sp>
      <p:sp>
        <p:nvSpPr>
          <p:cNvPr id="191493" name="laptop"/>
          <p:cNvSpPr>
            <a:spLocks noEditPoints="1" noChangeArrowheads="1"/>
          </p:cNvSpPr>
          <p:nvPr/>
        </p:nvSpPr>
        <p:spPr bwMode="auto">
          <a:xfrm>
            <a:off x="2362200" y="700088"/>
            <a:ext cx="4267200" cy="2667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5">
              <a:alpha val="17000"/>
            </a:schemeClr>
          </a:solidFill>
          <a:ln>
            <a:headEnd/>
            <a:tailEnd/>
          </a:ln>
        </p:spPr>
        <p:style>
          <a:lnRef idx="3">
            <a:schemeClr val="lt1"/>
          </a:lnRef>
          <a:fillRef idx="1">
            <a:schemeClr val="accent5"/>
          </a:fillRef>
          <a:effectRef idx="1">
            <a:schemeClr val="accent5"/>
          </a:effectRef>
          <a:fontRef idx="minor">
            <a:schemeClr val="lt1"/>
          </a:fontRef>
        </p:style>
        <p:txBody>
          <a:bodyPr/>
          <a:lstStyle/>
          <a:p>
            <a:pPr algn="ctr">
              <a:defRPr/>
            </a:pPr>
            <a:endParaRPr lang="tr-TR"/>
          </a:p>
        </p:txBody>
      </p:sp>
      <p:sp>
        <p:nvSpPr>
          <p:cNvPr id="9221" name="Rectangle 2"/>
          <p:cNvSpPr>
            <a:spLocks noGrp="1" noChangeArrowheads="1"/>
          </p:cNvSpPr>
          <p:nvPr>
            <p:ph type="subTitle" idx="1"/>
          </p:nvPr>
        </p:nvSpPr>
        <p:spPr>
          <a:xfrm>
            <a:off x="1143000" y="1143000"/>
            <a:ext cx="7772400" cy="5334000"/>
          </a:xfrm>
        </p:spPr>
        <p:txBody>
          <a:bodyPr/>
          <a:lstStyle/>
          <a:p>
            <a:pPr algn="just" eaLnBrk="1" hangingPunct="1"/>
            <a:r>
              <a:rPr lang="tr-TR" sz="2000" b="1" dirty="0" smtClean="0">
                <a:solidFill>
                  <a:schemeClr val="tx2"/>
                </a:solidFill>
              </a:rPr>
              <a:t>Özel Sistemlerin testleri :</a:t>
            </a:r>
          </a:p>
          <a:p>
            <a:pPr algn="just" eaLnBrk="1" hangingPunct="1"/>
            <a:r>
              <a:rPr lang="tr-TR" sz="2000" b="1" dirty="0" smtClean="0">
                <a:solidFill>
                  <a:schemeClr val="tx2"/>
                </a:solidFill>
              </a:rPr>
              <a:t>     </a:t>
            </a:r>
            <a:r>
              <a:rPr lang="tr-TR" sz="2000" dirty="0" smtClean="0">
                <a:solidFill>
                  <a:schemeClr val="tx2"/>
                </a:solidFill>
              </a:rPr>
              <a:t>Bilgisayar tabanlı sistemlerin uygulama alanları değiştikçe onların test şekilleri de değişiklik gösterir.</a:t>
            </a:r>
          </a:p>
          <a:p>
            <a:pPr algn="just" eaLnBrk="1" hangingPunct="1"/>
            <a:endParaRPr lang="tr-TR" sz="2000" dirty="0" smtClean="0">
              <a:solidFill>
                <a:schemeClr val="tx2"/>
              </a:solidFill>
            </a:endParaRPr>
          </a:p>
          <a:p>
            <a:pPr algn="just" eaLnBrk="1" hangingPunct="1"/>
            <a:endParaRPr lang="tr-TR" sz="2000" dirty="0" smtClean="0">
              <a:solidFill>
                <a:schemeClr val="tx2"/>
              </a:solidFill>
            </a:endParaRPr>
          </a:p>
          <a:p>
            <a:pPr algn="just" eaLnBrk="1" hangingPunct="1"/>
            <a:endParaRPr lang="tr-TR" sz="2000" dirty="0" smtClean="0">
              <a:solidFill>
                <a:schemeClr val="tx2"/>
              </a:solidFill>
            </a:endParaRPr>
          </a:p>
          <a:p>
            <a:pPr algn="just" eaLnBrk="1" hangingPunct="1"/>
            <a:endParaRPr lang="tr-TR" sz="2000" dirty="0" smtClean="0">
              <a:solidFill>
                <a:schemeClr val="tx2"/>
              </a:solidFill>
            </a:endParaRP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Gömülü sistemler</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Gerçek zamanlı sistemler</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Büyük veri tabanı sistemleri</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Güvenlik sistemleri</a:t>
            </a:r>
          </a:p>
          <a:p>
            <a:pPr marL="1795463" lvl="2" indent="0" algn="just" eaLnBrk="1" hangingPunct="1"/>
            <a:r>
              <a:rPr lang="tr-TR" sz="1800" dirty="0" smtClean="0">
                <a:solidFill>
                  <a:schemeClr val="tx2"/>
                </a:solidFill>
                <a:effectLst>
                  <a:outerShdw blurRad="38100" dist="38100" dir="2700000" algn="tl">
                    <a:srgbClr val="000000">
                      <a:alpha val="43137"/>
                    </a:srgbClr>
                  </a:outerShdw>
                </a:effectLst>
              </a:rPr>
              <a:t> Geniş paket yazılımları</a:t>
            </a:r>
          </a:p>
          <a:p>
            <a:pPr algn="just" eaLnBrk="1" hangingPunct="1"/>
            <a:endParaRPr lang="tr-TR" sz="2000" i="1" dirty="0" smtClean="0">
              <a:solidFill>
                <a:schemeClr val="tx2"/>
              </a:solidFill>
            </a:endParaRPr>
          </a:p>
          <a:p>
            <a:pPr algn="just" eaLnBrk="1" hangingPunct="1"/>
            <a:r>
              <a:rPr lang="tr-TR" sz="2000" dirty="0" smtClean="0">
                <a:solidFill>
                  <a:schemeClr val="tx2"/>
                </a:solidFill>
              </a:rPr>
              <a:t>İsterleri karşılayacak şekilde test edildikten sonra kullanıma sunulmalıdır.</a:t>
            </a:r>
          </a:p>
          <a:p>
            <a:pPr algn="just" eaLnBrk="1" hangingPunct="1"/>
            <a:r>
              <a:rPr lang="tr-TR" sz="2000" b="1" dirty="0" smtClean="0">
                <a:solidFill>
                  <a:schemeClr val="tx2"/>
                </a:solidFill>
              </a:rPr>
              <a:t>               </a:t>
            </a:r>
          </a:p>
        </p:txBody>
      </p:sp>
      <p:sp>
        <p:nvSpPr>
          <p:cNvPr id="191491" name="Rectangle 3"/>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9223" name="Rectangle 4"/>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ftr" sz="quarter" idx="11"/>
          </p:nvPr>
        </p:nvSpPr>
        <p:spPr>
          <a:noFill/>
        </p:spPr>
        <p:txBody>
          <a:bodyPr/>
          <a:lstStyle/>
          <a:p>
            <a:r>
              <a:rPr lang="tr-TR"/>
              <a:t>Yazılım Müh.[YYurtaY 7.hft]</a:t>
            </a:r>
          </a:p>
        </p:txBody>
      </p:sp>
      <p:sp>
        <p:nvSpPr>
          <p:cNvPr id="10243" name="Rectangle 10"/>
          <p:cNvSpPr>
            <a:spLocks noGrp="1" noChangeArrowheads="1"/>
          </p:cNvSpPr>
          <p:nvPr>
            <p:ph type="sldNum" sz="quarter" idx="12"/>
          </p:nvPr>
        </p:nvSpPr>
        <p:spPr>
          <a:noFill/>
        </p:spPr>
        <p:txBody>
          <a:bodyPr/>
          <a:lstStyle/>
          <a:p>
            <a:fld id="{584C7781-F025-43AE-92C8-D133873BA768}" type="slidenum">
              <a:rPr lang="tr-TR" smtClean="0"/>
              <a:pPr/>
              <a:t>8</a:t>
            </a:fld>
            <a:endParaRPr lang="tr-TR" smtClean="0"/>
          </a:p>
        </p:txBody>
      </p:sp>
      <p:sp>
        <p:nvSpPr>
          <p:cNvPr id="10244" name="Rectangle 3"/>
          <p:cNvSpPr>
            <a:spLocks noGrp="1" noChangeArrowheads="1"/>
          </p:cNvSpPr>
          <p:nvPr>
            <p:ph type="subTitle" idx="1"/>
          </p:nvPr>
        </p:nvSpPr>
        <p:spPr>
          <a:xfrm>
            <a:off x="1066800" y="762000"/>
            <a:ext cx="7924800" cy="5410200"/>
          </a:xfrm>
        </p:spPr>
        <p:txBody>
          <a:bodyPr/>
          <a:lstStyle/>
          <a:p>
            <a:pPr algn="just" eaLnBrk="1" hangingPunct="1"/>
            <a:r>
              <a:rPr lang="tr-TR" sz="2000" b="1" dirty="0" smtClean="0">
                <a:solidFill>
                  <a:schemeClr val="tx2"/>
                </a:solidFill>
              </a:rPr>
              <a:t>Otomatik Test Araçları : </a:t>
            </a:r>
          </a:p>
          <a:p>
            <a:pPr algn="just" eaLnBrk="1" hangingPunct="1"/>
            <a:endParaRPr lang="tr-TR" sz="2000" b="1" dirty="0" smtClean="0">
              <a:solidFill>
                <a:schemeClr val="tx2"/>
              </a:solidFill>
            </a:endParaRPr>
          </a:p>
          <a:p>
            <a:pPr algn="just" eaLnBrk="1" hangingPunct="1"/>
            <a:r>
              <a:rPr lang="tr-TR" sz="2000" b="1" dirty="0" smtClean="0">
                <a:solidFill>
                  <a:schemeClr val="tx2"/>
                </a:solidFill>
              </a:rPr>
              <a:t>   Y</a:t>
            </a:r>
            <a:r>
              <a:rPr lang="tr-TR" sz="2000" dirty="0" smtClean="0">
                <a:solidFill>
                  <a:schemeClr val="tx2"/>
                </a:solidFill>
              </a:rPr>
              <a:t>azılım testleri çok uzun ve maliyetli olduğu için işin bir kısmını kolay ve otomatik olarak gerçekleştiren araçlar kullanmak mümkündür.</a:t>
            </a:r>
          </a:p>
          <a:p>
            <a:pPr algn="just" eaLnBrk="1" hangingPunct="1"/>
            <a:endParaRPr lang="tr-TR" sz="2000" dirty="0" smtClean="0">
              <a:solidFill>
                <a:schemeClr val="tx2"/>
              </a:solidFill>
            </a:endParaRPr>
          </a:p>
          <a:p>
            <a:pPr algn="just" eaLnBrk="1" hangingPunct="1">
              <a:buFont typeface="Wingdings" pitchFamily="2" charset="2"/>
              <a:buChar char="¡"/>
            </a:pPr>
            <a:r>
              <a:rPr lang="tr-TR" sz="1800" b="1" dirty="0" smtClean="0">
                <a:solidFill>
                  <a:schemeClr val="tx2"/>
                </a:solidFill>
              </a:rPr>
              <a:t>Akıllı derleyiciler</a:t>
            </a:r>
            <a:r>
              <a:rPr lang="tr-TR" sz="1800" dirty="0" smtClean="0">
                <a:solidFill>
                  <a:schemeClr val="tx2"/>
                </a:solidFill>
              </a:rPr>
              <a:t> (hassas tip kontrolü …) ,</a:t>
            </a:r>
          </a:p>
          <a:p>
            <a:pPr algn="just" eaLnBrk="1" hangingPunct="1">
              <a:buFont typeface="Wingdings" pitchFamily="2" charset="2"/>
              <a:buChar char="¡"/>
            </a:pPr>
            <a:r>
              <a:rPr lang="tr-TR" sz="1800" b="1" dirty="0" smtClean="0">
                <a:solidFill>
                  <a:schemeClr val="tx2"/>
                </a:solidFill>
              </a:rPr>
              <a:t>Durağan Çözümleyiciler</a:t>
            </a:r>
            <a:r>
              <a:rPr lang="tr-TR" sz="1800" dirty="0" smtClean="0">
                <a:solidFill>
                  <a:schemeClr val="tx2"/>
                </a:solidFill>
              </a:rPr>
              <a:t> (Kaynak kod kontrolü …),</a:t>
            </a:r>
          </a:p>
          <a:p>
            <a:pPr algn="just" eaLnBrk="1" hangingPunct="1">
              <a:buFont typeface="Wingdings" pitchFamily="2" charset="2"/>
              <a:buChar char="¡"/>
            </a:pPr>
            <a:r>
              <a:rPr lang="tr-TR" sz="1800" b="1" dirty="0" smtClean="0">
                <a:solidFill>
                  <a:schemeClr val="tx2"/>
                </a:solidFill>
              </a:rPr>
              <a:t>Benzetim Ortamları</a:t>
            </a:r>
            <a:r>
              <a:rPr lang="tr-TR" sz="1800" dirty="0" smtClean="0">
                <a:solidFill>
                  <a:schemeClr val="tx2"/>
                </a:solidFill>
              </a:rPr>
              <a:t> (Sanal ortam üzerinde test …),</a:t>
            </a:r>
          </a:p>
          <a:p>
            <a:pPr algn="just" eaLnBrk="1" hangingPunct="1">
              <a:buFont typeface="Wingdings" pitchFamily="2" charset="2"/>
              <a:buChar char="¡"/>
            </a:pPr>
            <a:r>
              <a:rPr lang="tr-TR" sz="1800" b="1" dirty="0" smtClean="0">
                <a:solidFill>
                  <a:schemeClr val="tx2"/>
                </a:solidFill>
              </a:rPr>
              <a:t>Girdi Dosyaları</a:t>
            </a:r>
            <a:r>
              <a:rPr lang="tr-TR" sz="1800" dirty="0" smtClean="0">
                <a:solidFill>
                  <a:schemeClr val="tx2"/>
                </a:solidFill>
              </a:rPr>
              <a:t> (uygulama için gerekli verinin üretilmesi…),</a:t>
            </a:r>
          </a:p>
          <a:p>
            <a:pPr algn="just" eaLnBrk="1" hangingPunct="1">
              <a:buFont typeface="Wingdings" pitchFamily="2" charset="2"/>
              <a:buChar char="¡"/>
            </a:pPr>
            <a:r>
              <a:rPr lang="tr-TR" sz="1800" b="1" dirty="0" smtClean="0">
                <a:solidFill>
                  <a:schemeClr val="tx2"/>
                </a:solidFill>
              </a:rPr>
              <a:t>Test Yazılımları</a:t>
            </a:r>
            <a:r>
              <a:rPr lang="tr-TR" sz="1800" dirty="0" smtClean="0">
                <a:solidFill>
                  <a:schemeClr val="tx2"/>
                </a:solidFill>
              </a:rPr>
              <a:t> (benzer yazılımlar ile senaryolar üretmek…) ,</a:t>
            </a:r>
          </a:p>
          <a:p>
            <a:pPr algn="just" eaLnBrk="1" hangingPunct="1">
              <a:buFont typeface="Wingdings" pitchFamily="2" charset="2"/>
              <a:buChar char="¡"/>
            </a:pPr>
            <a:r>
              <a:rPr lang="tr-TR" sz="1800" b="1" dirty="0" smtClean="0">
                <a:solidFill>
                  <a:schemeClr val="tx2"/>
                </a:solidFill>
              </a:rPr>
              <a:t>Simgesel Testler</a:t>
            </a:r>
            <a:r>
              <a:rPr lang="tr-TR" sz="1800" dirty="0" smtClean="0">
                <a:solidFill>
                  <a:schemeClr val="tx2"/>
                </a:solidFill>
              </a:rPr>
              <a:t> (belirli algoritmaların sayısal testleri yapılır…),</a:t>
            </a:r>
          </a:p>
          <a:p>
            <a:pPr algn="just" eaLnBrk="1" hangingPunct="1">
              <a:buFont typeface="Wingdings" pitchFamily="2" charset="2"/>
              <a:buChar char="¡"/>
            </a:pPr>
            <a:r>
              <a:rPr lang="tr-TR" sz="1800" b="1" dirty="0" smtClean="0">
                <a:solidFill>
                  <a:schemeClr val="tx2"/>
                </a:solidFill>
              </a:rPr>
              <a:t>Çevre Benzeticileri</a:t>
            </a:r>
            <a:r>
              <a:rPr lang="tr-TR" sz="1800" dirty="0" smtClean="0">
                <a:solidFill>
                  <a:schemeClr val="tx2"/>
                </a:solidFill>
              </a:rPr>
              <a:t> (Çevre şartlarını sağlayan ortamda …).</a:t>
            </a:r>
          </a:p>
          <a:p>
            <a:pPr algn="just" eaLnBrk="1" hangingPunct="1"/>
            <a:endParaRPr lang="tr-TR" sz="2000" dirty="0" smtClean="0">
              <a:solidFill>
                <a:schemeClr val="tx2"/>
              </a:solidFill>
            </a:endParaRPr>
          </a:p>
        </p:txBody>
      </p:sp>
      <p:sp>
        <p:nvSpPr>
          <p:cNvPr id="193540"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0246"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Yöntemleri</a:t>
            </a:r>
          </a:p>
        </p:txBody>
      </p:sp>
    </p:spTree>
  </p:cSld>
  <p:clrMapOvr>
    <a:masterClrMapping/>
  </p:clrMapOvr>
  <p:transition spd="med">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ftr" sz="quarter" idx="11"/>
          </p:nvPr>
        </p:nvSpPr>
        <p:spPr>
          <a:noFill/>
        </p:spPr>
        <p:txBody>
          <a:bodyPr/>
          <a:lstStyle/>
          <a:p>
            <a:r>
              <a:rPr lang="tr-TR"/>
              <a:t>Yazılım Müh.[YYurtaY 7.hft]</a:t>
            </a:r>
          </a:p>
        </p:txBody>
      </p:sp>
      <p:sp>
        <p:nvSpPr>
          <p:cNvPr id="11267" name="Rectangle 10"/>
          <p:cNvSpPr>
            <a:spLocks noGrp="1" noChangeArrowheads="1"/>
          </p:cNvSpPr>
          <p:nvPr>
            <p:ph type="sldNum" sz="quarter" idx="12"/>
          </p:nvPr>
        </p:nvSpPr>
        <p:spPr>
          <a:noFill/>
        </p:spPr>
        <p:txBody>
          <a:bodyPr/>
          <a:lstStyle/>
          <a:p>
            <a:fld id="{A1073252-B058-422F-9F45-D47E9EEEA244}" type="slidenum">
              <a:rPr lang="tr-TR" smtClean="0"/>
              <a:pPr/>
              <a:t>9</a:t>
            </a:fld>
            <a:endParaRPr lang="tr-TR" smtClean="0"/>
          </a:p>
        </p:txBody>
      </p:sp>
      <p:sp>
        <p:nvSpPr>
          <p:cNvPr id="11268" name="Rectangle 17"/>
          <p:cNvSpPr>
            <a:spLocks noChangeArrowheads="1"/>
          </p:cNvSpPr>
          <p:nvPr/>
        </p:nvSpPr>
        <p:spPr bwMode="auto">
          <a:xfrm>
            <a:off x="1066800" y="2362200"/>
            <a:ext cx="7772400" cy="228600"/>
          </a:xfrm>
          <a:prstGeom prst="rect">
            <a:avLst/>
          </a:prstGeom>
          <a:solidFill>
            <a:schemeClr val="bg1"/>
          </a:solidFill>
          <a:ln w="9525" algn="ctr">
            <a:solidFill>
              <a:schemeClr val="bg1"/>
            </a:solidFill>
            <a:miter lim="800000"/>
            <a:headEnd/>
            <a:tailEnd/>
          </a:ln>
        </p:spPr>
        <p:txBody>
          <a:bodyPr wrap="none" anchor="ctr"/>
          <a:lstStyle/>
          <a:p>
            <a:pPr algn="ctr"/>
            <a:endParaRPr lang="tr-TR"/>
          </a:p>
        </p:txBody>
      </p:sp>
      <p:sp>
        <p:nvSpPr>
          <p:cNvPr id="11269" name="Rectangle 3"/>
          <p:cNvSpPr>
            <a:spLocks noGrp="1" noChangeArrowheads="1"/>
          </p:cNvSpPr>
          <p:nvPr>
            <p:ph type="subTitle" idx="1"/>
          </p:nvPr>
        </p:nvSpPr>
        <p:spPr>
          <a:xfrm>
            <a:off x="1143000" y="1447800"/>
            <a:ext cx="7772400" cy="4800600"/>
          </a:xfrm>
        </p:spPr>
        <p:txBody>
          <a:bodyPr/>
          <a:lstStyle/>
          <a:p>
            <a:pPr algn="ctr" eaLnBrk="1" hangingPunct="1"/>
            <a:r>
              <a:rPr lang="tr-TR" sz="2000" dirty="0" smtClean="0">
                <a:solidFill>
                  <a:schemeClr val="tx2"/>
                </a:solidFill>
              </a:rPr>
              <a:t>Sistem Geliştirmede “V” Modeli</a:t>
            </a:r>
          </a:p>
          <a:p>
            <a:pPr algn="just" eaLnBrk="1" hangingPunct="1"/>
            <a:endParaRPr lang="tr-TR" sz="2400" dirty="0" smtClean="0">
              <a:solidFill>
                <a:schemeClr val="tx2"/>
              </a:solidFill>
            </a:endParaRPr>
          </a:p>
        </p:txBody>
      </p:sp>
      <p:sp>
        <p:nvSpPr>
          <p:cNvPr id="195588" name="Rectangle 4"/>
          <p:cNvSpPr>
            <a:spLocks noGrp="1" noChangeArrowheads="1"/>
          </p:cNvSpPr>
          <p:nvPr>
            <p:ph type="ctrTitle"/>
          </p:nvPr>
        </p:nvSpPr>
        <p:spPr>
          <a:xfrm>
            <a:off x="114300" y="152400"/>
            <a:ext cx="2971800" cy="385763"/>
          </a:xfrm>
        </p:spPr>
        <p:txBody>
          <a:bodyPr/>
          <a:lstStyle/>
          <a:p>
            <a:pPr eaLnBrk="1" hangingPunct="1">
              <a:defRPr/>
            </a:pPr>
            <a:r>
              <a:rPr lang="tr-TR" sz="2000" b="1">
                <a:effectLst>
                  <a:outerShdw blurRad="38100" dist="38100" dir="2700000" algn="tl">
                    <a:srgbClr val="C0C0C0"/>
                  </a:outerShdw>
                </a:effectLst>
                <a:latin typeface="Marigold" pitchFamily="66" charset="-94"/>
              </a:rPr>
              <a:t>Yazılım Testi</a:t>
            </a:r>
          </a:p>
        </p:txBody>
      </p:sp>
      <p:sp>
        <p:nvSpPr>
          <p:cNvPr id="11271" name="Rectangle 5"/>
          <p:cNvSpPr>
            <a:spLocks noChangeArrowheads="1"/>
          </p:cNvSpPr>
          <p:nvPr/>
        </p:nvSpPr>
        <p:spPr bwMode="auto">
          <a:xfrm>
            <a:off x="2895600" y="0"/>
            <a:ext cx="6019800" cy="533400"/>
          </a:xfrm>
          <a:prstGeom prst="rect">
            <a:avLst/>
          </a:prstGeom>
          <a:noFill/>
          <a:ln w="9525">
            <a:noFill/>
            <a:miter lim="800000"/>
            <a:headEnd/>
            <a:tailEnd/>
          </a:ln>
        </p:spPr>
        <p:txBody>
          <a:bodyPr anchor="b"/>
          <a:lstStyle/>
          <a:p>
            <a:pPr algn="r"/>
            <a:r>
              <a:rPr lang="tr-TR" sz="2800" b="1" baseline="30000">
                <a:solidFill>
                  <a:srgbClr val="006666"/>
                </a:solidFill>
                <a:latin typeface="Lucida Sans" pitchFamily="34" charset="0"/>
              </a:rPr>
              <a:t>Test Stratejileri</a:t>
            </a:r>
          </a:p>
        </p:txBody>
      </p:sp>
      <p:sp>
        <p:nvSpPr>
          <p:cNvPr id="195590" name="AutoShape 6"/>
          <p:cNvSpPr>
            <a:spLocks noChangeArrowheads="1"/>
          </p:cNvSpPr>
          <p:nvPr/>
        </p:nvSpPr>
        <p:spPr bwMode="auto">
          <a:xfrm>
            <a:off x="1219200" y="2057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dirty="0">
                <a:cs typeface="+mn-cs"/>
              </a:rPr>
              <a:t>Sistem İsterleri </a:t>
            </a:r>
          </a:p>
          <a:p>
            <a:pPr algn="ctr">
              <a:defRPr/>
            </a:pPr>
            <a:r>
              <a:rPr lang="tr-TR" sz="1200" dirty="0">
                <a:cs typeface="+mn-cs"/>
              </a:rPr>
              <a:t>Çözümlenmesi</a:t>
            </a:r>
          </a:p>
        </p:txBody>
      </p:sp>
      <p:sp>
        <p:nvSpPr>
          <p:cNvPr id="195591" name="AutoShape 7"/>
          <p:cNvSpPr>
            <a:spLocks noChangeArrowheads="1"/>
          </p:cNvSpPr>
          <p:nvPr/>
        </p:nvSpPr>
        <p:spPr bwMode="auto">
          <a:xfrm>
            <a:off x="1524000" y="27432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Sistem Tasarımı</a:t>
            </a:r>
          </a:p>
        </p:txBody>
      </p:sp>
      <p:sp>
        <p:nvSpPr>
          <p:cNvPr id="195592" name="AutoShape 8"/>
          <p:cNvSpPr>
            <a:spLocks noChangeArrowheads="1"/>
          </p:cNvSpPr>
          <p:nvPr/>
        </p:nvSpPr>
        <p:spPr bwMode="auto">
          <a:xfrm>
            <a:off x="1752600" y="34290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İsterleri </a:t>
            </a:r>
          </a:p>
          <a:p>
            <a:pPr algn="ctr">
              <a:defRPr/>
            </a:pPr>
            <a:r>
              <a:rPr lang="tr-TR" sz="1200">
                <a:cs typeface="+mn-cs"/>
              </a:rPr>
              <a:t>Çözümlemesi</a:t>
            </a:r>
          </a:p>
        </p:txBody>
      </p:sp>
      <p:sp>
        <p:nvSpPr>
          <p:cNvPr id="195593" name="AutoShape 9"/>
          <p:cNvSpPr>
            <a:spLocks noChangeArrowheads="1"/>
          </p:cNvSpPr>
          <p:nvPr/>
        </p:nvSpPr>
        <p:spPr bwMode="auto">
          <a:xfrm>
            <a:off x="1981200" y="41148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Tasarımı</a:t>
            </a:r>
          </a:p>
        </p:txBody>
      </p:sp>
      <p:sp>
        <p:nvSpPr>
          <p:cNvPr id="195594" name="AutoShape 10"/>
          <p:cNvSpPr>
            <a:spLocks noChangeArrowheads="1"/>
          </p:cNvSpPr>
          <p:nvPr/>
        </p:nvSpPr>
        <p:spPr bwMode="auto">
          <a:xfrm>
            <a:off x="2362200" y="4724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Gerçekleştirimi</a:t>
            </a:r>
          </a:p>
        </p:txBody>
      </p:sp>
      <p:sp>
        <p:nvSpPr>
          <p:cNvPr id="195595" name="AutoShape 11"/>
          <p:cNvSpPr>
            <a:spLocks noChangeArrowheads="1"/>
          </p:cNvSpPr>
          <p:nvPr/>
        </p:nvSpPr>
        <p:spPr bwMode="auto">
          <a:xfrm>
            <a:off x="3581400" y="54102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Birim Testi</a:t>
            </a:r>
          </a:p>
        </p:txBody>
      </p:sp>
      <p:sp>
        <p:nvSpPr>
          <p:cNvPr id="195596" name="AutoShape 12"/>
          <p:cNvSpPr>
            <a:spLocks noChangeArrowheads="1"/>
          </p:cNvSpPr>
          <p:nvPr/>
        </p:nvSpPr>
        <p:spPr bwMode="auto">
          <a:xfrm>
            <a:off x="6477000" y="2057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Sistem Geçerleme</a:t>
            </a:r>
          </a:p>
          <a:p>
            <a:pPr algn="ctr">
              <a:defRPr/>
            </a:pPr>
            <a:r>
              <a:rPr lang="tr-TR" sz="1200">
                <a:cs typeface="+mn-cs"/>
              </a:rPr>
              <a:t>Testi</a:t>
            </a:r>
          </a:p>
        </p:txBody>
      </p:sp>
      <p:sp>
        <p:nvSpPr>
          <p:cNvPr id="195597" name="AutoShape 13"/>
          <p:cNvSpPr>
            <a:spLocks noChangeArrowheads="1"/>
          </p:cNvSpPr>
          <p:nvPr/>
        </p:nvSpPr>
        <p:spPr bwMode="auto">
          <a:xfrm>
            <a:off x="6172200" y="27432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Sistem Yeterlilik </a:t>
            </a:r>
          </a:p>
          <a:p>
            <a:pPr algn="ctr">
              <a:defRPr/>
            </a:pPr>
            <a:r>
              <a:rPr lang="tr-TR" sz="1200">
                <a:cs typeface="+mn-cs"/>
              </a:rPr>
              <a:t>Testi</a:t>
            </a:r>
          </a:p>
        </p:txBody>
      </p:sp>
      <p:sp>
        <p:nvSpPr>
          <p:cNvPr id="195598" name="AutoShape 14"/>
          <p:cNvSpPr>
            <a:spLocks noChangeArrowheads="1"/>
          </p:cNvSpPr>
          <p:nvPr/>
        </p:nvSpPr>
        <p:spPr bwMode="auto">
          <a:xfrm>
            <a:off x="5715000" y="34290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ve Donanım</a:t>
            </a:r>
          </a:p>
          <a:p>
            <a:pPr algn="ctr">
              <a:defRPr/>
            </a:pPr>
            <a:r>
              <a:rPr lang="tr-TR" sz="1200">
                <a:cs typeface="+mn-cs"/>
              </a:rPr>
              <a:t>Tümleştirme</a:t>
            </a:r>
          </a:p>
        </p:txBody>
      </p:sp>
      <p:sp>
        <p:nvSpPr>
          <p:cNvPr id="195599" name="AutoShape 15"/>
          <p:cNvSpPr>
            <a:spLocks noChangeArrowheads="1"/>
          </p:cNvSpPr>
          <p:nvPr/>
        </p:nvSpPr>
        <p:spPr bwMode="auto">
          <a:xfrm>
            <a:off x="5334000" y="41148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Yazılım Öğesi </a:t>
            </a:r>
          </a:p>
          <a:p>
            <a:pPr algn="ctr">
              <a:defRPr/>
            </a:pPr>
            <a:r>
              <a:rPr lang="tr-TR" sz="1200">
                <a:cs typeface="+mn-cs"/>
              </a:rPr>
              <a:t>Yeterlilik Testi</a:t>
            </a:r>
          </a:p>
        </p:txBody>
      </p:sp>
      <p:sp>
        <p:nvSpPr>
          <p:cNvPr id="195600" name="AutoShape 16"/>
          <p:cNvSpPr>
            <a:spLocks noChangeArrowheads="1"/>
          </p:cNvSpPr>
          <p:nvPr/>
        </p:nvSpPr>
        <p:spPr bwMode="auto">
          <a:xfrm>
            <a:off x="4876800" y="4724400"/>
            <a:ext cx="1752600" cy="457200"/>
          </a:xfrm>
          <a:prstGeom prst="foldedCorner">
            <a:avLst>
              <a:gd name="adj" fmla="val 12500"/>
            </a:avLst>
          </a:prstGeom>
          <a:ln>
            <a:headEnd/>
            <a:tailEn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tr-TR" sz="1200">
                <a:cs typeface="+mn-cs"/>
              </a:rPr>
              <a:t>Birim Tümleştirme</a:t>
            </a:r>
          </a:p>
        </p:txBody>
      </p:sp>
      <p:sp>
        <p:nvSpPr>
          <p:cNvPr id="195602" name="Line 18"/>
          <p:cNvSpPr>
            <a:spLocks noChangeShapeType="1"/>
          </p:cNvSpPr>
          <p:nvPr/>
        </p:nvSpPr>
        <p:spPr bwMode="auto">
          <a:xfrm>
            <a:off x="1143000" y="2743200"/>
            <a:ext cx="1143000" cy="320040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pPr algn="ctr">
              <a:defRPr/>
            </a:pPr>
            <a:endParaRPr lang="tr-TR">
              <a:cs typeface="+mn-cs"/>
            </a:endParaRPr>
          </a:p>
        </p:txBody>
      </p:sp>
      <p:sp>
        <p:nvSpPr>
          <p:cNvPr id="195603" name="Line 19"/>
          <p:cNvSpPr>
            <a:spLocks noChangeShapeType="1"/>
          </p:cNvSpPr>
          <p:nvPr/>
        </p:nvSpPr>
        <p:spPr bwMode="auto">
          <a:xfrm flipV="1">
            <a:off x="6629400" y="2590800"/>
            <a:ext cx="1828800" cy="3124200"/>
          </a:xfrm>
          <a:prstGeom prst="line">
            <a:avLst/>
          </a:prstGeom>
          <a:ln>
            <a:headEnd/>
            <a:tailEnd type="triangle" w="med" len="med"/>
          </a:ln>
        </p:spPr>
        <p:style>
          <a:lnRef idx="3">
            <a:schemeClr val="accent5"/>
          </a:lnRef>
          <a:fillRef idx="0">
            <a:schemeClr val="accent5"/>
          </a:fillRef>
          <a:effectRef idx="2">
            <a:schemeClr val="accent5"/>
          </a:effectRef>
          <a:fontRef idx="minor">
            <a:schemeClr val="tx1"/>
          </a:fontRef>
        </p:style>
        <p:txBody>
          <a:bodyPr/>
          <a:lstStyle/>
          <a:p>
            <a:pPr algn="ctr">
              <a:defRPr/>
            </a:pPr>
            <a:endParaRPr lang="tr-TR">
              <a:cs typeface="+mn-cs"/>
            </a:endParaRPr>
          </a:p>
        </p:txBody>
      </p:sp>
      <p:sp>
        <p:nvSpPr>
          <p:cNvPr id="195604" name="Line 20"/>
          <p:cNvSpPr>
            <a:spLocks noChangeShapeType="1"/>
          </p:cNvSpPr>
          <p:nvPr/>
        </p:nvSpPr>
        <p:spPr bwMode="auto">
          <a:xfrm>
            <a:off x="4267200" y="4953000"/>
            <a:ext cx="4572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5" name="Line 21"/>
          <p:cNvSpPr>
            <a:spLocks noChangeShapeType="1"/>
          </p:cNvSpPr>
          <p:nvPr/>
        </p:nvSpPr>
        <p:spPr bwMode="auto">
          <a:xfrm>
            <a:off x="3886200" y="4343400"/>
            <a:ext cx="13716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6" name="Line 22"/>
          <p:cNvSpPr>
            <a:spLocks noChangeShapeType="1"/>
          </p:cNvSpPr>
          <p:nvPr/>
        </p:nvSpPr>
        <p:spPr bwMode="auto">
          <a:xfrm>
            <a:off x="3581400" y="3657600"/>
            <a:ext cx="20574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7" name="Line 23"/>
          <p:cNvSpPr>
            <a:spLocks noChangeShapeType="1"/>
          </p:cNvSpPr>
          <p:nvPr/>
        </p:nvSpPr>
        <p:spPr bwMode="auto">
          <a:xfrm>
            <a:off x="3352800" y="2971800"/>
            <a:ext cx="27432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
        <p:nvSpPr>
          <p:cNvPr id="195608" name="Line 24"/>
          <p:cNvSpPr>
            <a:spLocks noChangeShapeType="1"/>
          </p:cNvSpPr>
          <p:nvPr/>
        </p:nvSpPr>
        <p:spPr bwMode="auto">
          <a:xfrm>
            <a:off x="3048000" y="2286000"/>
            <a:ext cx="3352800" cy="0"/>
          </a:xfrm>
          <a:prstGeom prst="line">
            <a:avLst/>
          </a:prstGeom>
          <a:noFill/>
          <a:ln w="9525">
            <a:solidFill>
              <a:srgbClr val="0099CC"/>
            </a:solidFill>
            <a:round/>
            <a:headEnd/>
            <a:tailEnd type="triangle" w="med" len="med"/>
          </a:ln>
          <a:effectLst>
            <a:outerShdw dist="107763" dir="18900000" algn="ctr" rotWithShape="0">
              <a:schemeClr val="bg2">
                <a:alpha val="50000"/>
              </a:schemeClr>
            </a:outerShdw>
          </a:effectLst>
        </p:spPr>
        <p:txBody>
          <a:bodyPr/>
          <a:lstStyle/>
          <a:p>
            <a:pPr algn="ctr">
              <a:defRPr/>
            </a:pPr>
            <a:endParaRPr lang="tr-TR">
              <a:cs typeface="+mn-cs"/>
            </a:endParaRPr>
          </a:p>
        </p:txBody>
      </p:sp>
    </p:spTree>
  </p:cSld>
  <p:clrMapOvr>
    <a:masterClrMapping/>
  </p:clrMapOvr>
  <p:transition spd="med">
    <p:cover dir="r"/>
  </p:transition>
  <p:timing>
    <p:tnLst>
      <p:par>
        <p:cTn id="1" dur="indefinite" restart="never" nodeType="tmRoot"/>
      </p:par>
    </p:tnLst>
  </p:timing>
</p:sld>
</file>

<file path=ppt/theme/theme1.xml><?xml version="1.0" encoding="utf-8"?>
<a:theme xmlns:a="http://schemas.openxmlformats.org/drawingml/2006/main" name="Çakışan Küreler">
  <a:themeElements>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Çakışan Küreler">
      <a:majorFont>
        <a:latin typeface="Arial"/>
        <a:ea typeface=""/>
        <a:cs typeface=""/>
      </a:majorFont>
      <a:minorFont>
        <a:latin typeface="Verdan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99CC"/>
          </a:solidFill>
          <a:prstDash val="solid"/>
          <a:round/>
          <a:headEnd type="none" w="med" len="med"/>
          <a:tailEnd type="triangle" w="med" len="med"/>
        </a:ln>
        <a:effectLst>
          <a:outerShdw dist="107763" dir="189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99CC"/>
          </a:solidFill>
          <a:prstDash val="solid"/>
          <a:round/>
          <a:headEnd type="none" w="med" len="med"/>
          <a:tailEnd type="triangle" w="med" len="med"/>
        </a:ln>
        <a:effectLst>
          <a:outerShdw dist="107763" dir="189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Çakışan Kürele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Çakışan Kürele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Çakışan Küreler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Çakışan Küreler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Çakışan Küreler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Çakışan Küreler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Çakışan Küreler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Çakışan Küreler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Çakışan Küreler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1139</TotalTime>
  <Words>1924</Words>
  <Application>Microsoft Office PowerPoint</Application>
  <PresentationFormat>Ekran Gösterisi (4:3)</PresentationFormat>
  <Paragraphs>547</Paragraphs>
  <Slides>33</Slides>
  <Notes>14</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Çakışan Küreler</vt:lpstr>
      <vt:lpstr>PowerPoint Sunusu</vt:lpstr>
      <vt:lpstr>Yazılım Testi</vt:lpstr>
      <vt:lpstr>Yazılım Testi</vt:lpstr>
      <vt:lpstr>Yazılım Testi</vt:lpstr>
      <vt:lpstr>Yazılım Testi</vt:lpstr>
      <vt:lpstr>Yazılım Testi</vt:lpstr>
      <vt:lpstr>Yazılım Testi</vt:lpstr>
      <vt:lpstr>Yazılım Testi</vt:lpstr>
      <vt:lpstr>Yazılım Testi</vt:lpstr>
      <vt:lpstr>Yazılım Testi</vt:lpstr>
      <vt:lpstr>Yazılım Testi</vt:lpstr>
      <vt:lpstr>Yazılım Testi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Yazılım Testi</vt:lpstr>
      <vt:lpstr>Yazılım Testi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YYurtaY</dc:creator>
  <cp:lastModifiedBy>User</cp:lastModifiedBy>
  <cp:revision>143</cp:revision>
  <cp:lastPrinted>1601-01-01T00:00:00Z</cp:lastPrinted>
  <dcterms:created xsi:type="dcterms:W3CDTF">1601-01-01T00:00:00Z</dcterms:created>
  <dcterms:modified xsi:type="dcterms:W3CDTF">2016-03-28T08:35:56Z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