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73" r:id="rId9"/>
    <p:sldId id="276" r:id="rId10"/>
    <p:sldId id="266" r:id="rId11"/>
    <p:sldId id="274" r:id="rId12"/>
    <p:sldId id="278" r:id="rId13"/>
    <p:sldId id="267" r:id="rId14"/>
    <p:sldId id="270" r:id="rId15"/>
    <p:sldId id="269" r:id="rId16"/>
    <p:sldId id="268" r:id="rId17"/>
    <p:sldId id="271" r:id="rId18"/>
    <p:sldId id="277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89000" autoAdjust="0"/>
  </p:normalViewPr>
  <p:slideViewPr>
    <p:cSldViewPr>
      <p:cViewPr>
        <p:scale>
          <a:sx n="70" d="100"/>
          <a:sy n="70" d="100"/>
        </p:scale>
        <p:origin x="-2874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1671D-76D1-49C4-A73E-29020992F697}" type="doc">
      <dgm:prSet loTypeId="urn:microsoft.com/office/officeart/2005/8/layout/radial5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85311646-257F-46CD-82BB-FC765257DEB5}">
      <dgm:prSet phldrT="[Metin]"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tr-TR" sz="1800" b="1" cap="none" spc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</a:rPr>
            <a:t>Proje</a:t>
          </a:r>
          <a:endParaRPr lang="tr-TR" sz="1800" b="1" cap="none" spc="0" baseline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  <a:latin typeface="+mj-lt"/>
          </a:endParaRPr>
        </a:p>
      </dgm:t>
    </dgm:pt>
    <dgm:pt modelId="{EEB62219-B395-4F3A-937A-F1511039C17F}" type="parTrans" cxnId="{4E0ACE93-3239-4C4B-875C-AD9E5479C4DD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3766A59D-5C95-4EEE-B0B1-8794ECF24A54}" type="sibTrans" cxnId="{4E0ACE93-3239-4C4B-875C-AD9E5479C4DD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965CBF4F-2D07-4204-AE23-02DA0A1988D9}">
      <dgm:prSet phldrT="[Metin]" custT="1"/>
      <dgm:spPr/>
      <dgm:t>
        <a:bodyPr/>
        <a:lstStyle/>
        <a:p>
          <a:r>
            <a:rPr lang="tr-TR" sz="1600" dirty="0" smtClean="0">
              <a:solidFill>
                <a:schemeClr val="bg1"/>
              </a:solidFill>
            </a:rPr>
            <a:t>Planlama</a:t>
          </a:r>
          <a:endParaRPr lang="tr-TR" sz="1600" dirty="0">
            <a:solidFill>
              <a:schemeClr val="bg1"/>
            </a:solidFill>
          </a:endParaRPr>
        </a:p>
      </dgm:t>
    </dgm:pt>
    <dgm:pt modelId="{75E31D3C-E753-4CAA-BED3-2BDBA3DC6DE5}" type="parTrans" cxnId="{639F30FA-46A5-4CCD-BB05-46E044C5FE4A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0F129BB6-6344-47D5-B95C-F10FCF116A61}" type="sibTrans" cxnId="{639F30FA-46A5-4CCD-BB05-46E044C5FE4A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BBB7D0DB-3D2A-4800-A189-A1E04A1ABEBF}">
      <dgm:prSet phldrT="[Metin]" custT="1"/>
      <dgm:spPr/>
      <dgm:t>
        <a:bodyPr/>
        <a:lstStyle/>
        <a:p>
          <a:r>
            <a:rPr lang="tr-TR" sz="1800" dirty="0" smtClean="0">
              <a:solidFill>
                <a:schemeClr val="bg1"/>
              </a:solidFill>
            </a:rPr>
            <a:t>Kontrol</a:t>
          </a:r>
          <a:endParaRPr lang="tr-TR" sz="1800" dirty="0">
            <a:solidFill>
              <a:schemeClr val="bg1"/>
            </a:solidFill>
          </a:endParaRPr>
        </a:p>
      </dgm:t>
    </dgm:pt>
    <dgm:pt modelId="{FC9859B0-71ED-4425-BF22-0F86253EBF54}" type="parTrans" cxnId="{27611A8B-A18B-4BE0-99E7-7EBC834AD6D5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E39602E0-E068-4EFA-960C-EC6A734D8E16}" type="sibTrans" cxnId="{27611A8B-A18B-4BE0-99E7-7EBC834AD6D5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6B677B32-CDB3-4549-A635-1ED55818FF69}">
      <dgm:prSet phldrT="[Metin]" custT="1"/>
      <dgm:spPr/>
      <dgm:t>
        <a:bodyPr/>
        <a:lstStyle/>
        <a:p>
          <a:r>
            <a:rPr lang="tr-TR" sz="1600" dirty="0" smtClean="0">
              <a:solidFill>
                <a:schemeClr val="bg1"/>
              </a:solidFill>
            </a:rPr>
            <a:t>Orga</a:t>
          </a:r>
        </a:p>
        <a:p>
          <a:r>
            <a:rPr lang="tr-TR" sz="1600" dirty="0" err="1" smtClean="0">
              <a:solidFill>
                <a:schemeClr val="bg1"/>
              </a:solidFill>
            </a:rPr>
            <a:t>nizasyon</a:t>
          </a:r>
          <a:endParaRPr lang="tr-TR" sz="1600" dirty="0">
            <a:solidFill>
              <a:schemeClr val="bg1"/>
            </a:solidFill>
          </a:endParaRPr>
        </a:p>
      </dgm:t>
    </dgm:pt>
    <dgm:pt modelId="{9ECF9E19-A761-4C51-8708-5F716BE5749F}" type="parTrans" cxnId="{B188C469-E64A-43E9-BC92-52E7A20B66DD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1CD3A15C-4D98-4066-837C-4D5C294A37F9}" type="sibTrans" cxnId="{B188C469-E64A-43E9-BC92-52E7A20B66DD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69493E8C-808A-49E2-9B92-2AB39F9BFF33}">
      <dgm:prSet phldrT="[Metin]" custT="1"/>
      <dgm:spPr/>
      <dgm:t>
        <a:bodyPr/>
        <a:lstStyle/>
        <a:p>
          <a:r>
            <a:rPr lang="tr-TR" sz="1600" dirty="0" smtClean="0">
              <a:solidFill>
                <a:schemeClr val="bg1"/>
              </a:solidFill>
            </a:rPr>
            <a:t>Uygulama</a:t>
          </a:r>
          <a:endParaRPr lang="tr-TR" sz="1600" dirty="0">
            <a:solidFill>
              <a:schemeClr val="bg1"/>
            </a:solidFill>
          </a:endParaRPr>
        </a:p>
      </dgm:t>
    </dgm:pt>
    <dgm:pt modelId="{4217DEAA-550A-407A-AB43-2FA8C5FA89B1}" type="parTrans" cxnId="{C8E85CD8-B539-4C14-860C-2A4105139DBB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C432CD0E-8D77-4449-AD4B-318A82572C08}" type="sibTrans" cxnId="{C8E85CD8-B539-4C14-860C-2A4105139DBB}">
      <dgm:prSet/>
      <dgm:spPr/>
      <dgm:t>
        <a:bodyPr/>
        <a:lstStyle/>
        <a:p>
          <a:endParaRPr lang="tr-TR">
            <a:solidFill>
              <a:schemeClr val="bg1"/>
            </a:solidFill>
          </a:endParaRPr>
        </a:p>
      </dgm:t>
    </dgm:pt>
    <dgm:pt modelId="{9B0D54E5-AF16-4ACE-9897-B647DC9F397C}" type="pres">
      <dgm:prSet presAssocID="{2BC1671D-76D1-49C4-A73E-29020992F6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D8A56F06-80FF-47F4-9ABA-86186A98CCED}" type="pres">
      <dgm:prSet presAssocID="{85311646-257F-46CD-82BB-FC765257DEB5}" presName="centerShape" presStyleLbl="node0" presStyleIdx="0" presStyleCnt="1" custLinFactNeighborX="525"/>
      <dgm:spPr/>
      <dgm:t>
        <a:bodyPr/>
        <a:lstStyle/>
        <a:p>
          <a:endParaRPr lang="tr-TR"/>
        </a:p>
      </dgm:t>
    </dgm:pt>
    <dgm:pt modelId="{DD0D3973-383C-419D-9B19-74816FC3CAFA}" type="pres">
      <dgm:prSet presAssocID="{75E31D3C-E753-4CAA-BED3-2BDBA3DC6DE5}" presName="parTrans" presStyleLbl="sibTrans2D1" presStyleIdx="0" presStyleCnt="4" custFlipVert="1" custFlipHor="0" custScaleX="150128" custScaleY="117977"/>
      <dgm:spPr/>
      <dgm:t>
        <a:bodyPr/>
        <a:lstStyle/>
        <a:p>
          <a:endParaRPr lang="tr-TR"/>
        </a:p>
      </dgm:t>
    </dgm:pt>
    <dgm:pt modelId="{DB8AE016-4410-4443-985E-BE53F1566D10}" type="pres">
      <dgm:prSet presAssocID="{75E31D3C-E753-4CAA-BED3-2BDBA3DC6DE5}" presName="connectorText" presStyleLbl="sibTrans2D1" presStyleIdx="0" presStyleCnt="4"/>
      <dgm:spPr/>
      <dgm:t>
        <a:bodyPr/>
        <a:lstStyle/>
        <a:p>
          <a:endParaRPr lang="tr-TR"/>
        </a:p>
      </dgm:t>
    </dgm:pt>
    <dgm:pt modelId="{5258AE12-89A9-456D-82E4-A3FEF980FCDF}" type="pres">
      <dgm:prSet presAssocID="{965CBF4F-2D07-4204-AE23-02DA0A1988D9}" presName="node" presStyleLbl="node1" presStyleIdx="0" presStyleCnt="4" custRadScaleRad="100404" custRadScaleInc="-20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9C0B9BC-079A-4869-B79B-10C1C5898321}" type="pres">
      <dgm:prSet presAssocID="{FC9859B0-71ED-4425-BF22-0F86253EBF54}" presName="parTrans" presStyleLbl="sibTrans2D1" presStyleIdx="1" presStyleCnt="4" custFlipHor="1" custScaleX="129962" custScaleY="117975"/>
      <dgm:spPr/>
      <dgm:t>
        <a:bodyPr/>
        <a:lstStyle/>
        <a:p>
          <a:endParaRPr lang="tr-TR"/>
        </a:p>
      </dgm:t>
    </dgm:pt>
    <dgm:pt modelId="{917FB92A-B935-4EA2-B697-85983337D3E5}" type="pres">
      <dgm:prSet presAssocID="{FC9859B0-71ED-4425-BF22-0F86253EBF54}" presName="connectorText" presStyleLbl="sibTrans2D1" presStyleIdx="1" presStyleCnt="4"/>
      <dgm:spPr/>
      <dgm:t>
        <a:bodyPr/>
        <a:lstStyle/>
        <a:p>
          <a:endParaRPr lang="tr-TR"/>
        </a:p>
      </dgm:t>
    </dgm:pt>
    <dgm:pt modelId="{A0238EC0-F2A6-414E-A1EA-05497FC584CA}" type="pres">
      <dgm:prSet presAssocID="{BBB7D0DB-3D2A-4800-A189-A1E04A1ABEB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08EE007-ED65-4545-8FBF-3909865A6A8D}" type="pres">
      <dgm:prSet presAssocID="{9ECF9E19-A761-4C51-8708-5F716BE5749F}" presName="parTrans" presStyleLbl="sibTrans2D1" presStyleIdx="2" presStyleCnt="4" custFlipVert="1" custFlipHor="1" custScaleX="128536" custScaleY="117975" custLinFactNeighborY="-4325"/>
      <dgm:spPr/>
      <dgm:t>
        <a:bodyPr/>
        <a:lstStyle/>
        <a:p>
          <a:endParaRPr lang="tr-TR"/>
        </a:p>
      </dgm:t>
    </dgm:pt>
    <dgm:pt modelId="{907D4E4F-D7FA-4237-8DEF-10FF0525D491}" type="pres">
      <dgm:prSet presAssocID="{9ECF9E19-A761-4C51-8708-5F716BE5749F}" presName="connectorText" presStyleLbl="sibTrans2D1" presStyleIdx="2" presStyleCnt="4"/>
      <dgm:spPr/>
      <dgm:t>
        <a:bodyPr/>
        <a:lstStyle/>
        <a:p>
          <a:endParaRPr lang="tr-TR"/>
        </a:p>
      </dgm:t>
    </dgm:pt>
    <dgm:pt modelId="{CD67289E-23B2-4C3F-9352-CB9B0B6E470C}" type="pres">
      <dgm:prSet presAssocID="{6B677B32-CDB3-4549-A635-1ED55818FF69}" presName="node" presStyleLbl="node1" presStyleIdx="2" presStyleCnt="4" custRadScaleRad="10117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C5654BA-5176-4072-B3A9-7B0E9881A0DB}" type="pres">
      <dgm:prSet presAssocID="{4217DEAA-550A-407A-AB43-2FA8C5FA89B1}" presName="parTrans" presStyleLbl="sibTrans2D1" presStyleIdx="3" presStyleCnt="4" custFlipHor="1" custScaleX="125919" custScaleY="117976" custLinFactNeighborX="3406"/>
      <dgm:spPr/>
      <dgm:t>
        <a:bodyPr/>
        <a:lstStyle/>
        <a:p>
          <a:endParaRPr lang="tr-TR"/>
        </a:p>
      </dgm:t>
    </dgm:pt>
    <dgm:pt modelId="{6016D99B-A613-4F14-B770-BC107B5B869E}" type="pres">
      <dgm:prSet presAssocID="{4217DEAA-550A-407A-AB43-2FA8C5FA89B1}" presName="connectorText" presStyleLbl="sibTrans2D1" presStyleIdx="3" presStyleCnt="4"/>
      <dgm:spPr/>
      <dgm:t>
        <a:bodyPr/>
        <a:lstStyle/>
        <a:p>
          <a:endParaRPr lang="tr-TR"/>
        </a:p>
      </dgm:t>
    </dgm:pt>
    <dgm:pt modelId="{DF56E175-8099-4C11-BEE6-1D3488C93CDF}" type="pres">
      <dgm:prSet presAssocID="{69493E8C-808A-49E2-9B92-2AB39F9BFF33}" presName="node" presStyleLbl="node1" presStyleIdx="3" presStyleCnt="4" custScaleX="111028" custScaleY="111027" custRadScaleRad="103953" custRadScaleInc="-273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A45CB22-968A-4434-9510-DD6384C94007}" type="presOf" srcId="{2BC1671D-76D1-49C4-A73E-29020992F697}" destId="{9B0D54E5-AF16-4ACE-9897-B647DC9F397C}" srcOrd="0" destOrd="0" presId="urn:microsoft.com/office/officeart/2005/8/layout/radial5"/>
    <dgm:cxn modelId="{C61E361A-8FAA-44C4-94D1-F7B72F3713A5}" type="presOf" srcId="{BBB7D0DB-3D2A-4800-A189-A1E04A1ABEBF}" destId="{A0238EC0-F2A6-414E-A1EA-05497FC584CA}" srcOrd="0" destOrd="0" presId="urn:microsoft.com/office/officeart/2005/8/layout/radial5"/>
    <dgm:cxn modelId="{B188C469-E64A-43E9-BC92-52E7A20B66DD}" srcId="{85311646-257F-46CD-82BB-FC765257DEB5}" destId="{6B677B32-CDB3-4549-A635-1ED55818FF69}" srcOrd="2" destOrd="0" parTransId="{9ECF9E19-A761-4C51-8708-5F716BE5749F}" sibTransId="{1CD3A15C-4D98-4066-837C-4D5C294A37F9}"/>
    <dgm:cxn modelId="{C56AE0B8-2836-4341-97DB-1455699C5C75}" type="presOf" srcId="{965CBF4F-2D07-4204-AE23-02DA0A1988D9}" destId="{5258AE12-89A9-456D-82E4-A3FEF980FCDF}" srcOrd="0" destOrd="0" presId="urn:microsoft.com/office/officeart/2005/8/layout/radial5"/>
    <dgm:cxn modelId="{04BAFFE9-5693-4B3D-B8F3-D14448AA51D5}" type="presOf" srcId="{75E31D3C-E753-4CAA-BED3-2BDBA3DC6DE5}" destId="{DD0D3973-383C-419D-9B19-74816FC3CAFA}" srcOrd="0" destOrd="0" presId="urn:microsoft.com/office/officeart/2005/8/layout/radial5"/>
    <dgm:cxn modelId="{C8E85CD8-B539-4C14-860C-2A4105139DBB}" srcId="{85311646-257F-46CD-82BB-FC765257DEB5}" destId="{69493E8C-808A-49E2-9B92-2AB39F9BFF33}" srcOrd="3" destOrd="0" parTransId="{4217DEAA-550A-407A-AB43-2FA8C5FA89B1}" sibTransId="{C432CD0E-8D77-4449-AD4B-318A82572C08}"/>
    <dgm:cxn modelId="{B52C378F-8E27-47C8-9DF5-CD2C96883A68}" type="presOf" srcId="{4217DEAA-550A-407A-AB43-2FA8C5FA89B1}" destId="{6016D99B-A613-4F14-B770-BC107B5B869E}" srcOrd="1" destOrd="0" presId="urn:microsoft.com/office/officeart/2005/8/layout/radial5"/>
    <dgm:cxn modelId="{4E0ACE93-3239-4C4B-875C-AD9E5479C4DD}" srcId="{2BC1671D-76D1-49C4-A73E-29020992F697}" destId="{85311646-257F-46CD-82BB-FC765257DEB5}" srcOrd="0" destOrd="0" parTransId="{EEB62219-B395-4F3A-937A-F1511039C17F}" sibTransId="{3766A59D-5C95-4EEE-B0B1-8794ECF24A54}"/>
    <dgm:cxn modelId="{571EFC17-B2FD-41D0-A9A7-CD56D0AC1397}" type="presOf" srcId="{FC9859B0-71ED-4425-BF22-0F86253EBF54}" destId="{917FB92A-B935-4EA2-B697-85983337D3E5}" srcOrd="1" destOrd="0" presId="urn:microsoft.com/office/officeart/2005/8/layout/radial5"/>
    <dgm:cxn modelId="{4DAA3B74-7EE9-4BE8-96F3-DDA64AB9BFA9}" type="presOf" srcId="{9ECF9E19-A761-4C51-8708-5F716BE5749F}" destId="{E08EE007-ED65-4545-8FBF-3909865A6A8D}" srcOrd="0" destOrd="0" presId="urn:microsoft.com/office/officeart/2005/8/layout/radial5"/>
    <dgm:cxn modelId="{713C90F2-177F-41CD-B2E3-CA8200A1E057}" type="presOf" srcId="{FC9859B0-71ED-4425-BF22-0F86253EBF54}" destId="{49C0B9BC-079A-4869-B79B-10C1C5898321}" srcOrd="0" destOrd="0" presId="urn:microsoft.com/office/officeart/2005/8/layout/radial5"/>
    <dgm:cxn modelId="{1C86E149-8229-4F15-A43C-F930ED04920A}" type="presOf" srcId="{75E31D3C-E753-4CAA-BED3-2BDBA3DC6DE5}" destId="{DB8AE016-4410-4443-985E-BE53F1566D10}" srcOrd="1" destOrd="0" presId="urn:microsoft.com/office/officeart/2005/8/layout/radial5"/>
    <dgm:cxn modelId="{43CC101F-DF24-49DC-9AB1-A8FE40A8ADE5}" type="presOf" srcId="{85311646-257F-46CD-82BB-FC765257DEB5}" destId="{D8A56F06-80FF-47F4-9ABA-86186A98CCED}" srcOrd="0" destOrd="0" presId="urn:microsoft.com/office/officeart/2005/8/layout/radial5"/>
    <dgm:cxn modelId="{5CBF69CC-CBBA-437F-A477-7BDFAD46DC15}" type="presOf" srcId="{6B677B32-CDB3-4549-A635-1ED55818FF69}" destId="{CD67289E-23B2-4C3F-9352-CB9B0B6E470C}" srcOrd="0" destOrd="0" presId="urn:microsoft.com/office/officeart/2005/8/layout/radial5"/>
    <dgm:cxn modelId="{C067D16D-1558-44E9-9301-D74647C39BB2}" type="presOf" srcId="{4217DEAA-550A-407A-AB43-2FA8C5FA89B1}" destId="{2C5654BA-5176-4072-B3A9-7B0E9881A0DB}" srcOrd="0" destOrd="0" presId="urn:microsoft.com/office/officeart/2005/8/layout/radial5"/>
    <dgm:cxn modelId="{27611A8B-A18B-4BE0-99E7-7EBC834AD6D5}" srcId="{85311646-257F-46CD-82BB-FC765257DEB5}" destId="{BBB7D0DB-3D2A-4800-A189-A1E04A1ABEBF}" srcOrd="1" destOrd="0" parTransId="{FC9859B0-71ED-4425-BF22-0F86253EBF54}" sibTransId="{E39602E0-E068-4EFA-960C-EC6A734D8E16}"/>
    <dgm:cxn modelId="{DDD5DC92-31B9-4A0C-8905-43488953545D}" type="presOf" srcId="{9ECF9E19-A761-4C51-8708-5F716BE5749F}" destId="{907D4E4F-D7FA-4237-8DEF-10FF0525D491}" srcOrd="1" destOrd="0" presId="urn:microsoft.com/office/officeart/2005/8/layout/radial5"/>
    <dgm:cxn modelId="{639F30FA-46A5-4CCD-BB05-46E044C5FE4A}" srcId="{85311646-257F-46CD-82BB-FC765257DEB5}" destId="{965CBF4F-2D07-4204-AE23-02DA0A1988D9}" srcOrd="0" destOrd="0" parTransId="{75E31D3C-E753-4CAA-BED3-2BDBA3DC6DE5}" sibTransId="{0F129BB6-6344-47D5-B95C-F10FCF116A61}"/>
    <dgm:cxn modelId="{FBCA8E95-8293-4795-A0DF-12C6FC46C4F2}" type="presOf" srcId="{69493E8C-808A-49E2-9B92-2AB39F9BFF33}" destId="{DF56E175-8099-4C11-BEE6-1D3488C93CDF}" srcOrd="0" destOrd="0" presId="urn:microsoft.com/office/officeart/2005/8/layout/radial5"/>
    <dgm:cxn modelId="{9E7C3B8B-BA96-4CF7-9313-258A7FFBB9D2}" type="presParOf" srcId="{9B0D54E5-AF16-4ACE-9897-B647DC9F397C}" destId="{D8A56F06-80FF-47F4-9ABA-86186A98CCED}" srcOrd="0" destOrd="0" presId="urn:microsoft.com/office/officeart/2005/8/layout/radial5"/>
    <dgm:cxn modelId="{F9427CFF-477B-4990-9307-9BBEC74729C0}" type="presParOf" srcId="{9B0D54E5-AF16-4ACE-9897-B647DC9F397C}" destId="{DD0D3973-383C-419D-9B19-74816FC3CAFA}" srcOrd="1" destOrd="0" presId="urn:microsoft.com/office/officeart/2005/8/layout/radial5"/>
    <dgm:cxn modelId="{EB0AB151-EF20-44BA-A35C-84E041E48128}" type="presParOf" srcId="{DD0D3973-383C-419D-9B19-74816FC3CAFA}" destId="{DB8AE016-4410-4443-985E-BE53F1566D10}" srcOrd="0" destOrd="0" presId="urn:microsoft.com/office/officeart/2005/8/layout/radial5"/>
    <dgm:cxn modelId="{181AF390-7419-48C4-93B4-6B02B77D8BAD}" type="presParOf" srcId="{9B0D54E5-AF16-4ACE-9897-B647DC9F397C}" destId="{5258AE12-89A9-456D-82E4-A3FEF980FCDF}" srcOrd="2" destOrd="0" presId="urn:microsoft.com/office/officeart/2005/8/layout/radial5"/>
    <dgm:cxn modelId="{9DD809BA-370F-46BE-A675-5D7483936340}" type="presParOf" srcId="{9B0D54E5-AF16-4ACE-9897-B647DC9F397C}" destId="{49C0B9BC-079A-4869-B79B-10C1C5898321}" srcOrd="3" destOrd="0" presId="urn:microsoft.com/office/officeart/2005/8/layout/radial5"/>
    <dgm:cxn modelId="{793319DC-B839-4A61-9051-A04D07452E60}" type="presParOf" srcId="{49C0B9BC-079A-4869-B79B-10C1C5898321}" destId="{917FB92A-B935-4EA2-B697-85983337D3E5}" srcOrd="0" destOrd="0" presId="urn:microsoft.com/office/officeart/2005/8/layout/radial5"/>
    <dgm:cxn modelId="{748F9790-7D38-4441-9875-19C3F0E54B0C}" type="presParOf" srcId="{9B0D54E5-AF16-4ACE-9897-B647DC9F397C}" destId="{A0238EC0-F2A6-414E-A1EA-05497FC584CA}" srcOrd="4" destOrd="0" presId="urn:microsoft.com/office/officeart/2005/8/layout/radial5"/>
    <dgm:cxn modelId="{F67F612C-D899-4527-A32C-D8F66453FC3A}" type="presParOf" srcId="{9B0D54E5-AF16-4ACE-9897-B647DC9F397C}" destId="{E08EE007-ED65-4545-8FBF-3909865A6A8D}" srcOrd="5" destOrd="0" presId="urn:microsoft.com/office/officeart/2005/8/layout/radial5"/>
    <dgm:cxn modelId="{FEBDC5A2-3DEE-4754-A471-E29483BAD33A}" type="presParOf" srcId="{E08EE007-ED65-4545-8FBF-3909865A6A8D}" destId="{907D4E4F-D7FA-4237-8DEF-10FF0525D491}" srcOrd="0" destOrd="0" presId="urn:microsoft.com/office/officeart/2005/8/layout/radial5"/>
    <dgm:cxn modelId="{ABFBB2B5-9DDE-414F-B89F-C64538A493FC}" type="presParOf" srcId="{9B0D54E5-AF16-4ACE-9897-B647DC9F397C}" destId="{CD67289E-23B2-4C3F-9352-CB9B0B6E470C}" srcOrd="6" destOrd="0" presId="urn:microsoft.com/office/officeart/2005/8/layout/radial5"/>
    <dgm:cxn modelId="{FE099B7E-B6EE-4E8C-9541-3D5684CE223E}" type="presParOf" srcId="{9B0D54E5-AF16-4ACE-9897-B647DC9F397C}" destId="{2C5654BA-5176-4072-B3A9-7B0E9881A0DB}" srcOrd="7" destOrd="0" presId="urn:microsoft.com/office/officeart/2005/8/layout/radial5"/>
    <dgm:cxn modelId="{69849B7F-A01E-4FE8-A138-4016012F336F}" type="presParOf" srcId="{2C5654BA-5176-4072-B3A9-7B0E9881A0DB}" destId="{6016D99B-A613-4F14-B770-BC107B5B869E}" srcOrd="0" destOrd="0" presId="urn:microsoft.com/office/officeart/2005/8/layout/radial5"/>
    <dgm:cxn modelId="{25D6ABDA-FABC-4EE9-97BD-6CCFD3AD0791}" type="presParOf" srcId="{9B0D54E5-AF16-4ACE-9897-B647DC9F397C}" destId="{DF56E175-8099-4C11-BEE6-1D3488C93CD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C548-33B2-41F7-9833-49A1F541F93E}" type="datetimeFigureOut">
              <a:rPr lang="tr-TR" smtClean="0"/>
              <a:pPr/>
              <a:t>26.3.2014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143B4-48C2-4A64-A1DD-79EEAF6E93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85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2</a:t>
            </a:fld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baseline="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b="1" baseline="0" dirty="0" smtClean="0"/>
              <a:t>Planlama :</a:t>
            </a:r>
          </a:p>
          <a:p>
            <a:r>
              <a:rPr lang="tr-TR" baseline="0" dirty="0" smtClean="0"/>
              <a:t>Proje faaliyetlerin beklenilen sonuçlarının tanımlanması. Bunun için; iş gereksinimlerinin , iş miktarının ve gerek duyulan zaman ve kaynaklarının belirlenmesi işlemidir.</a:t>
            </a:r>
          </a:p>
          <a:p>
            <a:r>
              <a:rPr lang="tr-TR" b="1" baseline="0" dirty="0" smtClean="0"/>
              <a:t>Kontrol :</a:t>
            </a:r>
          </a:p>
          <a:p>
            <a:r>
              <a:rPr lang="tr-TR" baseline="0" dirty="0" smtClean="0"/>
              <a:t>Gelişmenin izlenmesi, öngörülen ve gerçekleşen durumun karşılaştırılması ve gerekli düzeltmelerin yapılmasıdır.</a:t>
            </a:r>
          </a:p>
          <a:p>
            <a:r>
              <a:rPr lang="tr-TR" b="1" baseline="0" dirty="0" smtClean="0"/>
              <a:t>Organizasyon:</a:t>
            </a:r>
          </a:p>
          <a:p>
            <a:r>
              <a:rPr lang="tr-TR" baseline="0" dirty="0" smtClean="0"/>
              <a:t>Proje faaliyetlerini gerçekleştirmek için; faaliyetleri yönetebilir görevlere ayırma ve organizasyon yapısı içersinde bu görevleri yürütecek kişilerin özelliklerinin belirlenmesi işlemidir.</a:t>
            </a:r>
          </a:p>
          <a:p>
            <a:r>
              <a:rPr lang="tr-TR" b="1" baseline="0" dirty="0" smtClean="0"/>
              <a:t>Uygulama</a:t>
            </a:r>
            <a:r>
              <a:rPr lang="tr-TR" baseline="0" dirty="0" smtClean="0"/>
              <a:t>:</a:t>
            </a:r>
          </a:p>
          <a:p>
            <a:r>
              <a:rPr lang="tr-TR" baseline="0" dirty="0" smtClean="0"/>
              <a:t>Gelişmenin izlenmesi, öngörülen ve gerçekleşen durumunun karşılaştırılması ve gerekli düzeltmelerin yapılmasıdır.</a:t>
            </a:r>
          </a:p>
          <a:p>
            <a:endParaRPr lang="tr-TR" baseline="0" dirty="0" smtClean="0"/>
          </a:p>
          <a:p>
            <a:r>
              <a:rPr lang="tr-TR" baseline="0" dirty="0" smtClean="0"/>
              <a:t>Bu fonksiyonların etkin bir şekilde yerine getirilebilmesi ancak </a:t>
            </a:r>
            <a:r>
              <a:rPr lang="tr-TR" b="1" baseline="0" dirty="0" smtClean="0"/>
              <a:t>değişimi ve gelişmeyi </a:t>
            </a:r>
            <a:r>
              <a:rPr lang="tr-TR" baseline="0" dirty="0" smtClean="0"/>
              <a:t>sağlayabilen bir yönetimle sağlanır. Değişim ve gelişmenin sağlanması ise bazı sorulara cevap bulmayı gerektirir.</a:t>
            </a:r>
          </a:p>
          <a:p>
            <a:r>
              <a:rPr lang="tr-TR" baseline="0" dirty="0" smtClean="0"/>
              <a:t>*</a:t>
            </a:r>
            <a:r>
              <a:rPr lang="tr-TR" b="1" baseline="0" dirty="0" smtClean="0"/>
              <a:t>Neredeyiz, *Nerede olmak istiyoruz, *Hedefe nasıl varacağız</a:t>
            </a:r>
          </a:p>
          <a:p>
            <a:r>
              <a:rPr lang="tr-TR" baseline="0" dirty="0" smtClean="0"/>
              <a:t>Bu da proje geliştirme ve yönetimi ile sağlanabilir.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baseline="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baseline="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 Yöneticisi görevini etkin</a:t>
            </a:r>
            <a:r>
              <a:rPr lang="tr-TR" baseline="0" dirty="0" smtClean="0"/>
              <a:t> ve verimli bir şekilde yapabilmesi için bir takım nitelik ve özelliklere sahip olmalıdır.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3</a:t>
            </a:fld>
            <a:endParaRPr lang="tr-T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 zaman gerektiren</a:t>
            </a:r>
            <a:r>
              <a:rPr lang="tr-TR" baseline="0" dirty="0" smtClean="0"/>
              <a:t> iş anlamına gelebilir. Bazı durumlarda ilk defa karşılaşılan işleri tarif etmek için de kullanılır.</a:t>
            </a:r>
          </a:p>
          <a:p>
            <a:r>
              <a:rPr lang="tr-TR" baseline="0" dirty="0" smtClean="0"/>
              <a:t>Projenin faaliyet alanlarına göre çeşitli tarifleri yapılmıştır.</a:t>
            </a:r>
          </a:p>
          <a:p>
            <a:r>
              <a:rPr lang="tr-TR" baseline="0" dirty="0" smtClean="0"/>
              <a:t>…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baseline="0" dirty="0" smtClean="0"/>
          </a:p>
          <a:p>
            <a:endParaRPr lang="tr-TR" baseline="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baseline="0" dirty="0" smtClean="0"/>
          </a:p>
          <a:p>
            <a:endParaRPr lang="tr-TR" baseline="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143B4-48C2-4A64-A1DD-79EEAF6E93BA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086600" cy="14700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2946400"/>
            <a:ext cx="4432300" cy="1752600"/>
          </a:xfrm>
        </p:spPr>
        <p:txBody>
          <a:bodyPr anchor="ctr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521824"/>
            <a:ext cx="2133600" cy="259976"/>
          </a:xfrm>
        </p:spPr>
        <p:txBody>
          <a:bodyPr/>
          <a:lstStyle>
            <a:lvl1pPr algn="r">
              <a:defRPr/>
            </a:lvl1pPr>
          </a:lstStyle>
          <a:p>
            <a:r>
              <a:rPr lang="tr-TR" smtClean="0"/>
              <a:t>3/5/2008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824"/>
            <a:ext cx="2895600" cy="259976"/>
          </a:xfrm>
        </p:spPr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93224"/>
            <a:ext cx="609600" cy="259976"/>
          </a:xfrm>
        </p:spPr>
        <p:txBody>
          <a:bodyPr/>
          <a:lstStyle>
            <a:lvl1pPr algn="ctr">
              <a:defRPr/>
            </a:lvl1pPr>
          </a:lstStyle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85798" y="0"/>
            <a:ext cx="8001004" cy="7950200"/>
            <a:chOff x="685798" y="0"/>
            <a:chExt cx="8001004" cy="7950200"/>
          </a:xfrm>
        </p:grpSpPr>
        <p:sp>
          <p:nvSpPr>
            <p:cNvPr id="8" name="Pie 7"/>
            <p:cNvSpPr/>
            <p:nvPr/>
          </p:nvSpPr>
          <p:spPr>
            <a:xfrm flipH="1" flipV="1">
              <a:off x="1257300" y="5778500"/>
              <a:ext cx="2171700" cy="217170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52"/>
            <p:cNvGrpSpPr/>
            <p:nvPr/>
          </p:nvGrpSpPr>
          <p:grpSpPr>
            <a:xfrm>
              <a:off x="685798" y="0"/>
              <a:ext cx="8001004" cy="6855714"/>
              <a:chOff x="685798" y="0"/>
              <a:chExt cx="8001004" cy="6855714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685798" y="5880101"/>
                <a:ext cx="1143001" cy="975613"/>
              </a:xfrm>
              <a:custGeom>
                <a:avLst/>
                <a:gdLst>
                  <a:gd name="connsiteX0" fmla="*/ 0 w 1143000"/>
                  <a:gd name="connsiteY0" fmla="*/ 571500 h 1143000"/>
                  <a:gd name="connsiteX1" fmla="*/ 167389 w 1143000"/>
                  <a:gd name="connsiteY1" fmla="*/ 167389 h 1143000"/>
                  <a:gd name="connsiteX2" fmla="*/ 571501 w 1143000"/>
                  <a:gd name="connsiteY2" fmla="*/ 1 h 1143000"/>
                  <a:gd name="connsiteX3" fmla="*/ 975612 w 1143000"/>
                  <a:gd name="connsiteY3" fmla="*/ 167390 h 1143000"/>
                  <a:gd name="connsiteX4" fmla="*/ 1143000 w 1143000"/>
                  <a:gd name="connsiteY4" fmla="*/ 571502 h 1143000"/>
                  <a:gd name="connsiteX5" fmla="*/ 975611 w 1143000"/>
                  <a:gd name="connsiteY5" fmla="*/ 975614 h 1143000"/>
                  <a:gd name="connsiteX6" fmla="*/ 571499 w 1143000"/>
                  <a:gd name="connsiteY6" fmla="*/ 1143002 h 1143000"/>
                  <a:gd name="connsiteX7" fmla="*/ 167387 w 1143000"/>
                  <a:gd name="connsiteY7" fmla="*/ 975613 h 1143000"/>
                  <a:gd name="connsiteX8" fmla="*/ -1 w 1143000"/>
                  <a:gd name="connsiteY8" fmla="*/ 571501 h 1143000"/>
                  <a:gd name="connsiteX9" fmla="*/ 0 w 1143000"/>
                  <a:gd name="connsiteY9" fmla="*/ 571500 h 1143000"/>
                  <a:gd name="connsiteX0" fmla="*/ 1 w 1143001"/>
                  <a:gd name="connsiteY0" fmla="*/ 571499 h 1042965"/>
                  <a:gd name="connsiteX1" fmla="*/ 167390 w 1143001"/>
                  <a:gd name="connsiteY1" fmla="*/ 167388 h 1042965"/>
                  <a:gd name="connsiteX2" fmla="*/ 571502 w 1143001"/>
                  <a:gd name="connsiteY2" fmla="*/ 0 h 1042965"/>
                  <a:gd name="connsiteX3" fmla="*/ 975613 w 1143001"/>
                  <a:gd name="connsiteY3" fmla="*/ 167389 h 1042965"/>
                  <a:gd name="connsiteX4" fmla="*/ 1143001 w 1143001"/>
                  <a:gd name="connsiteY4" fmla="*/ 571501 h 1042965"/>
                  <a:gd name="connsiteX5" fmla="*/ 975612 w 1143001"/>
                  <a:gd name="connsiteY5" fmla="*/ 975613 h 1042965"/>
                  <a:gd name="connsiteX6" fmla="*/ 167388 w 1143001"/>
                  <a:gd name="connsiteY6" fmla="*/ 975612 h 1042965"/>
                  <a:gd name="connsiteX7" fmla="*/ 0 w 1143001"/>
                  <a:gd name="connsiteY7" fmla="*/ 571500 h 1042965"/>
                  <a:gd name="connsiteX8" fmla="*/ 1 w 1143001"/>
                  <a:gd name="connsiteY8" fmla="*/ 571499 h 1042965"/>
                  <a:gd name="connsiteX0" fmla="*/ 1 w 1143001"/>
                  <a:gd name="connsiteY0" fmla="*/ 571499 h 975613"/>
                  <a:gd name="connsiteX1" fmla="*/ 167390 w 1143001"/>
                  <a:gd name="connsiteY1" fmla="*/ 167388 h 975613"/>
                  <a:gd name="connsiteX2" fmla="*/ 571502 w 1143001"/>
                  <a:gd name="connsiteY2" fmla="*/ 0 h 975613"/>
                  <a:gd name="connsiteX3" fmla="*/ 975613 w 1143001"/>
                  <a:gd name="connsiteY3" fmla="*/ 167389 h 975613"/>
                  <a:gd name="connsiteX4" fmla="*/ 1143001 w 1143001"/>
                  <a:gd name="connsiteY4" fmla="*/ 571501 h 975613"/>
                  <a:gd name="connsiteX5" fmla="*/ 975612 w 1143001"/>
                  <a:gd name="connsiteY5" fmla="*/ 975613 h 975613"/>
                  <a:gd name="connsiteX6" fmla="*/ 167388 w 1143001"/>
                  <a:gd name="connsiteY6" fmla="*/ 975612 h 975613"/>
                  <a:gd name="connsiteX7" fmla="*/ 0 w 1143001"/>
                  <a:gd name="connsiteY7" fmla="*/ 571500 h 975613"/>
                  <a:gd name="connsiteX8" fmla="*/ 1 w 1143001"/>
                  <a:gd name="connsiteY8" fmla="*/ 571499 h 97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1" h="975613">
                    <a:moveTo>
                      <a:pt x="1" y="571499"/>
                    </a:moveTo>
                    <a:cubicBezTo>
                      <a:pt x="1" y="419928"/>
                      <a:pt x="60213" y="274564"/>
                      <a:pt x="167390" y="167388"/>
                    </a:cubicBezTo>
                    <a:cubicBezTo>
                      <a:pt x="274567" y="60211"/>
                      <a:pt x="419931" y="0"/>
                      <a:pt x="571502" y="0"/>
                    </a:cubicBezTo>
                    <a:cubicBezTo>
                      <a:pt x="723073" y="0"/>
                      <a:pt x="868437" y="60212"/>
                      <a:pt x="975613" y="167389"/>
                    </a:cubicBezTo>
                    <a:cubicBezTo>
                      <a:pt x="1082790" y="274566"/>
                      <a:pt x="1143001" y="419930"/>
                      <a:pt x="1143001" y="571501"/>
                    </a:cubicBezTo>
                    <a:cubicBezTo>
                      <a:pt x="1143001" y="723072"/>
                      <a:pt x="1138214" y="908261"/>
                      <a:pt x="975612" y="975613"/>
                    </a:cubicBezTo>
                    <a:lnTo>
                      <a:pt x="167388" y="975612"/>
                    </a:lnTo>
                    <a:cubicBezTo>
                      <a:pt x="60211" y="868435"/>
                      <a:pt x="0" y="723071"/>
                      <a:pt x="0" y="571500"/>
                    </a:cubicBezTo>
                    <a:lnTo>
                      <a:pt x="1" y="5714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590800" y="5181600"/>
                <a:ext cx="914400" cy="914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38200" y="5791200"/>
                <a:ext cx="457200" cy="457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362200" y="5943600"/>
                <a:ext cx="762000" cy="762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76400" y="5626100"/>
                <a:ext cx="457200" cy="457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81200" y="5334000"/>
                <a:ext cx="355600" cy="3556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943100" y="556260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62200" y="5029200"/>
                <a:ext cx="762000" cy="762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09900" y="4419600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71800" y="464820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14700" y="4724400"/>
                <a:ext cx="203200" cy="203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19500" y="5029200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84300" y="54864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505200" y="5257800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95400" y="56642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47800" y="5511800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00200" y="54864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352800" y="5943600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 flipV="1">
                <a:off x="5486400" y="0"/>
                <a:ext cx="1143001" cy="975613"/>
              </a:xfrm>
              <a:custGeom>
                <a:avLst/>
                <a:gdLst>
                  <a:gd name="connsiteX0" fmla="*/ 0 w 1143000"/>
                  <a:gd name="connsiteY0" fmla="*/ 571500 h 1143000"/>
                  <a:gd name="connsiteX1" fmla="*/ 167389 w 1143000"/>
                  <a:gd name="connsiteY1" fmla="*/ 167389 h 1143000"/>
                  <a:gd name="connsiteX2" fmla="*/ 571501 w 1143000"/>
                  <a:gd name="connsiteY2" fmla="*/ 1 h 1143000"/>
                  <a:gd name="connsiteX3" fmla="*/ 975612 w 1143000"/>
                  <a:gd name="connsiteY3" fmla="*/ 167390 h 1143000"/>
                  <a:gd name="connsiteX4" fmla="*/ 1143000 w 1143000"/>
                  <a:gd name="connsiteY4" fmla="*/ 571502 h 1143000"/>
                  <a:gd name="connsiteX5" fmla="*/ 975611 w 1143000"/>
                  <a:gd name="connsiteY5" fmla="*/ 975614 h 1143000"/>
                  <a:gd name="connsiteX6" fmla="*/ 571499 w 1143000"/>
                  <a:gd name="connsiteY6" fmla="*/ 1143002 h 1143000"/>
                  <a:gd name="connsiteX7" fmla="*/ 167387 w 1143000"/>
                  <a:gd name="connsiteY7" fmla="*/ 975613 h 1143000"/>
                  <a:gd name="connsiteX8" fmla="*/ -1 w 1143000"/>
                  <a:gd name="connsiteY8" fmla="*/ 571501 h 1143000"/>
                  <a:gd name="connsiteX9" fmla="*/ 0 w 1143000"/>
                  <a:gd name="connsiteY9" fmla="*/ 571500 h 1143000"/>
                  <a:gd name="connsiteX0" fmla="*/ 1 w 1143001"/>
                  <a:gd name="connsiteY0" fmla="*/ 571499 h 1042965"/>
                  <a:gd name="connsiteX1" fmla="*/ 167390 w 1143001"/>
                  <a:gd name="connsiteY1" fmla="*/ 167388 h 1042965"/>
                  <a:gd name="connsiteX2" fmla="*/ 571502 w 1143001"/>
                  <a:gd name="connsiteY2" fmla="*/ 0 h 1042965"/>
                  <a:gd name="connsiteX3" fmla="*/ 975613 w 1143001"/>
                  <a:gd name="connsiteY3" fmla="*/ 167389 h 1042965"/>
                  <a:gd name="connsiteX4" fmla="*/ 1143001 w 1143001"/>
                  <a:gd name="connsiteY4" fmla="*/ 571501 h 1042965"/>
                  <a:gd name="connsiteX5" fmla="*/ 975612 w 1143001"/>
                  <a:gd name="connsiteY5" fmla="*/ 975613 h 1042965"/>
                  <a:gd name="connsiteX6" fmla="*/ 167388 w 1143001"/>
                  <a:gd name="connsiteY6" fmla="*/ 975612 h 1042965"/>
                  <a:gd name="connsiteX7" fmla="*/ 0 w 1143001"/>
                  <a:gd name="connsiteY7" fmla="*/ 571500 h 1042965"/>
                  <a:gd name="connsiteX8" fmla="*/ 1 w 1143001"/>
                  <a:gd name="connsiteY8" fmla="*/ 571499 h 1042965"/>
                  <a:gd name="connsiteX0" fmla="*/ 1 w 1143001"/>
                  <a:gd name="connsiteY0" fmla="*/ 571499 h 975613"/>
                  <a:gd name="connsiteX1" fmla="*/ 167390 w 1143001"/>
                  <a:gd name="connsiteY1" fmla="*/ 167388 h 975613"/>
                  <a:gd name="connsiteX2" fmla="*/ 571502 w 1143001"/>
                  <a:gd name="connsiteY2" fmla="*/ 0 h 975613"/>
                  <a:gd name="connsiteX3" fmla="*/ 975613 w 1143001"/>
                  <a:gd name="connsiteY3" fmla="*/ 167389 h 975613"/>
                  <a:gd name="connsiteX4" fmla="*/ 1143001 w 1143001"/>
                  <a:gd name="connsiteY4" fmla="*/ 571501 h 975613"/>
                  <a:gd name="connsiteX5" fmla="*/ 975612 w 1143001"/>
                  <a:gd name="connsiteY5" fmla="*/ 975613 h 975613"/>
                  <a:gd name="connsiteX6" fmla="*/ 167388 w 1143001"/>
                  <a:gd name="connsiteY6" fmla="*/ 975612 h 975613"/>
                  <a:gd name="connsiteX7" fmla="*/ 0 w 1143001"/>
                  <a:gd name="connsiteY7" fmla="*/ 571500 h 975613"/>
                  <a:gd name="connsiteX8" fmla="*/ 1 w 1143001"/>
                  <a:gd name="connsiteY8" fmla="*/ 571499 h 97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1" h="975613">
                    <a:moveTo>
                      <a:pt x="1" y="571499"/>
                    </a:moveTo>
                    <a:cubicBezTo>
                      <a:pt x="1" y="419928"/>
                      <a:pt x="60213" y="274564"/>
                      <a:pt x="167390" y="167388"/>
                    </a:cubicBezTo>
                    <a:cubicBezTo>
                      <a:pt x="274567" y="60211"/>
                      <a:pt x="419931" y="0"/>
                      <a:pt x="571502" y="0"/>
                    </a:cubicBezTo>
                    <a:cubicBezTo>
                      <a:pt x="723073" y="0"/>
                      <a:pt x="868437" y="60212"/>
                      <a:pt x="975613" y="167389"/>
                    </a:cubicBezTo>
                    <a:cubicBezTo>
                      <a:pt x="1082790" y="274566"/>
                      <a:pt x="1143001" y="419930"/>
                      <a:pt x="1143001" y="571501"/>
                    </a:cubicBezTo>
                    <a:cubicBezTo>
                      <a:pt x="1143001" y="723072"/>
                      <a:pt x="1138214" y="908261"/>
                      <a:pt x="975612" y="975613"/>
                    </a:cubicBezTo>
                    <a:lnTo>
                      <a:pt x="167388" y="975612"/>
                    </a:lnTo>
                    <a:cubicBezTo>
                      <a:pt x="60211" y="868435"/>
                      <a:pt x="0" y="723071"/>
                      <a:pt x="0" y="571500"/>
                    </a:cubicBezTo>
                    <a:lnTo>
                      <a:pt x="1" y="5714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Oval 28"/>
              <p:cNvSpPr/>
              <p:nvPr/>
            </p:nvSpPr>
            <p:spPr>
              <a:xfrm flipV="1">
                <a:off x="7391402" y="759714"/>
                <a:ext cx="914400" cy="9144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Oval 29"/>
              <p:cNvSpPr/>
              <p:nvPr/>
            </p:nvSpPr>
            <p:spPr>
              <a:xfrm flipV="1">
                <a:off x="5638802" y="607314"/>
                <a:ext cx="457200" cy="457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 flipV="1">
                <a:off x="7162802" y="150114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flipV="1">
                <a:off x="6477002" y="772414"/>
                <a:ext cx="457200" cy="457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flipV="1">
                <a:off x="6781802" y="1166114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Oval 33"/>
              <p:cNvSpPr/>
              <p:nvPr/>
            </p:nvSpPr>
            <p:spPr>
              <a:xfrm flipV="1">
                <a:off x="6743702" y="861314"/>
                <a:ext cx="431800" cy="4318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5" name="Oval 34"/>
              <p:cNvSpPr/>
              <p:nvPr/>
            </p:nvSpPr>
            <p:spPr>
              <a:xfrm flipV="1">
                <a:off x="7162802" y="1064514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flipV="1">
                <a:off x="7810502" y="2080514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7" name="Oval 36"/>
              <p:cNvSpPr/>
              <p:nvPr/>
            </p:nvSpPr>
            <p:spPr>
              <a:xfrm flipV="1">
                <a:off x="7772402" y="1775714"/>
                <a:ext cx="431800" cy="4318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8" name="Oval 37"/>
              <p:cNvSpPr/>
              <p:nvPr/>
            </p:nvSpPr>
            <p:spPr>
              <a:xfrm flipV="1">
                <a:off x="8115302" y="1928114"/>
                <a:ext cx="203200" cy="203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 flipV="1">
                <a:off x="8420102" y="1623314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0" name="Oval 39"/>
              <p:cNvSpPr/>
              <p:nvPr/>
            </p:nvSpPr>
            <p:spPr>
              <a:xfrm flipV="1">
                <a:off x="6184902" y="1242314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1" name="Oval 40"/>
              <p:cNvSpPr/>
              <p:nvPr/>
            </p:nvSpPr>
            <p:spPr>
              <a:xfrm flipV="1">
                <a:off x="8305802" y="1394714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2" name="Oval 41"/>
              <p:cNvSpPr/>
              <p:nvPr/>
            </p:nvSpPr>
            <p:spPr>
              <a:xfrm flipV="1">
                <a:off x="6096002" y="1064514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 flipV="1">
                <a:off x="6248402" y="1216914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 flipV="1">
                <a:off x="6400802" y="1242314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5" name="Oval 44"/>
              <p:cNvSpPr/>
              <p:nvPr/>
            </p:nvSpPr>
            <p:spPr>
              <a:xfrm flipV="1">
                <a:off x="8153402" y="378714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Oval 45"/>
          <p:cNvSpPr/>
          <p:nvPr/>
        </p:nvSpPr>
        <p:spPr>
          <a:xfrm>
            <a:off x="8636000" y="658905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788400" y="6589059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40800" y="658905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5638800" y="838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25" name="Picture Placeholder 2"/>
          <p:cNvSpPr>
            <a:spLocks noGrp="1"/>
          </p:cNvSpPr>
          <p:nvPr>
            <p:ph type="pic" idx="13"/>
          </p:nvPr>
        </p:nvSpPr>
        <p:spPr>
          <a:xfrm>
            <a:off x="3810000" y="2362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  <p:grpSp>
        <p:nvGrpSpPr>
          <p:cNvPr id="3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Picture Placeholder 2"/>
          <p:cNvSpPr>
            <a:spLocks noGrp="1"/>
          </p:cNvSpPr>
          <p:nvPr>
            <p:ph type="pic" idx="1"/>
          </p:nvPr>
        </p:nvSpPr>
        <p:spPr>
          <a:xfrm>
            <a:off x="5715000" y="76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23" name="Picture Placeholder 2"/>
          <p:cNvSpPr>
            <a:spLocks noGrp="1"/>
          </p:cNvSpPr>
          <p:nvPr>
            <p:ph type="pic" idx="13"/>
          </p:nvPr>
        </p:nvSpPr>
        <p:spPr>
          <a:xfrm>
            <a:off x="3810000" y="2362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24" name="Picture Placeholder 2"/>
          <p:cNvSpPr>
            <a:spLocks noGrp="1"/>
          </p:cNvSpPr>
          <p:nvPr>
            <p:ph type="pic" idx="14"/>
          </p:nvPr>
        </p:nvSpPr>
        <p:spPr>
          <a:xfrm>
            <a:off x="2667000" y="3810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92782" y="2133600"/>
            <a:ext cx="3865418" cy="4172197"/>
            <a:chOff x="0" y="0"/>
            <a:chExt cx="1600200" cy="17272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990600"/>
            <a:ext cx="1179761" cy="1356814"/>
            <a:chOff x="266700" y="914400"/>
            <a:chExt cx="1179761" cy="1356814"/>
          </a:xfrm>
        </p:grpSpPr>
        <p:sp>
          <p:nvSpPr>
            <p:cNvPr id="23" name="Oval 22"/>
            <p:cNvSpPr/>
            <p:nvPr/>
          </p:nvSpPr>
          <p:spPr>
            <a:xfrm>
              <a:off x="555812" y="1380565"/>
              <a:ext cx="890649" cy="8906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04800" y="121920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266700" y="914400"/>
              <a:ext cx="431800" cy="4318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609600" y="1066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2590800"/>
            <a:ext cx="1905000" cy="19050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43000"/>
            <a:ext cx="7086600" cy="1472184"/>
          </a:xfrm>
        </p:spPr>
        <p:txBody>
          <a:bodyPr anchor="ctr" anchorCtr="0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953" y="1752600"/>
            <a:ext cx="3429000" cy="388620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indent="-228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3429000" cy="388620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indent="-228600" algn="l" defTabSz="914400" rtl="0" eaLnBrk="1" latinLnBrk="0" hangingPunct="1"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buFont typeface="Arial" pitchFamily="34" charset="0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buFont typeface="Wingdings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buFont typeface="Arial" pitchFamily="34" charset="0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buFont typeface="Wingdings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29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6200000">
            <a:off x="-870003" y="3147219"/>
            <a:ext cx="3429000" cy="639762"/>
          </a:xfrm>
          <a:prstGeom prst="rect">
            <a:avLst/>
          </a:prstGeom>
          <a:noFill/>
        </p:spPr>
        <p:txBody>
          <a:bodyPr anchor="ctr" anchorCtr="0"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marL="0" indent="0" algn="ctr">
              <a:buNone/>
              <a:defRPr sz="1800" b="0"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1755648"/>
            <a:ext cx="3200400" cy="3429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16200000">
            <a:off x="3259278" y="3756819"/>
            <a:ext cx="3429000" cy="639762"/>
          </a:xfrm>
          <a:prstGeom prst="rect">
            <a:avLst/>
          </a:prstGeom>
          <a:noFill/>
        </p:spPr>
        <p:txBody>
          <a:bodyPr anchor="ctr" anchorCtr="0"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marL="0" indent="0" algn="ctr">
              <a:buNone/>
              <a:defRPr sz="1800" b="0"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2359152"/>
            <a:ext cx="3200400" cy="3429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2130552" cy="3044952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  <p:grpSp>
        <p:nvGrpSpPr>
          <p:cNvPr id="23" name="Group 22"/>
          <p:cNvGrpSpPr/>
          <p:nvPr/>
        </p:nvGrpSpPr>
        <p:grpSpPr>
          <a:xfrm>
            <a:off x="4695702" y="2133600"/>
            <a:ext cx="4448298" cy="4018808"/>
            <a:chOff x="4695702" y="2133600"/>
            <a:chExt cx="4448298" cy="4018808"/>
          </a:xfrm>
        </p:grpSpPr>
        <p:sp>
          <p:nvSpPr>
            <p:cNvPr id="10" name="Oval 9"/>
            <p:cNvSpPr/>
            <p:nvPr/>
          </p:nvSpPr>
          <p:spPr>
            <a:xfrm>
              <a:off x="4695702" y="5048003"/>
              <a:ext cx="1104405" cy="1104405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7065818" y="4572000"/>
              <a:ext cx="858982" cy="858982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39938" y="4894613"/>
              <a:ext cx="1043049" cy="10430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93725" y="3048000"/>
              <a:ext cx="1840675" cy="1840675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7916883" y="2133600"/>
              <a:ext cx="858982" cy="858982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7824849" y="2685803"/>
              <a:ext cx="1043049" cy="10430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653153" y="2869870"/>
              <a:ext cx="490847" cy="490847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552210" y="5120244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5562600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6705600" y="5181600"/>
              <a:ext cx="306779" cy="30677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073735" y="5120244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927847"/>
            <a:ext cx="4114800" cy="4114800"/>
          </a:xfr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9144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645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89025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25" name="Oval 24"/>
          <p:cNvSpPr/>
          <p:nvPr/>
        </p:nvSpPr>
        <p:spPr>
          <a:xfrm>
            <a:off x="3886200" y="5638800"/>
            <a:ext cx="304800" cy="304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645152"/>
            <a:ext cx="2514600" cy="1600200"/>
          </a:xfrm>
          <a:solidFill>
            <a:schemeClr val="tx2">
              <a:alpha val="20000"/>
            </a:schemeClr>
          </a:solidFill>
          <a:ln>
            <a:noFill/>
          </a:ln>
        </p:spPr>
        <p:txBody>
          <a:bodyPr vert="horz" lIns="0" tIns="45720" rIns="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1800"/>
              </a:spcBef>
              <a:buFont typeface="Wingdings" pitchFamily="2" charset="2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Oval 25"/>
          <p:cNvSpPr/>
          <p:nvPr/>
        </p:nvSpPr>
        <p:spPr>
          <a:xfrm>
            <a:off x="3319153" y="5147953"/>
            <a:ext cx="186047" cy="186047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25024" y="5103129"/>
            <a:ext cx="186047" cy="18604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3/5/2008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685800"/>
            <a:ext cx="4572000" cy="4572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901952"/>
            <a:ext cx="6629400" cy="4224528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1824"/>
            <a:ext cx="2133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3/5/2008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1824"/>
            <a:ext cx="2895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Proje Yönetimi  / 1.Hafta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1824"/>
            <a:ext cx="2133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1382-D60C-42BF-80B2-71C971838E6F}" type="slidenum">
              <a:rPr/>
              <a:pPr/>
              <a:t>‹#›</a:t>
            </a:fld>
            <a:endParaRPr/>
          </a:p>
        </p:txBody>
      </p:sp>
      <p:sp>
        <p:nvSpPr>
          <p:cNvPr id="59" name="Oval 58"/>
          <p:cNvSpPr/>
          <p:nvPr/>
        </p:nvSpPr>
        <p:spPr>
          <a:xfrm>
            <a:off x="685800" y="1524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81000" y="1206500"/>
            <a:ext cx="457200" cy="457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Oval 62"/>
          <p:cNvSpPr/>
          <p:nvPr/>
        </p:nvSpPr>
        <p:spPr>
          <a:xfrm>
            <a:off x="685800" y="914400"/>
            <a:ext cx="355600" cy="355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47700" y="1143000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57200" y="0"/>
            <a:ext cx="762000" cy="762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Oval 65"/>
          <p:cNvSpPr/>
          <p:nvPr/>
        </p:nvSpPr>
        <p:spPr>
          <a:xfrm>
            <a:off x="1714500" y="0"/>
            <a:ext cx="355600" cy="3556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Oval 66"/>
          <p:cNvSpPr/>
          <p:nvPr/>
        </p:nvSpPr>
        <p:spPr>
          <a:xfrm>
            <a:off x="1676400" y="228600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019300" y="304800"/>
            <a:ext cx="203200" cy="203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28700" y="1524000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Oval 69"/>
          <p:cNvSpPr/>
          <p:nvPr/>
        </p:nvSpPr>
        <p:spPr>
          <a:xfrm>
            <a:off x="88900" y="10668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Oval 70"/>
          <p:cNvSpPr/>
          <p:nvPr/>
        </p:nvSpPr>
        <p:spPr>
          <a:xfrm>
            <a:off x="914400" y="1752600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2" name="Oval 71"/>
          <p:cNvSpPr/>
          <p:nvPr/>
        </p:nvSpPr>
        <p:spPr>
          <a:xfrm>
            <a:off x="0" y="12446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Oval 72"/>
          <p:cNvSpPr/>
          <p:nvPr/>
        </p:nvSpPr>
        <p:spPr>
          <a:xfrm>
            <a:off x="152400" y="1092200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04800" y="10668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7" name="Oval 76"/>
          <p:cNvSpPr/>
          <p:nvPr/>
        </p:nvSpPr>
        <p:spPr>
          <a:xfrm rot="6197586" flipV="1">
            <a:off x="7932464" y="5568366"/>
            <a:ext cx="914400" cy="9144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0" name="Oval 79"/>
          <p:cNvSpPr/>
          <p:nvPr/>
        </p:nvSpPr>
        <p:spPr>
          <a:xfrm rot="6197586" flipV="1">
            <a:off x="8633992" y="4734233"/>
            <a:ext cx="457200" cy="457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 rot="6197586" flipV="1">
            <a:off x="8292676" y="4953384"/>
            <a:ext cx="355600" cy="3556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2" name="Oval 81"/>
          <p:cNvSpPr/>
          <p:nvPr/>
        </p:nvSpPr>
        <p:spPr>
          <a:xfrm rot="6197586" flipV="1">
            <a:off x="8514131" y="4976607"/>
            <a:ext cx="431800" cy="431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3" name="Oval 82"/>
          <p:cNvSpPr/>
          <p:nvPr/>
        </p:nvSpPr>
        <p:spPr>
          <a:xfrm rot="6197586" flipV="1">
            <a:off x="7856272" y="5295370"/>
            <a:ext cx="762000" cy="762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 rot="6197586" flipV="1">
            <a:off x="199818" y="5914818"/>
            <a:ext cx="216774" cy="216774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5" name="Oval 84"/>
          <p:cNvSpPr/>
          <p:nvPr/>
        </p:nvSpPr>
        <p:spPr>
          <a:xfrm rot="6197586" flipV="1">
            <a:off x="7387699" y="5767494"/>
            <a:ext cx="431800" cy="431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6" name="Oval 85"/>
          <p:cNvSpPr/>
          <p:nvPr/>
        </p:nvSpPr>
        <p:spPr>
          <a:xfrm rot="6197586" flipV="1">
            <a:off x="7412357" y="6095509"/>
            <a:ext cx="203200" cy="203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 rot="6197586" flipV="1">
            <a:off x="7638907" y="6462226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8" name="Oval 87"/>
          <p:cNvSpPr/>
          <p:nvPr/>
        </p:nvSpPr>
        <p:spPr>
          <a:xfrm rot="6197586" flipV="1">
            <a:off x="8607584" y="43843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9" name="Oval 88"/>
          <p:cNvSpPr/>
          <p:nvPr/>
        </p:nvSpPr>
        <p:spPr>
          <a:xfrm rot="6197586" flipV="1">
            <a:off x="7887663" y="6403551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0" name="Oval 89"/>
          <p:cNvSpPr/>
          <p:nvPr/>
        </p:nvSpPr>
        <p:spPr>
          <a:xfrm rot="6197586" flipV="1">
            <a:off x="8801061" y="4338664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 rot="6197586" flipV="1">
            <a:off x="8617702" y="445193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 rot="6197586" flipV="1">
            <a:off x="8557941" y="4594415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5" name="Oval 94"/>
          <p:cNvSpPr/>
          <p:nvPr/>
        </p:nvSpPr>
        <p:spPr>
          <a:xfrm rot="6197586" flipV="1">
            <a:off x="243115" y="6241508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6" name="Oval 95"/>
          <p:cNvSpPr/>
          <p:nvPr/>
        </p:nvSpPr>
        <p:spPr>
          <a:xfrm rot="6197586" flipV="1">
            <a:off x="436592" y="6195872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 rot="6197586" flipV="1">
            <a:off x="253233" y="6309147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 rot="6197586" flipV="1">
            <a:off x="193472" y="6451623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62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Font typeface="Wingdings" pitchFamily="2" charset="2"/>
        <a:buChar char="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14350" indent="-22860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000"/>
        </a:spcBef>
        <a:buFont typeface="Wingdings" pitchFamily="2" charset="2"/>
        <a:buChar char="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089025" indent="-22860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ts val="1000"/>
        </a:spcBef>
        <a:buFont typeface="Wingdings" pitchFamily="2" charset="2"/>
        <a:buChar char="l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571604" y="500042"/>
            <a:ext cx="3929090" cy="3681402"/>
          </a:xfrm>
          <a:ln>
            <a:solidFill>
              <a:schemeClr val="accent2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Yazılım </a:t>
            </a:r>
          </a:p>
          <a:p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6" name="Picture 4" descr="http://www.dekosmart.com/resimler/proje_yoneti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786190"/>
            <a:ext cx="2357434" cy="2357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5338" y="6451168"/>
            <a:ext cx="609600" cy="259976"/>
          </a:xfrm>
        </p:spPr>
        <p:txBody>
          <a:bodyPr/>
          <a:lstStyle/>
          <a:p>
            <a:fld id="{A4A21382-D60C-42BF-80B2-71C971838E6F}" type="slidenum">
              <a:rPr lang="tr-TR" smtClean="0">
                <a:solidFill>
                  <a:schemeClr val="bg1"/>
                </a:solidFill>
              </a:rPr>
              <a:pPr/>
              <a:t>1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Mühendisliği / 10.Hafta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072230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714480" y="785794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 Proje</a:t>
            </a:r>
            <a:r>
              <a:rPr kumimoji="0" lang="tr-TR" sz="1600" b="1" i="0" u="none" strike="noStrike" kern="1200" cap="none" spc="200" normalizeH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</a:t>
            </a: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Yönetiminin</a:t>
            </a:r>
            <a:r>
              <a:rPr kumimoji="0" lang="tr-TR" sz="1600" b="1" i="0" u="none" strike="noStrike" kern="1200" cap="none" spc="200" normalizeH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Farklılıkları 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714348" y="1928802"/>
            <a:ext cx="8215370" cy="4714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algn="just"/>
            <a:r>
              <a:rPr lang="tr-TR" sz="1600" b="1" dirty="0" smtClean="0">
                <a:solidFill>
                  <a:schemeClr val="bg1"/>
                </a:solidFill>
              </a:rPr>
              <a:t>Proje yönetiminin farklılıkları ;</a:t>
            </a:r>
          </a:p>
          <a:p>
            <a:pPr algn="just"/>
            <a:endParaRPr lang="tr-T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tr-TR" sz="1600" b="1" dirty="0" smtClean="0">
                <a:solidFill>
                  <a:schemeClr val="bg1"/>
                </a:solidFill>
              </a:rPr>
              <a:t> Belirlenen kaynaklar (para, işgücü, ekipman ve teknoloji) belirlenen süre içersinde kullanılmaktadır.</a:t>
            </a:r>
          </a:p>
          <a:p>
            <a:pPr algn="just">
              <a:buFont typeface="Wingdings" pitchFamily="2" charset="2"/>
              <a:buChar char="ü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tr-TR" sz="1600" b="1" dirty="0" smtClean="0">
                <a:solidFill>
                  <a:schemeClr val="bg1"/>
                </a:solidFill>
              </a:rPr>
              <a:t> Belirlenen  zaman diliminde , belirli olan ekiple gerçekleştirilmekte olduğundan farklı özellikler içerir.</a:t>
            </a:r>
          </a:p>
          <a:p>
            <a:pPr algn="just">
              <a:buFont typeface="Wingdings" pitchFamily="2" charset="2"/>
              <a:buChar char="ü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tr-TR" sz="1600" b="1" dirty="0" smtClean="0">
                <a:solidFill>
                  <a:schemeClr val="bg1"/>
                </a:solidFill>
              </a:rPr>
              <a:t> Belli kaynakların (insan, para, bilgi teknolojisi, zaman) kullanımını içermektedir.</a:t>
            </a:r>
          </a:p>
          <a:p>
            <a:pPr algn="just">
              <a:buFont typeface="Wingdings" pitchFamily="2" charset="2"/>
              <a:buChar char="ü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tr-TR" sz="1600" b="1" dirty="0" smtClean="0">
                <a:solidFill>
                  <a:schemeClr val="bg1"/>
                </a:solidFill>
              </a:rPr>
              <a:t> Belirli bir hiyerarşi ve sistem içersinde çalışmayı gerektirir.</a:t>
            </a:r>
          </a:p>
          <a:p>
            <a:pPr algn="just"/>
            <a:endParaRPr lang="tr-TR" sz="1600" dirty="0" smtClean="0">
              <a:solidFill>
                <a:schemeClr val="bg1"/>
              </a:solidFill>
            </a:endParaRPr>
          </a:p>
          <a:p>
            <a:pPr algn="just"/>
            <a:r>
              <a:rPr lang="tr-TR" sz="160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10</a:t>
            </a:fld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trpress.com/wp-content/uploads/2010/01/1212552.png"/>
          <p:cNvPicPr>
            <a:picLocks noChangeAspect="1" noChangeArrowheads="1"/>
          </p:cNvPicPr>
          <p:nvPr/>
        </p:nvPicPr>
        <p:blipFill>
          <a:blip r:embed="rId2" cstate="print"/>
          <a:srcRect b="12148"/>
          <a:stretch>
            <a:fillRect/>
          </a:stretch>
        </p:blipFill>
        <p:spPr bwMode="auto">
          <a:xfrm flipH="1">
            <a:off x="6516216" y="1916832"/>
            <a:ext cx="2051720" cy="2342984"/>
          </a:xfrm>
          <a:prstGeom prst="rect">
            <a:avLst/>
          </a:prstGeom>
          <a:noFill/>
        </p:spPr>
      </p:pic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827584" y="3573016"/>
            <a:ext cx="7500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355600">
              <a:tabLst>
                <a:tab pos="355600" algn="l"/>
              </a:tabLst>
            </a:pPr>
            <a:r>
              <a:rPr lang="tr-T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“Projelerin karmaşıklığı </a:t>
            </a:r>
          </a:p>
          <a:p>
            <a:pPr marL="450850" indent="-355600">
              <a:tabLst>
                <a:tab pos="355600" algn="l"/>
              </a:tabLst>
            </a:pPr>
            <a:r>
              <a:rPr lang="tr-T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danışmanlığa olan ihtiyacı gerektirebilir.”</a:t>
            </a:r>
          </a:p>
          <a:p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http://4.bp.blogspot.com/_Yb64SNFzFRE/Sn8OtmswPNI/AAAAAAAABGM/DaeM2Di2bNE/s400/unlem.gi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14480" y="928670"/>
            <a:ext cx="687423" cy="714380"/>
          </a:xfrm>
          <a:prstGeom prst="rect">
            <a:avLst/>
          </a:prstGeom>
          <a:noFill/>
        </p:spPr>
      </p:pic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714348" y="2071678"/>
            <a:ext cx="8215370" cy="4572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342900" indent="-342900" algn="just"/>
            <a:r>
              <a:rPr lang="tr-T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“Proje yönetimi;</a:t>
            </a:r>
          </a:p>
          <a:p>
            <a:pPr marL="342900" indent="-342900" algn="just"/>
            <a:endParaRPr lang="tr-TR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 algn="just"/>
            <a:r>
              <a:rPr lang="tr-T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amaçların gerçekleştirilmesi için yapılması gerekli olan</a:t>
            </a:r>
          </a:p>
          <a:p>
            <a:pPr marL="342900" indent="-342900" algn="just"/>
            <a:r>
              <a:rPr lang="tr-T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342900" indent="-342900" algn="just"/>
            <a:r>
              <a:rPr lang="tr-T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faaliyetlerin planlanması, organizasyonu, uygulaması ve </a:t>
            </a:r>
          </a:p>
          <a:p>
            <a:pPr marL="342900" indent="-342900" algn="just"/>
            <a:r>
              <a:rPr lang="tr-T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342900" indent="-342900" algn="just"/>
            <a:r>
              <a:rPr lang="tr-TR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kontrol edilmesi sürecidir.”</a:t>
            </a:r>
          </a:p>
          <a:p>
            <a:endParaRPr lang="tr-TR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tr-TR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12</a:t>
            </a:fld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643042" y="928670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 Proje Yönetimi Özellikleri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395536" y="1928802"/>
            <a:ext cx="8534182" cy="4714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algn="just"/>
            <a:r>
              <a:rPr lang="tr-TR" b="1" dirty="0" smtClean="0">
                <a:solidFill>
                  <a:schemeClr val="bg1"/>
                </a:solidFill>
              </a:rPr>
              <a:t>Proje yönetiminde organizasyon,planlama,izleme ve değerlendirme süreçleri çok esnek olduğundan işletme yönetiminden farklıdır.</a:t>
            </a:r>
          </a:p>
          <a:p>
            <a:pPr algn="just"/>
            <a:endParaRPr lang="tr-TR" b="1" dirty="0" smtClean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Proje yönetiminin temelini </a:t>
            </a:r>
            <a:r>
              <a:rPr lang="tr-TR" b="1" u="sng" dirty="0" smtClean="0">
                <a:solidFill>
                  <a:schemeClr val="bg1"/>
                </a:solidFill>
              </a:rPr>
              <a:t>genel yönetim bilgi ve becerileri</a:t>
            </a:r>
            <a:r>
              <a:rPr lang="tr-TR" b="1" dirty="0" smtClean="0">
                <a:solidFill>
                  <a:schemeClr val="bg1"/>
                </a:solidFill>
              </a:rPr>
              <a:t> oluşturmaktadır.</a:t>
            </a:r>
          </a:p>
          <a:p>
            <a:pPr algn="just"/>
            <a:endParaRPr lang="tr-TR" b="1" dirty="0" smtClean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Proje Yönetimi kısıtlı kaynakların olumlu ,sistemli ve başarılı bir şekilde kullanılmasıyla ilgili sanat ve aynı zaman da bir bilimdir.</a:t>
            </a:r>
          </a:p>
          <a:p>
            <a:pPr algn="just"/>
            <a:endParaRPr lang="tr-TR" b="1" dirty="0" smtClean="0">
              <a:solidFill>
                <a:schemeClr val="bg1"/>
              </a:solidFill>
            </a:endParaRPr>
          </a:p>
          <a:p>
            <a:pPr algn="just"/>
            <a:r>
              <a:rPr lang="tr-TR" b="1" u="sng" dirty="0" smtClean="0">
                <a:solidFill>
                  <a:schemeClr val="bg1"/>
                </a:solidFill>
              </a:rPr>
              <a:t>Yönetim sanatı</a:t>
            </a:r>
            <a:r>
              <a:rPr lang="tr-TR" b="1" dirty="0" smtClean="0">
                <a:solidFill>
                  <a:schemeClr val="bg1"/>
                </a:solidFill>
              </a:rPr>
              <a:t>,faaliyetlerin elemanlar aracılığı ile yaptırılması eylemidir.</a:t>
            </a:r>
          </a:p>
          <a:p>
            <a:pPr algn="just"/>
            <a:r>
              <a:rPr lang="tr-TR" b="1" u="sng" dirty="0" smtClean="0">
                <a:solidFill>
                  <a:schemeClr val="bg1"/>
                </a:solidFill>
              </a:rPr>
              <a:t>Yönetim bilimi</a:t>
            </a:r>
            <a:r>
              <a:rPr lang="tr-TR" b="1" dirty="0" smtClean="0">
                <a:solidFill>
                  <a:schemeClr val="bg1"/>
                </a:solidFill>
              </a:rPr>
              <a:t> ise işletmenin planlarının düzenlenmesi ve geliştirilmesine ilişkin operasyon ve kontrollerin planlanmasıdır.</a:t>
            </a:r>
          </a:p>
          <a:p>
            <a:pPr algn="just"/>
            <a:endParaRPr lang="tr-TR" b="1" dirty="0" smtClean="0">
              <a:solidFill>
                <a:schemeClr val="bg1"/>
              </a:solidFill>
            </a:endParaRPr>
          </a:p>
          <a:p>
            <a:pPr algn="just"/>
            <a:endParaRPr lang="tr-TR" b="1" dirty="0" smtClean="0">
              <a:solidFill>
                <a:schemeClr val="bg1"/>
              </a:solidFill>
            </a:endParaRPr>
          </a:p>
          <a:p>
            <a:pPr algn="just"/>
            <a:endParaRPr lang="tr-TR" dirty="0" smtClean="0">
              <a:solidFill>
                <a:schemeClr val="bg1"/>
              </a:solidFill>
            </a:endParaRP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13</a:t>
            </a:fld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286544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500166" y="857232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tr-TR" sz="1600" b="1" spc="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itchFamily="34" charset="0"/>
              </a:rPr>
              <a:t>Proje Yönetiminin Temel Özellikleri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395536" y="2143116"/>
            <a:ext cx="8534182" cy="4500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Ekip çalışmasını gerektiren bir süreçtir dolayısı ile birden fazla kişiye ihtiyaç duyar.</a:t>
            </a:r>
          </a:p>
          <a:p>
            <a:pPr marL="342900" indent="-342900" algn="just">
              <a:buFont typeface="+mj-lt"/>
              <a:buAutoNum type="arabicPeriod"/>
            </a:pPr>
            <a:endParaRPr lang="tr-T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 ekip elemanlarının bilgi, yetenek ve tecrübelerini en iyi şekilde kullanmalarını gerektirir.</a:t>
            </a:r>
          </a:p>
          <a:p>
            <a:pPr marL="342900" indent="-342900" algn="just">
              <a:buFont typeface="+mj-lt"/>
              <a:buAutoNum type="arabicPeriod"/>
            </a:pPr>
            <a:endParaRPr lang="tr-T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Projede görev alan her elemanın katkı ve katılımını gerektirir.</a:t>
            </a:r>
          </a:p>
          <a:p>
            <a:pPr marL="342900" indent="-342900" algn="just">
              <a:buFont typeface="+mj-lt"/>
              <a:buAutoNum type="arabicPeriod"/>
            </a:pPr>
            <a:endParaRPr lang="tr-T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İnsan,bütçe ve zaman arasında uyum ve işbirliğini zorunlu kılar.</a:t>
            </a:r>
          </a:p>
          <a:p>
            <a:pPr marL="342900" indent="-342900" algn="just">
              <a:buFont typeface="+mj-lt"/>
              <a:buAutoNum type="arabicPeriod"/>
            </a:pPr>
            <a:endParaRPr lang="tr-T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Projede uyum,işbirliği,verimlilik ve amaca birlikte ulaşma temel koşuldur.</a:t>
            </a:r>
          </a:p>
          <a:p>
            <a:pPr marL="342900" indent="-342900" algn="just">
              <a:buFont typeface="+mj-lt"/>
              <a:buAutoNum type="arabicPeriod"/>
            </a:pPr>
            <a:endParaRPr lang="tr-TR" b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tr-TR" b="1" dirty="0" smtClean="0">
              <a:solidFill>
                <a:schemeClr val="bg1"/>
              </a:solidFill>
            </a:endParaRPr>
          </a:p>
          <a:p>
            <a:pPr marL="342900" indent="-342900" algn="just"/>
            <a:endParaRPr lang="tr-TR" b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tr-TR" b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tr-TR" b="1" dirty="0" smtClean="0">
              <a:solidFill>
                <a:schemeClr val="bg1"/>
              </a:solidFill>
            </a:endParaRPr>
          </a:p>
          <a:p>
            <a:pPr algn="just"/>
            <a:endParaRPr lang="tr-TR" dirty="0" smtClean="0">
              <a:solidFill>
                <a:schemeClr val="bg1"/>
              </a:solidFill>
            </a:endParaRP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14</a:t>
            </a:fld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857356" y="571480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 Proje Yönetim</a:t>
            </a:r>
            <a:r>
              <a:rPr kumimoji="0" lang="tr-TR" sz="1600" b="1" i="0" u="none" strike="noStrike" kern="1200" cap="none" spc="200" normalizeH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Sürecinin </a:t>
            </a: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Temel</a:t>
            </a:r>
            <a:r>
              <a:rPr kumimoji="0" lang="tr-TR" sz="1600" b="1" i="0" u="none" strike="noStrike" kern="1200" cap="none" spc="200" normalizeH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İşlevleri</a:t>
            </a: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714348" y="1785926"/>
            <a:ext cx="8215370" cy="485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342900" indent="-342900" algn="just"/>
            <a:endParaRPr lang="tr-TR" sz="1600" b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algn="just"/>
            <a:endParaRPr lang="tr-TR" sz="1600" dirty="0" smtClean="0">
              <a:solidFill>
                <a:schemeClr val="bg1"/>
              </a:solidFill>
            </a:endParaRPr>
          </a:p>
          <a:p>
            <a:pPr algn="just"/>
            <a:r>
              <a:rPr lang="tr-TR" sz="160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15</a:t>
            </a:fld>
            <a:endParaRPr lang="tr-TR">
              <a:solidFill>
                <a:schemeClr val="bg1"/>
              </a:solidFill>
            </a:endParaRPr>
          </a:p>
        </p:txBody>
      </p:sp>
      <p:graphicFrame>
        <p:nvGraphicFramePr>
          <p:cNvPr id="7" name="6 Diyagram"/>
          <p:cNvGraphicFramePr/>
          <p:nvPr/>
        </p:nvGraphicFramePr>
        <p:xfrm>
          <a:off x="1071538" y="1071546"/>
          <a:ext cx="7000924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9 Dikdörtgen"/>
          <p:cNvSpPr/>
          <p:nvPr/>
        </p:nvSpPr>
        <p:spPr>
          <a:xfrm>
            <a:off x="5357818" y="1285860"/>
            <a:ext cx="2786082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chemeClr val="accent5">
                    <a:lumMod val="75000"/>
                  </a:schemeClr>
                </a:solidFill>
              </a:rPr>
              <a:t>Proje faaliyetlerin beklenilen sonuçlarının tanımlanması</a:t>
            </a:r>
            <a:endParaRPr lang="tr-TR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5572132" y="4429132"/>
            <a:ext cx="2928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Gelişmenin izlenmesi, öngörülen ve gerçekleşen durumun karşılaştırılması ve gerekli düzeltmelerin yapılmasıdır</a:t>
            </a:r>
            <a:endParaRPr lang="tr-TR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714348" y="4357694"/>
            <a:ext cx="29289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Proje faaliyetlerini gerçekleştirmek için; faaliyetleri yönetebilir görevlere ayırma ve organizasyon yapısı içersinde bu görevleri yürütecek kişilerin özelliklerinin belirlenmesi işlemidir.</a:t>
            </a:r>
          </a:p>
        </p:txBody>
      </p:sp>
      <p:sp>
        <p:nvSpPr>
          <p:cNvPr id="13" name="12 Dikdörtgen"/>
          <p:cNvSpPr/>
          <p:nvPr/>
        </p:nvSpPr>
        <p:spPr>
          <a:xfrm>
            <a:off x="857224" y="1216398"/>
            <a:ext cx="2643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1600" dirty="0" smtClean="0">
                <a:solidFill>
                  <a:schemeClr val="accent4">
                    <a:lumMod val="75000"/>
                  </a:schemeClr>
                </a:solidFill>
              </a:rPr>
              <a:t>Gelişmenin izlenmesi, öngörülen ve gerçekleşen durumunun karşılaştırılması ve gerekli düzeltmelerin yapılmasıdır.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357982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571604" y="785794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 Proje Yönetimi nedir.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2000232" y="1986592"/>
            <a:ext cx="6929486" cy="4572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342900" indent="-342900" algn="just"/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 gücü, malzeme, zaman, para 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iletişim teknolojisi 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kaynaklarını kullanarak, </a:t>
            </a:r>
          </a:p>
          <a:p>
            <a:pPr marL="342900" indent="-342900" algn="just"/>
            <a:endParaRPr lang="tr-T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/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yapılması gereken bir dizi faaliyetin,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tanımlama,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planlama, liderlik, izleme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ve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tamamlama 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işlerini yerine getirerek, </a:t>
            </a:r>
          </a:p>
          <a:p>
            <a:pPr marL="342900" indent="-342900" algn="just"/>
            <a:endParaRPr lang="tr-T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/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belirlenen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süre, maliyet, performans ölçütlerine 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uygun olarak, organizasyonun ana çalışma sistemini bozmadan ve işletme kültürünü değiştirmeden </a:t>
            </a:r>
          </a:p>
          <a:p>
            <a:pPr marL="342900" indent="-342900" algn="just"/>
            <a:endParaRPr lang="tr-T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/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gerçekleştirilmesi sürecidir.</a:t>
            </a:r>
            <a:endParaRPr lang="tr-TR" sz="2000" dirty="0" smtClean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/>
            <a:endParaRPr lang="tr-TR" sz="2000" b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tr-TR" sz="2000" b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tr-TR" sz="2000" b="1" dirty="0" smtClean="0">
              <a:solidFill>
                <a:schemeClr val="bg1"/>
              </a:solidFill>
            </a:endParaRPr>
          </a:p>
          <a:p>
            <a:pPr algn="just"/>
            <a:endParaRPr lang="tr-TR" sz="2000" dirty="0" smtClean="0">
              <a:solidFill>
                <a:schemeClr val="bg1"/>
              </a:solidFill>
            </a:endParaRPr>
          </a:p>
          <a:p>
            <a:pPr algn="just"/>
            <a:r>
              <a:rPr lang="tr-TR" sz="200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16</a:t>
            </a:fld>
            <a:endParaRPr lang="tr-TR">
              <a:solidFill>
                <a:schemeClr val="bg1"/>
              </a:solidFill>
            </a:endParaRPr>
          </a:p>
        </p:txBody>
      </p:sp>
      <p:pic>
        <p:nvPicPr>
          <p:cNvPr id="30722" name="Picture 2" descr="http://www.prodigi.com.tr/images/photos/2-3_yonetim_da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3337" y="1928802"/>
            <a:ext cx="1864107" cy="3786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prodigi.com.tr/images/photos/2-3_yonetim_da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3337" y="1928802"/>
            <a:ext cx="1755457" cy="3786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215106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857356" y="857232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 Proje Yönetiminin Yararları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2000232" y="2071678"/>
            <a:ext cx="6929486" cy="4572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tr-TR" sz="1600" b="1" dirty="0" smtClean="0">
                <a:solidFill>
                  <a:schemeClr val="bg1"/>
                </a:solidFill>
              </a:rPr>
              <a:t>Amaçlara ne zaman ve nasıl ulaşılacağının bilinmesidir,</a:t>
            </a:r>
          </a:p>
          <a:p>
            <a:pPr marL="457200" indent="-457200" algn="just">
              <a:buFont typeface="+mj-lt"/>
              <a:buAutoNum type="arabicPeriod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1600" b="1" dirty="0" smtClean="0">
                <a:solidFill>
                  <a:schemeClr val="bg1"/>
                </a:solidFill>
              </a:rPr>
              <a:t>Maliyetlerin baştan hesaplanması,</a:t>
            </a:r>
          </a:p>
          <a:p>
            <a:pPr marL="457200" indent="-457200" algn="just">
              <a:buFont typeface="+mj-lt"/>
              <a:buAutoNum type="arabicPeriod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1600" b="1" dirty="0" smtClean="0">
                <a:solidFill>
                  <a:schemeClr val="bg1"/>
                </a:solidFill>
              </a:rPr>
              <a:t>Zaman planlaması için zaman sınırlarının belirlenmesi,</a:t>
            </a:r>
          </a:p>
          <a:p>
            <a:pPr marL="457200" indent="-457200" algn="just">
              <a:buFont typeface="+mj-lt"/>
              <a:buAutoNum type="arabicPeriod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1600" b="1" dirty="0" smtClean="0">
                <a:solidFill>
                  <a:schemeClr val="bg1"/>
                </a:solidFill>
              </a:rPr>
              <a:t>Düzeltici tedbirlerin alınması için kontrol sisteminin kurulması,</a:t>
            </a:r>
          </a:p>
          <a:p>
            <a:pPr marL="457200" indent="-457200" algn="just">
              <a:buFont typeface="+mj-lt"/>
              <a:buAutoNum type="arabicPeriod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1600" b="1" dirty="0" smtClean="0">
                <a:solidFill>
                  <a:schemeClr val="bg1"/>
                </a:solidFill>
              </a:rPr>
              <a:t>Proje elemanlarının tecrübe ve yeteneklerinin geliştirilmesi</a:t>
            </a:r>
          </a:p>
          <a:p>
            <a:pPr marL="457200" indent="-457200" algn="just">
              <a:buFont typeface="+mj-lt"/>
              <a:buAutoNum type="arabicPeriod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1600" b="1" dirty="0" smtClean="0">
                <a:solidFill>
                  <a:schemeClr val="bg1"/>
                </a:solidFill>
              </a:rPr>
              <a:t>Tüm görev tanımlarının şema ile görülebilmesi,</a:t>
            </a:r>
          </a:p>
          <a:p>
            <a:pPr marL="457200" indent="-457200" algn="just">
              <a:buFont typeface="+mj-lt"/>
              <a:buAutoNum type="arabicPeriod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1600" b="1" dirty="0" smtClean="0">
                <a:solidFill>
                  <a:schemeClr val="bg1"/>
                </a:solidFill>
              </a:rPr>
              <a:t>Sürekli raporlama ihtiyacının asgari düzeye indirilmesi.</a:t>
            </a:r>
          </a:p>
          <a:p>
            <a:pPr marL="457200" indent="-457200" algn="just">
              <a:buFont typeface="+mj-lt"/>
              <a:buAutoNum type="arabicParenR"/>
            </a:pPr>
            <a:endParaRPr lang="tr-TR" sz="1600" dirty="0" smtClean="0">
              <a:solidFill>
                <a:schemeClr val="bg1"/>
              </a:solidFill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17</a:t>
            </a:fld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714348" y="2500306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“Faydanın alınabilmesi için;</a:t>
            </a:r>
          </a:p>
          <a:p>
            <a:pPr marL="273050" indent="-95250"/>
            <a:r>
              <a:rPr lang="tr-TR" sz="28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müşteri istekleri, proje riski ve teknolojik   değişim engellerin aşılması gereklidir.”</a:t>
            </a:r>
          </a:p>
        </p:txBody>
      </p:sp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357982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2714612" y="142852"/>
            <a:ext cx="2786082" cy="500066"/>
          </a:xfrm>
        </p:spPr>
        <p:txBody>
          <a:bodyPr>
            <a:noAutofit/>
          </a:bodyPr>
          <a:lstStyle/>
          <a:p>
            <a:pPr algn="l"/>
            <a:r>
              <a:rPr lang="tr-TR" sz="2000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 Yönetimi</a:t>
            </a:r>
            <a:endParaRPr lang="tr-TR" sz="2000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46638" y="6489188"/>
            <a:ext cx="609600" cy="259976"/>
          </a:xfrm>
        </p:spPr>
        <p:txBody>
          <a:bodyPr/>
          <a:lstStyle/>
          <a:p>
            <a:fld id="{A4A21382-D60C-42BF-80B2-71C971838E6F}" type="slidenum">
              <a:rPr lang="tr-TR" smtClean="0">
                <a:solidFill>
                  <a:schemeClr val="bg1"/>
                </a:solidFill>
              </a:rPr>
              <a:pPr/>
              <a:t>19</a:t>
            </a:fld>
            <a:endParaRPr lang="tr-TR" dirty="0">
              <a:solidFill>
                <a:schemeClr val="bg1"/>
              </a:solidFill>
            </a:endParaRPr>
          </a:p>
        </p:txBody>
      </p:sp>
      <p:grpSp>
        <p:nvGrpSpPr>
          <p:cNvPr id="7" name="6 Grup"/>
          <p:cNvGrpSpPr/>
          <p:nvPr/>
        </p:nvGrpSpPr>
        <p:grpSpPr>
          <a:xfrm>
            <a:off x="1428728" y="1142984"/>
            <a:ext cx="5213633" cy="3176309"/>
            <a:chOff x="1428728" y="1142984"/>
            <a:chExt cx="5213633" cy="3176309"/>
          </a:xfrm>
        </p:grpSpPr>
        <p:pic>
          <p:nvPicPr>
            <p:cNvPr id="8" name="Picture 2" descr="http://www.net-elektrik.com/images/iletisim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28" y="1142984"/>
              <a:ext cx="3810000" cy="3048000"/>
            </a:xfrm>
            <a:prstGeom prst="rect">
              <a:avLst/>
            </a:prstGeom>
            <a:noFill/>
          </p:spPr>
        </p:pic>
        <p:sp>
          <p:nvSpPr>
            <p:cNvPr id="9" name="8 Dikdörtgen"/>
            <p:cNvSpPr/>
            <p:nvPr/>
          </p:nvSpPr>
          <p:spPr>
            <a:xfrm>
              <a:off x="2214546" y="3857628"/>
              <a:ext cx="44278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4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 Yöneticisinin Özellikleri</a:t>
              </a:r>
              <a:endParaRPr lang="tr-T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err="1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YazılımProje</a:t>
            </a:r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763688" y="1124744"/>
            <a:ext cx="700089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j-ea"/>
                <a:cs typeface="+mj-cs"/>
              </a:rPr>
              <a:t>İçerik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1835696" y="1844824"/>
            <a:ext cx="7094022" cy="4798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723900" marR="0" lvl="0" indent="-546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Bilişim Teknolojilerinde Proje Yönetimi</a:t>
            </a:r>
          </a:p>
          <a:p>
            <a:pPr marL="723900" marR="0" lvl="0" indent="-546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Proje Yönetimi Süreç Grupları</a:t>
            </a:r>
          </a:p>
          <a:p>
            <a:pPr marL="723900" marR="0" lvl="0" indent="-546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Proje Entegrasyon Yönetimi</a:t>
            </a:r>
          </a:p>
          <a:p>
            <a:pPr marL="723900" marR="0" lvl="0" indent="-546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tr-TR" sz="1600" spc="200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Proje Kapsam Yönetimi</a:t>
            </a: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</a:rPr>
              <a:t>Proje Zaman Yönetimi</a:t>
            </a: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</a:rPr>
              <a:t>Proje Maliyet Yönetimi</a:t>
            </a: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endParaRPr lang="tr-TR" sz="1600" spc="2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</a:rPr>
              <a:t>Proje Kalite Yönetimi</a:t>
            </a: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</a:rPr>
              <a:t>Proje İnsan Kaynakları Yönetimi</a:t>
            </a: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</a:rPr>
              <a:t>Proje İletişim Yönetimi</a:t>
            </a: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endParaRPr lang="tr-TR" sz="1600" spc="2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</a:rPr>
              <a:t>Proje Risk Yönetimi</a:t>
            </a:r>
          </a:p>
          <a:p>
            <a:pPr marL="723900" lvl="0" indent="-546100">
              <a:spcBef>
                <a:spcPct val="0"/>
              </a:spcBef>
              <a:buFont typeface="Courier New" pitchFamily="49" charset="0"/>
              <a:buChar char="o"/>
            </a:pPr>
            <a:r>
              <a:rPr lang="tr-TR" sz="1600" spc="200" dirty="0" smtClean="0">
                <a:solidFill>
                  <a:schemeClr val="bg1"/>
                </a:solidFill>
                <a:latin typeface="Arial Narrow" pitchFamily="34" charset="0"/>
              </a:rPr>
              <a:t>Proje Tedarik Yönetimi</a:t>
            </a:r>
          </a:p>
          <a:p>
            <a:pPr lvl="0">
              <a:spcBef>
                <a:spcPct val="0"/>
              </a:spcBef>
            </a:pPr>
            <a:endParaRPr lang="tr-TR" sz="1600" spc="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2</a:t>
            </a:fld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Mühendisliği / 11.Hafta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erzurumtdp.pol.tr/tdpsite/yazimaraclari/resim/01.gi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7520378" y="642918"/>
            <a:ext cx="1152017" cy="1521239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571604" y="857232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Amac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785786" y="2000240"/>
            <a:ext cx="7572428" cy="4572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pc="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“Bu günün iş dünyasında farklı düzeylerden kişilerin takımlar halinde birlikte çalışmasının gerekliliği ve hedeflerin gerçekleşmesi için gereken yaklaşımın, tekniklerin kazandırılmasıdır.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pc="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pc="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Gerektiği gibi yapılamayan planlama ve uygulamanın nasıl ele alınacağının bilinmemesi projelerde genellikle hedeften sapılmasına, zamanın aşılmasına ve bütçenin dışına çıkılmasına sebep olmaktadır.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pc="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spc="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Proje süreçlerinde gerekli araçların , proje yönetimi tekniklerinin ve proje başarısı için gereken becerilerin kazandırılması amaçlanmaktadır.”</a:t>
            </a:r>
            <a:endParaRPr lang="tr-TR" b="1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3</a:t>
            </a:fld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2357454" cy="2286016"/>
          </a:xfrm>
          <a:ln>
            <a:solidFill>
              <a:schemeClr val="accent2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 </a:t>
            </a:r>
          </a:p>
          <a:p>
            <a:r>
              <a:rPr lang="tr-TR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</a:t>
            </a:r>
          </a:p>
          <a:p>
            <a:r>
              <a:rPr lang="tr-TR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Yönetim</a:t>
            </a:r>
            <a:endParaRPr lang="tr-TR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46638" y="6489188"/>
            <a:ext cx="609600" cy="259976"/>
          </a:xfrm>
        </p:spPr>
        <p:txBody>
          <a:bodyPr/>
          <a:lstStyle/>
          <a:p>
            <a:fld id="{A4A21382-D60C-42BF-80B2-71C971838E6F}" type="slidenum">
              <a:rPr lang="tr-TR" smtClean="0">
                <a:solidFill>
                  <a:schemeClr val="bg1"/>
                </a:solidFill>
              </a:rPr>
              <a:pPr/>
              <a:t>4</a:t>
            </a:fld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29698" name="Picture 2" descr="http://t3.gstatic.com/images?q=tbn:ANd9GcRn6Av96jlwkohI0Poe6aAcXxUngH-JaCoeITUKUqRw3vYy9Xy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27918">
            <a:off x="3899643" y="2953331"/>
            <a:ext cx="3781701" cy="3250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428728" y="857232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 Proje Nedir ? 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357158" y="1643050"/>
            <a:ext cx="8572560" cy="5000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algn="just" hangingPunct="0"/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Proje, genellikle bitiş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noktası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belli,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bağımsız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biçimde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yürütülebilir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hale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getirilmiş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planlar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olarak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tanımlanabilir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tr-TR" sz="16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hangingPunct="0"/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endParaRPr lang="tr-TR" sz="16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hangingPunct="0"/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İnşaat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makina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projesinden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bilimsel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araştırma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projesine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oradan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kuruluş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işletme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projesine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kadar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değişik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görünümleri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vardır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projenin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daima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endParaRPr lang="tr-TR" sz="16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hangingPunct="0"/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endParaRPr lang="tr-TR" sz="16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A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İşlemler</a:t>
            </a: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veya</a:t>
            </a: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yapılanlar</a:t>
            </a:r>
            <a:r>
              <a:rPr lang="tr-T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A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Kaynaklar</a:t>
            </a: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kullanılanlar</a:t>
            </a:r>
            <a:r>
              <a:rPr lang="tr-T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A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Koşullar</a:t>
            </a: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sınırlamalar</a:t>
            </a:r>
            <a:r>
              <a:rPr lang="en-A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 hangingPunct="0"/>
            <a:endParaRPr lang="tr-TR" sz="16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hangingPunct="0"/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gibi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üç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elemanı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vardır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tr-TR" sz="16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hangingPunct="0"/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endParaRPr lang="tr-TR" sz="16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hangingPunct="0"/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Proje;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planlaması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düzenlenmesi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yönelimi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ile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uygulanmasına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genellikle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işletmenin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birden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fazla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bölümünün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birden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fazla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kuruluşun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katıldığı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kez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yapılan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karmaşık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Kapsamlı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1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tasarıdır</a:t>
            </a:r>
            <a:r>
              <a:rPr lang="en-AU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tr-TR" sz="1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5</a:t>
            </a:fld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072230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643042" y="857232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 Proje Nedir ? 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357158" y="1643050"/>
            <a:ext cx="8572560" cy="5000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algn="just"/>
            <a:r>
              <a:rPr lang="tr-TR" sz="1600" b="1" dirty="0" smtClean="0">
                <a:solidFill>
                  <a:schemeClr val="bg1"/>
                </a:solidFill>
              </a:rPr>
              <a:t>Proje oluşturma diğer işlerden farklı bir olgudur. </a:t>
            </a:r>
          </a:p>
          <a:p>
            <a:pPr algn="just"/>
            <a:endParaRPr lang="tr-TR" sz="1600" dirty="0" smtClean="0">
              <a:solidFill>
                <a:schemeClr val="bg1"/>
              </a:solidFill>
            </a:endParaRPr>
          </a:p>
          <a:p>
            <a:pPr algn="just"/>
            <a:r>
              <a:rPr lang="tr-TR" sz="1600" dirty="0" smtClean="0">
                <a:solidFill>
                  <a:schemeClr val="bg1"/>
                </a:solidFill>
              </a:rPr>
              <a:t>Çeşitli Kısıtlar altında , yenilikleri ve tüm kaynakları kullanarak belirlenen işin yapılması sürecidir.</a:t>
            </a:r>
          </a:p>
          <a:p>
            <a:pPr algn="just"/>
            <a:endParaRPr lang="tr-TR" sz="1600" dirty="0" smtClean="0">
              <a:solidFill>
                <a:schemeClr val="bg1"/>
              </a:solidFill>
            </a:endParaRPr>
          </a:p>
          <a:p>
            <a:pPr algn="just"/>
            <a:r>
              <a:rPr lang="tr-TR" sz="1600" b="1" dirty="0" smtClean="0">
                <a:solidFill>
                  <a:schemeClr val="bg1"/>
                </a:solidFill>
              </a:rPr>
              <a:t>Rutin işlerden farkı;</a:t>
            </a:r>
          </a:p>
          <a:p>
            <a:pPr algn="just"/>
            <a:endParaRPr lang="tr-TR" sz="1600" dirty="0" smtClean="0">
              <a:solidFill>
                <a:schemeClr val="bg1"/>
              </a:solidFill>
            </a:endParaRPr>
          </a:p>
          <a:p>
            <a:pPr algn="just"/>
            <a:r>
              <a:rPr lang="tr-TR" sz="1600" dirty="0" smtClean="0">
                <a:solidFill>
                  <a:schemeClr val="bg1"/>
                </a:solidFill>
              </a:rPr>
              <a:t>1-Tekrarlanan bir olay değildir. Bundan dolayı , problemler ve çözümleri diğer işlerden farklıdır.</a:t>
            </a:r>
          </a:p>
          <a:p>
            <a:pPr algn="just"/>
            <a:endParaRPr lang="tr-TR" sz="1600" dirty="0" smtClean="0">
              <a:solidFill>
                <a:schemeClr val="bg1"/>
              </a:solidFill>
            </a:endParaRPr>
          </a:p>
          <a:p>
            <a:pPr algn="just"/>
            <a:r>
              <a:rPr lang="tr-TR" sz="1600" dirty="0" smtClean="0">
                <a:solidFill>
                  <a:schemeClr val="bg1"/>
                </a:solidFill>
              </a:rPr>
              <a:t>2-Projeler işletmelerin işlerinden farklı olduğu için yönetimi de farklıdır.</a:t>
            </a:r>
          </a:p>
          <a:p>
            <a:pPr algn="just"/>
            <a:endParaRPr lang="tr-TR" sz="1600" dirty="0" smtClean="0">
              <a:solidFill>
                <a:schemeClr val="bg1"/>
              </a:solidFill>
            </a:endParaRPr>
          </a:p>
          <a:p>
            <a:pPr algn="just"/>
            <a:r>
              <a:rPr lang="tr-TR" sz="1600" dirty="0" smtClean="0">
                <a:solidFill>
                  <a:schemeClr val="bg1"/>
                </a:solidFill>
              </a:rPr>
              <a:t>3-Projelerin süreci uzun olabilir (rutin işler daha kısadır,belirlenebilirdir) Planlama ve organizasyon uzun sürebilir.</a:t>
            </a:r>
          </a:p>
          <a:p>
            <a:pPr algn="just"/>
            <a:endParaRPr lang="tr-TR" sz="1600" dirty="0" smtClean="0">
              <a:solidFill>
                <a:schemeClr val="bg1"/>
              </a:solidFill>
            </a:endParaRPr>
          </a:p>
          <a:p>
            <a:pPr algn="just"/>
            <a:r>
              <a:rPr lang="tr-TR" sz="1600" dirty="0" smtClean="0">
                <a:solidFill>
                  <a:schemeClr val="bg1"/>
                </a:solidFill>
              </a:rPr>
              <a:t>4-Bilgi toplama,programlama,uygulama,izleme ve farklı departmanlarla çalışmayı gerektirir. 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6</a:t>
            </a:fld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500166" y="857232"/>
            <a:ext cx="4500562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 Proje Nedir ? 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714348" y="1928802"/>
            <a:ext cx="8215370" cy="4714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algn="just"/>
            <a:r>
              <a:rPr lang="tr-TR" sz="1600" b="1" dirty="0" smtClean="0">
                <a:solidFill>
                  <a:schemeClr val="bg1"/>
                </a:solidFill>
              </a:rPr>
              <a:t>Projelerde içerik de farklılıklar gösterebilir;</a:t>
            </a:r>
          </a:p>
          <a:p>
            <a:pPr algn="just"/>
            <a:endParaRPr lang="tr-TR" sz="1600" b="1" dirty="0" smtClean="0">
              <a:solidFill>
                <a:schemeClr val="bg1"/>
              </a:solidFill>
            </a:endParaRPr>
          </a:p>
          <a:p>
            <a:pPr algn="just"/>
            <a:endParaRPr lang="tr-T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tr-TR" sz="1600" b="1" dirty="0" smtClean="0">
                <a:solidFill>
                  <a:schemeClr val="bg1"/>
                </a:solidFill>
              </a:rPr>
              <a:t> Çalışmalar yenilik ve beceri gerektirir,</a:t>
            </a:r>
          </a:p>
          <a:p>
            <a:pPr algn="just">
              <a:buFont typeface="Wingdings" pitchFamily="2" charset="2"/>
              <a:buChar char="ü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tr-TR" sz="1600" b="1" dirty="0" smtClean="0">
                <a:solidFill>
                  <a:schemeClr val="bg1"/>
                </a:solidFill>
              </a:rPr>
              <a:t> Birlikte çalışmayı , tutum ve davranış değişikliğini gerektirebilir.</a:t>
            </a:r>
          </a:p>
          <a:p>
            <a:pPr algn="just">
              <a:buFont typeface="Wingdings" pitchFamily="2" charset="2"/>
              <a:buChar char="ü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tr-TR" sz="1600" b="1" dirty="0" smtClean="0">
                <a:solidFill>
                  <a:schemeClr val="bg1"/>
                </a:solidFill>
              </a:rPr>
              <a:t> Çeşitli sektörlere ilişkin analizler yapmayı gerektirir,</a:t>
            </a:r>
          </a:p>
          <a:p>
            <a:pPr algn="just">
              <a:buFont typeface="Wingdings" pitchFamily="2" charset="2"/>
              <a:buChar char="ü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tr-TR" sz="1600" b="1" dirty="0" smtClean="0">
                <a:solidFill>
                  <a:schemeClr val="bg1"/>
                </a:solidFill>
              </a:rPr>
              <a:t> Etkin, etkili, profesyonel ve ihtiyaçlara duyarlı bir proje yönetimi gerektirir.</a:t>
            </a:r>
          </a:p>
          <a:p>
            <a:pPr algn="just">
              <a:buFont typeface="Wingdings" pitchFamily="2" charset="2"/>
              <a:buChar char="ü"/>
            </a:pPr>
            <a:endParaRPr lang="tr-TR" sz="1600" b="1" dirty="0" smtClean="0">
              <a:solidFill>
                <a:schemeClr val="bg1"/>
              </a:solidFill>
            </a:endParaRPr>
          </a:p>
          <a:p>
            <a:pPr algn="just"/>
            <a:endParaRPr lang="tr-TR" sz="1600" dirty="0" smtClean="0">
              <a:solidFill>
                <a:schemeClr val="bg1"/>
              </a:solidFill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7</a:t>
            </a:fld>
            <a:endParaRPr lang="tr-TR">
              <a:solidFill>
                <a:schemeClr val="bg1"/>
              </a:solidFill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357290" y="5572140"/>
            <a:ext cx="6072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“Her proje kendine has detay ve özellikler içerebilir”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  / 1.Hafta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1403648" y="2204864"/>
            <a:ext cx="70723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355600">
              <a:tabLst>
                <a:tab pos="355600" algn="l"/>
              </a:tabLst>
            </a:pP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tr-TR" sz="2400" b="1" dirty="0" smtClean="0">
                <a:solidFill>
                  <a:schemeClr val="tx2">
                    <a:lumMod val="50000"/>
                  </a:schemeClr>
                </a:solidFill>
              </a:rPr>
              <a:t>Projeler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koşulların gerektirdiği niteliklere</a:t>
            </a:r>
          </a:p>
          <a:p>
            <a:pPr marL="450850" indent="-355600">
              <a:tabLst>
                <a:tab pos="355600" algn="l"/>
              </a:tabLst>
            </a:pPr>
            <a:endParaRPr lang="tr-T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0850" indent="-355600">
              <a:tabLst>
                <a:tab pos="355600" algn="l"/>
              </a:tabLst>
            </a:pP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   sahip profesyonel elemanlardan oluşan</a:t>
            </a:r>
          </a:p>
          <a:p>
            <a:pPr marL="450850" indent="-355600">
              <a:tabLst>
                <a:tab pos="355600" algn="l"/>
              </a:tabLst>
            </a:pP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tr-TR" sz="2400" u="sng" dirty="0" smtClean="0">
                <a:solidFill>
                  <a:schemeClr val="tx2">
                    <a:lumMod val="50000"/>
                  </a:schemeClr>
                </a:solidFill>
              </a:rPr>
              <a:t>teknik ekibin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varlığını gerektirir.”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pic>
        <p:nvPicPr>
          <p:cNvPr id="22530" name="Picture 2" descr="http://www.spro-fm.com/images/proj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052736"/>
            <a:ext cx="1800200" cy="2630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cukurovainsaat.com.tr/images/servisler/cukurova_insaat_proje_yonetim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131840" y="3761744"/>
            <a:ext cx="2942357" cy="2785890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14546" y="0"/>
            <a:ext cx="6143668" cy="428652"/>
          </a:xfrm>
        </p:spPr>
        <p:txBody>
          <a:bodyPr>
            <a:normAutofit fontScale="90000"/>
          </a:bodyPr>
          <a:lstStyle/>
          <a:p>
            <a:pPr algn="r"/>
            <a:r>
              <a:rPr lang="tr-TR" sz="2800" b="1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Vladimir Script" pitchFamily="66" charset="0"/>
              </a:rPr>
              <a:t>Proje Yönetimi</a:t>
            </a:r>
            <a:endParaRPr lang="tr-TR" sz="2800" b="1" dirty="0">
              <a:solidFill>
                <a:schemeClr val="bg1">
                  <a:lumMod val="25000"/>
                  <a:lumOff val="75000"/>
                </a:schemeClr>
              </a:solidFill>
              <a:latin typeface="Vladimir Script" pitchFamily="66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571604" y="857232"/>
            <a:ext cx="3357554" cy="428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0" u="none" strike="noStrike" kern="1200" cap="none" spc="20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Yönetim nedir</a:t>
            </a:r>
            <a:r>
              <a:rPr kumimoji="0" lang="tr-TR" sz="1600" b="1" i="0" u="none" strike="noStrike" kern="1200" cap="none" spc="200" normalizeH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? </a:t>
            </a:r>
            <a:endParaRPr kumimoji="0" lang="tr-TR" sz="1600" b="1" i="0" u="none" strike="noStrike" kern="1200" cap="none" spc="20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928630" y="1988840"/>
            <a:ext cx="8215370" cy="3142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pPr marL="177800" indent="-177800"/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Yönetim ;</a:t>
            </a:r>
          </a:p>
          <a:p>
            <a:pPr marL="177800" indent="-177800"/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177800" indent="-177800"/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   bir grup insanı </a:t>
            </a:r>
            <a:r>
              <a:rPr lang="tr-TR" sz="2200" u="sng" dirty="0" smtClean="0">
                <a:solidFill>
                  <a:schemeClr val="tx2">
                    <a:lumMod val="50000"/>
                  </a:schemeClr>
                </a:solidFill>
              </a:rPr>
              <a:t>belirlenmiş amaçlara doğru yönlendirme </a:t>
            </a:r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</a:p>
          <a:p>
            <a:pPr marL="177800" indent="-177800"/>
            <a:endParaRPr lang="tr-TR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7800" indent="-177800"/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   aralarındaki </a:t>
            </a:r>
            <a:r>
              <a:rPr lang="tr-TR" sz="2200" b="1" dirty="0" smtClean="0">
                <a:solidFill>
                  <a:schemeClr val="tx2">
                    <a:lumMod val="50000"/>
                  </a:schemeClr>
                </a:solidFill>
              </a:rPr>
              <a:t>iş bölümü </a:t>
            </a:r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ve </a:t>
            </a:r>
            <a:r>
              <a:rPr lang="tr-TR" sz="2200" b="1" dirty="0" smtClean="0">
                <a:solidFill>
                  <a:schemeClr val="tx2">
                    <a:lumMod val="50000"/>
                  </a:schemeClr>
                </a:solidFill>
              </a:rPr>
              <a:t>koordinasyonu</a:t>
            </a:r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 sağlama çabalarının </a:t>
            </a:r>
          </a:p>
          <a:p>
            <a:pPr marL="177800" indent="-177800"/>
            <a:endParaRPr lang="tr-TR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7800" indent="-177800"/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   toplamıdır.</a:t>
            </a:r>
          </a:p>
          <a:p>
            <a:endParaRPr lang="tr-TR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tr-TR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tr-TR" sz="22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B6E8-161A-4DA9-8069-964CFF350849}" type="slidenum">
              <a:rPr lang="tr-TR" smtClean="0">
                <a:solidFill>
                  <a:schemeClr val="bg1"/>
                </a:solidFill>
              </a:rPr>
              <a:pPr/>
              <a:t>9</a:t>
            </a:fld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s">
  <a:themeElements>
    <a:clrScheme name="Bubbles">
      <a:dk1>
        <a:srgbClr val="0C002C"/>
      </a:dk1>
      <a:lt1>
        <a:srgbClr val="FFFFFF"/>
      </a:lt1>
      <a:dk2>
        <a:srgbClr val="236626"/>
      </a:dk2>
      <a:lt2>
        <a:srgbClr val="D7C8FE"/>
      </a:lt2>
      <a:accent1>
        <a:srgbClr val="4203E7"/>
      </a:accent1>
      <a:accent2>
        <a:srgbClr val="842F73"/>
      </a:accent2>
      <a:accent3>
        <a:srgbClr val="7532A8"/>
      </a:accent3>
      <a:accent4>
        <a:srgbClr val="F7A107"/>
      </a:accent4>
      <a:accent5>
        <a:srgbClr val="C86DCF"/>
      </a:accent5>
      <a:accent6>
        <a:srgbClr val="E6B500"/>
      </a:accent6>
      <a:hlink>
        <a:srgbClr val="FFDE66"/>
      </a:hlink>
      <a:folHlink>
        <a:srgbClr val="D490C5"/>
      </a:folHlink>
    </a:clrScheme>
    <a:fontScheme name="Bubbles">
      <a:majorFont>
        <a:latin typeface="Impact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mic Sans M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bb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85000"/>
                <a:satMod val="150000"/>
              </a:schemeClr>
            </a:gs>
            <a:gs pos="35000">
              <a:schemeClr val="phClr">
                <a:tint val="70000"/>
                <a:shade val="90000"/>
                <a:alpha val="85000"/>
                <a:satMod val="200000"/>
              </a:schemeClr>
            </a:gs>
            <a:gs pos="100000">
              <a:schemeClr val="phClr">
                <a:tint val="90000"/>
                <a:shade val="100000"/>
                <a:alpha val="85000"/>
                <a:satMod val="25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40000"/>
                <a:satMod val="115000"/>
              </a:schemeClr>
            </a:gs>
            <a:gs pos="8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150000"/>
              </a:schemeClr>
            </a:gs>
          </a:gsLst>
          <a:lin ang="78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4450" cap="flat" cmpd="sng" algn="ctr">
          <a:solidFill>
            <a:schemeClr val="phClr">
              <a:alpha val="80000"/>
              <a:satMod val="110000"/>
            </a:schemeClr>
          </a:solidFill>
          <a:prstDash val="solid"/>
        </a:ln>
        <a:ln w="63500" cap="flat" cmpd="sng" algn="ctr">
          <a:solidFill>
            <a:schemeClr val="phClr">
              <a:alpha val="80000"/>
              <a:satMod val="115000"/>
            </a:schemeClr>
          </a:solidFill>
          <a:prstDash val="solid"/>
        </a:ln>
      </a:lnStyleLst>
      <a:effectStyleLst>
        <a:effectStyle>
          <a:effectLst>
            <a:innerShdw blurRad="50800" dist="25400" dir="13500000">
              <a:srgbClr val="FFFFFF">
                <a:alpha val="75000"/>
              </a:srgbClr>
            </a:innerShdw>
          </a:effectLst>
        </a:effectStyle>
        <a:effectStyle>
          <a:effectLst>
            <a:innerShdw blurRad="76200" dist="25400" dir="13500000">
              <a:srgbClr val="FFFFFF">
                <a:alpha val="75000"/>
              </a:srgbClr>
            </a:innerShdw>
            <a:reflection blurRad="63500" stA="35000" endPos="35000" dist="12700" dir="5400000" sy="-100000" rotWithShape="0"/>
          </a:effectLst>
        </a:effectStyle>
        <a:effectStyle>
          <a:effectLst>
            <a:reflection blurRad="63500" stA="35000" endPos="35000" dist="12700" dir="5400000" sy="-100000" rotWithShape="0"/>
          </a:effectLst>
          <a:scene3d>
            <a:camera prst="orthographicFront">
              <a:rot lat="0" lon="0" rev="0"/>
            </a:camera>
            <a:lightRig rig="balanced" dir="bl">
              <a:rot lat="0" lon="0" rev="7800000"/>
            </a:lightRig>
          </a:scene3d>
          <a:sp3d prstMaterial="translucentPowder">
            <a:bevelT h="508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80000"/>
                <a:satMod val="125000"/>
              </a:schemeClr>
            </a:gs>
            <a:gs pos="100000">
              <a:schemeClr val="phClr">
                <a:tint val="100000"/>
                <a:satMod val="125000"/>
                <a:lumOff val="40000"/>
                <a:lumMod val="100000"/>
              </a:schemeClr>
            </a:gs>
          </a:gsLst>
          <a:lin ang="7800000" scaled="1"/>
        </a:gradFill>
        <a:gradFill rotWithShape="1">
          <a:gsLst>
            <a:gs pos="0">
              <a:schemeClr val="phClr">
                <a:shade val="95000"/>
                <a:lumMod val="95000"/>
              </a:schemeClr>
            </a:gs>
            <a:gs pos="60000">
              <a:schemeClr val="phClr">
                <a:satMod val="125000"/>
                <a:lumOff val="10000"/>
                <a:lumMod val="100000"/>
              </a:schemeClr>
            </a:gs>
            <a:gs pos="100000">
              <a:schemeClr val="phClr">
                <a:shade val="95000"/>
                <a:satMod val="135000"/>
                <a:lumOff val="50000"/>
                <a:lumMod val="100000"/>
              </a:schemeClr>
            </a:gs>
          </a:gsLst>
          <a:lin ang="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658</TotalTime>
  <Words>995</Words>
  <Application>Microsoft Office PowerPoint</Application>
  <PresentationFormat>Ekran Gösterisi (4:3)</PresentationFormat>
  <Paragraphs>252</Paragraphs>
  <Slides>19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Bubbles</vt:lpstr>
      <vt:lpstr>PowerPoint Sunusu</vt:lpstr>
      <vt:lpstr>YazılımProje Yönetimi</vt:lpstr>
      <vt:lpstr>Proje Yönetimi</vt:lpstr>
      <vt:lpstr>PowerPoint Sunusu</vt:lpstr>
      <vt:lpstr>Proje Yönetimi</vt:lpstr>
      <vt:lpstr>Proje Yönetimi</vt:lpstr>
      <vt:lpstr>Proje Yönetimi</vt:lpstr>
      <vt:lpstr>Proje Yönetimi</vt:lpstr>
      <vt:lpstr>Proje Yönetimi</vt:lpstr>
      <vt:lpstr>Proje Yönetimi</vt:lpstr>
      <vt:lpstr>Proje Yönetimi</vt:lpstr>
      <vt:lpstr>Proje Yönetimi</vt:lpstr>
      <vt:lpstr>Proje Yönetimi</vt:lpstr>
      <vt:lpstr>Proje Yönetimi</vt:lpstr>
      <vt:lpstr>Proje Yönetimi</vt:lpstr>
      <vt:lpstr>Proje Yönetimi</vt:lpstr>
      <vt:lpstr>Proje Yönetimi</vt:lpstr>
      <vt:lpstr>Proje Yönetimi</vt:lpstr>
      <vt:lpstr>Proje Yönetimi</vt:lpstr>
    </vt:vector>
  </TitlesOfParts>
  <Company>Office 2007 Corp.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Yönetimi</dc:title>
  <dc:creator>YYURTAY</dc:creator>
  <cp:lastModifiedBy>Sau</cp:lastModifiedBy>
  <cp:revision>89</cp:revision>
  <dcterms:created xsi:type="dcterms:W3CDTF">2010-02-04T09:05:30Z</dcterms:created>
  <dcterms:modified xsi:type="dcterms:W3CDTF">2014-03-26T09:35:52Z</dcterms:modified>
</cp:coreProperties>
</file>