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5"/>
  </p:notesMasterIdLst>
  <p:sldIdLst>
    <p:sldId id="256" r:id="rId2"/>
    <p:sldId id="311" r:id="rId3"/>
    <p:sldId id="257" r:id="rId4"/>
    <p:sldId id="261" r:id="rId5"/>
    <p:sldId id="260" r:id="rId6"/>
    <p:sldId id="270" r:id="rId7"/>
    <p:sldId id="272" r:id="rId8"/>
    <p:sldId id="277" r:id="rId9"/>
    <p:sldId id="273" r:id="rId10"/>
    <p:sldId id="276" r:id="rId11"/>
    <p:sldId id="315" r:id="rId12"/>
    <p:sldId id="309" r:id="rId13"/>
    <p:sldId id="307" r:id="rId14"/>
    <p:sldId id="308" r:id="rId15"/>
    <p:sldId id="274" r:id="rId16"/>
    <p:sldId id="280" r:id="rId17"/>
    <p:sldId id="283" r:id="rId18"/>
    <p:sldId id="279" r:id="rId19"/>
    <p:sldId id="282" r:id="rId20"/>
    <p:sldId id="278" r:id="rId21"/>
    <p:sldId id="284" r:id="rId22"/>
    <p:sldId id="269" r:id="rId23"/>
    <p:sldId id="291" r:id="rId24"/>
    <p:sldId id="300" r:id="rId25"/>
    <p:sldId id="292" r:id="rId26"/>
    <p:sldId id="293" r:id="rId27"/>
    <p:sldId id="298" r:id="rId28"/>
    <p:sldId id="299" r:id="rId29"/>
    <p:sldId id="297" r:id="rId30"/>
    <p:sldId id="312" r:id="rId31"/>
    <p:sldId id="313" r:id="rId32"/>
    <p:sldId id="305" r:id="rId33"/>
    <p:sldId id="310" r:id="rId3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4" autoAdjust="0"/>
    <p:restoredTop sz="95500" autoAdjust="0"/>
  </p:normalViewPr>
  <p:slideViewPr>
    <p:cSldViewPr>
      <p:cViewPr>
        <p:scale>
          <a:sx n="70" d="100"/>
          <a:sy n="70" d="100"/>
        </p:scale>
        <p:origin x="-2856" y="-94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20ACC-48BB-431E-B8EF-006E3DD400B9}" type="datetimeFigureOut">
              <a:rPr lang="tr-TR" smtClean="0"/>
              <a:pPr/>
              <a:t>16.4.2018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CFE5D-7DC0-49CB-BBF1-F1E6F3422949}" type="slidenum">
              <a:rPr lang="tr-TR" smtClean="0"/>
              <a:pPr/>
              <a:t>‹#›</a:t>
            </a:fld>
            <a:endParaRPr lang="tr-TR"/>
          </a:p>
        </p:txBody>
      </p:sp>
    </p:spTree>
    <p:extLst>
      <p:ext uri="{BB962C8B-B14F-4D97-AF65-F5344CB8AC3E}">
        <p14:creationId xmlns:p14="http://schemas.microsoft.com/office/powerpoint/2010/main" val="370819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5</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14</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15</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16</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17</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b="1" i="1" kern="1200" smtClean="0">
                <a:solidFill>
                  <a:schemeClr val="tx1"/>
                </a:solidFill>
                <a:latin typeface="+mn-lt"/>
                <a:ea typeface="+mn-ea"/>
                <a:cs typeface="+mn-cs"/>
              </a:rPr>
              <a:t>Veri ambarlarma</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neden ihtiyaç olduğuna, bu değişime karşı koyanlar açısından bakılmasında yarar var. Mevcut bilgi sistemlerinde çeşitli raporların zaten eskiden beri üretilmekte olduğu bir gerçek. Ama bu veriler, bilgiler ve raporlar </a:t>
            </a:r>
            <a:r>
              <a:rPr lang="tr-TR" sz="1200" i="1" kern="1200" smtClean="0">
                <a:solidFill>
                  <a:schemeClr val="tx1"/>
                </a:solidFill>
                <a:latin typeface="+mn-lt"/>
                <a:ea typeface="+mn-ea"/>
                <a:cs typeface="+mn-cs"/>
              </a:rPr>
              <a:t>veri ambarı </a:t>
            </a:r>
            <a:r>
              <a:rPr lang="tr-TR" sz="1200" kern="1200" smtClean="0">
                <a:solidFill>
                  <a:schemeClr val="tx1"/>
                </a:solidFill>
                <a:latin typeface="+mn-lt"/>
                <a:ea typeface="+mn-ea"/>
                <a:cs typeface="+mn-cs"/>
              </a:rPr>
              <a:t>uygulamalarından önce daha çok geçmişin özetlenmesi şeklindeydi. Tarihsel derinliğin ise bu derece değerlendirilmesi, teknik olarak pek mümkün değildi ve buna ihtiyaç da duyulmuyordu. Çünkü karmaşık al goritmaların, hızlı ve zamanında sonuca ulaştıracak şekilde uygulanmasına henüz teknolojik imkanlar da elvermiyordu. Raporlamalar geçmişi özetleyen, zamanında karar vericinin eline geçmeyen, dağınık yapıda ve zaman zaman birbiriyle tutarsız veriler ve bilgiler içeriyordu.</a:t>
            </a:r>
          </a:p>
          <a:p>
            <a:endParaRPr lang="tr-TR" smtClean="0"/>
          </a:p>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18</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19</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20</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i="1" kern="1200" smtClean="0">
                <a:solidFill>
                  <a:schemeClr val="tx1"/>
                </a:solidFill>
                <a:latin typeface="+mn-lt"/>
                <a:ea typeface="+mn-ea"/>
                <a:cs typeface="+mn-cs"/>
              </a:rPr>
              <a:t>Veri ambarında </a:t>
            </a:r>
            <a:r>
              <a:rPr lang="tr-TR" sz="1200" kern="1200" smtClean="0">
                <a:solidFill>
                  <a:schemeClr val="tx1"/>
                </a:solidFill>
                <a:latin typeface="+mn-lt"/>
                <a:ea typeface="+mn-ea"/>
                <a:cs typeface="+mn-cs"/>
              </a:rPr>
              <a:t>tutulan veriler, müşteriye ait tüm verileri, müşterinin işletmeyle olan tüm ilişkisini detaylı bir şekilde gösteren verilerdir. Ne almış, ne zaman almış, ne kadar ödemiş -kredi kartı müşterisi ise -kredi kartının limiti nedir, ödemesini peşin mi yoksa taksitle mi ve hangi yöntemle -şubeden mi, İnternetten mi, çağrı merkezinden mi- yapıyor, gibi soruların cevabı olan verilerdir. </a:t>
            </a:r>
            <a:r>
              <a:rPr lang="tr-TR" sz="1200" b="1" kern="1200" smtClean="0">
                <a:solidFill>
                  <a:schemeClr val="tx1"/>
                </a:solidFill>
                <a:latin typeface="+mn-lt"/>
                <a:ea typeface="+mn-ea"/>
                <a:cs typeface="+mn-cs"/>
              </a:rPr>
              <a:t>Verilerin müşteri bazında tutulması enformasyonel bilgi kaynağı olmasını sağlar. </a:t>
            </a:r>
            <a:endParaRPr lang="tr-TR" sz="1200" kern="1200" smtClean="0">
              <a:solidFill>
                <a:schemeClr val="tx1"/>
              </a:solidFill>
              <a:latin typeface="+mn-lt"/>
              <a:ea typeface="+mn-ea"/>
              <a:cs typeface="+mn-cs"/>
            </a:endParaRPr>
          </a:p>
          <a:p>
            <a:r>
              <a:rPr lang="tr-TR" sz="1200" kern="1200" smtClean="0">
                <a:solidFill>
                  <a:schemeClr val="tx1"/>
                </a:solidFill>
                <a:latin typeface="+mn-lt"/>
                <a:ea typeface="+mn-ea"/>
                <a:cs typeface="+mn-cs"/>
              </a:rPr>
              <a:t> </a:t>
            </a:r>
          </a:p>
          <a:p>
            <a:r>
              <a:rPr lang="tr-TR" sz="1200" kern="1200" smtClean="0">
                <a:solidFill>
                  <a:schemeClr val="tx1"/>
                </a:solidFill>
                <a:latin typeface="+mn-lt"/>
                <a:ea typeface="+mn-ea"/>
                <a:cs typeface="+mn-cs"/>
              </a:rPr>
              <a:t>Operasyonel veri, fonksiyonel, </a:t>
            </a:r>
            <a:r>
              <a:rPr lang="tr-TR" sz="1200" b="1" i="1" kern="1200" smtClean="0">
                <a:solidFill>
                  <a:schemeClr val="tx1"/>
                </a:solidFill>
                <a:latin typeface="+mn-lt"/>
                <a:ea typeface="+mn-ea"/>
                <a:cs typeface="+mn-cs"/>
              </a:rPr>
              <a:t>uygulamaya</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yönelik veridir. (application oriented). En- fomasyonel veri ise </a:t>
            </a:r>
            <a:r>
              <a:rPr lang="tr-TR" sz="1200" b="1" i="1" kern="1200" smtClean="0">
                <a:solidFill>
                  <a:schemeClr val="tx1"/>
                </a:solidFill>
                <a:latin typeface="+mn-lt"/>
                <a:ea typeface="+mn-ea"/>
                <a:cs typeface="+mn-cs"/>
              </a:rPr>
              <a:t>kişiye, hane halkına </a:t>
            </a:r>
            <a:r>
              <a:rPr lang="tr-TR" sz="1200" kern="1200" smtClean="0">
                <a:solidFill>
                  <a:schemeClr val="tx1"/>
                </a:solidFill>
                <a:latin typeface="+mn-lt"/>
                <a:ea typeface="+mn-ea"/>
                <a:cs typeface="+mn-cs"/>
              </a:rPr>
              <a:t>yöneliktir (subject oriented). Operasyonel veri </a:t>
            </a:r>
            <a:r>
              <a:rPr lang="tr-TR" sz="1200" b="1" i="1" kern="1200" smtClean="0">
                <a:solidFill>
                  <a:schemeClr val="tx1"/>
                </a:solidFill>
                <a:latin typeface="+mn-lt"/>
                <a:ea typeface="+mn-ea"/>
                <a:cs typeface="+mn-cs"/>
              </a:rPr>
              <a:t>dağınık</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(dispersed), enformasyonel veri </a:t>
            </a:r>
            <a:r>
              <a:rPr lang="tr-TR" sz="1200" b="1" i="1" kern="1200" smtClean="0">
                <a:solidFill>
                  <a:schemeClr val="tx1"/>
                </a:solidFill>
                <a:latin typeface="+mn-lt"/>
                <a:ea typeface="+mn-ea"/>
                <a:cs typeface="+mn-cs"/>
              </a:rPr>
              <a:t>bütünleşmiştir</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(integrated). Operasyonel veri, belirli ve </a:t>
            </a:r>
            <a:r>
              <a:rPr lang="tr-TR" sz="1200" b="1" i="1" kern="1200" smtClean="0">
                <a:solidFill>
                  <a:schemeClr val="tx1"/>
                </a:solidFill>
                <a:latin typeface="+mn-lt"/>
                <a:ea typeface="+mn-ea"/>
                <a:cs typeface="+mn-cs"/>
              </a:rPr>
              <a:t>kısa zaman</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aralığında üretilir. Enformasyonel veri </a:t>
            </a:r>
            <a:r>
              <a:rPr lang="tr-TR" sz="1200" b="1" i="1" kern="1200" smtClean="0">
                <a:solidFill>
                  <a:schemeClr val="tx1"/>
                </a:solidFill>
                <a:latin typeface="+mn-lt"/>
                <a:ea typeface="+mn-ea"/>
                <a:cs typeface="+mn-cs"/>
              </a:rPr>
              <a:t>uzun solukludur</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zaman içinde elde edilen ve analizi yapılmış veriler artıp, tarihsel bir derinlik kazandıkça daha da anlam kazanır. Operasyonel veriler farklı uygulamalar nedeniyle diğerinin aynısı, </a:t>
            </a:r>
            <a:r>
              <a:rPr lang="tr-TR" sz="1200" b="1" i="1" kern="1200" smtClean="0">
                <a:solidFill>
                  <a:schemeClr val="tx1"/>
                </a:solidFill>
                <a:latin typeface="+mn-lt"/>
                <a:ea typeface="+mn-ea"/>
                <a:cs typeface="+mn-cs"/>
              </a:rPr>
              <a:t>tekrarlayan</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(duplicated) veriler olabilir. Enformasyonel veri ise </a:t>
            </a:r>
            <a:r>
              <a:rPr lang="tr-TR" sz="1200" b="1" i="1" kern="1200" smtClean="0">
                <a:solidFill>
                  <a:schemeClr val="tx1"/>
                </a:solidFill>
                <a:latin typeface="+mn-lt"/>
                <a:ea typeface="+mn-ea"/>
                <a:cs typeface="+mn-cs"/>
              </a:rPr>
              <a:t>birleştirilmiş</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(unified) verilerdir. Aynı işlemlere ait olmasına rağmen farklı uygulamalardan gelen operasyonel veriler zaman zaman </a:t>
            </a:r>
            <a:r>
              <a:rPr lang="tr-TR" sz="1200" i="1" kern="1200" smtClean="0">
                <a:solidFill>
                  <a:schemeClr val="tx1"/>
                </a:solidFill>
                <a:latin typeface="+mn-lt"/>
                <a:ea typeface="+mn-ea"/>
                <a:cs typeface="+mn-cs"/>
              </a:rPr>
              <a:t>uyumsuz </a:t>
            </a:r>
            <a:r>
              <a:rPr lang="tr-TR" sz="1200" kern="1200" smtClean="0">
                <a:solidFill>
                  <a:schemeClr val="tx1"/>
                </a:solidFill>
                <a:latin typeface="+mn-lt"/>
                <a:ea typeface="+mn-ea"/>
                <a:cs typeface="+mn-cs"/>
              </a:rPr>
              <a:t>(incompatible) olabilmektedir. Bu durum birbiriyle bağdaşmayan verilerin ilişkilendirilmesini ve anlamlı bilgiler elde edilmesini engellemektedir. Oysa enformasyonel veriler birbiriyle uyum içinde olan, </a:t>
            </a:r>
            <a:r>
              <a:rPr lang="tr-TR" sz="1200" b="1" i="1" kern="1200" smtClean="0">
                <a:solidFill>
                  <a:schemeClr val="tx1"/>
                </a:solidFill>
                <a:latin typeface="+mn-lt"/>
                <a:ea typeface="+mn-ea"/>
                <a:cs typeface="+mn-cs"/>
              </a:rPr>
              <a:t>bağdaştırılabilen</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(compatible), dolayısıyla farklı uygulamalardan gelmiş olmasına rağmen ilişkilendirilebilen ve sorgulanmaları kolay olan verilerdir, anlık ve karmaşık sorgulamalara açıktır. Operasyonel veriler genellikle uygulamaların gerçekleşmesi için kullanılan, </a:t>
            </a:r>
            <a:r>
              <a:rPr lang="tr-TR" sz="1200" b="1" i="1" kern="1200" smtClean="0">
                <a:solidFill>
                  <a:schemeClr val="tx1"/>
                </a:solidFill>
                <a:latin typeface="+mn-lt"/>
                <a:ea typeface="+mn-ea"/>
                <a:cs typeface="+mn-cs"/>
              </a:rPr>
              <a:t>girdi</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konumunda olan veriler olarak biçimlenirken, enformasyonel veriler </a:t>
            </a:r>
            <a:r>
              <a:rPr lang="tr-TR" sz="1200" b="1" i="1" kern="1200" smtClean="0">
                <a:solidFill>
                  <a:schemeClr val="tx1"/>
                </a:solidFill>
                <a:latin typeface="+mn-lt"/>
                <a:ea typeface="+mn-ea"/>
                <a:cs typeface="+mn-cs"/>
              </a:rPr>
              <a:t>çıktı</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konumunda olan  verilerdir. </a:t>
            </a:r>
          </a:p>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21</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Son zamanlarda bilgi teknolojilerinde dikkati çekecek ölçülerde yaşanan gelişmeler ile depolanan verilerin boyutları çok büyük boyutlara ulaşmaya başlamıştır. </a:t>
            </a:r>
          </a:p>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22</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b="1" kern="1200" smtClean="0">
                <a:solidFill>
                  <a:schemeClr val="tx1"/>
                </a:solidFill>
                <a:latin typeface="+mn-lt"/>
                <a:ea typeface="+mn-ea"/>
                <a:cs typeface="+mn-cs"/>
              </a:rPr>
              <a:t>Günümüzde, </a:t>
            </a:r>
            <a:r>
              <a:rPr lang="tr-TR" sz="1200" kern="1200" smtClean="0">
                <a:solidFill>
                  <a:schemeClr val="tx1"/>
                </a:solidFill>
                <a:latin typeface="+mn-lt"/>
                <a:ea typeface="+mn-ea"/>
                <a:cs typeface="+mn-cs"/>
              </a:rPr>
              <a:t>işletmelerde çeşitli uygulama ve işlemler sonucu ortaya çıkan veriler, teknolojik olanaklar sayesinde çok hızlı biçimde toplanmakta, depolanmakta ve bu veriler daha sonra </a:t>
            </a:r>
            <a:r>
              <a:rPr lang="tr-TR" sz="1200" b="1" i="1" kern="1200" smtClean="0">
                <a:solidFill>
                  <a:schemeClr val="tx1"/>
                </a:solidFill>
                <a:latin typeface="+mn-lt"/>
                <a:ea typeface="+mn-ea"/>
                <a:cs typeface="+mn-cs"/>
              </a:rPr>
              <a:t>veri madenciliği </a:t>
            </a:r>
            <a:r>
              <a:rPr lang="tr-TR" sz="1200" kern="1200" smtClean="0">
                <a:solidFill>
                  <a:schemeClr val="tx1"/>
                </a:solidFill>
                <a:latin typeface="+mn-lt"/>
                <a:ea typeface="+mn-ea"/>
                <a:cs typeface="+mn-cs"/>
              </a:rPr>
              <a:t>teknikleriyle anlamlı bilgilere dönüştürülüp stratejik karar verme sürecinde kullanılmaktadır. Yoğun rekabet ortamı her geçen gün müşteri kazanma, müşteriyi elde tutma, memnuniyetini artırma, karlılığını hesaplama gibi konularda işletmeleri zorlamaktadır. </a:t>
            </a:r>
          </a:p>
          <a:p>
            <a:r>
              <a:rPr lang="tr-TR" sz="1200" kern="1200" smtClean="0">
                <a:solidFill>
                  <a:schemeClr val="tx1"/>
                </a:solidFill>
                <a:latin typeface="+mn-lt"/>
                <a:ea typeface="+mn-ea"/>
                <a:cs typeface="+mn-cs"/>
              </a:rPr>
              <a:t> </a:t>
            </a:r>
          </a:p>
          <a:p>
            <a:r>
              <a:rPr lang="tr-TR" sz="1200" kern="1200" smtClean="0">
                <a:solidFill>
                  <a:schemeClr val="tx1"/>
                </a:solidFill>
                <a:latin typeface="+mn-lt"/>
                <a:ea typeface="+mn-ea"/>
                <a:cs typeface="+mn-cs"/>
              </a:rPr>
              <a:t>Rekabet ortamında işletmeler. rekabet avantajlarını koruyabilmek veya rekabet üstünlüğü sağlayabilmek için hızlı ve doğru kararlar almak durumundadır. Bu da ancak işletmelerin, ellerindeki verileri stratejik karar destek sistemlerinde kullanmak üzere bilgiye dönüştürmeleri ile mümkün gözükmektedir. İş zekası çözümlerinin anlam kazanması, verilerden elde edilmiş </a:t>
            </a:r>
            <a:r>
              <a:rPr lang="tr-TR" sz="1200" b="1" kern="1200" smtClean="0">
                <a:solidFill>
                  <a:schemeClr val="tx1"/>
                </a:solidFill>
                <a:latin typeface="+mn-lt"/>
                <a:ea typeface="+mn-ea"/>
                <a:cs typeface="+mn-cs"/>
              </a:rPr>
              <a:t>bilginin</a:t>
            </a:r>
            <a:r>
              <a:rPr lang="tr-TR" sz="1200" kern="1200" smtClean="0">
                <a:solidFill>
                  <a:schemeClr val="tx1"/>
                </a:solidFill>
                <a:latin typeface="+mn-lt"/>
                <a:ea typeface="+mn-ea"/>
                <a:cs typeface="+mn-cs"/>
              </a:rPr>
              <a:t> değerlendirilecek </a:t>
            </a:r>
            <a:r>
              <a:rPr lang="tr-TR" sz="1200" b="1" kern="1200" smtClean="0">
                <a:solidFill>
                  <a:schemeClr val="tx1"/>
                </a:solidFill>
                <a:latin typeface="+mn-lt"/>
                <a:ea typeface="+mn-ea"/>
                <a:cs typeface="+mn-cs"/>
              </a:rPr>
              <a:t>çıkarımsal bilgiye</a:t>
            </a:r>
            <a:r>
              <a:rPr lang="tr-TR" sz="1200" kern="1200" smtClean="0">
                <a:solidFill>
                  <a:schemeClr val="tx1"/>
                </a:solidFill>
                <a:latin typeface="+mn-lt"/>
                <a:ea typeface="+mn-ea"/>
                <a:cs typeface="+mn-cs"/>
              </a:rPr>
              <a:t> dönüştürülebilmesiyle mümkün olur. Bu ise sadece geçmişte neler olduğunun raporlanması ile sınırlı olan bir süreç değildir. </a:t>
            </a:r>
            <a:r>
              <a:rPr lang="tr-TR" sz="1200" b="1" kern="1200" smtClean="0">
                <a:solidFill>
                  <a:schemeClr val="tx1"/>
                </a:solidFill>
                <a:latin typeface="+mn-lt"/>
                <a:ea typeface="+mn-ea"/>
                <a:cs typeface="+mn-cs"/>
              </a:rPr>
              <a:t>Önemli olan, geçmişteki sonuçların nedenlerini araştırmak, ileriye yönelik tahminler yapmak ve bunları eyleme dönüştürmektir.</a:t>
            </a:r>
            <a:r>
              <a:rPr lang="tr-TR" sz="1200" kern="1200" smtClean="0">
                <a:solidFill>
                  <a:schemeClr val="tx1"/>
                </a:solidFill>
                <a:latin typeface="+mn-lt"/>
                <a:ea typeface="+mn-ea"/>
                <a:cs typeface="+mn-cs"/>
              </a:rPr>
              <a:t> Bilginin elde edilmesinin ve gelişen süreci incelediğimizde </a:t>
            </a:r>
            <a:r>
              <a:rPr lang="tr-TR" sz="1200" b="1" i="1" kern="1200" smtClean="0">
                <a:solidFill>
                  <a:schemeClr val="tx1"/>
                </a:solidFill>
                <a:latin typeface="+mn-lt"/>
                <a:ea typeface="+mn-ea"/>
                <a:cs typeface="+mn-cs"/>
              </a:rPr>
              <a:t>neler olduğunu</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anlamanın, bilgi üretmede ilk aşama olduğunu görüyoruz. </a:t>
            </a:r>
            <a:r>
              <a:rPr lang="tr-TR" sz="1200" b="1" i="1" kern="1200" smtClean="0">
                <a:solidFill>
                  <a:schemeClr val="tx1"/>
                </a:solidFill>
                <a:latin typeface="+mn-lt"/>
                <a:ea typeface="+mn-ea"/>
                <a:cs typeface="+mn-cs"/>
              </a:rPr>
              <a:t>Neden olduğunun</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araştırılması ikinci aşama, </a:t>
            </a:r>
            <a:r>
              <a:rPr lang="tr-TR" sz="1200" b="1" i="1" kern="1200" smtClean="0">
                <a:solidFill>
                  <a:schemeClr val="tx1"/>
                </a:solidFill>
                <a:latin typeface="+mn-lt"/>
                <a:ea typeface="+mn-ea"/>
                <a:cs typeface="+mn-cs"/>
              </a:rPr>
              <a:t>neler olacağının</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tahmin edilmesi ise üçüncü aşama olarak ortaya çıktı. Hatta günümüzde bunlara bir dördüncüsü eklenerek, daha da proaktif bir yaklaşım benimsenmekte ve </a:t>
            </a:r>
            <a:r>
              <a:rPr lang="tr-TR" sz="1200" b="1" i="1" kern="1200" smtClean="0">
                <a:solidFill>
                  <a:schemeClr val="tx1"/>
                </a:solidFill>
                <a:latin typeface="+mn-lt"/>
                <a:ea typeface="+mn-ea"/>
                <a:cs typeface="+mn-cs"/>
              </a:rPr>
              <a:t>olması gerekeni gerçekleştir</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yaklaşımıyla bilgi elde etmek amaçlanmaktadır. Bunu yapmanın yolu,yeni ekonominin kurallarına uygun hareket etmektir. Yeni yaklaşımları benimsemek, yeni teknolojik araç ve gereçleri kullanmaktır. </a:t>
            </a:r>
            <a:r>
              <a:rPr lang="tr-TR" sz="1200" b="1" i="1" kern="1200" smtClean="0">
                <a:solidFill>
                  <a:schemeClr val="tx1"/>
                </a:solidFill>
                <a:latin typeface="+mn-lt"/>
                <a:ea typeface="+mn-ea"/>
                <a:cs typeface="+mn-cs"/>
              </a:rPr>
              <a:t>Veri madenciliği </a:t>
            </a:r>
            <a:r>
              <a:rPr lang="tr-TR" sz="1200" kern="1200" smtClean="0">
                <a:solidFill>
                  <a:schemeClr val="tx1"/>
                </a:solidFill>
                <a:latin typeface="+mn-lt"/>
                <a:ea typeface="+mn-ea"/>
                <a:cs typeface="+mn-cs"/>
              </a:rPr>
              <a:t>olarak ortaya çıkan sistem bunlardan biridir. </a:t>
            </a:r>
            <a:endParaRPr lang="tr-TR" sz="1200" kern="1200">
              <a:solidFill>
                <a:schemeClr val="tx1"/>
              </a:solidFill>
              <a:latin typeface="+mn-lt"/>
              <a:ea typeface="+mn-ea"/>
              <a:cs typeface="+mn-cs"/>
            </a:endParaRPr>
          </a:p>
        </p:txBody>
      </p:sp>
      <p:sp>
        <p:nvSpPr>
          <p:cNvPr id="4" name="3 Slayt Numarası Yer Tutucusu"/>
          <p:cNvSpPr>
            <a:spLocks noGrp="1"/>
          </p:cNvSpPr>
          <p:nvPr>
            <p:ph type="sldNum" sz="quarter" idx="10"/>
          </p:nvPr>
        </p:nvSpPr>
        <p:spPr/>
        <p:txBody>
          <a:bodyPr/>
          <a:lstStyle/>
          <a:p>
            <a:fld id="{8F8CFE5D-7DC0-49CB-BBF1-F1E6F3422949}" type="slidenum">
              <a:rPr lang="tr-TR" smtClean="0"/>
              <a:pPr/>
              <a:t>23</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6</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b="1" kern="1200" smtClean="0">
                <a:solidFill>
                  <a:schemeClr val="tx1"/>
                </a:solidFill>
                <a:latin typeface="+mn-lt"/>
                <a:ea typeface="+mn-ea"/>
                <a:cs typeface="+mn-cs"/>
              </a:rPr>
              <a:t>Günümüzde, </a:t>
            </a:r>
            <a:r>
              <a:rPr lang="tr-TR" sz="1200" kern="1200" smtClean="0">
                <a:solidFill>
                  <a:schemeClr val="tx1"/>
                </a:solidFill>
                <a:latin typeface="+mn-lt"/>
                <a:ea typeface="+mn-ea"/>
                <a:cs typeface="+mn-cs"/>
              </a:rPr>
              <a:t>işletmelerde çeşitli uygulama ve işlemler sonucu ortaya çıkan veriler, teknolojik olanaklar sayesinde çok hızlı biçimde toplanmakta, depolanmakta ve bu veriler daha sonra </a:t>
            </a:r>
            <a:r>
              <a:rPr lang="tr-TR" sz="1200" b="1" i="1" kern="1200" smtClean="0">
                <a:solidFill>
                  <a:schemeClr val="tx1"/>
                </a:solidFill>
                <a:latin typeface="+mn-lt"/>
                <a:ea typeface="+mn-ea"/>
                <a:cs typeface="+mn-cs"/>
              </a:rPr>
              <a:t>veri madenciliği </a:t>
            </a:r>
            <a:r>
              <a:rPr lang="tr-TR" sz="1200" kern="1200" smtClean="0">
                <a:solidFill>
                  <a:schemeClr val="tx1"/>
                </a:solidFill>
                <a:latin typeface="+mn-lt"/>
                <a:ea typeface="+mn-ea"/>
                <a:cs typeface="+mn-cs"/>
              </a:rPr>
              <a:t>teknikleriyle anlamlı bilgilere dönüştürülüp stratejik karar verme sürecinde kullanılmaktadır. Yoğun rekabet ortamı her geçen gün müşteri kazanma, müşteriyi elde tutma, memnuniyetini artırma, karlılığını hesaplama gibi konularda işletmeleri zorlamaktadır. </a:t>
            </a:r>
          </a:p>
          <a:p>
            <a:r>
              <a:rPr lang="tr-TR" sz="1200" kern="1200" smtClean="0">
                <a:solidFill>
                  <a:schemeClr val="tx1"/>
                </a:solidFill>
                <a:latin typeface="+mn-lt"/>
                <a:ea typeface="+mn-ea"/>
                <a:cs typeface="+mn-cs"/>
              </a:rPr>
              <a:t> </a:t>
            </a:r>
          </a:p>
          <a:p>
            <a:r>
              <a:rPr lang="tr-TR" sz="1200" kern="1200" smtClean="0">
                <a:solidFill>
                  <a:schemeClr val="tx1"/>
                </a:solidFill>
                <a:latin typeface="+mn-lt"/>
                <a:ea typeface="+mn-ea"/>
                <a:cs typeface="+mn-cs"/>
              </a:rPr>
              <a:t>Rekabet ortamında işletmeler. rekabet avantajlarını koruyabilmek veya rekabet üstünlüğü sağlayabilmek için hızlı ve doğru kararlar almak durumundadır. Bu da ancak işletmelerin, ellerindeki verileri stratejik karar destek sistemlerinde kullanmak üzere bilgiye dönüştürmeleri ile mümkün gözükmektedir. İş zekası çözümlerinin anlam kazanması, verilerden elde edilmiş </a:t>
            </a:r>
            <a:r>
              <a:rPr lang="tr-TR" sz="1200" b="1" kern="1200" smtClean="0">
                <a:solidFill>
                  <a:schemeClr val="tx1"/>
                </a:solidFill>
                <a:latin typeface="+mn-lt"/>
                <a:ea typeface="+mn-ea"/>
                <a:cs typeface="+mn-cs"/>
              </a:rPr>
              <a:t>bilginin</a:t>
            </a:r>
            <a:r>
              <a:rPr lang="tr-TR" sz="1200" kern="1200" smtClean="0">
                <a:solidFill>
                  <a:schemeClr val="tx1"/>
                </a:solidFill>
                <a:latin typeface="+mn-lt"/>
                <a:ea typeface="+mn-ea"/>
                <a:cs typeface="+mn-cs"/>
              </a:rPr>
              <a:t> değerlendirilecek </a:t>
            </a:r>
            <a:r>
              <a:rPr lang="tr-TR" sz="1200" b="1" kern="1200" smtClean="0">
                <a:solidFill>
                  <a:schemeClr val="tx1"/>
                </a:solidFill>
                <a:latin typeface="+mn-lt"/>
                <a:ea typeface="+mn-ea"/>
                <a:cs typeface="+mn-cs"/>
              </a:rPr>
              <a:t>çıkarımsal bilgiye</a:t>
            </a:r>
            <a:r>
              <a:rPr lang="tr-TR" sz="1200" kern="1200" smtClean="0">
                <a:solidFill>
                  <a:schemeClr val="tx1"/>
                </a:solidFill>
                <a:latin typeface="+mn-lt"/>
                <a:ea typeface="+mn-ea"/>
                <a:cs typeface="+mn-cs"/>
              </a:rPr>
              <a:t> dönüştürülebilmesiyle mümkün olur. Bu ise sadece geçmişte neler olduğunun raporlanması ile sınırlı olan bir süreç değildir. </a:t>
            </a:r>
            <a:r>
              <a:rPr lang="tr-TR" sz="1200" b="1" kern="1200" smtClean="0">
                <a:solidFill>
                  <a:schemeClr val="tx1"/>
                </a:solidFill>
                <a:latin typeface="+mn-lt"/>
                <a:ea typeface="+mn-ea"/>
                <a:cs typeface="+mn-cs"/>
              </a:rPr>
              <a:t>Önemli olan, geçmişteki sonuçların nedenlerini araştırmak, ileriye yönelik tahminler yapmak ve bunları eyleme dönüştürmektir.</a:t>
            </a:r>
            <a:r>
              <a:rPr lang="tr-TR" sz="1200" kern="1200" smtClean="0">
                <a:solidFill>
                  <a:schemeClr val="tx1"/>
                </a:solidFill>
                <a:latin typeface="+mn-lt"/>
                <a:ea typeface="+mn-ea"/>
                <a:cs typeface="+mn-cs"/>
              </a:rPr>
              <a:t> Bilginin elde edilmesinin ve gelişen süreci incelediğimizde </a:t>
            </a:r>
            <a:r>
              <a:rPr lang="tr-TR" sz="1200" b="1" i="1" kern="1200" smtClean="0">
                <a:solidFill>
                  <a:schemeClr val="tx1"/>
                </a:solidFill>
                <a:latin typeface="+mn-lt"/>
                <a:ea typeface="+mn-ea"/>
                <a:cs typeface="+mn-cs"/>
              </a:rPr>
              <a:t>neler olduğunu</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anlamanın, bilgi üretmede ilk aşama olduğunu görüyoruz. </a:t>
            </a:r>
            <a:r>
              <a:rPr lang="tr-TR" sz="1200" b="1" i="1" kern="1200" smtClean="0">
                <a:solidFill>
                  <a:schemeClr val="tx1"/>
                </a:solidFill>
                <a:latin typeface="+mn-lt"/>
                <a:ea typeface="+mn-ea"/>
                <a:cs typeface="+mn-cs"/>
              </a:rPr>
              <a:t>Neden olduğunun</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araştırılması ikinci aşama, </a:t>
            </a:r>
            <a:r>
              <a:rPr lang="tr-TR" sz="1200" b="1" i="1" kern="1200" smtClean="0">
                <a:solidFill>
                  <a:schemeClr val="tx1"/>
                </a:solidFill>
                <a:latin typeface="+mn-lt"/>
                <a:ea typeface="+mn-ea"/>
                <a:cs typeface="+mn-cs"/>
              </a:rPr>
              <a:t>neler olacağının</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tahmin edilmesi ise üçüncü aşama olarak ortaya çıktı. Hatta günümüzde bunlara bir dördüncüsü eklenerek, daha da proaktif bir yaklaşım benimsenmekte ve </a:t>
            </a:r>
            <a:r>
              <a:rPr lang="tr-TR" sz="1200" b="1" i="1" kern="1200" smtClean="0">
                <a:solidFill>
                  <a:schemeClr val="tx1"/>
                </a:solidFill>
                <a:latin typeface="+mn-lt"/>
                <a:ea typeface="+mn-ea"/>
                <a:cs typeface="+mn-cs"/>
              </a:rPr>
              <a:t>olması gerekeni gerçekleştir</a:t>
            </a:r>
            <a:r>
              <a:rPr lang="tr-TR" sz="1200" i="1" kern="1200" smtClean="0">
                <a:solidFill>
                  <a:schemeClr val="tx1"/>
                </a:solidFill>
                <a:latin typeface="+mn-lt"/>
                <a:ea typeface="+mn-ea"/>
                <a:cs typeface="+mn-cs"/>
              </a:rPr>
              <a:t> </a:t>
            </a:r>
            <a:r>
              <a:rPr lang="tr-TR" sz="1200" kern="1200" smtClean="0">
                <a:solidFill>
                  <a:schemeClr val="tx1"/>
                </a:solidFill>
                <a:latin typeface="+mn-lt"/>
                <a:ea typeface="+mn-ea"/>
                <a:cs typeface="+mn-cs"/>
              </a:rPr>
              <a:t>yaklaşımıyla bilgi elde etmek amaçlanmaktadır. Bunu yapmanın yolu,yeni ekonominin kurallarına uygun hareket etmektir. Yeni yaklaşımları benimsemek, yeni teknolojik araç ve gereçleri kullanmaktır. </a:t>
            </a:r>
            <a:r>
              <a:rPr lang="tr-TR" sz="1200" b="1" i="1" kern="1200" smtClean="0">
                <a:solidFill>
                  <a:schemeClr val="tx1"/>
                </a:solidFill>
                <a:latin typeface="+mn-lt"/>
                <a:ea typeface="+mn-ea"/>
                <a:cs typeface="+mn-cs"/>
              </a:rPr>
              <a:t>Veri madenciliği </a:t>
            </a:r>
            <a:r>
              <a:rPr lang="tr-TR" sz="1200" kern="1200" smtClean="0">
                <a:solidFill>
                  <a:schemeClr val="tx1"/>
                </a:solidFill>
                <a:latin typeface="+mn-lt"/>
                <a:ea typeface="+mn-ea"/>
                <a:cs typeface="+mn-cs"/>
              </a:rPr>
              <a:t>olarak ortaya çıkan sistem bunlardan biridir. </a:t>
            </a:r>
            <a:endParaRPr lang="tr-TR" sz="1200" kern="1200">
              <a:solidFill>
                <a:schemeClr val="tx1"/>
              </a:solidFill>
              <a:latin typeface="+mn-lt"/>
              <a:ea typeface="+mn-ea"/>
              <a:cs typeface="+mn-cs"/>
            </a:endParaRPr>
          </a:p>
        </p:txBody>
      </p:sp>
      <p:sp>
        <p:nvSpPr>
          <p:cNvPr id="4" name="3 Slayt Numarası Yer Tutucusu"/>
          <p:cNvSpPr>
            <a:spLocks noGrp="1"/>
          </p:cNvSpPr>
          <p:nvPr>
            <p:ph type="sldNum" sz="quarter" idx="10"/>
          </p:nvPr>
        </p:nvSpPr>
        <p:spPr/>
        <p:txBody>
          <a:bodyPr/>
          <a:lstStyle/>
          <a:p>
            <a:fld id="{8F8CFE5D-7DC0-49CB-BBF1-F1E6F3422949}" type="slidenum">
              <a:rPr lang="tr-TR" smtClean="0"/>
              <a:pPr/>
              <a:t>24</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25</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Son zamanlarda bilgi teknolojilerinde dikkati çekecek ölçülerde yaşanan gelişmeler ile depolanan verilerin boyutları çok büyük boyutlara ulaşmaya başlamıştır. </a:t>
            </a:r>
          </a:p>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26</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Son zamanlarda bilgi teknolojilerinde dikkati çekecek ölçülerde yaşanan gelişmeler ile depolanan verilerin boyutları çok büyük boyutlara ulaşmaya başlamıştır. </a:t>
            </a:r>
          </a:p>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27</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Son zamanlarda bilgi teknolojilerinde dikkati çekecek ölçülerde yaşanan gelişmeler ile depolanan verilerin boyutları çok büyük boyutlara ulaşmaya başlamıştır. </a:t>
            </a:r>
          </a:p>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28</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Son zamanlarda bilgi teknolojilerinde dikkati çekecek ölçülerde yaşanan gelişmeler ile depolanan verilerin boyutları çok büyük boyutlara ulaşmaya başlamıştır. </a:t>
            </a:r>
          </a:p>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29</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7</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8</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9</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10</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r>
              <a:rPr lang="tr-TR" smtClean="0"/>
              <a:t>Günümüzde her kurum, verilerinin az ya da çok kirli olduğunun farkında. Standart olarak yapılmamış veri girişleri, bazı alanlara bilgi girilmemiş olması, birden fazla tabloyu ilgilendiren bilgi girişlerinde tablolar arasındaki tutarsızlıkların oluşması, ya da çift kayıtlar/müşteri tekilleştirme projeleri, veri kalitesi projelerine duyulan ihtiyacın belirginleştiği durumlardır. Veri kalitesi projelerinde beklenen sonuçlardan birisi, veri kirliliğini mümkün olduğunca azaltabilmek.</a:t>
            </a:r>
          </a:p>
          <a:p>
            <a:r>
              <a:rPr lang="tr-TR" smtClean="0"/>
              <a:t>Veri kalitesinin arttırılmasındaki başlangıç noktası Data Profiling aşamasından geçiyor. Data Profiling, verinin incelenerek, hataların bulunması, bu hatalara bağlı nedenlerin ve bunların etkilerinin araştırılması, hataların ölçümlendirilmesi ve rapor ve kokpit ortamlarında sunulması olarak nitelendirilebilir. Data Profiling ile, veritabanındaki alanların sayısal ve yüzde olarak ne kadar dolu olduğunu, ilgili alan içindeki farklı değerlerin kırılımını ya da bir tabloda olan fakat diğer tabloda olmayan verilerin yüzde olarak ne kadar yüksek olduğunu takip etmek mümkün. Bu sırada son kullanıcıların bir takım kurallar verebilmesi gerekmekte. Örneğin “Bir veritabanında Email1 ve Email2 gibi 2 farklı alan olduğu halde bunlardan sadece 1 tanesinde email adresi yazılıysa, diğer alan boş olsa bile benim için doğru bir veridir bu!” diyebilen bir kullanıcı bu kuralı kendisi tanımlayabilmelidir. Böyle bir kullanıcı proaktif yöntemlerle, veri kalitesini periyodik ve otomatize yöntemlerle takip edebilmeli ve gerektiğinde yine otomatik olarak uyarılar gönderebilmelidir. Örneğin böyle bir uyarı kurumun Data Quality Score’u olarak nitelendirilebilecek bir limitin altında kalması durumunda ilgili kişilere bir mail gönderilmesi şeklinde hayata geçirilebilir.Bu tür kuralları verecek olan kullanıcılar veri kalitesinin arttırma sürecinde temel olarak IT’den çok iş tarafındaki kullanıcılar olarak değerlendirilmelidir. Data Profiling yazılımları bir kurumda,  veriden sorumlu, verinin sahibi olan iş tarafındaki birim ya da departmanlar tarafından kullanılabilecek nitelikte olmalı. Bu da bu tür yazılım araçlarının, IT’den çok son kullanıcıların kullanabileceği bir arayüze sahip olmasını gerektirmektedir</a:t>
            </a:r>
          </a:p>
          <a:p>
            <a:endParaRPr lang="tr-TR"/>
          </a:p>
        </p:txBody>
      </p:sp>
      <p:sp>
        <p:nvSpPr>
          <p:cNvPr id="4" name="3 Slayt Numarası Yer Tutucusu"/>
          <p:cNvSpPr>
            <a:spLocks noGrp="1"/>
          </p:cNvSpPr>
          <p:nvPr>
            <p:ph type="sldNum" sz="quarter" idx="10"/>
          </p:nvPr>
        </p:nvSpPr>
        <p:spPr/>
        <p:txBody>
          <a:bodyPr/>
          <a:lstStyle/>
          <a:p>
            <a:fld id="{8F8CFE5D-7DC0-49CB-BBF1-F1E6F3422949}" type="slidenum">
              <a:rPr lang="tr-TR" smtClean="0"/>
              <a:pPr/>
              <a:t>11</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r>
              <a:rPr lang="tr-TR" smtClean="0"/>
              <a:t>Günümüzde her kurum, verilerinin az ya da çok kirli olduğunun farkında. Standart olarak yapılmamış veri girişleri, bazı alanlara bilgi girilmemiş olması, birden fazla tabloyu ilgilendiren bilgi girişlerinde tablolar arasındaki tutarsızlıkların oluşması, ya da çift kayıtlar/müşteri tekilleştirme projeleri, veri kalitesi projelerine duyulan ihtiyacın belirginleştiği durumlardır. Veri kalitesi projelerinde beklenen sonuçlardan birisi, veri kirliliğini mümkün olduğunca azaltabilmek.</a:t>
            </a:r>
          </a:p>
          <a:p>
            <a:r>
              <a:rPr lang="tr-TR" smtClean="0"/>
              <a:t>Veri kalitesinin arttırılmasındaki başlangıç noktası Data Profiling aşamasından geçiyor. Data Profiling, verinin incelenerek, hataların bulunması, bu hatalara bağlı nedenlerin ve bunların etkilerinin araştırılması, hataların ölçümlendirilmesi ve rapor ve kokpit ortamlarında sunulması olarak nitelendirilebilir. Data Profiling ile, veritabanındaki alanların sayısal ve yüzde olarak ne kadar dolu olduğunu, ilgili alan içindeki farklı değerlerin kırılımını ya da bir tabloda olan fakat diğer tabloda olmayan verilerin yüzde olarak ne kadar yüksek olduğunu takip etmek mümkün. Bu sırada son kullanıcıların bir takım kurallar verebilmesi gerekmekte. Örneğin “Bir veritabanında Email1 ve Email2 gibi 2 farklı alan olduğu halde bunlardan sadece 1 tanesinde email adresi yazılıysa, diğer alan boş olsa bile benim için doğru bir veridir bu!” diyebilen bir kullanıcı bu kuralı kendisi tanımlayabilmelidir. Böyle bir kullanıcı proaktif yöntemlerle, veri kalitesini periyodik ve otomatize yöntemlerle takip edebilmeli ve gerektiğinde yine otomatik olarak uyarılar gönderebilmelidir. Örneğin böyle bir uyarı kurumun Data Quality Score’u olarak nitelendirilebilecek bir limitin altında kalması durumunda ilgili kişilere bir mail gönderilmesi şeklinde hayata geçirilebilir.Bu tür kuralları verecek olan kullanıcılar veri kalitesinin arttırma sürecinde temel olarak IT’den çok iş tarafındaki kullanıcılar olarak değerlendirilmelidir. Data Profiling yazılımları bir kurumda,  veriden sorumlu, verinin sahibi olan iş tarafındaki birim ya da departmanlar tarafından kullanılabilecek nitelikte olmalı. Bu da bu tür yazılım araçlarının, IT’den çok son kullanıcıların kullanabileceği bir arayüze sahip olmasını gerektirmektedir</a:t>
            </a:r>
          </a:p>
          <a:p>
            <a:endParaRPr lang="tr-TR"/>
          </a:p>
        </p:txBody>
      </p:sp>
      <p:sp>
        <p:nvSpPr>
          <p:cNvPr id="4" name="3 Slayt Numarası Yer Tutucusu"/>
          <p:cNvSpPr>
            <a:spLocks noGrp="1"/>
          </p:cNvSpPr>
          <p:nvPr>
            <p:ph type="sldNum" sz="quarter" idx="10"/>
          </p:nvPr>
        </p:nvSpPr>
        <p:spPr/>
        <p:txBody>
          <a:bodyPr/>
          <a:lstStyle/>
          <a:p>
            <a:fld id="{8F8CFE5D-7DC0-49CB-BBF1-F1E6F3422949}" type="slidenum">
              <a:rPr lang="tr-TR" smtClean="0"/>
              <a:pPr/>
              <a:t>12</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F8CFE5D-7DC0-49CB-BBF1-F1E6F3422949}" type="slidenum">
              <a:rPr lang="tr-TR" smtClean="0"/>
              <a:pPr/>
              <a:t>13</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5" name="14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tr-TR" smtClean="0"/>
              <a:t>Asıl başlık stili için tıklatın</a:t>
            </a:r>
            <a:endParaRPr kumimoji="0" lang="en-US"/>
          </a:p>
        </p:txBody>
      </p:sp>
      <p:sp>
        <p:nvSpPr>
          <p:cNvPr id="20" name="19 Alt Başlık"/>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19" name="18 Veri Yer Tutucusu"/>
          <p:cNvSpPr>
            <a:spLocks noGrp="1"/>
          </p:cNvSpPr>
          <p:nvPr>
            <p:ph type="dt" sz="half" idx="10"/>
          </p:nvPr>
        </p:nvSpPr>
        <p:spPr/>
        <p:txBody>
          <a:bodyPr/>
          <a:lstStyle>
            <a:extLst/>
          </a:lstStyle>
          <a:p>
            <a:fld id="{FEE22479-1B04-45EE-B210-08CFF95C4119}" type="datetime1">
              <a:rPr lang="tr-TR" smtClean="0"/>
              <a:pPr/>
              <a:t>16.4.2018</a:t>
            </a:fld>
            <a:endParaRPr lang="tr-TR"/>
          </a:p>
        </p:txBody>
      </p:sp>
      <p:sp>
        <p:nvSpPr>
          <p:cNvPr id="8" name="7 Altbilgi Yer Tutucusu"/>
          <p:cNvSpPr>
            <a:spLocks noGrp="1"/>
          </p:cNvSpPr>
          <p:nvPr>
            <p:ph type="ftr" sz="quarter" idx="11"/>
          </p:nvPr>
        </p:nvSpPr>
        <p:spPr/>
        <p:txBody>
          <a:bodyPr/>
          <a:lstStyle>
            <a:extLst/>
          </a:lstStyle>
          <a:p>
            <a:r>
              <a:rPr lang="tr-TR" smtClean="0"/>
              <a:t>Veri Madenciliği [ 1.hft  ]</a:t>
            </a:r>
            <a:endParaRPr lang="tr-TR"/>
          </a:p>
        </p:txBody>
      </p:sp>
      <p:sp>
        <p:nvSpPr>
          <p:cNvPr id="11" name="10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2537D09E-AB46-4FB6-8933-D343692BDE18}" type="datetime1">
              <a:rPr lang="tr-TR" smtClean="0"/>
              <a:pPr/>
              <a:t>16.4.2018</a:t>
            </a:fld>
            <a:endParaRPr lang="tr-TR"/>
          </a:p>
        </p:txBody>
      </p:sp>
      <p:sp>
        <p:nvSpPr>
          <p:cNvPr id="5" name="4 Altbilgi Yer Tutucusu"/>
          <p:cNvSpPr>
            <a:spLocks noGrp="1"/>
          </p:cNvSpPr>
          <p:nvPr>
            <p:ph type="ftr" sz="quarter" idx="11"/>
          </p:nvPr>
        </p:nvSpPr>
        <p:spPr/>
        <p:txBody>
          <a:bodyPr/>
          <a:lstStyle>
            <a:extLst/>
          </a:lstStyle>
          <a:p>
            <a:r>
              <a:rPr lang="tr-TR" smtClean="0"/>
              <a:t>Veri Madenciliği [ 1.hft  ]</a:t>
            </a:r>
            <a:endParaRPr lang="tr-TR"/>
          </a:p>
        </p:txBody>
      </p:sp>
      <p:sp>
        <p:nvSpPr>
          <p:cNvPr id="6" name="5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339F83D0-177D-4C5B-B773-727D96EAB4BC}" type="datetime1">
              <a:rPr lang="tr-TR" smtClean="0"/>
              <a:pPr/>
              <a:t>16.4.2018</a:t>
            </a:fld>
            <a:endParaRPr lang="tr-TR"/>
          </a:p>
        </p:txBody>
      </p:sp>
      <p:sp>
        <p:nvSpPr>
          <p:cNvPr id="5" name="4 Altbilgi Yer Tutucusu"/>
          <p:cNvSpPr>
            <a:spLocks noGrp="1"/>
          </p:cNvSpPr>
          <p:nvPr>
            <p:ph type="ftr" sz="quarter" idx="11"/>
          </p:nvPr>
        </p:nvSpPr>
        <p:spPr/>
        <p:txBody>
          <a:bodyPr/>
          <a:lstStyle>
            <a:extLst/>
          </a:lstStyle>
          <a:p>
            <a:r>
              <a:rPr lang="tr-TR" smtClean="0"/>
              <a:t>Veri Madenciliği [ 1.hft  ]</a:t>
            </a:r>
            <a:endParaRPr lang="tr-TR"/>
          </a:p>
        </p:txBody>
      </p:sp>
      <p:sp>
        <p:nvSpPr>
          <p:cNvPr id="6" name="5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a:xfrm>
            <a:off x="502920" y="530352"/>
            <a:ext cx="8183880" cy="4187952"/>
          </a:xfrm>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87BA6234-E5D8-4CB3-A59A-B97425B761BD}" type="datetime1">
              <a:rPr lang="tr-TR" smtClean="0"/>
              <a:pPr/>
              <a:t>16.4.2018</a:t>
            </a:fld>
            <a:endParaRPr lang="tr-TR"/>
          </a:p>
        </p:txBody>
      </p:sp>
      <p:sp>
        <p:nvSpPr>
          <p:cNvPr id="5" name="4 Altbilgi Yer Tutucusu"/>
          <p:cNvSpPr>
            <a:spLocks noGrp="1"/>
          </p:cNvSpPr>
          <p:nvPr>
            <p:ph type="ftr" sz="quarter" idx="11"/>
          </p:nvPr>
        </p:nvSpPr>
        <p:spPr/>
        <p:txBody>
          <a:bodyPr/>
          <a:lstStyle>
            <a:extLst/>
          </a:lstStyle>
          <a:p>
            <a:r>
              <a:rPr lang="tr-TR" smtClean="0"/>
              <a:t>Veri Madenciliği [ 1.hft  ]</a:t>
            </a:r>
            <a:endParaRPr lang="tr-TR"/>
          </a:p>
        </p:txBody>
      </p:sp>
      <p:sp>
        <p:nvSpPr>
          <p:cNvPr id="6" name="5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14" name="13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extLst/>
          </a:lstStyle>
          <a:p>
            <a:fld id="{54465205-D530-4E29-8805-4A235DD5E967}" type="datetime1">
              <a:rPr lang="tr-TR" smtClean="0"/>
              <a:pPr/>
              <a:t>16.4.2018</a:t>
            </a:fld>
            <a:endParaRPr lang="tr-TR"/>
          </a:p>
        </p:txBody>
      </p:sp>
      <p:sp>
        <p:nvSpPr>
          <p:cNvPr id="5" name="4 Altbilgi Yer Tutucusu"/>
          <p:cNvSpPr>
            <a:spLocks noGrp="1"/>
          </p:cNvSpPr>
          <p:nvPr>
            <p:ph type="ftr" sz="quarter" idx="11"/>
          </p:nvPr>
        </p:nvSpPr>
        <p:spPr/>
        <p:txBody>
          <a:bodyPr/>
          <a:lstStyle>
            <a:extLst/>
          </a:lstStyle>
          <a:p>
            <a:r>
              <a:rPr lang="tr-TR" smtClean="0"/>
              <a:t>Veri Madenciliği [ 1.hft  ]</a:t>
            </a:r>
            <a:endParaRPr lang="tr-TR"/>
          </a:p>
        </p:txBody>
      </p:sp>
      <p:sp>
        <p:nvSpPr>
          <p:cNvPr id="6" name="5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22CC6BAF-080B-461E-8751-430F7920BE27}" type="datetime1">
              <a:rPr lang="tr-TR" smtClean="0"/>
              <a:pPr/>
              <a:t>16.4.2018</a:t>
            </a:fld>
            <a:endParaRPr lang="tr-TR"/>
          </a:p>
        </p:txBody>
      </p:sp>
      <p:sp>
        <p:nvSpPr>
          <p:cNvPr id="6" name="5 Altbilgi Yer Tutucusu"/>
          <p:cNvSpPr>
            <a:spLocks noGrp="1"/>
          </p:cNvSpPr>
          <p:nvPr>
            <p:ph type="ftr" sz="quarter" idx="11"/>
          </p:nvPr>
        </p:nvSpPr>
        <p:spPr/>
        <p:txBody>
          <a:bodyPr/>
          <a:lstStyle>
            <a:extLst/>
          </a:lstStyle>
          <a:p>
            <a:r>
              <a:rPr lang="tr-TR" smtClean="0"/>
              <a:t>Veri Madenciliği [ 1.hft  ]</a:t>
            </a:r>
            <a:endParaRPr lang="tr-TR"/>
          </a:p>
        </p:txBody>
      </p:sp>
      <p:sp>
        <p:nvSpPr>
          <p:cNvPr id="7" name="6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nchor="b"/>
          <a:lstStyle>
            <a:lvl1pPr>
              <a:defRPr b="1"/>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6D3DCAA0-2BAF-40B9-9DC4-49FEFACD4C75}" type="datetime1">
              <a:rPr lang="tr-TR" smtClean="0"/>
              <a:pPr/>
              <a:t>16.4.2018</a:t>
            </a:fld>
            <a:endParaRPr lang="tr-TR"/>
          </a:p>
        </p:txBody>
      </p:sp>
      <p:sp>
        <p:nvSpPr>
          <p:cNvPr id="8" name="7 Altbilgi Yer Tutucusu"/>
          <p:cNvSpPr>
            <a:spLocks noGrp="1"/>
          </p:cNvSpPr>
          <p:nvPr>
            <p:ph type="ftr" sz="quarter" idx="11"/>
          </p:nvPr>
        </p:nvSpPr>
        <p:spPr/>
        <p:txBody>
          <a:bodyPr/>
          <a:lstStyle>
            <a:extLst/>
          </a:lstStyle>
          <a:p>
            <a:r>
              <a:rPr lang="tr-TR" smtClean="0"/>
              <a:t>Veri Madenciliği [ 1.hft  ]</a:t>
            </a:r>
            <a:endParaRPr lang="tr-TR"/>
          </a:p>
        </p:txBody>
      </p:sp>
      <p:sp>
        <p:nvSpPr>
          <p:cNvPr id="9" name="8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5FD26F20-8699-4A5B-BB6E-00D1CDF9AD02}" type="datetime1">
              <a:rPr lang="tr-TR" smtClean="0"/>
              <a:pPr/>
              <a:t>16.4.2018</a:t>
            </a:fld>
            <a:endParaRPr lang="tr-TR"/>
          </a:p>
        </p:txBody>
      </p:sp>
      <p:sp>
        <p:nvSpPr>
          <p:cNvPr id="4" name="3 Altbilgi Yer Tutucusu"/>
          <p:cNvSpPr>
            <a:spLocks noGrp="1"/>
          </p:cNvSpPr>
          <p:nvPr>
            <p:ph type="ftr" sz="quarter" idx="11"/>
          </p:nvPr>
        </p:nvSpPr>
        <p:spPr/>
        <p:txBody>
          <a:bodyPr/>
          <a:lstStyle>
            <a:extLst/>
          </a:lstStyle>
          <a:p>
            <a:r>
              <a:rPr lang="tr-TR" smtClean="0"/>
              <a:t>Veri Madenciliği [ 1.hft  ]</a:t>
            </a:r>
            <a:endParaRPr lang="tr-TR"/>
          </a:p>
        </p:txBody>
      </p:sp>
      <p:sp>
        <p:nvSpPr>
          <p:cNvPr id="5" name="4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6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Veri Yer Tutucusu"/>
          <p:cNvSpPr>
            <a:spLocks noGrp="1"/>
          </p:cNvSpPr>
          <p:nvPr>
            <p:ph type="dt" sz="half" idx="10"/>
          </p:nvPr>
        </p:nvSpPr>
        <p:spPr/>
        <p:txBody>
          <a:bodyPr/>
          <a:lstStyle>
            <a:extLst/>
          </a:lstStyle>
          <a:p>
            <a:fld id="{692ED61C-8DA3-4D0F-8D46-35BF77451AC3}" type="datetime1">
              <a:rPr lang="tr-TR" smtClean="0"/>
              <a:pPr/>
              <a:t>16.4.2018</a:t>
            </a:fld>
            <a:endParaRPr lang="tr-TR"/>
          </a:p>
        </p:txBody>
      </p:sp>
      <p:sp>
        <p:nvSpPr>
          <p:cNvPr id="3" name="2 Altbilgi Yer Tutucusu"/>
          <p:cNvSpPr>
            <a:spLocks noGrp="1"/>
          </p:cNvSpPr>
          <p:nvPr>
            <p:ph type="ftr" sz="quarter" idx="11"/>
          </p:nvPr>
        </p:nvSpPr>
        <p:spPr/>
        <p:txBody>
          <a:bodyPr/>
          <a:lstStyle>
            <a:extLst/>
          </a:lstStyle>
          <a:p>
            <a:r>
              <a:rPr lang="tr-TR" smtClean="0"/>
              <a:t>Veri Madenciliği [ 1.hft  ]</a:t>
            </a:r>
            <a:endParaRPr lang="tr-TR"/>
          </a:p>
        </p:txBody>
      </p:sp>
      <p:sp>
        <p:nvSpPr>
          <p:cNvPr id="4" name="3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54A0EF51-BBBB-47A6-B9CF-E17C3EC9A917}" type="datetime1">
              <a:rPr lang="tr-TR" smtClean="0"/>
              <a:pPr/>
              <a:t>16.4.2018</a:t>
            </a:fld>
            <a:endParaRPr lang="tr-TR"/>
          </a:p>
        </p:txBody>
      </p:sp>
      <p:sp>
        <p:nvSpPr>
          <p:cNvPr id="6" name="5 Altbilgi Yer Tutucusu"/>
          <p:cNvSpPr>
            <a:spLocks noGrp="1"/>
          </p:cNvSpPr>
          <p:nvPr>
            <p:ph type="ftr" sz="quarter" idx="11"/>
          </p:nvPr>
        </p:nvSpPr>
        <p:spPr/>
        <p:txBody>
          <a:bodyPr/>
          <a:lstStyle>
            <a:extLst/>
          </a:lstStyle>
          <a:p>
            <a:r>
              <a:rPr lang="tr-TR" smtClean="0"/>
              <a:t>Veri Madenciliği [ 1.hft  ]</a:t>
            </a:r>
            <a:endParaRPr lang="tr-TR"/>
          </a:p>
        </p:txBody>
      </p:sp>
      <p:sp>
        <p:nvSpPr>
          <p:cNvPr id="7" name="6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5" name="14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Tek Köşesi Yuvarlatılmış Dikdörtgen"/>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tr-TR" smtClean="0"/>
              <a:t>Asıl başlık stili için tıklatın</a:t>
            </a:r>
            <a:endParaRPr kumimoji="0"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B8E008BF-267A-4095-9843-F1DF58E8FA8F}" type="datetime1">
              <a:rPr lang="tr-TR" smtClean="0"/>
              <a:pPr/>
              <a:t>16.4.2018</a:t>
            </a:fld>
            <a:endParaRPr lang="tr-TR"/>
          </a:p>
        </p:txBody>
      </p:sp>
      <p:sp>
        <p:nvSpPr>
          <p:cNvPr id="6" name="5 Altbilgi Yer Tutucusu"/>
          <p:cNvSpPr>
            <a:spLocks noGrp="1"/>
          </p:cNvSpPr>
          <p:nvPr>
            <p:ph type="ftr" sz="quarter" idx="11"/>
          </p:nvPr>
        </p:nvSpPr>
        <p:spPr/>
        <p:txBody>
          <a:bodyPr/>
          <a:lstStyle>
            <a:extLst/>
          </a:lstStyle>
          <a:p>
            <a:r>
              <a:rPr lang="tr-TR" smtClean="0"/>
              <a:t>Veri Madenciliği [ 1.hft  ]</a:t>
            </a:r>
            <a:endParaRPr lang="tr-TR"/>
          </a:p>
        </p:txBody>
      </p:sp>
      <p:sp>
        <p:nvSpPr>
          <p:cNvPr id="7" name="6 Slayt Numarası Yer Tutucusu"/>
          <p:cNvSpPr>
            <a:spLocks noGrp="1"/>
          </p:cNvSpPr>
          <p:nvPr>
            <p:ph type="sldNum" sz="quarter" idx="12"/>
          </p:nvPr>
        </p:nvSpPr>
        <p:spPr/>
        <p:txBody>
          <a:bodyPr/>
          <a:lstStyle>
            <a:extLst/>
          </a:lstStyle>
          <a:p>
            <a:fld id="{6AB0D31F-59BD-4954-9979-323D2D3EE6B9}" type="slidenum">
              <a:rPr lang="tr-TR" smtClean="0"/>
              <a:pPr/>
              <a:t>‹#›</a:t>
            </a:fld>
            <a:endParaRPr lang="tr-TR"/>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tr-TR" smtClean="0"/>
              <a:t>Resim eklemek için simgeyi tıklatın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Başlık Yer Tutucusu"/>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tr-TR" smtClean="0"/>
              <a:t>Asıl başlık stili için tıklatın</a:t>
            </a:r>
            <a:endParaRPr kumimoji="0" lang="en-US"/>
          </a:p>
        </p:txBody>
      </p:sp>
      <p:sp>
        <p:nvSpPr>
          <p:cNvPr id="4" name="3 Metin Yer Tutucusu"/>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5" name="24 Veri Yer Tutucusu"/>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751063A-748F-4E1A-9ECE-BAA3A2101E74}" type="datetime1">
              <a:rPr lang="tr-TR" smtClean="0"/>
              <a:pPr/>
              <a:t>16.4.2018</a:t>
            </a:fld>
            <a:endParaRPr lang="tr-TR"/>
          </a:p>
        </p:txBody>
      </p:sp>
      <p:sp>
        <p:nvSpPr>
          <p:cNvPr id="18" name="17 Altbilgi Yer Tutucusu"/>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tr-TR" smtClean="0"/>
              <a:t>Veri Madenciliği [ 1.hft  ]</a:t>
            </a:r>
            <a:endParaRPr lang="tr-TR"/>
          </a:p>
        </p:txBody>
      </p:sp>
      <p:sp>
        <p:nvSpPr>
          <p:cNvPr id="5" name="4 Slayt Numarası Yer Tutucusu"/>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AB0D31F-59BD-4954-9979-323D2D3EE6B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2214546" y="4500570"/>
            <a:ext cx="1928826" cy="828668"/>
          </a:xfrm>
          <a:prstGeom prst="rect">
            <a:avLst/>
          </a:prstGeom>
        </p:spPr>
        <p:txBody>
          <a:bodyPr vert="horz" lIns="45720" rIns="45720" bIns="4572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spc="300" smtClean="0">
                <a:solidFill>
                  <a:schemeClr val="accent2">
                    <a:lumMod val="50000"/>
                  </a:schemeClr>
                </a:solidFill>
                <a:effectLst>
                  <a:outerShdw blurRad="38100" dist="38100" dir="2700000" algn="tl">
                    <a:srgbClr val="000000">
                      <a:alpha val="43137"/>
                    </a:srgbClr>
                  </a:outerShdw>
                </a:effectLst>
                <a:latin typeface="Gisha" pitchFamily="34" charset="-79"/>
                <a:ea typeface="+mj-ea"/>
                <a:cs typeface="Gisha" pitchFamily="34" charset="-79"/>
              </a:rPr>
              <a:t>Giriş</a:t>
            </a:r>
            <a:endParaRPr lang="tr-TR" sz="2800" spc="300" dirty="0">
              <a:solidFill>
                <a:schemeClr val="accent2">
                  <a:lumMod val="50000"/>
                </a:schemeClr>
              </a:solidFill>
              <a:effectLst>
                <a:outerShdw blurRad="38100" dist="38100" dir="2700000" algn="tl">
                  <a:srgbClr val="000000">
                    <a:alpha val="43137"/>
                  </a:srgbClr>
                </a:outerShdw>
              </a:effectLst>
              <a:latin typeface="Gisha" pitchFamily="34" charset="-79"/>
              <a:ea typeface="+mj-ea"/>
              <a:cs typeface="Gisha" pitchFamily="34" charset="-79"/>
            </a:endParaRPr>
          </a:p>
        </p:txBody>
      </p:sp>
      <p:sp>
        <p:nvSpPr>
          <p:cNvPr id="5" name="4 Slayt Numarası Yer Tutucusu"/>
          <p:cNvSpPr>
            <a:spLocks noGrp="1"/>
          </p:cNvSpPr>
          <p:nvPr>
            <p:ph type="sldNum" sz="quarter" idx="12"/>
          </p:nvPr>
        </p:nvSpPr>
        <p:spPr/>
        <p:txBody>
          <a:bodyPr/>
          <a:lstStyle/>
          <a:p>
            <a:fld id="{6AB0D31F-59BD-4954-9979-323D2D3EE6B9}" type="slidenum">
              <a:rPr lang="tr-TR" smtClean="0"/>
              <a:pPr/>
              <a:t>1</a:t>
            </a:fld>
            <a:endParaRPr lang="tr-TR" dirty="0"/>
          </a:p>
        </p:txBody>
      </p:sp>
      <p:sp>
        <p:nvSpPr>
          <p:cNvPr id="6" name="5 Altbilgi Yer Tutucusu"/>
          <p:cNvSpPr>
            <a:spLocks noGrp="1"/>
          </p:cNvSpPr>
          <p:nvPr>
            <p:ph type="ftr" sz="quarter" idx="11"/>
          </p:nvPr>
        </p:nvSpPr>
        <p:spPr>
          <a:xfrm>
            <a:off x="357174" y="6122923"/>
            <a:ext cx="2286000" cy="365125"/>
          </a:xfrm>
        </p:spPr>
        <p:txBody>
          <a:bodyPr/>
          <a:lstStyle/>
          <a:p>
            <a:r>
              <a:rPr lang="tr-TR" dirty="0" smtClean="0"/>
              <a:t>Veri Madenciliği [ 1.</a:t>
            </a:r>
            <a:r>
              <a:rPr lang="tr-TR" dirty="0" err="1" smtClean="0"/>
              <a:t>hft</a:t>
            </a:r>
            <a:r>
              <a:rPr lang="tr-TR" smtClean="0"/>
              <a:t>  ]</a:t>
            </a:r>
            <a:endParaRPr lang="tr-TR" dirty="0"/>
          </a:p>
        </p:txBody>
      </p:sp>
      <p:pic>
        <p:nvPicPr>
          <p:cNvPr id="28" name="Picture 2" descr="http://www.ozgurotomasyon.com/content_files/html/elektronik_veri.jpg"/>
          <p:cNvPicPr>
            <a:picLocks noChangeAspect="1" noChangeArrowheads="1"/>
          </p:cNvPicPr>
          <p:nvPr/>
        </p:nvPicPr>
        <p:blipFill>
          <a:blip r:embed="rId2"/>
          <a:stretch>
            <a:fillRect/>
          </a:stretch>
        </p:blipFill>
        <p:spPr bwMode="auto">
          <a:xfrm>
            <a:off x="5500694" y="1239202"/>
            <a:ext cx="2357454" cy="31899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28 Dikdörtgen"/>
          <p:cNvSpPr/>
          <p:nvPr/>
        </p:nvSpPr>
        <p:spPr>
          <a:xfrm>
            <a:off x="857224" y="1357298"/>
            <a:ext cx="4467890" cy="1569660"/>
          </a:xfrm>
          <a:prstGeom prst="rect">
            <a:avLst/>
          </a:prstGeom>
          <a:noFill/>
        </p:spPr>
        <p:txBody>
          <a:bodyPr wrap="none" lIns="91440" tIns="45720" rIns="91440" bIns="45720">
            <a:spAutoFit/>
          </a:bodyPr>
          <a:lstStyle/>
          <a:p>
            <a:pPr algn="ctr"/>
            <a:r>
              <a:rPr lang="tr-TR" sz="48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t>Verİ</a:t>
            </a:r>
            <a:r>
              <a:rPr lang="tr-TR"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t> </a:t>
            </a:r>
            <a:br>
              <a:rPr lang="tr-TR" sz="4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br>
            <a:r>
              <a:rPr lang="tr-TR" sz="48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t>Madencİlİğİ</a:t>
            </a:r>
            <a:endParaRPr lang="tr-TR" sz="4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b="0" smtClean="0">
                <a:solidFill>
                  <a:schemeClr val="accent2">
                    <a:lumMod val="20000"/>
                    <a:lumOff val="80000"/>
                  </a:schemeClr>
                </a:solidFill>
                <a:latin typeface="Times New Roman" pitchFamily="18" charset="0"/>
                <a:cs typeface="Times New Roman" pitchFamily="18" charset="0"/>
              </a:rPr>
              <a:t>Veri, Bilgi ve Çıkarımsal Bilgi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869482"/>
            <a:ext cx="7998170" cy="5702790"/>
          </a:xfrm>
        </p:spPr>
        <p:txBody>
          <a:bodyPr>
            <a:normAutofit/>
          </a:bodyPr>
          <a:lstStyle/>
          <a:p>
            <a:pPr algn="just">
              <a:buNone/>
            </a:pPr>
            <a:r>
              <a:rPr lang="tr-TR" smtClean="0">
                <a:latin typeface="Times New Roman" pitchFamily="18" charset="0"/>
                <a:cs typeface="Times New Roman" pitchFamily="18" charset="0"/>
              </a:rPr>
              <a:t> </a:t>
            </a:r>
          </a:p>
          <a:p>
            <a:pPr algn="just">
              <a:buNone/>
            </a:pPr>
            <a:r>
              <a:rPr lang="tr-TR" smtClean="0">
                <a:latin typeface="Times New Roman" pitchFamily="18" charset="0"/>
                <a:cs typeface="Times New Roman" pitchFamily="18" charset="0"/>
              </a:rPr>
              <a:t>    </a:t>
            </a:r>
            <a:r>
              <a:rPr lang="tr-TR" b="1" smtClean="0">
                <a:latin typeface="Times New Roman" pitchFamily="18" charset="0"/>
                <a:cs typeface="Times New Roman" pitchFamily="18" charset="0"/>
              </a:rPr>
              <a:t>Çıkarımsal bilgi </a:t>
            </a:r>
            <a:r>
              <a:rPr lang="tr-TR" smtClean="0">
                <a:latin typeface="Times New Roman" pitchFamily="18" charset="0"/>
                <a:cs typeface="Times New Roman" pitchFamily="18" charset="0"/>
              </a:rPr>
              <a:t>"knowledge" ise verilerden elde edilen anlamlı bilgilerden artık ileriye yönelik tahminler yapmak ve bunları eyleme dönüştürmekte kullanmak amacıyla üretilir. </a:t>
            </a:r>
          </a:p>
          <a:p>
            <a:pPr algn="just">
              <a:buNone/>
            </a:pPr>
            <a:endParaRPr lang="tr-TR" smtClean="0">
              <a:latin typeface="Times New Roman" pitchFamily="18" charset="0"/>
              <a:cs typeface="Times New Roman" pitchFamily="18" charset="0"/>
            </a:endParaRPr>
          </a:p>
          <a:p>
            <a:pPr algn="just">
              <a:buNone/>
            </a:pPr>
            <a:r>
              <a:rPr lang="tr-TR" smtClean="0">
                <a:latin typeface="Times New Roman" pitchFamily="18" charset="0"/>
                <a:cs typeface="Times New Roman" pitchFamily="18" charset="0"/>
              </a:rPr>
              <a:t>    Müşterilerin gelecekteki tutum ve davranışlarına ilişkin bilgi sahibi olmak, hangi müşteri kitlesine hangi kampanyanın uygun olacağını tespit edebilmek ancak çıkarımsal bilgi sahibi olunarak gerçekleştirilebilir. </a:t>
            </a:r>
            <a:endParaRPr lang="tr-TR">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10</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2920" y="928670"/>
            <a:ext cx="7855294" cy="5214974"/>
          </a:xfrm>
        </p:spPr>
        <p:txBody>
          <a:bodyPr>
            <a:normAutofit fontScale="92500" lnSpcReduction="10000"/>
          </a:bodyPr>
          <a:lstStyle/>
          <a:p>
            <a:pPr algn="just">
              <a:buNone/>
            </a:pPr>
            <a:r>
              <a:rPr lang="tr-TR" smtClean="0"/>
              <a:t>  </a:t>
            </a:r>
          </a:p>
          <a:p>
            <a:pPr>
              <a:buNone/>
            </a:pPr>
            <a:r>
              <a:rPr lang="tr-TR" sz="2400" smtClean="0"/>
              <a:t>   Bir </a:t>
            </a:r>
            <a:r>
              <a:rPr lang="tr-TR" sz="2400" dirty="0" smtClean="0"/>
              <a:t>kurumun kaliteli veriye sahip olması, bir defada başlanıp bitirilecek bir projeden çok, sürekliliği olan bir disiplin karakterini sergilemektedir</a:t>
            </a:r>
            <a:r>
              <a:rPr lang="tr-TR" sz="2400" smtClean="0"/>
              <a:t>. </a:t>
            </a:r>
          </a:p>
          <a:p>
            <a:pPr>
              <a:buNone/>
            </a:pPr>
            <a:r>
              <a:rPr lang="tr-TR" sz="2400" smtClean="0"/>
              <a:t>   </a:t>
            </a:r>
          </a:p>
          <a:p>
            <a:pPr>
              <a:buNone/>
            </a:pPr>
            <a:r>
              <a:rPr lang="tr-TR" sz="2400" smtClean="0"/>
              <a:t>   Veri </a:t>
            </a:r>
            <a:r>
              <a:rPr lang="tr-TR" sz="2400" dirty="0" smtClean="0"/>
              <a:t>kalitesi düşük bir kurumun, büyük yatırımlar yaparak hayata geçirmeye çalıştığı iş zekası projelerinin verimliliğinden bahsetmek mümkün değil</a:t>
            </a:r>
            <a:r>
              <a:rPr lang="tr-TR" sz="2400" smtClean="0"/>
              <a:t>. </a:t>
            </a:r>
          </a:p>
          <a:p>
            <a:pPr>
              <a:buNone/>
            </a:pPr>
            <a:r>
              <a:rPr lang="tr-TR" sz="2400" smtClean="0"/>
              <a:t>  </a:t>
            </a:r>
          </a:p>
          <a:p>
            <a:pPr>
              <a:buNone/>
            </a:pPr>
            <a:r>
              <a:rPr lang="tr-TR" sz="2400" smtClean="0"/>
              <a:t>   Veri </a:t>
            </a:r>
            <a:r>
              <a:rPr lang="tr-TR" sz="2400" dirty="0" smtClean="0"/>
              <a:t>kalitesi çözümleri ,  temel olarak kurum içinde biriken verilerin doğru, tam ve tutarlı hale getirilmesi için gerekli yazılım araçları, metodoloji ve süreçleri kapsamaktadır.</a:t>
            </a:r>
            <a:r>
              <a:rPr lang="tr-TR" dirty="0" smtClean="0"/>
              <a:t/>
            </a:r>
            <a:br>
              <a:rPr lang="tr-TR" dirty="0" smtClean="0"/>
            </a:br>
            <a:endParaRPr lang="tr-TR" dirty="0" smtClean="0"/>
          </a:p>
          <a:p>
            <a:pPr algn="just"/>
            <a:endParaRPr lang="tr-TR" dirty="0"/>
          </a:p>
        </p:txBody>
      </p:sp>
      <p:sp>
        <p:nvSpPr>
          <p:cNvPr id="4" name="3 Altbilgi Yer Tutucusu"/>
          <p:cNvSpPr>
            <a:spLocks noGrp="1"/>
          </p:cNvSpPr>
          <p:nvPr>
            <p:ph type="ftr" sz="quarter" idx="11"/>
          </p:nvPr>
        </p:nvSpPr>
        <p:spPr/>
        <p:txBody>
          <a:bodyPr/>
          <a:lstStyle/>
          <a:p>
            <a:r>
              <a:rPr lang="tr-TR" smtClean="0"/>
              <a:t>Veri Madenciliği [ 1.hft  ]</a:t>
            </a:r>
            <a:endParaRPr lang="tr-TR"/>
          </a:p>
        </p:txBody>
      </p:sp>
      <p:sp>
        <p:nvSpPr>
          <p:cNvPr id="5" name="4 Slayt Numarası Yer Tutucusu"/>
          <p:cNvSpPr>
            <a:spLocks noGrp="1"/>
          </p:cNvSpPr>
          <p:nvPr>
            <p:ph type="sldNum" sz="quarter" idx="12"/>
          </p:nvPr>
        </p:nvSpPr>
        <p:spPr/>
        <p:txBody>
          <a:bodyPr/>
          <a:lstStyle/>
          <a:p>
            <a:fld id="{6AB0D31F-59BD-4954-9979-323D2D3EE6B9}" type="slidenum">
              <a:rPr lang="tr-TR" smtClean="0"/>
              <a:pPr/>
              <a:t>11</a:t>
            </a:fld>
            <a:endParaRPr lang="tr-TR"/>
          </a:p>
        </p:txBody>
      </p:sp>
      <p:sp>
        <p:nvSpPr>
          <p:cNvPr id="7" name="1 Başlık"/>
          <p:cNvSpPr txBox="1">
            <a:spLocks/>
          </p:cNvSpPr>
          <p:nvPr/>
        </p:nvSpPr>
        <p:spPr>
          <a:xfrm>
            <a:off x="428596" y="428604"/>
            <a:ext cx="8183880" cy="534338"/>
          </a:xfrm>
          <a:prstGeom prst="rect">
            <a:avLst/>
          </a:prstGeom>
        </p:spPr>
        <p:txBody>
          <a:bodyPr vert="horz" anchor="b">
            <a:normAutofit fontScale="90000" lnSpcReduction="10000"/>
          </a:bodyPr>
          <a:lstStyle/>
          <a:p>
            <a:pPr lvl="0">
              <a:spcBef>
                <a:spcPct val="0"/>
              </a:spcBef>
            </a:pPr>
            <a:r>
              <a:rPr lang="tr-TR" sz="3600" smtClean="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rPr>
              <a:t>Veri Kalitesi </a:t>
            </a:r>
            <a:r>
              <a:rPr kumimoji="0" lang="tr-TR" sz="3600" b="0" i="0" u="none" strike="noStrike" kern="1200" cap="none" spc="0" normalizeH="0" baseline="0" noProof="0" smtClean="0">
                <a:ln>
                  <a:noFill/>
                </a:ln>
                <a:solidFill>
                  <a:schemeClr val="accent2">
                    <a:lumMod val="20000"/>
                    <a:lumOff val="80000"/>
                  </a:schemeClr>
                </a:solidFill>
                <a:effectLst>
                  <a:outerShdw blurRad="53975" dist="22860" dir="5400000" algn="tl" rotWithShape="0">
                    <a:srgbClr val="000000">
                      <a:alpha val="55000"/>
                    </a:srgbClr>
                  </a:outerShdw>
                </a:effectLst>
                <a:uLnTx/>
                <a:uFillTx/>
                <a:latin typeface="Times New Roman" pitchFamily="18" charset="0"/>
                <a:ea typeface="+mj-ea"/>
                <a:cs typeface="Times New Roman" pitchFamily="18" charset="0"/>
              </a:rPr>
              <a:t>:</a:t>
            </a:r>
            <a:endParaRPr kumimoji="0" lang="tr-TR" sz="3600" b="0" i="0" u="none" strike="noStrike" kern="1200" cap="none" spc="0" normalizeH="0" baseline="0" noProof="0" dirty="0">
              <a:ln>
                <a:noFill/>
              </a:ln>
              <a:solidFill>
                <a:schemeClr val="accent2">
                  <a:lumMod val="20000"/>
                  <a:lumOff val="80000"/>
                </a:schemeClr>
              </a:solidFill>
              <a:effectLst>
                <a:outerShdw blurRad="53975" dist="22860" dir="5400000" algn="tl" rotWithShape="0">
                  <a:srgbClr val="000000">
                    <a:alpha val="55000"/>
                  </a:srgbClr>
                </a:outerShdw>
              </a:effectLst>
              <a:uLnTx/>
              <a:uFillTx/>
              <a:latin typeface="Times New Roman" pitchFamily="18" charset="0"/>
              <a:ea typeface="+mj-ea"/>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smtClean="0"/>
              <a:t>Veri Madenciliği [ 1.hft  ]</a:t>
            </a:r>
            <a:endParaRPr lang="tr-TR"/>
          </a:p>
        </p:txBody>
      </p:sp>
      <p:sp>
        <p:nvSpPr>
          <p:cNvPr id="5" name="4 Slayt Numarası Yer Tutucusu"/>
          <p:cNvSpPr>
            <a:spLocks noGrp="1"/>
          </p:cNvSpPr>
          <p:nvPr>
            <p:ph type="sldNum" sz="quarter" idx="12"/>
          </p:nvPr>
        </p:nvSpPr>
        <p:spPr/>
        <p:txBody>
          <a:bodyPr/>
          <a:lstStyle/>
          <a:p>
            <a:fld id="{6AB0D31F-59BD-4954-9979-323D2D3EE6B9}" type="slidenum">
              <a:rPr lang="tr-TR" smtClean="0"/>
              <a:pPr/>
              <a:t>12</a:t>
            </a:fld>
            <a:endParaRPr lang="tr-TR"/>
          </a:p>
        </p:txBody>
      </p:sp>
      <p:pic>
        <p:nvPicPr>
          <p:cNvPr id="88068" name="Picture 4" descr="http://www.dsstechnology.com/Portals/0/DSSCustom/DQWheel.jpg"/>
          <p:cNvPicPr>
            <a:picLocks noChangeAspect="1" noChangeArrowheads="1"/>
          </p:cNvPicPr>
          <p:nvPr/>
        </p:nvPicPr>
        <p:blipFill>
          <a:blip r:embed="rId3"/>
          <a:srcRect/>
          <a:stretch>
            <a:fillRect/>
          </a:stretch>
        </p:blipFill>
        <p:spPr bwMode="auto">
          <a:xfrm>
            <a:off x="1857355" y="500042"/>
            <a:ext cx="5531325" cy="5429288"/>
          </a:xfrm>
          <a:prstGeom prst="rect">
            <a:avLst/>
          </a:prstGeom>
          <a:noFill/>
        </p:spPr>
      </p:pic>
      <p:sp>
        <p:nvSpPr>
          <p:cNvPr id="7" name="1 Başlık"/>
          <p:cNvSpPr txBox="1">
            <a:spLocks/>
          </p:cNvSpPr>
          <p:nvPr/>
        </p:nvSpPr>
        <p:spPr>
          <a:xfrm>
            <a:off x="571472" y="428604"/>
            <a:ext cx="1357322" cy="1000132"/>
          </a:xfrm>
          <a:prstGeom prst="rect">
            <a:avLst/>
          </a:prstGeom>
        </p:spPr>
        <p:txBody>
          <a:bodyPr vert="horz" anchor="b">
            <a:normAutofit fontScale="67500" lnSpcReduction="20000"/>
          </a:bodyPr>
          <a:lstStyle/>
          <a:p>
            <a:pPr lvl="0">
              <a:spcBef>
                <a:spcPct val="0"/>
              </a:spcBef>
            </a:pPr>
            <a:r>
              <a:rPr lang="tr-TR" sz="3600" smtClean="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rPr>
              <a:t>Veri </a:t>
            </a:r>
          </a:p>
          <a:p>
            <a:pPr lvl="0">
              <a:spcBef>
                <a:spcPct val="0"/>
              </a:spcBef>
            </a:pPr>
            <a:r>
              <a:rPr lang="tr-TR" sz="3600" smtClean="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rPr>
              <a:t>Kalitesi </a:t>
            </a:r>
            <a:r>
              <a:rPr kumimoji="0" lang="tr-TR" sz="3600" b="0" i="0" u="none" strike="noStrike" kern="1200" cap="none" spc="0" normalizeH="0" baseline="0" noProof="0" smtClean="0">
                <a:ln>
                  <a:noFill/>
                </a:ln>
                <a:solidFill>
                  <a:schemeClr val="accent2">
                    <a:lumMod val="20000"/>
                    <a:lumOff val="80000"/>
                  </a:schemeClr>
                </a:solidFill>
                <a:effectLst>
                  <a:outerShdw blurRad="53975" dist="22860" dir="5400000" algn="tl" rotWithShape="0">
                    <a:srgbClr val="000000">
                      <a:alpha val="55000"/>
                    </a:srgbClr>
                  </a:outerShdw>
                </a:effectLst>
                <a:uLnTx/>
                <a:uFillTx/>
                <a:latin typeface="Times New Roman" pitchFamily="18" charset="0"/>
                <a:ea typeface="+mj-ea"/>
                <a:cs typeface="Times New Roman" pitchFamily="18" charset="0"/>
              </a:rPr>
              <a:t>:</a:t>
            </a:r>
            <a:endParaRPr kumimoji="0" lang="tr-TR" sz="3600" b="0" i="0" u="none" strike="noStrike" kern="1200" cap="none" spc="0" normalizeH="0" baseline="0" noProof="0" dirty="0">
              <a:ln>
                <a:noFill/>
              </a:ln>
              <a:solidFill>
                <a:schemeClr val="accent2">
                  <a:lumMod val="20000"/>
                  <a:lumOff val="80000"/>
                </a:schemeClr>
              </a:solidFill>
              <a:effectLst>
                <a:outerShdw blurRad="53975" dist="22860" dir="5400000" algn="tl" rotWithShape="0">
                  <a:srgbClr val="000000">
                    <a:alpha val="55000"/>
                  </a:srgbClr>
                </a:outerShdw>
              </a:effectLst>
              <a:uLnTx/>
              <a:uFillTx/>
              <a:latin typeface="Times New Roman" pitchFamily="18" charset="0"/>
              <a:ea typeface="+mj-ea"/>
              <a:cs typeface="Times New Roman" pitchFamily="18" charset="0"/>
            </a:endParaRPr>
          </a:p>
        </p:txBody>
      </p:sp>
      <p:sp>
        <p:nvSpPr>
          <p:cNvPr id="9" name="8 Metin kutusu"/>
          <p:cNvSpPr txBox="1"/>
          <p:nvPr/>
        </p:nvSpPr>
        <p:spPr>
          <a:xfrm>
            <a:off x="4286248" y="2643182"/>
            <a:ext cx="714380" cy="923330"/>
          </a:xfrm>
          <a:prstGeom prst="rect">
            <a:avLst/>
          </a:prstGeom>
          <a:solidFill>
            <a:schemeClr val="bg1"/>
          </a:solidFill>
          <a:effectLst/>
        </p:spPr>
        <p:txBody>
          <a:bodyPr wrap="square" rtlCol="0">
            <a:spAutoFit/>
          </a:bodyPr>
          <a:lstStyle/>
          <a:p>
            <a:endParaRPr lang="tr-TR" smtClean="0"/>
          </a:p>
          <a:p>
            <a:r>
              <a:rPr lang="tr-TR" smtClean="0"/>
              <a:t> Veri</a:t>
            </a:r>
          </a:p>
          <a:p>
            <a:endParaRPr lang="tr-TR"/>
          </a:p>
        </p:txBody>
      </p:sp>
      <p:sp>
        <p:nvSpPr>
          <p:cNvPr id="10" name="9 Metin kutusu"/>
          <p:cNvSpPr txBox="1"/>
          <p:nvPr/>
        </p:nvSpPr>
        <p:spPr>
          <a:xfrm>
            <a:off x="3162290" y="738169"/>
            <a:ext cx="1428760" cy="523220"/>
          </a:xfrm>
          <a:prstGeom prst="rect">
            <a:avLst/>
          </a:prstGeom>
          <a:solidFill>
            <a:schemeClr val="bg1"/>
          </a:solidFill>
          <a:effectLst/>
        </p:spPr>
        <p:txBody>
          <a:bodyPr wrap="square" rtlCol="0">
            <a:spAutoFit/>
          </a:bodyPr>
          <a:lstStyle/>
          <a:p>
            <a:r>
              <a:rPr lang="tr-TR" sz="1400" smtClean="0"/>
              <a:t>Sürekli</a:t>
            </a:r>
          </a:p>
          <a:p>
            <a:r>
              <a:rPr lang="tr-TR" sz="1400" smtClean="0"/>
              <a:t>İzleme</a:t>
            </a:r>
            <a:endParaRPr lang="tr-TR" sz="1400"/>
          </a:p>
        </p:txBody>
      </p:sp>
      <p:sp>
        <p:nvSpPr>
          <p:cNvPr id="11" name="10 Metin kutusu"/>
          <p:cNvSpPr txBox="1"/>
          <p:nvPr/>
        </p:nvSpPr>
        <p:spPr>
          <a:xfrm>
            <a:off x="1971657" y="1714488"/>
            <a:ext cx="1428760" cy="523220"/>
          </a:xfrm>
          <a:prstGeom prst="rect">
            <a:avLst/>
          </a:prstGeom>
          <a:solidFill>
            <a:schemeClr val="bg1"/>
          </a:solidFill>
          <a:effectLst/>
        </p:spPr>
        <p:txBody>
          <a:bodyPr wrap="square" rtlCol="0">
            <a:spAutoFit/>
          </a:bodyPr>
          <a:lstStyle/>
          <a:p>
            <a:r>
              <a:rPr lang="tr-TR" sz="1400" smtClean="0"/>
              <a:t>Pekiştirmek</a:t>
            </a:r>
          </a:p>
          <a:p>
            <a:endParaRPr lang="tr-TR" sz="1400"/>
          </a:p>
        </p:txBody>
      </p:sp>
      <p:sp>
        <p:nvSpPr>
          <p:cNvPr id="12" name="11 Metin kutusu"/>
          <p:cNvSpPr txBox="1"/>
          <p:nvPr/>
        </p:nvSpPr>
        <p:spPr>
          <a:xfrm>
            <a:off x="1938319" y="2867021"/>
            <a:ext cx="1500198" cy="523220"/>
          </a:xfrm>
          <a:prstGeom prst="rect">
            <a:avLst/>
          </a:prstGeom>
          <a:solidFill>
            <a:schemeClr val="bg1"/>
          </a:solidFill>
          <a:effectLst/>
        </p:spPr>
        <p:txBody>
          <a:bodyPr wrap="square" rtlCol="0">
            <a:spAutoFit/>
          </a:bodyPr>
          <a:lstStyle/>
          <a:p>
            <a:r>
              <a:rPr lang="tr-TR" sz="1400" smtClean="0"/>
              <a:t>Karşılaştırmak</a:t>
            </a:r>
          </a:p>
          <a:p>
            <a:endParaRPr lang="tr-TR" sz="1400"/>
          </a:p>
        </p:txBody>
      </p:sp>
      <p:sp>
        <p:nvSpPr>
          <p:cNvPr id="13" name="12 Metin kutusu"/>
          <p:cNvSpPr txBox="1"/>
          <p:nvPr/>
        </p:nvSpPr>
        <p:spPr>
          <a:xfrm>
            <a:off x="2214546" y="4143380"/>
            <a:ext cx="1428760" cy="523220"/>
          </a:xfrm>
          <a:prstGeom prst="rect">
            <a:avLst/>
          </a:prstGeom>
          <a:solidFill>
            <a:schemeClr val="bg1"/>
          </a:solidFill>
          <a:effectLst/>
        </p:spPr>
        <p:txBody>
          <a:bodyPr wrap="square" rtlCol="0">
            <a:spAutoFit/>
          </a:bodyPr>
          <a:lstStyle/>
          <a:p>
            <a:r>
              <a:rPr lang="tr-TR" sz="1400" smtClean="0"/>
              <a:t>Geliştirmek</a:t>
            </a:r>
          </a:p>
          <a:p>
            <a:endParaRPr lang="tr-TR" sz="1400"/>
          </a:p>
        </p:txBody>
      </p:sp>
      <p:sp>
        <p:nvSpPr>
          <p:cNvPr id="14" name="13 Metin kutusu"/>
          <p:cNvSpPr txBox="1"/>
          <p:nvPr/>
        </p:nvSpPr>
        <p:spPr>
          <a:xfrm>
            <a:off x="5429256" y="1191268"/>
            <a:ext cx="1428760" cy="523220"/>
          </a:xfrm>
          <a:prstGeom prst="rect">
            <a:avLst/>
          </a:prstGeom>
          <a:solidFill>
            <a:schemeClr val="bg1"/>
          </a:solidFill>
          <a:effectLst/>
        </p:spPr>
        <p:txBody>
          <a:bodyPr wrap="square" rtlCol="0">
            <a:spAutoFit/>
          </a:bodyPr>
          <a:lstStyle/>
          <a:p>
            <a:r>
              <a:rPr lang="tr-TR" sz="1400" smtClean="0"/>
              <a:t>Önlem</a:t>
            </a:r>
          </a:p>
          <a:p>
            <a:endParaRPr lang="tr-TR" sz="1400"/>
          </a:p>
        </p:txBody>
      </p:sp>
      <p:sp>
        <p:nvSpPr>
          <p:cNvPr id="15" name="14 Metin kutusu"/>
          <p:cNvSpPr txBox="1"/>
          <p:nvPr/>
        </p:nvSpPr>
        <p:spPr>
          <a:xfrm>
            <a:off x="5429256" y="2090728"/>
            <a:ext cx="1428760" cy="523220"/>
          </a:xfrm>
          <a:prstGeom prst="rect">
            <a:avLst/>
          </a:prstGeom>
          <a:solidFill>
            <a:schemeClr val="bg1"/>
          </a:solidFill>
          <a:effectLst/>
        </p:spPr>
        <p:txBody>
          <a:bodyPr wrap="square" rtlCol="0">
            <a:spAutoFit/>
          </a:bodyPr>
          <a:lstStyle/>
          <a:p>
            <a:r>
              <a:rPr lang="tr-TR" sz="1400" smtClean="0"/>
              <a:t>Analiz</a:t>
            </a:r>
          </a:p>
          <a:p>
            <a:endParaRPr lang="tr-TR" sz="1400"/>
          </a:p>
        </p:txBody>
      </p:sp>
      <p:sp>
        <p:nvSpPr>
          <p:cNvPr id="16" name="15 Metin kutusu"/>
          <p:cNvSpPr txBox="1"/>
          <p:nvPr/>
        </p:nvSpPr>
        <p:spPr>
          <a:xfrm>
            <a:off x="5457831" y="3752852"/>
            <a:ext cx="1428760" cy="523220"/>
          </a:xfrm>
          <a:prstGeom prst="rect">
            <a:avLst/>
          </a:prstGeom>
          <a:solidFill>
            <a:schemeClr val="bg1"/>
          </a:solidFill>
          <a:effectLst/>
        </p:spPr>
        <p:txBody>
          <a:bodyPr wrap="square" rtlCol="0">
            <a:spAutoFit/>
          </a:bodyPr>
          <a:lstStyle/>
          <a:p>
            <a:r>
              <a:rPr lang="tr-TR" sz="1400" smtClean="0"/>
              <a:t>Yapı</a:t>
            </a:r>
          </a:p>
          <a:p>
            <a:endParaRPr lang="tr-TR" sz="1400"/>
          </a:p>
        </p:txBody>
      </p:sp>
      <p:sp>
        <p:nvSpPr>
          <p:cNvPr id="17" name="16 Metin kutusu"/>
          <p:cNvSpPr txBox="1"/>
          <p:nvPr/>
        </p:nvSpPr>
        <p:spPr>
          <a:xfrm>
            <a:off x="5429256" y="4719646"/>
            <a:ext cx="1785950" cy="523220"/>
          </a:xfrm>
          <a:prstGeom prst="rect">
            <a:avLst/>
          </a:prstGeom>
          <a:solidFill>
            <a:schemeClr val="bg1"/>
          </a:solidFill>
          <a:effectLst/>
        </p:spPr>
        <p:txBody>
          <a:bodyPr wrap="square" rtlCol="0">
            <a:spAutoFit/>
          </a:bodyPr>
          <a:lstStyle/>
          <a:p>
            <a:r>
              <a:rPr lang="tr-TR" sz="1400" smtClean="0"/>
              <a:t>Standartlaştırmak</a:t>
            </a:r>
          </a:p>
          <a:p>
            <a:endParaRPr lang="tr-TR" sz="1400"/>
          </a:p>
        </p:txBody>
      </p:sp>
      <p:sp>
        <p:nvSpPr>
          <p:cNvPr id="18" name="17 Metin kutusu"/>
          <p:cNvSpPr txBox="1"/>
          <p:nvPr/>
        </p:nvSpPr>
        <p:spPr>
          <a:xfrm>
            <a:off x="3833807" y="4857760"/>
            <a:ext cx="1428760" cy="738664"/>
          </a:xfrm>
          <a:prstGeom prst="rect">
            <a:avLst/>
          </a:prstGeom>
          <a:solidFill>
            <a:schemeClr val="bg1"/>
          </a:solidFill>
          <a:effectLst/>
        </p:spPr>
        <p:txBody>
          <a:bodyPr wrap="square" rtlCol="0">
            <a:spAutoFit/>
          </a:bodyPr>
          <a:lstStyle/>
          <a:p>
            <a:r>
              <a:rPr lang="tr-TR" sz="1400" smtClean="0"/>
              <a:t>Doğrulama</a:t>
            </a:r>
          </a:p>
          <a:p>
            <a:endParaRPr lang="tr-TR" sz="1400" smtClean="0"/>
          </a:p>
          <a:p>
            <a:endParaRPr lang="tr-T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b="0" dirty="0" smtClean="0">
                <a:solidFill>
                  <a:schemeClr val="accent2">
                    <a:lumMod val="20000"/>
                    <a:lumOff val="80000"/>
                  </a:schemeClr>
                </a:solidFill>
                <a:latin typeface="Times New Roman" pitchFamily="18" charset="0"/>
                <a:cs typeface="Times New Roman" pitchFamily="18" charset="0"/>
              </a:rPr>
              <a:t>Veri Ambarı Nedir:</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000108"/>
            <a:ext cx="8183880" cy="4929222"/>
          </a:xfrm>
        </p:spPr>
        <p:txBody>
          <a:bodyPr>
            <a:normAutofit/>
          </a:bodyPr>
          <a:lstStyle/>
          <a:p>
            <a:pPr marL="265113" indent="-179388" algn="just">
              <a:buNone/>
            </a:pPr>
            <a:endParaRPr lang="tr-TR" sz="2400" dirty="0" smtClean="0">
              <a:latin typeface="Times New Roman" pitchFamily="18" charset="0"/>
              <a:cs typeface="Times New Roman" pitchFamily="18" charset="0"/>
            </a:endParaRPr>
          </a:p>
          <a:p>
            <a:pPr marL="265113" indent="-179388" algn="just">
              <a:buNone/>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“Veri ambarı özneye dayalı, bütünleşmiş, zaman dilimli ve yöneticinin karar verme işleminde yardımcı olacak biçimde toplanmış olan değişmeyen veriler topluluğudur. ”</a:t>
            </a:r>
          </a:p>
          <a:p>
            <a:pPr algn="r">
              <a:buNone/>
            </a:pPr>
            <a:r>
              <a:rPr lang="tr-TR" sz="2000" dirty="0" smtClean="0">
                <a:latin typeface="Times New Roman" pitchFamily="18" charset="0"/>
                <a:cs typeface="Times New Roman" pitchFamily="18" charset="0"/>
              </a:rPr>
              <a:t> </a:t>
            </a:r>
            <a:r>
              <a:rPr lang="tr-TR" sz="1600" dirty="0" smtClean="0"/>
              <a:t>W. H. </a:t>
            </a:r>
            <a:r>
              <a:rPr lang="tr-TR" sz="1600" dirty="0" err="1" smtClean="0"/>
              <a:t>Inmon</a:t>
            </a:r>
            <a:endParaRPr lang="tr-TR" sz="1600" dirty="0" smtClean="0"/>
          </a:p>
          <a:p>
            <a:pPr marL="265113" indent="1588">
              <a:buNone/>
            </a:pPr>
            <a:endParaRPr lang="tr-TR" sz="2400" dirty="0" smtClean="0">
              <a:latin typeface="Times New Roman" pitchFamily="18" charset="0"/>
              <a:cs typeface="Times New Roman" pitchFamily="18" charset="0"/>
            </a:endParaRPr>
          </a:p>
          <a:p>
            <a:pPr marL="82550" indent="1588" algn="just">
              <a:buNone/>
            </a:pPr>
            <a:endParaRPr lang="tr-TR" sz="2400" dirty="0" smtClean="0">
              <a:latin typeface="Times New Roman" pitchFamily="18" charset="0"/>
              <a:cs typeface="Times New Roman" pitchFamily="18" charset="0"/>
            </a:endParaRPr>
          </a:p>
          <a:p>
            <a:pPr marL="82550" indent="1588" algn="just">
              <a:buNone/>
            </a:pPr>
            <a:r>
              <a:rPr lang="tr-TR" sz="2000" dirty="0" smtClean="0">
                <a:latin typeface="Times New Roman" pitchFamily="18" charset="0"/>
                <a:cs typeface="Times New Roman" pitchFamily="18" charset="0"/>
              </a:rPr>
              <a:t>Bu açıklama veri ambarına ilişkin önemli özellikleri göstermektedir. Dört anahtar kelime</a:t>
            </a:r>
            <a:r>
              <a:rPr lang="tr-TR" sz="2000" b="1" dirty="0" smtClean="0">
                <a:latin typeface="Times New Roman" pitchFamily="18" charset="0"/>
                <a:cs typeface="Times New Roman" pitchFamily="18" charset="0"/>
              </a:rPr>
              <a:t>, özneye dayalı, bütünleşmiş, zaman dilimli </a:t>
            </a:r>
            <a:r>
              <a:rPr lang="tr-TR" sz="2000" dirty="0" smtClean="0">
                <a:latin typeface="Times New Roman" pitchFamily="18" charset="0"/>
                <a:cs typeface="Times New Roman" pitchFamily="18" charset="0"/>
              </a:rPr>
              <a:t>ve </a:t>
            </a:r>
            <a:r>
              <a:rPr lang="tr-TR" sz="2000" b="1" dirty="0" smtClean="0">
                <a:latin typeface="Times New Roman" pitchFamily="18" charset="0"/>
                <a:cs typeface="Times New Roman" pitchFamily="18" charset="0"/>
              </a:rPr>
              <a:t>değişmeyen kavramları </a:t>
            </a:r>
            <a:r>
              <a:rPr lang="tr-TR" sz="2000" dirty="0" smtClean="0">
                <a:latin typeface="Times New Roman" pitchFamily="18" charset="0"/>
                <a:cs typeface="Times New Roman" pitchFamily="18" charset="0"/>
              </a:rPr>
              <a:t>veri ambarlarını, ilişkisel veri tabanı sistemleri, hareket işleme (</a:t>
            </a:r>
            <a:r>
              <a:rPr lang="tr-TR" sz="1800" i="1" dirty="0" err="1" smtClean="0">
                <a:latin typeface="Times New Roman" pitchFamily="18" charset="0"/>
                <a:cs typeface="Times New Roman" pitchFamily="18" charset="0"/>
              </a:rPr>
              <a:t>transaction</a:t>
            </a:r>
            <a:r>
              <a:rPr lang="tr-TR" sz="1800" i="1" dirty="0" smtClean="0">
                <a:latin typeface="Times New Roman" pitchFamily="18" charset="0"/>
                <a:cs typeface="Times New Roman" pitchFamily="18" charset="0"/>
              </a:rPr>
              <a:t> </a:t>
            </a:r>
            <a:r>
              <a:rPr lang="tr-TR" sz="1800" i="1" dirty="0" err="1" smtClean="0">
                <a:latin typeface="Times New Roman" pitchFamily="18" charset="0"/>
                <a:cs typeface="Times New Roman" pitchFamily="18" charset="0"/>
              </a:rPr>
              <a:t>processing</a:t>
            </a:r>
            <a:r>
              <a:rPr lang="tr-TR" sz="2000" dirty="0" smtClean="0">
                <a:latin typeface="Times New Roman" pitchFamily="18" charset="0"/>
                <a:cs typeface="Times New Roman" pitchFamily="18" charset="0"/>
              </a:rPr>
              <a:t>) sistemleri ve dosya sistemleri gibi diğer veri ambar sistemlerinden ayırmaktadır.</a:t>
            </a:r>
          </a:p>
          <a:p>
            <a:pPr>
              <a:buNone/>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13</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b="0" smtClean="0">
                <a:solidFill>
                  <a:schemeClr val="accent2">
                    <a:lumMod val="20000"/>
                    <a:lumOff val="80000"/>
                  </a:schemeClr>
                </a:solidFill>
                <a:latin typeface="Times New Roman" pitchFamily="18" charset="0"/>
                <a:cs typeface="Times New Roman" pitchFamily="18" charset="0"/>
              </a:rPr>
              <a:t>Veri ambarları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928670"/>
            <a:ext cx="8183880" cy="5286412"/>
          </a:xfrm>
        </p:spPr>
        <p:txBody>
          <a:bodyPr>
            <a:normAutofit/>
          </a:bodyPr>
          <a:lstStyle/>
          <a:p>
            <a:pPr marL="265113" indent="-179388" algn="just">
              <a:buNone/>
            </a:pPr>
            <a:r>
              <a:rPr lang="tr-TR" sz="2200" smtClean="0">
                <a:latin typeface="Times New Roman" pitchFamily="18" charset="0"/>
                <a:cs typeface="Times New Roman" pitchFamily="18" charset="0"/>
              </a:rPr>
              <a:t>  </a:t>
            </a:r>
            <a:r>
              <a:rPr lang="tr-TR" sz="2200" b="1" smtClean="0">
                <a:latin typeface="Times New Roman" pitchFamily="18" charset="0"/>
                <a:cs typeface="Times New Roman" pitchFamily="18" charset="0"/>
              </a:rPr>
              <a:t>Veri ambarlarında</a:t>
            </a:r>
            <a:r>
              <a:rPr lang="tr-TR" sz="2200" smtClean="0">
                <a:latin typeface="Times New Roman" pitchFamily="18" charset="0"/>
                <a:cs typeface="Times New Roman" pitchFamily="18" charset="0"/>
              </a:rPr>
              <a:t> tutulan veriler, işletmelerin faaliyetlerinden elde edilmiş olan, ancak farklı bir yapıda ve farklı bir fiziksel ortamda tutulan, bilgi (information, knowledge) üretmeye yönelik verilerdir. </a:t>
            </a:r>
          </a:p>
          <a:p>
            <a:pPr marL="265113" indent="-179388" algn="just">
              <a:buNone/>
            </a:pPr>
            <a:r>
              <a:rPr lang="tr-TR" sz="2200" smtClean="0">
                <a:latin typeface="Times New Roman" pitchFamily="18" charset="0"/>
                <a:cs typeface="Times New Roman" pitchFamily="18" charset="0"/>
              </a:rPr>
              <a:t> </a:t>
            </a:r>
          </a:p>
          <a:p>
            <a:pPr marL="265113" indent="-179388" algn="just">
              <a:buNone/>
            </a:pPr>
            <a:r>
              <a:rPr lang="tr-TR" sz="2200" smtClean="0">
                <a:latin typeface="Times New Roman" pitchFamily="18" charset="0"/>
                <a:cs typeface="Times New Roman" pitchFamily="18" charset="0"/>
              </a:rPr>
              <a:t>  Bu verilerden bazılarının her departmanın kendi kullanım amacına hizmet edecek şekilde ayrılmasıyla "</a:t>
            </a:r>
            <a:r>
              <a:rPr lang="tr-TR" sz="2200" b="1" smtClean="0">
                <a:latin typeface="Times New Roman" pitchFamily="18" charset="0"/>
                <a:cs typeface="Times New Roman" pitchFamily="18" charset="0"/>
              </a:rPr>
              <a:t>data mart</a:t>
            </a:r>
            <a:r>
              <a:rPr lang="tr-TR" sz="2200" smtClean="0">
                <a:latin typeface="Times New Roman" pitchFamily="18" charset="0"/>
                <a:cs typeface="Times New Roman" pitchFamily="18" charset="0"/>
              </a:rPr>
              <a:t>" olarak isimlendirilen her departmana özel veri tabanları oluşmuştur. </a:t>
            </a:r>
          </a:p>
          <a:p>
            <a:pPr marL="265113" indent="-179388" algn="just">
              <a:buNone/>
            </a:pPr>
            <a:endParaRPr lang="tr-TR" sz="2200" smtClean="0">
              <a:latin typeface="Times New Roman" pitchFamily="18" charset="0"/>
              <a:cs typeface="Times New Roman" pitchFamily="18" charset="0"/>
            </a:endParaRPr>
          </a:p>
          <a:p>
            <a:pPr marL="265113" indent="-179388" algn="just">
              <a:buNone/>
            </a:pPr>
            <a:r>
              <a:rPr lang="tr-TR" sz="2200" smtClean="0">
                <a:latin typeface="Times New Roman" pitchFamily="18" charset="0"/>
                <a:cs typeface="Times New Roman" pitchFamily="18" charset="0"/>
              </a:rPr>
              <a:t>  "</a:t>
            </a:r>
            <a:r>
              <a:rPr lang="tr-TR" sz="2200" b="1" smtClean="0">
                <a:latin typeface="Times New Roman" pitchFamily="18" charset="0"/>
                <a:cs typeface="Times New Roman" pitchFamily="18" charset="0"/>
              </a:rPr>
              <a:t>Veri madenciliği</a:t>
            </a:r>
            <a:r>
              <a:rPr lang="tr-TR" sz="2200" smtClean="0">
                <a:latin typeface="Times New Roman" pitchFamily="18" charset="0"/>
                <a:cs typeface="Times New Roman" pitchFamily="18" charset="0"/>
              </a:rPr>
              <a:t>" ise bu verilerden çeşitli teknikler, algoritmalar ve sorgulamalarla anlamlı bilgiler keşfetmektir. Veriye dayalı stratejik karar destek sistemlerinin tümü sonuçta "</a:t>
            </a:r>
            <a:r>
              <a:rPr lang="tr-TR" sz="2200" b="1" smtClean="0">
                <a:latin typeface="Times New Roman" pitchFamily="18" charset="0"/>
                <a:cs typeface="Times New Roman" pitchFamily="18" charset="0"/>
              </a:rPr>
              <a:t>iş zekası (business intelligence) çözümleri</a:t>
            </a:r>
            <a:r>
              <a:rPr lang="tr-TR" sz="2200" smtClean="0">
                <a:latin typeface="Times New Roman" pitchFamily="18" charset="0"/>
                <a:cs typeface="Times New Roman" pitchFamily="18" charset="0"/>
              </a:rPr>
              <a:t>" olarak isimlendirilmektedir. </a:t>
            </a:r>
          </a:p>
          <a:p>
            <a:pPr marL="265113" indent="-179388" algn="just">
              <a:buNone/>
            </a:pPr>
            <a:endParaRPr lang="tr-TR" sz="2200" smtClean="0">
              <a:latin typeface="Times New Roman" pitchFamily="18" charset="0"/>
              <a:cs typeface="Times New Roman" pitchFamily="18" charset="0"/>
            </a:endParaRPr>
          </a:p>
          <a:p>
            <a:pPr marL="265113" indent="-179388" algn="just">
              <a:buNone/>
            </a:pPr>
            <a:endParaRPr lang="tr-TR" sz="22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14</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smtClean="0"/>
              <a:t/>
            </a:r>
            <a:br>
              <a:rPr lang="tr-TR" smtClean="0"/>
            </a:br>
            <a:r>
              <a:rPr lang="tr-TR" b="0" smtClean="0">
                <a:solidFill>
                  <a:schemeClr val="accent2">
                    <a:lumMod val="20000"/>
                    <a:lumOff val="80000"/>
                  </a:schemeClr>
                </a:solidFill>
                <a:latin typeface="Times New Roman" pitchFamily="18" charset="0"/>
                <a:cs typeface="Times New Roman" pitchFamily="18" charset="0"/>
              </a:rPr>
              <a:t>Veri Ambarı Tanımı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000108"/>
            <a:ext cx="8183880" cy="4929222"/>
          </a:xfrm>
        </p:spPr>
        <p:txBody>
          <a:bodyPr>
            <a:normAutofit/>
          </a:bodyPr>
          <a:lstStyle/>
          <a:p>
            <a:pPr marL="265113" indent="-179388" algn="just">
              <a:buNone/>
            </a:pPr>
            <a:endParaRPr lang="tr-TR" dirty="0" smtClean="0">
              <a:latin typeface="Times New Roman" pitchFamily="18" charset="0"/>
              <a:cs typeface="Times New Roman" pitchFamily="18" charset="0"/>
            </a:endParaRPr>
          </a:p>
          <a:p>
            <a:pPr algn="just">
              <a:buNone/>
            </a:pPr>
            <a:r>
              <a:rPr lang="tr-TR" smtClean="0">
                <a:latin typeface="Times New Roman" pitchFamily="18" charset="0"/>
                <a:cs typeface="Times New Roman" pitchFamily="18" charset="0"/>
              </a:rPr>
              <a:t> </a:t>
            </a:r>
          </a:p>
          <a:p>
            <a:pPr algn="just">
              <a:buNone/>
            </a:pPr>
            <a:endParaRPr lang="tr-TR" smtClean="0">
              <a:latin typeface="Times New Roman" pitchFamily="18" charset="0"/>
              <a:cs typeface="Times New Roman" pitchFamily="18" charset="0"/>
            </a:endParaRPr>
          </a:p>
          <a:p>
            <a:pPr algn="just">
              <a:buNone/>
            </a:pPr>
            <a:r>
              <a:rPr lang="tr-TR" b="1" i="1" smtClean="0">
                <a:latin typeface="Times New Roman" pitchFamily="18" charset="0"/>
                <a:cs typeface="Times New Roman" pitchFamily="18" charset="0"/>
              </a:rPr>
              <a:t>  Veri ambarı</a:t>
            </a:r>
            <a:r>
              <a:rPr lang="tr-TR" i="1" smtClean="0">
                <a:latin typeface="Times New Roman" pitchFamily="18" charset="0"/>
                <a:cs typeface="Times New Roman" pitchFamily="18" charset="0"/>
              </a:rPr>
              <a:t>, </a:t>
            </a:r>
            <a:r>
              <a:rPr lang="tr-TR" smtClean="0">
                <a:latin typeface="Times New Roman" pitchFamily="18" charset="0"/>
                <a:cs typeface="Times New Roman" pitchFamily="18" charset="0"/>
              </a:rPr>
              <a:t>bir kurumda gerçekleşen tüm operasyonel işlemlerin en alt düzeydeki verilerine kadar inebilen, etkili analiz yapılabilmesi için özel olarak modellenen, tarihsel derinliği olan, operasyonel sistemlerden fiziksel olarak farklı ortamdaki yapı üzerinde gerçekleşen süreçlerin toplamıdır. </a:t>
            </a:r>
          </a:p>
          <a:p>
            <a:pPr marL="265113" indent="-179388" algn="just">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15</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pic>
        <p:nvPicPr>
          <p:cNvPr id="14338" name="Picture 2" descr="http://www.ceytech.com.tr/genel/profil.png"/>
          <p:cNvPicPr>
            <a:picLocks noChangeAspect="1" noChangeArrowheads="1"/>
          </p:cNvPicPr>
          <p:nvPr/>
        </p:nvPicPr>
        <p:blipFill>
          <a:blip r:embed="rId3"/>
          <a:srcRect/>
          <a:stretch>
            <a:fillRect/>
          </a:stretch>
        </p:blipFill>
        <p:spPr bwMode="auto">
          <a:xfrm flipH="1">
            <a:off x="6215073" y="785794"/>
            <a:ext cx="1801945" cy="1472292"/>
          </a:xfrm>
          <a:prstGeom prst="rect">
            <a:avLst/>
          </a:prstGeom>
          <a:noFill/>
          <a:effectLst>
            <a:glow rad="228600">
              <a:schemeClr val="accent2">
                <a:satMod val="175000"/>
                <a:alpha val="40000"/>
              </a:schemeClr>
            </a:glow>
            <a:outerShdw blurRad="76200" dir="18900000" sy="23000" kx="-1200000" algn="bl" rotWithShape="0">
              <a:prstClr val="black">
                <a:alpha val="20000"/>
              </a:prst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2920" y="1000108"/>
            <a:ext cx="8183880" cy="4929222"/>
          </a:xfrm>
        </p:spPr>
        <p:txBody>
          <a:bodyPr>
            <a:normAutofit/>
          </a:bodyPr>
          <a:lstStyle/>
          <a:p>
            <a:pPr marL="265113" indent="-179388" algn="just">
              <a:buNone/>
            </a:pPr>
            <a:endParaRPr lang="tr-TR" sz="2400" dirty="0" smtClean="0">
              <a:latin typeface="Times New Roman" pitchFamily="18" charset="0"/>
              <a:cs typeface="Times New Roman" pitchFamily="18" charset="0"/>
            </a:endParaRPr>
          </a:p>
          <a:p>
            <a:pPr marL="265113" indent="-179388" algn="just">
              <a:buNone/>
            </a:pPr>
            <a:r>
              <a:rPr lang="tr-TR" sz="2400" smtClean="0">
                <a:latin typeface="Times New Roman" pitchFamily="18" charset="0"/>
                <a:cs typeface="Times New Roman" pitchFamily="18" charset="0"/>
              </a:rPr>
              <a:t>  </a:t>
            </a:r>
            <a:r>
              <a:rPr lang="tr-TR" sz="2000" smtClean="0"/>
              <a:t>Gupta (1999) </a:t>
            </a:r>
            <a:r>
              <a:rPr lang="tr-TR" sz="2000" b="1" i="1" smtClean="0"/>
              <a:t>veri ambarını</a:t>
            </a:r>
            <a:r>
              <a:rPr lang="tr-TR" sz="2000" i="1" smtClean="0"/>
              <a:t> </a:t>
            </a:r>
            <a:r>
              <a:rPr lang="tr-TR" sz="2000" smtClean="0"/>
              <a:t>şu şekilde tanımlamaktadır:</a:t>
            </a:r>
          </a:p>
          <a:p>
            <a:pPr marL="265113" indent="-179388" algn="just">
              <a:buNone/>
            </a:pPr>
            <a:r>
              <a:rPr lang="tr-TR" sz="2000" smtClean="0"/>
              <a:t> </a:t>
            </a:r>
          </a:p>
          <a:p>
            <a:pPr marL="265113" indent="-179388" algn="just">
              <a:buNone/>
            </a:pPr>
            <a:r>
              <a:rPr lang="tr-TR" sz="2000" smtClean="0"/>
              <a:t> </a:t>
            </a:r>
            <a:r>
              <a:rPr lang="tr-TR" sz="2000" b="1" i="1" smtClean="0"/>
              <a:t>Veri ambarı</a:t>
            </a:r>
            <a:r>
              <a:rPr lang="tr-TR" sz="2000" i="1" smtClean="0"/>
              <a:t>, </a:t>
            </a:r>
            <a:r>
              <a:rPr lang="tr-TR" sz="2000" smtClean="0"/>
              <a:t>yapılandırılmış ve genişlemeye müsait, çeşitli operasyonlardan elde edilen verilerin nasıl aktarılacağının önceden işletmenin yapısına uygun biçimde tasarlanıp tespit edildiği, anlamlı geçmişe sahip verilerin tutulduğu, verilerin ve sorgulamaların basit işletme terimleriyle ifade edildiği ve hızlı analiz yapabilme ihtiyacına cevap veren veri depolama, erişme, sorgulama sistemleridir. </a:t>
            </a:r>
          </a:p>
          <a:p>
            <a:pPr marL="265113" indent="-179388" algn="just">
              <a:buNone/>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16</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
        <p:nvSpPr>
          <p:cNvPr id="8" name="1 Başlık"/>
          <p:cNvSpPr txBox="1">
            <a:spLocks/>
          </p:cNvSpPr>
          <p:nvPr/>
        </p:nvSpPr>
        <p:spPr>
          <a:xfrm>
            <a:off x="428596" y="428604"/>
            <a:ext cx="8183880" cy="534338"/>
          </a:xfrm>
          <a:prstGeom prst="rect">
            <a:avLst/>
          </a:prstGeom>
        </p:spPr>
        <p:txBody>
          <a:bodyPr vert="horz" anchor="b">
            <a:normAutofit fontScale="2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
            </a:r>
            <a:br>
              <a:rPr kumimoji="0" lang="tr-TR"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br>
            <a:r>
              <a:rPr lang="tr-TR" sz="12800" smtClean="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rPr>
              <a:t>Veri Ambarı Tanımı :</a:t>
            </a:r>
            <a:endParaRPr lang="tr-TR" sz="7100" dirty="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endParaRPr>
          </a:p>
        </p:txBody>
      </p:sp>
      <p:pic>
        <p:nvPicPr>
          <p:cNvPr id="9" name="Picture 2" descr="http://www.ceytech.com.tr/genel/profil.png"/>
          <p:cNvPicPr>
            <a:picLocks noChangeAspect="1" noChangeArrowheads="1"/>
          </p:cNvPicPr>
          <p:nvPr/>
        </p:nvPicPr>
        <p:blipFill>
          <a:blip r:embed="rId3">
            <a:duotone>
              <a:schemeClr val="accent6">
                <a:shade val="45000"/>
                <a:satMod val="135000"/>
              </a:schemeClr>
              <a:prstClr val="white"/>
            </a:duotone>
          </a:blip>
          <a:stretch>
            <a:fillRect/>
          </a:stretch>
        </p:blipFill>
        <p:spPr bwMode="auto">
          <a:xfrm>
            <a:off x="785787" y="4929198"/>
            <a:ext cx="1857387" cy="1500198"/>
          </a:xfrm>
          <a:prstGeom prst="rect">
            <a:avLst/>
          </a:prstGeom>
          <a:noFill/>
          <a:ln>
            <a:noFill/>
          </a:ln>
          <a:effectLst>
            <a:outerShdw blurRad="76200" dir="13500000" sy="23000" kx="1200000" algn="br" rotWithShape="0">
              <a:prstClr val="black">
                <a:alpha val="2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smtClean="0"/>
              <a:t/>
            </a:r>
            <a:br>
              <a:rPr lang="tr-TR" smtClean="0"/>
            </a:br>
            <a:r>
              <a:rPr lang="tr-TR" b="0" smtClean="0">
                <a:solidFill>
                  <a:schemeClr val="accent2">
                    <a:lumMod val="20000"/>
                    <a:lumOff val="80000"/>
                  </a:schemeClr>
                </a:solidFill>
                <a:latin typeface="Times New Roman" pitchFamily="18" charset="0"/>
                <a:cs typeface="Times New Roman" pitchFamily="18" charset="0"/>
              </a:rPr>
              <a:t>Veri Ambarlarının  Kullanım  Amacı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571612"/>
            <a:ext cx="7998170" cy="4357718"/>
          </a:xfrm>
        </p:spPr>
        <p:txBody>
          <a:bodyPr>
            <a:normAutofit/>
          </a:bodyPr>
          <a:lstStyle/>
          <a:p>
            <a:pPr algn="just">
              <a:buFont typeface="Wingdings" pitchFamily="2" charset="2"/>
              <a:buChar char="v"/>
            </a:pPr>
            <a:r>
              <a:rPr lang="tr-TR" smtClean="0">
                <a:latin typeface="Times New Roman" pitchFamily="18" charset="0"/>
                <a:cs typeface="Times New Roman" pitchFamily="18" charset="0"/>
              </a:rPr>
              <a:t>Müşterilerin gizli kalmış satın alma eğilimlerini tespit etmek ,</a:t>
            </a:r>
          </a:p>
          <a:p>
            <a:pPr algn="just">
              <a:buFont typeface="Wingdings" pitchFamily="2" charset="2"/>
              <a:buChar char="v"/>
            </a:pPr>
            <a:r>
              <a:rPr lang="tr-TR" smtClean="0">
                <a:latin typeface="Times New Roman" pitchFamily="18" charset="0"/>
                <a:cs typeface="Times New Roman" pitchFamily="18" charset="0"/>
              </a:rPr>
              <a:t>Satış analizi ve trendler üzerine odaklanmak,</a:t>
            </a:r>
          </a:p>
          <a:p>
            <a:pPr algn="just">
              <a:buFont typeface="Wingdings" pitchFamily="2" charset="2"/>
              <a:buChar char="v"/>
            </a:pPr>
            <a:r>
              <a:rPr lang="tr-TR" smtClean="0">
                <a:latin typeface="Times New Roman" pitchFamily="18" charset="0"/>
                <a:cs typeface="Times New Roman" pitchFamily="18" charset="0"/>
              </a:rPr>
              <a:t>Finansal analiz yapabilmek,</a:t>
            </a:r>
          </a:p>
          <a:p>
            <a:pPr algn="just">
              <a:buFont typeface="Wingdings" pitchFamily="2" charset="2"/>
              <a:buChar char="v"/>
            </a:pPr>
            <a:r>
              <a:rPr lang="tr-TR" smtClean="0">
                <a:latin typeface="Times New Roman" pitchFamily="18" charset="0"/>
                <a:cs typeface="Times New Roman" pitchFamily="18" charset="0"/>
              </a:rPr>
              <a:t>Karar destek sistemleri için Stratejik Analiz yapabilmek. </a:t>
            </a:r>
          </a:p>
          <a:p>
            <a:pPr marL="265113" indent="-179388" algn="just">
              <a:buFont typeface="Wingdings" pitchFamily="2" charset="2"/>
              <a:buChar char="v"/>
            </a:pP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17</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smtClean="0"/>
              <a:t/>
            </a:r>
            <a:br>
              <a:rPr lang="tr-TR" smtClean="0"/>
            </a:br>
            <a:r>
              <a:rPr lang="tr-TR" b="0" smtClean="0">
                <a:solidFill>
                  <a:schemeClr val="accent2">
                    <a:lumMod val="20000"/>
                    <a:lumOff val="80000"/>
                  </a:schemeClr>
                </a:solidFill>
                <a:latin typeface="Times New Roman" pitchFamily="18" charset="0"/>
                <a:cs typeface="Times New Roman" pitchFamily="18" charset="0"/>
              </a:rPr>
              <a:t>Veri Ambarlarına Neden İhtiyaç Var?</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000108"/>
            <a:ext cx="8183880" cy="4929222"/>
          </a:xfrm>
        </p:spPr>
        <p:txBody>
          <a:bodyPr>
            <a:normAutofit/>
          </a:bodyPr>
          <a:lstStyle/>
          <a:p>
            <a:pPr marL="265113" indent="-179388" algn="just">
              <a:buNone/>
            </a:pPr>
            <a:r>
              <a:rPr lang="tr-TR" sz="2200" smtClean="0">
                <a:latin typeface="Times New Roman" pitchFamily="18" charset="0"/>
                <a:cs typeface="Times New Roman" pitchFamily="18" charset="0"/>
              </a:rPr>
              <a:t>  </a:t>
            </a:r>
          </a:p>
          <a:p>
            <a:pPr marL="265113" indent="-179388" algn="just">
              <a:buNone/>
            </a:pPr>
            <a:r>
              <a:rPr lang="tr-TR" sz="2200" smtClean="0">
                <a:latin typeface="Times New Roman" pitchFamily="18" charset="0"/>
                <a:cs typeface="Times New Roman" pitchFamily="18" charset="0"/>
              </a:rPr>
              <a:t>Mevcut bilgi sistemlerinde çeşitli raporların zaten eskiden beri üretilmekte olduğu bir gerçek. Ama bu veriler, bilgiler ve raporlar </a:t>
            </a:r>
            <a:r>
              <a:rPr lang="tr-TR" sz="2200" i="1" smtClean="0">
                <a:latin typeface="Times New Roman" pitchFamily="18" charset="0"/>
                <a:cs typeface="Times New Roman" pitchFamily="18" charset="0"/>
              </a:rPr>
              <a:t>veri ambarı </a:t>
            </a:r>
            <a:r>
              <a:rPr lang="tr-TR" sz="2200" smtClean="0">
                <a:latin typeface="Times New Roman" pitchFamily="18" charset="0"/>
                <a:cs typeface="Times New Roman" pitchFamily="18" charset="0"/>
              </a:rPr>
              <a:t>uygulamalarından önce daha çok geçmişin özetlenmesi şeklindeydi.</a:t>
            </a:r>
          </a:p>
          <a:p>
            <a:pPr marL="265113" indent="-179388" algn="just">
              <a:buNone/>
            </a:pPr>
            <a:endParaRPr lang="tr-TR" sz="2200" smtClean="0">
              <a:latin typeface="Times New Roman" pitchFamily="18" charset="0"/>
              <a:cs typeface="Times New Roman" pitchFamily="18" charset="0"/>
            </a:endParaRPr>
          </a:p>
          <a:p>
            <a:pPr marL="265113" indent="-179388" algn="just">
              <a:buNone/>
            </a:pPr>
            <a:endParaRPr lang="tr-TR" smtClean="0">
              <a:effectLst>
                <a:outerShdw blurRad="38100" dist="38100" dir="2700000" algn="tl">
                  <a:srgbClr val="000000">
                    <a:alpha val="43137"/>
                  </a:srgbClr>
                </a:outerShdw>
              </a:effectLst>
              <a:latin typeface="Times New Roman" pitchFamily="18" charset="0"/>
              <a:cs typeface="Times New Roman" pitchFamily="18" charset="0"/>
            </a:endParaRPr>
          </a:p>
          <a:p>
            <a:pPr marL="265113" indent="-179388" algn="just">
              <a:buNone/>
            </a:pPr>
            <a:r>
              <a:rPr lang="tr-TR" smtClean="0">
                <a:effectLst>
                  <a:outerShdw blurRad="38100" dist="38100" dir="2700000" algn="tl">
                    <a:srgbClr val="000000">
                      <a:alpha val="43137"/>
                    </a:srgbClr>
                  </a:outerShdw>
                </a:effectLst>
                <a:latin typeface="Times New Roman" pitchFamily="18" charset="0"/>
                <a:cs typeface="Times New Roman" pitchFamily="18" charset="0"/>
              </a:rPr>
              <a:t>"Veri ambarina duyulan ihtiyaç, bilgiye olan ihtiyacın farklılaşmasından da  kaynaklanmaktadır." </a:t>
            </a:r>
          </a:p>
          <a:p>
            <a:pPr marL="265113" indent="-179388" algn="just">
              <a:buNone/>
            </a:pPr>
            <a:endParaRPr lang="tr-TR" sz="2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18</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smtClean="0"/>
              <a:t/>
            </a:r>
            <a:br>
              <a:rPr lang="tr-TR" smtClean="0"/>
            </a:br>
            <a:r>
              <a:rPr lang="tr-TR" b="0" smtClean="0">
                <a:solidFill>
                  <a:schemeClr val="accent2">
                    <a:lumMod val="20000"/>
                    <a:lumOff val="80000"/>
                  </a:schemeClr>
                </a:solidFill>
                <a:latin typeface="Times New Roman" pitchFamily="18" charset="0"/>
                <a:cs typeface="Times New Roman" pitchFamily="18" charset="0"/>
              </a:rPr>
              <a:t>Veri Ambarlarına Neden İhtiyaç Var?</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000108"/>
            <a:ext cx="8183880" cy="4929222"/>
          </a:xfrm>
        </p:spPr>
        <p:txBody>
          <a:bodyPr>
            <a:normAutofit fontScale="92500" lnSpcReduction="10000"/>
          </a:bodyPr>
          <a:lstStyle/>
          <a:p>
            <a:pPr marL="265113" indent="-179388" algn="just">
              <a:buNone/>
            </a:pPr>
            <a:r>
              <a:rPr lang="tr-TR" sz="2200" smtClean="0">
                <a:latin typeface="Times New Roman" pitchFamily="18" charset="0"/>
                <a:cs typeface="Times New Roman" pitchFamily="18" charset="0"/>
              </a:rPr>
              <a:t>  </a:t>
            </a:r>
          </a:p>
          <a:p>
            <a:pPr marL="265113" indent="-179388" algn="just">
              <a:buNone/>
            </a:pPr>
            <a:r>
              <a:rPr lang="tr-TR" sz="2400" smtClean="0">
                <a:latin typeface="Times New Roman" pitchFamily="18" charset="0"/>
                <a:cs typeface="Times New Roman" pitchFamily="18" charset="0"/>
              </a:rPr>
              <a:t>  </a:t>
            </a:r>
            <a:r>
              <a:rPr lang="tr-TR" sz="2400" smtClean="0">
                <a:effectLst>
                  <a:outerShdw blurRad="38100" dist="38100" dir="2700000" algn="tl">
                    <a:srgbClr val="000000">
                      <a:alpha val="43137"/>
                    </a:srgbClr>
                  </a:outerShdw>
                </a:effectLst>
                <a:latin typeface="Times New Roman" pitchFamily="18" charset="0"/>
                <a:cs typeface="Times New Roman" pitchFamily="18" charset="0"/>
              </a:rPr>
              <a:t>Bilgi edinme kültürü daha önce raporlama anlamına gelirken şimdi keşfedilen bilgi anlam kazanmıştır. </a:t>
            </a:r>
          </a:p>
          <a:p>
            <a:pPr marL="265113" indent="-179388" algn="just">
              <a:buNone/>
            </a:pPr>
            <a:endParaRPr lang="tr-TR" sz="2400" smtClean="0">
              <a:latin typeface="Times New Roman" pitchFamily="18" charset="0"/>
              <a:cs typeface="Times New Roman" pitchFamily="18" charset="0"/>
            </a:endParaRPr>
          </a:p>
          <a:p>
            <a:pPr marL="265113" indent="-179388" algn="just">
              <a:buNone/>
            </a:pPr>
            <a:r>
              <a:rPr lang="tr-TR" sz="2400" u="sng" smtClean="0">
                <a:latin typeface="Times New Roman" pitchFamily="18" charset="0"/>
                <a:cs typeface="Times New Roman" pitchFamily="18" charset="0"/>
              </a:rPr>
              <a:t>Örneğin, </a:t>
            </a:r>
            <a:r>
              <a:rPr lang="tr-TR" sz="2400" smtClean="0">
                <a:latin typeface="Times New Roman" pitchFamily="18" charset="0"/>
                <a:cs typeface="Times New Roman" pitchFamily="18" charset="0"/>
              </a:rPr>
              <a:t>işletme nasıl bir strateji izlerse müşterisini elinde tutar ve rakibe gitmesini önler, hangi müşteri hangi kampanyaya olumlu cevap verir, gibi bilgilerin keşfedilmesine ihtiyaç vardır. Bu süreç ise sorulan sorulardan da anlaşılacağı gibi </a:t>
            </a:r>
            <a:r>
              <a:rPr lang="tr-TR" sz="2400" b="1" smtClean="0">
                <a:latin typeface="Times New Roman" pitchFamily="18" charset="0"/>
                <a:cs typeface="Times New Roman" pitchFamily="18" charset="0"/>
              </a:rPr>
              <a:t>reaktif </a:t>
            </a:r>
            <a:r>
              <a:rPr lang="tr-TR" sz="2400" smtClean="0">
                <a:latin typeface="Times New Roman" pitchFamily="18" charset="0"/>
                <a:cs typeface="Times New Roman" pitchFamily="18" charset="0"/>
              </a:rPr>
              <a:t>değil </a:t>
            </a:r>
            <a:r>
              <a:rPr lang="tr-TR" sz="2400" b="1" smtClean="0">
                <a:latin typeface="Times New Roman" pitchFamily="18" charset="0"/>
                <a:cs typeface="Times New Roman" pitchFamily="18" charset="0"/>
              </a:rPr>
              <a:t>proaktif</a:t>
            </a:r>
            <a:r>
              <a:rPr lang="tr-TR" sz="2400" smtClean="0">
                <a:latin typeface="Times New Roman" pitchFamily="18" charset="0"/>
                <a:cs typeface="Times New Roman" pitchFamily="18" charset="0"/>
              </a:rPr>
              <a:t> bir süreçtir. </a:t>
            </a:r>
          </a:p>
          <a:p>
            <a:pPr marL="265113" indent="-179388" algn="just">
              <a:buNone/>
            </a:pPr>
            <a:endParaRPr lang="tr-TR" sz="2400" smtClean="0">
              <a:latin typeface="Times New Roman" pitchFamily="18" charset="0"/>
              <a:cs typeface="Times New Roman" pitchFamily="18" charset="0"/>
            </a:endParaRPr>
          </a:p>
          <a:p>
            <a:pPr marL="265113" indent="-179388" algn="just">
              <a:buNone/>
            </a:pPr>
            <a:r>
              <a:rPr lang="tr-TR" sz="2400" smtClean="0">
                <a:latin typeface="Times New Roman" pitchFamily="18" charset="0"/>
                <a:cs typeface="Times New Roman" pitchFamily="18" charset="0"/>
              </a:rPr>
              <a:t>   Müşteriyi kaybettikten sonra neden kaybettiğini anlamak </a:t>
            </a:r>
            <a:r>
              <a:rPr lang="tr-TR" sz="2400" b="1" smtClean="0">
                <a:latin typeface="Times New Roman" pitchFamily="18" charset="0"/>
                <a:cs typeface="Times New Roman" pitchFamily="18" charset="0"/>
              </a:rPr>
              <a:t>reaktif</a:t>
            </a:r>
            <a:r>
              <a:rPr lang="tr-TR" sz="2400" smtClean="0">
                <a:latin typeface="Times New Roman" pitchFamily="18" charset="0"/>
                <a:cs typeface="Times New Roman" pitchFamily="18" charset="0"/>
              </a:rPr>
              <a:t> bir süreçken, bu nedenleri keşfettikten sonra, hangi müşterilerin kaybedilme riski olduğu ve bunları kaybetmemek için neler yapılacağına ilişkin bilgi elde etmek </a:t>
            </a:r>
            <a:r>
              <a:rPr lang="tr-TR" sz="2400" b="1" smtClean="0">
                <a:latin typeface="Times New Roman" pitchFamily="18" charset="0"/>
                <a:cs typeface="Times New Roman" pitchFamily="18" charset="0"/>
              </a:rPr>
              <a:t>proaktif </a:t>
            </a:r>
            <a:r>
              <a:rPr lang="tr-TR" sz="2400" smtClean="0">
                <a:latin typeface="Times New Roman" pitchFamily="18" charset="0"/>
                <a:cs typeface="Times New Roman" pitchFamily="18" charset="0"/>
              </a:rPr>
              <a:t>bir süreçtir.</a:t>
            </a:r>
          </a:p>
          <a:p>
            <a:pPr marL="265113" indent="-179388" algn="just">
              <a:buNone/>
            </a:pPr>
            <a:endParaRPr lang="tr-TR" sz="2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19</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2920" y="857232"/>
            <a:ext cx="8283922" cy="5000660"/>
          </a:xfrm>
        </p:spPr>
        <p:txBody>
          <a:bodyPr>
            <a:normAutofit/>
          </a:bodyPr>
          <a:lstStyle/>
          <a:p>
            <a:pPr>
              <a:buNone/>
            </a:pPr>
            <a:r>
              <a:rPr lang="tr-TR" sz="2200" smtClean="0"/>
              <a:t>“Hızla teknolojinin hayatımıza girmesiyle elektronik ortamlarda tutulan verilerin artması, gelişmelerede bağlı olarak ,bazı soruların cevaplarını aramamıza neden olmuştur.</a:t>
            </a:r>
          </a:p>
          <a:p>
            <a:pPr>
              <a:buNone/>
            </a:pPr>
            <a:endParaRPr lang="tr-TR" sz="2200" smtClean="0"/>
          </a:p>
          <a:p>
            <a:pPr>
              <a:buNone/>
            </a:pPr>
            <a:r>
              <a:rPr lang="tr-TR" sz="2200" smtClean="0"/>
              <a:t> verilerin nasıl ve nerelerde kullanılacağı, nasıl yorumlanacağı ve bilgiye nasıl ulaşılacağı ihtiyacı ortaya çıkarmıştır.</a:t>
            </a:r>
          </a:p>
          <a:p>
            <a:pPr>
              <a:buNone/>
            </a:pPr>
            <a:endParaRPr lang="tr-TR" sz="2200" smtClean="0"/>
          </a:p>
          <a:p>
            <a:pPr>
              <a:buNone/>
            </a:pPr>
            <a:r>
              <a:rPr lang="tr-TR" sz="2200" smtClean="0"/>
              <a:t>Gelişen teknoloji ile birlikte kullanıcı talepleride artarak çeşitlenmiştir. Bu itibarla basit raporlamalar ve standart sorguların yeterli gelmemeside sektör çalışanlarını arayışa itmiştir.”</a:t>
            </a:r>
          </a:p>
          <a:p>
            <a:pPr>
              <a:buNone/>
            </a:pPr>
            <a:endParaRPr lang="tr-TR" sz="2200"/>
          </a:p>
        </p:txBody>
      </p:sp>
      <p:sp>
        <p:nvSpPr>
          <p:cNvPr id="4" name="3 Altbilgi Yer Tutucusu"/>
          <p:cNvSpPr>
            <a:spLocks noGrp="1"/>
          </p:cNvSpPr>
          <p:nvPr>
            <p:ph type="ftr" sz="quarter" idx="11"/>
          </p:nvPr>
        </p:nvSpPr>
        <p:spPr/>
        <p:txBody>
          <a:bodyPr/>
          <a:lstStyle/>
          <a:p>
            <a:r>
              <a:rPr lang="tr-TR" smtClean="0"/>
              <a:t>Veri Madenciliği [ 1.hft  ]</a:t>
            </a:r>
            <a:endParaRPr lang="tr-TR"/>
          </a:p>
        </p:txBody>
      </p:sp>
      <p:sp>
        <p:nvSpPr>
          <p:cNvPr id="5" name="4 Slayt Numarası Yer Tutucusu"/>
          <p:cNvSpPr>
            <a:spLocks noGrp="1"/>
          </p:cNvSpPr>
          <p:nvPr>
            <p:ph type="sldNum" sz="quarter" idx="12"/>
          </p:nvPr>
        </p:nvSpPr>
        <p:spPr/>
        <p:txBody>
          <a:bodyPr/>
          <a:lstStyle/>
          <a:p>
            <a:fld id="{6AB0D31F-59BD-4954-9979-323D2D3EE6B9}" type="slidenum">
              <a:rPr lang="tr-TR" smtClean="0"/>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smtClean="0"/>
              <a:t/>
            </a:r>
            <a:br>
              <a:rPr lang="tr-TR" smtClean="0"/>
            </a:br>
            <a:r>
              <a:rPr lang="tr-TR" b="0" smtClean="0">
                <a:solidFill>
                  <a:schemeClr val="accent2">
                    <a:lumMod val="20000"/>
                    <a:lumOff val="80000"/>
                  </a:schemeClr>
                </a:solidFill>
                <a:latin typeface="Times New Roman" pitchFamily="18" charset="0"/>
                <a:cs typeface="Times New Roman" pitchFamily="18" charset="0"/>
              </a:rPr>
              <a:t>Operasyonel Veri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000108"/>
            <a:ext cx="8183880" cy="4929222"/>
          </a:xfrm>
        </p:spPr>
        <p:txBody>
          <a:bodyPr>
            <a:normAutofit/>
          </a:bodyPr>
          <a:lstStyle/>
          <a:p>
            <a:pPr marL="265113" indent="-179388" algn="just">
              <a:buNone/>
            </a:pPr>
            <a:endParaRPr lang="tr-TR" sz="2400" dirty="0" smtClean="0">
              <a:latin typeface="Times New Roman" pitchFamily="18" charset="0"/>
              <a:cs typeface="Times New Roman" pitchFamily="18" charset="0"/>
            </a:endParaRPr>
          </a:p>
          <a:p>
            <a:pPr algn="just">
              <a:buNone/>
            </a:pPr>
            <a:r>
              <a:rPr lang="tr-TR" sz="2400" smtClean="0">
                <a:latin typeface="Times New Roman" pitchFamily="18" charset="0"/>
                <a:cs typeface="Times New Roman" pitchFamily="18" charset="0"/>
              </a:rPr>
              <a:t>    İşletmelerin faaliyetlerine ilişkin verilerdir. Bu veriler birden fazla uygulama sonucu, çeşitli kaynaklardan üretilen, oldukça dağınık yapıda olan verilerdir. </a:t>
            </a:r>
          </a:p>
          <a:p>
            <a:pPr algn="just">
              <a:buNone/>
            </a:pPr>
            <a:endParaRPr lang="tr-TR" sz="2400" smtClean="0">
              <a:latin typeface="Times New Roman" pitchFamily="18" charset="0"/>
              <a:cs typeface="Times New Roman" pitchFamily="18" charset="0"/>
            </a:endParaRPr>
          </a:p>
          <a:p>
            <a:pPr algn="just">
              <a:buNone/>
            </a:pPr>
            <a:r>
              <a:rPr lang="tr-TR" sz="2400" u="sng" smtClean="0">
                <a:latin typeface="Times New Roman" pitchFamily="18" charset="0"/>
                <a:cs typeface="Times New Roman" pitchFamily="18" charset="0"/>
              </a:rPr>
              <a:t>Örneğin</a:t>
            </a:r>
            <a:r>
              <a:rPr lang="tr-TR" sz="2400" smtClean="0">
                <a:latin typeface="Times New Roman" pitchFamily="18" charset="0"/>
                <a:cs typeface="Times New Roman" pitchFamily="18" charset="0"/>
              </a:rPr>
              <a:t>, sipariş kabul, sevkiyat faaliyetlerine ilişkin ürün çeşidi, fiyatı ve miktarlarıyla ilgili verilerden, stokta kalan miktar, sevk edileceği yer, alan kişi, ödeme şekline kadar çok çeşitli veriler olabilir.</a:t>
            </a:r>
            <a:endParaRPr lang="tr-TR" sz="240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20</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smtClean="0"/>
              <a:t/>
            </a:r>
            <a:br>
              <a:rPr lang="tr-TR" smtClean="0"/>
            </a:br>
            <a:r>
              <a:rPr lang="tr-TR" b="0" smtClean="0">
                <a:solidFill>
                  <a:schemeClr val="accent2">
                    <a:lumMod val="20000"/>
                    <a:lumOff val="80000"/>
                  </a:schemeClr>
                </a:solidFill>
                <a:latin typeface="Times New Roman" pitchFamily="18" charset="0"/>
                <a:cs typeface="Times New Roman" pitchFamily="18" charset="0"/>
              </a:rPr>
              <a:t>Enformasyonel Veri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000108"/>
            <a:ext cx="8183880" cy="5072098"/>
          </a:xfrm>
        </p:spPr>
        <p:txBody>
          <a:bodyPr>
            <a:normAutofit fontScale="92500"/>
          </a:bodyPr>
          <a:lstStyle/>
          <a:p>
            <a:pPr algn="just">
              <a:buNone/>
            </a:pPr>
            <a:r>
              <a:rPr lang="tr-TR" sz="2400" smtClean="0">
                <a:latin typeface="Times New Roman" pitchFamily="18" charset="0"/>
                <a:cs typeface="Times New Roman" pitchFamily="18" charset="0"/>
              </a:rPr>
              <a:t>   Operasyonel verilerin kaynaklardan çıkartılarak bir ortamda tablolaştırılmış ve kullanımı kolay bir biçime getirilmiş halidir. </a:t>
            </a:r>
          </a:p>
          <a:p>
            <a:pPr algn="just">
              <a:buNone/>
            </a:pPr>
            <a:endParaRPr lang="tr-TR" sz="2400" smtClean="0">
              <a:latin typeface="Times New Roman" pitchFamily="18" charset="0"/>
              <a:cs typeface="Times New Roman" pitchFamily="18" charset="0"/>
            </a:endParaRPr>
          </a:p>
          <a:p>
            <a:pPr algn="just">
              <a:buNone/>
            </a:pPr>
            <a:r>
              <a:rPr lang="tr-TR" sz="2400" smtClean="0">
                <a:latin typeface="Times New Roman" pitchFamily="18" charset="0"/>
                <a:cs typeface="Times New Roman" pitchFamily="18" charset="0"/>
              </a:rPr>
              <a:t>    Aynı müşteriyle ilgili farklı departmanlarda oluşmuş tüm verilerin bir arada ve erişilebilir durumda olmasıdır. </a:t>
            </a:r>
          </a:p>
          <a:p>
            <a:pPr algn="just">
              <a:buNone/>
            </a:pPr>
            <a:r>
              <a:rPr lang="tr-TR" sz="2400" smtClean="0">
                <a:latin typeface="Times New Roman" pitchFamily="18" charset="0"/>
                <a:cs typeface="Times New Roman" pitchFamily="18" charset="0"/>
              </a:rPr>
              <a:t>   </a:t>
            </a:r>
          </a:p>
          <a:p>
            <a:pPr algn="just">
              <a:buNone/>
            </a:pPr>
            <a:r>
              <a:rPr lang="tr-TR" sz="2400" smtClean="0">
                <a:latin typeface="Times New Roman" pitchFamily="18" charset="0"/>
                <a:cs typeface="Times New Roman" pitchFamily="18" charset="0"/>
              </a:rPr>
              <a:t>   Tek bir müşteri, firmaya farklı kanallardan erişmiş ve farklı işlemler gerçekleştirmiş olabilir. İnternetten, şubeden veya çağrı merkezinden erişen, yani farklı kanallardan, farklı zamanlarda erişen müşterinin aynı müşteri olduğunun anlaşılabilmesi, enformasyonel veri sayesinde mümkün olmaktadır. </a:t>
            </a:r>
          </a:p>
          <a:p>
            <a:pPr algn="just">
              <a:buNone/>
            </a:pPr>
            <a:r>
              <a:rPr lang="tr-TR" sz="2400" smtClean="0">
                <a:latin typeface="Times New Roman" pitchFamily="18" charset="0"/>
                <a:cs typeface="Times New Roman" pitchFamily="18" charset="0"/>
              </a:rPr>
              <a:t>   </a:t>
            </a:r>
          </a:p>
          <a:p>
            <a:pPr algn="just">
              <a:buNone/>
            </a:pPr>
            <a:r>
              <a:rPr lang="tr-TR" sz="2400" smtClean="0">
                <a:latin typeface="Times New Roman" pitchFamily="18" charset="0"/>
                <a:cs typeface="Times New Roman" pitchFamily="18" charset="0"/>
              </a:rPr>
              <a:t>    Kritik olan, bu verilerin farklı ortamlardan ve farklı formatlardan gelmesine rağmen anlamlı biçimde bir araya getirilmesidir. </a:t>
            </a: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21</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sz="2200" dirty="0" smtClean="0">
                <a:solidFill>
                  <a:schemeClr val="bg2">
                    <a:lumMod val="20000"/>
                    <a:lumOff val="80000"/>
                  </a:schemeClr>
                </a:solidFill>
              </a:rPr>
              <a:t>Veri Madenciliğine Neden İhtiyaç Duyulmuştur</a:t>
            </a:r>
            <a:r>
              <a:rPr lang="tr-TR" sz="2200" b="0" dirty="0" smtClean="0">
                <a:solidFill>
                  <a:schemeClr val="bg2">
                    <a:lumMod val="20000"/>
                    <a:lumOff val="80000"/>
                  </a:schemeClr>
                </a:solidFill>
                <a:latin typeface="Times New Roman" pitchFamily="18" charset="0"/>
                <a:cs typeface="Times New Roman" pitchFamily="18" charset="0"/>
              </a:rPr>
              <a:t> </a:t>
            </a:r>
            <a:r>
              <a:rPr lang="tr-TR" b="0" dirty="0" smtClean="0">
                <a:solidFill>
                  <a:schemeClr val="accent2">
                    <a:lumMod val="20000"/>
                    <a:lumOff val="80000"/>
                  </a:schemeClr>
                </a:solidFill>
                <a:latin typeface="Times New Roman" pitchFamily="18" charset="0"/>
                <a:cs typeface="Times New Roman" pitchFamily="18" charset="0"/>
              </a:rPr>
              <a:t>:</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000108"/>
            <a:ext cx="8183880" cy="4929222"/>
          </a:xfrm>
        </p:spPr>
        <p:txBody>
          <a:bodyPr>
            <a:normAutofit/>
          </a:bodyPr>
          <a:lstStyle/>
          <a:p>
            <a:pPr marL="82550" indent="1588" algn="just">
              <a:buNone/>
            </a:pPr>
            <a:r>
              <a:rPr lang="tr-TR" sz="2000" dirty="0" smtClean="0"/>
              <a:t>Bilgisayar sistemleri her geçen gün hem daha ucuzluyor, hem de güçleri artıyor. İşlemciler gittikçe hızlanıyor, disklerin kapasiteleri artıyor. </a:t>
            </a:r>
          </a:p>
          <a:p>
            <a:pPr marL="82550" indent="1588" algn="just">
              <a:buNone/>
            </a:pPr>
            <a:endParaRPr lang="tr-TR" sz="2000" dirty="0" smtClean="0"/>
          </a:p>
          <a:p>
            <a:pPr marL="82550" indent="1588" algn="just">
              <a:buNone/>
            </a:pPr>
            <a:r>
              <a:rPr lang="tr-TR" sz="2000" dirty="0" smtClean="0"/>
              <a:t>Artık bilgisayarlar daha büyük miktardaki veriyi saklayabiliyor ve daha kısa sürede veriyi işleyebiliyorlar. Bunun yanında bilgisayar ağlarındaki ilerleme ile bu veriye başka bilgisayarlardan da hızla ulaşabilmek olası. </a:t>
            </a:r>
          </a:p>
          <a:p>
            <a:pPr marL="82550" indent="1588" algn="just">
              <a:buNone/>
            </a:pPr>
            <a:endParaRPr lang="tr-TR" sz="2000" dirty="0" smtClean="0"/>
          </a:p>
          <a:p>
            <a:pPr marL="82550" indent="1588" algn="just">
              <a:buNone/>
            </a:pPr>
            <a:r>
              <a:rPr lang="tr-TR" sz="2000" dirty="0" smtClean="0"/>
              <a:t>Bilgisayarların ucuzlaması ile sayısal teknoloji daha yaygın olarak kullanılıyor. Veri doğrudan sayısal olarak toplanıyor ve saklanıyor. Bunun sonucu olarak da detaylı ve doğru bilgiye ulaşabiliyoruz.</a:t>
            </a:r>
          </a:p>
          <a:p>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22</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a:bodyPr>
          <a:lstStyle/>
          <a:p>
            <a:r>
              <a:rPr lang="tr-TR" sz="2200" smtClean="0">
                <a:solidFill>
                  <a:schemeClr val="bg2">
                    <a:lumMod val="20000"/>
                    <a:lumOff val="80000"/>
                  </a:schemeClr>
                </a:solidFill>
              </a:rPr>
              <a:t>Veri Madenciliği</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357298"/>
            <a:ext cx="8183880" cy="4572032"/>
          </a:xfrm>
        </p:spPr>
        <p:txBody>
          <a:bodyPr>
            <a:normAutofit/>
          </a:bodyPr>
          <a:lstStyle/>
          <a:p>
            <a:pPr algn="just">
              <a:buNone/>
            </a:pPr>
            <a:r>
              <a:rPr lang="tr-TR" sz="2400" b="1" i="1" smtClean="0">
                <a:latin typeface="Times New Roman" pitchFamily="18" charset="0"/>
                <a:cs typeface="Times New Roman" pitchFamily="18" charset="0"/>
              </a:rPr>
              <a:t>   Veri madenciliği</a:t>
            </a:r>
            <a:r>
              <a:rPr lang="tr-TR" sz="2400" i="1" smtClean="0">
                <a:latin typeface="Times New Roman" pitchFamily="18" charset="0"/>
                <a:cs typeface="Times New Roman" pitchFamily="18" charset="0"/>
              </a:rPr>
              <a:t>, </a:t>
            </a:r>
            <a:r>
              <a:rPr lang="tr-TR" sz="2400" smtClean="0">
                <a:latin typeface="Times New Roman" pitchFamily="18" charset="0"/>
                <a:cs typeface="Times New Roman" pitchFamily="18" charset="0"/>
              </a:rPr>
              <a:t>veri ambarlarında tutulan, ilk başta çok net anlaşılamayan, adeta veriler arasında gizli saklı kalmış bilgiyi ortaya çıkartmak, bilgiyi keşfetmektir. </a:t>
            </a:r>
          </a:p>
          <a:p>
            <a:pPr algn="just">
              <a:buNone/>
            </a:pPr>
            <a:endParaRPr lang="tr-TR" sz="2400" b="1" i="1" smtClean="0">
              <a:latin typeface="Times New Roman" pitchFamily="18" charset="0"/>
              <a:cs typeface="Times New Roman" pitchFamily="18" charset="0"/>
            </a:endParaRPr>
          </a:p>
          <a:p>
            <a:pPr algn="just">
              <a:buNone/>
            </a:pPr>
            <a:r>
              <a:rPr lang="tr-TR" sz="2400" b="1" i="1" smtClean="0">
                <a:latin typeface="Times New Roman" pitchFamily="18" charset="0"/>
                <a:cs typeface="Times New Roman" pitchFamily="18" charset="0"/>
              </a:rPr>
              <a:t>   Veri madenciliği</a:t>
            </a:r>
            <a:r>
              <a:rPr lang="tr-TR" sz="2400" i="1" smtClean="0">
                <a:latin typeface="Times New Roman" pitchFamily="18" charset="0"/>
                <a:cs typeface="Times New Roman" pitchFamily="18" charset="0"/>
              </a:rPr>
              <a:t> </a:t>
            </a:r>
            <a:r>
              <a:rPr lang="tr-TR" sz="2400" smtClean="0">
                <a:latin typeface="Times New Roman" pitchFamily="18" charset="0"/>
                <a:cs typeface="Times New Roman" pitchFamily="18" charset="0"/>
              </a:rPr>
              <a:t>yaklaşımları ve araçları, </a:t>
            </a:r>
            <a:r>
              <a:rPr lang="tr-TR" sz="2400" b="1" i="1" smtClean="0">
                <a:latin typeface="Times New Roman" pitchFamily="18" charset="0"/>
                <a:cs typeface="Times New Roman" pitchFamily="18" charset="0"/>
              </a:rPr>
              <a:t>veri ambarlarındaki</a:t>
            </a:r>
            <a:r>
              <a:rPr lang="tr-TR" sz="2400" i="1" smtClean="0">
                <a:latin typeface="Times New Roman" pitchFamily="18" charset="0"/>
                <a:cs typeface="Times New Roman" pitchFamily="18" charset="0"/>
              </a:rPr>
              <a:t> </a:t>
            </a:r>
            <a:r>
              <a:rPr lang="tr-TR" sz="2400" smtClean="0">
                <a:latin typeface="Times New Roman" pitchFamily="18" charset="0"/>
                <a:cs typeface="Times New Roman" pitchFamily="18" charset="0"/>
              </a:rPr>
              <a:t>verilerde saklı eğilimleri, eğilimlerin birbirleriyle ilişkilerini, bu ilişkilerin nedenlerini ve verilerin nasıl bir seyir gösterdiğini ortaya çıkaran yöntemler topluluğu, yaklaşımlar, modellemeler ve tekniklerdir.</a:t>
            </a: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23</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a:bodyPr>
          <a:lstStyle/>
          <a:p>
            <a:r>
              <a:rPr lang="tr-TR" sz="2200" smtClean="0">
                <a:solidFill>
                  <a:schemeClr val="bg2">
                    <a:lumMod val="20000"/>
                    <a:lumOff val="80000"/>
                  </a:schemeClr>
                </a:solidFill>
              </a:rPr>
              <a:t>Veri Madenciliği</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000108"/>
            <a:ext cx="8183880" cy="4929222"/>
          </a:xfrm>
        </p:spPr>
        <p:txBody>
          <a:bodyPr>
            <a:normAutofit/>
          </a:bodyPr>
          <a:lstStyle/>
          <a:p>
            <a:pPr algn="just">
              <a:buNone/>
            </a:pPr>
            <a:r>
              <a:rPr lang="tr-TR" sz="2400" b="1" i="1" smtClean="0">
                <a:latin typeface="Times New Roman" pitchFamily="18" charset="0"/>
                <a:cs typeface="Times New Roman" pitchFamily="18" charset="0"/>
              </a:rPr>
              <a:t>   </a:t>
            </a:r>
            <a:endParaRPr lang="tr-TR" sz="2400" smtClean="0">
              <a:latin typeface="Times New Roman" pitchFamily="18" charset="0"/>
              <a:cs typeface="Times New Roman" pitchFamily="18" charset="0"/>
            </a:endParaRPr>
          </a:p>
          <a:p>
            <a:pPr lvl="0"/>
            <a:r>
              <a:rPr lang="tr-TR" sz="2400" smtClean="0">
                <a:latin typeface="Times New Roman" pitchFamily="18" charset="0"/>
                <a:cs typeface="Times New Roman" pitchFamily="18" charset="0"/>
              </a:rPr>
              <a:t>Veri ambarlarında depolanan verilerde saklı olan bilgiyi ortaya çıkarma sürecidir. </a:t>
            </a:r>
          </a:p>
          <a:p>
            <a:pPr lvl="0"/>
            <a:r>
              <a:rPr lang="tr-TR" sz="2400" smtClean="0">
                <a:latin typeface="Times New Roman" pitchFamily="18" charset="0"/>
                <a:cs typeface="Times New Roman" pitchFamily="18" charset="0"/>
              </a:rPr>
              <a:t>Verinin özelliklerinden eğilimleri anlama sürecidir. </a:t>
            </a:r>
          </a:p>
          <a:p>
            <a:pPr lvl="0"/>
            <a:r>
              <a:rPr lang="tr-TR" sz="2400" smtClean="0">
                <a:latin typeface="Times New Roman" pitchFamily="18" charset="0"/>
                <a:cs typeface="Times New Roman" pitchFamily="18" charset="0"/>
              </a:rPr>
              <a:t>Çok büyük miktarlardaki veriden yeni ve anlamlı bilgiler üretmektir, </a:t>
            </a:r>
          </a:p>
          <a:p>
            <a:pPr lvl="0"/>
            <a:r>
              <a:rPr lang="tr-TR" sz="2400" smtClean="0">
                <a:latin typeface="Times New Roman" pitchFamily="18" charset="0"/>
                <a:cs typeface="Times New Roman" pitchFamily="18" charset="0"/>
              </a:rPr>
              <a:t>Verinin, modellemelerle değerlendirilecek bilgiye dönüştürülmesidir. </a:t>
            </a:r>
          </a:p>
          <a:p>
            <a:pPr lvl="0"/>
            <a:r>
              <a:rPr lang="tr-TR" sz="2400" smtClean="0">
                <a:latin typeface="Times New Roman" pitchFamily="18" charset="0"/>
                <a:cs typeface="Times New Roman" pitchFamily="18" charset="0"/>
              </a:rPr>
              <a:t>Veri madenciliğinin en önemli faydası bu bilginin eyleme yönelik olarak değerlendirilebilmesidir.</a:t>
            </a:r>
          </a:p>
          <a:p>
            <a:pPr algn="just">
              <a:buNone/>
            </a:pPr>
            <a:endParaRPr lang="tr-TR" sz="24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24</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a:bodyPr>
          <a:lstStyle/>
          <a:p>
            <a:r>
              <a:rPr lang="tr-TR" sz="2200" smtClean="0">
                <a:solidFill>
                  <a:schemeClr val="bg2">
                    <a:lumMod val="20000"/>
                    <a:lumOff val="80000"/>
                  </a:schemeClr>
                </a:solidFill>
              </a:rPr>
              <a:t>Veri Madenciliği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571612"/>
            <a:ext cx="8183880" cy="4357718"/>
          </a:xfrm>
        </p:spPr>
        <p:txBody>
          <a:bodyPr>
            <a:normAutofit/>
          </a:bodyPr>
          <a:lstStyle/>
          <a:p>
            <a:pPr>
              <a:buNone/>
            </a:pPr>
            <a:r>
              <a:rPr lang="tr-TR" dirty="0" smtClean="0">
                <a:effectLst>
                  <a:outerShdw blurRad="38100" dist="38100" dir="2700000" algn="tl">
                    <a:srgbClr val="000000">
                      <a:alpha val="43137"/>
                    </a:srgbClr>
                  </a:outerShdw>
                </a:effectLst>
                <a:latin typeface="Times New Roman" pitchFamily="18" charset="0"/>
                <a:cs typeface="Times New Roman" pitchFamily="18" charset="0"/>
              </a:rPr>
              <a:t>Veri Madenciliğinde Kullanılan Yöntemler</a:t>
            </a:r>
            <a:r>
              <a:rPr lang="tr-TR" sz="3200" dirty="0" smtClean="0">
                <a:effectLst>
                  <a:outerShdw blurRad="38100" dist="38100" dir="2700000" algn="tl">
                    <a:srgbClr val="000000">
                      <a:alpha val="43137"/>
                    </a:srgbClr>
                  </a:outerShdw>
                </a:effectLst>
                <a:latin typeface="Times New Roman" pitchFamily="18" charset="0"/>
                <a:cs typeface="Times New Roman" pitchFamily="18" charset="0"/>
              </a:rPr>
              <a:t> :</a:t>
            </a:r>
          </a:p>
          <a:p>
            <a:pPr>
              <a:buNone/>
            </a:pPr>
            <a:endParaRPr lang="tr-TR" dirty="0" smtClean="0">
              <a:latin typeface="Times New Roman" pitchFamily="18" charset="0"/>
              <a:cs typeface="Times New Roman" pitchFamily="18" charset="0"/>
            </a:endParaRPr>
          </a:p>
          <a:p>
            <a:pPr lvl="1">
              <a:buFont typeface="Wingdings" pitchFamily="2" charset="2"/>
              <a:buChar char="Ø"/>
            </a:pPr>
            <a:r>
              <a:rPr lang="tr-TR" sz="3200" dirty="0" smtClean="0">
                <a:latin typeface="Times New Roman" pitchFamily="18" charset="0"/>
                <a:cs typeface="Times New Roman" pitchFamily="18" charset="0"/>
              </a:rPr>
              <a:t>Sınıflandırma</a:t>
            </a:r>
          </a:p>
          <a:p>
            <a:pPr lvl="1">
              <a:buFont typeface="Wingdings" pitchFamily="2" charset="2"/>
              <a:buChar char="Ø"/>
            </a:pPr>
            <a:r>
              <a:rPr lang="tr-TR" sz="3200" dirty="0" smtClean="0">
                <a:latin typeface="Times New Roman" pitchFamily="18" charset="0"/>
                <a:cs typeface="Times New Roman" pitchFamily="18" charset="0"/>
              </a:rPr>
              <a:t>Kümeleme</a:t>
            </a:r>
          </a:p>
          <a:p>
            <a:pPr lvl="1">
              <a:buFont typeface="Wingdings" pitchFamily="2" charset="2"/>
              <a:buChar char="Ø"/>
            </a:pPr>
            <a:r>
              <a:rPr lang="tr-TR" sz="3200" dirty="0" smtClean="0">
                <a:latin typeface="Times New Roman" pitchFamily="18" charset="0"/>
                <a:cs typeface="Times New Roman" pitchFamily="18" charset="0"/>
              </a:rPr>
              <a:t>Görselleştirme</a:t>
            </a:r>
          </a:p>
          <a:p>
            <a:pPr lvl="1">
              <a:buFont typeface="Wingdings" pitchFamily="2" charset="2"/>
              <a:buChar char="Ø"/>
            </a:pPr>
            <a:r>
              <a:rPr lang="tr-TR" sz="3200" dirty="0" smtClean="0">
                <a:latin typeface="Times New Roman" pitchFamily="18" charset="0"/>
                <a:cs typeface="Times New Roman" pitchFamily="18" charset="0"/>
              </a:rPr>
              <a:t>İlişki kurma</a:t>
            </a:r>
          </a:p>
          <a:p>
            <a:pPr lvl="1">
              <a:buFont typeface="Wingdings" pitchFamily="2" charset="2"/>
              <a:buChar char="Ø"/>
            </a:pPr>
            <a:r>
              <a:rPr lang="tr-TR" sz="3200" dirty="0" smtClean="0">
                <a:latin typeface="Times New Roman" pitchFamily="18" charset="0"/>
                <a:cs typeface="Times New Roman" pitchFamily="18" charset="0"/>
              </a:rPr>
              <a:t>Tahmin modelleri</a:t>
            </a:r>
          </a:p>
          <a:p>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25</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pic>
        <p:nvPicPr>
          <p:cNvPr id="6" name="Picture 2" descr="http://www.ozgurotomasyon.com/content_files/html/elektronik_veri.jpg"/>
          <p:cNvPicPr>
            <a:picLocks noChangeAspect="1" noChangeArrowheads="1"/>
          </p:cNvPicPr>
          <p:nvPr/>
        </p:nvPicPr>
        <p:blipFill>
          <a:blip r:embed="rId3">
            <a:duotone>
              <a:schemeClr val="bg2">
                <a:shade val="45000"/>
                <a:satMod val="135000"/>
              </a:schemeClr>
              <a:prstClr val="white"/>
            </a:duotone>
          </a:blip>
          <a:srcRect/>
          <a:stretch>
            <a:fillRect/>
          </a:stretch>
        </p:blipFill>
        <p:spPr bwMode="auto">
          <a:xfrm>
            <a:off x="6392102" y="3143248"/>
            <a:ext cx="1992103" cy="269556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a:bodyPr>
          <a:lstStyle/>
          <a:p>
            <a:r>
              <a:rPr lang="tr-TR" sz="2200" smtClean="0">
                <a:solidFill>
                  <a:schemeClr val="bg2">
                    <a:lumMod val="20000"/>
                    <a:lumOff val="80000"/>
                  </a:schemeClr>
                </a:solidFill>
              </a:rPr>
              <a:t>Veri Madenciliği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0034" y="1571612"/>
            <a:ext cx="7472386" cy="4214842"/>
          </a:xfrm>
        </p:spPr>
        <p:txBody>
          <a:bodyPr>
            <a:normAutofit/>
          </a:bodyPr>
          <a:lstStyle/>
          <a:p>
            <a:pPr>
              <a:buNone/>
            </a:pPr>
            <a:r>
              <a:rPr lang="tr-TR" dirty="0" smtClean="0">
                <a:effectLst>
                  <a:outerShdw blurRad="38100" dist="38100" dir="2700000" algn="tl">
                    <a:srgbClr val="000000">
                      <a:alpha val="43137"/>
                    </a:srgbClr>
                  </a:outerShdw>
                </a:effectLst>
                <a:latin typeface="Times New Roman" pitchFamily="18" charset="0"/>
                <a:cs typeface="Times New Roman" pitchFamily="18" charset="0"/>
              </a:rPr>
              <a:t>Veri Madenciliğinde Kullanılan Algoritmalar :</a:t>
            </a:r>
          </a:p>
          <a:p>
            <a:pPr>
              <a:buNone/>
            </a:pPr>
            <a:endParaRPr lang="tr-TR" sz="2000" dirty="0" smtClean="0">
              <a:latin typeface="Times New Roman" pitchFamily="18" charset="0"/>
              <a:cs typeface="Times New Roman" pitchFamily="18" charset="0"/>
            </a:endParaRPr>
          </a:p>
          <a:p>
            <a:pPr lvl="1">
              <a:buFont typeface="Wingdings" pitchFamily="2" charset="2"/>
              <a:buChar char="Ø"/>
            </a:pPr>
            <a:r>
              <a:rPr lang="tr-TR" sz="3200" dirty="0" smtClean="0">
                <a:latin typeface="Times New Roman" pitchFamily="18" charset="0"/>
                <a:cs typeface="Times New Roman" pitchFamily="18" charset="0"/>
              </a:rPr>
              <a:t>Sinir  Ağları  (</a:t>
            </a:r>
            <a:r>
              <a:rPr lang="tr-TR" sz="3200" dirty="0" err="1" smtClean="0">
                <a:latin typeface="Times New Roman" pitchFamily="18" charset="0"/>
                <a:cs typeface="Times New Roman" pitchFamily="18" charset="0"/>
              </a:rPr>
              <a:t>neural</a:t>
            </a:r>
            <a:r>
              <a:rPr lang="tr-TR" sz="3200" dirty="0" smtClean="0">
                <a:latin typeface="Times New Roman" pitchFamily="18" charset="0"/>
                <a:cs typeface="Times New Roman" pitchFamily="18" charset="0"/>
              </a:rPr>
              <a:t> </a:t>
            </a:r>
            <a:r>
              <a:rPr lang="tr-TR" sz="3200" dirty="0" err="1" smtClean="0">
                <a:latin typeface="Times New Roman" pitchFamily="18" charset="0"/>
                <a:cs typeface="Times New Roman" pitchFamily="18" charset="0"/>
              </a:rPr>
              <a:t>networks</a:t>
            </a:r>
            <a:r>
              <a:rPr lang="tr-TR" sz="3200" dirty="0" smtClean="0">
                <a:latin typeface="Times New Roman" pitchFamily="18" charset="0"/>
                <a:cs typeface="Times New Roman" pitchFamily="18" charset="0"/>
              </a:rPr>
              <a:t>)</a:t>
            </a:r>
          </a:p>
          <a:p>
            <a:pPr lvl="1">
              <a:buFont typeface="Wingdings" pitchFamily="2" charset="2"/>
              <a:buChar char="Ø"/>
            </a:pPr>
            <a:r>
              <a:rPr lang="tr-TR" sz="3200" dirty="0" smtClean="0">
                <a:latin typeface="Times New Roman" pitchFamily="18" charset="0"/>
                <a:cs typeface="Times New Roman" pitchFamily="18" charset="0"/>
              </a:rPr>
              <a:t>Karar Ağaçları (</a:t>
            </a:r>
            <a:r>
              <a:rPr lang="tr-TR" sz="3200" dirty="0" err="1" smtClean="0">
                <a:latin typeface="Times New Roman" pitchFamily="18" charset="0"/>
                <a:cs typeface="Times New Roman" pitchFamily="18" charset="0"/>
              </a:rPr>
              <a:t>decision</a:t>
            </a:r>
            <a:r>
              <a:rPr lang="tr-TR" sz="3200" dirty="0" smtClean="0">
                <a:latin typeface="Times New Roman" pitchFamily="18" charset="0"/>
                <a:cs typeface="Times New Roman" pitchFamily="18" charset="0"/>
              </a:rPr>
              <a:t> </a:t>
            </a:r>
            <a:r>
              <a:rPr lang="tr-TR" sz="3200" dirty="0" err="1" smtClean="0">
                <a:latin typeface="Times New Roman" pitchFamily="18" charset="0"/>
                <a:cs typeface="Times New Roman" pitchFamily="18" charset="0"/>
              </a:rPr>
              <a:t>trees</a:t>
            </a:r>
            <a:r>
              <a:rPr lang="tr-TR" sz="3200" dirty="0" smtClean="0">
                <a:latin typeface="Times New Roman" pitchFamily="18" charset="0"/>
                <a:cs typeface="Times New Roman" pitchFamily="18" charset="0"/>
              </a:rPr>
              <a:t>)</a:t>
            </a:r>
          </a:p>
          <a:p>
            <a:pPr lvl="1">
              <a:buFont typeface="Wingdings" pitchFamily="2" charset="2"/>
              <a:buChar char="Ø"/>
            </a:pPr>
            <a:r>
              <a:rPr lang="tr-TR" sz="3200" dirty="0" smtClean="0">
                <a:latin typeface="Times New Roman" pitchFamily="18" charset="0"/>
                <a:cs typeface="Times New Roman" pitchFamily="18" charset="0"/>
              </a:rPr>
              <a:t>Genetik Algoritmalar</a:t>
            </a:r>
          </a:p>
          <a:p>
            <a:pPr lvl="1">
              <a:buFont typeface="Wingdings" pitchFamily="2" charset="2"/>
              <a:buChar char="Ø"/>
            </a:pPr>
            <a:r>
              <a:rPr lang="tr-TR" sz="3200" dirty="0" smtClean="0">
                <a:latin typeface="Times New Roman" pitchFamily="18" charset="0"/>
                <a:cs typeface="Times New Roman" pitchFamily="18" charset="0"/>
              </a:rPr>
              <a:t>İstatistiksel Analiz</a:t>
            </a:r>
          </a:p>
          <a:p>
            <a:endParaRPr lang="tr-TR" sz="2000" dirty="0" smtClean="0">
              <a:latin typeface="Times New Roman" pitchFamily="18" charset="0"/>
              <a:cs typeface="Times New Roman" pitchFamily="18" charset="0"/>
            </a:endParaRPr>
          </a:p>
          <a:p>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26</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pic>
        <p:nvPicPr>
          <p:cNvPr id="6" name="Picture 2" descr="http://www.ozgurotomasyon.com/content_files/html/elektronik_veri.jpg"/>
          <p:cNvPicPr>
            <a:picLocks noChangeAspect="1" noChangeArrowheads="1"/>
          </p:cNvPicPr>
          <p:nvPr/>
        </p:nvPicPr>
        <p:blipFill>
          <a:blip r:embed="rId3">
            <a:duotone>
              <a:schemeClr val="bg2">
                <a:shade val="45000"/>
                <a:satMod val="135000"/>
              </a:schemeClr>
              <a:prstClr val="white"/>
            </a:duotone>
          </a:blip>
          <a:srcRect/>
          <a:stretch>
            <a:fillRect/>
          </a:stretch>
        </p:blipFill>
        <p:spPr bwMode="auto">
          <a:xfrm>
            <a:off x="6392102" y="3143248"/>
            <a:ext cx="1992103" cy="269556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a:bodyPr>
          <a:lstStyle/>
          <a:p>
            <a:r>
              <a:rPr lang="tr-TR" sz="2200" smtClean="0">
                <a:solidFill>
                  <a:schemeClr val="bg2">
                    <a:lumMod val="20000"/>
                    <a:lumOff val="80000"/>
                  </a:schemeClr>
                </a:solidFill>
              </a:rPr>
              <a:t>Veri Madenciliği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1643042" y="5286388"/>
            <a:ext cx="6072230" cy="500066"/>
          </a:xfrm>
        </p:spPr>
        <p:txBody>
          <a:bodyPr>
            <a:normAutofit lnSpcReduction="10000"/>
          </a:bodyPr>
          <a:lstStyle/>
          <a:p>
            <a:pPr algn="ctr">
              <a:buNone/>
            </a:pPr>
            <a:r>
              <a:rPr lang="tr-TR" sz="2400" dirty="0" smtClean="0">
                <a:latin typeface="Times New Roman" pitchFamily="18" charset="0"/>
                <a:cs typeface="Times New Roman" pitchFamily="18" charset="0"/>
              </a:rPr>
              <a:t>Veri Madenciliğinde Kesişen Disiplinler:</a:t>
            </a:r>
          </a:p>
          <a:p>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27</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grpSp>
        <p:nvGrpSpPr>
          <p:cNvPr id="6" name="Group 3"/>
          <p:cNvGrpSpPr>
            <a:grpSpLocks/>
          </p:cNvGrpSpPr>
          <p:nvPr/>
        </p:nvGrpSpPr>
        <p:grpSpPr bwMode="auto">
          <a:xfrm>
            <a:off x="1000100" y="1142984"/>
            <a:ext cx="6858048" cy="2756628"/>
            <a:chOff x="192" y="1217"/>
            <a:chExt cx="5328" cy="2604"/>
          </a:xfrm>
          <a:effectLst>
            <a:outerShdw blurRad="76200" dir="18900000" sy="23000" kx="-1200000" algn="bl" rotWithShape="0">
              <a:prstClr val="black">
                <a:alpha val="20000"/>
              </a:prstClr>
            </a:outerShdw>
            <a:reflection blurRad="6350" stA="52000" endA="300" endPos="35000" dir="5400000" sy="-100000" algn="bl" rotWithShape="0"/>
          </a:effectLst>
        </p:grpSpPr>
        <p:sp>
          <p:nvSpPr>
            <p:cNvPr id="7" name="Oval 4"/>
            <p:cNvSpPr>
              <a:spLocks noChangeArrowheads="1"/>
            </p:cNvSpPr>
            <p:nvPr/>
          </p:nvSpPr>
          <p:spPr bwMode="auto">
            <a:xfrm>
              <a:off x="2160" y="2160"/>
              <a:ext cx="1440" cy="672"/>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eaLnBrk="1" hangingPunct="1"/>
              <a:r>
                <a:rPr lang="tr-TR" sz="1400" b="1" dirty="0">
                  <a:solidFill>
                    <a:schemeClr val="bg1"/>
                  </a:solidFill>
                  <a:latin typeface="Tahoma" pitchFamily="34" charset="0"/>
                </a:rPr>
                <a:t>Veri</a:t>
              </a:r>
              <a:br>
                <a:rPr lang="tr-TR" sz="1400" b="1" dirty="0">
                  <a:solidFill>
                    <a:schemeClr val="bg1"/>
                  </a:solidFill>
                  <a:latin typeface="Tahoma" pitchFamily="34" charset="0"/>
                </a:rPr>
              </a:br>
              <a:r>
                <a:rPr lang="tr-TR" sz="1400" b="1" dirty="0" smtClean="0">
                  <a:solidFill>
                    <a:schemeClr val="bg1"/>
                  </a:solidFill>
                  <a:latin typeface="Tahoma" pitchFamily="34" charset="0"/>
                </a:rPr>
                <a:t>Madenciliği</a:t>
              </a:r>
              <a:endParaRPr lang="en-US" sz="1400" b="1" dirty="0">
                <a:solidFill>
                  <a:schemeClr val="bg1"/>
                </a:solidFill>
                <a:latin typeface="Tahoma" pitchFamily="34" charset="0"/>
              </a:endParaRPr>
            </a:p>
          </p:txBody>
        </p:sp>
        <p:sp>
          <p:nvSpPr>
            <p:cNvPr id="8" name="Line 5"/>
            <p:cNvSpPr>
              <a:spLocks noChangeShapeType="1"/>
            </p:cNvSpPr>
            <p:nvPr/>
          </p:nvSpPr>
          <p:spPr bwMode="auto">
            <a:xfrm>
              <a:off x="1488" y="2448"/>
              <a:ext cx="672" cy="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endParaRPr lang="tr-TR" sz="1100">
                <a:solidFill>
                  <a:schemeClr val="bg1"/>
                </a:solidFill>
              </a:endParaRPr>
            </a:p>
          </p:txBody>
        </p:sp>
        <p:sp>
          <p:nvSpPr>
            <p:cNvPr id="9" name="Line 6"/>
            <p:cNvSpPr>
              <a:spLocks noChangeShapeType="1"/>
            </p:cNvSpPr>
            <p:nvPr/>
          </p:nvSpPr>
          <p:spPr bwMode="auto">
            <a:xfrm>
              <a:off x="1824" y="1680"/>
              <a:ext cx="816" cy="48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endParaRPr lang="tr-TR" sz="1100">
                <a:solidFill>
                  <a:schemeClr val="bg1"/>
                </a:solidFill>
              </a:endParaRPr>
            </a:p>
          </p:txBody>
        </p:sp>
        <p:sp>
          <p:nvSpPr>
            <p:cNvPr id="10" name="Line 7"/>
            <p:cNvSpPr>
              <a:spLocks noChangeShapeType="1"/>
            </p:cNvSpPr>
            <p:nvPr/>
          </p:nvSpPr>
          <p:spPr bwMode="auto">
            <a:xfrm flipH="1">
              <a:off x="3072" y="1680"/>
              <a:ext cx="720" cy="48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endParaRPr lang="tr-TR" sz="1100">
                <a:solidFill>
                  <a:schemeClr val="bg1"/>
                </a:solidFill>
              </a:endParaRPr>
            </a:p>
          </p:txBody>
        </p:sp>
        <p:sp>
          <p:nvSpPr>
            <p:cNvPr id="11" name="Line 8"/>
            <p:cNvSpPr>
              <a:spLocks noChangeShapeType="1"/>
            </p:cNvSpPr>
            <p:nvPr/>
          </p:nvSpPr>
          <p:spPr bwMode="auto">
            <a:xfrm flipH="1">
              <a:off x="3600" y="2448"/>
              <a:ext cx="672" cy="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endParaRPr lang="tr-TR" sz="1100">
                <a:solidFill>
                  <a:schemeClr val="bg1"/>
                </a:solidFill>
              </a:endParaRPr>
            </a:p>
          </p:txBody>
        </p:sp>
        <p:sp>
          <p:nvSpPr>
            <p:cNvPr id="12" name="Line 9"/>
            <p:cNvSpPr>
              <a:spLocks noChangeShapeType="1"/>
            </p:cNvSpPr>
            <p:nvPr/>
          </p:nvSpPr>
          <p:spPr bwMode="auto">
            <a:xfrm flipH="1" flipV="1">
              <a:off x="3304" y="2794"/>
              <a:ext cx="1112" cy="47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endParaRPr lang="tr-TR" sz="1100">
                <a:solidFill>
                  <a:schemeClr val="bg1"/>
                </a:solidFill>
              </a:endParaRPr>
            </a:p>
          </p:txBody>
        </p:sp>
        <p:sp>
          <p:nvSpPr>
            <p:cNvPr id="13" name="Line 10"/>
            <p:cNvSpPr>
              <a:spLocks noChangeShapeType="1"/>
            </p:cNvSpPr>
            <p:nvPr/>
          </p:nvSpPr>
          <p:spPr bwMode="auto">
            <a:xfrm flipV="1">
              <a:off x="1536" y="2794"/>
              <a:ext cx="849" cy="470"/>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endParaRPr lang="tr-TR" sz="1100">
                <a:solidFill>
                  <a:schemeClr val="bg1"/>
                </a:solidFill>
              </a:endParaRPr>
            </a:p>
          </p:txBody>
        </p:sp>
        <p:sp>
          <p:nvSpPr>
            <p:cNvPr id="14" name="Oval 11"/>
            <p:cNvSpPr>
              <a:spLocks noChangeArrowheads="1"/>
            </p:cNvSpPr>
            <p:nvPr/>
          </p:nvSpPr>
          <p:spPr bwMode="auto">
            <a:xfrm>
              <a:off x="1014" y="1217"/>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tr-TR" sz="1100" b="0" dirty="0">
                  <a:solidFill>
                    <a:schemeClr val="bg1"/>
                  </a:solidFill>
                  <a:latin typeface="Tahoma" pitchFamily="34" charset="0"/>
                </a:rPr>
                <a:t>Veritabanı</a:t>
              </a:r>
              <a:br>
                <a:rPr lang="tr-TR" sz="1100" b="0" dirty="0">
                  <a:solidFill>
                    <a:schemeClr val="bg1"/>
                  </a:solidFill>
                  <a:latin typeface="Tahoma" pitchFamily="34" charset="0"/>
                </a:rPr>
              </a:br>
              <a:r>
                <a:rPr lang="tr-TR" sz="1100" b="0" dirty="0">
                  <a:solidFill>
                    <a:schemeClr val="bg1"/>
                  </a:solidFill>
                  <a:latin typeface="Tahoma" pitchFamily="34" charset="0"/>
                </a:rPr>
                <a:t>Teknolojisi</a:t>
              </a:r>
              <a:endParaRPr lang="en-US" sz="1100" b="0" dirty="0">
                <a:solidFill>
                  <a:schemeClr val="bg1"/>
                </a:solidFill>
                <a:latin typeface="Tahoma" pitchFamily="34" charset="0"/>
              </a:endParaRPr>
            </a:p>
          </p:txBody>
        </p:sp>
        <p:sp>
          <p:nvSpPr>
            <p:cNvPr id="15" name="Oval 12"/>
            <p:cNvSpPr>
              <a:spLocks noChangeArrowheads="1"/>
            </p:cNvSpPr>
            <p:nvPr/>
          </p:nvSpPr>
          <p:spPr bwMode="auto">
            <a:xfrm>
              <a:off x="2173" y="3341"/>
              <a:ext cx="1296" cy="48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tr-TR" sz="1100" b="0">
                  <a:solidFill>
                    <a:schemeClr val="bg1"/>
                  </a:solidFill>
                  <a:latin typeface="Tahoma" pitchFamily="34" charset="0"/>
                </a:rPr>
                <a:t>İstatistik</a:t>
              </a:r>
              <a:endParaRPr lang="en-US" sz="1100" b="0">
                <a:solidFill>
                  <a:schemeClr val="bg1"/>
                </a:solidFill>
                <a:latin typeface="Tahoma" pitchFamily="34" charset="0"/>
              </a:endParaRPr>
            </a:p>
          </p:txBody>
        </p:sp>
        <p:sp>
          <p:nvSpPr>
            <p:cNvPr id="16" name="Oval 13"/>
            <p:cNvSpPr>
              <a:spLocks noChangeArrowheads="1"/>
            </p:cNvSpPr>
            <p:nvPr/>
          </p:nvSpPr>
          <p:spPr bwMode="auto">
            <a:xfrm>
              <a:off x="4224" y="2169"/>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tr-TR" sz="1100" b="0" dirty="0">
                  <a:solidFill>
                    <a:schemeClr val="bg1"/>
                  </a:solidFill>
                  <a:latin typeface="Tahoma" pitchFamily="34" charset="0"/>
                </a:rPr>
                <a:t>Makine</a:t>
              </a:r>
            </a:p>
            <a:p>
              <a:pPr algn="ctr" eaLnBrk="1" hangingPunct="1"/>
              <a:r>
                <a:rPr lang="tr-TR" sz="1100" b="0" dirty="0">
                  <a:solidFill>
                    <a:schemeClr val="bg1"/>
                  </a:solidFill>
                  <a:latin typeface="Tahoma" pitchFamily="34" charset="0"/>
                </a:rPr>
                <a:t> Öğrenmesi</a:t>
              </a:r>
              <a:endParaRPr lang="en-US" sz="1100" b="0" dirty="0">
                <a:solidFill>
                  <a:schemeClr val="bg1"/>
                </a:solidFill>
                <a:latin typeface="Tahoma" pitchFamily="34" charset="0"/>
              </a:endParaRPr>
            </a:p>
          </p:txBody>
        </p:sp>
        <p:sp>
          <p:nvSpPr>
            <p:cNvPr id="17" name="Oval 14"/>
            <p:cNvSpPr>
              <a:spLocks noChangeArrowheads="1"/>
            </p:cNvSpPr>
            <p:nvPr/>
          </p:nvSpPr>
          <p:spPr bwMode="auto">
            <a:xfrm>
              <a:off x="336" y="3072"/>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tr-TR" sz="1100" b="0">
                  <a:solidFill>
                    <a:schemeClr val="bg1"/>
                  </a:solidFill>
                  <a:latin typeface="Tahoma" pitchFamily="34" charset="0"/>
                </a:rPr>
                <a:t>Örüntü</a:t>
              </a:r>
              <a:br>
                <a:rPr lang="tr-TR" sz="1100" b="0">
                  <a:solidFill>
                    <a:schemeClr val="bg1"/>
                  </a:solidFill>
                  <a:latin typeface="Tahoma" pitchFamily="34" charset="0"/>
                </a:rPr>
              </a:br>
              <a:r>
                <a:rPr lang="tr-TR" sz="1100" b="0">
                  <a:solidFill>
                    <a:schemeClr val="bg1"/>
                  </a:solidFill>
                  <a:latin typeface="Tahoma" pitchFamily="34" charset="0"/>
                </a:rPr>
                <a:t>Tanıma</a:t>
              </a:r>
              <a:endParaRPr lang="en-US" sz="1100" b="0">
                <a:solidFill>
                  <a:schemeClr val="bg1"/>
                </a:solidFill>
                <a:latin typeface="Tahoma" pitchFamily="34" charset="0"/>
              </a:endParaRPr>
            </a:p>
          </p:txBody>
        </p:sp>
        <p:sp>
          <p:nvSpPr>
            <p:cNvPr id="18" name="Oval 15"/>
            <p:cNvSpPr>
              <a:spLocks noChangeArrowheads="1"/>
            </p:cNvSpPr>
            <p:nvPr/>
          </p:nvSpPr>
          <p:spPr bwMode="auto">
            <a:xfrm>
              <a:off x="3446" y="1250"/>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tr-TR" sz="1100" b="0">
                  <a:solidFill>
                    <a:schemeClr val="bg1"/>
                  </a:solidFill>
                  <a:latin typeface="Tahoma" pitchFamily="34" charset="0"/>
                </a:rPr>
                <a:t>Algoritmalar</a:t>
              </a:r>
              <a:endParaRPr lang="en-US" sz="1100" b="0">
                <a:solidFill>
                  <a:schemeClr val="bg1"/>
                </a:solidFill>
                <a:latin typeface="Tahoma" pitchFamily="34" charset="0"/>
              </a:endParaRPr>
            </a:p>
          </p:txBody>
        </p:sp>
        <p:sp>
          <p:nvSpPr>
            <p:cNvPr id="19" name="Oval 16"/>
            <p:cNvSpPr>
              <a:spLocks noChangeArrowheads="1"/>
            </p:cNvSpPr>
            <p:nvPr/>
          </p:nvSpPr>
          <p:spPr bwMode="auto">
            <a:xfrm>
              <a:off x="4032" y="3216"/>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tr-TR" sz="1100" b="0">
                  <a:solidFill>
                    <a:schemeClr val="bg1"/>
                  </a:solidFill>
                  <a:latin typeface="Tahoma" pitchFamily="34" charset="0"/>
                </a:rPr>
                <a:t>Diğer</a:t>
              </a:r>
              <a:br>
                <a:rPr lang="tr-TR" sz="1100" b="0">
                  <a:solidFill>
                    <a:schemeClr val="bg1"/>
                  </a:solidFill>
                  <a:latin typeface="Tahoma" pitchFamily="34" charset="0"/>
                </a:rPr>
              </a:br>
              <a:r>
                <a:rPr lang="tr-TR" sz="1100" b="0">
                  <a:solidFill>
                    <a:schemeClr val="bg1"/>
                  </a:solidFill>
                  <a:latin typeface="Tahoma" pitchFamily="34" charset="0"/>
                </a:rPr>
                <a:t>Disiplinler</a:t>
              </a:r>
              <a:endParaRPr lang="en-US" sz="1100" b="0">
                <a:solidFill>
                  <a:schemeClr val="bg1"/>
                </a:solidFill>
                <a:latin typeface="Tahoma" pitchFamily="34" charset="0"/>
              </a:endParaRPr>
            </a:p>
          </p:txBody>
        </p:sp>
        <p:sp>
          <p:nvSpPr>
            <p:cNvPr id="20" name="Oval 17"/>
            <p:cNvSpPr>
              <a:spLocks noChangeArrowheads="1"/>
            </p:cNvSpPr>
            <p:nvPr/>
          </p:nvSpPr>
          <p:spPr bwMode="auto">
            <a:xfrm>
              <a:off x="192" y="2181"/>
              <a:ext cx="1296" cy="52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lnSpc>
                  <a:spcPct val="110000"/>
                </a:lnSpc>
                <a:spcBef>
                  <a:spcPct val="20000"/>
                </a:spcBef>
                <a:buClr>
                  <a:schemeClr val="folHlink"/>
                </a:buClr>
                <a:buSzPct val="60000"/>
                <a:buFont typeface="Wingdings" pitchFamily="2" charset="2"/>
                <a:buNone/>
              </a:pPr>
              <a:r>
                <a:rPr lang="tr-TR" sz="1100" b="0" dirty="0">
                  <a:solidFill>
                    <a:schemeClr val="bg1"/>
                  </a:solidFill>
                  <a:latin typeface="Tahoma" pitchFamily="34" charset="0"/>
                </a:rPr>
                <a:t>Görselleştirme</a:t>
              </a:r>
              <a:endParaRPr lang="en-US" sz="1100" b="0" dirty="0">
                <a:solidFill>
                  <a:schemeClr val="bg1"/>
                </a:solidFill>
                <a:latin typeface="Tahoma" pitchFamily="34" charset="0"/>
              </a:endParaRPr>
            </a:p>
          </p:txBody>
        </p:sp>
        <p:sp>
          <p:nvSpPr>
            <p:cNvPr id="21" name="Line 18"/>
            <p:cNvSpPr>
              <a:spLocks noChangeShapeType="1"/>
            </p:cNvSpPr>
            <p:nvPr/>
          </p:nvSpPr>
          <p:spPr bwMode="auto">
            <a:xfrm flipH="1" flipV="1">
              <a:off x="2832" y="2832"/>
              <a:ext cx="0" cy="528"/>
            </a:xfrm>
            <a:prstGeom prst="line">
              <a:avLst/>
            </a:prstGeom>
            <a:noFill/>
            <a:ln w="28575">
              <a:solidFill>
                <a:schemeClr val="tx1"/>
              </a:solidFill>
              <a:miter lim="800000"/>
              <a:headEnd/>
              <a:tailEnd type="triangle" w="med" len="med"/>
            </a:ln>
            <a:effectLst/>
            <a:scene3d>
              <a:camera prst="orthographicFront"/>
              <a:lightRig rig="threePt" dir="t"/>
            </a:scene3d>
            <a:sp3d>
              <a:bevelT w="114300" prst="artDeco"/>
            </a:sp3d>
          </p:spPr>
          <p:txBody>
            <a:bodyPr wrap="none"/>
            <a:lstStyle/>
            <a:p>
              <a:endParaRPr lang="tr-TR" sz="1100">
                <a:solidFill>
                  <a:schemeClr val="bg1"/>
                </a:solidFill>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a:bodyPr>
          <a:lstStyle/>
          <a:p>
            <a:r>
              <a:rPr lang="tr-TR" sz="2200" smtClean="0">
                <a:solidFill>
                  <a:schemeClr val="bg2">
                    <a:lumMod val="20000"/>
                    <a:lumOff val="80000"/>
                  </a:schemeClr>
                </a:solidFill>
              </a:rPr>
              <a:t>Veri Madenciliği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1214414" y="1142984"/>
            <a:ext cx="7472386" cy="4786346"/>
          </a:xfrm>
        </p:spPr>
        <p:txBody>
          <a:bodyPr>
            <a:normAutofit/>
          </a:bodyPr>
          <a:lstStyle/>
          <a:p>
            <a:pPr>
              <a:buNone/>
            </a:pPr>
            <a:r>
              <a:rPr lang="tr-TR" sz="2400" smtClean="0">
                <a:effectLst>
                  <a:outerShdw blurRad="38100" dist="38100" dir="2700000" algn="tl">
                    <a:srgbClr val="000000">
                      <a:alpha val="43137"/>
                    </a:srgbClr>
                  </a:outerShdw>
                </a:effectLst>
                <a:latin typeface="Times New Roman" pitchFamily="18" charset="0"/>
                <a:cs typeface="Times New Roman" pitchFamily="18" charset="0"/>
              </a:rPr>
              <a:t>Veri Madenciliği </a:t>
            </a: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Süreci:</a:t>
            </a:r>
          </a:p>
          <a:p>
            <a:pPr>
              <a:buNone/>
            </a:pPr>
            <a:endParaRPr lang="tr-TR" sz="2000" dirty="0" smtClean="0">
              <a:latin typeface="Times New Roman" pitchFamily="18" charset="0"/>
              <a:cs typeface="Times New Roman" pitchFamily="18" charset="0"/>
            </a:endParaRPr>
          </a:p>
          <a:p>
            <a:pPr>
              <a:buFont typeface="Wingdings" pitchFamily="2" charset="2"/>
              <a:buChar char="Ø"/>
            </a:pPr>
            <a:r>
              <a:rPr lang="tr-TR" sz="2400" dirty="0" smtClean="0">
                <a:latin typeface="Times New Roman" pitchFamily="18" charset="0"/>
                <a:cs typeface="Times New Roman" pitchFamily="18" charset="0"/>
              </a:rPr>
              <a:t>Problemin Tanımı</a:t>
            </a:r>
          </a:p>
          <a:p>
            <a:pPr>
              <a:buFont typeface="Wingdings" pitchFamily="2" charset="2"/>
              <a:buChar char="Ø"/>
            </a:pPr>
            <a:r>
              <a:rPr lang="tr-TR" sz="2400" dirty="0" smtClean="0">
                <a:latin typeface="Times New Roman" pitchFamily="18" charset="0"/>
                <a:cs typeface="Times New Roman" pitchFamily="18" charset="0"/>
              </a:rPr>
              <a:t>Kullanılacak verilerin seçilmesi ve hazırlanması</a:t>
            </a:r>
          </a:p>
          <a:p>
            <a:pPr>
              <a:buFont typeface="Wingdings" pitchFamily="2" charset="2"/>
              <a:buChar char="Ø"/>
            </a:pPr>
            <a:r>
              <a:rPr lang="tr-TR" sz="2400" dirty="0" smtClean="0">
                <a:latin typeface="Times New Roman" pitchFamily="18" charset="0"/>
                <a:cs typeface="Times New Roman" pitchFamily="18" charset="0"/>
              </a:rPr>
              <a:t>Verilerin bulunması ve analizi</a:t>
            </a:r>
          </a:p>
          <a:p>
            <a:pPr>
              <a:buFont typeface="Wingdings" pitchFamily="2" charset="2"/>
              <a:buChar char="Ø"/>
            </a:pPr>
            <a:r>
              <a:rPr lang="tr-TR" sz="2400" dirty="0" smtClean="0">
                <a:latin typeface="Times New Roman" pitchFamily="18" charset="0"/>
                <a:cs typeface="Times New Roman" pitchFamily="18" charset="0"/>
              </a:rPr>
              <a:t>Modelin oluşturulması</a:t>
            </a:r>
          </a:p>
          <a:p>
            <a:pPr>
              <a:buFont typeface="Wingdings" pitchFamily="2" charset="2"/>
              <a:buChar char="Ø"/>
            </a:pPr>
            <a:r>
              <a:rPr lang="tr-TR" sz="2400" dirty="0" smtClean="0">
                <a:latin typeface="Times New Roman" pitchFamily="18" charset="0"/>
                <a:cs typeface="Times New Roman" pitchFamily="18" charset="0"/>
              </a:rPr>
              <a:t>Modelin geçerliliğinin testi</a:t>
            </a:r>
          </a:p>
          <a:p>
            <a:pPr>
              <a:buFont typeface="Wingdings" pitchFamily="2" charset="2"/>
              <a:buChar char="Ø"/>
            </a:pPr>
            <a:r>
              <a:rPr lang="tr-TR" sz="2400" dirty="0" smtClean="0">
                <a:latin typeface="Times New Roman" pitchFamily="18" charset="0"/>
                <a:cs typeface="Times New Roman" pitchFamily="18" charset="0"/>
              </a:rPr>
              <a:t>Bilginin üretilmesi, eylem planına dönüştürülmesi ve sonuçların ölçülüp değerlendirilmesi</a:t>
            </a:r>
          </a:p>
          <a:p>
            <a:endParaRPr lang="tr-TR" sz="2000" dirty="0" smtClean="0">
              <a:latin typeface="Times New Roman" pitchFamily="18" charset="0"/>
              <a:cs typeface="Times New Roman" pitchFamily="18" charset="0"/>
            </a:endParaRPr>
          </a:p>
          <a:p>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28</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a:bodyPr>
          <a:lstStyle/>
          <a:p>
            <a:r>
              <a:rPr lang="tr-TR" sz="2200" smtClean="0">
                <a:solidFill>
                  <a:schemeClr val="bg2">
                    <a:lumMod val="20000"/>
                    <a:lumOff val="80000"/>
                  </a:schemeClr>
                </a:solidFill>
              </a:rPr>
              <a:t>Veri standart süreci</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29</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
        <p:nvSpPr>
          <p:cNvPr id="6" name="5 Yamuk"/>
          <p:cNvSpPr/>
          <p:nvPr/>
        </p:nvSpPr>
        <p:spPr>
          <a:xfrm>
            <a:off x="1571604" y="1285860"/>
            <a:ext cx="2000264" cy="785818"/>
          </a:xfrm>
          <a:prstGeom prst="trapezoi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mtClean="0">
                <a:solidFill>
                  <a:schemeClr val="tx1"/>
                </a:solidFill>
              </a:rPr>
              <a:t>Bilgi İhtiyacı  AMAÇ</a:t>
            </a:r>
            <a:endParaRPr lang="tr-TR">
              <a:solidFill>
                <a:schemeClr val="tx1"/>
              </a:solidFill>
            </a:endParaRPr>
          </a:p>
        </p:txBody>
      </p:sp>
      <p:sp>
        <p:nvSpPr>
          <p:cNvPr id="7" name="6 Dikdörtgen"/>
          <p:cNvSpPr/>
          <p:nvPr/>
        </p:nvSpPr>
        <p:spPr>
          <a:xfrm>
            <a:off x="5286380" y="1285860"/>
            <a:ext cx="2286016" cy="78581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mtClean="0"/>
              <a:t>Veri Kaynakları</a:t>
            </a:r>
          </a:p>
          <a:p>
            <a:pPr algn="ctr"/>
            <a:r>
              <a:rPr lang="tr-TR" smtClean="0"/>
              <a:t>Ve İnceleme</a:t>
            </a:r>
            <a:endParaRPr lang="tr-TR"/>
          </a:p>
        </p:txBody>
      </p:sp>
      <p:sp>
        <p:nvSpPr>
          <p:cNvPr id="8" name="7 Dikdörtgen"/>
          <p:cNvSpPr/>
          <p:nvPr/>
        </p:nvSpPr>
        <p:spPr>
          <a:xfrm>
            <a:off x="5286380" y="3143248"/>
            <a:ext cx="2286016" cy="50006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mtClean="0"/>
              <a:t>Veri Hazırlama</a:t>
            </a:r>
            <a:endParaRPr lang="tr-TR"/>
          </a:p>
        </p:txBody>
      </p:sp>
      <p:sp>
        <p:nvSpPr>
          <p:cNvPr id="9" name="8 Dikdörtgen"/>
          <p:cNvSpPr/>
          <p:nvPr/>
        </p:nvSpPr>
        <p:spPr>
          <a:xfrm>
            <a:off x="5357818" y="4714884"/>
            <a:ext cx="2286016" cy="50006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mtClean="0"/>
              <a:t>Modelleme</a:t>
            </a:r>
            <a:endParaRPr lang="tr-TR"/>
          </a:p>
        </p:txBody>
      </p:sp>
      <p:sp>
        <p:nvSpPr>
          <p:cNvPr id="10" name="9 Dikdörtgen"/>
          <p:cNvSpPr/>
          <p:nvPr/>
        </p:nvSpPr>
        <p:spPr>
          <a:xfrm>
            <a:off x="1285852" y="4714884"/>
            <a:ext cx="3143272"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mtClean="0"/>
              <a:t>Değerlendirme</a:t>
            </a:r>
            <a:endParaRPr lang="tr-TR"/>
          </a:p>
        </p:txBody>
      </p:sp>
      <p:sp>
        <p:nvSpPr>
          <p:cNvPr id="11" name="10 Dikdörtgen"/>
          <p:cNvSpPr/>
          <p:nvPr/>
        </p:nvSpPr>
        <p:spPr>
          <a:xfrm>
            <a:off x="928662" y="2857496"/>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mtClean="0"/>
              <a:t>Kullanma</a:t>
            </a:r>
            <a:endParaRPr lang="tr-TR"/>
          </a:p>
        </p:txBody>
      </p:sp>
      <p:sp>
        <p:nvSpPr>
          <p:cNvPr id="12" name="11 Teneke"/>
          <p:cNvSpPr/>
          <p:nvPr/>
        </p:nvSpPr>
        <p:spPr>
          <a:xfrm>
            <a:off x="3214678" y="2285992"/>
            <a:ext cx="1785950" cy="214314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smtClean="0"/>
              <a:t>VERİ</a:t>
            </a:r>
            <a:endParaRPr lang="tr-TR" b="1"/>
          </a:p>
        </p:txBody>
      </p:sp>
      <p:sp>
        <p:nvSpPr>
          <p:cNvPr id="13" name="12 Çentikli Sağ Ok"/>
          <p:cNvSpPr/>
          <p:nvPr/>
        </p:nvSpPr>
        <p:spPr>
          <a:xfrm>
            <a:off x="3857620" y="1500174"/>
            <a:ext cx="1143008" cy="14287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13 Çentikli Sağ Ok"/>
          <p:cNvSpPr/>
          <p:nvPr/>
        </p:nvSpPr>
        <p:spPr>
          <a:xfrm rot="16200000" flipH="1">
            <a:off x="6107917" y="2464587"/>
            <a:ext cx="535785" cy="17859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4 Çentikli Sağ Ok"/>
          <p:cNvSpPr/>
          <p:nvPr/>
        </p:nvSpPr>
        <p:spPr>
          <a:xfrm flipH="1">
            <a:off x="3857620" y="1714488"/>
            <a:ext cx="1143008" cy="14287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15 Çentikli Sağ Ok"/>
          <p:cNvSpPr/>
          <p:nvPr/>
        </p:nvSpPr>
        <p:spPr>
          <a:xfrm rot="16200000" flipH="1">
            <a:off x="6322231" y="4036223"/>
            <a:ext cx="535785" cy="17859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16 Çentikli Sağ Ok"/>
          <p:cNvSpPr/>
          <p:nvPr/>
        </p:nvSpPr>
        <p:spPr>
          <a:xfrm rot="5400000" flipH="1" flipV="1">
            <a:off x="6036479" y="4036223"/>
            <a:ext cx="535785" cy="17859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17 Çentikli Sağ Ok"/>
          <p:cNvSpPr/>
          <p:nvPr/>
        </p:nvSpPr>
        <p:spPr>
          <a:xfrm flipH="1">
            <a:off x="4670734" y="4874606"/>
            <a:ext cx="428628" cy="14287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18 Çentikli Sağ Ok"/>
          <p:cNvSpPr/>
          <p:nvPr/>
        </p:nvSpPr>
        <p:spPr>
          <a:xfrm rot="5400000" flipH="1" flipV="1">
            <a:off x="1768059" y="3303983"/>
            <a:ext cx="2035983" cy="14287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19 Çentikli Sağ Ok"/>
          <p:cNvSpPr/>
          <p:nvPr/>
        </p:nvSpPr>
        <p:spPr>
          <a:xfrm rot="5400000" flipH="1" flipV="1">
            <a:off x="1160837" y="3985842"/>
            <a:ext cx="964414" cy="14287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b="0" dirty="0" smtClean="0">
                <a:solidFill>
                  <a:schemeClr val="accent2">
                    <a:lumMod val="20000"/>
                    <a:lumOff val="80000"/>
                  </a:schemeClr>
                </a:solidFill>
                <a:latin typeface="Times New Roman" pitchFamily="18" charset="0"/>
                <a:cs typeface="Times New Roman" pitchFamily="18" charset="0"/>
              </a:rPr>
              <a:t>Veri Madenciliği Nedir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2920" y="1000108"/>
            <a:ext cx="8183880" cy="4929222"/>
          </a:xfrm>
        </p:spPr>
        <p:txBody>
          <a:bodyPr>
            <a:normAutofit fontScale="92500" lnSpcReduction="20000"/>
          </a:bodyPr>
          <a:lstStyle/>
          <a:p>
            <a:pPr marL="180975" indent="0" algn="just">
              <a:buNone/>
            </a:pPr>
            <a:r>
              <a:rPr lang="tr-TR" smtClean="0">
                <a:latin typeface="Times New Roman" pitchFamily="18" charset="0"/>
                <a:cs typeface="Times New Roman" pitchFamily="18" charset="0"/>
              </a:rPr>
              <a:t>Verilerden</a:t>
            </a:r>
            <a:r>
              <a:rPr lang="en-US" smtClean="0">
                <a:latin typeface="Times New Roman" pitchFamily="18" charset="0"/>
                <a:cs typeface="Times New Roman" pitchFamily="18" charset="0"/>
              </a:rPr>
              <a:t> </a:t>
            </a:r>
            <a:r>
              <a:rPr lang="tr-TR" dirty="0" smtClean="0">
                <a:latin typeface="Times New Roman" pitchFamily="18" charset="0"/>
                <a:cs typeface="Times New Roman" pitchFamily="18" charset="0"/>
              </a:rPr>
              <a:t>üstü kapalı</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çok net olmayan </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önceden bilinmeyen ancak potansiyel olarak kullanılabilir bilgi ve</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örüntülerin</a:t>
            </a:r>
            <a:r>
              <a:rPr lang="en-US"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çıkarılması olarak </a:t>
            </a:r>
            <a:r>
              <a:rPr lang="tr-TR" smtClean="0">
                <a:latin typeface="Times New Roman" pitchFamily="18" charset="0"/>
                <a:cs typeface="Times New Roman" pitchFamily="18" charset="0"/>
              </a:rPr>
              <a:t>tanımlanabilir</a:t>
            </a:r>
            <a:r>
              <a:rPr lang="en-US" smtClean="0">
                <a:latin typeface="Times New Roman" pitchFamily="18" charset="0"/>
                <a:cs typeface="Times New Roman" pitchFamily="18" charset="0"/>
              </a:rPr>
              <a:t>.</a:t>
            </a:r>
            <a:endParaRPr lang="tr-TR" smtClean="0">
              <a:latin typeface="Times New Roman" pitchFamily="18" charset="0"/>
              <a:cs typeface="Times New Roman" pitchFamily="18" charset="0"/>
            </a:endParaRPr>
          </a:p>
          <a:p>
            <a:pPr marL="180975" indent="0">
              <a:buNone/>
            </a:pPr>
            <a:endParaRPr lang="tr-TR" smtClean="0">
              <a:latin typeface="Times New Roman" pitchFamily="18" charset="0"/>
              <a:cs typeface="Times New Roman" pitchFamily="18" charset="0"/>
            </a:endParaRPr>
          </a:p>
          <a:p>
            <a:pPr marL="180975" indent="0">
              <a:buNone/>
            </a:pPr>
            <a:r>
              <a:rPr lang="tr-TR" b="1" smtClean="0">
                <a:latin typeface="Times New Roman" pitchFamily="18" charset="0"/>
                <a:cs typeface="Times New Roman" pitchFamily="18" charset="0"/>
              </a:rPr>
              <a:t>Veri madenciliği </a:t>
            </a:r>
          </a:p>
          <a:p>
            <a:pPr marL="180975" indent="0">
              <a:buFont typeface="Wingdings" pitchFamily="2" charset="2"/>
              <a:buChar char="Ø"/>
            </a:pPr>
            <a:r>
              <a:rPr lang="tr-TR" sz="2600" smtClean="0">
                <a:latin typeface="Times New Roman" pitchFamily="18" charset="0"/>
                <a:cs typeface="Times New Roman" pitchFamily="18" charset="0"/>
              </a:rPr>
              <a:t>veri tabanı teknolojisi, </a:t>
            </a:r>
          </a:p>
          <a:p>
            <a:pPr marL="180975" indent="0">
              <a:buFont typeface="Wingdings" pitchFamily="2" charset="2"/>
              <a:buChar char="Ø"/>
            </a:pPr>
            <a:r>
              <a:rPr lang="tr-TR" sz="2600" smtClean="0">
                <a:latin typeface="Times New Roman" pitchFamily="18" charset="0"/>
                <a:cs typeface="Times New Roman" pitchFamily="18" charset="0"/>
              </a:rPr>
              <a:t>istatistik, </a:t>
            </a:r>
          </a:p>
          <a:p>
            <a:pPr marL="180975" indent="0">
              <a:buFont typeface="Wingdings" pitchFamily="2" charset="2"/>
              <a:buChar char="Ø"/>
            </a:pPr>
            <a:r>
              <a:rPr lang="tr-TR" sz="2600" smtClean="0">
                <a:latin typeface="Times New Roman" pitchFamily="18" charset="0"/>
                <a:cs typeface="Times New Roman" pitchFamily="18" charset="0"/>
              </a:rPr>
              <a:t>yapay zeka (</a:t>
            </a:r>
            <a:r>
              <a:rPr lang="tr-TR" sz="1900" i="1" smtClean="0">
                <a:latin typeface="Times New Roman" pitchFamily="18" charset="0"/>
                <a:cs typeface="Times New Roman" pitchFamily="18" charset="0"/>
              </a:rPr>
              <a:t>artificial intelligence</a:t>
            </a:r>
            <a:r>
              <a:rPr lang="tr-TR" sz="2600" smtClean="0">
                <a:latin typeface="Times New Roman" pitchFamily="18" charset="0"/>
                <a:cs typeface="Times New Roman" pitchFamily="18" charset="0"/>
              </a:rPr>
              <a:t>), </a:t>
            </a:r>
          </a:p>
          <a:p>
            <a:pPr marL="180975" indent="0">
              <a:buFont typeface="Wingdings" pitchFamily="2" charset="2"/>
              <a:buChar char="Ø"/>
            </a:pPr>
            <a:r>
              <a:rPr lang="tr-TR" sz="2600" smtClean="0">
                <a:latin typeface="Times New Roman" pitchFamily="18" charset="0"/>
                <a:cs typeface="Times New Roman" pitchFamily="18" charset="0"/>
              </a:rPr>
              <a:t>makine öğrenimi (</a:t>
            </a:r>
            <a:r>
              <a:rPr lang="tr-TR" sz="1900" i="1" smtClean="0">
                <a:latin typeface="Times New Roman" pitchFamily="18" charset="0"/>
                <a:cs typeface="Times New Roman" pitchFamily="18" charset="0"/>
              </a:rPr>
              <a:t>machine learning</a:t>
            </a:r>
            <a:r>
              <a:rPr lang="tr-TR" sz="2600" smtClean="0">
                <a:latin typeface="Times New Roman" pitchFamily="18" charset="0"/>
                <a:cs typeface="Times New Roman" pitchFamily="18" charset="0"/>
              </a:rPr>
              <a:t>), </a:t>
            </a:r>
          </a:p>
          <a:p>
            <a:pPr marL="180975" indent="0">
              <a:buFont typeface="Wingdings" pitchFamily="2" charset="2"/>
              <a:buChar char="Ø"/>
            </a:pPr>
            <a:r>
              <a:rPr lang="tr-TR" sz="2600" smtClean="0">
                <a:latin typeface="Times New Roman" pitchFamily="18" charset="0"/>
                <a:cs typeface="Times New Roman" pitchFamily="18" charset="0"/>
              </a:rPr>
              <a:t>örüntü tanımlama (</a:t>
            </a:r>
            <a:r>
              <a:rPr lang="tr-TR" sz="1900" i="1" smtClean="0">
                <a:latin typeface="Times New Roman" pitchFamily="18" charset="0"/>
                <a:cs typeface="Times New Roman" pitchFamily="18" charset="0"/>
              </a:rPr>
              <a:t>pattem recognition</a:t>
            </a:r>
            <a:r>
              <a:rPr lang="tr-TR" sz="2600" smtClean="0">
                <a:latin typeface="Times New Roman" pitchFamily="18" charset="0"/>
                <a:cs typeface="Times New Roman" pitchFamily="18" charset="0"/>
              </a:rPr>
              <a:t>),</a:t>
            </a:r>
          </a:p>
          <a:p>
            <a:pPr marL="180975" indent="0">
              <a:buFont typeface="Wingdings" pitchFamily="2" charset="2"/>
              <a:buChar char="Ø"/>
            </a:pPr>
            <a:r>
              <a:rPr lang="tr-TR" sz="2600" smtClean="0">
                <a:latin typeface="Times New Roman" pitchFamily="18" charset="0"/>
                <a:cs typeface="Times New Roman" pitchFamily="18" charset="0"/>
              </a:rPr>
              <a:t>veri görselleştirmesi (</a:t>
            </a:r>
            <a:r>
              <a:rPr lang="tr-TR" sz="1900" i="1" smtClean="0">
                <a:latin typeface="Times New Roman" pitchFamily="18" charset="0"/>
                <a:cs typeface="Times New Roman" pitchFamily="18" charset="0"/>
              </a:rPr>
              <a:t>data visualization</a:t>
            </a:r>
            <a:r>
              <a:rPr lang="tr-TR" smtClean="0">
                <a:latin typeface="Times New Roman" pitchFamily="18" charset="0"/>
                <a:cs typeface="Times New Roman" pitchFamily="18" charset="0"/>
              </a:rPr>
              <a:t>) </a:t>
            </a:r>
          </a:p>
          <a:p>
            <a:pPr marL="180975" indent="0">
              <a:buNone/>
            </a:pPr>
            <a:r>
              <a:rPr lang="tr-TR" smtClean="0">
                <a:latin typeface="Times New Roman" pitchFamily="18" charset="0"/>
                <a:cs typeface="Times New Roman" pitchFamily="18" charset="0"/>
              </a:rPr>
              <a:t>gibi pek çok teknik alan arasında köprü görevi gören çok disiplinli bir alandır. </a:t>
            </a:r>
          </a:p>
          <a:p>
            <a:pPr marL="180975" indent="0">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3</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grpSp>
        <p:nvGrpSpPr>
          <p:cNvPr id="6" name="Group 3"/>
          <p:cNvGrpSpPr>
            <a:grpSpLocks/>
          </p:cNvGrpSpPr>
          <p:nvPr/>
        </p:nvGrpSpPr>
        <p:grpSpPr bwMode="auto">
          <a:xfrm>
            <a:off x="5357818" y="2357430"/>
            <a:ext cx="3214710" cy="2286016"/>
            <a:chOff x="192" y="1152"/>
            <a:chExt cx="5376" cy="2736"/>
          </a:xfrm>
          <a:solidFill>
            <a:schemeClr val="bg1">
              <a:alpha val="52000"/>
            </a:schemeClr>
          </a:solidFill>
          <a:effectLst>
            <a:outerShdw dir="4740000" sy="23000" kx="-1200000" algn="bl" rotWithShape="0">
              <a:prstClr val="black">
                <a:alpha val="21000"/>
              </a:prstClr>
            </a:outerShdw>
          </a:effectLst>
          <a:scene3d>
            <a:camera prst="perspectiveFront"/>
            <a:lightRig rig="threePt" dir="t"/>
          </a:scene3d>
        </p:grpSpPr>
        <p:sp>
          <p:nvSpPr>
            <p:cNvPr id="7" name="Oval 4"/>
            <p:cNvSpPr>
              <a:spLocks noChangeArrowheads="1"/>
            </p:cNvSpPr>
            <p:nvPr/>
          </p:nvSpPr>
          <p:spPr bwMode="auto">
            <a:xfrm>
              <a:off x="2160" y="2160"/>
              <a:ext cx="1440" cy="672"/>
            </a:xfrm>
            <a:prstGeom prst="ellipse">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1" hangingPunct="1"/>
              <a:r>
                <a:rPr lang="tr-TR" sz="900" b="1" dirty="0">
                  <a:solidFill>
                    <a:schemeClr val="tx2">
                      <a:lumMod val="75000"/>
                    </a:schemeClr>
                  </a:solidFill>
                  <a:latin typeface="Arial Narrow" pitchFamily="34" charset="0"/>
                </a:rPr>
                <a:t>Veri</a:t>
              </a:r>
              <a:br>
                <a:rPr lang="tr-TR" sz="900" b="1" dirty="0">
                  <a:solidFill>
                    <a:schemeClr val="tx2">
                      <a:lumMod val="75000"/>
                    </a:schemeClr>
                  </a:solidFill>
                  <a:latin typeface="Arial Narrow" pitchFamily="34" charset="0"/>
                </a:rPr>
              </a:br>
              <a:r>
                <a:rPr lang="tr-TR" sz="900" b="1" dirty="0" smtClean="0">
                  <a:solidFill>
                    <a:schemeClr val="tx2">
                      <a:lumMod val="75000"/>
                    </a:schemeClr>
                  </a:solidFill>
                  <a:latin typeface="Arial Narrow" pitchFamily="34" charset="0"/>
                </a:rPr>
                <a:t>Madenciliği</a:t>
              </a:r>
              <a:endParaRPr lang="en-US" sz="900" b="1" dirty="0">
                <a:solidFill>
                  <a:schemeClr val="tx2">
                    <a:lumMod val="75000"/>
                  </a:schemeClr>
                </a:solidFill>
                <a:latin typeface="Arial Narrow" pitchFamily="34" charset="0"/>
              </a:endParaRPr>
            </a:p>
          </p:txBody>
        </p:sp>
        <p:sp>
          <p:nvSpPr>
            <p:cNvPr id="8" name="Line 5"/>
            <p:cNvSpPr>
              <a:spLocks noChangeShapeType="1"/>
            </p:cNvSpPr>
            <p:nvPr/>
          </p:nvSpPr>
          <p:spPr bwMode="auto">
            <a:xfrm>
              <a:off x="1488"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900">
                <a:solidFill>
                  <a:schemeClr val="tx2">
                    <a:lumMod val="75000"/>
                  </a:schemeClr>
                </a:solidFill>
                <a:latin typeface="Arial Narrow" pitchFamily="34" charset="0"/>
              </a:endParaRPr>
            </a:p>
          </p:txBody>
        </p:sp>
        <p:sp>
          <p:nvSpPr>
            <p:cNvPr id="9" name="Line 6"/>
            <p:cNvSpPr>
              <a:spLocks noChangeShapeType="1"/>
            </p:cNvSpPr>
            <p:nvPr/>
          </p:nvSpPr>
          <p:spPr bwMode="auto">
            <a:xfrm>
              <a:off x="1824" y="1680"/>
              <a:ext cx="816" cy="48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900">
                <a:solidFill>
                  <a:schemeClr val="tx2">
                    <a:lumMod val="75000"/>
                  </a:schemeClr>
                </a:solidFill>
                <a:latin typeface="Arial Narrow" pitchFamily="34" charset="0"/>
              </a:endParaRPr>
            </a:p>
          </p:txBody>
        </p:sp>
        <p:sp>
          <p:nvSpPr>
            <p:cNvPr id="10" name="Line 7"/>
            <p:cNvSpPr>
              <a:spLocks noChangeShapeType="1"/>
            </p:cNvSpPr>
            <p:nvPr/>
          </p:nvSpPr>
          <p:spPr bwMode="auto">
            <a:xfrm flipH="1">
              <a:off x="3072" y="1680"/>
              <a:ext cx="720" cy="48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900">
                <a:solidFill>
                  <a:schemeClr val="tx2">
                    <a:lumMod val="75000"/>
                  </a:schemeClr>
                </a:solidFill>
                <a:latin typeface="Arial Narrow" pitchFamily="34" charset="0"/>
              </a:endParaRPr>
            </a:p>
          </p:txBody>
        </p:sp>
        <p:sp>
          <p:nvSpPr>
            <p:cNvPr id="11" name="Line 8"/>
            <p:cNvSpPr>
              <a:spLocks noChangeShapeType="1"/>
            </p:cNvSpPr>
            <p:nvPr/>
          </p:nvSpPr>
          <p:spPr bwMode="auto">
            <a:xfrm flipH="1">
              <a:off x="3600"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900">
                <a:solidFill>
                  <a:schemeClr val="tx2">
                    <a:lumMod val="75000"/>
                  </a:schemeClr>
                </a:solidFill>
                <a:latin typeface="Arial Narrow" pitchFamily="34" charset="0"/>
              </a:endParaRPr>
            </a:p>
          </p:txBody>
        </p:sp>
        <p:sp>
          <p:nvSpPr>
            <p:cNvPr id="12" name="Line 9"/>
            <p:cNvSpPr>
              <a:spLocks noChangeShapeType="1"/>
            </p:cNvSpPr>
            <p:nvPr/>
          </p:nvSpPr>
          <p:spPr bwMode="auto">
            <a:xfrm flipH="1" flipV="1">
              <a:off x="3304" y="2794"/>
              <a:ext cx="1112" cy="47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900">
                <a:solidFill>
                  <a:schemeClr val="tx2">
                    <a:lumMod val="75000"/>
                  </a:schemeClr>
                </a:solidFill>
                <a:latin typeface="Arial Narrow" pitchFamily="34" charset="0"/>
              </a:endParaRPr>
            </a:p>
          </p:txBody>
        </p:sp>
        <p:sp>
          <p:nvSpPr>
            <p:cNvPr id="13" name="Line 10"/>
            <p:cNvSpPr>
              <a:spLocks noChangeShapeType="1"/>
            </p:cNvSpPr>
            <p:nvPr/>
          </p:nvSpPr>
          <p:spPr bwMode="auto">
            <a:xfrm flipV="1">
              <a:off x="1536" y="2794"/>
              <a:ext cx="849" cy="47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900">
                <a:solidFill>
                  <a:schemeClr val="tx2">
                    <a:lumMod val="75000"/>
                  </a:schemeClr>
                </a:solidFill>
                <a:latin typeface="Arial Narrow" pitchFamily="34" charset="0"/>
              </a:endParaRPr>
            </a:p>
          </p:txBody>
        </p:sp>
        <p:sp>
          <p:nvSpPr>
            <p:cNvPr id="14" name="Oval 11"/>
            <p:cNvSpPr>
              <a:spLocks noChangeArrowheads="1"/>
            </p:cNvSpPr>
            <p:nvPr/>
          </p:nvSpPr>
          <p:spPr bwMode="auto">
            <a:xfrm>
              <a:off x="1056" y="115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900" b="0" dirty="0">
                  <a:solidFill>
                    <a:schemeClr val="tx2">
                      <a:lumMod val="75000"/>
                    </a:schemeClr>
                  </a:solidFill>
                  <a:latin typeface="Arial Narrow" pitchFamily="34" charset="0"/>
                </a:rPr>
                <a:t>Veritabanı</a:t>
              </a:r>
              <a:br>
                <a:rPr lang="tr-TR" sz="900" b="0" dirty="0">
                  <a:solidFill>
                    <a:schemeClr val="tx2">
                      <a:lumMod val="75000"/>
                    </a:schemeClr>
                  </a:solidFill>
                  <a:latin typeface="Arial Narrow" pitchFamily="34" charset="0"/>
                </a:rPr>
              </a:br>
              <a:r>
                <a:rPr lang="tr-TR" sz="900" b="0" dirty="0">
                  <a:solidFill>
                    <a:schemeClr val="tx2">
                      <a:lumMod val="75000"/>
                    </a:schemeClr>
                  </a:solidFill>
                  <a:latin typeface="Arial Narrow" pitchFamily="34" charset="0"/>
                </a:rPr>
                <a:t>Teknolojisi</a:t>
              </a:r>
              <a:endParaRPr lang="en-US" sz="900" b="0" dirty="0">
                <a:solidFill>
                  <a:schemeClr val="tx2">
                    <a:lumMod val="75000"/>
                  </a:schemeClr>
                </a:solidFill>
                <a:latin typeface="Arial Narrow" pitchFamily="34" charset="0"/>
              </a:endParaRPr>
            </a:p>
          </p:txBody>
        </p:sp>
        <p:sp>
          <p:nvSpPr>
            <p:cNvPr id="15" name="Oval 12"/>
            <p:cNvSpPr>
              <a:spLocks noChangeArrowheads="1"/>
            </p:cNvSpPr>
            <p:nvPr/>
          </p:nvSpPr>
          <p:spPr bwMode="auto">
            <a:xfrm>
              <a:off x="3216" y="1200"/>
              <a:ext cx="1296" cy="480"/>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900" b="0">
                  <a:solidFill>
                    <a:schemeClr val="tx2">
                      <a:lumMod val="75000"/>
                    </a:schemeClr>
                  </a:solidFill>
                  <a:latin typeface="Arial Narrow" pitchFamily="34" charset="0"/>
                </a:rPr>
                <a:t>İstatistik</a:t>
              </a:r>
              <a:endParaRPr lang="en-US" sz="900" b="0">
                <a:solidFill>
                  <a:schemeClr val="tx2">
                    <a:lumMod val="75000"/>
                  </a:schemeClr>
                </a:solidFill>
                <a:latin typeface="Arial Narrow" pitchFamily="34" charset="0"/>
              </a:endParaRPr>
            </a:p>
          </p:txBody>
        </p:sp>
        <p:sp>
          <p:nvSpPr>
            <p:cNvPr id="16" name="Oval 13"/>
            <p:cNvSpPr>
              <a:spLocks noChangeArrowheads="1"/>
            </p:cNvSpPr>
            <p:nvPr/>
          </p:nvSpPr>
          <p:spPr bwMode="auto">
            <a:xfrm>
              <a:off x="192" y="2208"/>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900" b="0" dirty="0">
                  <a:solidFill>
                    <a:schemeClr val="tx2">
                      <a:lumMod val="75000"/>
                    </a:schemeClr>
                  </a:solidFill>
                  <a:latin typeface="Arial Narrow" pitchFamily="34" charset="0"/>
                </a:rPr>
                <a:t>Makine</a:t>
              </a:r>
            </a:p>
            <a:p>
              <a:pPr algn="ctr" eaLnBrk="1" hangingPunct="1"/>
              <a:r>
                <a:rPr lang="tr-TR" sz="900" b="0" dirty="0">
                  <a:solidFill>
                    <a:schemeClr val="tx2">
                      <a:lumMod val="75000"/>
                    </a:schemeClr>
                  </a:solidFill>
                  <a:latin typeface="Arial Narrow" pitchFamily="34" charset="0"/>
                </a:rPr>
                <a:t> Öğrenmesi</a:t>
              </a:r>
              <a:endParaRPr lang="en-US" sz="900" b="0" dirty="0">
                <a:solidFill>
                  <a:schemeClr val="tx2">
                    <a:lumMod val="75000"/>
                  </a:schemeClr>
                </a:solidFill>
                <a:latin typeface="Arial Narrow" pitchFamily="34" charset="0"/>
              </a:endParaRPr>
            </a:p>
          </p:txBody>
        </p:sp>
        <p:sp>
          <p:nvSpPr>
            <p:cNvPr id="17" name="Oval 14"/>
            <p:cNvSpPr>
              <a:spLocks noChangeArrowheads="1"/>
            </p:cNvSpPr>
            <p:nvPr/>
          </p:nvSpPr>
          <p:spPr bwMode="auto">
            <a:xfrm>
              <a:off x="336" y="307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900" b="0">
                  <a:solidFill>
                    <a:schemeClr val="tx2">
                      <a:lumMod val="75000"/>
                    </a:schemeClr>
                  </a:solidFill>
                  <a:latin typeface="Arial Narrow" pitchFamily="34" charset="0"/>
                </a:rPr>
                <a:t>Örüntü</a:t>
              </a:r>
              <a:br>
                <a:rPr lang="tr-TR" sz="900" b="0">
                  <a:solidFill>
                    <a:schemeClr val="tx2">
                      <a:lumMod val="75000"/>
                    </a:schemeClr>
                  </a:solidFill>
                  <a:latin typeface="Arial Narrow" pitchFamily="34" charset="0"/>
                </a:rPr>
              </a:br>
              <a:r>
                <a:rPr lang="tr-TR" sz="900" b="0">
                  <a:solidFill>
                    <a:schemeClr val="tx2">
                      <a:lumMod val="75000"/>
                    </a:schemeClr>
                  </a:solidFill>
                  <a:latin typeface="Arial Narrow" pitchFamily="34" charset="0"/>
                </a:rPr>
                <a:t>Tanıma</a:t>
              </a:r>
              <a:endParaRPr lang="en-US" sz="900" b="0">
                <a:solidFill>
                  <a:schemeClr val="tx2">
                    <a:lumMod val="75000"/>
                  </a:schemeClr>
                </a:solidFill>
                <a:latin typeface="Arial Narrow" pitchFamily="34" charset="0"/>
              </a:endParaRPr>
            </a:p>
          </p:txBody>
        </p:sp>
        <p:sp>
          <p:nvSpPr>
            <p:cNvPr id="18" name="Oval 15"/>
            <p:cNvSpPr>
              <a:spLocks noChangeArrowheads="1"/>
            </p:cNvSpPr>
            <p:nvPr/>
          </p:nvSpPr>
          <p:spPr bwMode="auto">
            <a:xfrm>
              <a:off x="2208" y="33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900" b="0">
                  <a:solidFill>
                    <a:schemeClr val="tx2">
                      <a:lumMod val="75000"/>
                    </a:schemeClr>
                  </a:solidFill>
                  <a:latin typeface="Arial Narrow" pitchFamily="34" charset="0"/>
                </a:rPr>
                <a:t>Algoritmalar</a:t>
              </a:r>
              <a:endParaRPr lang="en-US" sz="900" b="0">
                <a:solidFill>
                  <a:schemeClr val="tx2">
                    <a:lumMod val="75000"/>
                  </a:schemeClr>
                </a:solidFill>
                <a:latin typeface="Arial Narrow" pitchFamily="34" charset="0"/>
              </a:endParaRPr>
            </a:p>
          </p:txBody>
        </p:sp>
        <p:sp>
          <p:nvSpPr>
            <p:cNvPr id="19" name="Oval 16"/>
            <p:cNvSpPr>
              <a:spLocks noChangeArrowheads="1"/>
            </p:cNvSpPr>
            <p:nvPr/>
          </p:nvSpPr>
          <p:spPr bwMode="auto">
            <a:xfrm>
              <a:off x="4032" y="3216"/>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900" b="0">
                  <a:solidFill>
                    <a:schemeClr val="tx2">
                      <a:lumMod val="75000"/>
                    </a:schemeClr>
                  </a:solidFill>
                  <a:latin typeface="Arial Narrow" pitchFamily="34" charset="0"/>
                </a:rPr>
                <a:t>Diğer</a:t>
              </a:r>
              <a:br>
                <a:rPr lang="tr-TR" sz="900" b="0">
                  <a:solidFill>
                    <a:schemeClr val="tx2">
                      <a:lumMod val="75000"/>
                    </a:schemeClr>
                  </a:solidFill>
                  <a:latin typeface="Arial Narrow" pitchFamily="34" charset="0"/>
                </a:rPr>
              </a:br>
              <a:r>
                <a:rPr lang="tr-TR" sz="900" b="0">
                  <a:solidFill>
                    <a:schemeClr val="tx2">
                      <a:lumMod val="75000"/>
                    </a:schemeClr>
                  </a:solidFill>
                  <a:latin typeface="Arial Narrow" pitchFamily="34" charset="0"/>
                </a:rPr>
                <a:t>Disiplinler</a:t>
              </a:r>
              <a:endParaRPr lang="en-US" sz="900" b="0">
                <a:solidFill>
                  <a:schemeClr val="tx2">
                    <a:lumMod val="75000"/>
                  </a:schemeClr>
                </a:solidFill>
                <a:latin typeface="Arial Narrow" pitchFamily="34" charset="0"/>
              </a:endParaRPr>
            </a:p>
          </p:txBody>
        </p:sp>
        <p:sp>
          <p:nvSpPr>
            <p:cNvPr id="20" name="Oval 17"/>
            <p:cNvSpPr>
              <a:spLocks noChangeArrowheads="1"/>
            </p:cNvSpPr>
            <p:nvPr/>
          </p:nvSpPr>
          <p:spPr bwMode="auto">
            <a:xfrm>
              <a:off x="4272" y="21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lnSpc>
                  <a:spcPct val="110000"/>
                </a:lnSpc>
                <a:spcBef>
                  <a:spcPct val="20000"/>
                </a:spcBef>
                <a:buClr>
                  <a:schemeClr val="folHlink"/>
                </a:buClr>
                <a:buSzPct val="60000"/>
                <a:buFont typeface="Wingdings" pitchFamily="2" charset="2"/>
                <a:buNone/>
              </a:pPr>
              <a:r>
                <a:rPr lang="tr-TR" sz="900" b="0">
                  <a:solidFill>
                    <a:schemeClr val="tx2">
                      <a:lumMod val="75000"/>
                    </a:schemeClr>
                  </a:solidFill>
                  <a:latin typeface="Arial Narrow" pitchFamily="34" charset="0"/>
                </a:rPr>
                <a:t>Görselleştirme</a:t>
              </a:r>
              <a:endParaRPr lang="en-US" sz="900" b="0">
                <a:solidFill>
                  <a:schemeClr val="tx2">
                    <a:lumMod val="75000"/>
                  </a:schemeClr>
                </a:solidFill>
                <a:latin typeface="Arial Narrow" pitchFamily="34" charset="0"/>
              </a:endParaRPr>
            </a:p>
          </p:txBody>
        </p:sp>
        <p:sp>
          <p:nvSpPr>
            <p:cNvPr id="21" name="Line 18"/>
            <p:cNvSpPr>
              <a:spLocks noChangeShapeType="1"/>
            </p:cNvSpPr>
            <p:nvPr/>
          </p:nvSpPr>
          <p:spPr bwMode="auto">
            <a:xfrm flipH="1" flipV="1">
              <a:off x="2832" y="2832"/>
              <a:ext cx="0" cy="528"/>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900">
                <a:solidFill>
                  <a:schemeClr val="tx2">
                    <a:lumMod val="75000"/>
                  </a:schemeClr>
                </a:solidFill>
                <a:latin typeface="Arial Narrow" pitchFamily="34" charset="0"/>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smtClean="0"/>
              <a:t>Veri Madenciliği [ 1.hft  ]</a:t>
            </a:r>
            <a:endParaRPr lang="tr-TR"/>
          </a:p>
        </p:txBody>
      </p:sp>
      <p:sp>
        <p:nvSpPr>
          <p:cNvPr id="5" name="4 Slayt Numarası Yer Tutucusu"/>
          <p:cNvSpPr>
            <a:spLocks noGrp="1"/>
          </p:cNvSpPr>
          <p:nvPr>
            <p:ph type="sldNum" sz="quarter" idx="12"/>
          </p:nvPr>
        </p:nvSpPr>
        <p:spPr/>
        <p:txBody>
          <a:bodyPr/>
          <a:lstStyle/>
          <a:p>
            <a:fld id="{6AB0D31F-59BD-4954-9979-323D2D3EE6B9}" type="slidenum">
              <a:rPr lang="tr-TR" smtClean="0"/>
              <a:pPr/>
              <a:t>30</a:t>
            </a:fld>
            <a:endParaRPr lang="tr-TR"/>
          </a:p>
        </p:txBody>
      </p:sp>
      <p:grpSp>
        <p:nvGrpSpPr>
          <p:cNvPr id="6" name="5 Grup"/>
          <p:cNvGrpSpPr/>
          <p:nvPr/>
        </p:nvGrpSpPr>
        <p:grpSpPr>
          <a:xfrm>
            <a:off x="857224" y="784991"/>
            <a:ext cx="7743849" cy="5183297"/>
            <a:chOff x="1385888" y="1768475"/>
            <a:chExt cx="7743849" cy="4328307"/>
          </a:xfrm>
        </p:grpSpPr>
        <p:sp>
          <p:nvSpPr>
            <p:cNvPr id="7" name="Rectangle 5"/>
            <p:cNvSpPr>
              <a:spLocks noChangeArrowheads="1"/>
            </p:cNvSpPr>
            <p:nvPr/>
          </p:nvSpPr>
          <p:spPr bwMode="auto">
            <a:xfrm>
              <a:off x="4743474" y="5288745"/>
              <a:ext cx="4386263" cy="808037"/>
            </a:xfrm>
            <a:prstGeom prst="rect">
              <a:avLst/>
            </a:prstGeom>
            <a:noFill/>
            <a:ln w="12700">
              <a:noFill/>
              <a:miter lim="800000"/>
              <a:headEnd/>
              <a:tailEnd/>
            </a:ln>
            <a:effectLst/>
          </p:spPr>
          <p:txBody>
            <a:bodyPr lIns="90488" tIns="44450" rIns="90488" bIns="44450"/>
            <a:lstStyle/>
            <a:p>
              <a:r>
                <a:rPr lang="tr-TR" sz="1200">
                  <a:solidFill>
                    <a:schemeClr val="bg2"/>
                  </a:solidFill>
                  <a:latin typeface="Times New Roman" pitchFamily="18" charset="0"/>
                </a:rPr>
                <a:t>Kaynak:</a:t>
              </a:r>
              <a:endParaRPr lang="en-US" sz="1200">
                <a:solidFill>
                  <a:schemeClr val="bg2"/>
                </a:solidFill>
                <a:latin typeface="Times New Roman" pitchFamily="18" charset="0"/>
              </a:endParaRPr>
            </a:p>
            <a:p>
              <a:r>
                <a:rPr lang="en-US" sz="1200">
                  <a:solidFill>
                    <a:schemeClr val="bg2"/>
                  </a:solidFill>
                  <a:latin typeface="Times New Roman" pitchFamily="18" charset="0"/>
                </a:rPr>
                <a:t>U. Fayyad, et al. (1995), “From Knowledge Discovery to Data Mining:  An Overview,” Advances in Knowledge Discovery and Data Mining, U. Fayyad et al. (Eds.), AAAI/MIT Press</a:t>
              </a:r>
            </a:p>
          </p:txBody>
        </p:sp>
        <p:grpSp>
          <p:nvGrpSpPr>
            <p:cNvPr id="8" name="Group 6"/>
            <p:cNvGrpSpPr>
              <a:grpSpLocks/>
            </p:cNvGrpSpPr>
            <p:nvPr/>
          </p:nvGrpSpPr>
          <p:grpSpPr bwMode="auto">
            <a:xfrm>
              <a:off x="1385888" y="4525968"/>
              <a:ext cx="809625" cy="1101726"/>
              <a:chOff x="1050" y="2937"/>
              <a:chExt cx="510" cy="694"/>
            </a:xfrm>
          </p:grpSpPr>
          <p:grpSp>
            <p:nvGrpSpPr>
              <p:cNvPr id="54" name="Group 7"/>
              <p:cNvGrpSpPr>
                <a:grpSpLocks/>
              </p:cNvGrpSpPr>
              <p:nvPr/>
            </p:nvGrpSpPr>
            <p:grpSpPr bwMode="auto">
              <a:xfrm>
                <a:off x="1050" y="3118"/>
                <a:ext cx="510" cy="513"/>
                <a:chOff x="1050" y="3118"/>
                <a:chExt cx="510" cy="513"/>
              </a:xfrm>
            </p:grpSpPr>
            <p:pic>
              <p:nvPicPr>
                <p:cNvPr id="56" name="Picture 8"/>
                <p:cNvPicPr>
                  <a:picLocks noChangeArrowheads="1"/>
                </p:cNvPicPr>
                <p:nvPr/>
              </p:nvPicPr>
              <p:blipFill>
                <a:blip r:embed="rId2"/>
                <a:srcRect/>
                <a:stretch>
                  <a:fillRect/>
                </a:stretch>
              </p:blipFill>
              <p:spPr bwMode="auto">
                <a:xfrm>
                  <a:off x="1273" y="3163"/>
                  <a:ext cx="287" cy="2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7" name="Picture 9"/>
                <p:cNvPicPr>
                  <a:picLocks noChangeArrowheads="1"/>
                </p:cNvPicPr>
                <p:nvPr/>
              </p:nvPicPr>
              <p:blipFill>
                <a:blip r:embed="rId2"/>
                <a:srcRect/>
                <a:stretch>
                  <a:fillRect/>
                </a:stretch>
              </p:blipFill>
              <p:spPr bwMode="auto">
                <a:xfrm>
                  <a:off x="1050" y="3118"/>
                  <a:ext cx="288" cy="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8" name="Picture 10"/>
                <p:cNvPicPr>
                  <a:picLocks noChangeArrowheads="1"/>
                </p:cNvPicPr>
                <p:nvPr/>
              </p:nvPicPr>
              <p:blipFill>
                <a:blip r:embed="rId2"/>
                <a:srcRect/>
                <a:stretch>
                  <a:fillRect/>
                </a:stretch>
              </p:blipFill>
              <p:spPr bwMode="auto">
                <a:xfrm>
                  <a:off x="1142" y="3341"/>
                  <a:ext cx="286" cy="2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55" name="Rectangle 11"/>
              <p:cNvSpPr>
                <a:spLocks noChangeArrowheads="1"/>
              </p:cNvSpPr>
              <p:nvPr/>
            </p:nvSpPr>
            <p:spPr bwMode="auto">
              <a:xfrm>
                <a:off x="1122" y="2937"/>
                <a:ext cx="326" cy="190"/>
              </a:xfrm>
              <a:prstGeom prst="rect">
                <a:avLst/>
              </a:prstGeom>
              <a:noFill/>
              <a:ln w="12700">
                <a:noFill/>
                <a:miter lim="800000"/>
                <a:headEnd/>
                <a:tailEnd/>
              </a:ln>
              <a:effectLst/>
            </p:spPr>
            <p:txBody>
              <a:bodyPr wrap="none" lIns="90488" tIns="44450" rIns="90488" bIns="44450">
                <a:spAutoFit/>
              </a:bodyPr>
              <a:lstStyle/>
              <a:p>
                <a:r>
                  <a:rPr lang="tr-TR" sz="1400" b="1">
                    <a:solidFill>
                      <a:srgbClr val="000000"/>
                    </a:solidFill>
                  </a:rPr>
                  <a:t>Veri</a:t>
                </a:r>
                <a:endParaRPr lang="en-US" sz="1400" b="1">
                  <a:solidFill>
                    <a:srgbClr val="000000"/>
                  </a:solidFill>
                </a:endParaRPr>
              </a:p>
            </p:txBody>
          </p:sp>
        </p:grpSp>
        <p:grpSp>
          <p:nvGrpSpPr>
            <p:cNvPr id="9" name="Group 12"/>
            <p:cNvGrpSpPr>
              <a:grpSpLocks/>
            </p:cNvGrpSpPr>
            <p:nvPr/>
          </p:nvGrpSpPr>
          <p:grpSpPr bwMode="auto">
            <a:xfrm>
              <a:off x="2787650" y="4114804"/>
              <a:ext cx="812800" cy="955676"/>
              <a:chOff x="1933" y="2678"/>
              <a:chExt cx="512" cy="602"/>
            </a:xfrm>
          </p:grpSpPr>
          <p:grpSp>
            <p:nvGrpSpPr>
              <p:cNvPr id="49" name="Group 13"/>
              <p:cNvGrpSpPr>
                <a:grpSpLocks/>
              </p:cNvGrpSpPr>
              <p:nvPr/>
            </p:nvGrpSpPr>
            <p:grpSpPr bwMode="auto">
              <a:xfrm>
                <a:off x="1950" y="2678"/>
                <a:ext cx="344" cy="363"/>
                <a:chOff x="1950" y="2678"/>
                <a:chExt cx="344" cy="363"/>
              </a:xfrm>
            </p:grpSpPr>
            <p:pic>
              <p:nvPicPr>
                <p:cNvPr id="51" name="Picture 14"/>
                <p:cNvPicPr>
                  <a:picLocks noChangeArrowheads="1"/>
                </p:cNvPicPr>
                <p:nvPr/>
              </p:nvPicPr>
              <p:blipFill>
                <a:blip r:embed="rId2"/>
                <a:srcRect/>
                <a:stretch>
                  <a:fillRect/>
                </a:stretch>
              </p:blipFill>
              <p:spPr bwMode="auto">
                <a:xfrm>
                  <a:off x="2130" y="2678"/>
                  <a:ext cx="164" cy="296"/>
                </a:xfrm>
                <a:prstGeom prst="rect">
                  <a:avLst/>
                </a:prstGeom>
                <a:noFill/>
                <a:ln w="12700">
                  <a:noFill/>
                  <a:miter lim="800000"/>
                  <a:headEnd/>
                  <a:tailEnd/>
                </a:ln>
                <a:effectLst/>
              </p:spPr>
            </p:pic>
            <p:pic>
              <p:nvPicPr>
                <p:cNvPr id="52" name="Picture 15"/>
                <p:cNvPicPr>
                  <a:picLocks noChangeArrowheads="1"/>
                </p:cNvPicPr>
                <p:nvPr/>
              </p:nvPicPr>
              <p:blipFill>
                <a:blip r:embed="rId2"/>
                <a:srcRect/>
                <a:stretch>
                  <a:fillRect/>
                </a:stretch>
              </p:blipFill>
              <p:spPr bwMode="auto">
                <a:xfrm>
                  <a:off x="1950" y="2678"/>
                  <a:ext cx="199" cy="270"/>
                </a:xfrm>
                <a:prstGeom prst="rect">
                  <a:avLst/>
                </a:prstGeom>
                <a:noFill/>
                <a:ln w="12700">
                  <a:noFill/>
                  <a:miter lim="800000"/>
                  <a:headEnd/>
                  <a:tailEnd/>
                </a:ln>
                <a:effectLst/>
              </p:spPr>
            </p:pic>
            <p:pic>
              <p:nvPicPr>
                <p:cNvPr id="53" name="Picture 16"/>
                <p:cNvPicPr>
                  <a:picLocks noChangeArrowheads="1"/>
                </p:cNvPicPr>
                <p:nvPr/>
              </p:nvPicPr>
              <p:blipFill>
                <a:blip r:embed="rId2"/>
                <a:srcRect/>
                <a:stretch>
                  <a:fillRect/>
                </a:stretch>
              </p:blipFill>
              <p:spPr bwMode="auto">
                <a:xfrm>
                  <a:off x="2040" y="2813"/>
                  <a:ext cx="183" cy="228"/>
                </a:xfrm>
                <a:prstGeom prst="rect">
                  <a:avLst/>
                </a:prstGeom>
                <a:noFill/>
                <a:ln w="12700">
                  <a:noFill/>
                  <a:miter lim="800000"/>
                  <a:headEnd/>
                  <a:tailEnd/>
                </a:ln>
                <a:effectLst/>
              </p:spPr>
            </p:pic>
          </p:grpSp>
          <p:sp>
            <p:nvSpPr>
              <p:cNvPr id="50" name="Rectangle 17"/>
              <p:cNvSpPr>
                <a:spLocks noChangeArrowheads="1"/>
              </p:cNvSpPr>
              <p:nvPr/>
            </p:nvSpPr>
            <p:spPr bwMode="auto">
              <a:xfrm>
                <a:off x="1933" y="3006"/>
                <a:ext cx="512" cy="274"/>
              </a:xfrm>
              <a:prstGeom prst="rect">
                <a:avLst/>
              </a:prstGeom>
              <a:noFill/>
              <a:ln w="12700">
                <a:noFill/>
                <a:miter lim="800000"/>
                <a:headEnd/>
                <a:tailEnd/>
              </a:ln>
              <a:effectLst/>
            </p:spPr>
            <p:txBody>
              <a:bodyPr wrap="square" lIns="90488" tIns="44450" rIns="90488" bIns="44450">
                <a:spAutoFit/>
              </a:bodyPr>
              <a:lstStyle/>
              <a:p>
                <a:pPr algn="ctr"/>
                <a:r>
                  <a:rPr lang="tr-TR" sz="1400" b="1">
                    <a:solidFill>
                      <a:schemeClr val="accent4">
                        <a:lumMod val="75000"/>
                      </a:schemeClr>
                    </a:solidFill>
                  </a:rPr>
                  <a:t>Hedef</a:t>
                </a:r>
              </a:p>
              <a:p>
                <a:pPr algn="ctr"/>
                <a:r>
                  <a:rPr lang="tr-TR" sz="1400" b="1">
                    <a:solidFill>
                      <a:schemeClr val="accent4">
                        <a:lumMod val="75000"/>
                      </a:schemeClr>
                    </a:solidFill>
                  </a:rPr>
                  <a:t>Veri</a:t>
                </a:r>
                <a:endParaRPr lang="en-US" sz="1400" b="1">
                  <a:solidFill>
                    <a:schemeClr val="accent4">
                      <a:lumMod val="75000"/>
                    </a:schemeClr>
                  </a:solidFill>
                </a:endParaRPr>
              </a:p>
            </p:txBody>
          </p:sp>
        </p:grpSp>
        <p:grpSp>
          <p:nvGrpSpPr>
            <p:cNvPr id="10" name="Group 18"/>
            <p:cNvGrpSpPr>
              <a:grpSpLocks/>
            </p:cNvGrpSpPr>
            <p:nvPr/>
          </p:nvGrpSpPr>
          <p:grpSpPr bwMode="auto">
            <a:xfrm>
              <a:off x="1714502" y="3840163"/>
              <a:ext cx="1123951" cy="1092200"/>
              <a:chOff x="1257" y="2505"/>
              <a:chExt cx="708" cy="688"/>
            </a:xfrm>
          </p:grpSpPr>
          <p:sp>
            <p:nvSpPr>
              <p:cNvPr id="45" name="Line 19"/>
              <p:cNvSpPr>
                <a:spLocks noChangeShapeType="1"/>
              </p:cNvSpPr>
              <p:nvPr/>
            </p:nvSpPr>
            <p:spPr bwMode="auto">
              <a:xfrm flipV="1">
                <a:off x="1634" y="2985"/>
                <a:ext cx="331" cy="208"/>
              </a:xfrm>
              <a:prstGeom prst="line">
                <a:avLst/>
              </a:prstGeom>
              <a:noFill/>
              <a:ln w="25400">
                <a:solidFill>
                  <a:schemeClr val="bg2"/>
                </a:solidFill>
                <a:round/>
                <a:headEnd/>
                <a:tailEnd type="triangle" w="med" len="med"/>
              </a:ln>
              <a:effectLst/>
            </p:spPr>
            <p:txBody>
              <a:bodyPr wrap="none" anchor="ctr"/>
              <a:lstStyle/>
              <a:p>
                <a:endParaRPr lang="tr-TR"/>
              </a:p>
            </p:txBody>
          </p:sp>
          <p:sp>
            <p:nvSpPr>
              <p:cNvPr id="46" name="Oval 20"/>
              <p:cNvSpPr>
                <a:spLocks noChangeArrowheads="1"/>
              </p:cNvSpPr>
              <p:nvPr/>
            </p:nvSpPr>
            <p:spPr bwMode="auto">
              <a:xfrm>
                <a:off x="1732" y="3071"/>
                <a:ext cx="80" cy="79"/>
              </a:xfrm>
              <a:prstGeom prst="ellipse">
                <a:avLst/>
              </a:prstGeom>
              <a:solidFill>
                <a:schemeClr val="accent1"/>
              </a:solidFill>
              <a:ln w="25400">
                <a:solidFill>
                  <a:schemeClr val="bg2"/>
                </a:solidFill>
                <a:round/>
                <a:headEnd/>
                <a:tailEnd/>
              </a:ln>
              <a:effectLst/>
            </p:spPr>
            <p:txBody>
              <a:bodyPr wrap="none" anchor="ctr"/>
              <a:lstStyle/>
              <a:p>
                <a:endParaRPr lang="tr-TR"/>
              </a:p>
            </p:txBody>
          </p:sp>
          <p:sp>
            <p:nvSpPr>
              <p:cNvPr id="47" name="AutoShape 21"/>
              <p:cNvSpPr>
                <a:spLocks noChangeArrowheads="1"/>
              </p:cNvSpPr>
              <p:nvPr/>
            </p:nvSpPr>
            <p:spPr bwMode="auto">
              <a:xfrm>
                <a:off x="1257" y="2505"/>
                <a:ext cx="463" cy="209"/>
              </a:xfrm>
              <a:prstGeom prst="roundRect">
                <a:avLst>
                  <a:gd name="adj" fmla="val 12495"/>
                </a:avLst>
              </a:prstGeom>
              <a:noFill/>
              <a:ln w="12700">
                <a:noFill/>
                <a:round/>
                <a:headEnd/>
                <a:tailEnd/>
              </a:ln>
              <a:effectLst/>
            </p:spPr>
            <p:txBody>
              <a:bodyPr wrap="none" lIns="90488" tIns="44450" rIns="90488" bIns="44450" anchor="ctr">
                <a:spAutoFit/>
              </a:bodyPr>
              <a:lstStyle/>
              <a:p>
                <a:pPr algn="ctr"/>
                <a:r>
                  <a:rPr lang="tr-TR" sz="1400" b="1">
                    <a:solidFill>
                      <a:srgbClr val="660033"/>
                    </a:solidFill>
                  </a:rPr>
                  <a:t>Seçim</a:t>
                </a:r>
                <a:endParaRPr lang="en-US" sz="1400" b="1">
                  <a:solidFill>
                    <a:srgbClr val="660033"/>
                  </a:solidFill>
                </a:endParaRPr>
              </a:p>
            </p:txBody>
          </p:sp>
          <p:sp>
            <p:nvSpPr>
              <p:cNvPr id="48" name="Line 22"/>
              <p:cNvSpPr>
                <a:spLocks noChangeShapeType="1"/>
              </p:cNvSpPr>
              <p:nvPr/>
            </p:nvSpPr>
            <p:spPr bwMode="auto">
              <a:xfrm>
                <a:off x="1554" y="2740"/>
                <a:ext cx="166" cy="301"/>
              </a:xfrm>
              <a:prstGeom prst="line">
                <a:avLst/>
              </a:prstGeom>
              <a:noFill/>
              <a:ln w="25400">
                <a:solidFill>
                  <a:schemeClr val="bg2"/>
                </a:solidFill>
                <a:round/>
                <a:headEnd/>
                <a:tailEnd/>
              </a:ln>
              <a:effectLst/>
            </p:spPr>
            <p:txBody>
              <a:bodyPr wrap="none" anchor="ctr"/>
              <a:lstStyle/>
              <a:p>
                <a:endParaRPr lang="tr-TR"/>
              </a:p>
            </p:txBody>
          </p:sp>
        </p:grpSp>
        <p:grpSp>
          <p:nvGrpSpPr>
            <p:cNvPr id="12" name="Group 24"/>
            <p:cNvGrpSpPr>
              <a:grpSpLocks/>
            </p:cNvGrpSpPr>
            <p:nvPr/>
          </p:nvGrpSpPr>
          <p:grpSpPr bwMode="auto">
            <a:xfrm>
              <a:off x="4195761" y="3276600"/>
              <a:ext cx="1050924" cy="1241425"/>
              <a:chOff x="2812" y="2159"/>
              <a:chExt cx="662" cy="782"/>
            </a:xfrm>
          </p:grpSpPr>
          <p:sp>
            <p:nvSpPr>
              <p:cNvPr id="38" name="Rectangle 25"/>
              <p:cNvSpPr>
                <a:spLocks noChangeArrowheads="1"/>
              </p:cNvSpPr>
              <p:nvPr/>
            </p:nvSpPr>
            <p:spPr bwMode="auto">
              <a:xfrm>
                <a:off x="2812" y="2667"/>
                <a:ext cx="662" cy="274"/>
              </a:xfrm>
              <a:prstGeom prst="rect">
                <a:avLst/>
              </a:prstGeom>
              <a:noFill/>
              <a:ln w="12700">
                <a:noFill/>
                <a:miter lim="800000"/>
                <a:headEnd/>
                <a:tailEnd/>
              </a:ln>
              <a:effectLst/>
            </p:spPr>
            <p:txBody>
              <a:bodyPr wrap="none" lIns="90488" tIns="44450" rIns="90488" bIns="44450">
                <a:spAutoFit/>
              </a:bodyPr>
              <a:lstStyle/>
              <a:p>
                <a:pPr algn="ctr"/>
                <a:r>
                  <a:rPr lang="tr-TR" sz="1400" b="1">
                    <a:solidFill>
                      <a:schemeClr val="accent4">
                        <a:lumMod val="75000"/>
                      </a:schemeClr>
                    </a:solidFill>
                  </a:rPr>
                  <a:t>İşlenmiş</a:t>
                </a:r>
              </a:p>
              <a:p>
                <a:pPr algn="ctr"/>
                <a:r>
                  <a:rPr lang="tr-TR" sz="1400" b="1">
                    <a:solidFill>
                      <a:schemeClr val="accent4">
                        <a:lumMod val="75000"/>
                      </a:schemeClr>
                    </a:solidFill>
                  </a:rPr>
                  <a:t>Veri</a:t>
                </a:r>
                <a:endParaRPr lang="en-US" sz="1400" b="1">
                  <a:solidFill>
                    <a:schemeClr val="accent4">
                      <a:lumMod val="75000"/>
                    </a:schemeClr>
                  </a:solidFill>
                </a:endParaRPr>
              </a:p>
            </p:txBody>
          </p:sp>
          <p:grpSp>
            <p:nvGrpSpPr>
              <p:cNvPr id="39" name="Group 26"/>
              <p:cNvGrpSpPr>
                <a:grpSpLocks/>
              </p:cNvGrpSpPr>
              <p:nvPr/>
            </p:nvGrpSpPr>
            <p:grpSpPr bwMode="auto">
              <a:xfrm>
                <a:off x="2836" y="2159"/>
                <a:ext cx="142" cy="514"/>
                <a:chOff x="2836" y="2159"/>
                <a:chExt cx="142" cy="514"/>
              </a:xfrm>
            </p:grpSpPr>
            <p:sp>
              <p:nvSpPr>
                <p:cNvPr id="40" name="Rectangle 27"/>
                <p:cNvSpPr>
                  <a:spLocks noChangeArrowheads="1"/>
                </p:cNvSpPr>
                <p:nvPr/>
              </p:nvSpPr>
              <p:spPr bwMode="auto">
                <a:xfrm>
                  <a:off x="2836" y="2159"/>
                  <a:ext cx="25" cy="340"/>
                </a:xfrm>
                <a:prstGeom prst="rect">
                  <a:avLst/>
                </a:prstGeom>
                <a:solidFill>
                  <a:schemeClr val="hlink"/>
                </a:solidFill>
                <a:ln w="12700">
                  <a:solidFill>
                    <a:schemeClr val="bg2"/>
                  </a:solidFill>
                  <a:miter lim="800000"/>
                  <a:headEnd/>
                  <a:tailEnd/>
                </a:ln>
                <a:effectLst/>
              </p:spPr>
              <p:txBody>
                <a:bodyPr wrap="none" anchor="ctr"/>
                <a:lstStyle/>
                <a:p>
                  <a:endParaRPr lang="tr-TR"/>
                </a:p>
              </p:txBody>
            </p:sp>
            <p:sp>
              <p:nvSpPr>
                <p:cNvPr id="41" name="Rectangle 28"/>
                <p:cNvSpPr>
                  <a:spLocks noChangeArrowheads="1"/>
                </p:cNvSpPr>
                <p:nvPr/>
              </p:nvSpPr>
              <p:spPr bwMode="auto">
                <a:xfrm>
                  <a:off x="2861" y="2198"/>
                  <a:ext cx="25" cy="340"/>
                </a:xfrm>
                <a:prstGeom prst="rect">
                  <a:avLst/>
                </a:prstGeom>
                <a:solidFill>
                  <a:schemeClr val="hlink"/>
                </a:solidFill>
                <a:ln w="12700">
                  <a:solidFill>
                    <a:schemeClr val="bg2"/>
                  </a:solidFill>
                  <a:miter lim="800000"/>
                  <a:headEnd/>
                  <a:tailEnd/>
                </a:ln>
                <a:effectLst/>
              </p:spPr>
              <p:txBody>
                <a:bodyPr wrap="none" anchor="ctr"/>
                <a:lstStyle/>
                <a:p>
                  <a:endParaRPr lang="tr-TR"/>
                </a:p>
              </p:txBody>
            </p:sp>
            <p:sp>
              <p:nvSpPr>
                <p:cNvPr id="42" name="Rectangle 29"/>
                <p:cNvSpPr>
                  <a:spLocks noChangeArrowheads="1"/>
                </p:cNvSpPr>
                <p:nvPr/>
              </p:nvSpPr>
              <p:spPr bwMode="auto">
                <a:xfrm>
                  <a:off x="2894" y="2238"/>
                  <a:ext cx="26" cy="340"/>
                </a:xfrm>
                <a:prstGeom prst="rect">
                  <a:avLst/>
                </a:prstGeom>
                <a:solidFill>
                  <a:schemeClr val="hlink"/>
                </a:solidFill>
                <a:ln w="12700">
                  <a:solidFill>
                    <a:schemeClr val="bg2"/>
                  </a:solidFill>
                  <a:miter lim="800000"/>
                  <a:headEnd/>
                  <a:tailEnd/>
                </a:ln>
                <a:effectLst/>
              </p:spPr>
              <p:txBody>
                <a:bodyPr wrap="none" anchor="ctr"/>
                <a:lstStyle/>
                <a:p>
                  <a:endParaRPr lang="tr-TR"/>
                </a:p>
              </p:txBody>
            </p:sp>
            <p:sp>
              <p:nvSpPr>
                <p:cNvPr id="43" name="Rectangle 30"/>
                <p:cNvSpPr>
                  <a:spLocks noChangeArrowheads="1"/>
                </p:cNvSpPr>
                <p:nvPr/>
              </p:nvSpPr>
              <p:spPr bwMode="auto">
                <a:xfrm>
                  <a:off x="2928" y="2277"/>
                  <a:ext cx="25" cy="341"/>
                </a:xfrm>
                <a:prstGeom prst="rect">
                  <a:avLst/>
                </a:prstGeom>
                <a:solidFill>
                  <a:schemeClr val="hlink"/>
                </a:solidFill>
                <a:ln w="12700">
                  <a:solidFill>
                    <a:schemeClr val="bg2"/>
                  </a:solidFill>
                  <a:miter lim="800000"/>
                  <a:headEnd/>
                  <a:tailEnd/>
                </a:ln>
                <a:effectLst/>
              </p:spPr>
              <p:txBody>
                <a:bodyPr wrap="none" anchor="ctr"/>
                <a:lstStyle/>
                <a:p>
                  <a:endParaRPr lang="tr-TR"/>
                </a:p>
              </p:txBody>
            </p:sp>
            <p:sp>
              <p:nvSpPr>
                <p:cNvPr id="44" name="Rectangle 31"/>
                <p:cNvSpPr>
                  <a:spLocks noChangeArrowheads="1"/>
                </p:cNvSpPr>
                <p:nvPr/>
              </p:nvSpPr>
              <p:spPr bwMode="auto">
                <a:xfrm>
                  <a:off x="2953" y="2333"/>
                  <a:ext cx="25" cy="340"/>
                </a:xfrm>
                <a:prstGeom prst="rect">
                  <a:avLst/>
                </a:prstGeom>
                <a:solidFill>
                  <a:schemeClr val="hlink"/>
                </a:solidFill>
                <a:ln w="12700">
                  <a:solidFill>
                    <a:schemeClr val="bg2"/>
                  </a:solidFill>
                  <a:miter lim="800000"/>
                  <a:headEnd/>
                  <a:tailEnd/>
                </a:ln>
                <a:effectLst/>
              </p:spPr>
              <p:txBody>
                <a:bodyPr wrap="none" anchor="ctr"/>
                <a:lstStyle/>
                <a:p>
                  <a:endParaRPr lang="tr-TR"/>
                </a:p>
              </p:txBody>
            </p:sp>
          </p:grpSp>
        </p:grpSp>
        <p:grpSp>
          <p:nvGrpSpPr>
            <p:cNvPr id="13" name="Group 32"/>
            <p:cNvGrpSpPr>
              <a:grpSpLocks/>
            </p:cNvGrpSpPr>
            <p:nvPr/>
          </p:nvGrpSpPr>
          <p:grpSpPr bwMode="auto">
            <a:xfrm>
              <a:off x="5060950" y="2705098"/>
              <a:ext cx="1073150" cy="866775"/>
              <a:chOff x="3365" y="1790"/>
              <a:chExt cx="676" cy="546"/>
            </a:xfrm>
          </p:grpSpPr>
          <p:grpSp>
            <p:nvGrpSpPr>
              <p:cNvPr id="32" name="Group 33"/>
              <p:cNvGrpSpPr>
                <a:grpSpLocks/>
              </p:cNvGrpSpPr>
              <p:nvPr/>
            </p:nvGrpSpPr>
            <p:grpSpPr bwMode="auto">
              <a:xfrm>
                <a:off x="3471" y="1790"/>
                <a:ext cx="408" cy="340"/>
                <a:chOff x="3471" y="1790"/>
                <a:chExt cx="408" cy="340"/>
              </a:xfrm>
            </p:grpSpPr>
            <p:sp>
              <p:nvSpPr>
                <p:cNvPr id="34" name="Rectangle 34"/>
                <p:cNvSpPr>
                  <a:spLocks noChangeArrowheads="1"/>
                </p:cNvSpPr>
                <p:nvPr/>
              </p:nvSpPr>
              <p:spPr bwMode="auto">
                <a:xfrm>
                  <a:off x="3471" y="1790"/>
                  <a:ext cx="59" cy="340"/>
                </a:xfrm>
                <a:prstGeom prst="rect">
                  <a:avLst/>
                </a:prstGeom>
                <a:gradFill rotWithShape="0">
                  <a:gsLst>
                    <a:gs pos="0">
                      <a:srgbClr val="3399FF">
                        <a:gamma/>
                        <a:shade val="46275"/>
                        <a:invGamma/>
                      </a:srgbClr>
                    </a:gs>
                    <a:gs pos="50000">
                      <a:srgbClr val="3399FF"/>
                    </a:gs>
                    <a:gs pos="100000">
                      <a:srgbClr val="3399FF">
                        <a:gamma/>
                        <a:shade val="46275"/>
                        <a:invGamma/>
                      </a:srgbClr>
                    </a:gs>
                  </a:gsLst>
                  <a:lin ang="5400000" scaled="1"/>
                </a:gradFill>
                <a:ln w="12700">
                  <a:solidFill>
                    <a:schemeClr val="bg2"/>
                  </a:solidFill>
                  <a:miter lim="800000"/>
                  <a:headEnd/>
                  <a:tailEnd/>
                </a:ln>
                <a:effectLst>
                  <a:outerShdw blurRad="76200" dir="13500000" sy="23000" kx="1200000" algn="br" rotWithShape="0">
                    <a:prstClr val="black">
                      <a:alpha val="20000"/>
                    </a:prstClr>
                  </a:outerShdw>
                  <a:reflection blurRad="6350" stA="50000" endA="300" endPos="90000" dir="5400000" sy="-100000" algn="bl" rotWithShape="0"/>
                </a:effectLst>
                <a:scene3d>
                  <a:camera prst="orthographicFront"/>
                  <a:lightRig rig="threePt" dir="t"/>
                </a:scene3d>
                <a:sp3d>
                  <a:bevelT prst="slope"/>
                </a:sp3d>
              </p:spPr>
              <p:txBody>
                <a:bodyPr wrap="none" anchor="ctr"/>
                <a:lstStyle/>
                <a:p>
                  <a:endParaRPr lang="tr-TR"/>
                </a:p>
              </p:txBody>
            </p:sp>
            <p:sp>
              <p:nvSpPr>
                <p:cNvPr id="35" name="Rectangle 35"/>
                <p:cNvSpPr>
                  <a:spLocks noChangeArrowheads="1"/>
                </p:cNvSpPr>
                <p:nvPr/>
              </p:nvSpPr>
              <p:spPr bwMode="auto">
                <a:xfrm>
                  <a:off x="3555" y="1885"/>
                  <a:ext cx="75" cy="245"/>
                </a:xfrm>
                <a:prstGeom prst="rect">
                  <a:avLst/>
                </a:prstGeom>
                <a:gradFill rotWithShape="0">
                  <a:gsLst>
                    <a:gs pos="0">
                      <a:srgbClr val="66FF33">
                        <a:gamma/>
                        <a:shade val="46275"/>
                        <a:invGamma/>
                      </a:srgbClr>
                    </a:gs>
                    <a:gs pos="50000">
                      <a:srgbClr val="66FF33"/>
                    </a:gs>
                    <a:gs pos="100000">
                      <a:srgbClr val="66FF33">
                        <a:gamma/>
                        <a:shade val="46275"/>
                        <a:invGamma/>
                      </a:srgbClr>
                    </a:gs>
                  </a:gsLst>
                  <a:lin ang="5400000" scaled="1"/>
                </a:gradFill>
                <a:ln w="12700">
                  <a:solidFill>
                    <a:schemeClr val="bg2"/>
                  </a:solidFill>
                  <a:miter lim="800000"/>
                  <a:headEnd/>
                  <a:tailEnd/>
                </a:ln>
                <a:effectLst>
                  <a:outerShdw blurRad="76200" dir="13500000" sy="23000" kx="1200000" algn="br" rotWithShape="0">
                    <a:prstClr val="black">
                      <a:alpha val="20000"/>
                    </a:prstClr>
                  </a:outerShdw>
                  <a:reflection blurRad="6350" stA="50000" endA="300" endPos="90000" dir="5400000" sy="-100000" algn="bl" rotWithShape="0"/>
                </a:effectLst>
                <a:scene3d>
                  <a:camera prst="orthographicFront"/>
                  <a:lightRig rig="threePt" dir="t"/>
                </a:scene3d>
                <a:sp3d>
                  <a:bevelT prst="slope"/>
                </a:sp3d>
              </p:spPr>
              <p:txBody>
                <a:bodyPr wrap="none" anchor="ctr"/>
                <a:lstStyle/>
                <a:p>
                  <a:endParaRPr lang="tr-TR"/>
                </a:p>
              </p:txBody>
            </p:sp>
            <p:sp>
              <p:nvSpPr>
                <p:cNvPr id="36" name="Rectangle 36"/>
                <p:cNvSpPr>
                  <a:spLocks noChangeArrowheads="1"/>
                </p:cNvSpPr>
                <p:nvPr/>
              </p:nvSpPr>
              <p:spPr bwMode="auto">
                <a:xfrm>
                  <a:off x="3654" y="1821"/>
                  <a:ext cx="91" cy="309"/>
                </a:xfrm>
                <a:prstGeom prst="rect">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solidFill>
                    <a:schemeClr val="bg2"/>
                  </a:solidFill>
                  <a:miter lim="800000"/>
                  <a:headEnd/>
                  <a:tailEnd/>
                </a:ln>
                <a:effectLst>
                  <a:outerShdw blurRad="76200" dir="13500000" sy="23000" kx="1200000" algn="br" rotWithShape="0">
                    <a:prstClr val="black">
                      <a:alpha val="20000"/>
                    </a:prstClr>
                  </a:outerShdw>
                  <a:reflection blurRad="6350" stA="50000" endA="300" endPos="90000" dir="5400000" sy="-100000" algn="bl" rotWithShape="0"/>
                </a:effectLst>
                <a:scene3d>
                  <a:camera prst="orthographicFront"/>
                  <a:lightRig rig="threePt" dir="t"/>
                </a:scene3d>
                <a:sp3d>
                  <a:bevelT prst="slope"/>
                </a:sp3d>
              </p:spPr>
              <p:txBody>
                <a:bodyPr wrap="none" anchor="ctr"/>
                <a:lstStyle/>
                <a:p>
                  <a:endParaRPr lang="tr-TR"/>
                </a:p>
              </p:txBody>
            </p:sp>
            <p:sp>
              <p:nvSpPr>
                <p:cNvPr id="37" name="Rectangle 37"/>
                <p:cNvSpPr>
                  <a:spLocks noChangeArrowheads="1"/>
                </p:cNvSpPr>
                <p:nvPr/>
              </p:nvSpPr>
              <p:spPr bwMode="auto">
                <a:xfrm>
                  <a:off x="3771" y="2003"/>
                  <a:ext cx="108" cy="127"/>
                </a:xfrm>
                <a:prstGeom prst="rect">
                  <a:avLst/>
                </a:prstGeom>
                <a:gradFill rotWithShape="0">
                  <a:gsLst>
                    <a:gs pos="0">
                      <a:srgbClr val="FF6600">
                        <a:gamma/>
                        <a:shade val="46275"/>
                        <a:invGamma/>
                      </a:srgbClr>
                    </a:gs>
                    <a:gs pos="50000">
                      <a:srgbClr val="FF6600"/>
                    </a:gs>
                    <a:gs pos="100000">
                      <a:srgbClr val="FF6600">
                        <a:gamma/>
                        <a:shade val="46275"/>
                        <a:invGamma/>
                      </a:srgbClr>
                    </a:gs>
                  </a:gsLst>
                  <a:lin ang="5400000" scaled="1"/>
                </a:gradFill>
                <a:ln w="12700">
                  <a:solidFill>
                    <a:schemeClr val="bg2"/>
                  </a:solidFill>
                  <a:miter lim="800000"/>
                  <a:headEnd/>
                  <a:tailEnd/>
                </a:ln>
                <a:effectLst>
                  <a:outerShdw blurRad="76200" dir="13500000" sy="23000" kx="1200000" algn="br" rotWithShape="0">
                    <a:prstClr val="black">
                      <a:alpha val="20000"/>
                    </a:prstClr>
                  </a:outerShdw>
                  <a:reflection blurRad="6350" stA="50000" endA="300" endPos="90000" dir="5400000" sy="-100000" algn="bl" rotWithShape="0"/>
                </a:effectLst>
                <a:scene3d>
                  <a:camera prst="orthographicFront"/>
                  <a:lightRig rig="threePt" dir="t"/>
                </a:scene3d>
                <a:sp3d>
                  <a:bevelT prst="slope"/>
                </a:sp3d>
              </p:spPr>
              <p:txBody>
                <a:bodyPr wrap="none" anchor="ctr"/>
                <a:lstStyle/>
                <a:p>
                  <a:endParaRPr lang="tr-TR"/>
                </a:p>
              </p:txBody>
            </p:sp>
          </p:grpSp>
          <p:sp>
            <p:nvSpPr>
              <p:cNvPr id="33" name="Rectangle 38"/>
              <p:cNvSpPr>
                <a:spLocks noChangeArrowheads="1"/>
              </p:cNvSpPr>
              <p:nvPr/>
            </p:nvSpPr>
            <p:spPr bwMode="auto">
              <a:xfrm>
                <a:off x="3365" y="2175"/>
                <a:ext cx="676" cy="161"/>
              </a:xfrm>
              <a:prstGeom prst="rect">
                <a:avLst/>
              </a:prstGeom>
              <a:noFill/>
              <a:ln w="12700">
                <a:noFill/>
                <a:miter lim="800000"/>
                <a:headEnd/>
                <a:tailEnd/>
              </a:ln>
              <a:effectLst/>
            </p:spPr>
            <p:txBody>
              <a:bodyPr wrap="none" lIns="90488" tIns="44450" rIns="90488" bIns="44450">
                <a:spAutoFit/>
              </a:bodyPr>
              <a:lstStyle/>
              <a:p>
                <a:r>
                  <a:rPr lang="tr-TR" sz="1400" b="1">
                    <a:solidFill>
                      <a:schemeClr val="accent4">
                        <a:lumMod val="75000"/>
                      </a:schemeClr>
                    </a:solidFill>
                  </a:rPr>
                  <a:t>Desenler</a:t>
                </a:r>
                <a:endParaRPr lang="en-US" sz="1400" b="1">
                  <a:solidFill>
                    <a:schemeClr val="accent4">
                      <a:lumMod val="75000"/>
                    </a:schemeClr>
                  </a:solidFill>
                </a:endParaRPr>
              </a:p>
            </p:txBody>
          </p:sp>
        </p:grpSp>
        <p:grpSp>
          <p:nvGrpSpPr>
            <p:cNvPr id="14" name="Group 39"/>
            <p:cNvGrpSpPr>
              <a:grpSpLocks/>
            </p:cNvGrpSpPr>
            <p:nvPr/>
          </p:nvGrpSpPr>
          <p:grpSpPr bwMode="auto">
            <a:xfrm>
              <a:off x="3314705" y="2243134"/>
              <a:ext cx="1804990" cy="1360485"/>
              <a:chOff x="2265" y="1499"/>
              <a:chExt cx="1137" cy="857"/>
            </a:xfrm>
          </p:grpSpPr>
          <p:sp>
            <p:nvSpPr>
              <p:cNvPr id="28" name="Line 40"/>
              <p:cNvSpPr>
                <a:spLocks noChangeShapeType="1"/>
              </p:cNvSpPr>
              <p:nvPr/>
            </p:nvSpPr>
            <p:spPr bwMode="auto">
              <a:xfrm flipV="1">
                <a:off x="3092" y="2165"/>
                <a:ext cx="309" cy="191"/>
              </a:xfrm>
              <a:prstGeom prst="line">
                <a:avLst/>
              </a:prstGeom>
              <a:noFill/>
              <a:ln w="25400">
                <a:solidFill>
                  <a:schemeClr val="bg2"/>
                </a:solidFill>
                <a:round/>
                <a:headEnd/>
                <a:tailEnd type="triangle" w="med" len="med"/>
              </a:ln>
              <a:effectLst/>
            </p:spPr>
            <p:txBody>
              <a:bodyPr wrap="none" anchor="ctr"/>
              <a:lstStyle/>
              <a:p>
                <a:endParaRPr lang="tr-TR"/>
              </a:p>
            </p:txBody>
          </p:sp>
          <p:sp>
            <p:nvSpPr>
              <p:cNvPr id="29" name="Oval 41"/>
              <p:cNvSpPr>
                <a:spLocks noChangeArrowheads="1"/>
              </p:cNvSpPr>
              <p:nvPr/>
            </p:nvSpPr>
            <p:spPr bwMode="auto">
              <a:xfrm>
                <a:off x="3184" y="2237"/>
                <a:ext cx="76" cy="71"/>
              </a:xfrm>
              <a:prstGeom prst="ellipse">
                <a:avLst/>
              </a:prstGeom>
              <a:solidFill>
                <a:schemeClr val="accent1"/>
              </a:solidFill>
              <a:ln w="25400">
                <a:solidFill>
                  <a:schemeClr val="bg2"/>
                </a:solidFill>
                <a:round/>
                <a:headEnd/>
                <a:tailEnd/>
              </a:ln>
              <a:effectLst/>
            </p:spPr>
            <p:txBody>
              <a:bodyPr wrap="none" anchor="ctr"/>
              <a:lstStyle/>
              <a:p>
                <a:endParaRPr lang="tr-TR"/>
              </a:p>
            </p:txBody>
          </p:sp>
          <p:sp>
            <p:nvSpPr>
              <p:cNvPr id="30" name="AutoShape 42"/>
              <p:cNvSpPr>
                <a:spLocks noChangeArrowheads="1"/>
              </p:cNvSpPr>
              <p:nvPr/>
            </p:nvSpPr>
            <p:spPr bwMode="auto">
              <a:xfrm>
                <a:off x="2265" y="1499"/>
                <a:ext cx="1137" cy="207"/>
              </a:xfrm>
              <a:prstGeom prst="roundRect">
                <a:avLst>
                  <a:gd name="adj" fmla="val 12495"/>
                </a:avLst>
              </a:prstGeom>
              <a:noFill/>
              <a:ln w="12700">
                <a:noFill/>
                <a:round/>
                <a:headEnd/>
                <a:tailEnd/>
              </a:ln>
              <a:effectLst/>
            </p:spPr>
            <p:txBody>
              <a:bodyPr wrap="none" lIns="90488" tIns="44450" rIns="90488" bIns="44450" anchor="ctr">
                <a:spAutoFit/>
              </a:bodyPr>
              <a:lstStyle/>
              <a:p>
                <a:pPr algn="ctr"/>
                <a:r>
                  <a:rPr lang="tr-TR" sz="1400" b="1">
                    <a:solidFill>
                      <a:srgbClr val="660033"/>
                    </a:solidFill>
                  </a:rPr>
                  <a:t>Veri Madenciliği</a:t>
                </a:r>
                <a:endParaRPr lang="en-US" sz="1400" b="1">
                  <a:solidFill>
                    <a:srgbClr val="660033"/>
                  </a:solidFill>
                </a:endParaRPr>
              </a:p>
            </p:txBody>
          </p:sp>
          <p:sp>
            <p:nvSpPr>
              <p:cNvPr id="31" name="Line 43"/>
              <p:cNvSpPr>
                <a:spLocks noChangeShapeType="1"/>
              </p:cNvSpPr>
              <p:nvPr/>
            </p:nvSpPr>
            <p:spPr bwMode="auto">
              <a:xfrm>
                <a:off x="3026" y="1889"/>
                <a:ext cx="175" cy="340"/>
              </a:xfrm>
              <a:prstGeom prst="line">
                <a:avLst/>
              </a:prstGeom>
              <a:noFill/>
              <a:ln w="25400">
                <a:solidFill>
                  <a:schemeClr val="bg2"/>
                </a:solidFill>
                <a:round/>
                <a:headEnd/>
                <a:tailEnd/>
              </a:ln>
              <a:effectLst/>
            </p:spPr>
            <p:txBody>
              <a:bodyPr wrap="none" anchor="ctr"/>
              <a:lstStyle/>
              <a:p>
                <a:endParaRPr lang="tr-TR"/>
              </a:p>
            </p:txBody>
          </p:sp>
        </p:grpSp>
        <p:grpSp>
          <p:nvGrpSpPr>
            <p:cNvPr id="15" name="Group 44"/>
            <p:cNvGrpSpPr>
              <a:grpSpLocks/>
            </p:cNvGrpSpPr>
            <p:nvPr/>
          </p:nvGrpSpPr>
          <p:grpSpPr bwMode="auto">
            <a:xfrm>
              <a:off x="5172077" y="1768475"/>
              <a:ext cx="1709738" cy="1130300"/>
              <a:chOff x="3435" y="1200"/>
              <a:chExt cx="1077" cy="712"/>
            </a:xfrm>
          </p:grpSpPr>
          <p:sp>
            <p:nvSpPr>
              <p:cNvPr id="24" name="Line 45"/>
              <p:cNvSpPr>
                <a:spLocks noChangeShapeType="1"/>
              </p:cNvSpPr>
              <p:nvPr/>
            </p:nvSpPr>
            <p:spPr bwMode="auto">
              <a:xfrm flipV="1">
                <a:off x="3925" y="1722"/>
                <a:ext cx="308" cy="190"/>
              </a:xfrm>
              <a:prstGeom prst="line">
                <a:avLst/>
              </a:prstGeom>
              <a:noFill/>
              <a:ln w="25400">
                <a:solidFill>
                  <a:schemeClr val="bg2"/>
                </a:solidFill>
                <a:round/>
                <a:headEnd/>
                <a:tailEnd type="triangle" w="med" len="med"/>
              </a:ln>
              <a:effectLst/>
            </p:spPr>
            <p:txBody>
              <a:bodyPr wrap="none" anchor="ctr"/>
              <a:lstStyle/>
              <a:p>
                <a:endParaRPr lang="tr-TR"/>
              </a:p>
            </p:txBody>
          </p:sp>
          <p:sp>
            <p:nvSpPr>
              <p:cNvPr id="25" name="Oval 46"/>
              <p:cNvSpPr>
                <a:spLocks noChangeArrowheads="1"/>
              </p:cNvSpPr>
              <p:nvPr/>
            </p:nvSpPr>
            <p:spPr bwMode="auto">
              <a:xfrm>
                <a:off x="4007" y="1802"/>
                <a:ext cx="77" cy="71"/>
              </a:xfrm>
              <a:prstGeom prst="ellipse">
                <a:avLst/>
              </a:prstGeom>
              <a:solidFill>
                <a:schemeClr val="accent1"/>
              </a:solidFill>
              <a:ln w="25400">
                <a:solidFill>
                  <a:schemeClr val="bg2"/>
                </a:solidFill>
                <a:round/>
                <a:headEnd/>
                <a:tailEnd/>
              </a:ln>
              <a:effectLst/>
            </p:spPr>
            <p:txBody>
              <a:bodyPr wrap="none" anchor="ctr"/>
              <a:lstStyle/>
              <a:p>
                <a:endParaRPr lang="tr-TR"/>
              </a:p>
            </p:txBody>
          </p:sp>
          <p:sp>
            <p:nvSpPr>
              <p:cNvPr id="26" name="AutoShape 47"/>
              <p:cNvSpPr>
                <a:spLocks noChangeArrowheads="1"/>
              </p:cNvSpPr>
              <p:nvPr/>
            </p:nvSpPr>
            <p:spPr bwMode="auto">
              <a:xfrm>
                <a:off x="3435" y="1200"/>
                <a:ext cx="1077" cy="353"/>
              </a:xfrm>
              <a:prstGeom prst="roundRect">
                <a:avLst>
                  <a:gd name="adj" fmla="val 12495"/>
                </a:avLst>
              </a:prstGeom>
              <a:noFill/>
              <a:ln w="12700">
                <a:noFill/>
                <a:round/>
                <a:headEnd/>
                <a:tailEnd/>
              </a:ln>
              <a:effectLst/>
            </p:spPr>
            <p:txBody>
              <a:bodyPr wrap="none" lIns="90488" tIns="44450" rIns="90488" bIns="44450" anchor="ctr">
                <a:spAutoFit/>
              </a:bodyPr>
              <a:lstStyle/>
              <a:p>
                <a:pPr algn="ctr"/>
                <a:r>
                  <a:rPr lang="tr-TR" sz="1400" b="1">
                    <a:solidFill>
                      <a:srgbClr val="660033"/>
                    </a:solidFill>
                  </a:rPr>
                  <a:t>Yorumlama/</a:t>
                </a:r>
              </a:p>
              <a:p>
                <a:pPr algn="ctr"/>
                <a:r>
                  <a:rPr lang="tr-TR" sz="1400" b="1">
                    <a:solidFill>
                      <a:srgbClr val="660033"/>
                    </a:solidFill>
                  </a:rPr>
                  <a:t>Değerlendirme</a:t>
                </a:r>
                <a:endParaRPr lang="en-US" sz="1400" b="1">
                  <a:solidFill>
                    <a:srgbClr val="660033"/>
                  </a:solidFill>
                </a:endParaRPr>
              </a:p>
            </p:txBody>
          </p:sp>
          <p:sp>
            <p:nvSpPr>
              <p:cNvPr id="27" name="Line 48"/>
              <p:cNvSpPr>
                <a:spLocks noChangeShapeType="1"/>
              </p:cNvSpPr>
              <p:nvPr/>
            </p:nvSpPr>
            <p:spPr bwMode="auto">
              <a:xfrm>
                <a:off x="3950" y="1612"/>
                <a:ext cx="41" cy="110"/>
              </a:xfrm>
              <a:prstGeom prst="line">
                <a:avLst/>
              </a:prstGeom>
              <a:noFill/>
              <a:ln w="25400">
                <a:solidFill>
                  <a:schemeClr val="bg2"/>
                </a:solidFill>
                <a:round/>
                <a:headEnd/>
                <a:tailEnd/>
              </a:ln>
              <a:effectLst/>
            </p:spPr>
            <p:txBody>
              <a:bodyPr wrap="none" anchor="ctr"/>
              <a:lstStyle/>
              <a:p>
                <a:endParaRPr lang="tr-TR"/>
              </a:p>
            </p:txBody>
          </p:sp>
        </p:grpSp>
        <p:grpSp>
          <p:nvGrpSpPr>
            <p:cNvPr id="16" name="Group 49"/>
            <p:cNvGrpSpPr>
              <a:grpSpLocks/>
            </p:cNvGrpSpPr>
            <p:nvPr/>
          </p:nvGrpSpPr>
          <p:grpSpPr bwMode="auto">
            <a:xfrm>
              <a:off x="2500313" y="3108325"/>
              <a:ext cx="4402137" cy="2187575"/>
              <a:chOff x="1752" y="2044"/>
              <a:chExt cx="2773" cy="1378"/>
            </a:xfrm>
          </p:grpSpPr>
          <p:sp>
            <p:nvSpPr>
              <p:cNvPr id="22" name="Freeform 50"/>
              <p:cNvSpPr>
                <a:spLocks/>
              </p:cNvSpPr>
              <p:nvPr/>
            </p:nvSpPr>
            <p:spPr bwMode="auto">
              <a:xfrm>
                <a:off x="1752" y="2044"/>
                <a:ext cx="2773" cy="1378"/>
              </a:xfrm>
              <a:custGeom>
                <a:avLst/>
                <a:gdLst/>
                <a:ahLst/>
                <a:cxnLst>
                  <a:cxn ang="0">
                    <a:pos x="2773" y="0"/>
                  </a:cxn>
                  <a:cxn ang="0">
                    <a:pos x="1897" y="1038"/>
                  </a:cxn>
                  <a:cxn ang="0">
                    <a:pos x="0" y="1378"/>
                  </a:cxn>
                </a:cxnLst>
                <a:rect l="0" t="0" r="r" b="b"/>
                <a:pathLst>
                  <a:path w="2773" h="1378">
                    <a:moveTo>
                      <a:pt x="2773" y="0"/>
                    </a:moveTo>
                    <a:cubicBezTo>
                      <a:pt x="2566" y="404"/>
                      <a:pt x="2359" y="808"/>
                      <a:pt x="1897" y="1038"/>
                    </a:cubicBezTo>
                    <a:cubicBezTo>
                      <a:pt x="1435" y="1268"/>
                      <a:pt x="717" y="1323"/>
                      <a:pt x="0" y="1378"/>
                    </a:cubicBezTo>
                  </a:path>
                </a:pathLst>
              </a:cu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txBody>
              <a:bodyPr wrap="none" anchor="ctr"/>
              <a:lstStyle/>
              <a:p>
                <a:endParaRPr lang="tr-TR"/>
              </a:p>
            </p:txBody>
          </p:sp>
          <p:sp>
            <p:nvSpPr>
              <p:cNvPr id="23" name="Freeform 51"/>
              <p:cNvSpPr>
                <a:spLocks/>
              </p:cNvSpPr>
              <p:nvPr/>
            </p:nvSpPr>
            <p:spPr bwMode="auto">
              <a:xfrm>
                <a:off x="2514" y="2401"/>
                <a:ext cx="1281" cy="730"/>
              </a:xfrm>
              <a:custGeom>
                <a:avLst/>
                <a:gdLst/>
                <a:ahLst/>
                <a:cxnLst>
                  <a:cxn ang="0">
                    <a:pos x="1281" y="0"/>
                  </a:cxn>
                  <a:cxn ang="0">
                    <a:pos x="859" y="502"/>
                  </a:cxn>
                  <a:cxn ang="0">
                    <a:pos x="0" y="730"/>
                  </a:cxn>
                </a:cxnLst>
                <a:rect l="0" t="0" r="r" b="b"/>
                <a:pathLst>
                  <a:path w="1281" h="730">
                    <a:moveTo>
                      <a:pt x="1281" y="0"/>
                    </a:moveTo>
                    <a:cubicBezTo>
                      <a:pt x="1176" y="190"/>
                      <a:pt x="1072" y="380"/>
                      <a:pt x="859" y="502"/>
                    </a:cubicBezTo>
                    <a:cubicBezTo>
                      <a:pt x="646" y="624"/>
                      <a:pt x="323" y="677"/>
                      <a:pt x="0" y="730"/>
                    </a:cubicBezTo>
                  </a:path>
                </a:pathLst>
              </a:cu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tr-TR"/>
              </a:p>
            </p:txBody>
          </p:sp>
        </p:grpSp>
        <p:grpSp>
          <p:nvGrpSpPr>
            <p:cNvPr id="17" name="Group 52"/>
            <p:cNvGrpSpPr>
              <a:grpSpLocks/>
            </p:cNvGrpSpPr>
            <p:nvPr/>
          </p:nvGrpSpPr>
          <p:grpSpPr bwMode="auto">
            <a:xfrm>
              <a:off x="2706688" y="3121030"/>
              <a:ext cx="1355725" cy="1146177"/>
              <a:chOff x="1705" y="1966"/>
              <a:chExt cx="854" cy="722"/>
            </a:xfrm>
          </p:grpSpPr>
          <p:sp>
            <p:nvSpPr>
              <p:cNvPr id="18" name="Line 53"/>
              <p:cNvSpPr>
                <a:spLocks noChangeShapeType="1"/>
              </p:cNvSpPr>
              <p:nvPr/>
            </p:nvSpPr>
            <p:spPr bwMode="auto">
              <a:xfrm flipV="1">
                <a:off x="2229" y="2481"/>
                <a:ext cx="330" cy="207"/>
              </a:xfrm>
              <a:prstGeom prst="line">
                <a:avLst/>
              </a:prstGeom>
              <a:noFill/>
              <a:ln w="25400">
                <a:solidFill>
                  <a:schemeClr val="bg2"/>
                </a:solidFill>
                <a:round/>
                <a:headEnd/>
                <a:tailEnd type="triangle" w="med" len="med"/>
              </a:ln>
              <a:effectLst/>
            </p:spPr>
            <p:txBody>
              <a:bodyPr wrap="none" anchor="ctr"/>
              <a:lstStyle/>
              <a:p>
                <a:endParaRPr lang="tr-TR"/>
              </a:p>
            </p:txBody>
          </p:sp>
          <p:sp>
            <p:nvSpPr>
              <p:cNvPr id="19" name="AutoShape 54"/>
              <p:cNvSpPr>
                <a:spLocks noChangeArrowheads="1"/>
              </p:cNvSpPr>
              <p:nvPr/>
            </p:nvSpPr>
            <p:spPr bwMode="auto">
              <a:xfrm>
                <a:off x="1705" y="1966"/>
                <a:ext cx="798" cy="207"/>
              </a:xfrm>
              <a:prstGeom prst="roundRect">
                <a:avLst>
                  <a:gd name="adj" fmla="val 12495"/>
                </a:avLst>
              </a:prstGeom>
              <a:noFill/>
              <a:ln w="12700">
                <a:noFill/>
                <a:round/>
                <a:headEnd/>
                <a:tailEnd/>
              </a:ln>
              <a:effectLst/>
            </p:spPr>
            <p:txBody>
              <a:bodyPr wrap="none" lIns="90488" tIns="44450" rIns="90488" bIns="44450" anchor="ctr">
                <a:spAutoFit/>
              </a:bodyPr>
              <a:lstStyle/>
              <a:p>
                <a:pPr algn="ctr"/>
                <a:r>
                  <a:rPr lang="tr-TR" sz="1400" b="1">
                    <a:solidFill>
                      <a:srgbClr val="660033"/>
                    </a:solidFill>
                  </a:rPr>
                  <a:t>Ön-İşleme</a:t>
                </a:r>
                <a:endParaRPr lang="en-US" sz="1400" b="1">
                  <a:solidFill>
                    <a:srgbClr val="660033"/>
                  </a:solidFill>
                </a:endParaRPr>
              </a:p>
            </p:txBody>
          </p:sp>
          <p:sp>
            <p:nvSpPr>
              <p:cNvPr id="20" name="Line 55"/>
              <p:cNvSpPr>
                <a:spLocks noChangeShapeType="1"/>
              </p:cNvSpPr>
              <p:nvPr/>
            </p:nvSpPr>
            <p:spPr bwMode="auto">
              <a:xfrm>
                <a:off x="2079" y="2200"/>
                <a:ext cx="248" cy="367"/>
              </a:xfrm>
              <a:prstGeom prst="line">
                <a:avLst/>
              </a:prstGeom>
              <a:noFill/>
              <a:ln w="25400">
                <a:solidFill>
                  <a:schemeClr val="bg2"/>
                </a:solidFill>
                <a:round/>
                <a:headEnd/>
                <a:tailEnd/>
              </a:ln>
              <a:effectLst/>
            </p:spPr>
            <p:txBody>
              <a:bodyPr wrap="none" anchor="ctr"/>
              <a:lstStyle/>
              <a:p>
                <a:endParaRPr lang="tr-TR"/>
              </a:p>
            </p:txBody>
          </p:sp>
          <p:sp>
            <p:nvSpPr>
              <p:cNvPr id="21" name="Oval 56"/>
              <p:cNvSpPr>
                <a:spLocks noChangeArrowheads="1"/>
              </p:cNvSpPr>
              <p:nvPr/>
            </p:nvSpPr>
            <p:spPr bwMode="auto">
              <a:xfrm>
                <a:off x="2295" y="2562"/>
                <a:ext cx="82" cy="80"/>
              </a:xfrm>
              <a:prstGeom prst="ellipse">
                <a:avLst/>
              </a:prstGeom>
              <a:solidFill>
                <a:schemeClr val="accent1"/>
              </a:solidFill>
              <a:ln w="25400">
                <a:solidFill>
                  <a:schemeClr val="bg2"/>
                </a:solidFill>
                <a:round/>
                <a:headEnd/>
                <a:tailEnd/>
              </a:ln>
              <a:effectLst/>
            </p:spPr>
            <p:txBody>
              <a:bodyPr wrap="none" anchor="ctr"/>
              <a:lstStyle/>
              <a:p>
                <a:endParaRPr lang="tr-TR"/>
              </a:p>
            </p:txBody>
          </p:sp>
        </p:grpSp>
      </p:grpSp>
      <p:sp>
        <p:nvSpPr>
          <p:cNvPr id="59" name="58 Akış Çizelgesi: Çok Sayıda Belge"/>
          <p:cNvSpPr/>
          <p:nvPr/>
        </p:nvSpPr>
        <p:spPr>
          <a:xfrm>
            <a:off x="5857884" y="1357298"/>
            <a:ext cx="1000132" cy="714380"/>
          </a:xfrm>
          <a:prstGeom prst="flowChartMultidocument">
            <a:avLst/>
          </a:prstGeom>
          <a:solidFill>
            <a:schemeClr val="accent2">
              <a:lumMod val="40000"/>
              <a:lumOff val="60000"/>
            </a:schemeClr>
          </a:solidFill>
          <a:ln w="25400">
            <a:solidFill>
              <a:srgbClr val="00B050"/>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mtClean="0">
                <a:solidFill>
                  <a:schemeClr val="tx1"/>
                </a:solidFill>
              </a:rPr>
              <a:t>Bilgi</a:t>
            </a:r>
            <a:endParaRPr lang="tr-TR">
              <a:solidFill>
                <a:schemeClr val="tx1"/>
              </a:solidFill>
            </a:endParaRPr>
          </a:p>
        </p:txBody>
      </p:sp>
      <p:sp>
        <p:nvSpPr>
          <p:cNvPr id="60" name="59 Dikdörtgen"/>
          <p:cNvSpPr/>
          <p:nvPr/>
        </p:nvSpPr>
        <p:spPr>
          <a:xfrm>
            <a:off x="500034" y="500042"/>
            <a:ext cx="3897222" cy="830997"/>
          </a:xfrm>
          <a:prstGeom prst="rect">
            <a:avLst/>
          </a:prstGeom>
        </p:spPr>
        <p:txBody>
          <a:bodyPr wrap="none">
            <a:spAutoFit/>
          </a:bodyPr>
          <a:lstStyle/>
          <a:p>
            <a:pPr algn="ctr"/>
            <a:r>
              <a:rPr lang="tr-TR"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Veritabanlarında </a:t>
            </a:r>
          </a:p>
          <a:p>
            <a:pPr algn="ctr"/>
            <a:r>
              <a:rPr lang="tr-TR"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Bilginin Keşif Süreci</a:t>
            </a:r>
            <a:endParaRPr lang="en-US"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smtClean="0"/>
              <a:t>Veri Madenciliği [ 1.hft  ]</a:t>
            </a:r>
            <a:endParaRPr lang="tr-TR"/>
          </a:p>
        </p:txBody>
      </p:sp>
      <p:sp>
        <p:nvSpPr>
          <p:cNvPr id="5" name="4 Slayt Numarası Yer Tutucusu"/>
          <p:cNvSpPr>
            <a:spLocks noGrp="1"/>
          </p:cNvSpPr>
          <p:nvPr>
            <p:ph type="sldNum" sz="quarter" idx="12"/>
          </p:nvPr>
        </p:nvSpPr>
        <p:spPr/>
        <p:txBody>
          <a:bodyPr/>
          <a:lstStyle/>
          <a:p>
            <a:fld id="{6AB0D31F-59BD-4954-9979-323D2D3EE6B9}" type="slidenum">
              <a:rPr lang="tr-TR" smtClean="0"/>
              <a:pPr/>
              <a:t>31</a:t>
            </a:fld>
            <a:endParaRPr lang="tr-TR"/>
          </a:p>
        </p:txBody>
      </p:sp>
      <p:sp>
        <p:nvSpPr>
          <p:cNvPr id="6" name="Rectangle 5"/>
          <p:cNvSpPr>
            <a:spLocks noChangeArrowheads="1"/>
          </p:cNvSpPr>
          <p:nvPr/>
        </p:nvSpPr>
        <p:spPr bwMode="auto">
          <a:xfrm>
            <a:off x="428596" y="1785926"/>
            <a:ext cx="8229600" cy="4071966"/>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tx2"/>
              </a:buClr>
              <a:buFontTx/>
              <a:buChar char="•"/>
            </a:pPr>
            <a:r>
              <a:rPr lang="tr-TR" sz="2000" b="1"/>
              <a:t>Kullanılan Veriler</a:t>
            </a:r>
            <a:endParaRPr lang="en-US" sz="2000" b="1"/>
          </a:p>
          <a:p>
            <a:pPr marL="742950" lvl="1" indent="-285750" eaLnBrk="1" hangingPunct="1">
              <a:lnSpc>
                <a:spcPct val="80000"/>
              </a:lnSpc>
              <a:spcBef>
                <a:spcPct val="20000"/>
              </a:spcBef>
              <a:buFontTx/>
              <a:buChar char="–"/>
            </a:pPr>
            <a:r>
              <a:rPr lang="tr-TR"/>
              <a:t>İlişkisel, veri ambarı, muamele verisi, nesneye yönelik –ilişkisel, serileri, zaman, uzaysal veri, metin, çoklu-ortam, heterojen veritabanları, WWW </a:t>
            </a:r>
          </a:p>
          <a:p>
            <a:pPr marL="342900" indent="-342900">
              <a:lnSpc>
                <a:spcPct val="80000"/>
              </a:lnSpc>
              <a:spcBef>
                <a:spcPct val="20000"/>
              </a:spcBef>
              <a:buClr>
                <a:schemeClr val="tx2"/>
              </a:buClr>
              <a:buFontTx/>
              <a:buChar char="•"/>
            </a:pPr>
            <a:r>
              <a:rPr lang="tr-TR" sz="2000" b="1"/>
              <a:t>Keşif Edilecek Bilgi</a:t>
            </a:r>
          </a:p>
          <a:p>
            <a:pPr marL="742950" lvl="1" indent="-285750" eaLnBrk="1" hangingPunct="1">
              <a:lnSpc>
                <a:spcPct val="80000"/>
              </a:lnSpc>
              <a:spcBef>
                <a:spcPct val="20000"/>
              </a:spcBef>
              <a:buFontTx/>
              <a:buChar char="–"/>
            </a:pPr>
            <a:r>
              <a:rPr lang="tr-TR"/>
              <a:t>Karakterizasyon</a:t>
            </a:r>
            <a:r>
              <a:rPr lang="en-US"/>
              <a:t>, discrimina</a:t>
            </a:r>
            <a:r>
              <a:rPr lang="tr-TR"/>
              <a:t>syon (ayırım)</a:t>
            </a:r>
            <a:r>
              <a:rPr lang="en-US"/>
              <a:t>, </a:t>
            </a:r>
            <a:r>
              <a:rPr lang="tr-TR"/>
              <a:t>ilişki (bağlantı)</a:t>
            </a:r>
            <a:r>
              <a:rPr lang="en-US"/>
              <a:t>, </a:t>
            </a:r>
            <a:r>
              <a:rPr lang="tr-TR"/>
              <a:t>sınıflandırma</a:t>
            </a:r>
            <a:r>
              <a:rPr lang="en-US"/>
              <a:t>, </a:t>
            </a:r>
            <a:r>
              <a:rPr lang="tr-TR"/>
              <a:t>gruplama</a:t>
            </a:r>
            <a:r>
              <a:rPr lang="en-US"/>
              <a:t>, </a:t>
            </a:r>
            <a:r>
              <a:rPr lang="tr-TR"/>
              <a:t>eğilim/sapma</a:t>
            </a:r>
            <a:r>
              <a:rPr lang="en-US"/>
              <a:t>, </a:t>
            </a:r>
            <a:r>
              <a:rPr lang="tr-TR"/>
              <a:t>aykırı değer (outlier)</a:t>
            </a:r>
            <a:r>
              <a:rPr lang="en-US"/>
              <a:t>, </a:t>
            </a:r>
            <a:r>
              <a:rPr lang="tr-TR"/>
              <a:t>vs.</a:t>
            </a:r>
            <a:endParaRPr lang="en-US"/>
          </a:p>
          <a:p>
            <a:pPr marL="342900" indent="-342900">
              <a:lnSpc>
                <a:spcPct val="80000"/>
              </a:lnSpc>
              <a:spcBef>
                <a:spcPct val="20000"/>
              </a:spcBef>
              <a:buClr>
                <a:schemeClr val="tx2"/>
              </a:buClr>
              <a:buFontTx/>
              <a:buChar char="•"/>
            </a:pPr>
            <a:r>
              <a:rPr lang="tr-TR" sz="2000" b="1"/>
              <a:t>Kullanılan Teknikler</a:t>
            </a:r>
            <a:endParaRPr lang="en-US" sz="2000" b="1"/>
          </a:p>
          <a:p>
            <a:pPr marL="742950" lvl="1" indent="-285750" eaLnBrk="1" hangingPunct="1">
              <a:lnSpc>
                <a:spcPct val="80000"/>
              </a:lnSpc>
              <a:spcBef>
                <a:spcPct val="20000"/>
              </a:spcBef>
              <a:buFontTx/>
              <a:buChar char="–"/>
            </a:pPr>
            <a:r>
              <a:rPr lang="tr-TR"/>
              <a:t>Veritabanına yönelik</a:t>
            </a:r>
            <a:r>
              <a:rPr lang="en-US"/>
              <a:t>, </a:t>
            </a:r>
            <a:r>
              <a:rPr lang="tr-TR"/>
              <a:t>veri ambarı</a:t>
            </a:r>
            <a:r>
              <a:rPr lang="en-US"/>
              <a:t> (OLAP), </a:t>
            </a:r>
            <a:r>
              <a:rPr lang="tr-TR"/>
              <a:t>makina öğrenmesi</a:t>
            </a:r>
            <a:r>
              <a:rPr lang="en-US"/>
              <a:t>, </a:t>
            </a:r>
            <a:r>
              <a:rPr lang="tr-TR"/>
              <a:t>istatistik, görselleştirme</a:t>
            </a:r>
            <a:endParaRPr lang="en-US"/>
          </a:p>
          <a:p>
            <a:pPr marL="342900" indent="-342900">
              <a:lnSpc>
                <a:spcPct val="80000"/>
              </a:lnSpc>
              <a:spcBef>
                <a:spcPct val="20000"/>
              </a:spcBef>
              <a:buClr>
                <a:schemeClr val="tx2"/>
              </a:buClr>
              <a:buFontTx/>
              <a:buChar char="•"/>
            </a:pPr>
            <a:r>
              <a:rPr lang="tr-TR" sz="2000" b="1"/>
              <a:t>Uygulama Alanları</a:t>
            </a:r>
            <a:endParaRPr lang="en-US" sz="2000" b="1"/>
          </a:p>
          <a:p>
            <a:pPr marL="742950" lvl="1" indent="-285750" eaLnBrk="1" hangingPunct="1">
              <a:lnSpc>
                <a:spcPct val="80000"/>
              </a:lnSpc>
              <a:spcBef>
                <a:spcPct val="20000"/>
              </a:spcBef>
              <a:buFontTx/>
              <a:buChar char="–"/>
            </a:pPr>
            <a:r>
              <a:rPr lang="tr-TR"/>
              <a:t>Perakende</a:t>
            </a:r>
            <a:r>
              <a:rPr lang="en-US"/>
              <a:t>, </a:t>
            </a:r>
            <a:r>
              <a:rPr lang="tr-TR"/>
              <a:t>haberleşme</a:t>
            </a:r>
            <a:r>
              <a:rPr lang="en-US"/>
              <a:t>, </a:t>
            </a:r>
            <a:r>
              <a:rPr lang="tr-TR"/>
              <a:t>bankacılık</a:t>
            </a:r>
            <a:r>
              <a:rPr lang="en-US"/>
              <a:t>, </a:t>
            </a:r>
            <a:r>
              <a:rPr lang="tr-TR"/>
              <a:t>sahtekârlık analizi</a:t>
            </a:r>
            <a:r>
              <a:rPr lang="en-US"/>
              <a:t>, </a:t>
            </a:r>
            <a:r>
              <a:rPr lang="tr-TR"/>
              <a:t>biyolojik veri analizi</a:t>
            </a:r>
            <a:r>
              <a:rPr lang="en-US"/>
              <a:t>, </a:t>
            </a:r>
            <a:r>
              <a:rPr lang="tr-TR"/>
              <a:t>borsa analizler</a:t>
            </a:r>
            <a:r>
              <a:rPr lang="en-US"/>
              <a:t>, Web </a:t>
            </a:r>
            <a:r>
              <a:rPr lang="tr-TR"/>
              <a:t>madenciliği vb.</a:t>
            </a:r>
            <a:endParaRPr lang="en-US"/>
          </a:p>
          <a:p>
            <a:pPr marL="342900" indent="-342900" eaLnBrk="1" hangingPunct="1">
              <a:lnSpc>
                <a:spcPct val="80000"/>
              </a:lnSpc>
              <a:spcBef>
                <a:spcPct val="20000"/>
              </a:spcBef>
              <a:buClr>
                <a:schemeClr val="tx2"/>
              </a:buClr>
              <a:buFontTx/>
              <a:buChar char="•"/>
            </a:pPr>
            <a:endParaRPr lang="en-US" sz="2000"/>
          </a:p>
        </p:txBody>
      </p:sp>
      <p:sp>
        <p:nvSpPr>
          <p:cNvPr id="7" name="6 Dikdörtgen"/>
          <p:cNvSpPr/>
          <p:nvPr/>
        </p:nvSpPr>
        <p:spPr>
          <a:xfrm>
            <a:off x="1214414" y="714356"/>
            <a:ext cx="6072230" cy="830997"/>
          </a:xfrm>
          <a:prstGeom prst="rect">
            <a:avLst/>
          </a:prstGeom>
        </p:spPr>
        <p:txBody>
          <a:bodyPr wrap="square">
            <a:spAutoFit/>
          </a:bodyPr>
          <a:lstStyle/>
          <a:p>
            <a:pPr algn="ctr"/>
            <a:r>
              <a:rPr lang="tr-TR"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Veri Madenciliğinin </a:t>
            </a:r>
          </a:p>
          <a:p>
            <a:pPr algn="ctr"/>
            <a:r>
              <a:rPr lang="tr-TR"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Çok-boyutlu Görünümü</a:t>
            </a:r>
            <a:endParaRPr lang="en-US"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smtClean="0"/>
              <a:t>Veri Madenciliği [ 1.hft  ]</a:t>
            </a:r>
            <a:endParaRPr lang="tr-TR"/>
          </a:p>
        </p:txBody>
      </p:sp>
      <p:sp>
        <p:nvSpPr>
          <p:cNvPr id="5" name="4 Slayt Numarası Yer Tutucusu"/>
          <p:cNvSpPr>
            <a:spLocks noGrp="1"/>
          </p:cNvSpPr>
          <p:nvPr>
            <p:ph type="sldNum" sz="quarter" idx="12"/>
          </p:nvPr>
        </p:nvSpPr>
        <p:spPr/>
        <p:txBody>
          <a:bodyPr/>
          <a:lstStyle/>
          <a:p>
            <a:fld id="{6AB0D31F-59BD-4954-9979-323D2D3EE6B9}" type="slidenum">
              <a:rPr lang="tr-TR" smtClean="0"/>
              <a:pPr/>
              <a:t>32</a:t>
            </a:fld>
            <a:endParaRPr lang="tr-TR"/>
          </a:p>
        </p:txBody>
      </p:sp>
      <p:grpSp>
        <p:nvGrpSpPr>
          <p:cNvPr id="6" name="5 İçerik Yer Tutucusu"/>
          <p:cNvGrpSpPr>
            <a:grpSpLocks noGrp="1"/>
          </p:cNvGrpSpPr>
          <p:nvPr/>
        </p:nvGrpSpPr>
        <p:grpSpPr>
          <a:xfrm>
            <a:off x="503238" y="571481"/>
            <a:ext cx="8183562" cy="5429270"/>
            <a:chOff x="428596" y="428604"/>
            <a:chExt cx="7572428" cy="5643602"/>
          </a:xfrm>
        </p:grpSpPr>
        <p:sp>
          <p:nvSpPr>
            <p:cNvPr id="7" name="6 Yamuk"/>
            <p:cNvSpPr/>
            <p:nvPr/>
          </p:nvSpPr>
          <p:spPr>
            <a:xfrm>
              <a:off x="428596" y="4357694"/>
              <a:ext cx="2000264" cy="928694"/>
            </a:xfrm>
            <a:prstGeom prst="trapezoid">
              <a:avLst/>
            </a:prstGeom>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tr-TR" sz="1600" smtClean="0"/>
                <a:t>ALGORİTMALAR</a:t>
              </a:r>
              <a:endParaRPr lang="tr-TR" sz="1600"/>
            </a:p>
          </p:txBody>
        </p:sp>
        <p:sp>
          <p:nvSpPr>
            <p:cNvPr id="8" name="7 Teneke"/>
            <p:cNvSpPr/>
            <p:nvPr/>
          </p:nvSpPr>
          <p:spPr>
            <a:xfrm>
              <a:off x="6072198" y="2857496"/>
              <a:ext cx="1928826" cy="785818"/>
            </a:xfrm>
            <a:prstGeom prst="can">
              <a:avLst/>
            </a:prstGeom>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tr-TR" sz="1600" smtClean="0"/>
                <a:t>Sonuçlar &amp; Bilgi</a:t>
              </a:r>
            </a:p>
          </p:txBody>
        </p:sp>
        <p:sp>
          <p:nvSpPr>
            <p:cNvPr id="9" name="8 Akış Çizelgesi: Çok Sayıda Belge"/>
            <p:cNvSpPr/>
            <p:nvPr/>
          </p:nvSpPr>
          <p:spPr>
            <a:xfrm>
              <a:off x="6072198" y="4286256"/>
              <a:ext cx="1785950" cy="1285884"/>
            </a:xfrm>
            <a:prstGeom prst="flowChartMultidocument">
              <a:avLst/>
            </a:prstGeom>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tr-TR" sz="1600" smtClean="0"/>
                <a:t>Raporlar</a:t>
              </a:r>
              <a:endParaRPr lang="tr-TR" sz="1600"/>
            </a:p>
          </p:txBody>
        </p:sp>
        <p:sp>
          <p:nvSpPr>
            <p:cNvPr id="10" name="9 Akış Çizelgesi: İç Depolama"/>
            <p:cNvSpPr/>
            <p:nvPr/>
          </p:nvSpPr>
          <p:spPr>
            <a:xfrm>
              <a:off x="3428992" y="5143512"/>
              <a:ext cx="1571636" cy="928694"/>
            </a:xfrm>
            <a:prstGeom prst="flowChartInternalStorage">
              <a:avLst/>
            </a:prstGeom>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tr-TR" sz="1600" smtClean="0"/>
                <a:t>Uygulama</a:t>
              </a:r>
              <a:endParaRPr lang="tr-TR" sz="1600"/>
            </a:p>
          </p:txBody>
        </p:sp>
        <p:grpSp>
          <p:nvGrpSpPr>
            <p:cNvPr id="11" name="26 Grup"/>
            <p:cNvGrpSpPr/>
            <p:nvPr/>
          </p:nvGrpSpPr>
          <p:grpSpPr>
            <a:xfrm>
              <a:off x="2928926" y="428604"/>
              <a:ext cx="3071834" cy="1785950"/>
              <a:chOff x="928662" y="571480"/>
              <a:chExt cx="3071834" cy="1643074"/>
            </a:xfrm>
            <a:effectLst>
              <a:outerShdw blurRad="50800" dist="38100" dir="18900000" algn="bl" rotWithShape="0">
                <a:prstClr val="black">
                  <a:alpha val="40000"/>
                </a:prstClr>
              </a:outerShdw>
            </a:effectLst>
          </p:grpSpPr>
          <p:sp>
            <p:nvSpPr>
              <p:cNvPr id="21" name="13 Dikdörtgen"/>
              <p:cNvSpPr/>
              <p:nvPr/>
            </p:nvSpPr>
            <p:spPr>
              <a:xfrm>
                <a:off x="1173470" y="1785926"/>
                <a:ext cx="2643206"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600" smtClean="0"/>
                  <a:t>KULLANICI</a:t>
                </a:r>
              </a:p>
            </p:txBody>
          </p:sp>
          <p:pic>
            <p:nvPicPr>
              <p:cNvPr id="22" name="Picture 2" descr="C:\Program Files\Microsoft Office\MEDIA\CAGCAT10\j0292020.wmf"/>
              <p:cNvPicPr>
                <a:picLocks noChangeAspect="1" noChangeArrowheads="1"/>
              </p:cNvPicPr>
              <p:nvPr/>
            </p:nvPicPr>
            <p:blipFill>
              <a:blip r:embed="rId2"/>
              <a:srcRect/>
              <a:stretch>
                <a:fillRect/>
              </a:stretch>
            </p:blipFill>
            <p:spPr bwMode="auto">
              <a:xfrm>
                <a:off x="928662" y="571480"/>
                <a:ext cx="1500198" cy="1423867"/>
              </a:xfrm>
              <a:prstGeom prst="rect">
                <a:avLst/>
              </a:prstGeom>
              <a:noFill/>
              <a:ln>
                <a:noFill/>
              </a:ln>
            </p:spPr>
            <p:style>
              <a:lnRef idx="2">
                <a:schemeClr val="accent6"/>
              </a:lnRef>
              <a:fillRef idx="1">
                <a:schemeClr val="lt1"/>
              </a:fillRef>
              <a:effectRef idx="0">
                <a:schemeClr val="accent6"/>
              </a:effectRef>
              <a:fontRef idx="minor">
                <a:schemeClr val="dk1"/>
              </a:fontRef>
            </p:style>
          </p:pic>
          <p:pic>
            <p:nvPicPr>
              <p:cNvPr id="23" name="Picture 2" descr="C:\Program Files\Microsoft Office\MEDIA\CAGCAT10\j0292020.wmf"/>
              <p:cNvPicPr>
                <a:picLocks noChangeAspect="1" noChangeArrowheads="1"/>
              </p:cNvPicPr>
              <p:nvPr/>
            </p:nvPicPr>
            <p:blipFill>
              <a:blip r:embed="rId2"/>
              <a:srcRect/>
              <a:stretch>
                <a:fillRect/>
              </a:stretch>
            </p:blipFill>
            <p:spPr bwMode="auto">
              <a:xfrm flipH="1">
                <a:off x="2428860" y="571480"/>
                <a:ext cx="1571636" cy="1423867"/>
              </a:xfrm>
              <a:prstGeom prst="rect">
                <a:avLst/>
              </a:prstGeom>
              <a:noFill/>
              <a:ln>
                <a:noFill/>
              </a:ln>
            </p:spPr>
            <p:style>
              <a:lnRef idx="2">
                <a:schemeClr val="accent6"/>
              </a:lnRef>
              <a:fillRef idx="1">
                <a:schemeClr val="lt1"/>
              </a:fillRef>
              <a:effectRef idx="0">
                <a:schemeClr val="accent6"/>
              </a:effectRef>
              <a:fontRef idx="minor">
                <a:schemeClr val="dk1"/>
              </a:fontRef>
            </p:style>
          </p:pic>
        </p:grpSp>
        <p:cxnSp>
          <p:nvCxnSpPr>
            <p:cNvPr id="12" name="11 Düz Ok Bağlayıcısı"/>
            <p:cNvCxnSpPr/>
            <p:nvPr/>
          </p:nvCxnSpPr>
          <p:spPr>
            <a:xfrm rot="5400000" flipH="1" flipV="1">
              <a:off x="1108051" y="3821115"/>
              <a:ext cx="642942" cy="1588"/>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cxnSp>
          <p:nvCxnSpPr>
            <p:cNvPr id="13" name="12 Düz Ok Bağlayıcısı"/>
            <p:cNvCxnSpPr/>
            <p:nvPr/>
          </p:nvCxnSpPr>
          <p:spPr>
            <a:xfrm flipV="1">
              <a:off x="2285984" y="2000240"/>
              <a:ext cx="714380" cy="285752"/>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cxnSp>
          <p:nvCxnSpPr>
            <p:cNvPr id="14" name="13 Düz Ok Bağlayıcısı"/>
            <p:cNvCxnSpPr/>
            <p:nvPr/>
          </p:nvCxnSpPr>
          <p:spPr>
            <a:xfrm>
              <a:off x="5929322" y="2143116"/>
              <a:ext cx="1000132" cy="571504"/>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cxnSp>
          <p:nvCxnSpPr>
            <p:cNvPr id="15" name="14 Düz Ok Bağlayıcısı"/>
            <p:cNvCxnSpPr/>
            <p:nvPr/>
          </p:nvCxnSpPr>
          <p:spPr>
            <a:xfrm rot="5400000">
              <a:off x="6823091" y="3963991"/>
              <a:ext cx="357190" cy="1588"/>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cxnSp>
          <p:nvCxnSpPr>
            <p:cNvPr id="16" name="15 Düz Ok Bağlayıcısı"/>
            <p:cNvCxnSpPr/>
            <p:nvPr/>
          </p:nvCxnSpPr>
          <p:spPr>
            <a:xfrm rot="10800000">
              <a:off x="5143504" y="5500702"/>
              <a:ext cx="785818" cy="1588"/>
            </a:xfrm>
            <a:prstGeom prst="straightConnector1">
              <a:avLst/>
            </a:prstGeom>
            <a:ln>
              <a:tailEnd type="arrow"/>
            </a:ln>
            <a:effectLst>
              <a:outerShdw blurRad="50800" dist="38100" dir="18900000" algn="b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cxnSp>
        <p:sp>
          <p:nvSpPr>
            <p:cNvPr id="17" name="16 Metin kutusu"/>
            <p:cNvSpPr txBox="1"/>
            <p:nvPr/>
          </p:nvSpPr>
          <p:spPr>
            <a:xfrm>
              <a:off x="2607035" y="2804864"/>
              <a:ext cx="3214710" cy="1631626"/>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Veri madenciliğinde </a:t>
              </a:r>
            </a:p>
            <a:p>
              <a:pPr algn="ctr"/>
              <a:r>
                <a:rPr lang="tr-TR"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Yazılım </a:t>
              </a:r>
              <a:r>
                <a:rPr lang="tr-TR" sz="24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arayüzü</a:t>
              </a:r>
              <a:r>
                <a:rPr lang="tr-TR"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algn="ctr"/>
              <a:r>
                <a:rPr lang="tr-TR"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bir araçtır.</a:t>
              </a:r>
              <a:endParaRPr lang="tr-TR"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18" name="36 Grup"/>
            <p:cNvGrpSpPr/>
            <p:nvPr/>
          </p:nvGrpSpPr>
          <p:grpSpPr>
            <a:xfrm>
              <a:off x="428596" y="1785926"/>
              <a:ext cx="2214546" cy="1890546"/>
              <a:chOff x="428596" y="1785926"/>
              <a:chExt cx="2214546" cy="1890546"/>
            </a:xfrm>
          </p:grpSpPr>
          <p:pic>
            <p:nvPicPr>
              <p:cNvPr id="19" name="Picture 3" descr="C:\Program Files\Microsoft Office\MEDIA\CAGCAT10\j0292982.wmf"/>
              <p:cNvPicPr>
                <a:picLocks noChangeAspect="1" noChangeArrowheads="1"/>
              </p:cNvPicPr>
              <p:nvPr/>
            </p:nvPicPr>
            <p:blipFill>
              <a:blip r:embed="rId3">
                <a:duotone>
                  <a:prstClr val="black"/>
                  <a:schemeClr val="accent4">
                    <a:tint val="45000"/>
                    <a:satMod val="400000"/>
                  </a:schemeClr>
                </a:duotone>
              </a:blip>
              <a:srcRect/>
              <a:stretch>
                <a:fillRect/>
              </a:stretch>
            </p:blipFill>
            <p:spPr bwMode="auto">
              <a:xfrm>
                <a:off x="785786" y="1785926"/>
                <a:ext cx="1357322" cy="1339817"/>
              </a:xfrm>
              <a:prstGeom prst="rect">
                <a:avLst/>
              </a:prstGeom>
              <a:noFill/>
              <a:effectLst>
                <a:outerShdw blurRad="50800" dist="38100" dir="18900000" algn="bl" rotWithShape="0">
                  <a:prstClr val="black">
                    <a:alpha val="40000"/>
                  </a:prstClr>
                </a:outerShdw>
              </a:effectLst>
            </p:spPr>
          </p:pic>
          <p:sp>
            <p:nvSpPr>
              <p:cNvPr id="20" name="19 Metin kutusu"/>
              <p:cNvSpPr txBox="1"/>
              <p:nvPr/>
            </p:nvSpPr>
            <p:spPr>
              <a:xfrm>
                <a:off x="428596" y="3068612"/>
                <a:ext cx="2214546" cy="607860"/>
              </a:xfrm>
              <a:prstGeom prst="rect">
                <a:avLst/>
              </a:prstGeom>
              <a:noFill/>
            </p:spPr>
            <p:txBody>
              <a:bodyPr wrap="square" rtlCol="0">
                <a:spAutoFit/>
              </a:bodyPr>
              <a:lstStyle/>
              <a:p>
                <a:pPr algn="ctr"/>
                <a:r>
                  <a:rPr lang="tr-TR"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Bilgisayar </a:t>
                </a:r>
              </a:p>
              <a:p>
                <a:pPr algn="ctr"/>
                <a:r>
                  <a:rPr lang="tr-TR"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&amp; </a:t>
                </a:r>
                <a:r>
                  <a:rPr lang="tr-TR" sz="16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YazIlIm</a:t>
                </a:r>
                <a:endParaRPr lang="tr-TR"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000232" y="2857496"/>
            <a:ext cx="4786346" cy="1051560"/>
          </a:xfrm>
        </p:spPr>
        <p:txBody>
          <a:bodyPr>
            <a:normAutofit fontScale="90000"/>
          </a:bodyPr>
          <a:lstStyle/>
          <a:p>
            <a:pPr algn="ctr"/>
            <a:r>
              <a:rPr lang="tr-TR"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Uygulama Alanları </a:t>
            </a:r>
            <a:br>
              <a:rPr lang="tr-TR"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br>
            <a:r>
              <a:rPr lang="tr-TR"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ve </a:t>
            </a:r>
            <a:br>
              <a:rPr lang="tr-TR"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br>
            <a:r>
              <a:rPr lang="tr-TR"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Örnekler</a:t>
            </a:r>
            <a:endParaRPr lang="tr-TR"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3 Altbilgi Yer Tutucusu"/>
          <p:cNvSpPr>
            <a:spLocks noGrp="1"/>
          </p:cNvSpPr>
          <p:nvPr>
            <p:ph type="ftr" sz="quarter" idx="11"/>
          </p:nvPr>
        </p:nvSpPr>
        <p:spPr/>
        <p:txBody>
          <a:bodyPr/>
          <a:lstStyle/>
          <a:p>
            <a:r>
              <a:rPr lang="tr-TR" smtClean="0"/>
              <a:t>Veri Madenciliği [ 1.hft  ]</a:t>
            </a:r>
            <a:endParaRPr lang="tr-TR"/>
          </a:p>
        </p:txBody>
      </p:sp>
      <p:sp>
        <p:nvSpPr>
          <p:cNvPr id="5" name="4 Slayt Numarası Yer Tutucusu"/>
          <p:cNvSpPr>
            <a:spLocks noGrp="1"/>
          </p:cNvSpPr>
          <p:nvPr>
            <p:ph type="sldNum" sz="quarter" idx="12"/>
          </p:nvPr>
        </p:nvSpPr>
        <p:spPr/>
        <p:txBody>
          <a:bodyPr/>
          <a:lstStyle/>
          <a:p>
            <a:fld id="{6AB0D31F-59BD-4954-9979-323D2D3EE6B9}" type="slidenum">
              <a:rPr lang="tr-TR" smtClean="0"/>
              <a:pPr/>
              <a:t>33</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b="0" dirty="0" smtClean="0">
                <a:solidFill>
                  <a:schemeClr val="accent2">
                    <a:lumMod val="20000"/>
                    <a:lumOff val="80000"/>
                  </a:schemeClr>
                </a:solidFill>
                <a:latin typeface="Times New Roman" pitchFamily="18" charset="0"/>
                <a:cs typeface="Times New Roman" pitchFamily="18" charset="0"/>
              </a:rPr>
              <a:t>Amaç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500034" y="1071546"/>
            <a:ext cx="8183880" cy="5214974"/>
          </a:xfrm>
        </p:spPr>
        <p:txBody>
          <a:bodyPr>
            <a:normAutofit/>
          </a:bodyPr>
          <a:lstStyle/>
          <a:p>
            <a:pPr marL="84138" indent="0" algn="just">
              <a:buNone/>
            </a:pPr>
            <a:r>
              <a:rPr lang="tr-TR" sz="2400" b="1" smtClean="0">
                <a:latin typeface="Times New Roman" pitchFamily="18" charset="0"/>
                <a:cs typeface="Times New Roman" pitchFamily="18" charset="0"/>
              </a:rPr>
              <a:t>Veri madenciliği </a:t>
            </a:r>
          </a:p>
          <a:p>
            <a:pPr marL="84138" indent="0" algn="just">
              <a:buNone/>
            </a:pPr>
            <a:r>
              <a:rPr lang="tr-TR" sz="2400" smtClean="0">
                <a:latin typeface="Times New Roman" pitchFamily="18" charset="0"/>
                <a:cs typeface="Times New Roman" pitchFamily="18" charset="0"/>
              </a:rPr>
              <a:t>Astronomi, </a:t>
            </a:r>
          </a:p>
          <a:p>
            <a:pPr marL="84138" indent="0" algn="just">
              <a:buNone/>
            </a:pPr>
            <a:r>
              <a:rPr lang="tr-TR" sz="2400" smtClean="0">
                <a:latin typeface="Times New Roman" pitchFamily="18" charset="0"/>
                <a:cs typeface="Times New Roman" pitchFamily="18" charset="0"/>
              </a:rPr>
              <a:t>Biyoloji, </a:t>
            </a:r>
          </a:p>
          <a:p>
            <a:pPr marL="84138" indent="0" algn="just">
              <a:buNone/>
            </a:pPr>
            <a:r>
              <a:rPr lang="tr-TR" sz="2400" smtClean="0">
                <a:latin typeface="Times New Roman" pitchFamily="18" charset="0"/>
                <a:cs typeface="Times New Roman" pitchFamily="18" charset="0"/>
              </a:rPr>
              <a:t>Tıp, </a:t>
            </a:r>
          </a:p>
          <a:p>
            <a:pPr marL="84138" indent="0" algn="just">
              <a:buNone/>
            </a:pPr>
            <a:r>
              <a:rPr lang="tr-TR" sz="2400" smtClean="0">
                <a:latin typeface="Times New Roman" pitchFamily="18" charset="0"/>
                <a:cs typeface="Times New Roman" pitchFamily="18" charset="0"/>
              </a:rPr>
              <a:t>Finans, </a:t>
            </a:r>
          </a:p>
          <a:p>
            <a:pPr marL="84138" indent="0" algn="just">
              <a:buNone/>
            </a:pPr>
            <a:r>
              <a:rPr lang="tr-TR" sz="2400" smtClean="0">
                <a:latin typeface="Times New Roman" pitchFamily="18" charset="0"/>
                <a:cs typeface="Times New Roman" pitchFamily="18" charset="0"/>
              </a:rPr>
              <a:t>Sigorta, </a:t>
            </a:r>
          </a:p>
          <a:p>
            <a:pPr marL="84138" indent="0" algn="just">
              <a:buNone/>
            </a:pPr>
            <a:r>
              <a:rPr lang="tr-TR" sz="2400" smtClean="0">
                <a:latin typeface="Times New Roman" pitchFamily="18" charset="0"/>
                <a:cs typeface="Times New Roman" pitchFamily="18" charset="0"/>
              </a:rPr>
              <a:t>Pazarlama  gibi </a:t>
            </a:r>
            <a:r>
              <a:rPr lang="tr-TR" sz="2400" dirty="0" smtClean="0">
                <a:latin typeface="Times New Roman" pitchFamily="18" charset="0"/>
                <a:cs typeface="Times New Roman" pitchFamily="18" charset="0"/>
              </a:rPr>
              <a:t>bir çok dalda da  uygulanabilmektedir.</a:t>
            </a:r>
          </a:p>
          <a:p>
            <a:pPr marL="84138" indent="0">
              <a:buNone/>
            </a:pPr>
            <a:endParaRPr lang="tr-TR" sz="2400" dirty="0" smtClean="0">
              <a:latin typeface="Times New Roman" pitchFamily="18" charset="0"/>
              <a:cs typeface="Times New Roman" pitchFamily="18" charset="0"/>
            </a:endParaRPr>
          </a:p>
          <a:p>
            <a:pPr marL="84138" indent="0">
              <a:buNone/>
            </a:pPr>
            <a:r>
              <a:rPr lang="tr-TR" sz="2400" b="1" dirty="0" smtClean="0">
                <a:latin typeface="Times New Roman" pitchFamily="18" charset="0"/>
                <a:cs typeface="Times New Roman" pitchFamily="18" charset="0"/>
              </a:rPr>
              <a:t>Dersimizin  amacı</a:t>
            </a:r>
            <a:r>
              <a:rPr lang="tr-TR" sz="2400" dirty="0" smtClean="0">
                <a:latin typeface="Times New Roman" pitchFamily="18" charset="0"/>
                <a:cs typeface="Times New Roman" pitchFamily="18" charset="0"/>
              </a:rPr>
              <a:t>, </a:t>
            </a:r>
            <a:r>
              <a:rPr lang="tr-TR" sz="2400" dirty="0" err="1" smtClean="0">
                <a:latin typeface="Times New Roman" pitchFamily="18" charset="0"/>
                <a:cs typeface="Times New Roman" pitchFamily="18" charset="0"/>
              </a:rPr>
              <a:t>bilisim</a:t>
            </a:r>
            <a:r>
              <a:rPr lang="tr-TR" sz="2400" dirty="0" smtClean="0">
                <a:latin typeface="Times New Roman" pitchFamily="18" charset="0"/>
                <a:cs typeface="Times New Roman" pitchFamily="18" charset="0"/>
              </a:rPr>
              <a:t> teknolojileri dünyasındaki önemini her geçen gün daha da arttıran </a:t>
            </a:r>
            <a:r>
              <a:rPr lang="tr-TR" sz="2400" u="sng" dirty="0" smtClean="0">
                <a:latin typeface="Times New Roman" pitchFamily="18" charset="0"/>
                <a:cs typeface="Times New Roman" pitchFamily="18" charset="0"/>
              </a:rPr>
              <a:t>veri madenciliği konusunu ve veri madenciliği modellerini öğrenmektir</a:t>
            </a:r>
            <a:r>
              <a:rPr lang="tr-TR" sz="2400" dirty="0" smtClean="0">
                <a:latin typeface="Times New Roman" pitchFamily="18" charset="0"/>
                <a:cs typeface="Times New Roman" pitchFamily="18" charset="0"/>
              </a:rPr>
              <a:t>.</a:t>
            </a:r>
            <a:endParaRPr lang="tr-TR" sz="24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4</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grpSp>
        <p:nvGrpSpPr>
          <p:cNvPr id="6" name="Group 3"/>
          <p:cNvGrpSpPr>
            <a:grpSpLocks/>
          </p:cNvGrpSpPr>
          <p:nvPr/>
        </p:nvGrpSpPr>
        <p:grpSpPr bwMode="auto">
          <a:xfrm>
            <a:off x="4714876" y="928670"/>
            <a:ext cx="3286148" cy="2357454"/>
            <a:chOff x="192" y="1152"/>
            <a:chExt cx="5376" cy="2736"/>
          </a:xfrm>
          <a:solidFill>
            <a:schemeClr val="bg1">
              <a:alpha val="52000"/>
            </a:schemeClr>
          </a:solidFill>
          <a:effectLst>
            <a:outerShdw dir="4740000" sy="23000" kx="-1200000" algn="bl" rotWithShape="0">
              <a:prstClr val="black">
                <a:alpha val="21000"/>
              </a:prstClr>
            </a:outerShdw>
          </a:effectLst>
          <a:scene3d>
            <a:camera prst="perspectiveFront"/>
            <a:lightRig rig="threePt" dir="t"/>
          </a:scene3d>
        </p:grpSpPr>
        <p:sp>
          <p:nvSpPr>
            <p:cNvPr id="7" name="Oval 4"/>
            <p:cNvSpPr>
              <a:spLocks noChangeArrowheads="1"/>
            </p:cNvSpPr>
            <p:nvPr/>
          </p:nvSpPr>
          <p:spPr bwMode="auto">
            <a:xfrm>
              <a:off x="2160" y="2160"/>
              <a:ext cx="1440" cy="672"/>
            </a:xfrm>
            <a:prstGeom prst="ellipse">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eaLnBrk="1" hangingPunct="1"/>
              <a:r>
                <a:rPr lang="tr-TR" sz="1000" b="1" dirty="0">
                  <a:solidFill>
                    <a:schemeClr val="tx2">
                      <a:lumMod val="75000"/>
                    </a:schemeClr>
                  </a:solidFill>
                  <a:latin typeface="Arial Narrow" pitchFamily="34" charset="0"/>
                </a:rPr>
                <a:t>Veri</a:t>
              </a:r>
              <a:br>
                <a:rPr lang="tr-TR" sz="1000" b="1" dirty="0">
                  <a:solidFill>
                    <a:schemeClr val="tx2">
                      <a:lumMod val="75000"/>
                    </a:schemeClr>
                  </a:solidFill>
                  <a:latin typeface="Arial Narrow" pitchFamily="34" charset="0"/>
                </a:rPr>
              </a:br>
              <a:r>
                <a:rPr lang="tr-TR" sz="1000" b="1" dirty="0" smtClean="0">
                  <a:solidFill>
                    <a:schemeClr val="tx2">
                      <a:lumMod val="75000"/>
                    </a:schemeClr>
                  </a:solidFill>
                  <a:latin typeface="Arial Narrow" pitchFamily="34" charset="0"/>
                </a:rPr>
                <a:t>Madenciliği</a:t>
              </a:r>
              <a:endParaRPr lang="en-US" sz="1000" b="1" dirty="0">
                <a:solidFill>
                  <a:schemeClr val="tx2">
                    <a:lumMod val="75000"/>
                  </a:schemeClr>
                </a:solidFill>
                <a:latin typeface="Arial Narrow" pitchFamily="34" charset="0"/>
              </a:endParaRPr>
            </a:p>
          </p:txBody>
        </p:sp>
        <p:sp>
          <p:nvSpPr>
            <p:cNvPr id="8" name="Line 5"/>
            <p:cNvSpPr>
              <a:spLocks noChangeShapeType="1"/>
            </p:cNvSpPr>
            <p:nvPr/>
          </p:nvSpPr>
          <p:spPr bwMode="auto">
            <a:xfrm>
              <a:off x="1488"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1000">
                <a:solidFill>
                  <a:schemeClr val="tx2">
                    <a:lumMod val="75000"/>
                  </a:schemeClr>
                </a:solidFill>
                <a:latin typeface="Arial Narrow" pitchFamily="34" charset="0"/>
              </a:endParaRPr>
            </a:p>
          </p:txBody>
        </p:sp>
        <p:sp>
          <p:nvSpPr>
            <p:cNvPr id="9" name="Line 6"/>
            <p:cNvSpPr>
              <a:spLocks noChangeShapeType="1"/>
            </p:cNvSpPr>
            <p:nvPr/>
          </p:nvSpPr>
          <p:spPr bwMode="auto">
            <a:xfrm>
              <a:off x="1824" y="1680"/>
              <a:ext cx="816" cy="48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1000">
                <a:solidFill>
                  <a:schemeClr val="tx2">
                    <a:lumMod val="75000"/>
                  </a:schemeClr>
                </a:solidFill>
                <a:latin typeface="Arial Narrow" pitchFamily="34" charset="0"/>
              </a:endParaRPr>
            </a:p>
          </p:txBody>
        </p:sp>
        <p:sp>
          <p:nvSpPr>
            <p:cNvPr id="10" name="Line 7"/>
            <p:cNvSpPr>
              <a:spLocks noChangeShapeType="1"/>
            </p:cNvSpPr>
            <p:nvPr/>
          </p:nvSpPr>
          <p:spPr bwMode="auto">
            <a:xfrm flipH="1">
              <a:off x="3072" y="1680"/>
              <a:ext cx="720" cy="48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1000">
                <a:solidFill>
                  <a:schemeClr val="tx2">
                    <a:lumMod val="75000"/>
                  </a:schemeClr>
                </a:solidFill>
                <a:latin typeface="Arial Narrow" pitchFamily="34" charset="0"/>
              </a:endParaRPr>
            </a:p>
          </p:txBody>
        </p:sp>
        <p:sp>
          <p:nvSpPr>
            <p:cNvPr id="11" name="Line 8"/>
            <p:cNvSpPr>
              <a:spLocks noChangeShapeType="1"/>
            </p:cNvSpPr>
            <p:nvPr/>
          </p:nvSpPr>
          <p:spPr bwMode="auto">
            <a:xfrm flipH="1">
              <a:off x="3600" y="2448"/>
              <a:ext cx="672" cy="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1000">
                <a:solidFill>
                  <a:schemeClr val="tx2">
                    <a:lumMod val="75000"/>
                  </a:schemeClr>
                </a:solidFill>
                <a:latin typeface="Arial Narrow" pitchFamily="34" charset="0"/>
              </a:endParaRPr>
            </a:p>
          </p:txBody>
        </p:sp>
        <p:sp>
          <p:nvSpPr>
            <p:cNvPr id="12" name="Line 9"/>
            <p:cNvSpPr>
              <a:spLocks noChangeShapeType="1"/>
            </p:cNvSpPr>
            <p:nvPr/>
          </p:nvSpPr>
          <p:spPr bwMode="auto">
            <a:xfrm flipH="1" flipV="1">
              <a:off x="3304" y="2794"/>
              <a:ext cx="1112" cy="47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1000">
                <a:solidFill>
                  <a:schemeClr val="tx2">
                    <a:lumMod val="75000"/>
                  </a:schemeClr>
                </a:solidFill>
                <a:latin typeface="Arial Narrow" pitchFamily="34" charset="0"/>
              </a:endParaRPr>
            </a:p>
          </p:txBody>
        </p:sp>
        <p:sp>
          <p:nvSpPr>
            <p:cNvPr id="13" name="Line 10"/>
            <p:cNvSpPr>
              <a:spLocks noChangeShapeType="1"/>
            </p:cNvSpPr>
            <p:nvPr/>
          </p:nvSpPr>
          <p:spPr bwMode="auto">
            <a:xfrm flipV="1">
              <a:off x="1536" y="2794"/>
              <a:ext cx="849" cy="470"/>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1000">
                <a:solidFill>
                  <a:schemeClr val="tx2">
                    <a:lumMod val="75000"/>
                  </a:schemeClr>
                </a:solidFill>
                <a:latin typeface="Arial Narrow" pitchFamily="34" charset="0"/>
              </a:endParaRPr>
            </a:p>
          </p:txBody>
        </p:sp>
        <p:sp>
          <p:nvSpPr>
            <p:cNvPr id="14" name="Oval 11"/>
            <p:cNvSpPr>
              <a:spLocks noChangeArrowheads="1"/>
            </p:cNvSpPr>
            <p:nvPr/>
          </p:nvSpPr>
          <p:spPr bwMode="auto">
            <a:xfrm>
              <a:off x="1056" y="115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1000" b="0" dirty="0">
                  <a:solidFill>
                    <a:schemeClr val="tx2">
                      <a:lumMod val="75000"/>
                    </a:schemeClr>
                  </a:solidFill>
                  <a:latin typeface="Arial Narrow" pitchFamily="34" charset="0"/>
                </a:rPr>
                <a:t>Veritabanı</a:t>
              </a:r>
              <a:br>
                <a:rPr lang="tr-TR" sz="1000" b="0" dirty="0">
                  <a:solidFill>
                    <a:schemeClr val="tx2">
                      <a:lumMod val="75000"/>
                    </a:schemeClr>
                  </a:solidFill>
                  <a:latin typeface="Arial Narrow" pitchFamily="34" charset="0"/>
                </a:rPr>
              </a:br>
              <a:r>
                <a:rPr lang="tr-TR" sz="1000" b="0" dirty="0">
                  <a:solidFill>
                    <a:schemeClr val="tx2">
                      <a:lumMod val="75000"/>
                    </a:schemeClr>
                  </a:solidFill>
                  <a:latin typeface="Arial Narrow" pitchFamily="34" charset="0"/>
                </a:rPr>
                <a:t>Teknolojisi</a:t>
              </a:r>
              <a:endParaRPr lang="en-US" sz="1000" b="0" dirty="0">
                <a:solidFill>
                  <a:schemeClr val="tx2">
                    <a:lumMod val="75000"/>
                  </a:schemeClr>
                </a:solidFill>
                <a:latin typeface="Arial Narrow" pitchFamily="34" charset="0"/>
              </a:endParaRPr>
            </a:p>
          </p:txBody>
        </p:sp>
        <p:sp>
          <p:nvSpPr>
            <p:cNvPr id="15" name="Oval 12"/>
            <p:cNvSpPr>
              <a:spLocks noChangeArrowheads="1"/>
            </p:cNvSpPr>
            <p:nvPr/>
          </p:nvSpPr>
          <p:spPr bwMode="auto">
            <a:xfrm>
              <a:off x="3216" y="1200"/>
              <a:ext cx="1296" cy="480"/>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1000" b="0">
                  <a:solidFill>
                    <a:schemeClr val="tx2">
                      <a:lumMod val="75000"/>
                    </a:schemeClr>
                  </a:solidFill>
                  <a:latin typeface="Arial Narrow" pitchFamily="34" charset="0"/>
                </a:rPr>
                <a:t>İstatistik</a:t>
              </a:r>
              <a:endParaRPr lang="en-US" sz="1000" b="0">
                <a:solidFill>
                  <a:schemeClr val="tx2">
                    <a:lumMod val="75000"/>
                  </a:schemeClr>
                </a:solidFill>
                <a:latin typeface="Arial Narrow" pitchFamily="34" charset="0"/>
              </a:endParaRPr>
            </a:p>
          </p:txBody>
        </p:sp>
        <p:sp>
          <p:nvSpPr>
            <p:cNvPr id="16" name="Oval 13"/>
            <p:cNvSpPr>
              <a:spLocks noChangeArrowheads="1"/>
            </p:cNvSpPr>
            <p:nvPr/>
          </p:nvSpPr>
          <p:spPr bwMode="auto">
            <a:xfrm>
              <a:off x="192" y="2208"/>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1000" b="0" dirty="0">
                  <a:solidFill>
                    <a:schemeClr val="tx2">
                      <a:lumMod val="75000"/>
                    </a:schemeClr>
                  </a:solidFill>
                  <a:latin typeface="Arial Narrow" pitchFamily="34" charset="0"/>
                </a:rPr>
                <a:t>Makine</a:t>
              </a:r>
            </a:p>
            <a:p>
              <a:pPr algn="ctr" eaLnBrk="1" hangingPunct="1"/>
              <a:r>
                <a:rPr lang="tr-TR" sz="1000" b="0" dirty="0">
                  <a:solidFill>
                    <a:schemeClr val="tx2">
                      <a:lumMod val="75000"/>
                    </a:schemeClr>
                  </a:solidFill>
                  <a:latin typeface="Arial Narrow" pitchFamily="34" charset="0"/>
                </a:rPr>
                <a:t> Öğrenmesi</a:t>
              </a:r>
              <a:endParaRPr lang="en-US" sz="1000" b="0" dirty="0">
                <a:solidFill>
                  <a:schemeClr val="tx2">
                    <a:lumMod val="75000"/>
                  </a:schemeClr>
                </a:solidFill>
                <a:latin typeface="Arial Narrow" pitchFamily="34" charset="0"/>
              </a:endParaRPr>
            </a:p>
          </p:txBody>
        </p:sp>
        <p:sp>
          <p:nvSpPr>
            <p:cNvPr id="17" name="Oval 14"/>
            <p:cNvSpPr>
              <a:spLocks noChangeArrowheads="1"/>
            </p:cNvSpPr>
            <p:nvPr/>
          </p:nvSpPr>
          <p:spPr bwMode="auto">
            <a:xfrm>
              <a:off x="336" y="3072"/>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1000" b="0">
                  <a:solidFill>
                    <a:schemeClr val="tx2">
                      <a:lumMod val="75000"/>
                    </a:schemeClr>
                  </a:solidFill>
                  <a:latin typeface="Arial Narrow" pitchFamily="34" charset="0"/>
                </a:rPr>
                <a:t>Örüntü</a:t>
              </a:r>
              <a:br>
                <a:rPr lang="tr-TR" sz="1000" b="0">
                  <a:solidFill>
                    <a:schemeClr val="tx2">
                      <a:lumMod val="75000"/>
                    </a:schemeClr>
                  </a:solidFill>
                  <a:latin typeface="Arial Narrow" pitchFamily="34" charset="0"/>
                </a:rPr>
              </a:br>
              <a:r>
                <a:rPr lang="tr-TR" sz="1000" b="0">
                  <a:solidFill>
                    <a:schemeClr val="tx2">
                      <a:lumMod val="75000"/>
                    </a:schemeClr>
                  </a:solidFill>
                  <a:latin typeface="Arial Narrow" pitchFamily="34" charset="0"/>
                </a:rPr>
                <a:t>Tanıma</a:t>
              </a:r>
              <a:endParaRPr lang="en-US" sz="1000" b="0">
                <a:solidFill>
                  <a:schemeClr val="tx2">
                    <a:lumMod val="75000"/>
                  </a:schemeClr>
                </a:solidFill>
                <a:latin typeface="Arial Narrow" pitchFamily="34" charset="0"/>
              </a:endParaRPr>
            </a:p>
          </p:txBody>
        </p:sp>
        <p:sp>
          <p:nvSpPr>
            <p:cNvPr id="18" name="Oval 15"/>
            <p:cNvSpPr>
              <a:spLocks noChangeArrowheads="1"/>
            </p:cNvSpPr>
            <p:nvPr/>
          </p:nvSpPr>
          <p:spPr bwMode="auto">
            <a:xfrm>
              <a:off x="2208" y="33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1000" b="0">
                  <a:solidFill>
                    <a:schemeClr val="tx2">
                      <a:lumMod val="75000"/>
                    </a:schemeClr>
                  </a:solidFill>
                  <a:latin typeface="Arial Narrow" pitchFamily="34" charset="0"/>
                </a:rPr>
                <a:t>Algoritmalar</a:t>
              </a:r>
              <a:endParaRPr lang="en-US" sz="1000" b="0">
                <a:solidFill>
                  <a:schemeClr val="tx2">
                    <a:lumMod val="75000"/>
                  </a:schemeClr>
                </a:solidFill>
                <a:latin typeface="Arial Narrow" pitchFamily="34" charset="0"/>
              </a:endParaRPr>
            </a:p>
          </p:txBody>
        </p:sp>
        <p:sp>
          <p:nvSpPr>
            <p:cNvPr id="19" name="Oval 16"/>
            <p:cNvSpPr>
              <a:spLocks noChangeArrowheads="1"/>
            </p:cNvSpPr>
            <p:nvPr/>
          </p:nvSpPr>
          <p:spPr bwMode="auto">
            <a:xfrm>
              <a:off x="4032" y="3216"/>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r>
                <a:rPr lang="tr-TR" sz="1000" b="0">
                  <a:solidFill>
                    <a:schemeClr val="tx2">
                      <a:lumMod val="75000"/>
                    </a:schemeClr>
                  </a:solidFill>
                  <a:latin typeface="Arial Narrow" pitchFamily="34" charset="0"/>
                </a:rPr>
                <a:t>Diğer</a:t>
              </a:r>
              <a:br>
                <a:rPr lang="tr-TR" sz="1000" b="0">
                  <a:solidFill>
                    <a:schemeClr val="tx2">
                      <a:lumMod val="75000"/>
                    </a:schemeClr>
                  </a:solidFill>
                  <a:latin typeface="Arial Narrow" pitchFamily="34" charset="0"/>
                </a:rPr>
              </a:br>
              <a:r>
                <a:rPr lang="tr-TR" sz="1000" b="0">
                  <a:solidFill>
                    <a:schemeClr val="tx2">
                      <a:lumMod val="75000"/>
                    </a:schemeClr>
                  </a:solidFill>
                  <a:latin typeface="Arial Narrow" pitchFamily="34" charset="0"/>
                </a:rPr>
                <a:t>Disiplinler</a:t>
              </a:r>
              <a:endParaRPr lang="en-US" sz="1000" b="0">
                <a:solidFill>
                  <a:schemeClr val="tx2">
                    <a:lumMod val="75000"/>
                  </a:schemeClr>
                </a:solidFill>
                <a:latin typeface="Arial Narrow" pitchFamily="34" charset="0"/>
              </a:endParaRPr>
            </a:p>
          </p:txBody>
        </p:sp>
        <p:sp>
          <p:nvSpPr>
            <p:cNvPr id="20" name="Oval 17"/>
            <p:cNvSpPr>
              <a:spLocks noChangeArrowheads="1"/>
            </p:cNvSpPr>
            <p:nvPr/>
          </p:nvSpPr>
          <p:spPr bwMode="auto">
            <a:xfrm>
              <a:off x="4272" y="2160"/>
              <a:ext cx="1296" cy="528"/>
            </a:xfrm>
            <a:prstGeom prst="ellipse">
              <a:avLst/>
            </a:prstGeom>
            <a:grpFill/>
            <a:ln>
              <a:headEnd/>
              <a:tailEnd/>
            </a:ln>
            <a:sp3d contourW="1000" prstMaterial="flat">
              <a:bevelT w="95250" h="101600" prst="artDeco"/>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eaLnBrk="1" hangingPunct="1">
                <a:lnSpc>
                  <a:spcPct val="110000"/>
                </a:lnSpc>
                <a:spcBef>
                  <a:spcPct val="20000"/>
                </a:spcBef>
                <a:buClr>
                  <a:schemeClr val="folHlink"/>
                </a:buClr>
                <a:buSzPct val="60000"/>
                <a:buFont typeface="Wingdings" pitchFamily="2" charset="2"/>
                <a:buNone/>
              </a:pPr>
              <a:r>
                <a:rPr lang="tr-TR" sz="1000" b="0">
                  <a:solidFill>
                    <a:schemeClr val="tx2">
                      <a:lumMod val="75000"/>
                    </a:schemeClr>
                  </a:solidFill>
                  <a:latin typeface="Arial Narrow" pitchFamily="34" charset="0"/>
                </a:rPr>
                <a:t>Görselleştirme</a:t>
              </a:r>
              <a:endParaRPr lang="en-US" sz="1000" b="0">
                <a:solidFill>
                  <a:schemeClr val="tx2">
                    <a:lumMod val="75000"/>
                  </a:schemeClr>
                </a:solidFill>
                <a:latin typeface="Arial Narrow" pitchFamily="34" charset="0"/>
              </a:endParaRPr>
            </a:p>
          </p:txBody>
        </p:sp>
        <p:sp>
          <p:nvSpPr>
            <p:cNvPr id="21" name="Line 18"/>
            <p:cNvSpPr>
              <a:spLocks noChangeShapeType="1"/>
            </p:cNvSpPr>
            <p:nvPr/>
          </p:nvSpPr>
          <p:spPr bwMode="auto">
            <a:xfrm flipH="1" flipV="1">
              <a:off x="2832" y="2832"/>
              <a:ext cx="0" cy="528"/>
            </a:xfrm>
            <a:prstGeom prst="line">
              <a:avLst/>
            </a:prstGeom>
            <a:grpFill/>
            <a:ln w="28575">
              <a:solidFill>
                <a:schemeClr val="tx1"/>
              </a:solidFill>
              <a:miter lim="800000"/>
              <a:headEnd/>
              <a:tailEnd type="triangle" w="med" len="med"/>
            </a:ln>
            <a:effectLst/>
            <a:sp3d>
              <a:bevelT w="114300" prst="artDeco"/>
            </a:sp3d>
          </p:spPr>
          <p:txBody>
            <a:bodyPr wrap="none"/>
            <a:lstStyle/>
            <a:p>
              <a:endParaRPr lang="tr-TR" sz="1000">
                <a:solidFill>
                  <a:schemeClr val="tx2">
                    <a:lumMod val="75000"/>
                  </a:schemeClr>
                </a:solidFill>
                <a:latin typeface="Arial Narrow"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2920" y="1357298"/>
            <a:ext cx="8183880" cy="4572032"/>
          </a:xfrm>
        </p:spPr>
        <p:txBody>
          <a:bodyPr>
            <a:normAutofit/>
          </a:bodyPr>
          <a:lstStyle/>
          <a:p>
            <a:pPr marL="265113" indent="-3175" algn="just">
              <a:buNone/>
            </a:pPr>
            <a:r>
              <a:rPr lang="tr-TR" sz="2000" smtClean="0">
                <a:latin typeface="Times New Roman" pitchFamily="18" charset="0"/>
                <a:cs typeface="Times New Roman" pitchFamily="18" charset="0"/>
              </a:rPr>
              <a:t>“İ</a:t>
            </a:r>
            <a:r>
              <a:rPr lang="tr-TR" sz="2400" smtClean="0">
                <a:latin typeface="Times New Roman" pitchFamily="18" charset="0"/>
                <a:cs typeface="Times New Roman" pitchFamily="18" charset="0"/>
              </a:rPr>
              <a:t>şletmelerde</a:t>
            </a:r>
            <a:r>
              <a:rPr lang="tr-TR" sz="2400" dirty="0" smtClean="0">
                <a:latin typeface="Times New Roman" pitchFamily="18" charset="0"/>
                <a:cs typeface="Times New Roman" pitchFamily="18" charset="0"/>
              </a:rPr>
              <a:t>, operasyonel sistemlerde gerçekleşen işlemler sonucu çeşitli veriler üretilmektedir. Geleneksel ticarette geleneksel işlemler sonucu ortaya çıkan verilere, çağımızda, elektronik işlemler sonucu çıkan veriler de eklenmiştir</a:t>
            </a:r>
            <a:r>
              <a:rPr lang="tr-TR" sz="2400" smtClean="0">
                <a:latin typeface="Times New Roman" pitchFamily="18" charset="0"/>
                <a:cs typeface="Times New Roman" pitchFamily="18" charset="0"/>
              </a:rPr>
              <a:t>. </a:t>
            </a:r>
          </a:p>
          <a:p>
            <a:pPr marL="265113" indent="-3175" algn="just">
              <a:buNone/>
            </a:pPr>
            <a:endParaRPr lang="tr-TR" sz="2400" smtClean="0">
              <a:latin typeface="Times New Roman" pitchFamily="18" charset="0"/>
              <a:cs typeface="Times New Roman" pitchFamily="18" charset="0"/>
            </a:endParaRPr>
          </a:p>
          <a:p>
            <a:pPr marL="265113" indent="-3175" algn="just">
              <a:buNone/>
            </a:pPr>
            <a:r>
              <a:rPr lang="tr-TR" sz="2400" smtClean="0">
                <a:latin typeface="Times New Roman" pitchFamily="18" charset="0"/>
                <a:cs typeface="Times New Roman" pitchFamily="18" charset="0"/>
              </a:rPr>
              <a:t>İnternet</a:t>
            </a:r>
            <a:r>
              <a:rPr lang="tr-TR" sz="2400" dirty="0" smtClean="0">
                <a:latin typeface="Times New Roman" pitchFamily="18" charset="0"/>
                <a:cs typeface="Times New Roman" pitchFamily="18" charset="0"/>
              </a:rPr>
              <a:t>, çağrı merkezleri, banka kartı, kredi kartı, üyelik kartı gibi manyetik kartlarla, binlerce müşterinin günün her saniyesinde yapabildiği onlarca işleme, alışverişe ait "terrabit" miktarlarında veri elde </a:t>
            </a:r>
            <a:r>
              <a:rPr lang="tr-TR" sz="2400" smtClean="0">
                <a:latin typeface="Times New Roman" pitchFamily="18" charset="0"/>
                <a:cs typeface="Times New Roman" pitchFamily="18" charset="0"/>
              </a:rPr>
              <a:t>edilmektedir.”</a:t>
            </a:r>
            <a:endParaRPr lang="tr-TR" sz="2400" dirty="0" smtClean="0">
              <a:latin typeface="Times New Roman" pitchFamily="18" charset="0"/>
              <a:cs typeface="Times New Roman" pitchFamily="18" charset="0"/>
            </a:endParaRPr>
          </a:p>
          <a:p>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5</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2920" y="642918"/>
            <a:ext cx="8183880" cy="5286412"/>
          </a:xfrm>
        </p:spPr>
        <p:txBody>
          <a:bodyPr>
            <a:normAutofit fontScale="92500"/>
          </a:bodyPr>
          <a:lstStyle/>
          <a:p>
            <a:pPr algn="just">
              <a:buNone/>
            </a:pPr>
            <a:r>
              <a:rPr lang="tr-TR" sz="2400" smtClean="0">
                <a:latin typeface="Times New Roman" pitchFamily="18" charset="0"/>
                <a:cs typeface="Times New Roman" pitchFamily="18" charset="0"/>
              </a:rPr>
              <a:t>   İşletmelerdeki bilgi sistemlerinin, isim ve kullandıkları yöntemler açısından geçirdiği aşamaları şu şekilde sıralamak mümkündür: </a:t>
            </a:r>
          </a:p>
          <a:p>
            <a:pPr algn="just">
              <a:buNone/>
            </a:pPr>
            <a:r>
              <a:rPr lang="tr-TR" sz="2400" smtClean="0">
                <a:latin typeface="Times New Roman" pitchFamily="18" charset="0"/>
                <a:cs typeface="Times New Roman" pitchFamily="18" charset="0"/>
              </a:rPr>
              <a:t>  </a:t>
            </a:r>
          </a:p>
          <a:p>
            <a:pPr algn="just">
              <a:buNone/>
            </a:pPr>
            <a:r>
              <a:rPr lang="tr-TR" sz="2400" smtClean="0">
                <a:latin typeface="Times New Roman" pitchFamily="18" charset="0"/>
                <a:cs typeface="Times New Roman" pitchFamily="18" charset="0"/>
              </a:rPr>
              <a:t>   "</a:t>
            </a:r>
            <a:r>
              <a:rPr lang="tr-TR" sz="2400" b="1" smtClean="0">
                <a:latin typeface="Times New Roman" pitchFamily="18" charset="0"/>
                <a:cs typeface="Times New Roman" pitchFamily="18" charset="0"/>
              </a:rPr>
              <a:t>Yönetim bilişim sistemleri"nin </a:t>
            </a:r>
            <a:r>
              <a:rPr lang="tr-TR" sz="2400" smtClean="0">
                <a:latin typeface="Times New Roman" pitchFamily="18" charset="0"/>
                <a:cs typeface="Times New Roman" pitchFamily="18" charset="0"/>
              </a:rPr>
              <a:t>(</a:t>
            </a:r>
            <a:r>
              <a:rPr lang="tr-TR" sz="1900" smtClean="0">
                <a:latin typeface="Times New Roman" pitchFamily="18" charset="0"/>
                <a:cs typeface="Times New Roman" pitchFamily="18" charset="0"/>
              </a:rPr>
              <a:t>Management Information System -MIS</a:t>
            </a:r>
            <a:r>
              <a:rPr lang="tr-TR" sz="2400" smtClean="0">
                <a:latin typeface="Times New Roman" pitchFamily="18" charset="0"/>
                <a:cs typeface="Times New Roman" pitchFamily="18" charset="0"/>
              </a:rPr>
              <a:t>) </a:t>
            </a:r>
          </a:p>
          <a:p>
            <a:pPr algn="just">
              <a:buNone/>
            </a:pPr>
            <a:r>
              <a:rPr lang="tr-TR" sz="2400" smtClean="0">
                <a:latin typeface="Times New Roman" pitchFamily="18" charset="0"/>
                <a:cs typeface="Times New Roman" pitchFamily="18" charset="0"/>
              </a:rPr>
              <a:t>    stratejik karar verme sürecinde kullanılmaya başlamasıyla </a:t>
            </a:r>
          </a:p>
          <a:p>
            <a:pPr algn="just">
              <a:buNone/>
            </a:pPr>
            <a:r>
              <a:rPr lang="tr-TR" sz="2400" smtClean="0">
                <a:latin typeface="Times New Roman" pitchFamily="18" charset="0"/>
                <a:cs typeface="Times New Roman" pitchFamily="18" charset="0"/>
              </a:rPr>
              <a:t>   "</a:t>
            </a:r>
            <a:r>
              <a:rPr lang="tr-TR" sz="2400" b="1" smtClean="0">
                <a:latin typeface="Times New Roman" pitchFamily="18" charset="0"/>
                <a:cs typeface="Times New Roman" pitchFamily="18" charset="0"/>
              </a:rPr>
              <a:t>Karar destek sistemleri</a:t>
            </a:r>
            <a:r>
              <a:rPr lang="tr-TR" sz="2400" smtClean="0">
                <a:latin typeface="Times New Roman" pitchFamily="18" charset="0"/>
                <a:cs typeface="Times New Roman" pitchFamily="18" charset="0"/>
              </a:rPr>
              <a:t>" (</a:t>
            </a:r>
            <a:r>
              <a:rPr lang="tr-TR" sz="1900" smtClean="0">
                <a:latin typeface="Times New Roman" pitchFamily="18" charset="0"/>
                <a:cs typeface="Times New Roman" pitchFamily="18" charset="0"/>
              </a:rPr>
              <a:t>Decision Support System -DSS</a:t>
            </a:r>
            <a:r>
              <a:rPr lang="tr-TR" sz="2400" smtClean="0">
                <a:latin typeface="Times New Roman" pitchFamily="18" charset="0"/>
                <a:cs typeface="Times New Roman" pitchFamily="18" charset="0"/>
              </a:rPr>
              <a:t>) ortaya çıkmıştır. Karar destek sistemlen"nin istenilen bilgiyi doğru ve zamanında üretebilmesi için bu sistemlerin farklı bir yapıda kaydedilen veri ile beslenmesi gereği doğmuştur. </a:t>
            </a:r>
          </a:p>
          <a:p>
            <a:pPr algn="just">
              <a:buNone/>
            </a:pPr>
            <a:r>
              <a:rPr lang="tr-TR" sz="2400" smtClean="0">
                <a:latin typeface="Times New Roman" pitchFamily="18" charset="0"/>
                <a:cs typeface="Times New Roman" pitchFamily="18" charset="0"/>
              </a:rPr>
              <a:t>    </a:t>
            </a:r>
          </a:p>
          <a:p>
            <a:pPr algn="just">
              <a:buNone/>
            </a:pPr>
            <a:r>
              <a:rPr lang="tr-TR" sz="2400" smtClean="0">
                <a:latin typeface="Times New Roman" pitchFamily="18" charset="0"/>
                <a:cs typeface="Times New Roman" pitchFamily="18" charset="0"/>
              </a:rPr>
              <a:t>    Ortaya  çıkan  verinin  ve  bilgi  ihtiyacının   farklılaşması  ve artmasıyla   işletmelerde   halihazırda    tutulan   verinin operasyonel   bilgi   sistemlerinden   ayrılma   ihtiyacı   doğunca </a:t>
            </a:r>
          </a:p>
          <a:p>
            <a:pPr algn="just">
              <a:buNone/>
            </a:pPr>
            <a:r>
              <a:rPr lang="tr-TR" sz="2400" smtClean="0">
                <a:latin typeface="Times New Roman" pitchFamily="18" charset="0"/>
                <a:cs typeface="Times New Roman" pitchFamily="18" charset="0"/>
              </a:rPr>
              <a:t>    "</a:t>
            </a:r>
            <a:r>
              <a:rPr lang="tr-TR" sz="2400" b="1" smtClean="0">
                <a:latin typeface="Times New Roman" pitchFamily="18" charset="0"/>
                <a:cs typeface="Times New Roman" pitchFamily="18" charset="0"/>
              </a:rPr>
              <a:t>Veri ambarları</a:t>
            </a:r>
            <a:r>
              <a:rPr lang="tr-TR" sz="2400" smtClean="0">
                <a:latin typeface="Times New Roman" pitchFamily="18" charset="0"/>
                <a:cs typeface="Times New Roman" pitchFamily="18" charset="0"/>
              </a:rPr>
              <a:t>" gündeme gelmiştir.</a:t>
            </a:r>
          </a:p>
          <a:p>
            <a:pPr algn="just">
              <a:buNone/>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6</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Autofit/>
          </a:bodyPr>
          <a:lstStyle/>
          <a:p>
            <a:r>
              <a:rPr lang="tr-TR" sz="3200" b="0" smtClean="0">
                <a:solidFill>
                  <a:schemeClr val="accent2">
                    <a:lumMod val="20000"/>
                    <a:lumOff val="80000"/>
                  </a:schemeClr>
                </a:solidFill>
                <a:latin typeface="Times New Roman" pitchFamily="18" charset="0"/>
                <a:cs typeface="Times New Roman" pitchFamily="18" charset="0"/>
              </a:rPr>
              <a:t>Veri, Bilgi ve Çıkarımsal Bilgi :</a:t>
            </a:r>
          </a:p>
        </p:txBody>
      </p:sp>
      <p:sp>
        <p:nvSpPr>
          <p:cNvPr id="3" name="2 İçerik Yer Tutucusu"/>
          <p:cNvSpPr>
            <a:spLocks noGrp="1"/>
          </p:cNvSpPr>
          <p:nvPr>
            <p:ph idx="1"/>
          </p:nvPr>
        </p:nvSpPr>
        <p:spPr>
          <a:xfrm>
            <a:off x="502920" y="942052"/>
            <a:ext cx="7926732" cy="5130154"/>
          </a:xfrm>
        </p:spPr>
        <p:txBody>
          <a:bodyPr>
            <a:normAutofit lnSpcReduction="10000"/>
          </a:bodyPr>
          <a:lstStyle/>
          <a:p>
            <a:pPr algn="just">
              <a:buNone/>
            </a:pPr>
            <a:r>
              <a:rPr lang="tr-TR" sz="3200" smtClean="0">
                <a:latin typeface="Times New Roman" pitchFamily="18" charset="0"/>
                <a:cs typeface="Times New Roman" pitchFamily="18" charset="0"/>
              </a:rPr>
              <a:t> </a:t>
            </a:r>
          </a:p>
          <a:p>
            <a:pPr algn="just">
              <a:buNone/>
            </a:pPr>
            <a:r>
              <a:rPr lang="tr-TR" sz="3200" smtClean="0">
                <a:latin typeface="Times New Roman" pitchFamily="18" charset="0"/>
                <a:cs typeface="Times New Roman" pitchFamily="18" charset="0"/>
              </a:rPr>
              <a:t> </a:t>
            </a:r>
            <a:r>
              <a:rPr lang="tr-TR" smtClean="0"/>
              <a:t> </a:t>
            </a:r>
            <a:r>
              <a:rPr lang="tr-TR" smtClean="0">
                <a:latin typeface="Times New Roman" pitchFamily="18" charset="0"/>
                <a:cs typeface="Times New Roman" pitchFamily="18" charset="0"/>
              </a:rPr>
              <a:t>E-işletmelerde işlemlerden, operasyonel sistemlerden elde edilen verilerin depolandıkları ortamlar </a:t>
            </a:r>
            <a:r>
              <a:rPr lang="tr-TR" b="1" i="1" smtClean="0">
                <a:latin typeface="Times New Roman" pitchFamily="18" charset="0"/>
                <a:cs typeface="Times New Roman" pitchFamily="18" charset="0"/>
              </a:rPr>
              <a:t>"veri ambarları" </a:t>
            </a:r>
            <a:r>
              <a:rPr lang="tr-TR" smtClean="0">
                <a:latin typeface="Times New Roman" pitchFamily="18" charset="0"/>
                <a:cs typeface="Times New Roman" pitchFamily="18" charset="0"/>
              </a:rPr>
              <a:t>olarak adlandırılmaktadır. </a:t>
            </a:r>
          </a:p>
          <a:p>
            <a:pPr algn="just">
              <a:buNone/>
            </a:pPr>
            <a:endParaRPr lang="tr-TR" smtClean="0">
              <a:latin typeface="Times New Roman" pitchFamily="18" charset="0"/>
              <a:cs typeface="Times New Roman" pitchFamily="18" charset="0"/>
            </a:endParaRPr>
          </a:p>
          <a:p>
            <a:pPr algn="just">
              <a:buNone/>
            </a:pPr>
            <a:r>
              <a:rPr lang="tr-TR" smtClean="0">
                <a:latin typeface="Times New Roman" pitchFamily="18" charset="0"/>
                <a:cs typeface="Times New Roman" pitchFamily="18" charset="0"/>
              </a:rPr>
              <a:t>   Bu veriler daha sonra veri madenciliği teknikleriyle anlamlı bilgilere dönüştürülmekte ve stratejik karar verme sürecinde kullanılmaktadır.</a:t>
            </a:r>
          </a:p>
          <a:p>
            <a:pPr algn="just">
              <a:buNone/>
            </a:pPr>
            <a:endParaRPr lang="tr-TR" sz="3200" b="1" i="1" smtClean="0">
              <a:latin typeface="Times New Roman" pitchFamily="18" charset="0"/>
              <a:cs typeface="Times New Roman" pitchFamily="18" charset="0"/>
            </a:endParaRPr>
          </a:p>
          <a:p>
            <a:pPr algn="just">
              <a:buNone/>
            </a:pPr>
            <a:r>
              <a:rPr lang="tr-TR" sz="3200" b="1" i="1" smtClean="0">
                <a:latin typeface="Times New Roman" pitchFamily="18" charset="0"/>
                <a:cs typeface="Times New Roman" pitchFamily="18" charset="0"/>
              </a:rPr>
              <a:t>   </a:t>
            </a:r>
            <a:endParaRPr lang="tr-TR" sz="32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7</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
        <p:nvSpPr>
          <p:cNvPr id="6" name="5 Teneke"/>
          <p:cNvSpPr/>
          <p:nvPr/>
        </p:nvSpPr>
        <p:spPr>
          <a:xfrm>
            <a:off x="3071802" y="1357298"/>
            <a:ext cx="3357586" cy="2071702"/>
          </a:xfrm>
          <a:prstGeom prst="can">
            <a:avLst/>
          </a:prstGeom>
          <a:solidFill>
            <a:schemeClr val="accent1">
              <a:lumMod val="60000"/>
              <a:lumOff val="40000"/>
              <a:alpha val="19000"/>
            </a:schemeClr>
          </a:solidFill>
          <a:ln>
            <a:solidFill>
              <a:schemeClr val="accent1">
                <a:shade val="50000"/>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Autofit/>
          </a:bodyPr>
          <a:lstStyle/>
          <a:p>
            <a:r>
              <a:rPr lang="tr-TR" sz="3200" b="0" smtClean="0">
                <a:solidFill>
                  <a:schemeClr val="accent2">
                    <a:lumMod val="20000"/>
                    <a:lumOff val="80000"/>
                  </a:schemeClr>
                </a:solidFill>
                <a:latin typeface="Times New Roman" pitchFamily="18" charset="0"/>
                <a:cs typeface="Times New Roman" pitchFamily="18" charset="0"/>
              </a:rPr>
              <a:t>Veri, Bilgi ve Çıkarımsal Bilgi :</a:t>
            </a:r>
          </a:p>
        </p:txBody>
      </p:sp>
      <p:sp>
        <p:nvSpPr>
          <p:cNvPr id="3" name="2 İçerik Yer Tutucusu"/>
          <p:cNvSpPr>
            <a:spLocks noGrp="1"/>
          </p:cNvSpPr>
          <p:nvPr>
            <p:ph idx="1"/>
          </p:nvPr>
        </p:nvSpPr>
        <p:spPr>
          <a:xfrm>
            <a:off x="502920" y="942052"/>
            <a:ext cx="8069608" cy="5143536"/>
          </a:xfrm>
        </p:spPr>
        <p:txBody>
          <a:bodyPr>
            <a:normAutofit/>
          </a:bodyPr>
          <a:lstStyle/>
          <a:p>
            <a:pPr algn="just">
              <a:buNone/>
            </a:pPr>
            <a:r>
              <a:rPr lang="tr-TR" smtClean="0">
                <a:latin typeface="Times New Roman" pitchFamily="18" charset="0"/>
                <a:cs typeface="Times New Roman" pitchFamily="18" charset="0"/>
              </a:rPr>
              <a:t>  </a:t>
            </a:r>
            <a:r>
              <a:rPr lang="tr-TR" sz="2400" smtClean="0"/>
              <a:t> </a:t>
            </a:r>
            <a:endParaRPr lang="tr-TR" b="1" i="1" smtClean="0">
              <a:latin typeface="Times New Roman" pitchFamily="18" charset="0"/>
              <a:cs typeface="Times New Roman" pitchFamily="18" charset="0"/>
            </a:endParaRPr>
          </a:p>
          <a:p>
            <a:pPr algn="just">
              <a:buNone/>
            </a:pPr>
            <a:r>
              <a:rPr lang="tr-TR" b="1" i="1" smtClean="0">
                <a:latin typeface="Times New Roman" pitchFamily="18" charset="0"/>
                <a:cs typeface="Times New Roman" pitchFamily="18" charset="0"/>
              </a:rPr>
              <a:t>   “Veriler, insanlar, nesneler, işlemler, uygulamalar, olaylarla ilgili gerçekleri yansıtan niceliksel  veya niteliksel değerlerdir.</a:t>
            </a:r>
            <a:r>
              <a:rPr lang="tr-TR" smtClean="0">
                <a:latin typeface="Times New Roman" pitchFamily="18" charset="0"/>
                <a:cs typeface="Times New Roman" pitchFamily="18" charset="0"/>
              </a:rPr>
              <a:t> “</a:t>
            </a:r>
          </a:p>
          <a:p>
            <a:pPr algn="just">
              <a:buNone/>
            </a:pPr>
            <a:endParaRPr lang="tr-TR" smtClean="0">
              <a:latin typeface="Times New Roman" pitchFamily="18" charset="0"/>
              <a:cs typeface="Times New Roman" pitchFamily="18" charset="0"/>
            </a:endParaRPr>
          </a:p>
          <a:p>
            <a:pPr algn="just">
              <a:buNone/>
            </a:pPr>
            <a:r>
              <a:rPr lang="tr-TR" smtClean="0">
                <a:latin typeface="Times New Roman" pitchFamily="18" charset="0"/>
                <a:cs typeface="Times New Roman" pitchFamily="18" charset="0"/>
              </a:rPr>
              <a:t>   Örneğin, müşteriyle ilgili demografik veriler yaşı, geliri, eğitimi seviyesi, mesleği, veya hane halkında geliri olan ikinci bir kişinin olup olmadığı ile ilgili veriler olabilir.</a:t>
            </a:r>
          </a:p>
        </p:txBody>
      </p:sp>
      <p:sp>
        <p:nvSpPr>
          <p:cNvPr id="4" name="3 Slayt Numarası Yer Tutucusu"/>
          <p:cNvSpPr>
            <a:spLocks noGrp="1"/>
          </p:cNvSpPr>
          <p:nvPr>
            <p:ph type="sldNum" sz="quarter" idx="12"/>
          </p:nvPr>
        </p:nvSpPr>
        <p:spPr/>
        <p:txBody>
          <a:bodyPr/>
          <a:lstStyle/>
          <a:p>
            <a:fld id="{6AB0D31F-59BD-4954-9979-323D2D3EE6B9}" type="slidenum">
              <a:rPr lang="tr-TR" smtClean="0"/>
              <a:pPr/>
              <a:t>8</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428604"/>
            <a:ext cx="8183880" cy="534338"/>
          </a:xfrm>
        </p:spPr>
        <p:txBody>
          <a:bodyPr>
            <a:normAutofit fontScale="90000"/>
          </a:bodyPr>
          <a:lstStyle/>
          <a:p>
            <a:r>
              <a:rPr lang="tr-TR" b="0" smtClean="0">
                <a:solidFill>
                  <a:schemeClr val="accent2">
                    <a:lumMod val="20000"/>
                    <a:lumOff val="80000"/>
                  </a:schemeClr>
                </a:solidFill>
                <a:latin typeface="Times New Roman" pitchFamily="18" charset="0"/>
                <a:cs typeface="Times New Roman" pitchFamily="18" charset="0"/>
              </a:rPr>
              <a:t>Veri, Bilgi ve Çıkarımsal Bilgi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3" name="2 İçerik Yer Tutucusu"/>
          <p:cNvSpPr>
            <a:spLocks noGrp="1"/>
          </p:cNvSpPr>
          <p:nvPr>
            <p:ph idx="1"/>
          </p:nvPr>
        </p:nvSpPr>
        <p:spPr>
          <a:xfrm>
            <a:off x="285720" y="869482"/>
            <a:ext cx="8286808" cy="5702790"/>
          </a:xfrm>
        </p:spPr>
        <p:txBody>
          <a:bodyPr>
            <a:normAutofit/>
          </a:bodyPr>
          <a:lstStyle/>
          <a:p>
            <a:pPr algn="just">
              <a:buNone/>
            </a:pPr>
            <a:r>
              <a:rPr lang="tr-TR" sz="3200" b="1" i="1" smtClean="0">
                <a:latin typeface="Times New Roman" pitchFamily="18" charset="0"/>
                <a:cs typeface="Times New Roman" pitchFamily="18" charset="0"/>
              </a:rPr>
              <a:t>   </a:t>
            </a:r>
          </a:p>
          <a:p>
            <a:pPr algn="just">
              <a:buNone/>
            </a:pPr>
            <a:endParaRPr lang="tr-TR" sz="3200" b="1" i="1" smtClean="0">
              <a:latin typeface="Times New Roman" pitchFamily="18" charset="0"/>
              <a:cs typeface="Times New Roman" pitchFamily="18" charset="0"/>
            </a:endParaRPr>
          </a:p>
          <a:p>
            <a:pPr algn="just">
              <a:buNone/>
            </a:pPr>
            <a:r>
              <a:rPr lang="tr-TR" sz="3200" b="1" i="1" smtClean="0">
                <a:latin typeface="Times New Roman" pitchFamily="18" charset="0"/>
                <a:cs typeface="Times New Roman" pitchFamily="18" charset="0"/>
              </a:rPr>
              <a:t>  </a:t>
            </a:r>
            <a:r>
              <a:rPr lang="tr-TR" b="1" i="1" smtClean="0">
                <a:latin typeface="Times New Roman" pitchFamily="18" charset="0"/>
                <a:cs typeface="Times New Roman" pitchFamily="18" charset="0"/>
              </a:rPr>
              <a:t>Bilgi "information", işlenmiş verilerdir.</a:t>
            </a:r>
            <a:r>
              <a:rPr lang="tr-TR" smtClean="0">
                <a:latin typeface="Times New Roman" pitchFamily="18" charset="0"/>
                <a:cs typeface="Times New Roman" pitchFamily="18" charset="0"/>
              </a:rPr>
              <a:t> Verilerin toplandıktan sonra sınıflandırılması, ortalama, mod, standart sapma ve benzeri istatistiksel ölçümlerle özetlenmesi, grafiksel olarak sunulması, istatistiksel ve matematiksel yöntemlerle analiz edilerek anlamlandırılması, çeşitli değişkenlerin birbirleriyle ilişkisi olup olmadığının tespit edilmesidir. </a:t>
            </a:r>
          </a:p>
          <a:p>
            <a:pPr algn="just">
              <a:buNone/>
            </a:pPr>
            <a:r>
              <a:rPr lang="tr-TR" smtClean="0">
                <a:latin typeface="Times New Roman" pitchFamily="18" charset="0"/>
                <a:cs typeface="Times New Roman" pitchFamily="18" charset="0"/>
              </a:rPr>
              <a:t> </a:t>
            </a:r>
          </a:p>
          <a:p>
            <a:pPr algn="just">
              <a:buNone/>
            </a:pPr>
            <a:r>
              <a:rPr lang="tr-TR" smtClean="0">
                <a:latin typeface="Times New Roman" pitchFamily="18" charset="0"/>
                <a:cs typeface="Times New Roman" pitchFamily="18" charset="0"/>
              </a:rPr>
              <a:t>    </a:t>
            </a:r>
            <a:endParaRPr lang="tr-TR">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fld id="{6AB0D31F-59BD-4954-9979-323D2D3EE6B9}" type="slidenum">
              <a:rPr lang="tr-TR" smtClean="0"/>
              <a:pPr/>
              <a:t>9</a:t>
            </a:fld>
            <a:endParaRPr lang="tr-TR"/>
          </a:p>
        </p:txBody>
      </p:sp>
      <p:sp>
        <p:nvSpPr>
          <p:cNvPr id="5" name="4 Altbilgi Yer Tutucusu"/>
          <p:cNvSpPr>
            <a:spLocks noGrp="1"/>
          </p:cNvSpPr>
          <p:nvPr>
            <p:ph type="ftr" sz="quarter" idx="11"/>
          </p:nvPr>
        </p:nvSpPr>
        <p:spPr/>
        <p:txBody>
          <a:bodyPr/>
          <a:lstStyle/>
          <a:p>
            <a:r>
              <a:rPr lang="tr-TR" smtClean="0"/>
              <a:t>Veri Madenciliği [ 1.hft  ]</a:t>
            </a:r>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812</TotalTime>
  <Words>2828</Words>
  <Application>Microsoft Office PowerPoint</Application>
  <PresentationFormat>Ekran Gösterisi (4:3)</PresentationFormat>
  <Paragraphs>363</Paragraphs>
  <Slides>33</Slides>
  <Notes>25</Notes>
  <HiddenSlides>0</HiddenSlides>
  <MMClips>0</MMClips>
  <ScaleCrop>false</ScaleCrop>
  <HeadingPairs>
    <vt:vector size="4" baseType="variant">
      <vt:variant>
        <vt:lpstr>Tema</vt:lpstr>
      </vt:variant>
      <vt:variant>
        <vt:i4>1</vt:i4>
      </vt:variant>
      <vt:variant>
        <vt:lpstr>Slayt Başlıkları</vt:lpstr>
      </vt:variant>
      <vt:variant>
        <vt:i4>33</vt:i4>
      </vt:variant>
    </vt:vector>
  </HeadingPairs>
  <TitlesOfParts>
    <vt:vector size="34" baseType="lpstr">
      <vt:lpstr>Görünüş</vt:lpstr>
      <vt:lpstr>PowerPoint Sunusu</vt:lpstr>
      <vt:lpstr>PowerPoint Sunusu</vt:lpstr>
      <vt:lpstr>Veri Madenciliği Nedir :</vt:lpstr>
      <vt:lpstr>Amaç :</vt:lpstr>
      <vt:lpstr>PowerPoint Sunusu</vt:lpstr>
      <vt:lpstr>PowerPoint Sunusu</vt:lpstr>
      <vt:lpstr>Veri, Bilgi ve Çıkarımsal Bilgi :</vt:lpstr>
      <vt:lpstr>Veri, Bilgi ve Çıkarımsal Bilgi :</vt:lpstr>
      <vt:lpstr>Veri, Bilgi ve Çıkarımsal Bilgi :</vt:lpstr>
      <vt:lpstr>Veri, Bilgi ve Çıkarımsal Bilgi :</vt:lpstr>
      <vt:lpstr>PowerPoint Sunusu</vt:lpstr>
      <vt:lpstr>PowerPoint Sunusu</vt:lpstr>
      <vt:lpstr>Veri Ambarı Nedir:</vt:lpstr>
      <vt:lpstr>Veri ambarları :</vt:lpstr>
      <vt:lpstr> Veri Ambarı Tanımı :</vt:lpstr>
      <vt:lpstr>PowerPoint Sunusu</vt:lpstr>
      <vt:lpstr> Veri Ambarlarının  Kullanım  Amacı :</vt:lpstr>
      <vt:lpstr> Veri Ambarlarına Neden İhtiyaç Var?</vt:lpstr>
      <vt:lpstr> Veri Ambarlarına Neden İhtiyaç Var?</vt:lpstr>
      <vt:lpstr> Operasyonel Veri :</vt:lpstr>
      <vt:lpstr> Enformasyonel Veri :</vt:lpstr>
      <vt:lpstr>Veri Madenciliğine Neden İhtiyaç Duyulmuştur :</vt:lpstr>
      <vt:lpstr>Veri Madenciliği</vt:lpstr>
      <vt:lpstr>Veri Madenciliği</vt:lpstr>
      <vt:lpstr>Veri Madenciliği </vt:lpstr>
      <vt:lpstr>Veri Madenciliği </vt:lpstr>
      <vt:lpstr>Veri Madenciliği </vt:lpstr>
      <vt:lpstr>Veri Madenciliği </vt:lpstr>
      <vt:lpstr>Veri standart süreci</vt:lpstr>
      <vt:lpstr>PowerPoint Sunusu</vt:lpstr>
      <vt:lpstr>PowerPoint Sunusu</vt:lpstr>
      <vt:lpstr>PowerPoint Sunusu</vt:lpstr>
      <vt:lpstr>Uygulama Alanları  ve  Örnekler</vt:lpstr>
    </vt:vector>
  </TitlesOfParts>
  <Company>Office 2007 Corp.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User</cp:lastModifiedBy>
  <cp:revision>63</cp:revision>
  <dcterms:created xsi:type="dcterms:W3CDTF">2009-02-03T08:32:31Z</dcterms:created>
  <dcterms:modified xsi:type="dcterms:W3CDTF">2018-04-16T14:20:37Z</dcterms:modified>
</cp:coreProperties>
</file>