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118600" cy="6832600"/>
  <p:notesSz cx="9118600" cy="68326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44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20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C210D-1479-4268-B29E-BFC751380B3D}" type="datetimeFigureOut">
              <a:rPr lang="tr-TR" smtClean="0"/>
              <a:pPr/>
              <a:t>19.3.2017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9563" y="512763"/>
            <a:ext cx="341947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44850"/>
            <a:ext cx="7296150" cy="307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50A4C-023A-4203-AC35-991D70527AD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11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0A4C-023A-4203-AC35-991D70527AD6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98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602" y="-26517"/>
            <a:ext cx="6089395" cy="149890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176" y="1543050"/>
            <a:ext cx="7310247" cy="24675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41022" y="6504430"/>
            <a:ext cx="4797012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2601" y="6504430"/>
            <a:ext cx="1353515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32426" y="6504430"/>
            <a:ext cx="547124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-26517"/>
            <a:ext cx="6089395" cy="1080617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000" b="1" spc="-35" dirty="0" err="1" smtClean="0">
                <a:latin typeface="Times New Roman"/>
                <a:cs typeface="Times New Roman"/>
              </a:rPr>
              <a:t>D</a:t>
            </a:r>
            <a:r>
              <a:rPr sz="4000" b="1" spc="-25" dirty="0" err="1" smtClean="0">
                <a:latin typeface="Times New Roman"/>
                <a:cs typeface="Times New Roman"/>
              </a:rPr>
              <a:t>inamik</a:t>
            </a:r>
            <a:r>
              <a:rPr sz="4000" b="1" spc="-25" dirty="0" smtClean="0">
                <a:latin typeface="Times New Roman"/>
                <a:cs typeface="Times New Roman"/>
              </a:rPr>
              <a:t> </a:t>
            </a:r>
            <a:r>
              <a:rPr sz="4000" b="1" spc="-25" dirty="0" err="1" smtClean="0">
                <a:latin typeface="Times New Roman"/>
                <a:cs typeface="Times New Roman"/>
              </a:rPr>
              <a:t>Programlama</a:t>
            </a:r>
            <a:r>
              <a:rPr lang="tr-TR" sz="4000" b="1" spc="-25" dirty="0" smtClean="0">
                <a:latin typeface="Times New Roman"/>
                <a:cs typeface="Times New Roman"/>
              </a:rPr>
              <a:t>(DP)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50" indent="-514350">
              <a:lnSpc>
                <a:spcPts val="900"/>
              </a:lnSpc>
              <a:spcBef>
                <a:spcPts val="18"/>
              </a:spcBef>
              <a:buFont typeface="Arial" pitchFamily="34" charset="0"/>
              <a:buChar char="•"/>
            </a:pPr>
            <a:endParaRPr sz="2600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err="1" smtClean="0">
                <a:latin typeface="Arial" pitchFamily="34" charset="0"/>
                <a:cs typeface="Arial" pitchFamily="34" charset="0"/>
              </a:rPr>
              <a:t>Özyineli</a:t>
            </a: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 çözümdeki tekrar hesaplar belleği ve çalışm</a:t>
            </a: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zamanını olumsuz etkiler.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Böl ve yönet yönteminde alt </a:t>
            </a: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problemler bağımsızdır.</a:t>
            </a:r>
            <a:endParaRPr lang="tr-TR" sz="2600" spc="-20" dirty="0" smtClean="0">
              <a:latin typeface="Arial" pitchFamily="34" charset="0"/>
              <a:cs typeface="Arial" pitchFamily="34" charset="0"/>
            </a:endParaRP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Alt </a:t>
            </a: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problemler bağımsız </a:t>
            </a: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değilken </a:t>
            </a:r>
            <a:r>
              <a:rPr lang="tr-TR" sz="2600" spc="-20" dirty="0" err="1" smtClean="0">
                <a:latin typeface="Arial" pitchFamily="34" charset="0"/>
                <a:cs typeface="Arial" pitchFamily="34" charset="0"/>
              </a:rPr>
              <a:t>deDP</a:t>
            </a: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uygulanabilir. 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DP her alt problemi bir kez çözer ve çözümleri bir tabloda saklar 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>
                <a:latin typeface="Arial" pitchFamily="34" charset="0"/>
                <a:cs typeface="Arial" pitchFamily="34" charset="0"/>
              </a:rPr>
              <a:t>A</a:t>
            </a: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ynı alt problemin birden fazla ortaya  çıkma durumunda her seferinde tekrar çözüm yapmaz, tabloda  saklamış olduğu değeri problemde yerine koyar. 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Bu şekilde işlemlerin  çözümünün hızlanması sağlanmış olur.</a:t>
            </a:r>
            <a:endParaRPr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976" y="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 algn="ctr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</a:t>
            </a:r>
            <a:r>
              <a:rPr lang="tr-TR" sz="3600" b="1" spc="-35" dirty="0" smtClean="0">
                <a:latin typeface="Times New Roman"/>
                <a:cs typeface="Times New Roman"/>
              </a:rPr>
              <a:t>Programlama)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000" b="1" baseline="0" dirty="0" smtClean="0">
                <a:solidFill>
                  <a:srgbClr val="000000"/>
                </a:solidFill>
                <a:latin typeface="Times New Roman"/>
              </a:rPr>
              <a:t>Adım 3: </a:t>
            </a:r>
            <a:r>
              <a:rPr lang="tr-TR" sz="2000" b="1" baseline="0" dirty="0" err="1" smtClean="0">
                <a:solidFill>
                  <a:srgbClr val="000000"/>
                </a:solidFill>
                <a:latin typeface="Times New Roman"/>
              </a:rPr>
              <a:t>B</a:t>
            </a:r>
            <a:r>
              <a:rPr lang="tr-TR" sz="2000" baseline="0" dirty="0" err="1" smtClean="0">
                <a:solidFill>
                  <a:srgbClr val="000000"/>
                </a:solidFill>
                <a:latin typeface="Times New Roman"/>
              </a:rPr>
              <a:t>ottom-up</a:t>
            </a:r>
            <a:r>
              <a:rPr lang="tr-TR" sz="2000" baseline="0" dirty="0" smtClean="0">
                <a:solidFill>
                  <a:srgbClr val="000000"/>
                </a:solidFill>
                <a:latin typeface="Times New Roman"/>
              </a:rPr>
              <a:t> tarzı yaklaşımla bir optimal çözümün bulunması</a:t>
            </a:r>
            <a:endParaRPr lang="tr-TR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2700" y="2044700"/>
            <a:ext cx="6019800" cy="424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Örnek:</a:t>
            </a: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1663700"/>
            <a:ext cx="634018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" y="2578100"/>
            <a:ext cx="692021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100" y="3873500"/>
            <a:ext cx="75819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4: </a:t>
            </a:r>
            <a:r>
              <a:rPr lang="nn-NO" sz="2600" baseline="0" dirty="0" smtClean="0">
                <a:solidFill>
                  <a:srgbClr val="000000"/>
                </a:solidFill>
                <a:latin typeface="Times New Roman"/>
              </a:rPr>
              <a:t>Hesaplanan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en son değerden </a:t>
            </a:r>
            <a:r>
              <a:rPr lang="nn-NO" sz="2600" baseline="0" dirty="0" smtClean="0">
                <a:solidFill>
                  <a:srgbClr val="000000"/>
                </a:solidFill>
                <a:latin typeface="Times New Roman"/>
              </a:rPr>
              <a:t>optimal </a:t>
            </a:r>
            <a:r>
              <a:rPr lang="nn-NO" sz="2600" baseline="0" dirty="0" smtClean="0">
                <a:solidFill>
                  <a:srgbClr val="000000"/>
                </a:solidFill>
                <a:latin typeface="Times New Roman"/>
              </a:rPr>
              <a:t>çözüm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bulunur.</a:t>
            </a:r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2273300"/>
            <a:ext cx="6219825" cy="253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02624" y="5485368"/>
            <a:ext cx="617233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Başlangıç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PRINT-OPTIMAL-PARENS(s,1,n)</a:t>
            </a:r>
            <a:endParaRPr lang="tr-TR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386976" y="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 algn="r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</a:t>
            </a:r>
            <a:r>
              <a:rPr lang="tr-TR" sz="3600" b="1" spc="-35" dirty="0" smtClean="0">
                <a:latin typeface="Times New Roman"/>
                <a:cs typeface="Times New Roman"/>
              </a:rPr>
              <a:t>Programlama)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D</a:t>
            </a:r>
            <a:r>
              <a:rPr sz="4400" b="1" spc="-25" dirty="0" smtClean="0">
                <a:latin typeface="Times New Roman"/>
                <a:cs typeface="Times New Roman"/>
              </a:rPr>
              <a:t>inamik Programlama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50" indent="-514350">
              <a:lnSpc>
                <a:spcPts val="900"/>
              </a:lnSpc>
              <a:spcBef>
                <a:spcPts val="18"/>
              </a:spcBef>
              <a:buFont typeface="Arial" pitchFamily="34" charset="0"/>
              <a:buChar char="•"/>
            </a:pPr>
            <a:endParaRPr sz="2600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DP, genelde en iyileme (optimizasyon) problemlerine uygulanır. </a:t>
            </a: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Bu tip problemlerin birden fazla çözümü olabilir. </a:t>
            </a: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Amaç bu çözümler içinde en iyisini bulmaktır</a:t>
            </a: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600" spc="-15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D</a:t>
            </a:r>
            <a:r>
              <a:rPr sz="4400" b="1" spc="-25" dirty="0" smtClean="0">
                <a:latin typeface="Times New Roman"/>
                <a:cs typeface="Times New Roman"/>
              </a:rPr>
              <a:t>inamik Programlama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50" indent="-514350">
              <a:lnSpc>
                <a:spcPts val="900"/>
              </a:lnSpc>
              <a:spcBef>
                <a:spcPts val="18"/>
              </a:spcBef>
              <a:buFont typeface="Arial" pitchFamily="34" charset="0"/>
              <a:buChar char="•"/>
            </a:pPr>
            <a:endParaRPr sz="2600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Dinamik programlamanın adımları:</a:t>
            </a:r>
            <a:endParaRPr lang="tr-TR" sz="2600" spc="-15" dirty="0" smtClean="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endParaRPr lang="tr-TR" sz="2600" spc="-15" dirty="0" smtClean="0">
              <a:latin typeface="Arial" pitchFamily="34" charset="0"/>
              <a:cs typeface="Arial" pitchFamily="34" charset="0"/>
            </a:endParaRP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Problemin optimal çözüm yapısı oluşturulur.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Çözümün </a:t>
            </a:r>
            <a:r>
              <a:rPr lang="tr-TR" sz="2600" dirty="0" err="1" smtClean="0">
                <a:latin typeface="Arial" pitchFamily="34" charset="0"/>
                <a:cs typeface="Arial" pitchFamily="34" charset="0"/>
              </a:rPr>
              <a:t>rekürsif</a:t>
            </a:r>
            <a:r>
              <a:rPr lang="tr-TR" sz="2600" dirty="0" smtClean="0">
                <a:latin typeface="Arial" pitchFamily="34" charset="0"/>
                <a:cs typeface="Arial" pitchFamily="34" charset="0"/>
              </a:rPr>
              <a:t> tanımı yapılır, değeri hesaplanır  ve tanım yinelemeli yapıya dönüştürülür.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err="1" smtClean="0">
                <a:latin typeface="Arial" pitchFamily="34" charset="0"/>
                <a:cs typeface="Arial" pitchFamily="34" charset="0"/>
              </a:rPr>
              <a:t>Bottom-up</a:t>
            </a:r>
            <a:r>
              <a:rPr lang="tr-TR" sz="2600" dirty="0" smtClean="0">
                <a:latin typeface="Arial" pitchFamily="34" charset="0"/>
                <a:cs typeface="Arial" pitchFamily="34" charset="0"/>
              </a:rPr>
              <a:t> tarzı yaklaşım ile </a:t>
            </a:r>
            <a:r>
              <a:rPr lang="tr-TR" sz="2600" dirty="0" smtClean="0">
                <a:latin typeface="Arial" pitchFamily="34" charset="0"/>
                <a:cs typeface="Arial" pitchFamily="34" charset="0"/>
              </a:rPr>
              <a:t>bir optimal çözümün değerini </a:t>
            </a:r>
            <a:r>
              <a:rPr lang="tr-TR" sz="2600" dirty="0" smtClean="0">
                <a:latin typeface="Arial" pitchFamily="34" charset="0"/>
                <a:cs typeface="Arial" pitchFamily="34" charset="0"/>
              </a:rPr>
              <a:t>hesaplanır.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Hesaplanan </a:t>
            </a:r>
            <a:r>
              <a:rPr lang="tr-TR" sz="2600" dirty="0" smtClean="0">
                <a:latin typeface="Arial" pitchFamily="34" charset="0"/>
                <a:cs typeface="Arial" pitchFamily="34" charset="0"/>
              </a:rPr>
              <a:t>en son değerden optimal </a:t>
            </a:r>
            <a:r>
              <a:rPr lang="tr-TR" sz="2600" dirty="0" smtClean="0">
                <a:latin typeface="Arial" pitchFamily="34" charset="0"/>
                <a:cs typeface="Arial" pitchFamily="34" charset="0"/>
              </a:rPr>
              <a:t>çözüm </a:t>
            </a:r>
            <a:r>
              <a:rPr lang="tr-TR" sz="2600" dirty="0" smtClean="0">
                <a:latin typeface="Arial" pitchFamily="34" charset="0"/>
                <a:cs typeface="Arial" pitchFamily="34" charset="0"/>
              </a:rPr>
              <a:t>bulunur.</a:t>
            </a:r>
            <a:endParaRPr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1435100"/>
            <a:ext cx="86741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&lt;A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,...,A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&gt; matris zinciri olsun. C=A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çarpımı hesaplanmak isteniyor. Matris çarpımının birleşme özelliği vardır.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Bundan dolayı her türlü paranteze alma her zaman için aynı sonucu verecektir. 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Örneğin &lt;A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için beş tane farklı hesaplama yöntemi vardır. 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 </a:t>
            </a:r>
          </a:p>
          <a:p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Seçilecek olan parantezlemenin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	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hesaplama maliyeti üzerinde</a:t>
            </a:r>
            <a:endParaRPr lang="tr-TR" sz="2800" baseline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	önemli bir etkisi vardır. 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431560" y="4440896"/>
            <a:ext cx="468000" cy="20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977900"/>
            <a:ext cx="86741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Seçilen yolun maliyet üzerindeki etkisini daha rahat görebilmek için &lt;A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&gt; zinciri ele alınsın.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Boyutlar sırasıyla 10x100, 100x5, 5x50 olsun.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0000"/>
                </a:solidFill>
                <a:latin typeface="Times New Roman"/>
              </a:rPr>
              <a:t>p×q ve q×r boyutlarındaki iki matrisin çarpımında pqr tane  skaler  çarpım işlemi gerçekleştirilir. </a:t>
            </a:r>
            <a:endParaRPr lang="tr-TR" sz="2800" baseline="0" dirty="0" smtClean="0">
              <a:solidFill>
                <a:srgbClr val="000000"/>
              </a:solidFill>
              <a:latin typeface="Times New Roman"/>
            </a:endParaRPr>
          </a:p>
          <a:p>
            <a:pPr marL="971550" lvl="1" indent="-514350"/>
            <a:r>
              <a:rPr lang="tr-TR" sz="2800" b="1" dirty="0" smtClean="0">
                <a:solidFill>
                  <a:srgbClr val="C00000"/>
                </a:solidFill>
                <a:latin typeface="Times New Roman"/>
              </a:rPr>
              <a:t>1. alternatif:</a:t>
            </a:r>
          </a:p>
          <a:p>
            <a:pPr marL="514350" indent="-514350"/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	Bu üç matrisin çarpımı 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) parantezlemesine göre yapılırsa,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matrislerinin çarpımında 10.100.5=500 tane skaler çarpım yapılır.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dirty="0" smtClean="0">
                <a:solidFill>
                  <a:srgbClr val="000000"/>
                </a:solidFill>
                <a:latin typeface="Times New Roman"/>
              </a:rPr>
              <a:t>E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lde edilen sonuç matrisin boyutları 10x5 olur.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B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u matris ile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matrisinin çarpımı içinde 10.5.50=2500 tane skaler çarpım yapılır.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b="1" baseline="0" dirty="0" smtClean="0">
                <a:solidFill>
                  <a:srgbClr val="000000"/>
                </a:solidFill>
                <a:latin typeface="Times New Roman"/>
              </a:rPr>
              <a:t>Toplam olarak 7500 tane skaler çarpım yapılır.</a:t>
            </a:r>
            <a:endParaRPr lang="tr-TR" sz="2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1435100"/>
            <a:ext cx="8674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tr-TR" sz="2800" b="1" dirty="0">
                <a:solidFill>
                  <a:srgbClr val="C00000"/>
                </a:solidFill>
                <a:latin typeface="Times New Roman"/>
              </a:rPr>
              <a:t>2</a:t>
            </a:r>
            <a:r>
              <a:rPr lang="tr-TR" sz="2800" b="1" dirty="0" smtClean="0">
                <a:solidFill>
                  <a:srgbClr val="C00000"/>
                </a:solidFill>
                <a:latin typeface="Times New Roman"/>
              </a:rPr>
              <a:t>. alternatif:</a:t>
            </a:r>
          </a:p>
          <a:p>
            <a:pPr marL="514350" indent="-514350"/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	Eğer matrisler 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)) şeklinde çarpılırlarsa,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matrislerinin çarpımı için 100.5.50=25000 tane skaler çarpıma ihtiyaç vardır.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Elde edilen sonuç matrisinin boyutları 100x50 olur.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dirty="0" smtClean="0">
                <a:solidFill>
                  <a:srgbClr val="000000"/>
                </a:solidFill>
                <a:latin typeface="Times New Roman"/>
              </a:rPr>
              <a:t>B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u matris ile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matrisinin çarpımı için de 10.100.50=50000 tane skaler çarpımyapılır. </a:t>
            </a:r>
          </a:p>
          <a:p>
            <a:pPr marL="514350" indent="-514350"/>
            <a:r>
              <a:rPr lang="tr-TR" sz="2800" b="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b="1" baseline="0" dirty="0" smtClean="0">
                <a:solidFill>
                  <a:srgbClr val="000000"/>
                </a:solidFill>
                <a:latin typeface="Times New Roman"/>
              </a:rPr>
              <a:t>Toplam olarak 75000 tane skaler çarpım</a:t>
            </a:r>
            <a:r>
              <a:rPr lang="tr-TR" sz="2800" b="1" dirty="0" smtClean="0">
                <a:solidFill>
                  <a:srgbClr val="000000"/>
                </a:solidFill>
                <a:latin typeface="Times New Roman"/>
              </a:rPr>
              <a:t> yapılır.</a:t>
            </a:r>
            <a:endParaRPr lang="tr-TR" sz="2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smtClean="0">
                <a:latin typeface="Times New Roman"/>
                <a:cs typeface="Times New Roman"/>
              </a:rPr>
              <a:t>DP: 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Çarpılacak olan n tane matris için yapılabilecek </a:t>
            </a:r>
            <a:r>
              <a:rPr lang="tr-TR" sz="2600" baseline="0" dirty="0" err="1" smtClean="0">
                <a:solidFill>
                  <a:srgbClr val="000000"/>
                </a:solidFill>
                <a:latin typeface="Times New Roman"/>
              </a:rPr>
              <a:t>parantezleme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sayısı </a:t>
            </a:r>
            <a:r>
              <a:rPr lang="tr-TR" sz="2600" dirty="0">
                <a:solidFill>
                  <a:srgbClr val="000000"/>
                </a:solidFill>
                <a:latin typeface="Times New Roman"/>
              </a:rPr>
              <a:t>P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(n) olsun. Bu durumda P(1)=P(2)=1 olur ve P(3)=2, P(4)=5 olur. Fakat n büyüdüğü zaman yapılabilecek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alternatif </a:t>
            </a:r>
            <a:r>
              <a:rPr lang="tr-TR" sz="2600" baseline="0" dirty="0" err="1" smtClean="0">
                <a:solidFill>
                  <a:srgbClr val="000000"/>
                </a:solidFill>
                <a:latin typeface="Times New Roman"/>
              </a:rPr>
              <a:t>parantezleme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sayısı da oldukça hızlı artacaktır.</a:t>
            </a:r>
          </a:p>
          <a:p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Aşağıdaki yineleme bağıntısı n boyutlu matris zinciri için farklı parantezleme sayısını verir.</a:t>
            </a:r>
          </a:p>
          <a:p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endParaRPr lang="tr-TR" sz="2600" dirty="0" smtClean="0">
              <a:solidFill>
                <a:srgbClr val="000000"/>
              </a:solidFill>
              <a:latin typeface="Times New Roman"/>
            </a:endParaRPr>
          </a:p>
          <a:p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endParaRPr lang="tr-TR" sz="2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P(n)=O(2</a:t>
            </a:r>
            <a:r>
              <a:rPr lang="tr-TR" sz="2600" baseline="30000" dirty="0" smtClean="0">
                <a:solidFill>
                  <a:srgbClr val="000000"/>
                </a:solidFill>
                <a:latin typeface="Times New Roman"/>
              </a:rPr>
              <a:t>n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) dir. Yani çözüm sayısı üstel(exponential)dir.</a:t>
            </a:r>
            <a:endParaRPr lang="tr-T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900" y="3949700"/>
            <a:ext cx="510822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1: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Optimal çözümün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oluşturulması:</a:t>
            </a:r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çarpımı için aşağıdaki gibi optimal parantezleme yapabiliriz.</a:t>
            </a: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k  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ve    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j     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1 ≤  i ≤  k &lt; j ≤  n olmak üzere</a:t>
            </a:r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2: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Çözümün </a:t>
            </a:r>
            <a:r>
              <a:rPr lang="tr-TR" sz="2600" baseline="0" dirty="0" err="1" smtClean="0">
                <a:solidFill>
                  <a:srgbClr val="000000"/>
                </a:solidFill>
                <a:latin typeface="Times New Roman"/>
              </a:rPr>
              <a:t>rekürsif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 tanımının oluşturulması</a:t>
            </a:r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:</a:t>
            </a:r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çarpımının minimum maliyete sahip parantezlemesinin özyinelemeli tanımı şu şekildedir.</a:t>
            </a: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tr-TR" sz="2600" baseline="-250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 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matrisinin boyutları   </a:t>
            </a:r>
            <a:r>
              <a:rPr lang="tr-TR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i-1 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x </a:t>
            </a:r>
            <a:r>
              <a:rPr lang="tr-TR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dir.</a:t>
            </a:r>
            <a:endParaRPr lang="tr-TR" sz="260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3949700"/>
            <a:ext cx="7863974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422</Words>
  <Application>Microsoft Office PowerPoint</Application>
  <PresentationFormat>Özel</PresentationFormat>
  <Paragraphs>92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Dinamik Programlama(DP)</vt:lpstr>
      <vt:lpstr>Dinamik Programlama</vt:lpstr>
      <vt:lpstr>Dinamik Programlama</vt:lpstr>
      <vt:lpstr> Zincir Matris Çarpımı</vt:lpstr>
      <vt:lpstr> Zincir Matris Çarpımı</vt:lpstr>
      <vt:lpstr> Zincir Matris Çarpımı</vt:lpstr>
      <vt:lpstr>DP: Zincir Matris Çarpımı</vt:lpstr>
      <vt:lpstr> Zincir Matris Çarpımı (Dinamik Programlama ile Çözümü)</vt:lpstr>
      <vt:lpstr> Zincir Matris Çarpımı (Dinamik Programlama ile Çözümü)</vt:lpstr>
      <vt:lpstr> Zincir Matris Çarpımı (Dinamik Programlama)</vt:lpstr>
      <vt:lpstr> Zincir Matris Çarpımı (Dinamik Programlama ile Çözümü)</vt:lpstr>
      <vt:lpstr> Zincir Matris Çarpımı (Dinamik Programlama)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>Introduction to Algorithms</dc:subject>
  <cp:lastModifiedBy>Toshiba</cp:lastModifiedBy>
  <cp:revision>32</cp:revision>
  <dcterms:created xsi:type="dcterms:W3CDTF">2013-04-04T23:05:02Z</dcterms:created>
  <dcterms:modified xsi:type="dcterms:W3CDTF">2017-03-19T13:21:16Z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2006-02-14T00:00:00Z</vt:filetime>
  </property>
  <property fmtid="{D5CDD505-2E9C-101B-9397-08002B2CF9AE}" pid="3" name="LastSaved">
    <vt:filetime>2013-04-04T00:00:00Z</vt:filetime>
  </property>
</Properties>
</file>