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2"/>
  </p:notesMasterIdLst>
  <p:handoutMasterIdLst>
    <p:handoutMasterId r:id="rId23"/>
  </p:handoutMasterIdLst>
  <p:sldIdLst>
    <p:sldId id="257" r:id="rId3"/>
    <p:sldId id="455" r:id="rId4"/>
    <p:sldId id="446" r:id="rId5"/>
    <p:sldId id="451" r:id="rId6"/>
    <p:sldId id="456" r:id="rId7"/>
    <p:sldId id="457" r:id="rId8"/>
    <p:sldId id="448" r:id="rId9"/>
    <p:sldId id="452" r:id="rId10"/>
    <p:sldId id="458" r:id="rId11"/>
    <p:sldId id="453" r:id="rId12"/>
    <p:sldId id="459" r:id="rId13"/>
    <p:sldId id="443" r:id="rId14"/>
    <p:sldId id="444" r:id="rId15"/>
    <p:sldId id="445" r:id="rId16"/>
    <p:sldId id="460" r:id="rId17"/>
    <p:sldId id="461" r:id="rId18"/>
    <p:sldId id="462" r:id="rId19"/>
    <p:sldId id="463" r:id="rId20"/>
    <p:sldId id="442" r:id="rId21"/>
  </p:sldIdLst>
  <p:sldSz cx="9144000" cy="6858000" type="screen4x3"/>
  <p:notesSz cx="6761163" cy="9942513"/>
  <p:custDataLst>
    <p:tags r:id="rId24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Orta Stil 3 - Vurgu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Orta Stil 1 - Vurgu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Orta Stil 2 - Vurgu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Açık Stil 2 - Vurgu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66F41-3FE8-4B1E-935E-65135500656F}" type="datetimeFigureOut">
              <a:rPr lang="tr-TR" smtClean="0"/>
              <a:t>21.11.2017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880E4-B4EF-438C-B4BF-BBE6AE81A9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278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 altLang="tr-T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761" y="0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GB" altLang="tr-T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 smtClean="0"/>
              <a:t>Click to edit Master text styles</a:t>
            </a:r>
          </a:p>
          <a:p>
            <a:pPr lvl="1"/>
            <a:r>
              <a:rPr lang="en-GB" altLang="tr-TR" smtClean="0"/>
              <a:t>Second level</a:t>
            </a:r>
          </a:p>
          <a:p>
            <a:pPr lvl="2"/>
            <a:r>
              <a:rPr lang="en-GB" altLang="tr-TR" smtClean="0"/>
              <a:t>Third level</a:t>
            </a:r>
          </a:p>
          <a:p>
            <a:pPr lvl="3"/>
            <a:r>
              <a:rPr lang="en-GB" altLang="tr-TR" smtClean="0"/>
              <a:t>Fourth level</a:t>
            </a:r>
          </a:p>
          <a:p>
            <a:pPr lvl="4"/>
            <a:r>
              <a:rPr lang="en-GB" altLang="tr-TR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662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 altLang="tr-T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D6841615-2ABA-4596-AE3F-83940D3A63DD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4539500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Te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92275" y="2538413"/>
            <a:ext cx="6407150" cy="890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tr-TR" altLang="tr-TR" noProof="0" smtClean="0"/>
              <a:t>Asıl başlık stili için tıklatın</a:t>
            </a:r>
            <a:endParaRPr lang="en-GB" altLang="tr-TR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402013"/>
            <a:ext cx="6400800" cy="792162"/>
          </a:xfrm>
        </p:spPr>
        <p:txBody>
          <a:bodyPr anchor="ctr"/>
          <a:lstStyle>
            <a:lvl1pPr marL="0" indent="0">
              <a:defRPr i="1">
                <a:solidFill>
                  <a:schemeClr val="bg1"/>
                </a:solidFill>
              </a:defRPr>
            </a:lvl1pPr>
          </a:lstStyle>
          <a:p>
            <a:pPr lvl="0"/>
            <a:r>
              <a:rPr lang="tr-TR" altLang="tr-TR" noProof="0" smtClean="0"/>
              <a:t>Asıl alt başlık stilini düzenlemek için tıklatın</a:t>
            </a:r>
            <a:endParaRPr lang="en-GB" altLang="tr-TR" noProof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altLang="tr-T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altLang="tr-T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CAE41E-AA23-4B77-A6E0-E9D0A1E3A420}" type="slidenum">
              <a:rPr lang="en-GB" altLang="tr-TR"/>
              <a:pPr/>
              <a:t>‹#›</a:t>
            </a:fld>
            <a:endParaRPr lang="en-GB" altLang="tr-T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4119A-278C-400D-80E9-64AFCA1DF72A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476516657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65113"/>
            <a:ext cx="2057400" cy="5602287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65113"/>
            <a:ext cx="6019800" cy="560228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713ED-713E-4963-B9C4-19E59CF87FB1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2925554226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4066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3647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  <p:extLst>
      <p:ext uri="{BB962C8B-B14F-4D97-AF65-F5344CB8AC3E}">
        <p14:creationId xmlns:p14="http://schemas.microsoft.com/office/powerpoint/2010/main" val="2252867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1248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1650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9666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231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  <p:extLst>
      <p:ext uri="{BB962C8B-B14F-4D97-AF65-F5344CB8AC3E}">
        <p14:creationId xmlns:p14="http://schemas.microsoft.com/office/powerpoint/2010/main" val="427459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736F6-E8A3-4027-8256-1553124FC818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911808843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  <p:extLst>
      <p:ext uri="{BB962C8B-B14F-4D97-AF65-F5344CB8AC3E}">
        <p14:creationId xmlns:p14="http://schemas.microsoft.com/office/powerpoint/2010/main" val="3360451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7070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405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747977-80FB-43E0-9F48-199C10B79448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925866345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01580-1227-43EB-B0D7-B2D34675BD5F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718368821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ED82F-5FC0-4C5F-851F-089CB74B8B1A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192268174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876C1D-0B95-4213-A266-2AC07A6D9B65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95012851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CCE5E-42D8-4F7F-9574-1E0C6DFA88D2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375150140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842402-9F72-406D-9247-05BFC003C03A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4070090536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31775-E9AA-4C88-82D5-FB9E497D8573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410077460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www.m62.net/" TargetMode="Externa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hyperlink" Target="http://www.m62.net/powerpoint-slides/" TargetMode="Externa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hyperlink" Target="http://www.m62.net/presentation-theory/bullet-points-dont-work/beyond-bullet-points/" TargetMode="External"/><Relationship Id="rId10" Type="http://schemas.openxmlformats.org/officeDocument/2006/relationships/slideLayout" Target="../slideLayouts/slideLayout21.xml"/><Relationship Id="rId19" Type="http://schemas.openxmlformats.org/officeDocument/2006/relationships/hyperlink" Target="http://www.m62.net/powerpoint-training/" TargetMode="Externa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Te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 smtClean="0"/>
              <a:t>Click to edit Master text styles</a:t>
            </a:r>
          </a:p>
          <a:p>
            <a:pPr lvl="1"/>
            <a:endParaRPr lang="en-GB" altLang="tr-T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597650"/>
            <a:ext cx="21336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charset="0"/>
              </a:defRPr>
            </a:lvl1pPr>
          </a:lstStyle>
          <a:p>
            <a:endParaRPr lang="en-GB" altLang="tr-T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597650"/>
            <a:ext cx="28956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charset="0"/>
              </a:defRPr>
            </a:lvl1pPr>
          </a:lstStyle>
          <a:p>
            <a:endParaRPr lang="en-GB" alt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35600" y="6597650"/>
            <a:ext cx="21336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charset="0"/>
              </a:defRPr>
            </a:lvl1pPr>
          </a:lstStyle>
          <a:p>
            <a:fld id="{B68E733D-04F6-4C4A-A2A7-FCFBEB09DBCF}" type="slidenum">
              <a:rPr lang="en-GB" altLang="tr-TR"/>
              <a:pPr/>
              <a:t>‹#›</a:t>
            </a:fld>
            <a:endParaRPr lang="en-GB" altLang="tr-T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5113"/>
            <a:ext cx="82296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başlık stili için tıklatın</a:t>
            </a:r>
            <a:endParaRPr lang="en-GB" altLang="tr-T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6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altLang="tr-TR" sz="1800">
              <a:latin typeface="Arial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-93663" y="6453188"/>
            <a:ext cx="8532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GB" altLang="tr-TR" sz="1200">
                <a:solidFill>
                  <a:srgbClr val="4D4D4D"/>
                </a:solidFill>
                <a:latin typeface="Neo Sans" pitchFamily="34" charset="0"/>
              </a:rPr>
              <a:t>m62 visualcommunications is the global leader in presentation effectiveness, from offices in the UK, USA, and Singapore</a:t>
            </a:r>
          </a:p>
        </p:txBody>
      </p:sp>
      <p:pic>
        <p:nvPicPr>
          <p:cNvPr id="12292" name="Picture 4" descr="m62-logo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650" y="6484938"/>
            <a:ext cx="3810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1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777875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2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2673350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 descr="3">
            <a:hlinkClick r:id="rId19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4568825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6" name="Text Box 8">
            <a:hlinkClick r:id="rId15"/>
          </p:cNvPr>
          <p:cNvSpPr txBox="1">
            <a:spLocks noChangeArrowheads="1"/>
          </p:cNvSpPr>
          <p:nvPr/>
        </p:nvSpPr>
        <p:spPr bwMode="auto">
          <a:xfrm>
            <a:off x="379413" y="2290763"/>
            <a:ext cx="163671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tr-TR" sz="1400">
                <a:solidFill>
                  <a:srgbClr val="135971"/>
                </a:solidFill>
                <a:latin typeface="Neo Sans" pitchFamily="34" charset="0"/>
              </a:rPr>
              <a:t>Beyond Bullet Points</a:t>
            </a:r>
          </a:p>
        </p:txBody>
      </p:sp>
      <p:sp>
        <p:nvSpPr>
          <p:cNvPr id="12297" name="Text Box 9">
            <a:hlinkClick r:id="rId17"/>
          </p:cNvPr>
          <p:cNvSpPr txBox="1">
            <a:spLocks noChangeArrowheads="1"/>
          </p:cNvSpPr>
          <p:nvPr/>
        </p:nvSpPr>
        <p:spPr bwMode="auto">
          <a:xfrm>
            <a:off x="379413" y="4189413"/>
            <a:ext cx="141763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tr-TR" sz="1400">
                <a:solidFill>
                  <a:srgbClr val="135971"/>
                </a:solidFill>
                <a:latin typeface="Neo Sans" pitchFamily="34" charset="0"/>
              </a:rPr>
              <a:t>PowerPoint Slides</a:t>
            </a:r>
          </a:p>
        </p:txBody>
      </p:sp>
      <p:sp>
        <p:nvSpPr>
          <p:cNvPr id="12298" name="Text Box 10">
            <a:hlinkClick r:id="rId19"/>
          </p:cNvPr>
          <p:cNvSpPr txBox="1">
            <a:spLocks noChangeArrowheads="1"/>
          </p:cNvSpPr>
          <p:nvPr/>
        </p:nvSpPr>
        <p:spPr bwMode="auto">
          <a:xfrm>
            <a:off x="379413" y="6084888"/>
            <a:ext cx="159861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tr-TR" sz="1400">
                <a:solidFill>
                  <a:srgbClr val="135971"/>
                </a:solidFill>
                <a:latin typeface="Neo Sans" pitchFamily="34" charset="0"/>
              </a:rPr>
              <a:t>PowerPoint Training</a:t>
            </a:r>
          </a:p>
        </p:txBody>
      </p:sp>
      <p:pic>
        <p:nvPicPr>
          <p:cNvPr id="12299" name="Picture 11" descr="b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777875"/>
            <a:ext cx="63627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8575" y="188913"/>
            <a:ext cx="9115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tr-TR" sz="2100">
                <a:solidFill>
                  <a:srgbClr val="333333"/>
                </a:solidFill>
                <a:latin typeface="Neo Sans" pitchFamily="34" charset="0"/>
              </a:rPr>
              <a:t>It’s not the </a:t>
            </a:r>
            <a:r>
              <a:rPr lang="en-GB" altLang="tr-TR" sz="2100" b="1">
                <a:solidFill>
                  <a:srgbClr val="333333"/>
                </a:solidFill>
                <a:latin typeface="Neo Sans" pitchFamily="34" charset="0"/>
              </a:rPr>
              <a:t>design</a:t>
            </a:r>
            <a:r>
              <a:rPr lang="en-GB" altLang="tr-TR" sz="2100">
                <a:solidFill>
                  <a:srgbClr val="333333"/>
                </a:solidFill>
                <a:latin typeface="Neo Sans" pitchFamily="34" charset="0"/>
              </a:rPr>
              <a:t> of your template, it’s what you </a:t>
            </a:r>
            <a:r>
              <a:rPr lang="en-GB" altLang="tr-TR" sz="2100" b="1">
                <a:solidFill>
                  <a:srgbClr val="333333"/>
                </a:solidFill>
                <a:latin typeface="Neo Sans" pitchFamily="34" charset="0"/>
              </a:rPr>
              <a:t>do with it</a:t>
            </a:r>
            <a:r>
              <a:rPr lang="en-GB" altLang="tr-TR" sz="2100">
                <a:solidFill>
                  <a:srgbClr val="333333"/>
                </a:solidFill>
                <a:latin typeface="Neo Sans" pitchFamily="34" charset="0"/>
              </a:rPr>
              <a:t> that counts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uratimre.blogspot.com.tr/2012/06/web-servis-nedir-nerelerde-kullanlr.html" TargetMode="External"/><Relationship Id="rId2" Type="http://schemas.openxmlformats.org/officeDocument/2006/relationships/hyperlink" Target="http://www.ahmetcebisli.net/2011/07/android-listview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43808" y="3335362"/>
            <a:ext cx="5827713" cy="962025"/>
          </a:xfrm>
        </p:spPr>
        <p:txBody>
          <a:bodyPr/>
          <a:lstStyle/>
          <a:p>
            <a:r>
              <a:rPr lang="tr-TR" altLang="tr-TR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BSM447 – MOBİL UYGULAMA GELİŞTİRME</a:t>
            </a:r>
            <a:endParaRPr lang="tr-TR" altLang="tr-TR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46113" y="4538098"/>
            <a:ext cx="6400800" cy="550863"/>
          </a:xfrm>
        </p:spPr>
        <p:txBody>
          <a:bodyPr/>
          <a:lstStyle/>
          <a:p>
            <a:r>
              <a:rPr lang="tr-TR" altLang="tr-TR" noProof="1" smtClean="0"/>
              <a:t>Öğr. Gör. Nevzat TAŞBAŞI</a:t>
            </a:r>
            <a:endParaRPr lang="tr-TR" altLang="tr-TR" noProof="1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351384" y="3573016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370887" y="4512698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" name="Metin kutusu 1"/>
          <p:cNvSpPr txBox="1"/>
          <p:nvPr/>
        </p:nvSpPr>
        <p:spPr>
          <a:xfrm>
            <a:off x="6804248" y="577952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tr-TR" sz="1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tr-TR" sz="1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Hafta</a:t>
            </a:r>
            <a:endParaRPr lang="tr-TR" sz="1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JSON Söz Dizim Kuralları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628800"/>
            <a:ext cx="741682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 ad / değer çiftleri içinde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 virgül ile ayrılır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Kaşlı nesneleri tutmak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Köşeli parantezler diziler tutun</a:t>
            </a:r>
          </a:p>
          <a:p>
            <a:endParaRPr lang="tr-TR" dirty="0" smtClean="0"/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JSON nesneleri küme parantezi içine yazılır.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Sadece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gibi nesneler birden fazla ad / değer çiftlerini içerebilir:</a:t>
            </a:r>
          </a:p>
          <a:p>
            <a:endParaRPr lang="tr-TR" dirty="0" smtClean="0"/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"John"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Doe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77143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JSON Söz Dizileri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628800"/>
            <a:ext cx="78488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JSON diziler köşeli parantez içinde yazılır.</a:t>
            </a:r>
          </a:p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Sadece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gibi, bir dizi nesneleri içerebilir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tr-TR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employees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:[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{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"John"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Doe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}, 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{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Anna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"Smith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{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"Peter"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Jones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663855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Android</a:t>
            </a:r>
            <a:r>
              <a:rPr lang="tr-TR" dirty="0" smtClean="0"/>
              <a:t> JSON verisi okuma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934846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tr-TR" alt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Önce </a:t>
            </a:r>
            <a:r>
              <a:rPr lang="tr-TR" altLang="tr-TR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JSON </a:t>
            </a:r>
            <a:r>
              <a:rPr lang="tr-TR" alt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verisi okumak için gerekli kütüphaneyi projemize dahil ediyoruz</a:t>
            </a:r>
            <a:r>
              <a:rPr lang="tr-TR" altLang="tr-TR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lvl="0" eaLnBrk="0" hangingPunct="0"/>
            <a:endParaRPr lang="tr-TR" altLang="tr-TR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eaLnBrk="0" hangingPunct="0"/>
            <a:r>
              <a:rPr lang="tr-TR" altLang="tr-TR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Build.gradle</a:t>
            </a:r>
            <a:r>
              <a:rPr lang="tr-TR" alt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tr-TR" altLang="tr-TR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</a:t>
            </a:r>
            <a:r>
              <a:rPr lang="tr-TR" alt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dosyasında </a:t>
            </a:r>
            <a:r>
              <a:rPr lang="tr-TR" altLang="tr-TR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dependencies</a:t>
            </a:r>
            <a:r>
              <a:rPr lang="tr-TR" alt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kısmına </a:t>
            </a:r>
            <a:endParaRPr lang="tr-TR" altLang="tr-TR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eaLnBrk="0" hangingPunct="0"/>
            <a:endParaRPr lang="tr-TR" altLang="tr-TR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eaLnBrk="0" hangingPunct="0"/>
            <a:r>
              <a:rPr lang="tr-TR" altLang="tr-TR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compile</a:t>
            </a:r>
            <a:r>
              <a:rPr lang="tr-TR" altLang="tr-TR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'com.android.volley:volley:1.0.0‘</a:t>
            </a:r>
          </a:p>
          <a:p>
            <a:pPr lvl="0" eaLnBrk="0" hangingPunct="0"/>
            <a:endParaRPr lang="tr-TR" altLang="tr-TR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eaLnBrk="0" hangingPunct="0"/>
            <a:r>
              <a:rPr lang="tr-TR" altLang="tr-TR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satırını </a:t>
            </a:r>
            <a:r>
              <a:rPr lang="tr-TR" alt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ekliyoruz. </a:t>
            </a:r>
          </a:p>
        </p:txBody>
      </p:sp>
    </p:spTree>
    <p:extLst>
      <p:ext uri="{BB962C8B-B14F-4D97-AF65-F5344CB8AC3E}">
        <p14:creationId xmlns:p14="http://schemas.microsoft.com/office/powerpoint/2010/main" val="16142862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JSON Veris</a:t>
            </a:r>
            <a:r>
              <a:rPr lang="tr-TR" dirty="0" smtClean="0"/>
              <a:t>i 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934846"/>
            <a:ext cx="77768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Json</a:t>
            </a:r>
            <a:r>
              <a:rPr lang="tr-TR" dirty="0"/>
              <a:t> verisini alacağımız adres</a:t>
            </a:r>
            <a:r>
              <a:rPr lang="tr-TR" dirty="0" smtClean="0"/>
              <a:t>:</a:t>
            </a:r>
          </a:p>
          <a:p>
            <a:endParaRPr lang="tr-TR" dirty="0" smtClean="0"/>
          </a:p>
          <a:p>
            <a:r>
              <a:rPr lang="tr-TR" b="1" dirty="0" err="1"/>
              <a:t>url</a:t>
            </a:r>
            <a:r>
              <a:rPr lang="tr-TR"/>
              <a:t>=</a:t>
            </a:r>
            <a:r>
              <a:rPr lang="tr-TR" b="1"/>
              <a:t>"</a:t>
            </a:r>
            <a:r>
              <a:rPr lang="tr-TR" b="1" smtClean="0"/>
              <a:t>https://</a:t>
            </a:r>
            <a:r>
              <a:rPr lang="tr-TR" b="1" dirty="0"/>
              <a:t>www.thecrazyprogrammer.com/</a:t>
            </a:r>
            <a:r>
              <a:rPr lang="tr-TR" b="1" dirty="0" err="1"/>
              <a:t>example_data</a:t>
            </a:r>
            <a:r>
              <a:rPr lang="tr-TR" b="1" dirty="0"/>
              <a:t>/</a:t>
            </a:r>
            <a:r>
              <a:rPr lang="tr-TR" b="1" dirty="0" err="1"/>
              <a:t>fruits_array.json</a:t>
            </a:r>
            <a:r>
              <a:rPr lang="tr-TR" b="1" dirty="0"/>
              <a:t>"</a:t>
            </a:r>
            <a:r>
              <a:rPr lang="tr-TR" dirty="0"/>
              <a:t>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13856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JSON Verisi Çekme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934846"/>
            <a:ext cx="748883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tr-TR" altLang="tr-TR" dirty="0"/>
              <a:t>Yükleme eğer dosyamız çok büyükse uzun sürebilir. Kullanıcıya bilgilendirmek içim bir </a:t>
            </a:r>
            <a:r>
              <a:rPr lang="tr-TR" altLang="tr-TR" dirty="0" err="1"/>
              <a:t>ProgressDialog</a:t>
            </a:r>
            <a:r>
              <a:rPr lang="tr-TR" altLang="tr-TR" dirty="0"/>
              <a:t> nesnesi ekliyoruz</a:t>
            </a:r>
            <a:r>
              <a:rPr lang="tr-TR" altLang="tr-TR" dirty="0" smtClean="0"/>
              <a:t>.</a:t>
            </a:r>
          </a:p>
          <a:p>
            <a:pPr lvl="0" eaLnBrk="0" hangingPunct="0"/>
            <a:endParaRPr lang="tr-TR" altLang="tr-TR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hangingPunct="0"/>
            <a:r>
              <a:rPr lang="tr-TR" altLang="tr-TR" sz="32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ProgressDialog</a:t>
            </a:r>
            <a:r>
              <a:rPr lang="tr-TR" altLang="tr-TR" dirty="0" smtClean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altLang="tr-TR" sz="3200" b="1" dirty="0" err="1">
                <a:solidFill>
                  <a:srgbClr val="660E7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dialog</a:t>
            </a:r>
            <a:r>
              <a:rPr lang="tr-TR" altLang="tr-TR" sz="3200" b="1" dirty="0" smtClean="0">
                <a:solidFill>
                  <a:srgbClr val="660E7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0" eaLnBrk="0" hangingPunct="0"/>
            <a:r>
              <a:rPr lang="tr-TR" altLang="tr-TR" sz="3200" b="1" dirty="0" err="1" smtClean="0">
                <a:solidFill>
                  <a:srgbClr val="660E7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dialog</a:t>
            </a:r>
            <a:r>
              <a:rPr lang="tr-TR" altLang="tr-TR" sz="3200" b="1" dirty="0" smtClean="0">
                <a:solidFill>
                  <a:srgbClr val="660E7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altLang="tr-TR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tr-TR" altLang="tr-TR" sz="3200" b="1" dirty="0" err="1">
                <a:solidFill>
                  <a:srgbClr val="00008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tr-TR" altLang="tr-TR" sz="3200" b="1" dirty="0">
                <a:solidFill>
                  <a:srgbClr val="00008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altLang="tr-TR" sz="32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ProgressDialog</a:t>
            </a:r>
            <a:r>
              <a:rPr lang="tr-TR" altLang="tr-TR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altLang="tr-TR" sz="3200" b="1" dirty="0" err="1">
                <a:solidFill>
                  <a:srgbClr val="00008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tr-TR" altLang="tr-TR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lang="tr-TR" altLang="tr-TR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altLang="tr-TR" sz="3200" b="1" dirty="0" err="1">
                <a:solidFill>
                  <a:srgbClr val="660E7A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dialog</a:t>
            </a:r>
            <a:r>
              <a:rPr lang="tr-TR" altLang="tr-TR" sz="32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.setMessage</a:t>
            </a:r>
            <a:r>
              <a:rPr lang="tr-TR" altLang="tr-TR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altLang="tr-TR" sz="3200" b="1" dirty="0">
                <a:solidFill>
                  <a:srgbClr val="008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tr-TR" altLang="tr-TR" sz="3200" b="1" dirty="0" err="1">
                <a:solidFill>
                  <a:srgbClr val="008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Loading</a:t>
            </a:r>
            <a:r>
              <a:rPr lang="tr-TR" altLang="tr-TR" sz="3200" b="1" dirty="0">
                <a:solidFill>
                  <a:srgbClr val="008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...."</a:t>
            </a:r>
            <a:r>
              <a:rPr lang="tr-TR" altLang="tr-TR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lang="tr-TR" altLang="tr-TR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altLang="tr-TR" sz="3200" b="1" dirty="0" err="1">
                <a:solidFill>
                  <a:srgbClr val="660E7A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dialog</a:t>
            </a:r>
            <a:r>
              <a:rPr lang="tr-TR" altLang="tr-TR" sz="32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.show</a:t>
            </a:r>
            <a:r>
              <a:rPr lang="tr-TR" altLang="tr-TR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r>
              <a:rPr lang="tr-TR" altLang="tr-TR" sz="1800" dirty="0">
                <a:latin typeface="Arial" panose="020B0604020202020204" pitchFamily="34" charset="0"/>
              </a:rPr>
              <a:t> </a:t>
            </a:r>
            <a:endParaRPr lang="tr-TR" altLang="tr-TR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6054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JSON Verisi Çekme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934846"/>
            <a:ext cx="74888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tr-TR" dirty="0"/>
              <a:t>Verileri okumak için </a:t>
            </a:r>
            <a:r>
              <a:rPr lang="tr-TR" dirty="0" err="1"/>
              <a:t>StrignRequest</a:t>
            </a:r>
            <a:r>
              <a:rPr lang="tr-TR" dirty="0"/>
              <a:t> nesnesi ekliyoruz</a:t>
            </a:r>
            <a:r>
              <a:rPr lang="tr-TR" dirty="0" smtClean="0"/>
              <a:t>.</a:t>
            </a:r>
          </a:p>
          <a:p>
            <a:pPr lvl="0" eaLnBrk="0" hangingPunct="0"/>
            <a:endParaRPr lang="tr-TR" dirty="0" smtClean="0"/>
          </a:p>
          <a:p>
            <a:pPr lvl="0" eaLnBrk="0" hangingPunct="0"/>
            <a:r>
              <a:rPr lang="tr-TR" dirty="0" err="1"/>
              <a:t>StringRequest</a:t>
            </a:r>
            <a:r>
              <a:rPr lang="tr-TR" dirty="0"/>
              <a:t> </a:t>
            </a:r>
            <a:r>
              <a:rPr lang="tr-TR" dirty="0" err="1"/>
              <a:t>request</a:t>
            </a:r>
            <a:r>
              <a:rPr lang="tr-TR" dirty="0" smtClean="0"/>
              <a:t>;</a:t>
            </a:r>
          </a:p>
          <a:p>
            <a:pPr lvl="0" eaLnBrk="0" hangingPunct="0"/>
            <a:endParaRPr lang="tr-TR" altLang="tr-TR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hangingPunct="0"/>
            <a:r>
              <a:rPr lang="tr-TR" altLang="tr-TR" dirty="0" smtClean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Verileri okurken işlemi başka işlemler için kuyruğa atmak gerekmektedir. İstek bir kuyruğa atılarak çalıştırılır. Kuyruk için </a:t>
            </a:r>
            <a:r>
              <a:rPr lang="tr-TR" altLang="tr-TR" dirty="0" err="1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RequestQueue</a:t>
            </a:r>
            <a:r>
              <a:rPr lang="tr-TR" altLang="tr-TR" dirty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nesnesi eklenir.</a:t>
            </a:r>
          </a:p>
          <a:p>
            <a:pPr lvl="0" eaLnBrk="0" hangingPunct="0"/>
            <a:endParaRPr lang="tr-TR" altLang="tr-TR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0" hangingPunct="0"/>
            <a:r>
              <a:rPr lang="tr-TR" altLang="tr-T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RequestQueue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rQueue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tr-TR" altLang="tr-TR" sz="4800" dirty="0">
              <a:latin typeface="Arial" panose="020B0604020202020204" pitchFamily="34" charset="0"/>
            </a:endParaRPr>
          </a:p>
          <a:p>
            <a:pPr lvl="0" eaLnBrk="0" hangingPunct="0"/>
            <a:endParaRPr lang="tr-TR" altLang="tr-TR" dirty="0" smtClean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hangingPunct="0"/>
            <a:endParaRPr lang="tr-TR" altLang="tr-TR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hangingPunct="0"/>
            <a:endParaRPr lang="tr-TR" altLang="tr-TR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412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JSON Verisi Çekme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934846"/>
            <a:ext cx="9001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StringRequest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altLang="tr-T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tr-TR" altLang="tr-T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StringRequest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tr-TR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r-TR" altLang="tr-T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tr-TR" altLang="tr-T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Response.Listener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 {</a:t>
            </a:r>
            <a:b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tr-TR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tr-TR" altLang="tr-TR" sz="20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tr-TR" altLang="tr-TR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tr-TR" altLang="tr-TR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tr-T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altLang="tr-T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altLang="tr-T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onResponse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parseJsonData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tr-TR" altLang="tr-T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tr-TR" altLang="tr-T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Response.ErrorListener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tr-TR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tr-TR" altLang="tr-TR" sz="20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tr-TR" altLang="tr-TR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tr-TR" altLang="tr-TR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tr-T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altLang="tr-T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altLang="tr-T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onErrorResponse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VolleyError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volleyError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lang="tr-TR" altLang="tr-TR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tr-TR" altLang="tr-TR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tr-TR" altLang="tr-TR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tr-TR" altLang="tr-TR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tr-TR" altLang="tr-TR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occurred</a:t>
            </a:r>
            <a:r>
              <a:rPr lang="tr-TR" altLang="tr-TR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!!"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lang="tr-TR" altLang="tr-TR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altLang="tr-TR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dialog</a:t>
            </a: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.dismiss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tr-TR" altLang="tr-TR" sz="4400" dirty="0">
              <a:latin typeface="Arial" panose="020B0604020202020204" pitchFamily="34" charset="0"/>
            </a:endParaRPr>
          </a:p>
          <a:p>
            <a:pPr lvl="0" eaLnBrk="0" hangingPunct="0"/>
            <a:endParaRPr lang="tr-TR" altLang="tr-TR" sz="2000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hangingPunct="0"/>
            <a:endParaRPr lang="tr-TR" altLang="tr-TR" sz="2000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2247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JSON Verisi Çekme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934846"/>
            <a:ext cx="9001000" cy="1808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RequestQueue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rQueue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Volley.</a:t>
            </a:r>
            <a:r>
              <a:rPr lang="tr-TR" altLang="tr-TR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newRequestQueue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Anasayfa.</a:t>
            </a:r>
            <a:r>
              <a:rPr lang="tr-TR" altLang="tr-T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rQueue.add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tr-T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tr-TR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tr-TR" altLang="tr-TR" sz="4400" dirty="0">
              <a:latin typeface="Arial" panose="020B0604020202020204" pitchFamily="34" charset="0"/>
            </a:endParaRPr>
          </a:p>
          <a:p>
            <a:pPr lvl="0" eaLnBrk="0" hangingPunct="0"/>
            <a:endParaRPr lang="tr-TR" altLang="tr-TR" sz="2000" dirty="0">
              <a:latin typeface="Arial" panose="020B0604020202020204" pitchFamily="34" charset="0"/>
            </a:endParaRPr>
          </a:p>
          <a:p>
            <a:pPr lvl="0" eaLnBrk="0" hangingPunct="0"/>
            <a:endParaRPr lang="tr-TR" altLang="tr-TR" sz="1050" dirty="0" smtClean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hangingPunct="0"/>
            <a:endParaRPr lang="tr-TR" altLang="tr-TR" sz="1050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hangingPunct="0"/>
            <a:endParaRPr lang="tr-TR" altLang="tr-TR" sz="1050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2514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JSON Verisi Çekme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934846"/>
            <a:ext cx="9001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tr-TR" altLang="tr-TR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altLang="tr-TR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parseJsonData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tr-TR" altLang="tr-TR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jsonString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tr-TR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tr-TR" altLang="tr-TR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altLang="tr-TR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altLang="tr-TR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tr-TR" altLang="tr-TR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tr-TR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jsonString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altLang="tr-TR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JSONArray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fruitsArray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altLang="tr-TR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object.getJSONArray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tr-T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tr-TR" altLang="tr-TR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fruits</a:t>
            </a:r>
            <a:r>
              <a:rPr lang="tr-TR" altLang="tr-T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altLang="tr-TR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 = </a:t>
            </a:r>
            <a:r>
              <a:rPr lang="tr-TR" altLang="tr-TR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tr-TR" altLang="tr-TR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tr-TR" altLang="tr-TR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altLang="tr-TR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tr-TR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tr-TR" altLang="tr-T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lang="tr-TR" altLang="tr-TR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fruitsArray.length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++i) {</a:t>
            </a:r>
            <a:b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tr-TR" altLang="tr-TR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al.add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tr-TR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fruitsArray.getString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(i));</a:t>
            </a:r>
            <a:b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altLang="tr-TR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altLang="tr-TR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altLang="tr-TR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tr-TR" altLang="tr-TR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tr-TR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android.R.layout.</a:t>
            </a:r>
            <a:r>
              <a:rPr lang="tr-TR" altLang="tr-TR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simple_list_item_1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al);</a:t>
            </a:r>
            <a:b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altLang="tr-TR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fruitsList</a:t>
            </a:r>
            <a:r>
              <a:rPr lang="tr-TR" altLang="tr-TR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.setAdapter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tr-TR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tr-TR" altLang="tr-TR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tr-TR" altLang="tr-TR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tr-TR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JSONException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altLang="tr-TR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tr-TR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tr-TR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dialog</a:t>
            </a:r>
            <a:r>
              <a:rPr lang="tr-TR" altLang="tr-TR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.dismiss</a:t>
            </a: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r-TR" altLang="tr-TR" sz="4000" dirty="0">
              <a:latin typeface="Arial" panose="020B0604020202020204" pitchFamily="34" charset="0"/>
            </a:endParaRPr>
          </a:p>
          <a:p>
            <a:pPr lvl="0" eaLnBrk="0" hangingPunct="0"/>
            <a:endParaRPr lang="tr-TR" altLang="tr-TR" sz="1800" dirty="0">
              <a:latin typeface="Arial" panose="020B0604020202020204" pitchFamily="34" charset="0"/>
            </a:endParaRPr>
          </a:p>
          <a:p>
            <a:pPr lvl="0" eaLnBrk="0" hangingPunct="0"/>
            <a:endParaRPr lang="tr-TR" altLang="tr-TR" sz="1000" dirty="0" smtClean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hangingPunct="0"/>
            <a:endParaRPr lang="tr-TR" altLang="tr-TR" sz="1000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hangingPunct="0"/>
            <a:endParaRPr lang="tr-TR" altLang="tr-TR" sz="1000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8805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Android Konum Uygulamaları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319241" y="2564904"/>
            <a:ext cx="79928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Kaynaklar:</a:t>
            </a:r>
          </a:p>
          <a:p>
            <a:r>
              <a:rPr lang="tr-TR" i="1" dirty="0"/>
              <a:t>[1]</a:t>
            </a:r>
            <a:r>
              <a:rPr lang="tr-TR" dirty="0"/>
              <a:t> </a:t>
            </a:r>
            <a:r>
              <a:rPr lang="tr-TR" u="sng" dirty="0">
                <a:hlinkClick r:id="rId2"/>
              </a:rPr>
              <a:t>http://dergipark.gov.tr/download/article-file/75300/</a:t>
            </a:r>
            <a:endParaRPr lang="tr-TR" dirty="0"/>
          </a:p>
          <a:p>
            <a:r>
              <a:rPr lang="tr-TR" i="1" dirty="0"/>
              <a:t>[2</a:t>
            </a:r>
            <a:r>
              <a:rPr lang="tr-TR" i="1" dirty="0" smtClean="0"/>
              <a:t>] </a:t>
            </a:r>
            <a:r>
              <a:rPr lang="tr-TR" i="1" u="sng" dirty="0">
                <a:hlinkClick r:id="rId3"/>
              </a:rPr>
              <a:t>http://</a:t>
            </a:r>
            <a:r>
              <a:rPr lang="tr-TR" i="1" u="sng" dirty="0" smtClean="0">
                <a:hlinkClick r:id="rId3"/>
              </a:rPr>
              <a:t>muratimre.blogspot.com.tr/2012/06/web-servis-nedir-nerelerde-kullanlr.html</a:t>
            </a:r>
            <a:endParaRPr lang="tr-TR" dirty="0"/>
          </a:p>
          <a:p>
            <a:endParaRPr lang="tr-TR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3123648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Web Servisi</a:t>
            </a:r>
            <a:endParaRPr lang="tr-TR" altLang="tr-TR" noProof="1"/>
          </a:p>
        </p:txBody>
      </p:sp>
      <p:sp>
        <p:nvSpPr>
          <p:cNvPr id="2" name="Dikdörtgen 1"/>
          <p:cNvSpPr/>
          <p:nvPr/>
        </p:nvSpPr>
        <p:spPr>
          <a:xfrm>
            <a:off x="683568" y="1988840"/>
            <a:ext cx="68407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Web servisleri, </a:t>
            </a:r>
            <a:r>
              <a:rPr lang="tr-TR" dirty="0" smtClean="0"/>
              <a:t>geliştirdiğimiz programlar, nesneler, </a:t>
            </a:r>
            <a:r>
              <a:rPr lang="tr-TR" dirty="0"/>
              <a:t>veri </a:t>
            </a:r>
            <a:r>
              <a:rPr lang="tr-TR" dirty="0" smtClean="0"/>
              <a:t>tabanları arasında veri iletişimin gerçekleştirmek amacıyla kullanılan yapılardan biridir. </a:t>
            </a:r>
          </a:p>
          <a:p>
            <a:endParaRPr lang="tr-TR" dirty="0"/>
          </a:p>
          <a:p>
            <a:r>
              <a:rPr lang="tr-TR" dirty="0"/>
              <a:t>Web servisleri istemciye veriyi sunarken alt yapısını gizleyerek sadece veriyi sunan güvenli bir yapıdır. Bu yapı sayesinde istemci Web servisin hangi platform üzerinde çalıştığı, hangi dilde yazıldığı bilgisine ihtiyaç duymaz. </a:t>
            </a:r>
            <a:r>
              <a:rPr lang="tr-TR" dirty="0" smtClean="0"/>
              <a:t>[1]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156471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Web Servisi</a:t>
            </a:r>
            <a:endParaRPr lang="tr-TR" altLang="tr-TR" noProof="1"/>
          </a:p>
        </p:txBody>
      </p:sp>
      <p:pic>
        <p:nvPicPr>
          <p:cNvPr id="1026" name="Picture 2" descr="Aslında olay tamamen bu resimde gösterilen olaydan ibare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8880"/>
            <a:ext cx="7314673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41191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Web Servisleri Türleri</a:t>
            </a:r>
            <a:endParaRPr lang="tr-TR" altLang="tr-TR" noProof="1"/>
          </a:p>
        </p:txBody>
      </p:sp>
      <p:sp>
        <p:nvSpPr>
          <p:cNvPr id="2" name="Dikdörtgen 1"/>
          <p:cNvSpPr/>
          <p:nvPr/>
        </p:nvSpPr>
        <p:spPr>
          <a:xfrm>
            <a:off x="611560" y="1988840"/>
            <a:ext cx="69127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Web servisleri ile veri alışveriş işlemleri iki türde gerçekleştirilebilir :</a:t>
            </a:r>
          </a:p>
          <a:p>
            <a:endParaRPr lang="tr-TR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smtClean="0"/>
              <a:t>Rest </a:t>
            </a:r>
            <a:r>
              <a:rPr lang="tr-TR" dirty="0"/>
              <a:t> </a:t>
            </a:r>
            <a:r>
              <a:rPr lang="tr-TR" dirty="0" smtClean="0"/>
              <a:t>(</a:t>
            </a:r>
            <a:r>
              <a:rPr lang="tr-TR" dirty="0" err="1" smtClean="0"/>
              <a:t>Representational</a:t>
            </a:r>
            <a:r>
              <a:rPr lang="tr-TR" dirty="0" smtClean="0"/>
              <a:t>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smtClean="0"/>
              <a:t>transfer)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SOAP (Simple Object Access </a:t>
            </a:r>
            <a:r>
              <a:rPr lang="en-US" dirty="0" err="1"/>
              <a:t>Protokol</a:t>
            </a:r>
            <a:r>
              <a:rPr lang="en-US" dirty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13733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SOAP</a:t>
            </a:r>
            <a:endParaRPr lang="tr-TR" altLang="tr-TR" noProof="1"/>
          </a:p>
        </p:txBody>
      </p:sp>
      <p:sp>
        <p:nvSpPr>
          <p:cNvPr id="2" name="Dikdörtgen 1"/>
          <p:cNvSpPr/>
          <p:nvPr/>
        </p:nvSpPr>
        <p:spPr>
          <a:xfrm>
            <a:off x="611560" y="1988840"/>
            <a:ext cx="69127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Web servislerin birbirleri ile iletişimlerini sağlamak amacıyla tasarlanmıştır. </a:t>
            </a:r>
            <a:r>
              <a:rPr lang="tr-TR" dirty="0" smtClean="0"/>
              <a:t>XML </a:t>
            </a:r>
            <a:r>
              <a:rPr lang="tr-TR" dirty="0"/>
              <a:t>üzerine kuruludur. </a:t>
            </a:r>
            <a:r>
              <a:rPr lang="tr-TR" dirty="0" smtClean="0"/>
              <a:t>XML </a:t>
            </a:r>
            <a:r>
              <a:rPr lang="tr-TR" dirty="0"/>
              <a:t>in sağladığı platform bağımsızlığı özelliğini içerir. </a:t>
            </a:r>
            <a:r>
              <a:rPr lang="tr-TR" dirty="0" smtClean="0"/>
              <a:t>Transfer </a:t>
            </a:r>
            <a:r>
              <a:rPr lang="tr-TR" dirty="0"/>
              <a:t>protokolü olarak da HTTP kullanır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672314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SOAP</a:t>
            </a:r>
            <a:endParaRPr lang="tr-TR" altLang="tr-TR" noProof="1"/>
          </a:p>
        </p:txBody>
      </p:sp>
      <p:sp>
        <p:nvSpPr>
          <p:cNvPr id="2" name="Dikdörtgen 1"/>
          <p:cNvSpPr/>
          <p:nvPr/>
        </p:nvSpPr>
        <p:spPr>
          <a:xfrm>
            <a:off x="611560" y="1988840"/>
            <a:ext cx="69127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&lt;?XML </a:t>
            </a:r>
            <a:r>
              <a:rPr lang="tr-TR" dirty="0" err="1"/>
              <a:t>version</a:t>
            </a:r>
            <a:r>
              <a:rPr lang="tr-TR" dirty="0"/>
              <a:t>="1.0" ?&gt;</a:t>
            </a:r>
          </a:p>
          <a:p>
            <a:r>
              <a:rPr lang="tr-TR" dirty="0"/>
              <a:t> &lt;KUTUPHANE&gt;</a:t>
            </a:r>
          </a:p>
          <a:p>
            <a:r>
              <a:rPr lang="tr-TR" dirty="0"/>
              <a:t> &lt;KITAP&gt;</a:t>
            </a:r>
          </a:p>
          <a:p>
            <a:r>
              <a:rPr lang="tr-TR" dirty="0"/>
              <a:t> &lt;BASLIK&gt;XML Web Servisleri&lt;/BASLIK&gt;</a:t>
            </a:r>
          </a:p>
          <a:p>
            <a:r>
              <a:rPr lang="tr-TR" dirty="0"/>
              <a:t> &lt;YAZAR&gt;Cüneyt ÖZDEMİR&lt;/YAZAR&gt;</a:t>
            </a:r>
          </a:p>
          <a:p>
            <a:r>
              <a:rPr lang="tr-TR" dirty="0"/>
              <a:t> &lt;SAYFA&gt;56&lt;/SAYFA&gt;</a:t>
            </a:r>
          </a:p>
          <a:p>
            <a:r>
              <a:rPr lang="tr-TR" dirty="0"/>
              <a:t> &lt;/KITAP&gt;</a:t>
            </a:r>
          </a:p>
          <a:p>
            <a:r>
              <a:rPr lang="tr-TR" dirty="0"/>
              <a:t> &lt;/KUTUPHANE</a:t>
            </a:r>
            <a:r>
              <a:rPr lang="tr-TR" dirty="0" smtClean="0"/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234653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Rest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863588" y="2132856"/>
            <a:ext cx="7416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Rest kullanan yapılara </a:t>
            </a:r>
            <a:r>
              <a:rPr lang="tr-TR" dirty="0" err="1" smtClean="0"/>
              <a:t>Restful</a:t>
            </a:r>
            <a:r>
              <a:rPr lang="tr-TR" dirty="0" smtClean="0"/>
              <a:t> denir. </a:t>
            </a:r>
            <a:r>
              <a:rPr lang="tr-TR" dirty="0" err="1" smtClean="0"/>
              <a:t>SOAP’a</a:t>
            </a:r>
            <a:r>
              <a:rPr lang="tr-TR" dirty="0" smtClean="0"/>
              <a:t> göre oldukça basittir.</a:t>
            </a:r>
            <a:endParaRPr lang="tr-TR" i="1" dirty="0"/>
          </a:p>
          <a:p>
            <a:r>
              <a:rPr lang="tr-TR" dirty="0" smtClean="0"/>
              <a:t>HTTP protokolü üzerinde işlemleri gerçekleştirir.</a:t>
            </a:r>
          </a:p>
          <a:p>
            <a:r>
              <a:rPr lang="tr-TR" dirty="0" err="1" smtClean="0"/>
              <a:t>Get</a:t>
            </a:r>
            <a:r>
              <a:rPr lang="tr-TR" dirty="0" smtClean="0"/>
              <a:t>, Put, Post, </a:t>
            </a:r>
            <a:r>
              <a:rPr lang="tr-TR" dirty="0" err="1" smtClean="0"/>
              <a:t>Delete</a:t>
            </a:r>
            <a:r>
              <a:rPr lang="tr-TR" dirty="0" smtClean="0"/>
              <a:t> işlemleri gerçekleştirilebilir.</a:t>
            </a:r>
          </a:p>
          <a:p>
            <a:endParaRPr lang="tr-TR" dirty="0" smtClean="0"/>
          </a:p>
          <a:p>
            <a:r>
              <a:rPr lang="tr-TR" dirty="0" smtClean="0"/>
              <a:t>Farklı veri türleri ile çalışabilir. XML, JSON, CSV vb. 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5784101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JSON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628800"/>
            <a:ext cx="74168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JSON veri saklamak ve taşımak için bir biçimdir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endParaRPr lang="tr-TR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JSON temsil </a:t>
            </a:r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</a:rPr>
              <a:t>J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 ava </a:t>
            </a:r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</a:rPr>
              <a:t>S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cript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</a:rPr>
              <a:t>O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bject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</a:rPr>
              <a:t>N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 -rotasyon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JSON hafif veri değişim formatıdır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JSON bağımsız dildir </a:t>
            </a:r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</a:rPr>
              <a:t>*</a:t>
            </a:r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JSON "kendini açıklayan" ve anlaşılması kolaydır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57004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JSON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457200" y="2636912"/>
            <a:ext cx="74168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tr-TR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tr-TR" sz="2200" dirty="0">
                <a:solidFill>
                  <a:prstClr val="black"/>
                </a:solidFill>
                <a:latin typeface="Gill Sans MT"/>
              </a:rPr>
              <a:t/>
            </a:r>
            <a:br>
              <a:rPr lang="tr-TR" sz="2200" dirty="0">
                <a:solidFill>
                  <a:prstClr val="black"/>
                </a:solidFill>
                <a:latin typeface="Gill Sans MT"/>
              </a:rPr>
            </a:br>
            <a:r>
              <a:rPr lang="tr-TR" sz="22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sz="2200" dirty="0" err="1">
                <a:solidFill>
                  <a:srgbClr val="A52A2A"/>
                </a:solidFill>
                <a:latin typeface="Consolas" panose="020B0609020204030204" pitchFamily="49" charset="0"/>
              </a:rPr>
              <a:t>employees</a:t>
            </a:r>
            <a:r>
              <a:rPr lang="tr-TR" sz="22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sz="2200" dirty="0">
                <a:solidFill>
                  <a:srgbClr val="000000"/>
                </a:solidFill>
                <a:latin typeface="Consolas" panose="020B0609020204030204" pitchFamily="49" charset="0"/>
              </a:rPr>
              <a:t>:[</a:t>
            </a:r>
            <a:r>
              <a:rPr lang="tr-TR" sz="2200" dirty="0">
                <a:solidFill>
                  <a:prstClr val="black"/>
                </a:solidFill>
                <a:latin typeface="Gill Sans MT"/>
              </a:rPr>
              <a:t/>
            </a:r>
            <a:br>
              <a:rPr lang="tr-TR" sz="2200" dirty="0">
                <a:solidFill>
                  <a:prstClr val="black"/>
                </a:solidFill>
                <a:latin typeface="Gill Sans MT"/>
              </a:rPr>
            </a:br>
            <a:r>
              <a:rPr lang="tr-TR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 {</a:t>
            </a:r>
            <a:r>
              <a:rPr lang="tr-TR" sz="22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sz="2200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tr-TR" sz="22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sz="2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sz="2200" dirty="0">
                <a:solidFill>
                  <a:srgbClr val="0000CD"/>
                </a:solidFill>
                <a:latin typeface="Consolas" panose="020B0609020204030204" pitchFamily="49" charset="0"/>
              </a:rPr>
              <a:t>"John"</a:t>
            </a:r>
            <a:r>
              <a:rPr lang="tr-TR" sz="2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sz="22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sz="2200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tr-TR" sz="22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sz="2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sz="2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sz="2200" dirty="0" err="1">
                <a:solidFill>
                  <a:srgbClr val="0000CD"/>
                </a:solidFill>
                <a:latin typeface="Consolas" panose="020B0609020204030204" pitchFamily="49" charset="0"/>
              </a:rPr>
              <a:t>Doe</a:t>
            </a:r>
            <a:r>
              <a:rPr lang="tr-TR" sz="2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sz="2200" dirty="0">
                <a:solidFill>
                  <a:srgbClr val="000000"/>
                </a:solidFill>
                <a:latin typeface="Consolas" panose="020B0609020204030204" pitchFamily="49" charset="0"/>
              </a:rPr>
              <a:t>}, </a:t>
            </a:r>
            <a:r>
              <a:rPr lang="tr-TR" sz="2200" dirty="0">
                <a:solidFill>
                  <a:prstClr val="black"/>
                </a:solidFill>
                <a:latin typeface="Gill Sans MT"/>
              </a:rPr>
              <a:t/>
            </a:r>
            <a:br>
              <a:rPr lang="tr-TR" sz="2200" dirty="0">
                <a:solidFill>
                  <a:prstClr val="black"/>
                </a:solidFill>
                <a:latin typeface="Gill Sans MT"/>
              </a:rPr>
            </a:br>
            <a:r>
              <a:rPr lang="tr-TR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 {</a:t>
            </a:r>
            <a:r>
              <a:rPr lang="tr-TR" sz="22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sz="2200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tr-TR" sz="22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sz="2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sz="2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sz="2200" dirty="0" err="1">
                <a:solidFill>
                  <a:srgbClr val="0000CD"/>
                </a:solidFill>
                <a:latin typeface="Consolas" panose="020B0609020204030204" pitchFamily="49" charset="0"/>
              </a:rPr>
              <a:t>Anna</a:t>
            </a:r>
            <a:r>
              <a:rPr lang="tr-TR" sz="2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22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sz="2200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tr-TR" sz="22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sz="2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sz="2200" dirty="0">
                <a:solidFill>
                  <a:srgbClr val="0000CD"/>
                </a:solidFill>
                <a:latin typeface="Consolas" panose="020B0609020204030204" pitchFamily="49" charset="0"/>
              </a:rPr>
              <a:t>"Smith"</a:t>
            </a:r>
            <a:r>
              <a:rPr lang="tr-TR" sz="22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r>
              <a:rPr lang="tr-TR" sz="2200" dirty="0">
                <a:solidFill>
                  <a:prstClr val="black"/>
                </a:solidFill>
                <a:latin typeface="Gill Sans MT"/>
              </a:rPr>
              <a:t/>
            </a:r>
            <a:br>
              <a:rPr lang="tr-TR" sz="2200" dirty="0">
                <a:solidFill>
                  <a:prstClr val="black"/>
                </a:solidFill>
                <a:latin typeface="Gill Sans MT"/>
              </a:rPr>
            </a:br>
            <a:r>
              <a:rPr lang="tr-TR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 {</a:t>
            </a:r>
            <a:r>
              <a:rPr lang="tr-TR" sz="22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sz="2200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tr-TR" sz="22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sz="2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sz="2200" dirty="0">
                <a:solidFill>
                  <a:srgbClr val="0000CD"/>
                </a:solidFill>
                <a:latin typeface="Consolas" panose="020B0609020204030204" pitchFamily="49" charset="0"/>
              </a:rPr>
              <a:t>"Peter"</a:t>
            </a:r>
            <a:r>
              <a:rPr lang="tr-TR" sz="2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sz="22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sz="2200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tr-TR" sz="22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sz="2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sz="2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sz="2200" dirty="0" err="1">
                <a:solidFill>
                  <a:srgbClr val="0000CD"/>
                </a:solidFill>
                <a:latin typeface="Consolas" panose="020B0609020204030204" pitchFamily="49" charset="0"/>
              </a:rPr>
              <a:t>Jones</a:t>
            </a:r>
            <a:r>
              <a:rPr lang="tr-TR" sz="2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tr-TR" sz="2200" dirty="0">
                <a:solidFill>
                  <a:prstClr val="black"/>
                </a:solidFill>
                <a:latin typeface="Gill Sans MT"/>
              </a:rPr>
              <a:t/>
            </a:r>
            <a:br>
              <a:rPr lang="tr-TR" sz="2200" dirty="0">
                <a:solidFill>
                  <a:prstClr val="black"/>
                </a:solidFill>
                <a:latin typeface="Gill Sans MT"/>
              </a:rPr>
            </a:br>
            <a:r>
              <a:rPr lang="tr-TR" sz="2200" dirty="0">
                <a:solidFill>
                  <a:prstClr val="black"/>
                </a:solidFill>
                <a:latin typeface="Gill Sans MT"/>
              </a:rPr>
              <a:t> </a:t>
            </a:r>
            <a:r>
              <a:rPr lang="tr-TR" sz="2200" dirty="0" smtClean="0">
                <a:solidFill>
                  <a:prstClr val="black"/>
                </a:solidFill>
                <a:latin typeface="Gill Sans MT"/>
              </a:rPr>
              <a:t>      </a:t>
            </a:r>
            <a:r>
              <a:rPr lang="tr-T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tr-TR" sz="2200" dirty="0">
                <a:solidFill>
                  <a:prstClr val="black"/>
                </a:solidFill>
                <a:latin typeface="Gill Sans MT"/>
              </a:rPr>
              <a:t/>
            </a:r>
            <a:br>
              <a:rPr lang="tr-TR" sz="2200" dirty="0">
                <a:solidFill>
                  <a:prstClr val="black"/>
                </a:solidFill>
                <a:latin typeface="Gill Sans MT"/>
              </a:rPr>
            </a:br>
            <a:r>
              <a:rPr lang="tr-TR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2200" dirty="0">
              <a:solidFill>
                <a:prstClr val="black"/>
              </a:solidFill>
              <a:latin typeface="Gill Sans MT"/>
            </a:endParaRPr>
          </a:p>
          <a:p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11454582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BSM447 – MOBİL UYGULAMA GELİŞTİRME&amp;quot;&quot;/&gt;&lt;property id=&quot;20307&quot; value=&quot;257&quot;/&gt;&lt;/object&gt;&lt;object type=&quot;3&quot; unique_id=&quot;53154&quot;&gt;&lt;property id=&quot;20148&quot; value=&quot;5&quot;/&gt;&lt;property id=&quot;20300&quot; value=&quot;Slide 2 - &amp;quot;ListView&amp;quot;&quot;/&gt;&lt;property id=&quot;20307&quot; value=&quot;376&quot;/&gt;&lt;/object&gt;&lt;object type=&quot;3&quot; unique_id=&quot;58735&quot;&gt;&lt;property id=&quot;20148&quot; value=&quot;5&quot;/&gt;&lt;property id=&quot;20300&quot; value=&quot;Slide 3 - &amp;quot;ListView&amp;quot;&quot;/&gt;&lt;property id=&quot;20307&quot; value=&quot;420&quot;/&gt;&lt;/object&gt;&lt;object type=&quot;3&quot; unique_id=&quot;58790&quot;&gt;&lt;property id=&quot;20148&quot; value=&quot;5&quot;/&gt;&lt;property id=&quot;20300&quot; value=&quot;Slide 4 - &amp;quot;ListView&amp;quot;&quot;/&gt;&lt;property id=&quot;20307&quot; value=&quot;421&quot;/&gt;&lt;/object&gt;&lt;object type=&quot;3&quot; unique_id=&quot;59092&quot;&gt;&lt;property id=&quot;20148&quot; value=&quot;5&quot;/&gt;&lt;property id=&quot;20300&quot; value=&quot;Slide 5 - &amp;quot;ListView&amp;quot;&quot;/&gt;&lt;property id=&quot;20307&quot; value=&quot;426&quot;/&gt;&lt;/object&gt;&lt;object type=&quot;3&quot; unique_id=&quot;59126&quot;&gt;&lt;property id=&quot;20148&quot; value=&quot;5&quot;/&gt;&lt;property id=&quot;20300&quot; value=&quot;Slide 6 - &amp;quot;ListView&amp;quot;&quot;/&gt;&lt;property id=&quot;20307&quot; value=&quot;427&quot;/&gt;&lt;/object&gt;&lt;object type=&quot;3&quot; unique_id=&quot;59163&quot;&gt;&lt;property id=&quot;20148&quot; value=&quot;5&quot;/&gt;&lt;property id=&quot;20300&quot; value=&quot;Slide 7 - &amp;quot;ListView&amp;quot;&quot;/&gt;&lt;property id=&quot;20307&quot; value=&quot;428&quot;/&gt;&lt;/object&gt;&lt;object type=&quot;3&quot; unique_id=&quot;59216&quot;&gt;&lt;property id=&quot;20148&quot; value=&quot;5&quot;/&gt;&lt;property id=&quot;20300&quot; value=&quot;Slide 8 - &amp;quot;ListView&amp;quot;&quot;/&gt;&lt;property id=&quot;20307&quot; value=&quot;429&quot;/&gt;&lt;/object&gt;&lt;object type=&quot;3&quot; unique_id=&quot;59217&quot;&gt;&lt;property id=&quot;20148&quot; value=&quot;5&quot;/&gt;&lt;property id=&quot;20300&quot; value=&quot;Slide 9 - &amp;quot;ListView&amp;quot;&quot;/&gt;&lt;property id=&quot;20307&quot; value=&quot;430&quot;/&gt;&lt;/object&gt;&lt;object type=&quot;3&quot; unique_id=&quot;59308&quot;&gt;&lt;property id=&quot;20148&quot; value=&quot;5&quot;/&gt;&lt;property id=&quot;20300&quot; value=&quot;Slide 10 - &amp;quot;ListView&amp;quot;&quot;/&gt;&lt;property id=&quot;20307&quot; value=&quot;431&quot;/&gt;&lt;/object&gt;&lt;object type=&quot;3&quot; unique_id=&quot;59309&quot;&gt;&lt;property id=&quot;20148&quot; value=&quot;5&quot;/&gt;&lt;property id=&quot;20300&quot; value=&quot;Slide 11 - &amp;quot;ListView&amp;quot;&quot;/&gt;&lt;property id=&quot;20307&quot; value=&quot;432&quot;/&gt;&lt;/object&gt;&lt;object type=&quot;3&quot; unique_id=&quot;59361&quot;&gt;&lt;property id=&quot;20148&quot; value=&quot;5&quot;/&gt;&lt;property id=&quot;20300&quot; value=&quot;Slide 12 - &amp;quot;ListView&amp;quot;&quot;/&gt;&lt;property id=&quot;20307&quot; value=&quot;433&quot;/&gt;&lt;/object&gt;&lt;object type=&quot;3&quot; unique_id=&quot;59434&quot;&gt;&lt;property id=&quot;20148&quot; value=&quot;5&quot;/&gt;&lt;property id=&quot;20300&quot; value=&quot;Slide 13 - &amp;quot;ListView&amp;quot;&quot;/&gt;&lt;property id=&quot;20307&quot; value=&quot;434&quot;/&gt;&lt;/object&gt;&lt;object type=&quot;3&quot; unique_id=&quot;59435&quot;&gt;&lt;property id=&quot;20148&quot; value=&quot;5&quot;/&gt;&lt;property id=&quot;20300&quot; value=&quot;Slide 14 - &amp;quot;ListView&amp;quot;&quot;/&gt;&lt;property id=&quot;20307&quot; value=&quot;435&quot;/&gt;&lt;/object&gt;&lt;object type=&quot;3&quot; unique_id=&quot;59556&quot;&gt;&lt;property id=&quot;20148&quot; value=&quot;5&quot;/&gt;&lt;property id=&quot;20300&quot; value=&quot;Slide 15 - &amp;quot;Android Konum Uygulamaları&amp;quot;&quot;/&gt;&lt;property id=&quot;20307&quot; value=&quot;436&quot;/&gt;&lt;/object&gt;&lt;object type=&quot;3&quot; unique_id=&quot;59557&quot;&gt;&lt;property id=&quot;20148&quot; value=&quot;5&quot;/&gt;&lt;property id=&quot;20300&quot; value=&quot;Slide 16 - &amp;quot;Android Konum Uygulamaları&amp;quot;&quot;/&gt;&lt;property id=&quot;20307&quot; value=&quot;437&quot;/&gt;&lt;/object&gt;&lt;object type=&quot;3&quot; unique_id=&quot;59558&quot;&gt;&lt;property id=&quot;20148&quot; value=&quot;5&quot;/&gt;&lt;property id=&quot;20300&quot; value=&quot;Slide 17 - &amp;quot;Android Konum Uygulamaları&amp;quot;&quot;/&gt;&lt;property id=&quot;20307&quot; value=&quot;438&quot;/&gt;&lt;/object&gt;&lt;object type=&quot;3&quot; unique_id=&quot;59559&quot;&gt;&lt;property id=&quot;20148&quot; value=&quot;5&quot;/&gt;&lt;property id=&quot;20300&quot; value=&quot;Slide 18 - &amp;quot;Android Konum Uygulamaları&amp;quot;&quot;/&gt;&lt;property id=&quot;20307&quot; value=&quot;439&quot;/&gt;&lt;/object&gt;&lt;object type=&quot;3&quot; unique_id=&quot;59704&quot;&gt;&lt;property id=&quot;20148&quot; value=&quot;5&quot;/&gt;&lt;property id=&quot;20300&quot; value=&quot;Slide 19 - &amp;quot;Android Konum Uygulamaları&amp;quot;&quot;/&gt;&lt;property id=&quot;20307&quot; value=&quot;440&quot;/&gt;&lt;/object&gt;&lt;object type=&quot;3&quot; unique_id=&quot;59705&quot;&gt;&lt;property id=&quot;20148&quot; value=&quot;5&quot;/&gt;&lt;property id=&quot;20300&quot; value=&quot;Slide 20 - &amp;quot;Android Konum Uygulamaları&amp;quot;&quot;/&gt;&lt;property id=&quot;20307&quot; value=&quot;441&quot;/&gt;&lt;/object&gt;&lt;object type=&quot;3&quot; unique_id=&quot;59836&quot;&gt;&lt;property id=&quot;20148&quot; value=&quot;5&quot;/&gt;&lt;property id=&quot;20300&quot; value=&quot;Slide 21 - &amp;quot;Android Konum Uygulamaları&amp;quot;&quot;/&gt;&lt;property id=&quot;20307&quot; value=&quot;44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62-dots">
  <a:themeElements>
    <a:clrScheme name="m62-dots 13">
      <a:dk1>
        <a:srgbClr val="003300"/>
      </a:dk1>
      <a:lt1>
        <a:srgbClr val="FFFFFF"/>
      </a:lt1>
      <a:dk2>
        <a:srgbClr val="FFFFFF"/>
      </a:dk2>
      <a:lt2>
        <a:srgbClr val="808080"/>
      </a:lt2>
      <a:accent1>
        <a:srgbClr val="239BA6"/>
      </a:accent1>
      <a:accent2>
        <a:srgbClr val="1F5126"/>
      </a:accent2>
      <a:accent3>
        <a:srgbClr val="FFFFFF"/>
      </a:accent3>
      <a:accent4>
        <a:srgbClr val="002A00"/>
      </a:accent4>
      <a:accent5>
        <a:srgbClr val="ACCBD0"/>
      </a:accent5>
      <a:accent6>
        <a:srgbClr val="1B4921"/>
      </a:accent6>
      <a:hlink>
        <a:srgbClr val="559085"/>
      </a:hlink>
      <a:folHlink>
        <a:srgbClr val="99CC00"/>
      </a:folHlink>
    </a:clrScheme>
    <a:fontScheme name="m62-do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62-do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do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do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do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do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do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13">
        <a:dk1>
          <a:srgbClr val="003300"/>
        </a:dk1>
        <a:lt1>
          <a:srgbClr val="FFFFFF"/>
        </a:lt1>
        <a:dk2>
          <a:srgbClr val="FFFFFF"/>
        </a:dk2>
        <a:lt2>
          <a:srgbClr val="808080"/>
        </a:lt2>
        <a:accent1>
          <a:srgbClr val="239BA6"/>
        </a:accent1>
        <a:accent2>
          <a:srgbClr val="1F5126"/>
        </a:accent2>
        <a:accent3>
          <a:srgbClr val="FFFFFF"/>
        </a:accent3>
        <a:accent4>
          <a:srgbClr val="002A00"/>
        </a:accent4>
        <a:accent5>
          <a:srgbClr val="ACCBD0"/>
        </a:accent5>
        <a:accent6>
          <a:srgbClr val="1B4921"/>
        </a:accent6>
        <a:hlink>
          <a:srgbClr val="559085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t’s not the design of your template">
  <a:themeElements>
    <a:clrScheme name="1_It’s not the design of your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135971"/>
      </a:hlink>
      <a:folHlink>
        <a:srgbClr val="99CC00"/>
      </a:folHlink>
    </a:clrScheme>
    <a:fontScheme name="1_It’s not the design of your template">
      <a:majorFont>
        <a:latin typeface="Neo Sans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t’s not the design of you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13597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m62-dots</Template>
  <TotalTime>7282</TotalTime>
  <Words>433</Words>
  <Application>Microsoft Office PowerPoint</Application>
  <PresentationFormat>Ekran Gösterisi (4:3)</PresentationFormat>
  <Paragraphs>94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19</vt:i4>
      </vt:variant>
    </vt:vector>
  </HeadingPairs>
  <TitlesOfParts>
    <vt:vector size="31" baseType="lpstr">
      <vt:lpstr>Arial</vt:lpstr>
      <vt:lpstr>Arial Narrow</vt:lpstr>
      <vt:lpstr>Arial Unicode MS</vt:lpstr>
      <vt:lpstr>Calibri</vt:lpstr>
      <vt:lpstr>Consolas</vt:lpstr>
      <vt:lpstr>Courier New</vt:lpstr>
      <vt:lpstr>Gill Sans MT</vt:lpstr>
      <vt:lpstr>Neo Sans</vt:lpstr>
      <vt:lpstr>Times New Roman</vt:lpstr>
      <vt:lpstr>Verdana</vt:lpstr>
      <vt:lpstr>m62-dots</vt:lpstr>
      <vt:lpstr>1_It’s not the design of your template</vt:lpstr>
      <vt:lpstr>BSM447 – MOBİL UYGULAMA GELİŞTİRME</vt:lpstr>
      <vt:lpstr>Web Servisi</vt:lpstr>
      <vt:lpstr>Web Servisi</vt:lpstr>
      <vt:lpstr>Web Servisleri Türleri</vt:lpstr>
      <vt:lpstr>SOAP</vt:lpstr>
      <vt:lpstr>SOAP</vt:lpstr>
      <vt:lpstr>Rest</vt:lpstr>
      <vt:lpstr>JSON</vt:lpstr>
      <vt:lpstr>JSON</vt:lpstr>
      <vt:lpstr>JSON Söz Dizim Kuralları</vt:lpstr>
      <vt:lpstr>JSON Söz Dizileri</vt:lpstr>
      <vt:lpstr>Android JSON verisi okuma</vt:lpstr>
      <vt:lpstr>JSON Verisi </vt:lpstr>
      <vt:lpstr>JSON Verisi Çekme</vt:lpstr>
      <vt:lpstr>JSON Verisi Çekme</vt:lpstr>
      <vt:lpstr>JSON Verisi Çekme</vt:lpstr>
      <vt:lpstr>JSON Verisi Çekme</vt:lpstr>
      <vt:lpstr>JSON Verisi Çekme</vt:lpstr>
      <vt:lpstr>Android Konum Uygulamaları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Hp</dc:creator>
  <cp:lastModifiedBy>Nevzat TAŞBAŞI</cp:lastModifiedBy>
  <cp:revision>306</cp:revision>
  <cp:lastPrinted>2015-01-22T10:39:44Z</cp:lastPrinted>
  <dcterms:created xsi:type="dcterms:W3CDTF">2013-09-21T15:44:56Z</dcterms:created>
  <dcterms:modified xsi:type="dcterms:W3CDTF">2017-11-21T15:52:30Z</dcterms:modified>
</cp:coreProperties>
</file>