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50"/>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4" r:id="rId39"/>
    <p:sldId id="295" r:id="rId40"/>
    <p:sldId id="296" r:id="rId41"/>
    <p:sldId id="297" r:id="rId42"/>
    <p:sldId id="298" r:id="rId43"/>
    <p:sldId id="299" r:id="rId44"/>
    <p:sldId id="300" r:id="rId45"/>
    <p:sldId id="301" r:id="rId46"/>
    <p:sldId id="302" r:id="rId47"/>
    <p:sldId id="303" r:id="rId48"/>
    <p:sldId id="292" r:id="rId49"/>
  </p:sldIdLst>
  <p:sldSz cx="9144000" cy="6858000" type="screen4x3"/>
  <p:notesSz cx="6858000" cy="9144000"/>
  <p:custDataLst>
    <p:tags r:id="rId51"/>
  </p:custDataLst>
  <p:defaultTextStyle>
    <a:defPPr>
      <a:defRPr lang="en-GB"/>
    </a:defPPr>
    <a:lvl1pPr algn="l" rtl="0" fontAlgn="base">
      <a:spcBef>
        <a:spcPct val="0"/>
      </a:spcBef>
      <a:spcAft>
        <a:spcPct val="0"/>
      </a:spcAft>
      <a:defRPr sz="2400" kern="1200">
        <a:solidFill>
          <a:schemeClr val="tx1"/>
        </a:solidFill>
        <a:latin typeface="Arial Narrow" pitchFamily="34" charset="0"/>
        <a:ea typeface="+mn-ea"/>
        <a:cs typeface="+mn-cs"/>
      </a:defRPr>
    </a:lvl1pPr>
    <a:lvl2pPr marL="457200" algn="l" rtl="0" fontAlgn="base">
      <a:spcBef>
        <a:spcPct val="0"/>
      </a:spcBef>
      <a:spcAft>
        <a:spcPct val="0"/>
      </a:spcAft>
      <a:defRPr sz="2400" kern="1200">
        <a:solidFill>
          <a:schemeClr val="tx1"/>
        </a:solidFill>
        <a:latin typeface="Arial Narrow" pitchFamily="34" charset="0"/>
        <a:ea typeface="+mn-ea"/>
        <a:cs typeface="+mn-cs"/>
      </a:defRPr>
    </a:lvl2pPr>
    <a:lvl3pPr marL="914400" algn="l" rtl="0" fontAlgn="base">
      <a:spcBef>
        <a:spcPct val="0"/>
      </a:spcBef>
      <a:spcAft>
        <a:spcPct val="0"/>
      </a:spcAft>
      <a:defRPr sz="2400" kern="1200">
        <a:solidFill>
          <a:schemeClr val="tx1"/>
        </a:solidFill>
        <a:latin typeface="Arial Narrow" pitchFamily="34" charset="0"/>
        <a:ea typeface="+mn-ea"/>
        <a:cs typeface="+mn-cs"/>
      </a:defRPr>
    </a:lvl3pPr>
    <a:lvl4pPr marL="1371600" algn="l" rtl="0" fontAlgn="base">
      <a:spcBef>
        <a:spcPct val="0"/>
      </a:spcBef>
      <a:spcAft>
        <a:spcPct val="0"/>
      </a:spcAft>
      <a:defRPr sz="2400" kern="1200">
        <a:solidFill>
          <a:schemeClr val="tx1"/>
        </a:solidFill>
        <a:latin typeface="Arial Narrow" pitchFamily="34" charset="0"/>
        <a:ea typeface="+mn-ea"/>
        <a:cs typeface="+mn-cs"/>
      </a:defRPr>
    </a:lvl4pPr>
    <a:lvl5pPr marL="1828800" algn="l" rtl="0" fontAlgn="base">
      <a:spcBef>
        <a:spcPct val="0"/>
      </a:spcBef>
      <a:spcAft>
        <a:spcPct val="0"/>
      </a:spcAft>
      <a:defRPr sz="2400" kern="1200">
        <a:solidFill>
          <a:schemeClr val="tx1"/>
        </a:solidFill>
        <a:latin typeface="Arial Narrow" pitchFamily="34" charset="0"/>
        <a:ea typeface="+mn-ea"/>
        <a:cs typeface="+mn-cs"/>
      </a:defRPr>
    </a:lvl5pPr>
    <a:lvl6pPr marL="2286000" algn="l" defTabSz="914400" rtl="0" eaLnBrk="1" latinLnBrk="0" hangingPunct="1">
      <a:defRPr sz="2400" kern="1200">
        <a:solidFill>
          <a:schemeClr val="tx1"/>
        </a:solidFill>
        <a:latin typeface="Arial Narrow" pitchFamily="34" charset="0"/>
        <a:ea typeface="+mn-ea"/>
        <a:cs typeface="+mn-cs"/>
      </a:defRPr>
    </a:lvl6pPr>
    <a:lvl7pPr marL="2743200" algn="l" defTabSz="914400" rtl="0" eaLnBrk="1" latinLnBrk="0" hangingPunct="1">
      <a:defRPr sz="2400" kern="1200">
        <a:solidFill>
          <a:schemeClr val="tx1"/>
        </a:solidFill>
        <a:latin typeface="Arial Narrow" pitchFamily="34" charset="0"/>
        <a:ea typeface="+mn-ea"/>
        <a:cs typeface="+mn-cs"/>
      </a:defRPr>
    </a:lvl7pPr>
    <a:lvl8pPr marL="3200400" algn="l" defTabSz="914400" rtl="0" eaLnBrk="1" latinLnBrk="0" hangingPunct="1">
      <a:defRPr sz="2400" kern="1200">
        <a:solidFill>
          <a:schemeClr val="tx1"/>
        </a:solidFill>
        <a:latin typeface="Arial Narrow" pitchFamily="34" charset="0"/>
        <a:ea typeface="+mn-ea"/>
        <a:cs typeface="+mn-cs"/>
      </a:defRPr>
    </a:lvl8pPr>
    <a:lvl9pPr marL="3657600" algn="l" defTabSz="914400" rtl="0" eaLnBrk="1" latinLnBrk="0" hangingPunct="1">
      <a:defRPr sz="2400" kern="1200">
        <a:solidFill>
          <a:schemeClr val="tx1"/>
        </a:solidFill>
        <a:latin typeface="Arial Narrow"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Orta Stil 3 - Vurgu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tags" Target="tags/tag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GB" altLang="tr-TR"/>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GB" altLang="tr-TR"/>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tr-TR" smtClean="0"/>
              <a:t>Click to edit Master text styles</a:t>
            </a:r>
          </a:p>
          <a:p>
            <a:pPr lvl="1"/>
            <a:r>
              <a:rPr lang="en-GB" altLang="tr-TR" smtClean="0"/>
              <a:t>Second level</a:t>
            </a:r>
          </a:p>
          <a:p>
            <a:pPr lvl="2"/>
            <a:r>
              <a:rPr lang="en-GB" altLang="tr-TR" smtClean="0"/>
              <a:t>Third level</a:t>
            </a:r>
          </a:p>
          <a:p>
            <a:pPr lvl="3"/>
            <a:r>
              <a:rPr lang="en-GB" altLang="tr-TR" smtClean="0"/>
              <a:t>Fourth level</a:t>
            </a:r>
          </a:p>
          <a:p>
            <a:pPr lvl="4"/>
            <a:r>
              <a:rPr lang="en-GB" altLang="tr-TR"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GB" altLang="tr-TR"/>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D6841615-2ABA-4596-AE3F-83940D3A63DD}" type="slidenum">
              <a:rPr lang="en-GB" altLang="tr-TR"/>
              <a:pPr/>
              <a:t>‹#›</a:t>
            </a:fld>
            <a:endParaRPr lang="en-GB" altLang="tr-TR"/>
          </a:p>
        </p:txBody>
      </p:sp>
    </p:spTree>
    <p:extLst>
      <p:ext uri="{BB962C8B-B14F-4D97-AF65-F5344CB8AC3E}">
        <p14:creationId xmlns:p14="http://schemas.microsoft.com/office/powerpoint/2010/main" val="4539500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Başlık Slaydı">
    <p:spTree>
      <p:nvGrpSpPr>
        <p:cNvPr id="1" name=""/>
        <p:cNvGrpSpPr/>
        <p:nvPr/>
      </p:nvGrpSpPr>
      <p:grpSpPr>
        <a:xfrm>
          <a:off x="0" y="0"/>
          <a:ext cx="0" cy="0"/>
          <a:chOff x="0" y="0"/>
          <a:chExt cx="0" cy="0"/>
        </a:xfrm>
      </p:grpSpPr>
      <p:pic>
        <p:nvPicPr>
          <p:cNvPr id="3080" name="Picture 8" descr="Te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075" name="Rectangle 3"/>
          <p:cNvSpPr>
            <a:spLocks noGrp="1" noChangeArrowheads="1"/>
          </p:cNvSpPr>
          <p:nvPr>
            <p:ph type="ctrTitle"/>
          </p:nvPr>
        </p:nvSpPr>
        <p:spPr>
          <a:xfrm>
            <a:off x="1692275" y="2538413"/>
            <a:ext cx="6407150" cy="890587"/>
          </a:xfrm>
        </p:spPr>
        <p:txBody>
          <a:bodyPr/>
          <a:lstStyle>
            <a:lvl1pPr>
              <a:defRPr/>
            </a:lvl1pPr>
          </a:lstStyle>
          <a:p>
            <a:pPr lvl="0"/>
            <a:r>
              <a:rPr lang="tr-TR" altLang="tr-TR" noProof="0" smtClean="0"/>
              <a:t>Asıl başlık stili için tıklatın</a:t>
            </a:r>
            <a:endParaRPr lang="en-GB" altLang="tr-TR" noProof="0" smtClean="0"/>
          </a:p>
        </p:txBody>
      </p:sp>
      <p:sp>
        <p:nvSpPr>
          <p:cNvPr id="3076" name="Rectangle 4"/>
          <p:cNvSpPr>
            <a:spLocks noGrp="1" noChangeArrowheads="1"/>
          </p:cNvSpPr>
          <p:nvPr>
            <p:ph type="subTitle" idx="1"/>
          </p:nvPr>
        </p:nvSpPr>
        <p:spPr>
          <a:xfrm>
            <a:off x="1692275" y="3402013"/>
            <a:ext cx="6400800" cy="792162"/>
          </a:xfrm>
        </p:spPr>
        <p:txBody>
          <a:bodyPr anchor="ctr"/>
          <a:lstStyle>
            <a:lvl1pPr marL="0" indent="0">
              <a:defRPr i="1">
                <a:solidFill>
                  <a:schemeClr val="bg1"/>
                </a:solidFill>
              </a:defRPr>
            </a:lvl1pPr>
          </a:lstStyle>
          <a:p>
            <a:pPr lvl="0"/>
            <a:r>
              <a:rPr lang="tr-TR" altLang="tr-TR" noProof="0" smtClean="0"/>
              <a:t>Asıl alt başlık stilini düzenlemek için tıklatın</a:t>
            </a:r>
            <a:endParaRPr lang="en-GB" altLang="tr-TR" noProof="0" smtClean="0"/>
          </a:p>
        </p:txBody>
      </p:sp>
      <p:sp>
        <p:nvSpPr>
          <p:cNvPr id="3077" name="Rectangle 5"/>
          <p:cNvSpPr>
            <a:spLocks noGrp="1" noChangeArrowheads="1"/>
          </p:cNvSpPr>
          <p:nvPr>
            <p:ph type="dt" sz="half" idx="2"/>
          </p:nvPr>
        </p:nvSpPr>
        <p:spPr>
          <a:extLst>
            <a:ext uri="{91240B29-F687-4F45-9708-019B960494DF}">
              <a14:hiddenLine xmlns:a14="http://schemas.microsoft.com/office/drawing/2010/main" w="9525" algn="ctr">
                <a:solidFill>
                  <a:schemeClr val="tx1"/>
                </a:solidFill>
                <a:miter lim="800000"/>
                <a:headEnd/>
                <a:tailEnd/>
              </a14:hiddenLine>
            </a:ext>
          </a:extLst>
        </p:spPr>
        <p:txBody>
          <a:bodyPr/>
          <a:lstStyle>
            <a:lvl1pPr>
              <a:defRPr>
                <a:solidFill>
                  <a:schemeClr val="bg1"/>
                </a:solidFill>
              </a:defRPr>
            </a:lvl1pPr>
          </a:lstStyle>
          <a:p>
            <a:endParaRPr lang="en-GB" altLang="tr-TR"/>
          </a:p>
        </p:txBody>
      </p:sp>
      <p:sp>
        <p:nvSpPr>
          <p:cNvPr id="3078" name="Rectangle 6"/>
          <p:cNvSpPr>
            <a:spLocks noGrp="1" noChangeArrowheads="1"/>
          </p:cNvSpPr>
          <p:nvPr>
            <p:ph type="ftr" sz="quarter" idx="3"/>
          </p:nvPr>
        </p:nvSpPr>
        <p:spPr>
          <a:extLst>
            <a:ext uri="{91240B29-F687-4F45-9708-019B960494DF}">
              <a14:hiddenLine xmlns:a14="http://schemas.microsoft.com/office/drawing/2010/main" w="9525" algn="ctr">
                <a:solidFill>
                  <a:schemeClr val="tx1"/>
                </a:solidFill>
                <a:miter lim="800000"/>
                <a:headEnd/>
                <a:tailEnd/>
              </a14:hiddenLine>
            </a:ext>
          </a:extLst>
        </p:spPr>
        <p:txBody>
          <a:bodyPr/>
          <a:lstStyle>
            <a:lvl1pPr>
              <a:defRPr>
                <a:solidFill>
                  <a:schemeClr val="bg1"/>
                </a:solidFill>
              </a:defRPr>
            </a:lvl1pPr>
          </a:lstStyle>
          <a:p>
            <a:endParaRPr lang="en-GB" altLang="tr-TR"/>
          </a:p>
        </p:txBody>
      </p:sp>
      <p:sp>
        <p:nvSpPr>
          <p:cNvPr id="3079" name="Rectangle 7"/>
          <p:cNvSpPr>
            <a:spLocks noGrp="1" noChangeArrowheads="1"/>
          </p:cNvSpPr>
          <p:nvPr>
            <p:ph type="sldNum" sz="quarter" idx="4"/>
          </p:nvPr>
        </p:nvSpPr>
        <p:spPr>
          <a:extLst>
            <a:ext uri="{91240B29-F687-4F45-9708-019B960494DF}">
              <a14:hiddenLine xmlns:a14="http://schemas.microsoft.com/office/drawing/2010/main" w="9525" algn="ctr">
                <a:solidFill>
                  <a:schemeClr val="tx1"/>
                </a:solidFill>
                <a:miter lim="800000"/>
                <a:headEnd/>
                <a:tailEnd/>
              </a14:hiddenLine>
            </a:ext>
          </a:extLst>
        </p:spPr>
        <p:txBody>
          <a:bodyPr/>
          <a:lstStyle>
            <a:lvl1pPr>
              <a:defRPr>
                <a:solidFill>
                  <a:schemeClr val="bg1"/>
                </a:solidFill>
              </a:defRPr>
            </a:lvl1pPr>
          </a:lstStyle>
          <a:p>
            <a:fld id="{D4CAE41E-AA23-4B77-A6E0-E9D0A1E3A420}" type="slidenum">
              <a:rPr lang="en-GB" altLang="tr-TR"/>
              <a:pPr/>
              <a:t>‹#›</a:t>
            </a:fld>
            <a:endParaRPr lang="en-GB" altLang="tr-T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wipe(left)">
                                      <p:cBhvr>
                                        <p:cTn id="7" dur="500"/>
                                        <p:tgtEl>
                                          <p:spTgt spid="307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076">
                                            <p:txEl>
                                              <p:pRg st="0" end="0"/>
                                            </p:txEl>
                                          </p:spTgt>
                                        </p:tgtEl>
                                        <p:attrNameLst>
                                          <p:attrName>style.visibility</p:attrName>
                                        </p:attrNameLst>
                                      </p:cBhvr>
                                      <p:to>
                                        <p:strVal val="visible"/>
                                      </p:to>
                                    </p:set>
                                    <p:animEffect transition="in" filter="wipe(right)">
                                      <p:cBhvr>
                                        <p:cTn id="10" dur="500"/>
                                        <p:tgtEl>
                                          <p:spTgt spid="30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3076" grpId="0" build="p">
        <p:tmplLst>
          <p:tmpl lvl="1">
            <p:tnLst>
              <p:par>
                <p:cTn presetID="22" presetClass="entr" presetSubtype="2" fill="hold" nodeType="withEffect">
                  <p:stCondLst>
                    <p:cond delay="0"/>
                  </p:stCondLst>
                  <p:childTnLst>
                    <p:set>
                      <p:cBhvr>
                        <p:cTn dur="1" fill="hold">
                          <p:stCondLst>
                            <p:cond delay="0"/>
                          </p:stCondLst>
                        </p:cTn>
                        <p:tgtEl>
                          <p:spTgt spid="3076"/>
                        </p:tgtEl>
                        <p:attrNameLst>
                          <p:attrName>style.visibility</p:attrName>
                        </p:attrNameLst>
                      </p:cBhvr>
                      <p:to>
                        <p:strVal val="visible"/>
                      </p:to>
                    </p:set>
                    <p:animEffect transition="in" filter="wipe(right)">
                      <p:cBhvr>
                        <p:cTn dur="500"/>
                        <p:tgtEl>
                          <p:spTgt spid="3076"/>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endParaRPr lang="en-GB" altLang="tr-TR"/>
          </a:p>
        </p:txBody>
      </p:sp>
      <p:sp>
        <p:nvSpPr>
          <p:cNvPr id="5" name="Altbilgi Yer Tutucusu 4"/>
          <p:cNvSpPr>
            <a:spLocks noGrp="1"/>
          </p:cNvSpPr>
          <p:nvPr>
            <p:ph type="ftr" sz="quarter" idx="11"/>
          </p:nvPr>
        </p:nvSpPr>
        <p:spPr/>
        <p:txBody>
          <a:bodyPr/>
          <a:lstStyle>
            <a:lvl1pPr>
              <a:defRPr/>
            </a:lvl1pPr>
          </a:lstStyle>
          <a:p>
            <a:endParaRPr lang="en-GB" altLang="tr-TR"/>
          </a:p>
        </p:txBody>
      </p:sp>
      <p:sp>
        <p:nvSpPr>
          <p:cNvPr id="6" name="Slayt Numarası Yer Tutucusu 5"/>
          <p:cNvSpPr>
            <a:spLocks noGrp="1"/>
          </p:cNvSpPr>
          <p:nvPr>
            <p:ph type="sldNum" sz="quarter" idx="12"/>
          </p:nvPr>
        </p:nvSpPr>
        <p:spPr/>
        <p:txBody>
          <a:bodyPr/>
          <a:lstStyle>
            <a:lvl1pPr>
              <a:defRPr/>
            </a:lvl1pPr>
          </a:lstStyle>
          <a:p>
            <a:fld id="{9A14119A-278C-400D-80E9-64AFCA1DF72A}" type="slidenum">
              <a:rPr lang="en-GB" altLang="tr-TR"/>
              <a:pPr/>
              <a:t>‹#›</a:t>
            </a:fld>
            <a:endParaRPr lang="en-GB" altLang="tr-TR"/>
          </a:p>
        </p:txBody>
      </p:sp>
    </p:spTree>
    <p:extLst>
      <p:ext uri="{BB962C8B-B14F-4D97-AF65-F5344CB8AC3E}">
        <p14:creationId xmlns:p14="http://schemas.microsoft.com/office/powerpoint/2010/main" val="476516657"/>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65113"/>
            <a:ext cx="2057400" cy="5602287"/>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65113"/>
            <a:ext cx="6019800" cy="5602287"/>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endParaRPr lang="en-GB" altLang="tr-TR"/>
          </a:p>
        </p:txBody>
      </p:sp>
      <p:sp>
        <p:nvSpPr>
          <p:cNvPr id="5" name="Altbilgi Yer Tutucusu 4"/>
          <p:cNvSpPr>
            <a:spLocks noGrp="1"/>
          </p:cNvSpPr>
          <p:nvPr>
            <p:ph type="ftr" sz="quarter" idx="11"/>
          </p:nvPr>
        </p:nvSpPr>
        <p:spPr/>
        <p:txBody>
          <a:bodyPr/>
          <a:lstStyle>
            <a:lvl1pPr>
              <a:defRPr/>
            </a:lvl1pPr>
          </a:lstStyle>
          <a:p>
            <a:endParaRPr lang="en-GB" altLang="tr-TR"/>
          </a:p>
        </p:txBody>
      </p:sp>
      <p:sp>
        <p:nvSpPr>
          <p:cNvPr id="6" name="Slayt Numarası Yer Tutucusu 5"/>
          <p:cNvSpPr>
            <a:spLocks noGrp="1"/>
          </p:cNvSpPr>
          <p:nvPr>
            <p:ph type="sldNum" sz="quarter" idx="12"/>
          </p:nvPr>
        </p:nvSpPr>
        <p:spPr/>
        <p:txBody>
          <a:bodyPr/>
          <a:lstStyle>
            <a:lvl1pPr>
              <a:defRPr/>
            </a:lvl1pPr>
          </a:lstStyle>
          <a:p>
            <a:fld id="{36D713ED-713E-4963-B9C4-19E59CF87FB1}" type="slidenum">
              <a:rPr lang="en-GB" altLang="tr-TR"/>
              <a:pPr/>
              <a:t>‹#›</a:t>
            </a:fld>
            <a:endParaRPr lang="en-GB" altLang="tr-TR"/>
          </a:p>
        </p:txBody>
      </p:sp>
    </p:spTree>
    <p:extLst>
      <p:ext uri="{BB962C8B-B14F-4D97-AF65-F5344CB8AC3E}">
        <p14:creationId xmlns:p14="http://schemas.microsoft.com/office/powerpoint/2010/main" val="2925554226"/>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a:prstGeom prst="rect">
            <a:avLst/>
          </a:prstGeo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smtClean="0"/>
              <a:t>Asıl alt başlık stilini düzenlemek için tıklatın</a:t>
            </a:r>
            <a:endParaRPr lang="tr-TR"/>
          </a:p>
        </p:txBody>
      </p:sp>
    </p:spTree>
    <p:extLst>
      <p:ext uri="{BB962C8B-B14F-4D97-AF65-F5344CB8AC3E}">
        <p14:creationId xmlns:p14="http://schemas.microsoft.com/office/powerpoint/2010/main" val="934066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a:prstGeom prst="rect">
            <a:avLst/>
          </a:prstGeom>
        </p:spPr>
        <p:txBody>
          <a:bodyPr/>
          <a:lstStyle/>
          <a:p>
            <a:r>
              <a:rPr lang="tr-TR" smtClean="0"/>
              <a:t>Asıl başlık stili için tıklatın</a:t>
            </a:r>
            <a:endParaRPr lang="tr-TR"/>
          </a:p>
        </p:txBody>
      </p:sp>
      <p:sp>
        <p:nvSpPr>
          <p:cNvPr id="3" name="İçerik Yer Tutucusu 2"/>
          <p:cNvSpPr>
            <a:spLocks noGrp="1"/>
          </p:cNvSpPr>
          <p:nvPr>
            <p:ph idx="1"/>
          </p:nvPr>
        </p:nvSpPr>
        <p:spPr>
          <a:xfrm>
            <a:off x="457200" y="1600200"/>
            <a:ext cx="8229600" cy="4525963"/>
          </a:xfrm>
          <a:prstGeom prst="rect">
            <a:avLst/>
          </a:prstGeo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extLst>
      <p:ext uri="{BB962C8B-B14F-4D97-AF65-F5344CB8AC3E}">
        <p14:creationId xmlns:p14="http://schemas.microsoft.com/office/powerpoint/2010/main" val="4093647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Tree>
    <p:extLst>
      <p:ext uri="{BB962C8B-B14F-4D97-AF65-F5344CB8AC3E}">
        <p14:creationId xmlns:p14="http://schemas.microsoft.com/office/powerpoint/2010/main" val="2252867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a:prstGeom prst="rect">
            <a:avLst/>
          </a:prstGeom>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extLst>
      <p:ext uri="{BB962C8B-B14F-4D97-AF65-F5344CB8AC3E}">
        <p14:creationId xmlns:p14="http://schemas.microsoft.com/office/powerpoint/2010/main" val="1631248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a:prstGeom prst="rect">
            <a:avLst/>
          </a:prstGeom>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extLst>
      <p:ext uri="{BB962C8B-B14F-4D97-AF65-F5344CB8AC3E}">
        <p14:creationId xmlns:p14="http://schemas.microsoft.com/office/powerpoint/2010/main" val="731650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a:prstGeom prst="rect">
            <a:avLst/>
          </a:prstGeom>
        </p:spPr>
        <p:txBody>
          <a:bodyPr/>
          <a:lstStyle/>
          <a:p>
            <a:r>
              <a:rPr lang="tr-TR" smtClean="0"/>
              <a:t>Asıl başlık stili için tıklatın</a:t>
            </a:r>
            <a:endParaRPr lang="tr-TR"/>
          </a:p>
        </p:txBody>
      </p:sp>
    </p:spTree>
    <p:extLst>
      <p:ext uri="{BB962C8B-B14F-4D97-AF65-F5344CB8AC3E}">
        <p14:creationId xmlns:p14="http://schemas.microsoft.com/office/powerpoint/2010/main" val="959666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extLst>
      <p:ext uri="{BB962C8B-B14F-4D97-AF65-F5344CB8AC3E}">
        <p14:creationId xmlns:p14="http://schemas.microsoft.com/office/powerpoint/2010/main" val="8382319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a:prstGeom prst="rect">
            <a:avLst/>
          </a:prstGeo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Tree>
    <p:extLst>
      <p:ext uri="{BB962C8B-B14F-4D97-AF65-F5344CB8AC3E}">
        <p14:creationId xmlns:p14="http://schemas.microsoft.com/office/powerpoint/2010/main" val="4274591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endParaRPr lang="en-GB" altLang="tr-TR"/>
          </a:p>
        </p:txBody>
      </p:sp>
      <p:sp>
        <p:nvSpPr>
          <p:cNvPr id="5" name="Altbilgi Yer Tutucusu 4"/>
          <p:cNvSpPr>
            <a:spLocks noGrp="1"/>
          </p:cNvSpPr>
          <p:nvPr>
            <p:ph type="ftr" sz="quarter" idx="11"/>
          </p:nvPr>
        </p:nvSpPr>
        <p:spPr/>
        <p:txBody>
          <a:bodyPr/>
          <a:lstStyle>
            <a:lvl1pPr>
              <a:defRPr/>
            </a:lvl1pPr>
          </a:lstStyle>
          <a:p>
            <a:endParaRPr lang="en-GB" altLang="tr-TR"/>
          </a:p>
        </p:txBody>
      </p:sp>
      <p:sp>
        <p:nvSpPr>
          <p:cNvPr id="6" name="Slayt Numarası Yer Tutucusu 5"/>
          <p:cNvSpPr>
            <a:spLocks noGrp="1"/>
          </p:cNvSpPr>
          <p:nvPr>
            <p:ph type="sldNum" sz="quarter" idx="12"/>
          </p:nvPr>
        </p:nvSpPr>
        <p:spPr/>
        <p:txBody>
          <a:bodyPr/>
          <a:lstStyle>
            <a:lvl1pPr>
              <a:defRPr/>
            </a:lvl1pPr>
          </a:lstStyle>
          <a:p>
            <a:fld id="{834736F6-E8A3-4027-8256-1553124FC818}" type="slidenum">
              <a:rPr lang="en-GB" altLang="tr-TR"/>
              <a:pPr/>
              <a:t>‹#›</a:t>
            </a:fld>
            <a:endParaRPr lang="en-GB" altLang="tr-TR"/>
          </a:p>
        </p:txBody>
      </p:sp>
    </p:spTree>
    <p:extLst>
      <p:ext uri="{BB962C8B-B14F-4D97-AF65-F5344CB8AC3E}">
        <p14:creationId xmlns:p14="http://schemas.microsoft.com/office/powerpoint/2010/main" val="911808843"/>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a:prstGeom prst="rect">
            <a:avLst/>
          </a:prstGeo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Tree>
    <p:extLst>
      <p:ext uri="{BB962C8B-B14F-4D97-AF65-F5344CB8AC3E}">
        <p14:creationId xmlns:p14="http://schemas.microsoft.com/office/powerpoint/2010/main" val="33604514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a:prstGeom prst="rect">
            <a:avLst/>
          </a:prstGeom>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1600200"/>
            <a:ext cx="8229600" cy="4525963"/>
          </a:xfrm>
          <a:prstGeom prst="rect">
            <a:avLst/>
          </a:prstGeo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extLst>
      <p:ext uri="{BB962C8B-B14F-4D97-AF65-F5344CB8AC3E}">
        <p14:creationId xmlns:p14="http://schemas.microsoft.com/office/powerpoint/2010/main" val="10270701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a:prstGeom prst="rect">
            <a:avLst/>
          </a:prstGeo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a:prstGeom prst="rect">
            <a:avLst/>
          </a:prstGeo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extLst>
      <p:ext uri="{BB962C8B-B14F-4D97-AF65-F5344CB8AC3E}">
        <p14:creationId xmlns:p14="http://schemas.microsoft.com/office/powerpoint/2010/main" val="1014051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lvl1pPr>
              <a:defRPr/>
            </a:lvl1pPr>
          </a:lstStyle>
          <a:p>
            <a:endParaRPr lang="en-GB" altLang="tr-TR"/>
          </a:p>
        </p:txBody>
      </p:sp>
      <p:sp>
        <p:nvSpPr>
          <p:cNvPr id="5" name="Altbilgi Yer Tutucusu 4"/>
          <p:cNvSpPr>
            <a:spLocks noGrp="1"/>
          </p:cNvSpPr>
          <p:nvPr>
            <p:ph type="ftr" sz="quarter" idx="11"/>
          </p:nvPr>
        </p:nvSpPr>
        <p:spPr/>
        <p:txBody>
          <a:bodyPr/>
          <a:lstStyle>
            <a:lvl1pPr>
              <a:defRPr/>
            </a:lvl1pPr>
          </a:lstStyle>
          <a:p>
            <a:endParaRPr lang="en-GB" altLang="tr-TR"/>
          </a:p>
        </p:txBody>
      </p:sp>
      <p:sp>
        <p:nvSpPr>
          <p:cNvPr id="6" name="Slayt Numarası Yer Tutucusu 5"/>
          <p:cNvSpPr>
            <a:spLocks noGrp="1"/>
          </p:cNvSpPr>
          <p:nvPr>
            <p:ph type="sldNum" sz="quarter" idx="12"/>
          </p:nvPr>
        </p:nvSpPr>
        <p:spPr/>
        <p:txBody>
          <a:bodyPr/>
          <a:lstStyle>
            <a:lvl1pPr>
              <a:defRPr/>
            </a:lvl1pPr>
          </a:lstStyle>
          <a:p>
            <a:fld id="{43747977-80FB-43E0-9F48-199C10B79448}" type="slidenum">
              <a:rPr lang="en-GB" altLang="tr-TR"/>
              <a:pPr/>
              <a:t>‹#›</a:t>
            </a:fld>
            <a:endParaRPr lang="en-GB" altLang="tr-TR"/>
          </a:p>
        </p:txBody>
      </p:sp>
    </p:spTree>
    <p:extLst>
      <p:ext uri="{BB962C8B-B14F-4D97-AF65-F5344CB8AC3E}">
        <p14:creationId xmlns:p14="http://schemas.microsoft.com/office/powerpoint/2010/main" val="925866345"/>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3414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3414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lvl1pPr>
              <a:defRPr/>
            </a:lvl1pPr>
          </a:lstStyle>
          <a:p>
            <a:endParaRPr lang="en-GB" altLang="tr-TR"/>
          </a:p>
        </p:txBody>
      </p:sp>
      <p:sp>
        <p:nvSpPr>
          <p:cNvPr id="6" name="Altbilgi Yer Tutucusu 5"/>
          <p:cNvSpPr>
            <a:spLocks noGrp="1"/>
          </p:cNvSpPr>
          <p:nvPr>
            <p:ph type="ftr" sz="quarter" idx="11"/>
          </p:nvPr>
        </p:nvSpPr>
        <p:spPr/>
        <p:txBody>
          <a:bodyPr/>
          <a:lstStyle>
            <a:lvl1pPr>
              <a:defRPr/>
            </a:lvl1pPr>
          </a:lstStyle>
          <a:p>
            <a:endParaRPr lang="en-GB" altLang="tr-TR"/>
          </a:p>
        </p:txBody>
      </p:sp>
      <p:sp>
        <p:nvSpPr>
          <p:cNvPr id="7" name="Slayt Numarası Yer Tutucusu 6"/>
          <p:cNvSpPr>
            <a:spLocks noGrp="1"/>
          </p:cNvSpPr>
          <p:nvPr>
            <p:ph type="sldNum" sz="quarter" idx="12"/>
          </p:nvPr>
        </p:nvSpPr>
        <p:spPr/>
        <p:txBody>
          <a:bodyPr/>
          <a:lstStyle>
            <a:lvl1pPr>
              <a:defRPr/>
            </a:lvl1pPr>
          </a:lstStyle>
          <a:p>
            <a:fld id="{0C301580-1227-43EB-B0D7-B2D34675BD5F}" type="slidenum">
              <a:rPr lang="en-GB" altLang="tr-TR"/>
              <a:pPr/>
              <a:t>‹#›</a:t>
            </a:fld>
            <a:endParaRPr lang="en-GB" altLang="tr-TR"/>
          </a:p>
        </p:txBody>
      </p:sp>
    </p:spTree>
    <p:extLst>
      <p:ext uri="{BB962C8B-B14F-4D97-AF65-F5344CB8AC3E}">
        <p14:creationId xmlns:p14="http://schemas.microsoft.com/office/powerpoint/2010/main" val="718368821"/>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lvl1pPr>
              <a:defRPr/>
            </a:lvl1pPr>
          </a:lstStyle>
          <a:p>
            <a:endParaRPr lang="en-GB" altLang="tr-TR"/>
          </a:p>
        </p:txBody>
      </p:sp>
      <p:sp>
        <p:nvSpPr>
          <p:cNvPr id="8" name="Altbilgi Yer Tutucusu 7"/>
          <p:cNvSpPr>
            <a:spLocks noGrp="1"/>
          </p:cNvSpPr>
          <p:nvPr>
            <p:ph type="ftr" sz="quarter" idx="11"/>
          </p:nvPr>
        </p:nvSpPr>
        <p:spPr/>
        <p:txBody>
          <a:bodyPr/>
          <a:lstStyle>
            <a:lvl1pPr>
              <a:defRPr/>
            </a:lvl1pPr>
          </a:lstStyle>
          <a:p>
            <a:endParaRPr lang="en-GB" altLang="tr-TR"/>
          </a:p>
        </p:txBody>
      </p:sp>
      <p:sp>
        <p:nvSpPr>
          <p:cNvPr id="9" name="Slayt Numarası Yer Tutucusu 8"/>
          <p:cNvSpPr>
            <a:spLocks noGrp="1"/>
          </p:cNvSpPr>
          <p:nvPr>
            <p:ph type="sldNum" sz="quarter" idx="12"/>
          </p:nvPr>
        </p:nvSpPr>
        <p:spPr/>
        <p:txBody>
          <a:bodyPr/>
          <a:lstStyle>
            <a:lvl1pPr>
              <a:defRPr/>
            </a:lvl1pPr>
          </a:lstStyle>
          <a:p>
            <a:fld id="{DBBED82F-5FC0-4C5F-851F-089CB74B8B1A}" type="slidenum">
              <a:rPr lang="en-GB" altLang="tr-TR"/>
              <a:pPr/>
              <a:t>‹#›</a:t>
            </a:fld>
            <a:endParaRPr lang="en-GB" altLang="tr-TR"/>
          </a:p>
        </p:txBody>
      </p:sp>
    </p:spTree>
    <p:extLst>
      <p:ext uri="{BB962C8B-B14F-4D97-AF65-F5344CB8AC3E}">
        <p14:creationId xmlns:p14="http://schemas.microsoft.com/office/powerpoint/2010/main" val="1922681745"/>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lvl1pPr>
              <a:defRPr/>
            </a:lvl1pPr>
          </a:lstStyle>
          <a:p>
            <a:endParaRPr lang="en-GB" altLang="tr-TR"/>
          </a:p>
        </p:txBody>
      </p:sp>
      <p:sp>
        <p:nvSpPr>
          <p:cNvPr id="4" name="Altbilgi Yer Tutucusu 3"/>
          <p:cNvSpPr>
            <a:spLocks noGrp="1"/>
          </p:cNvSpPr>
          <p:nvPr>
            <p:ph type="ftr" sz="quarter" idx="11"/>
          </p:nvPr>
        </p:nvSpPr>
        <p:spPr/>
        <p:txBody>
          <a:bodyPr/>
          <a:lstStyle>
            <a:lvl1pPr>
              <a:defRPr/>
            </a:lvl1pPr>
          </a:lstStyle>
          <a:p>
            <a:endParaRPr lang="en-GB" altLang="tr-TR"/>
          </a:p>
        </p:txBody>
      </p:sp>
      <p:sp>
        <p:nvSpPr>
          <p:cNvPr id="5" name="Slayt Numarası Yer Tutucusu 4"/>
          <p:cNvSpPr>
            <a:spLocks noGrp="1"/>
          </p:cNvSpPr>
          <p:nvPr>
            <p:ph type="sldNum" sz="quarter" idx="12"/>
          </p:nvPr>
        </p:nvSpPr>
        <p:spPr/>
        <p:txBody>
          <a:bodyPr/>
          <a:lstStyle>
            <a:lvl1pPr>
              <a:defRPr/>
            </a:lvl1pPr>
          </a:lstStyle>
          <a:p>
            <a:fld id="{B6876C1D-0B95-4213-A266-2AC07A6D9B65}" type="slidenum">
              <a:rPr lang="en-GB" altLang="tr-TR"/>
              <a:pPr/>
              <a:t>‹#›</a:t>
            </a:fld>
            <a:endParaRPr lang="en-GB" altLang="tr-TR"/>
          </a:p>
        </p:txBody>
      </p:sp>
    </p:spTree>
    <p:extLst>
      <p:ext uri="{BB962C8B-B14F-4D97-AF65-F5344CB8AC3E}">
        <p14:creationId xmlns:p14="http://schemas.microsoft.com/office/powerpoint/2010/main" val="950128518"/>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lvl1pPr>
              <a:defRPr/>
            </a:lvl1pPr>
          </a:lstStyle>
          <a:p>
            <a:endParaRPr lang="en-GB" altLang="tr-TR"/>
          </a:p>
        </p:txBody>
      </p:sp>
      <p:sp>
        <p:nvSpPr>
          <p:cNvPr id="3" name="Altbilgi Yer Tutucusu 2"/>
          <p:cNvSpPr>
            <a:spLocks noGrp="1"/>
          </p:cNvSpPr>
          <p:nvPr>
            <p:ph type="ftr" sz="quarter" idx="11"/>
          </p:nvPr>
        </p:nvSpPr>
        <p:spPr/>
        <p:txBody>
          <a:bodyPr/>
          <a:lstStyle>
            <a:lvl1pPr>
              <a:defRPr/>
            </a:lvl1pPr>
          </a:lstStyle>
          <a:p>
            <a:endParaRPr lang="en-GB" altLang="tr-TR"/>
          </a:p>
        </p:txBody>
      </p:sp>
      <p:sp>
        <p:nvSpPr>
          <p:cNvPr id="4" name="Slayt Numarası Yer Tutucusu 3"/>
          <p:cNvSpPr>
            <a:spLocks noGrp="1"/>
          </p:cNvSpPr>
          <p:nvPr>
            <p:ph type="sldNum" sz="quarter" idx="12"/>
          </p:nvPr>
        </p:nvSpPr>
        <p:spPr/>
        <p:txBody>
          <a:bodyPr/>
          <a:lstStyle>
            <a:lvl1pPr>
              <a:defRPr/>
            </a:lvl1pPr>
          </a:lstStyle>
          <a:p>
            <a:fld id="{9E0CCE5E-42D8-4F7F-9574-1E0C6DFA88D2}" type="slidenum">
              <a:rPr lang="en-GB" altLang="tr-TR"/>
              <a:pPr/>
              <a:t>‹#›</a:t>
            </a:fld>
            <a:endParaRPr lang="en-GB" altLang="tr-TR"/>
          </a:p>
        </p:txBody>
      </p:sp>
    </p:spTree>
    <p:extLst>
      <p:ext uri="{BB962C8B-B14F-4D97-AF65-F5344CB8AC3E}">
        <p14:creationId xmlns:p14="http://schemas.microsoft.com/office/powerpoint/2010/main" val="3751501404"/>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lvl1pPr>
              <a:defRPr/>
            </a:lvl1pPr>
          </a:lstStyle>
          <a:p>
            <a:endParaRPr lang="en-GB" altLang="tr-TR"/>
          </a:p>
        </p:txBody>
      </p:sp>
      <p:sp>
        <p:nvSpPr>
          <p:cNvPr id="6" name="Altbilgi Yer Tutucusu 5"/>
          <p:cNvSpPr>
            <a:spLocks noGrp="1"/>
          </p:cNvSpPr>
          <p:nvPr>
            <p:ph type="ftr" sz="quarter" idx="11"/>
          </p:nvPr>
        </p:nvSpPr>
        <p:spPr/>
        <p:txBody>
          <a:bodyPr/>
          <a:lstStyle>
            <a:lvl1pPr>
              <a:defRPr/>
            </a:lvl1pPr>
          </a:lstStyle>
          <a:p>
            <a:endParaRPr lang="en-GB" altLang="tr-TR"/>
          </a:p>
        </p:txBody>
      </p:sp>
      <p:sp>
        <p:nvSpPr>
          <p:cNvPr id="7" name="Slayt Numarası Yer Tutucusu 6"/>
          <p:cNvSpPr>
            <a:spLocks noGrp="1"/>
          </p:cNvSpPr>
          <p:nvPr>
            <p:ph type="sldNum" sz="quarter" idx="12"/>
          </p:nvPr>
        </p:nvSpPr>
        <p:spPr/>
        <p:txBody>
          <a:bodyPr/>
          <a:lstStyle>
            <a:lvl1pPr>
              <a:defRPr/>
            </a:lvl1pPr>
          </a:lstStyle>
          <a:p>
            <a:fld id="{64842402-9F72-406D-9247-05BFC003C03A}" type="slidenum">
              <a:rPr lang="en-GB" altLang="tr-TR"/>
              <a:pPr/>
              <a:t>‹#›</a:t>
            </a:fld>
            <a:endParaRPr lang="en-GB" altLang="tr-TR"/>
          </a:p>
        </p:txBody>
      </p:sp>
    </p:spTree>
    <p:extLst>
      <p:ext uri="{BB962C8B-B14F-4D97-AF65-F5344CB8AC3E}">
        <p14:creationId xmlns:p14="http://schemas.microsoft.com/office/powerpoint/2010/main" val="4070090536"/>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lvl1pPr>
              <a:defRPr/>
            </a:lvl1pPr>
          </a:lstStyle>
          <a:p>
            <a:endParaRPr lang="en-GB" altLang="tr-TR"/>
          </a:p>
        </p:txBody>
      </p:sp>
      <p:sp>
        <p:nvSpPr>
          <p:cNvPr id="6" name="Altbilgi Yer Tutucusu 5"/>
          <p:cNvSpPr>
            <a:spLocks noGrp="1"/>
          </p:cNvSpPr>
          <p:nvPr>
            <p:ph type="ftr" sz="quarter" idx="11"/>
          </p:nvPr>
        </p:nvSpPr>
        <p:spPr/>
        <p:txBody>
          <a:bodyPr/>
          <a:lstStyle>
            <a:lvl1pPr>
              <a:defRPr/>
            </a:lvl1pPr>
          </a:lstStyle>
          <a:p>
            <a:endParaRPr lang="en-GB" altLang="tr-TR"/>
          </a:p>
        </p:txBody>
      </p:sp>
      <p:sp>
        <p:nvSpPr>
          <p:cNvPr id="7" name="Slayt Numarası Yer Tutucusu 6"/>
          <p:cNvSpPr>
            <a:spLocks noGrp="1"/>
          </p:cNvSpPr>
          <p:nvPr>
            <p:ph type="sldNum" sz="quarter" idx="12"/>
          </p:nvPr>
        </p:nvSpPr>
        <p:spPr/>
        <p:txBody>
          <a:bodyPr/>
          <a:lstStyle>
            <a:lvl1pPr>
              <a:defRPr/>
            </a:lvl1pPr>
          </a:lstStyle>
          <a:p>
            <a:fld id="{71931775-E9AA-4C88-82D5-FB9E497D8573}" type="slidenum">
              <a:rPr lang="en-GB" altLang="tr-TR"/>
              <a:pPr/>
              <a:t>‹#›</a:t>
            </a:fld>
            <a:endParaRPr lang="en-GB" altLang="tr-TR"/>
          </a:p>
        </p:txBody>
      </p:sp>
    </p:spTree>
    <p:extLst>
      <p:ext uri="{BB962C8B-B14F-4D97-AF65-F5344CB8AC3E}">
        <p14:creationId xmlns:p14="http://schemas.microsoft.com/office/powerpoint/2010/main" val="4100774601"/>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hyperlink" Target="http://www.m62.net/" TargetMode="External"/><Relationship Id="rId18" Type="http://schemas.openxmlformats.org/officeDocument/2006/relationships/image" Target="../media/image5.png"/><Relationship Id="rId3" Type="http://schemas.openxmlformats.org/officeDocument/2006/relationships/slideLayout" Target="../slideLayouts/slideLayout14.xml"/><Relationship Id="rId21" Type="http://schemas.openxmlformats.org/officeDocument/2006/relationships/image" Target="../media/image7.png"/><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hyperlink" Target="http://www.m62.net/powerpoint-slides/" TargetMode="External"/><Relationship Id="rId2" Type="http://schemas.openxmlformats.org/officeDocument/2006/relationships/slideLayout" Target="../slideLayouts/slideLayout13.xml"/><Relationship Id="rId16" Type="http://schemas.openxmlformats.org/officeDocument/2006/relationships/image" Target="../media/image4.png"/><Relationship Id="rId20"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hyperlink" Target="http://www.m62.net/presentation-theory/bullet-points-dont-work/beyond-bullet-points/" TargetMode="External"/><Relationship Id="rId10" Type="http://schemas.openxmlformats.org/officeDocument/2006/relationships/slideLayout" Target="../slideLayouts/slideLayout21.xml"/><Relationship Id="rId19" Type="http://schemas.openxmlformats.org/officeDocument/2006/relationships/hyperlink" Target="http://www.m62.net/powerpoint-training/" TargetMode="Externa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7" descr="Temp"/>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27" name="Rectangle 3"/>
          <p:cNvSpPr>
            <a:spLocks noGrp="1" noChangeArrowheads="1"/>
          </p:cNvSpPr>
          <p:nvPr>
            <p:ph type="body" idx="1"/>
          </p:nvPr>
        </p:nvSpPr>
        <p:spPr bwMode="auto">
          <a:xfrm>
            <a:off x="457200" y="1341438"/>
            <a:ext cx="82296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tr-TR" smtClean="0"/>
              <a:t>Click to edit Master text styles</a:t>
            </a:r>
          </a:p>
          <a:p>
            <a:pPr lvl="1"/>
            <a:endParaRPr lang="en-GB" altLang="tr-TR" smtClean="0"/>
          </a:p>
        </p:txBody>
      </p:sp>
      <p:sp>
        <p:nvSpPr>
          <p:cNvPr id="1028" name="Rectangle 4"/>
          <p:cNvSpPr>
            <a:spLocks noGrp="1" noChangeArrowheads="1"/>
          </p:cNvSpPr>
          <p:nvPr>
            <p:ph type="dt" sz="half" idx="2"/>
          </p:nvPr>
        </p:nvSpPr>
        <p:spPr bwMode="auto">
          <a:xfrm>
            <a:off x="179388" y="6597650"/>
            <a:ext cx="2133600"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800">
                <a:latin typeface="Arial" charset="0"/>
              </a:defRPr>
            </a:lvl1pPr>
          </a:lstStyle>
          <a:p>
            <a:endParaRPr lang="en-GB" altLang="tr-TR"/>
          </a:p>
        </p:txBody>
      </p:sp>
      <p:sp>
        <p:nvSpPr>
          <p:cNvPr id="1029" name="Rectangle 5"/>
          <p:cNvSpPr>
            <a:spLocks noGrp="1" noChangeArrowheads="1"/>
          </p:cNvSpPr>
          <p:nvPr>
            <p:ph type="ftr" sz="quarter" idx="3"/>
          </p:nvPr>
        </p:nvSpPr>
        <p:spPr bwMode="auto">
          <a:xfrm>
            <a:off x="2411413" y="6597650"/>
            <a:ext cx="2895600"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800">
                <a:latin typeface="Arial" charset="0"/>
              </a:defRPr>
            </a:lvl1pPr>
          </a:lstStyle>
          <a:p>
            <a:endParaRPr lang="en-GB" altLang="tr-TR"/>
          </a:p>
        </p:txBody>
      </p:sp>
      <p:sp>
        <p:nvSpPr>
          <p:cNvPr id="1030" name="Rectangle 6"/>
          <p:cNvSpPr>
            <a:spLocks noGrp="1" noChangeArrowheads="1"/>
          </p:cNvSpPr>
          <p:nvPr>
            <p:ph type="sldNum" sz="quarter" idx="4"/>
          </p:nvPr>
        </p:nvSpPr>
        <p:spPr bwMode="auto">
          <a:xfrm>
            <a:off x="5435600" y="6597650"/>
            <a:ext cx="2133600"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800">
                <a:latin typeface="Arial" charset="0"/>
              </a:defRPr>
            </a:lvl1pPr>
          </a:lstStyle>
          <a:p>
            <a:fld id="{B68E733D-04F6-4C4A-A2A7-FCFBEB09DBCF}" type="slidenum">
              <a:rPr lang="en-GB" altLang="tr-TR"/>
              <a:pPr/>
              <a:t>‹#›</a:t>
            </a:fld>
            <a:endParaRPr lang="en-GB" altLang="tr-TR"/>
          </a:p>
        </p:txBody>
      </p:sp>
      <p:sp>
        <p:nvSpPr>
          <p:cNvPr id="1026" name="Rectangle 2"/>
          <p:cNvSpPr>
            <a:spLocks noGrp="1" noChangeArrowheads="1"/>
          </p:cNvSpPr>
          <p:nvPr>
            <p:ph type="title"/>
          </p:nvPr>
        </p:nvSpPr>
        <p:spPr bwMode="auto">
          <a:xfrm>
            <a:off x="457200" y="265113"/>
            <a:ext cx="82296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tr-TR" altLang="tr-TR" smtClean="0"/>
              <a:t>Asıl başlık stili için tıklatın</a:t>
            </a:r>
            <a:endParaRPr lang="en-GB" altLang="tr-TR" smtClean="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strVal val="#ppt_w+.3"/>
                                          </p:val>
                                        </p:tav>
                                        <p:tav tm="100000">
                                          <p:val>
                                            <p:strVal val="#ppt_w"/>
                                          </p:val>
                                        </p:tav>
                                      </p:tavLst>
                                    </p:anim>
                                    <p:anim calcmode="lin" valueType="num">
                                      <p:cBhvr>
                                        <p:cTn id="8" dur="500" fill="hold"/>
                                        <p:tgtEl>
                                          <p:spTgt spid="1026"/>
                                        </p:tgtEl>
                                        <p:attrNameLst>
                                          <p:attrName>ppt_h</p:attrName>
                                        </p:attrNameLst>
                                      </p:cBhvr>
                                      <p:tavLst>
                                        <p:tav tm="0">
                                          <p:val>
                                            <p:strVal val="#ppt_h"/>
                                          </p:val>
                                        </p:tav>
                                        <p:tav tm="100000">
                                          <p:val>
                                            <p:strVal val="#ppt_h"/>
                                          </p:val>
                                        </p:tav>
                                      </p:tavLst>
                                    </p:anim>
                                    <p:animEffect transition="in" filter="fade">
                                      <p:cBhvr>
                                        <p:cTn id="9" dur="500"/>
                                        <p:tgtEl>
                                          <p:spTgt spid="102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027">
                                            <p:txEl>
                                              <p:pRg st="0" end="0"/>
                                            </p:txEl>
                                          </p:spTgt>
                                        </p:tgtEl>
                                        <p:attrNameLst>
                                          <p:attrName>style.visibility</p:attrName>
                                        </p:attrNameLst>
                                      </p:cBhvr>
                                      <p:to>
                                        <p:strVal val="visible"/>
                                      </p:to>
                                    </p:set>
                                    <p:animEffect transition="in" filter="wipe(left)">
                                      <p:cBhvr>
                                        <p:cTn id="14" dur="500"/>
                                        <p:tgtEl>
                                          <p:spTgt spid="10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1">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2">
            <p:tnLst>
              <p:par>
                <p:cTn presetID="22" presetClass="entr" presetSubtype="4"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down)">
                      <p:cBhvr>
                        <p:cTn dur="500"/>
                        <p:tgtEl>
                          <p:spTgt spid="1027"/>
                        </p:tgtEl>
                      </p:cBhvr>
                    </p:animEffect>
                  </p:childTnLst>
                </p:cTn>
              </p:par>
            </p:tnLst>
          </p:tmpl>
        </p:tmplLst>
      </p:bldP>
      <p:bldP spid="1026" grpId="0"/>
    </p:bldLst>
  </p:timing>
  <p:txStyles>
    <p:titleStyle>
      <a:lvl1pPr algn="l" rtl="0" eaLnBrk="1" fontAlgn="base" hangingPunct="1">
        <a:spcBef>
          <a:spcPct val="0"/>
        </a:spcBef>
        <a:spcAft>
          <a:spcPct val="0"/>
        </a:spcAft>
        <a:defRPr sz="2400">
          <a:solidFill>
            <a:schemeClr val="tx2"/>
          </a:solidFill>
          <a:latin typeface="+mj-lt"/>
          <a:ea typeface="+mj-ea"/>
          <a:cs typeface="+mj-cs"/>
        </a:defRPr>
      </a:lvl1pPr>
      <a:lvl2pPr algn="l" rtl="0" eaLnBrk="1" fontAlgn="base" hangingPunct="1">
        <a:spcBef>
          <a:spcPct val="0"/>
        </a:spcBef>
        <a:spcAft>
          <a:spcPct val="0"/>
        </a:spcAft>
        <a:defRPr sz="2400">
          <a:solidFill>
            <a:schemeClr val="tx2"/>
          </a:solidFill>
          <a:latin typeface="Arial Narrow" pitchFamily="34" charset="0"/>
        </a:defRPr>
      </a:lvl2pPr>
      <a:lvl3pPr algn="l" rtl="0" eaLnBrk="1" fontAlgn="base" hangingPunct="1">
        <a:spcBef>
          <a:spcPct val="0"/>
        </a:spcBef>
        <a:spcAft>
          <a:spcPct val="0"/>
        </a:spcAft>
        <a:defRPr sz="2400">
          <a:solidFill>
            <a:schemeClr val="tx2"/>
          </a:solidFill>
          <a:latin typeface="Arial Narrow" pitchFamily="34" charset="0"/>
        </a:defRPr>
      </a:lvl3pPr>
      <a:lvl4pPr algn="l" rtl="0" eaLnBrk="1" fontAlgn="base" hangingPunct="1">
        <a:spcBef>
          <a:spcPct val="0"/>
        </a:spcBef>
        <a:spcAft>
          <a:spcPct val="0"/>
        </a:spcAft>
        <a:defRPr sz="2400">
          <a:solidFill>
            <a:schemeClr val="tx2"/>
          </a:solidFill>
          <a:latin typeface="Arial Narrow" pitchFamily="34" charset="0"/>
        </a:defRPr>
      </a:lvl4pPr>
      <a:lvl5pPr algn="l" rtl="0" eaLnBrk="1" fontAlgn="base" hangingPunct="1">
        <a:spcBef>
          <a:spcPct val="0"/>
        </a:spcBef>
        <a:spcAft>
          <a:spcPct val="0"/>
        </a:spcAft>
        <a:defRPr sz="2400">
          <a:solidFill>
            <a:schemeClr val="tx2"/>
          </a:solidFill>
          <a:latin typeface="Arial Narrow" pitchFamily="34" charset="0"/>
        </a:defRPr>
      </a:lvl5pPr>
      <a:lvl6pPr marL="457200" algn="l" rtl="0" eaLnBrk="1" fontAlgn="base" hangingPunct="1">
        <a:spcBef>
          <a:spcPct val="0"/>
        </a:spcBef>
        <a:spcAft>
          <a:spcPct val="0"/>
        </a:spcAft>
        <a:defRPr sz="2400">
          <a:solidFill>
            <a:schemeClr val="tx2"/>
          </a:solidFill>
          <a:latin typeface="Arial Narrow" pitchFamily="34" charset="0"/>
        </a:defRPr>
      </a:lvl6pPr>
      <a:lvl7pPr marL="914400" algn="l" rtl="0" eaLnBrk="1" fontAlgn="base" hangingPunct="1">
        <a:spcBef>
          <a:spcPct val="0"/>
        </a:spcBef>
        <a:spcAft>
          <a:spcPct val="0"/>
        </a:spcAft>
        <a:defRPr sz="2400">
          <a:solidFill>
            <a:schemeClr val="tx2"/>
          </a:solidFill>
          <a:latin typeface="Arial Narrow" pitchFamily="34" charset="0"/>
        </a:defRPr>
      </a:lvl7pPr>
      <a:lvl8pPr marL="1371600" algn="l" rtl="0" eaLnBrk="1" fontAlgn="base" hangingPunct="1">
        <a:spcBef>
          <a:spcPct val="0"/>
        </a:spcBef>
        <a:spcAft>
          <a:spcPct val="0"/>
        </a:spcAft>
        <a:defRPr sz="2400">
          <a:solidFill>
            <a:schemeClr val="tx2"/>
          </a:solidFill>
          <a:latin typeface="Arial Narrow" pitchFamily="34" charset="0"/>
        </a:defRPr>
      </a:lvl8pPr>
      <a:lvl9pPr marL="1828800" algn="l" rtl="0" eaLnBrk="1" fontAlgn="base" hangingPunct="1">
        <a:spcBef>
          <a:spcPct val="0"/>
        </a:spcBef>
        <a:spcAft>
          <a:spcPct val="0"/>
        </a:spcAft>
        <a:defRPr sz="2400">
          <a:solidFill>
            <a:schemeClr val="tx2"/>
          </a:solidFill>
          <a:latin typeface="Arial Narrow" pitchFamily="34" charset="0"/>
        </a:defRPr>
      </a:lvl9pPr>
    </p:titleStyle>
    <p:bodyStyle>
      <a:lvl1pPr marL="342900" indent="-342900" algn="l" rtl="0" eaLnBrk="1" fontAlgn="base" hangingPunct="1">
        <a:spcBef>
          <a:spcPct val="20000"/>
        </a:spcBef>
        <a:spcAft>
          <a:spcPct val="0"/>
        </a:spcAft>
        <a:defRPr sz="2400">
          <a:solidFill>
            <a:schemeClr val="tx1"/>
          </a:solidFill>
          <a:latin typeface="+mn-lt"/>
          <a:ea typeface="+mn-ea"/>
          <a:cs typeface="+mn-cs"/>
        </a:defRPr>
      </a:lvl1pPr>
      <a:lvl2pPr marL="742950" indent="-285750" algn="l" rtl="0" eaLnBrk="1" fontAlgn="base" hangingPunct="1">
        <a:spcBef>
          <a:spcPct val="20000"/>
        </a:spcBef>
        <a:spcAft>
          <a:spcPct val="0"/>
        </a:spcAft>
        <a:defRPr sz="24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400">
          <a:solidFill>
            <a:schemeClr val="tx1"/>
          </a:solidFill>
          <a:latin typeface="Arial" charset="0"/>
        </a:defRPr>
      </a:lvl4pPr>
      <a:lvl5pPr marL="2057400" indent="-228600" algn="l" rtl="0" eaLnBrk="1" fontAlgn="base" hangingPunct="1">
        <a:spcBef>
          <a:spcPct val="20000"/>
        </a:spcBef>
        <a:spcAft>
          <a:spcPct val="0"/>
        </a:spcAft>
        <a:buChar char="»"/>
        <a:defRPr sz="2400">
          <a:solidFill>
            <a:schemeClr val="tx1"/>
          </a:solidFill>
          <a:latin typeface="Arial" charset="0"/>
        </a:defRPr>
      </a:lvl5pPr>
      <a:lvl6pPr marL="2514600" indent="-228600" algn="l" rtl="0" eaLnBrk="1" fontAlgn="base" hangingPunct="1">
        <a:spcBef>
          <a:spcPct val="20000"/>
        </a:spcBef>
        <a:spcAft>
          <a:spcPct val="0"/>
        </a:spcAft>
        <a:buChar char="»"/>
        <a:defRPr sz="2400">
          <a:solidFill>
            <a:schemeClr val="tx1"/>
          </a:solidFill>
          <a:latin typeface="Arial" charset="0"/>
        </a:defRPr>
      </a:lvl6pPr>
      <a:lvl7pPr marL="2971800" indent="-228600" algn="l" rtl="0" eaLnBrk="1" fontAlgn="base" hangingPunct="1">
        <a:spcBef>
          <a:spcPct val="20000"/>
        </a:spcBef>
        <a:spcAft>
          <a:spcPct val="0"/>
        </a:spcAft>
        <a:buChar char="»"/>
        <a:defRPr sz="2400">
          <a:solidFill>
            <a:schemeClr val="tx1"/>
          </a:solidFill>
          <a:latin typeface="Arial" charset="0"/>
        </a:defRPr>
      </a:lvl7pPr>
      <a:lvl8pPr marL="3429000" indent="-228600" algn="l" rtl="0" eaLnBrk="1" fontAlgn="base" hangingPunct="1">
        <a:spcBef>
          <a:spcPct val="20000"/>
        </a:spcBef>
        <a:spcAft>
          <a:spcPct val="0"/>
        </a:spcAft>
        <a:buChar char="»"/>
        <a:defRPr sz="2400">
          <a:solidFill>
            <a:schemeClr val="tx1"/>
          </a:solidFill>
          <a:latin typeface="Arial" charset="0"/>
        </a:defRPr>
      </a:lvl8pPr>
      <a:lvl9pPr marL="3886200" indent="-228600" algn="l" rtl="0" eaLnBrk="1" fontAlgn="base" hangingPunct="1">
        <a:spcBef>
          <a:spcPct val="20000"/>
        </a:spcBef>
        <a:spcAft>
          <a:spcPct val="0"/>
        </a:spcAft>
        <a:buChar char="»"/>
        <a:defRPr sz="2400">
          <a:solidFill>
            <a:schemeClr val="tx1"/>
          </a:solidFill>
          <a:latin typeface="Arial"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0"/>
            <a:ext cx="9144000" cy="6858000"/>
          </a:xfrm>
          <a:prstGeom prst="rect">
            <a:avLst/>
          </a:prstGeom>
          <a:gradFill rotWithShape="1">
            <a:gsLst>
              <a:gs pos="0">
                <a:schemeClr val="bg1"/>
              </a:gs>
              <a:gs pos="100000">
                <a:srgbClr val="D9D9D9"/>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tr-TR" altLang="tr-TR" sz="1800">
              <a:latin typeface="Arial" charset="0"/>
            </a:endParaRPr>
          </a:p>
        </p:txBody>
      </p:sp>
      <p:sp>
        <p:nvSpPr>
          <p:cNvPr id="12291" name="Rectangle 3"/>
          <p:cNvSpPr>
            <a:spLocks noChangeArrowheads="1"/>
          </p:cNvSpPr>
          <p:nvPr/>
        </p:nvSpPr>
        <p:spPr bwMode="auto">
          <a:xfrm>
            <a:off x="-93663" y="6453188"/>
            <a:ext cx="85328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a:r>
              <a:rPr lang="en-GB" altLang="tr-TR" sz="1200">
                <a:solidFill>
                  <a:srgbClr val="4D4D4D"/>
                </a:solidFill>
                <a:latin typeface="Neo Sans" pitchFamily="34" charset="0"/>
              </a:rPr>
              <a:t>m62 visualcommunications is the global leader in presentation effectiveness, from offices in the UK, USA, and Singapore</a:t>
            </a:r>
          </a:p>
        </p:txBody>
      </p:sp>
      <p:pic>
        <p:nvPicPr>
          <p:cNvPr id="12292" name="Picture 4" descr="m62-logo">
            <a:hlinkClick r:id="rId13"/>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02650" y="6484938"/>
            <a:ext cx="381000" cy="257175"/>
          </a:xfrm>
          <a:prstGeom prst="rect">
            <a:avLst/>
          </a:prstGeom>
          <a:noFill/>
          <a:extLst>
            <a:ext uri="{909E8E84-426E-40DD-AFC4-6F175D3DCCD1}">
              <a14:hiddenFill xmlns:a14="http://schemas.microsoft.com/office/drawing/2010/main">
                <a:solidFill>
                  <a:srgbClr val="FFFFFF"/>
                </a:solidFill>
              </a14:hiddenFill>
            </a:ext>
          </a:extLst>
        </p:spPr>
      </p:pic>
      <p:pic>
        <p:nvPicPr>
          <p:cNvPr id="12293" name="Picture 5" descr="1">
            <a:hlinkClick r:id="rId15"/>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0350" y="777875"/>
            <a:ext cx="2000250" cy="1457325"/>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2">
            <a:hlinkClick r:id="rId17"/>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338" y="2673350"/>
            <a:ext cx="2000250" cy="1457325"/>
          </a:xfrm>
          <a:prstGeom prst="rect">
            <a:avLst/>
          </a:prstGeom>
          <a:noFill/>
          <a:extLst>
            <a:ext uri="{909E8E84-426E-40DD-AFC4-6F175D3DCCD1}">
              <a14:hiddenFill xmlns:a14="http://schemas.microsoft.com/office/drawing/2010/main">
                <a:solidFill>
                  <a:srgbClr val="FFFFFF"/>
                </a:solidFill>
              </a14:hiddenFill>
            </a:ext>
          </a:extLst>
        </p:spPr>
      </p:pic>
      <p:pic>
        <p:nvPicPr>
          <p:cNvPr id="12295" name="Picture 7" descr="3">
            <a:hlinkClick r:id="rId19"/>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7338" y="4568825"/>
            <a:ext cx="2000250" cy="1457325"/>
          </a:xfrm>
          <a:prstGeom prst="rect">
            <a:avLst/>
          </a:prstGeom>
          <a:noFill/>
          <a:extLst>
            <a:ext uri="{909E8E84-426E-40DD-AFC4-6F175D3DCCD1}">
              <a14:hiddenFill xmlns:a14="http://schemas.microsoft.com/office/drawing/2010/main">
                <a:solidFill>
                  <a:srgbClr val="FFFFFF"/>
                </a:solidFill>
              </a14:hiddenFill>
            </a:ext>
          </a:extLst>
        </p:spPr>
      </p:pic>
      <p:sp>
        <p:nvSpPr>
          <p:cNvPr id="12296" name="Text Box 8">
            <a:hlinkClick r:id="rId15"/>
          </p:cNvPr>
          <p:cNvSpPr txBox="1">
            <a:spLocks noChangeArrowheads="1"/>
          </p:cNvSpPr>
          <p:nvPr/>
        </p:nvSpPr>
        <p:spPr bwMode="auto">
          <a:xfrm>
            <a:off x="379413" y="2290763"/>
            <a:ext cx="163671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r>
              <a:rPr lang="en-GB" altLang="tr-TR" sz="1400">
                <a:solidFill>
                  <a:srgbClr val="135971"/>
                </a:solidFill>
                <a:latin typeface="Neo Sans" pitchFamily="34" charset="0"/>
              </a:rPr>
              <a:t>Beyond Bullet Points</a:t>
            </a:r>
          </a:p>
        </p:txBody>
      </p:sp>
      <p:sp>
        <p:nvSpPr>
          <p:cNvPr id="12297" name="Text Box 9">
            <a:hlinkClick r:id="rId17"/>
          </p:cNvPr>
          <p:cNvSpPr txBox="1">
            <a:spLocks noChangeArrowheads="1"/>
          </p:cNvSpPr>
          <p:nvPr/>
        </p:nvSpPr>
        <p:spPr bwMode="auto">
          <a:xfrm>
            <a:off x="379413" y="4189413"/>
            <a:ext cx="1417637"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r>
              <a:rPr lang="en-GB" altLang="tr-TR" sz="1400">
                <a:solidFill>
                  <a:srgbClr val="135971"/>
                </a:solidFill>
                <a:latin typeface="Neo Sans" pitchFamily="34" charset="0"/>
              </a:rPr>
              <a:t>PowerPoint Slides</a:t>
            </a:r>
          </a:p>
        </p:txBody>
      </p:sp>
      <p:sp>
        <p:nvSpPr>
          <p:cNvPr id="12298" name="Text Box 10">
            <a:hlinkClick r:id="rId19"/>
          </p:cNvPr>
          <p:cNvSpPr txBox="1">
            <a:spLocks noChangeArrowheads="1"/>
          </p:cNvSpPr>
          <p:nvPr/>
        </p:nvSpPr>
        <p:spPr bwMode="auto">
          <a:xfrm>
            <a:off x="379413" y="6084888"/>
            <a:ext cx="159861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r>
              <a:rPr lang="en-GB" altLang="tr-TR" sz="1400">
                <a:solidFill>
                  <a:srgbClr val="135971"/>
                </a:solidFill>
                <a:latin typeface="Neo Sans" pitchFamily="34" charset="0"/>
              </a:rPr>
              <a:t>PowerPoint Training</a:t>
            </a:r>
          </a:p>
        </p:txBody>
      </p:sp>
      <p:pic>
        <p:nvPicPr>
          <p:cNvPr id="12299" name="Picture 11" descr="b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520950" y="777875"/>
            <a:ext cx="6362700" cy="5248275"/>
          </a:xfrm>
          <a:prstGeom prst="rect">
            <a:avLst/>
          </a:prstGeom>
          <a:noFill/>
          <a:extLst>
            <a:ext uri="{909E8E84-426E-40DD-AFC4-6F175D3DCCD1}">
              <a14:hiddenFill xmlns:a14="http://schemas.microsoft.com/office/drawing/2010/main">
                <a:solidFill>
                  <a:srgbClr val="FFFFFF"/>
                </a:solidFill>
              </a14:hiddenFill>
            </a:ext>
          </a:extLst>
        </p:spPr>
      </p:pic>
      <p:sp>
        <p:nvSpPr>
          <p:cNvPr id="12300" name="Text Box 12"/>
          <p:cNvSpPr txBox="1">
            <a:spLocks noChangeArrowheads="1"/>
          </p:cNvSpPr>
          <p:nvPr/>
        </p:nvSpPr>
        <p:spPr bwMode="auto">
          <a:xfrm>
            <a:off x="28575" y="188913"/>
            <a:ext cx="9115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ctr"/>
            <a:r>
              <a:rPr lang="en-GB" altLang="tr-TR" sz="2100">
                <a:solidFill>
                  <a:srgbClr val="333333"/>
                </a:solidFill>
                <a:latin typeface="Neo Sans" pitchFamily="34" charset="0"/>
              </a:rPr>
              <a:t>It’s not the </a:t>
            </a:r>
            <a:r>
              <a:rPr lang="en-GB" altLang="tr-TR" sz="2100" b="1">
                <a:solidFill>
                  <a:srgbClr val="333333"/>
                </a:solidFill>
                <a:latin typeface="Neo Sans" pitchFamily="34" charset="0"/>
              </a:rPr>
              <a:t>design</a:t>
            </a:r>
            <a:r>
              <a:rPr lang="en-GB" altLang="tr-TR" sz="2100">
                <a:solidFill>
                  <a:srgbClr val="333333"/>
                </a:solidFill>
                <a:latin typeface="Neo Sans" pitchFamily="34" charset="0"/>
              </a:rPr>
              <a:t> of your template, it’s what you </a:t>
            </a:r>
            <a:r>
              <a:rPr lang="en-GB" altLang="tr-TR" sz="2100" b="1">
                <a:solidFill>
                  <a:srgbClr val="333333"/>
                </a:solidFill>
                <a:latin typeface="Neo Sans" pitchFamily="34" charset="0"/>
              </a:rPr>
              <a:t>do with it</a:t>
            </a:r>
            <a:r>
              <a:rPr lang="en-GB" altLang="tr-TR" sz="2100">
                <a:solidFill>
                  <a:srgbClr val="333333"/>
                </a:solidFill>
                <a:latin typeface="Neo Sans" pitchFamily="34" charset="0"/>
              </a:rPr>
              <a:t> that counts</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2000">
          <a:solidFill>
            <a:srgbClr val="333333"/>
          </a:solidFill>
          <a:latin typeface="+mj-lt"/>
          <a:ea typeface="+mj-ea"/>
          <a:cs typeface="+mj-cs"/>
        </a:defRPr>
      </a:lvl1pPr>
      <a:lvl2pPr algn="ctr" rtl="0" fontAlgn="base">
        <a:spcBef>
          <a:spcPct val="0"/>
        </a:spcBef>
        <a:spcAft>
          <a:spcPct val="0"/>
        </a:spcAft>
        <a:defRPr sz="2000">
          <a:solidFill>
            <a:srgbClr val="333333"/>
          </a:solidFill>
          <a:latin typeface="Neo Sans" pitchFamily="34" charset="0"/>
        </a:defRPr>
      </a:lvl2pPr>
      <a:lvl3pPr algn="ctr" rtl="0" fontAlgn="base">
        <a:spcBef>
          <a:spcPct val="0"/>
        </a:spcBef>
        <a:spcAft>
          <a:spcPct val="0"/>
        </a:spcAft>
        <a:defRPr sz="2000">
          <a:solidFill>
            <a:srgbClr val="333333"/>
          </a:solidFill>
          <a:latin typeface="Neo Sans" pitchFamily="34" charset="0"/>
        </a:defRPr>
      </a:lvl3pPr>
      <a:lvl4pPr algn="ctr" rtl="0" fontAlgn="base">
        <a:spcBef>
          <a:spcPct val="0"/>
        </a:spcBef>
        <a:spcAft>
          <a:spcPct val="0"/>
        </a:spcAft>
        <a:defRPr sz="2000">
          <a:solidFill>
            <a:srgbClr val="333333"/>
          </a:solidFill>
          <a:latin typeface="Neo Sans" pitchFamily="34" charset="0"/>
        </a:defRPr>
      </a:lvl4pPr>
      <a:lvl5pPr algn="ctr" rtl="0" fontAlgn="base">
        <a:spcBef>
          <a:spcPct val="0"/>
        </a:spcBef>
        <a:spcAft>
          <a:spcPct val="0"/>
        </a:spcAft>
        <a:defRPr sz="2000">
          <a:solidFill>
            <a:srgbClr val="333333"/>
          </a:solidFill>
          <a:latin typeface="Neo Sans" pitchFamily="34" charset="0"/>
        </a:defRPr>
      </a:lvl5pPr>
      <a:lvl6pPr marL="457200" algn="ctr" rtl="0" fontAlgn="base">
        <a:spcBef>
          <a:spcPct val="0"/>
        </a:spcBef>
        <a:spcAft>
          <a:spcPct val="0"/>
        </a:spcAft>
        <a:defRPr sz="2000">
          <a:solidFill>
            <a:srgbClr val="333333"/>
          </a:solidFill>
          <a:latin typeface="Neo Sans" pitchFamily="34" charset="0"/>
        </a:defRPr>
      </a:lvl6pPr>
      <a:lvl7pPr marL="914400" algn="ctr" rtl="0" fontAlgn="base">
        <a:spcBef>
          <a:spcPct val="0"/>
        </a:spcBef>
        <a:spcAft>
          <a:spcPct val="0"/>
        </a:spcAft>
        <a:defRPr sz="2000">
          <a:solidFill>
            <a:srgbClr val="333333"/>
          </a:solidFill>
          <a:latin typeface="Neo Sans" pitchFamily="34" charset="0"/>
        </a:defRPr>
      </a:lvl7pPr>
      <a:lvl8pPr marL="1371600" algn="ctr" rtl="0" fontAlgn="base">
        <a:spcBef>
          <a:spcPct val="0"/>
        </a:spcBef>
        <a:spcAft>
          <a:spcPct val="0"/>
        </a:spcAft>
        <a:defRPr sz="2000">
          <a:solidFill>
            <a:srgbClr val="333333"/>
          </a:solidFill>
          <a:latin typeface="Neo Sans" pitchFamily="34" charset="0"/>
        </a:defRPr>
      </a:lvl8pPr>
      <a:lvl9pPr marL="1828800" algn="ctr" rtl="0" fontAlgn="base">
        <a:spcBef>
          <a:spcPct val="0"/>
        </a:spcBef>
        <a:spcAft>
          <a:spcPct val="0"/>
        </a:spcAft>
        <a:defRPr sz="2000">
          <a:solidFill>
            <a:srgbClr val="333333"/>
          </a:solidFill>
          <a:latin typeface="Neo Sans"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8" Type="http://schemas.openxmlformats.org/officeDocument/2006/relationships/hyperlink" Target="http://www.elektrikport.com/haber-roportaj/cep-telefonlarnn-40-yllk-tarihi/7893#ad-image-0" TargetMode="External"/><Relationship Id="rId13" Type="http://schemas.openxmlformats.org/officeDocument/2006/relationships/hyperlink" Target="http://www.silikonvadisi.tv/cep-telefonu-40-yasinda/" TargetMode="External"/><Relationship Id="rId3" Type="http://schemas.openxmlformats.org/officeDocument/2006/relationships/hyperlink" Target="http://www.uralakbulut.com.tr/wp-content/uploads/2012/12/dizustupc.pdf" TargetMode="External"/><Relationship Id="rId7" Type="http://schemas.openxmlformats.org/officeDocument/2006/relationships/hyperlink" Target="http://fotoanaliz.hurriyet.com.tr/galeridetay/60617/4369/5/nokianin-ilk-ve-son-telefonlari" TargetMode="External"/><Relationship Id="rId12" Type="http://schemas.openxmlformats.org/officeDocument/2006/relationships/hyperlink" Target="http://tr.wikipedia.org/wiki/Apple_Newton" TargetMode="External"/><Relationship Id="rId2" Type="http://schemas.openxmlformats.org/officeDocument/2006/relationships/hyperlink" Target="http://www.linklup.com/dunden-bugune-cep-telefonlari-1983-2009.htm" TargetMode="External"/><Relationship Id="rId1" Type="http://schemas.openxmlformats.org/officeDocument/2006/relationships/slideLayout" Target="../slideLayouts/slideLayout6.xml"/><Relationship Id="rId6" Type="http://schemas.openxmlformats.org/officeDocument/2006/relationships/hyperlink" Target="http://shiftdelete.net/dizustulerin-inanilmaz-gelisimi-grid-compass_25460-s2.html" TargetMode="External"/><Relationship Id="rId11" Type="http://schemas.openxmlformats.org/officeDocument/2006/relationships/hyperlink" Target="http://univera-ng.blogspot.com/2010/02/mobil-cihazlarn-gelisimi.html" TargetMode="External"/><Relationship Id="rId5" Type="http://schemas.openxmlformats.org/officeDocument/2006/relationships/hyperlink" Target="http://www.ganjatron.net/retrocomputing/epson-hx20/" TargetMode="External"/><Relationship Id="rId10" Type="http://schemas.openxmlformats.org/officeDocument/2006/relationships/hyperlink" Target="http://www.ledudu.com/pockets.asp?lg=eng&amp;type=192" TargetMode="External"/><Relationship Id="rId4" Type="http://schemas.openxmlformats.org/officeDocument/2006/relationships/hyperlink" Target="http://www.notebookmerkezi.com/notebook-2/ilk-notebook-laptop-tarihi-ve-gelisimi.html" TargetMode="External"/><Relationship Id="rId9" Type="http://schemas.openxmlformats.org/officeDocument/2006/relationships/hyperlink" Target="http://utkuonline.blogspot.com/2009/09/teknolojinin-g-harfi.html" TargetMode="External"/><Relationship Id="rId14" Type="http://schemas.openxmlformats.org/officeDocument/2006/relationships/hyperlink" Target="http://www.youtube.com/watch?v=PBWneSL5MWI"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ctrTitle"/>
          </p:nvPr>
        </p:nvSpPr>
        <p:spPr>
          <a:xfrm>
            <a:off x="2843808" y="3335362"/>
            <a:ext cx="5827713" cy="962025"/>
          </a:xfrm>
        </p:spPr>
        <p:txBody>
          <a:bodyPr/>
          <a:lstStyle/>
          <a:p>
            <a:r>
              <a:rPr lang="tr-TR" altLang="tr-TR" b="1" noProof="1" smtClean="0">
                <a:effectLst>
                  <a:outerShdw blurRad="38100" dist="38100" dir="2700000" algn="tl">
                    <a:srgbClr val="000000">
                      <a:alpha val="43137"/>
                    </a:srgbClr>
                  </a:outerShdw>
                </a:effectLst>
              </a:rPr>
              <a:t>BSM447 – MOBİL UYGULAMA GELİŞTİRME</a:t>
            </a:r>
            <a:endParaRPr lang="tr-TR" altLang="tr-TR" b="1" noProof="1">
              <a:effectLst>
                <a:outerShdw blurRad="38100" dist="38100" dir="2700000" algn="tl">
                  <a:srgbClr val="000000">
                    <a:alpha val="43137"/>
                  </a:srgbClr>
                </a:outerShdw>
              </a:effectLst>
            </a:endParaRPr>
          </a:p>
        </p:txBody>
      </p:sp>
      <p:sp>
        <p:nvSpPr>
          <p:cNvPr id="6149" name="Rectangle 5"/>
          <p:cNvSpPr>
            <a:spLocks noGrp="1" noChangeArrowheads="1"/>
          </p:cNvSpPr>
          <p:nvPr>
            <p:ph type="subTitle" idx="1"/>
          </p:nvPr>
        </p:nvSpPr>
        <p:spPr>
          <a:xfrm>
            <a:off x="2746113" y="4538098"/>
            <a:ext cx="6400800" cy="550863"/>
          </a:xfrm>
        </p:spPr>
        <p:txBody>
          <a:bodyPr/>
          <a:lstStyle/>
          <a:p>
            <a:r>
              <a:rPr lang="tr-TR" altLang="tr-TR" noProof="1" smtClean="0"/>
              <a:t>Öğr. Gör. Nevzat TAŞBAŞI</a:t>
            </a:r>
            <a:endParaRPr lang="tr-TR" altLang="tr-TR" noProof="1"/>
          </a:p>
        </p:txBody>
      </p:sp>
      <p:sp>
        <p:nvSpPr>
          <p:cNvPr id="4" name="AutoShape 5"/>
          <p:cNvSpPr>
            <a:spLocks noChangeArrowheads="1"/>
          </p:cNvSpPr>
          <p:nvPr/>
        </p:nvSpPr>
        <p:spPr bwMode="auto">
          <a:xfrm>
            <a:off x="1351384" y="3573016"/>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 name="AutoShape 5"/>
          <p:cNvSpPr>
            <a:spLocks noChangeArrowheads="1"/>
          </p:cNvSpPr>
          <p:nvPr/>
        </p:nvSpPr>
        <p:spPr bwMode="auto">
          <a:xfrm>
            <a:off x="1370887" y="4512698"/>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 name="Metin kutusu 1"/>
          <p:cNvSpPr txBox="1"/>
          <p:nvPr/>
        </p:nvSpPr>
        <p:spPr>
          <a:xfrm>
            <a:off x="6948264" y="5779529"/>
            <a:ext cx="936104" cy="369332"/>
          </a:xfrm>
          <a:prstGeom prst="rect">
            <a:avLst/>
          </a:prstGeom>
          <a:noFill/>
        </p:spPr>
        <p:txBody>
          <a:bodyPr wrap="square" rtlCol="0">
            <a:spAutoFit/>
          </a:bodyPr>
          <a:lstStyle/>
          <a:p>
            <a:r>
              <a:rPr lang="tr-TR" sz="1800" b="1" i="1" dirty="0" smtClean="0">
                <a:solidFill>
                  <a:schemeClr val="bg1"/>
                </a:solidFill>
                <a:effectLst>
                  <a:outerShdw blurRad="38100" dist="38100" dir="2700000" algn="tl">
                    <a:srgbClr val="000000">
                      <a:alpha val="43137"/>
                    </a:srgbClr>
                  </a:outerShdw>
                </a:effectLst>
              </a:rPr>
              <a:t>2. </a:t>
            </a:r>
            <a:r>
              <a:rPr lang="tr-TR" sz="1800" b="1" i="1" dirty="0" smtClean="0">
                <a:solidFill>
                  <a:schemeClr val="bg1"/>
                </a:solidFill>
                <a:effectLst>
                  <a:outerShdw blurRad="38100" dist="38100" dir="2700000" algn="tl">
                    <a:srgbClr val="000000">
                      <a:alpha val="43137"/>
                    </a:srgbClr>
                  </a:outerShdw>
                </a:effectLst>
              </a:rPr>
              <a:t>Hafta</a:t>
            </a:r>
            <a:endParaRPr lang="tr-TR" sz="1800" b="1" i="1" dirty="0">
              <a:solidFill>
                <a:schemeClr val="bg1"/>
              </a:solidFill>
              <a:effectLst>
                <a:outerShdw blurRad="38100" dist="38100" dir="2700000" algn="tl">
                  <a:srgbClr val="000000">
                    <a:alpha val="43137"/>
                  </a:srgbClr>
                </a:outerShdw>
              </a:effectLs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Right)">
                                      <p:cBhvr>
                                        <p:cTn id="7" dur="500"/>
                                        <p:tgtEl>
                                          <p:spTgt spid="4"/>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lide(fromRigh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altLang="tr-TR" noProof="1" smtClean="0"/>
              <a:t>Taşınabilir Bilgisayarlar</a:t>
            </a:r>
            <a:endParaRPr lang="tr-TR" altLang="tr-TR" noProof="1"/>
          </a:p>
        </p:txBody>
      </p:sp>
      <p:sp>
        <p:nvSpPr>
          <p:cNvPr id="3" name="Dikdörtgen 2"/>
          <p:cNvSpPr/>
          <p:nvPr/>
        </p:nvSpPr>
        <p:spPr>
          <a:xfrm>
            <a:off x="4139952" y="2175521"/>
            <a:ext cx="3789358" cy="2308324"/>
          </a:xfrm>
          <a:prstGeom prst="rect">
            <a:avLst/>
          </a:prstGeom>
        </p:spPr>
        <p:txBody>
          <a:bodyPr wrap="square">
            <a:spAutoFit/>
          </a:bodyPr>
          <a:lstStyle/>
          <a:p>
            <a:r>
              <a:rPr lang="tr-TR" dirty="0"/>
              <a:t>1986 yılında IBM PC </a:t>
            </a:r>
            <a:r>
              <a:rPr lang="tr-TR" dirty="0" err="1"/>
              <a:t>Convertible</a:t>
            </a:r>
            <a:r>
              <a:rPr lang="tr-TR" dirty="0"/>
              <a:t> isimli </a:t>
            </a:r>
            <a:r>
              <a:rPr lang="tr-TR" dirty="0" err="1"/>
              <a:t>diziüstü</a:t>
            </a:r>
            <a:r>
              <a:rPr lang="tr-TR" dirty="0"/>
              <a:t> bilgisayarı üzerinde uykuya alma işlemini gerçekleştiren tuşla yeni bir kavram ortaya çıkarmıştır</a:t>
            </a:r>
            <a:r>
              <a:rPr lang="tr-TR" dirty="0" smtClean="0"/>
              <a:t>. [5]</a:t>
            </a:r>
            <a:endParaRPr lang="tr-TR" dirty="0"/>
          </a:p>
        </p:txBody>
      </p:sp>
      <p:pic>
        <p:nvPicPr>
          <p:cNvPr id="7" name="Resim 6" descr="http://static.shiftdelete.net/img/article_new/ibmpcconvertible1291193711.jpg"/>
          <p:cNvPicPr/>
          <p:nvPr/>
        </p:nvPicPr>
        <p:blipFill>
          <a:blip r:embed="rId2">
            <a:extLst>
              <a:ext uri="{28A0092B-C50C-407E-A947-70E740481C1C}">
                <a14:useLocalDpi xmlns:a14="http://schemas.microsoft.com/office/drawing/2010/main" val="0"/>
              </a:ext>
            </a:extLst>
          </a:blip>
          <a:srcRect/>
          <a:stretch>
            <a:fillRect/>
          </a:stretch>
        </p:blipFill>
        <p:spPr bwMode="auto">
          <a:xfrm>
            <a:off x="539552" y="2167671"/>
            <a:ext cx="3600400" cy="2592288"/>
          </a:xfrm>
          <a:prstGeom prst="rect">
            <a:avLst/>
          </a:prstGeom>
          <a:noFill/>
          <a:ln>
            <a:noFill/>
          </a:ln>
        </p:spPr>
      </p:pic>
    </p:spTree>
    <p:extLst>
      <p:ext uri="{BB962C8B-B14F-4D97-AF65-F5344CB8AC3E}">
        <p14:creationId xmlns:p14="http://schemas.microsoft.com/office/powerpoint/2010/main" val="406142923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altLang="tr-TR" noProof="1" smtClean="0"/>
              <a:t>Taşınabilir Bilgisayarlar</a:t>
            </a:r>
            <a:endParaRPr lang="tr-TR" altLang="tr-TR" noProof="1"/>
          </a:p>
        </p:txBody>
      </p:sp>
      <p:sp>
        <p:nvSpPr>
          <p:cNvPr id="3" name="Dikdörtgen 2"/>
          <p:cNvSpPr/>
          <p:nvPr/>
        </p:nvSpPr>
        <p:spPr>
          <a:xfrm>
            <a:off x="4316609" y="2276872"/>
            <a:ext cx="3717349" cy="4154984"/>
          </a:xfrm>
          <a:prstGeom prst="rect">
            <a:avLst/>
          </a:prstGeom>
        </p:spPr>
        <p:txBody>
          <a:bodyPr wrap="square">
            <a:spAutoFit/>
          </a:bodyPr>
          <a:lstStyle/>
          <a:p>
            <a:r>
              <a:rPr lang="tr-TR" dirty="0"/>
              <a:t>1989 yılında Apple firması üzerinde 1MB belleği olan 16MHz hıza sahip işlemcili dizüstü bilgisayarı geliştirmiştir. Bu bilgisayar 7.2 kg. ağırlığındadır</a:t>
            </a:r>
            <a:r>
              <a:rPr lang="tr-TR" dirty="0" smtClean="0"/>
              <a:t>. [5]</a:t>
            </a:r>
          </a:p>
          <a:p>
            <a:endParaRPr lang="tr-TR" dirty="0" smtClean="0"/>
          </a:p>
          <a:p>
            <a:r>
              <a:rPr lang="tr-TR" dirty="0"/>
              <a:t>Günümüzde çok daha gelişmiş dizüstü bilgisayar bulunmaktadır.</a:t>
            </a:r>
          </a:p>
          <a:p>
            <a:endParaRPr lang="tr-TR" dirty="0"/>
          </a:p>
        </p:txBody>
      </p:sp>
      <p:pic>
        <p:nvPicPr>
          <p:cNvPr id="6" name="Resim 5" descr="http://static.shiftdelete.net/img/article_new/macportable1291193737.jpg"/>
          <p:cNvPicPr/>
          <p:nvPr/>
        </p:nvPicPr>
        <p:blipFill>
          <a:blip r:embed="rId2">
            <a:extLst>
              <a:ext uri="{28A0092B-C50C-407E-A947-70E740481C1C}">
                <a14:useLocalDpi xmlns:a14="http://schemas.microsoft.com/office/drawing/2010/main" val="0"/>
              </a:ext>
            </a:extLst>
          </a:blip>
          <a:srcRect/>
          <a:stretch>
            <a:fillRect/>
          </a:stretch>
        </p:blipFill>
        <p:spPr bwMode="auto">
          <a:xfrm>
            <a:off x="858024" y="2276872"/>
            <a:ext cx="3456384" cy="2592314"/>
          </a:xfrm>
          <a:prstGeom prst="rect">
            <a:avLst/>
          </a:prstGeom>
          <a:noFill/>
          <a:ln>
            <a:noFill/>
          </a:ln>
        </p:spPr>
      </p:pic>
    </p:spTree>
    <p:extLst>
      <p:ext uri="{BB962C8B-B14F-4D97-AF65-F5344CB8AC3E}">
        <p14:creationId xmlns:p14="http://schemas.microsoft.com/office/powerpoint/2010/main" val="211402642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altLang="tr-TR" noProof="1" smtClean="0"/>
              <a:t>İletişim Araçları</a:t>
            </a:r>
            <a:endParaRPr lang="tr-TR" altLang="tr-TR" noProof="1"/>
          </a:p>
        </p:txBody>
      </p:sp>
      <p:sp>
        <p:nvSpPr>
          <p:cNvPr id="3" name="Dikdörtgen 2"/>
          <p:cNvSpPr/>
          <p:nvPr/>
        </p:nvSpPr>
        <p:spPr>
          <a:xfrm>
            <a:off x="3707904" y="1700808"/>
            <a:ext cx="4248472" cy="4154984"/>
          </a:xfrm>
          <a:prstGeom prst="rect">
            <a:avLst/>
          </a:prstGeom>
        </p:spPr>
        <p:txBody>
          <a:bodyPr wrap="square">
            <a:spAutoFit/>
          </a:bodyPr>
          <a:lstStyle/>
          <a:p>
            <a:r>
              <a:rPr lang="tr-TR" dirty="0"/>
              <a:t>Telefon 1876 tarihinde  Alexander </a:t>
            </a:r>
            <a:r>
              <a:rPr lang="tr-TR" dirty="0" err="1"/>
              <a:t>Graham</a:t>
            </a:r>
            <a:r>
              <a:rPr lang="tr-TR" dirty="0"/>
              <a:t> </a:t>
            </a:r>
            <a:r>
              <a:rPr lang="tr-TR" dirty="0" err="1"/>
              <a:t>Bell</a:t>
            </a:r>
            <a:r>
              <a:rPr lang="tr-TR" dirty="0"/>
              <a:t> tarafından icat edilmiştir. Geliştirilen bu telefon elektrik sinyallerinin ileten kabloları kullanmak zorundadır.  Telefon 1880 yılında insanlar önünde gerçekleştirilen görüşmeyle herkese duyurulmuş ve hızla yaygınlaşmıştır. Tüm dünyada insanlar arasında iletişimi gerçekleştirmek amacıyla telefonlar kullanılmaya başlanmıştır.</a:t>
            </a:r>
          </a:p>
        </p:txBody>
      </p:sp>
      <p:pic>
        <p:nvPicPr>
          <p:cNvPr id="1026" name="Picture 2" descr="tarihi telef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095" y="1772816"/>
            <a:ext cx="2880320" cy="2898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52480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b="1" dirty="0"/>
              <a:t>Birinci </a:t>
            </a:r>
            <a:r>
              <a:rPr lang="tr-TR" b="1" dirty="0" smtClean="0"/>
              <a:t>Nesil </a:t>
            </a:r>
            <a:r>
              <a:rPr lang="tr-TR" b="1" dirty="0"/>
              <a:t>Kablosuz T</a:t>
            </a:r>
            <a:r>
              <a:rPr lang="tr-TR" b="1" dirty="0" smtClean="0"/>
              <a:t>elefonlar</a:t>
            </a:r>
            <a:endParaRPr lang="tr-TR" altLang="tr-TR" noProof="1"/>
          </a:p>
        </p:txBody>
      </p:sp>
      <p:sp>
        <p:nvSpPr>
          <p:cNvPr id="3" name="Dikdörtgen 2"/>
          <p:cNvSpPr/>
          <p:nvPr/>
        </p:nvSpPr>
        <p:spPr>
          <a:xfrm>
            <a:off x="3707904" y="1843454"/>
            <a:ext cx="4248472" cy="3785652"/>
          </a:xfrm>
          <a:prstGeom prst="rect">
            <a:avLst/>
          </a:prstGeom>
        </p:spPr>
        <p:txBody>
          <a:bodyPr wrap="square">
            <a:spAutoFit/>
          </a:bodyPr>
          <a:lstStyle/>
          <a:p>
            <a:r>
              <a:rPr lang="tr-TR" dirty="0"/>
              <a:t>İlk geliştirilen kablosuz telefonlar araçlar için geliştirilmiş araç telefonlarıdır. </a:t>
            </a:r>
            <a:endParaRPr lang="tr-TR" dirty="0" smtClean="0"/>
          </a:p>
          <a:p>
            <a:endParaRPr lang="tr-TR" dirty="0" smtClean="0"/>
          </a:p>
          <a:p>
            <a:r>
              <a:rPr lang="tr-TR" dirty="0" smtClean="0"/>
              <a:t>Kablolu </a:t>
            </a:r>
            <a:r>
              <a:rPr lang="tr-TR" dirty="0"/>
              <a:t>şebeke hattına bağlanmak amacıyla geliştirilmiş analog olarak çalışan cihazlardı. </a:t>
            </a:r>
            <a:endParaRPr lang="tr-TR" dirty="0" smtClean="0"/>
          </a:p>
          <a:p>
            <a:endParaRPr lang="tr-TR" dirty="0"/>
          </a:p>
          <a:p>
            <a:r>
              <a:rPr lang="tr-TR" dirty="0" smtClean="0"/>
              <a:t>Bu </a:t>
            </a:r>
            <a:r>
              <a:rPr lang="tr-TR" dirty="0"/>
              <a:t>cihazlarda multimedya ve veri transferi hizmeti bulunmuyordu. </a:t>
            </a:r>
            <a:r>
              <a:rPr lang="tr-TR" dirty="0" smtClean="0"/>
              <a:t>[8]</a:t>
            </a:r>
            <a:endParaRPr lang="tr-TR" dirty="0"/>
          </a:p>
        </p:txBody>
      </p:sp>
      <p:pic>
        <p:nvPicPr>
          <p:cNvPr id="6" name="Resim 5" descr="http://images.gizmag.com/gallery_lrg/cellpics-0.jpg"/>
          <p:cNvPicPr/>
          <p:nvPr/>
        </p:nvPicPr>
        <p:blipFill>
          <a:blip r:embed="rId2">
            <a:extLst>
              <a:ext uri="{28A0092B-C50C-407E-A947-70E740481C1C}">
                <a14:useLocalDpi xmlns:a14="http://schemas.microsoft.com/office/drawing/2010/main" val="0"/>
              </a:ext>
            </a:extLst>
          </a:blip>
          <a:srcRect/>
          <a:stretch>
            <a:fillRect/>
          </a:stretch>
        </p:blipFill>
        <p:spPr bwMode="auto">
          <a:xfrm>
            <a:off x="488603" y="1843454"/>
            <a:ext cx="3219301" cy="3241729"/>
          </a:xfrm>
          <a:prstGeom prst="rect">
            <a:avLst/>
          </a:prstGeom>
          <a:noFill/>
          <a:ln>
            <a:noFill/>
          </a:ln>
        </p:spPr>
      </p:pic>
    </p:spTree>
    <p:extLst>
      <p:ext uri="{BB962C8B-B14F-4D97-AF65-F5344CB8AC3E}">
        <p14:creationId xmlns:p14="http://schemas.microsoft.com/office/powerpoint/2010/main" val="278745996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b="1" dirty="0"/>
              <a:t>Birinci N</a:t>
            </a:r>
            <a:r>
              <a:rPr lang="tr-TR" b="1" dirty="0" smtClean="0"/>
              <a:t>esil </a:t>
            </a:r>
            <a:r>
              <a:rPr lang="tr-TR" b="1" dirty="0"/>
              <a:t>Kablosuz T</a:t>
            </a:r>
            <a:r>
              <a:rPr lang="tr-TR" b="1" dirty="0" smtClean="0"/>
              <a:t>elefonlar</a:t>
            </a:r>
            <a:endParaRPr lang="tr-TR" altLang="tr-TR" noProof="1"/>
          </a:p>
        </p:txBody>
      </p:sp>
      <p:sp>
        <p:nvSpPr>
          <p:cNvPr id="3" name="Dikdörtgen 2"/>
          <p:cNvSpPr/>
          <p:nvPr/>
        </p:nvSpPr>
        <p:spPr>
          <a:xfrm>
            <a:off x="3203848" y="1340768"/>
            <a:ext cx="4248472" cy="1938992"/>
          </a:xfrm>
          <a:prstGeom prst="rect">
            <a:avLst/>
          </a:prstGeom>
        </p:spPr>
        <p:txBody>
          <a:bodyPr wrap="square">
            <a:spAutoFit/>
          </a:bodyPr>
          <a:lstStyle/>
          <a:p>
            <a:r>
              <a:rPr lang="tr-TR" dirty="0"/>
              <a:t> İlk kablosuz telefonlar </a:t>
            </a:r>
            <a:r>
              <a:rPr lang="tr-TR" dirty="0" err="1"/>
              <a:t>Motorala</a:t>
            </a:r>
            <a:r>
              <a:rPr lang="tr-TR" dirty="0"/>
              <a:t> firması tarafından 1973 yılında denemeleri yapılmıştır. Bu telefonlar 25 cm uzunluğunda 1 kg’dan fazla ağırlığa sahipti</a:t>
            </a:r>
            <a:r>
              <a:rPr lang="tr-TR" dirty="0" smtClean="0"/>
              <a:t>. [12][1][7] </a:t>
            </a:r>
            <a:endParaRPr lang="tr-TR" dirty="0"/>
          </a:p>
        </p:txBody>
      </p:sp>
      <p:pic>
        <p:nvPicPr>
          <p:cNvPr id="7" name="Resim 6" descr="Show Me The Money! : 1983 Motorola DynaTAC Compact"/>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340768"/>
            <a:ext cx="2592288" cy="2376264"/>
          </a:xfrm>
          <a:prstGeom prst="rect">
            <a:avLst/>
          </a:prstGeom>
          <a:noFill/>
          <a:ln>
            <a:noFill/>
          </a:ln>
        </p:spPr>
      </p:pic>
      <p:sp>
        <p:nvSpPr>
          <p:cNvPr id="8" name="Dikdörtgen 7"/>
          <p:cNvSpPr/>
          <p:nvPr/>
        </p:nvSpPr>
        <p:spPr>
          <a:xfrm>
            <a:off x="323528" y="4094700"/>
            <a:ext cx="4248472" cy="1938992"/>
          </a:xfrm>
          <a:prstGeom prst="rect">
            <a:avLst/>
          </a:prstGeom>
        </p:spPr>
        <p:txBody>
          <a:bodyPr wrap="square">
            <a:spAutoFit/>
          </a:bodyPr>
          <a:lstStyle/>
          <a:p>
            <a:r>
              <a:rPr lang="tr-TR" dirty="0" smtClean="0"/>
              <a:t>1983 </a:t>
            </a:r>
            <a:r>
              <a:rPr lang="tr-TR" dirty="0"/>
              <a:t>yılında satışa sunulmuştur. Büyük bir bataryası olan telefonun ekranı yoktu. Sadece ses ile iletişimin gerçekleştirilmesi amacıyla gerçekleştirilmişti.</a:t>
            </a:r>
          </a:p>
        </p:txBody>
      </p:sp>
      <p:pic>
        <p:nvPicPr>
          <p:cNvPr id="9" name="Resim 8" descr="http://www.silikonvadisi.tv/wp-content/uploads/2013/04/martincooper1_wideweb__470x3620-11.jpg"/>
          <p:cNvPicPr/>
          <p:nvPr/>
        </p:nvPicPr>
        <p:blipFill>
          <a:blip r:embed="rId3">
            <a:extLst>
              <a:ext uri="{28A0092B-C50C-407E-A947-70E740481C1C}">
                <a14:useLocalDpi xmlns:a14="http://schemas.microsoft.com/office/drawing/2010/main" val="0"/>
              </a:ext>
            </a:extLst>
          </a:blip>
          <a:srcRect/>
          <a:stretch>
            <a:fillRect/>
          </a:stretch>
        </p:blipFill>
        <p:spPr bwMode="auto">
          <a:xfrm>
            <a:off x="4860032" y="3434292"/>
            <a:ext cx="2856230" cy="2200275"/>
          </a:xfrm>
          <a:prstGeom prst="rect">
            <a:avLst/>
          </a:prstGeom>
          <a:noFill/>
          <a:ln>
            <a:noFill/>
          </a:ln>
        </p:spPr>
      </p:pic>
    </p:spTree>
    <p:extLst>
      <p:ext uri="{BB962C8B-B14F-4D97-AF65-F5344CB8AC3E}">
        <p14:creationId xmlns:p14="http://schemas.microsoft.com/office/powerpoint/2010/main" val="73558625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b="1" dirty="0" smtClean="0"/>
              <a:t>İkinci Nesil </a:t>
            </a:r>
            <a:r>
              <a:rPr lang="tr-TR" b="1" dirty="0"/>
              <a:t>Kablosuz </a:t>
            </a:r>
            <a:r>
              <a:rPr lang="tr-TR" b="1" dirty="0" smtClean="0"/>
              <a:t>Telefonlar</a:t>
            </a:r>
            <a:endParaRPr lang="tr-TR" altLang="tr-TR" noProof="1"/>
          </a:p>
        </p:txBody>
      </p:sp>
      <p:sp>
        <p:nvSpPr>
          <p:cNvPr id="3" name="Dikdörtgen 2"/>
          <p:cNvSpPr/>
          <p:nvPr/>
        </p:nvSpPr>
        <p:spPr>
          <a:xfrm>
            <a:off x="3509169" y="2347457"/>
            <a:ext cx="4375199" cy="3416320"/>
          </a:xfrm>
          <a:prstGeom prst="rect">
            <a:avLst/>
          </a:prstGeom>
        </p:spPr>
        <p:txBody>
          <a:bodyPr wrap="square">
            <a:spAutoFit/>
          </a:bodyPr>
          <a:lstStyle/>
          <a:p>
            <a:r>
              <a:rPr lang="tr-TR" dirty="0" smtClean="0"/>
              <a:t>1991 </a:t>
            </a:r>
            <a:r>
              <a:rPr lang="tr-TR" dirty="0"/>
              <a:t>yılında Finlandiya’da ilk GSM(</a:t>
            </a:r>
            <a:r>
              <a:rPr lang="tr-TR" b="1" dirty="0"/>
              <a:t>Global </a:t>
            </a:r>
            <a:r>
              <a:rPr lang="tr-TR" b="1" dirty="0" err="1"/>
              <a:t>System</a:t>
            </a:r>
            <a:r>
              <a:rPr lang="tr-TR" b="1" dirty="0"/>
              <a:t> </a:t>
            </a:r>
            <a:r>
              <a:rPr lang="tr-TR" b="1" dirty="0" err="1"/>
              <a:t>for</a:t>
            </a:r>
            <a:r>
              <a:rPr lang="tr-TR" b="1" dirty="0"/>
              <a:t> Mobile Communications</a:t>
            </a:r>
            <a:r>
              <a:rPr lang="tr-TR" dirty="0"/>
              <a:t>) şebekesini kurdu. </a:t>
            </a:r>
            <a:endParaRPr lang="tr-TR" dirty="0" smtClean="0"/>
          </a:p>
          <a:p>
            <a:endParaRPr lang="tr-TR" dirty="0"/>
          </a:p>
          <a:p>
            <a:r>
              <a:rPr lang="tr-TR" dirty="0" smtClean="0"/>
              <a:t>Böylece </a:t>
            </a:r>
            <a:r>
              <a:rPr lang="tr-TR" dirty="0"/>
              <a:t>daha yüksek ses kalitesine ve kapasiteye sahip, şifreleme imkanı olan analog yerine sayısal veri iletişimi gerçekleştiren sistem kullanılmaya başlandı. </a:t>
            </a:r>
            <a:r>
              <a:rPr lang="tr-TR" dirty="0" smtClean="0"/>
              <a:t>[8]</a:t>
            </a:r>
            <a:endParaRPr lang="tr-TR" dirty="0"/>
          </a:p>
        </p:txBody>
      </p:sp>
    </p:spTree>
    <p:extLst>
      <p:ext uri="{BB962C8B-B14F-4D97-AF65-F5344CB8AC3E}">
        <p14:creationId xmlns:p14="http://schemas.microsoft.com/office/powerpoint/2010/main" val="328101666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b="1" dirty="0" smtClean="0"/>
              <a:t>İkinci Nesil </a:t>
            </a:r>
            <a:r>
              <a:rPr lang="tr-TR" b="1" dirty="0"/>
              <a:t>Kablosuz </a:t>
            </a:r>
            <a:r>
              <a:rPr lang="tr-TR" b="1" dirty="0" smtClean="0"/>
              <a:t>Telefonlar</a:t>
            </a:r>
            <a:endParaRPr lang="tr-TR" altLang="tr-TR" noProof="1"/>
          </a:p>
        </p:txBody>
      </p:sp>
      <p:sp>
        <p:nvSpPr>
          <p:cNvPr id="3" name="Dikdörtgen 2"/>
          <p:cNvSpPr/>
          <p:nvPr/>
        </p:nvSpPr>
        <p:spPr>
          <a:xfrm>
            <a:off x="3509169" y="2347457"/>
            <a:ext cx="4375199" cy="4154984"/>
          </a:xfrm>
          <a:prstGeom prst="rect">
            <a:avLst/>
          </a:prstGeom>
        </p:spPr>
        <p:txBody>
          <a:bodyPr wrap="square">
            <a:spAutoFit/>
          </a:bodyPr>
          <a:lstStyle/>
          <a:p>
            <a:pPr marL="342900" indent="-342900">
              <a:buFont typeface="Arial" panose="020B0604020202020204" pitchFamily="34" charset="0"/>
              <a:buChar char="•"/>
            </a:pPr>
            <a:r>
              <a:rPr lang="tr-TR" dirty="0"/>
              <a:t>1992 yılında </a:t>
            </a:r>
            <a:r>
              <a:rPr lang="tr-TR" dirty="0" err="1"/>
              <a:t>Motorala’nın</a:t>
            </a:r>
            <a:r>
              <a:rPr lang="tr-TR" dirty="0"/>
              <a:t> haricinde kablosuz telefon üreten ilk firma olan Nokia ürettiği telefonu piyasaya sundu. </a:t>
            </a:r>
            <a:endParaRPr lang="tr-TR" dirty="0" smtClean="0"/>
          </a:p>
          <a:p>
            <a:pPr marL="342900" indent="-342900">
              <a:buFont typeface="Arial" panose="020B0604020202020204" pitchFamily="34" charset="0"/>
              <a:buChar char="•"/>
            </a:pPr>
            <a:r>
              <a:rPr lang="tr-TR" dirty="0" smtClean="0"/>
              <a:t>Bu </a:t>
            </a:r>
            <a:r>
              <a:rPr lang="tr-TR" dirty="0"/>
              <a:t>telefon 475 gram ağırlığında ve 2 satır ekrana sahipti. 10.11.1992 tarihinde üretildiği için 1011 ismini almıştır. </a:t>
            </a:r>
            <a:endParaRPr lang="tr-TR" dirty="0" smtClean="0"/>
          </a:p>
          <a:p>
            <a:pPr marL="342900" indent="-342900">
              <a:buFont typeface="Arial" panose="020B0604020202020204" pitchFamily="34" charset="0"/>
              <a:buChar char="•"/>
            </a:pPr>
            <a:r>
              <a:rPr lang="tr-TR" dirty="0" smtClean="0"/>
              <a:t>Üzerinde </a:t>
            </a:r>
            <a:r>
              <a:rPr lang="tr-TR" dirty="0"/>
              <a:t>uzatılabilen </a:t>
            </a:r>
            <a:r>
              <a:rPr lang="tr-TR" dirty="0" err="1"/>
              <a:t>antelleri</a:t>
            </a:r>
            <a:r>
              <a:rPr lang="tr-TR" dirty="0"/>
              <a:t> bulunmaktaydı. 99 numara alan rehbere sahipti</a:t>
            </a:r>
            <a:r>
              <a:rPr lang="tr-TR" dirty="0" smtClean="0"/>
              <a:t>. [6]</a:t>
            </a:r>
            <a:endParaRPr lang="tr-TR" dirty="0"/>
          </a:p>
        </p:txBody>
      </p:sp>
      <p:pic>
        <p:nvPicPr>
          <p:cNvPr id="10" name="Resim 9" descr="Nokia'nın ilk ve son telefonları"/>
          <p:cNvPicPr/>
          <p:nvPr/>
        </p:nvPicPr>
        <p:blipFill>
          <a:blip r:embed="rId2">
            <a:extLst>
              <a:ext uri="{28A0092B-C50C-407E-A947-70E740481C1C}">
                <a14:useLocalDpi xmlns:a14="http://schemas.microsoft.com/office/drawing/2010/main" val="0"/>
              </a:ext>
            </a:extLst>
          </a:blip>
          <a:srcRect/>
          <a:stretch>
            <a:fillRect/>
          </a:stretch>
        </p:blipFill>
        <p:spPr bwMode="auto">
          <a:xfrm>
            <a:off x="382157" y="2347457"/>
            <a:ext cx="3127011" cy="2953751"/>
          </a:xfrm>
          <a:prstGeom prst="rect">
            <a:avLst/>
          </a:prstGeom>
          <a:noFill/>
          <a:ln>
            <a:noFill/>
          </a:ln>
        </p:spPr>
      </p:pic>
    </p:spTree>
    <p:extLst>
      <p:ext uri="{BB962C8B-B14F-4D97-AF65-F5344CB8AC3E}">
        <p14:creationId xmlns:p14="http://schemas.microsoft.com/office/powerpoint/2010/main" val="4177078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b="1" dirty="0" smtClean="0"/>
              <a:t>İkinci Nesil </a:t>
            </a:r>
            <a:r>
              <a:rPr lang="tr-TR" b="1" dirty="0"/>
              <a:t>Kablosuz </a:t>
            </a:r>
            <a:r>
              <a:rPr lang="tr-TR" b="1" dirty="0" smtClean="0"/>
              <a:t>Telefonlar</a:t>
            </a:r>
            <a:endParaRPr lang="tr-TR" altLang="tr-TR" noProof="1"/>
          </a:p>
        </p:txBody>
      </p:sp>
      <p:sp>
        <p:nvSpPr>
          <p:cNvPr id="3" name="Dikdörtgen 2"/>
          <p:cNvSpPr/>
          <p:nvPr/>
        </p:nvSpPr>
        <p:spPr>
          <a:xfrm>
            <a:off x="3509169" y="1700808"/>
            <a:ext cx="4375199" cy="4893647"/>
          </a:xfrm>
          <a:prstGeom prst="rect">
            <a:avLst/>
          </a:prstGeom>
        </p:spPr>
        <p:txBody>
          <a:bodyPr wrap="square">
            <a:spAutoFit/>
          </a:bodyPr>
          <a:lstStyle/>
          <a:p>
            <a:pPr marL="342900" indent="-342900">
              <a:buFont typeface="Arial" panose="020B0604020202020204" pitchFamily="34" charset="0"/>
              <a:buChar char="•"/>
            </a:pPr>
            <a:r>
              <a:rPr lang="tr-TR" dirty="0"/>
              <a:t>1993 yılında diğer bir kablosuz telefon üreticisi IBM ilk dokunmatik ekrana sahip akıllı telefon olan </a:t>
            </a:r>
          </a:p>
          <a:p>
            <a:pPr marL="342900" indent="-342900">
              <a:buFont typeface="Arial" panose="020B0604020202020204" pitchFamily="34" charset="0"/>
              <a:buChar char="•"/>
            </a:pPr>
            <a:r>
              <a:rPr lang="tr-TR" dirty="0" err="1"/>
              <a:t>BellSouth</a:t>
            </a:r>
            <a:r>
              <a:rPr lang="tr-TR" dirty="0"/>
              <a:t>/IBM </a:t>
            </a:r>
            <a:r>
              <a:rPr lang="tr-TR" dirty="0" err="1"/>
              <a:t>Simon</a:t>
            </a:r>
            <a:r>
              <a:rPr lang="tr-TR" dirty="0"/>
              <a:t> </a:t>
            </a:r>
            <a:r>
              <a:rPr lang="tr-TR" dirty="0" err="1"/>
              <a:t>Personal</a:t>
            </a:r>
            <a:r>
              <a:rPr lang="tr-TR" dirty="0"/>
              <a:t> Communicator piyasaya sürülmüştür. </a:t>
            </a:r>
            <a:r>
              <a:rPr lang="tr-TR" dirty="0" smtClean="0"/>
              <a:t>[1]</a:t>
            </a:r>
          </a:p>
          <a:p>
            <a:pPr marL="342900" indent="-342900">
              <a:buFont typeface="Arial" panose="020B0604020202020204" pitchFamily="34" charset="0"/>
              <a:buChar char="•"/>
            </a:pPr>
            <a:r>
              <a:rPr lang="tr-TR" dirty="0" smtClean="0"/>
              <a:t>Dokunmatik </a:t>
            </a:r>
            <a:r>
              <a:rPr lang="tr-TR" dirty="0"/>
              <a:t>ekranı özel bir kalem kullanılarak kontrol edilebiliyordu. </a:t>
            </a:r>
            <a:endParaRPr lang="tr-TR" dirty="0" smtClean="0"/>
          </a:p>
          <a:p>
            <a:pPr marL="342900" indent="-342900">
              <a:buFont typeface="Arial" panose="020B0604020202020204" pitchFamily="34" charset="0"/>
              <a:buChar char="•"/>
            </a:pPr>
            <a:r>
              <a:rPr lang="tr-TR" dirty="0" smtClean="0"/>
              <a:t>Bu </a:t>
            </a:r>
            <a:r>
              <a:rPr lang="tr-TR" dirty="0"/>
              <a:t>telefonla birlikte akıllı telefonun temelleri atılmıştır. Bu telefonla birlikte ilk defa takvim, </a:t>
            </a:r>
            <a:r>
              <a:rPr lang="tr-TR" dirty="0" err="1"/>
              <a:t>fax</a:t>
            </a:r>
            <a:r>
              <a:rPr lang="tr-TR" dirty="0"/>
              <a:t>, e-posta, ajanda, not defteri ve oyun gibi uygulamaları barındırıyordu</a:t>
            </a:r>
            <a:r>
              <a:rPr lang="tr-TR" dirty="0" smtClean="0"/>
              <a:t>.</a:t>
            </a:r>
            <a:endParaRPr lang="tr-TR" dirty="0"/>
          </a:p>
        </p:txBody>
      </p:sp>
      <p:pic>
        <p:nvPicPr>
          <p:cNvPr id="6" name="Resim 5" descr="BellSouth IBM Simon Personal Communicator Dünden Bugüne Cep Telefonları 1983 2009"/>
          <p:cNvPicPr/>
          <p:nvPr/>
        </p:nvPicPr>
        <p:blipFill>
          <a:blip r:embed="rId2">
            <a:extLst>
              <a:ext uri="{28A0092B-C50C-407E-A947-70E740481C1C}">
                <a14:useLocalDpi xmlns:a14="http://schemas.microsoft.com/office/drawing/2010/main" val="0"/>
              </a:ext>
            </a:extLst>
          </a:blip>
          <a:srcRect/>
          <a:stretch>
            <a:fillRect/>
          </a:stretch>
        </p:blipFill>
        <p:spPr bwMode="auto">
          <a:xfrm>
            <a:off x="611560" y="2132856"/>
            <a:ext cx="2376264" cy="3816424"/>
          </a:xfrm>
          <a:prstGeom prst="rect">
            <a:avLst/>
          </a:prstGeom>
          <a:noFill/>
          <a:ln>
            <a:noFill/>
          </a:ln>
        </p:spPr>
      </p:pic>
    </p:spTree>
    <p:extLst>
      <p:ext uri="{BB962C8B-B14F-4D97-AF65-F5344CB8AC3E}">
        <p14:creationId xmlns:p14="http://schemas.microsoft.com/office/powerpoint/2010/main" val="366860555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b="1" dirty="0" smtClean="0"/>
              <a:t>İkinci Nesil </a:t>
            </a:r>
            <a:r>
              <a:rPr lang="tr-TR" b="1" dirty="0"/>
              <a:t>Kablosuz </a:t>
            </a:r>
            <a:r>
              <a:rPr lang="tr-TR" b="1" dirty="0" smtClean="0"/>
              <a:t>Telefonlar</a:t>
            </a:r>
            <a:endParaRPr lang="tr-TR" altLang="tr-TR" noProof="1"/>
          </a:p>
        </p:txBody>
      </p:sp>
      <p:sp>
        <p:nvSpPr>
          <p:cNvPr id="3" name="Dikdörtgen 2"/>
          <p:cNvSpPr/>
          <p:nvPr/>
        </p:nvSpPr>
        <p:spPr>
          <a:xfrm>
            <a:off x="624138" y="4221088"/>
            <a:ext cx="4375199" cy="830997"/>
          </a:xfrm>
          <a:prstGeom prst="rect">
            <a:avLst/>
          </a:prstGeom>
        </p:spPr>
        <p:txBody>
          <a:bodyPr wrap="square">
            <a:spAutoFit/>
          </a:bodyPr>
          <a:lstStyle/>
          <a:p>
            <a:r>
              <a:rPr lang="tr-TR" dirty="0"/>
              <a:t>1997 yılında Siemens firması ilk renkli ekrana sahip telefonu üretti.</a:t>
            </a:r>
          </a:p>
        </p:txBody>
      </p:sp>
      <p:pic>
        <p:nvPicPr>
          <p:cNvPr id="7" name="Resim 6" descr="Siemens S10"/>
          <p:cNvPicPr/>
          <p:nvPr/>
        </p:nvPicPr>
        <p:blipFill>
          <a:blip r:embed="rId2">
            <a:extLst>
              <a:ext uri="{28A0092B-C50C-407E-A947-70E740481C1C}">
                <a14:useLocalDpi xmlns:a14="http://schemas.microsoft.com/office/drawing/2010/main" val="0"/>
              </a:ext>
            </a:extLst>
          </a:blip>
          <a:srcRect/>
          <a:stretch>
            <a:fillRect/>
          </a:stretch>
        </p:blipFill>
        <p:spPr bwMode="auto">
          <a:xfrm>
            <a:off x="624138" y="1924755"/>
            <a:ext cx="3515814" cy="1936293"/>
          </a:xfrm>
          <a:prstGeom prst="rect">
            <a:avLst/>
          </a:prstGeom>
          <a:noFill/>
          <a:ln>
            <a:noFill/>
          </a:ln>
        </p:spPr>
      </p:pic>
    </p:spTree>
    <p:extLst>
      <p:ext uri="{BB962C8B-B14F-4D97-AF65-F5344CB8AC3E}">
        <p14:creationId xmlns:p14="http://schemas.microsoft.com/office/powerpoint/2010/main" val="86380046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b="1" dirty="0" smtClean="0"/>
              <a:t>İkinci Nesil </a:t>
            </a:r>
            <a:r>
              <a:rPr lang="tr-TR" b="1" dirty="0"/>
              <a:t>Kablosuz </a:t>
            </a:r>
            <a:r>
              <a:rPr lang="tr-TR" b="1" dirty="0" smtClean="0"/>
              <a:t>Telefonlar</a:t>
            </a:r>
            <a:endParaRPr lang="tr-TR" altLang="tr-TR" noProof="1"/>
          </a:p>
        </p:txBody>
      </p:sp>
      <p:sp>
        <p:nvSpPr>
          <p:cNvPr id="3" name="Dikdörtgen 2"/>
          <p:cNvSpPr/>
          <p:nvPr/>
        </p:nvSpPr>
        <p:spPr>
          <a:xfrm>
            <a:off x="3707904" y="2132856"/>
            <a:ext cx="4375199" cy="3785652"/>
          </a:xfrm>
          <a:prstGeom prst="rect">
            <a:avLst/>
          </a:prstGeom>
        </p:spPr>
        <p:txBody>
          <a:bodyPr wrap="square">
            <a:spAutoFit/>
          </a:bodyPr>
          <a:lstStyle/>
          <a:p>
            <a:pPr marL="342900" indent="-342900">
              <a:buFont typeface="Arial" panose="020B0604020202020204" pitchFamily="34" charset="0"/>
              <a:buChar char="•"/>
            </a:pPr>
            <a:r>
              <a:rPr lang="tr-TR" dirty="0"/>
              <a:t>Yine 1997 yılında Nokia firması Nokia 9000 modelini piyasaya sürdü. </a:t>
            </a:r>
            <a:endParaRPr lang="tr-TR" dirty="0" smtClean="0"/>
          </a:p>
          <a:p>
            <a:pPr marL="342900" indent="-342900">
              <a:buFont typeface="Arial" panose="020B0604020202020204" pitchFamily="34" charset="0"/>
              <a:buChar char="•"/>
            </a:pPr>
            <a:r>
              <a:rPr lang="tr-TR" dirty="0" smtClean="0"/>
              <a:t>Bu </a:t>
            </a:r>
            <a:r>
              <a:rPr lang="tr-TR" dirty="0"/>
              <a:t>model 24 </a:t>
            </a:r>
            <a:r>
              <a:rPr lang="tr-TR" dirty="0" err="1"/>
              <a:t>Mhz</a:t>
            </a:r>
            <a:r>
              <a:rPr lang="tr-TR" dirty="0"/>
              <a:t> hıza sahip </a:t>
            </a:r>
            <a:r>
              <a:rPr lang="tr-TR" dirty="0" err="1"/>
              <a:t>intel</a:t>
            </a:r>
            <a:r>
              <a:rPr lang="tr-TR" dirty="0"/>
              <a:t> işlemcilere sahipti. </a:t>
            </a:r>
            <a:endParaRPr lang="tr-TR" dirty="0" smtClean="0"/>
          </a:p>
          <a:p>
            <a:pPr marL="342900" indent="-342900">
              <a:buFont typeface="Arial" panose="020B0604020202020204" pitchFamily="34" charset="0"/>
              <a:buChar char="•"/>
            </a:pPr>
            <a:r>
              <a:rPr lang="tr-TR" dirty="0" smtClean="0"/>
              <a:t>8MB </a:t>
            </a:r>
            <a:r>
              <a:rPr lang="tr-TR" dirty="0"/>
              <a:t>depolama 4MB Ram kapasitesi vardı. </a:t>
            </a:r>
            <a:endParaRPr lang="tr-TR" dirty="0" smtClean="0"/>
          </a:p>
          <a:p>
            <a:pPr marL="342900" indent="-342900">
              <a:buFont typeface="Arial" panose="020B0604020202020204" pitchFamily="34" charset="0"/>
              <a:buChar char="•"/>
            </a:pPr>
            <a:r>
              <a:rPr lang="tr-TR" dirty="0" smtClean="0"/>
              <a:t>Üzerinde </a:t>
            </a:r>
            <a:r>
              <a:rPr lang="tr-TR" dirty="0"/>
              <a:t>gelen GEOS 3.0 işletim sistemi üzerinde çeşitli uygulamalar bulunmaktaydı</a:t>
            </a:r>
            <a:r>
              <a:rPr lang="tr-TR" dirty="0" smtClean="0"/>
              <a:t>.[1]</a:t>
            </a:r>
            <a:endParaRPr lang="tr-TR" dirty="0"/>
          </a:p>
        </p:txBody>
      </p:sp>
      <p:pic>
        <p:nvPicPr>
          <p:cNvPr id="7" name="Resim 6" descr="Nokia 9000 Communicator Dünden Bugüne Cep Telefonları 1983 2009"/>
          <p:cNvPicPr/>
          <p:nvPr/>
        </p:nvPicPr>
        <p:blipFill>
          <a:blip r:embed="rId2">
            <a:extLst>
              <a:ext uri="{28A0092B-C50C-407E-A947-70E740481C1C}">
                <a14:useLocalDpi xmlns:a14="http://schemas.microsoft.com/office/drawing/2010/main" val="0"/>
              </a:ext>
            </a:extLst>
          </a:blip>
          <a:srcRect/>
          <a:stretch>
            <a:fillRect/>
          </a:stretch>
        </p:blipFill>
        <p:spPr bwMode="auto">
          <a:xfrm>
            <a:off x="539552" y="2132856"/>
            <a:ext cx="2969617" cy="2232660"/>
          </a:xfrm>
          <a:prstGeom prst="rect">
            <a:avLst/>
          </a:prstGeom>
          <a:noFill/>
          <a:ln>
            <a:noFill/>
          </a:ln>
        </p:spPr>
      </p:pic>
    </p:spTree>
    <p:extLst>
      <p:ext uri="{BB962C8B-B14F-4D97-AF65-F5344CB8AC3E}">
        <p14:creationId xmlns:p14="http://schemas.microsoft.com/office/powerpoint/2010/main" val="390501801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altLang="tr-TR" noProof="1" smtClean="0"/>
              <a:t>Mobil Yazılım</a:t>
            </a:r>
            <a:endParaRPr lang="tr-TR" altLang="tr-TR" noProof="1"/>
          </a:p>
        </p:txBody>
      </p:sp>
      <p:sp>
        <p:nvSpPr>
          <p:cNvPr id="3" name="Dikdörtgen 2"/>
          <p:cNvSpPr/>
          <p:nvPr/>
        </p:nvSpPr>
        <p:spPr>
          <a:xfrm>
            <a:off x="642992" y="2780928"/>
            <a:ext cx="6174432" cy="1938992"/>
          </a:xfrm>
          <a:prstGeom prst="rect">
            <a:avLst/>
          </a:prstGeom>
        </p:spPr>
        <p:txBody>
          <a:bodyPr wrap="square">
            <a:spAutoFit/>
          </a:bodyPr>
          <a:lstStyle/>
          <a:p>
            <a:r>
              <a:rPr lang="tr-TR" dirty="0"/>
              <a:t>Akıllı telefonlar, </a:t>
            </a:r>
            <a:r>
              <a:rPr lang="tr-TR" dirty="0" smtClean="0"/>
              <a:t>cep </a:t>
            </a:r>
            <a:r>
              <a:rPr lang="tr-TR" dirty="0"/>
              <a:t>bilgisayarları, </a:t>
            </a:r>
            <a:r>
              <a:rPr lang="tr-TR" dirty="0" smtClean="0"/>
              <a:t>tablet </a:t>
            </a:r>
            <a:r>
              <a:rPr lang="tr-TR" dirty="0"/>
              <a:t>bilgisayarlar </a:t>
            </a:r>
            <a:r>
              <a:rPr lang="tr-TR" dirty="0" smtClean="0"/>
              <a:t>gibi mobil </a:t>
            </a:r>
            <a:r>
              <a:rPr lang="tr-TR" dirty="0"/>
              <a:t>cihazlar için yazılım geliştirme işlemidir. Günümüzde imkanları kısıtlı olmasına rağmen gelecekte bu imkanları artacaktır</a:t>
            </a:r>
            <a:r>
              <a:rPr lang="tr-TR" dirty="0" smtClean="0"/>
              <a:t>. Mobil yazılım geliştirmek farklı yöntemler bulunmaktadır.</a:t>
            </a:r>
            <a:endParaRPr lang="tr-TR" dirty="0"/>
          </a:p>
        </p:txBody>
      </p:sp>
    </p:spTree>
    <p:extLst>
      <p:ext uri="{BB962C8B-B14F-4D97-AF65-F5344CB8AC3E}">
        <p14:creationId xmlns:p14="http://schemas.microsoft.com/office/powerpoint/2010/main" val="189744165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b="1" dirty="0" smtClean="0"/>
              <a:t>İkinci Nesil </a:t>
            </a:r>
            <a:r>
              <a:rPr lang="tr-TR" b="1" dirty="0"/>
              <a:t>Kablosuz </a:t>
            </a:r>
            <a:r>
              <a:rPr lang="tr-TR" b="1" dirty="0" smtClean="0"/>
              <a:t>Telefonlar</a:t>
            </a:r>
            <a:endParaRPr lang="tr-TR" altLang="tr-TR" noProof="1"/>
          </a:p>
        </p:txBody>
      </p:sp>
      <p:sp>
        <p:nvSpPr>
          <p:cNvPr id="3" name="Dikdörtgen 2"/>
          <p:cNvSpPr/>
          <p:nvPr/>
        </p:nvSpPr>
        <p:spPr>
          <a:xfrm>
            <a:off x="2555776" y="1844824"/>
            <a:ext cx="4375199" cy="2308324"/>
          </a:xfrm>
          <a:prstGeom prst="rect">
            <a:avLst/>
          </a:prstGeom>
        </p:spPr>
        <p:txBody>
          <a:bodyPr wrap="square">
            <a:spAutoFit/>
          </a:bodyPr>
          <a:lstStyle/>
          <a:p>
            <a:pPr marL="342900" indent="-342900">
              <a:buFont typeface="Arial" panose="020B0604020202020204" pitchFamily="34" charset="0"/>
              <a:buChar char="•"/>
            </a:pPr>
            <a:r>
              <a:rPr lang="tr-TR" dirty="0"/>
              <a:t>1999 yılında Nokia 7110 modeli ile internete bağlanarak </a:t>
            </a:r>
            <a:r>
              <a:rPr lang="tr-TR" dirty="0" err="1"/>
              <a:t>wap</a:t>
            </a:r>
            <a:r>
              <a:rPr lang="tr-TR" dirty="0"/>
              <a:t> sitelerini ziyaret edebilen cep telefonunu, telefonun orta kısmında menüler arasında dolaşmayı sağlayan tuş bulunmaktaydı. </a:t>
            </a:r>
          </a:p>
        </p:txBody>
      </p:sp>
      <p:pic>
        <p:nvPicPr>
          <p:cNvPr id="6" name="Resim 5" descr="http://upload.wikimedia.org/wikipedia/commons/thumb/8/85/Nokia_7110_open.png/220px-Nokia_7110_open.png"/>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00808"/>
            <a:ext cx="1728192" cy="3312368"/>
          </a:xfrm>
          <a:prstGeom prst="rect">
            <a:avLst/>
          </a:prstGeom>
          <a:noFill/>
          <a:ln>
            <a:noFill/>
          </a:ln>
        </p:spPr>
      </p:pic>
      <p:pic>
        <p:nvPicPr>
          <p:cNvPr id="8" name="Resim 7" descr="Benefon Esc! NT2002"/>
          <p:cNvPicPr/>
          <p:nvPr/>
        </p:nvPicPr>
        <p:blipFill>
          <a:blip r:embed="rId3">
            <a:extLst>
              <a:ext uri="{28A0092B-C50C-407E-A947-70E740481C1C}">
                <a14:useLocalDpi xmlns:a14="http://schemas.microsoft.com/office/drawing/2010/main" val="0"/>
              </a:ext>
            </a:extLst>
          </a:blip>
          <a:srcRect/>
          <a:stretch>
            <a:fillRect/>
          </a:stretch>
        </p:blipFill>
        <p:spPr bwMode="auto">
          <a:xfrm>
            <a:off x="5004048" y="3861048"/>
            <a:ext cx="2664296" cy="2160240"/>
          </a:xfrm>
          <a:prstGeom prst="rect">
            <a:avLst/>
          </a:prstGeom>
          <a:noFill/>
          <a:ln>
            <a:noFill/>
          </a:ln>
        </p:spPr>
      </p:pic>
      <p:sp>
        <p:nvSpPr>
          <p:cNvPr id="9" name="Dikdörtgen 8"/>
          <p:cNvSpPr/>
          <p:nvPr/>
        </p:nvSpPr>
        <p:spPr>
          <a:xfrm>
            <a:off x="2051720" y="4802200"/>
            <a:ext cx="3637193" cy="1200329"/>
          </a:xfrm>
          <a:prstGeom prst="rect">
            <a:avLst/>
          </a:prstGeom>
        </p:spPr>
        <p:txBody>
          <a:bodyPr wrap="square">
            <a:spAutoFit/>
          </a:bodyPr>
          <a:lstStyle/>
          <a:p>
            <a:r>
              <a:rPr lang="tr-TR" dirty="0"/>
              <a:t>Yine aynı yıl üzerinde GPS özelliğine sahip telefonlar kullanılmaya başlandı</a:t>
            </a:r>
            <a:r>
              <a:rPr lang="tr-TR" dirty="0" smtClean="0"/>
              <a:t>. [1]</a:t>
            </a:r>
            <a:endParaRPr lang="tr-TR" dirty="0"/>
          </a:p>
        </p:txBody>
      </p:sp>
    </p:spTree>
    <p:extLst>
      <p:ext uri="{BB962C8B-B14F-4D97-AF65-F5344CB8AC3E}">
        <p14:creationId xmlns:p14="http://schemas.microsoft.com/office/powerpoint/2010/main" val="370997554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b="1" dirty="0" smtClean="0"/>
              <a:t>Üçüncü Nesil </a:t>
            </a:r>
            <a:r>
              <a:rPr lang="tr-TR" b="1" dirty="0"/>
              <a:t>Kablosuz </a:t>
            </a:r>
            <a:r>
              <a:rPr lang="tr-TR" b="1" dirty="0" smtClean="0"/>
              <a:t>Telefonlar</a:t>
            </a:r>
            <a:endParaRPr lang="tr-TR" altLang="tr-TR" noProof="1"/>
          </a:p>
        </p:txBody>
      </p:sp>
      <p:sp>
        <p:nvSpPr>
          <p:cNvPr id="3" name="Dikdörtgen 2"/>
          <p:cNvSpPr/>
          <p:nvPr/>
        </p:nvSpPr>
        <p:spPr>
          <a:xfrm>
            <a:off x="1187624" y="2276872"/>
            <a:ext cx="5651326" cy="3046988"/>
          </a:xfrm>
          <a:prstGeom prst="rect">
            <a:avLst/>
          </a:prstGeom>
        </p:spPr>
        <p:txBody>
          <a:bodyPr wrap="square">
            <a:spAutoFit/>
          </a:bodyPr>
          <a:lstStyle/>
          <a:p>
            <a:r>
              <a:rPr lang="tr-TR" dirty="0"/>
              <a:t>Üçüncü nesil telefonlarla birlikte veri aktarma hızı daha da artmıştır. </a:t>
            </a:r>
            <a:endParaRPr lang="tr-TR" dirty="0" smtClean="0"/>
          </a:p>
          <a:p>
            <a:endParaRPr lang="tr-TR" dirty="0"/>
          </a:p>
          <a:p>
            <a:r>
              <a:rPr lang="tr-TR" dirty="0" smtClean="0"/>
              <a:t>Bu </a:t>
            </a:r>
            <a:r>
              <a:rPr lang="tr-TR" dirty="0"/>
              <a:t>teknoloji ile birlikte görüntülü konuşma gerçekleşmeye başlamıştır. </a:t>
            </a:r>
            <a:endParaRPr lang="tr-TR" dirty="0" smtClean="0"/>
          </a:p>
          <a:p>
            <a:endParaRPr lang="tr-TR" dirty="0"/>
          </a:p>
          <a:p>
            <a:r>
              <a:rPr lang="tr-TR" dirty="0" smtClean="0"/>
              <a:t>Ses </a:t>
            </a:r>
            <a:r>
              <a:rPr lang="tr-TR" dirty="0"/>
              <a:t>verisinin aktarılmasına ek olarak veri aktarımı da gerçekleştirilmeye başlanmıştır</a:t>
            </a:r>
            <a:r>
              <a:rPr lang="tr-TR" dirty="0" smtClean="0"/>
              <a:t>. [8]</a:t>
            </a:r>
            <a:endParaRPr lang="tr-TR" dirty="0"/>
          </a:p>
        </p:txBody>
      </p:sp>
    </p:spTree>
    <p:extLst>
      <p:ext uri="{BB962C8B-B14F-4D97-AF65-F5344CB8AC3E}">
        <p14:creationId xmlns:p14="http://schemas.microsoft.com/office/powerpoint/2010/main" val="63766825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b="1" dirty="0" smtClean="0"/>
              <a:t>Üçüncü Nesil </a:t>
            </a:r>
            <a:r>
              <a:rPr lang="tr-TR" b="1" dirty="0"/>
              <a:t>Kablosuz </a:t>
            </a:r>
            <a:r>
              <a:rPr lang="tr-TR" b="1" dirty="0" smtClean="0"/>
              <a:t>Telefonlar</a:t>
            </a:r>
            <a:endParaRPr lang="tr-TR" altLang="tr-TR" noProof="1"/>
          </a:p>
        </p:txBody>
      </p:sp>
      <p:sp>
        <p:nvSpPr>
          <p:cNvPr id="9" name="Dikdörtgen 8"/>
          <p:cNvSpPr/>
          <p:nvPr/>
        </p:nvSpPr>
        <p:spPr>
          <a:xfrm>
            <a:off x="1187624" y="4581128"/>
            <a:ext cx="6283093" cy="1200329"/>
          </a:xfrm>
          <a:prstGeom prst="rect">
            <a:avLst/>
          </a:prstGeom>
        </p:spPr>
        <p:txBody>
          <a:bodyPr wrap="square">
            <a:spAutoFit/>
          </a:bodyPr>
          <a:lstStyle/>
          <a:p>
            <a:r>
              <a:rPr lang="tr-TR" dirty="0"/>
              <a:t>2001 yılında Nokia 5510 isimli </a:t>
            </a:r>
            <a:r>
              <a:rPr lang="tr-TR" dirty="0" err="1"/>
              <a:t>Qwerty</a:t>
            </a:r>
            <a:r>
              <a:rPr lang="tr-TR" dirty="0"/>
              <a:t> klavyeye sahip içerisinde 64 MB müzik saklanabilecek ve oyun oynanabilecek telefonunu piyasaya sürdü</a:t>
            </a:r>
            <a:r>
              <a:rPr lang="tr-TR" dirty="0" smtClean="0"/>
              <a:t>.[1]</a:t>
            </a:r>
            <a:endParaRPr lang="tr-TR" dirty="0"/>
          </a:p>
        </p:txBody>
      </p:sp>
      <p:pic>
        <p:nvPicPr>
          <p:cNvPr id="10" name="Resim 9" descr="Nokia 5510 Dünden Bugüne Cep Telefonları 1983 2009"/>
          <p:cNvPicPr/>
          <p:nvPr/>
        </p:nvPicPr>
        <p:blipFill>
          <a:blip r:embed="rId2">
            <a:extLst>
              <a:ext uri="{28A0092B-C50C-407E-A947-70E740481C1C}">
                <a14:useLocalDpi xmlns:a14="http://schemas.microsoft.com/office/drawing/2010/main" val="0"/>
              </a:ext>
            </a:extLst>
          </a:blip>
          <a:srcRect/>
          <a:stretch>
            <a:fillRect/>
          </a:stretch>
        </p:blipFill>
        <p:spPr bwMode="auto">
          <a:xfrm>
            <a:off x="611560" y="2235080"/>
            <a:ext cx="4032448" cy="1918067"/>
          </a:xfrm>
          <a:prstGeom prst="rect">
            <a:avLst/>
          </a:prstGeom>
          <a:noFill/>
          <a:ln>
            <a:noFill/>
          </a:ln>
        </p:spPr>
      </p:pic>
    </p:spTree>
    <p:extLst>
      <p:ext uri="{BB962C8B-B14F-4D97-AF65-F5344CB8AC3E}">
        <p14:creationId xmlns:p14="http://schemas.microsoft.com/office/powerpoint/2010/main" val="312306910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b="1" dirty="0" smtClean="0"/>
              <a:t>Üçüncü Nesil </a:t>
            </a:r>
            <a:r>
              <a:rPr lang="tr-TR" b="1" dirty="0"/>
              <a:t>Kablosuz </a:t>
            </a:r>
            <a:r>
              <a:rPr lang="tr-TR" b="1" dirty="0" smtClean="0"/>
              <a:t>Telefonlar</a:t>
            </a:r>
            <a:endParaRPr lang="tr-TR" altLang="tr-TR" noProof="1"/>
          </a:p>
        </p:txBody>
      </p:sp>
      <p:sp>
        <p:nvSpPr>
          <p:cNvPr id="9" name="Dikdörtgen 8"/>
          <p:cNvSpPr/>
          <p:nvPr/>
        </p:nvSpPr>
        <p:spPr>
          <a:xfrm>
            <a:off x="3437211" y="2281183"/>
            <a:ext cx="4033837" cy="1200329"/>
          </a:xfrm>
          <a:prstGeom prst="rect">
            <a:avLst/>
          </a:prstGeom>
        </p:spPr>
        <p:txBody>
          <a:bodyPr wrap="square">
            <a:spAutoFit/>
          </a:bodyPr>
          <a:lstStyle/>
          <a:p>
            <a:r>
              <a:rPr lang="tr-TR" dirty="0"/>
              <a:t>Ericsson firması  T39 modeli ile birlikte ilk defa </a:t>
            </a:r>
            <a:r>
              <a:rPr lang="tr-TR" dirty="0" err="1"/>
              <a:t>bluetooth</a:t>
            </a:r>
            <a:r>
              <a:rPr lang="tr-TR" dirty="0"/>
              <a:t> özelliğine sahip telefonu piyasaya sürdü.</a:t>
            </a:r>
          </a:p>
        </p:txBody>
      </p:sp>
      <p:pic>
        <p:nvPicPr>
          <p:cNvPr id="6" name="Resim 5" descr="Ericsson T39 Dünden Bugüne Cep Telefonları 1983 2009"/>
          <p:cNvPicPr/>
          <p:nvPr/>
        </p:nvPicPr>
        <p:blipFill>
          <a:blip r:embed="rId2">
            <a:extLst>
              <a:ext uri="{28A0092B-C50C-407E-A947-70E740481C1C}">
                <a14:useLocalDpi xmlns:a14="http://schemas.microsoft.com/office/drawing/2010/main" val="0"/>
              </a:ext>
            </a:extLst>
          </a:blip>
          <a:srcRect/>
          <a:stretch>
            <a:fillRect/>
          </a:stretch>
        </p:blipFill>
        <p:spPr bwMode="auto">
          <a:xfrm>
            <a:off x="179388" y="2281183"/>
            <a:ext cx="3168476" cy="3308057"/>
          </a:xfrm>
          <a:prstGeom prst="rect">
            <a:avLst/>
          </a:prstGeom>
          <a:noFill/>
          <a:ln>
            <a:noFill/>
          </a:ln>
        </p:spPr>
      </p:pic>
      <p:sp>
        <p:nvSpPr>
          <p:cNvPr id="2" name="Dikdörtgen 1"/>
          <p:cNvSpPr/>
          <p:nvPr/>
        </p:nvSpPr>
        <p:spPr>
          <a:xfrm>
            <a:off x="3525937" y="3717032"/>
            <a:ext cx="4214415" cy="830997"/>
          </a:xfrm>
          <a:prstGeom prst="rect">
            <a:avLst/>
          </a:prstGeom>
        </p:spPr>
        <p:txBody>
          <a:bodyPr wrap="square">
            <a:spAutoFit/>
          </a:bodyPr>
          <a:lstStyle/>
          <a:p>
            <a:r>
              <a:rPr lang="tr-TR" dirty="0"/>
              <a:t>2002 yılında GPRS özelliğine sahip bilgisayarlar piyasaya çıktı.</a:t>
            </a:r>
          </a:p>
        </p:txBody>
      </p:sp>
    </p:spTree>
    <p:extLst>
      <p:ext uri="{BB962C8B-B14F-4D97-AF65-F5344CB8AC3E}">
        <p14:creationId xmlns:p14="http://schemas.microsoft.com/office/powerpoint/2010/main" val="271913863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b="1" dirty="0" smtClean="0"/>
              <a:t>Üçüncü Nesil </a:t>
            </a:r>
            <a:r>
              <a:rPr lang="tr-TR" b="1" dirty="0"/>
              <a:t>Kablosuz </a:t>
            </a:r>
            <a:r>
              <a:rPr lang="tr-TR" b="1" dirty="0" smtClean="0"/>
              <a:t>Telefonlar</a:t>
            </a:r>
            <a:endParaRPr lang="tr-TR" altLang="tr-TR" noProof="1"/>
          </a:p>
        </p:txBody>
      </p:sp>
      <p:sp>
        <p:nvSpPr>
          <p:cNvPr id="9" name="Dikdörtgen 8"/>
          <p:cNvSpPr/>
          <p:nvPr/>
        </p:nvSpPr>
        <p:spPr>
          <a:xfrm>
            <a:off x="3437211" y="2281183"/>
            <a:ext cx="4033837" cy="1569660"/>
          </a:xfrm>
          <a:prstGeom prst="rect">
            <a:avLst/>
          </a:prstGeom>
        </p:spPr>
        <p:txBody>
          <a:bodyPr wrap="square">
            <a:spAutoFit/>
          </a:bodyPr>
          <a:lstStyle/>
          <a:p>
            <a:r>
              <a:rPr lang="tr-TR" dirty="0"/>
              <a:t>Sony Ericsson P800 telefonu dokunmatik ekrana sahip olan akıllı telefonu kullanılmaya başlandı.</a:t>
            </a:r>
          </a:p>
        </p:txBody>
      </p:sp>
      <p:pic>
        <p:nvPicPr>
          <p:cNvPr id="7" name="Resim 6" descr="Sony Ericsson P800 Dünden Bugüne Cep Telefonları 1983 2009"/>
          <p:cNvPicPr/>
          <p:nvPr/>
        </p:nvPicPr>
        <p:blipFill>
          <a:blip r:embed="rId2">
            <a:extLst>
              <a:ext uri="{28A0092B-C50C-407E-A947-70E740481C1C}">
                <a14:useLocalDpi xmlns:a14="http://schemas.microsoft.com/office/drawing/2010/main" val="0"/>
              </a:ext>
            </a:extLst>
          </a:blip>
          <a:srcRect/>
          <a:stretch>
            <a:fillRect/>
          </a:stretch>
        </p:blipFill>
        <p:spPr bwMode="auto">
          <a:xfrm>
            <a:off x="248660" y="2253074"/>
            <a:ext cx="3099204" cy="3408173"/>
          </a:xfrm>
          <a:prstGeom prst="rect">
            <a:avLst/>
          </a:prstGeom>
          <a:noFill/>
          <a:ln>
            <a:noFill/>
          </a:ln>
        </p:spPr>
      </p:pic>
    </p:spTree>
    <p:extLst>
      <p:ext uri="{BB962C8B-B14F-4D97-AF65-F5344CB8AC3E}">
        <p14:creationId xmlns:p14="http://schemas.microsoft.com/office/powerpoint/2010/main" val="56081079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b="1" dirty="0" smtClean="0"/>
              <a:t>Üçüncü Nesil </a:t>
            </a:r>
            <a:r>
              <a:rPr lang="tr-TR" b="1" dirty="0"/>
              <a:t>Kablosuz </a:t>
            </a:r>
            <a:r>
              <a:rPr lang="tr-TR" b="1" dirty="0" smtClean="0"/>
              <a:t>Telefonlar</a:t>
            </a:r>
            <a:endParaRPr lang="tr-TR" altLang="tr-TR" noProof="1"/>
          </a:p>
        </p:txBody>
      </p:sp>
      <p:sp>
        <p:nvSpPr>
          <p:cNvPr id="9" name="Dikdörtgen 8"/>
          <p:cNvSpPr/>
          <p:nvPr/>
        </p:nvSpPr>
        <p:spPr>
          <a:xfrm>
            <a:off x="3437211" y="1997878"/>
            <a:ext cx="4033837" cy="3785652"/>
          </a:xfrm>
          <a:prstGeom prst="rect">
            <a:avLst/>
          </a:prstGeom>
        </p:spPr>
        <p:txBody>
          <a:bodyPr wrap="square">
            <a:spAutoFit/>
          </a:bodyPr>
          <a:lstStyle/>
          <a:p>
            <a:r>
              <a:rPr lang="tr-TR" dirty="0"/>
              <a:t>2003 ve devam eden yıllarda Palm akıllı telefonları kullanılmaya başlandı. </a:t>
            </a:r>
            <a:endParaRPr lang="tr-TR" dirty="0" smtClean="0"/>
          </a:p>
          <a:p>
            <a:endParaRPr lang="tr-TR" dirty="0" smtClean="0"/>
          </a:p>
          <a:p>
            <a:r>
              <a:rPr lang="tr-TR" dirty="0" err="1" smtClean="0"/>
              <a:t>PalmOne</a:t>
            </a:r>
            <a:r>
              <a:rPr lang="tr-TR" dirty="0" smtClean="0"/>
              <a:t> </a:t>
            </a:r>
            <a:r>
              <a:rPr lang="tr-TR" dirty="0" err="1"/>
              <a:t>Treo</a:t>
            </a:r>
            <a:r>
              <a:rPr lang="tr-TR" dirty="0"/>
              <a:t> 600 Telefonu ile cep bilgisayarı özelliklerine sahip cep telefonlarının önünü açtı. </a:t>
            </a:r>
            <a:endParaRPr lang="tr-TR" dirty="0" smtClean="0"/>
          </a:p>
          <a:p>
            <a:endParaRPr lang="tr-TR" dirty="0"/>
          </a:p>
          <a:p>
            <a:r>
              <a:rPr lang="tr-TR" dirty="0" smtClean="0"/>
              <a:t>Bu </a:t>
            </a:r>
            <a:r>
              <a:rPr lang="tr-TR" dirty="0"/>
              <a:t>telefon kendine ait işletim sistemine sahipti.</a:t>
            </a:r>
          </a:p>
        </p:txBody>
      </p:sp>
      <p:pic>
        <p:nvPicPr>
          <p:cNvPr id="6" name="Resim 5" descr="PalmOne Treo 600 Dünden Bugüne Cep Telefonları 1983 2009"/>
          <p:cNvPicPr/>
          <p:nvPr/>
        </p:nvPicPr>
        <p:blipFill>
          <a:blip r:embed="rId2">
            <a:extLst>
              <a:ext uri="{28A0092B-C50C-407E-A947-70E740481C1C}">
                <a14:useLocalDpi xmlns:a14="http://schemas.microsoft.com/office/drawing/2010/main" val="0"/>
              </a:ext>
            </a:extLst>
          </a:blip>
          <a:srcRect/>
          <a:stretch>
            <a:fillRect/>
          </a:stretch>
        </p:blipFill>
        <p:spPr bwMode="auto">
          <a:xfrm>
            <a:off x="323528" y="1988840"/>
            <a:ext cx="2745105" cy="3352800"/>
          </a:xfrm>
          <a:prstGeom prst="rect">
            <a:avLst/>
          </a:prstGeom>
          <a:noFill/>
          <a:ln>
            <a:noFill/>
          </a:ln>
        </p:spPr>
      </p:pic>
    </p:spTree>
    <p:extLst>
      <p:ext uri="{BB962C8B-B14F-4D97-AF65-F5344CB8AC3E}">
        <p14:creationId xmlns:p14="http://schemas.microsoft.com/office/powerpoint/2010/main" val="17956467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b="1" dirty="0" smtClean="0"/>
              <a:t>Üçüncü Nesil </a:t>
            </a:r>
            <a:r>
              <a:rPr lang="tr-TR" b="1" dirty="0"/>
              <a:t>Kablosuz </a:t>
            </a:r>
            <a:r>
              <a:rPr lang="tr-TR" b="1" dirty="0" smtClean="0"/>
              <a:t>Telefonlar</a:t>
            </a:r>
            <a:endParaRPr lang="tr-TR" altLang="tr-TR" noProof="1"/>
          </a:p>
        </p:txBody>
      </p:sp>
      <p:sp>
        <p:nvSpPr>
          <p:cNvPr id="9" name="Dikdörtgen 8"/>
          <p:cNvSpPr/>
          <p:nvPr/>
        </p:nvSpPr>
        <p:spPr>
          <a:xfrm>
            <a:off x="3131840" y="2049014"/>
            <a:ext cx="4033837" cy="2308324"/>
          </a:xfrm>
          <a:prstGeom prst="rect">
            <a:avLst/>
          </a:prstGeom>
        </p:spPr>
        <p:txBody>
          <a:bodyPr wrap="square">
            <a:spAutoFit/>
          </a:bodyPr>
          <a:lstStyle/>
          <a:p>
            <a:r>
              <a:rPr lang="tr-TR" dirty="0" smtClean="0"/>
              <a:t>2003 yılında Nokia </a:t>
            </a:r>
            <a:r>
              <a:rPr lang="tr-TR" dirty="0"/>
              <a:t>6600 ile </a:t>
            </a:r>
            <a:r>
              <a:rPr lang="tr-TR" dirty="0" err="1" smtClean="0"/>
              <a:t>Symbian</a:t>
            </a:r>
            <a:r>
              <a:rPr lang="tr-TR" dirty="0" smtClean="0"/>
              <a:t> </a:t>
            </a:r>
            <a:r>
              <a:rPr lang="tr-TR" dirty="0"/>
              <a:t>işletim sistemine </a:t>
            </a:r>
            <a:r>
              <a:rPr lang="tr-TR" dirty="0" smtClean="0"/>
              <a:t>telefonlar üretmeye başlamıştır.</a:t>
            </a:r>
          </a:p>
          <a:p>
            <a:endParaRPr lang="tr-TR" dirty="0"/>
          </a:p>
          <a:p>
            <a:r>
              <a:rPr lang="tr-TR" dirty="0" smtClean="0"/>
              <a:t>Bir çok firma </a:t>
            </a:r>
            <a:r>
              <a:rPr lang="tr-TR" dirty="0" err="1" smtClean="0"/>
              <a:t>Symbian</a:t>
            </a:r>
            <a:r>
              <a:rPr lang="tr-TR" dirty="0" smtClean="0"/>
              <a:t> işletim sistemini desteklemektedir.</a:t>
            </a:r>
            <a:endParaRPr lang="tr-TR" dirty="0"/>
          </a:p>
        </p:txBody>
      </p:sp>
      <p:pic>
        <p:nvPicPr>
          <p:cNvPr id="7" name="Resim 6" descr="Nokia 6600 Dünden Bugüne Cep Telefonları 1983 2009"/>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032336"/>
            <a:ext cx="2066925" cy="3343275"/>
          </a:xfrm>
          <a:prstGeom prst="rect">
            <a:avLst/>
          </a:prstGeom>
          <a:noFill/>
          <a:ln>
            <a:noFill/>
          </a:ln>
        </p:spPr>
      </p:pic>
    </p:spTree>
    <p:extLst>
      <p:ext uri="{BB962C8B-B14F-4D97-AF65-F5344CB8AC3E}">
        <p14:creationId xmlns:p14="http://schemas.microsoft.com/office/powerpoint/2010/main" val="197950625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b="1" dirty="0" smtClean="0"/>
              <a:t>Üçüncü Nesil </a:t>
            </a:r>
            <a:r>
              <a:rPr lang="tr-TR" b="1" dirty="0"/>
              <a:t>Kablosuz </a:t>
            </a:r>
            <a:r>
              <a:rPr lang="tr-TR" b="1" dirty="0" smtClean="0"/>
              <a:t>Telefonlar</a:t>
            </a:r>
            <a:endParaRPr lang="tr-TR" altLang="tr-TR" noProof="1"/>
          </a:p>
        </p:txBody>
      </p:sp>
      <p:sp>
        <p:nvSpPr>
          <p:cNvPr id="9" name="Dikdörtgen 8"/>
          <p:cNvSpPr/>
          <p:nvPr/>
        </p:nvSpPr>
        <p:spPr>
          <a:xfrm>
            <a:off x="3159193" y="1843365"/>
            <a:ext cx="4033837" cy="4524315"/>
          </a:xfrm>
          <a:prstGeom prst="rect">
            <a:avLst/>
          </a:prstGeom>
        </p:spPr>
        <p:txBody>
          <a:bodyPr wrap="square">
            <a:spAutoFit/>
          </a:bodyPr>
          <a:lstStyle/>
          <a:p>
            <a:r>
              <a:rPr lang="tr-TR" dirty="0" err="1"/>
              <a:t>BlackBerry</a:t>
            </a:r>
            <a:r>
              <a:rPr lang="tr-TR" dirty="0"/>
              <a:t> </a:t>
            </a:r>
            <a:r>
              <a:rPr lang="tr-TR" dirty="0" err="1"/>
              <a:t>Quark</a:t>
            </a:r>
            <a:r>
              <a:rPr lang="tr-TR" dirty="0"/>
              <a:t> 6210 ile RIM (</a:t>
            </a:r>
            <a:r>
              <a:rPr lang="tr-TR" dirty="0" err="1"/>
              <a:t>Research</a:t>
            </a:r>
            <a:r>
              <a:rPr lang="tr-TR" dirty="0"/>
              <a:t> </a:t>
            </a:r>
            <a:r>
              <a:rPr lang="tr-TR" dirty="0" err="1"/>
              <a:t>In</a:t>
            </a:r>
            <a:r>
              <a:rPr lang="tr-TR" dirty="0"/>
              <a:t> Motion) firması akıllı cihazlar çıkarmaya başladı. </a:t>
            </a:r>
            <a:endParaRPr lang="tr-TR" dirty="0" smtClean="0"/>
          </a:p>
          <a:p>
            <a:endParaRPr lang="tr-TR" dirty="0"/>
          </a:p>
          <a:p>
            <a:r>
              <a:rPr lang="tr-TR" dirty="0" smtClean="0"/>
              <a:t>Bu </a:t>
            </a:r>
            <a:r>
              <a:rPr lang="tr-TR" dirty="0"/>
              <a:t>cihazlar kendilerine ait işlerim sistemlerine (</a:t>
            </a:r>
            <a:r>
              <a:rPr lang="tr-TR" dirty="0" err="1"/>
              <a:t>BlackBerry</a:t>
            </a:r>
            <a:r>
              <a:rPr lang="tr-TR" dirty="0"/>
              <a:t> OS) sahipti. Farklı cihazlarda farklı işletim sistemleri mevcuttu</a:t>
            </a:r>
            <a:r>
              <a:rPr lang="tr-TR" dirty="0" smtClean="0"/>
              <a:t>.</a:t>
            </a:r>
          </a:p>
          <a:p>
            <a:endParaRPr lang="tr-TR" dirty="0"/>
          </a:p>
          <a:p>
            <a:r>
              <a:rPr lang="tr-TR" dirty="0"/>
              <a:t>2004 yılından itibaren üretilen telefonların büyük çoğunluğu tam internet desteğine sahipti. </a:t>
            </a:r>
          </a:p>
        </p:txBody>
      </p:sp>
      <p:pic>
        <p:nvPicPr>
          <p:cNvPr id="6" name="Resim 5" descr="BlackBerry Quark 6210 Dünden Bugüne Cep Telefonları 1983 2009"/>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44824"/>
            <a:ext cx="2408351" cy="3636243"/>
          </a:xfrm>
          <a:prstGeom prst="rect">
            <a:avLst/>
          </a:prstGeom>
          <a:noFill/>
          <a:ln>
            <a:noFill/>
          </a:ln>
        </p:spPr>
      </p:pic>
    </p:spTree>
    <p:extLst>
      <p:ext uri="{BB962C8B-B14F-4D97-AF65-F5344CB8AC3E}">
        <p14:creationId xmlns:p14="http://schemas.microsoft.com/office/powerpoint/2010/main" val="79063013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b="1" dirty="0" smtClean="0"/>
              <a:t>Üçüncü Nesil </a:t>
            </a:r>
            <a:r>
              <a:rPr lang="tr-TR" b="1" dirty="0"/>
              <a:t>Kablosuz </a:t>
            </a:r>
            <a:r>
              <a:rPr lang="tr-TR" b="1" dirty="0" smtClean="0"/>
              <a:t>Telefonlar</a:t>
            </a:r>
            <a:endParaRPr lang="tr-TR" altLang="tr-TR" noProof="1"/>
          </a:p>
        </p:txBody>
      </p:sp>
      <p:sp>
        <p:nvSpPr>
          <p:cNvPr id="9" name="Dikdörtgen 8"/>
          <p:cNvSpPr/>
          <p:nvPr/>
        </p:nvSpPr>
        <p:spPr>
          <a:xfrm>
            <a:off x="3766236" y="2149866"/>
            <a:ext cx="4033837" cy="3785652"/>
          </a:xfrm>
          <a:prstGeom prst="rect">
            <a:avLst/>
          </a:prstGeom>
        </p:spPr>
        <p:txBody>
          <a:bodyPr wrap="square">
            <a:spAutoFit/>
          </a:bodyPr>
          <a:lstStyle/>
          <a:p>
            <a:r>
              <a:rPr lang="tr-TR" dirty="0"/>
              <a:t>2004 yılında HTC tarafından HTC Universal isimli Windows Mobile işletim sistemine sahip akıllı telefonu piyasaya sürdü</a:t>
            </a:r>
            <a:r>
              <a:rPr lang="tr-TR" dirty="0" smtClean="0"/>
              <a:t>.</a:t>
            </a:r>
          </a:p>
          <a:p>
            <a:endParaRPr lang="tr-TR" dirty="0"/>
          </a:p>
          <a:p>
            <a:r>
              <a:rPr lang="tr-TR" dirty="0"/>
              <a:t>Artık telefonların video konferans için ayrı fotoğraf çekimleri için ayrı ayrı önde ve arkada olmak üzere iki kameraları bulunmaktaydı.</a:t>
            </a:r>
          </a:p>
          <a:p>
            <a:endParaRPr lang="tr-TR" dirty="0"/>
          </a:p>
        </p:txBody>
      </p:sp>
      <p:pic>
        <p:nvPicPr>
          <p:cNvPr id="7" name="Resim 6" descr="HTC Universal Dünden Bugüne Cep Telefonları 1983 2009"/>
          <p:cNvPicPr/>
          <p:nvPr/>
        </p:nvPicPr>
        <p:blipFill>
          <a:blip r:embed="rId2">
            <a:extLst>
              <a:ext uri="{28A0092B-C50C-407E-A947-70E740481C1C}">
                <a14:useLocalDpi xmlns:a14="http://schemas.microsoft.com/office/drawing/2010/main" val="0"/>
              </a:ext>
            </a:extLst>
          </a:blip>
          <a:srcRect/>
          <a:stretch>
            <a:fillRect/>
          </a:stretch>
        </p:blipFill>
        <p:spPr bwMode="auto">
          <a:xfrm>
            <a:off x="467544" y="2149866"/>
            <a:ext cx="3312368" cy="2647286"/>
          </a:xfrm>
          <a:prstGeom prst="rect">
            <a:avLst/>
          </a:prstGeom>
          <a:noFill/>
          <a:ln>
            <a:noFill/>
          </a:ln>
        </p:spPr>
      </p:pic>
    </p:spTree>
    <p:extLst>
      <p:ext uri="{BB962C8B-B14F-4D97-AF65-F5344CB8AC3E}">
        <p14:creationId xmlns:p14="http://schemas.microsoft.com/office/powerpoint/2010/main" val="163984227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b="1" dirty="0" smtClean="0"/>
              <a:t>Üçüncü Nesil </a:t>
            </a:r>
            <a:r>
              <a:rPr lang="tr-TR" b="1" dirty="0"/>
              <a:t>Kablosuz </a:t>
            </a:r>
            <a:r>
              <a:rPr lang="tr-TR" b="1" dirty="0" smtClean="0"/>
              <a:t>Telefonlar</a:t>
            </a:r>
            <a:endParaRPr lang="tr-TR" altLang="tr-TR" noProof="1"/>
          </a:p>
        </p:txBody>
      </p:sp>
      <p:sp>
        <p:nvSpPr>
          <p:cNvPr id="9" name="Dikdörtgen 8"/>
          <p:cNvSpPr/>
          <p:nvPr/>
        </p:nvSpPr>
        <p:spPr>
          <a:xfrm>
            <a:off x="3779912" y="2750030"/>
            <a:ext cx="4033837" cy="1569660"/>
          </a:xfrm>
          <a:prstGeom prst="rect">
            <a:avLst/>
          </a:prstGeom>
        </p:spPr>
        <p:txBody>
          <a:bodyPr wrap="square">
            <a:spAutoFit/>
          </a:bodyPr>
          <a:lstStyle/>
          <a:p>
            <a:r>
              <a:rPr lang="tr-TR" dirty="0"/>
              <a:t>2006 yılında HTC, Motorola, </a:t>
            </a:r>
            <a:r>
              <a:rPr lang="tr-TR" dirty="0" err="1"/>
              <a:t>BlackBerry</a:t>
            </a:r>
            <a:r>
              <a:rPr lang="tr-TR" dirty="0"/>
              <a:t>, LG, </a:t>
            </a:r>
            <a:r>
              <a:rPr lang="tr-TR" dirty="0" err="1"/>
              <a:t>Samsung</a:t>
            </a:r>
            <a:r>
              <a:rPr lang="tr-TR" dirty="0"/>
              <a:t> akıllı telefonlarını </a:t>
            </a:r>
            <a:r>
              <a:rPr lang="tr-TR" dirty="0" smtClean="0"/>
              <a:t>piyasaya sürmüşlerdir</a:t>
            </a:r>
            <a:r>
              <a:rPr lang="tr-TR" dirty="0"/>
              <a:t>.</a:t>
            </a:r>
          </a:p>
        </p:txBody>
      </p:sp>
      <p:pic>
        <p:nvPicPr>
          <p:cNvPr id="7" name="Resim 6" descr="HTC Universal Dünden Bugüne Cep Telefonları 1983 2009"/>
          <p:cNvPicPr/>
          <p:nvPr/>
        </p:nvPicPr>
        <p:blipFill>
          <a:blip r:embed="rId2">
            <a:extLst>
              <a:ext uri="{28A0092B-C50C-407E-A947-70E740481C1C}">
                <a14:useLocalDpi xmlns:a14="http://schemas.microsoft.com/office/drawing/2010/main" val="0"/>
              </a:ext>
            </a:extLst>
          </a:blip>
          <a:srcRect/>
          <a:stretch>
            <a:fillRect/>
          </a:stretch>
        </p:blipFill>
        <p:spPr bwMode="auto">
          <a:xfrm>
            <a:off x="467544" y="2149866"/>
            <a:ext cx="3312368" cy="2647286"/>
          </a:xfrm>
          <a:prstGeom prst="rect">
            <a:avLst/>
          </a:prstGeom>
          <a:noFill/>
          <a:ln>
            <a:noFill/>
          </a:ln>
        </p:spPr>
      </p:pic>
    </p:spTree>
    <p:extLst>
      <p:ext uri="{BB962C8B-B14F-4D97-AF65-F5344CB8AC3E}">
        <p14:creationId xmlns:p14="http://schemas.microsoft.com/office/powerpoint/2010/main" val="223523090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altLang="tr-TR" noProof="1" smtClean="0"/>
              <a:t>Mobil Cihazlar</a:t>
            </a:r>
            <a:endParaRPr lang="tr-TR" altLang="tr-TR" noProof="1"/>
          </a:p>
        </p:txBody>
      </p:sp>
      <p:sp>
        <p:nvSpPr>
          <p:cNvPr id="3" name="Dikdörtgen 2"/>
          <p:cNvSpPr/>
          <p:nvPr/>
        </p:nvSpPr>
        <p:spPr>
          <a:xfrm>
            <a:off x="642992" y="2780928"/>
            <a:ext cx="6174432" cy="2677656"/>
          </a:xfrm>
          <a:prstGeom prst="rect">
            <a:avLst/>
          </a:prstGeom>
        </p:spPr>
        <p:txBody>
          <a:bodyPr wrap="square">
            <a:spAutoFit/>
          </a:bodyPr>
          <a:lstStyle/>
          <a:p>
            <a:r>
              <a:rPr lang="tr-TR" dirty="0"/>
              <a:t>İnsanların istedikleri </a:t>
            </a:r>
            <a:r>
              <a:rPr lang="tr-TR" dirty="0" smtClean="0"/>
              <a:t>yerde </a:t>
            </a:r>
            <a:r>
              <a:rPr lang="tr-TR" dirty="0"/>
              <a:t>istedikleri </a:t>
            </a:r>
            <a:r>
              <a:rPr lang="tr-TR" dirty="0" smtClean="0"/>
              <a:t>zamanda </a:t>
            </a:r>
            <a:r>
              <a:rPr lang="tr-TR" dirty="0"/>
              <a:t>herhangi bir ek ekipmana ihtiyaç duymadan bilgilerine ulaşabildikleri, işlemlerini gerçekleştirebildikleri cihazlara mobil cihazlar denilmektedir</a:t>
            </a:r>
            <a:r>
              <a:rPr lang="tr-TR" dirty="0" smtClean="0"/>
              <a:t>.</a:t>
            </a:r>
          </a:p>
          <a:p>
            <a:endParaRPr lang="tr-TR" dirty="0" smtClean="0"/>
          </a:p>
          <a:p>
            <a:r>
              <a:rPr lang="tr-TR" dirty="0"/>
              <a:t>Mobil cihazların gelişimi bilgisayarların gelişiminden </a:t>
            </a:r>
            <a:endParaRPr lang="tr-TR" dirty="0" smtClean="0"/>
          </a:p>
          <a:p>
            <a:r>
              <a:rPr lang="tr-TR" dirty="0" smtClean="0"/>
              <a:t>çok </a:t>
            </a:r>
            <a:r>
              <a:rPr lang="tr-TR" dirty="0"/>
              <a:t>hızlı bir şekilde gerçekleşmiştir.</a:t>
            </a:r>
            <a:r>
              <a:rPr lang="tr-TR" dirty="0" smtClean="0"/>
              <a:t> </a:t>
            </a:r>
            <a:endParaRPr lang="tr-TR" dirty="0"/>
          </a:p>
        </p:txBody>
      </p:sp>
    </p:spTree>
    <p:extLst>
      <p:ext uri="{BB962C8B-B14F-4D97-AF65-F5344CB8AC3E}">
        <p14:creationId xmlns:p14="http://schemas.microsoft.com/office/powerpoint/2010/main" val="376317816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b="1" dirty="0" smtClean="0"/>
              <a:t>Üçüncü Nesil </a:t>
            </a:r>
            <a:r>
              <a:rPr lang="tr-TR" b="1" dirty="0"/>
              <a:t>Kablosuz </a:t>
            </a:r>
            <a:r>
              <a:rPr lang="tr-TR" b="1" dirty="0" smtClean="0"/>
              <a:t>Telefonlar</a:t>
            </a:r>
            <a:endParaRPr lang="tr-TR" altLang="tr-TR" noProof="1"/>
          </a:p>
        </p:txBody>
      </p:sp>
      <p:sp>
        <p:nvSpPr>
          <p:cNvPr id="9" name="Dikdörtgen 8"/>
          <p:cNvSpPr/>
          <p:nvPr/>
        </p:nvSpPr>
        <p:spPr>
          <a:xfrm>
            <a:off x="3804708" y="2057820"/>
            <a:ext cx="4033837" cy="4154984"/>
          </a:xfrm>
          <a:prstGeom prst="rect">
            <a:avLst/>
          </a:prstGeom>
        </p:spPr>
        <p:txBody>
          <a:bodyPr wrap="square">
            <a:spAutoFit/>
          </a:bodyPr>
          <a:lstStyle/>
          <a:p>
            <a:r>
              <a:rPr lang="tr-TR" dirty="0"/>
              <a:t>2007 yılında Apple firması bir çok yenilikleri getirdiği </a:t>
            </a:r>
            <a:r>
              <a:rPr lang="tr-TR" dirty="0" err="1"/>
              <a:t>iPhone</a:t>
            </a:r>
            <a:r>
              <a:rPr lang="tr-TR" dirty="0"/>
              <a:t> isimli telefonu piyasaya sürmüştür. </a:t>
            </a:r>
            <a:endParaRPr lang="tr-TR" dirty="0" smtClean="0"/>
          </a:p>
          <a:p>
            <a:endParaRPr lang="tr-TR" dirty="0"/>
          </a:p>
          <a:p>
            <a:r>
              <a:rPr lang="tr-TR" dirty="0" smtClean="0"/>
              <a:t>Bu </a:t>
            </a:r>
            <a:r>
              <a:rPr lang="tr-TR" dirty="0"/>
              <a:t>telefonla birlikte birçok yenilik </a:t>
            </a:r>
            <a:r>
              <a:rPr lang="tr-TR" dirty="0" smtClean="0"/>
              <a:t>gelmiştir:</a:t>
            </a:r>
            <a:endParaRPr lang="tr-TR" dirty="0"/>
          </a:p>
          <a:p>
            <a:pPr marL="342900" indent="-342900">
              <a:buFont typeface="Arial" panose="020B0604020202020204" pitchFamily="34" charset="0"/>
              <a:buChar char="•"/>
            </a:pPr>
            <a:r>
              <a:rPr lang="tr-TR" dirty="0" smtClean="0"/>
              <a:t>Çoklu </a:t>
            </a:r>
            <a:r>
              <a:rPr lang="tr-TR" dirty="0"/>
              <a:t>dokunmatik ekran, </a:t>
            </a:r>
            <a:endParaRPr lang="tr-TR" dirty="0" smtClean="0"/>
          </a:p>
          <a:p>
            <a:pPr marL="342900" indent="-342900">
              <a:buFont typeface="Arial" panose="020B0604020202020204" pitchFamily="34" charset="0"/>
              <a:buChar char="•"/>
            </a:pPr>
            <a:r>
              <a:rPr lang="tr-TR" dirty="0" smtClean="0"/>
              <a:t>sanal </a:t>
            </a:r>
            <a:r>
              <a:rPr lang="tr-TR" dirty="0"/>
              <a:t>klavye, </a:t>
            </a:r>
            <a:endParaRPr lang="tr-TR" dirty="0" smtClean="0"/>
          </a:p>
          <a:p>
            <a:pPr marL="342900" indent="-342900">
              <a:buFont typeface="Arial" panose="020B0604020202020204" pitchFamily="34" charset="0"/>
              <a:buChar char="•"/>
            </a:pPr>
            <a:r>
              <a:rPr lang="tr-TR" dirty="0" err="1" smtClean="0"/>
              <a:t>AppStore</a:t>
            </a:r>
            <a:r>
              <a:rPr lang="tr-TR" dirty="0" smtClean="0"/>
              <a:t> </a:t>
            </a:r>
            <a:r>
              <a:rPr lang="tr-TR" dirty="0"/>
              <a:t>ile yazılım desteği, Pusula, </a:t>
            </a:r>
            <a:endParaRPr lang="tr-TR" dirty="0" smtClean="0"/>
          </a:p>
          <a:p>
            <a:pPr marL="342900" indent="-342900">
              <a:buFont typeface="Arial" panose="020B0604020202020204" pitchFamily="34" charset="0"/>
              <a:buChar char="•"/>
            </a:pPr>
            <a:r>
              <a:rPr lang="tr-TR" dirty="0" smtClean="0"/>
              <a:t>ivme </a:t>
            </a:r>
            <a:r>
              <a:rPr lang="tr-TR" dirty="0"/>
              <a:t>ölçer </a:t>
            </a:r>
            <a:r>
              <a:rPr lang="tr-TR" dirty="0" err="1"/>
              <a:t>v.b</a:t>
            </a:r>
            <a:r>
              <a:rPr lang="tr-TR" dirty="0"/>
              <a:t>.</a:t>
            </a:r>
          </a:p>
        </p:txBody>
      </p:sp>
      <p:pic>
        <p:nvPicPr>
          <p:cNvPr id="6" name="Resim 5" descr="Apple iPhone Dünden Bugüne Cep Telefonları 1983 2009"/>
          <p:cNvPicPr/>
          <p:nvPr/>
        </p:nvPicPr>
        <p:blipFill>
          <a:blip r:embed="rId2">
            <a:extLst>
              <a:ext uri="{28A0092B-C50C-407E-A947-70E740481C1C}">
                <a14:useLocalDpi xmlns:a14="http://schemas.microsoft.com/office/drawing/2010/main" val="0"/>
              </a:ext>
            </a:extLst>
          </a:blip>
          <a:srcRect/>
          <a:stretch>
            <a:fillRect/>
          </a:stretch>
        </p:blipFill>
        <p:spPr bwMode="auto">
          <a:xfrm>
            <a:off x="348666" y="2492896"/>
            <a:ext cx="3429579" cy="2811340"/>
          </a:xfrm>
          <a:prstGeom prst="rect">
            <a:avLst/>
          </a:prstGeom>
          <a:noFill/>
          <a:ln>
            <a:noFill/>
          </a:ln>
        </p:spPr>
      </p:pic>
    </p:spTree>
    <p:extLst>
      <p:ext uri="{BB962C8B-B14F-4D97-AF65-F5344CB8AC3E}">
        <p14:creationId xmlns:p14="http://schemas.microsoft.com/office/powerpoint/2010/main" val="112346166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b="1" dirty="0" smtClean="0"/>
              <a:t>Üçüncü Nesil </a:t>
            </a:r>
            <a:r>
              <a:rPr lang="tr-TR" b="1" dirty="0"/>
              <a:t>Kablosuz </a:t>
            </a:r>
            <a:r>
              <a:rPr lang="tr-TR" b="1" dirty="0" smtClean="0"/>
              <a:t>Telefonlar</a:t>
            </a:r>
            <a:endParaRPr lang="tr-TR" altLang="tr-TR" noProof="1"/>
          </a:p>
        </p:txBody>
      </p:sp>
      <p:sp>
        <p:nvSpPr>
          <p:cNvPr id="9" name="Dikdörtgen 8"/>
          <p:cNvSpPr/>
          <p:nvPr/>
        </p:nvSpPr>
        <p:spPr>
          <a:xfrm>
            <a:off x="827585" y="2057820"/>
            <a:ext cx="6011366" cy="3046988"/>
          </a:xfrm>
          <a:prstGeom prst="rect">
            <a:avLst/>
          </a:prstGeom>
        </p:spPr>
        <p:txBody>
          <a:bodyPr wrap="square">
            <a:spAutoFit/>
          </a:bodyPr>
          <a:lstStyle/>
          <a:p>
            <a:r>
              <a:rPr lang="tr-TR" dirty="0"/>
              <a:t>2008 yılında </a:t>
            </a:r>
            <a:r>
              <a:rPr lang="tr-TR" dirty="0" err="1"/>
              <a:t>Android</a:t>
            </a:r>
            <a:r>
              <a:rPr lang="tr-TR" dirty="0"/>
              <a:t> işletim sistemi piyasaya çıkmıştır. </a:t>
            </a:r>
            <a:endParaRPr lang="tr-TR" dirty="0" smtClean="0"/>
          </a:p>
          <a:p>
            <a:endParaRPr lang="tr-TR" dirty="0"/>
          </a:p>
          <a:p>
            <a:r>
              <a:rPr lang="tr-TR" dirty="0" smtClean="0"/>
              <a:t>Google </a:t>
            </a:r>
            <a:r>
              <a:rPr lang="tr-TR" dirty="0"/>
              <a:t>firması telefon üretici firmalarla bir araya gelerek bu işletim sistemine destek vermektedirler</a:t>
            </a:r>
            <a:r>
              <a:rPr lang="tr-TR" dirty="0" smtClean="0"/>
              <a:t>.</a:t>
            </a:r>
          </a:p>
          <a:p>
            <a:endParaRPr lang="tr-TR" dirty="0"/>
          </a:p>
          <a:p>
            <a:r>
              <a:rPr lang="tr-TR" dirty="0" smtClean="0"/>
              <a:t>HTC</a:t>
            </a:r>
            <a:r>
              <a:rPr lang="tr-TR" dirty="0"/>
              <a:t>, </a:t>
            </a:r>
            <a:r>
              <a:rPr lang="tr-TR" dirty="0" err="1"/>
              <a:t>Samsung</a:t>
            </a:r>
            <a:r>
              <a:rPr lang="tr-TR" dirty="0"/>
              <a:t>, Motorola, ARM bu işletim sistemini destekleyen telefonlar üretmektedir. </a:t>
            </a:r>
          </a:p>
        </p:txBody>
      </p:sp>
    </p:spTree>
    <p:extLst>
      <p:ext uri="{BB962C8B-B14F-4D97-AF65-F5344CB8AC3E}">
        <p14:creationId xmlns:p14="http://schemas.microsoft.com/office/powerpoint/2010/main" val="284606443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b="1" dirty="0" smtClean="0"/>
              <a:t>Üçüncü Nesil </a:t>
            </a:r>
            <a:r>
              <a:rPr lang="tr-TR" b="1" dirty="0"/>
              <a:t>Kablosuz </a:t>
            </a:r>
            <a:r>
              <a:rPr lang="tr-TR" b="1" dirty="0" smtClean="0"/>
              <a:t>Telefonlar</a:t>
            </a:r>
            <a:endParaRPr lang="tr-TR" altLang="tr-TR" noProof="1"/>
          </a:p>
        </p:txBody>
      </p:sp>
      <p:sp>
        <p:nvSpPr>
          <p:cNvPr id="9" name="Dikdörtgen 8"/>
          <p:cNvSpPr/>
          <p:nvPr/>
        </p:nvSpPr>
        <p:spPr>
          <a:xfrm>
            <a:off x="3790497" y="2526722"/>
            <a:ext cx="3661823" cy="1200329"/>
          </a:xfrm>
          <a:prstGeom prst="rect">
            <a:avLst/>
          </a:prstGeom>
        </p:spPr>
        <p:txBody>
          <a:bodyPr wrap="square">
            <a:spAutoFit/>
          </a:bodyPr>
          <a:lstStyle/>
          <a:p>
            <a:r>
              <a:rPr lang="tr-TR" dirty="0" err="1"/>
              <a:t>Android</a:t>
            </a:r>
            <a:r>
              <a:rPr lang="tr-TR" dirty="0"/>
              <a:t> işletim sistemi kullanan ilk akıllı cep telefonu HTC </a:t>
            </a:r>
            <a:r>
              <a:rPr lang="tr-TR" dirty="0" err="1"/>
              <a:t>Dream</a:t>
            </a:r>
            <a:r>
              <a:rPr lang="tr-TR" dirty="0"/>
              <a:t> modelidir.</a:t>
            </a:r>
          </a:p>
        </p:txBody>
      </p:sp>
      <p:pic>
        <p:nvPicPr>
          <p:cNvPr id="7" name="Resim 6" descr="http://upload.wikimedia.org/wikipedia/commons/thumb/b/be/HTC_Dream_Orange_FR.jpeg/250px-HTC_Dream_Orange_FR.jpeg"/>
          <p:cNvPicPr/>
          <p:nvPr/>
        </p:nvPicPr>
        <p:blipFill>
          <a:blip r:embed="rId2">
            <a:extLst>
              <a:ext uri="{28A0092B-C50C-407E-A947-70E740481C1C}">
                <a14:useLocalDpi xmlns:a14="http://schemas.microsoft.com/office/drawing/2010/main" val="0"/>
              </a:ext>
            </a:extLst>
          </a:blip>
          <a:srcRect/>
          <a:stretch>
            <a:fillRect/>
          </a:stretch>
        </p:blipFill>
        <p:spPr bwMode="auto">
          <a:xfrm>
            <a:off x="467543" y="2526722"/>
            <a:ext cx="3041625" cy="2558461"/>
          </a:xfrm>
          <a:prstGeom prst="rect">
            <a:avLst/>
          </a:prstGeom>
          <a:noFill/>
          <a:ln>
            <a:noFill/>
          </a:ln>
        </p:spPr>
      </p:pic>
    </p:spTree>
    <p:extLst>
      <p:ext uri="{BB962C8B-B14F-4D97-AF65-F5344CB8AC3E}">
        <p14:creationId xmlns:p14="http://schemas.microsoft.com/office/powerpoint/2010/main" val="30033148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b="1" dirty="0" smtClean="0"/>
              <a:t>Üçüncü Nesil </a:t>
            </a:r>
            <a:r>
              <a:rPr lang="tr-TR" b="1" dirty="0"/>
              <a:t>Kablosuz </a:t>
            </a:r>
            <a:r>
              <a:rPr lang="tr-TR" b="1" dirty="0" smtClean="0"/>
              <a:t>Telefonlar</a:t>
            </a:r>
            <a:endParaRPr lang="tr-TR" altLang="tr-TR" noProof="1"/>
          </a:p>
        </p:txBody>
      </p:sp>
      <p:sp>
        <p:nvSpPr>
          <p:cNvPr id="9" name="Dikdörtgen 8"/>
          <p:cNvSpPr/>
          <p:nvPr/>
        </p:nvSpPr>
        <p:spPr>
          <a:xfrm>
            <a:off x="3177127" y="2204864"/>
            <a:ext cx="3661823" cy="1569660"/>
          </a:xfrm>
          <a:prstGeom prst="rect">
            <a:avLst/>
          </a:prstGeom>
        </p:spPr>
        <p:txBody>
          <a:bodyPr wrap="square">
            <a:spAutoFit/>
          </a:bodyPr>
          <a:lstStyle/>
          <a:p>
            <a:r>
              <a:rPr lang="tr-TR" dirty="0"/>
              <a:t>2009 yılında </a:t>
            </a:r>
            <a:r>
              <a:rPr lang="tr-TR" dirty="0" err="1"/>
              <a:t>Samsung</a:t>
            </a:r>
            <a:r>
              <a:rPr lang="tr-TR" dirty="0"/>
              <a:t> firması </a:t>
            </a:r>
            <a:r>
              <a:rPr lang="tr-TR" dirty="0" err="1"/>
              <a:t>Bada</a:t>
            </a:r>
            <a:r>
              <a:rPr lang="tr-TR" dirty="0"/>
              <a:t> işletim sistemine sahip </a:t>
            </a:r>
            <a:r>
              <a:rPr lang="tr-TR" dirty="0" err="1"/>
              <a:t>Wave</a:t>
            </a:r>
            <a:r>
              <a:rPr lang="tr-TR" dirty="0"/>
              <a:t> S8500 modelini piyasaya sürmüştür.</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776" y="2173141"/>
            <a:ext cx="1916631" cy="3926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706776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b="1" dirty="0" smtClean="0"/>
              <a:t>Üçüncü Nesil </a:t>
            </a:r>
            <a:r>
              <a:rPr lang="tr-TR" b="1" dirty="0"/>
              <a:t>Kablosuz </a:t>
            </a:r>
            <a:r>
              <a:rPr lang="tr-TR" b="1" dirty="0" smtClean="0"/>
              <a:t>Telefonlar</a:t>
            </a:r>
            <a:endParaRPr lang="tr-TR" altLang="tr-TR" noProof="1"/>
          </a:p>
        </p:txBody>
      </p:sp>
      <p:sp>
        <p:nvSpPr>
          <p:cNvPr id="9" name="Dikdörtgen 8"/>
          <p:cNvSpPr/>
          <p:nvPr/>
        </p:nvSpPr>
        <p:spPr>
          <a:xfrm>
            <a:off x="298674" y="5589240"/>
            <a:ext cx="7801718" cy="461665"/>
          </a:xfrm>
          <a:prstGeom prst="rect">
            <a:avLst/>
          </a:prstGeom>
        </p:spPr>
        <p:txBody>
          <a:bodyPr wrap="square">
            <a:spAutoFit/>
          </a:bodyPr>
          <a:lstStyle/>
          <a:p>
            <a:r>
              <a:rPr lang="tr-TR" dirty="0" err="1"/>
              <a:t>iPhone</a:t>
            </a:r>
            <a:r>
              <a:rPr lang="tr-TR" dirty="0"/>
              <a:t> </a:t>
            </a:r>
            <a:r>
              <a:rPr lang="tr-TR" dirty="0" smtClean="0"/>
              <a:t>5                                 HTC </a:t>
            </a:r>
            <a:r>
              <a:rPr lang="tr-TR" dirty="0" err="1" smtClean="0"/>
              <a:t>One</a:t>
            </a:r>
            <a:r>
              <a:rPr lang="tr-TR" dirty="0" smtClean="0"/>
              <a:t> 		      </a:t>
            </a:r>
            <a:r>
              <a:rPr lang="tr-TR" dirty="0" err="1" smtClean="0"/>
              <a:t>Samsung</a:t>
            </a:r>
            <a:r>
              <a:rPr lang="tr-TR" dirty="0" smtClean="0"/>
              <a:t> </a:t>
            </a:r>
            <a:r>
              <a:rPr lang="tr-TR" dirty="0"/>
              <a:t>S4</a:t>
            </a:r>
          </a:p>
        </p:txBody>
      </p:sp>
      <p:pic>
        <p:nvPicPr>
          <p:cNvPr id="6" name="Resim 5" descr="http://images.apple.com/iphone/compare/images/compare_iphone5s.jpg"/>
          <p:cNvPicPr/>
          <p:nvPr/>
        </p:nvPicPr>
        <p:blipFill>
          <a:blip r:embed="rId2">
            <a:extLst>
              <a:ext uri="{28A0092B-C50C-407E-A947-70E740481C1C}">
                <a14:useLocalDpi xmlns:a14="http://schemas.microsoft.com/office/drawing/2010/main" val="0"/>
              </a:ext>
            </a:extLst>
          </a:blip>
          <a:srcRect/>
          <a:stretch>
            <a:fillRect/>
          </a:stretch>
        </p:blipFill>
        <p:spPr bwMode="auto">
          <a:xfrm>
            <a:off x="148347" y="2635746"/>
            <a:ext cx="2783640" cy="2953494"/>
          </a:xfrm>
          <a:prstGeom prst="rect">
            <a:avLst/>
          </a:prstGeom>
          <a:noFill/>
          <a:ln>
            <a:noFill/>
          </a:ln>
        </p:spPr>
      </p:pic>
      <p:pic>
        <p:nvPicPr>
          <p:cNvPr id="7" name="Resim 6"/>
          <p:cNvPicPr/>
          <p:nvPr/>
        </p:nvPicPr>
        <p:blipFill>
          <a:blip r:embed="rId3">
            <a:extLst>
              <a:ext uri="{28A0092B-C50C-407E-A947-70E740481C1C}">
                <a14:useLocalDpi xmlns:a14="http://schemas.microsoft.com/office/drawing/2010/main" val="0"/>
              </a:ext>
            </a:extLst>
          </a:blip>
          <a:srcRect/>
          <a:stretch>
            <a:fillRect/>
          </a:stretch>
        </p:blipFill>
        <p:spPr bwMode="auto">
          <a:xfrm>
            <a:off x="3347864" y="2626262"/>
            <a:ext cx="2232248" cy="2808312"/>
          </a:xfrm>
          <a:prstGeom prst="rect">
            <a:avLst/>
          </a:prstGeom>
          <a:noFill/>
          <a:ln>
            <a:noFill/>
          </a:ln>
        </p:spPr>
      </p:pic>
      <p:pic>
        <p:nvPicPr>
          <p:cNvPr id="8" name="Resim 7"/>
          <p:cNvPicPr/>
          <p:nvPr/>
        </p:nvPicPr>
        <p:blipFill>
          <a:blip r:embed="rId4">
            <a:extLst>
              <a:ext uri="{28A0092B-C50C-407E-A947-70E740481C1C}">
                <a14:useLocalDpi xmlns:a14="http://schemas.microsoft.com/office/drawing/2010/main" val="0"/>
              </a:ext>
            </a:extLst>
          </a:blip>
          <a:srcRect/>
          <a:stretch>
            <a:fillRect/>
          </a:stretch>
        </p:blipFill>
        <p:spPr bwMode="auto">
          <a:xfrm>
            <a:off x="6243637" y="2608928"/>
            <a:ext cx="1856755" cy="2782060"/>
          </a:xfrm>
          <a:prstGeom prst="rect">
            <a:avLst/>
          </a:prstGeom>
          <a:noFill/>
          <a:ln>
            <a:noFill/>
          </a:ln>
        </p:spPr>
      </p:pic>
    </p:spTree>
    <p:extLst>
      <p:ext uri="{BB962C8B-B14F-4D97-AF65-F5344CB8AC3E}">
        <p14:creationId xmlns:p14="http://schemas.microsoft.com/office/powerpoint/2010/main" val="426012093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b="1" dirty="0" smtClean="0"/>
              <a:t>Üçüncü Nesil </a:t>
            </a:r>
            <a:r>
              <a:rPr lang="tr-TR" b="1" dirty="0"/>
              <a:t>Kablosuz </a:t>
            </a:r>
            <a:r>
              <a:rPr lang="tr-TR" b="1" dirty="0" smtClean="0"/>
              <a:t>Telefonlar</a:t>
            </a:r>
            <a:endParaRPr lang="tr-TR" altLang="tr-TR" noProof="1"/>
          </a:p>
        </p:txBody>
      </p:sp>
      <p:sp>
        <p:nvSpPr>
          <p:cNvPr id="9" name="Dikdörtgen 8"/>
          <p:cNvSpPr/>
          <p:nvPr/>
        </p:nvSpPr>
        <p:spPr>
          <a:xfrm>
            <a:off x="298674" y="5589240"/>
            <a:ext cx="7801718" cy="461665"/>
          </a:xfrm>
          <a:prstGeom prst="rect">
            <a:avLst/>
          </a:prstGeom>
        </p:spPr>
        <p:txBody>
          <a:bodyPr wrap="square">
            <a:spAutoFit/>
          </a:bodyPr>
          <a:lstStyle/>
          <a:p>
            <a:r>
              <a:rPr lang="tr-TR" dirty="0" smtClean="0"/>
              <a:t>        Sony </a:t>
            </a:r>
            <a:r>
              <a:rPr lang="tr-TR" dirty="0" err="1"/>
              <a:t>Xperia</a:t>
            </a:r>
            <a:r>
              <a:rPr lang="tr-TR" dirty="0"/>
              <a:t> </a:t>
            </a:r>
            <a:r>
              <a:rPr lang="tr-TR" dirty="0" smtClean="0"/>
              <a:t>Z                            Nokia </a:t>
            </a:r>
            <a:r>
              <a:rPr lang="tr-TR" dirty="0" err="1"/>
              <a:t>Lumia</a:t>
            </a:r>
            <a:r>
              <a:rPr lang="tr-TR" dirty="0"/>
              <a:t> </a:t>
            </a:r>
            <a:r>
              <a:rPr lang="tr-TR" dirty="0" smtClean="0"/>
              <a:t>925</a:t>
            </a:r>
            <a:endParaRPr lang="tr-TR" dirty="0"/>
          </a:p>
        </p:txBody>
      </p:sp>
      <p:pic>
        <p:nvPicPr>
          <p:cNvPr id="10" name="Resim 9"/>
          <p:cNvPicPr/>
          <p:nvPr/>
        </p:nvPicPr>
        <p:blipFill>
          <a:blip r:embed="rId2">
            <a:extLst>
              <a:ext uri="{28A0092B-C50C-407E-A947-70E740481C1C}">
                <a14:useLocalDpi xmlns:a14="http://schemas.microsoft.com/office/drawing/2010/main" val="0"/>
              </a:ext>
            </a:extLst>
          </a:blip>
          <a:srcRect/>
          <a:stretch>
            <a:fillRect/>
          </a:stretch>
        </p:blipFill>
        <p:spPr bwMode="auto">
          <a:xfrm>
            <a:off x="611560" y="2348880"/>
            <a:ext cx="2016224" cy="3122775"/>
          </a:xfrm>
          <a:prstGeom prst="rect">
            <a:avLst/>
          </a:prstGeom>
          <a:noFill/>
          <a:ln>
            <a:noFill/>
          </a:ln>
        </p:spPr>
      </p:pic>
      <p:pic>
        <p:nvPicPr>
          <p:cNvPr id="11" name="Resim 10" descr="http://i-cdn.phonearena.com/images/phones/40888-xlarge/Nokia-Lumia-925.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212" y="2348880"/>
            <a:ext cx="2883738" cy="3338800"/>
          </a:xfrm>
          <a:prstGeom prst="rect">
            <a:avLst/>
          </a:prstGeom>
          <a:noFill/>
          <a:ln>
            <a:noFill/>
          </a:ln>
        </p:spPr>
      </p:pic>
    </p:spTree>
    <p:extLst>
      <p:ext uri="{BB962C8B-B14F-4D97-AF65-F5344CB8AC3E}">
        <p14:creationId xmlns:p14="http://schemas.microsoft.com/office/powerpoint/2010/main" val="391650778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b="1" dirty="0" smtClean="0"/>
              <a:t>Avuç </a:t>
            </a:r>
            <a:r>
              <a:rPr lang="tr-TR" b="1" dirty="0"/>
              <a:t>İ</a:t>
            </a:r>
            <a:r>
              <a:rPr lang="tr-TR" b="1" dirty="0" smtClean="0"/>
              <a:t>çi Bilgisayarlar</a:t>
            </a:r>
            <a:endParaRPr lang="tr-TR" altLang="tr-TR" noProof="1"/>
          </a:p>
        </p:txBody>
      </p:sp>
      <p:sp>
        <p:nvSpPr>
          <p:cNvPr id="9" name="Dikdörtgen 8"/>
          <p:cNvSpPr/>
          <p:nvPr/>
        </p:nvSpPr>
        <p:spPr>
          <a:xfrm>
            <a:off x="539552" y="2204864"/>
            <a:ext cx="6984775" cy="3046988"/>
          </a:xfrm>
          <a:prstGeom prst="rect">
            <a:avLst/>
          </a:prstGeom>
        </p:spPr>
        <p:txBody>
          <a:bodyPr wrap="square">
            <a:spAutoFit/>
          </a:bodyPr>
          <a:lstStyle/>
          <a:p>
            <a:r>
              <a:rPr lang="tr-TR" dirty="0"/>
              <a:t>1980’li yıllardan itibaren bilgisayarlarda gerçekleştirilen çeşitli ticari uygulamaları elde taşınabilecek kadar küçük bilgisayarlarda gerçekleştirmek amacıyla </a:t>
            </a:r>
            <a:r>
              <a:rPr lang="tr-TR" dirty="0" smtClean="0"/>
              <a:t>avuç içi bilgisayarlar tasarlanmıştır. </a:t>
            </a:r>
          </a:p>
          <a:p>
            <a:endParaRPr lang="tr-TR" dirty="0"/>
          </a:p>
          <a:p>
            <a:r>
              <a:rPr lang="tr-TR" dirty="0" smtClean="0"/>
              <a:t>Başlangıçta </a:t>
            </a:r>
            <a:r>
              <a:rPr lang="tr-TR" dirty="0"/>
              <a:t>belirli işlemleri gerçekleştirmek amacıyla özelleşen bilgisayarlar günümüzde genel amaçlı kullanılmaktadır.</a:t>
            </a:r>
          </a:p>
        </p:txBody>
      </p:sp>
    </p:spTree>
    <p:extLst>
      <p:ext uri="{BB962C8B-B14F-4D97-AF65-F5344CB8AC3E}">
        <p14:creationId xmlns:p14="http://schemas.microsoft.com/office/powerpoint/2010/main" val="35092613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 name="Dikdörtgen 8"/>
          <p:cNvSpPr/>
          <p:nvPr/>
        </p:nvSpPr>
        <p:spPr>
          <a:xfrm>
            <a:off x="3851920" y="2204864"/>
            <a:ext cx="3672408" cy="2308324"/>
          </a:xfrm>
          <a:prstGeom prst="rect">
            <a:avLst/>
          </a:prstGeom>
        </p:spPr>
        <p:txBody>
          <a:bodyPr wrap="square">
            <a:spAutoFit/>
          </a:bodyPr>
          <a:lstStyle/>
          <a:p>
            <a:r>
              <a:rPr lang="tr-TR" dirty="0"/>
              <a:t>1983 yılında </a:t>
            </a:r>
            <a:r>
              <a:rPr lang="tr-TR" dirty="0" err="1"/>
              <a:t>Casio</a:t>
            </a:r>
            <a:r>
              <a:rPr lang="tr-TR" dirty="0"/>
              <a:t> firması üzerinde ileri matematiksel işlemleri gerçekleştirmek ve telefon numaralarını saklamak gibi işlemleri gerçekleştiren bir yapıya sahipti. </a:t>
            </a:r>
            <a:r>
              <a:rPr lang="tr-TR" dirty="0" smtClean="0"/>
              <a:t>[9]</a:t>
            </a:r>
            <a:endParaRPr lang="tr-TR" dirty="0"/>
          </a:p>
        </p:txBody>
      </p:sp>
      <p:sp>
        <p:nvSpPr>
          <p:cNvPr id="2" name="Başlık 1"/>
          <p:cNvSpPr>
            <a:spLocks noGrp="1"/>
          </p:cNvSpPr>
          <p:nvPr>
            <p:ph type="title"/>
          </p:nvPr>
        </p:nvSpPr>
        <p:spPr/>
        <p:txBody>
          <a:bodyPr/>
          <a:lstStyle/>
          <a:p>
            <a:r>
              <a:rPr lang="tr-TR" b="1" dirty="0"/>
              <a:t>Avuç İçi </a:t>
            </a:r>
            <a:r>
              <a:rPr lang="tr-TR" b="1" dirty="0" smtClean="0"/>
              <a:t>Bilgisayarlar</a:t>
            </a:r>
            <a:endParaRPr lang="tr-T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660" y="1870506"/>
            <a:ext cx="3288244" cy="3574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134848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 name="Dikdörtgen 8"/>
          <p:cNvSpPr/>
          <p:nvPr/>
        </p:nvSpPr>
        <p:spPr>
          <a:xfrm>
            <a:off x="2904162" y="1964353"/>
            <a:ext cx="4608512" cy="3046988"/>
          </a:xfrm>
          <a:prstGeom prst="rect">
            <a:avLst/>
          </a:prstGeom>
        </p:spPr>
        <p:txBody>
          <a:bodyPr wrap="square">
            <a:spAutoFit/>
          </a:bodyPr>
          <a:lstStyle/>
          <a:p>
            <a:r>
              <a:rPr lang="tr-TR" dirty="0"/>
              <a:t>Fakat Avuç içi bilgisayar olarak kabul edilebilecek ilk makine 1984 yılında </a:t>
            </a:r>
            <a:r>
              <a:rPr lang="tr-TR" dirty="0" err="1"/>
              <a:t>Psion</a:t>
            </a:r>
            <a:r>
              <a:rPr lang="tr-TR" dirty="0"/>
              <a:t> firması tarafından üretilmiştir. </a:t>
            </a:r>
            <a:endParaRPr lang="tr-TR" dirty="0" smtClean="0"/>
          </a:p>
          <a:p>
            <a:endParaRPr lang="tr-TR" dirty="0"/>
          </a:p>
          <a:p>
            <a:r>
              <a:rPr lang="tr-TR" dirty="0" smtClean="0"/>
              <a:t>Bu </a:t>
            </a:r>
            <a:r>
              <a:rPr lang="tr-TR" dirty="0"/>
              <a:t>avuç içi bilgisayarda ileri matematiksel işlemleri yapabiliyor, telefon rehberi ve veri saklama amaçlı kullanılabiliyordu. </a:t>
            </a:r>
            <a:r>
              <a:rPr lang="tr-TR" dirty="0" smtClean="0"/>
              <a:t>[10]</a:t>
            </a:r>
            <a:endParaRPr lang="tr-TR" dirty="0"/>
          </a:p>
        </p:txBody>
      </p:sp>
      <p:sp>
        <p:nvSpPr>
          <p:cNvPr id="2" name="Başlık 1"/>
          <p:cNvSpPr>
            <a:spLocks noGrp="1"/>
          </p:cNvSpPr>
          <p:nvPr>
            <p:ph type="title"/>
          </p:nvPr>
        </p:nvSpPr>
        <p:spPr/>
        <p:txBody>
          <a:bodyPr/>
          <a:lstStyle/>
          <a:p>
            <a:r>
              <a:rPr lang="tr-TR" b="1" dirty="0"/>
              <a:t>Avuç İçi </a:t>
            </a:r>
            <a:r>
              <a:rPr lang="tr-TR" b="1" dirty="0" smtClean="0"/>
              <a:t>Bilgisayarlar</a:t>
            </a:r>
            <a:endParaRPr lang="tr-TR" dirty="0"/>
          </a:p>
        </p:txBody>
      </p:sp>
      <p:pic>
        <p:nvPicPr>
          <p:cNvPr id="6" name="Resim 5" descr="http://www.old-computers.com/museum/photos/Psion_Organiser2_System_2.jpg"/>
          <p:cNvPicPr/>
          <p:nvPr/>
        </p:nvPicPr>
        <p:blipFill>
          <a:blip r:embed="rId2">
            <a:extLst>
              <a:ext uri="{28A0092B-C50C-407E-A947-70E740481C1C}">
                <a14:useLocalDpi xmlns:a14="http://schemas.microsoft.com/office/drawing/2010/main" val="0"/>
              </a:ext>
            </a:extLst>
          </a:blip>
          <a:srcRect/>
          <a:stretch>
            <a:fillRect/>
          </a:stretch>
        </p:blipFill>
        <p:spPr bwMode="auto">
          <a:xfrm>
            <a:off x="395536" y="1916832"/>
            <a:ext cx="2162175" cy="3810000"/>
          </a:xfrm>
          <a:prstGeom prst="rect">
            <a:avLst/>
          </a:prstGeom>
          <a:noFill/>
          <a:ln>
            <a:noFill/>
          </a:ln>
        </p:spPr>
      </p:pic>
    </p:spTree>
    <p:extLst>
      <p:ext uri="{BB962C8B-B14F-4D97-AF65-F5344CB8AC3E}">
        <p14:creationId xmlns:p14="http://schemas.microsoft.com/office/powerpoint/2010/main" val="153884276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 name="Dikdörtgen 8"/>
          <p:cNvSpPr/>
          <p:nvPr/>
        </p:nvSpPr>
        <p:spPr>
          <a:xfrm>
            <a:off x="2904162" y="1964353"/>
            <a:ext cx="4608512" cy="3046988"/>
          </a:xfrm>
          <a:prstGeom prst="rect">
            <a:avLst/>
          </a:prstGeom>
        </p:spPr>
        <p:txBody>
          <a:bodyPr wrap="square">
            <a:spAutoFit/>
          </a:bodyPr>
          <a:lstStyle/>
          <a:p>
            <a:r>
              <a:rPr lang="tr-TR" dirty="0" smtClean="0"/>
              <a:t>Bu </a:t>
            </a:r>
            <a:r>
              <a:rPr lang="tr-TR" dirty="0"/>
              <a:t>tarihten sonra mühendislik hesaplamaları ve çeşitli ileri matematiksel işlemler için çeşitli makineler geliştirilmiştir.  </a:t>
            </a:r>
            <a:endParaRPr lang="tr-TR" dirty="0" smtClean="0"/>
          </a:p>
          <a:p>
            <a:endParaRPr lang="tr-TR" dirty="0"/>
          </a:p>
          <a:p>
            <a:r>
              <a:rPr lang="tr-TR" dirty="0" smtClean="0"/>
              <a:t>Geliştirilen </a:t>
            </a:r>
            <a:r>
              <a:rPr lang="tr-TR" dirty="0"/>
              <a:t>çeşitli sürümlerinde çeşitli programlama dillerini kullanarak program geliştirmekte mümkündü.</a:t>
            </a:r>
          </a:p>
        </p:txBody>
      </p:sp>
      <p:sp>
        <p:nvSpPr>
          <p:cNvPr id="2" name="Başlık 1"/>
          <p:cNvSpPr>
            <a:spLocks noGrp="1"/>
          </p:cNvSpPr>
          <p:nvPr>
            <p:ph type="title"/>
          </p:nvPr>
        </p:nvSpPr>
        <p:spPr/>
        <p:txBody>
          <a:bodyPr/>
          <a:lstStyle/>
          <a:p>
            <a:r>
              <a:rPr lang="tr-TR" b="1" dirty="0"/>
              <a:t>Avuç İçi </a:t>
            </a:r>
            <a:r>
              <a:rPr lang="tr-TR" b="1" dirty="0" smtClean="0"/>
              <a:t>Bilgisayarlar</a:t>
            </a:r>
            <a:endParaRPr lang="tr-TR" dirty="0"/>
          </a:p>
        </p:txBody>
      </p:sp>
      <p:pic>
        <p:nvPicPr>
          <p:cNvPr id="6" name="Resim 5" descr="http://www.old-computers.com/museum/photos/Psion_Organiser2_System_2.jpg"/>
          <p:cNvPicPr/>
          <p:nvPr/>
        </p:nvPicPr>
        <p:blipFill>
          <a:blip r:embed="rId2">
            <a:extLst>
              <a:ext uri="{28A0092B-C50C-407E-A947-70E740481C1C}">
                <a14:useLocalDpi xmlns:a14="http://schemas.microsoft.com/office/drawing/2010/main" val="0"/>
              </a:ext>
            </a:extLst>
          </a:blip>
          <a:srcRect/>
          <a:stretch>
            <a:fillRect/>
          </a:stretch>
        </p:blipFill>
        <p:spPr bwMode="auto">
          <a:xfrm>
            <a:off x="395536" y="1916832"/>
            <a:ext cx="2162175" cy="3810000"/>
          </a:xfrm>
          <a:prstGeom prst="rect">
            <a:avLst/>
          </a:prstGeom>
          <a:noFill/>
          <a:ln>
            <a:noFill/>
          </a:ln>
        </p:spPr>
      </p:pic>
    </p:spTree>
    <p:extLst>
      <p:ext uri="{BB962C8B-B14F-4D97-AF65-F5344CB8AC3E}">
        <p14:creationId xmlns:p14="http://schemas.microsoft.com/office/powerpoint/2010/main" val="215355270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altLang="tr-TR" noProof="1" smtClean="0"/>
              <a:t>Taşınabilir Bilgisayarlar</a:t>
            </a:r>
            <a:endParaRPr lang="tr-TR" altLang="tr-TR" noProof="1"/>
          </a:p>
        </p:txBody>
      </p:sp>
      <p:sp>
        <p:nvSpPr>
          <p:cNvPr id="3" name="Dikdörtgen 2"/>
          <p:cNvSpPr/>
          <p:nvPr/>
        </p:nvSpPr>
        <p:spPr>
          <a:xfrm>
            <a:off x="642992" y="2780928"/>
            <a:ext cx="6174432" cy="1569660"/>
          </a:xfrm>
          <a:prstGeom prst="rect">
            <a:avLst/>
          </a:prstGeom>
        </p:spPr>
        <p:txBody>
          <a:bodyPr wrap="square">
            <a:spAutoFit/>
          </a:bodyPr>
          <a:lstStyle/>
          <a:p>
            <a:r>
              <a:rPr lang="tr-TR" dirty="0" smtClean="0"/>
              <a:t>Taşınabilir </a:t>
            </a:r>
            <a:r>
              <a:rPr lang="tr-TR" dirty="0"/>
              <a:t>bilgisayarlar konusundaki </a:t>
            </a:r>
            <a:r>
              <a:rPr lang="tr-TR" dirty="0" smtClean="0"/>
              <a:t>ilk çalışmalar Alan Kay </a:t>
            </a:r>
            <a:r>
              <a:rPr lang="tr-TR" dirty="0"/>
              <a:t>tarafından yazdığı makalelerde belirtilmiş ayrıca savunma bakanlığına bilgilendirmeler yapmıştır. </a:t>
            </a:r>
            <a:r>
              <a:rPr lang="tr-TR" dirty="0" smtClean="0"/>
              <a:t>[1]</a:t>
            </a:r>
            <a:endParaRPr lang="tr-TR" dirty="0"/>
          </a:p>
        </p:txBody>
      </p:sp>
    </p:spTree>
    <p:extLst>
      <p:ext uri="{BB962C8B-B14F-4D97-AF65-F5344CB8AC3E}">
        <p14:creationId xmlns:p14="http://schemas.microsoft.com/office/powerpoint/2010/main" val="41738373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 name="Dikdörtgen 8"/>
          <p:cNvSpPr/>
          <p:nvPr/>
        </p:nvSpPr>
        <p:spPr>
          <a:xfrm>
            <a:off x="3147074" y="1964353"/>
            <a:ext cx="4365599" cy="3046988"/>
          </a:xfrm>
          <a:prstGeom prst="rect">
            <a:avLst/>
          </a:prstGeom>
        </p:spPr>
        <p:txBody>
          <a:bodyPr wrap="square">
            <a:spAutoFit/>
          </a:bodyPr>
          <a:lstStyle/>
          <a:p>
            <a:r>
              <a:rPr lang="tr-TR" dirty="0" smtClean="0"/>
              <a:t>Bu </a:t>
            </a:r>
            <a:r>
              <a:rPr lang="tr-TR" dirty="0"/>
              <a:t>tarihten sonra mühendislik hesaplamaları ve çeşitli ileri matematiksel işlemler için çeşitli makineler geliştirilmiştir.  </a:t>
            </a:r>
            <a:endParaRPr lang="tr-TR" dirty="0" smtClean="0"/>
          </a:p>
          <a:p>
            <a:endParaRPr lang="tr-TR" dirty="0"/>
          </a:p>
          <a:p>
            <a:r>
              <a:rPr lang="tr-TR" dirty="0" smtClean="0"/>
              <a:t>Geliştirilen </a:t>
            </a:r>
            <a:r>
              <a:rPr lang="tr-TR" dirty="0"/>
              <a:t>çeşitli sürümlerinde çeşitli programlama dillerini kullanarak program geliştirmekte mümkündü.</a:t>
            </a:r>
          </a:p>
        </p:txBody>
      </p:sp>
      <p:sp>
        <p:nvSpPr>
          <p:cNvPr id="2" name="Başlık 1"/>
          <p:cNvSpPr>
            <a:spLocks noGrp="1"/>
          </p:cNvSpPr>
          <p:nvPr>
            <p:ph type="title"/>
          </p:nvPr>
        </p:nvSpPr>
        <p:spPr/>
        <p:txBody>
          <a:bodyPr/>
          <a:lstStyle/>
          <a:p>
            <a:r>
              <a:rPr lang="tr-TR" b="1" dirty="0"/>
              <a:t>Avuç İçi </a:t>
            </a:r>
            <a:r>
              <a:rPr lang="tr-TR" b="1" dirty="0" smtClean="0"/>
              <a:t>Bilgisayarlar</a:t>
            </a:r>
            <a:endParaRPr lang="tr-TR" dirty="0"/>
          </a:p>
        </p:txBody>
      </p:sp>
      <p:pic>
        <p:nvPicPr>
          <p:cNvPr id="7" name="Resim 6" descr="http://casio.ledudu.com/images/calculs/casio/machines/SF4700C_2.jpg"/>
          <p:cNvPicPr/>
          <p:nvPr/>
        </p:nvPicPr>
        <p:blipFill>
          <a:blip r:embed="rId2">
            <a:extLst>
              <a:ext uri="{28A0092B-C50C-407E-A947-70E740481C1C}">
                <a14:useLocalDpi xmlns:a14="http://schemas.microsoft.com/office/drawing/2010/main" val="0"/>
              </a:ext>
            </a:extLst>
          </a:blip>
          <a:srcRect/>
          <a:stretch>
            <a:fillRect/>
          </a:stretch>
        </p:blipFill>
        <p:spPr bwMode="auto">
          <a:xfrm>
            <a:off x="467544" y="1988048"/>
            <a:ext cx="2679531" cy="3395836"/>
          </a:xfrm>
          <a:prstGeom prst="rect">
            <a:avLst/>
          </a:prstGeom>
          <a:noFill/>
          <a:ln>
            <a:noFill/>
          </a:ln>
        </p:spPr>
      </p:pic>
    </p:spTree>
    <p:extLst>
      <p:ext uri="{BB962C8B-B14F-4D97-AF65-F5344CB8AC3E}">
        <p14:creationId xmlns:p14="http://schemas.microsoft.com/office/powerpoint/2010/main" val="339209129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 name="Dikdörtgen 8"/>
          <p:cNvSpPr/>
          <p:nvPr/>
        </p:nvSpPr>
        <p:spPr>
          <a:xfrm>
            <a:off x="4139953" y="1855497"/>
            <a:ext cx="3372720" cy="1938992"/>
          </a:xfrm>
          <a:prstGeom prst="rect">
            <a:avLst/>
          </a:prstGeom>
        </p:spPr>
        <p:txBody>
          <a:bodyPr wrap="square">
            <a:spAutoFit/>
          </a:bodyPr>
          <a:lstStyle/>
          <a:p>
            <a:r>
              <a:rPr lang="tr-TR" dirty="0"/>
              <a:t>Bildiğimiz anlamda çalışan ilk avuç içi bilgisayarlar Apple firması tarafından geliştirilen Newton isimli </a:t>
            </a:r>
            <a:r>
              <a:rPr lang="tr-TR" dirty="0" err="1"/>
              <a:t>avuçiçi</a:t>
            </a:r>
            <a:r>
              <a:rPr lang="tr-TR" dirty="0"/>
              <a:t> bilgisayardı. </a:t>
            </a:r>
            <a:r>
              <a:rPr lang="tr-TR" dirty="0" smtClean="0"/>
              <a:t>[11]</a:t>
            </a:r>
            <a:endParaRPr lang="tr-TR" dirty="0"/>
          </a:p>
        </p:txBody>
      </p:sp>
      <p:sp>
        <p:nvSpPr>
          <p:cNvPr id="2" name="Başlık 1"/>
          <p:cNvSpPr>
            <a:spLocks noGrp="1"/>
          </p:cNvSpPr>
          <p:nvPr>
            <p:ph type="title"/>
          </p:nvPr>
        </p:nvSpPr>
        <p:spPr/>
        <p:txBody>
          <a:bodyPr/>
          <a:lstStyle/>
          <a:p>
            <a:r>
              <a:rPr lang="tr-TR" b="1" dirty="0"/>
              <a:t>Avuç İçi </a:t>
            </a:r>
            <a:r>
              <a:rPr lang="tr-TR" b="1" dirty="0" smtClean="0"/>
              <a:t>Bilgisayarlar</a:t>
            </a:r>
            <a:endParaRPr lang="tr-TR" dirty="0"/>
          </a:p>
        </p:txBody>
      </p:sp>
      <p:pic>
        <p:nvPicPr>
          <p:cNvPr id="6" name="Resim 5" descr="http://upload.wikimedia.org/wikipedia/commons/7/76/Apple_Newton_and_iPhone.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0375" y="1855497"/>
            <a:ext cx="3679578" cy="3083560"/>
          </a:xfrm>
          <a:prstGeom prst="rect">
            <a:avLst/>
          </a:prstGeom>
          <a:noFill/>
          <a:ln>
            <a:noFill/>
          </a:ln>
        </p:spPr>
      </p:pic>
      <p:sp>
        <p:nvSpPr>
          <p:cNvPr id="8" name="Dikdörtgen 7"/>
          <p:cNvSpPr/>
          <p:nvPr/>
        </p:nvSpPr>
        <p:spPr>
          <a:xfrm>
            <a:off x="463110" y="5085184"/>
            <a:ext cx="6244655" cy="1200329"/>
          </a:xfrm>
          <a:prstGeom prst="rect">
            <a:avLst/>
          </a:prstGeom>
        </p:spPr>
        <p:txBody>
          <a:bodyPr wrap="square">
            <a:spAutoFit/>
          </a:bodyPr>
          <a:lstStyle/>
          <a:p>
            <a:r>
              <a:rPr lang="tr-TR" dirty="0" smtClean="0"/>
              <a:t>Üzerinde </a:t>
            </a:r>
            <a:r>
              <a:rPr lang="tr-TR" dirty="0"/>
              <a:t>takvim, ajanda, not alma, resim düzenleme, hesap makinesi gibi uygulamaları barındıran bir bilgisayardı.</a:t>
            </a:r>
          </a:p>
        </p:txBody>
      </p:sp>
    </p:spTree>
    <p:extLst>
      <p:ext uri="{BB962C8B-B14F-4D97-AF65-F5344CB8AC3E}">
        <p14:creationId xmlns:p14="http://schemas.microsoft.com/office/powerpoint/2010/main" val="350705986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 name="Dikdörtgen 8"/>
          <p:cNvSpPr/>
          <p:nvPr/>
        </p:nvSpPr>
        <p:spPr>
          <a:xfrm>
            <a:off x="3466230" y="2086329"/>
            <a:ext cx="3842074" cy="3416320"/>
          </a:xfrm>
          <a:prstGeom prst="rect">
            <a:avLst/>
          </a:prstGeom>
        </p:spPr>
        <p:txBody>
          <a:bodyPr wrap="square">
            <a:spAutoFit/>
          </a:bodyPr>
          <a:lstStyle/>
          <a:p>
            <a:r>
              <a:rPr lang="tr-TR" dirty="0"/>
              <a:t>1996 senesinde Palm firması (başlangıçta diğer firmalara yazılım üretirken) Palm Pilot isimli avuç içi bilgisayarı üretmiştir. </a:t>
            </a:r>
            <a:endParaRPr lang="tr-TR" dirty="0" smtClean="0"/>
          </a:p>
          <a:p>
            <a:endParaRPr lang="tr-TR" dirty="0"/>
          </a:p>
          <a:p>
            <a:r>
              <a:rPr lang="tr-TR" dirty="0" smtClean="0"/>
              <a:t>Bu </a:t>
            </a:r>
            <a:r>
              <a:rPr lang="tr-TR" dirty="0"/>
              <a:t>bilgisayar çok popüler olduğu için belirli bir süre PDA ‘</a:t>
            </a:r>
            <a:r>
              <a:rPr lang="tr-TR" dirty="0" err="1"/>
              <a:t>lara</a:t>
            </a:r>
            <a:r>
              <a:rPr lang="tr-TR" dirty="0"/>
              <a:t> Palm ismi verilmiştir.</a:t>
            </a:r>
          </a:p>
        </p:txBody>
      </p:sp>
      <p:sp>
        <p:nvSpPr>
          <p:cNvPr id="2" name="Başlık 1"/>
          <p:cNvSpPr>
            <a:spLocks noGrp="1"/>
          </p:cNvSpPr>
          <p:nvPr>
            <p:ph type="title"/>
          </p:nvPr>
        </p:nvSpPr>
        <p:spPr/>
        <p:txBody>
          <a:bodyPr/>
          <a:lstStyle/>
          <a:p>
            <a:r>
              <a:rPr lang="tr-TR" b="1" dirty="0"/>
              <a:t>Avuç İçi </a:t>
            </a:r>
            <a:r>
              <a:rPr lang="tr-TR" b="1" dirty="0" smtClean="0"/>
              <a:t>Bilgisayarlar</a:t>
            </a:r>
            <a:endParaRPr lang="tr-TR" dirty="0"/>
          </a:p>
        </p:txBody>
      </p:sp>
      <p:pic>
        <p:nvPicPr>
          <p:cNvPr id="4098" name="Picture 2" descr="http://hometoys.com/ezine/08.04/russo/060321_PalmPilot_vmed.wide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712" y="2070083"/>
            <a:ext cx="2562958" cy="3448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3072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 name="Dikdörtgen 8"/>
          <p:cNvSpPr/>
          <p:nvPr/>
        </p:nvSpPr>
        <p:spPr>
          <a:xfrm>
            <a:off x="2857500" y="2086329"/>
            <a:ext cx="4450804" cy="4154984"/>
          </a:xfrm>
          <a:prstGeom prst="rect">
            <a:avLst/>
          </a:prstGeom>
        </p:spPr>
        <p:txBody>
          <a:bodyPr wrap="square">
            <a:spAutoFit/>
          </a:bodyPr>
          <a:lstStyle/>
          <a:p>
            <a:r>
              <a:rPr lang="tr-TR" dirty="0"/>
              <a:t>1996 yılında Microsoft </a:t>
            </a:r>
            <a:r>
              <a:rPr lang="tr-TR" dirty="0" err="1"/>
              <a:t>Avuçiçi</a:t>
            </a:r>
            <a:r>
              <a:rPr lang="tr-TR" dirty="0"/>
              <a:t> sektörü için Windows CE işletim sistemini geliştirmiştir. 1MB dan daha az bellekle çalışmak amacıyla geliştirilmiştir. </a:t>
            </a:r>
            <a:endParaRPr lang="tr-TR" dirty="0" smtClean="0"/>
          </a:p>
          <a:p>
            <a:endParaRPr lang="tr-TR" dirty="0"/>
          </a:p>
          <a:p>
            <a:r>
              <a:rPr lang="tr-TR" dirty="0"/>
              <a:t>2000 yılında Microsoft firması Windows CE </a:t>
            </a:r>
            <a:r>
              <a:rPr lang="tr-TR" dirty="0" err="1"/>
              <a:t>nin</a:t>
            </a:r>
            <a:r>
              <a:rPr lang="tr-TR" dirty="0"/>
              <a:t> dezavantajlarını ortadan kaldıran Pocket PC sürümünü çıkarmıştır. </a:t>
            </a:r>
          </a:p>
          <a:p>
            <a:endParaRPr lang="tr-TR" dirty="0"/>
          </a:p>
        </p:txBody>
      </p:sp>
      <p:sp>
        <p:nvSpPr>
          <p:cNvPr id="2" name="Başlık 1"/>
          <p:cNvSpPr>
            <a:spLocks noGrp="1"/>
          </p:cNvSpPr>
          <p:nvPr>
            <p:ph type="title"/>
          </p:nvPr>
        </p:nvSpPr>
        <p:spPr/>
        <p:txBody>
          <a:bodyPr/>
          <a:lstStyle/>
          <a:p>
            <a:r>
              <a:rPr lang="tr-TR" b="1" dirty="0"/>
              <a:t>Avuç İçi </a:t>
            </a:r>
            <a:r>
              <a:rPr lang="tr-TR" b="1" dirty="0" smtClean="0"/>
              <a:t>Bilgisayarlar</a:t>
            </a:r>
            <a:endParaRPr lang="tr-TR" dirty="0"/>
          </a:p>
        </p:txBody>
      </p:sp>
      <p:pic>
        <p:nvPicPr>
          <p:cNvPr id="6" name="Resim 5" descr="HP iPAQ hx2790 Pocket PC"/>
          <p:cNvPicPr/>
          <p:nvPr/>
        </p:nvPicPr>
        <p:blipFill>
          <a:blip r:embed="rId2">
            <a:extLst>
              <a:ext uri="{28A0092B-C50C-407E-A947-70E740481C1C}">
                <a14:useLocalDpi xmlns:a14="http://schemas.microsoft.com/office/drawing/2010/main" val="0"/>
              </a:ext>
            </a:extLst>
          </a:blip>
          <a:srcRect/>
          <a:stretch>
            <a:fillRect/>
          </a:stretch>
        </p:blipFill>
        <p:spPr bwMode="auto">
          <a:xfrm>
            <a:off x="0" y="2071018"/>
            <a:ext cx="2857500" cy="2857500"/>
          </a:xfrm>
          <a:prstGeom prst="rect">
            <a:avLst/>
          </a:prstGeom>
          <a:noFill/>
          <a:ln>
            <a:noFill/>
          </a:ln>
        </p:spPr>
      </p:pic>
    </p:spTree>
    <p:extLst>
      <p:ext uri="{BB962C8B-B14F-4D97-AF65-F5344CB8AC3E}">
        <p14:creationId xmlns:p14="http://schemas.microsoft.com/office/powerpoint/2010/main" val="29963412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 name="Dikdörtgen 8"/>
          <p:cNvSpPr/>
          <p:nvPr/>
        </p:nvSpPr>
        <p:spPr>
          <a:xfrm>
            <a:off x="2857500" y="2086329"/>
            <a:ext cx="4450804" cy="4154984"/>
          </a:xfrm>
          <a:prstGeom prst="rect">
            <a:avLst/>
          </a:prstGeom>
        </p:spPr>
        <p:txBody>
          <a:bodyPr wrap="square">
            <a:spAutoFit/>
          </a:bodyPr>
          <a:lstStyle/>
          <a:p>
            <a:r>
              <a:rPr lang="tr-TR" dirty="0"/>
              <a:t>Parmakla veya özel bir kalemle ekran üzerinden veri girişi işlemini gerçekleştirerek diz üstü bilgisayardaki işlemlerin benzerini gerçekleştirmek amacıyla kullanılan bilgisayarlardır. </a:t>
            </a:r>
            <a:endParaRPr lang="tr-TR" dirty="0" smtClean="0"/>
          </a:p>
          <a:p>
            <a:endParaRPr lang="tr-TR" dirty="0"/>
          </a:p>
          <a:p>
            <a:r>
              <a:rPr lang="tr-TR" dirty="0" smtClean="0"/>
              <a:t>Mouse </a:t>
            </a:r>
            <a:r>
              <a:rPr lang="tr-TR" dirty="0"/>
              <a:t>ve klavye işlemi ekranı kullanarak gerçekleştirildiğinden buna uygun işletim sistemi ve yazılımlar kullanmalıdır. </a:t>
            </a:r>
          </a:p>
        </p:txBody>
      </p:sp>
      <p:sp>
        <p:nvSpPr>
          <p:cNvPr id="2" name="Başlık 1"/>
          <p:cNvSpPr>
            <a:spLocks noGrp="1"/>
          </p:cNvSpPr>
          <p:nvPr>
            <p:ph type="title"/>
          </p:nvPr>
        </p:nvSpPr>
        <p:spPr/>
        <p:txBody>
          <a:bodyPr/>
          <a:lstStyle/>
          <a:p>
            <a:r>
              <a:rPr lang="tr-TR" b="1" dirty="0" smtClean="0"/>
              <a:t>Tablet Bilgisayarlar</a:t>
            </a:r>
            <a:endParaRPr lang="tr-TR"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204864"/>
            <a:ext cx="2095500" cy="207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618450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 name="Dikdörtgen 8"/>
          <p:cNvSpPr/>
          <p:nvPr/>
        </p:nvSpPr>
        <p:spPr>
          <a:xfrm>
            <a:off x="4211960" y="2329318"/>
            <a:ext cx="4450804" cy="3416320"/>
          </a:xfrm>
          <a:prstGeom prst="rect">
            <a:avLst/>
          </a:prstGeom>
        </p:spPr>
        <p:txBody>
          <a:bodyPr wrap="square">
            <a:spAutoFit/>
          </a:bodyPr>
          <a:lstStyle/>
          <a:p>
            <a:r>
              <a:rPr lang="tr-TR" dirty="0"/>
              <a:t>1960 yılında Alan Kay ilk defa dokunmatik yüzeylere sahip bilgisayarı açıklamıştır</a:t>
            </a:r>
            <a:r>
              <a:rPr lang="tr-TR" dirty="0" smtClean="0"/>
              <a:t>.</a:t>
            </a:r>
          </a:p>
          <a:p>
            <a:endParaRPr lang="tr-TR" dirty="0"/>
          </a:p>
          <a:p>
            <a:r>
              <a:rPr lang="tr-TR" dirty="0"/>
              <a:t>1960’lı ve 1970’li yıllarda laboratuvar çalışmalarında kullanılmıştır. 1970’li yıllarda geliştirilen bilgisayarlarda tablet veri girişi olarak kullanılan bir cihaz olarak görülmektedir.</a:t>
            </a:r>
          </a:p>
        </p:txBody>
      </p:sp>
      <p:sp>
        <p:nvSpPr>
          <p:cNvPr id="2" name="Başlık 1"/>
          <p:cNvSpPr>
            <a:spLocks noGrp="1"/>
          </p:cNvSpPr>
          <p:nvPr>
            <p:ph type="title"/>
          </p:nvPr>
        </p:nvSpPr>
        <p:spPr/>
        <p:txBody>
          <a:bodyPr/>
          <a:lstStyle/>
          <a:p>
            <a:r>
              <a:rPr lang="tr-TR" b="1" dirty="0" smtClean="0"/>
              <a:t>Tablet Bilgisayarlar</a:t>
            </a:r>
            <a:endParaRPr lang="tr-TR" dirty="0"/>
          </a:p>
        </p:txBody>
      </p:sp>
      <p:pic>
        <p:nvPicPr>
          <p:cNvPr id="2050" name="Picture 2" descr="02 apple graphic tablet Tablet PC... Dünü, bugünü ve yarını"/>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02" y="2348880"/>
            <a:ext cx="3762418" cy="273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84918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 name="Dikdörtgen 8"/>
          <p:cNvSpPr/>
          <p:nvPr/>
        </p:nvSpPr>
        <p:spPr>
          <a:xfrm>
            <a:off x="4211960" y="2329318"/>
            <a:ext cx="4450804" cy="4154984"/>
          </a:xfrm>
          <a:prstGeom prst="rect">
            <a:avLst/>
          </a:prstGeom>
        </p:spPr>
        <p:txBody>
          <a:bodyPr wrap="square">
            <a:spAutoFit/>
          </a:bodyPr>
          <a:lstStyle/>
          <a:p>
            <a:r>
              <a:rPr lang="tr-TR" dirty="0"/>
              <a:t>1980’li yıllarda </a:t>
            </a:r>
            <a:r>
              <a:rPr lang="tr-TR" dirty="0" err="1"/>
              <a:t>PDA’lar</a:t>
            </a:r>
            <a:r>
              <a:rPr lang="tr-TR" dirty="0"/>
              <a:t> piyasaya çıkmaya başlamıştır. Bu </a:t>
            </a:r>
            <a:r>
              <a:rPr lang="tr-TR" dirty="0" err="1"/>
              <a:t>PDA’larda</a:t>
            </a:r>
            <a:r>
              <a:rPr lang="tr-TR" dirty="0"/>
              <a:t> dokunmatik ekranlar kullanılmaya başlanmıştır</a:t>
            </a:r>
            <a:r>
              <a:rPr lang="tr-TR" dirty="0" smtClean="0"/>
              <a:t>.</a:t>
            </a:r>
          </a:p>
          <a:p>
            <a:endParaRPr lang="tr-TR" dirty="0"/>
          </a:p>
          <a:p>
            <a:r>
              <a:rPr lang="tr-TR" dirty="0"/>
              <a:t>1990 yılında </a:t>
            </a:r>
            <a:r>
              <a:rPr lang="tr-TR" dirty="0" err="1"/>
              <a:t>Pen</a:t>
            </a:r>
            <a:r>
              <a:rPr lang="tr-TR" dirty="0"/>
              <a:t> Computing firması tarafından günümüzde kullandığımız tablet bilgisayarların benzeri  </a:t>
            </a:r>
            <a:r>
              <a:rPr lang="tr-TR" dirty="0" err="1"/>
              <a:t>PenGo</a:t>
            </a:r>
            <a:r>
              <a:rPr lang="tr-TR" dirty="0"/>
              <a:t> Tablet bilgisayar yapılmıştır. Yine bu yıllarda Microsoft tablet bilgisayarlar geliştirmiştir.</a:t>
            </a:r>
          </a:p>
        </p:txBody>
      </p:sp>
      <p:sp>
        <p:nvSpPr>
          <p:cNvPr id="2" name="Başlık 1"/>
          <p:cNvSpPr>
            <a:spLocks noGrp="1"/>
          </p:cNvSpPr>
          <p:nvPr>
            <p:ph type="title"/>
          </p:nvPr>
        </p:nvSpPr>
        <p:spPr/>
        <p:txBody>
          <a:bodyPr/>
          <a:lstStyle/>
          <a:p>
            <a:r>
              <a:rPr lang="tr-TR" b="1" dirty="0" smtClean="0"/>
              <a:t>Tablet Bilgisayarlar</a:t>
            </a:r>
            <a:endParaRPr lang="tr-TR"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132856"/>
            <a:ext cx="3495675"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748203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b="1" dirty="0" smtClean="0"/>
              <a:t>Kaynaklar</a:t>
            </a:r>
            <a:endParaRPr lang="tr-TR" altLang="tr-TR" noProof="1"/>
          </a:p>
        </p:txBody>
      </p:sp>
      <p:sp>
        <p:nvSpPr>
          <p:cNvPr id="9" name="Dikdörtgen 8"/>
          <p:cNvSpPr/>
          <p:nvPr/>
        </p:nvSpPr>
        <p:spPr>
          <a:xfrm>
            <a:off x="623328" y="1628800"/>
            <a:ext cx="7704855" cy="4524315"/>
          </a:xfrm>
          <a:prstGeom prst="rect">
            <a:avLst/>
          </a:prstGeom>
        </p:spPr>
        <p:txBody>
          <a:bodyPr wrap="square">
            <a:spAutoFit/>
          </a:bodyPr>
          <a:lstStyle/>
          <a:p>
            <a:pPr marL="457200" lvl="0" indent="-457200">
              <a:buFont typeface="+mj-lt"/>
              <a:buAutoNum type="arabicParenR"/>
            </a:pPr>
            <a:r>
              <a:rPr lang="tr-TR" sz="1800" u="sng" dirty="0">
                <a:hlinkClick r:id="rId2"/>
              </a:rPr>
              <a:t>http://www.linklup.com/dunden-bugune-cep-telefonlari-1983-2009.htm</a:t>
            </a:r>
            <a:endParaRPr lang="tr-TR" sz="1800" dirty="0"/>
          </a:p>
          <a:p>
            <a:pPr marL="457200" lvl="0" indent="-457200">
              <a:buFont typeface="+mj-lt"/>
              <a:buAutoNum type="arabicParenR"/>
            </a:pPr>
            <a:r>
              <a:rPr lang="tr-TR" sz="1800" u="sng" dirty="0">
                <a:hlinkClick r:id="rId3"/>
              </a:rPr>
              <a:t>http://www.uralakbulut.com.tr/wp-content/uploads/2012/12/dizustupc.pdf</a:t>
            </a:r>
            <a:endParaRPr lang="tr-TR" sz="1800" dirty="0"/>
          </a:p>
          <a:p>
            <a:pPr marL="457200" lvl="0" indent="-457200">
              <a:buFont typeface="+mj-lt"/>
              <a:buAutoNum type="arabicParenR"/>
            </a:pPr>
            <a:r>
              <a:rPr lang="tr-TR" sz="1800" u="sng" dirty="0">
                <a:hlinkClick r:id="rId4"/>
              </a:rPr>
              <a:t>http://www.notebookmerkezi.com/notebook-2/ilk-notebook-laptop-tarihi-ve-gelisimi.html</a:t>
            </a:r>
            <a:endParaRPr lang="tr-TR" sz="1800" dirty="0"/>
          </a:p>
          <a:p>
            <a:pPr marL="457200" lvl="0" indent="-457200">
              <a:buFont typeface="+mj-lt"/>
              <a:buAutoNum type="arabicParenR"/>
            </a:pPr>
            <a:r>
              <a:rPr lang="tr-TR" sz="1800" u="sng" dirty="0">
                <a:hlinkClick r:id="rId5"/>
              </a:rPr>
              <a:t>http://www.ganjatron.net/retrocomputing/epson-hx20/</a:t>
            </a:r>
            <a:endParaRPr lang="tr-TR" sz="1800" dirty="0"/>
          </a:p>
          <a:p>
            <a:pPr marL="457200" lvl="0" indent="-457200">
              <a:buFont typeface="+mj-lt"/>
              <a:buAutoNum type="arabicParenR"/>
            </a:pPr>
            <a:r>
              <a:rPr lang="tr-TR" sz="1800" u="sng" dirty="0">
                <a:hlinkClick r:id="rId6"/>
              </a:rPr>
              <a:t>http://shiftdelete.net/dizustulerin-inanilmaz-gelisimi-grid-compass_25460-s2.html</a:t>
            </a:r>
            <a:endParaRPr lang="tr-TR" sz="1800" dirty="0"/>
          </a:p>
          <a:p>
            <a:pPr marL="457200" lvl="0" indent="-457200">
              <a:buFont typeface="+mj-lt"/>
              <a:buAutoNum type="arabicParenR"/>
            </a:pPr>
            <a:r>
              <a:rPr lang="tr-TR" sz="1800" u="sng" dirty="0">
                <a:hlinkClick r:id="rId7"/>
              </a:rPr>
              <a:t>http://fotoanaliz.hurriyet.com.tr/galeridetay/60617/4369/5/nokianin-ilk-ve-son-telefonlari</a:t>
            </a:r>
            <a:endParaRPr lang="tr-TR" sz="1800" dirty="0"/>
          </a:p>
          <a:p>
            <a:pPr marL="457200" lvl="0" indent="-457200">
              <a:buFont typeface="+mj-lt"/>
              <a:buAutoNum type="arabicParenR"/>
            </a:pPr>
            <a:r>
              <a:rPr lang="tr-TR" sz="1800" u="sng" dirty="0">
                <a:hlinkClick r:id="rId8"/>
              </a:rPr>
              <a:t>http://www.elektrikport.com/haber-roportaj/cep-telefonlarnn-40-yllk-tarihi/7893#ad-image-0</a:t>
            </a:r>
            <a:endParaRPr lang="tr-TR" sz="1800" dirty="0"/>
          </a:p>
          <a:p>
            <a:pPr marL="457200" lvl="0" indent="-457200">
              <a:buFont typeface="+mj-lt"/>
              <a:buAutoNum type="arabicParenR"/>
            </a:pPr>
            <a:r>
              <a:rPr lang="tr-TR" sz="1800" u="sng" dirty="0">
                <a:hlinkClick r:id="rId9"/>
              </a:rPr>
              <a:t>http://utkuonline.blogspot.com/2009/09/teknolojinin-g-harfi.html</a:t>
            </a:r>
            <a:endParaRPr lang="tr-TR" sz="1800" dirty="0"/>
          </a:p>
          <a:p>
            <a:pPr marL="457200" lvl="0" indent="-457200">
              <a:buFont typeface="+mj-lt"/>
              <a:buAutoNum type="arabicParenR"/>
            </a:pPr>
            <a:r>
              <a:rPr lang="tr-TR" sz="1800" u="sng" dirty="0">
                <a:hlinkClick r:id="rId10"/>
              </a:rPr>
              <a:t>http://www.ledudu.com/pockets.asp?lg=eng&amp;type=192</a:t>
            </a:r>
            <a:endParaRPr lang="tr-TR" sz="1800" dirty="0"/>
          </a:p>
          <a:p>
            <a:pPr marL="457200" lvl="0" indent="-457200">
              <a:buFont typeface="+mj-lt"/>
              <a:buAutoNum type="arabicParenR"/>
            </a:pPr>
            <a:r>
              <a:rPr lang="tr-TR" sz="1800" u="sng" dirty="0">
                <a:hlinkClick r:id="rId11"/>
              </a:rPr>
              <a:t>http://univera-ng.blogspot.com/2010/02/mobil-cihazlarn-gelisimi.html</a:t>
            </a:r>
            <a:endParaRPr lang="tr-TR" sz="1800" dirty="0"/>
          </a:p>
          <a:p>
            <a:pPr marL="457200" lvl="0" indent="-457200">
              <a:buFont typeface="+mj-lt"/>
              <a:buAutoNum type="arabicParenR"/>
            </a:pPr>
            <a:r>
              <a:rPr lang="tr-TR" sz="1800" u="sng" dirty="0">
                <a:hlinkClick r:id="rId12"/>
              </a:rPr>
              <a:t>http://tr.wikipedia.org/wiki/Apple_Newton</a:t>
            </a:r>
            <a:endParaRPr lang="tr-TR" sz="1800" dirty="0"/>
          </a:p>
          <a:p>
            <a:pPr marL="457200" lvl="0" indent="-457200">
              <a:buFont typeface="+mj-lt"/>
              <a:buAutoNum type="arabicParenR"/>
            </a:pPr>
            <a:r>
              <a:rPr lang="tr-TR" sz="1800" u="sng" dirty="0">
                <a:hlinkClick r:id="rId13"/>
              </a:rPr>
              <a:t>http://www.silikonvadisi.tv/cep-telefonu-40-yasinda/</a:t>
            </a:r>
            <a:endParaRPr lang="tr-TR" sz="1800" dirty="0"/>
          </a:p>
          <a:p>
            <a:pPr marL="457200" lvl="0" indent="-457200">
              <a:buFont typeface="+mj-lt"/>
              <a:buAutoNum type="arabicParenR"/>
            </a:pPr>
            <a:r>
              <a:rPr lang="tr-TR" sz="1800" u="sng" dirty="0">
                <a:hlinkClick r:id="rId14"/>
              </a:rPr>
              <a:t>http://www.youtube.com/watch?v=PBWneSL5MWI</a:t>
            </a:r>
            <a:endParaRPr lang="tr-TR" sz="1800" dirty="0"/>
          </a:p>
        </p:txBody>
      </p:sp>
    </p:spTree>
    <p:extLst>
      <p:ext uri="{BB962C8B-B14F-4D97-AF65-F5344CB8AC3E}">
        <p14:creationId xmlns:p14="http://schemas.microsoft.com/office/powerpoint/2010/main" val="41924880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altLang="tr-TR" noProof="1" smtClean="0"/>
              <a:t>Taşınabilir Bilgisayarlar</a:t>
            </a:r>
            <a:endParaRPr lang="tr-TR" altLang="tr-TR" noProof="1"/>
          </a:p>
        </p:txBody>
      </p:sp>
      <p:sp>
        <p:nvSpPr>
          <p:cNvPr id="3" name="Dikdörtgen 2"/>
          <p:cNvSpPr/>
          <p:nvPr/>
        </p:nvSpPr>
        <p:spPr>
          <a:xfrm>
            <a:off x="858157" y="4581128"/>
            <a:ext cx="7174383" cy="1938992"/>
          </a:xfrm>
          <a:prstGeom prst="rect">
            <a:avLst/>
          </a:prstGeom>
        </p:spPr>
        <p:txBody>
          <a:bodyPr wrap="square">
            <a:spAutoFit/>
          </a:bodyPr>
          <a:lstStyle/>
          <a:p>
            <a:r>
              <a:rPr lang="tr-TR" dirty="0"/>
              <a:t>İlk dizüstü bilgisayar Adam </a:t>
            </a:r>
            <a:r>
              <a:rPr lang="tr-TR" dirty="0" err="1"/>
              <a:t>Osborne</a:t>
            </a:r>
            <a:r>
              <a:rPr lang="tr-TR" dirty="0"/>
              <a:t> tarafından kurulan </a:t>
            </a:r>
            <a:r>
              <a:rPr lang="tr-TR" dirty="0" err="1"/>
              <a:t>Osborne</a:t>
            </a:r>
            <a:r>
              <a:rPr lang="tr-TR" dirty="0"/>
              <a:t> bilgisayar firması tarafından 1981 yılında seri üretimle üretilmiştir. Bu bilgisayar </a:t>
            </a:r>
            <a:r>
              <a:rPr lang="tr-TR" dirty="0" smtClean="0"/>
              <a:t>12,4 </a:t>
            </a:r>
            <a:r>
              <a:rPr lang="tr-TR" dirty="0"/>
              <a:t>kg ağırlığında, üzerinde dâhili modem ve iki adet 5-1/4 disket sürücü 5 inçlik bir ekran ve klavyesi olacak şekilde tasarlanmıştır</a:t>
            </a:r>
            <a:r>
              <a:rPr lang="tr-TR" dirty="0" smtClean="0"/>
              <a:t>.[2] </a:t>
            </a:r>
            <a:endParaRPr lang="tr-TR" dirty="0"/>
          </a:p>
        </p:txBody>
      </p:sp>
      <p:pic>
        <p:nvPicPr>
          <p:cNvPr id="5" name="Resim 4"/>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460911"/>
            <a:ext cx="5328592" cy="3120217"/>
          </a:xfrm>
          <a:prstGeom prst="rect">
            <a:avLst/>
          </a:prstGeom>
          <a:noFill/>
          <a:ln>
            <a:noFill/>
          </a:ln>
        </p:spPr>
      </p:pic>
    </p:spTree>
    <p:extLst>
      <p:ext uri="{BB962C8B-B14F-4D97-AF65-F5344CB8AC3E}">
        <p14:creationId xmlns:p14="http://schemas.microsoft.com/office/powerpoint/2010/main" val="421096047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altLang="tr-TR" noProof="1" smtClean="0"/>
              <a:t>Taşınabilir Bilgisayarlar</a:t>
            </a:r>
            <a:endParaRPr lang="tr-TR" altLang="tr-TR" noProof="1"/>
          </a:p>
        </p:txBody>
      </p:sp>
      <p:sp>
        <p:nvSpPr>
          <p:cNvPr id="3" name="Dikdörtgen 2"/>
          <p:cNvSpPr/>
          <p:nvPr/>
        </p:nvSpPr>
        <p:spPr>
          <a:xfrm>
            <a:off x="768784" y="4852214"/>
            <a:ext cx="7174383" cy="1200329"/>
          </a:xfrm>
          <a:prstGeom prst="rect">
            <a:avLst/>
          </a:prstGeom>
        </p:spPr>
        <p:txBody>
          <a:bodyPr wrap="square">
            <a:spAutoFit/>
          </a:bodyPr>
          <a:lstStyle/>
          <a:p>
            <a:r>
              <a:rPr lang="tr-TR" dirty="0" smtClean="0"/>
              <a:t>Ekranı </a:t>
            </a:r>
            <a:r>
              <a:rPr lang="tr-TR" dirty="0"/>
              <a:t>24x52 karakter gösterebiliyordu.  Bu bilgisayar dâhili bataryaya, 4MHz işlemciye ve 64 KB belleğe sahipti. Fakat bu bilgisayar çok popüler olmamıştır.</a:t>
            </a:r>
          </a:p>
        </p:txBody>
      </p:sp>
      <p:pic>
        <p:nvPicPr>
          <p:cNvPr id="5" name="Resim 4"/>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460911"/>
            <a:ext cx="5328592" cy="3384376"/>
          </a:xfrm>
          <a:prstGeom prst="rect">
            <a:avLst/>
          </a:prstGeom>
          <a:noFill/>
          <a:ln>
            <a:noFill/>
          </a:ln>
        </p:spPr>
      </p:pic>
    </p:spTree>
    <p:extLst>
      <p:ext uri="{BB962C8B-B14F-4D97-AF65-F5344CB8AC3E}">
        <p14:creationId xmlns:p14="http://schemas.microsoft.com/office/powerpoint/2010/main" val="333360277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altLang="tr-TR" noProof="1" smtClean="0"/>
              <a:t>Taşınabilir Bilgisayarlar</a:t>
            </a:r>
            <a:endParaRPr lang="tr-TR" altLang="tr-TR" noProof="1"/>
          </a:p>
        </p:txBody>
      </p:sp>
      <p:sp>
        <p:nvSpPr>
          <p:cNvPr id="3" name="Dikdörtgen 2"/>
          <p:cNvSpPr/>
          <p:nvPr/>
        </p:nvSpPr>
        <p:spPr>
          <a:xfrm>
            <a:off x="768783" y="4653136"/>
            <a:ext cx="7174383" cy="1938992"/>
          </a:xfrm>
          <a:prstGeom prst="rect">
            <a:avLst/>
          </a:prstGeom>
        </p:spPr>
        <p:txBody>
          <a:bodyPr wrap="square">
            <a:spAutoFit/>
          </a:bodyPr>
          <a:lstStyle/>
          <a:p>
            <a:r>
              <a:rPr lang="tr-TR" dirty="0"/>
              <a:t>Yine aynı tarihlerde </a:t>
            </a:r>
            <a:r>
              <a:rPr lang="tr-TR" dirty="0" err="1"/>
              <a:t>Epson</a:t>
            </a:r>
            <a:r>
              <a:rPr lang="tr-TR" dirty="0"/>
              <a:t> firması tarafından 4 satır yazı gösterebilen, pille çalışan ve dahili yazıcısı olan (Fişlerde olduğu gibi rulo kağıda yazma işlemi gerçekleştiriyordu). Üzerinde teyp kaset girişi ve klavyesi bulunmaktaydı. Yaklaşık 1MHz işlemci, 16MB belleğe sahiptir</a:t>
            </a:r>
            <a:r>
              <a:rPr lang="tr-TR" dirty="0" smtClean="0"/>
              <a:t>.[4]</a:t>
            </a:r>
            <a:endParaRPr lang="tr-TR" dirty="0"/>
          </a:p>
        </p:txBody>
      </p:sp>
      <p:pic>
        <p:nvPicPr>
          <p:cNvPr id="6" name="Resim 5"/>
          <p:cNvPicPr/>
          <p:nvPr/>
        </p:nvPicPr>
        <p:blipFill>
          <a:blip r:embed="rId2">
            <a:extLst>
              <a:ext uri="{28A0092B-C50C-407E-A947-70E740481C1C}">
                <a14:useLocalDpi xmlns:a14="http://schemas.microsoft.com/office/drawing/2010/main" val="0"/>
              </a:ext>
            </a:extLst>
          </a:blip>
          <a:srcRect/>
          <a:stretch>
            <a:fillRect/>
          </a:stretch>
        </p:blipFill>
        <p:spPr bwMode="auto">
          <a:xfrm>
            <a:off x="2267915" y="1599634"/>
            <a:ext cx="4176118" cy="2880320"/>
          </a:xfrm>
          <a:prstGeom prst="rect">
            <a:avLst/>
          </a:prstGeom>
          <a:noFill/>
          <a:ln>
            <a:noFill/>
          </a:ln>
        </p:spPr>
      </p:pic>
    </p:spTree>
    <p:extLst>
      <p:ext uri="{BB962C8B-B14F-4D97-AF65-F5344CB8AC3E}">
        <p14:creationId xmlns:p14="http://schemas.microsoft.com/office/powerpoint/2010/main" val="183546649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altLang="tr-TR" noProof="1" smtClean="0"/>
              <a:t>Taşınabilir Bilgisayarlar</a:t>
            </a:r>
            <a:endParaRPr lang="tr-TR" altLang="tr-TR" noProof="1"/>
          </a:p>
        </p:txBody>
      </p:sp>
      <p:sp>
        <p:nvSpPr>
          <p:cNvPr id="3" name="Dikdörtgen 2"/>
          <p:cNvSpPr/>
          <p:nvPr/>
        </p:nvSpPr>
        <p:spPr>
          <a:xfrm>
            <a:off x="4283968" y="2230582"/>
            <a:ext cx="3764433" cy="2677656"/>
          </a:xfrm>
          <a:prstGeom prst="rect">
            <a:avLst/>
          </a:prstGeom>
        </p:spPr>
        <p:txBody>
          <a:bodyPr wrap="square">
            <a:spAutoFit/>
          </a:bodyPr>
          <a:lstStyle/>
          <a:p>
            <a:r>
              <a:rPr lang="tr-TR" dirty="0"/>
              <a:t>1982 yılında </a:t>
            </a:r>
            <a:r>
              <a:rPr lang="tr-TR" dirty="0" err="1"/>
              <a:t>Grid</a:t>
            </a:r>
            <a:r>
              <a:rPr lang="tr-TR" dirty="0"/>
              <a:t> </a:t>
            </a:r>
            <a:r>
              <a:rPr lang="tr-TR" dirty="0" err="1"/>
              <a:t>Compass</a:t>
            </a:r>
            <a:r>
              <a:rPr lang="tr-TR" dirty="0"/>
              <a:t> isimli 5 kilo ağırlığında, </a:t>
            </a:r>
            <a:r>
              <a:rPr lang="tr-TR" dirty="0" err="1"/>
              <a:t>intel</a:t>
            </a:r>
            <a:r>
              <a:rPr lang="tr-TR" dirty="0"/>
              <a:t> 8150 işlemciye sahip ve yaklaşık 340KB belleğe sahip dizüstü bilgisayar üretilmiştir. Bu bilgisayar uzayda kullanılan ilk dizüstü bilgisayardır</a:t>
            </a:r>
            <a:r>
              <a:rPr lang="tr-TR" dirty="0" smtClean="0"/>
              <a:t>.[2][5]</a:t>
            </a:r>
            <a:endParaRPr lang="tr-TR" dirty="0"/>
          </a:p>
        </p:txBody>
      </p:sp>
      <p:pic>
        <p:nvPicPr>
          <p:cNvPr id="7" name="Resim 6"/>
          <p:cNvPicPr/>
          <p:nvPr/>
        </p:nvPicPr>
        <p:blipFill>
          <a:blip r:embed="rId2">
            <a:extLst>
              <a:ext uri="{28A0092B-C50C-407E-A947-70E740481C1C}">
                <a14:useLocalDpi xmlns:a14="http://schemas.microsoft.com/office/drawing/2010/main" val="0"/>
              </a:ext>
            </a:extLst>
          </a:blip>
          <a:srcRect/>
          <a:stretch>
            <a:fillRect/>
          </a:stretch>
        </p:blipFill>
        <p:spPr bwMode="auto">
          <a:xfrm>
            <a:off x="768783" y="2204864"/>
            <a:ext cx="3409950" cy="2762250"/>
          </a:xfrm>
          <a:prstGeom prst="rect">
            <a:avLst/>
          </a:prstGeom>
          <a:noFill/>
          <a:ln>
            <a:noFill/>
          </a:ln>
        </p:spPr>
      </p:pic>
    </p:spTree>
    <p:extLst>
      <p:ext uri="{BB962C8B-B14F-4D97-AF65-F5344CB8AC3E}">
        <p14:creationId xmlns:p14="http://schemas.microsoft.com/office/powerpoint/2010/main" val="153493720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altLang="tr-TR" noProof="1" smtClean="0"/>
              <a:t>Taşınabilir Bilgisayarlar</a:t>
            </a:r>
            <a:endParaRPr lang="tr-TR" altLang="tr-TR" noProof="1"/>
          </a:p>
        </p:txBody>
      </p:sp>
      <p:sp>
        <p:nvSpPr>
          <p:cNvPr id="3" name="Dikdörtgen 2"/>
          <p:cNvSpPr/>
          <p:nvPr/>
        </p:nvSpPr>
        <p:spPr>
          <a:xfrm>
            <a:off x="4067944" y="2011540"/>
            <a:ext cx="3299157" cy="1938992"/>
          </a:xfrm>
          <a:prstGeom prst="rect">
            <a:avLst/>
          </a:prstGeom>
        </p:spPr>
        <p:txBody>
          <a:bodyPr wrap="square">
            <a:spAutoFit/>
          </a:bodyPr>
          <a:lstStyle/>
          <a:p>
            <a:r>
              <a:rPr lang="tr-TR" dirty="0"/>
              <a:t>1983 yılında üzerinde disk sürücüleri bulunan 5MHz işlemcili </a:t>
            </a:r>
            <a:r>
              <a:rPr lang="tr-TR" dirty="0" err="1"/>
              <a:t>Gavilan</a:t>
            </a:r>
            <a:r>
              <a:rPr lang="tr-TR" dirty="0"/>
              <a:t> isimli dizüstü bilgisayar piyasaya sürülmüştür</a:t>
            </a:r>
            <a:r>
              <a:rPr lang="tr-TR" dirty="0" smtClean="0"/>
              <a:t>. [5]</a:t>
            </a:r>
            <a:endParaRPr lang="tr-TR" dirty="0"/>
          </a:p>
        </p:txBody>
      </p:sp>
      <p:pic>
        <p:nvPicPr>
          <p:cNvPr id="6" name="Resim 5" descr="http://static.shiftdelete.net/img/article_new/gavilan-capsules1291193654.jpg"/>
          <p:cNvPicPr/>
          <p:nvPr/>
        </p:nvPicPr>
        <p:blipFill>
          <a:blip r:embed="rId2">
            <a:extLst>
              <a:ext uri="{28A0092B-C50C-407E-A947-70E740481C1C}">
                <a14:useLocalDpi xmlns:a14="http://schemas.microsoft.com/office/drawing/2010/main" val="0"/>
              </a:ext>
            </a:extLst>
          </a:blip>
          <a:srcRect/>
          <a:stretch>
            <a:fillRect/>
          </a:stretch>
        </p:blipFill>
        <p:spPr bwMode="auto">
          <a:xfrm>
            <a:off x="1158849" y="1985961"/>
            <a:ext cx="2369820" cy="2886075"/>
          </a:xfrm>
          <a:prstGeom prst="rect">
            <a:avLst/>
          </a:prstGeom>
          <a:noFill/>
          <a:ln>
            <a:noFill/>
          </a:ln>
        </p:spPr>
      </p:pic>
    </p:spTree>
    <p:extLst>
      <p:ext uri="{BB962C8B-B14F-4D97-AF65-F5344CB8AC3E}">
        <p14:creationId xmlns:p14="http://schemas.microsoft.com/office/powerpoint/2010/main" val="146582149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BSM447 – MOBİL UYGULAMA GELİŞTİRME&amp;quot;&quot;/&gt;&lt;property id=&quot;20307&quot; value=&quot;257&quot;/&gt;&lt;/object&gt;&lt;object type=&quot;3&quot; unique_id=&quot;10159&quot;&gt;&lt;property id=&quot;20148&quot; value=&quot;5&quot;/&gt;&lt;property id=&quot;20300&quot; value=&quot;Slide 2 - &amp;quot;Mobil Yazılım&amp;quot;&quot;/&gt;&lt;property id=&quot;20307&quot; value=&quot;258&quot;/&gt;&lt;/object&gt;&lt;object type=&quot;3&quot; unique_id=&quot;10165&quot;&gt;&lt;property id=&quot;20148&quot; value=&quot;5&quot;/&gt;&lt;property id=&quot;20300&quot; value=&quot;Slide 3 - &amp;quot;Mobil Cihazlar&amp;quot;&quot;/&gt;&lt;property id=&quot;20307&quot; value=&quot;259&quot;/&gt;&lt;/object&gt;&lt;object type=&quot;3&quot; unique_id=&quot;10188&quot;&gt;&lt;property id=&quot;20148&quot; value=&quot;5&quot;/&gt;&lt;property id=&quot;20300&quot; value=&quot;Slide 4 - &amp;quot;Taşınabilir Bilgisayarlar&amp;quot;&quot;/&gt;&lt;property id=&quot;20307&quot; value=&quot;260&quot;/&gt;&lt;/object&gt;&lt;object type=&quot;3&quot; unique_id=&quot;10231&quot;&gt;&lt;property id=&quot;20148&quot; value=&quot;5&quot;/&gt;&lt;property id=&quot;20300&quot; value=&quot;Slide 5 - &amp;quot;Taşınabilir Bilgisayarlar&amp;quot;&quot;/&gt;&lt;property id=&quot;20307&quot; value=&quot;261&quot;/&gt;&lt;/object&gt;&lt;object type=&quot;3&quot; unique_id=&quot;10232&quot;&gt;&lt;property id=&quot;20148&quot; value=&quot;5&quot;/&gt;&lt;property id=&quot;20300&quot; value=&quot;Slide 6 - &amp;quot;Taşınabilir Bilgisayarlar&amp;quot;&quot;/&gt;&lt;property id=&quot;20307&quot; value=&quot;262&quot;/&gt;&lt;/object&gt;&lt;object type=&quot;3&quot; unique_id=&quot;10233&quot;&gt;&lt;property id=&quot;20148&quot; value=&quot;5&quot;/&gt;&lt;property id=&quot;20300&quot; value=&quot;Slide 7 - &amp;quot;Taşınabilir Bilgisayarlar&amp;quot;&quot;/&gt;&lt;property id=&quot;20307&quot; value=&quot;263&quot;/&gt;&lt;/object&gt;&lt;object type=&quot;3&quot; unique_id=&quot;10261&quot;&gt;&lt;property id=&quot;20148&quot; value=&quot;5&quot;/&gt;&lt;property id=&quot;20300&quot; value=&quot;Slide 8 - &amp;quot;Taşınabilir Bilgisayarlar&amp;quot;&quot;/&gt;&lt;property id=&quot;20307&quot; value=&quot;264&quot;/&gt;&lt;/object&gt;&lt;object type=&quot;3&quot; unique_id=&quot;10312&quot;&gt;&lt;property id=&quot;20148&quot; value=&quot;5&quot;/&gt;&lt;property id=&quot;20300&quot; value=&quot;Slide 9 - &amp;quot;Taşınabilir Bilgisayarlar&amp;quot;&quot;/&gt;&lt;property id=&quot;20307&quot; value=&quot;265&quot;/&gt;&lt;/object&gt;&lt;object type=&quot;3&quot; unique_id=&quot;10346&quot;&gt;&lt;property id=&quot;20148&quot; value=&quot;5&quot;/&gt;&lt;property id=&quot;20300&quot; value=&quot;Slide 10 - &amp;quot;Taşınabilir Bilgisayarlar&amp;quot;&quot;/&gt;&lt;property id=&quot;20307&quot; value=&quot;266&quot;/&gt;&lt;/object&gt;&lt;object type=&quot;3&quot; unique_id=&quot;10383&quot;&gt;&lt;property id=&quot;20148&quot; value=&quot;5&quot;/&gt;&lt;property id=&quot;20300&quot; value=&quot;Slide 11 - &amp;quot;Taşınabilir Bilgisayarlar&amp;quot;&quot;/&gt;&lt;property id=&quot;20307&quot; value=&quot;267&quot;/&gt;&lt;/object&gt;&lt;object type=&quot;3&quot; unique_id=&quot;10449&quot;&gt;&lt;property id=&quot;20148&quot; value=&quot;5&quot;/&gt;&lt;property id=&quot;20300&quot; value=&quot;Slide 12 - &amp;quot;İletişim Araçları&amp;quot;&quot;/&gt;&lt;property id=&quot;20307&quot; value=&quot;268&quot;/&gt;&lt;/object&gt;&lt;object type=&quot;3&quot; unique_id=&quot;10492&quot;&gt;&lt;property id=&quot;20148&quot; value=&quot;5&quot;/&gt;&lt;property id=&quot;20300&quot; value=&quot;Slide 13 - &amp;quot;Birinci Nesil Kablosuz Telefonlar&amp;quot;&quot;/&gt;&lt;property id=&quot;20307&quot; value=&quot;269&quot;/&gt;&lt;/object&gt;&lt;object type=&quot;3&quot; unique_id=&quot;10568&quot;&gt;&lt;property id=&quot;20148&quot; value=&quot;5&quot;/&gt;&lt;property id=&quot;20300&quot; value=&quot;Slide 14 - &amp;quot;Birinci Nesil Kablosuz Telefonlar&amp;quot;&quot;/&gt;&lt;property id=&quot;20307&quot; value=&quot;270&quot;/&gt;&lt;/object&gt;&lt;object type=&quot;3&quot; unique_id=&quot;10649&quot;&gt;&lt;property id=&quot;20148&quot; value=&quot;5&quot;/&gt;&lt;property id=&quot;20300&quot; value=&quot;Slide 15 - &amp;quot;İkinci Nesil Kablosuz Telefonlar&amp;quot;&quot;/&gt;&lt;property id=&quot;20307&quot; value=&quot;271&quot;/&gt;&lt;/object&gt;&lt;object type=&quot;3&quot; unique_id=&quot;10820&quot;&gt;&lt;property id=&quot;20148&quot; value=&quot;5&quot;/&gt;&lt;property id=&quot;20300&quot; value=&quot;Slide 16 - &amp;quot;İkinci Nesil Kablosuz Telefonlar&amp;quot;&quot;/&gt;&lt;property id=&quot;20307&quot; value=&quot;272&quot;/&gt;&lt;/object&gt;&lt;object type=&quot;3&quot; unique_id=&quot;10821&quot;&gt;&lt;property id=&quot;20148&quot; value=&quot;5&quot;/&gt;&lt;property id=&quot;20300&quot; value=&quot;Slide 17 - &amp;quot;İkinci Nesil Kablosuz Telefonlar&amp;quot;&quot;/&gt;&lt;property id=&quot;20307&quot; value=&quot;273&quot;/&gt;&lt;/object&gt;&lt;object type=&quot;3&quot; unique_id=&quot;10898&quot;&gt;&lt;property id=&quot;20148&quot; value=&quot;5&quot;/&gt;&lt;property id=&quot;20300&quot; value=&quot;Slide 18 - &amp;quot;İkinci Nesil Kablosuz Telefonlar&amp;quot;&quot;/&gt;&lt;property id=&quot;20307&quot; value=&quot;274&quot;/&gt;&lt;/object&gt;&lt;object type=&quot;3&quot; unique_id=&quot;10899&quot;&gt;&lt;property id=&quot;20148&quot; value=&quot;5&quot;/&gt;&lt;property id=&quot;20300&quot; value=&quot;Slide 19 - &amp;quot;İkinci Nesil Kablosuz Telefonlar&amp;quot;&quot;/&gt;&lt;property id=&quot;20307&quot; value=&quot;275&quot;/&gt;&lt;/object&gt;&lt;object type=&quot;3&quot; unique_id=&quot;10963&quot;&gt;&lt;property id=&quot;20148&quot; value=&quot;5&quot;/&gt;&lt;property id=&quot;20300&quot; value=&quot;Slide 20 - &amp;quot;İkinci Nesil Kablosuz Telefonlar&amp;quot;&quot;/&gt;&lt;property id=&quot;20307&quot; value=&quot;276&quot;/&gt;&lt;/object&gt;&lt;object type=&quot;3&quot; unique_id=&quot;11030&quot;&gt;&lt;property id=&quot;20148&quot; value=&quot;5&quot;/&gt;&lt;property id=&quot;20300&quot; value=&quot;Slide 21 - &amp;quot;Üçüncü Nesil Kablosuz Telefonlar&amp;quot;&quot;/&gt;&lt;property id=&quot;20307&quot; value=&quot;277&quot;/&gt;&lt;/object&gt;&lt;object type=&quot;3&quot; unique_id=&quot;11146&quot;&gt;&lt;property id=&quot;20148&quot; value=&quot;5&quot;/&gt;&lt;property id=&quot;20300&quot; value=&quot;Slide 22 - &amp;quot;Üçüncü Nesil Kablosuz Telefonlar&amp;quot;&quot;/&gt;&lt;property id=&quot;20307&quot; value=&quot;278&quot;/&gt;&lt;/object&gt;&lt;object type=&quot;3&quot; unique_id=&quot;11219&quot;&gt;&lt;property id=&quot;20148&quot; value=&quot;5&quot;/&gt;&lt;property id=&quot;20300&quot; value=&quot;Slide 23 - &amp;quot;Üçüncü Nesil Kablosuz Telefonlar&amp;quot;&quot;/&gt;&lt;property id=&quot;20307&quot; value=&quot;279&quot;/&gt;&lt;/object&gt;&lt;object type=&quot;3&quot; unique_id=&quot;11345&quot;&gt;&lt;property id=&quot;20148&quot; value=&quot;5&quot;/&gt;&lt;property id=&quot;20300&quot; value=&quot;Slide 24 - &amp;quot;Üçüncü Nesil Kablosuz Telefonlar&amp;quot;&quot;/&gt;&lt;property id=&quot;20307&quot; value=&quot;280&quot;/&gt;&lt;/object&gt;&lt;object type=&quot;3&quot; unique_id=&quot;11424&quot;&gt;&lt;property id=&quot;20148&quot; value=&quot;5&quot;/&gt;&lt;property id=&quot;20300&quot; value=&quot;Slide 25 - &amp;quot;Üçüncü Nesil Kablosuz Telefonlar&amp;quot;&quot;/&gt;&lt;property id=&quot;20307&quot; value=&quot;281&quot;/&gt;&lt;/object&gt;&lt;object type=&quot;3&quot; unique_id=&quot;11506&quot;&gt;&lt;property id=&quot;20148&quot; value=&quot;5&quot;/&gt;&lt;property id=&quot;20300&quot; value=&quot;Slide 26 - &amp;quot;Üçüncü Nesil Kablosuz Telefonlar&amp;quot;&quot;/&gt;&lt;property id=&quot;20307&quot; value=&quot;282&quot;/&gt;&lt;/object&gt;&lt;object type=&quot;3&quot; unique_id=&quot;11591&quot;&gt;&lt;property id=&quot;20148&quot; value=&quot;5&quot;/&gt;&lt;property id=&quot;20300&quot; value=&quot;Slide 27 - &amp;quot;Üçüncü Nesil Kablosuz Telefonlar&amp;quot;&quot;/&gt;&lt;property id=&quot;20307&quot; value=&quot;283&quot;/&gt;&lt;/object&gt;&lt;object type=&quot;3&quot; unique_id=&quot;11679&quot;&gt;&lt;property id=&quot;20148&quot; value=&quot;5&quot;/&gt;&lt;property id=&quot;20300&quot; value=&quot;Slide 28 - &amp;quot;Üçüncü Nesil Kablosuz Telefonlar&amp;quot;&quot;/&gt;&lt;property id=&quot;20307&quot; value=&quot;284&quot;/&gt;&lt;/object&gt;&lt;object type=&quot;3&quot; unique_id=&quot;11770&quot;&gt;&lt;property id=&quot;20148&quot; value=&quot;5&quot;/&gt;&lt;property id=&quot;20300&quot; value=&quot;Slide 29 - &amp;quot;Üçüncü Nesil Kablosuz Telefonlar&amp;quot;&quot;/&gt;&lt;property id=&quot;20307&quot; value=&quot;285&quot;/&gt;&lt;/object&gt;&lt;object type=&quot;3&quot; unique_id=&quot;11926&quot;&gt;&lt;property id=&quot;20148&quot; value=&quot;5&quot;/&gt;&lt;property id=&quot;20300&quot; value=&quot;Slide 30 - &amp;quot;Üçüncü Nesil Kablosuz Telefonlar&amp;quot;&quot;/&gt;&lt;property id=&quot;20307&quot; value=&quot;286&quot;/&gt;&lt;/object&gt;&lt;object type=&quot;3&quot; unique_id=&quot;12023&quot;&gt;&lt;property id=&quot;20148&quot; value=&quot;5&quot;/&gt;&lt;property id=&quot;20300&quot; value=&quot;Slide 31 - &amp;quot;Üçüncü Nesil Kablosuz Telefonlar&amp;quot;&quot;/&gt;&lt;property id=&quot;20307&quot; value=&quot;287&quot;/&gt;&lt;/object&gt;&lt;object type=&quot;3&quot; unique_id=&quot;12123&quot;&gt;&lt;property id=&quot;20148&quot; value=&quot;5&quot;/&gt;&lt;property id=&quot;20300&quot; value=&quot;Slide 32 - &amp;quot;Üçüncü Nesil Kablosuz Telefonlar&amp;quot;&quot;/&gt;&lt;property id=&quot;20307&quot; value=&quot;288&quot;/&gt;&lt;/object&gt;&lt;object type=&quot;3&quot; unique_id=&quot;12294&quot;&gt;&lt;property id=&quot;20148&quot; value=&quot;5&quot;/&gt;&lt;property id=&quot;20300&quot; value=&quot;Slide 33 - &amp;quot;Üçüncü Nesil Kablosuz Telefonlar&amp;quot;&quot;/&gt;&lt;property id=&quot;20307&quot; value=&quot;289&quot;/&gt;&lt;/object&gt;&lt;object type=&quot;3&quot; unique_id=&quot;12505&quot;&gt;&lt;property id=&quot;20148&quot; value=&quot;5&quot;/&gt;&lt;property id=&quot;20300&quot; value=&quot;Slide 34 - &amp;quot;Üçüncü Nesil Kablosuz Telefonlar&amp;quot;&quot;/&gt;&lt;property id=&quot;20307&quot; value=&quot;290&quot;/&gt;&lt;/object&gt;&lt;object type=&quot;3&quot; unique_id=&quot;12506&quot;&gt;&lt;property id=&quot;20148&quot; value=&quot;5&quot;/&gt;&lt;property id=&quot;20300&quot; value=&quot;Slide 35 - &amp;quot;Üçüncü Nesil Kablosuz Telefonlar&amp;quot;&quot;/&gt;&lt;property id=&quot;20307&quot; value=&quot;291&quot;/&gt;&lt;/object&gt;&lt;object type=&quot;3&quot; unique_id=&quot;12692&quot;&gt;&lt;property id=&quot;20148&quot; value=&quot;5&quot;/&gt;&lt;property id=&quot;20300&quot; value=&quot;Slide 47 - &amp;quot;Kaynaklar&amp;quot;&quot;/&gt;&lt;property id=&quot;20307&quot; value=&quot;292&quot;/&gt;&lt;/object&gt;&lt;object type=&quot;3&quot; unique_id=&quot;12883&quot;&gt;&lt;property id=&quot;20148&quot; value=&quot;5&quot;/&gt;&lt;property id=&quot;20300&quot; value=&quot;Slide 36 - &amp;quot;Avuç İçi Bilgisayarlar&amp;quot;&quot;/&gt;&lt;property id=&quot;20307&quot; value=&quot;293&quot;/&gt;&lt;/object&gt;&lt;object type=&quot;3&quot; unique_id=&quot;13001&quot;&gt;&lt;property id=&quot;20148&quot; value=&quot;5&quot;/&gt;&lt;property id=&quot;20300&quot; value=&quot;Slide 37 - &amp;quot;Avuç İçi Bilgisayarlar&amp;quot;&quot;/&gt;&lt;property id=&quot;20307&quot; value=&quot;294&quot;/&gt;&lt;/object&gt;&lt;object type=&quot;3&quot; unique_id=&quot;13162&quot;&gt;&lt;property id=&quot;20148&quot; value=&quot;5&quot;/&gt;&lt;property id=&quot;20300&quot; value=&quot;Slide 38 - &amp;quot;Avuç İçi Bilgisayarlar&amp;quot;&quot;/&gt;&lt;property id=&quot;20307&quot; value=&quot;295&quot;/&gt;&lt;/object&gt;&lt;object type=&quot;3&quot; unique_id=&quot;13163&quot;&gt;&lt;property id=&quot;20148&quot; value=&quot;5&quot;/&gt;&lt;property id=&quot;20300&quot; value=&quot;Slide 39 - &amp;quot;Avuç İçi Bilgisayarlar&amp;quot;&quot;/&gt;&lt;property id=&quot;20307&quot; value=&quot;296&quot;/&gt;&lt;/object&gt;&lt;object type=&quot;3&quot; unique_id=&quot;13290&quot;&gt;&lt;property id=&quot;20148&quot; value=&quot;5&quot;/&gt;&lt;property id=&quot;20300&quot; value=&quot;Slide 40 - &amp;quot;Avuç İçi Bilgisayarlar&amp;quot;&quot;/&gt;&lt;property id=&quot;20307&quot; value=&quot;297&quot;/&gt;&lt;/object&gt;&lt;object type=&quot;3&quot; unique_id=&quot;13420&quot;&gt;&lt;property id=&quot;20148&quot; value=&quot;5&quot;/&gt;&lt;property id=&quot;20300&quot; value=&quot;Slide 41 - &amp;quot;Avuç İçi Bilgisayarlar&amp;quot;&quot;/&gt;&lt;property id=&quot;20307&quot; value=&quot;298&quot;/&gt;&lt;/object&gt;&lt;object type=&quot;3&quot; unique_id=&quot;13553&quot;&gt;&lt;property id=&quot;20148&quot; value=&quot;5&quot;/&gt;&lt;property id=&quot;20300&quot; value=&quot;Slide 42 - &amp;quot;Avuç İçi Bilgisayarlar&amp;quot;&quot;/&gt;&lt;property id=&quot;20307&quot; value=&quot;299&quot;/&gt;&lt;/object&gt;&lt;object type=&quot;3&quot; unique_id=&quot;13689&quot;&gt;&lt;property id=&quot;20148&quot; value=&quot;5&quot;/&gt;&lt;property id=&quot;20300&quot; value=&quot;Slide 43 - &amp;quot;Avuç İçi Bilgisayarlar&amp;quot;&quot;/&gt;&lt;property id=&quot;20307&quot; value=&quot;300&quot;/&gt;&lt;/object&gt;&lt;object type=&quot;3&quot; unique_id=&quot;13736&quot;&gt;&lt;property id=&quot;20148&quot; value=&quot;5&quot;/&gt;&lt;property id=&quot;20300&quot; value=&quot;Slide 44 - &amp;quot;Tablet Bilgisayarlar&amp;quot;&quot;/&gt;&lt;property id=&quot;20307&quot; value=&quot;301&quot;/&gt;&lt;/object&gt;&lt;object type=&quot;3&quot; unique_id=&quot;13925&quot;&gt;&lt;property id=&quot;20148&quot; value=&quot;5&quot;/&gt;&lt;property id=&quot;20300&quot; value=&quot;Slide 45 - &amp;quot;Tablet Bilgisayarlar&amp;quot;&quot;/&gt;&lt;property id=&quot;20307&quot; value=&quot;302&quot;/&gt;&lt;/object&gt;&lt;object type=&quot;3&quot; unique_id=&quot;14262&quot;&gt;&lt;property id=&quot;20148&quot; value=&quot;5&quot;/&gt;&lt;property id=&quot;20300&quot; value=&quot;Slide 46 - &amp;quot;Tablet Bilgisayarlar&amp;quot;&quot;/&gt;&lt;property id=&quot;20307&quot; value=&quot;303&quot;/&gt;&lt;/object&gt;&lt;/object&gt;&lt;/object&gt;&lt;/database&gt;"/>
  <p:tag name="SECTOMILLISECCONVERTED" val="1"/>
</p:tagLst>
</file>

<file path=ppt/theme/theme1.xml><?xml version="1.0" encoding="utf-8"?>
<a:theme xmlns:a="http://schemas.openxmlformats.org/drawingml/2006/main" name="m62-dots">
  <a:themeElements>
    <a:clrScheme name="m62-dots 13">
      <a:dk1>
        <a:srgbClr val="003300"/>
      </a:dk1>
      <a:lt1>
        <a:srgbClr val="FFFFFF"/>
      </a:lt1>
      <a:dk2>
        <a:srgbClr val="FFFFFF"/>
      </a:dk2>
      <a:lt2>
        <a:srgbClr val="808080"/>
      </a:lt2>
      <a:accent1>
        <a:srgbClr val="239BA6"/>
      </a:accent1>
      <a:accent2>
        <a:srgbClr val="1F5126"/>
      </a:accent2>
      <a:accent3>
        <a:srgbClr val="FFFFFF"/>
      </a:accent3>
      <a:accent4>
        <a:srgbClr val="002A00"/>
      </a:accent4>
      <a:accent5>
        <a:srgbClr val="ACCBD0"/>
      </a:accent5>
      <a:accent6>
        <a:srgbClr val="1B4921"/>
      </a:accent6>
      <a:hlink>
        <a:srgbClr val="559085"/>
      </a:hlink>
      <a:folHlink>
        <a:srgbClr val="99CC00"/>
      </a:folHlink>
    </a:clrScheme>
    <a:fontScheme name="m62-dots">
      <a:majorFont>
        <a:latin typeface="Arial Narrow"/>
        <a:ea typeface=""/>
        <a:cs typeface=""/>
      </a:majorFont>
      <a:minorFont>
        <a:latin typeface="Arial Narrow"/>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62-do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62-do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62-do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62-do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62-do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62-do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62-do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62-do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62-do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62-do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62-do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62-do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m62-dots 13">
        <a:dk1>
          <a:srgbClr val="003300"/>
        </a:dk1>
        <a:lt1>
          <a:srgbClr val="FFFFFF"/>
        </a:lt1>
        <a:dk2>
          <a:srgbClr val="FFFFFF"/>
        </a:dk2>
        <a:lt2>
          <a:srgbClr val="808080"/>
        </a:lt2>
        <a:accent1>
          <a:srgbClr val="239BA6"/>
        </a:accent1>
        <a:accent2>
          <a:srgbClr val="1F5126"/>
        </a:accent2>
        <a:accent3>
          <a:srgbClr val="FFFFFF"/>
        </a:accent3>
        <a:accent4>
          <a:srgbClr val="002A00"/>
        </a:accent4>
        <a:accent5>
          <a:srgbClr val="ACCBD0"/>
        </a:accent5>
        <a:accent6>
          <a:srgbClr val="1B4921"/>
        </a:accent6>
        <a:hlink>
          <a:srgbClr val="559085"/>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t’s not the design of your template">
  <a:themeElements>
    <a:clrScheme name="1_It’s not the design of your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135971"/>
      </a:hlink>
      <a:folHlink>
        <a:srgbClr val="99CC00"/>
      </a:folHlink>
    </a:clrScheme>
    <a:fontScheme name="1_It’s not the design of your template">
      <a:majorFont>
        <a:latin typeface="Neo Sans"/>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It’s not the design of your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t’s not the design of your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t’s not the design of your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t’s not the design of your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t’s not the design of your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t’s not the design of your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t’s not the design of your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t’s not the design of your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t’s not the design of your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t’s not the design of your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t’s not the design of your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t’s not the design of your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It’s not the design of your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135971"/>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m62-dots</Template>
  <TotalTime>1247</TotalTime>
  <Words>1554</Words>
  <Application>Microsoft Office PowerPoint</Application>
  <PresentationFormat>Ekran Gösterisi (4:3)</PresentationFormat>
  <Paragraphs>174</Paragraphs>
  <Slides>47</Slides>
  <Notes>0</Notes>
  <HiddenSlides>0</HiddenSlides>
  <MMClips>0</MMClips>
  <ScaleCrop>false</ScaleCrop>
  <HeadingPairs>
    <vt:vector size="4" baseType="variant">
      <vt:variant>
        <vt:lpstr>Tema</vt:lpstr>
      </vt:variant>
      <vt:variant>
        <vt:i4>2</vt:i4>
      </vt:variant>
      <vt:variant>
        <vt:lpstr>Slayt Başlıkları</vt:lpstr>
      </vt:variant>
      <vt:variant>
        <vt:i4>47</vt:i4>
      </vt:variant>
    </vt:vector>
  </HeadingPairs>
  <TitlesOfParts>
    <vt:vector size="49" baseType="lpstr">
      <vt:lpstr>m62-dots</vt:lpstr>
      <vt:lpstr>1_It’s not the design of your template</vt:lpstr>
      <vt:lpstr>BSM447 – MOBİL UYGULAMA GELİŞTİRME</vt:lpstr>
      <vt:lpstr>Mobil Yazılım</vt:lpstr>
      <vt:lpstr>Mobil Cihazlar</vt:lpstr>
      <vt:lpstr>Taşınabilir Bilgisayarlar</vt:lpstr>
      <vt:lpstr>Taşınabilir Bilgisayarlar</vt:lpstr>
      <vt:lpstr>Taşınabilir Bilgisayarlar</vt:lpstr>
      <vt:lpstr>Taşınabilir Bilgisayarlar</vt:lpstr>
      <vt:lpstr>Taşınabilir Bilgisayarlar</vt:lpstr>
      <vt:lpstr>Taşınabilir Bilgisayarlar</vt:lpstr>
      <vt:lpstr>Taşınabilir Bilgisayarlar</vt:lpstr>
      <vt:lpstr>Taşınabilir Bilgisayarlar</vt:lpstr>
      <vt:lpstr>İletişim Araçları</vt:lpstr>
      <vt:lpstr>Birinci Nesil Kablosuz Telefonlar</vt:lpstr>
      <vt:lpstr>Birinci Nesil Kablosuz Telefonlar</vt:lpstr>
      <vt:lpstr>İkinci Nesil Kablosuz Telefonlar</vt:lpstr>
      <vt:lpstr>İkinci Nesil Kablosuz Telefonlar</vt:lpstr>
      <vt:lpstr>İkinci Nesil Kablosuz Telefonlar</vt:lpstr>
      <vt:lpstr>İkinci Nesil Kablosuz Telefonlar</vt:lpstr>
      <vt:lpstr>İkinci Nesil Kablosuz Telefonlar</vt:lpstr>
      <vt:lpstr>İkinci Nesil Kablosuz Telefonlar</vt:lpstr>
      <vt:lpstr>Üçüncü Nesil Kablosuz Telefonlar</vt:lpstr>
      <vt:lpstr>Üçüncü Nesil Kablosuz Telefonlar</vt:lpstr>
      <vt:lpstr>Üçüncü Nesil Kablosuz Telefonlar</vt:lpstr>
      <vt:lpstr>Üçüncü Nesil Kablosuz Telefonlar</vt:lpstr>
      <vt:lpstr>Üçüncü Nesil Kablosuz Telefonlar</vt:lpstr>
      <vt:lpstr>Üçüncü Nesil Kablosuz Telefonlar</vt:lpstr>
      <vt:lpstr>Üçüncü Nesil Kablosuz Telefonlar</vt:lpstr>
      <vt:lpstr>Üçüncü Nesil Kablosuz Telefonlar</vt:lpstr>
      <vt:lpstr>Üçüncü Nesil Kablosuz Telefonlar</vt:lpstr>
      <vt:lpstr>Üçüncü Nesil Kablosuz Telefonlar</vt:lpstr>
      <vt:lpstr>Üçüncü Nesil Kablosuz Telefonlar</vt:lpstr>
      <vt:lpstr>Üçüncü Nesil Kablosuz Telefonlar</vt:lpstr>
      <vt:lpstr>Üçüncü Nesil Kablosuz Telefonlar</vt:lpstr>
      <vt:lpstr>Üçüncü Nesil Kablosuz Telefonlar</vt:lpstr>
      <vt:lpstr>Üçüncü Nesil Kablosuz Telefonlar</vt:lpstr>
      <vt:lpstr>Avuç İçi Bilgisayarlar</vt:lpstr>
      <vt:lpstr>Avuç İçi Bilgisayarlar</vt:lpstr>
      <vt:lpstr>Avuç İçi Bilgisayarlar</vt:lpstr>
      <vt:lpstr>Avuç İçi Bilgisayarlar</vt:lpstr>
      <vt:lpstr>Avuç İçi Bilgisayarlar</vt:lpstr>
      <vt:lpstr>Avuç İçi Bilgisayarlar</vt:lpstr>
      <vt:lpstr>Avuç İçi Bilgisayarlar</vt:lpstr>
      <vt:lpstr>Avuç İçi Bilgisayarlar</vt:lpstr>
      <vt:lpstr>Tablet Bilgisayarlar</vt:lpstr>
      <vt:lpstr>Tablet Bilgisayarlar</vt:lpstr>
      <vt:lpstr>Tablet Bilgisayarlar</vt:lpstr>
      <vt:lpstr>Kaynaklar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Hp</dc:creator>
  <cp:lastModifiedBy>Admin</cp:lastModifiedBy>
  <cp:revision>93</cp:revision>
  <dcterms:created xsi:type="dcterms:W3CDTF">2013-09-21T15:44:56Z</dcterms:created>
  <dcterms:modified xsi:type="dcterms:W3CDTF">2016-10-08T16:02:47Z</dcterms:modified>
</cp:coreProperties>
</file>