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45"/>
  </p:notesMasterIdLst>
  <p:sldIdLst>
    <p:sldId id="257" r:id="rId3"/>
    <p:sldId id="376" r:id="rId4"/>
    <p:sldId id="407" r:id="rId5"/>
    <p:sldId id="409" r:id="rId6"/>
    <p:sldId id="408" r:id="rId7"/>
    <p:sldId id="445" r:id="rId8"/>
    <p:sldId id="377" r:id="rId9"/>
    <p:sldId id="378" r:id="rId10"/>
    <p:sldId id="410" r:id="rId11"/>
    <p:sldId id="411" r:id="rId12"/>
    <p:sldId id="412" r:id="rId13"/>
    <p:sldId id="413" r:id="rId14"/>
    <p:sldId id="414" r:id="rId15"/>
    <p:sldId id="415" r:id="rId16"/>
    <p:sldId id="416" r:id="rId17"/>
    <p:sldId id="419" r:id="rId18"/>
    <p:sldId id="418" r:id="rId19"/>
    <p:sldId id="417" r:id="rId20"/>
    <p:sldId id="420" r:id="rId21"/>
    <p:sldId id="421" r:id="rId22"/>
    <p:sldId id="422" r:id="rId23"/>
    <p:sldId id="423" r:id="rId24"/>
    <p:sldId id="443" r:id="rId25"/>
    <p:sldId id="444" r:id="rId26"/>
    <p:sldId id="424" r:id="rId27"/>
    <p:sldId id="428" r:id="rId28"/>
    <p:sldId id="425" r:id="rId29"/>
    <p:sldId id="426" r:id="rId30"/>
    <p:sldId id="432" r:id="rId31"/>
    <p:sldId id="430" r:id="rId32"/>
    <p:sldId id="431" r:id="rId33"/>
    <p:sldId id="429" r:id="rId34"/>
    <p:sldId id="433" r:id="rId35"/>
    <p:sldId id="434" r:id="rId36"/>
    <p:sldId id="435" r:id="rId37"/>
    <p:sldId id="436" r:id="rId38"/>
    <p:sldId id="437" r:id="rId39"/>
    <p:sldId id="438" r:id="rId40"/>
    <p:sldId id="439" r:id="rId41"/>
    <p:sldId id="440" r:id="rId42"/>
    <p:sldId id="441" r:id="rId43"/>
    <p:sldId id="406" r:id="rId44"/>
  </p:sldIdLst>
  <p:sldSz cx="9144000" cy="6858000" type="screen4x3"/>
  <p:notesSz cx="6858000" cy="9144000"/>
  <p:custDataLst>
    <p:tags r:id="rId46"/>
  </p:custDataLst>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Orta Stil 3 - Vurgu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Orta Stil 1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Açık Stil 2 - Vurgu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GB" altLang="tr-TR"/>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GB" altLang="tr-TR"/>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tr-TR" smtClean="0"/>
              <a:t>Click to edit Master text styles</a:t>
            </a:r>
          </a:p>
          <a:p>
            <a:pPr lvl="1"/>
            <a:r>
              <a:rPr lang="en-GB" altLang="tr-TR" smtClean="0"/>
              <a:t>Second level</a:t>
            </a:r>
          </a:p>
          <a:p>
            <a:pPr lvl="2"/>
            <a:r>
              <a:rPr lang="en-GB" altLang="tr-TR" smtClean="0"/>
              <a:t>Third level</a:t>
            </a:r>
          </a:p>
          <a:p>
            <a:pPr lvl="3"/>
            <a:r>
              <a:rPr lang="en-GB" altLang="tr-TR" smtClean="0"/>
              <a:t>Fourth level</a:t>
            </a:r>
          </a:p>
          <a:p>
            <a:pPr lvl="4"/>
            <a:r>
              <a:rPr lang="en-GB" altLang="tr-TR"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GB" altLang="tr-T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D6841615-2ABA-4596-AE3F-83940D3A63DD}" type="slidenum">
              <a:rPr lang="en-GB" altLang="tr-TR"/>
              <a:pPr/>
              <a:t>‹#›</a:t>
            </a:fld>
            <a:endParaRPr lang="en-GB" altLang="tr-TR"/>
          </a:p>
        </p:txBody>
      </p:sp>
    </p:spTree>
    <p:extLst>
      <p:ext uri="{BB962C8B-B14F-4D97-AF65-F5344CB8AC3E}">
        <p14:creationId xmlns:p14="http://schemas.microsoft.com/office/powerpoint/2010/main" val="4539500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6841615-2ABA-4596-AE3F-83940D3A63DD}" type="slidenum">
              <a:rPr lang="en-GB" altLang="tr-TR" smtClean="0"/>
              <a:pPr/>
              <a:t>4</a:t>
            </a:fld>
            <a:endParaRPr lang="en-GB" altLang="tr-TR"/>
          </a:p>
        </p:txBody>
      </p:sp>
    </p:spTree>
    <p:extLst>
      <p:ext uri="{BB962C8B-B14F-4D97-AF65-F5344CB8AC3E}">
        <p14:creationId xmlns:p14="http://schemas.microsoft.com/office/powerpoint/2010/main" val="327639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6841615-2ABA-4596-AE3F-83940D3A63DD}" type="slidenum">
              <a:rPr lang="en-GB" altLang="tr-TR" smtClean="0"/>
              <a:pPr/>
              <a:t>5</a:t>
            </a:fld>
            <a:endParaRPr lang="en-GB" altLang="tr-TR"/>
          </a:p>
        </p:txBody>
      </p:sp>
    </p:spTree>
    <p:extLst>
      <p:ext uri="{BB962C8B-B14F-4D97-AF65-F5344CB8AC3E}">
        <p14:creationId xmlns:p14="http://schemas.microsoft.com/office/powerpoint/2010/main" val="3276393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342900" indent="-342900">
              <a:buFont typeface="Arial" panose="020B0604020202020204" pitchFamily="34" charset="0"/>
              <a:buChar char="•"/>
            </a:pPr>
            <a:r>
              <a:rPr lang="tr-TR" dirty="0" smtClean="0"/>
              <a:t>http://www.seonet.com.tr/blog/mobil-uygulamalar/mobil-site-tasarimi-nasil-olmalidir-nelere-dikkat-edilmelidir</a:t>
            </a:r>
          </a:p>
          <a:p>
            <a:pPr marL="342900" indent="-342900">
              <a:buFont typeface="Arial" panose="020B0604020202020204" pitchFamily="34" charset="0"/>
              <a:buChar char="•"/>
            </a:pPr>
            <a:r>
              <a:rPr lang="tr-TR" dirty="0" smtClean="0"/>
              <a:t>http://www.uxservices.com/blog/mobil-kullanici-arayuz-tasarimi-yaparken-dikkat-edilmesi-gereken-5-prensip/</a:t>
            </a:r>
          </a:p>
          <a:p>
            <a:endParaRPr lang="tr-TR" dirty="0"/>
          </a:p>
        </p:txBody>
      </p:sp>
      <p:sp>
        <p:nvSpPr>
          <p:cNvPr id="4" name="Slayt Numarası Yer Tutucusu 3"/>
          <p:cNvSpPr>
            <a:spLocks noGrp="1"/>
          </p:cNvSpPr>
          <p:nvPr>
            <p:ph type="sldNum" sz="quarter" idx="10"/>
          </p:nvPr>
        </p:nvSpPr>
        <p:spPr/>
        <p:txBody>
          <a:bodyPr/>
          <a:lstStyle/>
          <a:p>
            <a:fld id="{D6841615-2ABA-4596-AE3F-83940D3A63DD}" type="slidenum">
              <a:rPr lang="en-GB" altLang="tr-TR" smtClean="0"/>
              <a:pPr/>
              <a:t>42</a:t>
            </a:fld>
            <a:endParaRPr lang="en-GB" altLang="tr-TR"/>
          </a:p>
        </p:txBody>
      </p:sp>
    </p:spTree>
    <p:extLst>
      <p:ext uri="{BB962C8B-B14F-4D97-AF65-F5344CB8AC3E}">
        <p14:creationId xmlns:p14="http://schemas.microsoft.com/office/powerpoint/2010/main" val="167526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Başlık Slaydı">
    <p:spTree>
      <p:nvGrpSpPr>
        <p:cNvPr id="1" name=""/>
        <p:cNvGrpSpPr/>
        <p:nvPr/>
      </p:nvGrpSpPr>
      <p:grpSpPr>
        <a:xfrm>
          <a:off x="0" y="0"/>
          <a:ext cx="0" cy="0"/>
          <a:chOff x="0" y="0"/>
          <a:chExt cx="0" cy="0"/>
        </a:xfrm>
      </p:grpSpPr>
      <p:pic>
        <p:nvPicPr>
          <p:cNvPr id="3080" name="Picture 8" descr="Te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ctrTitle"/>
          </p:nvPr>
        </p:nvSpPr>
        <p:spPr>
          <a:xfrm>
            <a:off x="1692275" y="2538413"/>
            <a:ext cx="6407150" cy="890587"/>
          </a:xfrm>
        </p:spPr>
        <p:txBody>
          <a:bodyPr/>
          <a:lstStyle>
            <a:lvl1pPr>
              <a:defRPr/>
            </a:lvl1pPr>
          </a:lstStyle>
          <a:p>
            <a:pPr lvl="0"/>
            <a:r>
              <a:rPr lang="tr-TR" altLang="tr-TR" noProof="0" smtClean="0"/>
              <a:t>Asıl başlık stili için tıklatın</a:t>
            </a:r>
            <a:endParaRPr lang="en-GB" altLang="tr-TR" noProof="0" smtClean="0"/>
          </a:p>
        </p:txBody>
      </p:sp>
      <p:sp>
        <p:nvSpPr>
          <p:cNvPr id="3076" name="Rectangle 4"/>
          <p:cNvSpPr>
            <a:spLocks noGrp="1" noChangeArrowheads="1"/>
          </p:cNvSpPr>
          <p:nvPr>
            <p:ph type="subTitle" idx="1"/>
          </p:nvPr>
        </p:nvSpPr>
        <p:spPr>
          <a:xfrm>
            <a:off x="1692275" y="3402013"/>
            <a:ext cx="6400800" cy="792162"/>
          </a:xfrm>
        </p:spPr>
        <p:txBody>
          <a:bodyPr anchor="ctr"/>
          <a:lstStyle>
            <a:lvl1pPr marL="0" indent="0">
              <a:defRPr i="1">
                <a:solidFill>
                  <a:schemeClr val="bg1"/>
                </a:solidFill>
              </a:defRPr>
            </a:lvl1pPr>
          </a:lstStyle>
          <a:p>
            <a:pPr lvl="0"/>
            <a:r>
              <a:rPr lang="tr-TR" altLang="tr-TR" noProof="0" smtClean="0"/>
              <a:t>Asıl alt başlık stilini düzenlemek için tıklatın</a:t>
            </a:r>
            <a:endParaRPr lang="en-GB" altLang="tr-TR" noProof="0" smtClean="0"/>
          </a:p>
        </p:txBody>
      </p:sp>
      <p:sp>
        <p:nvSpPr>
          <p:cNvPr id="3077" name="Rectangle 5"/>
          <p:cNvSpPr>
            <a:spLocks noGrp="1" noChangeArrowheads="1"/>
          </p:cNvSpPr>
          <p:nvPr>
            <p:ph type="dt" sz="half" idx="2"/>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endParaRPr lang="en-GB" altLang="tr-TR"/>
          </a:p>
        </p:txBody>
      </p:sp>
      <p:sp>
        <p:nvSpPr>
          <p:cNvPr id="3078" name="Rectangle 6"/>
          <p:cNvSpPr>
            <a:spLocks noGrp="1" noChangeArrowheads="1"/>
          </p:cNvSpPr>
          <p:nvPr>
            <p:ph type="ftr" sz="quarter" idx="3"/>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endParaRPr lang="en-GB" altLang="tr-TR"/>
          </a:p>
        </p:txBody>
      </p:sp>
      <p:sp>
        <p:nvSpPr>
          <p:cNvPr id="3079" name="Rectangle 7"/>
          <p:cNvSpPr>
            <a:spLocks noGrp="1" noChangeArrowheads="1"/>
          </p:cNvSpPr>
          <p:nvPr>
            <p:ph type="sldNum" sz="quarter" idx="4"/>
          </p:nvPr>
        </p:nvSpPr>
        <p:spPr>
          <a:extLst>
            <a:ext uri="{91240B29-F687-4F45-9708-019B960494DF}">
              <a14:hiddenLine xmlns:a14="http://schemas.microsoft.com/office/drawing/2010/main" w="9525" algn="ctr">
                <a:solidFill>
                  <a:schemeClr val="tx1"/>
                </a:solidFill>
                <a:miter lim="800000"/>
                <a:headEnd/>
                <a:tailEnd/>
              </a14:hiddenLine>
            </a:ext>
          </a:extLst>
        </p:spPr>
        <p:txBody>
          <a:bodyPr/>
          <a:lstStyle>
            <a:lvl1pPr>
              <a:defRPr>
                <a:solidFill>
                  <a:schemeClr val="bg1"/>
                </a:solidFill>
              </a:defRPr>
            </a:lvl1pPr>
          </a:lstStyle>
          <a:p>
            <a:fld id="{D4CAE41E-AA23-4B77-A6E0-E9D0A1E3A420}" type="slidenum">
              <a:rPr lang="en-GB" altLang="tr-TR"/>
              <a:pPr/>
              <a:t>‹#›</a:t>
            </a:fld>
            <a:endParaRPr lang="en-GB" altLang="tr-T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076">
                                            <p:txEl>
                                              <p:pRg st="0" end="0"/>
                                            </p:txEl>
                                          </p:spTgt>
                                        </p:tgtEl>
                                        <p:attrNameLst>
                                          <p:attrName>style.visibility</p:attrName>
                                        </p:attrNameLst>
                                      </p:cBhvr>
                                      <p:to>
                                        <p:strVal val="visible"/>
                                      </p:to>
                                    </p:set>
                                    <p:animEffect transition="in" filter="wipe(right)">
                                      <p:cBhvr>
                                        <p:cTn id="10" dur="500"/>
                                        <p:tgtEl>
                                          <p:spTgt spid="30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build="p">
        <p:tmplLst>
          <p:tmpl lvl="1">
            <p:tnLst>
              <p:par>
                <p:cTn presetID="22" presetClass="entr" presetSubtype="2" fill="hold" nodeType="withEffect">
                  <p:stCondLst>
                    <p:cond delay="0"/>
                  </p:stCondLst>
                  <p:childTnLst>
                    <p:set>
                      <p:cBhvr>
                        <p:cTn dur="1" fill="hold">
                          <p:stCondLst>
                            <p:cond delay="0"/>
                          </p:stCondLst>
                        </p:cTn>
                        <p:tgtEl>
                          <p:spTgt spid="3076"/>
                        </p:tgtEl>
                        <p:attrNameLst>
                          <p:attrName>style.visibility</p:attrName>
                        </p:attrNameLst>
                      </p:cBhvr>
                      <p:to>
                        <p:strVal val="visible"/>
                      </p:to>
                    </p:set>
                    <p:animEffect transition="in" filter="wipe(right)">
                      <p:cBhvr>
                        <p:cTn dur="500"/>
                        <p:tgtEl>
                          <p:spTgt spid="307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9A14119A-278C-400D-80E9-64AFCA1DF72A}" type="slidenum">
              <a:rPr lang="en-GB" altLang="tr-TR"/>
              <a:pPr/>
              <a:t>‹#›</a:t>
            </a:fld>
            <a:endParaRPr lang="en-GB" altLang="tr-TR"/>
          </a:p>
        </p:txBody>
      </p:sp>
    </p:spTree>
    <p:extLst>
      <p:ext uri="{BB962C8B-B14F-4D97-AF65-F5344CB8AC3E}">
        <p14:creationId xmlns:p14="http://schemas.microsoft.com/office/powerpoint/2010/main" val="476516657"/>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65113"/>
            <a:ext cx="2057400" cy="5602287"/>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65113"/>
            <a:ext cx="6019800" cy="560228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36D713ED-713E-4963-B9C4-19E59CF87FB1}" type="slidenum">
              <a:rPr lang="en-GB" altLang="tr-TR"/>
              <a:pPr/>
              <a:t>‹#›</a:t>
            </a:fld>
            <a:endParaRPr lang="en-GB" altLang="tr-TR"/>
          </a:p>
        </p:txBody>
      </p:sp>
    </p:spTree>
    <p:extLst>
      <p:ext uri="{BB962C8B-B14F-4D97-AF65-F5344CB8AC3E}">
        <p14:creationId xmlns:p14="http://schemas.microsoft.com/office/powerpoint/2010/main" val="292555422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a:prstGeom prst="rect">
            <a:avLst/>
          </a:prstGeo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Tree>
    <p:extLst>
      <p:ext uri="{BB962C8B-B14F-4D97-AF65-F5344CB8AC3E}">
        <p14:creationId xmlns:p14="http://schemas.microsoft.com/office/powerpoint/2010/main" val="93406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İçerik Yer Tutucusu 2"/>
          <p:cNvSpPr>
            <a:spLocks noGrp="1"/>
          </p:cNvSpPr>
          <p:nvPr>
            <p:ph idx="1"/>
          </p:nvPr>
        </p:nvSpPr>
        <p:spPr>
          <a:xfrm>
            <a:off x="457200" y="1600200"/>
            <a:ext cx="8229600" cy="4525963"/>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409364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Tree>
    <p:extLst>
      <p:ext uri="{BB962C8B-B14F-4D97-AF65-F5344CB8AC3E}">
        <p14:creationId xmlns:p14="http://schemas.microsoft.com/office/powerpoint/2010/main" val="225286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163124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731650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Tree>
    <p:extLst>
      <p:ext uri="{BB962C8B-B14F-4D97-AF65-F5344CB8AC3E}">
        <p14:creationId xmlns:p14="http://schemas.microsoft.com/office/powerpoint/2010/main" val="959666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231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a:prstGeom prst="rect">
            <a:avLst/>
          </a:prstGeo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extLst>
      <p:ext uri="{BB962C8B-B14F-4D97-AF65-F5344CB8AC3E}">
        <p14:creationId xmlns:p14="http://schemas.microsoft.com/office/powerpoint/2010/main" val="427459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834736F6-E8A3-4027-8256-1553124FC818}" type="slidenum">
              <a:rPr lang="en-GB" altLang="tr-TR"/>
              <a:pPr/>
              <a:t>‹#›</a:t>
            </a:fld>
            <a:endParaRPr lang="en-GB" altLang="tr-TR"/>
          </a:p>
        </p:txBody>
      </p:sp>
    </p:spTree>
    <p:extLst>
      <p:ext uri="{BB962C8B-B14F-4D97-AF65-F5344CB8AC3E}">
        <p14:creationId xmlns:p14="http://schemas.microsoft.com/office/powerpoint/2010/main" val="911808843"/>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a:prstGeom prst="rect">
            <a:avLst/>
          </a:prstGeo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extLst>
      <p:ext uri="{BB962C8B-B14F-4D97-AF65-F5344CB8AC3E}">
        <p14:creationId xmlns:p14="http://schemas.microsoft.com/office/powerpoint/2010/main" val="3360451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a:prstGeom prst="rect">
            <a:avLst/>
          </a:prstGeom>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1600200"/>
            <a:ext cx="8229600" cy="4525963"/>
          </a:xfrm>
          <a:prstGeom prst="rect">
            <a:avLst/>
          </a:prstGeo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1027070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a:prstGeom prst="rect">
            <a:avLst/>
          </a:prstGeo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a:prstGeom prst="rect">
            <a:avLst/>
          </a:prstGeo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val="101405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endParaRPr lang="en-GB" altLang="tr-TR"/>
          </a:p>
        </p:txBody>
      </p:sp>
      <p:sp>
        <p:nvSpPr>
          <p:cNvPr id="5" name="Altbilgi Yer Tutucusu 4"/>
          <p:cNvSpPr>
            <a:spLocks noGrp="1"/>
          </p:cNvSpPr>
          <p:nvPr>
            <p:ph type="ftr" sz="quarter" idx="11"/>
          </p:nvPr>
        </p:nvSpPr>
        <p:spPr/>
        <p:txBody>
          <a:bodyPr/>
          <a:lstStyle>
            <a:lvl1pPr>
              <a:defRPr/>
            </a:lvl1pPr>
          </a:lstStyle>
          <a:p>
            <a:endParaRPr lang="en-GB" altLang="tr-TR"/>
          </a:p>
        </p:txBody>
      </p:sp>
      <p:sp>
        <p:nvSpPr>
          <p:cNvPr id="6" name="Slayt Numarası Yer Tutucusu 5"/>
          <p:cNvSpPr>
            <a:spLocks noGrp="1"/>
          </p:cNvSpPr>
          <p:nvPr>
            <p:ph type="sldNum" sz="quarter" idx="12"/>
          </p:nvPr>
        </p:nvSpPr>
        <p:spPr/>
        <p:txBody>
          <a:bodyPr/>
          <a:lstStyle>
            <a:lvl1pPr>
              <a:defRPr/>
            </a:lvl1pPr>
          </a:lstStyle>
          <a:p>
            <a:fld id="{43747977-80FB-43E0-9F48-199C10B79448}" type="slidenum">
              <a:rPr lang="en-GB" altLang="tr-TR"/>
              <a:pPr/>
              <a:t>‹#›</a:t>
            </a:fld>
            <a:endParaRPr lang="en-GB" altLang="tr-TR"/>
          </a:p>
        </p:txBody>
      </p:sp>
    </p:spTree>
    <p:extLst>
      <p:ext uri="{BB962C8B-B14F-4D97-AF65-F5344CB8AC3E}">
        <p14:creationId xmlns:p14="http://schemas.microsoft.com/office/powerpoint/2010/main" val="92586634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3414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lvl1pPr>
              <a:defRPr/>
            </a:lvl1pPr>
          </a:lstStyle>
          <a:p>
            <a:endParaRPr lang="en-GB" altLang="tr-TR"/>
          </a:p>
        </p:txBody>
      </p:sp>
      <p:sp>
        <p:nvSpPr>
          <p:cNvPr id="6" name="Altbilgi Yer Tutucusu 5"/>
          <p:cNvSpPr>
            <a:spLocks noGrp="1"/>
          </p:cNvSpPr>
          <p:nvPr>
            <p:ph type="ftr" sz="quarter" idx="11"/>
          </p:nvPr>
        </p:nvSpPr>
        <p:spPr/>
        <p:txBody>
          <a:bodyPr/>
          <a:lstStyle>
            <a:lvl1pPr>
              <a:defRPr/>
            </a:lvl1pPr>
          </a:lstStyle>
          <a:p>
            <a:endParaRPr lang="en-GB" altLang="tr-TR"/>
          </a:p>
        </p:txBody>
      </p:sp>
      <p:sp>
        <p:nvSpPr>
          <p:cNvPr id="7" name="Slayt Numarası Yer Tutucusu 6"/>
          <p:cNvSpPr>
            <a:spLocks noGrp="1"/>
          </p:cNvSpPr>
          <p:nvPr>
            <p:ph type="sldNum" sz="quarter" idx="12"/>
          </p:nvPr>
        </p:nvSpPr>
        <p:spPr/>
        <p:txBody>
          <a:bodyPr/>
          <a:lstStyle>
            <a:lvl1pPr>
              <a:defRPr/>
            </a:lvl1pPr>
          </a:lstStyle>
          <a:p>
            <a:fld id="{0C301580-1227-43EB-B0D7-B2D34675BD5F}" type="slidenum">
              <a:rPr lang="en-GB" altLang="tr-TR"/>
              <a:pPr/>
              <a:t>‹#›</a:t>
            </a:fld>
            <a:endParaRPr lang="en-GB" altLang="tr-TR"/>
          </a:p>
        </p:txBody>
      </p:sp>
    </p:spTree>
    <p:extLst>
      <p:ext uri="{BB962C8B-B14F-4D97-AF65-F5344CB8AC3E}">
        <p14:creationId xmlns:p14="http://schemas.microsoft.com/office/powerpoint/2010/main" val="71836882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lvl1pPr>
              <a:defRPr/>
            </a:lvl1pPr>
          </a:lstStyle>
          <a:p>
            <a:endParaRPr lang="en-GB" altLang="tr-TR"/>
          </a:p>
        </p:txBody>
      </p:sp>
      <p:sp>
        <p:nvSpPr>
          <p:cNvPr id="8" name="Altbilgi Yer Tutucusu 7"/>
          <p:cNvSpPr>
            <a:spLocks noGrp="1"/>
          </p:cNvSpPr>
          <p:nvPr>
            <p:ph type="ftr" sz="quarter" idx="11"/>
          </p:nvPr>
        </p:nvSpPr>
        <p:spPr/>
        <p:txBody>
          <a:bodyPr/>
          <a:lstStyle>
            <a:lvl1pPr>
              <a:defRPr/>
            </a:lvl1pPr>
          </a:lstStyle>
          <a:p>
            <a:endParaRPr lang="en-GB" altLang="tr-TR"/>
          </a:p>
        </p:txBody>
      </p:sp>
      <p:sp>
        <p:nvSpPr>
          <p:cNvPr id="9" name="Slayt Numarası Yer Tutucusu 8"/>
          <p:cNvSpPr>
            <a:spLocks noGrp="1"/>
          </p:cNvSpPr>
          <p:nvPr>
            <p:ph type="sldNum" sz="quarter" idx="12"/>
          </p:nvPr>
        </p:nvSpPr>
        <p:spPr/>
        <p:txBody>
          <a:bodyPr/>
          <a:lstStyle>
            <a:lvl1pPr>
              <a:defRPr/>
            </a:lvl1pPr>
          </a:lstStyle>
          <a:p>
            <a:fld id="{DBBED82F-5FC0-4C5F-851F-089CB74B8B1A}" type="slidenum">
              <a:rPr lang="en-GB" altLang="tr-TR"/>
              <a:pPr/>
              <a:t>‹#›</a:t>
            </a:fld>
            <a:endParaRPr lang="en-GB" altLang="tr-TR"/>
          </a:p>
        </p:txBody>
      </p:sp>
    </p:spTree>
    <p:extLst>
      <p:ext uri="{BB962C8B-B14F-4D97-AF65-F5344CB8AC3E}">
        <p14:creationId xmlns:p14="http://schemas.microsoft.com/office/powerpoint/2010/main" val="192268174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lvl1pPr>
              <a:defRPr/>
            </a:lvl1pPr>
          </a:lstStyle>
          <a:p>
            <a:endParaRPr lang="en-GB" altLang="tr-TR"/>
          </a:p>
        </p:txBody>
      </p:sp>
      <p:sp>
        <p:nvSpPr>
          <p:cNvPr id="4" name="Altbilgi Yer Tutucusu 3"/>
          <p:cNvSpPr>
            <a:spLocks noGrp="1"/>
          </p:cNvSpPr>
          <p:nvPr>
            <p:ph type="ftr" sz="quarter" idx="11"/>
          </p:nvPr>
        </p:nvSpPr>
        <p:spPr/>
        <p:txBody>
          <a:bodyPr/>
          <a:lstStyle>
            <a:lvl1pPr>
              <a:defRPr/>
            </a:lvl1pPr>
          </a:lstStyle>
          <a:p>
            <a:endParaRPr lang="en-GB" altLang="tr-TR"/>
          </a:p>
        </p:txBody>
      </p:sp>
      <p:sp>
        <p:nvSpPr>
          <p:cNvPr id="5" name="Slayt Numarası Yer Tutucusu 4"/>
          <p:cNvSpPr>
            <a:spLocks noGrp="1"/>
          </p:cNvSpPr>
          <p:nvPr>
            <p:ph type="sldNum" sz="quarter" idx="12"/>
          </p:nvPr>
        </p:nvSpPr>
        <p:spPr/>
        <p:txBody>
          <a:bodyPr/>
          <a:lstStyle>
            <a:lvl1pPr>
              <a:defRPr/>
            </a:lvl1pPr>
          </a:lstStyle>
          <a:p>
            <a:fld id="{B6876C1D-0B95-4213-A266-2AC07A6D9B65}" type="slidenum">
              <a:rPr lang="en-GB" altLang="tr-TR"/>
              <a:pPr/>
              <a:t>‹#›</a:t>
            </a:fld>
            <a:endParaRPr lang="en-GB" altLang="tr-TR"/>
          </a:p>
        </p:txBody>
      </p:sp>
    </p:spTree>
    <p:extLst>
      <p:ext uri="{BB962C8B-B14F-4D97-AF65-F5344CB8AC3E}">
        <p14:creationId xmlns:p14="http://schemas.microsoft.com/office/powerpoint/2010/main" val="95012851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lvl1pPr>
              <a:defRPr/>
            </a:lvl1pPr>
          </a:lstStyle>
          <a:p>
            <a:endParaRPr lang="en-GB" altLang="tr-TR"/>
          </a:p>
        </p:txBody>
      </p:sp>
      <p:sp>
        <p:nvSpPr>
          <p:cNvPr id="3" name="Altbilgi Yer Tutucusu 2"/>
          <p:cNvSpPr>
            <a:spLocks noGrp="1"/>
          </p:cNvSpPr>
          <p:nvPr>
            <p:ph type="ftr" sz="quarter" idx="11"/>
          </p:nvPr>
        </p:nvSpPr>
        <p:spPr/>
        <p:txBody>
          <a:bodyPr/>
          <a:lstStyle>
            <a:lvl1pPr>
              <a:defRPr/>
            </a:lvl1pPr>
          </a:lstStyle>
          <a:p>
            <a:endParaRPr lang="en-GB" altLang="tr-TR"/>
          </a:p>
        </p:txBody>
      </p:sp>
      <p:sp>
        <p:nvSpPr>
          <p:cNvPr id="4" name="Slayt Numarası Yer Tutucusu 3"/>
          <p:cNvSpPr>
            <a:spLocks noGrp="1"/>
          </p:cNvSpPr>
          <p:nvPr>
            <p:ph type="sldNum" sz="quarter" idx="12"/>
          </p:nvPr>
        </p:nvSpPr>
        <p:spPr/>
        <p:txBody>
          <a:bodyPr/>
          <a:lstStyle>
            <a:lvl1pPr>
              <a:defRPr/>
            </a:lvl1pPr>
          </a:lstStyle>
          <a:p>
            <a:fld id="{9E0CCE5E-42D8-4F7F-9574-1E0C6DFA88D2}" type="slidenum">
              <a:rPr lang="en-GB" altLang="tr-TR"/>
              <a:pPr/>
              <a:t>‹#›</a:t>
            </a:fld>
            <a:endParaRPr lang="en-GB" altLang="tr-TR"/>
          </a:p>
        </p:txBody>
      </p:sp>
    </p:spTree>
    <p:extLst>
      <p:ext uri="{BB962C8B-B14F-4D97-AF65-F5344CB8AC3E}">
        <p14:creationId xmlns:p14="http://schemas.microsoft.com/office/powerpoint/2010/main" val="3751501404"/>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endParaRPr lang="en-GB" altLang="tr-TR"/>
          </a:p>
        </p:txBody>
      </p:sp>
      <p:sp>
        <p:nvSpPr>
          <p:cNvPr id="6" name="Altbilgi Yer Tutucusu 5"/>
          <p:cNvSpPr>
            <a:spLocks noGrp="1"/>
          </p:cNvSpPr>
          <p:nvPr>
            <p:ph type="ftr" sz="quarter" idx="11"/>
          </p:nvPr>
        </p:nvSpPr>
        <p:spPr/>
        <p:txBody>
          <a:bodyPr/>
          <a:lstStyle>
            <a:lvl1pPr>
              <a:defRPr/>
            </a:lvl1pPr>
          </a:lstStyle>
          <a:p>
            <a:endParaRPr lang="en-GB" altLang="tr-TR"/>
          </a:p>
        </p:txBody>
      </p:sp>
      <p:sp>
        <p:nvSpPr>
          <p:cNvPr id="7" name="Slayt Numarası Yer Tutucusu 6"/>
          <p:cNvSpPr>
            <a:spLocks noGrp="1"/>
          </p:cNvSpPr>
          <p:nvPr>
            <p:ph type="sldNum" sz="quarter" idx="12"/>
          </p:nvPr>
        </p:nvSpPr>
        <p:spPr/>
        <p:txBody>
          <a:bodyPr/>
          <a:lstStyle>
            <a:lvl1pPr>
              <a:defRPr/>
            </a:lvl1pPr>
          </a:lstStyle>
          <a:p>
            <a:fld id="{64842402-9F72-406D-9247-05BFC003C03A}" type="slidenum">
              <a:rPr lang="en-GB" altLang="tr-TR"/>
              <a:pPr/>
              <a:t>‹#›</a:t>
            </a:fld>
            <a:endParaRPr lang="en-GB" altLang="tr-TR"/>
          </a:p>
        </p:txBody>
      </p:sp>
    </p:spTree>
    <p:extLst>
      <p:ext uri="{BB962C8B-B14F-4D97-AF65-F5344CB8AC3E}">
        <p14:creationId xmlns:p14="http://schemas.microsoft.com/office/powerpoint/2010/main" val="407009053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lvl1pPr>
              <a:defRPr/>
            </a:lvl1pPr>
          </a:lstStyle>
          <a:p>
            <a:endParaRPr lang="en-GB" altLang="tr-TR"/>
          </a:p>
        </p:txBody>
      </p:sp>
      <p:sp>
        <p:nvSpPr>
          <p:cNvPr id="6" name="Altbilgi Yer Tutucusu 5"/>
          <p:cNvSpPr>
            <a:spLocks noGrp="1"/>
          </p:cNvSpPr>
          <p:nvPr>
            <p:ph type="ftr" sz="quarter" idx="11"/>
          </p:nvPr>
        </p:nvSpPr>
        <p:spPr/>
        <p:txBody>
          <a:bodyPr/>
          <a:lstStyle>
            <a:lvl1pPr>
              <a:defRPr/>
            </a:lvl1pPr>
          </a:lstStyle>
          <a:p>
            <a:endParaRPr lang="en-GB" altLang="tr-TR"/>
          </a:p>
        </p:txBody>
      </p:sp>
      <p:sp>
        <p:nvSpPr>
          <p:cNvPr id="7" name="Slayt Numarası Yer Tutucusu 6"/>
          <p:cNvSpPr>
            <a:spLocks noGrp="1"/>
          </p:cNvSpPr>
          <p:nvPr>
            <p:ph type="sldNum" sz="quarter" idx="12"/>
          </p:nvPr>
        </p:nvSpPr>
        <p:spPr/>
        <p:txBody>
          <a:bodyPr/>
          <a:lstStyle>
            <a:lvl1pPr>
              <a:defRPr/>
            </a:lvl1pPr>
          </a:lstStyle>
          <a:p>
            <a:fld id="{71931775-E9AA-4C88-82D5-FB9E497D8573}" type="slidenum">
              <a:rPr lang="en-GB" altLang="tr-TR"/>
              <a:pPr/>
              <a:t>‹#›</a:t>
            </a:fld>
            <a:endParaRPr lang="en-GB" altLang="tr-TR"/>
          </a:p>
        </p:txBody>
      </p:sp>
    </p:spTree>
    <p:extLst>
      <p:ext uri="{BB962C8B-B14F-4D97-AF65-F5344CB8AC3E}">
        <p14:creationId xmlns:p14="http://schemas.microsoft.com/office/powerpoint/2010/main" val="410077460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hyperlink" Target="http://www.m62.net/" TargetMode="External"/><Relationship Id="rId18" Type="http://schemas.openxmlformats.org/officeDocument/2006/relationships/image" Target="../media/image5.png"/><Relationship Id="rId3" Type="http://schemas.openxmlformats.org/officeDocument/2006/relationships/slideLayout" Target="../slideLayouts/slideLayout14.xml"/><Relationship Id="rId21" Type="http://schemas.openxmlformats.org/officeDocument/2006/relationships/image" Target="../media/image7.pn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hyperlink" Target="http://www.m62.net/powerpoint-slides/" TargetMode="External"/><Relationship Id="rId2" Type="http://schemas.openxmlformats.org/officeDocument/2006/relationships/slideLayout" Target="../slideLayouts/slideLayout13.xml"/><Relationship Id="rId16" Type="http://schemas.openxmlformats.org/officeDocument/2006/relationships/image" Target="../media/image4.png"/><Relationship Id="rId20"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m62.net/presentation-theory/bullet-points-dont-work/beyond-bullet-points/" TargetMode="External"/><Relationship Id="rId10" Type="http://schemas.openxmlformats.org/officeDocument/2006/relationships/slideLayout" Target="../slideLayouts/slideLayout21.xml"/><Relationship Id="rId19" Type="http://schemas.openxmlformats.org/officeDocument/2006/relationships/hyperlink" Target="http://www.m62.net/powerpoint-training/" TargetMode="Externa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Tem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body" idx="1"/>
          </p:nvPr>
        </p:nvSpPr>
        <p:spPr bwMode="auto">
          <a:xfrm>
            <a:off x="457200" y="13414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tr-TR" smtClean="0"/>
              <a:t>Click to edit Master text styles</a:t>
            </a:r>
          </a:p>
          <a:p>
            <a:pPr lvl="1"/>
            <a:endParaRPr lang="en-GB" altLang="tr-TR" smtClean="0"/>
          </a:p>
        </p:txBody>
      </p:sp>
      <p:sp>
        <p:nvSpPr>
          <p:cNvPr id="1028" name="Rectangle 4"/>
          <p:cNvSpPr>
            <a:spLocks noGrp="1" noChangeArrowheads="1"/>
          </p:cNvSpPr>
          <p:nvPr>
            <p:ph type="dt" sz="half" idx="2"/>
          </p:nvPr>
        </p:nvSpPr>
        <p:spPr bwMode="auto">
          <a:xfrm>
            <a:off x="179388" y="6597650"/>
            <a:ext cx="21336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800">
                <a:latin typeface="Arial" charset="0"/>
              </a:defRPr>
            </a:lvl1pPr>
          </a:lstStyle>
          <a:p>
            <a:endParaRPr lang="en-GB" altLang="tr-TR"/>
          </a:p>
        </p:txBody>
      </p:sp>
      <p:sp>
        <p:nvSpPr>
          <p:cNvPr id="1029" name="Rectangle 5"/>
          <p:cNvSpPr>
            <a:spLocks noGrp="1" noChangeArrowheads="1"/>
          </p:cNvSpPr>
          <p:nvPr>
            <p:ph type="ftr" sz="quarter" idx="3"/>
          </p:nvPr>
        </p:nvSpPr>
        <p:spPr bwMode="auto">
          <a:xfrm>
            <a:off x="2411413" y="6597650"/>
            <a:ext cx="28956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800">
                <a:latin typeface="Arial" charset="0"/>
              </a:defRPr>
            </a:lvl1pPr>
          </a:lstStyle>
          <a:p>
            <a:endParaRPr lang="en-GB" altLang="tr-TR"/>
          </a:p>
        </p:txBody>
      </p:sp>
      <p:sp>
        <p:nvSpPr>
          <p:cNvPr id="1030" name="Rectangle 6"/>
          <p:cNvSpPr>
            <a:spLocks noGrp="1" noChangeArrowheads="1"/>
          </p:cNvSpPr>
          <p:nvPr>
            <p:ph type="sldNum" sz="quarter" idx="4"/>
          </p:nvPr>
        </p:nvSpPr>
        <p:spPr bwMode="auto">
          <a:xfrm>
            <a:off x="5435600" y="6597650"/>
            <a:ext cx="21336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800">
                <a:latin typeface="Arial" charset="0"/>
              </a:defRPr>
            </a:lvl1pPr>
          </a:lstStyle>
          <a:p>
            <a:fld id="{B68E733D-04F6-4C4A-A2A7-FCFBEB09DBCF}" type="slidenum">
              <a:rPr lang="en-GB" altLang="tr-TR"/>
              <a:pPr/>
              <a:t>‹#›</a:t>
            </a:fld>
            <a:endParaRPr lang="en-GB" altLang="tr-TR"/>
          </a:p>
        </p:txBody>
      </p:sp>
      <p:sp>
        <p:nvSpPr>
          <p:cNvPr id="1026" name="Rectangle 2"/>
          <p:cNvSpPr>
            <a:spLocks noGrp="1" noChangeArrowheads="1"/>
          </p:cNvSpPr>
          <p:nvPr>
            <p:ph type="title"/>
          </p:nvPr>
        </p:nvSpPr>
        <p:spPr bwMode="auto">
          <a:xfrm>
            <a:off x="457200" y="265113"/>
            <a:ext cx="82296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endParaRPr lang="en-GB"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strVal val="#ppt_w+.3"/>
                                          </p:val>
                                        </p:tav>
                                        <p:tav tm="100000">
                                          <p:val>
                                            <p:strVal val="#ppt_w"/>
                                          </p:val>
                                        </p:tav>
                                      </p:tavLst>
                                    </p:anim>
                                    <p:anim calcmode="lin" valueType="num">
                                      <p:cBhvr>
                                        <p:cTn id="8" dur="500" fill="hold"/>
                                        <p:tgtEl>
                                          <p:spTgt spid="1026"/>
                                        </p:tgtEl>
                                        <p:attrNameLst>
                                          <p:attrName>ppt_h</p:attrName>
                                        </p:attrNameLst>
                                      </p:cBhvr>
                                      <p:tavLst>
                                        <p:tav tm="0">
                                          <p:val>
                                            <p:strVal val="#ppt_h"/>
                                          </p:val>
                                        </p:tav>
                                        <p:tav tm="100000">
                                          <p:val>
                                            <p:strVal val="#ppt_h"/>
                                          </p:val>
                                        </p:tav>
                                      </p:tavLst>
                                    </p:anim>
                                    <p:animEffect transition="in" filter="fade">
                                      <p:cBhvr>
                                        <p:cTn id="9" dur="500"/>
                                        <p:tgtEl>
                                          <p:spTgt spid="10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027">
                                            <p:txEl>
                                              <p:pRg st="0" end="0"/>
                                            </p:txEl>
                                          </p:spTgt>
                                        </p:tgtEl>
                                        <p:attrNameLst>
                                          <p:attrName>style.visibility</p:attrName>
                                        </p:attrNameLst>
                                      </p:cBhvr>
                                      <p:to>
                                        <p:strVal val="visible"/>
                                      </p:to>
                                    </p:set>
                                    <p:animEffect transition="in" filter="wipe(left)">
                                      <p:cBhvr>
                                        <p:cTn id="14" dur="500"/>
                                        <p:tgtEl>
                                          <p:spTgt spid="10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down)">
                      <p:cBhvr>
                        <p:cTn dur="500"/>
                        <p:tgtEl>
                          <p:spTgt spid="1027"/>
                        </p:tgtEl>
                      </p:cBhvr>
                    </p:animEffect>
                  </p:childTnLst>
                </p:cTn>
              </p:par>
            </p:tnLst>
          </p:tmpl>
        </p:tmplLst>
      </p:bldP>
      <p:bldP spid="1026" grpId="0"/>
    </p:bldLst>
  </p:timing>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Arial Narrow" pitchFamily="34" charset="0"/>
        </a:defRPr>
      </a:lvl2pPr>
      <a:lvl3pPr algn="l" rtl="0" eaLnBrk="1" fontAlgn="base" hangingPunct="1">
        <a:spcBef>
          <a:spcPct val="0"/>
        </a:spcBef>
        <a:spcAft>
          <a:spcPct val="0"/>
        </a:spcAft>
        <a:defRPr sz="2400">
          <a:solidFill>
            <a:schemeClr val="tx2"/>
          </a:solidFill>
          <a:latin typeface="Arial Narrow" pitchFamily="34" charset="0"/>
        </a:defRPr>
      </a:lvl3pPr>
      <a:lvl4pPr algn="l" rtl="0" eaLnBrk="1" fontAlgn="base" hangingPunct="1">
        <a:spcBef>
          <a:spcPct val="0"/>
        </a:spcBef>
        <a:spcAft>
          <a:spcPct val="0"/>
        </a:spcAft>
        <a:defRPr sz="2400">
          <a:solidFill>
            <a:schemeClr val="tx2"/>
          </a:solidFill>
          <a:latin typeface="Arial Narrow" pitchFamily="34" charset="0"/>
        </a:defRPr>
      </a:lvl4pPr>
      <a:lvl5pPr algn="l" rtl="0" eaLnBrk="1" fontAlgn="base" hangingPunct="1">
        <a:spcBef>
          <a:spcPct val="0"/>
        </a:spcBef>
        <a:spcAft>
          <a:spcPct val="0"/>
        </a:spcAft>
        <a:defRPr sz="2400">
          <a:solidFill>
            <a:schemeClr val="tx2"/>
          </a:solidFill>
          <a:latin typeface="Arial Narrow" pitchFamily="34" charset="0"/>
        </a:defRPr>
      </a:lvl5pPr>
      <a:lvl6pPr marL="457200" algn="l" rtl="0" eaLnBrk="1" fontAlgn="base" hangingPunct="1">
        <a:spcBef>
          <a:spcPct val="0"/>
        </a:spcBef>
        <a:spcAft>
          <a:spcPct val="0"/>
        </a:spcAft>
        <a:defRPr sz="2400">
          <a:solidFill>
            <a:schemeClr val="tx2"/>
          </a:solidFill>
          <a:latin typeface="Arial Narrow" pitchFamily="34" charset="0"/>
        </a:defRPr>
      </a:lvl6pPr>
      <a:lvl7pPr marL="914400" algn="l" rtl="0" eaLnBrk="1" fontAlgn="base" hangingPunct="1">
        <a:spcBef>
          <a:spcPct val="0"/>
        </a:spcBef>
        <a:spcAft>
          <a:spcPct val="0"/>
        </a:spcAft>
        <a:defRPr sz="2400">
          <a:solidFill>
            <a:schemeClr val="tx2"/>
          </a:solidFill>
          <a:latin typeface="Arial Narrow" pitchFamily="34" charset="0"/>
        </a:defRPr>
      </a:lvl7pPr>
      <a:lvl8pPr marL="1371600" algn="l" rtl="0" eaLnBrk="1" fontAlgn="base" hangingPunct="1">
        <a:spcBef>
          <a:spcPct val="0"/>
        </a:spcBef>
        <a:spcAft>
          <a:spcPct val="0"/>
        </a:spcAft>
        <a:defRPr sz="2400">
          <a:solidFill>
            <a:schemeClr val="tx2"/>
          </a:solidFill>
          <a:latin typeface="Arial Narrow" pitchFamily="34" charset="0"/>
        </a:defRPr>
      </a:lvl8pPr>
      <a:lvl9pPr marL="1828800" algn="l" rtl="0" eaLnBrk="1" fontAlgn="base" hangingPunct="1">
        <a:spcBef>
          <a:spcPct val="0"/>
        </a:spcBef>
        <a:spcAft>
          <a:spcPct val="0"/>
        </a:spcAft>
        <a:defRPr sz="2400">
          <a:solidFill>
            <a:schemeClr val="tx2"/>
          </a:solidFill>
          <a:latin typeface="Arial Narrow" pitchFamily="34" charset="0"/>
        </a:defRPr>
      </a:lvl9pPr>
    </p:titleStyle>
    <p:body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42950" indent="-285750" algn="l" rtl="0" eaLnBrk="1" fontAlgn="base" hangingPunct="1">
        <a:spcBef>
          <a:spcPct val="20000"/>
        </a:spcBef>
        <a:spcAft>
          <a:spcPct val="0"/>
        </a:spcAft>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400">
          <a:solidFill>
            <a:schemeClr val="tx1"/>
          </a:solidFill>
          <a:latin typeface="Arial" charset="0"/>
        </a:defRPr>
      </a:lvl4pPr>
      <a:lvl5pPr marL="2057400" indent="-228600" algn="l" rtl="0" eaLnBrk="1" fontAlgn="base" hangingPunct="1">
        <a:spcBef>
          <a:spcPct val="20000"/>
        </a:spcBef>
        <a:spcAft>
          <a:spcPct val="0"/>
        </a:spcAft>
        <a:buChar char="»"/>
        <a:defRPr sz="2400">
          <a:solidFill>
            <a:schemeClr val="tx1"/>
          </a:solidFill>
          <a:latin typeface="Arial" charset="0"/>
        </a:defRPr>
      </a:lvl5pPr>
      <a:lvl6pPr marL="2514600" indent="-228600" algn="l" rtl="0" eaLnBrk="1" fontAlgn="base" hangingPunct="1">
        <a:spcBef>
          <a:spcPct val="20000"/>
        </a:spcBef>
        <a:spcAft>
          <a:spcPct val="0"/>
        </a:spcAft>
        <a:buChar char="»"/>
        <a:defRPr sz="2400">
          <a:solidFill>
            <a:schemeClr val="tx1"/>
          </a:solidFill>
          <a:latin typeface="Arial" charset="0"/>
        </a:defRPr>
      </a:lvl6pPr>
      <a:lvl7pPr marL="2971800" indent="-228600" algn="l" rtl="0" eaLnBrk="1" fontAlgn="base" hangingPunct="1">
        <a:spcBef>
          <a:spcPct val="20000"/>
        </a:spcBef>
        <a:spcAft>
          <a:spcPct val="0"/>
        </a:spcAft>
        <a:buChar char="»"/>
        <a:defRPr sz="2400">
          <a:solidFill>
            <a:schemeClr val="tx1"/>
          </a:solidFill>
          <a:latin typeface="Arial" charset="0"/>
        </a:defRPr>
      </a:lvl7pPr>
      <a:lvl8pPr marL="3429000" indent="-228600" algn="l" rtl="0" eaLnBrk="1" fontAlgn="base" hangingPunct="1">
        <a:spcBef>
          <a:spcPct val="20000"/>
        </a:spcBef>
        <a:spcAft>
          <a:spcPct val="0"/>
        </a:spcAft>
        <a:buChar char="»"/>
        <a:defRPr sz="2400">
          <a:solidFill>
            <a:schemeClr val="tx1"/>
          </a:solidFill>
          <a:latin typeface="Arial" charset="0"/>
        </a:defRPr>
      </a:lvl8pPr>
      <a:lvl9pPr marL="3886200" indent="-228600" algn="l" rtl="0" eaLnBrk="1" fontAlgn="base" hangingPunct="1">
        <a:spcBef>
          <a:spcPct val="20000"/>
        </a:spcBef>
        <a:spcAft>
          <a:spcPct val="0"/>
        </a:spcAft>
        <a:buChar char="»"/>
        <a:defRPr sz="2400">
          <a:solidFill>
            <a:schemeClr val="tx1"/>
          </a:solidFill>
          <a:latin typeface="Arial"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6858000"/>
          </a:xfrm>
          <a:prstGeom prst="rect">
            <a:avLst/>
          </a:prstGeom>
          <a:gradFill rotWithShape="1">
            <a:gsLst>
              <a:gs pos="0">
                <a:schemeClr val="bg1"/>
              </a:gs>
              <a:gs pos="100000">
                <a:srgbClr val="D9D9D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r-TR" altLang="tr-TR" sz="1800">
              <a:latin typeface="Arial" charset="0"/>
            </a:endParaRPr>
          </a:p>
        </p:txBody>
      </p:sp>
      <p:sp>
        <p:nvSpPr>
          <p:cNvPr id="12291" name="Rectangle 3"/>
          <p:cNvSpPr>
            <a:spLocks noChangeArrowheads="1"/>
          </p:cNvSpPr>
          <p:nvPr/>
        </p:nvSpPr>
        <p:spPr bwMode="auto">
          <a:xfrm>
            <a:off x="-93663" y="6453188"/>
            <a:ext cx="8532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a:r>
              <a:rPr lang="en-GB" altLang="tr-TR" sz="1200">
                <a:solidFill>
                  <a:srgbClr val="4D4D4D"/>
                </a:solidFill>
                <a:latin typeface="Neo Sans" pitchFamily="34" charset="0"/>
              </a:rPr>
              <a:t>m62 visualcommunications is the global leader in presentation effectiveness, from offices in the UK, USA, and Singapore</a:t>
            </a:r>
          </a:p>
        </p:txBody>
      </p:sp>
      <p:pic>
        <p:nvPicPr>
          <p:cNvPr id="12292" name="Picture 4" descr="m62-logo">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02650" y="6484938"/>
            <a:ext cx="381000" cy="257175"/>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1">
            <a:hlinkClick r:id="rId15"/>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350" y="777875"/>
            <a:ext cx="2000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2">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338" y="2673350"/>
            <a:ext cx="2000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2295" name="Picture 7" descr="3">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7338" y="4568825"/>
            <a:ext cx="2000250" cy="1457325"/>
          </a:xfrm>
          <a:prstGeom prst="rect">
            <a:avLst/>
          </a:prstGeom>
          <a:noFill/>
          <a:extLst>
            <a:ext uri="{909E8E84-426E-40DD-AFC4-6F175D3DCCD1}">
              <a14:hiddenFill xmlns:a14="http://schemas.microsoft.com/office/drawing/2010/main">
                <a:solidFill>
                  <a:srgbClr val="FFFFFF"/>
                </a:solidFill>
              </a14:hiddenFill>
            </a:ext>
          </a:extLst>
        </p:spPr>
      </p:pic>
      <p:sp>
        <p:nvSpPr>
          <p:cNvPr id="12296" name="Text Box 8">
            <a:hlinkClick r:id="rId15"/>
          </p:cNvPr>
          <p:cNvSpPr txBox="1">
            <a:spLocks noChangeArrowheads="1"/>
          </p:cNvSpPr>
          <p:nvPr/>
        </p:nvSpPr>
        <p:spPr bwMode="auto">
          <a:xfrm>
            <a:off x="379413" y="2290763"/>
            <a:ext cx="163671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altLang="tr-TR" sz="1400">
                <a:solidFill>
                  <a:srgbClr val="135971"/>
                </a:solidFill>
                <a:latin typeface="Neo Sans" pitchFamily="34" charset="0"/>
              </a:rPr>
              <a:t>Beyond Bullet Points</a:t>
            </a:r>
          </a:p>
        </p:txBody>
      </p:sp>
      <p:sp>
        <p:nvSpPr>
          <p:cNvPr id="12297" name="Text Box 9">
            <a:hlinkClick r:id="rId17"/>
          </p:cNvPr>
          <p:cNvSpPr txBox="1">
            <a:spLocks noChangeArrowheads="1"/>
          </p:cNvSpPr>
          <p:nvPr/>
        </p:nvSpPr>
        <p:spPr bwMode="auto">
          <a:xfrm>
            <a:off x="379413" y="4189413"/>
            <a:ext cx="1417637"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altLang="tr-TR" sz="1400">
                <a:solidFill>
                  <a:srgbClr val="135971"/>
                </a:solidFill>
                <a:latin typeface="Neo Sans" pitchFamily="34" charset="0"/>
              </a:rPr>
              <a:t>PowerPoint Slides</a:t>
            </a:r>
          </a:p>
        </p:txBody>
      </p:sp>
      <p:sp>
        <p:nvSpPr>
          <p:cNvPr id="12298" name="Text Box 10">
            <a:hlinkClick r:id="rId19"/>
          </p:cNvPr>
          <p:cNvSpPr txBox="1">
            <a:spLocks noChangeArrowheads="1"/>
          </p:cNvSpPr>
          <p:nvPr/>
        </p:nvSpPr>
        <p:spPr bwMode="auto">
          <a:xfrm>
            <a:off x="379413" y="6084888"/>
            <a:ext cx="159861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r>
              <a:rPr lang="en-GB" altLang="tr-TR" sz="1400">
                <a:solidFill>
                  <a:srgbClr val="135971"/>
                </a:solidFill>
                <a:latin typeface="Neo Sans" pitchFamily="34" charset="0"/>
              </a:rPr>
              <a:t>PowerPoint Training</a:t>
            </a:r>
          </a:p>
        </p:txBody>
      </p:sp>
      <p:pic>
        <p:nvPicPr>
          <p:cNvPr id="12299" name="Picture 11" descr="b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20950" y="777875"/>
            <a:ext cx="6362700" cy="5248275"/>
          </a:xfrm>
          <a:prstGeom prst="rect">
            <a:avLst/>
          </a:prstGeom>
          <a:noFill/>
          <a:extLst>
            <a:ext uri="{909E8E84-426E-40DD-AFC4-6F175D3DCCD1}">
              <a14:hiddenFill xmlns:a14="http://schemas.microsoft.com/office/drawing/2010/main">
                <a:solidFill>
                  <a:srgbClr val="FFFFFF"/>
                </a:solidFill>
              </a14:hiddenFill>
            </a:ext>
          </a:extLst>
        </p:spPr>
      </p:pic>
      <p:sp>
        <p:nvSpPr>
          <p:cNvPr id="12300" name="Text Box 12"/>
          <p:cNvSpPr txBox="1">
            <a:spLocks noChangeArrowheads="1"/>
          </p:cNvSpPr>
          <p:nvPr/>
        </p:nvSpPr>
        <p:spPr bwMode="auto">
          <a:xfrm>
            <a:off x="28575" y="188913"/>
            <a:ext cx="9115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a:r>
              <a:rPr lang="en-GB" altLang="tr-TR" sz="2100">
                <a:solidFill>
                  <a:srgbClr val="333333"/>
                </a:solidFill>
                <a:latin typeface="Neo Sans" pitchFamily="34" charset="0"/>
              </a:rPr>
              <a:t>It’s not the </a:t>
            </a:r>
            <a:r>
              <a:rPr lang="en-GB" altLang="tr-TR" sz="2100" b="1">
                <a:solidFill>
                  <a:srgbClr val="333333"/>
                </a:solidFill>
                <a:latin typeface="Neo Sans" pitchFamily="34" charset="0"/>
              </a:rPr>
              <a:t>design</a:t>
            </a:r>
            <a:r>
              <a:rPr lang="en-GB" altLang="tr-TR" sz="2100">
                <a:solidFill>
                  <a:srgbClr val="333333"/>
                </a:solidFill>
                <a:latin typeface="Neo Sans" pitchFamily="34" charset="0"/>
              </a:rPr>
              <a:t> of your template, it’s what you </a:t>
            </a:r>
            <a:r>
              <a:rPr lang="en-GB" altLang="tr-TR" sz="2100" b="1">
                <a:solidFill>
                  <a:srgbClr val="333333"/>
                </a:solidFill>
                <a:latin typeface="Neo Sans" pitchFamily="34" charset="0"/>
              </a:rPr>
              <a:t>do with it</a:t>
            </a:r>
            <a:r>
              <a:rPr lang="en-GB" altLang="tr-TR" sz="2100">
                <a:solidFill>
                  <a:srgbClr val="333333"/>
                </a:solidFill>
                <a:latin typeface="Neo Sans" pitchFamily="34" charset="0"/>
              </a:rPr>
              <a:t> that counts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2000">
          <a:solidFill>
            <a:srgbClr val="333333"/>
          </a:solidFill>
          <a:latin typeface="+mj-lt"/>
          <a:ea typeface="+mj-ea"/>
          <a:cs typeface="+mj-cs"/>
        </a:defRPr>
      </a:lvl1pPr>
      <a:lvl2pPr algn="ctr" rtl="0" fontAlgn="base">
        <a:spcBef>
          <a:spcPct val="0"/>
        </a:spcBef>
        <a:spcAft>
          <a:spcPct val="0"/>
        </a:spcAft>
        <a:defRPr sz="2000">
          <a:solidFill>
            <a:srgbClr val="333333"/>
          </a:solidFill>
          <a:latin typeface="Neo Sans" pitchFamily="34" charset="0"/>
        </a:defRPr>
      </a:lvl2pPr>
      <a:lvl3pPr algn="ctr" rtl="0" fontAlgn="base">
        <a:spcBef>
          <a:spcPct val="0"/>
        </a:spcBef>
        <a:spcAft>
          <a:spcPct val="0"/>
        </a:spcAft>
        <a:defRPr sz="2000">
          <a:solidFill>
            <a:srgbClr val="333333"/>
          </a:solidFill>
          <a:latin typeface="Neo Sans" pitchFamily="34" charset="0"/>
        </a:defRPr>
      </a:lvl3pPr>
      <a:lvl4pPr algn="ctr" rtl="0" fontAlgn="base">
        <a:spcBef>
          <a:spcPct val="0"/>
        </a:spcBef>
        <a:spcAft>
          <a:spcPct val="0"/>
        </a:spcAft>
        <a:defRPr sz="2000">
          <a:solidFill>
            <a:srgbClr val="333333"/>
          </a:solidFill>
          <a:latin typeface="Neo Sans" pitchFamily="34" charset="0"/>
        </a:defRPr>
      </a:lvl4pPr>
      <a:lvl5pPr algn="ctr" rtl="0" fontAlgn="base">
        <a:spcBef>
          <a:spcPct val="0"/>
        </a:spcBef>
        <a:spcAft>
          <a:spcPct val="0"/>
        </a:spcAft>
        <a:defRPr sz="2000">
          <a:solidFill>
            <a:srgbClr val="333333"/>
          </a:solidFill>
          <a:latin typeface="Neo Sans" pitchFamily="34" charset="0"/>
        </a:defRPr>
      </a:lvl5pPr>
      <a:lvl6pPr marL="457200" algn="ctr" rtl="0" fontAlgn="base">
        <a:spcBef>
          <a:spcPct val="0"/>
        </a:spcBef>
        <a:spcAft>
          <a:spcPct val="0"/>
        </a:spcAft>
        <a:defRPr sz="2000">
          <a:solidFill>
            <a:srgbClr val="333333"/>
          </a:solidFill>
          <a:latin typeface="Neo Sans" pitchFamily="34" charset="0"/>
        </a:defRPr>
      </a:lvl6pPr>
      <a:lvl7pPr marL="914400" algn="ctr" rtl="0" fontAlgn="base">
        <a:spcBef>
          <a:spcPct val="0"/>
        </a:spcBef>
        <a:spcAft>
          <a:spcPct val="0"/>
        </a:spcAft>
        <a:defRPr sz="2000">
          <a:solidFill>
            <a:srgbClr val="333333"/>
          </a:solidFill>
          <a:latin typeface="Neo Sans" pitchFamily="34" charset="0"/>
        </a:defRPr>
      </a:lvl7pPr>
      <a:lvl8pPr marL="1371600" algn="ctr" rtl="0" fontAlgn="base">
        <a:spcBef>
          <a:spcPct val="0"/>
        </a:spcBef>
        <a:spcAft>
          <a:spcPct val="0"/>
        </a:spcAft>
        <a:defRPr sz="2000">
          <a:solidFill>
            <a:srgbClr val="333333"/>
          </a:solidFill>
          <a:latin typeface="Neo Sans" pitchFamily="34" charset="0"/>
        </a:defRPr>
      </a:lvl8pPr>
      <a:lvl9pPr marL="1828800" algn="ctr" rtl="0" fontAlgn="base">
        <a:spcBef>
          <a:spcPct val="0"/>
        </a:spcBef>
        <a:spcAft>
          <a:spcPct val="0"/>
        </a:spcAft>
        <a:defRPr sz="2000">
          <a:solidFill>
            <a:srgbClr val="333333"/>
          </a:solidFill>
          <a:latin typeface="Neo Sans"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pQHX-SjgQvQ"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www.teknoblog.com/google-mobil-cihazlar-icin-el-yazisi-ile-arama-ozelligini-kullanima-sundu-46576/" TargetMode="External"/><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hyperlink" Target="http://www.teknolojioku.com/haber/windows-10-mobilea-iphone-benzeri-tek-elle-kullanim-modu-geldi-28514.html" TargetMode="External"/><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hyperlink" Target="https://gelecegiyazanlar.turkcell.com.tr/blog/mobil-uygulama-fikrinden-tasarim-prototipine"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www.youtube.com/watch?v=tbbW0zHlEtM" TargetMode="External"/><Relationship Id="rId5" Type="http://schemas.openxmlformats.org/officeDocument/2006/relationships/hyperlink" Target="http://www.androiddeveloperdays.com/2013/tr/sessions/turkce-androidte-uygulama-tasarimi-ve-kullanici-deneyimi/" TargetMode="External"/><Relationship Id="rId4" Type="http://schemas.openxmlformats.org/officeDocument/2006/relationships/hyperlink" Target="http://www.seonet.com.tr/blog/mobil-uygulamalar/mobil-site-tasarimi-nasil-olmalidir-nelere-dikkat-edilmelidi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ctrTitle"/>
          </p:nvPr>
        </p:nvSpPr>
        <p:spPr>
          <a:xfrm>
            <a:off x="2843808" y="3335362"/>
            <a:ext cx="5827713" cy="962025"/>
          </a:xfrm>
        </p:spPr>
        <p:txBody>
          <a:bodyPr/>
          <a:lstStyle/>
          <a:p>
            <a:r>
              <a:rPr lang="tr-TR" altLang="tr-TR" b="1" noProof="1" smtClean="0">
                <a:effectLst>
                  <a:outerShdw blurRad="38100" dist="38100" dir="2700000" algn="tl">
                    <a:srgbClr val="000000">
                      <a:alpha val="43137"/>
                    </a:srgbClr>
                  </a:outerShdw>
                </a:effectLst>
              </a:rPr>
              <a:t>BSM447 – MOBİL UYGULAMA GELİŞTİRME</a:t>
            </a:r>
            <a:endParaRPr lang="tr-TR" altLang="tr-TR" b="1" noProof="1">
              <a:effectLst>
                <a:outerShdw blurRad="38100" dist="38100" dir="2700000" algn="tl">
                  <a:srgbClr val="000000">
                    <a:alpha val="43137"/>
                  </a:srgbClr>
                </a:outerShdw>
              </a:effectLst>
            </a:endParaRPr>
          </a:p>
        </p:txBody>
      </p:sp>
      <p:sp>
        <p:nvSpPr>
          <p:cNvPr id="6149" name="Rectangle 5"/>
          <p:cNvSpPr>
            <a:spLocks noGrp="1" noChangeArrowheads="1"/>
          </p:cNvSpPr>
          <p:nvPr>
            <p:ph type="subTitle" idx="1"/>
          </p:nvPr>
        </p:nvSpPr>
        <p:spPr>
          <a:xfrm>
            <a:off x="2746113" y="4538098"/>
            <a:ext cx="6400800" cy="550863"/>
          </a:xfrm>
        </p:spPr>
        <p:txBody>
          <a:bodyPr/>
          <a:lstStyle/>
          <a:p>
            <a:r>
              <a:rPr lang="tr-TR" altLang="tr-TR" noProof="1" smtClean="0"/>
              <a:t>Öğr. Gör. Nevzat TAŞBAŞI</a:t>
            </a:r>
            <a:endParaRPr lang="tr-TR" altLang="tr-TR" noProof="1"/>
          </a:p>
        </p:txBody>
      </p:sp>
      <p:sp>
        <p:nvSpPr>
          <p:cNvPr id="4" name="AutoShape 5"/>
          <p:cNvSpPr>
            <a:spLocks noChangeArrowheads="1"/>
          </p:cNvSpPr>
          <p:nvPr/>
        </p:nvSpPr>
        <p:spPr bwMode="auto">
          <a:xfrm>
            <a:off x="1351384" y="3573016"/>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 name="AutoShape 5"/>
          <p:cNvSpPr>
            <a:spLocks noChangeArrowheads="1"/>
          </p:cNvSpPr>
          <p:nvPr/>
        </p:nvSpPr>
        <p:spPr bwMode="auto">
          <a:xfrm>
            <a:off x="1370887" y="4512698"/>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 name="Metin kutusu 1"/>
          <p:cNvSpPr txBox="1"/>
          <p:nvPr/>
        </p:nvSpPr>
        <p:spPr>
          <a:xfrm>
            <a:off x="6948264" y="5779529"/>
            <a:ext cx="936104" cy="369332"/>
          </a:xfrm>
          <a:prstGeom prst="rect">
            <a:avLst/>
          </a:prstGeom>
          <a:noFill/>
        </p:spPr>
        <p:txBody>
          <a:bodyPr wrap="square" rtlCol="0">
            <a:spAutoFit/>
          </a:bodyPr>
          <a:lstStyle/>
          <a:p>
            <a:r>
              <a:rPr lang="tr-TR" sz="1800" b="1" i="1" dirty="0" smtClean="0">
                <a:solidFill>
                  <a:schemeClr val="bg1"/>
                </a:solidFill>
                <a:effectLst>
                  <a:outerShdw blurRad="38100" dist="38100" dir="2700000" algn="tl">
                    <a:srgbClr val="000000">
                      <a:alpha val="43137"/>
                    </a:srgbClr>
                  </a:outerShdw>
                </a:effectLst>
              </a:rPr>
              <a:t>3. Hafta</a:t>
            </a:r>
            <a:endParaRPr lang="tr-TR" sz="1800" b="1" i="1" dirty="0">
              <a:solidFill>
                <a:schemeClr val="bg1"/>
              </a:solidFill>
              <a:effectLst>
                <a:outerShdw blurRad="38100" dist="38100" dir="2700000" algn="tl">
                  <a:srgbClr val="000000">
                    <a:alpha val="43137"/>
                  </a:srgbClr>
                </a:outerShdw>
              </a:effectLs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Hız Beklentisi</a:t>
            </a:r>
            <a:endParaRPr lang="tr-TR" altLang="tr-TR" noProof="1"/>
          </a:p>
        </p:txBody>
      </p:sp>
      <p:sp>
        <p:nvSpPr>
          <p:cNvPr id="3" name="Dikdörtgen 2"/>
          <p:cNvSpPr/>
          <p:nvPr/>
        </p:nvSpPr>
        <p:spPr>
          <a:xfrm>
            <a:off x="315679" y="2060848"/>
            <a:ext cx="7056784" cy="3046988"/>
          </a:xfrm>
          <a:prstGeom prst="rect">
            <a:avLst/>
          </a:prstGeom>
        </p:spPr>
        <p:txBody>
          <a:bodyPr wrap="square">
            <a:spAutoFit/>
          </a:bodyPr>
          <a:lstStyle/>
          <a:p>
            <a:pPr>
              <a:buFont typeface="Wingdings" pitchFamily="2" charset="2"/>
              <a:buNone/>
            </a:pPr>
            <a:r>
              <a:rPr lang="tr-TR" altLang="tr-TR" dirty="0" smtClean="0"/>
              <a:t>İnsanlar </a:t>
            </a:r>
            <a:r>
              <a:rPr lang="tr-TR" altLang="tr-TR" dirty="0" err="1" smtClean="0"/>
              <a:t>Uygulamarı</a:t>
            </a:r>
            <a:r>
              <a:rPr lang="tr-TR" altLang="tr-TR" dirty="0" smtClean="0"/>
              <a:t> büyük çoğunlukla belirli işlemleri gerçekleştirmek için kullanıyor. </a:t>
            </a:r>
          </a:p>
          <a:p>
            <a:pPr>
              <a:buFont typeface="Wingdings" pitchFamily="2" charset="2"/>
              <a:buNone/>
            </a:pPr>
            <a:endParaRPr lang="tr-TR" altLang="tr-TR" dirty="0" smtClean="0"/>
          </a:p>
          <a:p>
            <a:pPr>
              <a:buFont typeface="Wingdings" pitchFamily="2" charset="2"/>
              <a:buNone/>
            </a:pPr>
            <a:r>
              <a:rPr lang="tr-TR" altLang="tr-TR" dirty="0" smtClean="0"/>
              <a:t>Bu nedenle ekranda o ekranın gerçekleştireceği işlemlerin ikonlarının diğerlerinden daha baskın ve büyük olması işleri kolaylaştıracaktır. Resim işleme ile ilgili bir tasarımda genellikle önce resim çekimi yapıldığından (resmi karikatüre çevirme </a:t>
            </a:r>
            <a:r>
              <a:rPr lang="tr-TR" altLang="tr-TR" dirty="0" err="1" smtClean="0"/>
              <a:t>v.b</a:t>
            </a:r>
            <a:r>
              <a:rPr lang="tr-TR" altLang="tr-TR" dirty="0" smtClean="0"/>
              <a:t>.) resim çekme ikonun daha büyük yapılması gibi.</a:t>
            </a:r>
            <a:endParaRPr lang="tr-TR" altLang="tr-TR" dirty="0"/>
          </a:p>
        </p:txBody>
      </p:sp>
    </p:spTree>
    <p:extLst>
      <p:ext uri="{BB962C8B-B14F-4D97-AF65-F5344CB8AC3E}">
        <p14:creationId xmlns:p14="http://schemas.microsoft.com/office/powerpoint/2010/main" val="33147372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Hız Beklentisi</a:t>
            </a:r>
            <a:endParaRPr lang="tr-TR" altLang="tr-TR" noProof="1"/>
          </a:p>
        </p:txBody>
      </p:sp>
      <p:sp>
        <p:nvSpPr>
          <p:cNvPr id="3" name="Dikdörtgen 2"/>
          <p:cNvSpPr/>
          <p:nvPr/>
        </p:nvSpPr>
        <p:spPr>
          <a:xfrm>
            <a:off x="315679" y="2060848"/>
            <a:ext cx="7056784" cy="4154984"/>
          </a:xfrm>
          <a:prstGeom prst="rect">
            <a:avLst/>
          </a:prstGeom>
        </p:spPr>
        <p:txBody>
          <a:bodyPr wrap="square">
            <a:spAutoFit/>
          </a:bodyPr>
          <a:lstStyle/>
          <a:p>
            <a:pPr>
              <a:buFont typeface="Wingdings" pitchFamily="2" charset="2"/>
              <a:buNone/>
            </a:pPr>
            <a:r>
              <a:rPr lang="tr-TR" dirty="0"/>
              <a:t>Mobil kullanıcıların hızlı bilgiye ulaşmak isteyecekleri bilgisini göz önünde tutarak sitenizin içeriğine göre en önemli olacak kısımları (arama, kategoriler, </a:t>
            </a:r>
            <a:r>
              <a:rPr lang="tr-TR" dirty="0" err="1"/>
              <a:t>navigasyon</a:t>
            </a:r>
            <a:r>
              <a:rPr lang="tr-TR" dirty="0"/>
              <a:t> bilgileri vs.) en üstte ilk görünecek şekilde ekrana getirilmelidir. </a:t>
            </a:r>
            <a:endParaRPr lang="tr-TR" dirty="0" smtClean="0"/>
          </a:p>
          <a:p>
            <a:pPr>
              <a:buFont typeface="Wingdings" pitchFamily="2" charset="2"/>
              <a:buNone/>
            </a:pPr>
            <a:endParaRPr lang="tr-TR" dirty="0" smtClean="0"/>
          </a:p>
          <a:p>
            <a:pPr>
              <a:buFont typeface="Wingdings" pitchFamily="2" charset="2"/>
              <a:buNone/>
            </a:pPr>
            <a:endParaRPr lang="tr-TR" dirty="0"/>
          </a:p>
          <a:p>
            <a:pPr>
              <a:buFont typeface="Wingdings" pitchFamily="2" charset="2"/>
              <a:buNone/>
            </a:pPr>
            <a:r>
              <a:rPr lang="tr-TR" dirty="0" smtClean="0"/>
              <a:t>Mobil </a:t>
            </a:r>
            <a:r>
              <a:rPr lang="tr-TR" dirty="0"/>
              <a:t>telefonlarda ekranlar çok küçük olduğu için sayfa ilk açıldığında görünür alana (sayfayı </a:t>
            </a:r>
            <a:r>
              <a:rPr lang="tr-TR" dirty="0" err="1"/>
              <a:t>scroll</a:t>
            </a:r>
            <a:r>
              <a:rPr lang="tr-TR" dirty="0"/>
              <a:t> yapmadan görünecek şekilde) en önemli bilgileri koymak gerekir. </a:t>
            </a:r>
            <a:r>
              <a:rPr lang="tr-TR" dirty="0" smtClean="0"/>
              <a:t>Daha </a:t>
            </a:r>
            <a:r>
              <a:rPr lang="tr-TR" dirty="0"/>
              <a:t>az gerekli bilgileri </a:t>
            </a:r>
            <a:r>
              <a:rPr lang="tr-TR" dirty="0" err="1"/>
              <a:t>scroll</a:t>
            </a:r>
            <a:r>
              <a:rPr lang="tr-TR" dirty="0"/>
              <a:t> yapınca gelen alanda görünecek şekilde </a:t>
            </a:r>
            <a:r>
              <a:rPr lang="tr-TR" dirty="0" smtClean="0"/>
              <a:t>tasarlanmalıdır.</a:t>
            </a:r>
            <a:endParaRPr lang="tr-TR" altLang="tr-TR" dirty="0"/>
          </a:p>
        </p:txBody>
      </p:sp>
    </p:spTree>
    <p:extLst>
      <p:ext uri="{BB962C8B-B14F-4D97-AF65-F5344CB8AC3E}">
        <p14:creationId xmlns:p14="http://schemas.microsoft.com/office/powerpoint/2010/main" val="28812349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Hız Beklentisi</a:t>
            </a:r>
            <a:endParaRPr lang="tr-TR" altLang="tr-TR" noProof="1"/>
          </a:p>
        </p:txBody>
      </p:sp>
      <p:sp>
        <p:nvSpPr>
          <p:cNvPr id="3" name="Dikdörtgen 2"/>
          <p:cNvSpPr/>
          <p:nvPr/>
        </p:nvSpPr>
        <p:spPr>
          <a:xfrm>
            <a:off x="315679" y="2060848"/>
            <a:ext cx="7056784" cy="3785652"/>
          </a:xfrm>
          <a:prstGeom prst="rect">
            <a:avLst/>
          </a:prstGeom>
        </p:spPr>
        <p:txBody>
          <a:bodyPr wrap="square">
            <a:spAutoFit/>
          </a:bodyPr>
          <a:lstStyle/>
          <a:p>
            <a:pPr>
              <a:buFont typeface="Wingdings" pitchFamily="2" charset="2"/>
              <a:buNone/>
            </a:pPr>
            <a:r>
              <a:rPr lang="tr-TR" dirty="0"/>
              <a:t>Mobil kullanıcıların hızlı bilgiye ulaşmak isteyecekleri bilgisini göz önünde tutarak sitenizin içeriğine göre en önemli olacak kısımları (arama, kategoriler, </a:t>
            </a:r>
            <a:r>
              <a:rPr lang="tr-TR" dirty="0" err="1"/>
              <a:t>navigasyon</a:t>
            </a:r>
            <a:r>
              <a:rPr lang="tr-TR" dirty="0"/>
              <a:t> bilgileri vs.) en üstte ilk görünecek şekilde ekrana getirilmelidir. </a:t>
            </a:r>
            <a:endParaRPr lang="tr-TR" dirty="0" smtClean="0"/>
          </a:p>
          <a:p>
            <a:pPr>
              <a:buFont typeface="Wingdings" pitchFamily="2" charset="2"/>
              <a:buNone/>
            </a:pPr>
            <a:endParaRPr lang="tr-TR" dirty="0"/>
          </a:p>
          <a:p>
            <a:pPr>
              <a:buFont typeface="Wingdings" pitchFamily="2" charset="2"/>
              <a:buNone/>
            </a:pPr>
            <a:r>
              <a:rPr lang="tr-TR" dirty="0" smtClean="0"/>
              <a:t>Mobil </a:t>
            </a:r>
            <a:r>
              <a:rPr lang="tr-TR" dirty="0"/>
              <a:t>telefonlarda ekranlar çok küçük olduğu için sayfa ilk açıldığında görünür alana (sayfayı </a:t>
            </a:r>
            <a:r>
              <a:rPr lang="tr-TR" dirty="0" err="1"/>
              <a:t>scroll</a:t>
            </a:r>
            <a:r>
              <a:rPr lang="tr-TR" dirty="0"/>
              <a:t> yapmadan görünecek şekilde) en önemli bilgileri koymak gerekir. </a:t>
            </a:r>
            <a:r>
              <a:rPr lang="tr-TR" dirty="0" smtClean="0"/>
              <a:t>Daha </a:t>
            </a:r>
            <a:r>
              <a:rPr lang="tr-TR" dirty="0"/>
              <a:t>az gerekli bilgileri </a:t>
            </a:r>
            <a:r>
              <a:rPr lang="tr-TR" dirty="0" err="1"/>
              <a:t>scroll</a:t>
            </a:r>
            <a:r>
              <a:rPr lang="tr-TR" dirty="0"/>
              <a:t> yapınca gelen alanda görünecek şekilde </a:t>
            </a:r>
            <a:r>
              <a:rPr lang="tr-TR" dirty="0" smtClean="0"/>
              <a:t>tasarlanmalıdır.</a:t>
            </a:r>
            <a:endParaRPr lang="tr-TR" altLang="tr-TR" dirty="0"/>
          </a:p>
        </p:txBody>
      </p:sp>
    </p:spTree>
    <p:extLst>
      <p:ext uri="{BB962C8B-B14F-4D97-AF65-F5344CB8AC3E}">
        <p14:creationId xmlns:p14="http://schemas.microsoft.com/office/powerpoint/2010/main" val="39618855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Hız Beklentisi</a:t>
            </a:r>
            <a:endParaRPr lang="tr-TR" altLang="tr-TR" noProof="1"/>
          </a:p>
        </p:txBody>
      </p:sp>
      <p:sp>
        <p:nvSpPr>
          <p:cNvPr id="3" name="Dikdörtgen 2"/>
          <p:cNvSpPr/>
          <p:nvPr/>
        </p:nvSpPr>
        <p:spPr>
          <a:xfrm>
            <a:off x="315679" y="2060848"/>
            <a:ext cx="7056784" cy="1938992"/>
          </a:xfrm>
          <a:prstGeom prst="rect">
            <a:avLst/>
          </a:prstGeom>
        </p:spPr>
        <p:txBody>
          <a:bodyPr wrap="square">
            <a:spAutoFit/>
          </a:bodyPr>
          <a:lstStyle/>
          <a:p>
            <a:pPr>
              <a:buFont typeface="Wingdings" pitchFamily="2" charset="2"/>
              <a:buNone/>
            </a:pPr>
            <a:r>
              <a:rPr lang="tr-TR" dirty="0" smtClean="0"/>
              <a:t>Hem tutarlılığı sağlamak hem de hızı artırmak için kullanıcıların işlemleri gerçekleştirmek için tıkladıkları butonların ikonlarının tüm uygulamada standart olması gerekmektedir. Aynı işlemi gerçekleştiren fakat farklı ikonlarla gösterilmiş butonlar olmalıdır.</a:t>
            </a:r>
            <a:endParaRPr lang="tr-TR" altLang="tr-TR" dirty="0"/>
          </a:p>
        </p:txBody>
      </p:sp>
    </p:spTree>
    <p:extLst>
      <p:ext uri="{BB962C8B-B14F-4D97-AF65-F5344CB8AC3E}">
        <p14:creationId xmlns:p14="http://schemas.microsoft.com/office/powerpoint/2010/main" val="37293875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Hız Beklentisi</a:t>
            </a:r>
            <a:endParaRPr lang="tr-TR" altLang="tr-TR" noProof="1"/>
          </a:p>
        </p:txBody>
      </p:sp>
      <p:sp>
        <p:nvSpPr>
          <p:cNvPr id="3" name="Dikdörtgen 2"/>
          <p:cNvSpPr/>
          <p:nvPr/>
        </p:nvSpPr>
        <p:spPr>
          <a:xfrm>
            <a:off x="315679" y="2060848"/>
            <a:ext cx="7056784" cy="1938992"/>
          </a:xfrm>
          <a:prstGeom prst="rect">
            <a:avLst/>
          </a:prstGeom>
        </p:spPr>
        <p:txBody>
          <a:bodyPr wrap="square">
            <a:spAutoFit/>
          </a:bodyPr>
          <a:lstStyle/>
          <a:p>
            <a:pPr>
              <a:buFont typeface="Wingdings" pitchFamily="2" charset="2"/>
              <a:buNone/>
            </a:pPr>
            <a:r>
              <a:rPr lang="tr-TR" dirty="0" smtClean="0"/>
              <a:t>Kullanıcıdan uygulamayı ilk defa başlatacağı zaman izinlerin alınması, kullanım </a:t>
            </a:r>
            <a:r>
              <a:rPr lang="tr-TR" dirty="0" err="1" smtClean="0"/>
              <a:t>klavuzunun</a:t>
            </a:r>
            <a:r>
              <a:rPr lang="tr-TR" dirty="0" smtClean="0"/>
              <a:t> başta verilmesi yerine bu gibi işlemlerin yeri geldiği zaman bir açılır pencere veya iletişim kutusu ile yani ihtiyaç duyulduğunda verilmesi ilk başlangıç hızını artıracaktır.</a:t>
            </a:r>
            <a:endParaRPr lang="tr-TR" altLang="tr-TR" dirty="0"/>
          </a:p>
        </p:txBody>
      </p:sp>
    </p:spTree>
    <p:extLst>
      <p:ext uri="{BB962C8B-B14F-4D97-AF65-F5344CB8AC3E}">
        <p14:creationId xmlns:p14="http://schemas.microsoft.com/office/powerpoint/2010/main" val="32638419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Hız Beklentisi</a:t>
            </a:r>
            <a:endParaRPr lang="tr-TR" altLang="tr-TR" noProof="1"/>
          </a:p>
        </p:txBody>
      </p:sp>
      <p:sp>
        <p:nvSpPr>
          <p:cNvPr id="3" name="Dikdörtgen 2"/>
          <p:cNvSpPr/>
          <p:nvPr/>
        </p:nvSpPr>
        <p:spPr>
          <a:xfrm>
            <a:off x="315679" y="2060848"/>
            <a:ext cx="7056784" cy="2677656"/>
          </a:xfrm>
          <a:prstGeom prst="rect">
            <a:avLst/>
          </a:prstGeom>
        </p:spPr>
        <p:txBody>
          <a:bodyPr wrap="square">
            <a:spAutoFit/>
          </a:bodyPr>
          <a:lstStyle/>
          <a:p>
            <a:pPr>
              <a:buFont typeface="Wingdings" pitchFamily="2" charset="2"/>
              <a:buNone/>
            </a:pPr>
            <a:r>
              <a:rPr lang="tr-TR" altLang="tr-TR" dirty="0" smtClean="0"/>
              <a:t>Kullanıcıdan tüm bilgileri tek bir ekranda almak yerine birden fazla ekran kullanılarak alınabilir. </a:t>
            </a:r>
          </a:p>
          <a:p>
            <a:pPr>
              <a:buFont typeface="Wingdings" pitchFamily="2" charset="2"/>
              <a:buNone/>
            </a:pPr>
            <a:endParaRPr lang="tr-TR" altLang="tr-TR" dirty="0" smtClean="0"/>
          </a:p>
          <a:p>
            <a:pPr>
              <a:buFont typeface="Wingdings" pitchFamily="2" charset="2"/>
              <a:buNone/>
            </a:pPr>
            <a:r>
              <a:rPr lang="tr-TR" altLang="tr-TR" dirty="0" smtClean="0"/>
              <a:t>Birden fazla denetim kutusu yerine tek bir denetim kutusunda (mümkünse) alınarak ayrıştırma işlemi yapılabilir. </a:t>
            </a:r>
          </a:p>
          <a:p>
            <a:pPr>
              <a:buFont typeface="Wingdings" pitchFamily="2" charset="2"/>
              <a:buNone/>
            </a:pPr>
            <a:r>
              <a:rPr lang="tr-TR" altLang="tr-TR" dirty="0" smtClean="0"/>
              <a:t>Örnek olarak ad </a:t>
            </a:r>
            <a:r>
              <a:rPr lang="tr-TR" altLang="tr-TR" dirty="0" err="1" smtClean="0"/>
              <a:t>soyad</a:t>
            </a:r>
            <a:r>
              <a:rPr lang="tr-TR" altLang="tr-TR" dirty="0" smtClean="0"/>
              <a:t> ayrı ayrı kutular yerine tek bir giriş kutusunda alınarak kayıt sırasında ayrıştırılabilir.</a:t>
            </a:r>
          </a:p>
        </p:txBody>
      </p:sp>
    </p:spTree>
    <p:extLst>
      <p:ext uri="{BB962C8B-B14F-4D97-AF65-F5344CB8AC3E}">
        <p14:creationId xmlns:p14="http://schemas.microsoft.com/office/powerpoint/2010/main" val="18322081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Hız Beklentisi</a:t>
            </a:r>
            <a:endParaRPr lang="tr-TR" altLang="tr-TR" noProof="1"/>
          </a:p>
        </p:txBody>
      </p:sp>
      <p:sp>
        <p:nvSpPr>
          <p:cNvPr id="3" name="Dikdörtgen 2"/>
          <p:cNvSpPr/>
          <p:nvPr/>
        </p:nvSpPr>
        <p:spPr>
          <a:xfrm>
            <a:off x="315679" y="2060848"/>
            <a:ext cx="7056784" cy="2308324"/>
          </a:xfrm>
          <a:prstGeom prst="rect">
            <a:avLst/>
          </a:prstGeom>
        </p:spPr>
        <p:txBody>
          <a:bodyPr wrap="square">
            <a:spAutoFit/>
          </a:bodyPr>
          <a:lstStyle/>
          <a:p>
            <a:pPr>
              <a:buFont typeface="Wingdings" pitchFamily="2" charset="2"/>
              <a:buNone/>
            </a:pPr>
            <a:r>
              <a:rPr lang="tr-TR" altLang="tr-TR" dirty="0" smtClean="0"/>
              <a:t>Giriş kutusunda kullanıcıların sıklıkla kullandıkları kelimeler verilebilir.</a:t>
            </a:r>
          </a:p>
          <a:p>
            <a:pPr>
              <a:buFont typeface="Wingdings" pitchFamily="2" charset="2"/>
              <a:buNone/>
            </a:pPr>
            <a:endParaRPr lang="tr-TR" altLang="tr-TR" dirty="0" smtClean="0"/>
          </a:p>
          <a:p>
            <a:pPr>
              <a:buFont typeface="Wingdings" pitchFamily="2" charset="2"/>
              <a:buNone/>
            </a:pPr>
            <a:r>
              <a:rPr lang="tr-TR" altLang="tr-TR" dirty="0" smtClean="0"/>
              <a:t>Her giriş kutusu için gerekli ekran klavyesi açılabilir. Sayısal bir alan için </a:t>
            </a:r>
            <a:r>
              <a:rPr lang="tr-TR" altLang="tr-TR" dirty="0" err="1" smtClean="0"/>
              <a:t>metinsel</a:t>
            </a:r>
            <a:r>
              <a:rPr lang="tr-TR" altLang="tr-TR" dirty="0" smtClean="0"/>
              <a:t> ekran klavyesine ihtiyaç yoktur. Veya sesli giriş kullanılarak hız artırılabilir.</a:t>
            </a:r>
            <a:endParaRPr lang="tr-TR" altLang="tr-TR" dirty="0"/>
          </a:p>
        </p:txBody>
      </p:sp>
    </p:spTree>
    <p:extLst>
      <p:ext uri="{BB962C8B-B14F-4D97-AF65-F5344CB8AC3E}">
        <p14:creationId xmlns:p14="http://schemas.microsoft.com/office/powerpoint/2010/main" val="17220122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Hız Beklentisi</a:t>
            </a:r>
            <a:endParaRPr lang="tr-TR" altLang="tr-TR" noProof="1"/>
          </a:p>
        </p:txBody>
      </p:sp>
      <p:sp>
        <p:nvSpPr>
          <p:cNvPr id="3" name="Dikdörtgen 2"/>
          <p:cNvSpPr/>
          <p:nvPr/>
        </p:nvSpPr>
        <p:spPr>
          <a:xfrm>
            <a:off x="315679" y="2060848"/>
            <a:ext cx="7056784" cy="1569660"/>
          </a:xfrm>
          <a:prstGeom prst="rect">
            <a:avLst/>
          </a:prstGeom>
        </p:spPr>
        <p:txBody>
          <a:bodyPr wrap="square">
            <a:spAutoFit/>
          </a:bodyPr>
          <a:lstStyle/>
          <a:p>
            <a:pPr>
              <a:buFont typeface="Wingdings" pitchFamily="2" charset="2"/>
              <a:buNone/>
            </a:pPr>
            <a:r>
              <a:rPr lang="tr-TR" altLang="tr-TR" dirty="0" smtClean="0"/>
              <a:t>Ekran arası geçişlerde animasyon olsun diye animasyon vermek yerine ekran açıldığında yüklemesi gereken veriler alınırken bekleme ekranını animasyon ile eğlenceli hale getirmek beklemeyi kullanıcıya unutturacaktır.</a:t>
            </a:r>
            <a:endParaRPr lang="tr-TR" altLang="tr-TR" dirty="0"/>
          </a:p>
        </p:txBody>
      </p:sp>
    </p:spTree>
    <p:extLst>
      <p:ext uri="{BB962C8B-B14F-4D97-AF65-F5344CB8AC3E}">
        <p14:creationId xmlns:p14="http://schemas.microsoft.com/office/powerpoint/2010/main" val="14653055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Sadelik</a:t>
            </a:r>
            <a:endParaRPr lang="tr-TR" altLang="tr-TR" noProof="1"/>
          </a:p>
        </p:txBody>
      </p:sp>
      <p:sp>
        <p:nvSpPr>
          <p:cNvPr id="3" name="Dikdörtgen 2"/>
          <p:cNvSpPr/>
          <p:nvPr/>
        </p:nvSpPr>
        <p:spPr>
          <a:xfrm>
            <a:off x="315679" y="2060848"/>
            <a:ext cx="7056784" cy="3416320"/>
          </a:xfrm>
          <a:prstGeom prst="rect">
            <a:avLst/>
          </a:prstGeom>
        </p:spPr>
        <p:txBody>
          <a:bodyPr wrap="square">
            <a:spAutoFit/>
          </a:bodyPr>
          <a:lstStyle/>
          <a:p>
            <a:pPr>
              <a:buFont typeface="Wingdings" pitchFamily="2" charset="2"/>
              <a:buNone/>
            </a:pPr>
            <a:r>
              <a:rPr lang="tr-TR" altLang="tr-TR" dirty="0" smtClean="0"/>
              <a:t>Kullanıcılara alışık oldukları yani sürekli kullandıkları tasarım desenleri verilmelidir. İnsanlar alışkanlıklarını kolay kolay değiştirmezler.</a:t>
            </a:r>
          </a:p>
          <a:p>
            <a:pPr>
              <a:buFont typeface="Wingdings" pitchFamily="2" charset="2"/>
              <a:buNone/>
            </a:pPr>
            <a:endParaRPr lang="tr-TR" altLang="tr-TR" dirty="0" smtClean="0"/>
          </a:p>
          <a:p>
            <a:pPr>
              <a:buFont typeface="Wingdings" pitchFamily="2" charset="2"/>
              <a:buNone/>
            </a:pPr>
            <a:r>
              <a:rPr lang="tr-TR" altLang="tr-TR">
                <a:hlinkClick r:id="rId2"/>
              </a:rPr>
              <a:t>https://</a:t>
            </a:r>
            <a:r>
              <a:rPr lang="tr-TR" altLang="tr-TR" smtClean="0">
                <a:hlinkClick r:id="rId2"/>
              </a:rPr>
              <a:t>www.youtube.com/watch?v=pQHX-SjgQvQ</a:t>
            </a:r>
            <a:endParaRPr lang="tr-TR" altLang="tr-TR" smtClean="0"/>
          </a:p>
          <a:p>
            <a:pPr>
              <a:buFont typeface="Wingdings" pitchFamily="2" charset="2"/>
              <a:buNone/>
            </a:pPr>
            <a:endParaRPr lang="tr-TR" altLang="tr-TR" dirty="0"/>
          </a:p>
          <a:p>
            <a:pPr>
              <a:buFont typeface="Wingdings" pitchFamily="2" charset="2"/>
              <a:buNone/>
            </a:pPr>
            <a:r>
              <a:rPr lang="tr-TR" altLang="tr-TR" dirty="0" err="1" smtClean="0"/>
              <a:t>Android</a:t>
            </a:r>
            <a:r>
              <a:rPr lang="tr-TR" altLang="tr-TR" dirty="0" smtClean="0"/>
              <a:t> cihazlarda alt tarafta menü ekranı olduğundan uygulamanın menü ekranını alt kısım yerine üst kısımda kullanmak daha iyi olacaktır.</a:t>
            </a:r>
            <a:endParaRPr lang="tr-TR" altLang="tr-TR" dirty="0"/>
          </a:p>
        </p:txBody>
      </p:sp>
    </p:spTree>
    <p:extLst>
      <p:ext uri="{BB962C8B-B14F-4D97-AF65-F5344CB8AC3E}">
        <p14:creationId xmlns:p14="http://schemas.microsoft.com/office/powerpoint/2010/main" val="15568850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Sadelik</a:t>
            </a:r>
            <a:endParaRPr lang="tr-TR" altLang="tr-TR" noProof="1"/>
          </a:p>
        </p:txBody>
      </p:sp>
      <p:pic>
        <p:nvPicPr>
          <p:cNvPr id="4098" name="Picture 2" descr="http://uxmag.com/sites/default/files/uploads/bank-gestures-and-animations/touch-gestures-6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82" y="1340768"/>
            <a:ext cx="571500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2247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Android</a:t>
            </a:r>
            <a:r>
              <a:rPr lang="tr-TR" dirty="0" smtClean="0"/>
              <a:t> Uygulaması Tasarım İlkeleri</a:t>
            </a:r>
            <a:endParaRPr lang="tr-TR" altLang="tr-TR" noProof="1"/>
          </a:p>
        </p:txBody>
      </p:sp>
      <p:sp>
        <p:nvSpPr>
          <p:cNvPr id="3" name="Dikdörtgen 2"/>
          <p:cNvSpPr/>
          <p:nvPr/>
        </p:nvSpPr>
        <p:spPr>
          <a:xfrm>
            <a:off x="323528" y="2500368"/>
            <a:ext cx="7056784" cy="1569660"/>
          </a:xfrm>
          <a:prstGeom prst="rect">
            <a:avLst/>
          </a:prstGeom>
        </p:spPr>
        <p:txBody>
          <a:bodyPr wrap="square">
            <a:spAutoFit/>
          </a:bodyPr>
          <a:lstStyle/>
          <a:p>
            <a:r>
              <a:rPr lang="tr-TR" altLang="tr-TR" dirty="0" err="1" smtClean="0"/>
              <a:t>Android</a:t>
            </a:r>
            <a:r>
              <a:rPr lang="tr-TR" altLang="tr-TR" dirty="0" smtClean="0"/>
              <a:t> uygulaması tasarım </a:t>
            </a:r>
            <a:r>
              <a:rPr lang="tr-TR" altLang="tr-TR" dirty="0"/>
              <a:t>ilkeleri, bir </a:t>
            </a:r>
            <a:r>
              <a:rPr lang="tr-TR" altLang="tr-TR" dirty="0" err="1" smtClean="0"/>
              <a:t>android</a:t>
            </a:r>
            <a:r>
              <a:rPr lang="tr-TR" altLang="tr-TR" dirty="0" smtClean="0"/>
              <a:t> uygulaması tasarımı </a:t>
            </a:r>
            <a:r>
              <a:rPr lang="tr-TR" altLang="tr-TR" dirty="0"/>
              <a:t>ve organizasyonu yapılırken üzerinde önemle durulması gereken kimilerine göre "ayrıntı" olarak görünebilecek fakat oldukça önemli </a:t>
            </a:r>
            <a:r>
              <a:rPr lang="tr-TR" altLang="tr-TR" dirty="0" smtClean="0"/>
              <a:t>bir </a:t>
            </a:r>
            <a:r>
              <a:rPr lang="tr-TR" altLang="tr-TR" dirty="0"/>
              <a:t>konudur.</a:t>
            </a:r>
            <a:endParaRPr lang="tr-TR" dirty="0"/>
          </a:p>
        </p:txBody>
      </p:sp>
    </p:spTree>
    <p:extLst>
      <p:ext uri="{BB962C8B-B14F-4D97-AF65-F5344CB8AC3E}">
        <p14:creationId xmlns:p14="http://schemas.microsoft.com/office/powerpoint/2010/main" val="7993921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Sadelik</a:t>
            </a:r>
            <a:endParaRPr lang="tr-TR" altLang="tr-TR" noProof="1"/>
          </a:p>
        </p:txBody>
      </p:sp>
      <p:sp>
        <p:nvSpPr>
          <p:cNvPr id="3" name="Dikdörtgen 2"/>
          <p:cNvSpPr/>
          <p:nvPr/>
        </p:nvSpPr>
        <p:spPr>
          <a:xfrm>
            <a:off x="315679" y="2060848"/>
            <a:ext cx="7056784" cy="4524315"/>
          </a:xfrm>
          <a:prstGeom prst="rect">
            <a:avLst/>
          </a:prstGeom>
        </p:spPr>
        <p:txBody>
          <a:bodyPr wrap="square">
            <a:spAutoFit/>
          </a:bodyPr>
          <a:lstStyle/>
          <a:p>
            <a:pPr>
              <a:buFont typeface="Wingdings" pitchFamily="2" charset="2"/>
              <a:buNone/>
            </a:pPr>
            <a:r>
              <a:rPr lang="tr-TR" altLang="tr-TR" dirty="0" smtClean="0"/>
              <a:t>Akıllı telefonlarda dikey kullanım gerçekleştiğinde ve ekranın tablete göre daha küçük olmasından dolayı ekran tasarımında uzun tasarımlar yapmak yerine birden fazla </a:t>
            </a:r>
            <a:r>
              <a:rPr lang="tr-TR" altLang="tr-TR" dirty="0" err="1" smtClean="0"/>
              <a:t>layout</a:t>
            </a:r>
            <a:r>
              <a:rPr lang="tr-TR" altLang="tr-TR" dirty="0" smtClean="0"/>
              <a:t> tasarlamak sade olmasını sağlayacaktır. Tabletlerde ise bu ekranlar tek bir </a:t>
            </a:r>
            <a:r>
              <a:rPr lang="tr-TR" altLang="tr-TR" dirty="0" err="1" smtClean="0"/>
              <a:t>layout</a:t>
            </a:r>
            <a:r>
              <a:rPr lang="tr-TR" altLang="tr-TR" dirty="0" smtClean="0"/>
              <a:t> </a:t>
            </a:r>
            <a:r>
              <a:rPr lang="tr-TR" altLang="tr-TR" dirty="0" err="1" smtClean="0"/>
              <a:t>ın</a:t>
            </a:r>
            <a:r>
              <a:rPr lang="tr-TR" altLang="tr-TR" dirty="0" smtClean="0"/>
              <a:t> içinde verilebilir. </a:t>
            </a:r>
          </a:p>
          <a:p>
            <a:pPr>
              <a:buFont typeface="Wingdings" pitchFamily="2" charset="2"/>
              <a:buNone/>
            </a:pPr>
            <a:endParaRPr lang="tr-TR" altLang="tr-TR" dirty="0"/>
          </a:p>
          <a:p>
            <a:pPr>
              <a:buFont typeface="Wingdings" pitchFamily="2" charset="2"/>
              <a:buNone/>
            </a:pPr>
            <a:r>
              <a:rPr lang="tr-TR" altLang="tr-TR" dirty="0" smtClean="0"/>
              <a:t>Aksi halde tabletlerde sağ tarafta kullanılmayan boş alanlar oluşacaktır. </a:t>
            </a:r>
          </a:p>
          <a:p>
            <a:pPr>
              <a:buFont typeface="Wingdings" pitchFamily="2" charset="2"/>
              <a:buNone/>
            </a:pPr>
            <a:endParaRPr lang="tr-TR" altLang="tr-TR" dirty="0"/>
          </a:p>
          <a:p>
            <a:pPr>
              <a:buFont typeface="Wingdings" pitchFamily="2" charset="2"/>
              <a:buNone/>
            </a:pPr>
            <a:r>
              <a:rPr lang="tr-TR" altLang="tr-TR" dirty="0" smtClean="0"/>
              <a:t>Bir diğer yöntem ise tablet veya akıllı telefonlarda piksel yerine sanal piksel kullanılması farklı yapılarla uyumu artıracaktır.</a:t>
            </a:r>
            <a:endParaRPr lang="tr-TR" altLang="tr-TR" dirty="0"/>
          </a:p>
        </p:txBody>
      </p:sp>
    </p:spTree>
    <p:extLst>
      <p:ext uri="{BB962C8B-B14F-4D97-AF65-F5344CB8AC3E}">
        <p14:creationId xmlns:p14="http://schemas.microsoft.com/office/powerpoint/2010/main" val="35332247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Sadelik</a:t>
            </a:r>
            <a:endParaRPr lang="tr-TR" altLang="tr-TR" noProof="1"/>
          </a:p>
        </p:txBody>
      </p:sp>
      <p:sp>
        <p:nvSpPr>
          <p:cNvPr id="3" name="Dikdörtgen 2"/>
          <p:cNvSpPr/>
          <p:nvPr/>
        </p:nvSpPr>
        <p:spPr>
          <a:xfrm>
            <a:off x="315679" y="2060848"/>
            <a:ext cx="7056784" cy="3785652"/>
          </a:xfrm>
          <a:prstGeom prst="rect">
            <a:avLst/>
          </a:prstGeom>
        </p:spPr>
        <p:txBody>
          <a:bodyPr wrap="square">
            <a:spAutoFit/>
          </a:bodyPr>
          <a:lstStyle/>
          <a:p>
            <a:pPr>
              <a:buFont typeface="Wingdings" pitchFamily="2" charset="2"/>
              <a:buNone/>
            </a:pPr>
            <a:r>
              <a:rPr lang="tr-TR" altLang="tr-TR" dirty="0" err="1" smtClean="0"/>
              <a:t>Herşeyi</a:t>
            </a:r>
            <a:r>
              <a:rPr lang="tr-TR" altLang="tr-TR" dirty="0" smtClean="0"/>
              <a:t> kullanıcıya sormayın, ama son sözü kullanıcı söylesin.</a:t>
            </a:r>
          </a:p>
          <a:p>
            <a:pPr>
              <a:buFont typeface="Wingdings" pitchFamily="2" charset="2"/>
              <a:buNone/>
            </a:pPr>
            <a:endParaRPr lang="tr-TR" altLang="tr-TR" dirty="0" smtClean="0"/>
          </a:p>
          <a:p>
            <a:pPr>
              <a:buFont typeface="Wingdings" pitchFamily="2" charset="2"/>
              <a:buNone/>
            </a:pPr>
            <a:r>
              <a:rPr lang="tr-TR" altLang="tr-TR" dirty="0" smtClean="0"/>
              <a:t>Mesela cihazlar arasında resim veya müzik transferi yapan bir uygulamada veya konum kullanan bir uygulamada uygulamanız resim veya müzik transferine hazır hale gelsin. Konum uygulaması sistemi çalışır konuma hazır hale getirsin fakat transferi veya çalıştırmayı kullanıcı sürükleyerek kendi başlatsın.</a:t>
            </a:r>
          </a:p>
          <a:p>
            <a:pPr>
              <a:buFont typeface="Wingdings" pitchFamily="2" charset="2"/>
              <a:buNone/>
            </a:pPr>
            <a:endParaRPr lang="tr-TR" altLang="tr-TR" dirty="0"/>
          </a:p>
        </p:txBody>
      </p:sp>
    </p:spTree>
    <p:extLst>
      <p:ext uri="{BB962C8B-B14F-4D97-AF65-F5344CB8AC3E}">
        <p14:creationId xmlns:p14="http://schemas.microsoft.com/office/powerpoint/2010/main" val="33294658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sp>
        <p:nvSpPr>
          <p:cNvPr id="3" name="Dikdörtgen 2"/>
          <p:cNvSpPr/>
          <p:nvPr/>
        </p:nvSpPr>
        <p:spPr>
          <a:xfrm>
            <a:off x="315679" y="2060848"/>
            <a:ext cx="7056784" cy="3785652"/>
          </a:xfrm>
          <a:prstGeom prst="rect">
            <a:avLst/>
          </a:prstGeom>
        </p:spPr>
        <p:txBody>
          <a:bodyPr wrap="square">
            <a:spAutoFit/>
          </a:bodyPr>
          <a:lstStyle/>
          <a:p>
            <a:pPr>
              <a:buFont typeface="Wingdings" pitchFamily="2" charset="2"/>
              <a:buNone/>
            </a:pPr>
            <a:r>
              <a:rPr lang="tr-TR" altLang="tr-TR" dirty="0" smtClean="0"/>
              <a:t>Hedef kitlenizi tasarıma başlamadan önce belirlenmesi gerekir. Kullanıcı araştırmasının yapılması gerekmektedir.</a:t>
            </a:r>
          </a:p>
          <a:p>
            <a:pPr>
              <a:buFont typeface="Wingdings" pitchFamily="2" charset="2"/>
              <a:buNone/>
            </a:pPr>
            <a:endParaRPr lang="tr-TR" altLang="tr-TR" dirty="0"/>
          </a:p>
          <a:p>
            <a:pPr>
              <a:buFont typeface="Wingdings" pitchFamily="2" charset="2"/>
              <a:buNone/>
            </a:pPr>
            <a:r>
              <a:rPr lang="tr-TR" altLang="tr-TR" dirty="0" smtClean="0"/>
              <a:t>Tüm kullanıcılar tarafından ulaşılabilir olmak mümkün olmadığında hedef kitleye ulaşılabilir olmak önem kazanmaktadır.</a:t>
            </a:r>
          </a:p>
          <a:p>
            <a:pPr>
              <a:buFont typeface="Wingdings" pitchFamily="2" charset="2"/>
              <a:buNone/>
            </a:pPr>
            <a:endParaRPr lang="tr-TR" altLang="tr-TR" dirty="0"/>
          </a:p>
          <a:p>
            <a:pPr>
              <a:buFont typeface="Wingdings" pitchFamily="2" charset="2"/>
              <a:buNone/>
            </a:pPr>
            <a:r>
              <a:rPr lang="tr-TR" altLang="tr-TR" dirty="0" smtClean="0"/>
              <a:t>Hedef kitleyi bilmek yerine gerçekten hedef kitleyi tanımak gerekmektedir. </a:t>
            </a:r>
          </a:p>
          <a:p>
            <a:pPr>
              <a:buFont typeface="Wingdings" pitchFamily="2" charset="2"/>
              <a:buNone/>
            </a:pPr>
            <a:endParaRPr lang="tr-TR" altLang="tr-TR" dirty="0"/>
          </a:p>
        </p:txBody>
      </p:sp>
    </p:spTree>
    <p:extLst>
      <p:ext uri="{BB962C8B-B14F-4D97-AF65-F5344CB8AC3E}">
        <p14:creationId xmlns:p14="http://schemas.microsoft.com/office/powerpoint/2010/main" val="25949175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sp>
        <p:nvSpPr>
          <p:cNvPr id="3" name="Dikdörtgen 2"/>
          <p:cNvSpPr/>
          <p:nvPr/>
        </p:nvSpPr>
        <p:spPr>
          <a:xfrm>
            <a:off x="179388" y="1196752"/>
            <a:ext cx="7056784" cy="5386090"/>
          </a:xfrm>
          <a:prstGeom prst="rect">
            <a:avLst/>
          </a:prstGeom>
        </p:spPr>
        <p:txBody>
          <a:bodyPr wrap="square">
            <a:spAutoFit/>
          </a:bodyPr>
          <a:lstStyle/>
          <a:p>
            <a:pPr>
              <a:buFont typeface="Wingdings" pitchFamily="2" charset="2"/>
              <a:buNone/>
            </a:pPr>
            <a:r>
              <a:rPr lang="tr-TR" dirty="0"/>
              <a:t>Mevcut etkileşimli ortamlara yönelik eleştirel bir bakış, söz konusu ortamlarının çoğunun, gerek içerik gerekse tasarım düzeyinde öncelikle tek bir kullanıcı tipine hitap ettiği gerçeğini ortaya koymaktadır: Batılı, genç, erkek, sağlıklı ve teknoloji/internet konusunda deneyimli</a:t>
            </a:r>
            <a:r>
              <a:rPr lang="tr-TR" dirty="0" smtClean="0"/>
              <a:t>.</a:t>
            </a:r>
          </a:p>
          <a:p>
            <a:pPr>
              <a:buFont typeface="Wingdings" pitchFamily="2" charset="2"/>
              <a:buNone/>
            </a:pPr>
            <a:endParaRPr lang="tr-TR" dirty="0" smtClean="0"/>
          </a:p>
          <a:p>
            <a:pPr>
              <a:buFont typeface="Wingdings" pitchFamily="2" charset="2"/>
              <a:buNone/>
            </a:pPr>
            <a:r>
              <a:rPr lang="tr-TR" dirty="0" smtClean="0"/>
              <a:t>Dil</a:t>
            </a:r>
            <a:r>
              <a:rPr lang="tr-TR" dirty="0"/>
              <a:t>, çevrim-içi ortamlarda en büyük erişim bariyerlerinden bir tanesidir. İnternet nüfusunun %45,7’sini Asya kıtası oluşturmaktadır (</a:t>
            </a:r>
            <a:r>
              <a:rPr lang="tr-TR" dirty="0" err="1"/>
              <a:t>Argaez</a:t>
            </a:r>
            <a:r>
              <a:rPr lang="tr-TR" dirty="0"/>
              <a:t>, 2014). Ana dili İngilizce olmayan bu devasa topluluk internet nüfusunun büyük bölümünü oluşturmakla birlikte çoğunlukla internetteki baskın İngilizce içeriğe maruz kalmaktadır. Farklı yönlerde kullanılan yazım sistemleri de kullanıcı deneyimini kültürlere göre farklılaştıran önemli bir faktör olarak dikkat çekmektedir</a:t>
            </a:r>
            <a:r>
              <a:rPr lang="tr-TR" dirty="0" smtClean="0"/>
              <a:t>.</a:t>
            </a:r>
          </a:p>
          <a:p>
            <a:pPr>
              <a:buFont typeface="Wingdings" pitchFamily="2" charset="2"/>
              <a:buNone/>
            </a:pPr>
            <a:r>
              <a:rPr lang="tr-TR" altLang="tr-TR" sz="800" dirty="0"/>
              <a:t>http://uxpatr.com/ux-kavramlar/kullanici-deneyimi-fenomenine-genel-bir-bakis-ii-2/</a:t>
            </a:r>
          </a:p>
        </p:txBody>
      </p:sp>
    </p:spTree>
    <p:extLst>
      <p:ext uri="{BB962C8B-B14F-4D97-AF65-F5344CB8AC3E}">
        <p14:creationId xmlns:p14="http://schemas.microsoft.com/office/powerpoint/2010/main" val="22694416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pic>
        <p:nvPicPr>
          <p:cNvPr id="12290" name="Picture 2" descr="UX-Us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84" y="2204864"/>
            <a:ext cx="3384376" cy="340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6849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sp>
        <p:nvSpPr>
          <p:cNvPr id="3" name="Dikdörtgen 2"/>
          <p:cNvSpPr/>
          <p:nvPr/>
        </p:nvSpPr>
        <p:spPr>
          <a:xfrm>
            <a:off x="315679" y="2060848"/>
            <a:ext cx="7056784" cy="4154984"/>
          </a:xfrm>
          <a:prstGeom prst="rect">
            <a:avLst/>
          </a:prstGeom>
        </p:spPr>
        <p:txBody>
          <a:bodyPr wrap="square">
            <a:spAutoFit/>
          </a:bodyPr>
          <a:lstStyle/>
          <a:p>
            <a:pPr>
              <a:buFont typeface="Wingdings" pitchFamily="2" charset="2"/>
              <a:buNone/>
            </a:pPr>
            <a:r>
              <a:rPr lang="tr-TR" altLang="tr-TR" dirty="0" smtClean="0"/>
              <a:t>İçeriklerin okunabilir olması gerekmektedir. Bu nedenle renk geçişlerine ve tipografiye (yazı sanatı) dikkat edilmelidir.</a:t>
            </a:r>
          </a:p>
          <a:p>
            <a:pPr>
              <a:buFont typeface="Wingdings" pitchFamily="2" charset="2"/>
              <a:buNone/>
            </a:pPr>
            <a:endParaRPr lang="tr-TR" altLang="tr-TR" dirty="0"/>
          </a:p>
          <a:p>
            <a:pPr algn="just">
              <a:lnSpc>
                <a:spcPct val="80000"/>
              </a:lnSpc>
            </a:pPr>
            <a:r>
              <a:rPr lang="en-US" altLang="tr-TR" dirty="0" err="1"/>
              <a:t>Yazı</a:t>
            </a:r>
            <a:r>
              <a:rPr lang="en-US" altLang="tr-TR" dirty="0"/>
              <a:t> </a:t>
            </a:r>
            <a:r>
              <a:rPr lang="en-US" altLang="tr-TR" dirty="0" err="1"/>
              <a:t>ve</a:t>
            </a:r>
            <a:r>
              <a:rPr lang="en-US" altLang="tr-TR" dirty="0"/>
              <a:t> </a:t>
            </a:r>
            <a:r>
              <a:rPr lang="en-US" altLang="tr-TR" dirty="0" err="1"/>
              <a:t>fon</a:t>
            </a:r>
            <a:r>
              <a:rPr lang="en-US" altLang="tr-TR" dirty="0"/>
              <a:t> </a:t>
            </a:r>
            <a:r>
              <a:rPr lang="en-US" altLang="tr-TR" dirty="0" err="1"/>
              <a:t>için</a:t>
            </a:r>
            <a:r>
              <a:rPr lang="en-US" altLang="tr-TR" dirty="0"/>
              <a:t> zıt </a:t>
            </a:r>
            <a:r>
              <a:rPr lang="en-US" altLang="tr-TR" dirty="0" err="1"/>
              <a:t>renkler</a:t>
            </a:r>
            <a:r>
              <a:rPr lang="en-US" altLang="tr-TR" dirty="0"/>
              <a:t> </a:t>
            </a:r>
            <a:r>
              <a:rPr lang="en-US" altLang="tr-TR" dirty="0" err="1"/>
              <a:t>kullanın</a:t>
            </a:r>
            <a:r>
              <a:rPr lang="en-US" altLang="tr-TR" dirty="0"/>
              <a:t>. En </a:t>
            </a:r>
            <a:r>
              <a:rPr lang="en-US" altLang="tr-TR" dirty="0" err="1"/>
              <a:t>çok</a:t>
            </a:r>
            <a:r>
              <a:rPr lang="en-US" altLang="tr-TR" dirty="0"/>
              <a:t> </a:t>
            </a:r>
            <a:r>
              <a:rPr lang="en-US" altLang="tr-TR" dirty="0" err="1"/>
              <a:t>tercih</a:t>
            </a:r>
            <a:r>
              <a:rPr lang="en-US" altLang="tr-TR" dirty="0"/>
              <a:t> </a:t>
            </a:r>
            <a:r>
              <a:rPr lang="en-US" altLang="tr-TR" dirty="0" err="1"/>
              <a:t>edilen</a:t>
            </a:r>
            <a:r>
              <a:rPr lang="en-US" altLang="tr-TR" dirty="0"/>
              <a:t> </a:t>
            </a:r>
            <a:r>
              <a:rPr lang="en-US" altLang="tr-TR" dirty="0" err="1"/>
              <a:t>ikili</a:t>
            </a:r>
            <a:r>
              <a:rPr lang="en-US" altLang="tr-TR" dirty="0"/>
              <a:t> </a:t>
            </a:r>
            <a:r>
              <a:rPr lang="en-US" altLang="tr-TR" dirty="0" err="1"/>
              <a:t>genel</a:t>
            </a:r>
            <a:r>
              <a:rPr lang="en-US" altLang="tr-TR" dirty="0"/>
              <a:t> </a:t>
            </a:r>
            <a:r>
              <a:rPr lang="en-US" altLang="tr-TR" dirty="0" err="1"/>
              <a:t>olarak</a:t>
            </a:r>
            <a:r>
              <a:rPr lang="en-US" altLang="tr-TR" dirty="0"/>
              <a:t> </a:t>
            </a:r>
            <a:r>
              <a:rPr lang="en-US" altLang="tr-TR" dirty="0" err="1"/>
              <a:t>beyaz</a:t>
            </a:r>
            <a:r>
              <a:rPr lang="en-US" altLang="tr-TR" dirty="0"/>
              <a:t> </a:t>
            </a:r>
            <a:r>
              <a:rPr lang="en-US" altLang="tr-TR" dirty="0" err="1"/>
              <a:t>üzerine</a:t>
            </a:r>
            <a:r>
              <a:rPr lang="en-US" altLang="tr-TR" dirty="0"/>
              <a:t> </a:t>
            </a:r>
            <a:r>
              <a:rPr lang="en-US" altLang="tr-TR" dirty="0" err="1"/>
              <a:t>siyahtır</a:t>
            </a:r>
            <a:r>
              <a:rPr lang="en-US" altLang="tr-TR" dirty="0"/>
              <a:t>. </a:t>
            </a:r>
            <a:r>
              <a:rPr lang="en-US" altLang="tr-TR" dirty="0" err="1"/>
              <a:t>Renklerin</a:t>
            </a:r>
            <a:r>
              <a:rPr lang="en-US" altLang="tr-TR" dirty="0"/>
              <a:t> RGB </a:t>
            </a:r>
            <a:r>
              <a:rPr lang="en-US" altLang="tr-TR" dirty="0" err="1"/>
              <a:t>kodlarına</a:t>
            </a:r>
            <a:r>
              <a:rPr lang="en-US" altLang="tr-TR" dirty="0"/>
              <a:t> </a:t>
            </a:r>
            <a:r>
              <a:rPr lang="en-US" altLang="tr-TR" dirty="0" err="1"/>
              <a:t>bakarak</a:t>
            </a:r>
            <a:r>
              <a:rPr lang="en-US" altLang="tr-TR" dirty="0"/>
              <a:t> </a:t>
            </a:r>
            <a:r>
              <a:rPr lang="en-US" altLang="tr-TR" dirty="0" err="1"/>
              <a:t>zıtlıklarını</a:t>
            </a:r>
            <a:r>
              <a:rPr lang="en-US" altLang="tr-TR" dirty="0"/>
              <a:t> (contrast) </a:t>
            </a:r>
            <a:r>
              <a:rPr lang="en-US" altLang="tr-TR" dirty="0" err="1"/>
              <a:t>ayarlayabilirsiniz</a:t>
            </a:r>
            <a:r>
              <a:rPr lang="en-US" altLang="tr-TR" dirty="0"/>
              <a:t>.</a:t>
            </a:r>
            <a:endParaRPr lang="tr-TR" altLang="tr-TR" dirty="0"/>
          </a:p>
          <a:p>
            <a:pPr algn="just">
              <a:lnSpc>
                <a:spcPct val="80000"/>
              </a:lnSpc>
              <a:buFont typeface="Wingdings" pitchFamily="2" charset="2"/>
              <a:buNone/>
            </a:pPr>
            <a:r>
              <a:rPr lang="en-US" altLang="tr-TR" dirty="0" err="1"/>
              <a:t>Örneğin</a:t>
            </a:r>
            <a:r>
              <a:rPr lang="en-US" altLang="tr-TR" dirty="0"/>
              <a:t> </a:t>
            </a:r>
            <a:r>
              <a:rPr lang="en-US" altLang="tr-TR" b="1" dirty="0"/>
              <a:t>#FFFFCC </a:t>
            </a:r>
            <a:r>
              <a:rPr lang="en-US" altLang="tr-TR" dirty="0" err="1"/>
              <a:t>üzerine</a:t>
            </a:r>
            <a:r>
              <a:rPr lang="en-US" altLang="tr-TR" dirty="0"/>
              <a:t> </a:t>
            </a:r>
            <a:r>
              <a:rPr lang="en-US" altLang="tr-TR" b="1" dirty="0"/>
              <a:t>#000099 </a:t>
            </a:r>
            <a:r>
              <a:rPr lang="en-US" altLang="tr-TR" dirty="0" err="1"/>
              <a:t>iyi</a:t>
            </a:r>
            <a:r>
              <a:rPr lang="en-US" altLang="tr-TR" dirty="0"/>
              <a:t> </a:t>
            </a:r>
            <a:r>
              <a:rPr lang="en-US" altLang="tr-TR" dirty="0" err="1"/>
              <a:t>bir</a:t>
            </a:r>
            <a:r>
              <a:rPr lang="en-US" altLang="tr-TR" dirty="0"/>
              <a:t> </a:t>
            </a:r>
            <a:r>
              <a:rPr lang="en-US" altLang="tr-TR" dirty="0" err="1"/>
              <a:t>zıtlık</a:t>
            </a:r>
            <a:r>
              <a:rPr lang="en-US" altLang="tr-TR" dirty="0"/>
              <a:t> </a:t>
            </a:r>
            <a:r>
              <a:rPr lang="en-US" altLang="tr-TR" dirty="0" err="1"/>
              <a:t>oluşturacaktır</a:t>
            </a:r>
            <a:r>
              <a:rPr lang="en-US" altLang="tr-TR" dirty="0"/>
              <a:t>. </a:t>
            </a:r>
            <a:endParaRPr lang="tr-TR" altLang="tr-TR" dirty="0"/>
          </a:p>
          <a:p>
            <a:pPr>
              <a:buFont typeface="Wingdings" pitchFamily="2" charset="2"/>
              <a:buNone/>
            </a:pPr>
            <a:endParaRPr lang="tr-TR" altLang="tr-TR" dirty="0" smtClean="0"/>
          </a:p>
          <a:p>
            <a:pPr>
              <a:buFont typeface="Wingdings" pitchFamily="2" charset="2"/>
              <a:buNone/>
            </a:pPr>
            <a:endParaRPr lang="tr-TR" altLang="tr-TR" dirty="0"/>
          </a:p>
          <a:p>
            <a:pPr>
              <a:buFont typeface="Wingdings" pitchFamily="2" charset="2"/>
              <a:buNone/>
            </a:pPr>
            <a:endParaRPr lang="tr-TR" altLang="tr-TR" dirty="0" smtClean="0"/>
          </a:p>
          <a:p>
            <a:pPr>
              <a:buFont typeface="Wingdings" pitchFamily="2" charset="2"/>
              <a:buNone/>
            </a:pPr>
            <a:endParaRPr lang="tr-TR" altLang="tr-TR" dirty="0"/>
          </a:p>
        </p:txBody>
      </p:sp>
    </p:spTree>
    <p:extLst>
      <p:ext uri="{BB962C8B-B14F-4D97-AF65-F5344CB8AC3E}">
        <p14:creationId xmlns:p14="http://schemas.microsoft.com/office/powerpoint/2010/main" val="34946885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sp>
        <p:nvSpPr>
          <p:cNvPr id="3" name="Dikdörtgen 2"/>
          <p:cNvSpPr/>
          <p:nvPr/>
        </p:nvSpPr>
        <p:spPr>
          <a:xfrm>
            <a:off x="315679" y="2060848"/>
            <a:ext cx="7056784" cy="5262979"/>
          </a:xfrm>
          <a:prstGeom prst="rect">
            <a:avLst/>
          </a:prstGeom>
        </p:spPr>
        <p:txBody>
          <a:bodyPr wrap="square">
            <a:spAutoFit/>
          </a:bodyPr>
          <a:lstStyle/>
          <a:p>
            <a:r>
              <a:rPr lang="tr-TR" altLang="tr-TR" dirty="0" smtClean="0"/>
              <a:t>Tipografi </a:t>
            </a:r>
          </a:p>
          <a:p>
            <a:endParaRPr lang="tr-TR" altLang="tr-TR" dirty="0"/>
          </a:p>
          <a:p>
            <a:r>
              <a:rPr lang="en-US" altLang="tr-TR" dirty="0" err="1" smtClean="0"/>
              <a:t>Sözcükler</a:t>
            </a:r>
            <a:r>
              <a:rPr lang="en-US" altLang="tr-TR" dirty="0"/>
              <a:t>, </a:t>
            </a:r>
            <a:r>
              <a:rPr lang="en-US" altLang="tr-TR" dirty="0" err="1"/>
              <a:t>yazıldığı</a:t>
            </a:r>
            <a:r>
              <a:rPr lang="en-US" altLang="tr-TR" dirty="0"/>
              <a:t> </a:t>
            </a:r>
            <a:r>
              <a:rPr lang="en-US" altLang="tr-TR" dirty="0" err="1"/>
              <a:t>harf</a:t>
            </a:r>
            <a:r>
              <a:rPr lang="en-US" altLang="tr-TR" dirty="0"/>
              <a:t> </a:t>
            </a:r>
            <a:r>
              <a:rPr lang="en-US" altLang="tr-TR" dirty="0" err="1"/>
              <a:t>karakterine</a:t>
            </a:r>
            <a:r>
              <a:rPr lang="en-US" altLang="tr-TR" dirty="0"/>
              <a:t> </a:t>
            </a:r>
            <a:r>
              <a:rPr lang="en-US" altLang="tr-TR" dirty="0" err="1"/>
              <a:t>göre</a:t>
            </a:r>
            <a:r>
              <a:rPr lang="en-US" altLang="tr-TR" dirty="0"/>
              <a:t> </a:t>
            </a:r>
            <a:r>
              <a:rPr lang="en-US" altLang="tr-TR" dirty="0" err="1"/>
              <a:t>anlam</a:t>
            </a:r>
            <a:r>
              <a:rPr lang="en-US" altLang="tr-TR" dirty="0"/>
              <a:t> </a:t>
            </a:r>
            <a:r>
              <a:rPr lang="en-US" altLang="tr-TR" dirty="0" err="1"/>
              <a:t>kazanırlar</a:t>
            </a:r>
            <a:r>
              <a:rPr lang="en-US" altLang="tr-TR" dirty="0"/>
              <a:t>, </a:t>
            </a:r>
            <a:r>
              <a:rPr lang="en-US" altLang="tr-TR" dirty="0" err="1"/>
              <a:t>etkili</a:t>
            </a:r>
            <a:r>
              <a:rPr lang="en-US" altLang="tr-TR" dirty="0"/>
              <a:t> </a:t>
            </a:r>
            <a:r>
              <a:rPr lang="en-US" altLang="tr-TR" dirty="0" err="1"/>
              <a:t>veya</a:t>
            </a:r>
            <a:r>
              <a:rPr lang="en-US" altLang="tr-TR" dirty="0"/>
              <a:t> </a:t>
            </a:r>
            <a:r>
              <a:rPr lang="en-US" altLang="tr-TR" dirty="0" err="1"/>
              <a:t>etkisiz</a:t>
            </a:r>
            <a:r>
              <a:rPr lang="en-US" altLang="tr-TR" dirty="0"/>
              <a:t> </a:t>
            </a:r>
            <a:r>
              <a:rPr lang="en-US" altLang="tr-TR" dirty="0" err="1"/>
              <a:t>görünürler</a:t>
            </a:r>
            <a:r>
              <a:rPr lang="en-US" altLang="tr-TR" dirty="0"/>
              <a:t>. </a:t>
            </a:r>
            <a:r>
              <a:rPr lang="en-US" altLang="tr-TR" dirty="0" err="1"/>
              <a:t>Algılamanın</a:t>
            </a:r>
            <a:r>
              <a:rPr lang="en-US" altLang="tr-TR" dirty="0"/>
              <a:t> </a:t>
            </a:r>
            <a:r>
              <a:rPr lang="en-US" altLang="tr-TR" dirty="0" err="1"/>
              <a:t>kolay</a:t>
            </a:r>
            <a:r>
              <a:rPr lang="en-US" altLang="tr-TR" dirty="0"/>
              <a:t> </a:t>
            </a:r>
            <a:r>
              <a:rPr lang="en-US" altLang="tr-TR" dirty="0" err="1"/>
              <a:t>ya</a:t>
            </a:r>
            <a:r>
              <a:rPr lang="en-US" altLang="tr-TR" dirty="0"/>
              <a:t> da </a:t>
            </a:r>
            <a:r>
              <a:rPr lang="en-US" altLang="tr-TR" dirty="0" err="1"/>
              <a:t>zor</a:t>
            </a:r>
            <a:r>
              <a:rPr lang="en-US" altLang="tr-TR" dirty="0"/>
              <a:t> </a:t>
            </a:r>
            <a:r>
              <a:rPr lang="en-US" altLang="tr-TR" dirty="0" err="1"/>
              <a:t>olması</a:t>
            </a:r>
            <a:r>
              <a:rPr lang="en-US" altLang="tr-TR" dirty="0"/>
              <a:t>, </a:t>
            </a:r>
            <a:r>
              <a:rPr lang="en-US" altLang="tr-TR" dirty="0" err="1"/>
              <a:t>kavramların</a:t>
            </a:r>
            <a:r>
              <a:rPr lang="en-US" altLang="tr-TR" dirty="0"/>
              <a:t> </a:t>
            </a:r>
            <a:r>
              <a:rPr lang="en-US" altLang="tr-TR" dirty="0" err="1"/>
              <a:t>somutlaştığı</a:t>
            </a:r>
            <a:r>
              <a:rPr lang="en-US" altLang="tr-TR" dirty="0"/>
              <a:t> </a:t>
            </a:r>
            <a:r>
              <a:rPr lang="en-US" altLang="tr-TR" dirty="0" err="1"/>
              <a:t>bu</a:t>
            </a:r>
            <a:r>
              <a:rPr lang="en-US" altLang="tr-TR" dirty="0"/>
              <a:t> </a:t>
            </a:r>
            <a:r>
              <a:rPr lang="en-US" altLang="tr-TR" dirty="0" err="1"/>
              <a:t>harf</a:t>
            </a:r>
            <a:r>
              <a:rPr lang="en-US" altLang="tr-TR" dirty="0"/>
              <a:t> </a:t>
            </a:r>
            <a:r>
              <a:rPr lang="en-US" altLang="tr-TR" dirty="0" err="1"/>
              <a:t>gruplarının</a:t>
            </a:r>
            <a:r>
              <a:rPr lang="en-US" altLang="tr-TR" dirty="0"/>
              <a:t> </a:t>
            </a:r>
            <a:r>
              <a:rPr lang="en-US" altLang="tr-TR" dirty="0" err="1"/>
              <a:t>yapısına</a:t>
            </a:r>
            <a:r>
              <a:rPr lang="en-US" altLang="tr-TR" dirty="0"/>
              <a:t> </a:t>
            </a:r>
            <a:r>
              <a:rPr lang="en-US" altLang="tr-TR" dirty="0" err="1"/>
              <a:t>bağlıdır</a:t>
            </a:r>
            <a:r>
              <a:rPr lang="en-US" altLang="tr-TR" dirty="0"/>
              <a:t>. Her </a:t>
            </a:r>
            <a:r>
              <a:rPr lang="en-US" altLang="tr-TR" dirty="0" err="1"/>
              <a:t>yazı</a:t>
            </a:r>
            <a:r>
              <a:rPr lang="en-US" altLang="tr-TR" dirty="0"/>
              <a:t> </a:t>
            </a:r>
            <a:r>
              <a:rPr lang="en-US" altLang="tr-TR" dirty="0" err="1"/>
              <a:t>karakterinin</a:t>
            </a:r>
            <a:r>
              <a:rPr lang="en-US" altLang="tr-TR" dirty="0"/>
              <a:t> </a:t>
            </a:r>
            <a:r>
              <a:rPr lang="en-US" altLang="tr-TR" dirty="0" err="1"/>
              <a:t>bir</a:t>
            </a:r>
            <a:r>
              <a:rPr lang="en-US" altLang="tr-TR" dirty="0"/>
              <a:t> </a:t>
            </a:r>
            <a:r>
              <a:rPr lang="en-US" altLang="tr-TR" dirty="0" err="1"/>
              <a:t>kimliği</a:t>
            </a:r>
            <a:r>
              <a:rPr lang="en-US" altLang="tr-TR" dirty="0"/>
              <a:t> </a:t>
            </a:r>
            <a:r>
              <a:rPr lang="en-US" altLang="tr-TR" dirty="0" err="1"/>
              <a:t>vardır</a:t>
            </a:r>
            <a:r>
              <a:rPr lang="en-US" altLang="tr-TR" dirty="0"/>
              <a:t>. Bu </a:t>
            </a:r>
            <a:r>
              <a:rPr lang="en-US" altLang="tr-TR" dirty="0" err="1"/>
              <a:t>kimlik</a:t>
            </a:r>
            <a:r>
              <a:rPr lang="en-US" altLang="tr-TR" dirty="0"/>
              <a:t> </a:t>
            </a:r>
            <a:r>
              <a:rPr lang="en-US" altLang="tr-TR" dirty="0" err="1"/>
              <a:t>mesajın</a:t>
            </a:r>
            <a:r>
              <a:rPr lang="en-US" altLang="tr-TR" dirty="0"/>
              <a:t> </a:t>
            </a:r>
            <a:r>
              <a:rPr lang="en-US" altLang="tr-TR" dirty="0" err="1"/>
              <a:t>iyi</a:t>
            </a:r>
            <a:r>
              <a:rPr lang="en-US" altLang="tr-TR" dirty="0"/>
              <a:t> </a:t>
            </a:r>
            <a:r>
              <a:rPr lang="en-US" altLang="tr-TR" dirty="0" err="1"/>
              <a:t>anlaşılmasını</a:t>
            </a:r>
            <a:r>
              <a:rPr lang="en-US" altLang="tr-TR" dirty="0"/>
              <a:t> </a:t>
            </a:r>
            <a:r>
              <a:rPr lang="en-US" altLang="tr-TR" dirty="0" err="1"/>
              <a:t>sağladığı</a:t>
            </a:r>
            <a:r>
              <a:rPr lang="en-US" altLang="tr-TR" dirty="0"/>
              <a:t> </a:t>
            </a:r>
            <a:r>
              <a:rPr lang="en-US" altLang="tr-TR" dirty="0" err="1"/>
              <a:t>gibi</a:t>
            </a:r>
            <a:r>
              <a:rPr lang="en-US" altLang="tr-TR" dirty="0"/>
              <a:t>, </a:t>
            </a:r>
            <a:r>
              <a:rPr lang="en-US" altLang="tr-TR" dirty="0" err="1"/>
              <a:t>yanlış</a:t>
            </a:r>
            <a:r>
              <a:rPr lang="en-US" altLang="tr-TR" dirty="0"/>
              <a:t> </a:t>
            </a:r>
            <a:r>
              <a:rPr lang="en-US" altLang="tr-TR" dirty="0" err="1"/>
              <a:t>yorumlara</a:t>
            </a:r>
            <a:r>
              <a:rPr lang="en-US" altLang="tr-TR" dirty="0"/>
              <a:t> da </a:t>
            </a:r>
            <a:r>
              <a:rPr lang="en-US" altLang="tr-TR" dirty="0" err="1"/>
              <a:t>neden</a:t>
            </a:r>
            <a:r>
              <a:rPr lang="en-US" altLang="tr-TR" dirty="0"/>
              <a:t> </a:t>
            </a:r>
            <a:r>
              <a:rPr lang="en-US" altLang="tr-TR" dirty="0" err="1"/>
              <a:t>olabilir</a:t>
            </a:r>
            <a:r>
              <a:rPr lang="en-US" altLang="tr-TR" dirty="0"/>
              <a:t>. </a:t>
            </a:r>
            <a:r>
              <a:rPr lang="en-US" altLang="tr-TR" dirty="0" err="1"/>
              <a:t>Narin</a:t>
            </a:r>
            <a:r>
              <a:rPr lang="en-US" altLang="tr-TR" dirty="0"/>
              <a:t>, </a:t>
            </a:r>
            <a:r>
              <a:rPr lang="en-US" altLang="tr-TR" dirty="0" err="1"/>
              <a:t>kaba</a:t>
            </a:r>
            <a:r>
              <a:rPr lang="en-US" altLang="tr-TR" dirty="0"/>
              <a:t>, </a:t>
            </a:r>
            <a:r>
              <a:rPr lang="en-US" altLang="tr-TR" dirty="0" err="1"/>
              <a:t>kadınsı</a:t>
            </a:r>
            <a:r>
              <a:rPr lang="en-US" altLang="tr-TR" dirty="0"/>
              <a:t>, </a:t>
            </a:r>
            <a:r>
              <a:rPr lang="en-US" altLang="tr-TR" dirty="0" err="1"/>
              <a:t>erkeksi</a:t>
            </a:r>
            <a:r>
              <a:rPr lang="en-US" altLang="tr-TR" dirty="0"/>
              <a:t>, </a:t>
            </a:r>
            <a:r>
              <a:rPr lang="en-US" altLang="tr-TR" dirty="0" err="1"/>
              <a:t>çağdaş</a:t>
            </a:r>
            <a:r>
              <a:rPr lang="en-US" altLang="tr-TR" dirty="0"/>
              <a:t>, </a:t>
            </a:r>
            <a:r>
              <a:rPr lang="en-US" altLang="tr-TR" dirty="0" err="1"/>
              <a:t>klasik</a:t>
            </a:r>
            <a:r>
              <a:rPr lang="en-US" altLang="tr-TR" dirty="0"/>
              <a:t>, </a:t>
            </a:r>
            <a:r>
              <a:rPr lang="en-US" altLang="tr-TR" dirty="0" err="1"/>
              <a:t>resmi</a:t>
            </a:r>
            <a:r>
              <a:rPr lang="en-US" altLang="tr-TR" dirty="0"/>
              <a:t>, </a:t>
            </a:r>
            <a:r>
              <a:rPr lang="en-US" altLang="tr-TR" dirty="0" err="1"/>
              <a:t>gayri</a:t>
            </a:r>
            <a:r>
              <a:rPr lang="en-US" altLang="tr-TR" dirty="0"/>
              <a:t> </a:t>
            </a:r>
            <a:r>
              <a:rPr lang="en-US" altLang="tr-TR" dirty="0" err="1"/>
              <a:t>resmi</a:t>
            </a:r>
            <a:r>
              <a:rPr lang="en-US" altLang="tr-TR" dirty="0"/>
              <a:t>, </a:t>
            </a:r>
            <a:r>
              <a:rPr lang="en-US" altLang="tr-TR" dirty="0" err="1"/>
              <a:t>laubali</a:t>
            </a:r>
            <a:r>
              <a:rPr lang="en-US" altLang="tr-TR" dirty="0"/>
              <a:t> </a:t>
            </a:r>
            <a:r>
              <a:rPr lang="en-US" altLang="tr-TR" dirty="0" err="1"/>
              <a:t>veya</a:t>
            </a:r>
            <a:r>
              <a:rPr lang="en-US" altLang="tr-TR" dirty="0"/>
              <a:t> </a:t>
            </a:r>
            <a:r>
              <a:rPr lang="en-US" altLang="tr-TR" dirty="0" err="1"/>
              <a:t>oryantal</a:t>
            </a:r>
            <a:r>
              <a:rPr lang="en-US" altLang="tr-TR" dirty="0"/>
              <a:t> </a:t>
            </a:r>
            <a:r>
              <a:rPr lang="en-US" altLang="tr-TR" dirty="0" err="1"/>
              <a:t>yazı</a:t>
            </a:r>
            <a:r>
              <a:rPr lang="en-US" altLang="tr-TR" dirty="0"/>
              <a:t> </a:t>
            </a:r>
            <a:r>
              <a:rPr lang="en-US" altLang="tr-TR" dirty="0" err="1"/>
              <a:t>karakterleri</a:t>
            </a:r>
            <a:r>
              <a:rPr lang="en-US" altLang="tr-TR" dirty="0"/>
              <a:t> </a:t>
            </a:r>
            <a:r>
              <a:rPr lang="en-US" altLang="tr-TR" dirty="0" err="1"/>
              <a:t>vardır</a:t>
            </a:r>
            <a:r>
              <a:rPr lang="en-US" altLang="tr-TR" dirty="0"/>
              <a:t>. </a:t>
            </a:r>
            <a:r>
              <a:rPr lang="en-US" altLang="tr-TR" dirty="0" err="1"/>
              <a:t>Örneğin</a:t>
            </a:r>
            <a:r>
              <a:rPr lang="en-US" altLang="tr-TR" dirty="0"/>
              <a:t> </a:t>
            </a:r>
            <a:r>
              <a:rPr lang="en-US" altLang="tr-TR" dirty="0" err="1"/>
              <a:t>Times'ın</a:t>
            </a:r>
            <a:r>
              <a:rPr lang="en-US" altLang="tr-TR" dirty="0"/>
              <a:t>, </a:t>
            </a:r>
            <a:r>
              <a:rPr lang="en-US" altLang="tr-TR" dirty="0" err="1"/>
              <a:t>İngiliz</a:t>
            </a:r>
            <a:r>
              <a:rPr lang="en-US" altLang="tr-TR" dirty="0"/>
              <a:t> </a:t>
            </a:r>
            <a:r>
              <a:rPr lang="en-US" altLang="tr-TR" dirty="0" err="1"/>
              <a:t>asaletini</a:t>
            </a:r>
            <a:r>
              <a:rPr lang="en-US" altLang="tr-TR" dirty="0"/>
              <a:t>, </a:t>
            </a:r>
            <a:r>
              <a:rPr lang="en-US" altLang="tr-TR" dirty="0" err="1"/>
              <a:t>ağırbaşlılığını</a:t>
            </a:r>
            <a:r>
              <a:rPr lang="en-US" altLang="tr-TR" dirty="0"/>
              <a:t> </a:t>
            </a:r>
            <a:r>
              <a:rPr lang="en-US" altLang="tr-TR" dirty="0" err="1"/>
              <a:t>yansıttığı</a:t>
            </a:r>
            <a:r>
              <a:rPr lang="en-US" altLang="tr-TR" dirty="0"/>
              <a:t> </a:t>
            </a:r>
            <a:r>
              <a:rPr lang="en-US" altLang="tr-TR" dirty="0" err="1"/>
              <a:t>söylenebilir</a:t>
            </a:r>
            <a:r>
              <a:rPr lang="en-US" altLang="tr-TR" dirty="0"/>
              <a:t>. </a:t>
            </a:r>
            <a:endParaRPr lang="tr-TR" altLang="tr-TR" dirty="0" smtClean="0"/>
          </a:p>
          <a:p>
            <a:pPr>
              <a:buFont typeface="Wingdings" pitchFamily="2" charset="2"/>
              <a:buNone/>
            </a:pPr>
            <a:endParaRPr lang="tr-TR" altLang="tr-TR" dirty="0"/>
          </a:p>
          <a:p>
            <a:pPr>
              <a:buFont typeface="Wingdings" pitchFamily="2" charset="2"/>
              <a:buNone/>
            </a:pPr>
            <a:endParaRPr lang="tr-TR" altLang="tr-TR" dirty="0" smtClean="0"/>
          </a:p>
          <a:p>
            <a:pPr>
              <a:buFont typeface="Wingdings" pitchFamily="2" charset="2"/>
              <a:buNone/>
            </a:pPr>
            <a:endParaRPr lang="tr-TR" altLang="tr-TR" dirty="0"/>
          </a:p>
        </p:txBody>
      </p:sp>
    </p:spTree>
    <p:extLst>
      <p:ext uri="{BB962C8B-B14F-4D97-AF65-F5344CB8AC3E}">
        <p14:creationId xmlns:p14="http://schemas.microsoft.com/office/powerpoint/2010/main" val="10275201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sp>
        <p:nvSpPr>
          <p:cNvPr id="3" name="Dikdörtgen 2"/>
          <p:cNvSpPr/>
          <p:nvPr/>
        </p:nvSpPr>
        <p:spPr>
          <a:xfrm>
            <a:off x="315679" y="2060848"/>
            <a:ext cx="7056784" cy="3785652"/>
          </a:xfrm>
          <a:prstGeom prst="rect">
            <a:avLst/>
          </a:prstGeom>
        </p:spPr>
        <p:txBody>
          <a:bodyPr wrap="square">
            <a:spAutoFit/>
          </a:bodyPr>
          <a:lstStyle/>
          <a:p>
            <a:pPr>
              <a:buFont typeface="Wingdings" pitchFamily="2" charset="2"/>
              <a:buNone/>
            </a:pPr>
            <a:r>
              <a:rPr lang="en-US" altLang="tr-TR" dirty="0" err="1" smtClean="0"/>
              <a:t>Koyu</a:t>
            </a:r>
            <a:r>
              <a:rPr lang="en-US" altLang="tr-TR" dirty="0" smtClean="0"/>
              <a:t> </a:t>
            </a:r>
            <a:r>
              <a:rPr lang="en-US" altLang="tr-TR" dirty="0" err="1"/>
              <a:t>renkli</a:t>
            </a:r>
            <a:r>
              <a:rPr lang="en-US" altLang="tr-TR" dirty="0"/>
              <a:t> </a:t>
            </a:r>
            <a:r>
              <a:rPr lang="en-US" altLang="tr-TR" dirty="0" err="1"/>
              <a:t>zeminler</a:t>
            </a:r>
            <a:r>
              <a:rPr lang="en-US" altLang="tr-TR" dirty="0"/>
              <a:t> </a:t>
            </a:r>
            <a:r>
              <a:rPr lang="en-US" altLang="tr-TR" dirty="0" err="1"/>
              <a:t>üzerinde</a:t>
            </a:r>
            <a:r>
              <a:rPr lang="en-US" altLang="tr-TR" dirty="0"/>
              <a:t> </a:t>
            </a:r>
            <a:r>
              <a:rPr lang="en-US" altLang="tr-TR" dirty="0" err="1"/>
              <a:t>açık</a:t>
            </a:r>
            <a:r>
              <a:rPr lang="en-US" altLang="tr-TR" dirty="0"/>
              <a:t> </a:t>
            </a:r>
            <a:r>
              <a:rPr lang="en-US" altLang="tr-TR" dirty="0" err="1"/>
              <a:t>renkli</a:t>
            </a:r>
            <a:r>
              <a:rPr lang="en-US" altLang="tr-TR" dirty="0"/>
              <a:t> </a:t>
            </a:r>
            <a:r>
              <a:rPr lang="en-US" altLang="tr-TR" dirty="0" err="1"/>
              <a:t>yazılar</a:t>
            </a:r>
            <a:r>
              <a:rPr lang="en-US" altLang="tr-TR" dirty="0"/>
              <a:t> </a:t>
            </a:r>
            <a:r>
              <a:rPr lang="en-US" altLang="tr-TR" dirty="0" err="1"/>
              <a:t>tercih</a:t>
            </a:r>
            <a:r>
              <a:rPr lang="en-US" altLang="tr-TR" dirty="0"/>
              <a:t> </a:t>
            </a:r>
            <a:r>
              <a:rPr lang="en-US" altLang="tr-TR" dirty="0" err="1"/>
              <a:t>edilmelidir</a:t>
            </a:r>
            <a:r>
              <a:rPr lang="en-US" altLang="tr-TR" dirty="0"/>
              <a:t>. </a:t>
            </a:r>
            <a:r>
              <a:rPr lang="en-US" altLang="tr-TR" dirty="0" err="1"/>
              <a:t>Daha</a:t>
            </a:r>
            <a:r>
              <a:rPr lang="en-US" altLang="tr-TR" dirty="0"/>
              <a:t> </a:t>
            </a:r>
            <a:r>
              <a:rPr lang="en-US" altLang="tr-TR" dirty="0" err="1"/>
              <a:t>ışıklı</a:t>
            </a:r>
            <a:r>
              <a:rPr lang="en-US" altLang="tr-TR" dirty="0"/>
              <a:t> </a:t>
            </a:r>
            <a:r>
              <a:rPr lang="en-US" altLang="tr-TR" dirty="0" err="1"/>
              <a:t>olması</a:t>
            </a:r>
            <a:r>
              <a:rPr lang="en-US" altLang="tr-TR" dirty="0"/>
              <a:t> </a:t>
            </a:r>
            <a:r>
              <a:rPr lang="en-US" altLang="tr-TR" dirty="0" err="1"/>
              <a:t>nedeniyle</a:t>
            </a:r>
            <a:r>
              <a:rPr lang="en-US" altLang="tr-TR" dirty="0"/>
              <a:t> </a:t>
            </a:r>
            <a:r>
              <a:rPr lang="en-US" altLang="tr-TR" dirty="0" err="1"/>
              <a:t>koyu</a:t>
            </a:r>
            <a:r>
              <a:rPr lang="en-US" altLang="tr-TR" dirty="0"/>
              <a:t> </a:t>
            </a:r>
            <a:r>
              <a:rPr lang="en-US" altLang="tr-TR" dirty="0" err="1"/>
              <a:t>zemin</a:t>
            </a:r>
            <a:r>
              <a:rPr lang="en-US" altLang="tr-TR" dirty="0"/>
              <a:t> </a:t>
            </a:r>
            <a:r>
              <a:rPr lang="en-US" altLang="tr-TR" dirty="0" err="1"/>
              <a:t>üzerindeki</a:t>
            </a:r>
            <a:r>
              <a:rPr lang="en-US" altLang="tr-TR" dirty="0"/>
              <a:t> </a:t>
            </a:r>
            <a:r>
              <a:rPr lang="en-US" altLang="tr-TR" dirty="0" err="1"/>
              <a:t>yazılar</a:t>
            </a:r>
            <a:r>
              <a:rPr lang="en-US" altLang="tr-TR" dirty="0"/>
              <a:t>, </a:t>
            </a:r>
            <a:r>
              <a:rPr lang="en-US" altLang="tr-TR" dirty="0" err="1"/>
              <a:t>özellikle</a:t>
            </a:r>
            <a:r>
              <a:rPr lang="en-US" altLang="tr-TR" dirty="0"/>
              <a:t> de </a:t>
            </a:r>
            <a:r>
              <a:rPr lang="en-US" altLang="tr-TR" dirty="0" err="1"/>
              <a:t>serifsizler</a:t>
            </a:r>
            <a:r>
              <a:rPr lang="en-US" altLang="tr-TR" dirty="0"/>
              <a:t> </a:t>
            </a:r>
            <a:r>
              <a:rPr lang="en-US" altLang="tr-TR" dirty="0" err="1"/>
              <a:t>daha</a:t>
            </a:r>
            <a:r>
              <a:rPr lang="en-US" altLang="tr-TR" dirty="0"/>
              <a:t> </a:t>
            </a:r>
            <a:r>
              <a:rPr lang="en-US" altLang="tr-TR" dirty="0" err="1"/>
              <a:t>iyi</a:t>
            </a:r>
            <a:r>
              <a:rPr lang="en-US" altLang="tr-TR" dirty="0"/>
              <a:t> </a:t>
            </a:r>
            <a:r>
              <a:rPr lang="en-US" altLang="tr-TR" dirty="0" err="1"/>
              <a:t>görünürler</a:t>
            </a:r>
            <a:r>
              <a:rPr lang="en-US" altLang="tr-TR" dirty="0"/>
              <a:t>. </a:t>
            </a:r>
            <a:endParaRPr lang="tr-TR" altLang="tr-TR" dirty="0" smtClean="0"/>
          </a:p>
          <a:p>
            <a:pPr>
              <a:buFont typeface="Wingdings" pitchFamily="2" charset="2"/>
              <a:buNone/>
            </a:pPr>
            <a:endParaRPr lang="tr-TR" altLang="tr-TR" dirty="0"/>
          </a:p>
          <a:p>
            <a:pPr>
              <a:buFont typeface="Wingdings" pitchFamily="2" charset="2"/>
              <a:buNone/>
            </a:pPr>
            <a:endParaRPr lang="tr-TR" altLang="tr-TR" dirty="0" smtClean="0"/>
          </a:p>
          <a:p>
            <a:pPr>
              <a:buFont typeface="Wingdings" pitchFamily="2" charset="2"/>
              <a:buNone/>
            </a:pPr>
            <a:endParaRPr lang="tr-TR" altLang="tr-TR" dirty="0"/>
          </a:p>
          <a:p>
            <a:pPr>
              <a:buFont typeface="Wingdings" pitchFamily="2" charset="2"/>
              <a:buNone/>
            </a:pPr>
            <a:r>
              <a:rPr lang="en-US" altLang="tr-TR" dirty="0" err="1" smtClean="0"/>
              <a:t>Okunurluk</a:t>
            </a:r>
            <a:r>
              <a:rPr lang="en-US" altLang="tr-TR" dirty="0" smtClean="0"/>
              <a:t> </a:t>
            </a:r>
            <a:r>
              <a:rPr lang="en-US" altLang="tr-TR" dirty="0" err="1"/>
              <a:t>açısından</a:t>
            </a:r>
            <a:r>
              <a:rPr lang="en-US" altLang="tr-TR" dirty="0"/>
              <a:t> </a:t>
            </a:r>
            <a:r>
              <a:rPr lang="en-US" altLang="tr-TR" dirty="0" err="1"/>
              <a:t>harf</a:t>
            </a:r>
            <a:r>
              <a:rPr lang="en-US" altLang="tr-TR" dirty="0"/>
              <a:t> </a:t>
            </a:r>
            <a:r>
              <a:rPr lang="en-US" altLang="tr-TR" dirty="0" err="1"/>
              <a:t>ve</a:t>
            </a:r>
            <a:r>
              <a:rPr lang="en-US" altLang="tr-TR" dirty="0"/>
              <a:t> </a:t>
            </a:r>
            <a:r>
              <a:rPr lang="en-US" altLang="tr-TR" dirty="0" err="1"/>
              <a:t>zemin</a:t>
            </a:r>
            <a:r>
              <a:rPr lang="en-US" altLang="tr-TR" dirty="0"/>
              <a:t> </a:t>
            </a:r>
            <a:r>
              <a:rPr lang="en-US" altLang="tr-TR" dirty="0" err="1"/>
              <a:t>arasında</a:t>
            </a:r>
            <a:r>
              <a:rPr lang="en-US" altLang="tr-TR" dirty="0"/>
              <a:t> en </a:t>
            </a:r>
            <a:r>
              <a:rPr lang="en-US" altLang="tr-TR" dirty="0" err="1"/>
              <a:t>az</a:t>
            </a:r>
            <a:r>
              <a:rPr lang="en-US" altLang="tr-TR" dirty="0"/>
              <a:t> %70 ton </a:t>
            </a:r>
            <a:r>
              <a:rPr lang="en-US" altLang="tr-TR" dirty="0" err="1"/>
              <a:t>farkının</a:t>
            </a:r>
            <a:r>
              <a:rPr lang="en-US" altLang="tr-TR" dirty="0"/>
              <a:t> </a:t>
            </a:r>
            <a:r>
              <a:rPr lang="en-US" altLang="tr-TR" dirty="0" err="1"/>
              <a:t>gerekli</a:t>
            </a:r>
            <a:r>
              <a:rPr lang="en-US" altLang="tr-TR" dirty="0"/>
              <a:t> </a:t>
            </a:r>
            <a:r>
              <a:rPr lang="en-US" altLang="tr-TR" dirty="0" err="1"/>
              <a:t>olduğu</a:t>
            </a:r>
            <a:r>
              <a:rPr lang="en-US" altLang="tr-TR" dirty="0"/>
              <a:t> da </a:t>
            </a:r>
            <a:r>
              <a:rPr lang="en-US" altLang="tr-TR" dirty="0" err="1"/>
              <a:t>unutulmalıdır</a:t>
            </a:r>
            <a:r>
              <a:rPr lang="en-US" altLang="tr-TR" dirty="0"/>
              <a:t>. </a:t>
            </a:r>
            <a:r>
              <a:rPr lang="en-US" altLang="tr-TR" dirty="0" err="1"/>
              <a:t>Zemin</a:t>
            </a:r>
            <a:r>
              <a:rPr lang="en-US" altLang="tr-TR" dirty="0"/>
              <a:t> 100 </a:t>
            </a:r>
            <a:r>
              <a:rPr lang="en-US" altLang="tr-TR" dirty="0" err="1"/>
              <a:t>değer</a:t>
            </a:r>
            <a:r>
              <a:rPr lang="en-US" altLang="tr-TR" dirty="0"/>
              <a:t> </a:t>
            </a:r>
            <a:r>
              <a:rPr lang="en-US" altLang="tr-TR" dirty="0" err="1"/>
              <a:t>ise</a:t>
            </a:r>
            <a:r>
              <a:rPr lang="en-US" altLang="tr-TR" dirty="0"/>
              <a:t> </a:t>
            </a:r>
            <a:r>
              <a:rPr lang="en-US" altLang="tr-TR" dirty="0" err="1"/>
              <a:t>harf</a:t>
            </a:r>
            <a:r>
              <a:rPr lang="en-US" altLang="tr-TR" dirty="0"/>
              <a:t> 30 </a:t>
            </a:r>
            <a:r>
              <a:rPr lang="en-US" altLang="tr-TR" dirty="0" err="1"/>
              <a:t>değerden</a:t>
            </a:r>
            <a:r>
              <a:rPr lang="en-US" altLang="tr-TR" dirty="0"/>
              <a:t> </a:t>
            </a:r>
            <a:r>
              <a:rPr lang="en-US" altLang="tr-TR" dirty="0" err="1"/>
              <a:t>fazla</a:t>
            </a:r>
            <a:r>
              <a:rPr lang="en-US" altLang="tr-TR" dirty="0"/>
              <a:t> </a:t>
            </a:r>
            <a:r>
              <a:rPr lang="en-US" altLang="tr-TR" dirty="0" err="1"/>
              <a:t>olmamalıdır</a:t>
            </a:r>
            <a:r>
              <a:rPr lang="en-US" altLang="tr-TR" dirty="0"/>
              <a:t>. </a:t>
            </a:r>
            <a:r>
              <a:rPr lang="en-US" altLang="tr-TR" dirty="0" err="1"/>
              <a:t>Tersi</a:t>
            </a:r>
            <a:r>
              <a:rPr lang="en-US" altLang="tr-TR" dirty="0"/>
              <a:t> </a:t>
            </a:r>
            <a:r>
              <a:rPr lang="en-US" altLang="tr-TR" dirty="0" err="1"/>
              <a:t>için</a:t>
            </a:r>
            <a:r>
              <a:rPr lang="en-US" altLang="tr-TR" dirty="0"/>
              <a:t> de </a:t>
            </a:r>
            <a:r>
              <a:rPr lang="en-US" altLang="tr-TR" dirty="0" err="1"/>
              <a:t>aynı</a:t>
            </a:r>
            <a:r>
              <a:rPr lang="en-US" altLang="tr-TR" dirty="0"/>
              <a:t> </a:t>
            </a:r>
            <a:r>
              <a:rPr lang="en-US" altLang="tr-TR" dirty="0" err="1"/>
              <a:t>şey</a:t>
            </a:r>
            <a:r>
              <a:rPr lang="en-US" altLang="tr-TR" dirty="0"/>
              <a:t> </a:t>
            </a:r>
            <a:r>
              <a:rPr lang="en-US" altLang="tr-TR" dirty="0" err="1"/>
              <a:t>geçerlidir</a:t>
            </a:r>
            <a:r>
              <a:rPr lang="en-US" altLang="tr-TR" dirty="0"/>
              <a:t>.</a:t>
            </a:r>
            <a:endParaRPr lang="tr-TR" altLang="tr-TR" dirty="0"/>
          </a:p>
        </p:txBody>
      </p:sp>
      <p:pic>
        <p:nvPicPr>
          <p:cNvPr id="6" name="Picture 5" descr="resim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701071" y="3577436"/>
            <a:ext cx="2286000" cy="752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7255850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sp>
        <p:nvSpPr>
          <p:cNvPr id="3" name="Dikdörtgen 2"/>
          <p:cNvSpPr/>
          <p:nvPr/>
        </p:nvSpPr>
        <p:spPr>
          <a:xfrm>
            <a:off x="315679" y="2060848"/>
            <a:ext cx="7056784" cy="830997"/>
          </a:xfrm>
          <a:prstGeom prst="rect">
            <a:avLst/>
          </a:prstGeom>
        </p:spPr>
        <p:txBody>
          <a:bodyPr wrap="square">
            <a:spAutoFit/>
          </a:bodyPr>
          <a:lstStyle/>
          <a:p>
            <a:pPr>
              <a:buFont typeface="Wingdings" pitchFamily="2" charset="2"/>
              <a:buNone/>
            </a:pPr>
            <a:r>
              <a:rPr lang="tr-TR" altLang="tr-TR" dirty="0" smtClean="0"/>
              <a:t>Ekran içerisinde renk geçişlerine dikkat edilmelidir. Sıcak renkler ve soğuk renklerin kullanımına dikkat edilmelidir.</a:t>
            </a:r>
            <a:endParaRPr lang="tr-TR" altLang="tr-T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501" y="3068960"/>
            <a:ext cx="4176095" cy="3343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86895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graphicFrame>
        <p:nvGraphicFramePr>
          <p:cNvPr id="2" name="Nesne 1"/>
          <p:cNvGraphicFramePr>
            <a:graphicFrameLocks noChangeAspect="1"/>
          </p:cNvGraphicFramePr>
          <p:nvPr>
            <p:extLst>
              <p:ext uri="{D42A27DB-BD31-4B8C-83A1-F6EECF244321}">
                <p14:modId xmlns:p14="http://schemas.microsoft.com/office/powerpoint/2010/main" val="2546315373"/>
              </p:ext>
            </p:extLst>
          </p:nvPr>
        </p:nvGraphicFramePr>
        <p:xfrm>
          <a:off x="31189" y="1052736"/>
          <a:ext cx="9080489" cy="5328592"/>
        </p:xfrm>
        <a:graphic>
          <a:graphicData uri="http://schemas.openxmlformats.org/presentationml/2006/ole">
            <mc:AlternateContent xmlns:mc="http://schemas.openxmlformats.org/markup-compatibility/2006">
              <mc:Choice xmlns:v="urn:schemas-microsoft-com:vml" Requires="v">
                <p:oleObj spid="_x0000_s10259" name="Bitmap Image" r:id="rId3" imgW="7190476" imgH="4105848" progId="PBrush">
                  <p:embed/>
                </p:oleObj>
              </mc:Choice>
              <mc:Fallback>
                <p:oleObj name="Bitmap Image" r:id="rId3" imgW="7190476" imgH="4105848" progId="PBrush">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89" y="1052736"/>
                        <a:ext cx="9080489" cy="53285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210439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Android</a:t>
            </a:r>
            <a:r>
              <a:rPr lang="tr-TR" dirty="0" smtClean="0"/>
              <a:t> Uygulaması Tasarım İlkeleri</a:t>
            </a:r>
            <a:endParaRPr lang="tr-TR" altLang="tr-TR" noProof="1"/>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88840"/>
            <a:ext cx="525780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9175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sp>
        <p:nvSpPr>
          <p:cNvPr id="3" name="Dikdörtgen 2"/>
          <p:cNvSpPr/>
          <p:nvPr/>
        </p:nvSpPr>
        <p:spPr>
          <a:xfrm>
            <a:off x="315679" y="2060848"/>
            <a:ext cx="7056784" cy="830997"/>
          </a:xfrm>
          <a:prstGeom prst="rect">
            <a:avLst/>
          </a:prstGeom>
        </p:spPr>
        <p:txBody>
          <a:bodyPr wrap="square">
            <a:spAutoFit/>
          </a:bodyPr>
          <a:lstStyle/>
          <a:p>
            <a:pPr>
              <a:buFont typeface="Wingdings" pitchFamily="2" charset="2"/>
              <a:buNone/>
            </a:pPr>
            <a:r>
              <a:rPr lang="tr-TR" altLang="tr-TR" dirty="0" smtClean="0"/>
              <a:t>İnsanların akıllı telefonların ve tabletlerin kullanımında genelde tek ellerini (%75)  kullandıkları tespit edilmiştir. </a:t>
            </a:r>
            <a:endParaRPr lang="tr-TR" altLang="tr-TR" dirty="0"/>
          </a:p>
        </p:txBody>
      </p:sp>
      <p:sp>
        <p:nvSpPr>
          <p:cNvPr id="2" name="AutoShape 2" descr="mobil cihaz el kullanım ile ilgili görsel sonuc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3099266"/>
            <a:ext cx="26193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etin kutusu 3"/>
          <p:cNvSpPr txBox="1"/>
          <p:nvPr/>
        </p:nvSpPr>
        <p:spPr>
          <a:xfrm>
            <a:off x="622664" y="5157192"/>
            <a:ext cx="3733312" cy="338554"/>
          </a:xfrm>
          <a:prstGeom prst="rect">
            <a:avLst/>
          </a:prstGeom>
          <a:noFill/>
        </p:spPr>
        <p:txBody>
          <a:bodyPr wrap="square" rtlCol="0">
            <a:spAutoFit/>
          </a:bodyPr>
          <a:lstStyle/>
          <a:p>
            <a:r>
              <a:rPr lang="tr-TR" sz="800" dirty="0">
                <a:hlinkClick r:id="rId3"/>
              </a:rPr>
              <a:t>http://</a:t>
            </a:r>
            <a:r>
              <a:rPr lang="tr-TR" sz="800" dirty="0" smtClean="0">
                <a:hlinkClick r:id="rId3"/>
              </a:rPr>
              <a:t>www.teknoblog.com/google-mobil-cihazlar-icin-el-yazisi-ile-arama-ozelligini-kullanima-sundu-46576</a:t>
            </a:r>
            <a:endParaRPr lang="tr-TR" dirty="0" smtClean="0"/>
          </a:p>
        </p:txBody>
      </p:sp>
      <p:pic>
        <p:nvPicPr>
          <p:cNvPr id="7173" name="Picture 5" descr="http://cdn.teknolojioku.com/data/news/500x320/1434607803_windows10mobilereachabilit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5893" y="3099266"/>
            <a:ext cx="2833140" cy="1813210"/>
          </a:xfrm>
          <a:prstGeom prst="rect">
            <a:avLst/>
          </a:prstGeom>
          <a:noFill/>
          <a:extLst>
            <a:ext uri="{909E8E84-426E-40DD-AFC4-6F175D3DCCD1}">
              <a14:hiddenFill xmlns:a14="http://schemas.microsoft.com/office/drawing/2010/main">
                <a:solidFill>
                  <a:srgbClr val="FFFFFF"/>
                </a:solidFill>
              </a14:hiddenFill>
            </a:ext>
          </a:extLst>
        </p:spPr>
      </p:pic>
      <p:sp>
        <p:nvSpPr>
          <p:cNvPr id="9" name="Metin kutusu 8"/>
          <p:cNvSpPr txBox="1"/>
          <p:nvPr/>
        </p:nvSpPr>
        <p:spPr>
          <a:xfrm>
            <a:off x="4539324" y="5171453"/>
            <a:ext cx="3916660" cy="707886"/>
          </a:xfrm>
          <a:prstGeom prst="rect">
            <a:avLst/>
          </a:prstGeom>
          <a:noFill/>
        </p:spPr>
        <p:txBody>
          <a:bodyPr wrap="square" rtlCol="0">
            <a:spAutoFit/>
          </a:bodyPr>
          <a:lstStyle/>
          <a:p>
            <a:r>
              <a:rPr lang="tr-TR" sz="800" dirty="0" smtClean="0">
                <a:hlinkClick r:id="rId5"/>
              </a:rPr>
              <a:t>http</a:t>
            </a:r>
            <a:r>
              <a:rPr lang="tr-TR" sz="800" dirty="0">
                <a:hlinkClick r:id="rId5"/>
              </a:rPr>
              <a:t>://</a:t>
            </a:r>
            <a:r>
              <a:rPr lang="tr-TR" sz="800" dirty="0" smtClean="0">
                <a:hlinkClick r:id="rId5"/>
              </a:rPr>
              <a:t>www.teknolojioku.com/haber/windows-10-mobilea-iphone-benzeri-tek-elle-kullanim-modu-geldi-28514.html</a:t>
            </a:r>
            <a:endParaRPr lang="tr-TR" sz="800" dirty="0" smtClean="0"/>
          </a:p>
          <a:p>
            <a:endParaRPr lang="tr-TR" dirty="0" smtClean="0"/>
          </a:p>
        </p:txBody>
      </p:sp>
      <p:pic>
        <p:nvPicPr>
          <p:cNvPr id="11266" name="Picture 2" descr="rinput_phone_use_t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4234" y="3297530"/>
            <a:ext cx="2623483" cy="141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7279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sp>
        <p:nvSpPr>
          <p:cNvPr id="3" name="Dikdörtgen 2"/>
          <p:cNvSpPr/>
          <p:nvPr/>
        </p:nvSpPr>
        <p:spPr>
          <a:xfrm>
            <a:off x="315679" y="2060848"/>
            <a:ext cx="7056784" cy="1200329"/>
          </a:xfrm>
          <a:prstGeom prst="rect">
            <a:avLst/>
          </a:prstGeom>
        </p:spPr>
        <p:txBody>
          <a:bodyPr wrap="square">
            <a:spAutoFit/>
          </a:bodyPr>
          <a:lstStyle/>
          <a:p>
            <a:pPr>
              <a:buFont typeface="Wingdings" pitchFamily="2" charset="2"/>
              <a:buNone/>
            </a:pPr>
            <a:r>
              <a:rPr lang="tr-TR" altLang="tr-TR" dirty="0" smtClean="0"/>
              <a:t>Bu nedenle </a:t>
            </a:r>
            <a:r>
              <a:rPr lang="tr-TR" dirty="0"/>
              <a:t> </a:t>
            </a:r>
            <a:r>
              <a:rPr lang="tr-TR" dirty="0" smtClean="0"/>
              <a:t>parmak </a:t>
            </a:r>
            <a:r>
              <a:rPr lang="tr-TR" dirty="0"/>
              <a:t>ucunun tıklayabildiği alan minimum </a:t>
            </a:r>
            <a:r>
              <a:rPr lang="tr-TR" altLang="tr-TR" dirty="0"/>
              <a:t>7 mm</a:t>
            </a:r>
            <a:r>
              <a:rPr lang="tr-TR" altLang="tr-TR" baseline="30000" dirty="0"/>
              <a:t>2 </a:t>
            </a:r>
            <a:r>
              <a:rPr lang="tr-TR" dirty="0" smtClean="0"/>
              <a:t>veya 30-40 </a:t>
            </a:r>
            <a:r>
              <a:rPr lang="tr-TR" dirty="0" err="1"/>
              <a:t>px</a:t>
            </a:r>
            <a:r>
              <a:rPr lang="tr-TR" dirty="0"/>
              <a:t> olmalı ve </a:t>
            </a:r>
            <a:r>
              <a:rPr lang="tr-TR" dirty="0" err="1"/>
              <a:t>tıklanabilirliği</a:t>
            </a:r>
            <a:r>
              <a:rPr lang="tr-TR" dirty="0"/>
              <a:t> kolaylaştırmak için iki öğe arasına boşlukların bırakılması önemlidir</a:t>
            </a:r>
            <a:r>
              <a:rPr lang="tr-TR" dirty="0" smtClean="0"/>
              <a:t>. </a:t>
            </a:r>
            <a:endParaRPr lang="tr-TR" altLang="tr-TR" baseline="30000" dirty="0"/>
          </a:p>
        </p:txBody>
      </p:sp>
      <p:sp>
        <p:nvSpPr>
          <p:cNvPr id="2" name="Yuvarlatılmış Dikdörtgen 1"/>
          <p:cNvSpPr/>
          <p:nvPr/>
        </p:nvSpPr>
        <p:spPr>
          <a:xfrm>
            <a:off x="2627784" y="4005064"/>
            <a:ext cx="1216287"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Metin kutusu 3"/>
          <p:cNvSpPr txBox="1"/>
          <p:nvPr/>
        </p:nvSpPr>
        <p:spPr>
          <a:xfrm>
            <a:off x="2771799" y="4134271"/>
            <a:ext cx="1072271" cy="461665"/>
          </a:xfrm>
          <a:prstGeom prst="rect">
            <a:avLst/>
          </a:prstGeom>
          <a:noFill/>
        </p:spPr>
        <p:txBody>
          <a:bodyPr wrap="square" rtlCol="0">
            <a:spAutoFit/>
          </a:bodyPr>
          <a:lstStyle/>
          <a:p>
            <a:r>
              <a:rPr lang="tr-TR" dirty="0" smtClean="0"/>
              <a:t>7</a:t>
            </a:r>
            <a:r>
              <a:rPr lang="tr-TR" altLang="tr-TR" dirty="0"/>
              <a:t> mm</a:t>
            </a:r>
            <a:r>
              <a:rPr lang="tr-TR" altLang="tr-TR" baseline="30000" dirty="0"/>
              <a:t>2</a:t>
            </a:r>
            <a:endParaRPr lang="tr-TR" dirty="0"/>
          </a:p>
        </p:txBody>
      </p:sp>
    </p:spTree>
    <p:extLst>
      <p:ext uri="{BB962C8B-B14F-4D97-AF65-F5344CB8AC3E}">
        <p14:creationId xmlns:p14="http://schemas.microsoft.com/office/powerpoint/2010/main" val="33268580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Kullanabilirlik</a:t>
            </a:r>
            <a:endParaRPr lang="tr-TR" altLang="tr-TR" noProof="1"/>
          </a:p>
        </p:txBody>
      </p:sp>
      <p:sp>
        <p:nvSpPr>
          <p:cNvPr id="3" name="Dikdörtgen 2"/>
          <p:cNvSpPr/>
          <p:nvPr/>
        </p:nvSpPr>
        <p:spPr>
          <a:xfrm>
            <a:off x="315679" y="2060848"/>
            <a:ext cx="7056784" cy="1569660"/>
          </a:xfrm>
          <a:prstGeom prst="rect">
            <a:avLst/>
          </a:prstGeom>
        </p:spPr>
        <p:txBody>
          <a:bodyPr wrap="square">
            <a:spAutoFit/>
          </a:bodyPr>
          <a:lstStyle/>
          <a:p>
            <a:pPr>
              <a:buFont typeface="Wingdings" pitchFamily="2" charset="2"/>
              <a:buNone/>
            </a:pPr>
            <a:r>
              <a:rPr lang="tr-TR" altLang="tr-TR" dirty="0" smtClean="0"/>
              <a:t>Standart hata ekranları oluşturulmadır. Veri girişleri sırasında boş ekran veya hatalı ekran yerine özel yöntemler kullanarak hatalar ayrıştırılmalı veya düzeltilmelidir. </a:t>
            </a:r>
            <a:r>
              <a:rPr lang="tr-TR" altLang="tr-TR" dirty="0" err="1" smtClean="0"/>
              <a:t>Regüler</a:t>
            </a:r>
            <a:r>
              <a:rPr lang="tr-TR" altLang="tr-TR" dirty="0" smtClean="0"/>
              <a:t> </a:t>
            </a:r>
            <a:r>
              <a:rPr lang="tr-TR" altLang="tr-TR" dirty="0" err="1" smtClean="0"/>
              <a:t>Exp</a:t>
            </a:r>
            <a:r>
              <a:rPr lang="tr-TR" altLang="tr-TR" dirty="0" smtClean="0"/>
              <a:t>. </a:t>
            </a:r>
            <a:r>
              <a:rPr lang="tr-TR" altLang="tr-TR" dirty="0" err="1" smtClean="0"/>
              <a:t>Lar</a:t>
            </a:r>
            <a:r>
              <a:rPr lang="tr-TR" altLang="tr-TR" dirty="0" smtClean="0"/>
              <a:t> kullanılabilir.</a:t>
            </a:r>
          </a:p>
        </p:txBody>
      </p:sp>
    </p:spTree>
    <p:extLst>
      <p:ext uri="{BB962C8B-B14F-4D97-AF65-F5344CB8AC3E}">
        <p14:creationId xmlns:p14="http://schemas.microsoft.com/office/powerpoint/2010/main" val="9138297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İçerik</a:t>
            </a:r>
            <a:endParaRPr lang="tr-TR" altLang="tr-TR" noProof="1"/>
          </a:p>
        </p:txBody>
      </p:sp>
      <p:sp>
        <p:nvSpPr>
          <p:cNvPr id="3" name="Dikdörtgen 2"/>
          <p:cNvSpPr/>
          <p:nvPr/>
        </p:nvSpPr>
        <p:spPr>
          <a:xfrm>
            <a:off x="315679" y="2060848"/>
            <a:ext cx="7056784" cy="4524315"/>
          </a:xfrm>
          <a:prstGeom prst="rect">
            <a:avLst/>
          </a:prstGeom>
        </p:spPr>
        <p:txBody>
          <a:bodyPr wrap="square">
            <a:spAutoFit/>
          </a:bodyPr>
          <a:lstStyle/>
          <a:p>
            <a:pPr>
              <a:buFont typeface="Wingdings" pitchFamily="2" charset="2"/>
              <a:buNone/>
            </a:pPr>
            <a:r>
              <a:rPr lang="en-US" altLang="tr-TR" dirty="0" err="1"/>
              <a:t>Yazmayı</a:t>
            </a:r>
            <a:r>
              <a:rPr lang="en-US" altLang="tr-TR" dirty="0"/>
              <a:t> </a:t>
            </a:r>
            <a:r>
              <a:rPr lang="en-US" altLang="tr-TR" dirty="0" err="1"/>
              <a:t>bitirince</a:t>
            </a:r>
            <a:r>
              <a:rPr lang="en-US" altLang="tr-TR" dirty="0"/>
              <a:t>, </a:t>
            </a:r>
            <a:r>
              <a:rPr lang="en-US" altLang="tr-TR" dirty="0" err="1"/>
              <a:t>sözcük</a:t>
            </a:r>
            <a:r>
              <a:rPr lang="en-US" altLang="tr-TR" dirty="0"/>
              <a:t> </a:t>
            </a:r>
            <a:r>
              <a:rPr lang="en-US" altLang="tr-TR" dirty="0" err="1"/>
              <a:t>sayısını</a:t>
            </a:r>
            <a:r>
              <a:rPr lang="en-US" altLang="tr-TR" dirty="0"/>
              <a:t> </a:t>
            </a:r>
            <a:r>
              <a:rPr lang="en-US" altLang="tr-TR" dirty="0" err="1"/>
              <a:t>yarıya</a:t>
            </a:r>
            <a:r>
              <a:rPr lang="en-US" altLang="tr-TR" dirty="0"/>
              <a:t> </a:t>
            </a:r>
            <a:r>
              <a:rPr lang="en-US" altLang="tr-TR" dirty="0" err="1"/>
              <a:t>düşürmeye</a:t>
            </a:r>
            <a:r>
              <a:rPr lang="en-US" altLang="tr-TR" dirty="0"/>
              <a:t> </a:t>
            </a:r>
            <a:r>
              <a:rPr lang="en-US" altLang="tr-TR" dirty="0" err="1" smtClean="0"/>
              <a:t>çalışın</a:t>
            </a:r>
            <a:r>
              <a:rPr lang="tr-TR" altLang="tr-TR" dirty="0" smtClean="0"/>
              <a:t>.</a:t>
            </a:r>
          </a:p>
          <a:p>
            <a:pPr>
              <a:buFont typeface="Wingdings" pitchFamily="2" charset="2"/>
              <a:buNone/>
            </a:pPr>
            <a:r>
              <a:rPr lang="en-US" altLang="tr-TR" dirty="0" err="1"/>
              <a:t>İçeriği</a:t>
            </a:r>
            <a:r>
              <a:rPr lang="en-US" altLang="tr-TR" dirty="0"/>
              <a:t> </a:t>
            </a:r>
            <a:r>
              <a:rPr lang="en-US" altLang="tr-TR" dirty="0" err="1"/>
              <a:t>hazırladıktan</a:t>
            </a:r>
            <a:r>
              <a:rPr lang="en-US" altLang="tr-TR" dirty="0"/>
              <a:t> </a:t>
            </a:r>
            <a:r>
              <a:rPr lang="en-US" altLang="tr-TR" dirty="0" err="1"/>
              <a:t>sonra</a:t>
            </a:r>
            <a:r>
              <a:rPr lang="en-US" altLang="tr-TR" dirty="0"/>
              <a:t>, </a:t>
            </a:r>
            <a:r>
              <a:rPr lang="en-US" altLang="tr-TR" dirty="0" err="1"/>
              <a:t>konuya</a:t>
            </a:r>
            <a:r>
              <a:rPr lang="en-US" altLang="tr-TR" dirty="0"/>
              <a:t> </a:t>
            </a:r>
            <a:r>
              <a:rPr lang="en-US" altLang="tr-TR" dirty="0" err="1"/>
              <a:t>uzak</a:t>
            </a:r>
            <a:r>
              <a:rPr lang="en-US" altLang="tr-TR" dirty="0"/>
              <a:t> </a:t>
            </a:r>
            <a:r>
              <a:rPr lang="en-US" altLang="tr-TR" dirty="0" err="1"/>
              <a:t>birinden</a:t>
            </a:r>
            <a:r>
              <a:rPr lang="en-US" altLang="tr-TR" dirty="0"/>
              <a:t> </a:t>
            </a:r>
            <a:r>
              <a:rPr lang="en-US" altLang="tr-TR" dirty="0" err="1"/>
              <a:t>yazıyı</a:t>
            </a:r>
            <a:r>
              <a:rPr lang="en-US" altLang="tr-TR" dirty="0"/>
              <a:t> </a:t>
            </a:r>
            <a:r>
              <a:rPr lang="en-US" altLang="tr-TR" dirty="0" err="1"/>
              <a:t>incelemesini</a:t>
            </a:r>
            <a:r>
              <a:rPr lang="en-US" altLang="tr-TR" dirty="0"/>
              <a:t> </a:t>
            </a:r>
            <a:r>
              <a:rPr lang="en-US" altLang="tr-TR" dirty="0" err="1"/>
              <a:t>rica</a:t>
            </a:r>
            <a:r>
              <a:rPr lang="en-US" altLang="tr-TR" dirty="0"/>
              <a:t> </a:t>
            </a:r>
            <a:r>
              <a:rPr lang="en-US" altLang="tr-TR" dirty="0" err="1"/>
              <a:t>edin</a:t>
            </a:r>
            <a:r>
              <a:rPr lang="en-US" altLang="tr-TR" dirty="0"/>
              <a:t>. </a:t>
            </a:r>
            <a:endParaRPr lang="tr-TR" altLang="tr-TR" dirty="0" smtClean="0"/>
          </a:p>
          <a:p>
            <a:pPr>
              <a:buFont typeface="Wingdings" pitchFamily="2" charset="2"/>
              <a:buNone/>
            </a:pPr>
            <a:endParaRPr lang="tr-TR" altLang="tr-TR" dirty="0" smtClean="0"/>
          </a:p>
          <a:p>
            <a:pPr>
              <a:buFont typeface="Wingdings" pitchFamily="2" charset="2"/>
              <a:buNone/>
            </a:pPr>
            <a:r>
              <a:rPr lang="en-US" altLang="tr-TR" dirty="0" err="1" smtClean="0"/>
              <a:t>Gerekirse</a:t>
            </a:r>
            <a:r>
              <a:rPr lang="en-US" altLang="tr-TR" dirty="0"/>
              <a:t>, </a:t>
            </a:r>
            <a:r>
              <a:rPr lang="en-US" altLang="tr-TR" dirty="0" err="1"/>
              <a:t>ifadelerinizi</a:t>
            </a:r>
            <a:r>
              <a:rPr lang="en-US" altLang="tr-TR" dirty="0"/>
              <a:t> </a:t>
            </a:r>
            <a:r>
              <a:rPr lang="en-US" altLang="tr-TR" dirty="0" err="1"/>
              <a:t>basitleştirin</a:t>
            </a:r>
            <a:r>
              <a:rPr lang="en-US" altLang="tr-TR" dirty="0" smtClean="0"/>
              <a:t>.</a:t>
            </a:r>
            <a:endParaRPr lang="tr-TR" altLang="tr-TR" dirty="0" smtClean="0"/>
          </a:p>
          <a:p>
            <a:pPr>
              <a:buFont typeface="Wingdings" pitchFamily="2" charset="2"/>
              <a:buNone/>
            </a:pPr>
            <a:r>
              <a:rPr lang="tr-TR" altLang="tr-TR" dirty="0" smtClean="0"/>
              <a:t>(uygulama gerekli dosyalar indirildikten sonra sistemin internete bağlı </a:t>
            </a:r>
            <a:r>
              <a:rPr lang="tr-TR" altLang="tr-TR" dirty="0" err="1" smtClean="0"/>
              <a:t>olamdan</a:t>
            </a:r>
            <a:r>
              <a:rPr lang="tr-TR" altLang="tr-TR" dirty="0" smtClean="0"/>
              <a:t> çalışabilmesine olanak sağlar. Yerine uygulama offline çalışabilir.)</a:t>
            </a:r>
          </a:p>
          <a:p>
            <a:pPr>
              <a:buFont typeface="Wingdings" pitchFamily="2" charset="2"/>
              <a:buNone/>
            </a:pPr>
            <a:endParaRPr lang="tr-TR" altLang="tr-TR" dirty="0"/>
          </a:p>
          <a:p>
            <a:r>
              <a:rPr lang="en-US" altLang="tr-TR" dirty="0" err="1"/>
              <a:t>Uzun</a:t>
            </a:r>
            <a:r>
              <a:rPr lang="en-US" altLang="tr-TR" dirty="0"/>
              <a:t> </a:t>
            </a:r>
            <a:r>
              <a:rPr lang="en-US" altLang="tr-TR" dirty="0" err="1"/>
              <a:t>cümlelerden</a:t>
            </a:r>
            <a:r>
              <a:rPr lang="en-US" altLang="tr-TR" dirty="0"/>
              <a:t> </a:t>
            </a:r>
            <a:r>
              <a:rPr lang="en-US" altLang="tr-TR" dirty="0" err="1"/>
              <a:t>kaçının</a:t>
            </a:r>
            <a:r>
              <a:rPr lang="en-US" altLang="tr-TR" dirty="0"/>
              <a:t>. Hem </a:t>
            </a:r>
            <a:r>
              <a:rPr lang="en-US" altLang="tr-TR" dirty="0" err="1"/>
              <a:t>sizin</a:t>
            </a:r>
            <a:r>
              <a:rPr lang="en-US" altLang="tr-TR" dirty="0"/>
              <a:t> </a:t>
            </a:r>
            <a:r>
              <a:rPr lang="en-US" altLang="tr-TR" dirty="0" err="1"/>
              <a:t>dilbilimi</a:t>
            </a:r>
            <a:r>
              <a:rPr lang="en-US" altLang="tr-TR" dirty="0"/>
              <a:t> </a:t>
            </a:r>
            <a:r>
              <a:rPr lang="en-US" altLang="tr-TR" dirty="0" err="1"/>
              <a:t>hatası</a:t>
            </a:r>
            <a:r>
              <a:rPr lang="en-US" altLang="tr-TR" dirty="0"/>
              <a:t> </a:t>
            </a:r>
            <a:r>
              <a:rPr lang="en-US" altLang="tr-TR" dirty="0" err="1"/>
              <a:t>yapmanız</a:t>
            </a:r>
            <a:r>
              <a:rPr lang="en-US" altLang="tr-TR" dirty="0"/>
              <a:t>, hem de </a:t>
            </a:r>
            <a:r>
              <a:rPr lang="en-US" altLang="tr-TR" dirty="0" err="1"/>
              <a:t>kullanıcının</a:t>
            </a:r>
            <a:r>
              <a:rPr lang="en-US" altLang="tr-TR" dirty="0"/>
              <a:t> </a:t>
            </a:r>
            <a:r>
              <a:rPr lang="en-US" altLang="tr-TR" dirty="0" err="1"/>
              <a:t>cümlenin</a:t>
            </a:r>
            <a:r>
              <a:rPr lang="en-US" altLang="tr-TR" dirty="0"/>
              <a:t> </a:t>
            </a:r>
            <a:r>
              <a:rPr lang="en-US" altLang="tr-TR" dirty="0" err="1"/>
              <a:t>sonuna</a:t>
            </a:r>
            <a:r>
              <a:rPr lang="en-US" altLang="tr-TR" dirty="0"/>
              <a:t> </a:t>
            </a:r>
            <a:r>
              <a:rPr lang="en-US" altLang="tr-TR" dirty="0" err="1"/>
              <a:t>geldiğinde</a:t>
            </a:r>
            <a:r>
              <a:rPr lang="en-US" altLang="tr-TR" dirty="0"/>
              <a:t> </a:t>
            </a:r>
            <a:r>
              <a:rPr lang="en-US" altLang="tr-TR" dirty="0" err="1"/>
              <a:t>başını</a:t>
            </a:r>
            <a:r>
              <a:rPr lang="en-US" altLang="tr-TR" dirty="0"/>
              <a:t> </a:t>
            </a:r>
            <a:r>
              <a:rPr lang="en-US" altLang="tr-TR" dirty="0" err="1"/>
              <a:t>unutması</a:t>
            </a:r>
            <a:r>
              <a:rPr lang="en-US" altLang="tr-TR" dirty="0"/>
              <a:t> </a:t>
            </a:r>
            <a:r>
              <a:rPr lang="en-US" altLang="tr-TR" dirty="0" err="1"/>
              <a:t>kaçınılmaz</a:t>
            </a:r>
            <a:r>
              <a:rPr lang="en-US" altLang="tr-TR" dirty="0"/>
              <a:t> </a:t>
            </a:r>
            <a:r>
              <a:rPr lang="en-US" altLang="tr-TR" dirty="0" err="1"/>
              <a:t>olur</a:t>
            </a:r>
            <a:r>
              <a:rPr lang="tr-TR" altLang="tr-TR" dirty="0"/>
              <a:t>.</a:t>
            </a:r>
            <a:r>
              <a:rPr lang="en-US" altLang="tr-TR" dirty="0"/>
              <a:t> </a:t>
            </a:r>
          </a:p>
        </p:txBody>
      </p:sp>
    </p:spTree>
    <p:extLst>
      <p:ext uri="{BB962C8B-B14F-4D97-AF65-F5344CB8AC3E}">
        <p14:creationId xmlns:p14="http://schemas.microsoft.com/office/powerpoint/2010/main" val="251551137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İçerik</a:t>
            </a:r>
            <a:endParaRPr lang="tr-TR" altLang="tr-TR" noProof="1"/>
          </a:p>
        </p:txBody>
      </p:sp>
      <p:sp>
        <p:nvSpPr>
          <p:cNvPr id="3" name="Dikdörtgen 2"/>
          <p:cNvSpPr/>
          <p:nvPr/>
        </p:nvSpPr>
        <p:spPr>
          <a:xfrm>
            <a:off x="315679" y="2060848"/>
            <a:ext cx="7056784" cy="1569660"/>
          </a:xfrm>
          <a:prstGeom prst="rect">
            <a:avLst/>
          </a:prstGeom>
        </p:spPr>
        <p:txBody>
          <a:bodyPr wrap="square">
            <a:spAutoFit/>
          </a:bodyPr>
          <a:lstStyle/>
          <a:p>
            <a:r>
              <a:rPr lang="en-US" altLang="tr-TR" dirty="0" err="1" smtClean="0"/>
              <a:t>Gazeteciliğin</a:t>
            </a:r>
            <a:r>
              <a:rPr lang="en-US" altLang="tr-TR" dirty="0" smtClean="0"/>
              <a:t> </a:t>
            </a:r>
            <a:r>
              <a:rPr lang="en-US" altLang="tr-TR" dirty="0" err="1"/>
              <a:t>altın</a:t>
            </a:r>
            <a:r>
              <a:rPr lang="en-US" altLang="tr-TR" dirty="0"/>
              <a:t> </a:t>
            </a:r>
            <a:r>
              <a:rPr lang="en-US" altLang="tr-TR" dirty="0" err="1"/>
              <a:t>kuralı</a:t>
            </a:r>
            <a:r>
              <a:rPr lang="en-US" altLang="tr-TR" dirty="0"/>
              <a:t>: "Kim, ne, ne </a:t>
            </a:r>
            <a:r>
              <a:rPr lang="en-US" altLang="tr-TR" dirty="0" err="1"/>
              <a:t>zaman</a:t>
            </a:r>
            <a:r>
              <a:rPr lang="en-US" altLang="tr-TR" dirty="0"/>
              <a:t> </a:t>
            </a:r>
            <a:r>
              <a:rPr lang="en-US" altLang="tr-TR" dirty="0" err="1"/>
              <a:t>ve</a:t>
            </a:r>
            <a:r>
              <a:rPr lang="en-US" altLang="tr-TR" dirty="0"/>
              <a:t> </a:t>
            </a:r>
            <a:r>
              <a:rPr lang="en-US" altLang="tr-TR" dirty="0" err="1"/>
              <a:t>nerede</a:t>
            </a:r>
            <a:r>
              <a:rPr lang="en-US" altLang="tr-TR" dirty="0"/>
              <a:t>"</a:t>
            </a:r>
            <a:br>
              <a:rPr lang="en-US" altLang="tr-TR" dirty="0"/>
            </a:br>
            <a:endParaRPr lang="en-US" altLang="tr-TR" dirty="0"/>
          </a:p>
          <a:p>
            <a:pPr>
              <a:buFont typeface="Wingdings" pitchFamily="2" charset="2"/>
              <a:buNone/>
            </a:pPr>
            <a:r>
              <a:rPr lang="en-US" altLang="tr-TR" dirty="0" err="1"/>
              <a:t>Hedef</a:t>
            </a:r>
            <a:r>
              <a:rPr lang="en-US" altLang="tr-TR" dirty="0"/>
              <a:t> </a:t>
            </a:r>
            <a:r>
              <a:rPr lang="en-US" altLang="tr-TR" dirty="0" err="1"/>
              <a:t>kitlesinin</a:t>
            </a:r>
            <a:r>
              <a:rPr lang="en-US" altLang="tr-TR" dirty="0"/>
              <a:t> </a:t>
            </a:r>
            <a:r>
              <a:rPr lang="en-US" altLang="tr-TR" dirty="0" err="1"/>
              <a:t>sorabileceği</a:t>
            </a:r>
            <a:r>
              <a:rPr lang="en-US" altLang="tr-TR" dirty="0"/>
              <a:t> </a:t>
            </a:r>
            <a:r>
              <a:rPr lang="en-US" altLang="tr-TR" dirty="0" err="1"/>
              <a:t>soruları</a:t>
            </a:r>
            <a:r>
              <a:rPr lang="en-US" altLang="tr-TR" dirty="0"/>
              <a:t> </a:t>
            </a:r>
            <a:r>
              <a:rPr lang="en-US" altLang="tr-TR" dirty="0" err="1"/>
              <a:t>önceden</a:t>
            </a:r>
            <a:r>
              <a:rPr lang="en-US" altLang="tr-TR" dirty="0"/>
              <a:t> </a:t>
            </a:r>
            <a:r>
              <a:rPr lang="en-US" altLang="tr-TR" dirty="0" err="1"/>
              <a:t>kestirmeye</a:t>
            </a:r>
            <a:r>
              <a:rPr lang="en-US" altLang="tr-TR" dirty="0"/>
              <a:t> </a:t>
            </a:r>
            <a:r>
              <a:rPr lang="en-US" altLang="tr-TR" dirty="0" err="1"/>
              <a:t>çalışın</a:t>
            </a:r>
            <a:r>
              <a:rPr lang="en-US" altLang="tr-TR" dirty="0"/>
              <a:t>. </a:t>
            </a:r>
            <a:r>
              <a:rPr lang="en-US" altLang="tr-TR" dirty="0" err="1"/>
              <a:t>Daha</a:t>
            </a:r>
            <a:r>
              <a:rPr lang="en-US" altLang="tr-TR" dirty="0"/>
              <a:t> </a:t>
            </a:r>
            <a:r>
              <a:rPr lang="en-US" altLang="tr-TR" dirty="0" err="1"/>
              <a:t>soru</a:t>
            </a:r>
            <a:r>
              <a:rPr lang="en-US" altLang="tr-TR" dirty="0"/>
              <a:t> </a:t>
            </a:r>
            <a:r>
              <a:rPr lang="en-US" altLang="tr-TR" dirty="0" err="1"/>
              <a:t>sorulmadan</a:t>
            </a:r>
            <a:r>
              <a:rPr lang="en-US" altLang="tr-TR" dirty="0"/>
              <a:t> </a:t>
            </a:r>
            <a:r>
              <a:rPr lang="en-US" altLang="tr-TR" dirty="0" err="1"/>
              <a:t>cevaplarınız</a:t>
            </a:r>
            <a:r>
              <a:rPr lang="en-US" altLang="tr-TR" dirty="0"/>
              <a:t> </a:t>
            </a:r>
            <a:r>
              <a:rPr lang="en-US" altLang="tr-TR" dirty="0" err="1"/>
              <a:t>hazır</a:t>
            </a:r>
            <a:r>
              <a:rPr lang="en-US" altLang="tr-TR" dirty="0"/>
              <a:t> </a:t>
            </a:r>
            <a:r>
              <a:rPr lang="en-US" altLang="tr-TR" dirty="0" err="1"/>
              <a:t>olsun</a:t>
            </a:r>
            <a:r>
              <a:rPr lang="en-US" altLang="tr-TR" dirty="0"/>
              <a:t>.</a:t>
            </a:r>
            <a:endParaRPr lang="tr-TR" altLang="tr-TR" dirty="0"/>
          </a:p>
        </p:txBody>
      </p:sp>
    </p:spTree>
    <p:extLst>
      <p:ext uri="{BB962C8B-B14F-4D97-AF65-F5344CB8AC3E}">
        <p14:creationId xmlns:p14="http://schemas.microsoft.com/office/powerpoint/2010/main" val="976687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Uyumluluk</a:t>
            </a:r>
            <a:endParaRPr lang="tr-TR" altLang="tr-TR" noProof="1"/>
          </a:p>
        </p:txBody>
      </p:sp>
      <p:sp>
        <p:nvSpPr>
          <p:cNvPr id="3" name="Dikdörtgen 2"/>
          <p:cNvSpPr/>
          <p:nvPr/>
        </p:nvSpPr>
        <p:spPr>
          <a:xfrm>
            <a:off x="315679" y="2060848"/>
            <a:ext cx="7056784" cy="1200329"/>
          </a:xfrm>
          <a:prstGeom prst="rect">
            <a:avLst/>
          </a:prstGeom>
        </p:spPr>
        <p:txBody>
          <a:bodyPr wrap="square">
            <a:spAutoFit/>
          </a:bodyPr>
          <a:lstStyle/>
          <a:p>
            <a:r>
              <a:rPr lang="tr-TR" altLang="tr-TR" dirty="0" smtClean="0"/>
              <a:t>Herkes yeni çıkan cihazları kullanmıyor bu nedenle bu </a:t>
            </a:r>
            <a:r>
              <a:rPr lang="tr-TR" altLang="tr-TR" dirty="0" err="1" smtClean="0"/>
              <a:t>cihazlarıda</a:t>
            </a:r>
            <a:r>
              <a:rPr lang="tr-TR" altLang="tr-TR" dirty="0" smtClean="0"/>
              <a:t> düşünerek uyumluluğa dikkat etmemiz gerekmektedir.</a:t>
            </a:r>
            <a:endParaRPr lang="tr-TR" altLang="tr-TR" dirty="0"/>
          </a:p>
        </p:txBody>
      </p:sp>
    </p:spTree>
    <p:extLst>
      <p:ext uri="{BB962C8B-B14F-4D97-AF65-F5344CB8AC3E}">
        <p14:creationId xmlns:p14="http://schemas.microsoft.com/office/powerpoint/2010/main" val="15228978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Uyumluluk</a:t>
            </a:r>
            <a:endParaRPr lang="tr-TR" altLang="tr-TR" noProof="1"/>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0815"/>
            <a:ext cx="9144000" cy="583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487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Tasarım</a:t>
            </a:r>
            <a:endParaRPr lang="tr-TR" altLang="tr-TR" noProof="1"/>
          </a:p>
        </p:txBody>
      </p:sp>
      <p:sp>
        <p:nvSpPr>
          <p:cNvPr id="3" name="Dikdörtgen 2"/>
          <p:cNvSpPr/>
          <p:nvPr/>
        </p:nvSpPr>
        <p:spPr>
          <a:xfrm>
            <a:off x="4716015" y="2060848"/>
            <a:ext cx="3744417" cy="2585323"/>
          </a:xfrm>
          <a:prstGeom prst="rect">
            <a:avLst/>
          </a:prstGeom>
        </p:spPr>
        <p:txBody>
          <a:bodyPr wrap="square">
            <a:spAutoFit/>
          </a:bodyPr>
          <a:lstStyle/>
          <a:p>
            <a:r>
              <a:rPr lang="tr-TR" altLang="tr-TR" sz="1800" dirty="0" smtClean="0"/>
              <a:t>Tasarıma önce el çizimi ile başlanabilir. Uygulamayı geliştirecek olanlar bir araya gelerek kara kalem çalışması yapabilirler.</a:t>
            </a:r>
          </a:p>
          <a:p>
            <a:endParaRPr lang="tr-TR" altLang="tr-TR" sz="1800" dirty="0" smtClean="0"/>
          </a:p>
          <a:p>
            <a:r>
              <a:rPr lang="tr-TR" altLang="tr-TR" sz="1800" dirty="0" smtClean="0"/>
              <a:t>Eskiz çalışmasının karman çorman fikir yumağı olması gerekiyor. Tasarıma başlarken mümkün olduğunca çok deneme yaparak olasılıkların göz önüne alınması gerekiyor. </a:t>
            </a:r>
            <a:endParaRPr lang="tr-TR" altLang="tr-TR" sz="1800" dirty="0"/>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388" y="2060848"/>
            <a:ext cx="4375365" cy="3319730"/>
          </a:xfrm>
          <a:prstGeom prst="rect">
            <a:avLst/>
          </a:prstGeom>
        </p:spPr>
      </p:pic>
      <p:sp>
        <p:nvSpPr>
          <p:cNvPr id="4" name="Metin kutusu 3"/>
          <p:cNvSpPr txBox="1"/>
          <p:nvPr/>
        </p:nvSpPr>
        <p:spPr>
          <a:xfrm>
            <a:off x="451825" y="1340768"/>
            <a:ext cx="2880320" cy="461665"/>
          </a:xfrm>
          <a:prstGeom prst="rect">
            <a:avLst/>
          </a:prstGeom>
          <a:noFill/>
        </p:spPr>
        <p:txBody>
          <a:bodyPr wrap="square" rtlCol="0">
            <a:spAutoFit/>
          </a:bodyPr>
          <a:lstStyle/>
          <a:p>
            <a:r>
              <a:rPr lang="tr-TR" b="1" dirty="0" smtClean="0"/>
              <a:t>Eskiz:</a:t>
            </a:r>
            <a:endParaRPr lang="tr-TR" b="1" dirty="0"/>
          </a:p>
        </p:txBody>
      </p:sp>
    </p:spTree>
    <p:extLst>
      <p:ext uri="{BB962C8B-B14F-4D97-AF65-F5344CB8AC3E}">
        <p14:creationId xmlns:p14="http://schemas.microsoft.com/office/powerpoint/2010/main" val="1710487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Tasarım</a:t>
            </a:r>
            <a:endParaRPr lang="tr-TR" altLang="tr-TR" noProof="1"/>
          </a:p>
        </p:txBody>
      </p:sp>
      <p:sp>
        <p:nvSpPr>
          <p:cNvPr id="3" name="Dikdörtgen 2"/>
          <p:cNvSpPr/>
          <p:nvPr/>
        </p:nvSpPr>
        <p:spPr>
          <a:xfrm>
            <a:off x="4716015" y="2060848"/>
            <a:ext cx="3744417" cy="4247317"/>
          </a:xfrm>
          <a:prstGeom prst="rect">
            <a:avLst/>
          </a:prstGeom>
        </p:spPr>
        <p:txBody>
          <a:bodyPr wrap="square">
            <a:spAutoFit/>
          </a:bodyPr>
          <a:lstStyle/>
          <a:p>
            <a:r>
              <a:rPr lang="tr-TR" sz="1800" dirty="0" err="1"/>
              <a:t>Wireframe</a:t>
            </a:r>
            <a:r>
              <a:rPr lang="tr-TR" sz="1800" dirty="0"/>
              <a:t>, tasarımın T'sine dahi dokunmadan projenin kurgusu</a:t>
            </a:r>
          </a:p>
          <a:p>
            <a:r>
              <a:rPr lang="tr-TR" sz="1800" dirty="0"/>
              <a:t>ve işlevselliği hakkında hem yazılımcıya hem de müşteriye</a:t>
            </a:r>
          </a:p>
          <a:p>
            <a:r>
              <a:rPr lang="tr-TR" sz="1800" dirty="0"/>
              <a:t>fikir sahibi olma olanağı sağlayan proje ön hazırlık aşamasıdır</a:t>
            </a:r>
            <a:r>
              <a:rPr lang="tr-TR" sz="1800" dirty="0" smtClean="0"/>
              <a:t>.</a:t>
            </a:r>
          </a:p>
          <a:p>
            <a:endParaRPr lang="tr-TR" altLang="tr-TR" sz="1800" dirty="0"/>
          </a:p>
          <a:p>
            <a:r>
              <a:rPr lang="tr-TR" sz="1800" dirty="0" err="1"/>
              <a:t>Wireframe</a:t>
            </a:r>
            <a:r>
              <a:rPr lang="tr-TR" sz="1800" dirty="0"/>
              <a:t> çizimi, kalem kağıt yardımı ile yapabilir veya</a:t>
            </a:r>
          </a:p>
          <a:p>
            <a:r>
              <a:rPr lang="tr-TR" sz="1800" dirty="0"/>
              <a:t>mevcut olan </a:t>
            </a:r>
            <a:r>
              <a:rPr lang="tr-TR" sz="1800" dirty="0" err="1"/>
              <a:t>Wireframe</a:t>
            </a:r>
            <a:r>
              <a:rPr lang="tr-TR" sz="1800" dirty="0"/>
              <a:t> araçlarından herhangi birini kullanabilirsiniz.</a:t>
            </a:r>
          </a:p>
          <a:p>
            <a:r>
              <a:rPr lang="tr-TR" sz="1800" dirty="0"/>
              <a:t>Yeni bir yazılımı öğrenerek vakit kaybetmemek adına</a:t>
            </a:r>
          </a:p>
          <a:p>
            <a:r>
              <a:rPr lang="tr-TR" sz="1800" dirty="0"/>
              <a:t>kağıt üzerinde çizim yapmak, daha kolay olabilir.</a:t>
            </a:r>
            <a:endParaRPr lang="tr-TR" altLang="tr-TR" sz="1800" dirty="0"/>
          </a:p>
        </p:txBody>
      </p:sp>
      <p:sp>
        <p:nvSpPr>
          <p:cNvPr id="4" name="Metin kutusu 3"/>
          <p:cNvSpPr txBox="1"/>
          <p:nvPr/>
        </p:nvSpPr>
        <p:spPr>
          <a:xfrm>
            <a:off x="451825" y="1340768"/>
            <a:ext cx="2880320" cy="461665"/>
          </a:xfrm>
          <a:prstGeom prst="rect">
            <a:avLst/>
          </a:prstGeom>
          <a:noFill/>
        </p:spPr>
        <p:txBody>
          <a:bodyPr wrap="square" rtlCol="0">
            <a:spAutoFit/>
          </a:bodyPr>
          <a:lstStyle/>
          <a:p>
            <a:r>
              <a:rPr lang="tr-TR" b="1" dirty="0" err="1" smtClean="0"/>
              <a:t>Wireframe</a:t>
            </a:r>
            <a:r>
              <a:rPr lang="tr-TR" b="1" dirty="0" smtClean="0"/>
              <a:t>:</a:t>
            </a:r>
            <a:endParaRPr lang="tr-TR" b="1"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88" y="2060848"/>
            <a:ext cx="4234070" cy="3528392"/>
          </a:xfrm>
          <a:prstGeom prst="rect">
            <a:avLst/>
          </a:prstGeom>
        </p:spPr>
      </p:pic>
    </p:spTree>
    <p:extLst>
      <p:ext uri="{BB962C8B-B14F-4D97-AF65-F5344CB8AC3E}">
        <p14:creationId xmlns:p14="http://schemas.microsoft.com/office/powerpoint/2010/main" val="1325915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Tasarım</a:t>
            </a:r>
            <a:endParaRPr lang="tr-TR" altLang="tr-TR" noProof="1"/>
          </a:p>
        </p:txBody>
      </p:sp>
      <p:sp>
        <p:nvSpPr>
          <p:cNvPr id="3" name="Dikdörtgen 2"/>
          <p:cNvSpPr/>
          <p:nvPr/>
        </p:nvSpPr>
        <p:spPr>
          <a:xfrm>
            <a:off x="4283968" y="2115475"/>
            <a:ext cx="3744417" cy="923330"/>
          </a:xfrm>
          <a:prstGeom prst="rect">
            <a:avLst/>
          </a:prstGeom>
        </p:spPr>
        <p:txBody>
          <a:bodyPr wrap="square">
            <a:spAutoFit/>
          </a:bodyPr>
          <a:lstStyle/>
          <a:p>
            <a:r>
              <a:rPr lang="tr-TR" sz="1800" dirty="0" err="1" smtClean="0"/>
              <a:t>Wireframe</a:t>
            </a:r>
            <a:r>
              <a:rPr lang="tr-TR" sz="1800" dirty="0" smtClean="0"/>
              <a:t> ile oluşturduğumuz ekranların görselleştiği ve renklendiği kısımdır. Bunu içinde çeşitli araçlar kullanılabilir.</a:t>
            </a:r>
            <a:endParaRPr lang="tr-TR" altLang="tr-TR" sz="1800" dirty="0"/>
          </a:p>
        </p:txBody>
      </p:sp>
      <p:sp>
        <p:nvSpPr>
          <p:cNvPr id="4" name="Metin kutusu 3"/>
          <p:cNvSpPr txBox="1"/>
          <p:nvPr/>
        </p:nvSpPr>
        <p:spPr>
          <a:xfrm>
            <a:off x="451825" y="1340768"/>
            <a:ext cx="2880320" cy="461665"/>
          </a:xfrm>
          <a:prstGeom prst="rect">
            <a:avLst/>
          </a:prstGeom>
          <a:noFill/>
        </p:spPr>
        <p:txBody>
          <a:bodyPr wrap="square" rtlCol="0">
            <a:spAutoFit/>
          </a:bodyPr>
          <a:lstStyle/>
          <a:p>
            <a:r>
              <a:rPr lang="tr-TR" b="1" dirty="0" err="1" smtClean="0"/>
              <a:t>Mockup</a:t>
            </a:r>
            <a:r>
              <a:rPr lang="tr-TR" b="1" dirty="0" smtClean="0"/>
              <a:t>:</a:t>
            </a:r>
            <a:endParaRPr lang="tr-TR"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060848"/>
            <a:ext cx="3873822" cy="3873822"/>
          </a:xfrm>
          <a:prstGeom prst="rect">
            <a:avLst/>
          </a:prstGeom>
        </p:spPr>
      </p:pic>
    </p:spTree>
    <p:extLst>
      <p:ext uri="{BB962C8B-B14F-4D97-AF65-F5344CB8AC3E}">
        <p14:creationId xmlns:p14="http://schemas.microsoft.com/office/powerpoint/2010/main" val="11377272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Android</a:t>
            </a:r>
            <a:r>
              <a:rPr lang="tr-TR" dirty="0" smtClean="0"/>
              <a:t> Uygulaması Tasarım İlkeleri</a:t>
            </a:r>
            <a:endParaRPr lang="tr-TR" altLang="tr-TR" noProof="1"/>
          </a:p>
        </p:txBody>
      </p:sp>
      <p:pic>
        <p:nvPicPr>
          <p:cNvPr id="3074" name="Picture 2" descr="D:\saudrive\Mobiluyg_gel\mas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32856"/>
            <a:ext cx="4810273" cy="3976492"/>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622743" y="5893904"/>
            <a:ext cx="4572000" cy="215444"/>
          </a:xfrm>
          <a:prstGeom prst="rect">
            <a:avLst/>
          </a:prstGeom>
        </p:spPr>
        <p:txBody>
          <a:bodyPr>
            <a:spAutoFit/>
          </a:bodyPr>
          <a:lstStyle/>
          <a:p>
            <a:r>
              <a:rPr lang="tr-TR" sz="800" dirty="0"/>
              <a:t>http://brilliantnurse.com/nclex-prioritization-questions-maslows-hierarchy-needs-theory/</a:t>
            </a:r>
          </a:p>
        </p:txBody>
      </p:sp>
    </p:spTree>
    <p:extLst>
      <p:ext uri="{BB962C8B-B14F-4D97-AF65-F5344CB8AC3E}">
        <p14:creationId xmlns:p14="http://schemas.microsoft.com/office/powerpoint/2010/main" val="15509464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Tasarım</a:t>
            </a:r>
            <a:endParaRPr lang="tr-TR" altLang="tr-TR" noProof="1"/>
          </a:p>
        </p:txBody>
      </p:sp>
      <p:sp>
        <p:nvSpPr>
          <p:cNvPr id="3" name="Dikdörtgen 2"/>
          <p:cNvSpPr/>
          <p:nvPr/>
        </p:nvSpPr>
        <p:spPr>
          <a:xfrm>
            <a:off x="451826" y="2115475"/>
            <a:ext cx="7576560" cy="2862322"/>
          </a:xfrm>
          <a:prstGeom prst="rect">
            <a:avLst/>
          </a:prstGeom>
        </p:spPr>
        <p:txBody>
          <a:bodyPr wrap="square">
            <a:spAutoFit/>
          </a:bodyPr>
          <a:lstStyle/>
          <a:p>
            <a:r>
              <a:rPr lang="tr-TR" sz="1800" dirty="0"/>
              <a:t>Prototip</a:t>
            </a:r>
            <a:r>
              <a:rPr lang="tr-TR" sz="1800" dirty="0" smtClean="0"/>
              <a:t>, nihai </a:t>
            </a:r>
            <a:r>
              <a:rPr lang="tr-TR" sz="1800" dirty="0"/>
              <a:t>kod ve mükemmel çözünürlüğü geliştirmeden </a:t>
            </a:r>
            <a:r>
              <a:rPr lang="tr-TR" sz="1800" dirty="0" smtClean="0"/>
              <a:t>önce yapılması </a:t>
            </a:r>
            <a:r>
              <a:rPr lang="tr-TR" sz="1800" dirty="0"/>
              <a:t>gereken bir aşamadır. Kabul edilmiş, tıklanabilir </a:t>
            </a:r>
            <a:r>
              <a:rPr lang="tr-TR" sz="1800" dirty="0" smtClean="0"/>
              <a:t>bir gezinti</a:t>
            </a:r>
            <a:r>
              <a:rPr lang="tr-TR" sz="1800" dirty="0"/>
              <a:t>, ekiplerin amaçlarından sapmadan hedeflerine </a:t>
            </a:r>
            <a:r>
              <a:rPr lang="tr-TR" sz="1800" dirty="0" smtClean="0"/>
              <a:t>doğru ulaşabilmeleri </a:t>
            </a:r>
            <a:r>
              <a:rPr lang="tr-TR" sz="1800" dirty="0"/>
              <a:t>için yararlı bir referans olacaktır</a:t>
            </a:r>
            <a:r>
              <a:rPr lang="tr-TR" sz="1800" dirty="0" smtClean="0"/>
              <a:t>.</a:t>
            </a:r>
          </a:p>
          <a:p>
            <a:endParaRPr lang="tr-TR" sz="1800" dirty="0"/>
          </a:p>
          <a:p>
            <a:r>
              <a:rPr lang="tr-TR" sz="1800" dirty="0" err="1" smtClean="0"/>
              <a:t>Wireframe</a:t>
            </a:r>
            <a:r>
              <a:rPr lang="tr-TR" sz="1800" dirty="0" smtClean="0"/>
              <a:t> veya </a:t>
            </a:r>
            <a:r>
              <a:rPr lang="tr-TR" sz="1800" dirty="0" err="1" smtClean="0"/>
              <a:t>mockuplardan</a:t>
            </a:r>
            <a:r>
              <a:rPr lang="tr-TR" sz="1800" dirty="0" smtClean="0"/>
              <a:t> yararlanarak uygulamanın prototipleri oluşturulabilir. Bunlar işleyişin senaryosunu barındıracak ve sanki çalışıyormuş gibi yapacak örnekleridir. </a:t>
            </a:r>
          </a:p>
          <a:p>
            <a:endParaRPr lang="tr-TR" altLang="tr-TR" sz="1800" dirty="0"/>
          </a:p>
          <a:p>
            <a:r>
              <a:rPr lang="tr-TR" altLang="tr-TR" sz="1800" dirty="0" smtClean="0"/>
              <a:t>Bu aşamadan sonra tasarım kullanıcıların karşısına çıkartılarak kullanıcı geri bildirimleri alınabilir.</a:t>
            </a:r>
            <a:endParaRPr lang="tr-TR" altLang="tr-TR" sz="1800" dirty="0"/>
          </a:p>
        </p:txBody>
      </p:sp>
      <p:sp>
        <p:nvSpPr>
          <p:cNvPr id="4" name="Metin kutusu 3"/>
          <p:cNvSpPr txBox="1"/>
          <p:nvPr/>
        </p:nvSpPr>
        <p:spPr>
          <a:xfrm>
            <a:off x="451825" y="1340768"/>
            <a:ext cx="2880320" cy="461665"/>
          </a:xfrm>
          <a:prstGeom prst="rect">
            <a:avLst/>
          </a:prstGeom>
          <a:noFill/>
        </p:spPr>
        <p:txBody>
          <a:bodyPr wrap="square" rtlCol="0">
            <a:spAutoFit/>
          </a:bodyPr>
          <a:lstStyle/>
          <a:p>
            <a:r>
              <a:rPr lang="tr-TR" b="1" dirty="0" smtClean="0"/>
              <a:t>Prototip:</a:t>
            </a:r>
            <a:endParaRPr lang="tr-TR" b="1" dirty="0"/>
          </a:p>
        </p:txBody>
      </p:sp>
    </p:spTree>
    <p:extLst>
      <p:ext uri="{BB962C8B-B14F-4D97-AF65-F5344CB8AC3E}">
        <p14:creationId xmlns:p14="http://schemas.microsoft.com/office/powerpoint/2010/main" val="10951757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altLang="tr-TR" noProof="1" smtClean="0"/>
              <a:t>Tasarım</a:t>
            </a:r>
            <a:endParaRPr lang="tr-TR" altLang="tr-TR" noProof="1"/>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9" y="908720"/>
            <a:ext cx="4428503" cy="5949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3933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Kaynaklar</a:t>
            </a:r>
            <a:endParaRPr lang="tr-TR" altLang="tr-TR" noProof="1"/>
          </a:p>
        </p:txBody>
      </p:sp>
      <p:sp>
        <p:nvSpPr>
          <p:cNvPr id="6" name="Dikdörtgen 5"/>
          <p:cNvSpPr/>
          <p:nvPr/>
        </p:nvSpPr>
        <p:spPr>
          <a:xfrm>
            <a:off x="689394" y="1772816"/>
            <a:ext cx="7122966" cy="4154984"/>
          </a:xfrm>
          <a:prstGeom prst="rect">
            <a:avLst/>
          </a:prstGeom>
        </p:spPr>
        <p:txBody>
          <a:bodyPr wrap="square">
            <a:spAutoFit/>
          </a:bodyPr>
          <a:lstStyle/>
          <a:p>
            <a:pPr marL="342900" indent="-342900">
              <a:buFont typeface="Arial" panose="020B0604020202020204" pitchFamily="34" charset="0"/>
              <a:buChar char="•"/>
            </a:pPr>
            <a:r>
              <a:rPr lang="tr-TR" dirty="0" smtClean="0">
                <a:hlinkClick r:id="rId3"/>
              </a:rPr>
              <a:t>Https://Gelecegiyazanlar.Turkcell.Com.Tr/Blog/Mobil-uygulama-fikrinden-tasarim-prototipine</a:t>
            </a:r>
            <a:endParaRPr lang="tr-TR" dirty="0" smtClean="0"/>
          </a:p>
          <a:p>
            <a:pPr marL="342900" indent="-342900">
              <a:buFont typeface="Arial" panose="020B0604020202020204" pitchFamily="34" charset="0"/>
              <a:buChar char="•"/>
            </a:pPr>
            <a:r>
              <a:rPr lang="tr-TR" dirty="0" smtClean="0"/>
              <a:t>MEB Tasarımın Temel İlkeleri E-kitap</a:t>
            </a:r>
          </a:p>
          <a:p>
            <a:pPr marL="342900" indent="-342900">
              <a:buFont typeface="Arial" panose="020B0604020202020204" pitchFamily="34" charset="0"/>
              <a:buChar char="•"/>
            </a:pPr>
            <a:r>
              <a:rPr lang="tr-TR" dirty="0" smtClean="0"/>
              <a:t>Nevzat TAŞBAŞI Web Tasarımı Ders Notları</a:t>
            </a:r>
          </a:p>
          <a:p>
            <a:pPr marL="342900" indent="-342900">
              <a:buFont typeface="Arial" panose="020B0604020202020204" pitchFamily="34" charset="0"/>
              <a:buChar char="•"/>
            </a:pPr>
            <a:r>
              <a:rPr lang="tr-TR" dirty="0" smtClean="0">
                <a:hlinkClick r:id="rId4"/>
              </a:rPr>
              <a:t>Http://Www.Seonet.Com.Tr/Blog/Mobil-uygulamalar/Mobil-site-tasarimi-nasil-olmalidir-nelere-dikkat-edilmelidir</a:t>
            </a:r>
            <a:endParaRPr lang="tr-TR" dirty="0" smtClean="0"/>
          </a:p>
          <a:p>
            <a:pPr marL="342900" indent="-342900">
              <a:buFont typeface="Arial" panose="020B0604020202020204" pitchFamily="34" charset="0"/>
              <a:buChar char="•"/>
            </a:pPr>
            <a:r>
              <a:rPr lang="tr-TR" b="1" dirty="0" smtClean="0"/>
              <a:t>Mobil Geliştiricinin Galaksi Rehberi</a:t>
            </a:r>
          </a:p>
          <a:p>
            <a:pPr marL="342900" indent="-342900">
              <a:buFont typeface="Arial" panose="020B0604020202020204" pitchFamily="34" charset="0"/>
              <a:buChar char="•"/>
            </a:pPr>
            <a:r>
              <a:rPr lang="tr-TR" dirty="0">
                <a:hlinkClick r:id="rId5"/>
              </a:rPr>
              <a:t>http://www.androiddeveloperdays.com/2013/tr/sessions/turkce-androidte-uygulama-tasarimi-ve-kullanici-deneyimi</a:t>
            </a:r>
            <a:r>
              <a:rPr lang="tr-TR" dirty="0" smtClean="0">
                <a:hlinkClick r:id="rId5"/>
              </a:rPr>
              <a:t>/</a:t>
            </a:r>
            <a:endParaRPr lang="tr-TR" dirty="0" smtClean="0"/>
          </a:p>
          <a:p>
            <a:pPr marL="342900" indent="-342900">
              <a:buFont typeface="Arial" panose="020B0604020202020204" pitchFamily="34" charset="0"/>
              <a:buChar char="•"/>
            </a:pPr>
            <a:r>
              <a:rPr lang="tr-TR" dirty="0"/>
              <a:t>Mobil Kullanılabilirlik ve Kullanıcı Deneyimi - Rıza Selçuk </a:t>
            </a:r>
            <a:r>
              <a:rPr lang="tr-TR" dirty="0" smtClean="0"/>
              <a:t>Saydam </a:t>
            </a:r>
            <a:r>
              <a:rPr lang="tr-TR" dirty="0" smtClean="0">
                <a:hlinkClick r:id="rId6"/>
              </a:rPr>
              <a:t>https</a:t>
            </a:r>
            <a:r>
              <a:rPr lang="tr-TR" dirty="0">
                <a:hlinkClick r:id="rId6"/>
              </a:rPr>
              <a:t>://</a:t>
            </a:r>
            <a:r>
              <a:rPr lang="tr-TR" dirty="0" smtClean="0">
                <a:hlinkClick r:id="rId6"/>
              </a:rPr>
              <a:t>www.youtube.com/watch?v=tbbW0zHlEtM</a:t>
            </a:r>
            <a:endParaRPr lang="tr-TR" dirty="0" smtClean="0"/>
          </a:p>
        </p:txBody>
      </p:sp>
    </p:spTree>
    <p:extLst>
      <p:ext uri="{BB962C8B-B14F-4D97-AF65-F5344CB8AC3E}">
        <p14:creationId xmlns:p14="http://schemas.microsoft.com/office/powerpoint/2010/main" val="308810957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err="1" smtClean="0"/>
              <a:t>Android</a:t>
            </a:r>
            <a:r>
              <a:rPr lang="tr-TR" dirty="0" smtClean="0"/>
              <a:t> Uygulaması Tasarım İlkeleri</a:t>
            </a:r>
            <a:endParaRPr lang="tr-TR" altLang="tr-TR" noProof="1"/>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060848"/>
            <a:ext cx="4838700"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8051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7766"/>
            <a:ext cx="9144000" cy="5342467"/>
          </a:xfrm>
          <a:prstGeom prst="rect">
            <a:avLst/>
          </a:prstGeom>
        </p:spPr>
      </p:pic>
    </p:spTree>
    <p:extLst>
      <p:ext uri="{BB962C8B-B14F-4D97-AF65-F5344CB8AC3E}">
        <p14:creationId xmlns:p14="http://schemas.microsoft.com/office/powerpoint/2010/main" val="279810607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Tasarım İlkeleri</a:t>
            </a:r>
            <a:endParaRPr lang="tr-TR" altLang="tr-TR" noProof="1"/>
          </a:p>
        </p:txBody>
      </p:sp>
      <p:sp>
        <p:nvSpPr>
          <p:cNvPr id="3" name="Dikdörtgen 2"/>
          <p:cNvSpPr/>
          <p:nvPr/>
        </p:nvSpPr>
        <p:spPr>
          <a:xfrm>
            <a:off x="331460" y="3284984"/>
            <a:ext cx="7056784" cy="1938992"/>
          </a:xfrm>
          <a:prstGeom prst="rect">
            <a:avLst/>
          </a:prstGeom>
        </p:spPr>
        <p:txBody>
          <a:bodyPr wrap="square">
            <a:spAutoFit/>
          </a:bodyPr>
          <a:lstStyle/>
          <a:p>
            <a:pPr marL="342900" indent="-342900">
              <a:buFont typeface="Arial" panose="020B0604020202020204" pitchFamily="34" charset="0"/>
              <a:buChar char="•"/>
            </a:pPr>
            <a:r>
              <a:rPr lang="tr-TR" altLang="tr-TR" dirty="0" smtClean="0"/>
              <a:t>Hız</a:t>
            </a:r>
            <a:endParaRPr lang="tr-TR" altLang="tr-TR" dirty="0"/>
          </a:p>
          <a:p>
            <a:pPr marL="342900" indent="-342900">
              <a:buFont typeface="Arial" panose="020B0604020202020204" pitchFamily="34" charset="0"/>
              <a:buChar char="•"/>
            </a:pPr>
            <a:r>
              <a:rPr lang="tr-TR" altLang="tr-TR" dirty="0"/>
              <a:t>Sade ve tutarlı sayfalar </a:t>
            </a:r>
          </a:p>
          <a:p>
            <a:pPr marL="342900" indent="-342900">
              <a:buFont typeface="Arial" panose="020B0604020202020204" pitchFamily="34" charset="0"/>
              <a:buChar char="•"/>
            </a:pPr>
            <a:r>
              <a:rPr lang="tr-TR" altLang="tr-TR" dirty="0"/>
              <a:t>Rahat kullanılabilirlik </a:t>
            </a:r>
          </a:p>
          <a:p>
            <a:pPr marL="342900" indent="-342900">
              <a:buFont typeface="Arial" panose="020B0604020202020204" pitchFamily="34" charset="0"/>
              <a:buChar char="•"/>
            </a:pPr>
            <a:r>
              <a:rPr lang="tr-TR" altLang="tr-TR" dirty="0"/>
              <a:t>İçerik: "Content is </a:t>
            </a:r>
            <a:r>
              <a:rPr lang="tr-TR" altLang="tr-TR" dirty="0" err="1"/>
              <a:t>the</a:t>
            </a:r>
            <a:r>
              <a:rPr lang="tr-TR" altLang="tr-TR" dirty="0"/>
              <a:t> </a:t>
            </a:r>
            <a:r>
              <a:rPr lang="tr-TR" altLang="tr-TR" dirty="0" err="1"/>
              <a:t>King</a:t>
            </a:r>
            <a:r>
              <a:rPr lang="tr-TR" altLang="tr-TR" dirty="0"/>
              <a:t>" </a:t>
            </a:r>
          </a:p>
          <a:p>
            <a:pPr marL="342900" indent="-342900">
              <a:buFont typeface="Arial" panose="020B0604020202020204" pitchFamily="34" charset="0"/>
              <a:buChar char="•"/>
            </a:pPr>
            <a:r>
              <a:rPr lang="tr-TR" altLang="tr-TR" dirty="0" err="1" smtClean="0"/>
              <a:t>API’lerin</a:t>
            </a:r>
            <a:r>
              <a:rPr lang="tr-TR" altLang="tr-TR" dirty="0" smtClean="0"/>
              <a:t> çoğunluğu ile uyumluluk</a:t>
            </a:r>
            <a:endParaRPr lang="tr-TR" dirty="0"/>
          </a:p>
        </p:txBody>
      </p:sp>
    </p:spTree>
    <p:extLst>
      <p:ext uri="{BB962C8B-B14F-4D97-AF65-F5344CB8AC3E}">
        <p14:creationId xmlns:p14="http://schemas.microsoft.com/office/powerpoint/2010/main" val="7888658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Hız Beklentisi</a:t>
            </a:r>
            <a:endParaRPr lang="tr-TR" altLang="tr-TR" noProof="1"/>
          </a:p>
        </p:txBody>
      </p:sp>
      <p:sp>
        <p:nvSpPr>
          <p:cNvPr id="3" name="Dikdörtgen 2"/>
          <p:cNvSpPr/>
          <p:nvPr/>
        </p:nvSpPr>
        <p:spPr>
          <a:xfrm>
            <a:off x="315679" y="2060848"/>
            <a:ext cx="7056784" cy="830997"/>
          </a:xfrm>
          <a:prstGeom prst="rect">
            <a:avLst/>
          </a:prstGeom>
        </p:spPr>
        <p:txBody>
          <a:bodyPr wrap="square">
            <a:spAutoFit/>
          </a:bodyPr>
          <a:lstStyle/>
          <a:p>
            <a:pPr>
              <a:buFont typeface="Wingdings" pitchFamily="2" charset="2"/>
              <a:buNone/>
            </a:pPr>
            <a:r>
              <a:rPr lang="tr-TR" altLang="tr-TR" dirty="0"/>
              <a:t>Birçok kullanıcı istediği sayfaların hızlı yüklenmesini ve gösterilmesini ön şart olarak koşmaktadır. </a:t>
            </a:r>
          </a:p>
        </p:txBody>
      </p:sp>
    </p:spTree>
    <p:extLst>
      <p:ext uri="{BB962C8B-B14F-4D97-AF65-F5344CB8AC3E}">
        <p14:creationId xmlns:p14="http://schemas.microsoft.com/office/powerpoint/2010/main" val="3380772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AutoShape 5"/>
          <p:cNvSpPr>
            <a:spLocks noChangeArrowheads="1"/>
          </p:cNvSpPr>
          <p:nvPr/>
        </p:nvSpPr>
        <p:spPr bwMode="auto">
          <a:xfrm>
            <a:off x="179388" y="260350"/>
            <a:ext cx="6659562" cy="576263"/>
          </a:xfrm>
          <a:prstGeom prst="roundRect">
            <a:avLst>
              <a:gd name="adj" fmla="val 50000"/>
            </a:avLst>
          </a:prstGeom>
          <a:gradFill rotWithShape="1">
            <a:gsLst>
              <a:gs pos="0">
                <a:srgbClr val="345A3E"/>
              </a:gs>
              <a:gs pos="100000">
                <a:srgbClr val="345A3E">
                  <a:gamma/>
                  <a:shade val="46275"/>
                  <a:invGamma/>
                  <a:alpha val="0"/>
                </a:srgbClr>
              </a:gs>
            </a:gsLst>
            <a:lin ang="0" scaled="1"/>
          </a:gradFill>
          <a:ln>
            <a:noFill/>
          </a:ln>
          <a:effectLst/>
          <a:extLst>
            <a:ext uri="{91240B29-F687-4F45-9708-019B960494DF}">
              <a14:hiddenLine xmlns:a14="http://schemas.microsoft.com/office/drawing/2010/main" w="9525">
                <a:solidFill>
                  <a:srgbClr val="98CA4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2" name="Rectangle 4"/>
          <p:cNvSpPr>
            <a:spLocks noGrp="1" noChangeArrowheads="1"/>
          </p:cNvSpPr>
          <p:nvPr>
            <p:ph type="title"/>
          </p:nvPr>
        </p:nvSpPr>
        <p:spPr/>
        <p:txBody>
          <a:bodyPr/>
          <a:lstStyle/>
          <a:p>
            <a:r>
              <a:rPr lang="tr-TR" dirty="0" smtClean="0"/>
              <a:t>Hız Beklentisi</a:t>
            </a:r>
            <a:endParaRPr lang="tr-TR" altLang="tr-TR" noProof="1"/>
          </a:p>
        </p:txBody>
      </p:sp>
      <p:sp>
        <p:nvSpPr>
          <p:cNvPr id="3" name="Dikdörtgen 2"/>
          <p:cNvSpPr/>
          <p:nvPr/>
        </p:nvSpPr>
        <p:spPr>
          <a:xfrm>
            <a:off x="315679" y="2060848"/>
            <a:ext cx="7056784" cy="3046988"/>
          </a:xfrm>
          <a:prstGeom prst="rect">
            <a:avLst/>
          </a:prstGeom>
        </p:spPr>
        <p:txBody>
          <a:bodyPr wrap="square">
            <a:spAutoFit/>
          </a:bodyPr>
          <a:lstStyle/>
          <a:p>
            <a:pPr>
              <a:buFont typeface="Wingdings" pitchFamily="2" charset="2"/>
              <a:buNone/>
            </a:pPr>
            <a:r>
              <a:rPr lang="tr-TR" altLang="tr-TR" dirty="0" smtClean="0"/>
              <a:t>Geliştirdiğimiz uygulama hızlı çalışmayabilir, fakat hızlı çalışıyor izlenimi verebilmemiz gerekiyor.</a:t>
            </a:r>
          </a:p>
          <a:p>
            <a:pPr>
              <a:buFont typeface="Wingdings" pitchFamily="2" charset="2"/>
              <a:buNone/>
            </a:pPr>
            <a:endParaRPr lang="tr-TR" altLang="tr-TR" dirty="0" smtClean="0"/>
          </a:p>
          <a:p>
            <a:pPr>
              <a:buFont typeface="Wingdings" pitchFamily="2" charset="2"/>
              <a:buNone/>
            </a:pPr>
            <a:r>
              <a:rPr lang="tr-TR" altLang="tr-TR" dirty="0" smtClean="0"/>
              <a:t>Ünlü bir resim yükleme sitesi kullanıcılara önce hangi resmin yükleneceğini soruyor. Resim </a:t>
            </a:r>
            <a:r>
              <a:rPr lang="tr-TR" altLang="tr-TR" dirty="0" err="1" smtClean="0"/>
              <a:t>arkaplanda</a:t>
            </a:r>
            <a:r>
              <a:rPr lang="tr-TR" altLang="tr-TR" dirty="0" smtClean="0"/>
              <a:t> yüklenirken resim üzerinde yapılacak etiketlemeleri ve bilgi girişini istiyor. Bu arada resim yüklendiğinden tamam butonuna basıldığında hızlı biçimde kaydın gerçekleştiği hissini veriyor.</a:t>
            </a:r>
            <a:endParaRPr lang="tr-TR" altLang="tr-TR" dirty="0"/>
          </a:p>
        </p:txBody>
      </p:sp>
    </p:spTree>
    <p:extLst>
      <p:ext uri="{BB962C8B-B14F-4D97-AF65-F5344CB8AC3E}">
        <p14:creationId xmlns:p14="http://schemas.microsoft.com/office/powerpoint/2010/main" val="38650195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Righ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BSM447 – MOBİL UYGULAMA GELİŞTİRME&amp;quot;&quot;/&gt;&lt;property id=&quot;20307&quot; value=&quot;257&quot;/&gt;&lt;/object&gt;&lt;object type=&quot;3&quot; unique_id=&quot;53154&quot;&gt;&lt;property id=&quot;20148&quot; value=&quot;5&quot;/&gt;&lt;property id=&quot;20300&quot; value=&quot;Slide 2 - &amp;quot;Android Projesi Oluşturma&amp;quot;&quot;/&gt;&lt;property id=&quot;20307&quot; value=&quot;376&quot;/&gt;&lt;/object&gt;&lt;object type=&quot;3&quot; unique_id=&quot;55186&quot;&gt;&lt;property id=&quot;20148&quot; value=&quot;5&quot;/&gt;&lt;property id=&quot;20300&quot; value=&quot;Slide 3 - &amp;quot;Android Projesi Oluşturma&amp;quot;&quot;/&gt;&lt;property id=&quot;20307&quot; value=&quot;377&quot;/&gt;&lt;/object&gt;&lt;object type=&quot;3&quot; unique_id=&quot;55187&quot;&gt;&lt;property id=&quot;20148&quot; value=&quot;5&quot;/&gt;&lt;property id=&quot;20300&quot; value=&quot;Slide 4 - &amp;quot;Android Projesi Oluşturma&amp;quot;&quot;/&gt;&lt;property id=&quot;20307&quot; value=&quot;378&quot;/&gt;&lt;/object&gt;&lt;object type=&quot;3&quot; unique_id=&quot;55374&quot;&gt;&lt;property id=&quot;20148&quot; value=&quot;5&quot;/&gt;&lt;property id=&quot;20300&quot; value=&quot;Slide 5 - &amp;quot;Android Projesi Oluşturma&amp;quot;&quot;/&gt;&lt;property id=&quot;20307&quot; value=&quot;379&quot;/&gt;&lt;/object&gt;&lt;object type=&quot;3&quot; unique_id=&quot;55375&quot;&gt;&lt;property id=&quot;20148&quot; value=&quot;5&quot;/&gt;&lt;property id=&quot;20300&quot; value=&quot;Slide 6 - &amp;quot;Android Projesi Oluşturma&amp;quot;&quot;/&gt;&lt;property id=&quot;20307&quot; value=&quot;380&quot;/&gt;&lt;/object&gt;&lt;object type=&quot;3&quot; unique_id=&quot;55416&quot;&gt;&lt;property id=&quot;20148&quot; value=&quot;5&quot;/&gt;&lt;property id=&quot;20300&quot; value=&quot;Slide 7 - &amp;quot;Android Projesi Oluşturma&amp;quot;&quot;/&gt;&lt;property id=&quot;20307&quot; value=&quot;381&quot;/&gt;&lt;/object&gt;&lt;object type=&quot;3&quot; unique_id=&quot;55417&quot;&gt;&lt;property id=&quot;20148&quot; value=&quot;5&quot;/&gt;&lt;property id=&quot;20300&quot; value=&quot;Slide 8 - &amp;quot;Android Projesi Oluşturma&amp;quot;&quot;/&gt;&lt;property id=&quot;20307&quot; value=&quot;382&quot;/&gt;&lt;/object&gt;&lt;object type=&quot;3&quot; unique_id=&quot;55418&quot;&gt;&lt;property id=&quot;20148&quot; value=&quot;5&quot;/&gt;&lt;property id=&quot;20300&quot; value=&quot;Slide 9 - &amp;quot;Projeyi Çalıştırma&amp;quot;&quot;/&gt;&lt;property id=&quot;20307&quot; value=&quot;383&quot;/&gt;&lt;/object&gt;&lt;object type=&quot;3&quot; unique_id=&quot;55485&quot;&gt;&lt;property id=&quot;20148&quot; value=&quot;5&quot;/&gt;&lt;property id=&quot;20300&quot; value=&quot;Slide 10 - &amp;quot;Android Projesi Oluşturma&amp;quot;&quot;/&gt;&lt;property id=&quot;20307&quot; value=&quot;384&quot;/&gt;&lt;/object&gt;&lt;object type=&quot;3&quot; unique_id=&quot;55486&quot;&gt;&lt;property id=&quot;20148&quot; value=&quot;5&quot;/&gt;&lt;property id=&quot;20300&quot; value=&quot;Slide 11 - &amp;quot;Android Projesi Oluşturma&amp;quot;&quot;/&gt;&lt;property id=&quot;20307&quot; value=&quot;385&quot;/&gt;&lt;/object&gt;&lt;object type=&quot;3&quot; unique_id=&quot;55578&quot;&gt;&lt;property id=&quot;20148&quot; value=&quot;5&quot;/&gt;&lt;property id=&quot;20300&quot; value=&quot;Slide 12 - &amp;quot;Android Projesi Genel Yapısı&amp;quot;&quot;/&gt;&lt;property id=&quot;20307&quot; value=&quot;386&quot;/&gt;&lt;/object&gt;&lt;object type=&quot;3&quot; unique_id=&quot;55621&quot;&gt;&lt;property id=&quot;20148&quot; value=&quot;5&quot;/&gt;&lt;property id=&quot;20300&quot; value=&quot;Slide 13 - &amp;quot;Android Projesi Genel Yapısı&amp;quot;&quot;/&gt;&lt;property id=&quot;20307&quot; value=&quot;387&quot;/&gt;&lt;/object&gt;&lt;object type=&quot;3&quot; unique_id=&quot;55757&quot;&gt;&lt;property id=&quot;20148&quot; value=&quot;5&quot;/&gt;&lt;property id=&quot;20300&quot; value=&quot;Slide 14 - &amp;quot;Android Projesi Genel Yapısı&amp;quot;&quot;/&gt;&lt;property id=&quot;20307&quot; value=&quot;388&quot;/&gt;&lt;/object&gt;&lt;object type=&quot;3&quot; unique_id=&quot;55806&quot;&gt;&lt;property id=&quot;20148&quot; value=&quot;5&quot;/&gt;&lt;property id=&quot;20300&quot; value=&quot;Slide 15 - &amp;quot;Android Projesi Genel Yapısı&amp;quot;&quot;/&gt;&lt;property id=&quot;20307&quot; value=&quot;389&quot;/&gt;&lt;/object&gt;&lt;object type=&quot;3&quot; unique_id=&quot;56011&quot;&gt;&lt;property id=&quot;20148&quot; value=&quot;5&quot;/&gt;&lt;property id=&quot;20300&quot; value=&quot;Slide 16 - &amp;quot;Android Projesi Genel Yapısı&amp;quot;&quot;/&gt;&lt;property id=&quot;20307&quot; value=&quot;390&quot;/&gt;&lt;/object&gt;&lt;object type=&quot;3&quot; unique_id=&quot;56012&quot;&gt;&lt;property id=&quot;20148&quot; value=&quot;5&quot;/&gt;&lt;property id=&quot;20300&quot; value=&quot;Slide 17 - &amp;quot;Android Projesi Genel Yapısı&amp;quot;&quot;/&gt;&lt;property id=&quot;20307&quot; value=&quot;391&quot;/&gt;&lt;/object&gt;&lt;object type=&quot;3&quot; unique_id=&quot;56108&quot;&gt;&lt;property id=&quot;20148&quot; value=&quot;5&quot;/&gt;&lt;property id=&quot;20300&quot; value=&quot;Slide 18 - &amp;quot;Android Projesi Genel Yapısı&amp;quot;&quot;/&gt;&lt;property id=&quot;20307&quot; value=&quot;392&quot;/&gt;&lt;/object&gt;&lt;object type=&quot;3&quot; unique_id=&quot;56169&quot;&gt;&lt;property id=&quot;20148&quot; value=&quot;5&quot;/&gt;&lt;property id=&quot;20300&quot; value=&quot;Slide 19 - &amp;quot;Android Projesi Genel Yapısı&amp;quot;&quot;/&gt;&lt;property id=&quot;20307&quot; value=&quot;393&quot;/&gt;&lt;/object&gt;&lt;object type=&quot;3&quot; unique_id=&quot;56296&quot;&gt;&lt;property id=&quot;20148&quot; value=&quot;5&quot;/&gt;&lt;property id=&quot;20300&quot; value=&quot;Slide 20 - &amp;quot;Activity Sınıfı&amp;quot;&quot;/&gt;&lt;property id=&quot;20307&quot; value=&quot;394&quot;/&gt;&lt;/object&gt;&lt;object type=&quot;3&quot; unique_id=&quot;56297&quot;&gt;&lt;property id=&quot;20148&quot; value=&quot;5&quot;/&gt;&lt;property id=&quot;20300&quot; value=&quot;Slide 21 - &amp;quot;Activity Sınıfı&amp;quot;&quot;/&gt;&lt;property id=&quot;20307&quot; value=&quot;395&quot;/&gt;&lt;/object&gt;&lt;object type=&quot;3&quot; unique_id=&quot;56367&quot;&gt;&lt;property id=&quot;20148&quot; value=&quot;5&quot;/&gt;&lt;property id=&quot;20300&quot; value=&quot;Slide 22 - &amp;quot;Activity Sınıfı&amp;quot;&quot;/&gt;&lt;property id=&quot;20307&quot; value=&quot;396&quot;/&gt;&lt;/object&gt;&lt;object type=&quot;3&quot; unique_id=&quot;56464&quot;&gt;&lt;property id=&quot;20148&quot; value=&quot;5&quot;/&gt;&lt;property id=&quot;20300&quot; value=&quot;Slide 23 - &amp;quot;Activity Sınıfı&amp;quot;&quot;/&gt;&lt;property id=&quot;20307&quot; value=&quot;397&quot;/&gt;&lt;/object&gt;&lt;object type=&quot;3&quot; unique_id=&quot;56465&quot;&gt;&lt;property id=&quot;20148&quot; value=&quot;5&quot;/&gt;&lt;property id=&quot;20300&quot; value=&quot;Slide 24 - &amp;quot;Activity Sınıfı&amp;quot;&quot;/&gt;&lt;property id=&quot;20307&quot; value=&quot;398&quot;/&gt;&lt;/object&gt;&lt;object type=&quot;3&quot; unique_id=&quot;56622&quot;&gt;&lt;property id=&quot;20148&quot; value=&quot;5&quot;/&gt;&lt;property id=&quot;20300&quot; value=&quot;Slide 25 - &amp;quot;Activity Yaşam Döngüsü&amp;quot;&quot;/&gt;&lt;property id=&quot;20307&quot; value=&quot;399&quot;/&gt;&lt;/object&gt;&lt;object type=&quot;3&quot; unique_id=&quot;56623&quot;&gt;&lt;property id=&quot;20148&quot; value=&quot;5&quot;/&gt;&lt;property id=&quot;20300&quot; value=&quot;Slide 27 - &amp;quot;Activity Yaşam Döngüsü&amp;quot;&quot;/&gt;&lt;property id=&quot;20307&quot; value=&quot;400&quot;/&gt;&lt;/object&gt;&lt;object type=&quot;3&quot; unique_id=&quot;56708&quot;&gt;&lt;property id=&quot;20148&quot; value=&quot;5&quot;/&gt;&lt;property id=&quot;20300&quot; value=&quot;Slide 26 - &amp;quot;Activity Yaşam Döngüsü&amp;quot;&quot;/&gt;&lt;property id=&quot;20307&quot; value=&quot;401&quot;/&gt;&lt;/object&gt;&lt;object type=&quot;3&quot; unique_id=&quot;56912&quot;&gt;&lt;property id=&quot;20148&quot; value=&quot;5&quot;/&gt;&lt;property id=&quot;20300&quot; value=&quot;Slide 28 - &amp;quot;Layout (Ekran Tasarımı)&amp;quot;&quot;/&gt;&lt;property id=&quot;20307&quot; value=&quot;402&quot;/&gt;&lt;/object&gt;&lt;object type=&quot;3&quot; unique_id=&quot;57093&quot;&gt;&lt;property id=&quot;20148&quot; value=&quot;5&quot;/&gt;&lt;property id=&quot;20300&quot; value=&quot;Slide 29 - &amp;quot;Layout (Ekran Tasarımı)&amp;quot;&quot;/&gt;&lt;property id=&quot;20307&quot; value=&quot;403&quot;/&gt;&lt;/object&gt;&lt;object type=&quot;3&quot; unique_id=&quot;57094&quot;&gt;&lt;property id=&quot;20148&quot; value=&quot;5&quot;/&gt;&lt;property id=&quot;20300&quot; value=&quot;Slide 30 - &amp;quot;Layout (Ekran Tasarımı)&amp;quot;&quot;/&gt;&lt;property id=&quot;20307&quot; value=&quot;404&quot;/&gt;&lt;/object&gt;&lt;object type=&quot;3&quot; unique_id=&quot;57191&quot;&gt;&lt;property id=&quot;20148&quot; value=&quot;5&quot;/&gt;&lt;property id=&quot;20300&quot; value=&quot;Slide 31 - &amp;quot;Layout (Ekran Tasarımı)&amp;quot;&quot;/&gt;&lt;property id=&quot;20307&quot; value=&quot;405&quot;/&gt;&lt;/object&gt;&lt;object type=&quot;3&quot; unique_id=&quot;57291&quot;&gt;&lt;property id=&quot;20148&quot; value=&quot;5&quot;/&gt;&lt;property id=&quot;20300&quot; value=&quot;Slide 32 - &amp;quot;Layout (Ekran Tasarımı)&amp;quot;&quot;/&gt;&lt;property id=&quot;20307&quot; value=&quot;406&quot;/&gt;&lt;/object&gt;&lt;/object&gt;&lt;/object&gt;&lt;/database&gt;"/>
  <p:tag name="SECTOMILLISECCONVERTED" val="1"/>
</p:tagLst>
</file>

<file path=ppt/theme/theme1.xml><?xml version="1.0" encoding="utf-8"?>
<a:theme xmlns:a="http://schemas.openxmlformats.org/drawingml/2006/main" name="m62-dots">
  <a:themeElements>
    <a:clrScheme name="m62-dots 13">
      <a:dk1>
        <a:srgbClr val="003300"/>
      </a:dk1>
      <a:lt1>
        <a:srgbClr val="FFFFFF"/>
      </a:lt1>
      <a:dk2>
        <a:srgbClr val="FFFFFF"/>
      </a:dk2>
      <a:lt2>
        <a:srgbClr val="808080"/>
      </a:lt2>
      <a:accent1>
        <a:srgbClr val="239BA6"/>
      </a:accent1>
      <a:accent2>
        <a:srgbClr val="1F5126"/>
      </a:accent2>
      <a:accent3>
        <a:srgbClr val="FFFFFF"/>
      </a:accent3>
      <a:accent4>
        <a:srgbClr val="002A00"/>
      </a:accent4>
      <a:accent5>
        <a:srgbClr val="ACCBD0"/>
      </a:accent5>
      <a:accent6>
        <a:srgbClr val="1B4921"/>
      </a:accent6>
      <a:hlink>
        <a:srgbClr val="559085"/>
      </a:hlink>
      <a:folHlink>
        <a:srgbClr val="99CC00"/>
      </a:folHlink>
    </a:clrScheme>
    <a:fontScheme name="m62-dots">
      <a:majorFont>
        <a:latin typeface="Arial Narrow"/>
        <a:ea typeface=""/>
        <a:cs typeface=""/>
      </a:majorFont>
      <a:minorFont>
        <a:latin typeface="Arial Narrow"/>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62-do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62-do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62-do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62-do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62-do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62-do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62-do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62-do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62-do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62-do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62-do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62-do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62-dots 13">
        <a:dk1>
          <a:srgbClr val="003300"/>
        </a:dk1>
        <a:lt1>
          <a:srgbClr val="FFFFFF"/>
        </a:lt1>
        <a:dk2>
          <a:srgbClr val="FFFFFF"/>
        </a:dk2>
        <a:lt2>
          <a:srgbClr val="808080"/>
        </a:lt2>
        <a:accent1>
          <a:srgbClr val="239BA6"/>
        </a:accent1>
        <a:accent2>
          <a:srgbClr val="1F5126"/>
        </a:accent2>
        <a:accent3>
          <a:srgbClr val="FFFFFF"/>
        </a:accent3>
        <a:accent4>
          <a:srgbClr val="002A00"/>
        </a:accent4>
        <a:accent5>
          <a:srgbClr val="ACCBD0"/>
        </a:accent5>
        <a:accent6>
          <a:srgbClr val="1B4921"/>
        </a:accent6>
        <a:hlink>
          <a:srgbClr val="559085"/>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s not the design of your template">
  <a:themeElements>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fontScheme name="1_It’s not the design of your template">
      <a:majorFont>
        <a:latin typeface="Neo Sans"/>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It’s not the design of your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s not the design of your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s not the design of your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s not the design of your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s not the design of your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s not the design of your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s not the design of your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s not the design of your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s not the design of your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s not the design of your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s not the design of your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s not the design of your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m62-dots</Template>
  <TotalTime>6618</TotalTime>
  <Words>1462</Words>
  <Application>Microsoft Office PowerPoint</Application>
  <PresentationFormat>Ekran Gösterisi (4:3)</PresentationFormat>
  <Paragraphs>161</Paragraphs>
  <Slides>42</Slides>
  <Notes>3</Notes>
  <HiddenSlides>0</HiddenSlides>
  <MMClips>0</MMClips>
  <ScaleCrop>false</ScaleCrop>
  <HeadingPairs>
    <vt:vector size="8" baseType="variant">
      <vt:variant>
        <vt:lpstr>Kullanılan Yazı Tipleri</vt:lpstr>
      </vt:variant>
      <vt:variant>
        <vt:i4>4</vt:i4>
      </vt:variant>
      <vt:variant>
        <vt:lpstr>Tema</vt:lpstr>
      </vt:variant>
      <vt:variant>
        <vt:i4>2</vt:i4>
      </vt:variant>
      <vt:variant>
        <vt:lpstr>Eklenmiş OLE Hizmet Programları</vt:lpstr>
      </vt:variant>
      <vt:variant>
        <vt:i4>1</vt:i4>
      </vt:variant>
      <vt:variant>
        <vt:lpstr>Slayt Başlıkları</vt:lpstr>
      </vt:variant>
      <vt:variant>
        <vt:i4>42</vt:i4>
      </vt:variant>
    </vt:vector>
  </HeadingPairs>
  <TitlesOfParts>
    <vt:vector size="49" baseType="lpstr">
      <vt:lpstr>Arial</vt:lpstr>
      <vt:lpstr>Arial Narrow</vt:lpstr>
      <vt:lpstr>Neo Sans</vt:lpstr>
      <vt:lpstr>Wingdings</vt:lpstr>
      <vt:lpstr>m62-dots</vt:lpstr>
      <vt:lpstr>1_It’s not the design of your template</vt:lpstr>
      <vt:lpstr>Bitmap Image</vt:lpstr>
      <vt:lpstr>BSM447 – MOBİL UYGULAMA GELİŞTİRME</vt:lpstr>
      <vt:lpstr>Android Uygulaması Tasarım İlkeleri</vt:lpstr>
      <vt:lpstr>Android Uygulaması Tasarım İlkeleri</vt:lpstr>
      <vt:lpstr>Android Uygulaması Tasarım İlkeleri</vt:lpstr>
      <vt:lpstr>Android Uygulaması Tasarım İlkeleri</vt:lpstr>
      <vt:lpstr>PowerPoint Sunusu</vt:lpstr>
      <vt:lpstr>Tasarım İlkeleri</vt:lpstr>
      <vt:lpstr>Hız Beklentisi</vt:lpstr>
      <vt:lpstr>Hız Beklentisi</vt:lpstr>
      <vt:lpstr>Hız Beklentisi</vt:lpstr>
      <vt:lpstr>Hız Beklentisi</vt:lpstr>
      <vt:lpstr>Hız Beklentisi</vt:lpstr>
      <vt:lpstr>Hız Beklentisi</vt:lpstr>
      <vt:lpstr>Hız Beklentisi</vt:lpstr>
      <vt:lpstr>Hız Beklentisi</vt:lpstr>
      <vt:lpstr>Hız Beklentisi</vt:lpstr>
      <vt:lpstr>Hız Beklentisi</vt:lpstr>
      <vt:lpstr>Sadelik</vt:lpstr>
      <vt:lpstr>Sadelik</vt:lpstr>
      <vt:lpstr>Sadelik</vt:lpstr>
      <vt:lpstr>Sadelik</vt:lpstr>
      <vt:lpstr>Kullanabilirlik</vt:lpstr>
      <vt:lpstr>Kullanabilirlik</vt:lpstr>
      <vt:lpstr>Kullanabilirlik</vt:lpstr>
      <vt:lpstr>Kullanabilirlik</vt:lpstr>
      <vt:lpstr>Kullanabilirlik</vt:lpstr>
      <vt:lpstr>Kullanabilirlik</vt:lpstr>
      <vt:lpstr>Kullanabilirlik</vt:lpstr>
      <vt:lpstr>Kullanabilirlik</vt:lpstr>
      <vt:lpstr>Kullanabilirlik</vt:lpstr>
      <vt:lpstr>Kullanabilirlik</vt:lpstr>
      <vt:lpstr>Kullanabilirlik</vt:lpstr>
      <vt:lpstr>İçerik</vt:lpstr>
      <vt:lpstr>İçerik</vt:lpstr>
      <vt:lpstr>Uyumluluk</vt:lpstr>
      <vt:lpstr>Uyumluluk</vt:lpstr>
      <vt:lpstr>Tasarım</vt:lpstr>
      <vt:lpstr>Tasarım</vt:lpstr>
      <vt:lpstr>Tasarım</vt:lpstr>
      <vt:lpstr>Tasarım</vt:lpstr>
      <vt:lpstr>Tasarım</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Hp</dc:creator>
  <cp:lastModifiedBy>Nevzat TAŞBAŞI</cp:lastModifiedBy>
  <cp:revision>256</cp:revision>
  <dcterms:created xsi:type="dcterms:W3CDTF">2013-09-21T15:44:56Z</dcterms:created>
  <dcterms:modified xsi:type="dcterms:W3CDTF">2018-10-08T11:08:43Z</dcterms:modified>
</cp:coreProperties>
</file>