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5"/>
  </p:notesMasterIdLst>
  <p:sldIdLst>
    <p:sldId id="257" r:id="rId3"/>
    <p:sldId id="37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4" r:id="rId21"/>
    <p:sldId id="423" r:id="rId22"/>
    <p:sldId id="425" r:id="rId23"/>
    <p:sldId id="426" r:id="rId24"/>
    <p:sldId id="427" r:id="rId25"/>
    <p:sldId id="428" r:id="rId26"/>
    <p:sldId id="429" r:id="rId27"/>
    <p:sldId id="430" r:id="rId28"/>
    <p:sldId id="431" r:id="rId29"/>
    <p:sldId id="432" r:id="rId30"/>
    <p:sldId id="433" r:id="rId31"/>
    <p:sldId id="435" r:id="rId32"/>
    <p:sldId id="436" r:id="rId33"/>
    <p:sldId id="437" r:id="rId34"/>
    <p:sldId id="434"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5" r:id="rId52"/>
    <p:sldId id="456" r:id="rId53"/>
    <p:sldId id="457" r:id="rId54"/>
    <p:sldId id="458" r:id="rId55"/>
    <p:sldId id="459" r:id="rId56"/>
    <p:sldId id="460" r:id="rId57"/>
    <p:sldId id="461" r:id="rId58"/>
    <p:sldId id="462" r:id="rId59"/>
    <p:sldId id="463" r:id="rId60"/>
    <p:sldId id="464" r:id="rId61"/>
    <p:sldId id="465" r:id="rId62"/>
    <p:sldId id="466" r:id="rId63"/>
    <p:sldId id="467" r:id="rId64"/>
  </p:sldIdLst>
  <p:sldSz cx="9144000" cy="6858000" type="screen4x3"/>
  <p:notesSz cx="6858000" cy="9144000"/>
  <p:custDataLst>
    <p:tags r:id="rId66"/>
  </p:custDataLst>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Orta Stil 1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Açık Stil 2 - Vurgu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ltLang="tr-TR"/>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ltLang="tr-TR"/>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tr-TR" smtClean="0"/>
              <a:t>Click to edit Master text styles</a:t>
            </a:r>
          </a:p>
          <a:p>
            <a:pPr lvl="1"/>
            <a:r>
              <a:rPr lang="en-GB" altLang="tr-TR" smtClean="0"/>
              <a:t>Second level</a:t>
            </a:r>
          </a:p>
          <a:p>
            <a:pPr lvl="2"/>
            <a:r>
              <a:rPr lang="en-GB" altLang="tr-TR" smtClean="0"/>
              <a:t>Third level</a:t>
            </a:r>
          </a:p>
          <a:p>
            <a:pPr lvl="3"/>
            <a:r>
              <a:rPr lang="en-GB" altLang="tr-TR" smtClean="0"/>
              <a:t>Fourth level</a:t>
            </a:r>
          </a:p>
          <a:p>
            <a:pPr lvl="4"/>
            <a:r>
              <a:rPr lang="en-GB" altLang="tr-TR"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ltLang="tr-T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D6841615-2ABA-4596-AE3F-83940D3A63DD}" type="slidenum">
              <a:rPr lang="en-GB" altLang="tr-TR"/>
              <a:pPr/>
              <a:t>‹#›</a:t>
            </a:fld>
            <a:endParaRPr lang="en-GB" altLang="tr-TR"/>
          </a:p>
        </p:txBody>
      </p:sp>
    </p:spTree>
    <p:extLst>
      <p:ext uri="{BB962C8B-B14F-4D97-AF65-F5344CB8AC3E}">
        <p14:creationId xmlns:p14="http://schemas.microsoft.com/office/powerpoint/2010/main" val="4539500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Başlık Slaydı">
    <p:spTree>
      <p:nvGrpSpPr>
        <p:cNvPr id="1" name=""/>
        <p:cNvGrpSpPr/>
        <p:nvPr/>
      </p:nvGrpSpPr>
      <p:grpSpPr>
        <a:xfrm>
          <a:off x="0" y="0"/>
          <a:ext cx="0" cy="0"/>
          <a:chOff x="0" y="0"/>
          <a:chExt cx="0" cy="0"/>
        </a:xfrm>
      </p:grpSpPr>
      <p:pic>
        <p:nvPicPr>
          <p:cNvPr id="3080" name="Picture 8" descr="Te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1692275" y="2538413"/>
            <a:ext cx="6407150" cy="890587"/>
          </a:xfrm>
        </p:spPr>
        <p:txBody>
          <a:bodyPr/>
          <a:lstStyle>
            <a:lvl1pPr>
              <a:defRPr/>
            </a:lvl1pPr>
          </a:lstStyle>
          <a:p>
            <a:pPr lvl="0"/>
            <a:r>
              <a:rPr lang="tr-TR" altLang="tr-TR" noProof="0" smtClean="0"/>
              <a:t>Asıl başlık stili için tıklatın</a:t>
            </a:r>
            <a:endParaRPr lang="en-GB" altLang="tr-TR" noProof="0" smtClean="0"/>
          </a:p>
        </p:txBody>
      </p:sp>
      <p:sp>
        <p:nvSpPr>
          <p:cNvPr id="3076" name="Rectangle 4"/>
          <p:cNvSpPr>
            <a:spLocks noGrp="1" noChangeArrowheads="1"/>
          </p:cNvSpPr>
          <p:nvPr>
            <p:ph type="subTitle" idx="1"/>
          </p:nvPr>
        </p:nvSpPr>
        <p:spPr>
          <a:xfrm>
            <a:off x="1692275" y="3402013"/>
            <a:ext cx="6400800" cy="792162"/>
          </a:xfrm>
        </p:spPr>
        <p:txBody>
          <a:bodyPr anchor="ctr"/>
          <a:lstStyle>
            <a:lvl1pPr marL="0" indent="0">
              <a:defRPr i="1">
                <a:solidFill>
                  <a:schemeClr val="bg1"/>
                </a:solidFill>
              </a:defRPr>
            </a:lvl1pPr>
          </a:lstStyle>
          <a:p>
            <a:pPr lvl="0"/>
            <a:r>
              <a:rPr lang="tr-TR" altLang="tr-TR" noProof="0" smtClean="0"/>
              <a:t>Asıl alt başlık stilini düzenlemek için tıklatın</a:t>
            </a:r>
            <a:endParaRPr lang="en-GB" altLang="tr-TR" noProof="0" smtClean="0"/>
          </a:p>
        </p:txBody>
      </p:sp>
      <p:sp>
        <p:nvSpPr>
          <p:cNvPr id="3077" name="Rectangle 5"/>
          <p:cNvSpPr>
            <a:spLocks noGrp="1" noChangeArrowheads="1"/>
          </p:cNvSpPr>
          <p:nvPr>
            <p:ph type="dt" sz="half" idx="2"/>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GB" altLang="tr-TR"/>
          </a:p>
        </p:txBody>
      </p:sp>
      <p:sp>
        <p:nvSpPr>
          <p:cNvPr id="3078" name="Rectangle 6"/>
          <p:cNvSpPr>
            <a:spLocks noGrp="1" noChangeArrowheads="1"/>
          </p:cNvSpPr>
          <p:nvPr>
            <p:ph type="ftr" sz="quarter" idx="3"/>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GB" altLang="tr-TR"/>
          </a:p>
        </p:txBody>
      </p:sp>
      <p:sp>
        <p:nvSpPr>
          <p:cNvPr id="3079" name="Rectangle 7"/>
          <p:cNvSpPr>
            <a:spLocks noGrp="1" noChangeArrowheads="1"/>
          </p:cNvSpPr>
          <p:nvPr>
            <p:ph type="sldNum" sz="quarter" idx="4"/>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fld id="{D4CAE41E-AA23-4B77-A6E0-E9D0A1E3A420}" type="slidenum">
              <a:rPr lang="en-GB" altLang="tr-TR"/>
              <a:pPr/>
              <a:t>‹#›</a:t>
            </a:fld>
            <a:endParaRPr lang="en-GB" altLang="tr-T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076">
                                            <p:txEl>
                                              <p:pRg st="0" end="0"/>
                                            </p:txEl>
                                          </p:spTgt>
                                        </p:tgtEl>
                                        <p:attrNameLst>
                                          <p:attrName>style.visibility</p:attrName>
                                        </p:attrNameLst>
                                      </p:cBhvr>
                                      <p:to>
                                        <p:strVal val="visible"/>
                                      </p:to>
                                    </p:set>
                                    <p:animEffect transition="in" filter="wipe(right)">
                                      <p:cBhvr>
                                        <p:cTn id="10" dur="500"/>
                                        <p:tgtEl>
                                          <p:spTgt spid="3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build="p">
        <p:tmplLst>
          <p:tmpl lvl="1">
            <p:tnLst>
              <p:par>
                <p:cTn presetID="22" presetClass="entr" presetSubtype="2" fill="hold" nodeType="withEffect">
                  <p:stCondLst>
                    <p:cond delay="0"/>
                  </p:stCondLst>
                  <p:childTnLst>
                    <p:set>
                      <p:cBhvr>
                        <p:cTn dur="1" fill="hold">
                          <p:stCondLst>
                            <p:cond delay="0"/>
                          </p:stCondLst>
                        </p:cTn>
                        <p:tgtEl>
                          <p:spTgt spid="3076"/>
                        </p:tgtEl>
                        <p:attrNameLst>
                          <p:attrName>style.visibility</p:attrName>
                        </p:attrNameLst>
                      </p:cBhvr>
                      <p:to>
                        <p:strVal val="visible"/>
                      </p:to>
                    </p:set>
                    <p:animEffect transition="in" filter="wipe(right)">
                      <p:cBhvr>
                        <p:cTn dur="500"/>
                        <p:tgtEl>
                          <p:spTgt spid="307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9A14119A-278C-400D-80E9-64AFCA1DF72A}" type="slidenum">
              <a:rPr lang="en-GB" altLang="tr-TR"/>
              <a:pPr/>
              <a:t>‹#›</a:t>
            </a:fld>
            <a:endParaRPr lang="en-GB" altLang="tr-TR"/>
          </a:p>
        </p:txBody>
      </p:sp>
    </p:spTree>
    <p:extLst>
      <p:ext uri="{BB962C8B-B14F-4D97-AF65-F5344CB8AC3E}">
        <p14:creationId xmlns:p14="http://schemas.microsoft.com/office/powerpoint/2010/main" val="47651665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65113"/>
            <a:ext cx="2057400" cy="5602287"/>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65113"/>
            <a:ext cx="6019800" cy="560228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36D713ED-713E-4963-B9C4-19E59CF87FB1}" type="slidenum">
              <a:rPr lang="en-GB" altLang="tr-TR"/>
              <a:pPr/>
              <a:t>‹#›</a:t>
            </a:fld>
            <a:endParaRPr lang="en-GB" altLang="tr-TR"/>
          </a:p>
        </p:txBody>
      </p:sp>
    </p:spTree>
    <p:extLst>
      <p:ext uri="{BB962C8B-B14F-4D97-AF65-F5344CB8AC3E}">
        <p14:creationId xmlns:p14="http://schemas.microsoft.com/office/powerpoint/2010/main" val="292555422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a:prstGeom prst="rect">
            <a:avLst/>
          </a:prstGeo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Tree>
    <p:extLst>
      <p:ext uri="{BB962C8B-B14F-4D97-AF65-F5344CB8AC3E}">
        <p14:creationId xmlns:p14="http://schemas.microsoft.com/office/powerpoint/2010/main" val="93406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idx="1"/>
          </p:nvPr>
        </p:nvSpPr>
        <p:spPr>
          <a:xfrm>
            <a:off x="457200" y="1600200"/>
            <a:ext cx="8229600" cy="4525963"/>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409364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Tree>
    <p:extLst>
      <p:ext uri="{BB962C8B-B14F-4D97-AF65-F5344CB8AC3E}">
        <p14:creationId xmlns:p14="http://schemas.microsoft.com/office/powerpoint/2010/main" val="225286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63124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731650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Tree>
    <p:extLst>
      <p:ext uri="{BB962C8B-B14F-4D97-AF65-F5344CB8AC3E}">
        <p14:creationId xmlns:p14="http://schemas.microsoft.com/office/powerpoint/2010/main" val="959666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231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a:prstGeom prst="rect">
            <a:avLst/>
          </a:prstGeo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extLst>
      <p:ext uri="{BB962C8B-B14F-4D97-AF65-F5344CB8AC3E}">
        <p14:creationId xmlns:p14="http://schemas.microsoft.com/office/powerpoint/2010/main" val="427459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834736F6-E8A3-4027-8256-1553124FC818}" type="slidenum">
              <a:rPr lang="en-GB" altLang="tr-TR"/>
              <a:pPr/>
              <a:t>‹#›</a:t>
            </a:fld>
            <a:endParaRPr lang="en-GB" altLang="tr-TR"/>
          </a:p>
        </p:txBody>
      </p:sp>
    </p:spTree>
    <p:extLst>
      <p:ext uri="{BB962C8B-B14F-4D97-AF65-F5344CB8AC3E}">
        <p14:creationId xmlns:p14="http://schemas.microsoft.com/office/powerpoint/2010/main" val="911808843"/>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a:prstGeom prst="rect">
            <a:avLst/>
          </a:prstGeo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extLst>
      <p:ext uri="{BB962C8B-B14F-4D97-AF65-F5344CB8AC3E}">
        <p14:creationId xmlns:p14="http://schemas.microsoft.com/office/powerpoint/2010/main" val="3360451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1600200"/>
            <a:ext cx="8229600" cy="4525963"/>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027070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a:prstGeom prst="rect">
            <a:avLst/>
          </a:prstGeo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01405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43747977-80FB-43E0-9F48-199C10B79448}" type="slidenum">
              <a:rPr lang="en-GB" altLang="tr-TR"/>
              <a:pPr/>
              <a:t>‹#›</a:t>
            </a:fld>
            <a:endParaRPr lang="en-GB" altLang="tr-TR"/>
          </a:p>
        </p:txBody>
      </p:sp>
    </p:spTree>
    <p:extLst>
      <p:ext uri="{BB962C8B-B14F-4D97-AF65-F5344CB8AC3E}">
        <p14:creationId xmlns:p14="http://schemas.microsoft.com/office/powerpoint/2010/main" val="92586634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0C301580-1227-43EB-B0D7-B2D34675BD5F}" type="slidenum">
              <a:rPr lang="en-GB" altLang="tr-TR"/>
              <a:pPr/>
              <a:t>‹#›</a:t>
            </a:fld>
            <a:endParaRPr lang="en-GB" altLang="tr-TR"/>
          </a:p>
        </p:txBody>
      </p:sp>
    </p:spTree>
    <p:extLst>
      <p:ext uri="{BB962C8B-B14F-4D97-AF65-F5344CB8AC3E}">
        <p14:creationId xmlns:p14="http://schemas.microsoft.com/office/powerpoint/2010/main" val="71836882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lvl1pPr>
              <a:defRPr/>
            </a:lvl1pPr>
          </a:lstStyle>
          <a:p>
            <a:endParaRPr lang="en-GB" altLang="tr-TR"/>
          </a:p>
        </p:txBody>
      </p:sp>
      <p:sp>
        <p:nvSpPr>
          <p:cNvPr id="8" name="Altbilgi Yer Tutucusu 7"/>
          <p:cNvSpPr>
            <a:spLocks noGrp="1"/>
          </p:cNvSpPr>
          <p:nvPr>
            <p:ph type="ftr" sz="quarter" idx="11"/>
          </p:nvPr>
        </p:nvSpPr>
        <p:spPr/>
        <p:txBody>
          <a:bodyPr/>
          <a:lstStyle>
            <a:lvl1pPr>
              <a:defRPr/>
            </a:lvl1pPr>
          </a:lstStyle>
          <a:p>
            <a:endParaRPr lang="en-GB" altLang="tr-TR"/>
          </a:p>
        </p:txBody>
      </p:sp>
      <p:sp>
        <p:nvSpPr>
          <p:cNvPr id="9" name="Slayt Numarası Yer Tutucusu 8"/>
          <p:cNvSpPr>
            <a:spLocks noGrp="1"/>
          </p:cNvSpPr>
          <p:nvPr>
            <p:ph type="sldNum" sz="quarter" idx="12"/>
          </p:nvPr>
        </p:nvSpPr>
        <p:spPr/>
        <p:txBody>
          <a:bodyPr/>
          <a:lstStyle>
            <a:lvl1pPr>
              <a:defRPr/>
            </a:lvl1pPr>
          </a:lstStyle>
          <a:p>
            <a:fld id="{DBBED82F-5FC0-4C5F-851F-089CB74B8B1A}" type="slidenum">
              <a:rPr lang="en-GB" altLang="tr-TR"/>
              <a:pPr/>
              <a:t>‹#›</a:t>
            </a:fld>
            <a:endParaRPr lang="en-GB" altLang="tr-TR"/>
          </a:p>
        </p:txBody>
      </p:sp>
    </p:spTree>
    <p:extLst>
      <p:ext uri="{BB962C8B-B14F-4D97-AF65-F5344CB8AC3E}">
        <p14:creationId xmlns:p14="http://schemas.microsoft.com/office/powerpoint/2010/main" val="192268174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lvl1pPr>
              <a:defRPr/>
            </a:lvl1pPr>
          </a:lstStyle>
          <a:p>
            <a:endParaRPr lang="en-GB" altLang="tr-TR"/>
          </a:p>
        </p:txBody>
      </p:sp>
      <p:sp>
        <p:nvSpPr>
          <p:cNvPr id="4" name="Altbilgi Yer Tutucusu 3"/>
          <p:cNvSpPr>
            <a:spLocks noGrp="1"/>
          </p:cNvSpPr>
          <p:nvPr>
            <p:ph type="ftr" sz="quarter" idx="11"/>
          </p:nvPr>
        </p:nvSpPr>
        <p:spPr/>
        <p:txBody>
          <a:bodyPr/>
          <a:lstStyle>
            <a:lvl1pPr>
              <a:defRPr/>
            </a:lvl1pPr>
          </a:lstStyle>
          <a:p>
            <a:endParaRPr lang="en-GB" altLang="tr-TR"/>
          </a:p>
        </p:txBody>
      </p:sp>
      <p:sp>
        <p:nvSpPr>
          <p:cNvPr id="5" name="Slayt Numarası Yer Tutucusu 4"/>
          <p:cNvSpPr>
            <a:spLocks noGrp="1"/>
          </p:cNvSpPr>
          <p:nvPr>
            <p:ph type="sldNum" sz="quarter" idx="12"/>
          </p:nvPr>
        </p:nvSpPr>
        <p:spPr/>
        <p:txBody>
          <a:bodyPr/>
          <a:lstStyle>
            <a:lvl1pPr>
              <a:defRPr/>
            </a:lvl1pPr>
          </a:lstStyle>
          <a:p>
            <a:fld id="{B6876C1D-0B95-4213-A266-2AC07A6D9B65}" type="slidenum">
              <a:rPr lang="en-GB" altLang="tr-TR"/>
              <a:pPr/>
              <a:t>‹#›</a:t>
            </a:fld>
            <a:endParaRPr lang="en-GB" altLang="tr-TR"/>
          </a:p>
        </p:txBody>
      </p:sp>
    </p:spTree>
    <p:extLst>
      <p:ext uri="{BB962C8B-B14F-4D97-AF65-F5344CB8AC3E}">
        <p14:creationId xmlns:p14="http://schemas.microsoft.com/office/powerpoint/2010/main" val="95012851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endParaRPr lang="en-GB" altLang="tr-TR"/>
          </a:p>
        </p:txBody>
      </p:sp>
      <p:sp>
        <p:nvSpPr>
          <p:cNvPr id="3" name="Altbilgi Yer Tutucusu 2"/>
          <p:cNvSpPr>
            <a:spLocks noGrp="1"/>
          </p:cNvSpPr>
          <p:nvPr>
            <p:ph type="ftr" sz="quarter" idx="11"/>
          </p:nvPr>
        </p:nvSpPr>
        <p:spPr/>
        <p:txBody>
          <a:bodyPr/>
          <a:lstStyle>
            <a:lvl1pPr>
              <a:defRPr/>
            </a:lvl1pPr>
          </a:lstStyle>
          <a:p>
            <a:endParaRPr lang="en-GB" altLang="tr-TR"/>
          </a:p>
        </p:txBody>
      </p:sp>
      <p:sp>
        <p:nvSpPr>
          <p:cNvPr id="4" name="Slayt Numarası Yer Tutucusu 3"/>
          <p:cNvSpPr>
            <a:spLocks noGrp="1"/>
          </p:cNvSpPr>
          <p:nvPr>
            <p:ph type="sldNum" sz="quarter" idx="12"/>
          </p:nvPr>
        </p:nvSpPr>
        <p:spPr/>
        <p:txBody>
          <a:bodyPr/>
          <a:lstStyle>
            <a:lvl1pPr>
              <a:defRPr/>
            </a:lvl1pPr>
          </a:lstStyle>
          <a:p>
            <a:fld id="{9E0CCE5E-42D8-4F7F-9574-1E0C6DFA88D2}" type="slidenum">
              <a:rPr lang="en-GB" altLang="tr-TR"/>
              <a:pPr/>
              <a:t>‹#›</a:t>
            </a:fld>
            <a:endParaRPr lang="en-GB" altLang="tr-TR"/>
          </a:p>
        </p:txBody>
      </p:sp>
    </p:spTree>
    <p:extLst>
      <p:ext uri="{BB962C8B-B14F-4D97-AF65-F5344CB8AC3E}">
        <p14:creationId xmlns:p14="http://schemas.microsoft.com/office/powerpoint/2010/main" val="375150140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64842402-9F72-406D-9247-05BFC003C03A}" type="slidenum">
              <a:rPr lang="en-GB" altLang="tr-TR"/>
              <a:pPr/>
              <a:t>‹#›</a:t>
            </a:fld>
            <a:endParaRPr lang="en-GB" altLang="tr-TR"/>
          </a:p>
        </p:txBody>
      </p:sp>
    </p:spTree>
    <p:extLst>
      <p:ext uri="{BB962C8B-B14F-4D97-AF65-F5344CB8AC3E}">
        <p14:creationId xmlns:p14="http://schemas.microsoft.com/office/powerpoint/2010/main" val="407009053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71931775-E9AA-4C88-82D5-FB9E497D8573}" type="slidenum">
              <a:rPr lang="en-GB" altLang="tr-TR"/>
              <a:pPr/>
              <a:t>‹#›</a:t>
            </a:fld>
            <a:endParaRPr lang="en-GB" altLang="tr-TR"/>
          </a:p>
        </p:txBody>
      </p:sp>
    </p:spTree>
    <p:extLst>
      <p:ext uri="{BB962C8B-B14F-4D97-AF65-F5344CB8AC3E}">
        <p14:creationId xmlns:p14="http://schemas.microsoft.com/office/powerpoint/2010/main" val="410077460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m62.net/" TargetMode="External"/><Relationship Id="rId18" Type="http://schemas.openxmlformats.org/officeDocument/2006/relationships/image" Target="../media/image5.png"/><Relationship Id="rId3" Type="http://schemas.openxmlformats.org/officeDocument/2006/relationships/slideLayout" Target="../slideLayouts/slideLayout14.xml"/><Relationship Id="rId21" Type="http://schemas.openxmlformats.org/officeDocument/2006/relationships/image" Target="../media/image7.pn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www.m62.net/powerpoint-slides/" TargetMode="External"/><Relationship Id="rId2" Type="http://schemas.openxmlformats.org/officeDocument/2006/relationships/slideLayout" Target="../slideLayouts/slideLayout13.xml"/><Relationship Id="rId16" Type="http://schemas.openxmlformats.org/officeDocument/2006/relationships/image" Target="../media/image4.png"/><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m62.net/presentation-theory/bullet-points-dont-work/beyond-bullet-points/" TargetMode="External"/><Relationship Id="rId10" Type="http://schemas.openxmlformats.org/officeDocument/2006/relationships/slideLayout" Target="../slideLayouts/slideLayout21.xml"/><Relationship Id="rId19" Type="http://schemas.openxmlformats.org/officeDocument/2006/relationships/hyperlink" Target="http://www.m62.net/powerpoint-training/"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Te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457200" y="13414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tr-TR" smtClean="0"/>
              <a:t>Click to edit Master text styles</a:t>
            </a:r>
          </a:p>
          <a:p>
            <a:pPr lvl="1"/>
            <a:endParaRPr lang="en-GB" altLang="tr-TR" smtClean="0"/>
          </a:p>
        </p:txBody>
      </p:sp>
      <p:sp>
        <p:nvSpPr>
          <p:cNvPr id="1028" name="Rectangle 4"/>
          <p:cNvSpPr>
            <a:spLocks noGrp="1" noChangeArrowheads="1"/>
          </p:cNvSpPr>
          <p:nvPr>
            <p:ph type="dt" sz="half" idx="2"/>
          </p:nvPr>
        </p:nvSpPr>
        <p:spPr bwMode="auto">
          <a:xfrm>
            <a:off x="179388" y="6597650"/>
            <a:ext cx="2133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endParaRPr lang="en-GB" altLang="tr-TR"/>
          </a:p>
        </p:txBody>
      </p:sp>
      <p:sp>
        <p:nvSpPr>
          <p:cNvPr id="1029" name="Rectangle 5"/>
          <p:cNvSpPr>
            <a:spLocks noGrp="1" noChangeArrowheads="1"/>
          </p:cNvSpPr>
          <p:nvPr>
            <p:ph type="ftr" sz="quarter" idx="3"/>
          </p:nvPr>
        </p:nvSpPr>
        <p:spPr bwMode="auto">
          <a:xfrm>
            <a:off x="2411413" y="6597650"/>
            <a:ext cx="2895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endParaRPr lang="en-GB" altLang="tr-TR"/>
          </a:p>
        </p:txBody>
      </p:sp>
      <p:sp>
        <p:nvSpPr>
          <p:cNvPr id="1030" name="Rectangle 6"/>
          <p:cNvSpPr>
            <a:spLocks noGrp="1" noChangeArrowheads="1"/>
          </p:cNvSpPr>
          <p:nvPr>
            <p:ph type="sldNum" sz="quarter" idx="4"/>
          </p:nvPr>
        </p:nvSpPr>
        <p:spPr bwMode="auto">
          <a:xfrm>
            <a:off x="5435600" y="6597650"/>
            <a:ext cx="2133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fld id="{B68E733D-04F6-4C4A-A2A7-FCFBEB09DBCF}" type="slidenum">
              <a:rPr lang="en-GB" altLang="tr-TR"/>
              <a:pPr/>
              <a:t>‹#›</a:t>
            </a:fld>
            <a:endParaRPr lang="en-GB" altLang="tr-TR"/>
          </a:p>
        </p:txBody>
      </p:sp>
      <p:sp>
        <p:nvSpPr>
          <p:cNvPr id="1026" name="Rectangle 2"/>
          <p:cNvSpPr>
            <a:spLocks noGrp="1" noChangeArrowheads="1"/>
          </p:cNvSpPr>
          <p:nvPr>
            <p:ph type="title"/>
          </p:nvPr>
        </p:nvSpPr>
        <p:spPr bwMode="auto">
          <a:xfrm>
            <a:off x="457200" y="265113"/>
            <a:ext cx="82296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endParaRPr lang="en-GB"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strVal val="#ppt_w+.3"/>
                                          </p:val>
                                        </p:tav>
                                        <p:tav tm="100000">
                                          <p:val>
                                            <p:strVal val="#ppt_w"/>
                                          </p:val>
                                        </p:tav>
                                      </p:tavLst>
                                    </p:anim>
                                    <p:anim calcmode="lin" valueType="num">
                                      <p:cBhvr>
                                        <p:cTn id="8" dur="500" fill="hold"/>
                                        <p:tgtEl>
                                          <p:spTgt spid="1026"/>
                                        </p:tgtEl>
                                        <p:attrNameLst>
                                          <p:attrName>ppt_h</p:attrName>
                                        </p:attrNameLst>
                                      </p:cBhvr>
                                      <p:tavLst>
                                        <p:tav tm="0">
                                          <p:val>
                                            <p:strVal val="#ppt_h"/>
                                          </p:val>
                                        </p:tav>
                                        <p:tav tm="100000">
                                          <p:val>
                                            <p:strVal val="#ppt_h"/>
                                          </p:val>
                                        </p:tav>
                                      </p:tavLst>
                                    </p:anim>
                                    <p:animEffect transition="in" filter="fade">
                                      <p:cBhvr>
                                        <p:cTn id="9" dur="500"/>
                                        <p:tgtEl>
                                          <p:spTgt spid="10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wipe(left)">
                                      <p:cBhvr>
                                        <p:cTn id="14" dur="500"/>
                                        <p:tgtEl>
                                          <p:spTgt spid="1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down)">
                      <p:cBhvr>
                        <p:cTn dur="500"/>
                        <p:tgtEl>
                          <p:spTgt spid="1027"/>
                        </p:tgtEl>
                      </p:cBhvr>
                    </p:animEffect>
                  </p:childTnLst>
                </p:cTn>
              </p:par>
            </p:tnLst>
          </p:tmpl>
        </p:tmplLst>
      </p:bldP>
      <p:bldP spid="1026" grpId="0"/>
    </p:bldLst>
  </p:timing>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Arial Narrow" pitchFamily="34" charset="0"/>
        </a:defRPr>
      </a:lvl2pPr>
      <a:lvl3pPr algn="l" rtl="0" eaLnBrk="1" fontAlgn="base" hangingPunct="1">
        <a:spcBef>
          <a:spcPct val="0"/>
        </a:spcBef>
        <a:spcAft>
          <a:spcPct val="0"/>
        </a:spcAft>
        <a:defRPr sz="2400">
          <a:solidFill>
            <a:schemeClr val="tx2"/>
          </a:solidFill>
          <a:latin typeface="Arial Narrow" pitchFamily="34" charset="0"/>
        </a:defRPr>
      </a:lvl3pPr>
      <a:lvl4pPr algn="l" rtl="0" eaLnBrk="1" fontAlgn="base" hangingPunct="1">
        <a:spcBef>
          <a:spcPct val="0"/>
        </a:spcBef>
        <a:spcAft>
          <a:spcPct val="0"/>
        </a:spcAft>
        <a:defRPr sz="2400">
          <a:solidFill>
            <a:schemeClr val="tx2"/>
          </a:solidFill>
          <a:latin typeface="Arial Narrow" pitchFamily="34" charset="0"/>
        </a:defRPr>
      </a:lvl4pPr>
      <a:lvl5pPr algn="l" rtl="0" eaLnBrk="1" fontAlgn="base" hangingPunct="1">
        <a:spcBef>
          <a:spcPct val="0"/>
        </a:spcBef>
        <a:spcAft>
          <a:spcPct val="0"/>
        </a:spcAft>
        <a:defRPr sz="2400">
          <a:solidFill>
            <a:schemeClr val="tx2"/>
          </a:solidFill>
          <a:latin typeface="Arial Narrow" pitchFamily="34" charset="0"/>
        </a:defRPr>
      </a:lvl5pPr>
      <a:lvl6pPr marL="457200" algn="l" rtl="0" eaLnBrk="1" fontAlgn="base" hangingPunct="1">
        <a:spcBef>
          <a:spcPct val="0"/>
        </a:spcBef>
        <a:spcAft>
          <a:spcPct val="0"/>
        </a:spcAft>
        <a:defRPr sz="2400">
          <a:solidFill>
            <a:schemeClr val="tx2"/>
          </a:solidFill>
          <a:latin typeface="Arial Narrow" pitchFamily="34" charset="0"/>
        </a:defRPr>
      </a:lvl6pPr>
      <a:lvl7pPr marL="914400" algn="l" rtl="0" eaLnBrk="1" fontAlgn="base" hangingPunct="1">
        <a:spcBef>
          <a:spcPct val="0"/>
        </a:spcBef>
        <a:spcAft>
          <a:spcPct val="0"/>
        </a:spcAft>
        <a:defRPr sz="2400">
          <a:solidFill>
            <a:schemeClr val="tx2"/>
          </a:solidFill>
          <a:latin typeface="Arial Narrow" pitchFamily="34" charset="0"/>
        </a:defRPr>
      </a:lvl7pPr>
      <a:lvl8pPr marL="1371600" algn="l" rtl="0" eaLnBrk="1" fontAlgn="base" hangingPunct="1">
        <a:spcBef>
          <a:spcPct val="0"/>
        </a:spcBef>
        <a:spcAft>
          <a:spcPct val="0"/>
        </a:spcAft>
        <a:defRPr sz="2400">
          <a:solidFill>
            <a:schemeClr val="tx2"/>
          </a:solidFill>
          <a:latin typeface="Arial Narrow" pitchFamily="34" charset="0"/>
        </a:defRPr>
      </a:lvl8pPr>
      <a:lvl9pPr marL="1828800" algn="l" rtl="0" eaLnBrk="1" fontAlgn="base" hangingPunct="1">
        <a:spcBef>
          <a:spcPct val="0"/>
        </a:spcBef>
        <a:spcAft>
          <a:spcPct val="0"/>
        </a:spcAft>
        <a:defRPr sz="2400">
          <a:solidFill>
            <a:schemeClr val="tx2"/>
          </a:solidFill>
          <a:latin typeface="Arial Narrow" pitchFamily="34" charset="0"/>
        </a:defRPr>
      </a:lvl9pPr>
    </p:titleStyle>
    <p:body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42950" indent="-285750" algn="l" rtl="0" eaLnBrk="1" fontAlgn="base" hangingPunct="1">
        <a:spcBef>
          <a:spcPct val="20000"/>
        </a:spcBef>
        <a:spcAft>
          <a:spcPct val="0"/>
        </a:spcAft>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400">
          <a:solidFill>
            <a:schemeClr val="tx1"/>
          </a:solidFill>
          <a:latin typeface="Arial" charset="0"/>
        </a:defRPr>
      </a:lvl4pPr>
      <a:lvl5pPr marL="2057400" indent="-228600" algn="l" rtl="0" eaLnBrk="1" fontAlgn="base" hangingPunct="1">
        <a:spcBef>
          <a:spcPct val="20000"/>
        </a:spcBef>
        <a:spcAft>
          <a:spcPct val="0"/>
        </a:spcAft>
        <a:buChar char="»"/>
        <a:defRPr sz="2400">
          <a:solidFill>
            <a:schemeClr val="tx1"/>
          </a:solidFill>
          <a:latin typeface="Arial" charset="0"/>
        </a:defRPr>
      </a:lvl5pPr>
      <a:lvl6pPr marL="2514600" indent="-228600" algn="l" rtl="0" eaLnBrk="1" fontAlgn="base" hangingPunct="1">
        <a:spcBef>
          <a:spcPct val="20000"/>
        </a:spcBef>
        <a:spcAft>
          <a:spcPct val="0"/>
        </a:spcAft>
        <a:buChar char="»"/>
        <a:defRPr sz="2400">
          <a:solidFill>
            <a:schemeClr val="tx1"/>
          </a:solidFill>
          <a:latin typeface="Arial" charset="0"/>
        </a:defRPr>
      </a:lvl6pPr>
      <a:lvl7pPr marL="2971800" indent="-228600" algn="l" rtl="0" eaLnBrk="1" fontAlgn="base" hangingPunct="1">
        <a:spcBef>
          <a:spcPct val="20000"/>
        </a:spcBef>
        <a:spcAft>
          <a:spcPct val="0"/>
        </a:spcAft>
        <a:buChar char="»"/>
        <a:defRPr sz="2400">
          <a:solidFill>
            <a:schemeClr val="tx1"/>
          </a:solidFill>
          <a:latin typeface="Arial" charset="0"/>
        </a:defRPr>
      </a:lvl7pPr>
      <a:lvl8pPr marL="3429000" indent="-228600" algn="l" rtl="0" eaLnBrk="1" fontAlgn="base" hangingPunct="1">
        <a:spcBef>
          <a:spcPct val="20000"/>
        </a:spcBef>
        <a:spcAft>
          <a:spcPct val="0"/>
        </a:spcAft>
        <a:buChar char="»"/>
        <a:defRPr sz="2400">
          <a:solidFill>
            <a:schemeClr val="tx1"/>
          </a:solidFill>
          <a:latin typeface="Arial" charset="0"/>
        </a:defRPr>
      </a:lvl8pPr>
      <a:lvl9pPr marL="3886200" indent="-228600" algn="l" rtl="0" eaLnBrk="1" fontAlgn="base" hangingPunct="1">
        <a:spcBef>
          <a:spcPct val="20000"/>
        </a:spcBef>
        <a:spcAft>
          <a:spcPct val="0"/>
        </a:spcAft>
        <a:buChar char="»"/>
        <a:defRPr sz="2400">
          <a:solidFill>
            <a:schemeClr val="tx1"/>
          </a:solidFill>
          <a:latin typeface="Arial"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6858000"/>
          </a:xfrm>
          <a:prstGeom prst="rect">
            <a:avLst/>
          </a:prstGeom>
          <a:gradFill rotWithShape="1">
            <a:gsLst>
              <a:gs pos="0">
                <a:schemeClr val="bg1"/>
              </a:gs>
              <a:gs pos="100000">
                <a:srgbClr val="D9D9D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r-TR" altLang="tr-TR" sz="1800">
              <a:latin typeface="Arial" charset="0"/>
            </a:endParaRPr>
          </a:p>
        </p:txBody>
      </p:sp>
      <p:sp>
        <p:nvSpPr>
          <p:cNvPr id="12291" name="Rectangle 3"/>
          <p:cNvSpPr>
            <a:spLocks noChangeArrowheads="1"/>
          </p:cNvSpPr>
          <p:nvPr/>
        </p:nvSpPr>
        <p:spPr bwMode="auto">
          <a:xfrm>
            <a:off x="-93663" y="6453188"/>
            <a:ext cx="8532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a:r>
              <a:rPr lang="en-GB" altLang="tr-TR" sz="1200">
                <a:solidFill>
                  <a:srgbClr val="4D4D4D"/>
                </a:solidFill>
                <a:latin typeface="Neo Sans" pitchFamily="34" charset="0"/>
              </a:rPr>
              <a:t>m62 visualcommunications is the global leader in presentation effectiveness, from offices in the UK, USA, and Singapore</a:t>
            </a:r>
          </a:p>
        </p:txBody>
      </p:sp>
      <p:pic>
        <p:nvPicPr>
          <p:cNvPr id="12292" name="Picture 4" descr="m62-logo">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02650" y="6484938"/>
            <a:ext cx="38100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1">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350" y="777875"/>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2">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338" y="2673350"/>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2295" name="Picture 7" descr="3">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7338" y="4568825"/>
            <a:ext cx="2000250" cy="1457325"/>
          </a:xfrm>
          <a:prstGeom prst="rect">
            <a:avLst/>
          </a:prstGeom>
          <a:noFill/>
          <a:extLst>
            <a:ext uri="{909E8E84-426E-40DD-AFC4-6F175D3DCCD1}">
              <a14:hiddenFill xmlns:a14="http://schemas.microsoft.com/office/drawing/2010/main">
                <a:solidFill>
                  <a:srgbClr val="FFFFFF"/>
                </a:solidFill>
              </a14:hiddenFill>
            </a:ext>
          </a:extLst>
        </p:spPr>
      </p:pic>
      <p:sp>
        <p:nvSpPr>
          <p:cNvPr id="12296" name="Text Box 8">
            <a:hlinkClick r:id="rId15"/>
          </p:cNvPr>
          <p:cNvSpPr txBox="1">
            <a:spLocks noChangeArrowheads="1"/>
          </p:cNvSpPr>
          <p:nvPr/>
        </p:nvSpPr>
        <p:spPr bwMode="auto">
          <a:xfrm>
            <a:off x="379413" y="2290763"/>
            <a:ext cx="16367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Beyond Bullet Points</a:t>
            </a:r>
          </a:p>
        </p:txBody>
      </p:sp>
      <p:sp>
        <p:nvSpPr>
          <p:cNvPr id="12297" name="Text Box 9">
            <a:hlinkClick r:id="rId17"/>
          </p:cNvPr>
          <p:cNvSpPr txBox="1">
            <a:spLocks noChangeArrowheads="1"/>
          </p:cNvSpPr>
          <p:nvPr/>
        </p:nvSpPr>
        <p:spPr bwMode="auto">
          <a:xfrm>
            <a:off x="379413" y="4189413"/>
            <a:ext cx="14176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PowerPoint Slides</a:t>
            </a:r>
          </a:p>
        </p:txBody>
      </p:sp>
      <p:sp>
        <p:nvSpPr>
          <p:cNvPr id="12298" name="Text Box 10">
            <a:hlinkClick r:id="rId19"/>
          </p:cNvPr>
          <p:cNvSpPr txBox="1">
            <a:spLocks noChangeArrowheads="1"/>
          </p:cNvSpPr>
          <p:nvPr/>
        </p:nvSpPr>
        <p:spPr bwMode="auto">
          <a:xfrm>
            <a:off x="379413" y="6084888"/>
            <a:ext cx="15986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PowerPoint Training</a:t>
            </a:r>
          </a:p>
        </p:txBody>
      </p:sp>
      <p:pic>
        <p:nvPicPr>
          <p:cNvPr id="12299" name="Picture 11" descr="b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20950" y="777875"/>
            <a:ext cx="6362700" cy="5248275"/>
          </a:xfrm>
          <a:prstGeom prst="rect">
            <a:avLst/>
          </a:prstGeom>
          <a:noFill/>
          <a:extLst>
            <a:ext uri="{909E8E84-426E-40DD-AFC4-6F175D3DCCD1}">
              <a14:hiddenFill xmlns:a14="http://schemas.microsoft.com/office/drawing/2010/main">
                <a:solidFill>
                  <a:srgbClr val="FFFFFF"/>
                </a:solidFill>
              </a14:hiddenFill>
            </a:ext>
          </a:extLst>
        </p:spPr>
      </p:pic>
      <p:sp>
        <p:nvSpPr>
          <p:cNvPr id="12300" name="Text Box 12"/>
          <p:cNvSpPr txBox="1">
            <a:spLocks noChangeArrowheads="1"/>
          </p:cNvSpPr>
          <p:nvPr/>
        </p:nvSpPr>
        <p:spPr bwMode="auto">
          <a:xfrm>
            <a:off x="28575" y="188913"/>
            <a:ext cx="9115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a:r>
              <a:rPr lang="en-GB" altLang="tr-TR" sz="2100">
                <a:solidFill>
                  <a:srgbClr val="333333"/>
                </a:solidFill>
                <a:latin typeface="Neo Sans" pitchFamily="34" charset="0"/>
              </a:rPr>
              <a:t>It’s not the </a:t>
            </a:r>
            <a:r>
              <a:rPr lang="en-GB" altLang="tr-TR" sz="2100" b="1">
                <a:solidFill>
                  <a:srgbClr val="333333"/>
                </a:solidFill>
                <a:latin typeface="Neo Sans" pitchFamily="34" charset="0"/>
              </a:rPr>
              <a:t>design</a:t>
            </a:r>
            <a:r>
              <a:rPr lang="en-GB" altLang="tr-TR" sz="2100">
                <a:solidFill>
                  <a:srgbClr val="333333"/>
                </a:solidFill>
                <a:latin typeface="Neo Sans" pitchFamily="34" charset="0"/>
              </a:rPr>
              <a:t> of your template, it’s what you </a:t>
            </a:r>
            <a:r>
              <a:rPr lang="en-GB" altLang="tr-TR" sz="2100" b="1">
                <a:solidFill>
                  <a:srgbClr val="333333"/>
                </a:solidFill>
                <a:latin typeface="Neo Sans" pitchFamily="34" charset="0"/>
              </a:rPr>
              <a:t>do with it</a:t>
            </a:r>
            <a:r>
              <a:rPr lang="en-GB" altLang="tr-TR" sz="2100">
                <a:solidFill>
                  <a:srgbClr val="333333"/>
                </a:solidFill>
                <a:latin typeface="Neo Sans" pitchFamily="34" charset="0"/>
              </a:rPr>
              <a:t> that counts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2000">
          <a:solidFill>
            <a:srgbClr val="333333"/>
          </a:solidFill>
          <a:latin typeface="+mj-lt"/>
          <a:ea typeface="+mj-ea"/>
          <a:cs typeface="+mj-cs"/>
        </a:defRPr>
      </a:lvl1pPr>
      <a:lvl2pPr algn="ctr" rtl="0" fontAlgn="base">
        <a:spcBef>
          <a:spcPct val="0"/>
        </a:spcBef>
        <a:spcAft>
          <a:spcPct val="0"/>
        </a:spcAft>
        <a:defRPr sz="2000">
          <a:solidFill>
            <a:srgbClr val="333333"/>
          </a:solidFill>
          <a:latin typeface="Neo Sans" pitchFamily="34" charset="0"/>
        </a:defRPr>
      </a:lvl2pPr>
      <a:lvl3pPr algn="ctr" rtl="0" fontAlgn="base">
        <a:spcBef>
          <a:spcPct val="0"/>
        </a:spcBef>
        <a:spcAft>
          <a:spcPct val="0"/>
        </a:spcAft>
        <a:defRPr sz="2000">
          <a:solidFill>
            <a:srgbClr val="333333"/>
          </a:solidFill>
          <a:latin typeface="Neo Sans" pitchFamily="34" charset="0"/>
        </a:defRPr>
      </a:lvl3pPr>
      <a:lvl4pPr algn="ctr" rtl="0" fontAlgn="base">
        <a:spcBef>
          <a:spcPct val="0"/>
        </a:spcBef>
        <a:spcAft>
          <a:spcPct val="0"/>
        </a:spcAft>
        <a:defRPr sz="2000">
          <a:solidFill>
            <a:srgbClr val="333333"/>
          </a:solidFill>
          <a:latin typeface="Neo Sans" pitchFamily="34" charset="0"/>
        </a:defRPr>
      </a:lvl4pPr>
      <a:lvl5pPr algn="ctr" rtl="0" fontAlgn="base">
        <a:spcBef>
          <a:spcPct val="0"/>
        </a:spcBef>
        <a:spcAft>
          <a:spcPct val="0"/>
        </a:spcAft>
        <a:defRPr sz="2000">
          <a:solidFill>
            <a:srgbClr val="333333"/>
          </a:solidFill>
          <a:latin typeface="Neo Sans" pitchFamily="34" charset="0"/>
        </a:defRPr>
      </a:lvl5pPr>
      <a:lvl6pPr marL="457200" algn="ctr" rtl="0" fontAlgn="base">
        <a:spcBef>
          <a:spcPct val="0"/>
        </a:spcBef>
        <a:spcAft>
          <a:spcPct val="0"/>
        </a:spcAft>
        <a:defRPr sz="2000">
          <a:solidFill>
            <a:srgbClr val="333333"/>
          </a:solidFill>
          <a:latin typeface="Neo Sans" pitchFamily="34" charset="0"/>
        </a:defRPr>
      </a:lvl6pPr>
      <a:lvl7pPr marL="914400" algn="ctr" rtl="0" fontAlgn="base">
        <a:spcBef>
          <a:spcPct val="0"/>
        </a:spcBef>
        <a:spcAft>
          <a:spcPct val="0"/>
        </a:spcAft>
        <a:defRPr sz="2000">
          <a:solidFill>
            <a:srgbClr val="333333"/>
          </a:solidFill>
          <a:latin typeface="Neo Sans" pitchFamily="34" charset="0"/>
        </a:defRPr>
      </a:lvl7pPr>
      <a:lvl8pPr marL="1371600" algn="ctr" rtl="0" fontAlgn="base">
        <a:spcBef>
          <a:spcPct val="0"/>
        </a:spcBef>
        <a:spcAft>
          <a:spcPct val="0"/>
        </a:spcAft>
        <a:defRPr sz="2000">
          <a:solidFill>
            <a:srgbClr val="333333"/>
          </a:solidFill>
          <a:latin typeface="Neo Sans" pitchFamily="34" charset="0"/>
        </a:defRPr>
      </a:lvl8pPr>
      <a:lvl9pPr marL="1828800" algn="ctr" rtl="0" fontAlgn="base">
        <a:spcBef>
          <a:spcPct val="0"/>
        </a:spcBef>
        <a:spcAft>
          <a:spcPct val="0"/>
        </a:spcAft>
        <a:defRPr sz="2000">
          <a:solidFill>
            <a:srgbClr val="333333"/>
          </a:solidFill>
          <a:latin typeface="Neo Sans"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eclipse.org/downloads" TargetMode="Externa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ctrTitle"/>
          </p:nvPr>
        </p:nvSpPr>
        <p:spPr>
          <a:xfrm>
            <a:off x="2843808" y="3335362"/>
            <a:ext cx="5827713" cy="962025"/>
          </a:xfrm>
        </p:spPr>
        <p:txBody>
          <a:bodyPr/>
          <a:lstStyle/>
          <a:p>
            <a:r>
              <a:rPr lang="tr-TR" altLang="tr-TR" b="1" noProof="1" smtClean="0">
                <a:effectLst>
                  <a:outerShdw blurRad="38100" dist="38100" dir="2700000" algn="tl">
                    <a:srgbClr val="000000">
                      <a:alpha val="43137"/>
                    </a:srgbClr>
                  </a:outerShdw>
                </a:effectLst>
              </a:rPr>
              <a:t>BSM447 – MOBİL UYGULAMA GELİŞTİRME</a:t>
            </a:r>
            <a:endParaRPr lang="tr-TR" altLang="tr-TR" b="1" noProof="1">
              <a:effectLst>
                <a:outerShdw blurRad="38100" dist="38100" dir="2700000" algn="tl">
                  <a:srgbClr val="000000">
                    <a:alpha val="43137"/>
                  </a:srgbClr>
                </a:outerShdw>
              </a:effectLst>
            </a:endParaRPr>
          </a:p>
        </p:txBody>
      </p:sp>
      <p:sp>
        <p:nvSpPr>
          <p:cNvPr id="6149" name="Rectangle 5"/>
          <p:cNvSpPr>
            <a:spLocks noGrp="1" noChangeArrowheads="1"/>
          </p:cNvSpPr>
          <p:nvPr>
            <p:ph type="subTitle" idx="1"/>
          </p:nvPr>
        </p:nvSpPr>
        <p:spPr>
          <a:xfrm>
            <a:off x="2746113" y="4538098"/>
            <a:ext cx="6400800" cy="550863"/>
          </a:xfrm>
        </p:spPr>
        <p:txBody>
          <a:bodyPr/>
          <a:lstStyle/>
          <a:p>
            <a:r>
              <a:rPr lang="tr-TR" altLang="tr-TR" noProof="1" smtClean="0"/>
              <a:t>Öğr. Gör. Nevzat TAŞBAŞI</a:t>
            </a:r>
            <a:endParaRPr lang="tr-TR" altLang="tr-TR" noProof="1"/>
          </a:p>
        </p:txBody>
      </p:sp>
      <p:sp>
        <p:nvSpPr>
          <p:cNvPr id="4" name="AutoShape 5"/>
          <p:cNvSpPr>
            <a:spLocks noChangeArrowheads="1"/>
          </p:cNvSpPr>
          <p:nvPr/>
        </p:nvSpPr>
        <p:spPr bwMode="auto">
          <a:xfrm>
            <a:off x="1351384" y="3573016"/>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 name="AutoShape 5"/>
          <p:cNvSpPr>
            <a:spLocks noChangeArrowheads="1"/>
          </p:cNvSpPr>
          <p:nvPr/>
        </p:nvSpPr>
        <p:spPr bwMode="auto">
          <a:xfrm>
            <a:off x="1370887" y="4512698"/>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 name="Metin kutusu 1"/>
          <p:cNvSpPr txBox="1"/>
          <p:nvPr/>
        </p:nvSpPr>
        <p:spPr>
          <a:xfrm>
            <a:off x="6948264" y="5779529"/>
            <a:ext cx="936104" cy="369332"/>
          </a:xfrm>
          <a:prstGeom prst="rect">
            <a:avLst/>
          </a:prstGeom>
          <a:noFill/>
        </p:spPr>
        <p:txBody>
          <a:bodyPr wrap="square" rtlCol="0">
            <a:spAutoFit/>
          </a:bodyPr>
          <a:lstStyle/>
          <a:p>
            <a:r>
              <a:rPr lang="tr-TR" sz="1800" b="1" i="1" dirty="0" smtClean="0">
                <a:solidFill>
                  <a:schemeClr val="bg1"/>
                </a:solidFill>
                <a:effectLst>
                  <a:outerShdw blurRad="38100" dist="38100" dir="2700000" algn="tl">
                    <a:srgbClr val="000000">
                      <a:alpha val="43137"/>
                    </a:srgbClr>
                  </a:outerShdw>
                </a:effectLst>
              </a:rPr>
              <a:t>3</a:t>
            </a:r>
            <a:r>
              <a:rPr lang="tr-TR" sz="1800" b="1" i="1" dirty="0" smtClean="0">
                <a:solidFill>
                  <a:schemeClr val="bg1"/>
                </a:solidFill>
                <a:effectLst>
                  <a:outerShdw blurRad="38100" dist="38100" dir="2700000" algn="tl">
                    <a:srgbClr val="000000">
                      <a:alpha val="43137"/>
                    </a:srgbClr>
                  </a:outerShdw>
                </a:effectLst>
              </a:rPr>
              <a:t>. </a:t>
            </a:r>
            <a:r>
              <a:rPr lang="tr-TR" sz="1800" b="1" i="1" dirty="0" smtClean="0">
                <a:solidFill>
                  <a:schemeClr val="bg1"/>
                </a:solidFill>
                <a:effectLst>
                  <a:outerShdw blurRad="38100" dist="38100" dir="2700000" algn="tl">
                    <a:srgbClr val="000000">
                      <a:alpha val="43137"/>
                    </a:srgbClr>
                  </a:outerShdw>
                </a:effectLst>
              </a:rPr>
              <a:t>Hafta</a:t>
            </a:r>
            <a:endParaRPr lang="tr-TR" sz="1800" b="1" i="1" dirty="0">
              <a:solidFill>
                <a:schemeClr val="bg1"/>
              </a:solidFill>
              <a:effectLst>
                <a:outerShdw blurRad="38100" dist="38100" dir="2700000" algn="tl">
                  <a:srgbClr val="000000">
                    <a:alpha val="43137"/>
                  </a:srgbClr>
                </a:outerShdw>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smtClean="0"/>
              <a:t>Eclipse</a:t>
            </a:r>
            <a:r>
              <a:rPr lang="tr-TR" b="1" dirty="0" smtClean="0"/>
              <a:t> </a:t>
            </a:r>
            <a:r>
              <a:rPr lang="tr-TR" b="1" dirty="0"/>
              <a:t>kurulumu</a:t>
            </a:r>
          </a:p>
        </p:txBody>
      </p:sp>
      <p:sp>
        <p:nvSpPr>
          <p:cNvPr id="7" name="Dikdörtgen 6"/>
          <p:cNvSpPr/>
          <p:nvPr/>
        </p:nvSpPr>
        <p:spPr>
          <a:xfrm>
            <a:off x="755576" y="4581128"/>
            <a:ext cx="5904656" cy="1323439"/>
          </a:xfrm>
          <a:prstGeom prst="rect">
            <a:avLst/>
          </a:prstGeom>
        </p:spPr>
        <p:txBody>
          <a:bodyPr wrap="square">
            <a:spAutoFit/>
          </a:bodyPr>
          <a:lstStyle/>
          <a:p>
            <a:r>
              <a:rPr lang="tr-TR" sz="2000" dirty="0"/>
              <a:t>JDK kurulumunu gerçekleştirdikten sonra program geliştirme işlemimizi kolaylaştırmak için program geliştirme ortamı kurmamız gerekecektir. Program geliştirmek için </a:t>
            </a:r>
            <a:r>
              <a:rPr lang="tr-TR" sz="2000" dirty="0" err="1"/>
              <a:t>Eclipse</a:t>
            </a:r>
            <a:r>
              <a:rPr lang="tr-TR" sz="2000" dirty="0"/>
              <a:t> IDE’ sini kullanacağız.</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p:cNvPicPr/>
          <p:nvPr/>
        </p:nvPicPr>
        <p:blipFill>
          <a:blip r:embed="rId3">
            <a:extLst>
              <a:ext uri="{28A0092B-C50C-407E-A947-70E740481C1C}">
                <a14:useLocalDpi xmlns:a14="http://schemas.microsoft.com/office/drawing/2010/main" val="0"/>
              </a:ext>
            </a:extLst>
          </a:blip>
          <a:srcRect/>
          <a:stretch>
            <a:fillRect/>
          </a:stretch>
        </p:blipFill>
        <p:spPr bwMode="auto">
          <a:xfrm>
            <a:off x="994569" y="1810544"/>
            <a:ext cx="5029200" cy="2589530"/>
          </a:xfrm>
          <a:prstGeom prst="rect">
            <a:avLst/>
          </a:prstGeom>
          <a:noFill/>
          <a:ln>
            <a:noFill/>
          </a:ln>
        </p:spPr>
      </p:pic>
    </p:spTree>
    <p:extLst>
      <p:ext uri="{BB962C8B-B14F-4D97-AF65-F5344CB8AC3E}">
        <p14:creationId xmlns:p14="http://schemas.microsoft.com/office/powerpoint/2010/main" val="40511198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smtClean="0"/>
              <a:t>Eclipse</a:t>
            </a:r>
            <a:r>
              <a:rPr lang="tr-TR" b="1" dirty="0" smtClean="0"/>
              <a:t> </a:t>
            </a:r>
            <a:r>
              <a:rPr lang="tr-TR" b="1" dirty="0"/>
              <a:t>kurulumu</a:t>
            </a:r>
          </a:p>
        </p:txBody>
      </p:sp>
      <p:sp>
        <p:nvSpPr>
          <p:cNvPr id="7" name="Dikdörtgen 6"/>
          <p:cNvSpPr/>
          <p:nvPr/>
        </p:nvSpPr>
        <p:spPr>
          <a:xfrm>
            <a:off x="755576" y="4581128"/>
            <a:ext cx="5904656" cy="1323439"/>
          </a:xfrm>
          <a:prstGeom prst="rect">
            <a:avLst/>
          </a:prstGeom>
        </p:spPr>
        <p:txBody>
          <a:bodyPr wrap="square">
            <a:spAutoFit/>
          </a:bodyPr>
          <a:lstStyle/>
          <a:p>
            <a:r>
              <a:rPr lang="tr-TR" sz="2000" dirty="0" err="1"/>
              <a:t>Eclipse</a:t>
            </a:r>
            <a:r>
              <a:rPr lang="tr-TR" sz="2000" dirty="0"/>
              <a:t> resmi sitesinden </a:t>
            </a:r>
            <a:r>
              <a:rPr lang="tr-TR" sz="2000" u="sng" dirty="0">
                <a:hlinkClick r:id="rId2"/>
              </a:rPr>
              <a:t>www.eclipse.org/downloads</a:t>
            </a:r>
            <a:r>
              <a:rPr lang="tr-TR" sz="2000" dirty="0"/>
              <a:t> adresinden bilgisayarımız için uygun olan versiyonu indiriyoruz. Dosyayı açıp </a:t>
            </a:r>
            <a:r>
              <a:rPr lang="tr-TR" sz="2000" dirty="0" err="1"/>
              <a:t>Eclipse</a:t>
            </a:r>
            <a:r>
              <a:rPr lang="tr-TR" sz="2000" dirty="0"/>
              <a:t> programını ilk defa çalıştırdığımızda</a:t>
            </a:r>
          </a:p>
        </p:txBody>
      </p:sp>
      <p:pic>
        <p:nvPicPr>
          <p:cNvPr id="8" name="Picture 2" descr="http://www.webinmaster.com/wp-content/uploads/2012/08/jav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10" name="Resim 9"/>
          <p:cNvPicPr/>
          <p:nvPr/>
        </p:nvPicPr>
        <p:blipFill>
          <a:blip r:embed="rId4">
            <a:extLst>
              <a:ext uri="{28A0092B-C50C-407E-A947-70E740481C1C}">
                <a14:useLocalDpi xmlns:a14="http://schemas.microsoft.com/office/drawing/2010/main" val="0"/>
              </a:ext>
            </a:extLst>
          </a:blip>
          <a:srcRect/>
          <a:stretch>
            <a:fillRect/>
          </a:stretch>
        </p:blipFill>
        <p:spPr bwMode="auto">
          <a:xfrm>
            <a:off x="899592" y="2078360"/>
            <a:ext cx="4962525" cy="2283460"/>
          </a:xfrm>
          <a:prstGeom prst="rect">
            <a:avLst/>
          </a:prstGeom>
          <a:noFill/>
          <a:ln>
            <a:noFill/>
          </a:ln>
        </p:spPr>
      </p:pic>
    </p:spTree>
    <p:extLst>
      <p:ext uri="{BB962C8B-B14F-4D97-AF65-F5344CB8AC3E}">
        <p14:creationId xmlns:p14="http://schemas.microsoft.com/office/powerpoint/2010/main" val="19685074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smtClean="0"/>
              <a:t>Eclipse</a:t>
            </a:r>
            <a:r>
              <a:rPr lang="tr-TR" b="1" dirty="0" smtClean="0"/>
              <a:t> </a:t>
            </a:r>
            <a:r>
              <a:rPr lang="tr-TR" b="1" dirty="0"/>
              <a:t>kurulumu</a:t>
            </a:r>
          </a:p>
        </p:txBody>
      </p:sp>
      <p:sp>
        <p:nvSpPr>
          <p:cNvPr id="7" name="Dikdörtgen 6"/>
          <p:cNvSpPr/>
          <p:nvPr/>
        </p:nvSpPr>
        <p:spPr>
          <a:xfrm>
            <a:off x="755576" y="4581128"/>
            <a:ext cx="5904656" cy="1631216"/>
          </a:xfrm>
          <a:prstGeom prst="rect">
            <a:avLst/>
          </a:prstGeom>
        </p:spPr>
        <p:txBody>
          <a:bodyPr wrap="square">
            <a:spAutoFit/>
          </a:bodyPr>
          <a:lstStyle/>
          <a:p>
            <a:r>
              <a:rPr lang="tr-TR" sz="2000" dirty="0"/>
              <a:t>Yapacağınız çalışmaları kaydedeceğiniz yerin belirlenmesi istenmektedir. Çalışma sırasında bu yer değiştirilebilir</a:t>
            </a:r>
            <a:r>
              <a:rPr lang="tr-TR" sz="2000" dirty="0" smtClean="0"/>
              <a:t>.</a:t>
            </a:r>
          </a:p>
          <a:p>
            <a:endParaRPr lang="tr-TR" sz="2000" dirty="0" smtClean="0"/>
          </a:p>
          <a:p>
            <a:r>
              <a:rPr lang="tr-TR" sz="2000" dirty="0" smtClean="0"/>
              <a:t>Yeni </a:t>
            </a:r>
            <a:r>
              <a:rPr lang="tr-TR" sz="2000" dirty="0"/>
              <a:t>bir proje oluşturmak için File menüsünden New sekmesinde </a:t>
            </a:r>
            <a:r>
              <a:rPr lang="tr-TR" sz="2000" dirty="0" err="1"/>
              <a:t>java</a:t>
            </a:r>
            <a:r>
              <a:rPr lang="tr-TR" sz="2000" dirty="0"/>
              <a:t> Project seçeneği tıklanır.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76872"/>
            <a:ext cx="3810000" cy="2029460"/>
          </a:xfrm>
          <a:prstGeom prst="rect">
            <a:avLst/>
          </a:prstGeom>
          <a:noFill/>
          <a:ln>
            <a:noFill/>
          </a:ln>
        </p:spPr>
      </p:pic>
    </p:spTree>
    <p:extLst>
      <p:ext uri="{BB962C8B-B14F-4D97-AF65-F5344CB8AC3E}">
        <p14:creationId xmlns:p14="http://schemas.microsoft.com/office/powerpoint/2010/main" val="16126356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smtClean="0"/>
              <a:t>Eclipse</a:t>
            </a:r>
            <a:r>
              <a:rPr lang="tr-TR" b="1" dirty="0" smtClean="0"/>
              <a:t> </a:t>
            </a:r>
            <a:r>
              <a:rPr lang="tr-TR" b="1" dirty="0"/>
              <a:t>kurulumu</a:t>
            </a:r>
          </a:p>
        </p:txBody>
      </p:sp>
      <p:sp>
        <p:nvSpPr>
          <p:cNvPr id="7" name="Dikdörtgen 6"/>
          <p:cNvSpPr/>
          <p:nvPr/>
        </p:nvSpPr>
        <p:spPr>
          <a:xfrm>
            <a:off x="4120449" y="2924944"/>
            <a:ext cx="2520280" cy="1015663"/>
          </a:xfrm>
          <a:prstGeom prst="rect">
            <a:avLst/>
          </a:prstGeom>
        </p:spPr>
        <p:txBody>
          <a:bodyPr wrap="square">
            <a:spAutoFit/>
          </a:bodyPr>
          <a:lstStyle/>
          <a:p>
            <a:r>
              <a:rPr lang="tr-TR" sz="2000" dirty="0"/>
              <a:t>Projemize isim verdikten sonra </a:t>
            </a:r>
            <a:r>
              <a:rPr lang="tr-TR" sz="2000" dirty="0" err="1"/>
              <a:t>Finish</a:t>
            </a:r>
            <a:r>
              <a:rPr lang="tr-TR" sz="2000" dirty="0"/>
              <a:t> butonu tıklanır. </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10" name="Resim 9"/>
          <p:cNvPicPr/>
          <p:nvPr/>
        </p:nvPicPr>
        <p:blipFill>
          <a:blip r:embed="rId3"/>
          <a:stretch>
            <a:fillRect/>
          </a:stretch>
        </p:blipFill>
        <p:spPr>
          <a:xfrm>
            <a:off x="764316" y="1964829"/>
            <a:ext cx="3162300" cy="4247515"/>
          </a:xfrm>
          <a:prstGeom prst="rect">
            <a:avLst/>
          </a:prstGeom>
        </p:spPr>
      </p:pic>
    </p:spTree>
    <p:extLst>
      <p:ext uri="{BB962C8B-B14F-4D97-AF65-F5344CB8AC3E}">
        <p14:creationId xmlns:p14="http://schemas.microsoft.com/office/powerpoint/2010/main" val="38498050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smtClean="0"/>
              <a:t>Eclipse</a:t>
            </a:r>
            <a:r>
              <a:rPr lang="tr-TR" b="1" dirty="0" smtClean="0"/>
              <a:t> </a:t>
            </a:r>
            <a:r>
              <a:rPr lang="tr-TR" b="1" dirty="0"/>
              <a:t>kurulumu</a:t>
            </a:r>
          </a:p>
        </p:txBody>
      </p:sp>
      <p:sp>
        <p:nvSpPr>
          <p:cNvPr id="7" name="Dikdörtgen 6"/>
          <p:cNvSpPr/>
          <p:nvPr/>
        </p:nvSpPr>
        <p:spPr>
          <a:xfrm>
            <a:off x="683568" y="4653136"/>
            <a:ext cx="5760640" cy="1015663"/>
          </a:xfrm>
          <a:prstGeom prst="rect">
            <a:avLst/>
          </a:prstGeom>
        </p:spPr>
        <p:txBody>
          <a:bodyPr wrap="square">
            <a:spAutoFit/>
          </a:bodyPr>
          <a:lstStyle/>
          <a:p>
            <a:r>
              <a:rPr lang="tr-TR" sz="2000" dirty="0"/>
              <a:t>Oluşturulan Projeye yeni bir sınıf eklemek için projemizin isminin üzerinde sağ tıkladıktan sonra açılan pencereden New sekmesinden Class seçeneği tıklanır. </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93493"/>
            <a:ext cx="4371975" cy="2220595"/>
          </a:xfrm>
          <a:prstGeom prst="rect">
            <a:avLst/>
          </a:prstGeom>
          <a:noFill/>
          <a:ln>
            <a:noFill/>
          </a:ln>
        </p:spPr>
      </p:pic>
    </p:spTree>
    <p:extLst>
      <p:ext uri="{BB962C8B-B14F-4D97-AF65-F5344CB8AC3E}">
        <p14:creationId xmlns:p14="http://schemas.microsoft.com/office/powerpoint/2010/main" val="6109319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smtClean="0"/>
              <a:t>Eclipse</a:t>
            </a:r>
            <a:r>
              <a:rPr lang="tr-TR" b="1" dirty="0" smtClean="0"/>
              <a:t> </a:t>
            </a:r>
            <a:r>
              <a:rPr lang="tr-TR" b="1" dirty="0"/>
              <a:t>kurulumu</a:t>
            </a:r>
          </a:p>
        </p:txBody>
      </p:sp>
      <p:sp>
        <p:nvSpPr>
          <p:cNvPr id="7" name="Dikdörtgen 6"/>
          <p:cNvSpPr/>
          <p:nvPr/>
        </p:nvSpPr>
        <p:spPr>
          <a:xfrm>
            <a:off x="3743665" y="1844824"/>
            <a:ext cx="3740944" cy="3785652"/>
          </a:xfrm>
          <a:prstGeom prst="rect">
            <a:avLst/>
          </a:prstGeom>
        </p:spPr>
        <p:txBody>
          <a:bodyPr wrap="square">
            <a:spAutoFit/>
          </a:bodyPr>
          <a:lstStyle/>
          <a:p>
            <a:r>
              <a:rPr lang="tr-TR" sz="2000" dirty="0"/>
              <a:t>Oluşturacağımız sınıfın ismini belirledikten sonra </a:t>
            </a:r>
            <a:r>
              <a:rPr lang="tr-TR" sz="2000" dirty="0" err="1"/>
              <a:t>Finish</a:t>
            </a:r>
            <a:r>
              <a:rPr lang="tr-TR" sz="2000" dirty="0"/>
              <a:t> butonu tıklanır. Oluşturulan sınıfın kodları içerisine </a:t>
            </a:r>
          </a:p>
          <a:p>
            <a:r>
              <a:rPr lang="tr-TR" sz="2000" b="1" dirty="0" err="1"/>
              <a:t>package</a:t>
            </a:r>
            <a:r>
              <a:rPr lang="tr-TR" sz="2000" dirty="0"/>
              <a:t> </a:t>
            </a:r>
            <a:r>
              <a:rPr lang="tr-TR" sz="2000" dirty="0" err="1"/>
              <a:t>ilkproje</a:t>
            </a:r>
            <a:r>
              <a:rPr lang="tr-TR" sz="2000" dirty="0"/>
              <a:t>;</a:t>
            </a:r>
          </a:p>
          <a:p>
            <a:r>
              <a:rPr lang="tr-TR" sz="2000" b="1" dirty="0" err="1"/>
              <a:t>public</a:t>
            </a:r>
            <a:r>
              <a:rPr lang="tr-TR" sz="2000" dirty="0"/>
              <a:t> </a:t>
            </a:r>
            <a:r>
              <a:rPr lang="tr-TR" sz="2000" b="1" dirty="0" err="1"/>
              <a:t>class</a:t>
            </a:r>
            <a:r>
              <a:rPr lang="tr-TR" sz="2000" dirty="0"/>
              <a:t> </a:t>
            </a:r>
            <a:r>
              <a:rPr lang="tr-TR" sz="2000" dirty="0" err="1"/>
              <a:t>ilksınıf</a:t>
            </a:r>
            <a:r>
              <a:rPr lang="tr-TR" sz="2000" dirty="0"/>
              <a:t> {</a:t>
            </a:r>
          </a:p>
          <a:p>
            <a:r>
              <a:rPr lang="tr-TR" sz="2000" b="1" dirty="0" err="1"/>
              <a:t>public</a:t>
            </a:r>
            <a:r>
              <a:rPr lang="tr-TR" sz="2000" dirty="0"/>
              <a:t> </a:t>
            </a:r>
            <a:r>
              <a:rPr lang="tr-TR" sz="2000" b="1" dirty="0" err="1"/>
              <a:t>static</a:t>
            </a:r>
            <a:r>
              <a:rPr lang="tr-TR" sz="2000" dirty="0"/>
              <a:t> </a:t>
            </a:r>
            <a:r>
              <a:rPr lang="tr-TR" sz="2000" b="1" dirty="0" err="1"/>
              <a:t>void</a:t>
            </a:r>
            <a:r>
              <a:rPr lang="tr-TR" sz="2000" dirty="0"/>
              <a:t> main(</a:t>
            </a:r>
            <a:r>
              <a:rPr lang="tr-TR" sz="2000" dirty="0" err="1"/>
              <a:t>String</a:t>
            </a:r>
            <a:r>
              <a:rPr lang="tr-TR" sz="2000" dirty="0"/>
              <a:t> </a:t>
            </a:r>
            <a:r>
              <a:rPr lang="tr-TR" sz="2000" dirty="0" err="1"/>
              <a:t>args</a:t>
            </a:r>
            <a:r>
              <a:rPr lang="tr-TR" sz="2000" dirty="0"/>
              <a:t>[])</a:t>
            </a:r>
          </a:p>
          <a:p>
            <a:r>
              <a:rPr lang="tr-TR" sz="2000" dirty="0"/>
              <a:t>	{</a:t>
            </a:r>
          </a:p>
          <a:p>
            <a:r>
              <a:rPr lang="tr-TR" sz="2000" dirty="0"/>
              <a:t>	</a:t>
            </a:r>
            <a:r>
              <a:rPr lang="tr-TR" sz="2000" dirty="0" err="1" smtClean="0"/>
              <a:t>System.</a:t>
            </a:r>
            <a:r>
              <a:rPr lang="tr-TR" sz="2000" i="1" dirty="0" err="1" smtClean="0"/>
              <a:t>out</a:t>
            </a:r>
            <a:r>
              <a:rPr lang="tr-TR" sz="2000" dirty="0" err="1" smtClean="0"/>
              <a:t>.print</a:t>
            </a:r>
            <a:r>
              <a:rPr lang="tr-TR" sz="2000" dirty="0"/>
              <a:t>("İlk Programımız");</a:t>
            </a:r>
          </a:p>
          <a:p>
            <a:r>
              <a:rPr lang="tr-TR" sz="2000" dirty="0"/>
              <a:t>	}</a:t>
            </a:r>
          </a:p>
          <a:p>
            <a:r>
              <a:rPr lang="tr-TR" sz="2000" dirty="0"/>
              <a:t>}</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10" name="Resim 9"/>
          <p:cNvPicPr/>
          <p:nvPr/>
        </p:nvPicPr>
        <p:blipFill>
          <a:blip r:embed="rId3"/>
          <a:stretch>
            <a:fillRect/>
          </a:stretch>
        </p:blipFill>
        <p:spPr>
          <a:xfrm>
            <a:off x="539552" y="1926038"/>
            <a:ext cx="3171825" cy="3727450"/>
          </a:xfrm>
          <a:prstGeom prst="rect">
            <a:avLst/>
          </a:prstGeom>
        </p:spPr>
      </p:pic>
    </p:spTree>
    <p:extLst>
      <p:ext uri="{BB962C8B-B14F-4D97-AF65-F5344CB8AC3E}">
        <p14:creationId xmlns:p14="http://schemas.microsoft.com/office/powerpoint/2010/main" val="24553116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smtClean="0"/>
              <a:t>Eclipse</a:t>
            </a:r>
            <a:r>
              <a:rPr lang="tr-TR" b="1" dirty="0" smtClean="0"/>
              <a:t> </a:t>
            </a:r>
            <a:r>
              <a:rPr lang="tr-TR" b="1" dirty="0"/>
              <a:t>kurulumu</a:t>
            </a:r>
          </a:p>
        </p:txBody>
      </p:sp>
      <p:sp>
        <p:nvSpPr>
          <p:cNvPr id="7" name="Dikdörtgen 6"/>
          <p:cNvSpPr/>
          <p:nvPr/>
        </p:nvSpPr>
        <p:spPr>
          <a:xfrm>
            <a:off x="3760077" y="2636912"/>
            <a:ext cx="3740944" cy="1938992"/>
          </a:xfrm>
          <a:prstGeom prst="rect">
            <a:avLst/>
          </a:prstGeom>
        </p:spPr>
        <p:txBody>
          <a:bodyPr wrap="square">
            <a:spAutoFit/>
          </a:bodyPr>
          <a:lstStyle/>
          <a:p>
            <a:r>
              <a:rPr lang="tr-TR" sz="2000" dirty="0"/>
              <a:t>Kodlarını yazdıktan sonra Run menüsünden Run seçeneği tıklanır</a:t>
            </a:r>
            <a:r>
              <a:rPr lang="tr-TR" sz="2000" dirty="0" smtClean="0"/>
              <a:t>.</a:t>
            </a:r>
          </a:p>
          <a:p>
            <a:endParaRPr lang="tr-TR" sz="2000" dirty="0"/>
          </a:p>
          <a:p>
            <a:r>
              <a:rPr lang="tr-TR" sz="2000" dirty="0"/>
              <a:t>Programın sonucu Console kısmında gösterilecektir.</a:t>
            </a:r>
          </a:p>
          <a:p>
            <a:endParaRPr lang="tr-TR" sz="2000"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p:cNvPicPr/>
          <p:nvPr/>
        </p:nvPicPr>
        <p:blipFill>
          <a:blip r:embed="rId3">
            <a:extLst>
              <a:ext uri="{28A0092B-C50C-407E-A947-70E740481C1C}">
                <a14:useLocalDpi xmlns:a14="http://schemas.microsoft.com/office/drawing/2010/main" val="0"/>
              </a:ext>
            </a:extLst>
          </a:blip>
          <a:srcRect/>
          <a:stretch>
            <a:fillRect/>
          </a:stretch>
        </p:blipFill>
        <p:spPr bwMode="auto">
          <a:xfrm>
            <a:off x="446553" y="2492896"/>
            <a:ext cx="2914650" cy="2588895"/>
          </a:xfrm>
          <a:prstGeom prst="rect">
            <a:avLst/>
          </a:prstGeom>
          <a:noFill/>
          <a:ln>
            <a:noFill/>
          </a:ln>
        </p:spPr>
      </p:pic>
    </p:spTree>
    <p:extLst>
      <p:ext uri="{BB962C8B-B14F-4D97-AF65-F5344CB8AC3E}">
        <p14:creationId xmlns:p14="http://schemas.microsoft.com/office/powerpoint/2010/main" val="39264615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JAVA</a:t>
            </a:r>
            <a:r>
              <a:rPr lang="it-IT" b="1" dirty="0"/>
              <a:t> Programlama Dili Genel </a:t>
            </a:r>
            <a:r>
              <a:rPr lang="it-IT" b="1" dirty="0" smtClean="0"/>
              <a:t>Yapısı</a:t>
            </a:r>
            <a:endParaRPr lang="tr-TR" b="1" dirty="0"/>
          </a:p>
        </p:txBody>
      </p:sp>
      <p:sp>
        <p:nvSpPr>
          <p:cNvPr id="7" name="Dikdörtgen 6"/>
          <p:cNvSpPr/>
          <p:nvPr/>
        </p:nvSpPr>
        <p:spPr>
          <a:xfrm>
            <a:off x="683568" y="1844824"/>
            <a:ext cx="6155382" cy="707886"/>
          </a:xfrm>
          <a:prstGeom prst="rect">
            <a:avLst/>
          </a:prstGeom>
        </p:spPr>
        <p:txBody>
          <a:bodyPr wrap="square">
            <a:spAutoFit/>
          </a:bodyPr>
          <a:lstStyle/>
          <a:p>
            <a:r>
              <a:rPr lang="tr-TR" sz="2000" dirty="0"/>
              <a:t>JAVA programlama dili temel olarak üç kısımdan oluşmaktadır.</a:t>
            </a:r>
          </a:p>
          <a:p>
            <a:endParaRPr lang="tr-TR" sz="2000" dirty="0"/>
          </a:p>
        </p:txBody>
      </p:sp>
      <p:pic>
        <p:nvPicPr>
          <p:cNvPr id="8" name="Picture 2" descr="http://www.webinmaster.com/wp-content/uploads/2012/08/jav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o 9"/>
          <p:cNvGraphicFramePr>
            <a:graphicFrameLocks noGrp="1"/>
          </p:cNvGraphicFramePr>
          <p:nvPr>
            <p:custDataLst>
              <p:tags r:id="rId1"/>
            </p:custDataLst>
            <p:extLst>
              <p:ext uri="{D42A27DB-BD31-4B8C-83A1-F6EECF244321}">
                <p14:modId xmlns:p14="http://schemas.microsoft.com/office/powerpoint/2010/main" val="898285956"/>
              </p:ext>
            </p:extLst>
          </p:nvPr>
        </p:nvGraphicFramePr>
        <p:xfrm>
          <a:off x="899593" y="2552710"/>
          <a:ext cx="6776206" cy="4038600"/>
        </p:xfrm>
        <a:graphic>
          <a:graphicData uri="http://schemas.openxmlformats.org/drawingml/2006/table">
            <a:tbl>
              <a:tblPr firstRow="1" firstCol="1" bandRow="1">
                <a:tableStyleId>{E8B1032C-EA38-4F05-BA0D-38AFFFC7BED3}</a:tableStyleId>
              </a:tblPr>
              <a:tblGrid>
                <a:gridCol w="2944587"/>
                <a:gridCol w="3831619"/>
              </a:tblGrid>
              <a:tr h="1045879">
                <a:tc>
                  <a:txBody>
                    <a:bodyPr/>
                    <a:lstStyle/>
                    <a:p>
                      <a:pPr indent="288290" algn="just">
                        <a:lnSpc>
                          <a:spcPct val="115000"/>
                        </a:lnSpc>
                        <a:spcAft>
                          <a:spcPts val="0"/>
                        </a:spcAft>
                      </a:pPr>
                      <a:r>
                        <a:rPr lang="tr-TR" sz="1400" kern="1200" dirty="0" err="1" smtClean="0">
                          <a:solidFill>
                            <a:schemeClr val="dk1"/>
                          </a:solidFill>
                          <a:latin typeface="+mn-lt"/>
                          <a:ea typeface="+mn-ea"/>
                          <a:cs typeface="+mn-cs"/>
                        </a:rPr>
                        <a:t>package</a:t>
                      </a:r>
                      <a:r>
                        <a:rPr lang="tr-TR" sz="1400" kern="1200" dirty="0" smtClean="0">
                          <a:solidFill>
                            <a:schemeClr val="dk1"/>
                          </a:solidFill>
                          <a:latin typeface="+mn-lt"/>
                          <a:ea typeface="+mn-ea"/>
                          <a:cs typeface="+mn-cs"/>
                        </a:rPr>
                        <a:t> javaapplication2;</a:t>
                      </a:r>
                    </a:p>
                    <a:p>
                      <a:pPr indent="288290" algn="just">
                        <a:lnSpc>
                          <a:spcPct val="115000"/>
                        </a:lnSpc>
                        <a:spcAft>
                          <a:spcPts val="0"/>
                        </a:spcAft>
                      </a:pPr>
                      <a:endParaRPr lang="tr-TR" sz="1400" kern="1200" dirty="0" smtClean="0">
                        <a:solidFill>
                          <a:schemeClr val="dk1"/>
                        </a:solidFill>
                        <a:latin typeface="+mn-lt"/>
                        <a:ea typeface="+mn-ea"/>
                        <a:cs typeface="+mn-cs"/>
                      </a:endParaRPr>
                    </a:p>
                    <a:p>
                      <a:pPr indent="288290" algn="just">
                        <a:lnSpc>
                          <a:spcPct val="115000"/>
                        </a:lnSpc>
                        <a:spcAft>
                          <a:spcPts val="0"/>
                        </a:spcAft>
                      </a:pPr>
                      <a:r>
                        <a:rPr lang="tr-TR" sz="1400" kern="1200" dirty="0" smtClean="0">
                          <a:solidFill>
                            <a:schemeClr val="dk1"/>
                          </a:solidFill>
                          <a:latin typeface="+mn-lt"/>
                          <a:ea typeface="+mn-ea"/>
                          <a:cs typeface="+mn-cs"/>
                        </a:rPr>
                        <a:t>……………</a:t>
                      </a:r>
                      <a:endParaRPr lang="tr-TR" sz="1400" kern="1200" dirty="0">
                        <a:solidFill>
                          <a:schemeClr val="dk1"/>
                        </a:solidFill>
                        <a:latin typeface="+mn-lt"/>
                        <a:ea typeface="+mn-ea"/>
                        <a:cs typeface="+mn-cs"/>
                      </a:endParaRPr>
                    </a:p>
                  </a:txBody>
                  <a:tcPr marL="68580" marR="68580" marT="0" marB="0">
                    <a:solidFill>
                      <a:schemeClr val="accent6">
                        <a:lumMod val="60000"/>
                        <a:lumOff val="40000"/>
                      </a:schemeClr>
                    </a:solidFill>
                  </a:tcPr>
                </a:tc>
                <a:tc>
                  <a:txBody>
                    <a:bodyPr/>
                    <a:lstStyle/>
                    <a:p>
                      <a:pPr indent="288290" algn="just">
                        <a:lnSpc>
                          <a:spcPct val="115000"/>
                        </a:lnSpc>
                        <a:spcAft>
                          <a:spcPts val="600"/>
                        </a:spcAft>
                      </a:pPr>
                      <a:r>
                        <a:rPr lang="tr-TR" sz="1400" b="0" kern="1200" dirty="0">
                          <a:solidFill>
                            <a:schemeClr val="dk1"/>
                          </a:solidFill>
                          <a:latin typeface="+mn-lt"/>
                          <a:ea typeface="+mn-ea"/>
                          <a:cs typeface="+mn-cs"/>
                        </a:rPr>
                        <a:t>Birinci kısım programın geliştirilmesi sırasında kullanılacak komutların bulunduğu </a:t>
                      </a:r>
                      <a:r>
                        <a:rPr lang="tr-TR" sz="1400" b="0" kern="1200" dirty="0" smtClean="0">
                          <a:solidFill>
                            <a:schemeClr val="dk1"/>
                          </a:solidFill>
                          <a:latin typeface="+mn-lt"/>
                          <a:ea typeface="+mn-ea"/>
                          <a:cs typeface="+mn-cs"/>
                        </a:rPr>
                        <a:t>paketlerin çağrıldığı </a:t>
                      </a:r>
                      <a:r>
                        <a:rPr lang="tr-TR" sz="1400" b="0" kern="1200" dirty="0">
                          <a:solidFill>
                            <a:schemeClr val="dk1"/>
                          </a:solidFill>
                          <a:latin typeface="+mn-lt"/>
                          <a:ea typeface="+mn-ea"/>
                          <a:cs typeface="+mn-cs"/>
                        </a:rPr>
                        <a:t>kısımdır.</a:t>
                      </a:r>
                    </a:p>
                  </a:txBody>
                  <a:tcPr marL="68580" marR="68580" marT="0" marB="0"/>
                </a:tc>
              </a:tr>
              <a:tr h="1045879">
                <a:tc>
                  <a:txBody>
                    <a:bodyPr/>
                    <a:lstStyle/>
                    <a:p>
                      <a:pPr indent="288290" algn="just">
                        <a:lnSpc>
                          <a:spcPct val="115000"/>
                        </a:lnSpc>
                        <a:spcAft>
                          <a:spcPts val="0"/>
                        </a:spcAft>
                      </a:pPr>
                      <a:r>
                        <a:rPr lang="en-US" sz="1400" kern="1200" dirty="0" smtClean="0">
                          <a:solidFill>
                            <a:schemeClr val="dk1"/>
                          </a:solidFill>
                          <a:latin typeface="+mn-lt"/>
                          <a:ea typeface="+mn-ea"/>
                          <a:cs typeface="+mn-cs"/>
                        </a:rPr>
                        <a:t>public class JavaApplication2 {</a:t>
                      </a:r>
                    </a:p>
                    <a:p>
                      <a:pPr indent="288290" algn="just">
                        <a:lnSpc>
                          <a:spcPct val="115000"/>
                        </a:lnSpc>
                        <a:spcAft>
                          <a:spcPts val="0"/>
                        </a:spcAft>
                      </a:pPr>
                      <a:endParaRPr lang="en-US" sz="1400" kern="1200" dirty="0" smtClean="0">
                        <a:solidFill>
                          <a:schemeClr val="dk1"/>
                        </a:solidFill>
                        <a:latin typeface="+mn-lt"/>
                        <a:ea typeface="+mn-ea"/>
                        <a:cs typeface="+mn-cs"/>
                      </a:endParaRPr>
                    </a:p>
                    <a:p>
                      <a:pPr indent="288290" algn="just">
                        <a:lnSpc>
                          <a:spcPct val="115000"/>
                        </a:lnSpc>
                        <a:spcAft>
                          <a:spcPts val="0"/>
                        </a:spcAft>
                      </a:pPr>
                      <a:r>
                        <a:rPr lang="tr-TR" sz="1400" kern="1200" dirty="0" smtClean="0">
                          <a:solidFill>
                            <a:schemeClr val="dk1"/>
                          </a:solidFill>
                          <a:latin typeface="+mn-lt"/>
                          <a:ea typeface="+mn-ea"/>
                          <a:cs typeface="+mn-cs"/>
                        </a:rPr>
                        <a:t>değişken listesi……….. </a:t>
                      </a:r>
                      <a:endParaRPr lang="tr-TR" sz="1400" kern="1200" dirty="0">
                        <a:solidFill>
                          <a:schemeClr val="dk1"/>
                        </a:solidFill>
                        <a:latin typeface="+mn-lt"/>
                        <a:ea typeface="+mn-ea"/>
                        <a:cs typeface="+mn-cs"/>
                      </a:endParaRPr>
                    </a:p>
                  </a:txBody>
                  <a:tcPr marL="68580" marR="68580" marT="0" marB="0">
                    <a:solidFill>
                      <a:schemeClr val="bg1"/>
                    </a:solidFill>
                  </a:tcPr>
                </a:tc>
                <a:tc>
                  <a:txBody>
                    <a:bodyPr/>
                    <a:lstStyle/>
                    <a:p>
                      <a:pPr indent="288290" algn="just">
                        <a:lnSpc>
                          <a:spcPct val="115000"/>
                        </a:lnSpc>
                        <a:spcAft>
                          <a:spcPts val="600"/>
                        </a:spcAft>
                      </a:pPr>
                      <a:r>
                        <a:rPr lang="tr-TR" sz="1400" kern="1200" dirty="0">
                          <a:solidFill>
                            <a:schemeClr val="dk1"/>
                          </a:solidFill>
                          <a:latin typeface="+mn-lt"/>
                          <a:ea typeface="+mn-ea"/>
                          <a:cs typeface="+mn-cs"/>
                        </a:rPr>
                        <a:t>İkinci kısım program içerisinde </a:t>
                      </a:r>
                      <a:r>
                        <a:rPr lang="tr-TR" sz="1400" kern="1200" dirty="0" smtClean="0">
                          <a:solidFill>
                            <a:schemeClr val="dk1"/>
                          </a:solidFill>
                          <a:latin typeface="+mn-lt"/>
                          <a:ea typeface="+mn-ea"/>
                          <a:cs typeface="+mn-cs"/>
                        </a:rPr>
                        <a:t>geçerli </a:t>
                      </a:r>
                      <a:r>
                        <a:rPr lang="tr-TR" sz="1400" kern="1200" dirty="0">
                          <a:solidFill>
                            <a:schemeClr val="dk1"/>
                          </a:solidFill>
                          <a:latin typeface="+mn-lt"/>
                          <a:ea typeface="+mn-ea"/>
                          <a:cs typeface="+mn-cs"/>
                        </a:rPr>
                        <a:t>olacak (değişken, sabit vb.) tanımlamaların yapıldığı kısımdır. (Global değişkenler)</a:t>
                      </a:r>
                    </a:p>
                  </a:txBody>
                  <a:tcPr marL="68580" marR="68580" marT="0" marB="0"/>
                </a:tc>
              </a:tr>
              <a:tr h="1946842">
                <a:tc>
                  <a:txBody>
                    <a:bodyPr/>
                    <a:lstStyle/>
                    <a:p>
                      <a:pPr indent="288290" algn="just">
                        <a:lnSpc>
                          <a:spcPct val="115000"/>
                        </a:lnSpc>
                        <a:spcAft>
                          <a:spcPts val="0"/>
                        </a:spcAft>
                      </a:pPr>
                      <a:r>
                        <a:rPr lang="en-US" sz="1400" kern="1200" dirty="0" smtClean="0">
                          <a:solidFill>
                            <a:schemeClr val="dk1"/>
                          </a:solidFill>
                          <a:latin typeface="+mn-lt"/>
                          <a:ea typeface="+mn-ea"/>
                          <a:cs typeface="+mn-cs"/>
                        </a:rPr>
                        <a:t>public static void main(String[] </a:t>
                      </a:r>
                      <a:r>
                        <a:rPr lang="en-US" sz="1400" kern="1200" dirty="0" err="1" smtClean="0">
                          <a:solidFill>
                            <a:schemeClr val="dk1"/>
                          </a:solidFill>
                          <a:latin typeface="+mn-lt"/>
                          <a:ea typeface="+mn-ea"/>
                          <a:cs typeface="+mn-cs"/>
                        </a:rPr>
                        <a:t>args</a:t>
                      </a:r>
                      <a:r>
                        <a:rPr lang="en-US" sz="1400" kern="1200" dirty="0" smtClean="0">
                          <a:solidFill>
                            <a:schemeClr val="dk1"/>
                          </a:solidFill>
                          <a:latin typeface="+mn-lt"/>
                          <a:ea typeface="+mn-ea"/>
                          <a:cs typeface="+mn-cs"/>
                        </a:rPr>
                        <a:t>) {</a:t>
                      </a:r>
                    </a:p>
                    <a:p>
                      <a:pPr indent="288290" algn="just">
                        <a:lnSpc>
                          <a:spcPct val="115000"/>
                        </a:lnSpc>
                        <a:spcAft>
                          <a:spcPts val="0"/>
                        </a:spcAft>
                      </a:pPr>
                      <a:r>
                        <a:rPr lang="en-US" sz="1400" kern="1200" dirty="0" smtClean="0">
                          <a:solidFill>
                            <a:schemeClr val="dk1"/>
                          </a:solidFill>
                          <a:latin typeface="+mn-lt"/>
                          <a:ea typeface="+mn-ea"/>
                          <a:cs typeface="+mn-cs"/>
                        </a:rPr>
                        <a:t>        </a:t>
                      </a:r>
                      <a:r>
                        <a:rPr lang="tr-TR" sz="1400" kern="1200" dirty="0" smtClean="0">
                          <a:solidFill>
                            <a:schemeClr val="dk1"/>
                          </a:solidFill>
                          <a:latin typeface="+mn-lt"/>
                          <a:ea typeface="+mn-ea"/>
                          <a:cs typeface="+mn-cs"/>
                        </a:rPr>
                        <a:t>……..(komutlar)</a:t>
                      </a:r>
                      <a:endParaRPr lang="en-US" sz="1400" kern="1200" dirty="0" smtClean="0">
                        <a:solidFill>
                          <a:schemeClr val="dk1"/>
                        </a:solidFill>
                        <a:latin typeface="+mn-lt"/>
                        <a:ea typeface="+mn-ea"/>
                        <a:cs typeface="+mn-cs"/>
                      </a:endParaRPr>
                    </a:p>
                    <a:p>
                      <a:pPr indent="288290" algn="just">
                        <a:lnSpc>
                          <a:spcPct val="115000"/>
                        </a:lnSpc>
                        <a:spcAft>
                          <a:spcPts val="0"/>
                        </a:spcAft>
                      </a:pPr>
                      <a:r>
                        <a:rPr lang="en-US" sz="1400" kern="1200" dirty="0" smtClean="0">
                          <a:solidFill>
                            <a:schemeClr val="dk1"/>
                          </a:solidFill>
                          <a:latin typeface="+mn-lt"/>
                          <a:ea typeface="+mn-ea"/>
                          <a:cs typeface="+mn-cs"/>
                        </a:rPr>
                        <a:t>    }</a:t>
                      </a:r>
                      <a:endParaRPr lang="tr-TR" sz="1400" kern="1200" dirty="0">
                        <a:solidFill>
                          <a:schemeClr val="dk1"/>
                        </a:solidFill>
                        <a:latin typeface="+mn-lt"/>
                        <a:ea typeface="+mn-ea"/>
                        <a:cs typeface="+mn-cs"/>
                      </a:endParaRPr>
                    </a:p>
                  </a:txBody>
                  <a:tcPr marL="68580" marR="68580" marT="0" marB="0">
                    <a:solidFill>
                      <a:schemeClr val="accent6">
                        <a:lumMod val="60000"/>
                        <a:lumOff val="40000"/>
                      </a:schemeClr>
                    </a:solidFill>
                  </a:tcPr>
                </a:tc>
                <a:tc>
                  <a:txBody>
                    <a:bodyPr/>
                    <a:lstStyle/>
                    <a:p>
                      <a:pPr indent="288290" algn="just">
                        <a:lnSpc>
                          <a:spcPct val="115000"/>
                        </a:lnSpc>
                        <a:spcAft>
                          <a:spcPts val="600"/>
                        </a:spcAft>
                      </a:pPr>
                      <a:r>
                        <a:rPr lang="tr-TR" sz="1400" kern="1200" dirty="0">
                          <a:solidFill>
                            <a:schemeClr val="dk1"/>
                          </a:solidFill>
                          <a:latin typeface="+mn-lt"/>
                          <a:ea typeface="+mn-ea"/>
                          <a:cs typeface="+mn-cs"/>
                        </a:rPr>
                        <a:t>Üçüncü kısım ise ana program kısmıdır. Ana program main isimli fonksiyon içerisinde gerçekleştirilir.  Ana program içerisinde problemin çözümü için kullanılacak (değişken, sabit vb. )tanımlamaların (Yerel değişkenlerin) yapıldığı, </a:t>
                      </a:r>
                      <a:r>
                        <a:rPr lang="tr-TR" sz="1400" kern="1200" dirty="0" smtClean="0">
                          <a:solidFill>
                            <a:schemeClr val="dk1"/>
                          </a:solidFill>
                          <a:latin typeface="+mn-lt"/>
                          <a:ea typeface="+mn-ea"/>
                          <a:cs typeface="+mn-cs"/>
                        </a:rPr>
                        <a:t>komutlar </a:t>
                      </a:r>
                      <a:r>
                        <a:rPr lang="tr-TR" sz="1400" kern="1200" dirty="0">
                          <a:solidFill>
                            <a:schemeClr val="dk1"/>
                          </a:solidFill>
                          <a:latin typeface="+mn-lt"/>
                          <a:ea typeface="+mn-ea"/>
                          <a:cs typeface="+mn-cs"/>
                        </a:rPr>
                        <a:t>yer alır.</a:t>
                      </a:r>
                    </a:p>
                    <a:p>
                      <a:pPr indent="288290" algn="just">
                        <a:lnSpc>
                          <a:spcPct val="115000"/>
                        </a:lnSpc>
                        <a:spcAft>
                          <a:spcPts val="600"/>
                        </a:spcAft>
                      </a:pPr>
                      <a:r>
                        <a:rPr lang="tr-TR" sz="1400" kern="1200" dirty="0">
                          <a:solidFill>
                            <a:schemeClr val="dk1"/>
                          </a:solidFill>
                          <a:latin typeface="+mn-lt"/>
                          <a:ea typeface="+mn-ea"/>
                          <a:cs typeface="+mn-cs"/>
                        </a:rPr>
                        <a:t> </a:t>
                      </a:r>
                    </a:p>
                  </a:txBody>
                  <a:tcPr marL="68580" marR="68580" marT="0" marB="0"/>
                </a:tc>
              </a:tr>
            </a:tbl>
          </a:graphicData>
        </a:graphic>
      </p:graphicFrame>
    </p:spTree>
    <p:extLst>
      <p:ext uri="{BB962C8B-B14F-4D97-AF65-F5344CB8AC3E}">
        <p14:creationId xmlns:p14="http://schemas.microsoft.com/office/powerpoint/2010/main" val="8842329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JAVA</a:t>
            </a:r>
            <a:r>
              <a:rPr lang="it-IT" b="1" dirty="0"/>
              <a:t> Programlama Dili Genel </a:t>
            </a:r>
            <a:r>
              <a:rPr lang="it-IT" b="1" dirty="0" smtClean="0"/>
              <a:t>Yapısı</a:t>
            </a:r>
            <a:endParaRPr lang="tr-TR" b="1" dirty="0"/>
          </a:p>
        </p:txBody>
      </p:sp>
      <p:sp>
        <p:nvSpPr>
          <p:cNvPr id="7" name="Dikdörtgen 6"/>
          <p:cNvSpPr/>
          <p:nvPr/>
        </p:nvSpPr>
        <p:spPr>
          <a:xfrm>
            <a:off x="683568" y="1844824"/>
            <a:ext cx="6155382" cy="4708981"/>
          </a:xfrm>
          <a:prstGeom prst="rect">
            <a:avLst/>
          </a:prstGeom>
        </p:spPr>
        <p:txBody>
          <a:bodyPr wrap="square">
            <a:spAutoFit/>
          </a:bodyPr>
          <a:lstStyle/>
          <a:p>
            <a:pPr marL="285750" lvl="0" indent="-285750">
              <a:buFont typeface="Arial" pitchFamily="34" charset="0"/>
              <a:buChar char="•"/>
            </a:pPr>
            <a:r>
              <a:rPr lang="tr-TR" sz="2000" dirty="0"/>
              <a:t>Her Java programında mutlaka bir adet main fonksiyonu bulunmalıdır.</a:t>
            </a:r>
          </a:p>
          <a:p>
            <a:pPr marL="285750" lvl="0" indent="-285750">
              <a:buFont typeface="Arial" pitchFamily="34" charset="0"/>
              <a:buChar char="•"/>
            </a:pPr>
            <a:r>
              <a:rPr lang="tr-TR" sz="2000" dirty="0"/>
              <a:t>Main </a:t>
            </a:r>
            <a:r>
              <a:rPr lang="tr-TR" sz="2000" dirty="0" err="1"/>
              <a:t>fonsiyonu</a:t>
            </a:r>
            <a:r>
              <a:rPr lang="tr-TR" sz="2000" dirty="0"/>
              <a:t>  “{“  ile başlar ve “}” ile biter.</a:t>
            </a:r>
          </a:p>
          <a:p>
            <a:pPr marL="285750" lvl="0" indent="-285750">
              <a:buFont typeface="Arial" pitchFamily="34" charset="0"/>
              <a:buChar char="•"/>
            </a:pPr>
            <a:r>
              <a:rPr lang="tr-TR" sz="2000" dirty="0"/>
              <a:t>Her “{“  “}” (süslü parantez) arasında yazılan komutlar, komut grubunu temsil eder.</a:t>
            </a:r>
          </a:p>
          <a:p>
            <a:pPr marL="285750" lvl="0" indent="-285750">
              <a:buFont typeface="Arial" pitchFamily="34" charset="0"/>
              <a:buChar char="•"/>
            </a:pPr>
            <a:r>
              <a:rPr lang="tr-TR" sz="2000" dirty="0"/>
              <a:t>Her komut “;” ile sonlanmalıdır. </a:t>
            </a:r>
          </a:p>
          <a:p>
            <a:pPr marL="285750" lvl="0" indent="-285750">
              <a:buFont typeface="Arial" pitchFamily="34" charset="0"/>
              <a:buChar char="•"/>
            </a:pPr>
            <a:r>
              <a:rPr lang="tr-TR" sz="2000" dirty="0"/>
              <a:t>Java programlama dili büyük küçük harf duyarlıdır.</a:t>
            </a:r>
          </a:p>
          <a:p>
            <a:pPr marL="285750" lvl="0" indent="-285750">
              <a:buFont typeface="Arial" pitchFamily="34" charset="0"/>
              <a:buChar char="•"/>
            </a:pPr>
            <a:r>
              <a:rPr lang="tr-TR" sz="2000" dirty="0"/>
              <a:t>Java programlama dili İngiliz alfabesini desteklemektedir. </a:t>
            </a:r>
          </a:p>
          <a:p>
            <a:pPr marL="285750" lvl="0" indent="-285750">
              <a:buFont typeface="Arial" pitchFamily="34" charset="0"/>
              <a:buChar char="•"/>
            </a:pPr>
            <a:endParaRPr lang="tr-TR" sz="2000" dirty="0"/>
          </a:p>
          <a:p>
            <a:pPr marL="285750" lvl="0" indent="-285750">
              <a:buFont typeface="Arial" pitchFamily="34" charset="0"/>
              <a:buChar char="•"/>
            </a:pPr>
            <a:r>
              <a:rPr lang="tr-TR" sz="2000" dirty="0"/>
              <a:t>Java programlama dilinde birden fazla boşluk tek boşluk olarak algılanacaktır.</a:t>
            </a:r>
          </a:p>
          <a:p>
            <a:pPr marL="285750" lvl="0" indent="-285750">
              <a:buFont typeface="Arial" pitchFamily="34" charset="0"/>
              <a:buChar char="•"/>
            </a:pPr>
            <a:endParaRPr lang="tr-TR" sz="2000" dirty="0"/>
          </a:p>
          <a:p>
            <a:pPr marL="285750" lvl="0" indent="-285750">
              <a:buFont typeface="Arial" pitchFamily="34" charset="0"/>
              <a:buChar char="•"/>
            </a:pPr>
            <a:r>
              <a:rPr lang="tr-TR" sz="2000" dirty="0"/>
              <a:t>Açıklama satırı eklemek için tek açıklama satırı oluşturmak için // sembolleri,  çok satırlı açıklama satırı eklemek için /*…. */ sembolleri eklenir.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6300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it-IT" b="1" dirty="0"/>
              <a:t>Tanımlamalar</a:t>
            </a:r>
            <a:endParaRPr lang="tr-TR" b="1" dirty="0"/>
          </a:p>
        </p:txBody>
      </p:sp>
      <p:sp>
        <p:nvSpPr>
          <p:cNvPr id="7" name="Dikdörtgen 6"/>
          <p:cNvSpPr/>
          <p:nvPr/>
        </p:nvSpPr>
        <p:spPr>
          <a:xfrm>
            <a:off x="679523" y="2420888"/>
            <a:ext cx="6155382" cy="2554545"/>
          </a:xfrm>
          <a:prstGeom prst="rect">
            <a:avLst/>
          </a:prstGeom>
        </p:spPr>
        <p:txBody>
          <a:bodyPr wrap="square">
            <a:spAutoFit/>
          </a:bodyPr>
          <a:lstStyle/>
          <a:p>
            <a:pPr marL="285750" lvl="0" indent="-285750">
              <a:buFont typeface="Arial" pitchFamily="34" charset="0"/>
              <a:buChar char="•"/>
            </a:pPr>
            <a:r>
              <a:rPr lang="tr-TR" sz="2000" dirty="0"/>
              <a:t>Tanımlama isimleri İngiliz </a:t>
            </a:r>
            <a:r>
              <a:rPr lang="tr-TR" sz="2000" dirty="0" err="1"/>
              <a:t>alfesinin</a:t>
            </a:r>
            <a:r>
              <a:rPr lang="tr-TR" sz="2000" dirty="0"/>
              <a:t> karakterlerini kullanır.</a:t>
            </a:r>
          </a:p>
          <a:p>
            <a:pPr marL="285750" lvl="0" indent="-285750">
              <a:buFont typeface="Arial" pitchFamily="34" charset="0"/>
              <a:buChar char="•"/>
            </a:pPr>
            <a:r>
              <a:rPr lang="tr-TR" sz="2000" dirty="0"/>
              <a:t>Tanımlama isimleri “_” veya harflerden oluşmalıdır.</a:t>
            </a:r>
          </a:p>
          <a:p>
            <a:pPr marL="285750" lvl="0" indent="-285750">
              <a:buFont typeface="Arial" pitchFamily="34" charset="0"/>
              <a:buChar char="•"/>
            </a:pPr>
            <a:r>
              <a:rPr lang="tr-TR" sz="2000" dirty="0"/>
              <a:t>İlk karakterden sonraki karakterler sayısal değer olabilir.</a:t>
            </a:r>
          </a:p>
          <a:p>
            <a:pPr marL="285750" lvl="0" indent="-285750">
              <a:buFont typeface="Arial" pitchFamily="34" charset="0"/>
              <a:buChar char="•"/>
            </a:pPr>
            <a:r>
              <a:rPr lang="tr-TR" sz="2000" dirty="0"/>
              <a:t>Birden fazla kelimeden oluşan tanımlama isimleri arasına boşluk bırakılmaz.</a:t>
            </a:r>
          </a:p>
          <a:p>
            <a:pPr marL="285750" lvl="0" indent="-285750">
              <a:buFont typeface="Arial" pitchFamily="34" charset="0"/>
              <a:buChar char="•"/>
            </a:pPr>
            <a:r>
              <a:rPr lang="tr-TR" sz="2000" dirty="0"/>
              <a:t>Büyük harf ve küçük harf yazımlarına dikkat edilmelidir.</a:t>
            </a:r>
          </a:p>
          <a:p>
            <a:pPr marL="285750" lvl="0" indent="-285750">
              <a:buFont typeface="Arial" pitchFamily="34" charset="0"/>
              <a:buChar char="•"/>
            </a:pPr>
            <a:r>
              <a:rPr lang="tr-TR" sz="2000" dirty="0"/>
              <a:t>Java programlama dilinin kullandığı komut, ifade ve anahtarlar Tanımlama ismi olarak kullanılamazlar.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3228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Java Programlama Dili</a:t>
            </a:r>
            <a:endParaRPr lang="tr-TR" altLang="tr-TR" noProof="1"/>
          </a:p>
        </p:txBody>
      </p:sp>
      <p:sp>
        <p:nvSpPr>
          <p:cNvPr id="7" name="Dikdörtgen 6"/>
          <p:cNvSpPr/>
          <p:nvPr/>
        </p:nvSpPr>
        <p:spPr>
          <a:xfrm>
            <a:off x="445903" y="1700808"/>
            <a:ext cx="6851104" cy="4401205"/>
          </a:xfrm>
          <a:prstGeom prst="rect">
            <a:avLst/>
          </a:prstGeom>
        </p:spPr>
        <p:txBody>
          <a:bodyPr wrap="square">
            <a:spAutoFit/>
          </a:bodyPr>
          <a:lstStyle/>
          <a:p>
            <a:r>
              <a:rPr lang="tr-TR" sz="2000" dirty="0"/>
              <a:t>Java SUN bilgisayar şirketince orijinal olarak elektrikli ev araçlarının (mikrodalga fırınları, buzdolapları</a:t>
            </a:r>
            <a:r>
              <a:rPr lang="tr-TR" sz="2000" dirty="0" smtClean="0"/>
              <a:t>,  televizyonlar</a:t>
            </a:r>
            <a:r>
              <a:rPr lang="tr-TR" sz="2000" dirty="0"/>
              <a:t>, uzaktan kumanda cihazları vs.) birbiriyle haberleşmesini sağlamayı amaçlayan bir </a:t>
            </a:r>
            <a:r>
              <a:rPr lang="tr-TR" sz="2000" dirty="0" smtClean="0"/>
              <a:t>proje içerisinde </a:t>
            </a:r>
            <a:r>
              <a:rPr lang="tr-TR" sz="2000" dirty="0"/>
              <a:t>1991 yılında geliştirilmeye başlandı</a:t>
            </a:r>
            <a:r>
              <a:rPr lang="tr-TR" sz="2000" dirty="0" smtClean="0"/>
              <a:t>.</a:t>
            </a:r>
          </a:p>
          <a:p>
            <a:endParaRPr lang="tr-TR" sz="2000" dirty="0"/>
          </a:p>
          <a:p>
            <a:r>
              <a:rPr lang="tr-TR" sz="2000" dirty="0"/>
              <a:t>OAK olarak konulan programlama dili daha sonra bu isimde başka bir programlama dili </a:t>
            </a:r>
            <a:r>
              <a:rPr lang="tr-TR" sz="2000" dirty="0" smtClean="0"/>
              <a:t>olduğu keşfedilince</a:t>
            </a:r>
            <a:r>
              <a:rPr lang="tr-TR" sz="2000" dirty="0"/>
              <a:t>, o anda kahve içen programlama grubu tarafından kahve markasından esinlenerek Java </a:t>
            </a:r>
            <a:r>
              <a:rPr lang="tr-TR" sz="2000" dirty="0" smtClean="0"/>
              <a:t>olarak değiştirildi.</a:t>
            </a:r>
          </a:p>
          <a:p>
            <a:endParaRPr lang="tr-TR" sz="2000" dirty="0"/>
          </a:p>
          <a:p>
            <a:r>
              <a:rPr lang="tr-TR" sz="2000" dirty="0"/>
              <a:t>1993 Yılında internet büyük bir atılım göstererek bütün dünyaya yayılmaya başladı. Java’nın Dinamik </a:t>
            </a:r>
            <a:r>
              <a:rPr lang="tr-TR" sz="2000" dirty="0" smtClean="0"/>
              <a:t>Web sayfaları </a:t>
            </a:r>
            <a:r>
              <a:rPr lang="tr-TR" sz="2000" dirty="0"/>
              <a:t>hazırlamadaki büyük potansiyelini gören SUN şirketi projeyi bu tarafa yönlendirdi ve bu </a:t>
            </a:r>
            <a:r>
              <a:rPr lang="tr-TR" sz="2000" dirty="0" smtClean="0"/>
              <a:t>Java’ya yeni </a:t>
            </a:r>
            <a:r>
              <a:rPr lang="tr-TR" sz="2000" dirty="0"/>
              <a:t>bir canlılık ve yaşama umudu sağladı</a:t>
            </a:r>
            <a:r>
              <a:rPr lang="tr-TR" sz="2000" dirty="0" smtClean="0"/>
              <a:t>.</a:t>
            </a:r>
            <a:endParaRPr lang="tr-TR" sz="2000"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3921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Ayırıcılar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27" y="2078360"/>
            <a:ext cx="6430923"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6979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Değişkenler</a:t>
            </a:r>
          </a:p>
        </p:txBody>
      </p:sp>
      <p:sp>
        <p:nvSpPr>
          <p:cNvPr id="7" name="Dikdörtgen 6"/>
          <p:cNvSpPr/>
          <p:nvPr/>
        </p:nvSpPr>
        <p:spPr>
          <a:xfrm>
            <a:off x="679522" y="1916832"/>
            <a:ext cx="6628781" cy="4708981"/>
          </a:xfrm>
          <a:prstGeom prst="rect">
            <a:avLst/>
          </a:prstGeom>
        </p:spPr>
        <p:txBody>
          <a:bodyPr wrap="square">
            <a:spAutoFit/>
          </a:bodyPr>
          <a:lstStyle/>
          <a:p>
            <a:r>
              <a:rPr lang="tr-TR" sz="2000" dirty="0"/>
              <a:t>Program içesinde kullanılacak veriyi bellekte saklamak için belleğin bulunduğu program içerisinde değişkenler ile temsil edilir. </a:t>
            </a:r>
            <a:endParaRPr lang="tr-TR" sz="2000" dirty="0" smtClean="0"/>
          </a:p>
          <a:p>
            <a:endParaRPr lang="tr-TR" sz="2000" dirty="0"/>
          </a:p>
          <a:p>
            <a:r>
              <a:rPr lang="tr-TR" sz="2000" dirty="0"/>
              <a:t>Bir tanıtıcı, tür ve kapsam birleşerek bir değişkeni tanımlayabilir.  </a:t>
            </a:r>
            <a:endParaRPr lang="tr-TR" sz="2000" dirty="0" smtClean="0"/>
          </a:p>
          <a:p>
            <a:endParaRPr lang="tr-TR" sz="2000" dirty="0"/>
          </a:p>
          <a:p>
            <a:r>
              <a:rPr lang="tr-TR" sz="2000" dirty="0" smtClean="0"/>
              <a:t>Değişkenlerinizi </a:t>
            </a:r>
            <a:r>
              <a:rPr lang="tr-TR" sz="2000" dirty="0"/>
              <a:t>bildirdiğiniz yere bağlı olarak, geçici bir kapsam için yerel olabilir ya da sınıftaki tüm yöntemlere erişebilen örnek değişkenler olabilir.  Yerel kapsamlar küme parantezi ile gösterilir.</a:t>
            </a:r>
          </a:p>
          <a:p>
            <a:endParaRPr lang="tr-TR" sz="2000" dirty="0" smtClean="0"/>
          </a:p>
          <a:p>
            <a:r>
              <a:rPr lang="tr-TR" sz="2000" dirty="0" smtClean="0"/>
              <a:t>Bir </a:t>
            </a:r>
            <a:r>
              <a:rPr lang="tr-TR" sz="2000" dirty="0"/>
              <a:t>değişken aşağıdaki şekilde ifade edilebilir:</a:t>
            </a:r>
          </a:p>
          <a:p>
            <a:endParaRPr lang="tr-TR" sz="2000" dirty="0" smtClean="0"/>
          </a:p>
          <a:p>
            <a:r>
              <a:rPr lang="tr-TR" sz="2000" i="1" dirty="0" smtClean="0"/>
              <a:t>Tür </a:t>
            </a:r>
            <a:r>
              <a:rPr lang="tr-TR" sz="2000" i="1" dirty="0"/>
              <a:t>tanıtıcı[ = değer][,tanıtıcı[= değer]...];</a:t>
            </a:r>
          </a:p>
          <a:p>
            <a:endParaRPr lang="tr-TR" sz="2000" dirty="0" smtClean="0"/>
          </a:p>
          <a:p>
            <a:r>
              <a:rPr lang="tr-TR" sz="2000" dirty="0" smtClean="0"/>
              <a:t>Tür </a:t>
            </a:r>
            <a:r>
              <a:rPr lang="tr-TR" sz="2000" dirty="0" err="1"/>
              <a:t>byte</a:t>
            </a:r>
            <a:r>
              <a:rPr lang="tr-TR" sz="2000" dirty="0"/>
              <a:t>, </a:t>
            </a:r>
            <a:r>
              <a:rPr lang="tr-TR" sz="2000" dirty="0" err="1"/>
              <a:t>short</a:t>
            </a:r>
            <a:r>
              <a:rPr lang="tr-TR" sz="2000" dirty="0"/>
              <a:t>, </a:t>
            </a:r>
            <a:r>
              <a:rPr lang="tr-TR" sz="2000" dirty="0" err="1"/>
              <a:t>int</a:t>
            </a:r>
            <a:r>
              <a:rPr lang="tr-TR" sz="2000" dirty="0"/>
              <a:t>, </a:t>
            </a:r>
            <a:r>
              <a:rPr lang="tr-TR" sz="2000" dirty="0" err="1"/>
              <a:t>long</a:t>
            </a:r>
            <a:r>
              <a:rPr lang="tr-TR" sz="2000" dirty="0"/>
              <a:t>, </a:t>
            </a:r>
            <a:r>
              <a:rPr lang="tr-TR" sz="2000" dirty="0" err="1"/>
              <a:t>char</a:t>
            </a:r>
            <a:r>
              <a:rPr lang="tr-TR" sz="2000" dirty="0"/>
              <a:t>, </a:t>
            </a:r>
            <a:r>
              <a:rPr lang="tr-TR" sz="2000" dirty="0" err="1"/>
              <a:t>float</a:t>
            </a:r>
            <a:r>
              <a:rPr lang="tr-TR" sz="2000" dirty="0"/>
              <a:t>, </a:t>
            </a:r>
            <a:r>
              <a:rPr lang="tr-TR" sz="2000" dirty="0" err="1"/>
              <a:t>double</a:t>
            </a:r>
            <a:r>
              <a:rPr lang="tr-TR" sz="2000" dirty="0"/>
              <a:t> ve </a:t>
            </a:r>
            <a:r>
              <a:rPr lang="tr-TR" sz="2000" dirty="0" err="1"/>
              <a:t>boolean</a:t>
            </a:r>
            <a:r>
              <a:rPr lang="tr-TR" sz="2000" dirty="0"/>
              <a:t> değer ya da bir sınıf veya arabirimin adı olabilir.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0350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Veri Türleri</a:t>
            </a:r>
          </a:p>
        </p:txBody>
      </p:sp>
      <p:sp>
        <p:nvSpPr>
          <p:cNvPr id="7" name="Dikdörtgen 6"/>
          <p:cNvSpPr/>
          <p:nvPr/>
        </p:nvSpPr>
        <p:spPr>
          <a:xfrm>
            <a:off x="679522" y="1916832"/>
            <a:ext cx="6628781" cy="2246769"/>
          </a:xfrm>
          <a:prstGeom prst="rect">
            <a:avLst/>
          </a:prstGeom>
        </p:spPr>
        <p:txBody>
          <a:bodyPr wrap="square">
            <a:spAutoFit/>
          </a:bodyPr>
          <a:lstStyle/>
          <a:p>
            <a:r>
              <a:rPr lang="tr-TR" sz="2000" dirty="0"/>
              <a:t>Programlama dillerinde kullanılan değişkenlerin veri türlerinin değişken kullanılmadan önce belirtilmesi gerekmektedir. </a:t>
            </a:r>
            <a:endParaRPr lang="tr-TR" sz="2000" dirty="0" smtClean="0"/>
          </a:p>
          <a:p>
            <a:endParaRPr lang="tr-TR" sz="2000" dirty="0"/>
          </a:p>
          <a:p>
            <a:r>
              <a:rPr lang="tr-TR" sz="2000" dirty="0" smtClean="0"/>
              <a:t>Java’da </a:t>
            </a:r>
            <a:r>
              <a:rPr lang="tr-TR" sz="2000" dirty="0"/>
              <a:t>sekiz basit tür yer almaktadır:  </a:t>
            </a:r>
            <a:r>
              <a:rPr lang="tr-TR" sz="2000" dirty="0" err="1"/>
              <a:t>byte,short</a:t>
            </a:r>
            <a:r>
              <a:rPr lang="tr-TR" sz="2000" dirty="0"/>
              <a:t>, </a:t>
            </a:r>
            <a:r>
              <a:rPr lang="tr-TR" sz="2000" dirty="0" err="1"/>
              <a:t>int</a:t>
            </a:r>
            <a:r>
              <a:rPr lang="tr-TR" sz="2000" dirty="0"/>
              <a:t>, </a:t>
            </a:r>
            <a:r>
              <a:rPr lang="tr-TR" sz="2000" dirty="0" err="1"/>
              <a:t>long</a:t>
            </a:r>
            <a:r>
              <a:rPr lang="tr-TR" sz="2000" dirty="0"/>
              <a:t> </a:t>
            </a:r>
            <a:r>
              <a:rPr lang="tr-TR" sz="2000" dirty="0" err="1"/>
              <a:t>char</a:t>
            </a:r>
            <a:r>
              <a:rPr lang="tr-TR" sz="2000" dirty="0"/>
              <a:t>, </a:t>
            </a:r>
            <a:r>
              <a:rPr lang="tr-TR" sz="2000" dirty="0" err="1"/>
              <a:t>float</a:t>
            </a:r>
            <a:r>
              <a:rPr lang="tr-TR" sz="2000" dirty="0"/>
              <a:t>, </a:t>
            </a:r>
            <a:r>
              <a:rPr lang="tr-TR" sz="2000" dirty="0" err="1"/>
              <a:t>double</a:t>
            </a:r>
            <a:r>
              <a:rPr lang="tr-TR" sz="2000" dirty="0"/>
              <a:t> ve </a:t>
            </a:r>
            <a:r>
              <a:rPr lang="tr-TR" sz="2000" dirty="0" err="1"/>
              <a:t>boolean</a:t>
            </a:r>
            <a:r>
              <a:rPr lang="tr-TR" sz="2000" dirty="0"/>
              <a:t>.  Bunlar dört ana grupta </a:t>
            </a:r>
            <a:r>
              <a:rPr lang="tr-TR" sz="2000" dirty="0" smtClean="0"/>
              <a:t>toplanmaktadır</a:t>
            </a:r>
            <a:r>
              <a:rPr lang="tr-TR" sz="2000" dirty="0"/>
              <a:t>: </a:t>
            </a:r>
            <a:endParaRPr lang="tr-TR" sz="2000" dirty="0" smtClean="0"/>
          </a:p>
          <a:p>
            <a:endParaRPr lang="tr-TR" sz="2000" dirty="0"/>
          </a:p>
          <a:p>
            <a:r>
              <a:rPr lang="tr-TR" sz="2000" dirty="0" smtClean="0"/>
              <a:t>Tamsayılar</a:t>
            </a:r>
            <a:r>
              <a:rPr lang="tr-TR" sz="2000" dirty="0"/>
              <a:t>, Ondalık Sayılar, Karakterler ve Mantıksal veri türleri</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8955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smtClean="0"/>
              <a:t>Tamsayılar</a:t>
            </a:r>
            <a:endParaRPr lang="tr-TR" dirty="0"/>
          </a:p>
        </p:txBody>
      </p:sp>
      <p:sp>
        <p:nvSpPr>
          <p:cNvPr id="7" name="Dikdörtgen 6"/>
          <p:cNvSpPr/>
          <p:nvPr/>
        </p:nvSpPr>
        <p:spPr>
          <a:xfrm>
            <a:off x="679522" y="1916832"/>
            <a:ext cx="6628781" cy="400110"/>
          </a:xfrm>
          <a:prstGeom prst="rect">
            <a:avLst/>
          </a:prstGeom>
        </p:spPr>
        <p:txBody>
          <a:bodyPr wrap="square">
            <a:spAutoFit/>
          </a:bodyPr>
          <a:lstStyle/>
          <a:p>
            <a:r>
              <a:rPr lang="tr-TR" sz="2000" dirty="0" err="1" smtClean="0"/>
              <a:t>byte,short</a:t>
            </a:r>
            <a:r>
              <a:rPr lang="tr-TR" sz="2000" dirty="0"/>
              <a:t>, </a:t>
            </a:r>
            <a:r>
              <a:rPr lang="tr-TR" sz="2000" dirty="0" err="1"/>
              <a:t>int</a:t>
            </a:r>
            <a:r>
              <a:rPr lang="tr-TR" sz="2000" dirty="0"/>
              <a:t> ve </a:t>
            </a:r>
            <a:r>
              <a:rPr lang="tr-TR" sz="2000" dirty="0" err="1"/>
              <a:t>long</a:t>
            </a:r>
            <a:r>
              <a:rPr lang="tr-TR" sz="2000" dirty="0"/>
              <a:t> </a:t>
            </a:r>
            <a:r>
              <a:rPr lang="tr-TR" sz="2000" dirty="0" err="1"/>
              <a:t>tamdeğerlisayılardır</a:t>
            </a:r>
            <a:r>
              <a:rPr lang="tr-TR" sz="2000" dirty="0"/>
              <a:t>.</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81" y="3645024"/>
            <a:ext cx="6016687" cy="151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1798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Ondalık Sayılar</a:t>
            </a:r>
            <a:endParaRPr lang="tr-TR" dirty="0"/>
          </a:p>
        </p:txBody>
      </p:sp>
      <p:sp>
        <p:nvSpPr>
          <p:cNvPr id="7" name="Dikdörtgen 6"/>
          <p:cNvSpPr/>
          <p:nvPr/>
        </p:nvSpPr>
        <p:spPr>
          <a:xfrm>
            <a:off x="694026" y="1916832"/>
            <a:ext cx="6628781" cy="400110"/>
          </a:xfrm>
          <a:prstGeom prst="rect">
            <a:avLst/>
          </a:prstGeom>
        </p:spPr>
        <p:txBody>
          <a:bodyPr wrap="square">
            <a:spAutoFit/>
          </a:bodyPr>
          <a:lstStyle/>
          <a:p>
            <a:r>
              <a:rPr lang="tr-TR" sz="2000" dirty="0" err="1"/>
              <a:t>float</a:t>
            </a:r>
            <a:r>
              <a:rPr lang="tr-TR" sz="2000" dirty="0"/>
              <a:t> ve </a:t>
            </a:r>
            <a:r>
              <a:rPr lang="tr-TR" sz="2000" dirty="0" err="1"/>
              <a:t>double</a:t>
            </a:r>
            <a:r>
              <a:rPr lang="tr-TR" sz="2000" dirty="0"/>
              <a:t> ondalık sayıları gösterir.</a:t>
            </a:r>
            <a:endParaRPr lang="tr-TR" sz="2000" dirty="0">
              <a:latin typeface="Calibri"/>
              <a:ea typeface="Calibri"/>
              <a:cs typeface="Times New Roman"/>
            </a:endParaRP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98" y="3443965"/>
            <a:ext cx="6036051" cy="156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60421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Karakterler</a:t>
            </a:r>
            <a:endParaRPr lang="tr-TR" dirty="0"/>
          </a:p>
        </p:txBody>
      </p:sp>
      <p:sp>
        <p:nvSpPr>
          <p:cNvPr id="7" name="Dikdörtgen 6"/>
          <p:cNvSpPr/>
          <p:nvPr/>
        </p:nvSpPr>
        <p:spPr>
          <a:xfrm>
            <a:off x="694026" y="1916832"/>
            <a:ext cx="6628781" cy="3785652"/>
          </a:xfrm>
          <a:prstGeom prst="rect">
            <a:avLst/>
          </a:prstGeom>
        </p:spPr>
        <p:txBody>
          <a:bodyPr wrap="square">
            <a:spAutoFit/>
          </a:bodyPr>
          <a:lstStyle/>
          <a:p>
            <a:r>
              <a:rPr lang="tr-TR" sz="2000" dirty="0"/>
              <a:t>Java bir dizilimdeki karakterleri göstermek için Unicode kullandığı için, </a:t>
            </a:r>
            <a:r>
              <a:rPr lang="tr-TR" sz="2000" dirty="0" err="1"/>
              <a:t>char</a:t>
            </a:r>
            <a:r>
              <a:rPr lang="tr-TR" sz="2000" dirty="0"/>
              <a:t> türü işaretsiz 16 bitten oluşur ve uluslararası karakter setini depolamak için kullanılır.  Bir </a:t>
            </a:r>
            <a:r>
              <a:rPr lang="tr-TR" sz="2000" dirty="0" err="1"/>
              <a:t>char’ın</a:t>
            </a:r>
            <a:r>
              <a:rPr lang="tr-TR" sz="2000" dirty="0"/>
              <a:t> aralığı 0 ile 65536 arasıdır.  </a:t>
            </a:r>
            <a:endParaRPr lang="tr-TR" sz="2000" dirty="0" smtClean="0"/>
          </a:p>
          <a:p>
            <a:endParaRPr lang="tr-TR" sz="2000" dirty="0"/>
          </a:p>
          <a:p>
            <a:r>
              <a:rPr lang="tr-TR" sz="2000" dirty="0" smtClean="0"/>
              <a:t>Negatif </a:t>
            </a:r>
            <a:r>
              <a:rPr lang="tr-TR" sz="2000" dirty="0"/>
              <a:t>karakter yoktur.  ASCII olarak bilinen standart karakter setinin aralığı 0 ile 127 arasıdır.</a:t>
            </a:r>
          </a:p>
          <a:p>
            <a:endParaRPr lang="tr-TR" sz="2000" dirty="0" smtClean="0"/>
          </a:p>
          <a:p>
            <a:r>
              <a:rPr lang="tr-TR" sz="2000" dirty="0" err="1" smtClean="0"/>
              <a:t>char</a:t>
            </a:r>
            <a:r>
              <a:rPr lang="tr-TR" sz="2000" dirty="0" smtClean="0"/>
              <a:t> </a:t>
            </a:r>
            <a:r>
              <a:rPr lang="tr-TR" sz="2000" dirty="0"/>
              <a:t>bildirimlerine örnekler aşağıda verilmektedir:</a:t>
            </a:r>
          </a:p>
          <a:p>
            <a:r>
              <a:rPr lang="tr-TR" sz="2000" dirty="0" err="1"/>
              <a:t>char</a:t>
            </a:r>
            <a:r>
              <a:rPr lang="tr-TR" sz="2000" dirty="0"/>
              <a:t> c;</a:t>
            </a:r>
          </a:p>
          <a:p>
            <a:r>
              <a:rPr lang="tr-TR" sz="2000" dirty="0" err="1"/>
              <a:t>char</a:t>
            </a:r>
            <a:r>
              <a:rPr lang="tr-TR" sz="2000" dirty="0"/>
              <a:t> c2 = 0xf132;</a:t>
            </a:r>
          </a:p>
          <a:p>
            <a:r>
              <a:rPr lang="tr-TR" sz="2000" dirty="0" err="1"/>
              <a:t>char</a:t>
            </a:r>
            <a:r>
              <a:rPr lang="tr-TR" sz="2000" dirty="0"/>
              <a:t> c3 ='a';</a:t>
            </a:r>
          </a:p>
          <a:p>
            <a:r>
              <a:rPr lang="tr-TR" sz="2000" dirty="0" err="1"/>
              <a:t>char</a:t>
            </a:r>
            <a:r>
              <a:rPr lang="tr-TR" sz="2000" dirty="0"/>
              <a:t> c4 ='\n';</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4044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a:t>Boolean</a:t>
            </a:r>
            <a:endParaRPr lang="tr-TR" dirty="0"/>
          </a:p>
        </p:txBody>
      </p:sp>
      <p:sp>
        <p:nvSpPr>
          <p:cNvPr id="7" name="Dikdörtgen 6"/>
          <p:cNvSpPr/>
          <p:nvPr/>
        </p:nvSpPr>
        <p:spPr>
          <a:xfrm>
            <a:off x="694026" y="1916832"/>
            <a:ext cx="6628781" cy="3477875"/>
          </a:xfrm>
          <a:prstGeom prst="rect">
            <a:avLst/>
          </a:prstGeom>
        </p:spPr>
        <p:txBody>
          <a:bodyPr wrap="square">
            <a:spAutoFit/>
          </a:bodyPr>
          <a:lstStyle/>
          <a:p>
            <a:r>
              <a:rPr lang="tr-TR" sz="2000" dirty="0"/>
              <a:t>Java’da mantıksal değerler için adı </a:t>
            </a:r>
            <a:r>
              <a:rPr lang="tr-TR" sz="2000" dirty="0" err="1"/>
              <a:t>boolean</a:t>
            </a:r>
            <a:r>
              <a:rPr lang="tr-TR" sz="2000" dirty="0"/>
              <a:t> olan bir tür vardır. Olası olan iki </a:t>
            </a:r>
            <a:r>
              <a:rPr lang="tr-TR" sz="2000" dirty="0" smtClean="0"/>
              <a:t>değerden yalnızca </a:t>
            </a:r>
            <a:r>
              <a:rPr lang="tr-TR" sz="2000" dirty="0"/>
              <a:t>birine sahip olabilir: </a:t>
            </a:r>
            <a:endParaRPr lang="tr-TR" sz="2000" dirty="0" smtClean="0"/>
          </a:p>
          <a:p>
            <a:r>
              <a:rPr lang="tr-TR" sz="2000" dirty="0" smtClean="0"/>
              <a:t>Doğru </a:t>
            </a:r>
            <a:r>
              <a:rPr lang="tr-TR" sz="2000" dirty="0"/>
              <a:t>(</a:t>
            </a:r>
            <a:r>
              <a:rPr lang="tr-TR" sz="2000" dirty="0" err="1"/>
              <a:t>true</a:t>
            </a:r>
            <a:r>
              <a:rPr lang="tr-TR" sz="2000" dirty="0"/>
              <a:t>) ve yanlış (</a:t>
            </a:r>
            <a:r>
              <a:rPr lang="tr-TR" sz="2000" dirty="0" err="1"/>
              <a:t>false</a:t>
            </a:r>
            <a:r>
              <a:rPr lang="tr-TR" sz="2000" dirty="0"/>
              <a:t>). </a:t>
            </a:r>
            <a:endParaRPr lang="tr-TR" sz="2000" dirty="0" smtClean="0"/>
          </a:p>
          <a:p>
            <a:endParaRPr lang="tr-TR" sz="2000" dirty="0"/>
          </a:p>
          <a:p>
            <a:r>
              <a:rPr lang="tr-TR" sz="2000" dirty="0" smtClean="0"/>
              <a:t>Bunlar </a:t>
            </a:r>
            <a:r>
              <a:rPr lang="tr-TR" sz="2000" dirty="0"/>
              <a:t>özel bir amaç için ayrılmış sözcüklerdir.</a:t>
            </a:r>
          </a:p>
          <a:p>
            <a:endParaRPr lang="tr-TR" sz="2000" dirty="0" smtClean="0"/>
          </a:p>
          <a:p>
            <a:r>
              <a:rPr lang="tr-TR" sz="2000" dirty="0" err="1" smtClean="0"/>
              <a:t>Boolean</a:t>
            </a:r>
            <a:r>
              <a:rPr lang="tr-TR" sz="2000" dirty="0"/>
              <a:t>, </a:t>
            </a:r>
            <a:r>
              <a:rPr lang="tr-TR" sz="2000" dirty="0" err="1"/>
              <a:t>if</a:t>
            </a:r>
            <a:r>
              <a:rPr lang="tr-TR" sz="2000" dirty="0"/>
              <a:t>, </a:t>
            </a:r>
            <a:r>
              <a:rPr lang="tr-TR" sz="2000" dirty="0" err="1"/>
              <a:t>while</a:t>
            </a:r>
            <a:r>
              <a:rPr lang="tr-TR" sz="2000" dirty="0"/>
              <a:t> ve do gibi koşullu akış kontrol </a:t>
            </a:r>
            <a:r>
              <a:rPr lang="tr-TR" sz="2000" dirty="0" err="1"/>
              <a:t>işletmenleritarafından</a:t>
            </a:r>
            <a:r>
              <a:rPr lang="tr-TR" sz="2000" dirty="0"/>
              <a:t> </a:t>
            </a:r>
            <a:r>
              <a:rPr lang="tr-TR" sz="2000" dirty="0" err="1"/>
              <a:t>gereksinimduyulan</a:t>
            </a:r>
            <a:r>
              <a:rPr lang="tr-TR" sz="2000" dirty="0"/>
              <a:t> </a:t>
            </a:r>
            <a:r>
              <a:rPr lang="tr-TR" sz="2000" dirty="0" err="1"/>
              <a:t>birtürdür</a:t>
            </a:r>
            <a:r>
              <a:rPr lang="tr-TR" sz="2000" dirty="0"/>
              <a:t>.</a:t>
            </a:r>
          </a:p>
          <a:p>
            <a:endParaRPr lang="tr-TR" sz="2000" dirty="0" smtClean="0"/>
          </a:p>
          <a:p>
            <a:r>
              <a:rPr lang="tr-TR" sz="2000" dirty="0" smtClean="0"/>
              <a:t>Bir </a:t>
            </a:r>
            <a:r>
              <a:rPr lang="tr-TR" sz="2000" dirty="0" err="1"/>
              <a:t>boolean</a:t>
            </a:r>
            <a:r>
              <a:rPr lang="tr-TR" sz="2000" dirty="0"/>
              <a:t> aşağıdaki gibi bildirilir:</a:t>
            </a:r>
          </a:p>
          <a:p>
            <a:r>
              <a:rPr lang="tr-TR" sz="2000" dirty="0" err="1"/>
              <a:t>boolean</a:t>
            </a:r>
            <a:r>
              <a:rPr lang="tr-TR" sz="2000" dirty="0"/>
              <a:t> done = </a:t>
            </a:r>
            <a:r>
              <a:rPr lang="tr-TR" sz="2000" dirty="0" err="1"/>
              <a:t>false</a:t>
            </a:r>
            <a:r>
              <a:rPr lang="tr-TR" sz="2000" dirty="0"/>
              <a:t>;</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304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İfadeler</a:t>
            </a:r>
          </a:p>
        </p:txBody>
      </p:sp>
      <p:sp>
        <p:nvSpPr>
          <p:cNvPr id="7" name="Dikdörtgen 6"/>
          <p:cNvSpPr/>
          <p:nvPr/>
        </p:nvSpPr>
        <p:spPr>
          <a:xfrm>
            <a:off x="694026" y="1916832"/>
            <a:ext cx="6628781" cy="4093428"/>
          </a:xfrm>
          <a:prstGeom prst="rect">
            <a:avLst/>
          </a:prstGeom>
        </p:spPr>
        <p:txBody>
          <a:bodyPr wrap="square">
            <a:spAutoFit/>
          </a:bodyPr>
          <a:lstStyle/>
          <a:p>
            <a:r>
              <a:rPr lang="tr-TR" sz="2000" dirty="0"/>
              <a:t>Her türlü sabit, değişken ve fonksiyonlardan meydana gelen ve program satırında eşitliğin sağ </a:t>
            </a:r>
            <a:r>
              <a:rPr lang="tr-TR" sz="2000" dirty="0" smtClean="0"/>
              <a:t>tarafında yer </a:t>
            </a:r>
            <a:r>
              <a:rPr lang="tr-TR" sz="2000" dirty="0"/>
              <a:t>alan kısma ifade adı verilir. İfadelerin </a:t>
            </a:r>
            <a:r>
              <a:rPr lang="tr-TR" sz="2000" dirty="0" err="1"/>
              <a:t>soltarafında</a:t>
            </a:r>
            <a:r>
              <a:rPr lang="tr-TR" sz="2000" dirty="0"/>
              <a:t> bir değişken ve onu izleyen atama (=) operatörü </a:t>
            </a:r>
            <a:r>
              <a:rPr lang="tr-TR" sz="2000" dirty="0" smtClean="0"/>
              <a:t>yer alır</a:t>
            </a:r>
            <a:r>
              <a:rPr lang="tr-TR" sz="2000" dirty="0"/>
              <a:t>. Sağ taraftaki ifadede elde edilen </a:t>
            </a:r>
            <a:r>
              <a:rPr lang="tr-TR" sz="2000" dirty="0" err="1"/>
              <a:t>değer,soltaraftaki</a:t>
            </a:r>
            <a:r>
              <a:rPr lang="tr-TR" sz="2000" dirty="0"/>
              <a:t> değişkene (veya özelliğe) aktarılır</a:t>
            </a:r>
            <a:r>
              <a:rPr lang="tr-TR" sz="2000" dirty="0" smtClean="0"/>
              <a:t>.</a:t>
            </a:r>
          </a:p>
          <a:p>
            <a:endParaRPr lang="tr-TR" sz="2000" dirty="0"/>
          </a:p>
          <a:p>
            <a:r>
              <a:rPr lang="tr-TR" sz="2000" dirty="0"/>
              <a:t> İfadelere örnekler:</a:t>
            </a:r>
          </a:p>
          <a:p>
            <a:r>
              <a:rPr lang="tr-TR" sz="2000" dirty="0" err="1"/>
              <a:t>hiz</a:t>
            </a:r>
            <a:r>
              <a:rPr lang="tr-TR" sz="2000" dirty="0"/>
              <a:t> = yol/zaman;</a:t>
            </a:r>
          </a:p>
          <a:p>
            <a:r>
              <a:rPr lang="tr-TR" sz="2000" dirty="0"/>
              <a:t>x = y * z + 3;</a:t>
            </a:r>
          </a:p>
          <a:p>
            <a:endParaRPr lang="tr-TR" sz="2000" dirty="0" smtClean="0"/>
          </a:p>
          <a:p>
            <a:r>
              <a:rPr lang="tr-TR" sz="2000" dirty="0" smtClean="0"/>
              <a:t>Java’da </a:t>
            </a:r>
            <a:r>
              <a:rPr lang="tr-TR" sz="2000" dirty="0"/>
              <a:t>satırlar (;) ile sonlandırılır. İfade </a:t>
            </a:r>
            <a:r>
              <a:rPr lang="tr-TR" sz="2000" dirty="0" err="1"/>
              <a:t>birsatıra</a:t>
            </a:r>
            <a:r>
              <a:rPr lang="tr-TR" sz="2000" dirty="0"/>
              <a:t> sığmazsa, </a:t>
            </a:r>
            <a:r>
              <a:rPr lang="tr-TR" sz="2000" dirty="0" err="1"/>
              <a:t>altsatıra</a:t>
            </a:r>
            <a:r>
              <a:rPr lang="tr-TR" sz="2000" dirty="0"/>
              <a:t> devam edilebilir. (;) işaretine kadar</a:t>
            </a:r>
          </a:p>
          <a:p>
            <a:r>
              <a:rPr lang="tr-TR" sz="2000" dirty="0"/>
              <a:t>satır </a:t>
            </a:r>
            <a:r>
              <a:rPr lang="tr-TR" sz="2000" dirty="0" err="1"/>
              <a:t>devamedecektir</a:t>
            </a:r>
            <a:r>
              <a:rPr lang="tr-TR" sz="2000" dirty="0"/>
              <a:t>.</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0846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Operatörler</a:t>
            </a:r>
          </a:p>
        </p:txBody>
      </p:sp>
      <p:sp>
        <p:nvSpPr>
          <p:cNvPr id="7" name="Dikdörtgen 6"/>
          <p:cNvSpPr/>
          <p:nvPr/>
        </p:nvSpPr>
        <p:spPr>
          <a:xfrm>
            <a:off x="694026" y="1916832"/>
            <a:ext cx="6628781" cy="3785652"/>
          </a:xfrm>
          <a:prstGeom prst="rect">
            <a:avLst/>
          </a:prstGeom>
        </p:spPr>
        <p:txBody>
          <a:bodyPr wrap="square">
            <a:spAutoFit/>
          </a:bodyPr>
          <a:lstStyle/>
          <a:p>
            <a:r>
              <a:rPr lang="tr-TR" dirty="0"/>
              <a:t>Programlama dillerinde kullanılan çeşitli operatörler vardır. Bu operatörleri Java programlama dilinde aşağıdaki şekilde sınıflandırabiliriz.</a:t>
            </a:r>
          </a:p>
          <a:p>
            <a:endParaRPr lang="tr-TR" dirty="0"/>
          </a:p>
          <a:p>
            <a:pPr marL="1200150" lvl="2" indent="-285750">
              <a:buFont typeface="Arial" pitchFamily="34" charset="0"/>
              <a:buChar char="•"/>
            </a:pPr>
            <a:r>
              <a:rPr lang="tr-TR" dirty="0"/>
              <a:t>Aritmetiksel Operatörler</a:t>
            </a:r>
          </a:p>
          <a:p>
            <a:pPr marL="1200150" lvl="2" indent="-285750">
              <a:buFont typeface="Arial" pitchFamily="34" charset="0"/>
              <a:buChar char="•"/>
            </a:pPr>
            <a:r>
              <a:rPr lang="tr-TR" dirty="0"/>
              <a:t>Karşılaştırma Operatörleri</a:t>
            </a:r>
          </a:p>
          <a:p>
            <a:pPr marL="1200150" lvl="2" indent="-285750">
              <a:buFont typeface="Arial" pitchFamily="34" charset="0"/>
              <a:buChar char="•"/>
            </a:pPr>
            <a:r>
              <a:rPr lang="tr-TR" dirty="0"/>
              <a:t>Mantıksal Operatörler</a:t>
            </a:r>
          </a:p>
          <a:p>
            <a:pPr marL="1200150" lvl="2" indent="-285750">
              <a:buFont typeface="Arial" pitchFamily="34" charset="0"/>
              <a:buChar char="•"/>
            </a:pPr>
            <a:r>
              <a:rPr lang="tr-TR" dirty="0"/>
              <a:t>Artırma azaltma operatörleri</a:t>
            </a:r>
          </a:p>
          <a:p>
            <a:pPr marL="1200150" lvl="2" indent="-285750">
              <a:buFont typeface="Arial" pitchFamily="34" charset="0"/>
              <a:buChar char="•"/>
            </a:pPr>
            <a:r>
              <a:rPr lang="tr-TR" dirty="0"/>
              <a:t>Atama operatörü</a:t>
            </a:r>
          </a:p>
          <a:p>
            <a:pPr marL="1200150" lvl="2" indent="-285750">
              <a:buFont typeface="Arial" pitchFamily="34" charset="0"/>
              <a:buChar char="•"/>
            </a:pPr>
            <a:r>
              <a:rPr lang="tr-TR" dirty="0"/>
              <a:t>Aritmetik işlemli atama operatörleri</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18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Aritmetiksel Operatörler</a:t>
            </a:r>
          </a:p>
        </p:txBody>
      </p:sp>
      <p:pic>
        <p:nvPicPr>
          <p:cNvPr id="8" name="Picture 2" descr="http://www.webinmaster.com/wp-content/uploads/2012/08/jav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o 5"/>
          <p:cNvGraphicFramePr>
            <a:graphicFrameLocks noGrp="1"/>
          </p:cNvGraphicFramePr>
          <p:nvPr>
            <p:custDataLst>
              <p:tags r:id="rId1"/>
            </p:custDataLst>
            <p:extLst>
              <p:ext uri="{D42A27DB-BD31-4B8C-83A1-F6EECF244321}">
                <p14:modId xmlns:p14="http://schemas.microsoft.com/office/powerpoint/2010/main" val="1101677486"/>
              </p:ext>
            </p:extLst>
          </p:nvPr>
        </p:nvGraphicFramePr>
        <p:xfrm>
          <a:off x="539552" y="2564904"/>
          <a:ext cx="6840760" cy="2999797"/>
        </p:xfrm>
        <a:graphic>
          <a:graphicData uri="http://schemas.openxmlformats.org/drawingml/2006/table">
            <a:tbl>
              <a:tblPr firstRow="1" firstCol="1" bandRow="1">
                <a:tableStyleId>{5C22544A-7EE6-4342-B048-85BDC9FD1C3A}</a:tableStyleId>
              </a:tblPr>
              <a:tblGrid>
                <a:gridCol w="1368152"/>
                <a:gridCol w="1800200"/>
                <a:gridCol w="3672408"/>
              </a:tblGrid>
              <a:tr h="347585">
                <a:tc>
                  <a:txBody>
                    <a:bodyPr/>
                    <a:lstStyle/>
                    <a:p>
                      <a:pPr indent="288290" algn="l">
                        <a:lnSpc>
                          <a:spcPct val="115000"/>
                        </a:lnSpc>
                        <a:spcAft>
                          <a:spcPts val="0"/>
                        </a:spcAft>
                      </a:pPr>
                      <a:r>
                        <a:rPr lang="tr-TR" sz="1800" dirty="0">
                          <a:effectLst/>
                        </a:rPr>
                        <a:t>Operatör</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İşlem</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a:effectLst/>
                        </a:rPr>
                        <a:t>İşlem</a:t>
                      </a:r>
                      <a:endParaRPr lang="tr-TR" sz="180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dirty="0">
                          <a:effectLst/>
                        </a:rPr>
                        <a:t>+</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Toplama işlemi</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a:effectLst/>
                        </a:rPr>
                        <a:t>İki sayısal değerin toplamını hesaplar</a:t>
                      </a:r>
                      <a:endParaRPr lang="tr-TR" sz="180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a:effectLst/>
                        </a:rPr>
                        <a:t>-</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Çıkarma işlemi</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İki sayısal değerin farkını hesaplar</a:t>
                      </a:r>
                      <a:endParaRPr lang="tr-TR" sz="1800" dirty="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a:effectLst/>
                        </a:rPr>
                        <a:t>*</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Çarpma işlemi</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İki sayının çarpını hesaplar</a:t>
                      </a:r>
                      <a:endParaRPr lang="tr-TR" sz="1800" dirty="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a:effectLst/>
                        </a:rPr>
                        <a:t>/</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Bölme işlemi</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İki sayının bölümünü hesaplar</a:t>
                      </a:r>
                      <a:endParaRPr lang="tr-TR" sz="1800" dirty="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a:effectLst/>
                        </a:rPr>
                        <a:t>%</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a:effectLst/>
                        </a:rPr>
                        <a:t>Kalanlı bölme işlemi</a:t>
                      </a:r>
                      <a:endParaRPr lang="tr-TR" sz="180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İki sayının bölümündeki kalan değeri hesaplar</a:t>
                      </a:r>
                      <a:endParaRPr lang="tr-TR" sz="1800" dirty="0">
                        <a:effectLst/>
                        <a:latin typeface="Calibri"/>
                        <a:ea typeface="Calibri"/>
                        <a:cs typeface="Times New Roman"/>
                      </a:endParaRPr>
                    </a:p>
                  </a:txBody>
                  <a:tcPr marL="68580" marR="68580" marT="0" marB="0" anchor="ctr"/>
                </a:tc>
              </a:tr>
              <a:tr h="347585">
                <a:tc>
                  <a:txBody>
                    <a:bodyPr/>
                    <a:lstStyle/>
                    <a:p>
                      <a:pPr indent="288290" algn="l">
                        <a:lnSpc>
                          <a:spcPct val="115000"/>
                        </a:lnSpc>
                        <a:spcAft>
                          <a:spcPts val="0"/>
                        </a:spcAft>
                      </a:pPr>
                      <a:r>
                        <a:rPr lang="tr-TR" sz="1800" dirty="0">
                          <a:effectLst/>
                        </a:rPr>
                        <a:t>( )</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Öncelik sırası belirleme</a:t>
                      </a:r>
                      <a:endParaRPr lang="tr-TR" sz="1800" dirty="0">
                        <a:effectLst/>
                        <a:latin typeface="Calibri"/>
                        <a:ea typeface="Calibri"/>
                        <a:cs typeface="Times New Roman"/>
                      </a:endParaRPr>
                    </a:p>
                  </a:txBody>
                  <a:tcPr marL="68580" marR="68580" marT="0" marB="0" anchor="ctr"/>
                </a:tc>
                <a:tc>
                  <a:txBody>
                    <a:bodyPr/>
                    <a:lstStyle/>
                    <a:p>
                      <a:pPr indent="288290" algn="l">
                        <a:lnSpc>
                          <a:spcPct val="115000"/>
                        </a:lnSpc>
                        <a:spcAft>
                          <a:spcPts val="0"/>
                        </a:spcAft>
                      </a:pPr>
                      <a:r>
                        <a:rPr lang="tr-TR" sz="1800" dirty="0">
                          <a:effectLst/>
                        </a:rPr>
                        <a:t>Verilen aritmetiksel işlemler içerisinde öncelik sırası belirler</a:t>
                      </a:r>
                      <a:endParaRPr lang="tr-TR" sz="18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0702001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Java Programlama Dili</a:t>
            </a:r>
            <a:endParaRPr lang="tr-TR" altLang="tr-TR" noProof="1"/>
          </a:p>
        </p:txBody>
      </p:sp>
      <p:sp>
        <p:nvSpPr>
          <p:cNvPr id="7" name="Dikdörtgen 6"/>
          <p:cNvSpPr/>
          <p:nvPr/>
        </p:nvSpPr>
        <p:spPr>
          <a:xfrm>
            <a:off x="445903" y="2078360"/>
            <a:ext cx="6851104" cy="2862322"/>
          </a:xfrm>
          <a:prstGeom prst="rect">
            <a:avLst/>
          </a:prstGeom>
        </p:spPr>
        <p:txBody>
          <a:bodyPr wrap="square">
            <a:spAutoFit/>
          </a:bodyPr>
          <a:lstStyle/>
          <a:p>
            <a:r>
              <a:rPr lang="tr-TR" sz="2000" dirty="0"/>
              <a:t>Mayıs 1995 de SUN Java’yı büyük bir konferansta tanıttı, Java büyük bir ilgiyle karşılandı.  </a:t>
            </a:r>
          </a:p>
          <a:p>
            <a:endParaRPr lang="tr-TR" sz="2000" dirty="0"/>
          </a:p>
          <a:p>
            <a:r>
              <a:rPr lang="tr-TR" sz="2000" dirty="0"/>
              <a:t>2009 yılında SUN firmasını ORACLE satın </a:t>
            </a:r>
            <a:r>
              <a:rPr lang="tr-TR" sz="2000" dirty="0" err="1"/>
              <a:t>altılmıştır</a:t>
            </a:r>
            <a:r>
              <a:rPr lang="tr-TR" sz="2000" dirty="0"/>
              <a:t>.</a:t>
            </a:r>
          </a:p>
          <a:p>
            <a:endParaRPr lang="tr-TR" sz="2000" dirty="0"/>
          </a:p>
          <a:p>
            <a:r>
              <a:rPr lang="tr-TR" sz="2000" dirty="0"/>
              <a:t>Java modern bilgisayar dünyasının ses, grafik işlem, haberleşme gibi ihtiyaçlarına cevap verebilen ve ticari gayeler için hazırlanan bir Program dili olarak daha önceki bilgisayar dillerinin hiç birinin kapsayamadığı özellikleri içermekteydi.</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3730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Karşılaştırma Operatörleri</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o 1"/>
          <p:cNvGraphicFramePr>
            <a:graphicFrameLocks noGrp="1"/>
          </p:cNvGraphicFramePr>
          <p:nvPr>
            <p:extLst>
              <p:ext uri="{D42A27DB-BD31-4B8C-83A1-F6EECF244321}">
                <p14:modId xmlns:p14="http://schemas.microsoft.com/office/powerpoint/2010/main" val="2383441241"/>
              </p:ext>
            </p:extLst>
          </p:nvPr>
        </p:nvGraphicFramePr>
        <p:xfrm>
          <a:off x="602399" y="2420888"/>
          <a:ext cx="6705904" cy="3761785"/>
        </p:xfrm>
        <a:graphic>
          <a:graphicData uri="http://schemas.openxmlformats.org/drawingml/2006/table">
            <a:tbl>
              <a:tblPr firstRow="1" firstCol="1" bandRow="1">
                <a:tableStyleId>{5C22544A-7EE6-4342-B048-85BDC9FD1C3A}</a:tableStyleId>
              </a:tblPr>
              <a:tblGrid>
                <a:gridCol w="1089281"/>
                <a:gridCol w="1008112"/>
                <a:gridCol w="4608511"/>
              </a:tblGrid>
              <a:tr h="607105">
                <a:tc>
                  <a:txBody>
                    <a:bodyPr/>
                    <a:lstStyle/>
                    <a:p>
                      <a:pPr marL="0" indent="0" algn="just">
                        <a:lnSpc>
                          <a:spcPct val="150000"/>
                        </a:lnSpc>
                        <a:spcAft>
                          <a:spcPts val="600"/>
                        </a:spcAft>
                      </a:pPr>
                      <a:r>
                        <a:rPr lang="tr-TR" sz="1800" dirty="0">
                          <a:effectLst/>
                        </a:rPr>
                        <a:t>Operatör</a:t>
                      </a:r>
                      <a:endParaRPr lang="tr-TR" sz="1800" dirty="0">
                        <a:solidFill>
                          <a:srgbClr val="365F91"/>
                        </a:solidFill>
                        <a:effectLst/>
                        <a:latin typeface="Calibri"/>
                        <a:ea typeface="Calibri"/>
                        <a:cs typeface="Times New Roman"/>
                      </a:endParaRPr>
                    </a:p>
                  </a:txBody>
                  <a:tcPr marL="68580" marR="68580" marT="0" marB="0"/>
                </a:tc>
                <a:tc>
                  <a:txBody>
                    <a:bodyPr/>
                    <a:lstStyle/>
                    <a:p>
                      <a:pPr indent="288290" algn="just">
                        <a:lnSpc>
                          <a:spcPct val="150000"/>
                        </a:lnSpc>
                        <a:spcAft>
                          <a:spcPts val="600"/>
                        </a:spcAft>
                      </a:pPr>
                      <a:r>
                        <a:rPr lang="tr-TR" sz="1800" dirty="0">
                          <a:effectLst/>
                        </a:rPr>
                        <a:t>İşlem</a:t>
                      </a:r>
                      <a:endParaRPr lang="tr-TR" sz="1800" dirty="0">
                        <a:solidFill>
                          <a:srgbClr val="365F91"/>
                        </a:solidFill>
                        <a:effectLst/>
                        <a:latin typeface="Calibri"/>
                        <a:ea typeface="Calibri"/>
                        <a:cs typeface="Times New Roman"/>
                      </a:endParaRPr>
                    </a:p>
                  </a:txBody>
                  <a:tcPr marL="68580" marR="68580" marT="0" marB="0"/>
                </a:tc>
                <a:tc>
                  <a:txBody>
                    <a:bodyPr/>
                    <a:lstStyle/>
                    <a:p>
                      <a:pPr indent="288290" algn="just">
                        <a:lnSpc>
                          <a:spcPct val="150000"/>
                        </a:lnSpc>
                        <a:spcAft>
                          <a:spcPts val="600"/>
                        </a:spcAft>
                      </a:pPr>
                      <a:r>
                        <a:rPr lang="tr-TR" sz="1800">
                          <a:effectLst/>
                        </a:rPr>
                        <a:t>İşlem</a:t>
                      </a:r>
                      <a:endParaRPr lang="tr-TR" sz="1800">
                        <a:solidFill>
                          <a:srgbClr val="365F91"/>
                        </a:solidFill>
                        <a:effectLst/>
                        <a:latin typeface="Calibri"/>
                        <a:ea typeface="Calibri"/>
                        <a:cs typeface="Times New Roman"/>
                      </a:endParaRPr>
                    </a:p>
                  </a:txBody>
                  <a:tcPr marL="68580" marR="68580" marT="0" marB="0"/>
                </a:tc>
              </a:tr>
              <a:tr h="500855">
                <a:tc>
                  <a:txBody>
                    <a:bodyPr/>
                    <a:lstStyle/>
                    <a:p>
                      <a:pPr algn="just">
                        <a:lnSpc>
                          <a:spcPct val="115000"/>
                        </a:lnSpc>
                        <a:spcAft>
                          <a:spcPts val="600"/>
                        </a:spcAft>
                      </a:pPr>
                      <a:r>
                        <a:rPr lang="tr-TR" sz="1800">
                          <a:effectLst/>
                        </a:rPr>
                        <a:t>&gt; </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600"/>
                        </a:spcAft>
                      </a:pPr>
                      <a:r>
                        <a:rPr lang="tr-TR" sz="1800" dirty="0">
                          <a:effectLst/>
                        </a:rPr>
                        <a:t>Büyük</a:t>
                      </a:r>
                      <a:endParaRPr lang="tr-TR" sz="1800" dirty="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0"/>
                        </a:spcAft>
                      </a:pPr>
                      <a:r>
                        <a:rPr lang="tr-TR" sz="1800" dirty="0">
                          <a:effectLst/>
                        </a:rPr>
                        <a:t>Bir sayısal değerin diğer sayısal değerden büyük olup olmadığını karşılaştırır</a:t>
                      </a:r>
                      <a:endParaRPr lang="tr-TR" sz="1800" dirty="0">
                        <a:solidFill>
                          <a:srgbClr val="000000"/>
                        </a:solidFill>
                        <a:effectLst/>
                        <a:latin typeface="Cambria"/>
                        <a:ea typeface="Calibri"/>
                        <a:cs typeface="Times New Roman"/>
                      </a:endParaRPr>
                    </a:p>
                  </a:txBody>
                  <a:tcPr marL="68580" marR="68580" marT="0" marB="0"/>
                </a:tc>
              </a:tr>
              <a:tr h="471030">
                <a:tc>
                  <a:txBody>
                    <a:bodyPr/>
                    <a:lstStyle/>
                    <a:p>
                      <a:pPr algn="just">
                        <a:lnSpc>
                          <a:spcPct val="115000"/>
                        </a:lnSpc>
                        <a:spcAft>
                          <a:spcPts val="600"/>
                        </a:spcAft>
                      </a:pPr>
                      <a:r>
                        <a:rPr lang="tr-TR" sz="1800">
                          <a:effectLst/>
                        </a:rPr>
                        <a:t>&gt;=</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600"/>
                        </a:spcAft>
                      </a:pPr>
                      <a:r>
                        <a:rPr lang="tr-TR" sz="1800">
                          <a:effectLst/>
                        </a:rPr>
                        <a:t>Büyük Eşit</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0"/>
                        </a:spcAft>
                      </a:pPr>
                      <a:r>
                        <a:rPr lang="tr-TR" sz="1800" dirty="0">
                          <a:effectLst/>
                        </a:rPr>
                        <a:t>Bir sayısal değerin diğer sayısal değerden büyük veya eşit olup olmadığını karşılaştırır</a:t>
                      </a:r>
                      <a:endParaRPr lang="tr-TR" sz="1800" dirty="0">
                        <a:solidFill>
                          <a:srgbClr val="000000"/>
                        </a:solidFill>
                        <a:effectLst/>
                        <a:latin typeface="Cambria"/>
                        <a:ea typeface="Calibri"/>
                        <a:cs typeface="Times New Roman"/>
                      </a:endParaRPr>
                    </a:p>
                  </a:txBody>
                  <a:tcPr marL="68580" marR="68580" marT="0" marB="0"/>
                </a:tc>
              </a:tr>
              <a:tr h="471030">
                <a:tc>
                  <a:txBody>
                    <a:bodyPr/>
                    <a:lstStyle/>
                    <a:p>
                      <a:pPr algn="just">
                        <a:lnSpc>
                          <a:spcPct val="115000"/>
                        </a:lnSpc>
                        <a:spcAft>
                          <a:spcPts val="600"/>
                        </a:spcAft>
                      </a:pPr>
                      <a:r>
                        <a:rPr lang="tr-TR" sz="1800">
                          <a:effectLst/>
                        </a:rPr>
                        <a:t>&lt; </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600"/>
                        </a:spcAft>
                      </a:pPr>
                      <a:r>
                        <a:rPr lang="tr-TR" sz="1800">
                          <a:effectLst/>
                        </a:rPr>
                        <a:t>Küçük</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0"/>
                        </a:spcAft>
                      </a:pPr>
                      <a:r>
                        <a:rPr lang="tr-TR" sz="1800" dirty="0">
                          <a:effectLst/>
                        </a:rPr>
                        <a:t>Bir sayısal değerin diğer sayısal değerden küçük olup olmadığını karşılaştırır</a:t>
                      </a:r>
                      <a:endParaRPr lang="tr-TR" sz="1800" dirty="0">
                        <a:solidFill>
                          <a:srgbClr val="000000"/>
                        </a:solidFill>
                        <a:effectLst/>
                        <a:latin typeface="Cambria"/>
                        <a:ea typeface="Calibri"/>
                        <a:cs typeface="Times New Roman"/>
                      </a:endParaRPr>
                    </a:p>
                  </a:txBody>
                  <a:tcPr marL="68580" marR="68580" marT="0" marB="0"/>
                </a:tc>
              </a:tr>
              <a:tr h="471030">
                <a:tc>
                  <a:txBody>
                    <a:bodyPr/>
                    <a:lstStyle/>
                    <a:p>
                      <a:pPr algn="just">
                        <a:lnSpc>
                          <a:spcPct val="115000"/>
                        </a:lnSpc>
                        <a:spcAft>
                          <a:spcPts val="600"/>
                        </a:spcAft>
                      </a:pPr>
                      <a:r>
                        <a:rPr lang="tr-TR" sz="1800">
                          <a:effectLst/>
                        </a:rPr>
                        <a:t>&lt;=</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600"/>
                        </a:spcAft>
                      </a:pPr>
                      <a:r>
                        <a:rPr lang="tr-TR" sz="1800">
                          <a:effectLst/>
                        </a:rPr>
                        <a:t>Küçük Eşit</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0"/>
                        </a:spcAft>
                      </a:pPr>
                      <a:r>
                        <a:rPr lang="tr-TR" sz="1800" dirty="0">
                          <a:effectLst/>
                        </a:rPr>
                        <a:t>Bir sayısal değerin diğer sayısal değerden küçük veya eşit olup olmadığını karşılaştırır</a:t>
                      </a:r>
                      <a:endParaRPr lang="tr-TR" sz="1800" dirty="0">
                        <a:solidFill>
                          <a:srgbClr val="000000"/>
                        </a:solidFill>
                        <a:effectLst/>
                        <a:latin typeface="Cambria"/>
                        <a:ea typeface="Calibri"/>
                        <a:cs typeface="Times New Roman"/>
                      </a:endParaRPr>
                    </a:p>
                  </a:txBody>
                  <a:tcPr marL="68580" marR="68580" marT="0" marB="0"/>
                </a:tc>
              </a:tr>
              <a:tr h="232598">
                <a:tc>
                  <a:txBody>
                    <a:bodyPr/>
                    <a:lstStyle/>
                    <a:p>
                      <a:pPr algn="just">
                        <a:lnSpc>
                          <a:spcPct val="115000"/>
                        </a:lnSpc>
                        <a:spcAft>
                          <a:spcPts val="600"/>
                        </a:spcAft>
                      </a:pPr>
                      <a:r>
                        <a:rPr lang="tr-TR" sz="1800">
                          <a:effectLst/>
                        </a:rPr>
                        <a:t>==</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600"/>
                        </a:spcAft>
                      </a:pPr>
                      <a:r>
                        <a:rPr lang="tr-TR" sz="1800">
                          <a:effectLst/>
                        </a:rPr>
                        <a:t>Eşit</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0"/>
                        </a:spcAft>
                      </a:pPr>
                      <a:r>
                        <a:rPr lang="tr-TR" sz="1800" dirty="0">
                          <a:effectLst/>
                        </a:rPr>
                        <a:t>Bir değerin diğer değere eşit olmasını karşılaştırır </a:t>
                      </a:r>
                      <a:endParaRPr lang="tr-TR" sz="1800" dirty="0">
                        <a:solidFill>
                          <a:srgbClr val="000000"/>
                        </a:solidFill>
                        <a:effectLst/>
                        <a:latin typeface="Cambria"/>
                        <a:ea typeface="Calibri"/>
                        <a:cs typeface="Times New Roman"/>
                      </a:endParaRPr>
                    </a:p>
                  </a:txBody>
                  <a:tcPr marL="68580" marR="68580" marT="0" marB="0"/>
                </a:tc>
              </a:tr>
              <a:tr h="270688">
                <a:tc>
                  <a:txBody>
                    <a:bodyPr/>
                    <a:lstStyle/>
                    <a:p>
                      <a:pPr algn="just">
                        <a:lnSpc>
                          <a:spcPct val="115000"/>
                        </a:lnSpc>
                        <a:spcAft>
                          <a:spcPts val="600"/>
                        </a:spcAft>
                      </a:pPr>
                      <a:r>
                        <a:rPr lang="tr-TR" sz="1800">
                          <a:effectLst/>
                        </a:rPr>
                        <a:t>!=</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600"/>
                        </a:spcAft>
                      </a:pPr>
                      <a:r>
                        <a:rPr lang="tr-TR" sz="1800">
                          <a:effectLst/>
                        </a:rPr>
                        <a:t>Eşit Değil</a:t>
                      </a:r>
                      <a:endParaRPr lang="tr-TR" sz="18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0"/>
                        </a:spcAft>
                      </a:pPr>
                      <a:r>
                        <a:rPr lang="tr-TR" sz="1800" dirty="0">
                          <a:effectLst/>
                        </a:rPr>
                        <a:t>Bir değerin diğer değere eşit olmadığını karşılaştırır</a:t>
                      </a:r>
                      <a:endParaRPr lang="tr-TR" sz="1800" dirty="0">
                        <a:solidFill>
                          <a:srgbClr val="000000"/>
                        </a:solidFill>
                        <a:effectLst/>
                        <a:latin typeface="Cambria"/>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8613415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Mantıksal Operatörler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o 2"/>
          <p:cNvGraphicFramePr>
            <a:graphicFrameLocks noGrp="1"/>
          </p:cNvGraphicFramePr>
          <p:nvPr>
            <p:extLst>
              <p:ext uri="{D42A27DB-BD31-4B8C-83A1-F6EECF244321}">
                <p14:modId xmlns:p14="http://schemas.microsoft.com/office/powerpoint/2010/main" val="3878070701"/>
              </p:ext>
            </p:extLst>
          </p:nvPr>
        </p:nvGraphicFramePr>
        <p:xfrm>
          <a:off x="683568" y="2564904"/>
          <a:ext cx="6264696" cy="4087272"/>
        </p:xfrm>
        <a:graphic>
          <a:graphicData uri="http://schemas.openxmlformats.org/drawingml/2006/table">
            <a:tbl>
              <a:tblPr firstRow="1" firstCol="1" bandRow="1">
                <a:tableStyleId>{5C22544A-7EE6-4342-B048-85BDC9FD1C3A}</a:tableStyleId>
              </a:tblPr>
              <a:tblGrid>
                <a:gridCol w="1080120"/>
                <a:gridCol w="648072"/>
                <a:gridCol w="4536504"/>
              </a:tblGrid>
              <a:tr h="617124">
                <a:tc>
                  <a:txBody>
                    <a:bodyPr/>
                    <a:lstStyle/>
                    <a:p>
                      <a:pPr marL="0" indent="0" algn="just">
                        <a:lnSpc>
                          <a:spcPct val="150000"/>
                        </a:lnSpc>
                        <a:spcAft>
                          <a:spcPts val="600"/>
                        </a:spcAft>
                      </a:pPr>
                      <a:r>
                        <a:rPr lang="tr-TR" sz="1800" dirty="0">
                          <a:effectLst/>
                        </a:rPr>
                        <a:t>Operatör</a:t>
                      </a:r>
                      <a:endParaRPr lang="tr-TR" sz="1800" dirty="0">
                        <a:solidFill>
                          <a:srgbClr val="365F91"/>
                        </a:solidFill>
                        <a:effectLst/>
                        <a:latin typeface="Calibri"/>
                        <a:ea typeface="Calibri"/>
                        <a:cs typeface="Times New Roman"/>
                      </a:endParaRPr>
                    </a:p>
                  </a:txBody>
                  <a:tcPr marL="68580" marR="68580" marT="0" marB="0"/>
                </a:tc>
                <a:tc>
                  <a:txBody>
                    <a:bodyPr/>
                    <a:lstStyle/>
                    <a:p>
                      <a:pPr marL="0" indent="0" algn="just">
                        <a:lnSpc>
                          <a:spcPct val="150000"/>
                        </a:lnSpc>
                        <a:spcAft>
                          <a:spcPts val="600"/>
                        </a:spcAft>
                      </a:pPr>
                      <a:r>
                        <a:rPr lang="tr-TR" sz="1800" dirty="0">
                          <a:effectLst/>
                        </a:rPr>
                        <a:t>İşlem</a:t>
                      </a:r>
                      <a:endParaRPr lang="tr-TR" sz="1800" dirty="0">
                        <a:solidFill>
                          <a:srgbClr val="365F91"/>
                        </a:solidFill>
                        <a:effectLst/>
                        <a:latin typeface="Calibri"/>
                        <a:ea typeface="Calibri"/>
                        <a:cs typeface="Times New Roman"/>
                      </a:endParaRPr>
                    </a:p>
                  </a:txBody>
                  <a:tcPr marL="68580" marR="68580" marT="0" marB="0"/>
                </a:tc>
                <a:tc>
                  <a:txBody>
                    <a:bodyPr/>
                    <a:lstStyle/>
                    <a:p>
                      <a:pPr indent="288290" algn="just">
                        <a:lnSpc>
                          <a:spcPct val="150000"/>
                        </a:lnSpc>
                        <a:spcAft>
                          <a:spcPts val="600"/>
                        </a:spcAft>
                      </a:pPr>
                      <a:r>
                        <a:rPr lang="tr-TR" sz="1800" dirty="0">
                          <a:effectLst/>
                        </a:rPr>
                        <a:t>İşlem</a:t>
                      </a:r>
                      <a:endParaRPr lang="tr-TR" sz="1800" dirty="0">
                        <a:solidFill>
                          <a:srgbClr val="365F91"/>
                        </a:solidFill>
                        <a:effectLst/>
                        <a:latin typeface="Calibri"/>
                        <a:ea typeface="Calibri"/>
                        <a:cs typeface="Times New Roman"/>
                      </a:endParaRPr>
                    </a:p>
                  </a:txBody>
                  <a:tcPr marL="68580" marR="68580" marT="0" marB="0"/>
                </a:tc>
              </a:tr>
              <a:tr h="832057">
                <a:tc>
                  <a:txBody>
                    <a:bodyPr/>
                    <a:lstStyle/>
                    <a:p>
                      <a:pPr indent="288290" algn="just">
                        <a:lnSpc>
                          <a:spcPct val="150000"/>
                        </a:lnSpc>
                        <a:spcAft>
                          <a:spcPts val="600"/>
                        </a:spcAft>
                      </a:pPr>
                      <a:r>
                        <a:rPr lang="tr-TR" sz="1800">
                          <a:effectLst/>
                        </a:rPr>
                        <a:t>&amp;&amp;</a:t>
                      </a:r>
                      <a:endParaRPr lang="tr-TR" sz="1800">
                        <a:solidFill>
                          <a:srgbClr val="365F91"/>
                        </a:solidFill>
                        <a:effectLst/>
                        <a:latin typeface="Calibri"/>
                        <a:ea typeface="Calibri"/>
                        <a:cs typeface="Times New Roman"/>
                      </a:endParaRPr>
                    </a:p>
                  </a:txBody>
                  <a:tcPr marL="68580" marR="68580" marT="0" marB="0"/>
                </a:tc>
                <a:tc>
                  <a:txBody>
                    <a:bodyPr/>
                    <a:lstStyle/>
                    <a:p>
                      <a:pPr marL="0" indent="0" algn="just">
                        <a:lnSpc>
                          <a:spcPct val="150000"/>
                        </a:lnSpc>
                        <a:spcAft>
                          <a:spcPts val="600"/>
                        </a:spcAft>
                      </a:pPr>
                      <a:r>
                        <a:rPr lang="tr-TR" sz="1800" dirty="0">
                          <a:effectLst/>
                        </a:rPr>
                        <a:t>Ve </a:t>
                      </a:r>
                      <a:endParaRPr lang="tr-TR" sz="1800" dirty="0">
                        <a:solidFill>
                          <a:srgbClr val="365F91"/>
                        </a:solidFill>
                        <a:effectLst/>
                        <a:latin typeface="Calibri"/>
                        <a:ea typeface="Calibri"/>
                        <a:cs typeface="Times New Roman"/>
                      </a:endParaRPr>
                    </a:p>
                  </a:txBody>
                  <a:tcPr marL="68580" marR="68580" marT="0" marB="0"/>
                </a:tc>
                <a:tc>
                  <a:txBody>
                    <a:bodyPr/>
                    <a:lstStyle/>
                    <a:p>
                      <a:pPr indent="288290" algn="just">
                        <a:lnSpc>
                          <a:spcPct val="115000"/>
                        </a:lnSpc>
                        <a:spcAft>
                          <a:spcPts val="0"/>
                        </a:spcAft>
                      </a:pPr>
                      <a:r>
                        <a:rPr lang="tr-TR" sz="1800" dirty="0">
                          <a:effectLst/>
                        </a:rPr>
                        <a:t>Birden fazla karşılaştırmaların arasına yazılarak bu karşılaştırmalardan herhangi biri yanlış olursa sonuç yanlış olur. Tüm karşılaştırmalar doğru ise sonuç doğru olur.</a:t>
                      </a:r>
                      <a:endParaRPr lang="tr-TR" sz="1800" dirty="0">
                        <a:solidFill>
                          <a:srgbClr val="365F91"/>
                        </a:solidFill>
                        <a:effectLst/>
                        <a:latin typeface="Calibri"/>
                        <a:ea typeface="Calibri"/>
                        <a:cs typeface="Times New Roman"/>
                      </a:endParaRPr>
                    </a:p>
                  </a:txBody>
                  <a:tcPr marL="68580" marR="68580" marT="0" marB="0"/>
                </a:tc>
              </a:tr>
              <a:tr h="813933">
                <a:tc>
                  <a:txBody>
                    <a:bodyPr/>
                    <a:lstStyle/>
                    <a:p>
                      <a:pPr indent="288290" algn="just">
                        <a:lnSpc>
                          <a:spcPct val="150000"/>
                        </a:lnSpc>
                        <a:spcAft>
                          <a:spcPts val="600"/>
                        </a:spcAft>
                      </a:pPr>
                      <a:r>
                        <a:rPr lang="tr-TR" sz="1800">
                          <a:effectLst/>
                        </a:rPr>
                        <a:t>||</a:t>
                      </a:r>
                      <a:endParaRPr lang="tr-TR" sz="1800">
                        <a:solidFill>
                          <a:srgbClr val="365F91"/>
                        </a:solidFill>
                        <a:effectLst/>
                        <a:latin typeface="Calibri"/>
                        <a:ea typeface="Calibri"/>
                        <a:cs typeface="Times New Roman"/>
                      </a:endParaRPr>
                    </a:p>
                  </a:txBody>
                  <a:tcPr marL="68580" marR="68580" marT="0" marB="0"/>
                </a:tc>
                <a:tc>
                  <a:txBody>
                    <a:bodyPr/>
                    <a:lstStyle/>
                    <a:p>
                      <a:pPr marL="0" indent="0" algn="just">
                        <a:lnSpc>
                          <a:spcPct val="150000"/>
                        </a:lnSpc>
                        <a:spcAft>
                          <a:spcPts val="600"/>
                        </a:spcAft>
                      </a:pPr>
                      <a:r>
                        <a:rPr lang="tr-TR" sz="1800" dirty="0">
                          <a:effectLst/>
                        </a:rPr>
                        <a:t>Veya</a:t>
                      </a:r>
                      <a:endParaRPr lang="tr-TR" sz="1800" dirty="0">
                        <a:solidFill>
                          <a:srgbClr val="365F91"/>
                        </a:solidFill>
                        <a:effectLst/>
                        <a:latin typeface="Calibri"/>
                        <a:ea typeface="Calibri"/>
                        <a:cs typeface="Times New Roman"/>
                      </a:endParaRPr>
                    </a:p>
                  </a:txBody>
                  <a:tcPr marL="68580" marR="68580" marT="0" marB="0"/>
                </a:tc>
                <a:tc>
                  <a:txBody>
                    <a:bodyPr/>
                    <a:lstStyle/>
                    <a:p>
                      <a:pPr indent="288290" algn="just">
                        <a:lnSpc>
                          <a:spcPct val="115000"/>
                        </a:lnSpc>
                        <a:spcAft>
                          <a:spcPts val="0"/>
                        </a:spcAft>
                      </a:pPr>
                      <a:r>
                        <a:rPr lang="tr-TR" sz="1800" dirty="0">
                          <a:effectLst/>
                        </a:rPr>
                        <a:t>Birden fazla karşılaştırmaların arasına yazılarak bu karşılaştırmalardan herhangi biri doğru olursa sonuç doğru olur. Tüm karşılaştırmalar yanlış olursa sonuç yanlış olur. </a:t>
                      </a:r>
                      <a:endParaRPr lang="tr-TR" sz="1800" dirty="0">
                        <a:solidFill>
                          <a:srgbClr val="365F91"/>
                        </a:solidFill>
                        <a:effectLst/>
                        <a:latin typeface="Calibri"/>
                        <a:ea typeface="Calibri"/>
                        <a:cs typeface="Times New Roman"/>
                      </a:endParaRPr>
                    </a:p>
                  </a:txBody>
                  <a:tcPr marL="68580" marR="68580" marT="0" marB="0"/>
                </a:tc>
              </a:tr>
              <a:tr h="617205">
                <a:tc>
                  <a:txBody>
                    <a:bodyPr/>
                    <a:lstStyle/>
                    <a:p>
                      <a:pPr indent="288290" algn="just">
                        <a:lnSpc>
                          <a:spcPct val="150000"/>
                        </a:lnSpc>
                        <a:spcAft>
                          <a:spcPts val="600"/>
                        </a:spcAft>
                      </a:pPr>
                      <a:r>
                        <a:rPr lang="tr-TR" sz="1800">
                          <a:effectLst/>
                        </a:rPr>
                        <a:t>!</a:t>
                      </a:r>
                      <a:endParaRPr lang="tr-TR" sz="1800">
                        <a:solidFill>
                          <a:srgbClr val="365F91"/>
                        </a:solidFill>
                        <a:effectLst/>
                        <a:latin typeface="Calibri"/>
                        <a:ea typeface="Calibri"/>
                        <a:cs typeface="Times New Roman"/>
                      </a:endParaRPr>
                    </a:p>
                  </a:txBody>
                  <a:tcPr marL="68580" marR="68580" marT="0" marB="0"/>
                </a:tc>
                <a:tc>
                  <a:txBody>
                    <a:bodyPr/>
                    <a:lstStyle/>
                    <a:p>
                      <a:pPr marL="0" indent="0" algn="just">
                        <a:lnSpc>
                          <a:spcPct val="150000"/>
                        </a:lnSpc>
                        <a:spcAft>
                          <a:spcPts val="600"/>
                        </a:spcAft>
                      </a:pPr>
                      <a:r>
                        <a:rPr lang="tr-TR" sz="1800" dirty="0">
                          <a:effectLst/>
                        </a:rPr>
                        <a:t>Değil</a:t>
                      </a:r>
                      <a:endParaRPr lang="tr-TR" sz="1800" dirty="0">
                        <a:solidFill>
                          <a:srgbClr val="365F91"/>
                        </a:solidFill>
                        <a:effectLst/>
                        <a:latin typeface="Calibri"/>
                        <a:ea typeface="Calibri"/>
                        <a:cs typeface="Times New Roman"/>
                      </a:endParaRPr>
                    </a:p>
                  </a:txBody>
                  <a:tcPr marL="68580" marR="68580" marT="0" marB="0"/>
                </a:tc>
                <a:tc>
                  <a:txBody>
                    <a:bodyPr/>
                    <a:lstStyle/>
                    <a:p>
                      <a:pPr indent="288290" algn="just">
                        <a:lnSpc>
                          <a:spcPct val="115000"/>
                        </a:lnSpc>
                        <a:spcAft>
                          <a:spcPts val="0"/>
                        </a:spcAft>
                      </a:pPr>
                      <a:r>
                        <a:rPr lang="tr-TR" sz="1800" dirty="0">
                          <a:effectLst/>
                        </a:rPr>
                        <a:t>Bir karşılaştırmanın önüne yazılarak karşılaştırma doğru ise sonucu yanlış, yanlış ise sonucu doğru olarak değiştirir.</a:t>
                      </a:r>
                      <a:endParaRPr lang="tr-TR" sz="1800" dirty="0">
                        <a:solidFill>
                          <a:srgbClr val="365F91"/>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21824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Artırma Azaltma Operatörleri</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83568" y="1720840"/>
            <a:ext cx="6696744" cy="2308324"/>
          </a:xfrm>
          <a:prstGeom prst="rect">
            <a:avLst/>
          </a:prstGeom>
        </p:spPr>
        <p:txBody>
          <a:bodyPr wrap="square">
            <a:spAutoFit/>
          </a:bodyPr>
          <a:lstStyle/>
          <a:p>
            <a:r>
              <a:rPr lang="tr-TR" dirty="0"/>
              <a:t>Artırma veya azaltma operatörleri bir değişkenin değerini bir artırmak veya bir azaltmak amacıyla kullanılan operatördür. Genellikle döngü içerisinde indeks değerinin artırılması veya azaltılması durumunda kullanılır. Bir </a:t>
            </a:r>
            <a:r>
              <a:rPr lang="tr-TR" dirty="0" err="1"/>
              <a:t>operand</a:t>
            </a:r>
            <a:r>
              <a:rPr lang="tr-TR" dirty="0"/>
              <a:t> ile birlikte kullanılır. Operandın önünde veya arkasında kullanılabilir. </a:t>
            </a:r>
            <a:r>
              <a:rPr lang="tr-TR" sz="1400" dirty="0"/>
              <a:t> </a:t>
            </a:r>
          </a:p>
        </p:txBody>
      </p:sp>
      <p:graphicFrame>
        <p:nvGraphicFramePr>
          <p:cNvPr id="4" name="Tablo 3"/>
          <p:cNvGraphicFramePr>
            <a:graphicFrameLocks noGrp="1"/>
          </p:cNvGraphicFramePr>
          <p:nvPr>
            <p:extLst>
              <p:ext uri="{D42A27DB-BD31-4B8C-83A1-F6EECF244321}">
                <p14:modId xmlns:p14="http://schemas.microsoft.com/office/powerpoint/2010/main" val="2693127928"/>
              </p:ext>
            </p:extLst>
          </p:nvPr>
        </p:nvGraphicFramePr>
        <p:xfrm>
          <a:off x="864394" y="4029164"/>
          <a:ext cx="6659935" cy="1234440"/>
        </p:xfrm>
        <a:graphic>
          <a:graphicData uri="http://schemas.openxmlformats.org/drawingml/2006/table">
            <a:tbl>
              <a:tblPr firstRow="1" firstCol="1" bandRow="1">
                <a:tableStyleId>{5C22544A-7EE6-4342-B048-85BDC9FD1C3A}</a:tableStyleId>
              </a:tblPr>
              <a:tblGrid>
                <a:gridCol w="992279"/>
                <a:gridCol w="910788"/>
                <a:gridCol w="4756868"/>
              </a:tblGrid>
              <a:tr h="0">
                <a:tc>
                  <a:txBody>
                    <a:bodyPr/>
                    <a:lstStyle/>
                    <a:p>
                      <a:pPr marL="0" indent="0" algn="just">
                        <a:lnSpc>
                          <a:spcPct val="150000"/>
                        </a:lnSpc>
                        <a:spcAft>
                          <a:spcPts val="600"/>
                        </a:spcAft>
                      </a:pPr>
                      <a:r>
                        <a:rPr lang="tr-TR" sz="1800" dirty="0">
                          <a:effectLst/>
                        </a:rPr>
                        <a:t>Operatör</a:t>
                      </a:r>
                      <a:endParaRPr lang="tr-TR" sz="1800" dirty="0">
                        <a:solidFill>
                          <a:srgbClr val="365F91"/>
                        </a:solidFill>
                        <a:effectLst/>
                        <a:latin typeface="Calibri"/>
                        <a:ea typeface="Calibri"/>
                        <a:cs typeface="Times New Roman"/>
                      </a:endParaRPr>
                    </a:p>
                  </a:txBody>
                  <a:tcPr marL="68580" marR="68580" marT="0" marB="0"/>
                </a:tc>
                <a:tc>
                  <a:txBody>
                    <a:bodyPr/>
                    <a:lstStyle/>
                    <a:p>
                      <a:pPr marL="0" indent="0" algn="just">
                        <a:lnSpc>
                          <a:spcPct val="150000"/>
                        </a:lnSpc>
                        <a:spcAft>
                          <a:spcPts val="600"/>
                        </a:spcAft>
                      </a:pPr>
                      <a:r>
                        <a:rPr lang="tr-TR" sz="1800" dirty="0">
                          <a:effectLst/>
                        </a:rPr>
                        <a:t>İşlem</a:t>
                      </a:r>
                      <a:endParaRPr lang="tr-TR" sz="1800" dirty="0">
                        <a:solidFill>
                          <a:srgbClr val="365F91"/>
                        </a:solidFill>
                        <a:effectLst/>
                        <a:latin typeface="Calibri"/>
                        <a:ea typeface="Calibri"/>
                        <a:cs typeface="Times New Roman"/>
                      </a:endParaRPr>
                    </a:p>
                  </a:txBody>
                  <a:tcPr marL="68580" marR="68580" marT="0" marB="0"/>
                </a:tc>
                <a:tc>
                  <a:txBody>
                    <a:bodyPr/>
                    <a:lstStyle/>
                    <a:p>
                      <a:pPr indent="288290" algn="just">
                        <a:lnSpc>
                          <a:spcPct val="150000"/>
                        </a:lnSpc>
                        <a:spcAft>
                          <a:spcPts val="600"/>
                        </a:spcAft>
                      </a:pPr>
                      <a:r>
                        <a:rPr lang="tr-TR" sz="1800">
                          <a:effectLst/>
                        </a:rPr>
                        <a:t>İşlem</a:t>
                      </a:r>
                      <a:endParaRPr lang="tr-TR" sz="1800">
                        <a:solidFill>
                          <a:srgbClr val="365F91"/>
                        </a:solidFill>
                        <a:effectLst/>
                        <a:latin typeface="Calibri"/>
                        <a:ea typeface="Calibri"/>
                        <a:cs typeface="Times New Roman"/>
                      </a:endParaRPr>
                    </a:p>
                  </a:txBody>
                  <a:tcPr marL="68580" marR="68580" marT="0" marB="0"/>
                </a:tc>
              </a:tr>
              <a:tr h="0">
                <a:tc>
                  <a:txBody>
                    <a:bodyPr/>
                    <a:lstStyle/>
                    <a:p>
                      <a:pPr indent="288290" algn="just">
                        <a:lnSpc>
                          <a:spcPct val="150000"/>
                        </a:lnSpc>
                        <a:spcAft>
                          <a:spcPts val="600"/>
                        </a:spcAft>
                      </a:pPr>
                      <a:r>
                        <a:rPr lang="tr-TR" sz="1800">
                          <a:effectLst/>
                        </a:rPr>
                        <a:t>++</a:t>
                      </a:r>
                      <a:endParaRPr lang="tr-TR" sz="1800">
                        <a:solidFill>
                          <a:srgbClr val="365F91"/>
                        </a:solidFill>
                        <a:effectLst/>
                        <a:latin typeface="Calibri"/>
                        <a:ea typeface="Calibri"/>
                        <a:cs typeface="Times New Roman"/>
                      </a:endParaRPr>
                    </a:p>
                  </a:txBody>
                  <a:tcPr marL="68580" marR="68580" marT="0" marB="0"/>
                </a:tc>
                <a:tc>
                  <a:txBody>
                    <a:bodyPr/>
                    <a:lstStyle/>
                    <a:p>
                      <a:pPr marL="0" indent="0" algn="just">
                        <a:lnSpc>
                          <a:spcPct val="150000"/>
                        </a:lnSpc>
                        <a:spcAft>
                          <a:spcPts val="600"/>
                        </a:spcAft>
                      </a:pPr>
                      <a:r>
                        <a:rPr lang="tr-TR" sz="1800" dirty="0">
                          <a:effectLst/>
                        </a:rPr>
                        <a:t>Artırma </a:t>
                      </a:r>
                      <a:endParaRPr lang="tr-TR" sz="1800" dirty="0">
                        <a:solidFill>
                          <a:srgbClr val="365F91"/>
                        </a:solidFill>
                        <a:effectLst/>
                        <a:latin typeface="Calibri"/>
                        <a:ea typeface="Calibri"/>
                        <a:cs typeface="Times New Roman"/>
                      </a:endParaRPr>
                    </a:p>
                  </a:txBody>
                  <a:tcPr marL="68580" marR="68580" marT="0" marB="0"/>
                </a:tc>
                <a:tc>
                  <a:txBody>
                    <a:bodyPr/>
                    <a:lstStyle/>
                    <a:p>
                      <a:pPr indent="288290" algn="just">
                        <a:lnSpc>
                          <a:spcPct val="150000"/>
                        </a:lnSpc>
                        <a:spcAft>
                          <a:spcPts val="600"/>
                        </a:spcAft>
                      </a:pPr>
                      <a:r>
                        <a:rPr lang="tr-TR" sz="1800">
                          <a:effectLst/>
                        </a:rPr>
                        <a:t>Kullanıldığı operatörün bir artırılmasını sağlar.  </a:t>
                      </a:r>
                      <a:endParaRPr lang="tr-TR" sz="1800">
                        <a:solidFill>
                          <a:srgbClr val="365F91"/>
                        </a:solidFill>
                        <a:effectLst/>
                        <a:latin typeface="Calibri"/>
                        <a:ea typeface="Calibri"/>
                        <a:cs typeface="Times New Roman"/>
                      </a:endParaRPr>
                    </a:p>
                  </a:txBody>
                  <a:tcPr marL="68580" marR="68580" marT="0" marB="0"/>
                </a:tc>
              </a:tr>
              <a:tr h="0">
                <a:tc>
                  <a:txBody>
                    <a:bodyPr/>
                    <a:lstStyle/>
                    <a:p>
                      <a:pPr indent="288290" algn="just">
                        <a:lnSpc>
                          <a:spcPct val="150000"/>
                        </a:lnSpc>
                        <a:spcAft>
                          <a:spcPts val="600"/>
                        </a:spcAft>
                      </a:pPr>
                      <a:r>
                        <a:rPr lang="tr-TR" sz="1800">
                          <a:effectLst/>
                        </a:rPr>
                        <a:t>--</a:t>
                      </a:r>
                      <a:endParaRPr lang="tr-TR" sz="1800">
                        <a:solidFill>
                          <a:srgbClr val="365F91"/>
                        </a:solidFill>
                        <a:effectLst/>
                        <a:latin typeface="Calibri"/>
                        <a:ea typeface="Calibri"/>
                        <a:cs typeface="Times New Roman"/>
                      </a:endParaRPr>
                    </a:p>
                  </a:txBody>
                  <a:tcPr marL="68580" marR="68580" marT="0" marB="0"/>
                </a:tc>
                <a:tc>
                  <a:txBody>
                    <a:bodyPr/>
                    <a:lstStyle/>
                    <a:p>
                      <a:pPr marL="0" indent="0" algn="just">
                        <a:lnSpc>
                          <a:spcPct val="150000"/>
                        </a:lnSpc>
                        <a:spcAft>
                          <a:spcPts val="600"/>
                        </a:spcAft>
                      </a:pPr>
                      <a:r>
                        <a:rPr lang="tr-TR" sz="1800" dirty="0">
                          <a:effectLst/>
                        </a:rPr>
                        <a:t>Azaltma</a:t>
                      </a:r>
                      <a:endParaRPr lang="tr-TR" sz="1800" dirty="0">
                        <a:solidFill>
                          <a:srgbClr val="365F91"/>
                        </a:solidFill>
                        <a:effectLst/>
                        <a:latin typeface="Calibri"/>
                        <a:ea typeface="Calibri"/>
                        <a:cs typeface="Times New Roman"/>
                      </a:endParaRPr>
                    </a:p>
                  </a:txBody>
                  <a:tcPr marL="68580" marR="68580" marT="0" marB="0"/>
                </a:tc>
                <a:tc>
                  <a:txBody>
                    <a:bodyPr/>
                    <a:lstStyle/>
                    <a:p>
                      <a:pPr indent="288290" algn="just">
                        <a:lnSpc>
                          <a:spcPct val="150000"/>
                        </a:lnSpc>
                        <a:spcAft>
                          <a:spcPts val="600"/>
                        </a:spcAft>
                      </a:pPr>
                      <a:r>
                        <a:rPr lang="tr-TR" sz="1800" dirty="0">
                          <a:effectLst/>
                        </a:rPr>
                        <a:t>Kullanıldığı operatörün bir azaltılmasını sağlar.  </a:t>
                      </a:r>
                      <a:endParaRPr lang="tr-TR" sz="1800" dirty="0">
                        <a:solidFill>
                          <a:srgbClr val="365F91"/>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5635002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Atama Operatörü</a:t>
            </a:r>
            <a:endParaRPr lang="tr-TR" dirty="0"/>
          </a:p>
        </p:txBody>
      </p:sp>
      <p:sp>
        <p:nvSpPr>
          <p:cNvPr id="7" name="Dikdörtgen 6"/>
          <p:cNvSpPr/>
          <p:nvPr/>
        </p:nvSpPr>
        <p:spPr>
          <a:xfrm>
            <a:off x="694026" y="1916832"/>
            <a:ext cx="6628781" cy="4893647"/>
          </a:xfrm>
          <a:prstGeom prst="rect">
            <a:avLst/>
          </a:prstGeom>
        </p:spPr>
        <p:txBody>
          <a:bodyPr wrap="square">
            <a:spAutoFit/>
          </a:bodyPr>
          <a:lstStyle/>
          <a:p>
            <a:r>
              <a:rPr lang="tr-TR" dirty="0"/>
              <a:t>C programlama dilinde hesaplanan değerleri değişkenlere atamak amacıyla kullanılan operatör = sembolü ile gösterilir. </a:t>
            </a:r>
            <a:endParaRPr lang="tr-TR" dirty="0" smtClean="0"/>
          </a:p>
          <a:p>
            <a:endParaRPr lang="tr-TR" dirty="0"/>
          </a:p>
          <a:p>
            <a:r>
              <a:rPr lang="tr-TR" dirty="0" smtClean="0"/>
              <a:t>Atama </a:t>
            </a:r>
            <a:r>
              <a:rPr lang="tr-TR" dirty="0"/>
              <a:t>operatöründe değişken adı yazıldıktan sonra = sembolü kullanılır ve daha sonra istenirse diğer operatörlerde kullanılarak hesaplanan değer değişkene aktarılır. </a:t>
            </a:r>
            <a:endParaRPr lang="tr-TR" dirty="0" smtClean="0"/>
          </a:p>
          <a:p>
            <a:endParaRPr lang="tr-TR" dirty="0"/>
          </a:p>
          <a:p>
            <a:r>
              <a:rPr lang="tr-TR" dirty="0" smtClean="0"/>
              <a:t>Değişkene </a:t>
            </a:r>
            <a:r>
              <a:rPr lang="tr-TR" dirty="0"/>
              <a:t>mantıksal, aritmetiksel ve diğer operatörler kullanılarak hesaplanan değerler aktarılır. Aktarma işlemi sonunda değişkenin </a:t>
            </a:r>
            <a:r>
              <a:rPr lang="tr-TR" dirty="0" err="1"/>
              <a:t>varolan</a:t>
            </a:r>
            <a:r>
              <a:rPr lang="tr-TR" dirty="0"/>
              <a:t> değeri kaybolur ve yeni değer atanır.</a:t>
            </a:r>
            <a:r>
              <a:rPr lang="tr-TR" sz="1400" b="1" dirty="0"/>
              <a:t> </a:t>
            </a:r>
            <a:endParaRPr lang="tr-TR" sz="1400"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4521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Atama Operatörü</a:t>
            </a:r>
            <a:endParaRPr lang="tr-TR" dirty="0"/>
          </a:p>
        </p:txBody>
      </p:sp>
      <p:sp>
        <p:nvSpPr>
          <p:cNvPr id="7" name="Dikdörtgen 6"/>
          <p:cNvSpPr/>
          <p:nvPr/>
        </p:nvSpPr>
        <p:spPr>
          <a:xfrm>
            <a:off x="694026" y="1916832"/>
            <a:ext cx="6628781" cy="4893647"/>
          </a:xfrm>
          <a:prstGeom prst="rect">
            <a:avLst/>
          </a:prstGeom>
        </p:spPr>
        <p:txBody>
          <a:bodyPr wrap="square">
            <a:spAutoFit/>
          </a:bodyPr>
          <a:lstStyle/>
          <a:p>
            <a:r>
              <a:rPr lang="tr-TR" dirty="0"/>
              <a:t>C programlama dilinde hesaplanan değerleri değişkenlere atamak amacıyla kullanılan operatör = sembolü ile gösterilir. </a:t>
            </a:r>
            <a:endParaRPr lang="tr-TR" dirty="0" smtClean="0"/>
          </a:p>
          <a:p>
            <a:endParaRPr lang="tr-TR" dirty="0"/>
          </a:p>
          <a:p>
            <a:r>
              <a:rPr lang="tr-TR" dirty="0" smtClean="0"/>
              <a:t>Atama </a:t>
            </a:r>
            <a:r>
              <a:rPr lang="tr-TR" dirty="0"/>
              <a:t>operatöründe değişken adı yazıldıktan sonra = sembolü kullanılır ve daha sonra istenirse diğer operatörlerde kullanılarak hesaplanan değer değişkene aktarılır. </a:t>
            </a:r>
            <a:endParaRPr lang="tr-TR" dirty="0" smtClean="0"/>
          </a:p>
          <a:p>
            <a:endParaRPr lang="tr-TR" dirty="0"/>
          </a:p>
          <a:p>
            <a:r>
              <a:rPr lang="tr-TR" dirty="0" smtClean="0"/>
              <a:t>Değişkene </a:t>
            </a:r>
            <a:r>
              <a:rPr lang="tr-TR" dirty="0"/>
              <a:t>mantıksal, aritmetiksel ve diğer operatörler kullanılarak hesaplanan değerler aktarılır. Aktarma işlemi sonunda değişkenin </a:t>
            </a:r>
            <a:r>
              <a:rPr lang="tr-TR" dirty="0" err="1"/>
              <a:t>varolan</a:t>
            </a:r>
            <a:r>
              <a:rPr lang="tr-TR" dirty="0"/>
              <a:t> değeri kaybolur ve yeni değer atanır.</a:t>
            </a:r>
            <a:r>
              <a:rPr lang="tr-TR" sz="1400" b="1" dirty="0"/>
              <a:t> </a:t>
            </a:r>
            <a:endParaRPr lang="tr-TR" sz="1400"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3689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Aritmetik İşlemli Atama Operatörleri</a:t>
            </a:r>
            <a:endParaRPr lang="tr-TR" dirty="0"/>
          </a:p>
        </p:txBody>
      </p:sp>
      <p:sp>
        <p:nvSpPr>
          <p:cNvPr id="7" name="Dikdörtgen 6"/>
          <p:cNvSpPr/>
          <p:nvPr/>
        </p:nvSpPr>
        <p:spPr>
          <a:xfrm>
            <a:off x="694026" y="1916832"/>
            <a:ext cx="6628781" cy="1415772"/>
          </a:xfrm>
          <a:prstGeom prst="rect">
            <a:avLst/>
          </a:prstGeom>
        </p:spPr>
        <p:txBody>
          <a:bodyPr wrap="square">
            <a:spAutoFit/>
          </a:bodyPr>
          <a:lstStyle/>
          <a:p>
            <a:r>
              <a:rPr lang="tr-TR" dirty="0" smtClean="0"/>
              <a:t>Eğer </a:t>
            </a:r>
            <a:r>
              <a:rPr lang="tr-TR" dirty="0"/>
              <a:t>bir </a:t>
            </a:r>
            <a:r>
              <a:rPr lang="tr-TR" dirty="0" err="1"/>
              <a:t>operand</a:t>
            </a:r>
            <a:r>
              <a:rPr lang="tr-TR" dirty="0"/>
              <a:t> aritmetik işlemde kullanıldıktan sonra değer tekrar kullanılan operanda atanıyorsa aritmetik işlemli atamalar kullanılır. </a:t>
            </a:r>
            <a:r>
              <a:rPr lang="tr-TR" sz="1400" dirty="0"/>
              <a:t> </a:t>
            </a:r>
            <a:endParaRPr lang="tr-TR" sz="1400" dirty="0" smtClean="0"/>
          </a:p>
          <a:p>
            <a:endParaRPr lang="tr-TR" sz="1400" dirty="0"/>
          </a:p>
        </p:txBody>
      </p:sp>
      <p:pic>
        <p:nvPicPr>
          <p:cNvPr id="8" name="Picture 2" descr="http://www.webinmaster.com/wp-content/uploads/2012/08/jav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o 5"/>
          <p:cNvGraphicFramePr>
            <a:graphicFrameLocks noGrp="1"/>
          </p:cNvGraphicFramePr>
          <p:nvPr>
            <p:custDataLst>
              <p:tags r:id="rId1"/>
            </p:custDataLst>
            <p:extLst>
              <p:ext uri="{D42A27DB-BD31-4B8C-83A1-F6EECF244321}">
                <p14:modId xmlns:p14="http://schemas.microsoft.com/office/powerpoint/2010/main" val="1304818366"/>
              </p:ext>
            </p:extLst>
          </p:nvPr>
        </p:nvGraphicFramePr>
        <p:xfrm>
          <a:off x="723936" y="3068960"/>
          <a:ext cx="6624736" cy="3664838"/>
        </p:xfrm>
        <a:graphic>
          <a:graphicData uri="http://schemas.openxmlformats.org/drawingml/2006/table">
            <a:tbl>
              <a:tblPr firstRow="1" firstCol="1" bandRow="1">
                <a:tableStyleId>{2A488322-F2BA-4B5B-9748-0D474271808F}</a:tableStyleId>
              </a:tblPr>
              <a:tblGrid>
                <a:gridCol w="1027136"/>
                <a:gridCol w="680054"/>
                <a:gridCol w="913022"/>
                <a:gridCol w="4004524"/>
              </a:tblGrid>
              <a:tr h="580262">
                <a:tc>
                  <a:txBody>
                    <a:bodyPr/>
                    <a:lstStyle/>
                    <a:p>
                      <a:pPr marL="0" indent="0" algn="just">
                        <a:lnSpc>
                          <a:spcPct val="115000"/>
                        </a:lnSpc>
                        <a:spcAft>
                          <a:spcPts val="600"/>
                        </a:spcAft>
                      </a:pPr>
                      <a:r>
                        <a:rPr lang="tr-TR" sz="1600" dirty="0">
                          <a:effectLst/>
                        </a:rPr>
                        <a:t>Operatör</a:t>
                      </a:r>
                      <a:endParaRPr lang="tr-TR" sz="1600" dirty="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600" b="1" kern="1200" dirty="0">
                          <a:solidFill>
                            <a:schemeClr val="lt1"/>
                          </a:solidFill>
                          <a:effectLst/>
                          <a:latin typeface="+mn-lt"/>
                          <a:ea typeface="+mn-ea"/>
                          <a:cs typeface="+mn-cs"/>
                        </a:rPr>
                        <a:t>İşlem</a:t>
                      </a:r>
                    </a:p>
                  </a:txBody>
                  <a:tcPr marL="68580" marR="68580" marT="0" marB="0"/>
                </a:tc>
                <a:tc>
                  <a:txBody>
                    <a:bodyPr/>
                    <a:lstStyle/>
                    <a:p>
                      <a:pPr marL="0" indent="0" algn="just" rtl="0" eaLnBrk="1" latinLnBrk="0" hangingPunct="1">
                        <a:lnSpc>
                          <a:spcPct val="115000"/>
                        </a:lnSpc>
                        <a:spcAft>
                          <a:spcPts val="600"/>
                        </a:spcAft>
                      </a:pPr>
                      <a:r>
                        <a:rPr kumimoji="0" lang="tr-TR" sz="1600" b="1" kern="1200" dirty="0">
                          <a:solidFill>
                            <a:schemeClr val="lt1"/>
                          </a:solidFill>
                          <a:effectLst/>
                          <a:latin typeface="+mn-lt"/>
                          <a:ea typeface="+mn-ea"/>
                          <a:cs typeface="+mn-cs"/>
                        </a:rPr>
                        <a:t>Yerine Kullanılan işlem</a:t>
                      </a:r>
                    </a:p>
                  </a:txBody>
                  <a:tcPr marL="68580" marR="68580" marT="0" marB="0"/>
                </a:tc>
                <a:tc>
                  <a:txBody>
                    <a:bodyPr/>
                    <a:lstStyle/>
                    <a:p>
                      <a:pPr marL="0" indent="0" algn="just" rtl="0" eaLnBrk="1" latinLnBrk="0" hangingPunct="1">
                        <a:lnSpc>
                          <a:spcPct val="115000"/>
                        </a:lnSpc>
                        <a:spcAft>
                          <a:spcPts val="600"/>
                        </a:spcAft>
                      </a:pPr>
                      <a:r>
                        <a:rPr kumimoji="0" lang="tr-TR" sz="1600" b="1" kern="1200" dirty="0">
                          <a:solidFill>
                            <a:schemeClr val="lt1"/>
                          </a:solidFill>
                          <a:effectLst/>
                          <a:latin typeface="+mn-lt"/>
                          <a:ea typeface="+mn-ea"/>
                          <a:cs typeface="+mn-cs"/>
                        </a:rPr>
                        <a:t>Kullanım</a:t>
                      </a:r>
                    </a:p>
                  </a:txBody>
                  <a:tcPr marL="68580" marR="68580" marT="0" marB="0"/>
                </a:tc>
              </a:tr>
              <a:tr h="281369">
                <a:tc>
                  <a:txBody>
                    <a:bodyPr/>
                    <a:lstStyle/>
                    <a:p>
                      <a:pPr indent="288290" algn="just">
                        <a:lnSpc>
                          <a:spcPct val="115000"/>
                        </a:lnSpc>
                        <a:spcAft>
                          <a:spcPts val="600"/>
                        </a:spcAft>
                      </a:pPr>
                      <a:r>
                        <a:rPr lang="tr-TR" sz="1600">
                          <a:effectLst/>
                        </a:rPr>
                        <a:t>+=</a:t>
                      </a:r>
                      <a:endParaRPr lang="tr-TR" sz="160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x=</a:t>
                      </a:r>
                      <a:r>
                        <a:rPr kumimoji="0" lang="tr-TR" sz="1600" kern="1200" dirty="0" err="1">
                          <a:solidFill>
                            <a:schemeClr val="dk1"/>
                          </a:solidFill>
                          <a:effectLst/>
                          <a:latin typeface="+mn-lt"/>
                          <a:ea typeface="+mn-ea"/>
                          <a:cs typeface="+mn-cs"/>
                        </a:rPr>
                        <a:t>x+y</a:t>
                      </a:r>
                      <a:endParaRPr kumimoji="0" lang="tr-TR" sz="1600" kern="1200" dirty="0">
                        <a:solidFill>
                          <a:schemeClr val="dk1"/>
                        </a:solidFill>
                        <a:effectLst/>
                        <a:latin typeface="+mn-lt"/>
                        <a:ea typeface="+mn-ea"/>
                        <a:cs typeface="+mn-cs"/>
                      </a:endParaRP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x değeri y değeri ile toplanmış tekrar x değerine yazılmıştır.</a:t>
                      </a:r>
                    </a:p>
                  </a:txBody>
                  <a:tcPr marL="68580" marR="68580" marT="0" marB="0"/>
                </a:tc>
              </a:tr>
              <a:tr h="281369">
                <a:tc>
                  <a:txBody>
                    <a:bodyPr/>
                    <a:lstStyle/>
                    <a:p>
                      <a:pPr indent="288290" algn="just">
                        <a:lnSpc>
                          <a:spcPct val="115000"/>
                        </a:lnSpc>
                        <a:spcAft>
                          <a:spcPts val="600"/>
                        </a:spcAft>
                      </a:pPr>
                      <a:r>
                        <a:rPr lang="tr-TR" sz="1600">
                          <a:effectLst/>
                        </a:rPr>
                        <a:t>-=</a:t>
                      </a:r>
                      <a:endParaRPr lang="tr-TR" sz="160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x=x-y</a:t>
                      </a: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y değeri x değerinden çıkarılmış tekrar x değerine yazılmıştır.</a:t>
                      </a:r>
                    </a:p>
                  </a:txBody>
                  <a:tcPr marL="68580" marR="68580" marT="0" marB="0"/>
                </a:tc>
              </a:tr>
              <a:tr h="281369">
                <a:tc>
                  <a:txBody>
                    <a:bodyPr/>
                    <a:lstStyle/>
                    <a:p>
                      <a:pPr indent="288290" algn="just">
                        <a:lnSpc>
                          <a:spcPct val="115000"/>
                        </a:lnSpc>
                        <a:spcAft>
                          <a:spcPts val="600"/>
                        </a:spcAft>
                      </a:pPr>
                      <a:r>
                        <a:rPr lang="tr-TR" sz="1600">
                          <a:effectLst/>
                        </a:rPr>
                        <a:t>*=</a:t>
                      </a:r>
                      <a:endParaRPr lang="tr-TR" sz="160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600" kern="1200">
                          <a:solidFill>
                            <a:schemeClr val="dk1"/>
                          </a:solidFill>
                          <a:effectLst/>
                          <a:latin typeface="+mn-lt"/>
                          <a:ea typeface="+mn-ea"/>
                          <a:cs typeface="+mn-cs"/>
                        </a:rPr>
                        <a:t>x=x*y</a:t>
                      </a:r>
                    </a:p>
                  </a:txBody>
                  <a:tcPr marL="68580" marR="68580" marT="0" marB="0"/>
                </a:tc>
                <a:tc>
                  <a:txBody>
                    <a:bodyPr/>
                    <a:lstStyle/>
                    <a:p>
                      <a:pPr marL="0" indent="0" algn="just" rtl="0" eaLnBrk="1" latinLnBrk="0" hangingPunct="1">
                        <a:lnSpc>
                          <a:spcPct val="115000"/>
                        </a:lnSpc>
                        <a:spcAft>
                          <a:spcPts val="600"/>
                        </a:spcAft>
                      </a:pPr>
                      <a:r>
                        <a:rPr kumimoji="0" lang="tr-TR" sz="1600" kern="120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x değeri ile  y değeri çarpılmış tekrar x değerine yazılmıştır.</a:t>
                      </a:r>
                    </a:p>
                  </a:txBody>
                  <a:tcPr marL="68580" marR="68580" marT="0" marB="0"/>
                </a:tc>
              </a:tr>
              <a:tr h="281369">
                <a:tc>
                  <a:txBody>
                    <a:bodyPr/>
                    <a:lstStyle/>
                    <a:p>
                      <a:pPr indent="288290" algn="just">
                        <a:lnSpc>
                          <a:spcPct val="115000"/>
                        </a:lnSpc>
                        <a:spcAft>
                          <a:spcPts val="600"/>
                        </a:spcAft>
                      </a:pPr>
                      <a:r>
                        <a:rPr lang="tr-TR" sz="1600">
                          <a:effectLst/>
                        </a:rPr>
                        <a:t>/=</a:t>
                      </a:r>
                      <a:endParaRPr lang="tr-TR" sz="160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600" kern="1200">
                          <a:solidFill>
                            <a:schemeClr val="dk1"/>
                          </a:solidFill>
                          <a:effectLst/>
                          <a:latin typeface="+mn-lt"/>
                          <a:ea typeface="+mn-ea"/>
                          <a:cs typeface="+mn-cs"/>
                        </a:rPr>
                        <a:t>x=x/y</a:t>
                      </a:r>
                    </a:p>
                  </a:txBody>
                  <a:tcPr marL="68580" marR="68580" marT="0" marB="0"/>
                </a:tc>
                <a:tc>
                  <a:txBody>
                    <a:bodyPr/>
                    <a:lstStyle/>
                    <a:p>
                      <a:pPr marL="0" indent="0" algn="just" rtl="0" eaLnBrk="1" latinLnBrk="0" hangingPunct="1">
                        <a:lnSpc>
                          <a:spcPct val="115000"/>
                        </a:lnSpc>
                        <a:spcAft>
                          <a:spcPts val="600"/>
                        </a:spcAft>
                      </a:pPr>
                      <a:r>
                        <a:rPr kumimoji="0" lang="tr-TR" sz="1600" kern="120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x değeri y değerine bölünmüş tekrar x değerine yazılmıştır.</a:t>
                      </a:r>
                    </a:p>
                  </a:txBody>
                  <a:tcPr marL="68580" marR="68580" marT="0" marB="0"/>
                </a:tc>
              </a:tr>
              <a:tr h="580262">
                <a:tc>
                  <a:txBody>
                    <a:bodyPr/>
                    <a:lstStyle/>
                    <a:p>
                      <a:pPr indent="288290" algn="just">
                        <a:lnSpc>
                          <a:spcPct val="115000"/>
                        </a:lnSpc>
                        <a:spcAft>
                          <a:spcPts val="600"/>
                        </a:spcAft>
                      </a:pPr>
                      <a:r>
                        <a:rPr lang="tr-TR" sz="1600" dirty="0">
                          <a:effectLst/>
                        </a:rPr>
                        <a:t>%=</a:t>
                      </a:r>
                      <a:endParaRPr lang="tr-TR" sz="1600" dirty="0">
                        <a:effectLst/>
                        <a:latin typeface="Calibri"/>
                        <a:ea typeface="Calibri"/>
                        <a:cs typeface="Times New Roman"/>
                      </a:endParaRPr>
                    </a:p>
                  </a:txBody>
                  <a:tcPr marL="68580" marR="68580" marT="0" marB="0"/>
                </a:tc>
                <a:tc>
                  <a:txBody>
                    <a:bodyPr/>
                    <a:lstStyle/>
                    <a:p>
                      <a:pPr marL="0" indent="0" algn="just" rtl="0" eaLnBrk="1" latinLnBrk="0" hangingPunct="1">
                        <a:lnSpc>
                          <a:spcPct val="115000"/>
                        </a:lnSpc>
                        <a:spcAft>
                          <a:spcPts val="600"/>
                        </a:spcAft>
                      </a:pPr>
                      <a:r>
                        <a:rPr kumimoji="0" lang="tr-TR" sz="1600" kern="1200">
                          <a:solidFill>
                            <a:schemeClr val="dk1"/>
                          </a:solidFill>
                          <a:effectLst/>
                          <a:latin typeface="+mn-lt"/>
                          <a:ea typeface="+mn-ea"/>
                          <a:cs typeface="+mn-cs"/>
                        </a:rPr>
                        <a:t>x=x%y</a:t>
                      </a: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x%=y</a:t>
                      </a:r>
                    </a:p>
                  </a:txBody>
                  <a:tcPr marL="68580" marR="68580" marT="0" marB="0"/>
                </a:tc>
                <a:tc>
                  <a:txBody>
                    <a:bodyPr/>
                    <a:lstStyle/>
                    <a:p>
                      <a:pPr marL="0" indent="0" algn="just" rtl="0" eaLnBrk="1" latinLnBrk="0" hangingPunct="1">
                        <a:lnSpc>
                          <a:spcPct val="115000"/>
                        </a:lnSpc>
                        <a:spcAft>
                          <a:spcPts val="600"/>
                        </a:spcAft>
                      </a:pPr>
                      <a:r>
                        <a:rPr kumimoji="0" lang="tr-TR" sz="1600" kern="1200" dirty="0">
                          <a:solidFill>
                            <a:schemeClr val="dk1"/>
                          </a:solidFill>
                          <a:effectLst/>
                          <a:latin typeface="+mn-lt"/>
                          <a:ea typeface="+mn-ea"/>
                          <a:cs typeface="+mn-cs"/>
                        </a:rPr>
                        <a:t>x değeri y değerine </a:t>
                      </a:r>
                      <a:r>
                        <a:rPr kumimoji="0" lang="tr-TR" sz="1600" kern="1200" dirty="0" err="1">
                          <a:solidFill>
                            <a:schemeClr val="dk1"/>
                          </a:solidFill>
                          <a:effectLst/>
                          <a:latin typeface="+mn-lt"/>
                          <a:ea typeface="+mn-ea"/>
                          <a:cs typeface="+mn-cs"/>
                        </a:rPr>
                        <a:t>kalanlı</a:t>
                      </a:r>
                      <a:r>
                        <a:rPr kumimoji="0" lang="tr-TR" sz="1600" kern="1200" dirty="0">
                          <a:solidFill>
                            <a:schemeClr val="dk1"/>
                          </a:solidFill>
                          <a:effectLst/>
                          <a:latin typeface="+mn-lt"/>
                          <a:ea typeface="+mn-ea"/>
                          <a:cs typeface="+mn-cs"/>
                        </a:rPr>
                        <a:t> bölme işlemiyle bölünmüş kalan tekrar x değerine yazılmıştır.</a:t>
                      </a:r>
                    </a:p>
                  </a:txBody>
                  <a:tcPr marL="68580" marR="68580" marT="0" marB="0"/>
                </a:tc>
              </a:tr>
            </a:tbl>
          </a:graphicData>
        </a:graphic>
      </p:graphicFrame>
    </p:spTree>
    <p:extLst>
      <p:ext uri="{BB962C8B-B14F-4D97-AF65-F5344CB8AC3E}">
        <p14:creationId xmlns:p14="http://schemas.microsoft.com/office/powerpoint/2010/main" val="12380222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smtClean="0"/>
              <a:t>Çıkış </a:t>
            </a:r>
            <a:r>
              <a:rPr lang="tr-TR" b="1" dirty="0"/>
              <a:t>İşlemi</a:t>
            </a:r>
            <a:endParaRPr lang="tr-TR" dirty="0"/>
          </a:p>
        </p:txBody>
      </p:sp>
      <p:sp>
        <p:nvSpPr>
          <p:cNvPr id="7" name="Dikdörtgen 6"/>
          <p:cNvSpPr/>
          <p:nvPr/>
        </p:nvSpPr>
        <p:spPr>
          <a:xfrm>
            <a:off x="694026" y="1916832"/>
            <a:ext cx="6628781" cy="1938992"/>
          </a:xfrm>
          <a:prstGeom prst="rect">
            <a:avLst/>
          </a:prstGeom>
        </p:spPr>
        <p:txBody>
          <a:bodyPr wrap="square">
            <a:spAutoFit/>
          </a:bodyPr>
          <a:lstStyle/>
          <a:p>
            <a:r>
              <a:rPr lang="tr-TR" dirty="0" err="1"/>
              <a:t>System.out.print</a:t>
            </a:r>
            <a:endParaRPr lang="tr-TR" dirty="0"/>
          </a:p>
          <a:p>
            <a:endParaRPr lang="tr-TR" dirty="0"/>
          </a:p>
          <a:p>
            <a:r>
              <a:rPr lang="tr-TR" dirty="0"/>
              <a:t>Java programlama dilince Console uygulamasında kullanıcıya bilgi vermek amacıyla kullanılan yapılardan biri  </a:t>
            </a:r>
            <a:r>
              <a:rPr lang="tr-TR" dirty="0" err="1"/>
              <a:t>System.out.ptrint</a:t>
            </a:r>
            <a:r>
              <a:rPr lang="tr-TR" dirty="0"/>
              <a:t> </a:t>
            </a:r>
            <a:r>
              <a:rPr lang="tr-TR" dirty="0" err="1"/>
              <a:t>dir</a:t>
            </a:r>
            <a:r>
              <a:rPr lang="tr-TR" dirty="0"/>
              <a:t>.</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8924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smtClean="0"/>
              <a:t>Giriş </a:t>
            </a:r>
            <a:r>
              <a:rPr lang="tr-TR" b="1" dirty="0"/>
              <a:t>İşlemi</a:t>
            </a:r>
            <a:endParaRPr lang="tr-TR" dirty="0"/>
          </a:p>
        </p:txBody>
      </p:sp>
      <p:sp>
        <p:nvSpPr>
          <p:cNvPr id="7" name="Dikdörtgen 6"/>
          <p:cNvSpPr/>
          <p:nvPr/>
        </p:nvSpPr>
        <p:spPr>
          <a:xfrm>
            <a:off x="694026" y="1916832"/>
            <a:ext cx="6628781" cy="4708981"/>
          </a:xfrm>
          <a:prstGeom prst="rect">
            <a:avLst/>
          </a:prstGeom>
        </p:spPr>
        <p:txBody>
          <a:bodyPr wrap="square">
            <a:spAutoFit/>
          </a:bodyPr>
          <a:lstStyle/>
          <a:p>
            <a:r>
              <a:rPr lang="tr-TR" sz="2000" dirty="0"/>
              <a:t>Java programlama dilince Console uygulamasında kullanıcıdan veri almak amacıyla kullanılan </a:t>
            </a:r>
            <a:r>
              <a:rPr lang="tr-TR" sz="2000" dirty="0" err="1"/>
              <a:t>Scanner</a:t>
            </a:r>
            <a:r>
              <a:rPr lang="tr-TR" sz="2000" dirty="0"/>
              <a:t> yapısıdır. </a:t>
            </a:r>
          </a:p>
          <a:p>
            <a:endParaRPr lang="tr-TR" sz="2000" dirty="0"/>
          </a:p>
          <a:p>
            <a:r>
              <a:rPr lang="tr-TR" sz="2000" dirty="0" err="1"/>
              <a:t>Scanner</a:t>
            </a:r>
            <a:r>
              <a:rPr lang="tr-TR" sz="2000" dirty="0"/>
              <a:t> yapısını kullanabilmek için </a:t>
            </a:r>
            <a:r>
              <a:rPr lang="tr-TR" sz="2000" dirty="0" err="1"/>
              <a:t>java.util.Scanner</a:t>
            </a:r>
            <a:r>
              <a:rPr lang="tr-TR" sz="2000" dirty="0"/>
              <a:t>;  projeye eklenmesi gerekmektedir. </a:t>
            </a:r>
          </a:p>
          <a:p>
            <a:endParaRPr lang="tr-TR" sz="2000" dirty="0"/>
          </a:p>
          <a:p>
            <a:r>
              <a:rPr lang="tr-TR" sz="2000" dirty="0" err="1"/>
              <a:t>İmport</a:t>
            </a:r>
            <a:r>
              <a:rPr lang="tr-TR" sz="2000" dirty="0"/>
              <a:t> </a:t>
            </a:r>
            <a:r>
              <a:rPr lang="tr-TR" sz="2000" dirty="0" err="1"/>
              <a:t>java.util.Scanner</a:t>
            </a:r>
            <a:r>
              <a:rPr lang="tr-TR" sz="2000" dirty="0"/>
              <a:t>;</a:t>
            </a:r>
          </a:p>
          <a:p>
            <a:r>
              <a:rPr lang="tr-TR" sz="2000" dirty="0"/>
              <a:t>Daha sonra </a:t>
            </a:r>
            <a:r>
              <a:rPr lang="tr-TR" sz="2000" dirty="0" err="1"/>
              <a:t>Scanner</a:t>
            </a:r>
            <a:r>
              <a:rPr lang="tr-TR" sz="2000" dirty="0"/>
              <a:t> türünde bir değişken tanımlanır. </a:t>
            </a:r>
          </a:p>
          <a:p>
            <a:r>
              <a:rPr lang="tr-TR" sz="2000" dirty="0" err="1"/>
              <a:t>Scanner</a:t>
            </a:r>
            <a:r>
              <a:rPr lang="tr-TR" sz="2000" dirty="0"/>
              <a:t> s=</a:t>
            </a:r>
            <a:r>
              <a:rPr lang="tr-TR" sz="2000" dirty="0" err="1"/>
              <a:t>new</a:t>
            </a:r>
            <a:r>
              <a:rPr lang="tr-TR" sz="2000" dirty="0"/>
              <a:t> </a:t>
            </a:r>
            <a:r>
              <a:rPr lang="tr-TR" sz="2000" dirty="0" err="1"/>
              <a:t>Scanner</a:t>
            </a:r>
            <a:r>
              <a:rPr lang="tr-TR" sz="2000" dirty="0"/>
              <a:t>(System.in);</a:t>
            </a:r>
          </a:p>
          <a:p>
            <a:r>
              <a:rPr lang="tr-TR" sz="2000" dirty="0"/>
              <a:t>Daha sonra uygun değer alınacak türe göre tanımlanan değişken isminden sonra uygun özellik </a:t>
            </a:r>
            <a:r>
              <a:rPr lang="tr-TR" sz="2000" dirty="0" err="1"/>
              <a:t>secilir</a:t>
            </a:r>
            <a:r>
              <a:rPr lang="tr-TR" sz="2000" dirty="0"/>
              <a:t>.</a:t>
            </a:r>
          </a:p>
          <a:p>
            <a:endParaRPr lang="tr-TR" sz="2000" dirty="0"/>
          </a:p>
          <a:p>
            <a:r>
              <a:rPr lang="tr-TR" sz="2000" dirty="0" err="1"/>
              <a:t>Scanner</a:t>
            </a:r>
            <a:r>
              <a:rPr lang="tr-TR" sz="2000" dirty="0"/>
              <a:t> s=</a:t>
            </a:r>
            <a:r>
              <a:rPr lang="tr-TR" sz="2000" dirty="0" err="1"/>
              <a:t>new</a:t>
            </a:r>
            <a:r>
              <a:rPr lang="tr-TR" sz="2000" dirty="0"/>
              <a:t> </a:t>
            </a:r>
            <a:r>
              <a:rPr lang="tr-TR" sz="2000" dirty="0" err="1"/>
              <a:t>Scanner</a:t>
            </a:r>
            <a:r>
              <a:rPr lang="tr-TR" sz="2000" dirty="0"/>
              <a:t>(System.in);</a:t>
            </a:r>
          </a:p>
          <a:p>
            <a:r>
              <a:rPr lang="tr-TR" sz="2000" dirty="0" err="1"/>
              <a:t>int</a:t>
            </a:r>
            <a:r>
              <a:rPr lang="tr-TR" sz="2000" dirty="0"/>
              <a:t> i;</a:t>
            </a:r>
          </a:p>
          <a:p>
            <a:r>
              <a:rPr lang="tr-TR" sz="2000" dirty="0"/>
              <a:t>i=</a:t>
            </a:r>
            <a:r>
              <a:rPr lang="tr-TR" sz="2000" dirty="0" err="1"/>
              <a:t>s.nextInt</a:t>
            </a:r>
            <a:r>
              <a:rPr lang="tr-TR" sz="2000" dirty="0"/>
              <a:t>();</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821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Diziler</a:t>
            </a:r>
            <a:endParaRPr lang="tr-TR" dirty="0"/>
          </a:p>
        </p:txBody>
      </p:sp>
      <p:sp>
        <p:nvSpPr>
          <p:cNvPr id="7" name="Dikdörtgen 6"/>
          <p:cNvSpPr/>
          <p:nvPr/>
        </p:nvSpPr>
        <p:spPr>
          <a:xfrm>
            <a:off x="694026" y="1916832"/>
            <a:ext cx="6628781" cy="4708981"/>
          </a:xfrm>
          <a:prstGeom prst="rect">
            <a:avLst/>
          </a:prstGeom>
        </p:spPr>
        <p:txBody>
          <a:bodyPr wrap="square">
            <a:spAutoFit/>
          </a:bodyPr>
          <a:lstStyle/>
          <a:p>
            <a:r>
              <a:rPr lang="tr-TR" sz="2000" dirty="0"/>
              <a:t>Aynı özelliğe sahip elemanların bir araya gelerek oluşturduğu gruba dizi denir. Diziler tek boyutlu olabileceği gibi ikiden daha fazla boyuta sahip diziler de olabilir. </a:t>
            </a:r>
            <a:endParaRPr lang="tr-TR" sz="2000" dirty="0" smtClean="0"/>
          </a:p>
          <a:p>
            <a:r>
              <a:rPr lang="tr-TR" sz="2000" dirty="0" smtClean="0"/>
              <a:t>Dizi </a:t>
            </a:r>
            <a:r>
              <a:rPr lang="tr-TR" sz="2000" dirty="0"/>
              <a:t>içerisindeki elemanlara ulaşmak için indis kullanmak gerekmektedir. </a:t>
            </a:r>
            <a:endParaRPr lang="tr-TR" sz="2000" dirty="0" smtClean="0"/>
          </a:p>
          <a:p>
            <a:endParaRPr lang="tr-TR" sz="2000" dirty="0" smtClean="0"/>
          </a:p>
          <a:p>
            <a:r>
              <a:rPr lang="tr-TR" sz="2000" dirty="0" smtClean="0"/>
              <a:t>Tek </a:t>
            </a:r>
            <a:r>
              <a:rPr lang="tr-TR" sz="2000" dirty="0"/>
              <a:t>boyutlu dizilerde dizinin elemanına ulaşmak için tek indis yeterli olacaktır. </a:t>
            </a:r>
            <a:r>
              <a:rPr lang="tr-TR" sz="2000" dirty="0" smtClean="0"/>
              <a:t>Java </a:t>
            </a:r>
            <a:r>
              <a:rPr lang="tr-TR" sz="2000" dirty="0"/>
              <a:t>programlama dilinde dizinin ilk elemanın indisi 0 </a:t>
            </a:r>
            <a:r>
              <a:rPr lang="tr-TR" sz="2000" dirty="0" err="1"/>
              <a:t>dır</a:t>
            </a:r>
            <a:r>
              <a:rPr lang="tr-TR" sz="2000" dirty="0" smtClean="0"/>
              <a:t>.</a:t>
            </a:r>
          </a:p>
          <a:p>
            <a:r>
              <a:rPr lang="tr-TR" sz="2000" dirty="0" smtClean="0"/>
              <a:t> </a:t>
            </a:r>
            <a:endParaRPr lang="tr-TR" sz="2000" dirty="0"/>
          </a:p>
          <a:p>
            <a:r>
              <a:rPr lang="tr-TR" sz="2000" dirty="0"/>
              <a:t>Tek boyutlu  bir dizi tanımlamak için;</a:t>
            </a:r>
          </a:p>
          <a:p>
            <a:r>
              <a:rPr lang="tr-TR" sz="2000" i="1" dirty="0" err="1"/>
              <a:t>veritipi</a:t>
            </a:r>
            <a:r>
              <a:rPr lang="tr-TR" sz="2000" i="1" dirty="0"/>
              <a:t> [] </a:t>
            </a:r>
            <a:r>
              <a:rPr lang="tr-TR" sz="2000" i="1" dirty="0" err="1"/>
              <a:t>tanımlama_adı</a:t>
            </a:r>
            <a:r>
              <a:rPr lang="tr-TR" sz="2000" i="1" dirty="0"/>
              <a:t>=</a:t>
            </a:r>
            <a:r>
              <a:rPr lang="tr-TR" sz="2000" i="1" dirty="0" err="1"/>
              <a:t>new</a:t>
            </a:r>
            <a:r>
              <a:rPr lang="tr-TR" sz="2000" i="1" dirty="0"/>
              <a:t> </a:t>
            </a:r>
            <a:r>
              <a:rPr lang="tr-TR" sz="2000" i="1" dirty="0" err="1"/>
              <a:t>veritipi</a:t>
            </a:r>
            <a:r>
              <a:rPr lang="tr-TR" sz="2000" i="1" dirty="0"/>
              <a:t>[</a:t>
            </a:r>
            <a:r>
              <a:rPr lang="tr-TR" sz="2000" i="1" dirty="0" err="1"/>
              <a:t>dizi_eleman_sayısı</a:t>
            </a:r>
            <a:r>
              <a:rPr lang="tr-TR" sz="2000" i="1" dirty="0"/>
              <a:t>];</a:t>
            </a:r>
            <a:endParaRPr lang="tr-TR" sz="2000" dirty="0"/>
          </a:p>
          <a:p>
            <a:r>
              <a:rPr lang="tr-TR" sz="2000" dirty="0"/>
              <a:t>Örnek olarak 10 adet tamsayı değeri saklayacak bir dizi oluşturmak için </a:t>
            </a:r>
            <a:endParaRPr lang="tr-TR" sz="2000" dirty="0" smtClean="0"/>
          </a:p>
          <a:p>
            <a:endParaRPr lang="tr-TR" sz="2000" dirty="0"/>
          </a:p>
          <a:p>
            <a:r>
              <a:rPr lang="tr-TR" sz="2000" i="1" dirty="0" err="1"/>
              <a:t>int</a:t>
            </a:r>
            <a:r>
              <a:rPr lang="tr-TR" sz="2000" i="1" dirty="0"/>
              <a:t>[] veriler=</a:t>
            </a:r>
            <a:r>
              <a:rPr lang="tr-TR" sz="2000" i="1" dirty="0" err="1"/>
              <a:t>new</a:t>
            </a:r>
            <a:r>
              <a:rPr lang="tr-TR" sz="2000" i="1" dirty="0"/>
              <a:t> </a:t>
            </a:r>
            <a:r>
              <a:rPr lang="tr-TR" sz="2000" i="1" dirty="0" err="1"/>
              <a:t>int</a:t>
            </a:r>
            <a:r>
              <a:rPr lang="tr-TR" sz="2000" i="1" dirty="0"/>
              <a:t>[10</a:t>
            </a:r>
            <a:r>
              <a:rPr lang="tr-TR" sz="2000" i="1" dirty="0" smtClean="0"/>
              <a:t>];     </a:t>
            </a:r>
            <a:r>
              <a:rPr lang="tr-TR" sz="2000" dirty="0" smtClean="0"/>
              <a:t>şeklinde </a:t>
            </a:r>
            <a:r>
              <a:rPr lang="tr-TR" sz="2000" dirty="0"/>
              <a:t>tanımlanmalıdır</a:t>
            </a:r>
            <a:r>
              <a:rPr lang="tr-TR" sz="2000" dirty="0" smtClean="0"/>
              <a:t>.</a:t>
            </a:r>
            <a:endParaRPr lang="tr-TR" sz="2000"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526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Diziler</a:t>
            </a:r>
            <a:endParaRPr lang="tr-TR" dirty="0"/>
          </a:p>
        </p:txBody>
      </p:sp>
      <p:sp>
        <p:nvSpPr>
          <p:cNvPr id="7" name="Dikdörtgen 6"/>
          <p:cNvSpPr/>
          <p:nvPr/>
        </p:nvSpPr>
        <p:spPr>
          <a:xfrm>
            <a:off x="702945" y="2069410"/>
            <a:ext cx="6628781" cy="3477875"/>
          </a:xfrm>
          <a:prstGeom prst="rect">
            <a:avLst/>
          </a:prstGeom>
        </p:spPr>
        <p:txBody>
          <a:bodyPr wrap="square">
            <a:spAutoFit/>
          </a:bodyPr>
          <a:lstStyle/>
          <a:p>
            <a:r>
              <a:rPr lang="tr-TR" sz="2000" dirty="0" smtClean="0"/>
              <a:t>Birden </a:t>
            </a:r>
            <a:r>
              <a:rPr lang="tr-TR" sz="2000" dirty="0"/>
              <a:t>fazla boyutlu dizilerde boyut elemanları bir birinden “,” ile ayrılır</a:t>
            </a:r>
            <a:r>
              <a:rPr lang="tr-TR" sz="2000" dirty="0" smtClean="0"/>
              <a:t>.</a:t>
            </a:r>
          </a:p>
          <a:p>
            <a:endParaRPr lang="tr-TR" sz="2000" dirty="0"/>
          </a:p>
          <a:p>
            <a:r>
              <a:rPr lang="tr-TR" sz="2000" i="1" dirty="0" err="1"/>
              <a:t>veritipi</a:t>
            </a:r>
            <a:r>
              <a:rPr lang="tr-TR" sz="2000" i="1" dirty="0"/>
              <a:t>[,..,] </a:t>
            </a:r>
            <a:r>
              <a:rPr lang="tr-TR" sz="2000" i="1" dirty="0" err="1"/>
              <a:t>tanımlama_adı</a:t>
            </a:r>
            <a:r>
              <a:rPr lang="tr-TR" sz="2000" i="1" dirty="0"/>
              <a:t>=</a:t>
            </a:r>
            <a:r>
              <a:rPr lang="tr-TR" sz="2000" i="1" dirty="0" err="1"/>
              <a:t>new</a:t>
            </a:r>
            <a:r>
              <a:rPr lang="tr-TR" sz="2000" i="1" dirty="0"/>
              <a:t> </a:t>
            </a:r>
            <a:r>
              <a:rPr lang="tr-TR" sz="2000" i="1" dirty="0" err="1"/>
              <a:t>veritipi</a:t>
            </a:r>
            <a:r>
              <a:rPr lang="tr-TR" sz="2000" i="1" dirty="0"/>
              <a:t>[boyut_1_el.sayısı,…,</a:t>
            </a:r>
            <a:r>
              <a:rPr lang="tr-TR" sz="2000" i="1" dirty="0" err="1"/>
              <a:t>boyun_n_el._sayısı</a:t>
            </a:r>
            <a:r>
              <a:rPr lang="tr-TR" sz="2000" i="1" dirty="0" smtClean="0"/>
              <a:t>];</a:t>
            </a:r>
          </a:p>
          <a:p>
            <a:endParaRPr lang="tr-TR" sz="2000" dirty="0"/>
          </a:p>
          <a:p>
            <a:r>
              <a:rPr lang="tr-TR" sz="2000" dirty="0"/>
              <a:t>Bir üniversitede 1.ve 2. Öğretim yapılmakta 4 sınıf bulunmakta ve her sınıfa 40 öğrenci kayıt yaptırmaktadır. Bu sınıftaki öğrencilerin yaş bilgilerini tanımlamak için bir dizi tanımlayınız</a:t>
            </a:r>
            <a:r>
              <a:rPr lang="tr-TR" sz="2000" dirty="0" smtClean="0"/>
              <a:t>.</a:t>
            </a:r>
          </a:p>
          <a:p>
            <a:endParaRPr lang="tr-TR" sz="2000" dirty="0"/>
          </a:p>
          <a:p>
            <a:r>
              <a:rPr lang="tr-TR" sz="2000" i="1" dirty="0" err="1"/>
              <a:t>int</a:t>
            </a:r>
            <a:r>
              <a:rPr lang="tr-TR" sz="2000" i="1" dirty="0"/>
              <a:t> [,,] </a:t>
            </a:r>
            <a:r>
              <a:rPr lang="tr-TR" sz="2000" i="1" dirty="0" err="1"/>
              <a:t>sinif_yas</a:t>
            </a:r>
            <a:r>
              <a:rPr lang="tr-TR" sz="2000" i="1" dirty="0"/>
              <a:t>=</a:t>
            </a:r>
            <a:r>
              <a:rPr lang="tr-TR" sz="2000" i="1" dirty="0" err="1"/>
              <a:t>new</a:t>
            </a:r>
            <a:r>
              <a:rPr lang="tr-TR" sz="2000" i="1" dirty="0"/>
              <a:t> </a:t>
            </a:r>
            <a:r>
              <a:rPr lang="tr-TR" sz="2000" i="1" dirty="0" err="1"/>
              <a:t>int</a:t>
            </a:r>
            <a:r>
              <a:rPr lang="tr-TR" sz="2000" i="1" dirty="0"/>
              <a:t>[2,4,40]; şeklinde tanımlanabilir.</a:t>
            </a:r>
            <a:endParaRPr lang="tr-TR" sz="2000"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726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b="1" dirty="0" smtClean="0"/>
              <a:t>Java Programlama Dili</a:t>
            </a:r>
            <a:endParaRPr lang="tr-TR" altLang="tr-TR" noProof="1"/>
          </a:p>
        </p:txBody>
      </p:sp>
      <p:sp>
        <p:nvSpPr>
          <p:cNvPr id="7" name="Dikdörtgen 6"/>
          <p:cNvSpPr/>
          <p:nvPr/>
        </p:nvSpPr>
        <p:spPr>
          <a:xfrm>
            <a:off x="445903" y="2078360"/>
            <a:ext cx="6851104" cy="4401205"/>
          </a:xfrm>
          <a:prstGeom prst="rect">
            <a:avLst/>
          </a:prstGeom>
        </p:spPr>
        <p:txBody>
          <a:bodyPr wrap="square">
            <a:spAutoFit/>
          </a:bodyPr>
          <a:lstStyle/>
          <a:p>
            <a:r>
              <a:rPr lang="tr-TR" sz="2000" dirty="0"/>
              <a:t>Her şeyi her cihazda uygulamaya çalışmaya yönelik “her şeye uyan tek bir şey” problemini ortadan kaldırmak için, Java 2 Platformu üç versiyona bölünmüştür:</a:t>
            </a:r>
          </a:p>
          <a:p>
            <a:endParaRPr lang="tr-TR" sz="2000" dirty="0"/>
          </a:p>
          <a:p>
            <a:r>
              <a:rPr lang="tr-TR" sz="2000" b="1" dirty="0"/>
              <a:t>Java 2 Enterprise Edition (J2EE) : </a:t>
            </a:r>
            <a:r>
              <a:rPr lang="tr-TR" sz="2000" dirty="0"/>
              <a:t>Karmaşık sunucu çözümlerini yaygınlaştırmak için tasarlanmıştır;</a:t>
            </a:r>
          </a:p>
          <a:p>
            <a:endParaRPr lang="tr-TR" sz="2000" dirty="0"/>
          </a:p>
          <a:p>
            <a:r>
              <a:rPr lang="tr-TR" sz="2000" b="1" dirty="0"/>
              <a:t>Java 2 </a:t>
            </a:r>
            <a:r>
              <a:rPr lang="tr-TR" sz="2000" b="1" dirty="0" err="1"/>
              <a:t>Standard</a:t>
            </a:r>
            <a:r>
              <a:rPr lang="tr-TR" sz="2000" b="1" dirty="0"/>
              <a:t> Edition (J2SE) : </a:t>
            </a:r>
            <a:r>
              <a:rPr lang="tr-TR" sz="2000" dirty="0"/>
              <a:t>Masaüstü bilgisayarlarda kullanılır;</a:t>
            </a:r>
          </a:p>
          <a:p>
            <a:endParaRPr lang="tr-TR" sz="2000" dirty="0"/>
          </a:p>
          <a:p>
            <a:r>
              <a:rPr lang="tr-TR" sz="2000" b="1" dirty="0"/>
              <a:t>Java 2 Micro Edition (J2ME) : </a:t>
            </a:r>
            <a:r>
              <a:rPr lang="tr-TR" sz="2000" dirty="0"/>
              <a:t>Cep telefonları gibi küçük tüketici elektroniği cihazları için özel olarak</a:t>
            </a:r>
          </a:p>
          <a:p>
            <a:r>
              <a:rPr lang="tr-TR" sz="2000" dirty="0"/>
              <a:t>tasarlanmıştır.</a:t>
            </a:r>
          </a:p>
          <a:p>
            <a:endParaRPr lang="tr-TR" sz="2000" dirty="0"/>
          </a:p>
          <a:p>
            <a:r>
              <a:rPr lang="tr-TR" sz="2000" dirty="0"/>
              <a:t>Biz eğitimde Java 2 Standart Edition kullanılacaktır.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1605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Karar Yapıları</a:t>
            </a:r>
            <a:endParaRPr lang="tr-TR" dirty="0"/>
          </a:p>
        </p:txBody>
      </p:sp>
      <p:sp>
        <p:nvSpPr>
          <p:cNvPr id="7" name="Dikdörtgen 6"/>
          <p:cNvSpPr/>
          <p:nvPr/>
        </p:nvSpPr>
        <p:spPr>
          <a:xfrm>
            <a:off x="702945" y="2069410"/>
            <a:ext cx="6628781" cy="2862322"/>
          </a:xfrm>
          <a:prstGeom prst="rect">
            <a:avLst/>
          </a:prstGeom>
        </p:spPr>
        <p:txBody>
          <a:bodyPr wrap="square">
            <a:spAutoFit/>
          </a:bodyPr>
          <a:lstStyle/>
          <a:p>
            <a:r>
              <a:rPr lang="tr-TR" sz="2000" dirty="0"/>
              <a:t>Alternatifler arasından seçim yaparak program akışını değiştiren komutlar doğru yanlış karar yapıları ve çoklu seçim karar yapısıdır. </a:t>
            </a:r>
          </a:p>
          <a:p>
            <a:endParaRPr lang="tr-TR" sz="2000" dirty="0" smtClean="0"/>
          </a:p>
          <a:p>
            <a:r>
              <a:rPr lang="tr-TR" sz="2000" dirty="0" smtClean="0"/>
              <a:t>Birkaç </a:t>
            </a:r>
            <a:r>
              <a:rPr lang="tr-TR" sz="2000" dirty="0"/>
              <a:t>seçenekten birini seçmek veya komutları belli bir koşula bağlı olarak işlemek için karar yapıları kullanılır. </a:t>
            </a:r>
            <a:endParaRPr lang="tr-TR" sz="2000" dirty="0" smtClean="0"/>
          </a:p>
          <a:p>
            <a:endParaRPr lang="tr-TR" sz="2000" dirty="0"/>
          </a:p>
          <a:p>
            <a:r>
              <a:rPr lang="tr-TR" sz="2000" dirty="0" smtClean="0"/>
              <a:t>Günümüzde </a:t>
            </a:r>
            <a:r>
              <a:rPr lang="tr-TR" sz="2000" dirty="0"/>
              <a:t>kullanılan programlama dillerinde doğru-yanlış karar yapıları ve çoklu seçim karar yapısı olmak üzere genel iki tane karar yapısı vardır.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822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Doğru Yanlış Karar Yapısı</a:t>
            </a:r>
            <a:endParaRPr lang="tr-TR" dirty="0"/>
          </a:p>
        </p:txBody>
      </p:sp>
      <p:sp>
        <p:nvSpPr>
          <p:cNvPr id="7" name="Dikdörtgen 6"/>
          <p:cNvSpPr/>
          <p:nvPr/>
        </p:nvSpPr>
        <p:spPr>
          <a:xfrm>
            <a:off x="702945" y="2069410"/>
            <a:ext cx="6628781" cy="2246769"/>
          </a:xfrm>
          <a:prstGeom prst="rect">
            <a:avLst/>
          </a:prstGeom>
        </p:spPr>
        <p:txBody>
          <a:bodyPr wrap="square">
            <a:spAutoFit/>
          </a:bodyPr>
          <a:lstStyle/>
          <a:p>
            <a:r>
              <a:rPr lang="tr-TR" sz="2000" dirty="0"/>
              <a:t>Doğru yanlış karar yapısı bir koşulun doğruluğu veya yanlışlığına göre işlemleri gerçekleştiren bir karar yapısıdır. Bu komutların kullanılması, programdaki bazı değişkenlerin veya bazı değerlerin değerlerinin kontrol edilerek programın akışı değiştirebilir</a:t>
            </a:r>
            <a:r>
              <a:rPr lang="tr-TR" sz="2000" dirty="0" smtClean="0"/>
              <a:t>.</a:t>
            </a:r>
          </a:p>
          <a:p>
            <a:endParaRPr lang="tr-TR" sz="2000" dirty="0"/>
          </a:p>
          <a:p>
            <a:r>
              <a:rPr lang="tr-TR" sz="2000" dirty="0"/>
              <a:t>Programlama dillerinde çeşitli doğru yanlış karar komutları kullanılmaktadır.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28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Tek Alternatifli Karar Yapısı</a:t>
            </a:r>
            <a:endParaRPr lang="tr-TR" dirty="0"/>
          </a:p>
        </p:txBody>
      </p:sp>
      <p:sp>
        <p:nvSpPr>
          <p:cNvPr id="7" name="Dikdörtgen 6"/>
          <p:cNvSpPr/>
          <p:nvPr/>
        </p:nvSpPr>
        <p:spPr>
          <a:xfrm>
            <a:off x="702945" y="1700808"/>
            <a:ext cx="6628781" cy="1938992"/>
          </a:xfrm>
          <a:prstGeom prst="rect">
            <a:avLst/>
          </a:prstGeom>
        </p:spPr>
        <p:txBody>
          <a:bodyPr wrap="square">
            <a:spAutoFit/>
          </a:bodyPr>
          <a:lstStyle/>
          <a:p>
            <a:r>
              <a:rPr lang="tr-TR" sz="2000" dirty="0"/>
              <a:t>Sadece mantıksal karşılaştırma doğru olduğunda işlemleri gerçekleştiren yanlış olduğunda herhangi bir işlem yapmadan bir sonraki adıma geçen karar yapısı kullanılabilir. Algoritmada “Eğer ….ise ……” gibi, akış diyagramı ise aşağıdaki şekildeki gibi olabilir. </a:t>
            </a:r>
            <a:r>
              <a:rPr lang="tr-TR" sz="2000" dirty="0" smtClean="0"/>
              <a:t>Java </a:t>
            </a:r>
            <a:r>
              <a:rPr lang="tr-TR" sz="2000" dirty="0"/>
              <a:t>programlama dilinde bu karar yapısını gerçeklemek için </a:t>
            </a:r>
            <a:r>
              <a:rPr lang="tr-TR" sz="2000" dirty="0" err="1"/>
              <a:t>if</a:t>
            </a:r>
            <a:r>
              <a:rPr lang="tr-TR" sz="2000" dirty="0"/>
              <a:t> komutu kullanılır. </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o 1"/>
          <p:cNvGraphicFramePr>
            <a:graphicFrameLocks noGrp="1"/>
          </p:cNvGraphicFramePr>
          <p:nvPr>
            <p:extLst>
              <p:ext uri="{D42A27DB-BD31-4B8C-83A1-F6EECF244321}">
                <p14:modId xmlns:p14="http://schemas.microsoft.com/office/powerpoint/2010/main" val="2980749051"/>
              </p:ext>
            </p:extLst>
          </p:nvPr>
        </p:nvGraphicFramePr>
        <p:xfrm>
          <a:off x="702945" y="3649284"/>
          <a:ext cx="6811404" cy="2851495"/>
        </p:xfrm>
        <a:graphic>
          <a:graphicData uri="http://schemas.openxmlformats.org/drawingml/2006/table">
            <a:tbl>
              <a:tblPr firstRow="1" firstCol="1" bandRow="1">
                <a:tableStyleId>{5C22544A-7EE6-4342-B048-85BDC9FD1C3A}</a:tableStyleId>
              </a:tblPr>
              <a:tblGrid>
                <a:gridCol w="1595324"/>
                <a:gridCol w="5216080"/>
              </a:tblGrid>
              <a:tr h="546906">
                <a:tc>
                  <a:txBody>
                    <a:bodyPr/>
                    <a:lstStyle/>
                    <a:p>
                      <a:pPr algn="just">
                        <a:lnSpc>
                          <a:spcPct val="115000"/>
                        </a:lnSpc>
                        <a:spcAft>
                          <a:spcPts val="1200"/>
                        </a:spcAft>
                      </a:pPr>
                      <a:r>
                        <a:rPr lang="tr-TR" sz="1600" dirty="0">
                          <a:effectLst/>
                        </a:rPr>
                        <a:t> Kullanım şekli</a:t>
                      </a:r>
                      <a:endParaRPr lang="tr-TR" sz="1600" dirty="0">
                        <a:solidFill>
                          <a:srgbClr val="000000"/>
                        </a:solidFill>
                        <a:effectLst/>
                        <a:latin typeface="Cambria"/>
                        <a:ea typeface="Calibri"/>
                        <a:cs typeface="Times New Roman"/>
                      </a:endParaRPr>
                    </a:p>
                  </a:txBody>
                  <a:tcPr marL="68580" marR="68580" marT="9525" marB="0"/>
                </a:tc>
                <a:tc>
                  <a:txBody>
                    <a:bodyPr/>
                    <a:lstStyle/>
                    <a:p>
                      <a:pPr algn="just">
                        <a:lnSpc>
                          <a:spcPct val="115000"/>
                        </a:lnSpc>
                        <a:spcAft>
                          <a:spcPts val="1200"/>
                        </a:spcAft>
                      </a:pPr>
                      <a:r>
                        <a:rPr lang="tr-TR" sz="1600">
                          <a:effectLst/>
                        </a:rPr>
                        <a:t>Açıklama</a:t>
                      </a:r>
                      <a:endParaRPr lang="tr-TR" sz="1600">
                        <a:solidFill>
                          <a:srgbClr val="000000"/>
                        </a:solidFill>
                        <a:effectLst/>
                        <a:latin typeface="Cambria"/>
                        <a:ea typeface="Calibri"/>
                        <a:cs typeface="Times New Roman"/>
                      </a:endParaRPr>
                    </a:p>
                  </a:txBody>
                  <a:tcPr marL="68580" marR="68580" marT="9525" marB="0"/>
                </a:tc>
              </a:tr>
              <a:tr h="612568">
                <a:tc>
                  <a:txBody>
                    <a:bodyPr/>
                    <a:lstStyle/>
                    <a:p>
                      <a:pPr algn="just">
                        <a:lnSpc>
                          <a:spcPct val="115000"/>
                        </a:lnSpc>
                        <a:spcAft>
                          <a:spcPts val="1200"/>
                        </a:spcAft>
                      </a:pPr>
                      <a:r>
                        <a:rPr lang="tr-TR" sz="1600" b="0" dirty="0" err="1">
                          <a:effectLst/>
                        </a:rPr>
                        <a:t>if</a:t>
                      </a:r>
                      <a:r>
                        <a:rPr lang="tr-TR" sz="1600" b="0" dirty="0">
                          <a:effectLst/>
                        </a:rPr>
                        <a:t>(koşul)</a:t>
                      </a:r>
                      <a:br>
                        <a:rPr lang="tr-TR" sz="1600" b="0" dirty="0">
                          <a:effectLst/>
                        </a:rPr>
                      </a:br>
                      <a:r>
                        <a:rPr lang="tr-TR" sz="1600" b="0" dirty="0">
                          <a:effectLst/>
                        </a:rPr>
                        <a:t>                 işlem;</a:t>
                      </a:r>
                      <a:endParaRPr lang="tr-TR" sz="1600" b="0" dirty="0">
                        <a:solidFill>
                          <a:srgbClr val="000000"/>
                        </a:solidFill>
                        <a:effectLst/>
                        <a:latin typeface="Cambria"/>
                        <a:ea typeface="Calibri"/>
                        <a:cs typeface="Times New Roman"/>
                      </a:endParaRPr>
                    </a:p>
                  </a:txBody>
                  <a:tcPr marL="68580" marR="68580" marT="9525" marB="0"/>
                </a:tc>
                <a:tc>
                  <a:txBody>
                    <a:bodyPr/>
                    <a:lstStyle/>
                    <a:p>
                      <a:pPr algn="just">
                        <a:lnSpc>
                          <a:spcPct val="115000"/>
                        </a:lnSpc>
                        <a:spcAft>
                          <a:spcPts val="1200"/>
                        </a:spcAft>
                      </a:pPr>
                      <a:r>
                        <a:rPr lang="tr-TR" sz="1600" dirty="0">
                          <a:effectLst/>
                        </a:rPr>
                        <a:t>Eğer karşılaştırma işleminden sonra karar doğru olduğunda tek işlem gerçekleştirilecekse</a:t>
                      </a:r>
                      <a:endParaRPr lang="tr-TR" sz="1600" dirty="0">
                        <a:solidFill>
                          <a:srgbClr val="000000"/>
                        </a:solidFill>
                        <a:effectLst/>
                        <a:latin typeface="Cambria"/>
                        <a:ea typeface="Calibri"/>
                        <a:cs typeface="Times New Roman"/>
                      </a:endParaRPr>
                    </a:p>
                  </a:txBody>
                  <a:tcPr marL="68580" marR="68580" marT="9525" marB="0"/>
                </a:tc>
              </a:tr>
              <a:tr h="1504823">
                <a:tc>
                  <a:txBody>
                    <a:bodyPr/>
                    <a:lstStyle/>
                    <a:p>
                      <a:pPr marL="0" indent="0" algn="just">
                        <a:lnSpc>
                          <a:spcPct val="115000"/>
                        </a:lnSpc>
                        <a:spcAft>
                          <a:spcPts val="1200"/>
                        </a:spcAft>
                      </a:pPr>
                      <a:r>
                        <a:rPr lang="tr-TR" sz="1600" b="0" dirty="0" err="1">
                          <a:effectLst/>
                        </a:rPr>
                        <a:t>if</a:t>
                      </a:r>
                      <a:r>
                        <a:rPr lang="tr-TR" sz="1600" b="0" dirty="0">
                          <a:effectLst/>
                        </a:rPr>
                        <a:t>(koşul)</a:t>
                      </a:r>
                      <a:br>
                        <a:rPr lang="tr-TR" sz="1600" b="0" dirty="0">
                          <a:effectLst/>
                        </a:rPr>
                      </a:br>
                      <a:r>
                        <a:rPr lang="tr-TR" sz="1600" b="0" dirty="0">
                          <a:effectLst/>
                        </a:rPr>
                        <a:t>{</a:t>
                      </a:r>
                      <a:br>
                        <a:rPr lang="tr-TR" sz="1600" b="0" dirty="0">
                          <a:effectLst/>
                        </a:rPr>
                      </a:br>
                      <a:r>
                        <a:rPr lang="tr-TR" sz="1600" b="0" dirty="0">
                          <a:effectLst/>
                        </a:rPr>
                        <a:t>    …..</a:t>
                      </a:r>
                      <a:br>
                        <a:rPr lang="tr-TR" sz="1600" b="0" dirty="0">
                          <a:effectLst/>
                        </a:rPr>
                      </a:br>
                      <a:r>
                        <a:rPr lang="tr-TR" sz="1600" b="0" dirty="0">
                          <a:effectLst/>
                        </a:rPr>
                        <a:t>              işlemler;</a:t>
                      </a:r>
                      <a:br>
                        <a:rPr lang="tr-TR" sz="1600" b="0" dirty="0">
                          <a:effectLst/>
                        </a:rPr>
                      </a:br>
                      <a:r>
                        <a:rPr lang="tr-TR" sz="1600" b="0" dirty="0">
                          <a:effectLst/>
                        </a:rPr>
                        <a:t>    …..</a:t>
                      </a:r>
                      <a:br>
                        <a:rPr lang="tr-TR" sz="1600" b="0" dirty="0">
                          <a:effectLst/>
                        </a:rPr>
                      </a:br>
                      <a:r>
                        <a:rPr lang="tr-TR" sz="1600" b="0" dirty="0">
                          <a:effectLst/>
                        </a:rPr>
                        <a:t>                }</a:t>
                      </a:r>
                      <a:endParaRPr lang="tr-TR" sz="1600" b="0" dirty="0">
                        <a:solidFill>
                          <a:srgbClr val="000000"/>
                        </a:solidFill>
                        <a:effectLst/>
                        <a:latin typeface="Cambria"/>
                        <a:ea typeface="Calibri"/>
                        <a:cs typeface="Times New Roman"/>
                      </a:endParaRPr>
                    </a:p>
                  </a:txBody>
                  <a:tcPr marL="68580" marR="68580" marT="9525" marB="0"/>
                </a:tc>
                <a:tc>
                  <a:txBody>
                    <a:bodyPr/>
                    <a:lstStyle/>
                    <a:p>
                      <a:pPr algn="just">
                        <a:lnSpc>
                          <a:spcPct val="115000"/>
                        </a:lnSpc>
                        <a:spcAft>
                          <a:spcPts val="1200"/>
                        </a:spcAft>
                      </a:pPr>
                      <a:r>
                        <a:rPr lang="tr-TR" sz="1600" dirty="0">
                          <a:effectLst/>
                        </a:rPr>
                        <a:t>Eğer karşılaştırma işleminden sonra karar doğru olduğunda birden fazla işlem gerçekleştirilecekse bu durumda işlemler {} “süslü parantezler” arasında yazılır.</a:t>
                      </a:r>
                      <a:endParaRPr lang="tr-TR" sz="1600" dirty="0">
                        <a:solidFill>
                          <a:srgbClr val="000000"/>
                        </a:solidFill>
                        <a:effectLst/>
                        <a:latin typeface="Cambria"/>
                        <a:ea typeface="Calibri"/>
                        <a:cs typeface="Times New Roman"/>
                      </a:endParaRPr>
                    </a:p>
                  </a:txBody>
                  <a:tcPr marL="68580" marR="68580" marT="9525" marB="0"/>
                </a:tc>
              </a:tr>
            </a:tbl>
          </a:graphicData>
        </a:graphic>
      </p:graphicFrame>
    </p:spTree>
    <p:extLst>
      <p:ext uri="{BB962C8B-B14F-4D97-AF65-F5344CB8AC3E}">
        <p14:creationId xmlns:p14="http://schemas.microsoft.com/office/powerpoint/2010/main" val="37231362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İki Alternatifli Karar Yapısı</a:t>
            </a:r>
            <a:endParaRPr lang="tr-TR" dirty="0"/>
          </a:p>
        </p:txBody>
      </p:sp>
      <p:sp>
        <p:nvSpPr>
          <p:cNvPr id="7" name="Dikdörtgen 6"/>
          <p:cNvSpPr/>
          <p:nvPr/>
        </p:nvSpPr>
        <p:spPr>
          <a:xfrm>
            <a:off x="702945" y="2069410"/>
            <a:ext cx="6628781" cy="2862322"/>
          </a:xfrm>
          <a:prstGeom prst="rect">
            <a:avLst/>
          </a:prstGeom>
        </p:spPr>
        <p:txBody>
          <a:bodyPr wrap="square">
            <a:spAutoFit/>
          </a:bodyPr>
          <a:lstStyle/>
          <a:p>
            <a:r>
              <a:rPr lang="tr-TR" sz="2000" dirty="0"/>
              <a:t>Eğer mantıksal karşılaştırma doğru olduğunda bazı işlemler gerçekleştirilecek yanlış olduğunda başka işlemler gerçekleştirilecek ise doğru yanlış karar yapısı karar yapısı kullanılabilir. </a:t>
            </a:r>
            <a:endParaRPr lang="tr-TR" sz="2000" dirty="0" smtClean="0"/>
          </a:p>
          <a:p>
            <a:endParaRPr lang="tr-TR" sz="2000" dirty="0"/>
          </a:p>
          <a:p>
            <a:r>
              <a:rPr lang="tr-TR" sz="2000" dirty="0" smtClean="0"/>
              <a:t>Algoritmada </a:t>
            </a:r>
            <a:r>
              <a:rPr lang="tr-TR" sz="2000" dirty="0"/>
              <a:t>“Eğer ….ise …… değil ise….” gibi, akış diyagramı ise aşağıdaki şekildeki gibi olabilir. </a:t>
            </a:r>
            <a:endParaRPr lang="tr-TR" sz="2000" dirty="0" smtClean="0"/>
          </a:p>
          <a:p>
            <a:endParaRPr lang="tr-TR" sz="2000" dirty="0"/>
          </a:p>
          <a:p>
            <a:r>
              <a:rPr lang="tr-TR" sz="2000" dirty="0"/>
              <a:t>Java programlama dilinde bu karar yapısını gerçeklemek için </a:t>
            </a:r>
            <a:r>
              <a:rPr lang="tr-TR" sz="2000" dirty="0" err="1"/>
              <a:t>if</a:t>
            </a:r>
            <a:r>
              <a:rPr lang="tr-TR" sz="2000" dirty="0"/>
              <a:t>..else komutu kullanılır. </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7569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İki Alternatifli Karar 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o 2"/>
          <p:cNvGraphicFramePr>
            <a:graphicFrameLocks noGrp="1"/>
          </p:cNvGraphicFramePr>
          <p:nvPr>
            <p:extLst>
              <p:ext uri="{D42A27DB-BD31-4B8C-83A1-F6EECF244321}">
                <p14:modId xmlns:p14="http://schemas.microsoft.com/office/powerpoint/2010/main" val="1979008329"/>
              </p:ext>
            </p:extLst>
          </p:nvPr>
        </p:nvGraphicFramePr>
        <p:xfrm>
          <a:off x="467544" y="2276872"/>
          <a:ext cx="6912768" cy="3803948"/>
        </p:xfrm>
        <a:graphic>
          <a:graphicData uri="http://schemas.openxmlformats.org/drawingml/2006/table">
            <a:tbl>
              <a:tblPr firstRow="1" firstCol="1" bandRow="1">
                <a:tableStyleId>{5C22544A-7EE6-4342-B048-85BDC9FD1C3A}</a:tableStyleId>
              </a:tblPr>
              <a:tblGrid>
                <a:gridCol w="1619064"/>
                <a:gridCol w="5293704"/>
              </a:tblGrid>
              <a:tr h="358508">
                <a:tc>
                  <a:txBody>
                    <a:bodyPr/>
                    <a:lstStyle/>
                    <a:p>
                      <a:pPr algn="just">
                        <a:lnSpc>
                          <a:spcPct val="115000"/>
                        </a:lnSpc>
                        <a:spcAft>
                          <a:spcPts val="1200"/>
                        </a:spcAft>
                      </a:pPr>
                      <a:r>
                        <a:rPr lang="tr-TR" sz="1600" dirty="0">
                          <a:effectLst/>
                        </a:rPr>
                        <a:t> Kullanım şekli</a:t>
                      </a:r>
                      <a:endParaRPr lang="tr-TR" sz="1600" dirty="0">
                        <a:solidFill>
                          <a:srgbClr val="000000"/>
                        </a:solidFill>
                        <a:effectLst/>
                        <a:latin typeface="Cambria"/>
                        <a:ea typeface="Calibri"/>
                        <a:cs typeface="Times New Roman"/>
                      </a:endParaRPr>
                    </a:p>
                  </a:txBody>
                  <a:tcPr marL="68580" marR="68580" marT="9525" marB="0"/>
                </a:tc>
                <a:tc>
                  <a:txBody>
                    <a:bodyPr/>
                    <a:lstStyle/>
                    <a:p>
                      <a:pPr algn="just">
                        <a:lnSpc>
                          <a:spcPct val="115000"/>
                        </a:lnSpc>
                        <a:spcAft>
                          <a:spcPts val="1200"/>
                        </a:spcAft>
                      </a:pPr>
                      <a:r>
                        <a:rPr lang="tr-TR" sz="1600">
                          <a:effectLst/>
                        </a:rPr>
                        <a:t>Açıklama</a:t>
                      </a:r>
                      <a:endParaRPr lang="tr-TR" sz="1600">
                        <a:solidFill>
                          <a:srgbClr val="000000"/>
                        </a:solidFill>
                        <a:effectLst/>
                        <a:latin typeface="Cambria"/>
                        <a:ea typeface="Calibri"/>
                        <a:cs typeface="Times New Roman"/>
                      </a:endParaRPr>
                    </a:p>
                  </a:txBody>
                  <a:tcPr marL="68580" marR="68580" marT="9525" marB="0"/>
                </a:tc>
              </a:tr>
              <a:tr h="1192587">
                <a:tc>
                  <a:txBody>
                    <a:bodyPr/>
                    <a:lstStyle/>
                    <a:p>
                      <a:pPr algn="just">
                        <a:lnSpc>
                          <a:spcPct val="115000"/>
                        </a:lnSpc>
                        <a:spcAft>
                          <a:spcPts val="1200"/>
                        </a:spcAft>
                      </a:pPr>
                      <a:r>
                        <a:rPr lang="tr-TR" sz="1600" b="0">
                          <a:effectLst/>
                        </a:rPr>
                        <a:t>if(koşul)</a:t>
                      </a:r>
                      <a:br>
                        <a:rPr lang="tr-TR" sz="1600" b="0">
                          <a:effectLst/>
                        </a:rPr>
                      </a:br>
                      <a:r>
                        <a:rPr lang="tr-TR" sz="1600" b="0">
                          <a:effectLst/>
                        </a:rPr>
                        <a:t>        işlem1;</a:t>
                      </a:r>
                      <a:br>
                        <a:rPr lang="tr-TR" sz="1600" b="0">
                          <a:effectLst/>
                        </a:rPr>
                      </a:br>
                      <a:r>
                        <a:rPr lang="tr-TR" sz="1600" b="0">
                          <a:effectLst/>
                        </a:rPr>
                        <a:t>else</a:t>
                      </a:r>
                      <a:br>
                        <a:rPr lang="tr-TR" sz="1600" b="0">
                          <a:effectLst/>
                        </a:rPr>
                      </a:br>
                      <a:r>
                        <a:rPr lang="tr-TR" sz="1600" b="0">
                          <a:effectLst/>
                        </a:rPr>
                        <a:t>        işlem2;    </a:t>
                      </a:r>
                      <a:endParaRPr lang="tr-TR" sz="1600" b="0">
                        <a:solidFill>
                          <a:srgbClr val="000000"/>
                        </a:solidFill>
                        <a:effectLst/>
                        <a:latin typeface="Cambria"/>
                        <a:ea typeface="Calibri"/>
                        <a:cs typeface="Times New Roman"/>
                      </a:endParaRPr>
                    </a:p>
                  </a:txBody>
                  <a:tcPr marL="68580" marR="68580" marT="9525" marB="0"/>
                </a:tc>
                <a:tc>
                  <a:txBody>
                    <a:bodyPr/>
                    <a:lstStyle/>
                    <a:p>
                      <a:pPr algn="just">
                        <a:lnSpc>
                          <a:spcPct val="115000"/>
                        </a:lnSpc>
                        <a:spcAft>
                          <a:spcPts val="1200"/>
                        </a:spcAft>
                      </a:pPr>
                      <a:r>
                        <a:rPr lang="tr-TR" sz="1600">
                          <a:effectLst/>
                        </a:rPr>
                        <a:t>Eğer mantıksal karşılaştırma işleminden sonra tek komut çalıştırılacaksa, mantıksal karşılaştırma doğru ise işlem1 yanlış olduğunda işlem2 gerçekleştirilir. </a:t>
                      </a:r>
                      <a:endParaRPr lang="tr-TR" sz="1600">
                        <a:solidFill>
                          <a:srgbClr val="000000"/>
                        </a:solidFill>
                        <a:effectLst/>
                        <a:latin typeface="Cambria"/>
                        <a:ea typeface="Calibri"/>
                        <a:cs typeface="Times New Roman"/>
                      </a:endParaRPr>
                    </a:p>
                  </a:txBody>
                  <a:tcPr marL="68580" marR="68580" marT="9525" marB="0"/>
                </a:tc>
              </a:tr>
              <a:tr h="2193321">
                <a:tc>
                  <a:txBody>
                    <a:bodyPr/>
                    <a:lstStyle/>
                    <a:p>
                      <a:pPr algn="just">
                        <a:lnSpc>
                          <a:spcPct val="115000"/>
                        </a:lnSpc>
                        <a:spcAft>
                          <a:spcPts val="1200"/>
                        </a:spcAft>
                      </a:pPr>
                      <a:r>
                        <a:rPr lang="tr-TR" sz="1600" b="0" dirty="0" err="1">
                          <a:effectLst/>
                        </a:rPr>
                        <a:t>if</a:t>
                      </a:r>
                      <a:r>
                        <a:rPr lang="tr-TR" sz="1600" b="0" dirty="0">
                          <a:effectLst/>
                        </a:rPr>
                        <a:t>(koşul)</a:t>
                      </a:r>
                      <a:br>
                        <a:rPr lang="tr-TR" sz="1600" b="0" dirty="0">
                          <a:effectLst/>
                        </a:rPr>
                      </a:br>
                      <a:r>
                        <a:rPr lang="tr-TR" sz="1600" b="0" dirty="0">
                          <a:effectLst/>
                        </a:rPr>
                        <a:t>      {…..</a:t>
                      </a:r>
                      <a:br>
                        <a:rPr lang="tr-TR" sz="1600" b="0" dirty="0">
                          <a:effectLst/>
                        </a:rPr>
                      </a:br>
                      <a:r>
                        <a:rPr lang="tr-TR" sz="1600" b="0" dirty="0">
                          <a:effectLst/>
                        </a:rPr>
                        <a:t>      1.işlemler;</a:t>
                      </a:r>
                      <a:br>
                        <a:rPr lang="tr-TR" sz="1600" b="0" dirty="0">
                          <a:effectLst/>
                        </a:rPr>
                      </a:br>
                      <a:r>
                        <a:rPr lang="tr-TR" sz="1600" b="0" dirty="0">
                          <a:effectLst/>
                        </a:rPr>
                        <a:t>       …..}</a:t>
                      </a:r>
                      <a:br>
                        <a:rPr lang="tr-TR" sz="1600" b="0" dirty="0">
                          <a:effectLst/>
                        </a:rPr>
                      </a:br>
                      <a:r>
                        <a:rPr lang="tr-TR" sz="1600" b="0" dirty="0">
                          <a:effectLst/>
                        </a:rPr>
                        <a:t>else</a:t>
                      </a:r>
                      <a:br>
                        <a:rPr lang="tr-TR" sz="1600" b="0" dirty="0">
                          <a:effectLst/>
                        </a:rPr>
                      </a:br>
                      <a:r>
                        <a:rPr lang="tr-TR" sz="1600" b="0" dirty="0">
                          <a:effectLst/>
                        </a:rPr>
                        <a:t>      {....</a:t>
                      </a:r>
                      <a:br>
                        <a:rPr lang="tr-TR" sz="1600" b="0" dirty="0">
                          <a:effectLst/>
                        </a:rPr>
                      </a:br>
                      <a:r>
                        <a:rPr lang="tr-TR" sz="1600" b="0" dirty="0">
                          <a:effectLst/>
                        </a:rPr>
                        <a:t>      2.işlemler;</a:t>
                      </a:r>
                      <a:br>
                        <a:rPr lang="tr-TR" sz="1600" b="0" dirty="0">
                          <a:effectLst/>
                        </a:rPr>
                      </a:br>
                      <a:r>
                        <a:rPr lang="tr-TR" sz="1600" b="0" dirty="0">
                          <a:effectLst/>
                        </a:rPr>
                        <a:t>       …..}</a:t>
                      </a:r>
                      <a:endParaRPr lang="tr-TR" sz="1600" b="0" dirty="0">
                        <a:solidFill>
                          <a:srgbClr val="000000"/>
                        </a:solidFill>
                        <a:effectLst/>
                        <a:latin typeface="Cambria"/>
                        <a:ea typeface="Calibri"/>
                        <a:cs typeface="Times New Roman"/>
                      </a:endParaRPr>
                    </a:p>
                  </a:txBody>
                  <a:tcPr marL="68580" marR="68580" marT="9525" marB="0"/>
                </a:tc>
                <a:tc>
                  <a:txBody>
                    <a:bodyPr/>
                    <a:lstStyle/>
                    <a:p>
                      <a:pPr algn="just">
                        <a:lnSpc>
                          <a:spcPct val="115000"/>
                        </a:lnSpc>
                        <a:spcAft>
                          <a:spcPts val="1200"/>
                        </a:spcAft>
                      </a:pPr>
                      <a:r>
                        <a:rPr lang="tr-TR" sz="1600" dirty="0">
                          <a:effectLst/>
                        </a:rPr>
                        <a:t>Eğer karşılaştırma işleminden sonra birden fazla komut çalıştırılacaksa, mantıksal karşılaştırma doğru ise 1.işlemler yanlış olduğunda 2.işlemler gerçekleştirilir ve bu işlemler {} “süslü parantezler” arasında yazılır.</a:t>
                      </a:r>
                      <a:endParaRPr lang="tr-TR" sz="1600" dirty="0">
                        <a:solidFill>
                          <a:srgbClr val="000000"/>
                        </a:solidFill>
                        <a:effectLst/>
                        <a:latin typeface="Cambria"/>
                        <a:ea typeface="Calibri"/>
                        <a:cs typeface="Times New Roman"/>
                      </a:endParaRPr>
                    </a:p>
                  </a:txBody>
                  <a:tcPr marL="68580" marR="68580" marT="9525" marB="0"/>
                </a:tc>
              </a:tr>
            </a:tbl>
          </a:graphicData>
        </a:graphic>
      </p:graphicFrame>
    </p:spTree>
    <p:extLst>
      <p:ext uri="{BB962C8B-B14F-4D97-AF65-F5344CB8AC3E}">
        <p14:creationId xmlns:p14="http://schemas.microsoft.com/office/powerpoint/2010/main" val="30992732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Çok Alternatifli Karar 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861751" y="2276872"/>
            <a:ext cx="5958408" cy="3785652"/>
          </a:xfrm>
          <a:prstGeom prst="rect">
            <a:avLst/>
          </a:prstGeom>
        </p:spPr>
        <p:txBody>
          <a:bodyPr wrap="square">
            <a:spAutoFit/>
          </a:bodyPr>
          <a:lstStyle/>
          <a:p>
            <a:r>
              <a:rPr lang="tr-TR" dirty="0"/>
              <a:t>Bazı durumlarda karşılaştırma işlemi yapıldıktan sonra doğru veya yanlış olduğunda tekrar karşılaştırmalar gerçekleştirilebilir. </a:t>
            </a:r>
            <a:endParaRPr lang="tr-TR" dirty="0" smtClean="0"/>
          </a:p>
          <a:p>
            <a:endParaRPr lang="tr-TR" dirty="0"/>
          </a:p>
          <a:p>
            <a:r>
              <a:rPr lang="tr-TR" dirty="0" smtClean="0"/>
              <a:t>Bu </a:t>
            </a:r>
            <a:r>
              <a:rPr lang="tr-TR" dirty="0"/>
              <a:t>yapıya </a:t>
            </a:r>
            <a:r>
              <a:rPr lang="tr-TR" dirty="0" err="1"/>
              <a:t>içiçe</a:t>
            </a:r>
            <a:r>
              <a:rPr lang="tr-TR" dirty="0"/>
              <a:t> </a:t>
            </a:r>
            <a:r>
              <a:rPr lang="tr-TR" dirty="0" err="1"/>
              <a:t>if</a:t>
            </a:r>
            <a:r>
              <a:rPr lang="tr-TR" dirty="0"/>
              <a:t> yapısı veya çoklu seçim karar yapısı da denilir. Akış diyagramı ise aşağıdaki şekildeki gibi olabilir. </a:t>
            </a:r>
            <a:endParaRPr lang="tr-TR" dirty="0" smtClean="0"/>
          </a:p>
          <a:p>
            <a:endParaRPr lang="tr-TR" dirty="0"/>
          </a:p>
          <a:p>
            <a:r>
              <a:rPr lang="tr-TR" dirty="0"/>
              <a:t>Java programlama dilinde bu karar yapısını gerçeklemek için </a:t>
            </a:r>
            <a:r>
              <a:rPr lang="tr-TR" dirty="0" err="1"/>
              <a:t>if</a:t>
            </a:r>
            <a:r>
              <a:rPr lang="tr-TR" dirty="0"/>
              <a:t>..else </a:t>
            </a:r>
            <a:r>
              <a:rPr lang="tr-TR" dirty="0" err="1"/>
              <a:t>if</a:t>
            </a:r>
            <a:r>
              <a:rPr lang="tr-TR" dirty="0"/>
              <a:t> komutu kullanılır. </a:t>
            </a:r>
          </a:p>
        </p:txBody>
      </p:sp>
    </p:spTree>
    <p:extLst>
      <p:ext uri="{BB962C8B-B14F-4D97-AF65-F5344CB8AC3E}">
        <p14:creationId xmlns:p14="http://schemas.microsoft.com/office/powerpoint/2010/main" val="33496998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Çok Alternatifli Karar 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o 2"/>
          <p:cNvGraphicFramePr>
            <a:graphicFrameLocks noGrp="1"/>
          </p:cNvGraphicFramePr>
          <p:nvPr>
            <p:extLst>
              <p:ext uri="{D42A27DB-BD31-4B8C-83A1-F6EECF244321}">
                <p14:modId xmlns:p14="http://schemas.microsoft.com/office/powerpoint/2010/main" val="2738132287"/>
              </p:ext>
            </p:extLst>
          </p:nvPr>
        </p:nvGraphicFramePr>
        <p:xfrm>
          <a:off x="864394" y="2348880"/>
          <a:ext cx="5289550" cy="3669792"/>
        </p:xfrm>
        <a:graphic>
          <a:graphicData uri="http://schemas.openxmlformats.org/drawingml/2006/table">
            <a:tbl>
              <a:tblPr firstRow="1" firstCol="1" bandRow="1">
                <a:tableStyleId>{5C22544A-7EE6-4342-B048-85BDC9FD1C3A}</a:tableStyleId>
              </a:tblPr>
              <a:tblGrid>
                <a:gridCol w="1689100"/>
                <a:gridCol w="3600450"/>
              </a:tblGrid>
              <a:tr h="245110">
                <a:tc>
                  <a:txBody>
                    <a:bodyPr/>
                    <a:lstStyle/>
                    <a:p>
                      <a:pPr algn="just">
                        <a:lnSpc>
                          <a:spcPct val="115000"/>
                        </a:lnSpc>
                        <a:spcAft>
                          <a:spcPts val="1200"/>
                        </a:spcAft>
                      </a:pPr>
                      <a:r>
                        <a:rPr lang="tr-TR" sz="1600" dirty="0">
                          <a:effectLst/>
                        </a:rPr>
                        <a:t> Kullanım şekli</a:t>
                      </a:r>
                      <a:endParaRPr lang="tr-TR" sz="1600" dirty="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1200"/>
                        </a:spcAft>
                      </a:pPr>
                      <a:r>
                        <a:rPr lang="tr-TR" sz="1600">
                          <a:effectLst/>
                        </a:rPr>
                        <a:t>Açıklama</a:t>
                      </a:r>
                      <a:endParaRPr lang="tr-TR" sz="1600">
                        <a:solidFill>
                          <a:srgbClr val="000000"/>
                        </a:solidFill>
                        <a:effectLst/>
                        <a:latin typeface="Cambria"/>
                        <a:ea typeface="Calibri"/>
                        <a:cs typeface="Times New Roman"/>
                      </a:endParaRPr>
                    </a:p>
                  </a:txBody>
                  <a:tcPr marL="68580" marR="68580" marT="0" marB="0"/>
                </a:tc>
              </a:tr>
              <a:tr h="1661795">
                <a:tc>
                  <a:txBody>
                    <a:bodyPr/>
                    <a:lstStyle/>
                    <a:p>
                      <a:pPr algn="just">
                        <a:lnSpc>
                          <a:spcPct val="115000"/>
                        </a:lnSpc>
                        <a:spcAft>
                          <a:spcPts val="1200"/>
                        </a:spcAft>
                      </a:pPr>
                      <a:r>
                        <a:rPr lang="tr-TR" sz="1600" b="0" dirty="0" err="1">
                          <a:effectLst/>
                        </a:rPr>
                        <a:t>if</a:t>
                      </a:r>
                      <a:r>
                        <a:rPr lang="tr-TR" sz="1600" b="0" dirty="0">
                          <a:effectLst/>
                        </a:rPr>
                        <a:t> (koşul_1) işlem1 </a:t>
                      </a:r>
                      <a:br>
                        <a:rPr lang="tr-TR" sz="1600" b="0" dirty="0">
                          <a:effectLst/>
                        </a:rPr>
                      </a:br>
                      <a:r>
                        <a:rPr lang="tr-TR" sz="1600" b="0" dirty="0">
                          <a:effectLst/>
                        </a:rPr>
                        <a:t>else </a:t>
                      </a:r>
                      <a:r>
                        <a:rPr lang="tr-TR" sz="1600" b="0" dirty="0" err="1">
                          <a:effectLst/>
                        </a:rPr>
                        <a:t>if</a:t>
                      </a:r>
                      <a:r>
                        <a:rPr lang="tr-TR" sz="1600" b="0" dirty="0">
                          <a:effectLst/>
                        </a:rPr>
                        <a:t> (koşul_2) işlem2 </a:t>
                      </a:r>
                      <a:br>
                        <a:rPr lang="tr-TR" sz="1600" b="0" dirty="0">
                          <a:effectLst/>
                        </a:rPr>
                      </a:br>
                      <a:r>
                        <a:rPr lang="tr-TR" sz="1600" b="0" dirty="0">
                          <a:effectLst/>
                        </a:rPr>
                        <a:t>……</a:t>
                      </a:r>
                      <a:br>
                        <a:rPr lang="tr-TR" sz="1600" b="0" dirty="0">
                          <a:effectLst/>
                        </a:rPr>
                      </a:br>
                      <a:r>
                        <a:rPr lang="tr-TR" sz="1600" b="0" dirty="0">
                          <a:effectLst/>
                        </a:rPr>
                        <a:t>else </a:t>
                      </a:r>
                      <a:r>
                        <a:rPr lang="tr-TR" sz="1600" b="0" dirty="0" err="1">
                          <a:effectLst/>
                        </a:rPr>
                        <a:t>if</a:t>
                      </a:r>
                      <a:r>
                        <a:rPr lang="tr-TR" sz="1600" b="0" dirty="0">
                          <a:effectLst/>
                        </a:rPr>
                        <a:t> (</a:t>
                      </a:r>
                      <a:r>
                        <a:rPr lang="tr-TR" sz="1600" b="0" dirty="0" err="1">
                          <a:effectLst/>
                        </a:rPr>
                        <a:t>koşul_n</a:t>
                      </a:r>
                      <a:r>
                        <a:rPr lang="tr-TR" sz="1600" b="0" dirty="0">
                          <a:effectLst/>
                        </a:rPr>
                        <a:t>) </a:t>
                      </a:r>
                      <a:r>
                        <a:rPr lang="tr-TR" sz="1600" b="0" dirty="0" err="1">
                          <a:effectLst/>
                        </a:rPr>
                        <a:t>işlemn</a:t>
                      </a:r>
                      <a:r>
                        <a:rPr lang="tr-TR" sz="1600" b="0" dirty="0">
                          <a:effectLst/>
                        </a:rPr>
                        <a:t/>
                      </a:r>
                      <a:br>
                        <a:rPr lang="tr-TR" sz="1600" b="0" dirty="0">
                          <a:effectLst/>
                        </a:rPr>
                      </a:br>
                      <a:r>
                        <a:rPr lang="tr-TR" sz="1600" b="0" dirty="0">
                          <a:effectLst/>
                        </a:rPr>
                        <a:t>else </a:t>
                      </a:r>
                      <a:r>
                        <a:rPr lang="tr-TR" sz="1600" b="0" dirty="0" err="1">
                          <a:effectLst/>
                        </a:rPr>
                        <a:t>diğer_işlem</a:t>
                      </a:r>
                      <a:r>
                        <a:rPr lang="tr-TR" sz="1600" b="0" dirty="0">
                          <a:effectLst/>
                        </a:rPr>
                        <a:t>;      </a:t>
                      </a:r>
                      <a:endParaRPr lang="tr-TR" sz="1600" b="0" dirty="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1200"/>
                        </a:spcAft>
                      </a:pPr>
                      <a:r>
                        <a:rPr lang="tr-TR" sz="1600" dirty="0">
                          <a:effectLst/>
                        </a:rPr>
                        <a:t>Birinci mantıksal karşılaştırma doğru ise işlem_1 yapılır, değil ise ikinci mantıksal karşılaştırmaya bakılır, </a:t>
                      </a:r>
                    </a:p>
                    <a:p>
                      <a:pPr algn="just">
                        <a:lnSpc>
                          <a:spcPct val="115000"/>
                        </a:lnSpc>
                        <a:spcAft>
                          <a:spcPts val="1200"/>
                        </a:spcAft>
                      </a:pPr>
                      <a:r>
                        <a:rPr lang="tr-TR" sz="1600" dirty="0">
                          <a:effectLst/>
                        </a:rPr>
                        <a:t>ikinci karşılaştırma doğru ise işlem_2 yapılır, bu şekilde devam ederek son mantıksal karşılaştırmaya kadar devam edilir. </a:t>
                      </a:r>
                    </a:p>
                    <a:p>
                      <a:pPr algn="just">
                        <a:lnSpc>
                          <a:spcPct val="115000"/>
                        </a:lnSpc>
                        <a:spcAft>
                          <a:spcPts val="1200"/>
                        </a:spcAft>
                      </a:pPr>
                      <a:r>
                        <a:rPr lang="tr-TR" sz="1600" dirty="0">
                          <a:effectLst/>
                        </a:rPr>
                        <a:t>Hiçbir karşılaştırma doğru değil ise diğer işlem gerçekleştirilir. Eğer karşılaştırma işlemlerinden sonra birden fazla komut çalıştırılacaksa, bu işlemler {} “süslü parantezler” arasında yazılır.</a:t>
                      </a:r>
                      <a:endParaRPr lang="tr-TR" sz="1600" dirty="0">
                        <a:solidFill>
                          <a:srgbClr val="000000"/>
                        </a:solidFill>
                        <a:effectLst/>
                        <a:latin typeface="Cambria"/>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4766750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Çok Alternatifli Karar 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539552" y="2078359"/>
            <a:ext cx="6552728" cy="1200329"/>
          </a:xfrm>
          <a:prstGeom prst="rect">
            <a:avLst/>
          </a:prstGeom>
        </p:spPr>
        <p:txBody>
          <a:bodyPr wrap="square">
            <a:spAutoFit/>
          </a:bodyPr>
          <a:lstStyle/>
          <a:p>
            <a:r>
              <a:rPr lang="tr-TR" dirty="0"/>
              <a:t>Bu karar yapısını Java programlama dilinde gerçekleştirmek için “</a:t>
            </a:r>
            <a:r>
              <a:rPr lang="tr-TR" dirty="0" err="1"/>
              <a:t>if</a:t>
            </a:r>
            <a:r>
              <a:rPr lang="tr-TR" dirty="0"/>
              <a:t>..else </a:t>
            </a:r>
            <a:r>
              <a:rPr lang="tr-TR" dirty="0" err="1"/>
              <a:t>if</a:t>
            </a:r>
            <a:r>
              <a:rPr lang="tr-TR" dirty="0"/>
              <a:t> ..” komutu kullanılabileceği gibi “</a:t>
            </a:r>
            <a:r>
              <a:rPr lang="tr-TR" dirty="0" err="1"/>
              <a:t>switch</a:t>
            </a:r>
            <a:r>
              <a:rPr lang="tr-TR" dirty="0"/>
              <a:t> .. </a:t>
            </a:r>
            <a:r>
              <a:rPr lang="tr-TR" dirty="0" err="1"/>
              <a:t>case</a:t>
            </a:r>
            <a:r>
              <a:rPr lang="tr-TR" dirty="0"/>
              <a:t>” komutu da kullanılabilir. </a:t>
            </a:r>
          </a:p>
        </p:txBody>
      </p:sp>
    </p:spTree>
    <p:extLst>
      <p:ext uri="{BB962C8B-B14F-4D97-AF65-F5344CB8AC3E}">
        <p14:creationId xmlns:p14="http://schemas.microsoft.com/office/powerpoint/2010/main" val="31142440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Çok Alternatifli Karar 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o 3"/>
          <p:cNvGraphicFramePr>
            <a:graphicFrameLocks noGrp="1"/>
          </p:cNvGraphicFramePr>
          <p:nvPr>
            <p:extLst>
              <p:ext uri="{D42A27DB-BD31-4B8C-83A1-F6EECF244321}">
                <p14:modId xmlns:p14="http://schemas.microsoft.com/office/powerpoint/2010/main" val="2856832779"/>
              </p:ext>
            </p:extLst>
          </p:nvPr>
        </p:nvGraphicFramePr>
        <p:xfrm>
          <a:off x="448468" y="1916832"/>
          <a:ext cx="6390481" cy="4710176"/>
        </p:xfrm>
        <a:graphic>
          <a:graphicData uri="http://schemas.openxmlformats.org/drawingml/2006/table">
            <a:tbl>
              <a:tblPr firstRow="1" firstCol="1" bandRow="1">
                <a:tableStyleId>{5C22544A-7EE6-4342-B048-85BDC9FD1C3A}</a:tableStyleId>
              </a:tblPr>
              <a:tblGrid>
                <a:gridCol w="2664910"/>
                <a:gridCol w="3725571"/>
              </a:tblGrid>
              <a:tr h="549275">
                <a:tc>
                  <a:txBody>
                    <a:bodyPr/>
                    <a:lstStyle/>
                    <a:p>
                      <a:pPr algn="just">
                        <a:lnSpc>
                          <a:spcPct val="115000"/>
                        </a:lnSpc>
                        <a:spcAft>
                          <a:spcPts val="1200"/>
                        </a:spcAft>
                      </a:pPr>
                      <a:r>
                        <a:rPr lang="tr-TR" sz="1600" dirty="0">
                          <a:effectLst/>
                        </a:rPr>
                        <a:t> Kullanım şekli</a:t>
                      </a:r>
                      <a:endParaRPr lang="tr-TR" sz="1600" dirty="0">
                        <a:solidFill>
                          <a:srgbClr val="000000"/>
                        </a:solidFill>
                        <a:effectLst/>
                        <a:latin typeface="Cambria"/>
                        <a:ea typeface="Calibri"/>
                        <a:cs typeface="Times New Roman"/>
                      </a:endParaRPr>
                    </a:p>
                  </a:txBody>
                  <a:tcPr marL="68580" marR="68580" marT="9525" marB="0"/>
                </a:tc>
                <a:tc>
                  <a:txBody>
                    <a:bodyPr/>
                    <a:lstStyle/>
                    <a:p>
                      <a:pPr algn="just">
                        <a:lnSpc>
                          <a:spcPct val="115000"/>
                        </a:lnSpc>
                        <a:spcAft>
                          <a:spcPts val="1200"/>
                        </a:spcAft>
                      </a:pPr>
                      <a:r>
                        <a:rPr lang="tr-TR" sz="1600">
                          <a:effectLst/>
                        </a:rPr>
                        <a:t>Açıklama</a:t>
                      </a:r>
                      <a:endParaRPr lang="tr-TR" sz="1600">
                        <a:solidFill>
                          <a:srgbClr val="000000"/>
                        </a:solidFill>
                        <a:effectLst/>
                        <a:latin typeface="Cambria"/>
                        <a:ea typeface="Calibri"/>
                        <a:cs typeface="Times New Roman"/>
                      </a:endParaRPr>
                    </a:p>
                  </a:txBody>
                  <a:tcPr marL="68580" marR="68580" marT="9525" marB="0"/>
                </a:tc>
              </a:tr>
              <a:tr h="3336925">
                <a:tc>
                  <a:txBody>
                    <a:bodyPr/>
                    <a:lstStyle/>
                    <a:p>
                      <a:pPr algn="just">
                        <a:lnSpc>
                          <a:spcPct val="115000"/>
                        </a:lnSpc>
                        <a:spcAft>
                          <a:spcPts val="1200"/>
                        </a:spcAft>
                      </a:pPr>
                      <a:r>
                        <a:rPr lang="tr-TR" sz="1600" b="0" dirty="0" err="1">
                          <a:effectLst/>
                        </a:rPr>
                        <a:t>switch</a:t>
                      </a:r>
                      <a:r>
                        <a:rPr lang="tr-TR" sz="1600" b="0" dirty="0">
                          <a:effectLst/>
                        </a:rPr>
                        <a:t> (değer)</a:t>
                      </a:r>
                    </a:p>
                    <a:p>
                      <a:pPr algn="just">
                        <a:lnSpc>
                          <a:spcPct val="115000"/>
                        </a:lnSpc>
                        <a:spcAft>
                          <a:spcPts val="1200"/>
                        </a:spcAft>
                      </a:pPr>
                      <a:r>
                        <a:rPr lang="tr-TR" sz="1600" b="0" dirty="0">
                          <a:effectLst/>
                        </a:rPr>
                        <a:t>{</a:t>
                      </a:r>
                    </a:p>
                    <a:p>
                      <a:pPr algn="just">
                        <a:lnSpc>
                          <a:spcPct val="115000"/>
                        </a:lnSpc>
                        <a:spcAft>
                          <a:spcPts val="1200"/>
                        </a:spcAft>
                      </a:pPr>
                      <a:r>
                        <a:rPr lang="tr-TR" sz="1600" b="0" dirty="0" err="1">
                          <a:effectLst/>
                        </a:rPr>
                        <a:t>case</a:t>
                      </a:r>
                      <a:r>
                        <a:rPr lang="tr-TR" sz="1600" b="0" dirty="0">
                          <a:effectLst/>
                        </a:rPr>
                        <a:t> değeraralığı_1: işlemler_1; break;</a:t>
                      </a:r>
                    </a:p>
                    <a:p>
                      <a:pPr algn="just">
                        <a:lnSpc>
                          <a:spcPct val="115000"/>
                        </a:lnSpc>
                        <a:spcAft>
                          <a:spcPts val="1200"/>
                        </a:spcAft>
                      </a:pPr>
                      <a:r>
                        <a:rPr lang="tr-TR" sz="1600" b="0" dirty="0" err="1">
                          <a:effectLst/>
                        </a:rPr>
                        <a:t>case</a:t>
                      </a:r>
                      <a:r>
                        <a:rPr lang="tr-TR" sz="1600" b="0" dirty="0">
                          <a:effectLst/>
                        </a:rPr>
                        <a:t> değeraralığı_2: işlemler_2; break; </a:t>
                      </a:r>
                    </a:p>
                    <a:p>
                      <a:pPr algn="just">
                        <a:lnSpc>
                          <a:spcPct val="115000"/>
                        </a:lnSpc>
                        <a:spcAft>
                          <a:spcPts val="1200"/>
                        </a:spcAft>
                      </a:pPr>
                      <a:r>
                        <a:rPr lang="tr-TR" sz="1600" b="0" dirty="0">
                          <a:effectLst/>
                        </a:rPr>
                        <a:t>……</a:t>
                      </a:r>
                    </a:p>
                    <a:p>
                      <a:pPr algn="just">
                        <a:lnSpc>
                          <a:spcPct val="115000"/>
                        </a:lnSpc>
                        <a:spcAft>
                          <a:spcPts val="1200"/>
                        </a:spcAft>
                      </a:pPr>
                      <a:r>
                        <a:rPr lang="tr-TR" sz="1600" b="0" dirty="0" err="1">
                          <a:effectLst/>
                        </a:rPr>
                        <a:t>case</a:t>
                      </a:r>
                      <a:r>
                        <a:rPr lang="tr-TR" sz="1600" b="0" dirty="0">
                          <a:effectLst/>
                        </a:rPr>
                        <a:t> </a:t>
                      </a:r>
                      <a:r>
                        <a:rPr lang="tr-TR" sz="1600" b="0" dirty="0" err="1">
                          <a:effectLst/>
                        </a:rPr>
                        <a:t>değeraralığı_n</a:t>
                      </a:r>
                      <a:r>
                        <a:rPr lang="tr-TR" sz="1600" b="0" dirty="0">
                          <a:effectLst/>
                        </a:rPr>
                        <a:t>: </a:t>
                      </a:r>
                      <a:r>
                        <a:rPr lang="tr-TR" sz="1600" b="0" dirty="0" err="1">
                          <a:effectLst/>
                        </a:rPr>
                        <a:t>işlemler_n</a:t>
                      </a:r>
                      <a:r>
                        <a:rPr lang="tr-TR" sz="1600" b="0" dirty="0">
                          <a:effectLst/>
                        </a:rPr>
                        <a:t>; break; </a:t>
                      </a:r>
                    </a:p>
                    <a:p>
                      <a:pPr algn="just">
                        <a:lnSpc>
                          <a:spcPct val="115000"/>
                        </a:lnSpc>
                        <a:spcAft>
                          <a:spcPts val="1200"/>
                        </a:spcAft>
                      </a:pPr>
                      <a:r>
                        <a:rPr lang="tr-TR" sz="1600" b="0" dirty="0">
                          <a:effectLst/>
                        </a:rPr>
                        <a:t> </a:t>
                      </a:r>
                      <a:r>
                        <a:rPr lang="tr-TR" sz="1600" b="0" dirty="0" err="1">
                          <a:effectLst/>
                        </a:rPr>
                        <a:t>default</a:t>
                      </a:r>
                      <a:r>
                        <a:rPr lang="tr-TR" sz="1600" b="0" dirty="0">
                          <a:effectLst/>
                        </a:rPr>
                        <a:t>: </a:t>
                      </a:r>
                      <a:r>
                        <a:rPr lang="tr-TR" sz="1600" b="0" dirty="0" err="1">
                          <a:effectLst/>
                        </a:rPr>
                        <a:t>diğer_işlemler</a:t>
                      </a:r>
                      <a:r>
                        <a:rPr lang="tr-TR" sz="1600" b="0" dirty="0">
                          <a:effectLst/>
                        </a:rPr>
                        <a:t>;</a:t>
                      </a:r>
                    </a:p>
                    <a:p>
                      <a:pPr algn="just">
                        <a:lnSpc>
                          <a:spcPct val="115000"/>
                        </a:lnSpc>
                        <a:spcAft>
                          <a:spcPts val="1200"/>
                        </a:spcAft>
                      </a:pPr>
                      <a:r>
                        <a:rPr lang="tr-TR" sz="1600" b="0" dirty="0">
                          <a:effectLst/>
                        </a:rPr>
                        <a:t>}      </a:t>
                      </a:r>
                      <a:endParaRPr lang="tr-TR" sz="1600" b="0" dirty="0">
                        <a:solidFill>
                          <a:srgbClr val="000000"/>
                        </a:solidFill>
                        <a:effectLst/>
                        <a:latin typeface="Cambria"/>
                        <a:ea typeface="Calibri"/>
                        <a:cs typeface="Times New Roman"/>
                      </a:endParaRPr>
                    </a:p>
                  </a:txBody>
                  <a:tcPr marL="68580" marR="68580" marT="9525" marB="0"/>
                </a:tc>
                <a:tc>
                  <a:txBody>
                    <a:bodyPr/>
                    <a:lstStyle/>
                    <a:p>
                      <a:pPr algn="just">
                        <a:lnSpc>
                          <a:spcPct val="115000"/>
                        </a:lnSpc>
                        <a:spcAft>
                          <a:spcPts val="1200"/>
                        </a:spcAft>
                      </a:pPr>
                      <a:r>
                        <a:rPr lang="tr-TR" sz="1600" dirty="0" err="1">
                          <a:effectLst/>
                        </a:rPr>
                        <a:t>switch</a:t>
                      </a:r>
                      <a:r>
                        <a:rPr lang="tr-TR" sz="1600" dirty="0">
                          <a:effectLst/>
                        </a:rPr>
                        <a:t> komutu parantez içerisinde belirtilen değer (genelde değişken kullanılır) süslü parantez  “{“ yazıldıktan sonra </a:t>
                      </a:r>
                      <a:r>
                        <a:rPr lang="tr-TR" sz="1600" dirty="0" err="1">
                          <a:effectLst/>
                        </a:rPr>
                        <a:t>case</a:t>
                      </a:r>
                      <a:r>
                        <a:rPr lang="tr-TR" sz="1600" dirty="0">
                          <a:effectLst/>
                        </a:rPr>
                        <a:t> ifadesinden sonra eğer belirtilen değer bu aralıkta ise işlemler_1 yapılır ve break yazılarak diğer değer aralıklarına bakılması önlenir. Eğer değer bu aralıkta değilse diğer değer aralıkları kontrol edilir. Eğer değer hiçbir aralıkta değilse </a:t>
                      </a:r>
                      <a:r>
                        <a:rPr lang="tr-TR" sz="1600" dirty="0" err="1">
                          <a:effectLst/>
                        </a:rPr>
                        <a:t>default</a:t>
                      </a:r>
                      <a:r>
                        <a:rPr lang="tr-TR" sz="1600" dirty="0">
                          <a:effectLst/>
                        </a:rPr>
                        <a:t> ifadesinden sonraki komutlar çalıştırılır ve süslü parantez “}” kapatılır.</a:t>
                      </a:r>
                      <a:endParaRPr lang="tr-TR" sz="1600" dirty="0">
                        <a:solidFill>
                          <a:srgbClr val="000000"/>
                        </a:solidFill>
                        <a:effectLst/>
                        <a:latin typeface="Cambria"/>
                        <a:ea typeface="Calibri"/>
                        <a:cs typeface="Times New Roman"/>
                      </a:endParaRPr>
                    </a:p>
                  </a:txBody>
                  <a:tcPr marL="68580" marR="68580" marT="9525" marB="0"/>
                </a:tc>
              </a:tr>
            </a:tbl>
          </a:graphicData>
        </a:graphic>
      </p:graphicFrame>
    </p:spTree>
    <p:extLst>
      <p:ext uri="{BB962C8B-B14F-4D97-AF65-F5344CB8AC3E}">
        <p14:creationId xmlns:p14="http://schemas.microsoft.com/office/powerpoint/2010/main" val="22634794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Döngü Yapıları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83568" y="2276872"/>
            <a:ext cx="5958408" cy="3416320"/>
          </a:xfrm>
          <a:prstGeom prst="rect">
            <a:avLst/>
          </a:prstGeom>
        </p:spPr>
        <p:txBody>
          <a:bodyPr wrap="square">
            <a:spAutoFit/>
          </a:bodyPr>
          <a:lstStyle/>
          <a:p>
            <a:r>
              <a:rPr lang="tr-TR" dirty="0"/>
              <a:t>Program içerisinde kullanılan komutların belirli bir isteğe göre tekrarlanması amacıyla döngü yapıları kullanılır. </a:t>
            </a:r>
          </a:p>
          <a:p>
            <a:endParaRPr lang="tr-TR" dirty="0"/>
          </a:p>
          <a:p>
            <a:r>
              <a:rPr lang="tr-TR" dirty="0"/>
              <a:t>Eğer komutlar belirli miktarda tekrarlanacaksa sayaçlı döngü yapıları kullanılır. </a:t>
            </a:r>
          </a:p>
          <a:p>
            <a:endParaRPr lang="tr-TR" dirty="0"/>
          </a:p>
          <a:p>
            <a:r>
              <a:rPr lang="tr-TR" dirty="0"/>
              <a:t>Eğer komutlar belirli bir şart gerçekleşinceye kadar tekrarlanacaksa koşullu döngü yapıları kullanılır.</a:t>
            </a:r>
          </a:p>
        </p:txBody>
      </p:sp>
    </p:spTree>
    <p:extLst>
      <p:ext uri="{BB962C8B-B14F-4D97-AF65-F5344CB8AC3E}">
        <p14:creationId xmlns:p14="http://schemas.microsoft.com/office/powerpoint/2010/main" val="18425633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Java Geliştirme Seti</a:t>
            </a:r>
          </a:p>
        </p:txBody>
      </p:sp>
      <p:sp>
        <p:nvSpPr>
          <p:cNvPr id="7" name="Dikdörtgen 6"/>
          <p:cNvSpPr/>
          <p:nvPr/>
        </p:nvSpPr>
        <p:spPr>
          <a:xfrm>
            <a:off x="445903" y="2078360"/>
            <a:ext cx="6851104" cy="2246769"/>
          </a:xfrm>
          <a:prstGeom prst="rect">
            <a:avLst/>
          </a:prstGeom>
        </p:spPr>
        <p:txBody>
          <a:bodyPr wrap="square">
            <a:spAutoFit/>
          </a:bodyPr>
          <a:lstStyle/>
          <a:p>
            <a:r>
              <a:rPr lang="tr-TR" sz="2000" dirty="0"/>
              <a:t>Her programda </a:t>
            </a:r>
            <a:r>
              <a:rPr lang="tr-TR" sz="2000" dirty="0" smtClean="0"/>
              <a:t>olduğu </a:t>
            </a:r>
            <a:r>
              <a:rPr lang="tr-TR" sz="2000" dirty="0"/>
              <a:t>gibi </a:t>
            </a:r>
            <a:r>
              <a:rPr lang="tr-TR" sz="2000" dirty="0" err="1"/>
              <a:t>java</a:t>
            </a:r>
            <a:r>
              <a:rPr lang="tr-TR" sz="2000" dirty="0"/>
              <a:t> </a:t>
            </a:r>
            <a:r>
              <a:rPr lang="tr-TR" sz="2000" dirty="0" smtClean="0"/>
              <a:t>programlarında öğrenmenin ilk evresi programı yazmaktır</a:t>
            </a:r>
            <a:r>
              <a:rPr lang="tr-TR" sz="2000" dirty="0"/>
              <a:t>. Java programları </a:t>
            </a:r>
            <a:r>
              <a:rPr lang="tr-TR" sz="2000" dirty="0" smtClean="0"/>
              <a:t>editör programıyla yazılabilirler</a:t>
            </a:r>
            <a:r>
              <a:rPr lang="tr-TR" sz="2000" dirty="0"/>
              <a:t>. </a:t>
            </a:r>
          </a:p>
          <a:p>
            <a:endParaRPr lang="tr-TR" sz="2000" dirty="0"/>
          </a:p>
          <a:p>
            <a:r>
              <a:rPr lang="tr-TR" sz="2000" dirty="0"/>
              <a:t>Programı direkt içinde yazılıp çalıştırılabilen </a:t>
            </a:r>
            <a:r>
              <a:rPr lang="tr-TR" sz="2000" b="1" dirty="0" err="1"/>
              <a:t>Netbeans</a:t>
            </a:r>
            <a:r>
              <a:rPr lang="tr-TR" sz="2000" b="1" dirty="0"/>
              <a:t>, </a:t>
            </a:r>
            <a:r>
              <a:rPr lang="tr-TR" sz="2000" b="1" dirty="0" err="1"/>
              <a:t>JCreator</a:t>
            </a:r>
            <a:r>
              <a:rPr lang="tr-TR" sz="2000" b="1" dirty="0"/>
              <a:t>, </a:t>
            </a:r>
            <a:r>
              <a:rPr lang="tr-TR" sz="2000" b="1" dirty="0" err="1"/>
              <a:t>Eclipse</a:t>
            </a:r>
            <a:r>
              <a:rPr lang="tr-TR" sz="2000" dirty="0"/>
              <a:t> gibi Java </a:t>
            </a:r>
            <a:r>
              <a:rPr lang="tr-TR" sz="2000" dirty="0" err="1"/>
              <a:t>gelistirme</a:t>
            </a:r>
            <a:r>
              <a:rPr lang="tr-TR" sz="2000" dirty="0"/>
              <a:t> paketleri de mevcuttur. </a:t>
            </a:r>
            <a:endParaRPr lang="tr-TR" sz="2000" dirty="0" smtClean="0"/>
          </a:p>
          <a:p>
            <a:endParaRPr lang="tr-TR" sz="2000" dirty="0"/>
          </a:p>
          <a:p>
            <a:r>
              <a:rPr lang="tr-TR" sz="2000" dirty="0"/>
              <a:t>Bu eğitimde </a:t>
            </a:r>
            <a:r>
              <a:rPr lang="tr-TR" sz="2000" dirty="0" err="1" smtClean="0"/>
              <a:t>Eclipse</a:t>
            </a:r>
            <a:r>
              <a:rPr lang="tr-TR" sz="2000" dirty="0" smtClean="0"/>
              <a:t> </a:t>
            </a:r>
            <a:r>
              <a:rPr lang="tr-TR" sz="2000" dirty="0"/>
              <a:t>editörü kullanılacaktır.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2891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Sayaçlı Döngü Yapıları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83568" y="2276872"/>
            <a:ext cx="5958408" cy="3748719"/>
          </a:xfrm>
          <a:prstGeom prst="rect">
            <a:avLst/>
          </a:prstGeom>
        </p:spPr>
        <p:txBody>
          <a:bodyPr wrap="square">
            <a:spAutoFit/>
          </a:bodyPr>
          <a:lstStyle/>
          <a:p>
            <a:pPr>
              <a:lnSpc>
                <a:spcPct val="90000"/>
              </a:lnSpc>
            </a:pPr>
            <a:r>
              <a:rPr lang="tr-TR" dirty="0"/>
              <a:t>Sayaçlı döngü yapısında,</a:t>
            </a:r>
            <a:r>
              <a:rPr lang="tr-TR" b="1" dirty="0"/>
              <a:t> döngü değişkeni</a:t>
            </a:r>
            <a:r>
              <a:rPr lang="tr-TR" dirty="0"/>
              <a:t> adı verilen bir değişken sayaç değerini gösterir. </a:t>
            </a:r>
            <a:br>
              <a:rPr lang="tr-TR" dirty="0"/>
            </a:br>
            <a:endParaRPr lang="tr-TR" dirty="0"/>
          </a:p>
          <a:p>
            <a:pPr>
              <a:lnSpc>
                <a:spcPct val="90000"/>
              </a:lnSpc>
            </a:pPr>
            <a:r>
              <a:rPr lang="tr-TR" dirty="0"/>
              <a:t>Bu sayaç değerinin</a:t>
            </a:r>
            <a:r>
              <a:rPr lang="tr-TR" b="1" dirty="0"/>
              <a:t> başlangıç değeri</a:t>
            </a:r>
            <a:r>
              <a:rPr lang="tr-TR" dirty="0"/>
              <a:t>, </a:t>
            </a:r>
            <a:r>
              <a:rPr lang="tr-TR" b="1" dirty="0"/>
              <a:t>bitiş değeri</a:t>
            </a:r>
            <a:r>
              <a:rPr lang="tr-TR" dirty="0"/>
              <a:t> ve ardışık iki değeri arasındaki farkı gösteren </a:t>
            </a:r>
            <a:r>
              <a:rPr lang="tr-TR" b="1" dirty="0"/>
              <a:t>adım büyüklüğü</a:t>
            </a:r>
            <a:r>
              <a:rPr lang="tr-TR" dirty="0"/>
              <a:t>, komutların kaç kez yineleneceğini belirler. </a:t>
            </a:r>
            <a:br>
              <a:rPr lang="tr-TR" dirty="0"/>
            </a:br>
            <a:endParaRPr lang="tr-TR" dirty="0"/>
          </a:p>
          <a:p>
            <a:pPr>
              <a:lnSpc>
                <a:spcPct val="90000"/>
              </a:lnSpc>
            </a:pPr>
            <a:r>
              <a:rPr lang="tr-TR" dirty="0"/>
              <a:t>Başlangıç değerinden başlayan döngü değişkeni, her yineleme için, adım büyüklüğü değerine göre artırılacak veya azaltılacaktır.</a:t>
            </a:r>
          </a:p>
        </p:txBody>
      </p:sp>
    </p:spTree>
    <p:extLst>
      <p:ext uri="{BB962C8B-B14F-4D97-AF65-F5344CB8AC3E}">
        <p14:creationId xmlns:p14="http://schemas.microsoft.com/office/powerpoint/2010/main" val="39412767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Sayaçlı Döngü Yapıları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o 2"/>
          <p:cNvGraphicFramePr>
            <a:graphicFrameLocks noGrp="1"/>
          </p:cNvGraphicFramePr>
          <p:nvPr>
            <p:extLst>
              <p:ext uri="{D42A27DB-BD31-4B8C-83A1-F6EECF244321}">
                <p14:modId xmlns:p14="http://schemas.microsoft.com/office/powerpoint/2010/main" val="863394123"/>
              </p:ext>
            </p:extLst>
          </p:nvPr>
        </p:nvGraphicFramePr>
        <p:xfrm>
          <a:off x="683568" y="2204864"/>
          <a:ext cx="6408712" cy="3285744"/>
        </p:xfrm>
        <a:graphic>
          <a:graphicData uri="http://schemas.openxmlformats.org/drawingml/2006/table">
            <a:tbl>
              <a:tblPr firstRow="1" firstCol="1" bandRow="1">
                <a:tableStyleId>{5C22544A-7EE6-4342-B048-85BDC9FD1C3A}</a:tableStyleId>
              </a:tblPr>
              <a:tblGrid>
                <a:gridCol w="1440348"/>
                <a:gridCol w="4968364"/>
              </a:tblGrid>
              <a:tr h="1230630">
                <a:tc>
                  <a:txBody>
                    <a:bodyPr/>
                    <a:lstStyle/>
                    <a:p>
                      <a:pPr algn="just">
                        <a:lnSpc>
                          <a:spcPct val="115000"/>
                        </a:lnSpc>
                        <a:spcAft>
                          <a:spcPts val="1200"/>
                        </a:spcAft>
                      </a:pPr>
                      <a:r>
                        <a:rPr lang="tr-TR" sz="1600">
                          <a:effectLst/>
                        </a:rPr>
                        <a:t> Kullanım şekli</a:t>
                      </a:r>
                      <a:endParaRPr lang="tr-TR" sz="16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1200"/>
                        </a:spcAft>
                      </a:pPr>
                      <a:r>
                        <a:rPr lang="tr-TR" sz="1600" b="0" dirty="0" err="1">
                          <a:effectLst/>
                        </a:rPr>
                        <a:t>for</a:t>
                      </a:r>
                      <a:r>
                        <a:rPr lang="tr-TR" sz="1600" b="0" dirty="0">
                          <a:effectLst/>
                        </a:rPr>
                        <a:t>(</a:t>
                      </a:r>
                      <a:r>
                        <a:rPr lang="tr-TR" sz="1600" b="0" dirty="0" err="1">
                          <a:effectLst/>
                        </a:rPr>
                        <a:t>başlangıç_durumu</a:t>
                      </a:r>
                      <a:r>
                        <a:rPr lang="tr-TR" sz="1600" b="0" dirty="0">
                          <a:effectLst/>
                        </a:rPr>
                        <a:t>; </a:t>
                      </a:r>
                      <a:r>
                        <a:rPr lang="tr-TR" sz="1600" b="0" dirty="0" err="1">
                          <a:effectLst/>
                        </a:rPr>
                        <a:t>bitiş_şartı;adım_büyüklüğü</a:t>
                      </a:r>
                      <a:r>
                        <a:rPr lang="tr-TR" sz="1600" b="0" dirty="0">
                          <a:effectLst/>
                        </a:rPr>
                        <a:t>)</a:t>
                      </a:r>
                    </a:p>
                    <a:p>
                      <a:pPr algn="just">
                        <a:lnSpc>
                          <a:spcPct val="115000"/>
                        </a:lnSpc>
                        <a:spcAft>
                          <a:spcPts val="1200"/>
                        </a:spcAft>
                      </a:pPr>
                      <a:r>
                        <a:rPr lang="tr-TR" sz="1600" b="0" dirty="0">
                          <a:effectLst/>
                        </a:rPr>
                        <a:t>{</a:t>
                      </a:r>
                    </a:p>
                    <a:p>
                      <a:pPr algn="just">
                        <a:lnSpc>
                          <a:spcPct val="115000"/>
                        </a:lnSpc>
                        <a:spcAft>
                          <a:spcPts val="1200"/>
                        </a:spcAft>
                      </a:pPr>
                      <a:r>
                        <a:rPr lang="tr-TR" sz="1600" b="0" dirty="0">
                          <a:effectLst/>
                        </a:rPr>
                        <a:t>    komutlar</a:t>
                      </a:r>
                    </a:p>
                    <a:p>
                      <a:pPr algn="just">
                        <a:lnSpc>
                          <a:spcPct val="115000"/>
                        </a:lnSpc>
                        <a:spcAft>
                          <a:spcPts val="1200"/>
                        </a:spcAft>
                      </a:pPr>
                      <a:r>
                        <a:rPr lang="tr-TR" sz="1600" b="0" dirty="0">
                          <a:effectLst/>
                        </a:rPr>
                        <a:t>}</a:t>
                      </a:r>
                      <a:endParaRPr lang="tr-TR" sz="1600" b="0" dirty="0">
                        <a:solidFill>
                          <a:srgbClr val="000000"/>
                        </a:solidFill>
                        <a:effectLst/>
                        <a:latin typeface="Cambria"/>
                        <a:ea typeface="Calibri"/>
                        <a:cs typeface="Times New Roman"/>
                      </a:endParaRPr>
                    </a:p>
                  </a:txBody>
                  <a:tcPr marL="68580" marR="68580" marT="0" marB="0"/>
                </a:tc>
              </a:tr>
              <a:tr h="1276985">
                <a:tc>
                  <a:txBody>
                    <a:bodyPr/>
                    <a:lstStyle/>
                    <a:p>
                      <a:pPr algn="just">
                        <a:lnSpc>
                          <a:spcPct val="115000"/>
                        </a:lnSpc>
                        <a:spcAft>
                          <a:spcPts val="1200"/>
                        </a:spcAft>
                      </a:pPr>
                      <a:r>
                        <a:rPr lang="tr-TR" sz="1600">
                          <a:effectLst/>
                        </a:rPr>
                        <a:t>Açıklama</a:t>
                      </a:r>
                      <a:endParaRPr lang="tr-TR" sz="16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1200"/>
                        </a:spcAft>
                      </a:pPr>
                      <a:r>
                        <a:rPr lang="tr-TR" sz="1600" dirty="0">
                          <a:effectLst/>
                        </a:rPr>
                        <a:t>Başlangıç durumu kısmında döngü içerisinde kullanılacak sayaca başlangıç değeri atanır.</a:t>
                      </a:r>
                    </a:p>
                    <a:p>
                      <a:pPr algn="just">
                        <a:lnSpc>
                          <a:spcPct val="115000"/>
                        </a:lnSpc>
                        <a:spcAft>
                          <a:spcPts val="1200"/>
                        </a:spcAft>
                      </a:pPr>
                      <a:r>
                        <a:rPr lang="tr-TR" sz="1600" dirty="0">
                          <a:effectLst/>
                        </a:rPr>
                        <a:t>Bitiş şartı kısmında döngünün bitiş durumu kontrol edilir.</a:t>
                      </a:r>
                    </a:p>
                    <a:p>
                      <a:pPr algn="just">
                        <a:lnSpc>
                          <a:spcPct val="115000"/>
                        </a:lnSpc>
                        <a:spcAft>
                          <a:spcPts val="600"/>
                        </a:spcAft>
                      </a:pPr>
                      <a:r>
                        <a:rPr lang="tr-TR" sz="1600" dirty="0">
                          <a:effectLst/>
                        </a:rPr>
                        <a:t>Adım büyüklüğü döngünün bir sonraki adıma geçebilmesi için sayacın artış veya azalış miktarı belirlenir.</a:t>
                      </a:r>
                      <a:endParaRPr lang="tr-TR" sz="1600" dirty="0">
                        <a:solidFill>
                          <a:srgbClr val="000000"/>
                        </a:solidFill>
                        <a:effectLst/>
                        <a:latin typeface="Cambria"/>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5386998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Koşullu Döngü Yapıları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971600" y="2564904"/>
            <a:ext cx="5670376" cy="1938992"/>
          </a:xfrm>
          <a:prstGeom prst="rect">
            <a:avLst/>
          </a:prstGeom>
        </p:spPr>
        <p:txBody>
          <a:bodyPr wrap="square">
            <a:spAutoFit/>
          </a:bodyPr>
          <a:lstStyle/>
          <a:p>
            <a:r>
              <a:rPr lang="tr-TR" dirty="0"/>
              <a:t>Koşullu döngü yapılarında döngü tekrarının kaç kere yapılacağı belirli bir şarta bağlı olarak gerçekleştirilir.  Bu döngü yapısında şartın döngünün başında veya sonunda kontrol edilmesine göre iki farklı şekilde kullanılır.</a:t>
            </a:r>
          </a:p>
        </p:txBody>
      </p:sp>
    </p:spTree>
    <p:extLst>
      <p:ext uri="{BB962C8B-B14F-4D97-AF65-F5344CB8AC3E}">
        <p14:creationId xmlns:p14="http://schemas.microsoft.com/office/powerpoint/2010/main" val="1477516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Koşulun başta olduğu</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971600" y="2078360"/>
            <a:ext cx="5670376" cy="1089529"/>
          </a:xfrm>
          <a:prstGeom prst="rect">
            <a:avLst/>
          </a:prstGeom>
        </p:spPr>
        <p:txBody>
          <a:bodyPr wrap="square">
            <a:spAutoFit/>
          </a:bodyPr>
          <a:lstStyle/>
          <a:p>
            <a:pPr>
              <a:lnSpc>
                <a:spcPct val="90000"/>
              </a:lnSpc>
            </a:pPr>
            <a:r>
              <a:rPr lang="tr-TR" dirty="0"/>
              <a:t>Java programlama dilinde koşulun başta kontrol edildiği döngü yapısı için </a:t>
            </a:r>
            <a:r>
              <a:rPr lang="tr-TR" dirty="0" err="1"/>
              <a:t>while</a:t>
            </a:r>
            <a:r>
              <a:rPr lang="tr-TR" dirty="0"/>
              <a:t> döngüsü kullanılır. Eğer koşul doğru değilse döngüye girilmez.</a:t>
            </a:r>
          </a:p>
        </p:txBody>
      </p:sp>
      <p:graphicFrame>
        <p:nvGraphicFramePr>
          <p:cNvPr id="3" name="Tablo 2"/>
          <p:cNvGraphicFramePr>
            <a:graphicFrameLocks noGrp="1"/>
          </p:cNvGraphicFramePr>
          <p:nvPr>
            <p:extLst>
              <p:ext uri="{D42A27DB-BD31-4B8C-83A1-F6EECF244321}">
                <p14:modId xmlns:p14="http://schemas.microsoft.com/office/powerpoint/2010/main" val="3991527395"/>
              </p:ext>
            </p:extLst>
          </p:nvPr>
        </p:nvGraphicFramePr>
        <p:xfrm>
          <a:off x="971600" y="3356992"/>
          <a:ext cx="6336704" cy="2420112"/>
        </p:xfrm>
        <a:graphic>
          <a:graphicData uri="http://schemas.openxmlformats.org/drawingml/2006/table">
            <a:tbl>
              <a:tblPr firstRow="1" firstCol="1" bandRow="1">
                <a:tableStyleId>{5C22544A-7EE6-4342-B048-85BDC9FD1C3A}</a:tableStyleId>
              </a:tblPr>
              <a:tblGrid>
                <a:gridCol w="1376122"/>
                <a:gridCol w="4960582"/>
              </a:tblGrid>
              <a:tr h="670560">
                <a:tc>
                  <a:txBody>
                    <a:bodyPr/>
                    <a:lstStyle/>
                    <a:p>
                      <a:pPr algn="just">
                        <a:lnSpc>
                          <a:spcPct val="115000"/>
                        </a:lnSpc>
                        <a:spcAft>
                          <a:spcPts val="1200"/>
                        </a:spcAft>
                      </a:pPr>
                      <a:r>
                        <a:rPr lang="tr-TR" sz="1600" dirty="0" smtClean="0">
                          <a:effectLst/>
                        </a:rPr>
                        <a:t>Kullanım </a:t>
                      </a:r>
                      <a:r>
                        <a:rPr lang="tr-TR" sz="1600" dirty="0">
                          <a:effectLst/>
                        </a:rPr>
                        <a:t>şekli</a:t>
                      </a:r>
                      <a:endParaRPr lang="tr-TR" sz="1600" dirty="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1200"/>
                        </a:spcAft>
                      </a:pPr>
                      <a:r>
                        <a:rPr lang="tr-TR" sz="1600" b="0" dirty="0" err="1">
                          <a:effectLst/>
                        </a:rPr>
                        <a:t>while</a:t>
                      </a:r>
                      <a:r>
                        <a:rPr lang="tr-TR" sz="1600" b="0" dirty="0">
                          <a:effectLst/>
                        </a:rPr>
                        <a:t>(</a:t>
                      </a:r>
                      <a:r>
                        <a:rPr lang="tr-TR" sz="1600" b="0" dirty="0" err="1">
                          <a:effectLst/>
                        </a:rPr>
                        <a:t>döngü_koşulu</a:t>
                      </a:r>
                      <a:r>
                        <a:rPr lang="tr-TR" sz="1600" b="0" dirty="0">
                          <a:effectLst/>
                        </a:rPr>
                        <a:t>)</a:t>
                      </a:r>
                    </a:p>
                    <a:p>
                      <a:pPr algn="just">
                        <a:lnSpc>
                          <a:spcPct val="115000"/>
                        </a:lnSpc>
                        <a:spcAft>
                          <a:spcPts val="1200"/>
                        </a:spcAft>
                      </a:pPr>
                      <a:r>
                        <a:rPr lang="tr-TR" sz="1600" b="0" dirty="0">
                          <a:effectLst/>
                        </a:rPr>
                        <a:t>{</a:t>
                      </a:r>
                    </a:p>
                    <a:p>
                      <a:pPr algn="just">
                        <a:lnSpc>
                          <a:spcPct val="115000"/>
                        </a:lnSpc>
                        <a:spcAft>
                          <a:spcPts val="1200"/>
                        </a:spcAft>
                      </a:pPr>
                      <a:r>
                        <a:rPr lang="tr-TR" sz="1600" b="0" dirty="0">
                          <a:effectLst/>
                        </a:rPr>
                        <a:t>    komutlar</a:t>
                      </a:r>
                    </a:p>
                    <a:p>
                      <a:pPr algn="just">
                        <a:lnSpc>
                          <a:spcPct val="115000"/>
                        </a:lnSpc>
                        <a:spcAft>
                          <a:spcPts val="1200"/>
                        </a:spcAft>
                      </a:pPr>
                      <a:r>
                        <a:rPr lang="tr-TR" sz="1600" b="0" dirty="0">
                          <a:effectLst/>
                        </a:rPr>
                        <a:t>}</a:t>
                      </a:r>
                      <a:endParaRPr lang="tr-TR" sz="1600" b="0" dirty="0">
                        <a:solidFill>
                          <a:srgbClr val="000000"/>
                        </a:solidFill>
                        <a:effectLst/>
                        <a:latin typeface="Cambria"/>
                        <a:ea typeface="Calibri"/>
                        <a:cs typeface="Times New Roman"/>
                      </a:endParaRPr>
                    </a:p>
                  </a:txBody>
                  <a:tcPr marL="68580" marR="68580" marT="0" marB="0"/>
                </a:tc>
              </a:tr>
              <a:tr h="575945">
                <a:tc>
                  <a:txBody>
                    <a:bodyPr/>
                    <a:lstStyle/>
                    <a:p>
                      <a:pPr algn="just">
                        <a:lnSpc>
                          <a:spcPct val="115000"/>
                        </a:lnSpc>
                        <a:spcAft>
                          <a:spcPts val="1200"/>
                        </a:spcAft>
                      </a:pPr>
                      <a:r>
                        <a:rPr lang="tr-TR" sz="1600">
                          <a:effectLst/>
                        </a:rPr>
                        <a:t>Açıklama</a:t>
                      </a:r>
                      <a:endParaRPr lang="tr-TR" sz="16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1200"/>
                        </a:spcAft>
                      </a:pPr>
                      <a:r>
                        <a:rPr lang="tr-TR" sz="1600" dirty="0" err="1">
                          <a:effectLst/>
                        </a:rPr>
                        <a:t>while</a:t>
                      </a:r>
                      <a:r>
                        <a:rPr lang="tr-TR" sz="1600" dirty="0">
                          <a:effectLst/>
                        </a:rPr>
                        <a:t> ifadesinden sonra döngüye başlanabilmesi için koşulun sağlanması gerekmektedir. Koşul sağlandığı müddetçe döngü içerisindeki komutlar tekrarlanır.</a:t>
                      </a:r>
                      <a:endParaRPr lang="tr-TR" sz="1600" dirty="0">
                        <a:solidFill>
                          <a:srgbClr val="000000"/>
                        </a:solidFill>
                        <a:effectLst/>
                        <a:latin typeface="Cambria"/>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9741227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Koşulun sonda olduğu</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971600" y="2078360"/>
            <a:ext cx="5670376" cy="1421928"/>
          </a:xfrm>
          <a:prstGeom prst="rect">
            <a:avLst/>
          </a:prstGeom>
        </p:spPr>
        <p:txBody>
          <a:bodyPr wrap="square">
            <a:spAutoFit/>
          </a:bodyPr>
          <a:lstStyle/>
          <a:p>
            <a:pPr>
              <a:lnSpc>
                <a:spcPct val="90000"/>
              </a:lnSpc>
            </a:pPr>
            <a:r>
              <a:rPr lang="tr-TR" dirty="0"/>
              <a:t>Java programlama dilinde koşulun sonda kontrol edildiği döngü yapısı için do-</a:t>
            </a:r>
            <a:r>
              <a:rPr lang="tr-TR" dirty="0" err="1"/>
              <a:t>while</a:t>
            </a:r>
            <a:r>
              <a:rPr lang="tr-TR" dirty="0"/>
              <a:t> döngüsü kullanılır. Eğer koşul doğru değilse bile döngü içerisindeki komutlar en az bir kez gerçekleşir.</a:t>
            </a:r>
          </a:p>
        </p:txBody>
      </p:sp>
      <p:graphicFrame>
        <p:nvGraphicFramePr>
          <p:cNvPr id="4" name="Tablo 3"/>
          <p:cNvGraphicFramePr>
            <a:graphicFrameLocks noGrp="1"/>
          </p:cNvGraphicFramePr>
          <p:nvPr>
            <p:extLst>
              <p:ext uri="{D42A27DB-BD31-4B8C-83A1-F6EECF244321}">
                <p14:modId xmlns:p14="http://schemas.microsoft.com/office/powerpoint/2010/main" val="1034490049"/>
              </p:ext>
            </p:extLst>
          </p:nvPr>
        </p:nvGraphicFramePr>
        <p:xfrm>
          <a:off x="971600" y="3500854"/>
          <a:ext cx="6369670" cy="2700528"/>
        </p:xfrm>
        <a:graphic>
          <a:graphicData uri="http://schemas.openxmlformats.org/drawingml/2006/table">
            <a:tbl>
              <a:tblPr firstRow="1" firstCol="1" bandRow="1">
                <a:tableStyleId>{5C22544A-7EE6-4342-B048-85BDC9FD1C3A}</a:tableStyleId>
              </a:tblPr>
              <a:tblGrid>
                <a:gridCol w="2003426"/>
                <a:gridCol w="4366244"/>
              </a:tblGrid>
              <a:tr h="337820">
                <a:tc>
                  <a:txBody>
                    <a:bodyPr/>
                    <a:lstStyle/>
                    <a:p>
                      <a:pPr algn="just">
                        <a:lnSpc>
                          <a:spcPct val="115000"/>
                        </a:lnSpc>
                        <a:spcAft>
                          <a:spcPts val="1200"/>
                        </a:spcAft>
                      </a:pPr>
                      <a:r>
                        <a:rPr lang="tr-TR" sz="1600">
                          <a:effectLst/>
                        </a:rPr>
                        <a:t> Kullanım şekli</a:t>
                      </a:r>
                      <a:endParaRPr lang="tr-TR" sz="16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1200"/>
                        </a:spcAft>
                      </a:pPr>
                      <a:r>
                        <a:rPr lang="tr-TR" sz="1600" b="0" dirty="0">
                          <a:effectLst/>
                        </a:rPr>
                        <a:t>do</a:t>
                      </a:r>
                    </a:p>
                    <a:p>
                      <a:pPr algn="just">
                        <a:lnSpc>
                          <a:spcPct val="115000"/>
                        </a:lnSpc>
                        <a:spcAft>
                          <a:spcPts val="1200"/>
                        </a:spcAft>
                      </a:pPr>
                      <a:r>
                        <a:rPr lang="tr-TR" sz="1600" b="0" dirty="0">
                          <a:effectLst/>
                        </a:rPr>
                        <a:t>{</a:t>
                      </a:r>
                    </a:p>
                    <a:p>
                      <a:pPr algn="just">
                        <a:lnSpc>
                          <a:spcPct val="115000"/>
                        </a:lnSpc>
                        <a:spcAft>
                          <a:spcPts val="1200"/>
                        </a:spcAft>
                      </a:pPr>
                      <a:r>
                        <a:rPr lang="tr-TR" sz="1600" b="0" dirty="0">
                          <a:effectLst/>
                        </a:rPr>
                        <a:t>    komutlar</a:t>
                      </a:r>
                    </a:p>
                    <a:p>
                      <a:pPr algn="just">
                        <a:lnSpc>
                          <a:spcPct val="115000"/>
                        </a:lnSpc>
                        <a:spcAft>
                          <a:spcPts val="1200"/>
                        </a:spcAft>
                      </a:pPr>
                      <a:r>
                        <a:rPr lang="tr-TR" sz="1600" b="0" dirty="0">
                          <a:effectLst/>
                        </a:rPr>
                        <a:t>}</a:t>
                      </a:r>
                      <a:r>
                        <a:rPr lang="tr-TR" sz="1600" b="0" dirty="0" err="1">
                          <a:effectLst/>
                        </a:rPr>
                        <a:t>while</a:t>
                      </a:r>
                      <a:r>
                        <a:rPr lang="tr-TR" sz="1600" b="0" dirty="0">
                          <a:effectLst/>
                        </a:rPr>
                        <a:t>(</a:t>
                      </a:r>
                      <a:r>
                        <a:rPr lang="tr-TR" sz="1600" b="0" dirty="0" err="1">
                          <a:effectLst/>
                        </a:rPr>
                        <a:t>döngü_koşulu</a:t>
                      </a:r>
                      <a:r>
                        <a:rPr lang="tr-TR" sz="1600" b="0" dirty="0">
                          <a:effectLst/>
                        </a:rPr>
                        <a:t>)</a:t>
                      </a:r>
                      <a:endParaRPr lang="tr-TR" sz="1600" b="0" dirty="0">
                        <a:solidFill>
                          <a:srgbClr val="000000"/>
                        </a:solidFill>
                        <a:effectLst/>
                        <a:latin typeface="Cambria"/>
                        <a:ea typeface="Calibri"/>
                        <a:cs typeface="Times New Roman"/>
                      </a:endParaRPr>
                    </a:p>
                  </a:txBody>
                  <a:tcPr marL="68580" marR="68580" marT="0" marB="0"/>
                </a:tc>
              </a:tr>
              <a:tr h="760730">
                <a:tc>
                  <a:txBody>
                    <a:bodyPr/>
                    <a:lstStyle/>
                    <a:p>
                      <a:pPr algn="just">
                        <a:lnSpc>
                          <a:spcPct val="115000"/>
                        </a:lnSpc>
                        <a:spcAft>
                          <a:spcPts val="1200"/>
                        </a:spcAft>
                      </a:pPr>
                      <a:r>
                        <a:rPr lang="tr-TR" sz="1600">
                          <a:effectLst/>
                        </a:rPr>
                        <a:t>Açıklama</a:t>
                      </a:r>
                      <a:endParaRPr lang="tr-TR" sz="1600">
                        <a:solidFill>
                          <a:srgbClr val="000000"/>
                        </a:solidFill>
                        <a:effectLst/>
                        <a:latin typeface="Cambria"/>
                        <a:ea typeface="Calibri"/>
                        <a:cs typeface="Times New Roman"/>
                      </a:endParaRPr>
                    </a:p>
                  </a:txBody>
                  <a:tcPr marL="68580" marR="68580" marT="0" marB="0"/>
                </a:tc>
                <a:tc>
                  <a:txBody>
                    <a:bodyPr/>
                    <a:lstStyle/>
                    <a:p>
                      <a:pPr algn="just">
                        <a:lnSpc>
                          <a:spcPct val="115000"/>
                        </a:lnSpc>
                        <a:spcAft>
                          <a:spcPts val="1200"/>
                        </a:spcAft>
                      </a:pPr>
                      <a:r>
                        <a:rPr lang="tr-TR" sz="1600" dirty="0">
                          <a:effectLst/>
                        </a:rPr>
                        <a:t>do ifadesinden sonra tekrarlanacak komutlar yazılır. </a:t>
                      </a:r>
                      <a:r>
                        <a:rPr lang="tr-TR" sz="1600" dirty="0" err="1">
                          <a:effectLst/>
                        </a:rPr>
                        <a:t>while</a:t>
                      </a:r>
                      <a:r>
                        <a:rPr lang="tr-TR" sz="1600" dirty="0">
                          <a:effectLst/>
                        </a:rPr>
                        <a:t> ifadesinden sonra döngünün tekrarlanması için koşulun sağlanması gerekmektedir. Koşul sağlandığı müddetçe döngü içerisindeki komutlar tekrarlanır.</a:t>
                      </a:r>
                      <a:endParaRPr lang="tr-TR" sz="1600" dirty="0">
                        <a:solidFill>
                          <a:srgbClr val="000000"/>
                        </a:solidFill>
                        <a:effectLst/>
                        <a:latin typeface="Cambria"/>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541379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Nesneye Yönelik Programlama</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971600" y="2078360"/>
            <a:ext cx="6264696" cy="4081117"/>
          </a:xfrm>
          <a:prstGeom prst="rect">
            <a:avLst/>
          </a:prstGeom>
        </p:spPr>
        <p:txBody>
          <a:bodyPr wrap="square">
            <a:spAutoFit/>
          </a:bodyPr>
          <a:lstStyle/>
          <a:p>
            <a:pPr>
              <a:lnSpc>
                <a:spcPct val="90000"/>
              </a:lnSpc>
            </a:pPr>
            <a:r>
              <a:rPr lang="tr-TR" dirty="0"/>
              <a:t>Gerçek hayata yönelik problemlerin çözümünde ise nesne kavramı ortaya çıkmış ve yaygın olarak kullanılmaya başlanmıştır. </a:t>
            </a:r>
            <a:endParaRPr lang="tr-TR" dirty="0" smtClean="0"/>
          </a:p>
          <a:p>
            <a:pPr>
              <a:lnSpc>
                <a:spcPct val="90000"/>
              </a:lnSpc>
            </a:pPr>
            <a:endParaRPr lang="tr-TR" dirty="0"/>
          </a:p>
          <a:p>
            <a:pPr>
              <a:lnSpc>
                <a:spcPct val="90000"/>
              </a:lnSpc>
            </a:pPr>
            <a:r>
              <a:rPr lang="tr-TR" dirty="0" smtClean="0"/>
              <a:t>Günlük </a:t>
            </a:r>
            <a:r>
              <a:rPr lang="tr-TR" dirty="0"/>
              <a:t>hayatta çevremizde var olan varlıklar, </a:t>
            </a:r>
            <a:r>
              <a:rPr lang="tr-TR" b="1" dirty="0"/>
              <a:t>nesneler</a:t>
            </a:r>
            <a:r>
              <a:rPr lang="tr-TR" dirty="0"/>
              <a:t> örnek alınarak geliştirilmiş olan nesneye yönelik programlama dilinde nesnelerin ortak yapılarını barındıran </a:t>
            </a:r>
            <a:r>
              <a:rPr lang="tr-TR" b="1" dirty="0"/>
              <a:t>sınıflar</a:t>
            </a:r>
            <a:r>
              <a:rPr lang="tr-TR" dirty="0"/>
              <a:t> oluşturularak bu sınıflardan türetilmiş nesneler kullanılarak programlar geliştirilir. </a:t>
            </a:r>
            <a:endParaRPr lang="tr-TR" dirty="0" smtClean="0"/>
          </a:p>
          <a:p>
            <a:pPr>
              <a:lnSpc>
                <a:spcPct val="90000"/>
              </a:lnSpc>
            </a:pPr>
            <a:endParaRPr lang="tr-TR" dirty="0"/>
          </a:p>
          <a:p>
            <a:pPr>
              <a:lnSpc>
                <a:spcPct val="90000"/>
              </a:lnSpc>
            </a:pPr>
            <a:r>
              <a:rPr lang="tr-TR" dirty="0" smtClean="0"/>
              <a:t>Geliştirilen </a:t>
            </a:r>
            <a:r>
              <a:rPr lang="tr-TR" dirty="0"/>
              <a:t>nesneler sayesinde program içerisinde tekrar kullanabilen kısımlar oluşturmuş oluruz.</a:t>
            </a:r>
          </a:p>
        </p:txBody>
      </p:sp>
    </p:spTree>
    <p:extLst>
      <p:ext uri="{BB962C8B-B14F-4D97-AF65-F5344CB8AC3E}">
        <p14:creationId xmlns:p14="http://schemas.microsoft.com/office/powerpoint/2010/main" val="7737001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Nesne</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971600" y="2078360"/>
            <a:ext cx="6264696" cy="4413516"/>
          </a:xfrm>
          <a:prstGeom prst="rect">
            <a:avLst/>
          </a:prstGeom>
        </p:spPr>
        <p:txBody>
          <a:bodyPr wrap="square">
            <a:spAutoFit/>
          </a:bodyPr>
          <a:lstStyle/>
          <a:p>
            <a:pPr>
              <a:lnSpc>
                <a:spcPct val="90000"/>
              </a:lnSpc>
            </a:pPr>
            <a:r>
              <a:rPr lang="tr-TR" dirty="0"/>
              <a:t>Programlama dillerinde kullanılan nesne yapısı günlük hayattaki nesne yapıları ile aynıdır. Kapı, pencere, insan, öğrenci </a:t>
            </a:r>
            <a:r>
              <a:rPr lang="tr-TR" dirty="0" err="1"/>
              <a:t>v.b</a:t>
            </a:r>
            <a:r>
              <a:rPr lang="tr-TR" dirty="0"/>
              <a:t>.  nesneler programlama diline aktarırken aynı şekilde modellenmelidir.  </a:t>
            </a:r>
            <a:endParaRPr lang="tr-TR" dirty="0" smtClean="0"/>
          </a:p>
          <a:p>
            <a:pPr>
              <a:lnSpc>
                <a:spcPct val="90000"/>
              </a:lnSpc>
            </a:pPr>
            <a:endParaRPr lang="tr-TR" dirty="0"/>
          </a:p>
          <a:p>
            <a:pPr>
              <a:lnSpc>
                <a:spcPct val="90000"/>
              </a:lnSpc>
            </a:pPr>
            <a:r>
              <a:rPr lang="tr-TR" dirty="0" smtClean="0"/>
              <a:t>Yapısal </a:t>
            </a:r>
            <a:r>
              <a:rPr lang="tr-TR" dirty="0"/>
              <a:t>programlamada olduğu gibi programda işlemleri gerçekleştirmek için verileri ve bunları işlemek içinde fonksiyonlar kullanılır. Aynı yapısal programlamada olduğu gibi nesnelerde verileri ve bu verileri işlemek için fonksiyonları kullanır. </a:t>
            </a:r>
            <a:endParaRPr lang="tr-TR" dirty="0" smtClean="0"/>
          </a:p>
          <a:p>
            <a:pPr>
              <a:lnSpc>
                <a:spcPct val="90000"/>
              </a:lnSpc>
            </a:pPr>
            <a:endParaRPr lang="tr-TR" dirty="0"/>
          </a:p>
          <a:p>
            <a:pPr>
              <a:lnSpc>
                <a:spcPct val="90000"/>
              </a:lnSpc>
            </a:pPr>
            <a:r>
              <a:rPr lang="tr-TR" dirty="0" smtClean="0"/>
              <a:t>Nesneler </a:t>
            </a:r>
            <a:r>
              <a:rPr lang="tr-TR" dirty="0"/>
              <a:t>Sınıflardan türetilirler yani nesneler, sınıfların örnekleridir.</a:t>
            </a:r>
          </a:p>
        </p:txBody>
      </p:sp>
    </p:spTree>
    <p:extLst>
      <p:ext uri="{BB962C8B-B14F-4D97-AF65-F5344CB8AC3E}">
        <p14:creationId xmlns:p14="http://schemas.microsoft.com/office/powerpoint/2010/main" val="2213863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Sınıf</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971600" y="2078360"/>
            <a:ext cx="6264696" cy="1089529"/>
          </a:xfrm>
          <a:prstGeom prst="rect">
            <a:avLst/>
          </a:prstGeom>
        </p:spPr>
        <p:txBody>
          <a:bodyPr wrap="square">
            <a:spAutoFit/>
          </a:bodyPr>
          <a:lstStyle/>
          <a:p>
            <a:pPr>
              <a:lnSpc>
                <a:spcPct val="90000"/>
              </a:lnSpc>
            </a:pPr>
            <a:r>
              <a:rPr lang="tr-TR" dirty="0"/>
              <a:t>Nesneleri, sınıfları kullanarak oluştururuz. Hazırlayacağımız programda sınıfları, nesneleri oluşturmak için kullanacak bir kalıp gibi düşünebiliriz.</a:t>
            </a:r>
          </a:p>
        </p:txBody>
      </p:sp>
    </p:spTree>
    <p:extLst>
      <p:ext uri="{BB962C8B-B14F-4D97-AF65-F5344CB8AC3E}">
        <p14:creationId xmlns:p14="http://schemas.microsoft.com/office/powerpoint/2010/main" val="3128027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Tanımlayıcılar</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935863" y="1628800"/>
            <a:ext cx="6704198" cy="4893647"/>
          </a:xfrm>
          <a:prstGeom prst="rect">
            <a:avLst/>
          </a:prstGeom>
        </p:spPr>
        <p:txBody>
          <a:bodyPr wrap="square">
            <a:spAutoFit/>
          </a:bodyPr>
          <a:lstStyle/>
          <a:p>
            <a:r>
              <a:rPr lang="tr-TR" dirty="0"/>
              <a:t>Sınıf oluşturulurken belirlenen özellik ve </a:t>
            </a:r>
            <a:r>
              <a:rPr lang="tr-TR" dirty="0" err="1"/>
              <a:t>metodların</a:t>
            </a:r>
            <a:r>
              <a:rPr lang="tr-TR" dirty="0"/>
              <a:t> kullanım sırasında erişimlerinin nasıl olacağını belirlemek için </a:t>
            </a:r>
            <a:r>
              <a:rPr lang="tr-TR" dirty="0" smtClean="0"/>
              <a:t>farklı </a:t>
            </a:r>
            <a:r>
              <a:rPr lang="tr-TR" dirty="0"/>
              <a:t>tanımlayıcılar kullanılmaktadır. </a:t>
            </a:r>
            <a:endParaRPr lang="tr-TR" dirty="0" smtClean="0"/>
          </a:p>
          <a:p>
            <a:endParaRPr lang="tr-TR" dirty="0"/>
          </a:p>
          <a:p>
            <a:r>
              <a:rPr lang="tr-TR" dirty="0"/>
              <a:t>Genel olarak kullanılan tanımlayıcılar</a:t>
            </a:r>
            <a:r>
              <a:rPr lang="tr-TR" dirty="0" smtClean="0"/>
              <a:t>:</a:t>
            </a:r>
          </a:p>
          <a:p>
            <a:endParaRPr lang="tr-TR" dirty="0"/>
          </a:p>
          <a:p>
            <a:pPr lvl="0"/>
            <a:r>
              <a:rPr lang="tr-TR" b="1" dirty="0" err="1"/>
              <a:t>Public</a:t>
            </a:r>
            <a:r>
              <a:rPr lang="tr-TR" b="1" dirty="0"/>
              <a:t> : </a:t>
            </a:r>
            <a:r>
              <a:rPr lang="tr-TR" dirty="0"/>
              <a:t>Bu tanımlayıcı ile tanımlanmış özellik ve </a:t>
            </a:r>
            <a:r>
              <a:rPr lang="tr-TR" dirty="0" err="1"/>
              <a:t>metodlara</a:t>
            </a:r>
            <a:r>
              <a:rPr lang="tr-TR" dirty="0"/>
              <a:t> istenilen yerden ulaşılabilir. </a:t>
            </a:r>
          </a:p>
          <a:p>
            <a:pPr lvl="0"/>
            <a:r>
              <a:rPr lang="tr-TR" b="1" dirty="0" err="1"/>
              <a:t>Private</a:t>
            </a:r>
            <a:r>
              <a:rPr lang="tr-TR" b="1" dirty="0"/>
              <a:t>: </a:t>
            </a:r>
            <a:r>
              <a:rPr lang="tr-TR" dirty="0"/>
              <a:t>Bu tanımlayıcı ile tanımlanmış özellik ve </a:t>
            </a:r>
            <a:r>
              <a:rPr lang="tr-TR" dirty="0" err="1"/>
              <a:t>metodlara</a:t>
            </a:r>
            <a:r>
              <a:rPr lang="tr-TR" dirty="0"/>
              <a:t> sadece tanımlandığı sınıf içerisinden ulaşılabilir.</a:t>
            </a:r>
          </a:p>
          <a:p>
            <a:pPr lvl="0"/>
            <a:r>
              <a:rPr lang="tr-TR" b="1" dirty="0" err="1"/>
              <a:t>Protected</a:t>
            </a:r>
            <a:r>
              <a:rPr lang="tr-TR" b="1" dirty="0"/>
              <a:t>: </a:t>
            </a:r>
            <a:r>
              <a:rPr lang="tr-TR" dirty="0"/>
              <a:t>Bu tanımlayıcı ile tanımlanmış özellik ve </a:t>
            </a:r>
            <a:r>
              <a:rPr lang="tr-TR" dirty="0" err="1"/>
              <a:t>ve</a:t>
            </a:r>
            <a:r>
              <a:rPr lang="tr-TR" dirty="0"/>
              <a:t> </a:t>
            </a:r>
            <a:r>
              <a:rPr lang="tr-TR" dirty="0" err="1"/>
              <a:t>metodlara</a:t>
            </a:r>
            <a:r>
              <a:rPr lang="tr-TR" dirty="0"/>
              <a:t> sadece tanımlandığı sınıf ve bu sınıftan miras alan sınıflardan </a:t>
            </a:r>
            <a:r>
              <a:rPr lang="tr-TR" dirty="0" smtClean="0"/>
              <a:t>ulaşılabilir</a:t>
            </a:r>
            <a:r>
              <a:rPr lang="tr-TR" dirty="0"/>
              <a:t>.</a:t>
            </a:r>
          </a:p>
        </p:txBody>
      </p:sp>
    </p:spTree>
    <p:extLst>
      <p:ext uri="{BB962C8B-B14F-4D97-AF65-F5344CB8AC3E}">
        <p14:creationId xmlns:p14="http://schemas.microsoft.com/office/powerpoint/2010/main" val="41458797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Sınıfın Oluşturulması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83" descr="Büyük kılavuz"/>
          <p:cNvSpPr>
            <a:spLocks noChangeArrowheads="1"/>
          </p:cNvSpPr>
          <p:nvPr/>
        </p:nvSpPr>
        <p:spPr bwMode="auto">
          <a:xfrm>
            <a:off x="683568" y="1628800"/>
            <a:ext cx="6155382" cy="4536504"/>
          </a:xfrm>
          <a:prstGeom prst="roundRect">
            <a:avLst>
              <a:gd name="adj" fmla="val 0"/>
            </a:avLst>
          </a:prstGeom>
          <a:pattFill prst="lgGrid">
            <a:fgClr>
              <a:schemeClr val="accent5">
                <a:lumMod val="20000"/>
                <a:lumOff val="80000"/>
                <a:alpha val="30000"/>
              </a:schemeClr>
            </a:fgClr>
            <a:bgClr>
              <a:srgbClr val="FFFFFF">
                <a:alpha val="30000"/>
              </a:srgbClr>
            </a:bgClr>
          </a:pattFill>
          <a:ln w="3175">
            <a:solidFill>
              <a:srgbClr val="C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marL="905510">
              <a:lnSpc>
                <a:spcPct val="115000"/>
              </a:lnSpc>
              <a:spcAft>
                <a:spcPts val="0"/>
              </a:spcAft>
            </a:pPr>
            <a:r>
              <a:rPr lang="tr-TR" sz="1400" b="1" i="1" kern="1200" dirty="0" err="1">
                <a:solidFill>
                  <a:srgbClr val="000000"/>
                </a:solidFill>
                <a:effectLst/>
                <a:latin typeface="Calibri" panose="020F0502020204030204" pitchFamily="34" charset="0"/>
                <a:ea typeface="Calibri"/>
              </a:rPr>
              <a:t>class</a:t>
            </a:r>
            <a:r>
              <a:rPr lang="tr-TR" sz="1400" i="1" kern="1200" dirty="0">
                <a:solidFill>
                  <a:srgbClr val="000000"/>
                </a:solidFill>
                <a:effectLst/>
                <a:latin typeface="Calibri" panose="020F0502020204030204" pitchFamily="34" charset="0"/>
                <a:ea typeface="Calibri"/>
              </a:rPr>
              <a:t> &lt;</a:t>
            </a:r>
            <a:r>
              <a:rPr lang="tr-TR" sz="1400" i="1" kern="1200" dirty="0" err="1">
                <a:solidFill>
                  <a:srgbClr val="000000"/>
                </a:solidFill>
                <a:effectLst/>
                <a:latin typeface="Calibri" panose="020F0502020204030204" pitchFamily="34" charset="0"/>
                <a:ea typeface="Calibri"/>
              </a:rPr>
              <a:t>sınıfadı</a:t>
            </a:r>
            <a:r>
              <a:rPr lang="tr-TR" sz="1400" i="1" kern="1200" dirty="0">
                <a:solidFill>
                  <a:srgbClr val="000000"/>
                </a:solidFill>
                <a:effectLst/>
                <a:latin typeface="Calibri" panose="020F0502020204030204" pitchFamily="34" charset="0"/>
                <a:ea typeface="Calibri"/>
              </a:rPr>
              <a:t>&gt;</a:t>
            </a:r>
            <a:endParaRPr lang="tr-TR" sz="2000" dirty="0">
              <a:effectLst/>
              <a:latin typeface="Calibri" panose="020F0502020204030204" pitchFamily="34" charset="0"/>
              <a:ea typeface="Times New Roman"/>
            </a:endParaRPr>
          </a:p>
          <a:p>
            <a:pPr marL="905510">
              <a:lnSpc>
                <a:spcPct val="115000"/>
              </a:lnSpc>
              <a:spcAft>
                <a:spcPts val="0"/>
              </a:spcAft>
            </a:pPr>
            <a:r>
              <a:rPr lang="tr-TR" sz="1400" i="1" kern="1200" dirty="0">
                <a:solidFill>
                  <a:srgbClr val="000000"/>
                </a:solidFill>
                <a:effectLst/>
                <a:latin typeface="Calibri" panose="020F0502020204030204" pitchFamily="34" charset="0"/>
                <a:ea typeface="Calibri"/>
              </a:rPr>
              <a:t>{</a:t>
            </a:r>
            <a:endParaRPr lang="tr-TR" sz="2000" dirty="0">
              <a:effectLst/>
              <a:latin typeface="Calibri" panose="020F0502020204030204" pitchFamily="34" charset="0"/>
              <a:ea typeface="Times New Roman"/>
            </a:endParaRPr>
          </a:p>
          <a:p>
            <a:pPr marL="905510">
              <a:lnSpc>
                <a:spcPct val="115000"/>
              </a:lnSpc>
              <a:spcAft>
                <a:spcPts val="0"/>
              </a:spcAft>
            </a:pPr>
            <a:r>
              <a:rPr lang="tr-TR" sz="1400" i="1" kern="1200" dirty="0">
                <a:solidFill>
                  <a:srgbClr val="000000"/>
                </a:solidFill>
                <a:effectLst/>
                <a:latin typeface="Calibri" panose="020F0502020204030204" pitchFamily="34" charset="0"/>
                <a:ea typeface="Calibri"/>
              </a:rPr>
              <a:t>&lt;tanımlayıcı&gt; &lt;</a:t>
            </a:r>
            <a:r>
              <a:rPr lang="tr-TR" sz="1400" i="1" kern="1200" dirty="0" err="1">
                <a:solidFill>
                  <a:srgbClr val="000000"/>
                </a:solidFill>
                <a:effectLst/>
                <a:latin typeface="Calibri" panose="020F0502020204030204" pitchFamily="34" charset="0"/>
                <a:ea typeface="Calibri"/>
              </a:rPr>
              <a:t>özelliktipi</a:t>
            </a:r>
            <a:r>
              <a:rPr lang="tr-TR" sz="1400" i="1" kern="1200" dirty="0">
                <a:solidFill>
                  <a:srgbClr val="000000"/>
                </a:solidFill>
                <a:effectLst/>
                <a:latin typeface="Calibri" panose="020F0502020204030204" pitchFamily="34" charset="0"/>
                <a:ea typeface="Calibri"/>
              </a:rPr>
              <a:t>&gt;   &lt;özellikadı1&gt;;</a:t>
            </a:r>
            <a:endParaRPr lang="tr-TR" sz="2000" dirty="0">
              <a:effectLst/>
              <a:latin typeface="Calibri" panose="020F0502020204030204" pitchFamily="34" charset="0"/>
              <a:ea typeface="Times New Roman"/>
            </a:endParaRPr>
          </a:p>
          <a:p>
            <a:pPr marL="448310">
              <a:lnSpc>
                <a:spcPct val="115000"/>
              </a:lnSpc>
              <a:spcAft>
                <a:spcPts val="0"/>
              </a:spcAft>
            </a:pPr>
            <a:r>
              <a:rPr lang="tr-TR" sz="1400" i="1" kern="1200" dirty="0">
                <a:solidFill>
                  <a:srgbClr val="000000"/>
                </a:solidFill>
                <a:effectLst/>
                <a:latin typeface="Calibri" panose="020F0502020204030204" pitchFamily="34" charset="0"/>
                <a:ea typeface="Calibri"/>
              </a:rPr>
              <a:t>                        :                          :                          :</a:t>
            </a:r>
            <a:endParaRPr lang="tr-TR" sz="2000" dirty="0">
              <a:effectLst/>
              <a:latin typeface="Calibri" panose="020F0502020204030204" pitchFamily="34" charset="0"/>
              <a:ea typeface="Times New Roman"/>
            </a:endParaRPr>
          </a:p>
          <a:p>
            <a:pPr marL="905510">
              <a:lnSpc>
                <a:spcPct val="115000"/>
              </a:lnSpc>
              <a:spcAft>
                <a:spcPts val="0"/>
              </a:spcAft>
            </a:pPr>
            <a:r>
              <a:rPr lang="tr-TR" sz="1400" i="1" kern="1200" dirty="0">
                <a:solidFill>
                  <a:srgbClr val="000000"/>
                </a:solidFill>
                <a:effectLst/>
                <a:latin typeface="Calibri" panose="020F0502020204030204" pitchFamily="34" charset="0"/>
                <a:ea typeface="Calibri"/>
              </a:rPr>
              <a:t>&lt;tanımlayıcı&gt;  &lt;</a:t>
            </a:r>
            <a:r>
              <a:rPr lang="tr-TR" sz="1400" i="1" kern="1200" dirty="0" err="1">
                <a:solidFill>
                  <a:srgbClr val="000000"/>
                </a:solidFill>
                <a:effectLst/>
                <a:latin typeface="Calibri" panose="020F0502020204030204" pitchFamily="34" charset="0"/>
                <a:ea typeface="Calibri"/>
              </a:rPr>
              <a:t>özelliktipi</a:t>
            </a:r>
            <a:r>
              <a:rPr lang="tr-TR" sz="1400" i="1" kern="1200" dirty="0">
                <a:solidFill>
                  <a:srgbClr val="000000"/>
                </a:solidFill>
                <a:effectLst/>
                <a:latin typeface="Calibri" panose="020F0502020204030204" pitchFamily="34" charset="0"/>
                <a:ea typeface="Calibri"/>
              </a:rPr>
              <a:t>&gt;  &lt;</a:t>
            </a:r>
            <a:r>
              <a:rPr lang="tr-TR" sz="1400" i="1" kern="1200" dirty="0" err="1">
                <a:solidFill>
                  <a:srgbClr val="000000"/>
                </a:solidFill>
                <a:effectLst/>
                <a:latin typeface="Calibri" panose="020F0502020204030204" pitchFamily="34" charset="0"/>
                <a:ea typeface="Calibri"/>
              </a:rPr>
              <a:t>özellikadıN</a:t>
            </a:r>
            <a:r>
              <a:rPr lang="tr-TR" sz="1400" i="1" kern="1200" dirty="0">
                <a:solidFill>
                  <a:srgbClr val="000000"/>
                </a:solidFill>
                <a:effectLst/>
                <a:latin typeface="Calibri" panose="020F0502020204030204" pitchFamily="34" charset="0"/>
                <a:ea typeface="Calibri"/>
              </a:rPr>
              <a:t>&gt;;</a:t>
            </a:r>
            <a:endParaRPr lang="tr-TR" sz="2000" dirty="0">
              <a:effectLst/>
              <a:latin typeface="Calibri" panose="020F0502020204030204" pitchFamily="34" charset="0"/>
              <a:ea typeface="Times New Roman"/>
            </a:endParaRPr>
          </a:p>
          <a:p>
            <a:pPr marL="905510">
              <a:lnSpc>
                <a:spcPct val="115000"/>
              </a:lnSpc>
              <a:spcAft>
                <a:spcPts val="0"/>
              </a:spcAft>
            </a:pPr>
            <a:r>
              <a:rPr lang="tr-TR" sz="1400" i="1" kern="1200" dirty="0">
                <a:solidFill>
                  <a:srgbClr val="000000"/>
                </a:solidFill>
                <a:effectLst/>
                <a:latin typeface="Calibri" panose="020F0502020204030204" pitchFamily="34" charset="0"/>
                <a:ea typeface="Calibri"/>
              </a:rPr>
              <a:t>&lt;tanımlayıcı&gt; &lt;</a:t>
            </a:r>
            <a:r>
              <a:rPr lang="tr-TR" sz="1400" i="1" kern="1200" dirty="0" err="1">
                <a:solidFill>
                  <a:srgbClr val="000000"/>
                </a:solidFill>
                <a:effectLst/>
                <a:latin typeface="Calibri" panose="020F0502020204030204" pitchFamily="34" charset="0"/>
                <a:ea typeface="Calibri"/>
              </a:rPr>
              <a:t>metod</a:t>
            </a:r>
            <a:r>
              <a:rPr lang="tr-TR" sz="1400" i="1" kern="1200" dirty="0">
                <a:solidFill>
                  <a:srgbClr val="000000"/>
                </a:solidFill>
                <a:effectLst/>
                <a:latin typeface="Calibri" panose="020F0502020204030204" pitchFamily="34" charset="0"/>
                <a:ea typeface="Calibri"/>
              </a:rPr>
              <a:t> geri dönüş tipi&gt;  &lt;</a:t>
            </a:r>
            <a:r>
              <a:rPr lang="tr-TR" sz="1400" i="1" kern="1200" dirty="0" err="1">
                <a:solidFill>
                  <a:srgbClr val="000000"/>
                </a:solidFill>
                <a:effectLst/>
                <a:latin typeface="Calibri" panose="020F0502020204030204" pitchFamily="34" charset="0"/>
                <a:ea typeface="Calibri"/>
              </a:rPr>
              <a:t>metod</a:t>
            </a:r>
            <a:r>
              <a:rPr lang="tr-TR" sz="1400" i="1" kern="1200" dirty="0">
                <a:solidFill>
                  <a:srgbClr val="000000"/>
                </a:solidFill>
                <a:effectLst/>
                <a:latin typeface="Calibri" panose="020F0502020204030204" pitchFamily="34" charset="0"/>
                <a:ea typeface="Calibri"/>
              </a:rPr>
              <a:t> adı 1&gt;  ( &lt;parametreler&gt;)</a:t>
            </a:r>
            <a:endParaRPr lang="tr-TR" sz="2000" dirty="0">
              <a:effectLst/>
              <a:latin typeface="Calibri" panose="020F0502020204030204" pitchFamily="34" charset="0"/>
              <a:ea typeface="Times New Roman"/>
            </a:endParaRPr>
          </a:p>
          <a:p>
            <a:pPr marL="1353185" indent="448310" algn="just">
              <a:lnSpc>
                <a:spcPct val="115000"/>
              </a:lnSpc>
              <a:spcAft>
                <a:spcPts val="0"/>
              </a:spcAft>
            </a:pPr>
            <a:r>
              <a:rPr lang="tr-TR" sz="1400" i="1" kern="1200" dirty="0">
                <a:solidFill>
                  <a:srgbClr val="000000"/>
                </a:solidFill>
                <a:effectLst/>
                <a:latin typeface="Calibri" panose="020F0502020204030204" pitchFamily="34" charset="0"/>
                <a:ea typeface="Calibri"/>
              </a:rPr>
              <a:t>{</a:t>
            </a:r>
            <a:endParaRPr lang="tr-TR" sz="2000" dirty="0">
              <a:effectLst/>
              <a:latin typeface="Calibri" panose="020F0502020204030204" pitchFamily="34" charset="0"/>
              <a:ea typeface="Times New Roman"/>
            </a:endParaRPr>
          </a:p>
          <a:p>
            <a:pPr marL="1353185" indent="448310" algn="just">
              <a:lnSpc>
                <a:spcPct val="115000"/>
              </a:lnSpc>
              <a:spcAft>
                <a:spcPts val="0"/>
              </a:spcAft>
            </a:pPr>
            <a:r>
              <a:rPr lang="tr-TR" sz="1400" i="1" kern="1200" dirty="0">
                <a:solidFill>
                  <a:srgbClr val="000000"/>
                </a:solidFill>
                <a:effectLst/>
                <a:latin typeface="Calibri" panose="020F0502020204030204" pitchFamily="34" charset="0"/>
                <a:ea typeface="Calibri"/>
              </a:rPr>
              <a:t>Kodlar</a:t>
            </a:r>
            <a:endParaRPr lang="tr-TR" sz="2000" dirty="0">
              <a:effectLst/>
              <a:latin typeface="Calibri" panose="020F0502020204030204" pitchFamily="34" charset="0"/>
              <a:ea typeface="Times New Roman"/>
            </a:endParaRPr>
          </a:p>
          <a:p>
            <a:pPr marL="1353185" indent="448310" algn="just">
              <a:lnSpc>
                <a:spcPct val="115000"/>
              </a:lnSpc>
              <a:spcAft>
                <a:spcPts val="0"/>
              </a:spcAft>
            </a:pPr>
            <a:r>
              <a:rPr lang="tr-TR" sz="1400" i="1" kern="1200" dirty="0">
                <a:solidFill>
                  <a:srgbClr val="000000"/>
                </a:solidFill>
                <a:effectLst/>
                <a:latin typeface="Calibri" panose="020F0502020204030204" pitchFamily="34" charset="0"/>
                <a:ea typeface="Calibri"/>
              </a:rPr>
              <a:t>}</a:t>
            </a:r>
            <a:endParaRPr lang="tr-TR" sz="2000" dirty="0">
              <a:effectLst/>
              <a:latin typeface="Calibri" panose="020F0502020204030204" pitchFamily="34" charset="0"/>
              <a:ea typeface="Times New Roman"/>
            </a:endParaRPr>
          </a:p>
          <a:p>
            <a:pPr marL="905510">
              <a:lnSpc>
                <a:spcPct val="115000"/>
              </a:lnSpc>
              <a:spcAft>
                <a:spcPts val="0"/>
              </a:spcAft>
            </a:pPr>
            <a:r>
              <a:rPr lang="tr-TR" sz="1400" i="1" kern="1200" dirty="0">
                <a:solidFill>
                  <a:srgbClr val="000000"/>
                </a:solidFill>
                <a:effectLst/>
                <a:latin typeface="Calibri" panose="020F0502020204030204" pitchFamily="34" charset="0"/>
                <a:ea typeface="Calibri"/>
              </a:rPr>
              <a:t>	                                         :                         </a:t>
            </a:r>
            <a:endParaRPr lang="tr-TR" sz="2000" dirty="0">
              <a:effectLst/>
              <a:latin typeface="Calibri" panose="020F0502020204030204" pitchFamily="34" charset="0"/>
              <a:ea typeface="Times New Roman"/>
            </a:endParaRPr>
          </a:p>
          <a:p>
            <a:pPr marL="1353185">
              <a:lnSpc>
                <a:spcPct val="115000"/>
              </a:lnSpc>
              <a:spcAft>
                <a:spcPts val="0"/>
              </a:spcAft>
            </a:pPr>
            <a:r>
              <a:rPr lang="tr-TR" sz="1400" i="1" kern="1200" dirty="0">
                <a:solidFill>
                  <a:srgbClr val="000000"/>
                </a:solidFill>
                <a:effectLst/>
                <a:latin typeface="Calibri" panose="020F0502020204030204" pitchFamily="34" charset="0"/>
                <a:ea typeface="Calibri"/>
              </a:rPr>
              <a:t>                            :    </a:t>
            </a:r>
            <a:endParaRPr lang="tr-TR" sz="2000" dirty="0">
              <a:effectLst/>
              <a:latin typeface="Calibri" panose="020F0502020204030204" pitchFamily="34" charset="0"/>
              <a:ea typeface="Times New Roman"/>
            </a:endParaRPr>
          </a:p>
          <a:p>
            <a:pPr marL="905510">
              <a:lnSpc>
                <a:spcPct val="115000"/>
              </a:lnSpc>
              <a:spcAft>
                <a:spcPts val="0"/>
              </a:spcAft>
            </a:pPr>
            <a:r>
              <a:rPr lang="tr-TR" sz="1400" i="1" kern="1200" dirty="0">
                <a:solidFill>
                  <a:srgbClr val="000000"/>
                </a:solidFill>
                <a:effectLst/>
                <a:latin typeface="Calibri" panose="020F0502020204030204" pitchFamily="34" charset="0"/>
                <a:ea typeface="Calibri"/>
              </a:rPr>
              <a:t>&lt;tanımlayıcı&gt; &lt;</a:t>
            </a:r>
            <a:r>
              <a:rPr lang="tr-TR" sz="1400" i="1" kern="1200" dirty="0" err="1">
                <a:solidFill>
                  <a:srgbClr val="000000"/>
                </a:solidFill>
                <a:effectLst/>
                <a:latin typeface="Calibri" panose="020F0502020204030204" pitchFamily="34" charset="0"/>
                <a:ea typeface="Calibri"/>
              </a:rPr>
              <a:t>metod</a:t>
            </a:r>
            <a:r>
              <a:rPr lang="tr-TR" sz="1400" i="1" kern="1200" dirty="0">
                <a:solidFill>
                  <a:srgbClr val="000000"/>
                </a:solidFill>
                <a:effectLst/>
                <a:latin typeface="Calibri" panose="020F0502020204030204" pitchFamily="34" charset="0"/>
                <a:ea typeface="Calibri"/>
              </a:rPr>
              <a:t> geri dönüş tipi&gt;  &lt;</a:t>
            </a:r>
            <a:r>
              <a:rPr lang="tr-TR" sz="1400" i="1" kern="1200" dirty="0" err="1">
                <a:solidFill>
                  <a:srgbClr val="000000"/>
                </a:solidFill>
                <a:effectLst/>
                <a:latin typeface="Calibri" panose="020F0502020204030204" pitchFamily="34" charset="0"/>
                <a:ea typeface="Calibri"/>
              </a:rPr>
              <a:t>metod</a:t>
            </a:r>
            <a:r>
              <a:rPr lang="tr-TR" sz="1400" i="1" kern="1200" dirty="0">
                <a:solidFill>
                  <a:srgbClr val="000000"/>
                </a:solidFill>
                <a:effectLst/>
                <a:latin typeface="Calibri" panose="020F0502020204030204" pitchFamily="34" charset="0"/>
                <a:ea typeface="Calibri"/>
              </a:rPr>
              <a:t> adı N&gt;  ( &lt;parametreler&gt;)</a:t>
            </a:r>
            <a:endParaRPr lang="tr-TR" sz="2000" dirty="0">
              <a:effectLst/>
              <a:latin typeface="Calibri" panose="020F0502020204030204" pitchFamily="34" charset="0"/>
              <a:ea typeface="Times New Roman"/>
            </a:endParaRPr>
          </a:p>
          <a:p>
            <a:pPr marL="1353185" indent="448310" algn="just">
              <a:lnSpc>
                <a:spcPct val="115000"/>
              </a:lnSpc>
              <a:spcAft>
                <a:spcPts val="0"/>
              </a:spcAft>
            </a:pPr>
            <a:r>
              <a:rPr lang="tr-TR" sz="1400" i="1" kern="1200" dirty="0">
                <a:solidFill>
                  <a:srgbClr val="000000"/>
                </a:solidFill>
                <a:effectLst/>
                <a:latin typeface="Calibri" panose="020F0502020204030204" pitchFamily="34" charset="0"/>
                <a:ea typeface="Calibri"/>
              </a:rPr>
              <a:t>{</a:t>
            </a:r>
            <a:endParaRPr lang="tr-TR" sz="2000" dirty="0">
              <a:effectLst/>
              <a:latin typeface="Calibri" panose="020F0502020204030204" pitchFamily="34" charset="0"/>
              <a:ea typeface="Times New Roman"/>
            </a:endParaRPr>
          </a:p>
          <a:p>
            <a:pPr marL="1353185" indent="448310" algn="just">
              <a:lnSpc>
                <a:spcPct val="115000"/>
              </a:lnSpc>
              <a:spcAft>
                <a:spcPts val="0"/>
              </a:spcAft>
            </a:pPr>
            <a:r>
              <a:rPr lang="tr-TR" sz="1400" i="1" kern="1200" dirty="0">
                <a:solidFill>
                  <a:srgbClr val="000000"/>
                </a:solidFill>
                <a:effectLst/>
                <a:latin typeface="Calibri" panose="020F0502020204030204" pitchFamily="34" charset="0"/>
                <a:ea typeface="Calibri"/>
              </a:rPr>
              <a:t>Kodlar</a:t>
            </a:r>
            <a:endParaRPr lang="tr-TR" sz="2000" dirty="0">
              <a:effectLst/>
              <a:latin typeface="Calibri" panose="020F0502020204030204" pitchFamily="34" charset="0"/>
              <a:ea typeface="Times New Roman"/>
            </a:endParaRPr>
          </a:p>
          <a:p>
            <a:pPr marL="1353185" indent="448310" algn="just">
              <a:lnSpc>
                <a:spcPct val="115000"/>
              </a:lnSpc>
              <a:spcAft>
                <a:spcPts val="0"/>
              </a:spcAft>
            </a:pPr>
            <a:r>
              <a:rPr lang="tr-TR" sz="1400" i="1" kern="1200" dirty="0">
                <a:solidFill>
                  <a:srgbClr val="000000"/>
                </a:solidFill>
                <a:effectLst/>
                <a:latin typeface="Calibri" panose="020F0502020204030204" pitchFamily="34" charset="0"/>
                <a:ea typeface="Calibri"/>
              </a:rPr>
              <a:t>}</a:t>
            </a:r>
            <a:endParaRPr lang="tr-TR" sz="2000" dirty="0">
              <a:effectLst/>
              <a:latin typeface="Calibri" panose="020F0502020204030204" pitchFamily="34" charset="0"/>
              <a:ea typeface="Times New Roman"/>
            </a:endParaRPr>
          </a:p>
          <a:p>
            <a:pPr indent="292735" algn="just">
              <a:lnSpc>
                <a:spcPct val="115000"/>
              </a:lnSpc>
              <a:spcAft>
                <a:spcPts val="0"/>
              </a:spcAft>
            </a:pPr>
            <a:r>
              <a:rPr lang="tr-TR" sz="1400" i="1" kern="1200" dirty="0">
                <a:solidFill>
                  <a:srgbClr val="000000"/>
                </a:solidFill>
                <a:effectLst/>
                <a:latin typeface="Calibri" panose="020F0502020204030204" pitchFamily="34" charset="0"/>
                <a:ea typeface="Calibri"/>
              </a:rPr>
              <a:t> 	</a:t>
            </a:r>
            <a:r>
              <a:rPr lang="tr-TR" sz="1400" i="1" kern="1200" dirty="0" smtClean="0">
                <a:solidFill>
                  <a:srgbClr val="000000"/>
                </a:solidFill>
                <a:effectLst/>
                <a:latin typeface="Calibri" panose="020F0502020204030204" pitchFamily="34" charset="0"/>
                <a:ea typeface="Calibri"/>
              </a:rPr>
              <a:t>}</a:t>
            </a:r>
            <a:endParaRPr lang="tr-TR" sz="2000" dirty="0">
              <a:effectLst/>
              <a:latin typeface="Calibri" panose="020F0502020204030204" pitchFamily="34" charset="0"/>
              <a:ea typeface="Times New Roman"/>
            </a:endParaRPr>
          </a:p>
        </p:txBody>
      </p:sp>
    </p:spTree>
    <p:extLst>
      <p:ext uri="{BB962C8B-B14F-4D97-AF65-F5344CB8AC3E}">
        <p14:creationId xmlns:p14="http://schemas.microsoft.com/office/powerpoint/2010/main" val="2550801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Java Programının Çalıştırılması</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48880"/>
            <a:ext cx="5688632" cy="4274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56377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Nesne Tanımlanması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971422" y="1844824"/>
            <a:ext cx="6264696" cy="4524315"/>
          </a:xfrm>
          <a:prstGeom prst="rect">
            <a:avLst/>
          </a:prstGeom>
        </p:spPr>
        <p:txBody>
          <a:bodyPr wrap="square">
            <a:spAutoFit/>
          </a:bodyPr>
          <a:lstStyle/>
          <a:p>
            <a:r>
              <a:rPr lang="tr-TR" dirty="0"/>
              <a:t>Tanımlanan sınıftan nesne oluşturulması veri türü belirterek değişken tanımlanması aşağıdaki şekilde gerçekleştirilir. </a:t>
            </a:r>
            <a:endParaRPr lang="tr-TR" dirty="0" smtClean="0"/>
          </a:p>
          <a:p>
            <a:endParaRPr lang="tr-TR" dirty="0"/>
          </a:p>
          <a:p>
            <a:r>
              <a:rPr lang="tr-TR" i="1" dirty="0"/>
              <a:t>&lt;</a:t>
            </a:r>
            <a:r>
              <a:rPr lang="tr-TR" i="1" dirty="0" err="1"/>
              <a:t>sınıfadı</a:t>
            </a:r>
            <a:r>
              <a:rPr lang="tr-TR" i="1" dirty="0"/>
              <a:t>&gt; &lt;</a:t>
            </a:r>
            <a:r>
              <a:rPr lang="tr-TR" i="1" dirty="0" err="1"/>
              <a:t>nesneadı</a:t>
            </a:r>
            <a:r>
              <a:rPr lang="tr-TR" i="1" dirty="0"/>
              <a:t>&gt; = </a:t>
            </a:r>
            <a:r>
              <a:rPr lang="tr-TR" i="1" dirty="0" err="1"/>
              <a:t>new</a:t>
            </a:r>
            <a:r>
              <a:rPr lang="tr-TR" i="1" dirty="0"/>
              <a:t> &lt;</a:t>
            </a:r>
            <a:r>
              <a:rPr lang="tr-TR" i="1" dirty="0" err="1"/>
              <a:t>sınıfadı</a:t>
            </a:r>
            <a:r>
              <a:rPr lang="tr-TR" i="1" dirty="0"/>
              <a:t>(parametre</a:t>
            </a:r>
            <a:r>
              <a:rPr lang="tr-TR" i="1" dirty="0" smtClean="0"/>
              <a:t>)&gt;;</a:t>
            </a:r>
          </a:p>
          <a:p>
            <a:endParaRPr lang="tr-TR" i="1" dirty="0"/>
          </a:p>
          <a:p>
            <a:r>
              <a:rPr lang="tr-TR" dirty="0"/>
              <a:t>Tanımlanan sınıftan oluşturulan nesnenin özelliklerine ve metotlarına </a:t>
            </a:r>
            <a:r>
              <a:rPr lang="tr-TR" dirty="0" err="1"/>
              <a:t>nesneadı</a:t>
            </a:r>
            <a:r>
              <a:rPr lang="tr-TR" dirty="0"/>
              <a:t> ile özellik veya </a:t>
            </a:r>
            <a:r>
              <a:rPr lang="tr-TR" dirty="0" err="1"/>
              <a:t>metod</a:t>
            </a:r>
            <a:r>
              <a:rPr lang="tr-TR" dirty="0"/>
              <a:t> adının arasına </a:t>
            </a:r>
            <a:r>
              <a:rPr lang="tr-TR" b="1" dirty="0"/>
              <a:t>“.”</a:t>
            </a:r>
            <a:r>
              <a:rPr lang="tr-TR" dirty="0"/>
              <a:t> konularak erişilir</a:t>
            </a:r>
            <a:r>
              <a:rPr lang="tr-TR" dirty="0" smtClean="0"/>
              <a:t>.</a:t>
            </a:r>
          </a:p>
          <a:p>
            <a:endParaRPr lang="tr-TR" dirty="0"/>
          </a:p>
          <a:p>
            <a:r>
              <a:rPr lang="tr-TR" i="1" dirty="0"/>
              <a:t>&lt;</a:t>
            </a:r>
            <a:r>
              <a:rPr lang="tr-TR" i="1" dirty="0" err="1"/>
              <a:t>nesneadı</a:t>
            </a:r>
            <a:r>
              <a:rPr lang="tr-TR" i="1" dirty="0"/>
              <a:t>&gt;.&lt;</a:t>
            </a:r>
            <a:r>
              <a:rPr lang="tr-TR" i="1" dirty="0" err="1"/>
              <a:t>özellikadı</a:t>
            </a:r>
            <a:r>
              <a:rPr lang="tr-TR" i="1" dirty="0"/>
              <a:t>&gt;;         veya            &lt;</a:t>
            </a:r>
            <a:r>
              <a:rPr lang="tr-TR" i="1" dirty="0" err="1"/>
              <a:t>nesneadı</a:t>
            </a:r>
            <a:r>
              <a:rPr lang="tr-TR" i="1" dirty="0"/>
              <a:t>&gt;.&lt;</a:t>
            </a:r>
            <a:r>
              <a:rPr lang="tr-TR" i="1" dirty="0" err="1"/>
              <a:t>metotadı</a:t>
            </a:r>
            <a:r>
              <a:rPr lang="tr-TR" i="1" dirty="0"/>
              <a:t>&gt;; </a:t>
            </a:r>
            <a:endParaRPr lang="tr-TR" dirty="0"/>
          </a:p>
        </p:txBody>
      </p:sp>
    </p:spTree>
    <p:extLst>
      <p:ext uri="{BB962C8B-B14F-4D97-AF65-F5344CB8AC3E}">
        <p14:creationId xmlns:p14="http://schemas.microsoft.com/office/powerpoint/2010/main" val="3942724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Nesne Tanımlanması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971422" y="1844824"/>
            <a:ext cx="6264696" cy="4524315"/>
          </a:xfrm>
          <a:prstGeom prst="rect">
            <a:avLst/>
          </a:prstGeom>
        </p:spPr>
        <p:txBody>
          <a:bodyPr wrap="square">
            <a:spAutoFit/>
          </a:bodyPr>
          <a:lstStyle/>
          <a:p>
            <a:r>
              <a:rPr lang="tr-TR" dirty="0"/>
              <a:t>Tanımlanan sınıftan nesne oluşturulması veri türü belirterek değişken tanımlanması aşağıdaki şekilde gerçekleştirilir. </a:t>
            </a:r>
            <a:endParaRPr lang="tr-TR" dirty="0" smtClean="0"/>
          </a:p>
          <a:p>
            <a:endParaRPr lang="tr-TR" dirty="0"/>
          </a:p>
          <a:p>
            <a:r>
              <a:rPr lang="tr-TR" i="1" dirty="0"/>
              <a:t>&lt;</a:t>
            </a:r>
            <a:r>
              <a:rPr lang="tr-TR" i="1" dirty="0" err="1"/>
              <a:t>sınıfadı</a:t>
            </a:r>
            <a:r>
              <a:rPr lang="tr-TR" i="1" dirty="0"/>
              <a:t>&gt; &lt;</a:t>
            </a:r>
            <a:r>
              <a:rPr lang="tr-TR" i="1" dirty="0" err="1"/>
              <a:t>nesneadı</a:t>
            </a:r>
            <a:r>
              <a:rPr lang="tr-TR" i="1" dirty="0"/>
              <a:t>&gt; = </a:t>
            </a:r>
            <a:r>
              <a:rPr lang="tr-TR" i="1" dirty="0" err="1"/>
              <a:t>new</a:t>
            </a:r>
            <a:r>
              <a:rPr lang="tr-TR" i="1" dirty="0"/>
              <a:t> &lt;</a:t>
            </a:r>
            <a:r>
              <a:rPr lang="tr-TR" i="1" dirty="0" err="1"/>
              <a:t>sınıfadı</a:t>
            </a:r>
            <a:r>
              <a:rPr lang="tr-TR" i="1" dirty="0"/>
              <a:t>(parametre</a:t>
            </a:r>
            <a:r>
              <a:rPr lang="tr-TR" i="1" dirty="0" smtClean="0"/>
              <a:t>)&gt;;</a:t>
            </a:r>
          </a:p>
          <a:p>
            <a:endParaRPr lang="tr-TR" i="1" dirty="0"/>
          </a:p>
          <a:p>
            <a:r>
              <a:rPr lang="tr-TR" dirty="0"/>
              <a:t>Tanımlanan sınıftan oluşturulan nesnenin özelliklerine ve metotlarına </a:t>
            </a:r>
            <a:r>
              <a:rPr lang="tr-TR" dirty="0" err="1"/>
              <a:t>nesneadı</a:t>
            </a:r>
            <a:r>
              <a:rPr lang="tr-TR" dirty="0"/>
              <a:t> ile özellik veya </a:t>
            </a:r>
            <a:r>
              <a:rPr lang="tr-TR" dirty="0" err="1"/>
              <a:t>metod</a:t>
            </a:r>
            <a:r>
              <a:rPr lang="tr-TR" dirty="0"/>
              <a:t> adının arasına </a:t>
            </a:r>
            <a:r>
              <a:rPr lang="tr-TR" b="1" dirty="0"/>
              <a:t>“.”</a:t>
            </a:r>
            <a:r>
              <a:rPr lang="tr-TR" dirty="0"/>
              <a:t> konularak erişilir</a:t>
            </a:r>
            <a:r>
              <a:rPr lang="tr-TR" dirty="0" smtClean="0"/>
              <a:t>.</a:t>
            </a:r>
          </a:p>
          <a:p>
            <a:endParaRPr lang="tr-TR" dirty="0"/>
          </a:p>
          <a:p>
            <a:r>
              <a:rPr lang="tr-TR" i="1" dirty="0"/>
              <a:t>&lt;</a:t>
            </a:r>
            <a:r>
              <a:rPr lang="tr-TR" i="1" dirty="0" err="1"/>
              <a:t>nesneadı</a:t>
            </a:r>
            <a:r>
              <a:rPr lang="tr-TR" i="1" dirty="0"/>
              <a:t>&gt;.&lt;</a:t>
            </a:r>
            <a:r>
              <a:rPr lang="tr-TR" i="1" dirty="0" err="1"/>
              <a:t>özellikadı</a:t>
            </a:r>
            <a:r>
              <a:rPr lang="tr-TR" i="1" dirty="0"/>
              <a:t>&gt;;         veya            &lt;</a:t>
            </a:r>
            <a:r>
              <a:rPr lang="tr-TR" i="1" dirty="0" err="1"/>
              <a:t>nesneadı</a:t>
            </a:r>
            <a:r>
              <a:rPr lang="tr-TR" i="1" dirty="0"/>
              <a:t>&gt;.&lt;</a:t>
            </a:r>
            <a:r>
              <a:rPr lang="tr-TR" i="1" dirty="0" err="1"/>
              <a:t>metotadı</a:t>
            </a:r>
            <a:r>
              <a:rPr lang="tr-TR" i="1" dirty="0"/>
              <a:t>&gt;; </a:t>
            </a:r>
            <a:endParaRPr lang="tr-TR" dirty="0"/>
          </a:p>
        </p:txBody>
      </p:sp>
    </p:spTree>
    <p:extLst>
      <p:ext uri="{BB962C8B-B14F-4D97-AF65-F5344CB8AC3E}">
        <p14:creationId xmlns:p14="http://schemas.microsoft.com/office/powerpoint/2010/main" val="19419493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Miras Alma</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83568" y="1844823"/>
            <a:ext cx="6840760" cy="4893647"/>
          </a:xfrm>
          <a:prstGeom prst="rect">
            <a:avLst/>
          </a:prstGeom>
        </p:spPr>
        <p:txBody>
          <a:bodyPr wrap="square">
            <a:spAutoFit/>
          </a:bodyPr>
          <a:lstStyle/>
          <a:p>
            <a:r>
              <a:rPr lang="tr-TR" dirty="0"/>
              <a:t>Nesneye yönelik programlama dillerinde daha önce oluşturduğumuz sınıfların özelliklerini ve </a:t>
            </a:r>
            <a:r>
              <a:rPr lang="tr-TR" dirty="0" err="1"/>
              <a:t>metodlarını</a:t>
            </a:r>
            <a:r>
              <a:rPr lang="tr-TR" dirty="0"/>
              <a:t> da kullanacak şekilde yeni bir sınıf oluşturmak için </a:t>
            </a:r>
            <a:r>
              <a:rPr lang="tr-TR" dirty="0" err="1"/>
              <a:t>hada</a:t>
            </a:r>
            <a:r>
              <a:rPr lang="tr-TR" dirty="0"/>
              <a:t> önceden oluşturulan sınıftan miras almak gerekmektedir. </a:t>
            </a:r>
            <a:endParaRPr lang="tr-TR" dirty="0" smtClean="0"/>
          </a:p>
          <a:p>
            <a:endParaRPr lang="tr-TR" dirty="0"/>
          </a:p>
          <a:p>
            <a:r>
              <a:rPr lang="tr-TR" dirty="0"/>
              <a:t>Java’da bir sınıfın diğer bir sınıftan miras alabilmesi için tanımlama sırasında </a:t>
            </a:r>
            <a:r>
              <a:rPr lang="tr-TR" b="1" dirty="0" err="1"/>
              <a:t>extends</a:t>
            </a:r>
            <a:r>
              <a:rPr lang="tr-TR" b="1" dirty="0"/>
              <a:t> </a:t>
            </a:r>
            <a:r>
              <a:rPr lang="tr-TR" dirty="0"/>
              <a:t>anahtar kelimesinin kullanılması gerekmektedir. </a:t>
            </a:r>
            <a:endParaRPr lang="tr-TR" dirty="0" smtClean="0"/>
          </a:p>
          <a:p>
            <a:endParaRPr lang="tr-TR" dirty="0"/>
          </a:p>
          <a:p>
            <a:r>
              <a:rPr lang="tr-TR" i="1" dirty="0" err="1"/>
              <a:t>class</a:t>
            </a:r>
            <a:r>
              <a:rPr lang="tr-TR" i="1" dirty="0"/>
              <a:t> </a:t>
            </a:r>
            <a:r>
              <a:rPr lang="tr-TR" i="1" dirty="0" err="1"/>
              <a:t>yenisınıfadı</a:t>
            </a:r>
            <a:r>
              <a:rPr lang="tr-TR" i="1" dirty="0"/>
              <a:t> </a:t>
            </a:r>
            <a:r>
              <a:rPr lang="tr-TR" i="1" dirty="0" err="1"/>
              <a:t>extends</a:t>
            </a:r>
            <a:r>
              <a:rPr lang="tr-TR" i="1" dirty="0"/>
              <a:t> </a:t>
            </a:r>
            <a:r>
              <a:rPr lang="tr-TR" i="1" dirty="0" err="1"/>
              <a:t>mirasalınacaksınıfadı</a:t>
            </a:r>
            <a:endParaRPr lang="tr-TR" dirty="0"/>
          </a:p>
          <a:p>
            <a:r>
              <a:rPr lang="tr-TR" i="1" dirty="0"/>
              <a:t>{</a:t>
            </a:r>
            <a:endParaRPr lang="tr-TR" dirty="0"/>
          </a:p>
          <a:p>
            <a:r>
              <a:rPr lang="tr-TR" i="1" dirty="0"/>
              <a:t>	oluşturulacak </a:t>
            </a:r>
            <a:r>
              <a:rPr lang="tr-TR" i="1" dirty="0" err="1"/>
              <a:t>sınıfınkodları</a:t>
            </a:r>
            <a:endParaRPr lang="tr-TR" dirty="0"/>
          </a:p>
          <a:p>
            <a:r>
              <a:rPr lang="tr-TR" i="1" dirty="0"/>
              <a:t>}</a:t>
            </a:r>
            <a:endParaRPr lang="tr-TR" dirty="0"/>
          </a:p>
        </p:txBody>
      </p:sp>
    </p:spTree>
    <p:extLst>
      <p:ext uri="{BB962C8B-B14F-4D97-AF65-F5344CB8AC3E}">
        <p14:creationId xmlns:p14="http://schemas.microsoft.com/office/powerpoint/2010/main" val="10702275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Java JDK’ sının kurulumu</a:t>
            </a:r>
          </a:p>
        </p:txBody>
      </p:sp>
      <p:sp>
        <p:nvSpPr>
          <p:cNvPr id="7" name="Dikdörtgen 6"/>
          <p:cNvSpPr/>
          <p:nvPr/>
        </p:nvSpPr>
        <p:spPr>
          <a:xfrm>
            <a:off x="3862861" y="1809750"/>
            <a:ext cx="3445086" cy="3785652"/>
          </a:xfrm>
          <a:prstGeom prst="rect">
            <a:avLst/>
          </a:prstGeom>
        </p:spPr>
        <p:txBody>
          <a:bodyPr wrap="square">
            <a:spAutoFit/>
          </a:bodyPr>
          <a:lstStyle/>
          <a:p>
            <a:r>
              <a:rPr lang="tr-TR" sz="2000" dirty="0"/>
              <a:t>Bilgisayarımızda </a:t>
            </a:r>
            <a:r>
              <a:rPr lang="tr-TR" sz="2000" dirty="0" err="1"/>
              <a:t>java</a:t>
            </a:r>
            <a:r>
              <a:rPr lang="tr-TR" sz="2000" dirty="0"/>
              <a:t> kodlarının çalışabilmesi için öncelikli olarak bilgisayarımıza </a:t>
            </a:r>
            <a:r>
              <a:rPr lang="tr-TR" sz="2000" dirty="0" err="1"/>
              <a:t>java</a:t>
            </a:r>
            <a:r>
              <a:rPr lang="tr-TR" sz="2000" dirty="0"/>
              <a:t> </a:t>
            </a:r>
            <a:r>
              <a:rPr lang="tr-TR" sz="2000" dirty="0" err="1"/>
              <a:t>jdk</a:t>
            </a:r>
            <a:r>
              <a:rPr lang="tr-TR" sz="2000" dirty="0"/>
              <a:t>’ </a:t>
            </a:r>
            <a:r>
              <a:rPr lang="tr-TR" sz="2000" dirty="0" err="1"/>
              <a:t>sı</a:t>
            </a:r>
            <a:r>
              <a:rPr lang="tr-TR" sz="2000" dirty="0"/>
              <a:t> kurmamız gerekecektir. </a:t>
            </a:r>
            <a:endParaRPr lang="tr-TR" sz="2000" dirty="0" smtClean="0"/>
          </a:p>
          <a:p>
            <a:endParaRPr lang="tr-TR" sz="2000" dirty="0"/>
          </a:p>
          <a:p>
            <a:r>
              <a:rPr lang="tr-TR" sz="2000" dirty="0" smtClean="0"/>
              <a:t>Bunun </a:t>
            </a:r>
            <a:r>
              <a:rPr lang="tr-TR" sz="2000" dirty="0"/>
              <a:t>için bilindiği üzere Oracle firması Sun firmasını satın aldıktan sonra </a:t>
            </a:r>
            <a:r>
              <a:rPr lang="tr-TR" sz="2000" dirty="0" err="1"/>
              <a:t>java’da</a:t>
            </a:r>
            <a:r>
              <a:rPr lang="tr-TR" sz="2000" dirty="0"/>
              <a:t> Oracle firmasına geçmiştir. Bunun için önce </a:t>
            </a:r>
            <a:r>
              <a:rPr lang="tr-TR" sz="2000" dirty="0" err="1"/>
              <a:t>Oracle’ın</a:t>
            </a:r>
            <a:r>
              <a:rPr lang="tr-TR" sz="2000" dirty="0"/>
              <a:t> web sayfasını açıyoruz. </a:t>
            </a:r>
            <a:r>
              <a:rPr lang="tr-TR" sz="2000" dirty="0" err="1"/>
              <a:t>Downloads</a:t>
            </a:r>
            <a:r>
              <a:rPr lang="tr-TR" sz="2000" dirty="0"/>
              <a:t> sekmesinde Java </a:t>
            </a:r>
            <a:r>
              <a:rPr lang="tr-TR" sz="2000" dirty="0" err="1"/>
              <a:t>for</a:t>
            </a:r>
            <a:r>
              <a:rPr lang="tr-TR" sz="2000" dirty="0"/>
              <a:t> Developers seçeneği tıklanır.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p:cNvPicPr/>
          <p:nvPr/>
        </p:nvPicPr>
        <p:blipFill>
          <a:blip r:embed="rId3">
            <a:extLst>
              <a:ext uri="{28A0092B-C50C-407E-A947-70E740481C1C}">
                <a14:useLocalDpi xmlns:a14="http://schemas.microsoft.com/office/drawing/2010/main" val="0"/>
              </a:ext>
            </a:extLst>
          </a:blip>
          <a:srcRect/>
          <a:stretch>
            <a:fillRect/>
          </a:stretch>
        </p:blipFill>
        <p:spPr bwMode="auto">
          <a:xfrm>
            <a:off x="445903" y="1809750"/>
            <a:ext cx="3262000" cy="3238500"/>
          </a:xfrm>
          <a:prstGeom prst="rect">
            <a:avLst/>
          </a:prstGeom>
          <a:noFill/>
          <a:ln>
            <a:noFill/>
          </a:ln>
        </p:spPr>
      </p:pic>
    </p:spTree>
    <p:extLst>
      <p:ext uri="{BB962C8B-B14F-4D97-AF65-F5344CB8AC3E}">
        <p14:creationId xmlns:p14="http://schemas.microsoft.com/office/powerpoint/2010/main" val="36078849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Java JDK’ sının kurulumu</a:t>
            </a:r>
          </a:p>
        </p:txBody>
      </p:sp>
      <p:sp>
        <p:nvSpPr>
          <p:cNvPr id="7" name="Dikdörtgen 6"/>
          <p:cNvSpPr/>
          <p:nvPr/>
        </p:nvSpPr>
        <p:spPr>
          <a:xfrm>
            <a:off x="969899" y="5157192"/>
            <a:ext cx="5114925" cy="400110"/>
          </a:xfrm>
          <a:prstGeom prst="rect">
            <a:avLst/>
          </a:prstGeom>
        </p:spPr>
        <p:txBody>
          <a:bodyPr wrap="square">
            <a:spAutoFit/>
          </a:bodyPr>
          <a:lstStyle/>
          <a:p>
            <a:r>
              <a:rPr lang="tr-TR" sz="2000" dirty="0"/>
              <a:t>Açılan pencereden JDK </a:t>
            </a:r>
            <a:r>
              <a:rPr lang="tr-TR" sz="2000" dirty="0" err="1"/>
              <a:t>Download</a:t>
            </a:r>
            <a:r>
              <a:rPr lang="tr-TR" sz="2000" dirty="0"/>
              <a:t> butonu tıklanır.</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p:cNvPicPr/>
          <p:nvPr/>
        </p:nvPicPr>
        <p:blipFill>
          <a:blip r:embed="rId3">
            <a:extLst>
              <a:ext uri="{28A0092B-C50C-407E-A947-70E740481C1C}">
                <a14:useLocalDpi xmlns:a14="http://schemas.microsoft.com/office/drawing/2010/main" val="0"/>
              </a:ext>
            </a:extLst>
          </a:blip>
          <a:srcRect/>
          <a:stretch>
            <a:fillRect/>
          </a:stretch>
        </p:blipFill>
        <p:spPr bwMode="auto">
          <a:xfrm>
            <a:off x="951706" y="2078360"/>
            <a:ext cx="5114925" cy="2828925"/>
          </a:xfrm>
          <a:prstGeom prst="rect">
            <a:avLst/>
          </a:prstGeom>
          <a:noFill/>
          <a:ln>
            <a:noFill/>
          </a:ln>
        </p:spPr>
      </p:pic>
    </p:spTree>
    <p:extLst>
      <p:ext uri="{BB962C8B-B14F-4D97-AF65-F5344CB8AC3E}">
        <p14:creationId xmlns:p14="http://schemas.microsoft.com/office/powerpoint/2010/main" val="36908054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Java JDK’ sının kurulumu</a:t>
            </a:r>
          </a:p>
        </p:txBody>
      </p:sp>
      <p:sp>
        <p:nvSpPr>
          <p:cNvPr id="7" name="Dikdörtgen 6"/>
          <p:cNvSpPr/>
          <p:nvPr/>
        </p:nvSpPr>
        <p:spPr>
          <a:xfrm>
            <a:off x="755576" y="4581128"/>
            <a:ext cx="5904656" cy="1631216"/>
          </a:xfrm>
          <a:prstGeom prst="rect">
            <a:avLst/>
          </a:prstGeom>
        </p:spPr>
        <p:txBody>
          <a:bodyPr wrap="square">
            <a:spAutoFit/>
          </a:bodyPr>
          <a:lstStyle/>
          <a:p>
            <a:r>
              <a:rPr lang="tr-TR" sz="2000" dirty="0"/>
              <a:t>Lisans sözleşmesini kabul ettikten sonra Bilgisayarımızın sahip olduğu özelliklere uygun dosyaları indirdikten sonra kurulumu tamamlıyoruz. </a:t>
            </a:r>
            <a:endParaRPr lang="tr-TR" sz="2000" dirty="0" smtClean="0"/>
          </a:p>
          <a:p>
            <a:endParaRPr lang="tr-TR" sz="2000" dirty="0"/>
          </a:p>
          <a:p>
            <a:r>
              <a:rPr lang="tr-TR" sz="2000" dirty="0"/>
              <a:t>Artık </a:t>
            </a:r>
            <a:r>
              <a:rPr lang="tr-TR" sz="2000" dirty="0" err="1"/>
              <a:t>java</a:t>
            </a:r>
            <a:r>
              <a:rPr lang="tr-TR" sz="2000" dirty="0"/>
              <a:t> kodu yazarak bu kodları makine diline çevirebiliriz.</a:t>
            </a:r>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pic>
        <p:nvPicPr>
          <p:cNvPr id="10" name="Resim 9"/>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02233"/>
            <a:ext cx="5124450" cy="2295525"/>
          </a:xfrm>
          <a:prstGeom prst="rect">
            <a:avLst/>
          </a:prstGeom>
          <a:noFill/>
          <a:ln>
            <a:noFill/>
          </a:ln>
        </p:spPr>
      </p:pic>
    </p:spTree>
    <p:extLst>
      <p:ext uri="{BB962C8B-B14F-4D97-AF65-F5344CB8AC3E}">
        <p14:creationId xmlns:p14="http://schemas.microsoft.com/office/powerpoint/2010/main" val="25935268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BSM447 – MOBİL UYGULAMA GELİŞTİRME&amp;quot;&quot;/&gt;&lt;property id=&quot;20307&quot; value=&quot;257&quot;/&gt;&lt;/object&gt;&lt;object type=&quot;3&quot; unique_id=&quot;53154&quot;&gt;&lt;property id=&quot;20148&quot; value=&quot;5&quot;/&gt;&lt;property id=&quot;20300&quot; value=&quot;Slide 2 - &amp;quot;Java Programlama Dili&amp;quot;&quot;/&gt;&lt;property id=&quot;20307&quot; value=&quot;376&quot;/&gt;&lt;/object&gt;&lt;object type=&quot;3&quot; unique_id=&quot;57326&quot;&gt;&lt;property id=&quot;20148&quot; value=&quot;5&quot;/&gt;&lt;property id=&quot;20300&quot; value=&quot;Slide 3 - &amp;quot;Java Programlama Dili&amp;quot;&quot;/&gt;&lt;property id=&quot;20307&quot; value=&quot;407&quot;/&gt;&lt;/object&gt;&lt;object type=&quot;3&quot; unique_id=&quot;57502&quot;&gt;&lt;property id=&quot;20148&quot; value=&quot;5&quot;/&gt;&lt;property id=&quot;20300&quot; value=&quot;Slide 4 - &amp;quot;Java Programlama Dili&amp;quot;&quot;/&gt;&lt;property id=&quot;20307&quot; value=&quot;408&quot;/&gt;&lt;/object&gt;&lt;object type=&quot;3&quot; unique_id=&quot;57503&quot;&gt;&lt;property id=&quot;20148&quot; value=&quot;5&quot;/&gt;&lt;property id=&quot;20300&quot; value=&quot;Slide 5 - &amp;quot;Java Geliştirme Seti&amp;quot;&quot;/&gt;&lt;property id=&quot;20307&quot; value=&quot;409&quot;/&gt;&lt;/object&gt;&lt;object type=&quot;3&quot; unique_id=&quot;57615&quot;&gt;&lt;property id=&quot;20148&quot; value=&quot;5&quot;/&gt;&lt;property id=&quot;20300&quot; value=&quot;Slide 6 - &amp;quot;Java Programının Çalıştırılması&amp;quot;&quot;/&gt;&lt;property id=&quot;20307&quot; value=&quot;410&quot;/&gt;&lt;/object&gt;&lt;object type=&quot;3&quot; unique_id=&quot;57920&quot;&gt;&lt;property id=&quot;20148&quot; value=&quot;5&quot;/&gt;&lt;property id=&quot;20300&quot; value=&quot;Slide 7 - &amp;quot;Java JDK’ sının kurulumu&amp;quot;&quot;/&gt;&lt;property id=&quot;20307&quot; value=&quot;411&quot;/&gt;&lt;/object&gt;&lt;object type=&quot;3&quot; unique_id=&quot;57921&quot;&gt;&lt;property id=&quot;20148&quot; value=&quot;5&quot;/&gt;&lt;property id=&quot;20300&quot; value=&quot;Slide 8 - &amp;quot;Java JDK’ sının kurulumu&amp;quot;&quot;/&gt;&lt;property id=&quot;20307&quot; value=&quot;412&quot;/&gt;&lt;/object&gt;&lt;object type=&quot;3&quot; unique_id=&quot;58002&quot;&gt;&lt;property id=&quot;20148&quot; value=&quot;5&quot;/&gt;&lt;property id=&quot;20300&quot; value=&quot;Slide 9 - &amp;quot;Java JDK’ sının kurulumu&amp;quot;&quot;/&gt;&lt;property id=&quot;20307&quot; value=&quot;413&quot;/&gt;&lt;/object&gt;&lt;object type=&quot;3&quot; unique_id=&quot;58113&quot;&gt;&lt;property id=&quot;20148&quot; value=&quot;5&quot;/&gt;&lt;property id=&quot;20300&quot; value=&quot;Slide 10 - &amp;quot;Eclipse kurulumu&amp;quot;&quot;/&gt;&lt;property id=&quot;20307&quot; value=&quot;414&quot;/&gt;&lt;/object&gt;&lt;object type=&quot;3&quot; unique_id=&quot;58114&quot;&gt;&lt;property id=&quot;20148&quot; value=&quot;5&quot;/&gt;&lt;property id=&quot;20300&quot; value=&quot;Slide 11 - &amp;quot;Eclipse kurulumu&amp;quot;&quot;/&gt;&lt;property id=&quot;20307&quot; value=&quot;415&quot;/&gt;&lt;/object&gt;&lt;object type=&quot;3&quot; unique_id=&quot;58115&quot;&gt;&lt;property id=&quot;20148&quot; value=&quot;5&quot;/&gt;&lt;property id=&quot;20300&quot; value=&quot;Slide 12 - &amp;quot;Eclipse kurulumu&amp;quot;&quot;/&gt;&lt;property id=&quot;20307&quot; value=&quot;416&quot;/&gt;&lt;/object&gt;&lt;object type=&quot;3&quot; unique_id=&quot;58116&quot;&gt;&lt;property id=&quot;20148&quot; value=&quot;5&quot;/&gt;&lt;property id=&quot;20300&quot; value=&quot;Slide 13 - &amp;quot;Eclipse kurulumu&amp;quot;&quot;/&gt;&lt;property id=&quot;20307&quot; value=&quot;417&quot;/&gt;&lt;/object&gt;&lt;object type=&quot;3&quot; unique_id=&quot;58117&quot;&gt;&lt;property id=&quot;20148&quot; value=&quot;5&quot;/&gt;&lt;property id=&quot;20300&quot; value=&quot;Slide 14 - &amp;quot;Eclipse kurulumu&amp;quot;&quot;/&gt;&lt;property id=&quot;20307&quot; value=&quot;418&quot;/&gt;&lt;/object&gt;&lt;object type=&quot;3&quot; unique_id=&quot;58118&quot;&gt;&lt;property id=&quot;20148&quot; value=&quot;5&quot;/&gt;&lt;property id=&quot;20300&quot; value=&quot;Slide 15 - &amp;quot;Eclipse kurulumu&amp;quot;&quot;/&gt;&lt;property id=&quot;20307&quot; value=&quot;419&quot;/&gt;&lt;/object&gt;&lt;object type=&quot;3&quot; unique_id=&quot;58170&quot;&gt;&lt;property id=&quot;20148&quot; value=&quot;5&quot;/&gt;&lt;property id=&quot;20300&quot; value=&quot;Slide 16 - &amp;quot;Eclipse kurulumu&amp;quot;&quot;/&gt;&lt;property id=&quot;20307&quot; value=&quot;420&quot;/&gt;&lt;/object&gt;&lt;object type=&quot;3&quot; unique_id=&quot;58369&quot;&gt;&lt;property id=&quot;20148&quot; value=&quot;5&quot;/&gt;&lt;property id=&quot;20300&quot; value=&quot;Slide 17 - &amp;quot;JAVA Programlama Dili Genel Yapısı&amp;quot;&quot;/&gt;&lt;property id=&quot;20307&quot; value=&quot;421&quot;/&gt;&lt;/object&gt;&lt;object type=&quot;3&quot; unique_id=&quot;58446&quot;&gt;&lt;property id=&quot;20148&quot; value=&quot;5&quot;/&gt;&lt;property id=&quot;20300&quot; value=&quot;Slide 18 - &amp;quot;JAVA Programlama Dili Genel Yapısı&amp;quot;&quot;/&gt;&lt;property id=&quot;20307&quot; value=&quot;422&quot;/&gt;&lt;/object&gt;&lt;object type=&quot;3&quot; unique_id=&quot;58447&quot;&gt;&lt;property id=&quot;20148&quot; value=&quot;5&quot;/&gt;&lt;property id=&quot;20300&quot; value=&quot;Slide 20 - &amp;quot;Ayırıcılar&amp;quot;&quot;/&gt;&lt;property id=&quot;20307&quot; value=&quot;423&quot;/&gt;&lt;/object&gt;&lt;object type=&quot;3&quot; unique_id=&quot;58511&quot;&gt;&lt;property id=&quot;20148&quot; value=&quot;5&quot;/&gt;&lt;property id=&quot;20300&quot; value=&quot;Slide 19 - &amp;quot;Tanımlamalar&amp;quot;&quot;/&gt;&lt;property id=&quot;20307&quot; value=&quot;424&quot;/&gt;&lt;/object&gt;&lt;object type=&quot;3&quot; unique_id=&quot;58600&quot;&gt;&lt;property id=&quot;20148&quot; value=&quot;5&quot;/&gt;&lt;property id=&quot;20300&quot; value=&quot;Slide 21 - &amp;quot;Değişkenler&amp;quot;&quot;/&gt;&lt;property id=&quot;20307&quot; value=&quot;425&quot;/&gt;&lt;/object&gt;&lt;object type=&quot;3&quot; unique_id=&quot;58601&quot;&gt;&lt;property id=&quot;20148&quot; value=&quot;5&quot;/&gt;&lt;property id=&quot;20300&quot; value=&quot;Slide 22 - &amp;quot;Veri Türleri&amp;quot;&quot;/&gt;&lt;property id=&quot;20307&quot; value=&quot;426&quot;/&gt;&lt;/object&gt;&lt;object type=&quot;3&quot; unique_id=&quot;58674&quot;&gt;&lt;property id=&quot;20148&quot; value=&quot;5&quot;/&gt;&lt;property id=&quot;20300&quot; value=&quot;Slide 23 - &amp;quot;Tamsayılar&amp;quot;&quot;/&gt;&lt;property id=&quot;20307&quot; value=&quot;427&quot;/&gt;&lt;/object&gt;&lt;object type=&quot;3&quot; unique_id=&quot;58750&quot;&gt;&lt;property id=&quot;20148&quot; value=&quot;5&quot;/&gt;&lt;property id=&quot;20300&quot; value=&quot;Slide 24 - &amp;quot;Ondalık Sayılar&amp;quot;&quot;/&gt;&lt;property id=&quot;20307&quot; value=&quot;428&quot;/&gt;&lt;/object&gt;&lt;object type=&quot;3&quot; unique_id=&quot;58829&quot;&gt;&lt;property id=&quot;20148&quot; value=&quot;5&quot;/&gt;&lt;property id=&quot;20300&quot; value=&quot;Slide 25 - &amp;quot;Karakterler&amp;quot;&quot;/&gt;&lt;property id=&quot;20307&quot; value=&quot;429&quot;/&gt;&lt;/object&gt;&lt;object type=&quot;3&quot; unique_id=&quot;58911&quot;&gt;&lt;property id=&quot;20148&quot; value=&quot;5&quot;/&gt;&lt;property id=&quot;20300&quot; value=&quot;Slide 26 - &amp;quot;Boolean&amp;quot;&quot;/&gt;&lt;property id=&quot;20307&quot; value=&quot;430&quot;/&gt;&lt;/object&gt;&lt;object type=&quot;3&quot; unique_id=&quot;58996&quot;&gt;&lt;property id=&quot;20148&quot; value=&quot;5&quot;/&gt;&lt;property id=&quot;20300&quot; value=&quot;Slide 27 - &amp;quot;İfadeler&amp;quot;&quot;/&gt;&lt;property id=&quot;20307&quot; value=&quot;431&quot;/&gt;&lt;/object&gt;&lt;object type=&quot;3&quot; unique_id=&quot;59229&quot;&gt;&lt;property id=&quot;20148&quot; value=&quot;5&quot;/&gt;&lt;property id=&quot;20300&quot; value=&quot;Slide 28 - &amp;quot;Operatörler&amp;quot;&quot;/&gt;&lt;property id=&quot;20307&quot; value=&quot;432&quot;/&gt;&lt;/object&gt;&lt;object type=&quot;3&quot; unique_id=&quot;59230&quot;&gt;&lt;property id=&quot;20148&quot; value=&quot;5&quot;/&gt;&lt;property id=&quot;20300&quot; value=&quot;Slide 29 - &amp;quot;Aritmetiksel Operatörler&amp;quot;&quot;/&gt;&lt;property id=&quot;20307&quot; value=&quot;433&quot;/&gt;&lt;/object&gt;&lt;object type=&quot;3&quot; unique_id=&quot;59231&quot;&gt;&lt;property id=&quot;20148&quot; value=&quot;5&quot;/&gt;&lt;property id=&quot;20300&quot; value=&quot;Slide 30 - &amp;quot;Karşılaştırma Operatörleri&amp;quot;&quot;/&gt;&lt;property id=&quot;20307&quot; value=&quot;435&quot;/&gt;&lt;/object&gt;&lt;object type=&quot;3&quot; unique_id=&quot;59232&quot;&gt;&lt;property id=&quot;20148&quot; value=&quot;5&quot;/&gt;&lt;property id=&quot;20300&quot; value=&quot;Slide 33 - &amp;quot;Atama Operatörü&amp;quot;&quot;/&gt;&lt;property id=&quot;20307&quot; value=&quot;434&quot;/&gt;&lt;/object&gt;&lt;object type=&quot;3&quot; unique_id=&quot;59332&quot;&gt;&lt;property id=&quot;20148&quot; value=&quot;5&quot;/&gt;&lt;property id=&quot;20300&quot; value=&quot;Slide 31 - &amp;quot;Mantıksal Operatörler&amp;quot;&quot;/&gt;&lt;property id=&quot;20307&quot; value=&quot;436&quot;/&gt;&lt;/object&gt;&lt;object type=&quot;3&quot; unique_id=&quot;59435&quot;&gt;&lt;property id=&quot;20148&quot; value=&quot;5&quot;/&gt;&lt;property id=&quot;20300&quot; value=&quot;Slide 32 - &amp;quot;Artırma Azaltma Operatörleri&amp;quot;&quot;/&gt;&lt;property id=&quot;20307&quot; value=&quot;437&quot;/&gt;&lt;/object&gt;&lt;object type=&quot;3&quot; unique_id=&quot;59576&quot;&gt;&lt;property id=&quot;20148&quot; value=&quot;5&quot;/&gt;&lt;property id=&quot;20300&quot; value=&quot;Slide 34 - &amp;quot;Atama Operatörü&amp;quot;&quot;/&gt;&lt;property id=&quot;20307&quot; value=&quot;438&quot;/&gt;&lt;/object&gt;&lt;object type=&quot;3&quot; unique_id=&quot;59577&quot;&gt;&lt;property id=&quot;20148&quot; value=&quot;5&quot;/&gt;&lt;property id=&quot;20300&quot; value=&quot;Slide 35 - &amp;quot;Aritmetik İşlemli Atama Operatörleri&amp;quot;&quot;/&gt;&lt;property id=&quot;20307&quot; value=&quot;439&quot;/&gt;&lt;/object&gt;&lt;object type=&quot;3&quot; unique_id=&quot;59800&quot;&gt;&lt;property id=&quot;20148&quot; value=&quot;5&quot;/&gt;&lt;property id=&quot;20300&quot; value=&quot;Slide 36 - &amp;quot;Çıkış İşlemi&amp;quot;&quot;/&gt;&lt;property id=&quot;20307&quot; value=&quot;440&quot;/&gt;&lt;/object&gt;&lt;object type=&quot;3&quot; unique_id=&quot;59801&quot;&gt;&lt;property id=&quot;20148&quot; value=&quot;5&quot;/&gt;&lt;property id=&quot;20300&quot; value=&quot;Slide 37 - &amp;quot;Giriş İşlemi&amp;quot;&quot;/&gt;&lt;property id=&quot;20307&quot; value=&quot;441&quot;/&gt;&lt;/object&gt;&lt;object type=&quot;3&quot; unique_id=&quot;59958&quot;&gt;&lt;property id=&quot;20148&quot; value=&quot;5&quot;/&gt;&lt;property id=&quot;20300&quot; value=&quot;Slide 38 - &amp;quot;Diziler&amp;quot;&quot;/&gt;&lt;property id=&quot;20307&quot; value=&quot;442&quot;/&gt;&lt;/object&gt;&lt;object type=&quot;3&quot; unique_id=&quot;59959&quot;&gt;&lt;property id=&quot;20148&quot; value=&quot;5&quot;/&gt;&lt;property id=&quot;20300&quot; value=&quot;Slide 39 - &amp;quot;Diziler&amp;quot;&quot;/&gt;&lt;property id=&quot;20307&quot; value=&quot;443&quot;/&gt;&lt;/object&gt;&lt;object type=&quot;3&quot; unique_id=&quot;60534&quot;&gt;&lt;property id=&quot;20148&quot; value=&quot;5&quot;/&gt;&lt;property id=&quot;20300&quot; value=&quot;Slide 40 - &amp;quot;Karar Yapıları&amp;quot;&quot;/&gt;&lt;property id=&quot;20307&quot; value=&quot;444&quot;/&gt;&lt;/object&gt;&lt;object type=&quot;3&quot; unique_id=&quot;60535&quot;&gt;&lt;property id=&quot;20148&quot; value=&quot;5&quot;/&gt;&lt;property id=&quot;20300&quot; value=&quot;Slide 41 - &amp;quot;Doğru Yanlış Karar Yapısı&amp;quot;&quot;/&gt;&lt;property id=&quot;20307&quot; value=&quot;445&quot;/&gt;&lt;/object&gt;&lt;object type=&quot;3&quot; unique_id=&quot;60536&quot;&gt;&lt;property id=&quot;20148&quot; value=&quot;5&quot;/&gt;&lt;property id=&quot;20300&quot; value=&quot;Slide 42 - &amp;quot;Tek Alternatifli Karar Yapısı&amp;quot;&quot;/&gt;&lt;property id=&quot;20307&quot; value=&quot;446&quot;/&gt;&lt;/object&gt;&lt;object type=&quot;3&quot; unique_id=&quot;60669&quot;&gt;&lt;property id=&quot;20148&quot; value=&quot;5&quot;/&gt;&lt;property id=&quot;20300&quot; value=&quot;Slide 43 - &amp;quot;İki Alternatifli Karar Yapısı&amp;quot;&quot;/&gt;&lt;property id=&quot;20307&quot; value=&quot;447&quot;/&gt;&lt;/object&gt;&lt;object type=&quot;3&quot; unique_id=&quot;60805&quot;&gt;&lt;property id=&quot;20148&quot; value=&quot;5&quot;/&gt;&lt;property id=&quot;20300&quot; value=&quot;Slide 44 - &amp;quot;İki Alternatifli Karar Yapısı&amp;quot;&quot;/&gt;&lt;property id=&quot;20307&quot; value=&quot;448&quot;/&gt;&lt;/object&gt;&lt;object type=&quot;3&quot; unique_id=&quot;61220&quot;&gt;&lt;property id=&quot;20148&quot; value=&quot;5&quot;/&gt;&lt;property id=&quot;20300&quot; value=&quot;Slide 45 - &amp;quot;Çok Alternatifli Karar Yapısı&amp;quot;&quot;/&gt;&lt;property id=&quot;20307&quot; value=&quot;449&quot;/&gt;&lt;/object&gt;&lt;object type=&quot;3&quot; unique_id=&quot;61456&quot;&gt;&lt;property id=&quot;20148&quot; value=&quot;5&quot;/&gt;&lt;property id=&quot;20300&quot; value=&quot;Slide 46 - &amp;quot;Çok Alternatifli Karar Yapısı&amp;quot;&quot;/&gt;&lt;property id=&quot;20307&quot; value=&quot;450&quot;/&gt;&lt;/object&gt;&lt;object type=&quot;3&quot; unique_id=&quot;61457&quot;&gt;&lt;property id=&quot;20148&quot; value=&quot;5&quot;/&gt;&lt;property id=&quot;20300&quot; value=&quot;Slide 47 - &amp;quot;Çok Alternatifli Karar Yapısı&amp;quot;&quot;/&gt;&lt;property id=&quot;20307&quot; value=&quot;451&quot;/&gt;&lt;/object&gt;&lt;object type=&quot;3&quot; unique_id=&quot;61458&quot;&gt;&lt;property id=&quot;20148&quot; value=&quot;5&quot;/&gt;&lt;property id=&quot;20300&quot; value=&quot;Slide 48 - &amp;quot;Çok Alternatifli Karar Yapısı&amp;quot;&quot;/&gt;&lt;property id=&quot;20307&quot; value=&quot;452&quot;/&gt;&lt;/object&gt;&lt;object type=&quot;3&quot; unique_id=&quot;61809&quot;&gt;&lt;property id=&quot;20148&quot; value=&quot;5&quot;/&gt;&lt;property id=&quot;20300&quot; value=&quot;Slide 49 - &amp;quot;Döngü Yapıları&amp;quot;&quot;/&gt;&lt;property id=&quot;20307&quot; value=&quot;453&quot;/&gt;&lt;/object&gt;&lt;object type=&quot;3&quot; unique_id=&quot;61810&quot;&gt;&lt;property id=&quot;20148&quot; value=&quot;5&quot;/&gt;&lt;property id=&quot;20300&quot; value=&quot;Slide 50 - &amp;quot;Sayaçlı Döngü Yapıları&amp;quot;&quot;/&gt;&lt;property id=&quot;20307&quot; value=&quot;455&quot;/&gt;&lt;/object&gt;&lt;object type=&quot;3&quot; unique_id=&quot;61811&quot;&gt;&lt;property id=&quot;20148&quot; value=&quot;5&quot;/&gt;&lt;property id=&quot;20300&quot; value=&quot;Slide 51 - &amp;quot;Sayaçlı Döngü Yapıları&amp;quot;&quot;/&gt;&lt;property id=&quot;20307&quot; value=&quot;456&quot;/&gt;&lt;/object&gt;&lt;object type=&quot;3&quot; unique_id=&quot;61812&quot;&gt;&lt;property id=&quot;20148&quot; value=&quot;5&quot;/&gt;&lt;property id=&quot;20300&quot; value=&quot;Slide 52 - &amp;quot;Koşullu Döngü Yapıları&amp;quot;&quot;/&gt;&lt;property id=&quot;20307&quot; value=&quot;457&quot;/&gt;&lt;/object&gt;&lt;object type=&quot;3&quot; unique_id=&quot;61975&quot;&gt;&lt;property id=&quot;20148&quot; value=&quot;5&quot;/&gt;&lt;property id=&quot;20300&quot; value=&quot;Slide 53 - &amp;quot;Koşulun başta olduğu&amp;quot;&quot;/&gt;&lt;property id=&quot;20307&quot; value=&quot;458&quot;/&gt;&lt;/object&gt;&lt;object type=&quot;3&quot; unique_id=&quot;62251&quot;&gt;&lt;property id=&quot;20148&quot; value=&quot;5&quot;/&gt;&lt;property id=&quot;20300&quot; value=&quot;Slide 54 - &amp;quot;Koşulun sonda olduğu&amp;quot;&quot;/&gt;&lt;property id=&quot;20307&quot; value=&quot;459&quot;/&gt;&lt;/object&gt;&lt;object type=&quot;3&quot; unique_id=&quot;62532&quot;&gt;&lt;property id=&quot;20148&quot; value=&quot;5&quot;/&gt;&lt;property id=&quot;20300&quot; value=&quot;Slide 55 - &amp;quot;Nesneye Yönelik Programlama&amp;quot;&quot;/&gt;&lt;property id=&quot;20307&quot; value=&quot;460&quot;/&gt;&lt;/object&gt;&lt;object type=&quot;3&quot; unique_id=&quot;62704&quot;&gt;&lt;property id=&quot;20148&quot; value=&quot;5&quot;/&gt;&lt;property id=&quot;20300&quot; value=&quot;Slide 56 - &amp;quot;Nesne&amp;quot;&quot;/&gt;&lt;property id=&quot;20307&quot; value=&quot;461&quot;/&gt;&lt;/object&gt;&lt;object type=&quot;3&quot; unique_id=&quot;63053&quot;&gt;&lt;property id=&quot;20148&quot; value=&quot;5&quot;/&gt;&lt;property id=&quot;20300&quot; value=&quot;Slide 57 - &amp;quot;Sınıf&amp;quot;&quot;/&gt;&lt;property id=&quot;20307&quot; value=&quot;462&quot;/&gt;&lt;/object&gt;&lt;object type=&quot;3&quot; unique_id=&quot;63054&quot;&gt;&lt;property id=&quot;20148&quot; value=&quot;5&quot;/&gt;&lt;property id=&quot;20300&quot; value=&quot;Slide 58 - &amp;quot;Tanımlayıcılar&amp;quot;&quot;/&gt;&lt;property id=&quot;20307&quot; value=&quot;463&quot;/&gt;&lt;/object&gt;&lt;object type=&quot;3&quot; unique_id=&quot;63235&quot;&gt;&lt;property id=&quot;20148&quot; value=&quot;5&quot;/&gt;&lt;property id=&quot;20300&quot; value=&quot;Slide 59 - &amp;quot;Sınıfın Oluşturulması&amp;quot;&quot;/&gt;&lt;property id=&quot;20307&quot; value=&quot;464&quot;/&gt;&lt;/object&gt;&lt;object type=&quot;3&quot; unique_id=&quot;63663&quot;&gt;&lt;property id=&quot;20148&quot; value=&quot;5&quot;/&gt;&lt;property id=&quot;20300&quot; value=&quot;Slide 60 - &amp;quot;Nesne Tanımlanması&amp;quot;&quot;/&gt;&lt;property id=&quot;20307&quot; value=&quot;465&quot;/&gt;&lt;/object&gt;&lt;object type=&quot;3&quot; unique_id=&quot;64036&quot;&gt;&lt;property id=&quot;20148&quot; value=&quot;5&quot;/&gt;&lt;property id=&quot;20300&quot; value=&quot;Slide 61 - &amp;quot;Nesne Tanımlanması&amp;quot;&quot;/&gt;&lt;property id=&quot;20307&quot; value=&quot;466&quot;/&gt;&lt;/object&gt;&lt;object type=&quot;3&quot; unique_id=&quot;64037&quot;&gt;&lt;property id=&quot;20148&quot; value=&quot;5&quot;/&gt;&lt;property id=&quot;20300&quot; value=&quot;Slide 62 - &amp;quot;Miras Alma&amp;quot;&quot;/&gt;&lt;property id=&quot;20307&quot; value=&quot;467&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8&quot;/&gt;&lt;lineCharCount val=&quot;4&quot;/&gt;&lt;/TableIndex&gt;&lt;TableIndex row=&quot;1&quot; col=&quot;2&quot;&gt;&lt;linesCount val=&quot;4&quot;/&gt;&lt;lineCharCount val=&quot;49&quot;/&gt;&lt;lineCharCount val=&quot;44&quot;/&gt;&lt;lineCharCount val=&quot;56&quot;/&gt;&lt;lineCharCount val=&quot;20&quot;/&gt;&lt;/TableIndex&gt;&lt;TableIndex row=&quot;2&quot; col=&quot;1&quot;&gt;&lt;linesCount val=&quot;2&quot;/&gt;&lt;lineCharCount val=&quot;24&quot;/&gt;&lt;lineCharCount val=&quot;6&quot;/&gt;&lt;/TableIndex&gt;&lt;TableIndex row=&quot;2&quot; col=&quot;2&quot;&gt;&lt;linesCount val=&quot;3&quot;/&gt;&lt;lineCharCount val=&quot;51&quot;/&gt;&lt;lineCharCount val=&quot;48&quot;/&gt;&lt;lineCharCount val=&quot;55&quot;/&gt;&lt;/TableIndex&gt;&lt;TableIndex row=&quot;3&quot; col=&quot;1&quot;&gt;&lt;linesCount val=&quot;7&quot;/&gt;&lt;lineCharCount val=&quot;11&quot;/&gt;&lt;lineCharCount val=&quot;2&quot;/&gt;&lt;lineCharCount val=&quot;24&quot;/&gt;&lt;lineCharCount val=&quot;4&quot;/&gt;&lt;lineCharCount val=&quot;10&quot;/&gt;&lt;lineCharCount val=&quot;5&quot;/&gt;&lt;lineCharCount val=&quot;1&quot;/&gt;&lt;/TableIndex&gt;&lt;TableIndex row=&quot;3&quot; col=&quot;2&quot;&gt;&lt;linesCount val=&quot;6&quot;/&gt;&lt;lineCharCount val=&quot;51&quot;/&gt;&lt;lineCharCount val=&quot;56&quot;/&gt;&lt;lineCharCount val=&quot;54&quot;/&gt;&lt;lineCharCount val=&quot;59&quot;/&gt;&lt;lineCharCount val=&quot;32&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TableIndex row=&quot;1&quot; col=&quot;2&quot;&gt;&lt;linesCount val=&quot;1&quot;/&gt;&lt;lineCharCount val=&quot;5&quot;/&gt;&lt;/TableIndex&gt;&lt;TableIndex row=&quot;1&quot; col=&quot;3&quot;&gt;&lt;linesCount val=&quot;1&quot;/&gt;&lt;lineCharCount val=&quot;5&quot;/&gt;&lt;/TableIndex&gt;&lt;TableIndex row=&quot;2&quot; col=&quot;1&quot;&gt;&lt;linesCount val=&quot;1&quot;/&gt;&lt;lineCharCount val=&quot;1&quot;/&gt;&lt;/TableIndex&gt;&lt;TableIndex row=&quot;2&quot; col=&quot;2&quot;&gt;&lt;linesCount val=&quot;1&quot;/&gt;&lt;lineCharCount val=&quot;14&quot;/&gt;&lt;/TableIndex&gt;&lt;TableIndex row=&quot;2&quot; col=&quot;3&quot;&gt;&lt;linesCount val=&quot;1&quot;/&gt;&lt;lineCharCount val=&quot;38&quot;/&gt;&lt;/TableIndex&gt;&lt;TableIndex row=&quot;3&quot; col=&quot;1&quot;&gt;&lt;linesCount val=&quot;1&quot;/&gt;&lt;lineCharCount val=&quot;1&quot;/&gt;&lt;/TableIndex&gt;&lt;TableIndex row=&quot;3&quot; col=&quot;2&quot;&gt;&lt;linesCount val=&quot;1&quot;/&gt;&lt;lineCharCount val=&quot;14&quot;/&gt;&lt;/TableIndex&gt;&lt;TableIndex row=&quot;3&quot; col=&quot;3&quot;&gt;&lt;linesCount val=&quot;1&quot;/&gt;&lt;lineCharCount val=&quot;36&quot;/&gt;&lt;/TableIndex&gt;&lt;TableIndex row=&quot;4&quot; col=&quot;1&quot;&gt;&lt;linesCount val=&quot;1&quot;/&gt;&lt;lineCharCount val=&quot;1&quot;/&gt;&lt;/TableIndex&gt;&lt;TableIndex row=&quot;4&quot; col=&quot;2&quot;&gt;&lt;linesCount val=&quot;1&quot;/&gt;&lt;lineCharCount val=&quot;13&quot;/&gt;&lt;/TableIndex&gt;&lt;TableIndex row=&quot;4&quot; col=&quot;3&quot;&gt;&lt;linesCount val=&quot;1&quot;/&gt;&lt;lineCharCount val=&quot;28&quot;/&gt;&lt;/TableIndex&gt;&lt;TableIndex row=&quot;5&quot; col=&quot;1&quot;&gt;&lt;linesCount val=&quot;1&quot;/&gt;&lt;lineCharCount val=&quot;1&quot;/&gt;&lt;/TableIndex&gt;&lt;TableIndex row=&quot;5&quot; col=&quot;2&quot;&gt;&lt;linesCount val=&quot;1&quot;/&gt;&lt;lineCharCount val=&quot;12&quot;/&gt;&lt;/TableIndex&gt;&lt;TableIndex row=&quot;5&quot; col=&quot;3&quot;&gt;&lt;linesCount val=&quot;1&quot;/&gt;&lt;lineCharCount val=&quot;29&quot;/&gt;&lt;/TableIndex&gt;&lt;TableIndex row=&quot;6&quot; col=&quot;1&quot;&gt;&lt;linesCount val=&quot;1&quot;/&gt;&lt;lineCharCount val=&quot;1&quot;/&gt;&lt;/TableIndex&gt;&lt;TableIndex row=&quot;6&quot; col=&quot;2&quot;&gt;&lt;linesCount val=&quot;1&quot;/&gt;&lt;lineCharCount val=&quot;20&quot;/&gt;&lt;/TableIndex&gt;&lt;TableIndex row=&quot;6&quot; col=&quot;3&quot;&gt;&lt;linesCount val=&quot;1&quot;/&gt;&lt;lineCharCount val=&quot;45&quot;/&gt;&lt;/TableIndex&gt;&lt;TableIndex row=&quot;7&quot; col=&quot;1&quot;&gt;&lt;linesCount val=&quot;1&quot;/&gt;&lt;lineCharCount val=&quot;3&quot;/&gt;&lt;/TableIndex&gt;&lt;TableIndex row=&quot;7&quot; col=&quot;2&quot;&gt;&lt;linesCount val=&quot;1&quot;/&gt;&lt;lineCharCount val=&quot;24&quot;/&gt;&lt;/TableIndex&gt;&lt;TableIndex row=&quot;7&quot; col=&quot;3&quot;&gt;&lt;linesCount val=&quot;1&quot;/&gt;&lt;lineCharCount val=&quot;64&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TableIndex row=&quot;1&quot; col=&quot;2&quot;&gt;&lt;linesCount val=&quot;1&quot;/&gt;&lt;lineCharCount val=&quot;5&quot;/&gt;&lt;/TableIndex&gt;&lt;TableIndex row=&quot;1&quot; col=&quot;3&quot;&gt;&lt;linesCount val=&quot;3&quot;/&gt;&lt;lineCharCount val=&quot;7&quot;/&gt;&lt;lineCharCount val=&quot;11&quot;/&gt;&lt;lineCharCount val=&quot;5&quot;/&gt;&lt;/TableIndex&gt;&lt;TableIndex row=&quot;1&quot; col=&quot;4&quot;&gt;&lt;linesCount val=&quot;1&quot;/&gt;&lt;lineCharCount val=&quot;8&quot;/&gt;&lt;/TableIndex&gt;&lt;TableIndex row=&quot;2&quot; col=&quot;1&quot;&gt;&lt;linesCount val=&quot;1&quot;/&gt;&lt;lineCharCount val=&quot;2&quot;/&gt;&lt;/TableIndex&gt;&lt;TableIndex row=&quot;2&quot; col=&quot;2&quot;&gt;&lt;linesCount val=&quot;1&quot;/&gt;&lt;lineCharCount val=&quot;5&quot;/&gt;&lt;/TableIndex&gt;&lt;TableIndex row=&quot;2&quot; col=&quot;3&quot;&gt;&lt;linesCount val=&quot;1&quot;/&gt;&lt;lineCharCount val=&quot;4&quot;/&gt;&lt;/TableIndex&gt;&lt;TableIndex row=&quot;2&quot; col=&quot;4&quot;&gt;&lt;linesCount val=&quot;2&quot;/&gt;&lt;lineCharCount val=&quot;50&quot;/&gt;&lt;lineCharCount val=&quot;12&quot;/&gt;&lt;/TableIndex&gt;&lt;TableIndex row=&quot;3&quot; col=&quot;1&quot;&gt;&lt;linesCount val=&quot;1&quot;/&gt;&lt;lineCharCount val=&quot;2&quot;/&gt;&lt;/TableIndex&gt;&lt;TableIndex row=&quot;3&quot; col=&quot;2&quot;&gt;&lt;linesCount val=&quot;1&quot;/&gt;&lt;lineCharCount val=&quot;5&quot;/&gt;&lt;/TableIndex&gt;&lt;TableIndex row=&quot;3&quot; col=&quot;3&quot;&gt;&lt;linesCount val=&quot;1&quot;/&gt;&lt;lineCharCount val=&quot;4&quot;/&gt;&lt;/TableIndex&gt;&lt;TableIndex row=&quot;3&quot; col=&quot;4&quot;&gt;&lt;linesCount val=&quot;2&quot;/&gt;&lt;lineCharCount val=&quot;51&quot;/&gt;&lt;lineCharCount val=&quot;12&quot;/&gt;&lt;/TableIndex&gt;&lt;TableIndex row=&quot;4&quot; col=&quot;1&quot;&gt;&lt;linesCount val=&quot;1&quot;/&gt;&lt;lineCharCount val=&quot;2&quot;/&gt;&lt;/TableIndex&gt;&lt;TableIndex row=&quot;4&quot; col=&quot;2&quot;&gt;&lt;linesCount val=&quot;1&quot;/&gt;&lt;lineCharCount val=&quot;5&quot;/&gt;&lt;/TableIndex&gt;&lt;TableIndex row=&quot;4&quot; col=&quot;3&quot;&gt;&lt;linesCount val=&quot;1&quot;/&gt;&lt;lineCharCount val=&quot;4&quot;/&gt;&lt;/TableIndex&gt;&lt;TableIndex row=&quot;4&quot; col=&quot;4&quot;&gt;&lt;linesCount val=&quot;2&quot;/&gt;&lt;lineCharCount val=&quot;51&quot;/&gt;&lt;lineCharCount val=&quot;12&quot;/&gt;&lt;/TableIndex&gt;&lt;TableIndex row=&quot;5&quot; col=&quot;1&quot;&gt;&lt;linesCount val=&quot;1&quot;/&gt;&lt;lineCharCount val=&quot;2&quot;/&gt;&lt;/TableIndex&gt;&lt;TableIndex row=&quot;5&quot; col=&quot;2&quot;&gt;&lt;linesCount val=&quot;1&quot;/&gt;&lt;lineCharCount val=&quot;5&quot;/&gt;&lt;/TableIndex&gt;&lt;TableIndex row=&quot;5&quot; col=&quot;3&quot;&gt;&lt;linesCount val=&quot;1&quot;/&gt;&lt;lineCharCount val=&quot;4&quot;/&gt;&lt;/TableIndex&gt;&lt;TableIndex row=&quot;5&quot; col=&quot;4&quot;&gt;&lt;linesCount val=&quot;2&quot;/&gt;&lt;lineCharCount val=&quot;47&quot;/&gt;&lt;lineCharCount val=&quot;12&quot;/&gt;&lt;/TableIndex&gt;&lt;TableIndex row=&quot;6&quot; col=&quot;1&quot;&gt;&lt;linesCount val=&quot;1&quot;/&gt;&lt;lineCharCount val=&quot;2&quot;/&gt;&lt;/TableIndex&gt;&lt;TableIndex row=&quot;6&quot; col=&quot;2&quot;&gt;&lt;linesCount val=&quot;1&quot;/&gt;&lt;lineCharCount val=&quot;5&quot;/&gt;&lt;/TableIndex&gt;&lt;TableIndex row=&quot;6&quot; col=&quot;3&quot;&gt;&lt;linesCount val=&quot;1&quot;/&gt;&lt;lineCharCount val=&quot;4&quot;/&gt;&lt;/TableIndex&gt;&lt;TableIndex row=&quot;6&quot; col=&quot;4&quot;&gt;&lt;linesCount val=&quot;2&quot;/&gt;&lt;lineCharCount val=&quot;53&quot;/&gt;&lt;lineCharCount val=&quot;36&quot;/&gt;&lt;/TableIndex&gt;&lt;/ShapeTextInfo&gt;"/>
</p:tagLst>
</file>

<file path=ppt/theme/theme1.xml><?xml version="1.0" encoding="utf-8"?>
<a:theme xmlns:a="http://schemas.openxmlformats.org/drawingml/2006/main" name="m62-dots">
  <a:themeElements>
    <a:clrScheme name="m62-dots 13">
      <a:dk1>
        <a:srgbClr val="003300"/>
      </a:dk1>
      <a:lt1>
        <a:srgbClr val="FFFFFF"/>
      </a:lt1>
      <a:dk2>
        <a:srgbClr val="FFFFFF"/>
      </a:dk2>
      <a:lt2>
        <a:srgbClr val="808080"/>
      </a:lt2>
      <a:accent1>
        <a:srgbClr val="239BA6"/>
      </a:accent1>
      <a:accent2>
        <a:srgbClr val="1F5126"/>
      </a:accent2>
      <a:accent3>
        <a:srgbClr val="FFFFFF"/>
      </a:accent3>
      <a:accent4>
        <a:srgbClr val="002A00"/>
      </a:accent4>
      <a:accent5>
        <a:srgbClr val="ACCBD0"/>
      </a:accent5>
      <a:accent6>
        <a:srgbClr val="1B4921"/>
      </a:accent6>
      <a:hlink>
        <a:srgbClr val="559085"/>
      </a:hlink>
      <a:folHlink>
        <a:srgbClr val="99CC00"/>
      </a:folHlink>
    </a:clrScheme>
    <a:fontScheme name="m62-dots">
      <a:majorFont>
        <a:latin typeface="Arial Narrow"/>
        <a:ea typeface=""/>
        <a:cs typeface=""/>
      </a:majorFont>
      <a:minorFont>
        <a:latin typeface="Arial Narrow"/>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62-do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62-do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62-do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62-do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62-do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62-do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62-do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62-do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62-do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62-do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62-do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62-do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62-dots 13">
        <a:dk1>
          <a:srgbClr val="003300"/>
        </a:dk1>
        <a:lt1>
          <a:srgbClr val="FFFFFF"/>
        </a:lt1>
        <a:dk2>
          <a:srgbClr val="FFFFFF"/>
        </a:dk2>
        <a:lt2>
          <a:srgbClr val="808080"/>
        </a:lt2>
        <a:accent1>
          <a:srgbClr val="239BA6"/>
        </a:accent1>
        <a:accent2>
          <a:srgbClr val="1F5126"/>
        </a:accent2>
        <a:accent3>
          <a:srgbClr val="FFFFFF"/>
        </a:accent3>
        <a:accent4>
          <a:srgbClr val="002A00"/>
        </a:accent4>
        <a:accent5>
          <a:srgbClr val="ACCBD0"/>
        </a:accent5>
        <a:accent6>
          <a:srgbClr val="1B4921"/>
        </a:accent6>
        <a:hlink>
          <a:srgbClr val="559085"/>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s not the design of your template">
  <a:themeElements>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fontScheme name="1_It’s not the design of your template">
      <a:majorFont>
        <a:latin typeface="Neo Sans"/>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t’s not the design of your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s not the design of your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s not the design of your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s not the design of your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s not the design of your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s not the design of your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s not the design of your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s not the design of your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s not the design of your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s not the design of your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s not the design of your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s not the design of your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m62-dots</Template>
  <TotalTime>2184</TotalTime>
  <Words>3071</Words>
  <Application>Microsoft Office PowerPoint</Application>
  <PresentationFormat>Ekran Gösterisi (4:3)</PresentationFormat>
  <Paragraphs>466</Paragraphs>
  <Slides>62</Slides>
  <Notes>0</Notes>
  <HiddenSlides>0</HiddenSlides>
  <MMClips>0</MMClips>
  <ScaleCrop>false</ScaleCrop>
  <HeadingPairs>
    <vt:vector size="4" baseType="variant">
      <vt:variant>
        <vt:lpstr>Tema</vt:lpstr>
      </vt:variant>
      <vt:variant>
        <vt:i4>2</vt:i4>
      </vt:variant>
      <vt:variant>
        <vt:lpstr>Slayt Başlıkları</vt:lpstr>
      </vt:variant>
      <vt:variant>
        <vt:i4>62</vt:i4>
      </vt:variant>
    </vt:vector>
  </HeadingPairs>
  <TitlesOfParts>
    <vt:vector size="64" baseType="lpstr">
      <vt:lpstr>m62-dots</vt:lpstr>
      <vt:lpstr>1_It’s not the design of your template</vt:lpstr>
      <vt:lpstr>BSM447 – MOBİL UYGULAMA GELİŞTİRME</vt:lpstr>
      <vt:lpstr>Java Programlama Dili</vt:lpstr>
      <vt:lpstr>Java Programlama Dili</vt:lpstr>
      <vt:lpstr>Java Programlama Dili</vt:lpstr>
      <vt:lpstr>Java Geliştirme Seti</vt:lpstr>
      <vt:lpstr>Java Programının Çalıştırılması</vt:lpstr>
      <vt:lpstr>Java JDK’ sının kurulumu</vt:lpstr>
      <vt:lpstr>Java JDK’ sının kurulumu</vt:lpstr>
      <vt:lpstr>Java JDK’ sının kurulumu</vt:lpstr>
      <vt:lpstr>Eclipse kurulumu</vt:lpstr>
      <vt:lpstr>Eclipse kurulumu</vt:lpstr>
      <vt:lpstr>Eclipse kurulumu</vt:lpstr>
      <vt:lpstr>Eclipse kurulumu</vt:lpstr>
      <vt:lpstr>Eclipse kurulumu</vt:lpstr>
      <vt:lpstr>Eclipse kurulumu</vt:lpstr>
      <vt:lpstr>Eclipse kurulumu</vt:lpstr>
      <vt:lpstr>JAVA Programlama Dili Genel Yapısı</vt:lpstr>
      <vt:lpstr>JAVA Programlama Dili Genel Yapısı</vt:lpstr>
      <vt:lpstr>Tanımlamalar</vt:lpstr>
      <vt:lpstr>Ayırıcılar</vt:lpstr>
      <vt:lpstr>Değişkenler</vt:lpstr>
      <vt:lpstr>Veri Türleri</vt:lpstr>
      <vt:lpstr>Tamsayılar</vt:lpstr>
      <vt:lpstr>Ondalık Sayılar</vt:lpstr>
      <vt:lpstr>Karakterler</vt:lpstr>
      <vt:lpstr>Boolean</vt:lpstr>
      <vt:lpstr>İfadeler</vt:lpstr>
      <vt:lpstr>Operatörler</vt:lpstr>
      <vt:lpstr>Aritmetiksel Operatörler</vt:lpstr>
      <vt:lpstr>Karşılaştırma Operatörleri</vt:lpstr>
      <vt:lpstr>Mantıksal Operatörler</vt:lpstr>
      <vt:lpstr>Artırma Azaltma Operatörleri</vt:lpstr>
      <vt:lpstr>Atama Operatörü</vt:lpstr>
      <vt:lpstr>Atama Operatörü</vt:lpstr>
      <vt:lpstr>Aritmetik İşlemli Atama Operatörleri</vt:lpstr>
      <vt:lpstr>Çıkış İşlemi</vt:lpstr>
      <vt:lpstr>Giriş İşlemi</vt:lpstr>
      <vt:lpstr>Diziler</vt:lpstr>
      <vt:lpstr>Diziler</vt:lpstr>
      <vt:lpstr>Karar Yapıları</vt:lpstr>
      <vt:lpstr>Doğru Yanlış Karar Yapısı</vt:lpstr>
      <vt:lpstr>Tek Alternatifli Karar Yapısı</vt:lpstr>
      <vt:lpstr>İki Alternatifli Karar Yapısı</vt:lpstr>
      <vt:lpstr>İki Alternatifli Karar Yapısı</vt:lpstr>
      <vt:lpstr>Çok Alternatifli Karar Yapısı</vt:lpstr>
      <vt:lpstr>Çok Alternatifli Karar Yapısı</vt:lpstr>
      <vt:lpstr>Çok Alternatifli Karar Yapısı</vt:lpstr>
      <vt:lpstr>Çok Alternatifli Karar Yapısı</vt:lpstr>
      <vt:lpstr>Döngü Yapıları</vt:lpstr>
      <vt:lpstr>Sayaçlı Döngü Yapıları</vt:lpstr>
      <vt:lpstr>Sayaçlı Döngü Yapıları</vt:lpstr>
      <vt:lpstr>Koşullu Döngü Yapıları</vt:lpstr>
      <vt:lpstr>Koşulun başta olduğu</vt:lpstr>
      <vt:lpstr>Koşulun sonda olduğu</vt:lpstr>
      <vt:lpstr>Nesneye Yönelik Programlama</vt:lpstr>
      <vt:lpstr>Nesne</vt:lpstr>
      <vt:lpstr>Sınıf</vt:lpstr>
      <vt:lpstr>Tanımlayıcılar</vt:lpstr>
      <vt:lpstr>Sınıfın Oluşturulması</vt:lpstr>
      <vt:lpstr>Nesne Tanımlanması</vt:lpstr>
      <vt:lpstr>Nesne Tanımlanması</vt:lpstr>
      <vt:lpstr>Miras Alma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Hp</dc:creator>
  <cp:lastModifiedBy>Admin</cp:lastModifiedBy>
  <cp:revision>287</cp:revision>
  <dcterms:created xsi:type="dcterms:W3CDTF">2013-09-21T15:44:56Z</dcterms:created>
  <dcterms:modified xsi:type="dcterms:W3CDTF">2016-10-08T16:28:55Z</dcterms:modified>
</cp:coreProperties>
</file>