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7"/>
  </p:notesMasterIdLst>
  <p:sldIdLst>
    <p:sldId id="257" r:id="rId3"/>
    <p:sldId id="407" r:id="rId4"/>
    <p:sldId id="408" r:id="rId5"/>
    <p:sldId id="409"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Lst>
  <p:sldSz cx="9144000" cy="6858000" type="screen4x3"/>
  <p:notesSz cx="6858000" cy="9144000"/>
  <p:custDataLst>
    <p:tags r:id="rId28"/>
  </p:custDataLst>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Orta Stil 3 - Vurgu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Orta Stil 1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Açık Stil 2 - Vurgu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GB" altLang="tr-TR"/>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ltLang="tr-TR"/>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tr-TR" smtClean="0"/>
              <a:t>Click to edit Master text styles</a:t>
            </a:r>
          </a:p>
          <a:p>
            <a:pPr lvl="1"/>
            <a:r>
              <a:rPr lang="en-GB" altLang="tr-TR" smtClean="0"/>
              <a:t>Second level</a:t>
            </a:r>
          </a:p>
          <a:p>
            <a:pPr lvl="2"/>
            <a:r>
              <a:rPr lang="en-GB" altLang="tr-TR" smtClean="0"/>
              <a:t>Third level</a:t>
            </a:r>
          </a:p>
          <a:p>
            <a:pPr lvl="3"/>
            <a:r>
              <a:rPr lang="en-GB" altLang="tr-TR" smtClean="0"/>
              <a:t>Fourth level</a:t>
            </a:r>
          </a:p>
          <a:p>
            <a:pPr lvl="4"/>
            <a:r>
              <a:rPr lang="en-GB" altLang="tr-TR"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GB" altLang="tr-T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D6841615-2ABA-4596-AE3F-83940D3A63DD}" type="slidenum">
              <a:rPr lang="en-GB" altLang="tr-TR"/>
              <a:pPr/>
              <a:t>‹#›</a:t>
            </a:fld>
            <a:endParaRPr lang="en-GB" altLang="tr-TR"/>
          </a:p>
        </p:txBody>
      </p:sp>
    </p:spTree>
    <p:extLst>
      <p:ext uri="{BB962C8B-B14F-4D97-AF65-F5344CB8AC3E}">
        <p14:creationId xmlns:p14="http://schemas.microsoft.com/office/powerpoint/2010/main" val="4539500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Başlık Slaydı">
    <p:spTree>
      <p:nvGrpSpPr>
        <p:cNvPr id="1" name=""/>
        <p:cNvGrpSpPr/>
        <p:nvPr/>
      </p:nvGrpSpPr>
      <p:grpSpPr>
        <a:xfrm>
          <a:off x="0" y="0"/>
          <a:ext cx="0" cy="0"/>
          <a:chOff x="0" y="0"/>
          <a:chExt cx="0" cy="0"/>
        </a:xfrm>
      </p:grpSpPr>
      <p:pic>
        <p:nvPicPr>
          <p:cNvPr id="3080" name="Picture 8" descr="Te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1692275" y="2538413"/>
            <a:ext cx="6407150" cy="890587"/>
          </a:xfrm>
        </p:spPr>
        <p:txBody>
          <a:bodyPr/>
          <a:lstStyle>
            <a:lvl1pPr>
              <a:defRPr/>
            </a:lvl1pPr>
          </a:lstStyle>
          <a:p>
            <a:pPr lvl="0"/>
            <a:r>
              <a:rPr lang="tr-TR" altLang="tr-TR" noProof="0" smtClean="0"/>
              <a:t>Asıl başlık stili için tıklatın</a:t>
            </a:r>
            <a:endParaRPr lang="en-GB" altLang="tr-TR" noProof="0" smtClean="0"/>
          </a:p>
        </p:txBody>
      </p:sp>
      <p:sp>
        <p:nvSpPr>
          <p:cNvPr id="3076" name="Rectangle 4"/>
          <p:cNvSpPr>
            <a:spLocks noGrp="1" noChangeArrowheads="1"/>
          </p:cNvSpPr>
          <p:nvPr>
            <p:ph type="subTitle" idx="1"/>
          </p:nvPr>
        </p:nvSpPr>
        <p:spPr>
          <a:xfrm>
            <a:off x="1692275" y="3402013"/>
            <a:ext cx="6400800" cy="792162"/>
          </a:xfrm>
        </p:spPr>
        <p:txBody>
          <a:bodyPr anchor="ctr"/>
          <a:lstStyle>
            <a:lvl1pPr marL="0" indent="0">
              <a:defRPr i="1">
                <a:solidFill>
                  <a:schemeClr val="bg1"/>
                </a:solidFill>
              </a:defRPr>
            </a:lvl1pPr>
          </a:lstStyle>
          <a:p>
            <a:pPr lvl="0"/>
            <a:r>
              <a:rPr lang="tr-TR" altLang="tr-TR" noProof="0" smtClean="0"/>
              <a:t>Asıl alt başlık stilini düzenlemek için tıklatın</a:t>
            </a:r>
            <a:endParaRPr lang="en-GB" altLang="tr-TR" noProof="0" smtClean="0"/>
          </a:p>
        </p:txBody>
      </p:sp>
      <p:sp>
        <p:nvSpPr>
          <p:cNvPr id="3077" name="Rectangle 5"/>
          <p:cNvSpPr>
            <a:spLocks noGrp="1" noChangeArrowheads="1"/>
          </p:cNvSpPr>
          <p:nvPr>
            <p:ph type="dt" sz="half" idx="2"/>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endParaRPr lang="en-GB" altLang="tr-TR"/>
          </a:p>
        </p:txBody>
      </p:sp>
      <p:sp>
        <p:nvSpPr>
          <p:cNvPr id="3078" name="Rectangle 6"/>
          <p:cNvSpPr>
            <a:spLocks noGrp="1" noChangeArrowheads="1"/>
          </p:cNvSpPr>
          <p:nvPr>
            <p:ph type="ftr" sz="quarter" idx="3"/>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endParaRPr lang="en-GB" altLang="tr-TR"/>
          </a:p>
        </p:txBody>
      </p:sp>
      <p:sp>
        <p:nvSpPr>
          <p:cNvPr id="3079" name="Rectangle 7"/>
          <p:cNvSpPr>
            <a:spLocks noGrp="1" noChangeArrowheads="1"/>
          </p:cNvSpPr>
          <p:nvPr>
            <p:ph type="sldNum" sz="quarter" idx="4"/>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fld id="{D4CAE41E-AA23-4B77-A6E0-E9D0A1E3A420}" type="slidenum">
              <a:rPr lang="en-GB" altLang="tr-TR"/>
              <a:pPr/>
              <a:t>‹#›</a:t>
            </a:fld>
            <a:endParaRPr lang="en-GB" altLang="tr-T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076">
                                            <p:txEl>
                                              <p:pRg st="0" end="0"/>
                                            </p:txEl>
                                          </p:spTgt>
                                        </p:tgtEl>
                                        <p:attrNameLst>
                                          <p:attrName>style.visibility</p:attrName>
                                        </p:attrNameLst>
                                      </p:cBhvr>
                                      <p:to>
                                        <p:strVal val="visible"/>
                                      </p:to>
                                    </p:set>
                                    <p:animEffect transition="in" filter="wipe(right)">
                                      <p:cBhvr>
                                        <p:cTn id="10" dur="500"/>
                                        <p:tgtEl>
                                          <p:spTgt spid="30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build="p">
        <p:tmplLst>
          <p:tmpl lvl="1">
            <p:tnLst>
              <p:par>
                <p:cTn presetID="22" presetClass="entr" presetSubtype="2" fill="hold" nodeType="withEffect">
                  <p:stCondLst>
                    <p:cond delay="0"/>
                  </p:stCondLst>
                  <p:childTnLst>
                    <p:set>
                      <p:cBhvr>
                        <p:cTn dur="1" fill="hold">
                          <p:stCondLst>
                            <p:cond delay="0"/>
                          </p:stCondLst>
                        </p:cTn>
                        <p:tgtEl>
                          <p:spTgt spid="3076"/>
                        </p:tgtEl>
                        <p:attrNameLst>
                          <p:attrName>style.visibility</p:attrName>
                        </p:attrNameLst>
                      </p:cBhvr>
                      <p:to>
                        <p:strVal val="visible"/>
                      </p:to>
                    </p:set>
                    <p:animEffect transition="in" filter="wipe(right)">
                      <p:cBhvr>
                        <p:cTn dur="500"/>
                        <p:tgtEl>
                          <p:spTgt spid="307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9A14119A-278C-400D-80E9-64AFCA1DF72A}" type="slidenum">
              <a:rPr lang="en-GB" altLang="tr-TR"/>
              <a:pPr/>
              <a:t>‹#›</a:t>
            </a:fld>
            <a:endParaRPr lang="en-GB" altLang="tr-TR"/>
          </a:p>
        </p:txBody>
      </p:sp>
    </p:spTree>
    <p:extLst>
      <p:ext uri="{BB962C8B-B14F-4D97-AF65-F5344CB8AC3E}">
        <p14:creationId xmlns:p14="http://schemas.microsoft.com/office/powerpoint/2010/main" val="47651665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65113"/>
            <a:ext cx="2057400" cy="5602287"/>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65113"/>
            <a:ext cx="6019800" cy="560228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36D713ED-713E-4963-B9C4-19E59CF87FB1}" type="slidenum">
              <a:rPr lang="en-GB" altLang="tr-TR"/>
              <a:pPr/>
              <a:t>‹#›</a:t>
            </a:fld>
            <a:endParaRPr lang="en-GB" altLang="tr-TR"/>
          </a:p>
        </p:txBody>
      </p:sp>
    </p:spTree>
    <p:extLst>
      <p:ext uri="{BB962C8B-B14F-4D97-AF65-F5344CB8AC3E}">
        <p14:creationId xmlns:p14="http://schemas.microsoft.com/office/powerpoint/2010/main" val="292555422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a:prstGeom prst="rect">
            <a:avLst/>
          </a:prstGeo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Tree>
    <p:extLst>
      <p:ext uri="{BB962C8B-B14F-4D97-AF65-F5344CB8AC3E}">
        <p14:creationId xmlns:p14="http://schemas.microsoft.com/office/powerpoint/2010/main" val="93406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İçerik Yer Tutucusu 2"/>
          <p:cNvSpPr>
            <a:spLocks noGrp="1"/>
          </p:cNvSpPr>
          <p:nvPr>
            <p:ph idx="1"/>
          </p:nvPr>
        </p:nvSpPr>
        <p:spPr>
          <a:xfrm>
            <a:off x="457200" y="1600200"/>
            <a:ext cx="8229600" cy="4525963"/>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409364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Tree>
    <p:extLst>
      <p:ext uri="{BB962C8B-B14F-4D97-AF65-F5344CB8AC3E}">
        <p14:creationId xmlns:p14="http://schemas.microsoft.com/office/powerpoint/2010/main" val="225286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63124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731650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Tree>
    <p:extLst>
      <p:ext uri="{BB962C8B-B14F-4D97-AF65-F5344CB8AC3E}">
        <p14:creationId xmlns:p14="http://schemas.microsoft.com/office/powerpoint/2010/main" val="959666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231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a:prstGeom prst="rect">
            <a:avLst/>
          </a:prstGeo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extLst>
      <p:ext uri="{BB962C8B-B14F-4D97-AF65-F5344CB8AC3E}">
        <p14:creationId xmlns:p14="http://schemas.microsoft.com/office/powerpoint/2010/main" val="427459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834736F6-E8A3-4027-8256-1553124FC818}" type="slidenum">
              <a:rPr lang="en-GB" altLang="tr-TR"/>
              <a:pPr/>
              <a:t>‹#›</a:t>
            </a:fld>
            <a:endParaRPr lang="en-GB" altLang="tr-TR"/>
          </a:p>
        </p:txBody>
      </p:sp>
    </p:spTree>
    <p:extLst>
      <p:ext uri="{BB962C8B-B14F-4D97-AF65-F5344CB8AC3E}">
        <p14:creationId xmlns:p14="http://schemas.microsoft.com/office/powerpoint/2010/main" val="911808843"/>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a:prstGeom prst="rect">
            <a:avLst/>
          </a:prstGeo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extLst>
      <p:ext uri="{BB962C8B-B14F-4D97-AF65-F5344CB8AC3E}">
        <p14:creationId xmlns:p14="http://schemas.microsoft.com/office/powerpoint/2010/main" val="3360451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1600200"/>
            <a:ext cx="8229600" cy="4525963"/>
          </a:xfrm>
          <a:prstGeom prst="rect">
            <a:avLst/>
          </a:prstGeo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027070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a:prstGeom prst="rect">
            <a:avLst/>
          </a:prstGeo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a:prstGeom prst="rect">
            <a:avLst/>
          </a:prstGeo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01405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43747977-80FB-43E0-9F48-199C10B79448}" type="slidenum">
              <a:rPr lang="en-GB" altLang="tr-TR"/>
              <a:pPr/>
              <a:t>‹#›</a:t>
            </a:fld>
            <a:endParaRPr lang="en-GB" altLang="tr-TR"/>
          </a:p>
        </p:txBody>
      </p:sp>
    </p:spTree>
    <p:extLst>
      <p:ext uri="{BB962C8B-B14F-4D97-AF65-F5344CB8AC3E}">
        <p14:creationId xmlns:p14="http://schemas.microsoft.com/office/powerpoint/2010/main" val="92586634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0C301580-1227-43EB-B0D7-B2D34675BD5F}" type="slidenum">
              <a:rPr lang="en-GB" altLang="tr-TR"/>
              <a:pPr/>
              <a:t>‹#›</a:t>
            </a:fld>
            <a:endParaRPr lang="en-GB" altLang="tr-TR"/>
          </a:p>
        </p:txBody>
      </p:sp>
    </p:spTree>
    <p:extLst>
      <p:ext uri="{BB962C8B-B14F-4D97-AF65-F5344CB8AC3E}">
        <p14:creationId xmlns:p14="http://schemas.microsoft.com/office/powerpoint/2010/main" val="71836882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lvl1pPr>
              <a:defRPr/>
            </a:lvl1pPr>
          </a:lstStyle>
          <a:p>
            <a:endParaRPr lang="en-GB" altLang="tr-TR"/>
          </a:p>
        </p:txBody>
      </p:sp>
      <p:sp>
        <p:nvSpPr>
          <p:cNvPr id="8" name="Altbilgi Yer Tutucusu 7"/>
          <p:cNvSpPr>
            <a:spLocks noGrp="1"/>
          </p:cNvSpPr>
          <p:nvPr>
            <p:ph type="ftr" sz="quarter" idx="11"/>
          </p:nvPr>
        </p:nvSpPr>
        <p:spPr/>
        <p:txBody>
          <a:bodyPr/>
          <a:lstStyle>
            <a:lvl1pPr>
              <a:defRPr/>
            </a:lvl1pPr>
          </a:lstStyle>
          <a:p>
            <a:endParaRPr lang="en-GB" altLang="tr-TR"/>
          </a:p>
        </p:txBody>
      </p:sp>
      <p:sp>
        <p:nvSpPr>
          <p:cNvPr id="9" name="Slayt Numarası Yer Tutucusu 8"/>
          <p:cNvSpPr>
            <a:spLocks noGrp="1"/>
          </p:cNvSpPr>
          <p:nvPr>
            <p:ph type="sldNum" sz="quarter" idx="12"/>
          </p:nvPr>
        </p:nvSpPr>
        <p:spPr/>
        <p:txBody>
          <a:bodyPr/>
          <a:lstStyle>
            <a:lvl1pPr>
              <a:defRPr/>
            </a:lvl1pPr>
          </a:lstStyle>
          <a:p>
            <a:fld id="{DBBED82F-5FC0-4C5F-851F-089CB74B8B1A}" type="slidenum">
              <a:rPr lang="en-GB" altLang="tr-TR"/>
              <a:pPr/>
              <a:t>‹#›</a:t>
            </a:fld>
            <a:endParaRPr lang="en-GB" altLang="tr-TR"/>
          </a:p>
        </p:txBody>
      </p:sp>
    </p:spTree>
    <p:extLst>
      <p:ext uri="{BB962C8B-B14F-4D97-AF65-F5344CB8AC3E}">
        <p14:creationId xmlns:p14="http://schemas.microsoft.com/office/powerpoint/2010/main" val="192268174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lvl1pPr>
              <a:defRPr/>
            </a:lvl1pPr>
          </a:lstStyle>
          <a:p>
            <a:endParaRPr lang="en-GB" altLang="tr-TR"/>
          </a:p>
        </p:txBody>
      </p:sp>
      <p:sp>
        <p:nvSpPr>
          <p:cNvPr id="4" name="Altbilgi Yer Tutucusu 3"/>
          <p:cNvSpPr>
            <a:spLocks noGrp="1"/>
          </p:cNvSpPr>
          <p:nvPr>
            <p:ph type="ftr" sz="quarter" idx="11"/>
          </p:nvPr>
        </p:nvSpPr>
        <p:spPr/>
        <p:txBody>
          <a:bodyPr/>
          <a:lstStyle>
            <a:lvl1pPr>
              <a:defRPr/>
            </a:lvl1pPr>
          </a:lstStyle>
          <a:p>
            <a:endParaRPr lang="en-GB" altLang="tr-TR"/>
          </a:p>
        </p:txBody>
      </p:sp>
      <p:sp>
        <p:nvSpPr>
          <p:cNvPr id="5" name="Slayt Numarası Yer Tutucusu 4"/>
          <p:cNvSpPr>
            <a:spLocks noGrp="1"/>
          </p:cNvSpPr>
          <p:nvPr>
            <p:ph type="sldNum" sz="quarter" idx="12"/>
          </p:nvPr>
        </p:nvSpPr>
        <p:spPr/>
        <p:txBody>
          <a:bodyPr/>
          <a:lstStyle>
            <a:lvl1pPr>
              <a:defRPr/>
            </a:lvl1pPr>
          </a:lstStyle>
          <a:p>
            <a:fld id="{B6876C1D-0B95-4213-A266-2AC07A6D9B65}" type="slidenum">
              <a:rPr lang="en-GB" altLang="tr-TR"/>
              <a:pPr/>
              <a:t>‹#›</a:t>
            </a:fld>
            <a:endParaRPr lang="en-GB" altLang="tr-TR"/>
          </a:p>
        </p:txBody>
      </p:sp>
    </p:spTree>
    <p:extLst>
      <p:ext uri="{BB962C8B-B14F-4D97-AF65-F5344CB8AC3E}">
        <p14:creationId xmlns:p14="http://schemas.microsoft.com/office/powerpoint/2010/main" val="95012851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endParaRPr lang="en-GB" altLang="tr-TR"/>
          </a:p>
        </p:txBody>
      </p:sp>
      <p:sp>
        <p:nvSpPr>
          <p:cNvPr id="3" name="Altbilgi Yer Tutucusu 2"/>
          <p:cNvSpPr>
            <a:spLocks noGrp="1"/>
          </p:cNvSpPr>
          <p:nvPr>
            <p:ph type="ftr" sz="quarter" idx="11"/>
          </p:nvPr>
        </p:nvSpPr>
        <p:spPr/>
        <p:txBody>
          <a:bodyPr/>
          <a:lstStyle>
            <a:lvl1pPr>
              <a:defRPr/>
            </a:lvl1pPr>
          </a:lstStyle>
          <a:p>
            <a:endParaRPr lang="en-GB" altLang="tr-TR"/>
          </a:p>
        </p:txBody>
      </p:sp>
      <p:sp>
        <p:nvSpPr>
          <p:cNvPr id="4" name="Slayt Numarası Yer Tutucusu 3"/>
          <p:cNvSpPr>
            <a:spLocks noGrp="1"/>
          </p:cNvSpPr>
          <p:nvPr>
            <p:ph type="sldNum" sz="quarter" idx="12"/>
          </p:nvPr>
        </p:nvSpPr>
        <p:spPr/>
        <p:txBody>
          <a:bodyPr/>
          <a:lstStyle>
            <a:lvl1pPr>
              <a:defRPr/>
            </a:lvl1pPr>
          </a:lstStyle>
          <a:p>
            <a:fld id="{9E0CCE5E-42D8-4F7F-9574-1E0C6DFA88D2}" type="slidenum">
              <a:rPr lang="en-GB" altLang="tr-TR"/>
              <a:pPr/>
              <a:t>‹#›</a:t>
            </a:fld>
            <a:endParaRPr lang="en-GB" altLang="tr-TR"/>
          </a:p>
        </p:txBody>
      </p:sp>
    </p:spTree>
    <p:extLst>
      <p:ext uri="{BB962C8B-B14F-4D97-AF65-F5344CB8AC3E}">
        <p14:creationId xmlns:p14="http://schemas.microsoft.com/office/powerpoint/2010/main" val="3751501404"/>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64842402-9F72-406D-9247-05BFC003C03A}" type="slidenum">
              <a:rPr lang="en-GB" altLang="tr-TR"/>
              <a:pPr/>
              <a:t>‹#›</a:t>
            </a:fld>
            <a:endParaRPr lang="en-GB" altLang="tr-TR"/>
          </a:p>
        </p:txBody>
      </p:sp>
    </p:spTree>
    <p:extLst>
      <p:ext uri="{BB962C8B-B14F-4D97-AF65-F5344CB8AC3E}">
        <p14:creationId xmlns:p14="http://schemas.microsoft.com/office/powerpoint/2010/main" val="407009053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71931775-E9AA-4C88-82D5-FB9E497D8573}" type="slidenum">
              <a:rPr lang="en-GB" altLang="tr-TR"/>
              <a:pPr/>
              <a:t>‹#›</a:t>
            </a:fld>
            <a:endParaRPr lang="en-GB" altLang="tr-TR"/>
          </a:p>
        </p:txBody>
      </p:sp>
    </p:spTree>
    <p:extLst>
      <p:ext uri="{BB962C8B-B14F-4D97-AF65-F5344CB8AC3E}">
        <p14:creationId xmlns:p14="http://schemas.microsoft.com/office/powerpoint/2010/main" val="410077460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m62.net/" TargetMode="External"/><Relationship Id="rId18" Type="http://schemas.openxmlformats.org/officeDocument/2006/relationships/image" Target="../media/image5.png"/><Relationship Id="rId3" Type="http://schemas.openxmlformats.org/officeDocument/2006/relationships/slideLayout" Target="../slideLayouts/slideLayout14.xml"/><Relationship Id="rId21" Type="http://schemas.openxmlformats.org/officeDocument/2006/relationships/image" Target="../media/image7.pn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hyperlink" Target="http://www.m62.net/powerpoint-slides/" TargetMode="External"/><Relationship Id="rId2" Type="http://schemas.openxmlformats.org/officeDocument/2006/relationships/slideLayout" Target="../slideLayouts/slideLayout13.xml"/><Relationship Id="rId16" Type="http://schemas.openxmlformats.org/officeDocument/2006/relationships/image" Target="../media/image4.png"/><Relationship Id="rId20"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m62.net/presentation-theory/bullet-points-dont-work/beyond-bullet-points/" TargetMode="External"/><Relationship Id="rId10" Type="http://schemas.openxmlformats.org/officeDocument/2006/relationships/slideLayout" Target="../slideLayouts/slideLayout21.xml"/><Relationship Id="rId19" Type="http://schemas.openxmlformats.org/officeDocument/2006/relationships/hyperlink" Target="http://www.m62.net/powerpoint-training/" TargetMode="Externa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Te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457200" y="13414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tr-TR" smtClean="0"/>
              <a:t>Click to edit Master text styles</a:t>
            </a:r>
          </a:p>
          <a:p>
            <a:pPr lvl="1"/>
            <a:endParaRPr lang="en-GB" altLang="tr-TR" smtClean="0"/>
          </a:p>
        </p:txBody>
      </p:sp>
      <p:sp>
        <p:nvSpPr>
          <p:cNvPr id="1028" name="Rectangle 4"/>
          <p:cNvSpPr>
            <a:spLocks noGrp="1" noChangeArrowheads="1"/>
          </p:cNvSpPr>
          <p:nvPr>
            <p:ph type="dt" sz="half" idx="2"/>
          </p:nvPr>
        </p:nvSpPr>
        <p:spPr bwMode="auto">
          <a:xfrm>
            <a:off x="179388" y="6597650"/>
            <a:ext cx="2133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endParaRPr lang="en-GB" altLang="tr-TR"/>
          </a:p>
        </p:txBody>
      </p:sp>
      <p:sp>
        <p:nvSpPr>
          <p:cNvPr id="1029" name="Rectangle 5"/>
          <p:cNvSpPr>
            <a:spLocks noGrp="1" noChangeArrowheads="1"/>
          </p:cNvSpPr>
          <p:nvPr>
            <p:ph type="ftr" sz="quarter" idx="3"/>
          </p:nvPr>
        </p:nvSpPr>
        <p:spPr bwMode="auto">
          <a:xfrm>
            <a:off x="2411413" y="6597650"/>
            <a:ext cx="2895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endParaRPr lang="en-GB" altLang="tr-TR"/>
          </a:p>
        </p:txBody>
      </p:sp>
      <p:sp>
        <p:nvSpPr>
          <p:cNvPr id="1030" name="Rectangle 6"/>
          <p:cNvSpPr>
            <a:spLocks noGrp="1" noChangeArrowheads="1"/>
          </p:cNvSpPr>
          <p:nvPr>
            <p:ph type="sldNum" sz="quarter" idx="4"/>
          </p:nvPr>
        </p:nvSpPr>
        <p:spPr bwMode="auto">
          <a:xfrm>
            <a:off x="5435600" y="6597650"/>
            <a:ext cx="2133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fld id="{B68E733D-04F6-4C4A-A2A7-FCFBEB09DBCF}" type="slidenum">
              <a:rPr lang="en-GB" altLang="tr-TR"/>
              <a:pPr/>
              <a:t>‹#›</a:t>
            </a:fld>
            <a:endParaRPr lang="en-GB" altLang="tr-TR"/>
          </a:p>
        </p:txBody>
      </p:sp>
      <p:sp>
        <p:nvSpPr>
          <p:cNvPr id="1026" name="Rectangle 2"/>
          <p:cNvSpPr>
            <a:spLocks noGrp="1" noChangeArrowheads="1"/>
          </p:cNvSpPr>
          <p:nvPr>
            <p:ph type="title"/>
          </p:nvPr>
        </p:nvSpPr>
        <p:spPr bwMode="auto">
          <a:xfrm>
            <a:off x="457200" y="265113"/>
            <a:ext cx="82296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endParaRPr lang="en-GB"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strVal val="#ppt_w+.3"/>
                                          </p:val>
                                        </p:tav>
                                        <p:tav tm="100000">
                                          <p:val>
                                            <p:strVal val="#ppt_w"/>
                                          </p:val>
                                        </p:tav>
                                      </p:tavLst>
                                    </p:anim>
                                    <p:anim calcmode="lin" valueType="num">
                                      <p:cBhvr>
                                        <p:cTn id="8" dur="500" fill="hold"/>
                                        <p:tgtEl>
                                          <p:spTgt spid="1026"/>
                                        </p:tgtEl>
                                        <p:attrNameLst>
                                          <p:attrName>ppt_h</p:attrName>
                                        </p:attrNameLst>
                                      </p:cBhvr>
                                      <p:tavLst>
                                        <p:tav tm="0">
                                          <p:val>
                                            <p:strVal val="#ppt_h"/>
                                          </p:val>
                                        </p:tav>
                                        <p:tav tm="100000">
                                          <p:val>
                                            <p:strVal val="#ppt_h"/>
                                          </p:val>
                                        </p:tav>
                                      </p:tavLst>
                                    </p:anim>
                                    <p:animEffect transition="in" filter="fade">
                                      <p:cBhvr>
                                        <p:cTn id="9" dur="500"/>
                                        <p:tgtEl>
                                          <p:spTgt spid="10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27">
                                            <p:txEl>
                                              <p:pRg st="0" end="0"/>
                                            </p:txEl>
                                          </p:spTgt>
                                        </p:tgtEl>
                                        <p:attrNameLst>
                                          <p:attrName>style.visibility</p:attrName>
                                        </p:attrNameLst>
                                      </p:cBhvr>
                                      <p:to>
                                        <p:strVal val="visible"/>
                                      </p:to>
                                    </p:set>
                                    <p:animEffect transition="in" filter="wipe(left)">
                                      <p:cBhvr>
                                        <p:cTn id="14" dur="500"/>
                                        <p:tgtEl>
                                          <p:spTgt spid="1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down)">
                      <p:cBhvr>
                        <p:cTn dur="500"/>
                        <p:tgtEl>
                          <p:spTgt spid="1027"/>
                        </p:tgtEl>
                      </p:cBhvr>
                    </p:animEffect>
                  </p:childTnLst>
                </p:cTn>
              </p:par>
            </p:tnLst>
          </p:tmpl>
        </p:tmplLst>
      </p:bldP>
      <p:bldP spid="1026" grpId="0"/>
    </p:bldLst>
  </p:timing>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Arial Narrow" pitchFamily="34" charset="0"/>
        </a:defRPr>
      </a:lvl2pPr>
      <a:lvl3pPr algn="l" rtl="0" eaLnBrk="1" fontAlgn="base" hangingPunct="1">
        <a:spcBef>
          <a:spcPct val="0"/>
        </a:spcBef>
        <a:spcAft>
          <a:spcPct val="0"/>
        </a:spcAft>
        <a:defRPr sz="2400">
          <a:solidFill>
            <a:schemeClr val="tx2"/>
          </a:solidFill>
          <a:latin typeface="Arial Narrow" pitchFamily="34" charset="0"/>
        </a:defRPr>
      </a:lvl3pPr>
      <a:lvl4pPr algn="l" rtl="0" eaLnBrk="1" fontAlgn="base" hangingPunct="1">
        <a:spcBef>
          <a:spcPct val="0"/>
        </a:spcBef>
        <a:spcAft>
          <a:spcPct val="0"/>
        </a:spcAft>
        <a:defRPr sz="2400">
          <a:solidFill>
            <a:schemeClr val="tx2"/>
          </a:solidFill>
          <a:latin typeface="Arial Narrow" pitchFamily="34" charset="0"/>
        </a:defRPr>
      </a:lvl4pPr>
      <a:lvl5pPr algn="l" rtl="0" eaLnBrk="1" fontAlgn="base" hangingPunct="1">
        <a:spcBef>
          <a:spcPct val="0"/>
        </a:spcBef>
        <a:spcAft>
          <a:spcPct val="0"/>
        </a:spcAft>
        <a:defRPr sz="2400">
          <a:solidFill>
            <a:schemeClr val="tx2"/>
          </a:solidFill>
          <a:latin typeface="Arial Narrow" pitchFamily="34" charset="0"/>
        </a:defRPr>
      </a:lvl5pPr>
      <a:lvl6pPr marL="457200" algn="l" rtl="0" eaLnBrk="1" fontAlgn="base" hangingPunct="1">
        <a:spcBef>
          <a:spcPct val="0"/>
        </a:spcBef>
        <a:spcAft>
          <a:spcPct val="0"/>
        </a:spcAft>
        <a:defRPr sz="2400">
          <a:solidFill>
            <a:schemeClr val="tx2"/>
          </a:solidFill>
          <a:latin typeface="Arial Narrow" pitchFamily="34" charset="0"/>
        </a:defRPr>
      </a:lvl6pPr>
      <a:lvl7pPr marL="914400" algn="l" rtl="0" eaLnBrk="1" fontAlgn="base" hangingPunct="1">
        <a:spcBef>
          <a:spcPct val="0"/>
        </a:spcBef>
        <a:spcAft>
          <a:spcPct val="0"/>
        </a:spcAft>
        <a:defRPr sz="2400">
          <a:solidFill>
            <a:schemeClr val="tx2"/>
          </a:solidFill>
          <a:latin typeface="Arial Narrow" pitchFamily="34" charset="0"/>
        </a:defRPr>
      </a:lvl7pPr>
      <a:lvl8pPr marL="1371600" algn="l" rtl="0" eaLnBrk="1" fontAlgn="base" hangingPunct="1">
        <a:spcBef>
          <a:spcPct val="0"/>
        </a:spcBef>
        <a:spcAft>
          <a:spcPct val="0"/>
        </a:spcAft>
        <a:defRPr sz="2400">
          <a:solidFill>
            <a:schemeClr val="tx2"/>
          </a:solidFill>
          <a:latin typeface="Arial Narrow" pitchFamily="34" charset="0"/>
        </a:defRPr>
      </a:lvl8pPr>
      <a:lvl9pPr marL="1828800" algn="l" rtl="0" eaLnBrk="1" fontAlgn="base" hangingPunct="1">
        <a:spcBef>
          <a:spcPct val="0"/>
        </a:spcBef>
        <a:spcAft>
          <a:spcPct val="0"/>
        </a:spcAft>
        <a:defRPr sz="2400">
          <a:solidFill>
            <a:schemeClr val="tx2"/>
          </a:solidFill>
          <a:latin typeface="Arial Narrow" pitchFamily="34" charset="0"/>
        </a:defRPr>
      </a:lvl9pPr>
    </p:titleStyle>
    <p:body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42950" indent="-285750" algn="l" rtl="0" eaLnBrk="1" fontAlgn="base" hangingPunct="1">
        <a:spcBef>
          <a:spcPct val="20000"/>
        </a:spcBef>
        <a:spcAft>
          <a:spcPct val="0"/>
        </a:spcAft>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400">
          <a:solidFill>
            <a:schemeClr val="tx1"/>
          </a:solidFill>
          <a:latin typeface="Arial" charset="0"/>
        </a:defRPr>
      </a:lvl4pPr>
      <a:lvl5pPr marL="2057400" indent="-228600" algn="l" rtl="0" eaLnBrk="1" fontAlgn="base" hangingPunct="1">
        <a:spcBef>
          <a:spcPct val="20000"/>
        </a:spcBef>
        <a:spcAft>
          <a:spcPct val="0"/>
        </a:spcAft>
        <a:buChar char="»"/>
        <a:defRPr sz="2400">
          <a:solidFill>
            <a:schemeClr val="tx1"/>
          </a:solidFill>
          <a:latin typeface="Arial" charset="0"/>
        </a:defRPr>
      </a:lvl5pPr>
      <a:lvl6pPr marL="2514600" indent="-228600" algn="l" rtl="0" eaLnBrk="1" fontAlgn="base" hangingPunct="1">
        <a:spcBef>
          <a:spcPct val="20000"/>
        </a:spcBef>
        <a:spcAft>
          <a:spcPct val="0"/>
        </a:spcAft>
        <a:buChar char="»"/>
        <a:defRPr sz="2400">
          <a:solidFill>
            <a:schemeClr val="tx1"/>
          </a:solidFill>
          <a:latin typeface="Arial" charset="0"/>
        </a:defRPr>
      </a:lvl6pPr>
      <a:lvl7pPr marL="2971800" indent="-228600" algn="l" rtl="0" eaLnBrk="1" fontAlgn="base" hangingPunct="1">
        <a:spcBef>
          <a:spcPct val="20000"/>
        </a:spcBef>
        <a:spcAft>
          <a:spcPct val="0"/>
        </a:spcAft>
        <a:buChar char="»"/>
        <a:defRPr sz="2400">
          <a:solidFill>
            <a:schemeClr val="tx1"/>
          </a:solidFill>
          <a:latin typeface="Arial" charset="0"/>
        </a:defRPr>
      </a:lvl7pPr>
      <a:lvl8pPr marL="3429000" indent="-228600" algn="l" rtl="0" eaLnBrk="1" fontAlgn="base" hangingPunct="1">
        <a:spcBef>
          <a:spcPct val="20000"/>
        </a:spcBef>
        <a:spcAft>
          <a:spcPct val="0"/>
        </a:spcAft>
        <a:buChar char="»"/>
        <a:defRPr sz="2400">
          <a:solidFill>
            <a:schemeClr val="tx1"/>
          </a:solidFill>
          <a:latin typeface="Arial" charset="0"/>
        </a:defRPr>
      </a:lvl8pPr>
      <a:lvl9pPr marL="3886200" indent="-228600" algn="l" rtl="0" eaLnBrk="1" fontAlgn="base" hangingPunct="1">
        <a:spcBef>
          <a:spcPct val="20000"/>
        </a:spcBef>
        <a:spcAft>
          <a:spcPct val="0"/>
        </a:spcAft>
        <a:buChar char="»"/>
        <a:defRPr sz="2400">
          <a:solidFill>
            <a:schemeClr val="tx1"/>
          </a:solidFill>
          <a:latin typeface="Arial"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6858000"/>
          </a:xfrm>
          <a:prstGeom prst="rect">
            <a:avLst/>
          </a:prstGeom>
          <a:gradFill rotWithShape="1">
            <a:gsLst>
              <a:gs pos="0">
                <a:schemeClr val="bg1"/>
              </a:gs>
              <a:gs pos="100000">
                <a:srgbClr val="D9D9D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r-TR" altLang="tr-TR" sz="1800">
              <a:latin typeface="Arial" charset="0"/>
            </a:endParaRPr>
          </a:p>
        </p:txBody>
      </p:sp>
      <p:sp>
        <p:nvSpPr>
          <p:cNvPr id="12291" name="Rectangle 3"/>
          <p:cNvSpPr>
            <a:spLocks noChangeArrowheads="1"/>
          </p:cNvSpPr>
          <p:nvPr/>
        </p:nvSpPr>
        <p:spPr bwMode="auto">
          <a:xfrm>
            <a:off x="-93663" y="6453188"/>
            <a:ext cx="8532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a:r>
              <a:rPr lang="en-GB" altLang="tr-TR" sz="1200">
                <a:solidFill>
                  <a:srgbClr val="4D4D4D"/>
                </a:solidFill>
                <a:latin typeface="Neo Sans" pitchFamily="34" charset="0"/>
              </a:rPr>
              <a:t>m62 visualcommunications is the global leader in presentation effectiveness, from offices in the UK, USA, and Singapore</a:t>
            </a:r>
          </a:p>
        </p:txBody>
      </p:sp>
      <p:pic>
        <p:nvPicPr>
          <p:cNvPr id="12292" name="Picture 4" descr="m62-logo">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02650" y="6484938"/>
            <a:ext cx="38100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1">
            <a:hlinkClick r:id="rId15"/>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350" y="777875"/>
            <a:ext cx="2000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2">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338" y="2673350"/>
            <a:ext cx="2000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2295" name="Picture 7" descr="3">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7338" y="4568825"/>
            <a:ext cx="2000250" cy="1457325"/>
          </a:xfrm>
          <a:prstGeom prst="rect">
            <a:avLst/>
          </a:prstGeom>
          <a:noFill/>
          <a:extLst>
            <a:ext uri="{909E8E84-426E-40DD-AFC4-6F175D3DCCD1}">
              <a14:hiddenFill xmlns:a14="http://schemas.microsoft.com/office/drawing/2010/main">
                <a:solidFill>
                  <a:srgbClr val="FFFFFF"/>
                </a:solidFill>
              </a14:hiddenFill>
            </a:ext>
          </a:extLst>
        </p:spPr>
      </p:pic>
      <p:sp>
        <p:nvSpPr>
          <p:cNvPr id="12296" name="Text Box 8">
            <a:hlinkClick r:id="rId15"/>
          </p:cNvPr>
          <p:cNvSpPr txBox="1">
            <a:spLocks noChangeArrowheads="1"/>
          </p:cNvSpPr>
          <p:nvPr/>
        </p:nvSpPr>
        <p:spPr bwMode="auto">
          <a:xfrm>
            <a:off x="379413" y="2290763"/>
            <a:ext cx="163671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Beyond Bullet Points</a:t>
            </a:r>
          </a:p>
        </p:txBody>
      </p:sp>
      <p:sp>
        <p:nvSpPr>
          <p:cNvPr id="12297" name="Text Box 9">
            <a:hlinkClick r:id="rId17"/>
          </p:cNvPr>
          <p:cNvSpPr txBox="1">
            <a:spLocks noChangeArrowheads="1"/>
          </p:cNvSpPr>
          <p:nvPr/>
        </p:nvSpPr>
        <p:spPr bwMode="auto">
          <a:xfrm>
            <a:off x="379413" y="4189413"/>
            <a:ext cx="14176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PowerPoint Slides</a:t>
            </a:r>
          </a:p>
        </p:txBody>
      </p:sp>
      <p:sp>
        <p:nvSpPr>
          <p:cNvPr id="12298" name="Text Box 10">
            <a:hlinkClick r:id="rId19"/>
          </p:cNvPr>
          <p:cNvSpPr txBox="1">
            <a:spLocks noChangeArrowheads="1"/>
          </p:cNvSpPr>
          <p:nvPr/>
        </p:nvSpPr>
        <p:spPr bwMode="auto">
          <a:xfrm>
            <a:off x="379413" y="6084888"/>
            <a:ext cx="159861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PowerPoint Training</a:t>
            </a:r>
          </a:p>
        </p:txBody>
      </p:sp>
      <p:pic>
        <p:nvPicPr>
          <p:cNvPr id="12299" name="Picture 11" descr="b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20950" y="777875"/>
            <a:ext cx="6362700" cy="5248275"/>
          </a:xfrm>
          <a:prstGeom prst="rect">
            <a:avLst/>
          </a:prstGeom>
          <a:noFill/>
          <a:extLst>
            <a:ext uri="{909E8E84-426E-40DD-AFC4-6F175D3DCCD1}">
              <a14:hiddenFill xmlns:a14="http://schemas.microsoft.com/office/drawing/2010/main">
                <a:solidFill>
                  <a:srgbClr val="FFFFFF"/>
                </a:solidFill>
              </a14:hiddenFill>
            </a:ext>
          </a:extLst>
        </p:spPr>
      </p:pic>
      <p:sp>
        <p:nvSpPr>
          <p:cNvPr id="12300" name="Text Box 12"/>
          <p:cNvSpPr txBox="1">
            <a:spLocks noChangeArrowheads="1"/>
          </p:cNvSpPr>
          <p:nvPr/>
        </p:nvSpPr>
        <p:spPr bwMode="auto">
          <a:xfrm>
            <a:off x="28575" y="188913"/>
            <a:ext cx="9115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a:r>
              <a:rPr lang="en-GB" altLang="tr-TR" sz="2100">
                <a:solidFill>
                  <a:srgbClr val="333333"/>
                </a:solidFill>
                <a:latin typeface="Neo Sans" pitchFamily="34" charset="0"/>
              </a:rPr>
              <a:t>It’s not the </a:t>
            </a:r>
            <a:r>
              <a:rPr lang="en-GB" altLang="tr-TR" sz="2100" b="1">
                <a:solidFill>
                  <a:srgbClr val="333333"/>
                </a:solidFill>
                <a:latin typeface="Neo Sans" pitchFamily="34" charset="0"/>
              </a:rPr>
              <a:t>design</a:t>
            </a:r>
            <a:r>
              <a:rPr lang="en-GB" altLang="tr-TR" sz="2100">
                <a:solidFill>
                  <a:srgbClr val="333333"/>
                </a:solidFill>
                <a:latin typeface="Neo Sans" pitchFamily="34" charset="0"/>
              </a:rPr>
              <a:t> of your template, it’s what you </a:t>
            </a:r>
            <a:r>
              <a:rPr lang="en-GB" altLang="tr-TR" sz="2100" b="1">
                <a:solidFill>
                  <a:srgbClr val="333333"/>
                </a:solidFill>
                <a:latin typeface="Neo Sans" pitchFamily="34" charset="0"/>
              </a:rPr>
              <a:t>do with it</a:t>
            </a:r>
            <a:r>
              <a:rPr lang="en-GB" altLang="tr-TR" sz="2100">
                <a:solidFill>
                  <a:srgbClr val="333333"/>
                </a:solidFill>
                <a:latin typeface="Neo Sans" pitchFamily="34" charset="0"/>
              </a:rPr>
              <a:t> that counts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2000">
          <a:solidFill>
            <a:srgbClr val="333333"/>
          </a:solidFill>
          <a:latin typeface="+mj-lt"/>
          <a:ea typeface="+mj-ea"/>
          <a:cs typeface="+mj-cs"/>
        </a:defRPr>
      </a:lvl1pPr>
      <a:lvl2pPr algn="ctr" rtl="0" fontAlgn="base">
        <a:spcBef>
          <a:spcPct val="0"/>
        </a:spcBef>
        <a:spcAft>
          <a:spcPct val="0"/>
        </a:spcAft>
        <a:defRPr sz="2000">
          <a:solidFill>
            <a:srgbClr val="333333"/>
          </a:solidFill>
          <a:latin typeface="Neo Sans" pitchFamily="34" charset="0"/>
        </a:defRPr>
      </a:lvl2pPr>
      <a:lvl3pPr algn="ctr" rtl="0" fontAlgn="base">
        <a:spcBef>
          <a:spcPct val="0"/>
        </a:spcBef>
        <a:spcAft>
          <a:spcPct val="0"/>
        </a:spcAft>
        <a:defRPr sz="2000">
          <a:solidFill>
            <a:srgbClr val="333333"/>
          </a:solidFill>
          <a:latin typeface="Neo Sans" pitchFamily="34" charset="0"/>
        </a:defRPr>
      </a:lvl3pPr>
      <a:lvl4pPr algn="ctr" rtl="0" fontAlgn="base">
        <a:spcBef>
          <a:spcPct val="0"/>
        </a:spcBef>
        <a:spcAft>
          <a:spcPct val="0"/>
        </a:spcAft>
        <a:defRPr sz="2000">
          <a:solidFill>
            <a:srgbClr val="333333"/>
          </a:solidFill>
          <a:latin typeface="Neo Sans" pitchFamily="34" charset="0"/>
        </a:defRPr>
      </a:lvl4pPr>
      <a:lvl5pPr algn="ctr" rtl="0" fontAlgn="base">
        <a:spcBef>
          <a:spcPct val="0"/>
        </a:spcBef>
        <a:spcAft>
          <a:spcPct val="0"/>
        </a:spcAft>
        <a:defRPr sz="2000">
          <a:solidFill>
            <a:srgbClr val="333333"/>
          </a:solidFill>
          <a:latin typeface="Neo Sans" pitchFamily="34" charset="0"/>
        </a:defRPr>
      </a:lvl5pPr>
      <a:lvl6pPr marL="457200" algn="ctr" rtl="0" fontAlgn="base">
        <a:spcBef>
          <a:spcPct val="0"/>
        </a:spcBef>
        <a:spcAft>
          <a:spcPct val="0"/>
        </a:spcAft>
        <a:defRPr sz="2000">
          <a:solidFill>
            <a:srgbClr val="333333"/>
          </a:solidFill>
          <a:latin typeface="Neo Sans" pitchFamily="34" charset="0"/>
        </a:defRPr>
      </a:lvl6pPr>
      <a:lvl7pPr marL="914400" algn="ctr" rtl="0" fontAlgn="base">
        <a:spcBef>
          <a:spcPct val="0"/>
        </a:spcBef>
        <a:spcAft>
          <a:spcPct val="0"/>
        </a:spcAft>
        <a:defRPr sz="2000">
          <a:solidFill>
            <a:srgbClr val="333333"/>
          </a:solidFill>
          <a:latin typeface="Neo Sans" pitchFamily="34" charset="0"/>
        </a:defRPr>
      </a:lvl7pPr>
      <a:lvl8pPr marL="1371600" algn="ctr" rtl="0" fontAlgn="base">
        <a:spcBef>
          <a:spcPct val="0"/>
        </a:spcBef>
        <a:spcAft>
          <a:spcPct val="0"/>
        </a:spcAft>
        <a:defRPr sz="2000">
          <a:solidFill>
            <a:srgbClr val="333333"/>
          </a:solidFill>
          <a:latin typeface="Neo Sans" pitchFamily="34" charset="0"/>
        </a:defRPr>
      </a:lvl8pPr>
      <a:lvl9pPr marL="1828800" algn="ctr" rtl="0" fontAlgn="base">
        <a:spcBef>
          <a:spcPct val="0"/>
        </a:spcBef>
        <a:spcAft>
          <a:spcPct val="0"/>
        </a:spcAft>
        <a:defRPr sz="2000">
          <a:solidFill>
            <a:srgbClr val="333333"/>
          </a:solidFill>
          <a:latin typeface="Neo Sans"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developer.android.com/sdk/index.htm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l-ssl.google.com/android/eclipse/"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ctrTitle"/>
          </p:nvPr>
        </p:nvSpPr>
        <p:spPr>
          <a:xfrm>
            <a:off x="2843808" y="3335362"/>
            <a:ext cx="5827713" cy="962025"/>
          </a:xfrm>
        </p:spPr>
        <p:txBody>
          <a:bodyPr/>
          <a:lstStyle/>
          <a:p>
            <a:r>
              <a:rPr lang="tr-TR" altLang="tr-TR" b="1" noProof="1" smtClean="0">
                <a:effectLst>
                  <a:outerShdw blurRad="38100" dist="38100" dir="2700000" algn="tl">
                    <a:srgbClr val="000000">
                      <a:alpha val="43137"/>
                    </a:srgbClr>
                  </a:outerShdw>
                </a:effectLst>
              </a:rPr>
              <a:t>BSM447 – MOBİL UYGULAMA GELİŞTİRME</a:t>
            </a:r>
            <a:endParaRPr lang="tr-TR" altLang="tr-TR" b="1" noProof="1">
              <a:effectLst>
                <a:outerShdw blurRad="38100" dist="38100" dir="2700000" algn="tl">
                  <a:srgbClr val="000000">
                    <a:alpha val="43137"/>
                  </a:srgbClr>
                </a:outerShdw>
              </a:effectLst>
            </a:endParaRPr>
          </a:p>
        </p:txBody>
      </p:sp>
      <p:sp>
        <p:nvSpPr>
          <p:cNvPr id="6149" name="Rectangle 5"/>
          <p:cNvSpPr>
            <a:spLocks noGrp="1" noChangeArrowheads="1"/>
          </p:cNvSpPr>
          <p:nvPr>
            <p:ph type="subTitle" idx="1"/>
          </p:nvPr>
        </p:nvSpPr>
        <p:spPr>
          <a:xfrm>
            <a:off x="2746113" y="4538098"/>
            <a:ext cx="6400800" cy="550863"/>
          </a:xfrm>
        </p:spPr>
        <p:txBody>
          <a:bodyPr/>
          <a:lstStyle/>
          <a:p>
            <a:r>
              <a:rPr lang="tr-TR" altLang="tr-TR" noProof="1" smtClean="0"/>
              <a:t>Öğr. Gör. Nevzat TAŞBAŞI</a:t>
            </a:r>
            <a:endParaRPr lang="tr-TR" altLang="tr-TR" noProof="1"/>
          </a:p>
        </p:txBody>
      </p:sp>
      <p:sp>
        <p:nvSpPr>
          <p:cNvPr id="4" name="AutoShape 5"/>
          <p:cNvSpPr>
            <a:spLocks noChangeArrowheads="1"/>
          </p:cNvSpPr>
          <p:nvPr/>
        </p:nvSpPr>
        <p:spPr bwMode="auto">
          <a:xfrm>
            <a:off x="1351384" y="3573016"/>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 name="AutoShape 5"/>
          <p:cNvSpPr>
            <a:spLocks noChangeArrowheads="1"/>
          </p:cNvSpPr>
          <p:nvPr/>
        </p:nvSpPr>
        <p:spPr bwMode="auto">
          <a:xfrm>
            <a:off x="1370887" y="4512698"/>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 name="Metin kutusu 1"/>
          <p:cNvSpPr txBox="1"/>
          <p:nvPr/>
        </p:nvSpPr>
        <p:spPr>
          <a:xfrm>
            <a:off x="6948264" y="5779529"/>
            <a:ext cx="936104" cy="369332"/>
          </a:xfrm>
          <a:prstGeom prst="rect">
            <a:avLst/>
          </a:prstGeom>
          <a:noFill/>
        </p:spPr>
        <p:txBody>
          <a:bodyPr wrap="square" rtlCol="0">
            <a:spAutoFit/>
          </a:bodyPr>
          <a:lstStyle/>
          <a:p>
            <a:r>
              <a:rPr lang="tr-TR" sz="1800" b="1" i="1" dirty="0">
                <a:solidFill>
                  <a:schemeClr val="bg1"/>
                </a:solidFill>
                <a:effectLst>
                  <a:outerShdw blurRad="38100" dist="38100" dir="2700000" algn="tl">
                    <a:srgbClr val="000000">
                      <a:alpha val="43137"/>
                    </a:srgbClr>
                  </a:outerShdw>
                </a:effectLst>
              </a:rPr>
              <a:t>3</a:t>
            </a:r>
            <a:r>
              <a:rPr lang="tr-TR" sz="1800" b="1" i="1" dirty="0" smtClean="0">
                <a:solidFill>
                  <a:schemeClr val="bg1"/>
                </a:solidFill>
                <a:effectLst>
                  <a:outerShdw blurRad="38100" dist="38100" dir="2700000" algn="tl">
                    <a:srgbClr val="000000">
                      <a:alpha val="43137"/>
                    </a:srgbClr>
                  </a:outerShdw>
                </a:effectLst>
              </a:rPr>
              <a:t>. Hafta</a:t>
            </a:r>
            <a:endParaRPr lang="tr-TR" sz="1800" b="1" i="1" dirty="0">
              <a:solidFill>
                <a:schemeClr val="bg1"/>
              </a:solidFill>
              <a:effectLst>
                <a:outerShdw blurRad="38100" dist="38100" dir="2700000" algn="tl">
                  <a:srgbClr val="000000">
                    <a:alpha val="43137"/>
                  </a:srgbClr>
                </a:outerShdw>
              </a:effectLs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smtClean="0"/>
              <a:t>CardLayout</a:t>
            </a:r>
            <a:r>
              <a:rPr lang="tr-TR" b="1" dirty="0" smtClean="0"/>
              <a:t> </a:t>
            </a:r>
            <a:r>
              <a:rPr lang="tr-TR" b="1" dirty="0"/>
              <a:t>Yapısı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47412" y="2107526"/>
            <a:ext cx="6840760" cy="1569660"/>
          </a:xfrm>
          <a:prstGeom prst="rect">
            <a:avLst/>
          </a:prstGeom>
        </p:spPr>
        <p:txBody>
          <a:bodyPr wrap="square">
            <a:spAutoFit/>
          </a:bodyPr>
          <a:lstStyle/>
          <a:p>
            <a:r>
              <a:rPr lang="tr-TR" dirty="0"/>
              <a:t>Bu düzende pencere üst üste eklenmiş katmanlar gibidir. Bu katmanlar genelde panellerdir. Bu panellerin üzerinde bileşenler yer alır ve paneller arasında dolaşma butonlar ile gerçekleştirilir.</a:t>
            </a:r>
          </a:p>
        </p:txBody>
      </p:sp>
    </p:spTree>
    <p:extLst>
      <p:ext uri="{BB962C8B-B14F-4D97-AF65-F5344CB8AC3E}">
        <p14:creationId xmlns:p14="http://schemas.microsoft.com/office/powerpoint/2010/main" val="37475628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a:t>GridLayout</a:t>
            </a:r>
            <a:r>
              <a:rPr lang="tr-TR" b="1" dirty="0" smtClean="0"/>
              <a:t> </a:t>
            </a:r>
            <a:r>
              <a:rPr lang="tr-TR" b="1" dirty="0"/>
              <a:t>Yapısı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3779912" y="2107526"/>
            <a:ext cx="3708260" cy="2677656"/>
          </a:xfrm>
          <a:prstGeom prst="rect">
            <a:avLst/>
          </a:prstGeom>
        </p:spPr>
        <p:txBody>
          <a:bodyPr wrap="square">
            <a:spAutoFit/>
          </a:bodyPr>
          <a:lstStyle/>
          <a:p>
            <a:r>
              <a:rPr lang="tr-TR" dirty="0"/>
              <a:t>Pencereyi tablo şeklinde satır ve sütunlar şeklinde bölerek bu hücrelere yerleştiren düzendir</a:t>
            </a:r>
            <a:r>
              <a:rPr lang="tr-TR" dirty="0" smtClean="0"/>
              <a:t>.</a:t>
            </a:r>
          </a:p>
          <a:p>
            <a:endParaRPr lang="tr-TR" dirty="0"/>
          </a:p>
          <a:p>
            <a:r>
              <a:rPr lang="tr-TR" dirty="0" err="1"/>
              <a:t>Border</a:t>
            </a:r>
            <a:r>
              <a:rPr lang="tr-TR" dirty="0"/>
              <a:t> tanımlanırken parantez içerisinde satır ve sütun sayısı belirlenir.</a:t>
            </a:r>
          </a:p>
        </p:txBody>
      </p:sp>
      <p:pic>
        <p:nvPicPr>
          <p:cNvPr id="6" name="Resim 5"/>
          <p:cNvPicPr/>
          <p:nvPr/>
        </p:nvPicPr>
        <p:blipFill>
          <a:blip r:embed="rId3"/>
          <a:stretch>
            <a:fillRect/>
          </a:stretch>
        </p:blipFill>
        <p:spPr>
          <a:xfrm>
            <a:off x="647412" y="2107526"/>
            <a:ext cx="3132500" cy="3841754"/>
          </a:xfrm>
          <a:prstGeom prst="rect">
            <a:avLst/>
          </a:prstGeom>
        </p:spPr>
      </p:pic>
    </p:spTree>
    <p:extLst>
      <p:ext uri="{BB962C8B-B14F-4D97-AF65-F5344CB8AC3E}">
        <p14:creationId xmlns:p14="http://schemas.microsoft.com/office/powerpoint/2010/main" val="17324689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Android </a:t>
            </a:r>
            <a:r>
              <a:rPr lang="tr-TR" b="1" dirty="0" smtClean="0"/>
              <a:t>SDK’ </a:t>
            </a:r>
            <a:r>
              <a:rPr lang="tr-TR" b="1" dirty="0" err="1" smtClean="0"/>
              <a:t>sı</a:t>
            </a:r>
            <a:r>
              <a:rPr lang="tr-TR" b="1" dirty="0" smtClean="0"/>
              <a:t> yükleme</a:t>
            </a:r>
            <a:endParaRPr lang="tr-TR" dirty="0"/>
          </a:p>
        </p:txBody>
      </p:sp>
      <p:sp>
        <p:nvSpPr>
          <p:cNvPr id="2" name="Dikdörtgen 1"/>
          <p:cNvSpPr/>
          <p:nvPr/>
        </p:nvSpPr>
        <p:spPr>
          <a:xfrm>
            <a:off x="647412" y="2107526"/>
            <a:ext cx="6840760" cy="2677656"/>
          </a:xfrm>
          <a:prstGeom prst="rect">
            <a:avLst/>
          </a:prstGeom>
        </p:spPr>
        <p:txBody>
          <a:bodyPr wrap="square">
            <a:spAutoFit/>
          </a:bodyPr>
          <a:lstStyle/>
          <a:p>
            <a:r>
              <a:rPr lang="tr-TR" dirty="0"/>
              <a:t>Java JDK ve </a:t>
            </a:r>
            <a:r>
              <a:rPr lang="tr-TR" dirty="0" err="1"/>
              <a:t>Eclipse</a:t>
            </a:r>
            <a:r>
              <a:rPr lang="tr-TR" dirty="0"/>
              <a:t> Programını yükledikten sonra Android programı geliştirmek için Android SDK’ sının yüklenmesi gerekmektedir. </a:t>
            </a:r>
            <a:endParaRPr lang="tr-TR" dirty="0" smtClean="0"/>
          </a:p>
          <a:p>
            <a:endParaRPr lang="tr-TR" dirty="0"/>
          </a:p>
          <a:p>
            <a:r>
              <a:rPr lang="tr-TR" dirty="0" smtClean="0"/>
              <a:t>Bunun </a:t>
            </a:r>
            <a:r>
              <a:rPr lang="tr-TR" dirty="0"/>
              <a:t>için önce </a:t>
            </a:r>
            <a:r>
              <a:rPr lang="tr-TR" u="sng" dirty="0" smtClean="0">
                <a:hlinkClick r:id="rId2"/>
              </a:rPr>
              <a:t>http</a:t>
            </a:r>
            <a:r>
              <a:rPr lang="tr-TR" u="sng" dirty="0">
                <a:hlinkClick r:id="rId2"/>
              </a:rPr>
              <a:t>://developer.android.com/sdk/index.html</a:t>
            </a:r>
            <a:r>
              <a:rPr lang="tr-TR" dirty="0"/>
              <a:t> adresinden </a:t>
            </a:r>
            <a:r>
              <a:rPr lang="tr-TR" dirty="0" err="1"/>
              <a:t>android</a:t>
            </a:r>
            <a:r>
              <a:rPr lang="tr-TR" dirty="0"/>
              <a:t> </a:t>
            </a:r>
            <a:r>
              <a:rPr lang="tr-TR" dirty="0" err="1"/>
              <a:t>sdk</a:t>
            </a:r>
            <a:r>
              <a:rPr lang="tr-TR" dirty="0"/>
              <a:t>’ </a:t>
            </a:r>
            <a:r>
              <a:rPr lang="tr-TR" dirty="0" err="1"/>
              <a:t>sını</a:t>
            </a:r>
            <a:r>
              <a:rPr lang="tr-TR" dirty="0"/>
              <a:t> indirilmelidir.</a:t>
            </a:r>
            <a:endParaRPr lang="tr-TR" dirty="0"/>
          </a:p>
        </p:txBody>
      </p:sp>
    </p:spTree>
    <p:extLst>
      <p:ext uri="{BB962C8B-B14F-4D97-AF65-F5344CB8AC3E}">
        <p14:creationId xmlns:p14="http://schemas.microsoft.com/office/powerpoint/2010/main" val="9743548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Android SDK</a:t>
            </a:r>
            <a:r>
              <a:rPr lang="tr-TR" b="1" dirty="0" smtClean="0"/>
              <a:t>’ </a:t>
            </a:r>
            <a:r>
              <a:rPr lang="tr-TR" b="1" dirty="0" err="1" smtClean="0"/>
              <a:t>sı</a:t>
            </a:r>
            <a:r>
              <a:rPr lang="tr-TR" b="1" dirty="0" smtClean="0"/>
              <a:t> </a:t>
            </a:r>
            <a:r>
              <a:rPr lang="tr-TR" b="1" dirty="0"/>
              <a:t>yükleme</a:t>
            </a:r>
            <a:endParaRPr lang="tr-TR" dirty="0"/>
          </a:p>
        </p:txBody>
      </p:sp>
      <p:pic>
        <p:nvPicPr>
          <p:cNvPr id="6" name="Resim 5"/>
          <p:cNvPicPr/>
          <p:nvPr/>
        </p:nvPicPr>
        <p:blipFill>
          <a:blip r:embed="rId2">
            <a:extLst>
              <a:ext uri="{28A0092B-C50C-407E-A947-70E740481C1C}">
                <a14:useLocalDpi xmlns:a14="http://schemas.microsoft.com/office/drawing/2010/main" val="0"/>
              </a:ext>
            </a:extLst>
          </a:blip>
          <a:srcRect/>
          <a:stretch>
            <a:fillRect/>
          </a:stretch>
        </p:blipFill>
        <p:spPr bwMode="auto">
          <a:xfrm>
            <a:off x="653848" y="2161845"/>
            <a:ext cx="6176183" cy="2355006"/>
          </a:xfrm>
          <a:prstGeom prst="rect">
            <a:avLst/>
          </a:prstGeom>
          <a:noFill/>
          <a:ln>
            <a:noFill/>
          </a:ln>
        </p:spPr>
      </p:pic>
    </p:spTree>
    <p:extLst>
      <p:ext uri="{BB962C8B-B14F-4D97-AF65-F5344CB8AC3E}">
        <p14:creationId xmlns:p14="http://schemas.microsoft.com/office/powerpoint/2010/main" val="32733777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Android SDK</a:t>
            </a:r>
            <a:r>
              <a:rPr lang="tr-TR" b="1" dirty="0" smtClean="0"/>
              <a:t>’ </a:t>
            </a:r>
            <a:r>
              <a:rPr lang="tr-TR" b="1" dirty="0" err="1" smtClean="0"/>
              <a:t>sı</a:t>
            </a:r>
            <a:r>
              <a:rPr lang="tr-TR" b="1" dirty="0" smtClean="0"/>
              <a:t> </a:t>
            </a:r>
            <a:r>
              <a:rPr lang="tr-TR" b="1" dirty="0"/>
              <a:t>yükleme</a:t>
            </a:r>
            <a:endParaRPr lang="tr-TR" dirty="0"/>
          </a:p>
        </p:txBody>
      </p:sp>
      <p:sp>
        <p:nvSpPr>
          <p:cNvPr id="2" name="Dikdörtgen 1"/>
          <p:cNvSpPr/>
          <p:nvPr/>
        </p:nvSpPr>
        <p:spPr>
          <a:xfrm>
            <a:off x="647412" y="2107526"/>
            <a:ext cx="6840760" cy="1200329"/>
          </a:xfrm>
          <a:prstGeom prst="rect">
            <a:avLst/>
          </a:prstGeom>
        </p:spPr>
        <p:txBody>
          <a:bodyPr wrap="square">
            <a:spAutoFit/>
          </a:bodyPr>
          <a:lstStyle/>
          <a:p>
            <a:r>
              <a:rPr lang="tr-TR" dirty="0" err="1"/>
              <a:t>Download</a:t>
            </a:r>
            <a:r>
              <a:rPr lang="tr-TR" dirty="0"/>
              <a:t> SDK butonuna tıklandıktan sonra Sözleşmeyi kabul ettikten sonra bilgisayarımıza uygun SDK indirilmelidir.</a:t>
            </a:r>
            <a:endParaRPr lang="tr-TR" dirty="0"/>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424629"/>
            <a:ext cx="4968552" cy="2092603"/>
          </a:xfrm>
          <a:prstGeom prst="rect">
            <a:avLst/>
          </a:prstGeom>
          <a:noFill/>
          <a:ln>
            <a:noFill/>
          </a:ln>
        </p:spPr>
      </p:pic>
    </p:spTree>
    <p:extLst>
      <p:ext uri="{BB962C8B-B14F-4D97-AF65-F5344CB8AC3E}">
        <p14:creationId xmlns:p14="http://schemas.microsoft.com/office/powerpoint/2010/main" val="13291483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Android SDK</a:t>
            </a:r>
            <a:r>
              <a:rPr lang="tr-TR" b="1" dirty="0" smtClean="0"/>
              <a:t>’ </a:t>
            </a:r>
            <a:r>
              <a:rPr lang="tr-TR" b="1" dirty="0" err="1" smtClean="0"/>
              <a:t>sı</a:t>
            </a:r>
            <a:r>
              <a:rPr lang="tr-TR" b="1" dirty="0" smtClean="0"/>
              <a:t> </a:t>
            </a:r>
            <a:r>
              <a:rPr lang="tr-TR" b="1" dirty="0"/>
              <a:t>yükleme</a:t>
            </a:r>
            <a:endParaRPr lang="tr-TR" dirty="0"/>
          </a:p>
        </p:txBody>
      </p:sp>
      <p:sp>
        <p:nvSpPr>
          <p:cNvPr id="2" name="Dikdörtgen 1"/>
          <p:cNvSpPr/>
          <p:nvPr/>
        </p:nvSpPr>
        <p:spPr>
          <a:xfrm>
            <a:off x="647409" y="1484784"/>
            <a:ext cx="6840761" cy="1200329"/>
          </a:xfrm>
          <a:prstGeom prst="rect">
            <a:avLst/>
          </a:prstGeom>
        </p:spPr>
        <p:txBody>
          <a:bodyPr wrap="square">
            <a:spAutoFit/>
          </a:bodyPr>
          <a:lstStyle/>
          <a:p>
            <a:r>
              <a:rPr lang="tr-TR" dirty="0"/>
              <a:t>Android için programlarını geliştirirken kullanılacak eklentileri yüklemek için önce </a:t>
            </a:r>
            <a:r>
              <a:rPr lang="tr-TR" dirty="0" err="1"/>
              <a:t>Eclipse</a:t>
            </a:r>
            <a:r>
              <a:rPr lang="tr-TR" dirty="0"/>
              <a:t> platformunda Help menüsünden </a:t>
            </a:r>
            <a:r>
              <a:rPr lang="tr-TR" dirty="0" err="1"/>
              <a:t>Install</a:t>
            </a:r>
            <a:r>
              <a:rPr lang="tr-TR" dirty="0"/>
              <a:t> New Software tıklanır.</a:t>
            </a:r>
          </a:p>
        </p:txBody>
      </p:sp>
      <p:pic>
        <p:nvPicPr>
          <p:cNvPr id="6" name="Resim 5"/>
          <p:cNvPicPr/>
          <p:nvPr/>
        </p:nvPicPr>
        <p:blipFill>
          <a:blip r:embed="rId2"/>
          <a:stretch>
            <a:fillRect/>
          </a:stretch>
        </p:blipFill>
        <p:spPr>
          <a:xfrm>
            <a:off x="647411" y="2685113"/>
            <a:ext cx="4783455" cy="3743325"/>
          </a:xfrm>
          <a:prstGeom prst="rect">
            <a:avLst/>
          </a:prstGeom>
        </p:spPr>
      </p:pic>
    </p:spTree>
    <p:extLst>
      <p:ext uri="{BB962C8B-B14F-4D97-AF65-F5344CB8AC3E}">
        <p14:creationId xmlns:p14="http://schemas.microsoft.com/office/powerpoint/2010/main" val="40657414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Android SDK</a:t>
            </a:r>
            <a:r>
              <a:rPr lang="tr-TR" b="1" dirty="0" smtClean="0"/>
              <a:t>’ </a:t>
            </a:r>
            <a:r>
              <a:rPr lang="tr-TR" b="1" dirty="0" err="1" smtClean="0"/>
              <a:t>sı</a:t>
            </a:r>
            <a:r>
              <a:rPr lang="tr-TR" b="1" dirty="0" smtClean="0"/>
              <a:t> </a:t>
            </a:r>
            <a:r>
              <a:rPr lang="tr-TR" b="1" dirty="0"/>
              <a:t>yükleme</a:t>
            </a:r>
            <a:endParaRPr lang="tr-TR" dirty="0"/>
          </a:p>
        </p:txBody>
      </p:sp>
      <p:sp>
        <p:nvSpPr>
          <p:cNvPr id="2" name="Dikdörtgen 1"/>
          <p:cNvSpPr/>
          <p:nvPr/>
        </p:nvSpPr>
        <p:spPr>
          <a:xfrm>
            <a:off x="647409" y="1484784"/>
            <a:ext cx="6840761" cy="1569660"/>
          </a:xfrm>
          <a:prstGeom prst="rect">
            <a:avLst/>
          </a:prstGeom>
        </p:spPr>
        <p:txBody>
          <a:bodyPr wrap="square">
            <a:spAutoFit/>
          </a:bodyPr>
          <a:lstStyle/>
          <a:p>
            <a:r>
              <a:rPr lang="tr-TR" dirty="0"/>
              <a:t>Açılan pencerede </a:t>
            </a:r>
            <a:r>
              <a:rPr lang="tr-TR" dirty="0" err="1"/>
              <a:t>Add</a:t>
            </a:r>
            <a:r>
              <a:rPr lang="tr-TR" dirty="0"/>
              <a:t> butonuna tıklanır. </a:t>
            </a:r>
            <a:endParaRPr lang="tr-TR" dirty="0" smtClean="0"/>
          </a:p>
          <a:p>
            <a:endParaRPr lang="tr-TR" dirty="0"/>
          </a:p>
          <a:p>
            <a:r>
              <a:rPr lang="tr-TR" dirty="0"/>
              <a:t>Açılan pencerede İsim kısmına Android Projesi, </a:t>
            </a:r>
            <a:r>
              <a:rPr lang="tr-TR" dirty="0" err="1"/>
              <a:t>Location</a:t>
            </a:r>
            <a:r>
              <a:rPr lang="tr-TR" dirty="0"/>
              <a:t> kısmına  </a:t>
            </a:r>
            <a:r>
              <a:rPr lang="tr-TR" dirty="0">
                <a:hlinkClick r:id="rId2"/>
              </a:rPr>
              <a:t>https://dl-ssl.google.com/android/eclipse/</a:t>
            </a:r>
            <a:r>
              <a:rPr lang="tr-TR" dirty="0"/>
              <a:t> yazılır.</a:t>
            </a:r>
          </a:p>
        </p:txBody>
      </p:sp>
      <p:pic>
        <p:nvPicPr>
          <p:cNvPr id="7" name="Resim 6"/>
          <p:cNvPicPr/>
          <p:nvPr/>
        </p:nvPicPr>
        <p:blipFill>
          <a:blip r:embed="rId3"/>
          <a:stretch>
            <a:fillRect/>
          </a:stretch>
        </p:blipFill>
        <p:spPr>
          <a:xfrm>
            <a:off x="827584" y="3072312"/>
            <a:ext cx="4824536" cy="1872208"/>
          </a:xfrm>
          <a:prstGeom prst="rect">
            <a:avLst/>
          </a:prstGeom>
        </p:spPr>
      </p:pic>
      <p:sp>
        <p:nvSpPr>
          <p:cNvPr id="3" name="Dikdörtgen 2"/>
          <p:cNvSpPr/>
          <p:nvPr/>
        </p:nvSpPr>
        <p:spPr>
          <a:xfrm>
            <a:off x="827584" y="4944520"/>
            <a:ext cx="6120680" cy="461665"/>
          </a:xfrm>
          <a:prstGeom prst="rect">
            <a:avLst/>
          </a:prstGeom>
        </p:spPr>
        <p:txBody>
          <a:bodyPr wrap="square">
            <a:spAutoFit/>
          </a:bodyPr>
          <a:lstStyle/>
          <a:p>
            <a:r>
              <a:rPr lang="tr-TR" dirty="0"/>
              <a:t>OK butonuna tıklandığında gelen paketler seçilir.</a:t>
            </a:r>
          </a:p>
        </p:txBody>
      </p:sp>
    </p:spTree>
    <p:extLst>
      <p:ext uri="{BB962C8B-B14F-4D97-AF65-F5344CB8AC3E}">
        <p14:creationId xmlns:p14="http://schemas.microsoft.com/office/powerpoint/2010/main" val="7961860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Android SDK</a:t>
            </a:r>
            <a:r>
              <a:rPr lang="tr-TR" b="1" dirty="0" smtClean="0"/>
              <a:t>’ </a:t>
            </a:r>
            <a:r>
              <a:rPr lang="tr-TR" b="1" dirty="0" err="1" smtClean="0"/>
              <a:t>sı</a:t>
            </a:r>
            <a:r>
              <a:rPr lang="tr-TR" b="1" dirty="0" smtClean="0"/>
              <a:t> </a:t>
            </a:r>
            <a:r>
              <a:rPr lang="tr-TR" b="1" dirty="0"/>
              <a:t>yükleme</a:t>
            </a:r>
            <a:endParaRPr lang="tr-TR" dirty="0"/>
          </a:p>
        </p:txBody>
      </p:sp>
      <p:sp>
        <p:nvSpPr>
          <p:cNvPr id="3" name="Dikdörtgen 2"/>
          <p:cNvSpPr/>
          <p:nvPr/>
        </p:nvSpPr>
        <p:spPr>
          <a:xfrm>
            <a:off x="556841" y="5178264"/>
            <a:ext cx="6751463" cy="1569660"/>
          </a:xfrm>
          <a:prstGeom prst="rect">
            <a:avLst/>
          </a:prstGeom>
        </p:spPr>
        <p:txBody>
          <a:bodyPr wrap="square">
            <a:spAutoFit/>
          </a:bodyPr>
          <a:lstStyle/>
          <a:p>
            <a:r>
              <a:rPr lang="tr-TR" dirty="0"/>
              <a:t>İstenilen paketler seçildikten sonra </a:t>
            </a:r>
            <a:r>
              <a:rPr lang="tr-TR" dirty="0" err="1"/>
              <a:t>Next</a:t>
            </a:r>
            <a:r>
              <a:rPr lang="tr-TR" dirty="0"/>
              <a:t> butonuna tıklanır. Kurulum detayını gördükten sonra </a:t>
            </a:r>
            <a:r>
              <a:rPr lang="tr-TR" dirty="0" err="1"/>
              <a:t>Next</a:t>
            </a:r>
            <a:r>
              <a:rPr lang="tr-TR" dirty="0"/>
              <a:t> butonu tıklanır. Açılan Lisans sözleşmesi kabul edildikten sonra </a:t>
            </a:r>
          </a:p>
          <a:p>
            <a:endParaRPr lang="tr-TR" dirty="0"/>
          </a:p>
        </p:txBody>
      </p:sp>
      <p:pic>
        <p:nvPicPr>
          <p:cNvPr id="8" name="Resim 7"/>
          <p:cNvPicPr/>
          <p:nvPr/>
        </p:nvPicPr>
        <p:blipFill>
          <a:blip r:embed="rId2"/>
          <a:stretch>
            <a:fillRect/>
          </a:stretch>
        </p:blipFill>
        <p:spPr>
          <a:xfrm>
            <a:off x="556841" y="1507785"/>
            <a:ext cx="5904656" cy="3667567"/>
          </a:xfrm>
          <a:prstGeom prst="rect">
            <a:avLst/>
          </a:prstGeom>
        </p:spPr>
      </p:pic>
    </p:spTree>
    <p:extLst>
      <p:ext uri="{BB962C8B-B14F-4D97-AF65-F5344CB8AC3E}">
        <p14:creationId xmlns:p14="http://schemas.microsoft.com/office/powerpoint/2010/main" val="5032067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Android SDK</a:t>
            </a:r>
            <a:r>
              <a:rPr lang="tr-TR" b="1" dirty="0" smtClean="0"/>
              <a:t>’ </a:t>
            </a:r>
            <a:r>
              <a:rPr lang="tr-TR" b="1" dirty="0" err="1" smtClean="0"/>
              <a:t>sı</a:t>
            </a:r>
            <a:r>
              <a:rPr lang="tr-TR" b="1" dirty="0" smtClean="0"/>
              <a:t> </a:t>
            </a:r>
            <a:r>
              <a:rPr lang="tr-TR" b="1" dirty="0"/>
              <a:t>yükleme</a:t>
            </a:r>
            <a:endParaRPr lang="tr-TR" dirty="0"/>
          </a:p>
        </p:txBody>
      </p:sp>
      <p:sp>
        <p:nvSpPr>
          <p:cNvPr id="3" name="Dikdörtgen 2"/>
          <p:cNvSpPr/>
          <p:nvPr/>
        </p:nvSpPr>
        <p:spPr>
          <a:xfrm>
            <a:off x="541561" y="5604048"/>
            <a:ext cx="6751463" cy="461665"/>
          </a:xfrm>
          <a:prstGeom prst="rect">
            <a:avLst/>
          </a:prstGeom>
        </p:spPr>
        <p:txBody>
          <a:bodyPr wrap="square">
            <a:spAutoFit/>
          </a:bodyPr>
          <a:lstStyle/>
          <a:p>
            <a:r>
              <a:rPr lang="tr-TR" dirty="0" err="1"/>
              <a:t>Finish</a:t>
            </a:r>
            <a:r>
              <a:rPr lang="tr-TR" dirty="0"/>
              <a:t> butonu tıklanarak kurulum bitirilir</a:t>
            </a:r>
            <a:r>
              <a:rPr lang="tr-TR" dirty="0" smtClean="0"/>
              <a:t>.</a:t>
            </a:r>
            <a:endParaRPr lang="tr-TR" dirty="0"/>
          </a:p>
        </p:txBody>
      </p:sp>
      <p:pic>
        <p:nvPicPr>
          <p:cNvPr id="6" name="Resim 5"/>
          <p:cNvPicPr/>
          <p:nvPr/>
        </p:nvPicPr>
        <p:blipFill>
          <a:blip r:embed="rId2"/>
          <a:stretch>
            <a:fillRect/>
          </a:stretch>
        </p:blipFill>
        <p:spPr>
          <a:xfrm>
            <a:off x="683568" y="1715682"/>
            <a:ext cx="6155382" cy="3888366"/>
          </a:xfrm>
          <a:prstGeom prst="rect">
            <a:avLst/>
          </a:prstGeom>
        </p:spPr>
      </p:pic>
    </p:spTree>
    <p:extLst>
      <p:ext uri="{BB962C8B-B14F-4D97-AF65-F5344CB8AC3E}">
        <p14:creationId xmlns:p14="http://schemas.microsoft.com/office/powerpoint/2010/main" val="17650485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Android SDK</a:t>
            </a:r>
            <a:r>
              <a:rPr lang="tr-TR" b="1" dirty="0" smtClean="0"/>
              <a:t>’ </a:t>
            </a:r>
            <a:r>
              <a:rPr lang="tr-TR" b="1" dirty="0" err="1" smtClean="0"/>
              <a:t>sı</a:t>
            </a:r>
            <a:r>
              <a:rPr lang="tr-TR" b="1" dirty="0" smtClean="0"/>
              <a:t> </a:t>
            </a:r>
            <a:r>
              <a:rPr lang="tr-TR" b="1" dirty="0"/>
              <a:t>yükleme</a:t>
            </a:r>
            <a:endParaRPr lang="tr-TR" dirty="0"/>
          </a:p>
        </p:txBody>
      </p:sp>
      <p:sp>
        <p:nvSpPr>
          <p:cNvPr id="3" name="Dikdörtgen 2"/>
          <p:cNvSpPr/>
          <p:nvPr/>
        </p:nvSpPr>
        <p:spPr>
          <a:xfrm>
            <a:off x="541561" y="5003883"/>
            <a:ext cx="6751463" cy="1200329"/>
          </a:xfrm>
          <a:prstGeom prst="rect">
            <a:avLst/>
          </a:prstGeom>
        </p:spPr>
        <p:txBody>
          <a:bodyPr wrap="square">
            <a:spAutoFit/>
          </a:bodyPr>
          <a:lstStyle/>
          <a:p>
            <a:r>
              <a:rPr lang="tr-TR" dirty="0"/>
              <a:t>Bilgisayarı kapatıp açtıktan sonra </a:t>
            </a:r>
            <a:r>
              <a:rPr lang="tr-TR" dirty="0" err="1"/>
              <a:t>Eclipse</a:t>
            </a:r>
            <a:r>
              <a:rPr lang="tr-TR" dirty="0"/>
              <a:t> çalıştırıldığında Android eklentilerinin kurulabilmesi için dosyalarının indirildiği yer gösterilir. </a:t>
            </a:r>
          </a:p>
        </p:txBody>
      </p:sp>
      <p:pic>
        <p:nvPicPr>
          <p:cNvPr id="7" name="Resim 6"/>
          <p:cNvPicPr/>
          <p:nvPr/>
        </p:nvPicPr>
        <p:blipFill>
          <a:blip r:embed="rId2"/>
          <a:stretch>
            <a:fillRect/>
          </a:stretch>
        </p:blipFill>
        <p:spPr>
          <a:xfrm>
            <a:off x="755576" y="1700808"/>
            <a:ext cx="4246880" cy="3171825"/>
          </a:xfrm>
          <a:prstGeom prst="rect">
            <a:avLst/>
          </a:prstGeom>
        </p:spPr>
      </p:pic>
    </p:spTree>
    <p:extLst>
      <p:ext uri="{BB962C8B-B14F-4D97-AF65-F5344CB8AC3E}">
        <p14:creationId xmlns:p14="http://schemas.microsoft.com/office/powerpoint/2010/main" val="28654957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SWING</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83568" y="2420888"/>
            <a:ext cx="6840760" cy="3416320"/>
          </a:xfrm>
          <a:prstGeom prst="rect">
            <a:avLst/>
          </a:prstGeom>
        </p:spPr>
        <p:txBody>
          <a:bodyPr wrap="square">
            <a:spAutoFit/>
          </a:bodyPr>
          <a:lstStyle/>
          <a:p>
            <a:r>
              <a:rPr lang="tr-TR" dirty="0" err="1"/>
              <a:t>Swing</a:t>
            </a:r>
            <a:r>
              <a:rPr lang="tr-TR" dirty="0"/>
              <a:t> kütüphanesi, temel olarak bileşenlerden ve bu bileşenleri üzerinde barındıran yapılardan oluşmuştur. Bileşenleri üzerinde barındıran yapılar genel olarak taşıyıcı veya pencereler olarak isimlendirilebilir. </a:t>
            </a:r>
            <a:endParaRPr lang="tr-TR" dirty="0" smtClean="0"/>
          </a:p>
          <a:p>
            <a:endParaRPr lang="tr-TR" dirty="0"/>
          </a:p>
          <a:p>
            <a:r>
              <a:rPr lang="tr-TR" dirty="0"/>
              <a:t>Bu taşıyıcılar </a:t>
            </a:r>
            <a:r>
              <a:rPr lang="tr-TR" dirty="0" err="1"/>
              <a:t>JFrame</a:t>
            </a:r>
            <a:r>
              <a:rPr lang="tr-TR" dirty="0"/>
              <a:t>, </a:t>
            </a:r>
            <a:r>
              <a:rPr lang="tr-TR" dirty="0" err="1"/>
              <a:t>Japplet</a:t>
            </a:r>
            <a:r>
              <a:rPr lang="tr-TR" dirty="0"/>
              <a:t>, </a:t>
            </a:r>
            <a:r>
              <a:rPr lang="tr-TR" dirty="0" err="1"/>
              <a:t>JWindow,JDialog</a:t>
            </a:r>
            <a:r>
              <a:rPr lang="tr-TR" dirty="0"/>
              <a:t> </a:t>
            </a:r>
            <a:r>
              <a:rPr lang="tr-TR" dirty="0" err="1"/>
              <a:t>dır</a:t>
            </a:r>
            <a:r>
              <a:rPr lang="tr-TR" dirty="0"/>
              <a:t>. Bu </a:t>
            </a:r>
            <a:r>
              <a:rPr lang="tr-TR" dirty="0" err="1"/>
              <a:t>taşıycılar</a:t>
            </a:r>
            <a:r>
              <a:rPr lang="tr-TR" dirty="0"/>
              <a:t> bileşenleri üzerlerinde tutarlar. Projelerimizde çoğunluklar AWT </a:t>
            </a:r>
            <a:r>
              <a:rPr lang="tr-TR" dirty="0" err="1"/>
              <a:t>uygulamarında</a:t>
            </a:r>
            <a:r>
              <a:rPr lang="tr-TR" dirty="0"/>
              <a:t> olduğu </a:t>
            </a:r>
            <a:r>
              <a:rPr lang="tr-TR" dirty="0" err="1"/>
              <a:t>JFrame</a:t>
            </a:r>
            <a:r>
              <a:rPr lang="tr-TR" dirty="0"/>
              <a:t> yapısını kullanacağız</a:t>
            </a:r>
            <a:r>
              <a:rPr lang="tr-TR" dirty="0" smtClean="0"/>
              <a:t>.</a:t>
            </a:r>
            <a:endParaRPr lang="tr-TR" dirty="0"/>
          </a:p>
        </p:txBody>
      </p:sp>
    </p:spTree>
    <p:extLst>
      <p:ext uri="{BB962C8B-B14F-4D97-AF65-F5344CB8AC3E}">
        <p14:creationId xmlns:p14="http://schemas.microsoft.com/office/powerpoint/2010/main" val="11431260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Android SDK</a:t>
            </a:r>
            <a:r>
              <a:rPr lang="tr-TR" b="1" dirty="0" smtClean="0"/>
              <a:t>’ </a:t>
            </a:r>
            <a:r>
              <a:rPr lang="tr-TR" b="1" dirty="0" err="1" smtClean="0"/>
              <a:t>sı</a:t>
            </a:r>
            <a:r>
              <a:rPr lang="tr-TR" b="1" dirty="0" smtClean="0"/>
              <a:t> </a:t>
            </a:r>
            <a:r>
              <a:rPr lang="tr-TR" b="1" dirty="0"/>
              <a:t>yükleme</a:t>
            </a:r>
            <a:endParaRPr lang="tr-TR" dirty="0"/>
          </a:p>
        </p:txBody>
      </p:sp>
      <p:sp>
        <p:nvSpPr>
          <p:cNvPr id="3" name="Dikdörtgen 2"/>
          <p:cNvSpPr/>
          <p:nvPr/>
        </p:nvSpPr>
        <p:spPr>
          <a:xfrm>
            <a:off x="541561" y="5003883"/>
            <a:ext cx="6751463" cy="830997"/>
          </a:xfrm>
          <a:prstGeom prst="rect">
            <a:avLst/>
          </a:prstGeom>
        </p:spPr>
        <p:txBody>
          <a:bodyPr wrap="square">
            <a:spAutoFit/>
          </a:bodyPr>
          <a:lstStyle/>
          <a:p>
            <a:r>
              <a:rPr lang="tr-TR" dirty="0"/>
              <a:t>Yüklenen paketlerin gösterildiği ve yüklenmesi istenen paketlerin seçildiği pencerede istenilen paketler seçilir. </a:t>
            </a:r>
          </a:p>
        </p:txBody>
      </p:sp>
      <p:pic>
        <p:nvPicPr>
          <p:cNvPr id="6" name="Resim 5"/>
          <p:cNvPicPr/>
          <p:nvPr/>
        </p:nvPicPr>
        <p:blipFill>
          <a:blip r:embed="rId2"/>
          <a:stretch>
            <a:fillRect/>
          </a:stretch>
        </p:blipFill>
        <p:spPr>
          <a:xfrm>
            <a:off x="1331640" y="1484784"/>
            <a:ext cx="4613275" cy="3295650"/>
          </a:xfrm>
          <a:prstGeom prst="rect">
            <a:avLst/>
          </a:prstGeom>
        </p:spPr>
      </p:pic>
    </p:spTree>
    <p:extLst>
      <p:ext uri="{BB962C8B-B14F-4D97-AF65-F5344CB8AC3E}">
        <p14:creationId xmlns:p14="http://schemas.microsoft.com/office/powerpoint/2010/main" val="5007578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Android SDK</a:t>
            </a:r>
            <a:r>
              <a:rPr lang="tr-TR" b="1" dirty="0" smtClean="0"/>
              <a:t>’ </a:t>
            </a:r>
            <a:r>
              <a:rPr lang="tr-TR" b="1" dirty="0" err="1" smtClean="0"/>
              <a:t>sı</a:t>
            </a:r>
            <a:r>
              <a:rPr lang="tr-TR" b="1" dirty="0" smtClean="0"/>
              <a:t> </a:t>
            </a:r>
            <a:r>
              <a:rPr lang="tr-TR" b="1" dirty="0"/>
              <a:t>yükleme</a:t>
            </a:r>
            <a:endParaRPr lang="tr-TR" dirty="0"/>
          </a:p>
        </p:txBody>
      </p:sp>
      <p:sp>
        <p:nvSpPr>
          <p:cNvPr id="3" name="Dikdörtgen 2"/>
          <p:cNvSpPr/>
          <p:nvPr/>
        </p:nvSpPr>
        <p:spPr>
          <a:xfrm>
            <a:off x="541561" y="5003883"/>
            <a:ext cx="6751463" cy="830997"/>
          </a:xfrm>
          <a:prstGeom prst="rect">
            <a:avLst/>
          </a:prstGeom>
        </p:spPr>
        <p:txBody>
          <a:bodyPr wrap="square">
            <a:spAutoFit/>
          </a:bodyPr>
          <a:lstStyle/>
          <a:p>
            <a:r>
              <a:rPr lang="tr-TR" dirty="0"/>
              <a:t>Lisans sözleşmesini kabul ettikten sonra </a:t>
            </a:r>
            <a:r>
              <a:rPr lang="tr-TR" dirty="0" err="1"/>
              <a:t>Install</a:t>
            </a:r>
            <a:r>
              <a:rPr lang="tr-TR" dirty="0"/>
              <a:t> butonu tıklanır. </a:t>
            </a:r>
          </a:p>
        </p:txBody>
      </p:sp>
      <p:pic>
        <p:nvPicPr>
          <p:cNvPr id="7" name="Resim 6"/>
          <p:cNvPicPr/>
          <p:nvPr/>
        </p:nvPicPr>
        <p:blipFill>
          <a:blip r:embed="rId2"/>
          <a:stretch>
            <a:fillRect/>
          </a:stretch>
        </p:blipFill>
        <p:spPr>
          <a:xfrm>
            <a:off x="827584" y="1556792"/>
            <a:ext cx="4963795" cy="3152775"/>
          </a:xfrm>
          <a:prstGeom prst="rect">
            <a:avLst/>
          </a:prstGeom>
        </p:spPr>
      </p:pic>
    </p:spTree>
    <p:extLst>
      <p:ext uri="{BB962C8B-B14F-4D97-AF65-F5344CB8AC3E}">
        <p14:creationId xmlns:p14="http://schemas.microsoft.com/office/powerpoint/2010/main" val="33314267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smtClean="0"/>
              <a:t>Sanal makine ekleme</a:t>
            </a:r>
            <a:endParaRPr lang="tr-TR" dirty="0"/>
          </a:p>
        </p:txBody>
      </p:sp>
      <p:sp>
        <p:nvSpPr>
          <p:cNvPr id="3" name="Dikdörtgen 2"/>
          <p:cNvSpPr/>
          <p:nvPr/>
        </p:nvSpPr>
        <p:spPr>
          <a:xfrm>
            <a:off x="541561" y="1700808"/>
            <a:ext cx="6751463" cy="1200329"/>
          </a:xfrm>
          <a:prstGeom prst="rect">
            <a:avLst/>
          </a:prstGeom>
        </p:spPr>
        <p:txBody>
          <a:bodyPr wrap="square">
            <a:spAutoFit/>
          </a:bodyPr>
          <a:lstStyle/>
          <a:p>
            <a:r>
              <a:rPr lang="tr-TR" dirty="0" smtClean="0"/>
              <a:t>Android </a:t>
            </a:r>
            <a:r>
              <a:rPr lang="tr-TR" dirty="0"/>
              <a:t>için sanal makine oluşturmak için </a:t>
            </a:r>
            <a:r>
              <a:rPr lang="tr-TR" dirty="0" err="1"/>
              <a:t>Window</a:t>
            </a:r>
            <a:r>
              <a:rPr lang="tr-TR" dirty="0"/>
              <a:t> menüsünde yer alan Android Virtual Device Manager seçeneği tıklanır. </a:t>
            </a:r>
          </a:p>
        </p:txBody>
      </p:sp>
      <p:pic>
        <p:nvPicPr>
          <p:cNvPr id="6" name="Resim 5"/>
          <p:cNvPicPr/>
          <p:nvPr/>
        </p:nvPicPr>
        <p:blipFill>
          <a:blip r:embed="rId2"/>
          <a:stretch>
            <a:fillRect/>
          </a:stretch>
        </p:blipFill>
        <p:spPr>
          <a:xfrm>
            <a:off x="564334" y="2901137"/>
            <a:ext cx="4581525" cy="3272155"/>
          </a:xfrm>
          <a:prstGeom prst="rect">
            <a:avLst/>
          </a:prstGeom>
        </p:spPr>
      </p:pic>
      <p:sp>
        <p:nvSpPr>
          <p:cNvPr id="2" name="Dikdörtgen 1"/>
          <p:cNvSpPr/>
          <p:nvPr/>
        </p:nvSpPr>
        <p:spPr>
          <a:xfrm>
            <a:off x="5292080" y="2880494"/>
            <a:ext cx="2376264" cy="1938992"/>
          </a:xfrm>
          <a:prstGeom prst="rect">
            <a:avLst/>
          </a:prstGeom>
        </p:spPr>
        <p:txBody>
          <a:bodyPr wrap="square">
            <a:spAutoFit/>
          </a:bodyPr>
          <a:lstStyle/>
          <a:p>
            <a:r>
              <a:rPr lang="tr-TR" dirty="0"/>
              <a:t>Açılan pencerede yeni bir cihaz tanımlamak için New butonu tıklanır.</a:t>
            </a:r>
            <a:endParaRPr lang="tr-TR" dirty="0"/>
          </a:p>
        </p:txBody>
      </p:sp>
    </p:spTree>
    <p:extLst>
      <p:ext uri="{BB962C8B-B14F-4D97-AF65-F5344CB8AC3E}">
        <p14:creationId xmlns:p14="http://schemas.microsoft.com/office/powerpoint/2010/main" val="33669672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smtClean="0"/>
              <a:t>Sanal makine ekleme</a:t>
            </a:r>
            <a:endParaRPr lang="tr-TR" dirty="0"/>
          </a:p>
        </p:txBody>
      </p:sp>
      <p:sp>
        <p:nvSpPr>
          <p:cNvPr id="3" name="Dikdörtgen 2"/>
          <p:cNvSpPr/>
          <p:nvPr/>
        </p:nvSpPr>
        <p:spPr>
          <a:xfrm>
            <a:off x="3707904" y="1700808"/>
            <a:ext cx="3585120" cy="1200329"/>
          </a:xfrm>
          <a:prstGeom prst="rect">
            <a:avLst/>
          </a:prstGeom>
        </p:spPr>
        <p:txBody>
          <a:bodyPr wrap="square">
            <a:spAutoFit/>
          </a:bodyPr>
          <a:lstStyle/>
          <a:p>
            <a:r>
              <a:rPr lang="tr-TR" dirty="0"/>
              <a:t>Açılan pencerede gerekli değişiklikler yapıldıktan sonra cihaz kaydedilir. </a:t>
            </a:r>
          </a:p>
        </p:txBody>
      </p:sp>
      <p:pic>
        <p:nvPicPr>
          <p:cNvPr id="7" name="Resim 6"/>
          <p:cNvPicPr/>
          <p:nvPr/>
        </p:nvPicPr>
        <p:blipFill>
          <a:blip r:embed="rId2"/>
          <a:stretch>
            <a:fillRect/>
          </a:stretch>
        </p:blipFill>
        <p:spPr>
          <a:xfrm>
            <a:off x="309156" y="1268760"/>
            <a:ext cx="3225165" cy="5391150"/>
          </a:xfrm>
          <a:prstGeom prst="rect">
            <a:avLst/>
          </a:prstGeom>
        </p:spPr>
      </p:pic>
    </p:spTree>
    <p:extLst>
      <p:ext uri="{BB962C8B-B14F-4D97-AF65-F5344CB8AC3E}">
        <p14:creationId xmlns:p14="http://schemas.microsoft.com/office/powerpoint/2010/main" val="31870582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smtClean="0"/>
              <a:t>Sanal makine ekleme</a:t>
            </a:r>
            <a:endParaRPr lang="tr-TR" dirty="0"/>
          </a:p>
        </p:txBody>
      </p:sp>
      <p:sp>
        <p:nvSpPr>
          <p:cNvPr id="3" name="Dikdörtgen 2"/>
          <p:cNvSpPr/>
          <p:nvPr/>
        </p:nvSpPr>
        <p:spPr>
          <a:xfrm>
            <a:off x="3131840" y="1700808"/>
            <a:ext cx="3585120" cy="2308324"/>
          </a:xfrm>
          <a:prstGeom prst="rect">
            <a:avLst/>
          </a:prstGeom>
        </p:spPr>
        <p:txBody>
          <a:bodyPr wrap="square">
            <a:spAutoFit/>
          </a:bodyPr>
          <a:lstStyle/>
          <a:p>
            <a:r>
              <a:rPr lang="tr-TR" dirty="0" err="1" smtClean="0"/>
              <a:t>Eclipse</a:t>
            </a:r>
            <a:r>
              <a:rPr lang="tr-TR" dirty="0" smtClean="0"/>
              <a:t> kurulmadan önce SDK yüklenirse, </a:t>
            </a:r>
            <a:r>
              <a:rPr lang="tr-TR" dirty="0"/>
              <a:t>SDK içerisinde yer alan </a:t>
            </a:r>
            <a:r>
              <a:rPr lang="tr-TR" dirty="0" err="1"/>
              <a:t>Eclipse</a:t>
            </a:r>
            <a:r>
              <a:rPr lang="tr-TR" dirty="0"/>
              <a:t> </a:t>
            </a:r>
            <a:r>
              <a:rPr lang="tr-TR" dirty="0" smtClean="0"/>
              <a:t>kullanılabilir. SDK içerisinde yer alan </a:t>
            </a:r>
            <a:r>
              <a:rPr lang="tr-TR" dirty="0" err="1" smtClean="0"/>
              <a:t>Eclipse’de</a:t>
            </a:r>
            <a:r>
              <a:rPr lang="tr-TR" dirty="0" smtClean="0"/>
              <a:t> </a:t>
            </a:r>
            <a:r>
              <a:rPr lang="tr-TR" dirty="0" err="1" smtClean="0"/>
              <a:t>android</a:t>
            </a:r>
            <a:r>
              <a:rPr lang="tr-TR" dirty="0" smtClean="0"/>
              <a:t> için gerekli ayarlar yapılmış olarak gelecektir</a:t>
            </a:r>
            <a:r>
              <a:rPr lang="tr-TR" smtClean="0"/>
              <a:t>. </a:t>
            </a:r>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32709"/>
            <a:ext cx="22193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4346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SWING</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83568" y="2852936"/>
            <a:ext cx="6840760" cy="1938992"/>
          </a:xfrm>
          <a:prstGeom prst="rect">
            <a:avLst/>
          </a:prstGeom>
        </p:spPr>
        <p:txBody>
          <a:bodyPr wrap="square">
            <a:spAutoFit/>
          </a:bodyPr>
          <a:lstStyle/>
          <a:p>
            <a:r>
              <a:rPr lang="tr-TR" dirty="0" smtClean="0"/>
              <a:t>Görsel </a:t>
            </a:r>
            <a:r>
              <a:rPr lang="tr-TR" dirty="0" err="1"/>
              <a:t>arayüzde</a:t>
            </a:r>
            <a:r>
              <a:rPr lang="tr-TR" dirty="0"/>
              <a:t> verileri almak kullanıcıya bilgi vermek vb. çok çeşitli bileşenler kullanılır. </a:t>
            </a:r>
            <a:endParaRPr lang="tr-TR" dirty="0" smtClean="0"/>
          </a:p>
          <a:p>
            <a:endParaRPr lang="tr-TR" dirty="0"/>
          </a:p>
          <a:p>
            <a:r>
              <a:rPr lang="tr-TR" dirty="0"/>
              <a:t>Bu </a:t>
            </a:r>
            <a:r>
              <a:rPr lang="tr-TR" dirty="0" err="1"/>
              <a:t>JButton</a:t>
            </a:r>
            <a:r>
              <a:rPr lang="tr-TR" dirty="0"/>
              <a:t>, </a:t>
            </a:r>
            <a:r>
              <a:rPr lang="tr-TR" dirty="0" err="1"/>
              <a:t>JLabel</a:t>
            </a:r>
            <a:r>
              <a:rPr lang="tr-TR" dirty="0"/>
              <a:t>, </a:t>
            </a:r>
            <a:r>
              <a:rPr lang="tr-TR" dirty="0" err="1"/>
              <a:t>JTextField</a:t>
            </a:r>
            <a:r>
              <a:rPr lang="tr-TR" dirty="0"/>
              <a:t> </a:t>
            </a:r>
            <a:r>
              <a:rPr lang="tr-TR" dirty="0" err="1"/>
              <a:t>v.b</a:t>
            </a:r>
            <a:r>
              <a:rPr lang="tr-TR" dirty="0"/>
              <a:t>.  bileşenler </a:t>
            </a:r>
            <a:r>
              <a:rPr lang="tr-TR" dirty="0" err="1"/>
              <a:t>javax.swing</a:t>
            </a:r>
            <a:r>
              <a:rPr lang="tr-TR" dirty="0"/>
              <a:t> kütüphanesinde bulunmaktadır.</a:t>
            </a:r>
          </a:p>
        </p:txBody>
      </p:sp>
    </p:spTree>
    <p:extLst>
      <p:ext uri="{BB962C8B-B14F-4D97-AF65-F5344CB8AC3E}">
        <p14:creationId xmlns:p14="http://schemas.microsoft.com/office/powerpoint/2010/main" val="12741698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Olaylar</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57284" y="1988840"/>
            <a:ext cx="6840760" cy="4524315"/>
          </a:xfrm>
          <a:prstGeom prst="rect">
            <a:avLst/>
          </a:prstGeom>
        </p:spPr>
        <p:txBody>
          <a:bodyPr wrap="square">
            <a:spAutoFit/>
          </a:bodyPr>
          <a:lstStyle/>
          <a:p>
            <a:r>
              <a:rPr lang="tr-TR" dirty="0"/>
              <a:t>Görsel programlamanın temel yapısı olaylara dayanmaktadır. Olaylar çeşitli işlemleri gerçekleştirmek amacını gerçekleştiren tetikleyici vazifesi görevi görür. Olaylar üç aşamada gerçekleşmektedir</a:t>
            </a:r>
            <a:r>
              <a:rPr lang="tr-TR" dirty="0" smtClean="0"/>
              <a:t>.</a:t>
            </a:r>
          </a:p>
          <a:p>
            <a:r>
              <a:rPr lang="tr-TR" dirty="0" smtClean="0"/>
              <a:t> </a:t>
            </a:r>
            <a:endParaRPr lang="tr-TR" dirty="0"/>
          </a:p>
          <a:p>
            <a:pPr lvl="0"/>
            <a:r>
              <a:rPr lang="tr-TR" dirty="0"/>
              <a:t>Öncelikle gerçekleşecek olan olayın bulunduğu </a:t>
            </a:r>
            <a:r>
              <a:rPr lang="tr-TR" dirty="0" err="1"/>
              <a:t>arayüzden</a:t>
            </a:r>
            <a:r>
              <a:rPr lang="tr-TR" dirty="0"/>
              <a:t> miras alması gerekmektedir. </a:t>
            </a:r>
            <a:endParaRPr lang="tr-TR" dirty="0" smtClean="0"/>
          </a:p>
          <a:p>
            <a:pPr lvl="0"/>
            <a:endParaRPr lang="tr-TR" dirty="0"/>
          </a:p>
          <a:p>
            <a:pPr lvl="0"/>
            <a:r>
              <a:rPr lang="tr-TR" dirty="0"/>
              <a:t>Gerçekleşecek olayın, gerçekleşip gerçekleşmediğini dinleyen </a:t>
            </a:r>
            <a:r>
              <a:rPr lang="tr-TR" dirty="0" err="1"/>
              <a:t>listener</a:t>
            </a:r>
            <a:r>
              <a:rPr lang="tr-TR" dirty="0"/>
              <a:t> yapısına eklenmesi gerekmektedir.</a:t>
            </a:r>
          </a:p>
          <a:p>
            <a:r>
              <a:rPr lang="tr-TR" dirty="0"/>
              <a:t>Olay gerçekleştiğinde çalışması istenen kodların olay metodunda yazılması gerekmektedir.</a:t>
            </a:r>
          </a:p>
        </p:txBody>
      </p:sp>
    </p:spTree>
    <p:extLst>
      <p:ext uri="{BB962C8B-B14F-4D97-AF65-F5344CB8AC3E}">
        <p14:creationId xmlns:p14="http://schemas.microsoft.com/office/powerpoint/2010/main" val="32029419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a:t>Olaylar</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47412" y="3284984"/>
            <a:ext cx="6840760" cy="400110"/>
          </a:xfrm>
          <a:prstGeom prst="rect">
            <a:avLst/>
          </a:prstGeom>
        </p:spPr>
        <p:txBody>
          <a:bodyPr wrap="square">
            <a:spAutoFit/>
          </a:bodyPr>
          <a:lstStyle/>
          <a:p>
            <a:r>
              <a:rPr lang="tr-TR" sz="2000" dirty="0"/>
              <a:t>Olay gerçekleştiğinde çalışacak kodlar olay metodu içerisine yazılır.</a:t>
            </a:r>
          </a:p>
        </p:txBody>
      </p:sp>
      <p:pic>
        <p:nvPicPr>
          <p:cNvPr id="6" name="Resim 5"/>
          <p:cNvPicPr/>
          <p:nvPr/>
        </p:nvPicPr>
        <p:blipFill>
          <a:blip r:embed="rId3">
            <a:extLst>
              <a:ext uri="{28A0092B-C50C-407E-A947-70E740481C1C}">
                <a14:useLocalDpi xmlns:a14="http://schemas.microsoft.com/office/drawing/2010/main" val="0"/>
              </a:ext>
            </a:extLst>
          </a:blip>
          <a:srcRect/>
          <a:stretch>
            <a:fillRect/>
          </a:stretch>
        </p:blipFill>
        <p:spPr bwMode="auto">
          <a:xfrm>
            <a:off x="827584" y="1802995"/>
            <a:ext cx="5832648" cy="1379363"/>
          </a:xfrm>
          <a:prstGeom prst="rect">
            <a:avLst/>
          </a:prstGeom>
          <a:noFill/>
          <a:ln>
            <a:noFill/>
          </a:ln>
        </p:spPr>
      </p:pic>
      <p:pic>
        <p:nvPicPr>
          <p:cNvPr id="7" name="Resim 6"/>
          <p:cNvPicPr/>
          <p:nvPr/>
        </p:nvPicPr>
        <p:blipFill>
          <a:blip r:embed="rId4">
            <a:extLst>
              <a:ext uri="{28A0092B-C50C-407E-A947-70E740481C1C}">
                <a14:useLocalDpi xmlns:a14="http://schemas.microsoft.com/office/drawing/2010/main" val="0"/>
              </a:ext>
            </a:extLst>
          </a:blip>
          <a:srcRect/>
          <a:stretch>
            <a:fillRect/>
          </a:stretch>
        </p:blipFill>
        <p:spPr bwMode="auto">
          <a:xfrm>
            <a:off x="839416" y="3789040"/>
            <a:ext cx="5999534" cy="1278322"/>
          </a:xfrm>
          <a:prstGeom prst="rect">
            <a:avLst/>
          </a:prstGeom>
          <a:noFill/>
          <a:ln>
            <a:noFill/>
          </a:ln>
        </p:spPr>
      </p:pic>
      <p:sp>
        <p:nvSpPr>
          <p:cNvPr id="3" name="Dikdörtgen 2"/>
          <p:cNvSpPr/>
          <p:nvPr/>
        </p:nvSpPr>
        <p:spPr>
          <a:xfrm>
            <a:off x="730280" y="5105523"/>
            <a:ext cx="6120680" cy="707886"/>
          </a:xfrm>
          <a:prstGeom prst="rect">
            <a:avLst/>
          </a:prstGeom>
        </p:spPr>
        <p:txBody>
          <a:bodyPr wrap="square">
            <a:spAutoFit/>
          </a:bodyPr>
          <a:lstStyle/>
          <a:p>
            <a:r>
              <a:rPr lang="tr-TR" sz="2000" dirty="0"/>
              <a:t>Proje kodlarının içerisinde bulunan </a:t>
            </a:r>
            <a:r>
              <a:rPr lang="tr-TR" sz="2000" dirty="0" err="1"/>
              <a:t>Generated</a:t>
            </a:r>
            <a:r>
              <a:rPr lang="tr-TR" sz="2000" dirty="0"/>
              <a:t> </a:t>
            </a:r>
            <a:r>
              <a:rPr lang="tr-TR" sz="2000" dirty="0" err="1"/>
              <a:t>Code</a:t>
            </a:r>
            <a:r>
              <a:rPr lang="tr-TR" sz="2000" dirty="0"/>
              <a:t> kod grubu açıldığında metodun </a:t>
            </a:r>
            <a:r>
              <a:rPr lang="tr-TR" sz="2000" dirty="0" err="1"/>
              <a:t>Listener</a:t>
            </a:r>
            <a:r>
              <a:rPr lang="tr-TR" sz="2000" dirty="0"/>
              <a:t>’ a eklendiğini görebiliriz. </a:t>
            </a:r>
          </a:p>
        </p:txBody>
      </p:sp>
    </p:spTree>
    <p:extLst>
      <p:ext uri="{BB962C8B-B14F-4D97-AF65-F5344CB8AC3E}">
        <p14:creationId xmlns:p14="http://schemas.microsoft.com/office/powerpoint/2010/main" val="10693581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a:t>Layout</a:t>
            </a:r>
            <a:r>
              <a:rPr lang="tr-TR" b="1" dirty="0"/>
              <a:t> Yapısı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47412" y="2107526"/>
            <a:ext cx="6840760" cy="4524315"/>
          </a:xfrm>
          <a:prstGeom prst="rect">
            <a:avLst/>
          </a:prstGeom>
        </p:spPr>
        <p:txBody>
          <a:bodyPr wrap="square">
            <a:spAutoFit/>
          </a:bodyPr>
          <a:lstStyle/>
          <a:p>
            <a:r>
              <a:rPr lang="tr-TR" dirty="0"/>
              <a:t>Pencere üzerinde bileşenlerin yerini ayarlamak için çeşitli düzenler kullanılmaktadır. Bu düzenler şunlardır</a:t>
            </a:r>
            <a:r>
              <a:rPr lang="tr-TR" dirty="0" smtClean="0"/>
              <a:t>.</a:t>
            </a:r>
          </a:p>
          <a:p>
            <a:endParaRPr lang="tr-TR" dirty="0"/>
          </a:p>
          <a:p>
            <a:pPr marL="342900" lvl="0" indent="-342900">
              <a:buFont typeface="Arial" panose="020B0604020202020204" pitchFamily="34" charset="0"/>
              <a:buChar char="•"/>
            </a:pPr>
            <a:r>
              <a:rPr lang="tr-TR" dirty="0" err="1"/>
              <a:t>FlowLayout</a:t>
            </a:r>
            <a:r>
              <a:rPr lang="tr-TR" dirty="0"/>
              <a:t> </a:t>
            </a:r>
          </a:p>
          <a:p>
            <a:pPr marL="342900" lvl="0" indent="-342900">
              <a:buFont typeface="Arial" panose="020B0604020202020204" pitchFamily="34" charset="0"/>
              <a:buChar char="•"/>
            </a:pPr>
            <a:r>
              <a:rPr lang="tr-TR" dirty="0" err="1"/>
              <a:t>BorderLayout</a:t>
            </a:r>
            <a:endParaRPr lang="tr-TR" dirty="0"/>
          </a:p>
          <a:p>
            <a:pPr marL="342900" lvl="0" indent="-342900">
              <a:buFont typeface="Arial" panose="020B0604020202020204" pitchFamily="34" charset="0"/>
              <a:buChar char="•"/>
            </a:pPr>
            <a:r>
              <a:rPr lang="tr-TR" dirty="0" err="1"/>
              <a:t>CardLayout</a:t>
            </a:r>
            <a:endParaRPr lang="tr-TR" dirty="0"/>
          </a:p>
          <a:p>
            <a:pPr marL="342900" lvl="0" indent="-342900">
              <a:buFont typeface="Arial" panose="020B0604020202020204" pitchFamily="34" charset="0"/>
              <a:buChar char="•"/>
            </a:pPr>
            <a:r>
              <a:rPr lang="tr-TR" dirty="0" err="1"/>
              <a:t>GridLayout</a:t>
            </a:r>
            <a:endParaRPr lang="tr-TR" dirty="0"/>
          </a:p>
          <a:p>
            <a:pPr marL="342900" lvl="0" indent="-342900">
              <a:buFont typeface="Arial" panose="020B0604020202020204" pitchFamily="34" charset="0"/>
              <a:buChar char="•"/>
            </a:pPr>
            <a:r>
              <a:rPr lang="tr-TR" dirty="0" err="1"/>
              <a:t>GridBagLayout</a:t>
            </a:r>
            <a:endParaRPr lang="tr-TR" dirty="0"/>
          </a:p>
          <a:p>
            <a:r>
              <a:rPr lang="tr-TR" dirty="0"/>
              <a:t> </a:t>
            </a:r>
          </a:p>
          <a:p>
            <a:r>
              <a:rPr lang="tr-TR" dirty="0"/>
              <a:t>Düzenleri kullanabilmek için </a:t>
            </a:r>
            <a:r>
              <a:rPr lang="tr-TR" dirty="0" err="1"/>
              <a:t>setLayout</a:t>
            </a:r>
            <a:r>
              <a:rPr lang="tr-TR" dirty="0"/>
              <a:t> metodunun kullanılması gerekmektedir. </a:t>
            </a:r>
            <a:r>
              <a:rPr lang="tr-TR" dirty="0" err="1"/>
              <a:t>Metod</a:t>
            </a:r>
            <a:r>
              <a:rPr lang="tr-TR" dirty="0"/>
              <a:t> içerisinde düzenlerden biri belirlenir.</a:t>
            </a:r>
          </a:p>
        </p:txBody>
      </p:sp>
    </p:spTree>
    <p:extLst>
      <p:ext uri="{BB962C8B-B14F-4D97-AF65-F5344CB8AC3E}">
        <p14:creationId xmlns:p14="http://schemas.microsoft.com/office/powerpoint/2010/main" val="20861345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a:t>Flow</a:t>
            </a:r>
            <a:r>
              <a:rPr lang="tr-TR" b="1" dirty="0" err="1" smtClean="0"/>
              <a:t>Layout</a:t>
            </a:r>
            <a:r>
              <a:rPr lang="tr-TR" b="1" dirty="0" smtClean="0"/>
              <a:t> </a:t>
            </a:r>
            <a:r>
              <a:rPr lang="tr-TR" b="1" dirty="0"/>
              <a:t>Yapısı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47412" y="2107526"/>
            <a:ext cx="6840760" cy="1569660"/>
          </a:xfrm>
          <a:prstGeom prst="rect">
            <a:avLst/>
          </a:prstGeom>
        </p:spPr>
        <p:txBody>
          <a:bodyPr wrap="square">
            <a:spAutoFit/>
          </a:bodyPr>
          <a:lstStyle/>
          <a:p>
            <a:r>
              <a:rPr lang="tr-TR" dirty="0" smtClean="0"/>
              <a:t>Pencerede </a:t>
            </a:r>
            <a:r>
              <a:rPr lang="tr-TR" dirty="0"/>
              <a:t>bileşenlerin </a:t>
            </a:r>
            <a:r>
              <a:rPr lang="tr-TR" dirty="0" err="1"/>
              <a:t>yanyana</a:t>
            </a:r>
            <a:r>
              <a:rPr lang="tr-TR" dirty="0"/>
              <a:t> düz bir şekilde satırlara sırayla yerleştirilmesini sağlayan yerleşim düzenidir</a:t>
            </a:r>
            <a:r>
              <a:rPr lang="tr-TR" dirty="0" smtClean="0"/>
              <a:t>.</a:t>
            </a:r>
          </a:p>
          <a:p>
            <a:endParaRPr lang="tr-TR" dirty="0"/>
          </a:p>
          <a:p>
            <a:r>
              <a:rPr lang="tr-TR" dirty="0" err="1"/>
              <a:t>setLayout</a:t>
            </a:r>
            <a:r>
              <a:rPr lang="tr-TR" dirty="0"/>
              <a:t>(</a:t>
            </a:r>
            <a:r>
              <a:rPr lang="tr-TR" dirty="0" err="1"/>
              <a:t>new</a:t>
            </a:r>
            <a:r>
              <a:rPr lang="tr-TR" dirty="0"/>
              <a:t> </a:t>
            </a:r>
            <a:r>
              <a:rPr lang="tr-TR" dirty="0" err="1"/>
              <a:t>FlowLayout</a:t>
            </a:r>
            <a:r>
              <a:rPr lang="tr-TR" dirty="0"/>
              <a:t>());</a:t>
            </a:r>
          </a:p>
        </p:txBody>
      </p:sp>
      <p:pic>
        <p:nvPicPr>
          <p:cNvPr id="6" name="Resim 5"/>
          <p:cNvPicPr/>
          <p:nvPr/>
        </p:nvPicPr>
        <p:blipFill>
          <a:blip r:embed="rId3"/>
          <a:stretch>
            <a:fillRect/>
          </a:stretch>
        </p:blipFill>
        <p:spPr>
          <a:xfrm>
            <a:off x="1331640" y="3857624"/>
            <a:ext cx="3960440" cy="1299567"/>
          </a:xfrm>
          <a:prstGeom prst="rect">
            <a:avLst/>
          </a:prstGeom>
        </p:spPr>
      </p:pic>
    </p:spTree>
    <p:extLst>
      <p:ext uri="{BB962C8B-B14F-4D97-AF65-F5344CB8AC3E}">
        <p14:creationId xmlns:p14="http://schemas.microsoft.com/office/powerpoint/2010/main" val="14304722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a:t>BorderLayout</a:t>
            </a:r>
            <a:r>
              <a:rPr lang="tr-TR" b="1" dirty="0" smtClean="0"/>
              <a:t> </a:t>
            </a:r>
            <a:r>
              <a:rPr lang="tr-TR" b="1" dirty="0"/>
              <a:t>Yapısı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47412" y="2107526"/>
            <a:ext cx="6840760" cy="1938992"/>
          </a:xfrm>
          <a:prstGeom prst="rect">
            <a:avLst/>
          </a:prstGeom>
        </p:spPr>
        <p:txBody>
          <a:bodyPr wrap="square">
            <a:spAutoFit/>
          </a:bodyPr>
          <a:lstStyle/>
          <a:p>
            <a:r>
              <a:rPr lang="tr-TR" dirty="0" smtClean="0"/>
              <a:t>Bu </a:t>
            </a:r>
            <a:r>
              <a:rPr lang="tr-TR" dirty="0"/>
              <a:t>yerleşim düzeninde pencere beş bölgeye ayrılır. Üst kısım NORTH, sol kısım WEST, sağ kısım EAST, alt kısım SOUTH son olarak ortadaki kısım CENTER olarak isimlendirilir. Ve bileşen eklenirken hangi kısma eklendiği </a:t>
            </a:r>
            <a:r>
              <a:rPr lang="tr-TR" dirty="0" err="1"/>
              <a:t>BorderLayout</a:t>
            </a:r>
            <a:r>
              <a:rPr lang="tr-TR" dirty="0"/>
              <a:t> ifadesinden sonra yazılır.</a:t>
            </a:r>
          </a:p>
        </p:txBody>
      </p:sp>
      <p:pic>
        <p:nvPicPr>
          <p:cNvPr id="7" name="Resim 6"/>
          <p:cNvPicPr/>
          <p:nvPr/>
        </p:nvPicPr>
        <p:blipFill>
          <a:blip r:embed="rId3">
            <a:extLst>
              <a:ext uri="{28A0092B-C50C-407E-A947-70E740481C1C}">
                <a14:useLocalDpi xmlns:a14="http://schemas.microsoft.com/office/drawing/2010/main" val="0"/>
              </a:ext>
            </a:extLst>
          </a:blip>
          <a:stretch>
            <a:fillRect/>
          </a:stretch>
        </p:blipFill>
        <p:spPr>
          <a:xfrm>
            <a:off x="1714499" y="4060938"/>
            <a:ext cx="3860141" cy="1398706"/>
          </a:xfrm>
          <a:prstGeom prst="rect">
            <a:avLst/>
          </a:prstGeom>
        </p:spPr>
      </p:pic>
    </p:spTree>
    <p:extLst>
      <p:ext uri="{BB962C8B-B14F-4D97-AF65-F5344CB8AC3E}">
        <p14:creationId xmlns:p14="http://schemas.microsoft.com/office/powerpoint/2010/main" val="4389492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dirty="0"/>
          </a:p>
        </p:txBody>
      </p:sp>
      <p:sp>
        <p:nvSpPr>
          <p:cNvPr id="2052" name="Rectangle 4"/>
          <p:cNvSpPr>
            <a:spLocks noGrp="1" noChangeArrowheads="1"/>
          </p:cNvSpPr>
          <p:nvPr>
            <p:ph type="title"/>
          </p:nvPr>
        </p:nvSpPr>
        <p:spPr/>
        <p:txBody>
          <a:bodyPr/>
          <a:lstStyle/>
          <a:p>
            <a:r>
              <a:rPr lang="tr-TR" b="1" dirty="0" err="1"/>
              <a:t>BorderLayout</a:t>
            </a:r>
            <a:r>
              <a:rPr lang="tr-TR" b="1" dirty="0" smtClean="0"/>
              <a:t> </a:t>
            </a:r>
            <a:r>
              <a:rPr lang="tr-TR" b="1" dirty="0"/>
              <a:t>Yapısı</a:t>
            </a:r>
            <a:endParaRPr lang="tr-TR" dirty="0"/>
          </a:p>
        </p:txBody>
      </p:sp>
      <p:pic>
        <p:nvPicPr>
          <p:cNvPr id="8" name="Picture 2" descr="http://www.webinmaster.com/wp-content/uploads/2012/08/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404664"/>
            <a:ext cx="1673696" cy="1673696"/>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647412" y="2107526"/>
            <a:ext cx="6840760" cy="1938992"/>
          </a:xfrm>
          <a:prstGeom prst="rect">
            <a:avLst/>
          </a:prstGeom>
        </p:spPr>
        <p:txBody>
          <a:bodyPr wrap="square">
            <a:spAutoFit/>
          </a:bodyPr>
          <a:lstStyle/>
          <a:p>
            <a:r>
              <a:rPr lang="tr-TR" dirty="0" smtClean="0"/>
              <a:t>Bu </a:t>
            </a:r>
            <a:r>
              <a:rPr lang="tr-TR" dirty="0"/>
              <a:t>yerleşim düzeninde pencere beş bölgeye ayrılır. Üst kısım NORTH, sol kısım WEST, sağ kısım EAST, alt kısım SOUTH son olarak ortadaki kısım CENTER olarak isimlendirilir. Ve bileşen eklenirken hangi kısma eklendiği </a:t>
            </a:r>
            <a:r>
              <a:rPr lang="tr-TR" dirty="0" err="1"/>
              <a:t>BorderLayout</a:t>
            </a:r>
            <a:r>
              <a:rPr lang="tr-TR" dirty="0"/>
              <a:t> ifadesinden sonra yazılır.</a:t>
            </a:r>
          </a:p>
        </p:txBody>
      </p:sp>
      <p:pic>
        <p:nvPicPr>
          <p:cNvPr id="7" name="Resim 6"/>
          <p:cNvPicPr/>
          <p:nvPr/>
        </p:nvPicPr>
        <p:blipFill>
          <a:blip r:embed="rId3">
            <a:extLst>
              <a:ext uri="{28A0092B-C50C-407E-A947-70E740481C1C}">
                <a14:useLocalDpi xmlns:a14="http://schemas.microsoft.com/office/drawing/2010/main" val="0"/>
              </a:ext>
            </a:extLst>
          </a:blip>
          <a:stretch>
            <a:fillRect/>
          </a:stretch>
        </p:blipFill>
        <p:spPr>
          <a:xfrm>
            <a:off x="1714499" y="4060938"/>
            <a:ext cx="3860141" cy="1398706"/>
          </a:xfrm>
          <a:prstGeom prst="rect">
            <a:avLst/>
          </a:prstGeom>
        </p:spPr>
      </p:pic>
    </p:spTree>
    <p:extLst>
      <p:ext uri="{BB962C8B-B14F-4D97-AF65-F5344CB8AC3E}">
        <p14:creationId xmlns:p14="http://schemas.microsoft.com/office/powerpoint/2010/main" val="11485710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BSM447 – MOBİL UYGULAMA GELİŞTİRME&amp;quot;&quot;/&gt;&lt;property id=&quot;20307&quot; value=&quot;257&quot;/&gt;&lt;/object&gt;&lt;object type=&quot;3&quot; unique_id=&quot;65572&quot;&gt;&lt;property id=&quot;20148&quot; value=&quot;5&quot;/&gt;&lt;property id=&quot;20300&quot; value=&quot;Slide 2 - &amp;quot;SWING&amp;quot;&quot;/&gt;&lt;property id=&quot;20307&quot; value=&quot;407&quot;/&gt;&lt;/object&gt;&lt;object type=&quot;3&quot; unique_id=&quot;65573&quot;&gt;&lt;property id=&quot;20148&quot; value=&quot;5&quot;/&gt;&lt;property id=&quot;20300&quot; value=&quot;Slide 3 - &amp;quot;SWING&amp;quot;&quot;/&gt;&lt;property id=&quot;20307&quot; value=&quot;408&quot;/&gt;&lt;/object&gt;&lt;object type=&quot;3&quot; unique_id=&quot;65574&quot;&gt;&lt;property id=&quot;20148&quot; value=&quot;5&quot;/&gt;&lt;property id=&quot;20300&quot; value=&quot;Slide 4 - &amp;quot;Olaylar&amp;quot;&quot;/&gt;&lt;property id=&quot;20307&quot; value=&quot;409&quot;/&gt;&lt;/object&gt;&lt;object type=&quot;3&quot; unique_id=&quot;65575&quot;&gt;&lt;property id=&quot;20148&quot; value=&quot;5&quot;/&gt;&lt;property id=&quot;20300&quot; value=&quot;Slide 5 - &amp;quot;Olaylar&amp;quot;&quot;/&gt;&lt;property id=&quot;20307&quot; value=&quot;410&quot;/&gt;&lt;/object&gt;&lt;object type=&quot;3&quot; unique_id=&quot;65576&quot;&gt;&lt;property id=&quot;20148&quot; value=&quot;5&quot;/&gt;&lt;property id=&quot;20300&quot; value=&quot;Slide 6 - &amp;quot;Layout Yapısı&amp;quot;&quot;/&gt;&lt;property id=&quot;20307&quot; value=&quot;411&quot;/&gt;&lt;/object&gt;&lt;object type=&quot;3&quot; unique_id=&quot;65577&quot;&gt;&lt;property id=&quot;20148&quot; value=&quot;5&quot;/&gt;&lt;property id=&quot;20300&quot; value=&quot;Slide 7 - &amp;quot;FlowLayout Yapısı&amp;quot;&quot;/&gt;&lt;property id=&quot;20307&quot; value=&quot;412&quot;/&gt;&lt;/object&gt;&lt;object type=&quot;3&quot; unique_id=&quot;65578&quot;&gt;&lt;property id=&quot;20148&quot; value=&quot;5&quot;/&gt;&lt;property id=&quot;20300&quot; value=&quot;Slide 8 - &amp;quot;BorderLayout Yapısı&amp;quot;&quot;/&gt;&lt;property id=&quot;20307&quot; value=&quot;413&quot;/&gt;&lt;/object&gt;&lt;object type=&quot;3&quot; unique_id=&quot;65579&quot;&gt;&lt;property id=&quot;20148&quot; value=&quot;5&quot;/&gt;&lt;property id=&quot;20300&quot; value=&quot;Slide 9 - &amp;quot;BorderLayout Yapısı&amp;quot;&quot;/&gt;&lt;property id=&quot;20307&quot; value=&quot;414&quot;/&gt;&lt;/object&gt;&lt;object type=&quot;3&quot; unique_id=&quot;65580&quot;&gt;&lt;property id=&quot;20148&quot; value=&quot;5&quot;/&gt;&lt;property id=&quot;20300&quot; value=&quot;Slide 10 - &amp;quot;CardLayout Yapısı&amp;quot;&quot;/&gt;&lt;property id=&quot;20307&quot; value=&quot;415&quot;/&gt;&lt;/object&gt;&lt;object type=&quot;3&quot; unique_id=&quot;65581&quot;&gt;&lt;property id=&quot;20148&quot; value=&quot;5&quot;/&gt;&lt;property id=&quot;20300&quot; value=&quot;Slide 11 - &amp;quot;GridLayout Yapısı&amp;quot;&quot;/&gt;&lt;property id=&quot;20307&quot; value=&quot;416&quot;/&gt;&lt;/object&gt;&lt;object type=&quot;3&quot; unique_id=&quot;65735&quot;&gt;&lt;property id=&quot;20148&quot; value=&quot;5&quot;/&gt;&lt;property id=&quot;20300&quot; value=&quot;Slide 12 - &amp;quot;Android SDK’ sı yükleme&amp;quot;&quot;/&gt;&lt;property id=&quot;20307&quot; value=&quot;417&quot;/&gt;&lt;/object&gt;&lt;object type=&quot;3&quot; unique_id=&quot;65736&quot;&gt;&lt;property id=&quot;20148&quot; value=&quot;5&quot;/&gt;&lt;property id=&quot;20300&quot; value=&quot;Slide 13 - &amp;quot;Android SDK’ sı yükleme&amp;quot;&quot;/&gt;&lt;property id=&quot;20307&quot; value=&quot;418&quot;/&gt;&lt;/object&gt;&lt;object type=&quot;3&quot; unique_id=&quot;65737&quot;&gt;&lt;property id=&quot;20148&quot; value=&quot;5&quot;/&gt;&lt;property id=&quot;20300&quot; value=&quot;Slide 14 - &amp;quot;Android SDK’ sı yükleme&amp;quot;&quot;/&gt;&lt;property id=&quot;20307&quot; value=&quot;419&quot;/&gt;&lt;/object&gt;&lt;object type=&quot;3&quot; unique_id=&quot;65738&quot;&gt;&lt;property id=&quot;20148&quot; value=&quot;5&quot;/&gt;&lt;property id=&quot;20300&quot; value=&quot;Slide 15 - &amp;quot;Android SDK’ sı yükleme&amp;quot;&quot;/&gt;&lt;property id=&quot;20307&quot; value=&quot;420&quot;/&gt;&lt;/object&gt;&lt;object type=&quot;3&quot; unique_id=&quot;65790&quot;&gt;&lt;property id=&quot;20148&quot; value=&quot;5&quot;/&gt;&lt;property id=&quot;20300&quot; value=&quot;Slide 16 - &amp;quot;Android SDK’ sı yükleme&amp;quot;&quot;/&gt;&lt;property id=&quot;20307&quot; value=&quot;421&quot;/&gt;&lt;/object&gt;&lt;object type=&quot;3&quot; unique_id=&quot;65845&quot;&gt;&lt;property id=&quot;20148&quot; value=&quot;5&quot;/&gt;&lt;property id=&quot;20300&quot; value=&quot;Slide 17 - &amp;quot;Android SDK’ sı yükleme&amp;quot;&quot;/&gt;&lt;property id=&quot;20307&quot; value=&quot;422&quot;/&gt;&lt;/object&gt;&lt;object type=&quot;3&quot; unique_id=&quot;65922&quot;&gt;&lt;property id=&quot;20148&quot; value=&quot;5&quot;/&gt;&lt;property id=&quot;20300&quot; value=&quot;Slide 18 - &amp;quot;Android SDK’ sı yükleme&amp;quot;&quot;/&gt;&lt;property id=&quot;20307&quot; value=&quot;423&quot;/&gt;&lt;/object&gt;&lt;object type=&quot;3&quot; unique_id=&quot;65923&quot;&gt;&lt;property id=&quot;20148&quot; value=&quot;5&quot;/&gt;&lt;property id=&quot;20300&quot; value=&quot;Slide 19 - &amp;quot;Android SDK’ sı yükleme&amp;quot;&quot;/&gt;&lt;property id=&quot;20307&quot; value=&quot;424&quot;/&gt;&lt;/object&gt;&lt;object type=&quot;3&quot; unique_id=&quot;66008&quot;&gt;&lt;property id=&quot;20148&quot; value=&quot;5&quot;/&gt;&lt;property id=&quot;20300&quot; value=&quot;Slide 20 - &amp;quot;Android SDK’ sı yükleme&amp;quot;&quot;/&gt;&lt;property id=&quot;20307&quot; value=&quot;425&quot;/&gt;&lt;/object&gt;&lt;object type=&quot;3&quot; unique_id=&quot;66009&quot;&gt;&lt;property id=&quot;20148&quot; value=&quot;5&quot;/&gt;&lt;property id=&quot;20300&quot; value=&quot;Slide 21 - &amp;quot;Android SDK’ sı yükleme&amp;quot;&quot;/&gt;&lt;property id=&quot;20307&quot; value=&quot;426&quot;/&gt;&lt;/object&gt;&lt;object type=&quot;3&quot; unique_id=&quot;66125&quot;&gt;&lt;property id=&quot;20148&quot; value=&quot;5&quot;/&gt;&lt;property id=&quot;20300&quot; value=&quot;Slide 22 - &amp;quot;Sanal makine ekleme&amp;quot;&quot;/&gt;&lt;property id=&quot;20307&quot; value=&quot;427&quot;/&gt;&lt;/object&gt;&lt;object type=&quot;3&quot; unique_id=&quot;66126&quot;&gt;&lt;property id=&quot;20148&quot; value=&quot;5&quot;/&gt;&lt;property id=&quot;20300&quot; value=&quot;Slide 23 - &amp;quot;Sanal makine ekleme&amp;quot;&quot;/&gt;&lt;property id=&quot;20307&quot; value=&quot;428&quot;/&gt;&lt;/object&gt;&lt;object type=&quot;3&quot; unique_id=&quot;66127&quot;&gt;&lt;property id=&quot;20148&quot; value=&quot;5&quot;/&gt;&lt;property id=&quot;20300&quot; value=&quot;Slide 24 - &amp;quot;Sanal makine ekleme&amp;quot;&quot;/&gt;&lt;property id=&quot;20307&quot; value=&quot;429&quot;/&gt;&lt;/object&gt;&lt;/object&gt;&lt;/object&gt;&lt;/database&gt;"/>
  <p:tag name="SECTOMILLISECCONVERTED" val="1"/>
</p:tagLst>
</file>

<file path=ppt/theme/theme1.xml><?xml version="1.0" encoding="utf-8"?>
<a:theme xmlns:a="http://schemas.openxmlformats.org/drawingml/2006/main" name="m62-dots">
  <a:themeElements>
    <a:clrScheme name="m62-dots 13">
      <a:dk1>
        <a:srgbClr val="003300"/>
      </a:dk1>
      <a:lt1>
        <a:srgbClr val="FFFFFF"/>
      </a:lt1>
      <a:dk2>
        <a:srgbClr val="FFFFFF"/>
      </a:dk2>
      <a:lt2>
        <a:srgbClr val="808080"/>
      </a:lt2>
      <a:accent1>
        <a:srgbClr val="239BA6"/>
      </a:accent1>
      <a:accent2>
        <a:srgbClr val="1F5126"/>
      </a:accent2>
      <a:accent3>
        <a:srgbClr val="FFFFFF"/>
      </a:accent3>
      <a:accent4>
        <a:srgbClr val="002A00"/>
      </a:accent4>
      <a:accent5>
        <a:srgbClr val="ACCBD0"/>
      </a:accent5>
      <a:accent6>
        <a:srgbClr val="1B4921"/>
      </a:accent6>
      <a:hlink>
        <a:srgbClr val="559085"/>
      </a:hlink>
      <a:folHlink>
        <a:srgbClr val="99CC00"/>
      </a:folHlink>
    </a:clrScheme>
    <a:fontScheme name="m62-dots">
      <a:majorFont>
        <a:latin typeface="Arial Narrow"/>
        <a:ea typeface=""/>
        <a:cs typeface=""/>
      </a:majorFont>
      <a:minorFont>
        <a:latin typeface="Arial Narrow"/>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62-do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62-do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62-do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62-do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62-do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62-do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62-do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62-do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62-do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62-do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62-do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62-do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62-dots 13">
        <a:dk1>
          <a:srgbClr val="003300"/>
        </a:dk1>
        <a:lt1>
          <a:srgbClr val="FFFFFF"/>
        </a:lt1>
        <a:dk2>
          <a:srgbClr val="FFFFFF"/>
        </a:dk2>
        <a:lt2>
          <a:srgbClr val="808080"/>
        </a:lt2>
        <a:accent1>
          <a:srgbClr val="239BA6"/>
        </a:accent1>
        <a:accent2>
          <a:srgbClr val="1F5126"/>
        </a:accent2>
        <a:accent3>
          <a:srgbClr val="FFFFFF"/>
        </a:accent3>
        <a:accent4>
          <a:srgbClr val="002A00"/>
        </a:accent4>
        <a:accent5>
          <a:srgbClr val="ACCBD0"/>
        </a:accent5>
        <a:accent6>
          <a:srgbClr val="1B4921"/>
        </a:accent6>
        <a:hlink>
          <a:srgbClr val="559085"/>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s not the design of your template">
  <a:themeElements>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fontScheme name="1_It’s not the design of your template">
      <a:majorFont>
        <a:latin typeface="Neo Sans"/>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It’s not the design of your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s not the design of your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s not the design of your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s not the design of your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s not the design of your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s not the design of your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s not the design of your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s not the design of your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s not the design of your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s not the design of your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s not the design of your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s not the design of your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m62-dots</Template>
  <TotalTime>1901</TotalTime>
  <Words>629</Words>
  <Application>Microsoft Office PowerPoint</Application>
  <PresentationFormat>Ekran Gösterisi (4:3)</PresentationFormat>
  <Paragraphs>76</Paragraphs>
  <Slides>24</Slides>
  <Notes>0</Notes>
  <HiddenSlides>0</HiddenSlides>
  <MMClips>0</MMClips>
  <ScaleCrop>false</ScaleCrop>
  <HeadingPairs>
    <vt:vector size="4" baseType="variant">
      <vt:variant>
        <vt:lpstr>Tema</vt:lpstr>
      </vt:variant>
      <vt:variant>
        <vt:i4>2</vt:i4>
      </vt:variant>
      <vt:variant>
        <vt:lpstr>Slayt Başlıkları</vt:lpstr>
      </vt:variant>
      <vt:variant>
        <vt:i4>24</vt:i4>
      </vt:variant>
    </vt:vector>
  </HeadingPairs>
  <TitlesOfParts>
    <vt:vector size="26" baseType="lpstr">
      <vt:lpstr>m62-dots</vt:lpstr>
      <vt:lpstr>1_It’s not the design of your template</vt:lpstr>
      <vt:lpstr>BSM447 – MOBİL UYGULAMA GELİŞTİRME</vt:lpstr>
      <vt:lpstr>SWING</vt:lpstr>
      <vt:lpstr>SWING</vt:lpstr>
      <vt:lpstr>Olaylar</vt:lpstr>
      <vt:lpstr>Olaylar</vt:lpstr>
      <vt:lpstr>Layout Yapısı</vt:lpstr>
      <vt:lpstr>FlowLayout Yapısı</vt:lpstr>
      <vt:lpstr>BorderLayout Yapısı</vt:lpstr>
      <vt:lpstr>BorderLayout Yapısı</vt:lpstr>
      <vt:lpstr>CardLayout Yapısı</vt:lpstr>
      <vt:lpstr>GridLayout Yapısı</vt:lpstr>
      <vt:lpstr>Android SDK’ sı yükleme</vt:lpstr>
      <vt:lpstr>Android SDK’ sı yükleme</vt:lpstr>
      <vt:lpstr>Android SDK’ sı yükleme</vt:lpstr>
      <vt:lpstr>Android SDK’ sı yükleme</vt:lpstr>
      <vt:lpstr>Android SDK’ sı yükleme</vt:lpstr>
      <vt:lpstr>Android SDK’ sı yükleme</vt:lpstr>
      <vt:lpstr>Android SDK’ sı yükleme</vt:lpstr>
      <vt:lpstr>Android SDK’ sı yükleme</vt:lpstr>
      <vt:lpstr>Android SDK’ sı yükleme</vt:lpstr>
      <vt:lpstr>Android SDK’ sı yükleme</vt:lpstr>
      <vt:lpstr>Sanal makine ekleme</vt:lpstr>
      <vt:lpstr>Sanal makine ekleme</vt:lpstr>
      <vt:lpstr>Sanal makine ekleme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Hp</dc:creator>
  <cp:lastModifiedBy>Hp</cp:lastModifiedBy>
  <cp:revision>229</cp:revision>
  <dcterms:created xsi:type="dcterms:W3CDTF">2013-09-21T15:44:56Z</dcterms:created>
  <dcterms:modified xsi:type="dcterms:W3CDTF">2013-11-10T22:10:06Z</dcterms:modified>
</cp:coreProperties>
</file>