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0"/>
  </p:notesMasterIdLst>
  <p:sldIdLst>
    <p:sldId id="257" r:id="rId3"/>
    <p:sldId id="376" r:id="rId4"/>
    <p:sldId id="407" r:id="rId5"/>
    <p:sldId id="420" r:id="rId6"/>
    <p:sldId id="421" r:id="rId7"/>
    <p:sldId id="408" r:id="rId8"/>
    <p:sldId id="422" r:id="rId9"/>
    <p:sldId id="423" r:id="rId10"/>
    <p:sldId id="424" r:id="rId11"/>
    <p:sldId id="425" r:id="rId12"/>
    <p:sldId id="426" r:id="rId13"/>
    <p:sldId id="409" r:id="rId14"/>
    <p:sldId id="427" r:id="rId15"/>
    <p:sldId id="410" r:id="rId16"/>
    <p:sldId id="428" r:id="rId17"/>
    <p:sldId id="411" r:id="rId18"/>
    <p:sldId id="412" r:id="rId19"/>
    <p:sldId id="413" r:id="rId20"/>
    <p:sldId id="414" r:id="rId21"/>
    <p:sldId id="415" r:id="rId22"/>
    <p:sldId id="429" r:id="rId23"/>
    <p:sldId id="430" r:id="rId24"/>
    <p:sldId id="432" r:id="rId25"/>
    <p:sldId id="433" r:id="rId26"/>
    <p:sldId id="431" r:id="rId27"/>
    <p:sldId id="434" r:id="rId28"/>
    <p:sldId id="435" r:id="rId29"/>
    <p:sldId id="437" r:id="rId30"/>
    <p:sldId id="447" r:id="rId31"/>
    <p:sldId id="446" r:id="rId32"/>
    <p:sldId id="449" r:id="rId33"/>
    <p:sldId id="450" r:id="rId34"/>
    <p:sldId id="451" r:id="rId35"/>
    <p:sldId id="452" r:id="rId36"/>
    <p:sldId id="453" r:id="rId37"/>
    <p:sldId id="454" r:id="rId38"/>
    <p:sldId id="455" r:id="rId39"/>
    <p:sldId id="456" r:id="rId40"/>
    <p:sldId id="457" r:id="rId41"/>
    <p:sldId id="439" r:id="rId42"/>
    <p:sldId id="436" r:id="rId43"/>
    <p:sldId id="440" r:id="rId44"/>
    <p:sldId id="441" r:id="rId45"/>
    <p:sldId id="443" r:id="rId46"/>
    <p:sldId id="442" r:id="rId47"/>
    <p:sldId id="444" r:id="rId48"/>
    <p:sldId id="445" r:id="rId49"/>
  </p:sldIdLst>
  <p:sldSz cx="9144000" cy="6858000" type="screen4x3"/>
  <p:notesSz cx="6858000" cy="9144000"/>
  <p:custDataLst>
    <p:tags r:id="rId51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Orta Stil 3 - Vurgu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Orta Stil 1 - Vurgu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Orta Stil 2 - Vurgu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Açık Stil 2 - Vurgu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ags" Target="tags/tag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 altLang="tr-T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GB" altLang="tr-T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 smtClean="0"/>
              <a:t>Click to edit Master text styles</a:t>
            </a:r>
          </a:p>
          <a:p>
            <a:pPr lvl="1"/>
            <a:r>
              <a:rPr lang="en-GB" altLang="tr-TR" smtClean="0"/>
              <a:t>Second level</a:t>
            </a:r>
          </a:p>
          <a:p>
            <a:pPr lvl="2"/>
            <a:r>
              <a:rPr lang="en-GB" altLang="tr-TR" smtClean="0"/>
              <a:t>Third level</a:t>
            </a:r>
          </a:p>
          <a:p>
            <a:pPr lvl="3"/>
            <a:r>
              <a:rPr lang="en-GB" altLang="tr-TR" smtClean="0"/>
              <a:t>Fourth level</a:t>
            </a:r>
          </a:p>
          <a:p>
            <a:pPr lvl="4"/>
            <a:r>
              <a:rPr lang="en-GB" altLang="tr-TR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 altLang="tr-T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D6841615-2ABA-4596-AE3F-83940D3A63DD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453950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Te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92275" y="2538413"/>
            <a:ext cx="6407150" cy="890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tr-TR" altLang="tr-TR" noProof="0" smtClean="0"/>
              <a:t>Asıl başlık stili için tıklatın</a:t>
            </a:r>
            <a:endParaRPr lang="en-GB" altLang="tr-TR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402013"/>
            <a:ext cx="6400800" cy="792162"/>
          </a:xfrm>
        </p:spPr>
        <p:txBody>
          <a:bodyPr anchor="ctr"/>
          <a:lstStyle>
            <a:lvl1pPr marL="0" indent="0">
              <a:defRPr i="1">
                <a:solidFill>
                  <a:schemeClr val="bg1"/>
                </a:solidFill>
              </a:defRPr>
            </a:lvl1pPr>
          </a:lstStyle>
          <a:p>
            <a:pPr lvl="0"/>
            <a:r>
              <a:rPr lang="tr-TR" altLang="tr-TR" noProof="0" smtClean="0"/>
              <a:t>Asıl alt başlık stilini düzenlemek için tıklatın</a:t>
            </a:r>
            <a:endParaRPr lang="en-GB" altLang="tr-TR" noProof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altLang="tr-T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alt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CAE41E-AA23-4B77-A6E0-E9D0A1E3A420}" type="slidenum">
              <a:rPr lang="en-GB" altLang="tr-TR"/>
              <a:pPr/>
              <a:t>‹#›</a:t>
            </a:fld>
            <a:endParaRPr lang="en-GB" altLang="tr-T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4119A-278C-400D-80E9-64AFCA1DF72A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47651665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65113"/>
            <a:ext cx="2057400" cy="5602287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65113"/>
            <a:ext cx="6019800" cy="560228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713ED-713E-4963-B9C4-19E59CF87FB1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2925554226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4066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3647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2252867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1248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1650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9666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231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427459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736F6-E8A3-4027-8256-1553124FC818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911808843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3360451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7070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405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47977-80FB-43E0-9F48-199C10B79448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92586634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01580-1227-43EB-B0D7-B2D34675BD5F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71836882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ED82F-5FC0-4C5F-851F-089CB74B8B1A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192268174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876C1D-0B95-4213-A266-2AC07A6D9B65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95012851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CCE5E-42D8-4F7F-9574-1E0C6DFA88D2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375150140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42402-9F72-406D-9247-05BFC003C03A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407009053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31775-E9AA-4C88-82D5-FB9E497D8573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410077460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m62.net/" TargetMode="Externa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hyperlink" Target="http://www.m62.net/powerpoint-slides/" TargetMode="Externa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http://www.m62.net/presentation-theory/bullet-points-dont-work/beyond-bullet-points/" TargetMode="External"/><Relationship Id="rId10" Type="http://schemas.openxmlformats.org/officeDocument/2006/relationships/slideLayout" Target="../slideLayouts/slideLayout21.xml"/><Relationship Id="rId19" Type="http://schemas.openxmlformats.org/officeDocument/2006/relationships/hyperlink" Target="http://www.m62.net/powerpoint-training/" TargetMode="Externa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Te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 smtClean="0"/>
              <a:t>Click to edit Master text styles</a:t>
            </a:r>
          </a:p>
          <a:p>
            <a:pPr lvl="1"/>
            <a:endParaRPr lang="en-GB" altLang="tr-T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597650"/>
            <a:ext cx="21336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charset="0"/>
              </a:defRPr>
            </a:lvl1pPr>
          </a:lstStyle>
          <a:p>
            <a:endParaRPr lang="en-GB" altLang="tr-T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97650"/>
            <a:ext cx="28956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charset="0"/>
              </a:defRPr>
            </a:lvl1pPr>
          </a:lstStyle>
          <a:p>
            <a:endParaRPr lang="en-GB" alt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35600" y="6597650"/>
            <a:ext cx="21336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charset="0"/>
              </a:defRPr>
            </a:lvl1pPr>
          </a:lstStyle>
          <a:p>
            <a:fld id="{B68E733D-04F6-4C4A-A2A7-FCFBEB09DBCF}" type="slidenum">
              <a:rPr lang="en-GB" altLang="tr-TR"/>
              <a:pPr/>
              <a:t>‹#›</a:t>
            </a:fld>
            <a:endParaRPr lang="en-GB" altLang="tr-T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5113"/>
            <a:ext cx="82296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başlık stili için tıklatın</a:t>
            </a:r>
            <a:endParaRPr lang="en-GB" altLang="tr-T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altLang="tr-TR" sz="1800">
              <a:latin typeface="Arial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-93663" y="6453188"/>
            <a:ext cx="8532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GB" altLang="tr-TR" sz="1200">
                <a:solidFill>
                  <a:srgbClr val="4D4D4D"/>
                </a:solidFill>
                <a:latin typeface="Neo Sans" pitchFamily="34" charset="0"/>
              </a:rPr>
              <a:t>m62 visualcommunications is the global leader in presentation effectiveness, from offices in the UK, USA, and Singapore</a:t>
            </a:r>
          </a:p>
        </p:txBody>
      </p:sp>
      <p:pic>
        <p:nvPicPr>
          <p:cNvPr id="12292" name="Picture 4" descr="m62-logo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650" y="6484938"/>
            <a:ext cx="3810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1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777875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2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2673350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3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568825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6" name="Text Box 8">
            <a:hlinkClick r:id="rId15"/>
          </p:cNvPr>
          <p:cNvSpPr txBox="1">
            <a:spLocks noChangeArrowheads="1"/>
          </p:cNvSpPr>
          <p:nvPr/>
        </p:nvSpPr>
        <p:spPr bwMode="auto">
          <a:xfrm>
            <a:off x="379413" y="2290763"/>
            <a:ext cx="16367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tr-TR" sz="1400">
                <a:solidFill>
                  <a:srgbClr val="135971"/>
                </a:solidFill>
                <a:latin typeface="Neo Sans" pitchFamily="34" charset="0"/>
              </a:rPr>
              <a:t>Beyond Bullet Points</a:t>
            </a:r>
          </a:p>
        </p:txBody>
      </p:sp>
      <p:sp>
        <p:nvSpPr>
          <p:cNvPr id="12297" name="Text Box 9">
            <a:hlinkClick r:id="rId17"/>
          </p:cNvPr>
          <p:cNvSpPr txBox="1">
            <a:spLocks noChangeArrowheads="1"/>
          </p:cNvSpPr>
          <p:nvPr/>
        </p:nvSpPr>
        <p:spPr bwMode="auto">
          <a:xfrm>
            <a:off x="379413" y="4189413"/>
            <a:ext cx="141763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tr-TR" sz="1400">
                <a:solidFill>
                  <a:srgbClr val="135971"/>
                </a:solidFill>
                <a:latin typeface="Neo Sans" pitchFamily="34" charset="0"/>
              </a:rPr>
              <a:t>PowerPoint Slides</a:t>
            </a:r>
          </a:p>
        </p:txBody>
      </p:sp>
      <p:sp>
        <p:nvSpPr>
          <p:cNvPr id="12298" name="Text Box 10">
            <a:hlinkClick r:id="rId19"/>
          </p:cNvPr>
          <p:cNvSpPr txBox="1">
            <a:spLocks noChangeArrowheads="1"/>
          </p:cNvSpPr>
          <p:nvPr/>
        </p:nvSpPr>
        <p:spPr bwMode="auto">
          <a:xfrm>
            <a:off x="379413" y="6084888"/>
            <a:ext cx="15986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tr-TR" sz="1400">
                <a:solidFill>
                  <a:srgbClr val="135971"/>
                </a:solidFill>
                <a:latin typeface="Neo Sans" pitchFamily="34" charset="0"/>
              </a:rPr>
              <a:t>PowerPoint Training</a:t>
            </a:r>
          </a:p>
        </p:txBody>
      </p:sp>
      <p:pic>
        <p:nvPicPr>
          <p:cNvPr id="12299" name="Picture 11" descr="b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777875"/>
            <a:ext cx="63627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8575" y="188913"/>
            <a:ext cx="9115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tr-TR" sz="2100">
                <a:solidFill>
                  <a:srgbClr val="333333"/>
                </a:solidFill>
                <a:latin typeface="Neo Sans" pitchFamily="34" charset="0"/>
              </a:rPr>
              <a:t>It’s not the </a:t>
            </a:r>
            <a:r>
              <a:rPr lang="en-GB" altLang="tr-TR" sz="2100" b="1">
                <a:solidFill>
                  <a:srgbClr val="333333"/>
                </a:solidFill>
                <a:latin typeface="Neo Sans" pitchFamily="34" charset="0"/>
              </a:rPr>
              <a:t>design</a:t>
            </a:r>
            <a:r>
              <a:rPr lang="en-GB" altLang="tr-TR" sz="2100">
                <a:solidFill>
                  <a:srgbClr val="333333"/>
                </a:solidFill>
                <a:latin typeface="Neo Sans" pitchFamily="34" charset="0"/>
              </a:rPr>
              <a:t> of your template, it’s what you </a:t>
            </a:r>
            <a:r>
              <a:rPr lang="en-GB" altLang="tr-TR" sz="2100" b="1">
                <a:solidFill>
                  <a:srgbClr val="333333"/>
                </a:solidFill>
                <a:latin typeface="Neo Sans" pitchFamily="34" charset="0"/>
              </a:rPr>
              <a:t>do with it</a:t>
            </a:r>
            <a:r>
              <a:rPr lang="en-GB" altLang="tr-TR" sz="2100">
                <a:solidFill>
                  <a:srgbClr val="333333"/>
                </a:solidFill>
                <a:latin typeface="Neo Sans" pitchFamily="34" charset="0"/>
              </a:rPr>
              <a:t> that counts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43808" y="3335362"/>
            <a:ext cx="5827713" cy="962025"/>
          </a:xfrm>
        </p:spPr>
        <p:txBody>
          <a:bodyPr/>
          <a:lstStyle/>
          <a:p>
            <a:r>
              <a:rPr lang="tr-TR" altLang="tr-TR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BSM447 – MOBİL UYGULAMA GELİŞTİRME</a:t>
            </a:r>
            <a:endParaRPr lang="tr-TR" altLang="tr-TR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46113" y="4538098"/>
            <a:ext cx="6400800" cy="550863"/>
          </a:xfrm>
        </p:spPr>
        <p:txBody>
          <a:bodyPr/>
          <a:lstStyle/>
          <a:p>
            <a:r>
              <a:rPr lang="tr-TR" altLang="tr-TR" noProof="1" smtClean="0"/>
              <a:t>Öğr. Gör. Nevzat TAŞBAŞI</a:t>
            </a:r>
            <a:endParaRPr lang="tr-TR" altLang="tr-TR" noProof="1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351384" y="3573016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370887" y="4512698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" name="Metin kutusu 1"/>
          <p:cNvSpPr txBox="1"/>
          <p:nvPr/>
        </p:nvSpPr>
        <p:spPr>
          <a:xfrm>
            <a:off x="6948264" y="577952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Hafta</a:t>
            </a:r>
            <a:endParaRPr lang="tr-TR" sz="1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 smtClean="0"/>
              <a:t>Layout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44714" y="2420888"/>
            <a:ext cx="79717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Bileşen ekranın </a:t>
            </a:r>
            <a:endParaRPr lang="tr-TR" dirty="0" smtClean="0"/>
          </a:p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dikeyde ortasında olması için </a:t>
            </a:r>
            <a:r>
              <a:rPr lang="tr-TR" b="1" dirty="0" err="1"/>
              <a:t>layout_centerVertical</a:t>
            </a:r>
            <a:r>
              <a:rPr lang="tr-TR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yatayda ortasında olması için </a:t>
            </a:r>
            <a:r>
              <a:rPr lang="tr-TR" b="1" dirty="0" err="1"/>
              <a:t>layout_centerHorizontal</a:t>
            </a:r>
            <a:r>
              <a:rPr lang="tr-TR" dirty="0"/>
              <a:t>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kullanılır</a:t>
            </a:r>
            <a:r>
              <a:rPr lang="tr-TR" dirty="0"/>
              <a:t>.</a:t>
            </a:r>
          </a:p>
          <a:p>
            <a:r>
              <a:rPr lang="tr-T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724964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 smtClean="0"/>
              <a:t>Layout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12545" y="1340768"/>
            <a:ext cx="7971702" cy="452431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tr-TR" sz="1600" i="1" dirty="0"/>
              <a:t>&lt;</a:t>
            </a:r>
            <a:r>
              <a:rPr lang="tr-TR" sz="1600" i="1" dirty="0" err="1"/>
              <a:t>RelativeLayout</a:t>
            </a:r>
            <a:r>
              <a:rPr lang="tr-TR" sz="1600" i="1" dirty="0"/>
              <a:t> </a:t>
            </a:r>
            <a:r>
              <a:rPr lang="tr-TR" sz="1600" i="1" dirty="0" err="1"/>
              <a:t>xmlns:android</a:t>
            </a:r>
            <a:r>
              <a:rPr lang="tr-TR" sz="1600" i="1" dirty="0"/>
              <a:t>="http://schemas.android.com/</a:t>
            </a:r>
            <a:r>
              <a:rPr lang="tr-TR" sz="1600" i="1" dirty="0" err="1"/>
              <a:t>apk</a:t>
            </a:r>
            <a:r>
              <a:rPr lang="tr-TR" sz="1600" i="1" dirty="0"/>
              <a:t>/</a:t>
            </a:r>
            <a:r>
              <a:rPr lang="tr-TR" sz="1600" i="1" dirty="0" err="1"/>
              <a:t>res</a:t>
            </a:r>
            <a:r>
              <a:rPr lang="tr-TR" sz="1600" i="1" dirty="0"/>
              <a:t>/</a:t>
            </a:r>
            <a:r>
              <a:rPr lang="tr-TR" sz="1600" i="1" dirty="0" err="1"/>
              <a:t>android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</a:t>
            </a:r>
            <a:r>
              <a:rPr lang="tr-TR" sz="1600" i="1" dirty="0" err="1"/>
              <a:t>xmlns:tools</a:t>
            </a:r>
            <a:r>
              <a:rPr lang="tr-TR" sz="1600" i="1" dirty="0"/>
              <a:t>="http://schemas.android.com/</a:t>
            </a:r>
            <a:r>
              <a:rPr lang="tr-TR" sz="1600" i="1" dirty="0" err="1"/>
              <a:t>tools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</a:t>
            </a:r>
            <a:r>
              <a:rPr lang="tr-TR" sz="1600" i="1" dirty="0" err="1"/>
              <a:t>android:layout_width</a:t>
            </a:r>
            <a:r>
              <a:rPr lang="tr-TR" sz="1600" i="1" dirty="0"/>
              <a:t>="</a:t>
            </a:r>
            <a:r>
              <a:rPr lang="tr-TR" sz="1600" i="1" dirty="0" err="1"/>
              <a:t>match_parent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</a:t>
            </a:r>
            <a:r>
              <a:rPr lang="tr-TR" sz="1600" i="1" dirty="0" err="1"/>
              <a:t>android:layout_height</a:t>
            </a:r>
            <a:r>
              <a:rPr lang="tr-TR" sz="1600" i="1" dirty="0"/>
              <a:t>="</a:t>
            </a:r>
            <a:r>
              <a:rPr lang="tr-TR" sz="1600" i="1" dirty="0" err="1"/>
              <a:t>match_parent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</a:t>
            </a:r>
            <a:r>
              <a:rPr lang="tr-TR" sz="1600" i="1" dirty="0" err="1"/>
              <a:t>android:orientation</a:t>
            </a:r>
            <a:r>
              <a:rPr lang="tr-TR" sz="1600" i="1" dirty="0"/>
              <a:t>="</a:t>
            </a:r>
            <a:r>
              <a:rPr lang="tr-TR" sz="1600" i="1" dirty="0" err="1"/>
              <a:t>vertical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</a:t>
            </a:r>
            <a:r>
              <a:rPr lang="tr-TR" sz="1600" i="1" dirty="0" err="1"/>
              <a:t>android:paddingBottom</a:t>
            </a:r>
            <a:r>
              <a:rPr lang="tr-TR" sz="1600" i="1" dirty="0"/>
              <a:t>="@</a:t>
            </a:r>
            <a:r>
              <a:rPr lang="tr-TR" sz="1600" i="1" dirty="0" err="1"/>
              <a:t>dimen</a:t>
            </a:r>
            <a:r>
              <a:rPr lang="tr-TR" sz="1600" i="1" dirty="0"/>
              <a:t>/</a:t>
            </a:r>
            <a:r>
              <a:rPr lang="tr-TR" sz="1600" i="1" dirty="0" err="1"/>
              <a:t>activity_vertical_margin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</a:t>
            </a:r>
            <a:r>
              <a:rPr lang="tr-TR" sz="1600" i="1" dirty="0" err="1"/>
              <a:t>android:paddingLeft</a:t>
            </a:r>
            <a:r>
              <a:rPr lang="tr-TR" sz="1600" i="1" dirty="0"/>
              <a:t>="@</a:t>
            </a:r>
            <a:r>
              <a:rPr lang="tr-TR" sz="1600" i="1" dirty="0" err="1"/>
              <a:t>dimen</a:t>
            </a:r>
            <a:r>
              <a:rPr lang="tr-TR" sz="1600" i="1" dirty="0"/>
              <a:t>/</a:t>
            </a:r>
            <a:r>
              <a:rPr lang="tr-TR" sz="1600" i="1" dirty="0" err="1"/>
              <a:t>activity_horizontal_margin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</a:t>
            </a:r>
            <a:r>
              <a:rPr lang="tr-TR" sz="1600" i="1" dirty="0" err="1"/>
              <a:t>android:paddingRight</a:t>
            </a:r>
            <a:r>
              <a:rPr lang="tr-TR" sz="1600" i="1" dirty="0"/>
              <a:t>="@</a:t>
            </a:r>
            <a:r>
              <a:rPr lang="tr-TR" sz="1600" i="1" dirty="0" err="1"/>
              <a:t>dimen</a:t>
            </a:r>
            <a:r>
              <a:rPr lang="tr-TR" sz="1600" i="1" dirty="0"/>
              <a:t>/</a:t>
            </a:r>
            <a:r>
              <a:rPr lang="tr-TR" sz="1600" i="1" dirty="0" err="1"/>
              <a:t>activity_horizontal_margin</a:t>
            </a:r>
            <a:r>
              <a:rPr lang="tr-TR" sz="1600" i="1" dirty="0" smtClean="0"/>
              <a:t>"</a:t>
            </a:r>
          </a:p>
          <a:p>
            <a:r>
              <a:rPr lang="tr-TR" sz="1600" i="1" dirty="0"/>
              <a:t> </a:t>
            </a:r>
            <a:r>
              <a:rPr lang="tr-TR" sz="1600" i="1" dirty="0" smtClean="0"/>
              <a:t>   </a:t>
            </a:r>
            <a:r>
              <a:rPr lang="tr-TR" sz="1600" i="1" dirty="0" err="1" smtClean="0"/>
              <a:t>android:paddingTop</a:t>
            </a:r>
            <a:r>
              <a:rPr lang="tr-TR" sz="1600" i="1" dirty="0"/>
              <a:t>="@</a:t>
            </a:r>
            <a:r>
              <a:rPr lang="tr-TR" sz="1600" i="1" dirty="0" err="1"/>
              <a:t>dimen</a:t>
            </a:r>
            <a:r>
              <a:rPr lang="tr-TR" sz="1600" i="1" dirty="0"/>
              <a:t>/</a:t>
            </a:r>
            <a:r>
              <a:rPr lang="tr-TR" sz="1600" i="1" dirty="0" err="1"/>
              <a:t>activity_vertical_margin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</a:t>
            </a:r>
            <a:r>
              <a:rPr lang="tr-TR" sz="1600" i="1" dirty="0" err="1"/>
              <a:t>tools:context</a:t>
            </a:r>
            <a:r>
              <a:rPr lang="tr-TR" sz="1600" i="1" dirty="0"/>
              <a:t>=".</a:t>
            </a:r>
            <a:r>
              <a:rPr lang="tr-TR" sz="1600" i="1" dirty="0" err="1"/>
              <a:t>MainActivity</a:t>
            </a:r>
            <a:r>
              <a:rPr lang="tr-TR" sz="1600" i="1" dirty="0"/>
              <a:t>" &gt;</a:t>
            </a:r>
            <a:endParaRPr lang="tr-TR" sz="1600" dirty="0"/>
          </a:p>
          <a:p>
            <a:r>
              <a:rPr lang="tr-TR" sz="1600" i="1" dirty="0"/>
              <a:t> </a:t>
            </a:r>
            <a:endParaRPr lang="tr-TR" sz="1600" dirty="0"/>
          </a:p>
          <a:p>
            <a:r>
              <a:rPr lang="tr-TR" sz="1600" i="1" dirty="0"/>
              <a:t>    &lt;</a:t>
            </a:r>
            <a:r>
              <a:rPr lang="tr-TR" sz="1600" i="1" dirty="0" err="1"/>
              <a:t>TextView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android:id</a:t>
            </a:r>
            <a:r>
              <a:rPr lang="tr-TR" sz="1600" i="1" dirty="0"/>
              <a:t>="@+</a:t>
            </a:r>
            <a:r>
              <a:rPr lang="tr-TR" sz="1600" i="1" dirty="0" err="1"/>
              <a:t>id</a:t>
            </a:r>
            <a:r>
              <a:rPr lang="tr-TR" sz="1600" i="1" dirty="0"/>
              <a:t>/textView1"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android:layout_width</a:t>
            </a:r>
            <a:r>
              <a:rPr lang="tr-TR" sz="1600" i="1" dirty="0"/>
              <a:t>="</a:t>
            </a:r>
            <a:r>
              <a:rPr lang="tr-TR" sz="1600" i="1" dirty="0" err="1"/>
              <a:t>wrap_content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android:layout_height</a:t>
            </a:r>
            <a:r>
              <a:rPr lang="tr-TR" sz="1600" i="1" dirty="0"/>
              <a:t>="</a:t>
            </a:r>
            <a:r>
              <a:rPr lang="tr-TR" sz="1600" i="1" dirty="0" err="1"/>
              <a:t>wrap_content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android:text</a:t>
            </a:r>
            <a:r>
              <a:rPr lang="tr-TR" sz="1600" i="1" dirty="0"/>
              <a:t>="Merhaba" /&gt;</a:t>
            </a:r>
            <a:endParaRPr lang="tr-TR" sz="1600" dirty="0"/>
          </a:p>
          <a:p>
            <a:r>
              <a:rPr lang="tr-TR" sz="1600" i="1" dirty="0"/>
              <a:t> </a:t>
            </a:r>
            <a:endParaRPr lang="tr-TR" sz="1600" dirty="0"/>
          </a:p>
          <a:p>
            <a:r>
              <a:rPr lang="tr-TR" sz="1600" i="1" dirty="0"/>
              <a:t>    </a:t>
            </a:r>
            <a:endParaRPr lang="tr-TR" sz="1600" dirty="0"/>
          </a:p>
        </p:txBody>
      </p:sp>
      <p:sp>
        <p:nvSpPr>
          <p:cNvPr id="5" name="Dikdörtgen 4"/>
          <p:cNvSpPr/>
          <p:nvPr/>
        </p:nvSpPr>
        <p:spPr>
          <a:xfrm>
            <a:off x="5205327" y="1844824"/>
            <a:ext cx="4248472" cy="452431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tr-TR" sz="1600" i="1" dirty="0"/>
              <a:t> </a:t>
            </a:r>
            <a:endParaRPr lang="tr-TR" sz="1600" dirty="0"/>
          </a:p>
          <a:p>
            <a:r>
              <a:rPr lang="tr-TR" sz="1600" i="1" dirty="0"/>
              <a:t>    &lt;</a:t>
            </a:r>
            <a:r>
              <a:rPr lang="tr-TR" sz="1600" i="1" dirty="0" err="1"/>
              <a:t>TextView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android:id</a:t>
            </a:r>
            <a:r>
              <a:rPr lang="tr-TR" sz="1600" i="1" dirty="0"/>
              <a:t>="@+</a:t>
            </a:r>
            <a:r>
              <a:rPr lang="tr-TR" sz="1600" i="1" dirty="0" err="1"/>
              <a:t>id</a:t>
            </a:r>
            <a:r>
              <a:rPr lang="tr-TR" sz="1600" i="1" dirty="0"/>
              <a:t>/textView2"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android:layout_width</a:t>
            </a:r>
            <a:r>
              <a:rPr lang="tr-TR" sz="1600" i="1" dirty="0"/>
              <a:t>="</a:t>
            </a:r>
            <a:r>
              <a:rPr lang="tr-TR" sz="1600" i="1" dirty="0" err="1"/>
              <a:t>wrap_content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android:layout_height</a:t>
            </a:r>
            <a:r>
              <a:rPr lang="tr-TR" sz="1600" i="1" dirty="0"/>
              <a:t>="</a:t>
            </a:r>
            <a:r>
              <a:rPr lang="tr-TR" sz="1600" i="1" dirty="0" err="1"/>
              <a:t>wrap_content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android:layout_alignLeft</a:t>
            </a:r>
            <a:r>
              <a:rPr lang="tr-TR" sz="1600" i="1" dirty="0"/>
              <a:t>="@+</a:t>
            </a:r>
            <a:r>
              <a:rPr lang="tr-TR" sz="1600" i="1" dirty="0" err="1"/>
              <a:t>id</a:t>
            </a:r>
            <a:r>
              <a:rPr lang="tr-TR" sz="1600" i="1" dirty="0"/>
              <a:t>/textView1"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android:layout_below</a:t>
            </a:r>
            <a:r>
              <a:rPr lang="tr-TR" sz="1600" i="1" dirty="0"/>
              <a:t>="@+</a:t>
            </a:r>
            <a:r>
              <a:rPr lang="tr-TR" sz="1600" i="1" dirty="0" err="1"/>
              <a:t>id</a:t>
            </a:r>
            <a:r>
              <a:rPr lang="tr-TR" sz="1600" i="1" dirty="0"/>
              <a:t>/textView1"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android:text</a:t>
            </a:r>
            <a:r>
              <a:rPr lang="tr-TR" sz="1600" i="1" dirty="0"/>
              <a:t>="Android" /&gt;</a:t>
            </a:r>
            <a:endParaRPr lang="tr-TR" sz="1600" dirty="0"/>
          </a:p>
          <a:p>
            <a:r>
              <a:rPr lang="tr-TR" sz="1600" i="1" dirty="0"/>
              <a:t> </a:t>
            </a:r>
            <a:endParaRPr lang="tr-TR" sz="1600" dirty="0"/>
          </a:p>
          <a:p>
            <a:r>
              <a:rPr lang="tr-TR" sz="1600" i="1" dirty="0"/>
              <a:t>    &lt;</a:t>
            </a:r>
            <a:r>
              <a:rPr lang="tr-TR" sz="1600" i="1" dirty="0" err="1"/>
              <a:t>TextView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android:id</a:t>
            </a:r>
            <a:r>
              <a:rPr lang="tr-TR" sz="1600" i="1" dirty="0"/>
              <a:t>="@+</a:t>
            </a:r>
            <a:r>
              <a:rPr lang="tr-TR" sz="1600" i="1" dirty="0" err="1"/>
              <a:t>id</a:t>
            </a:r>
            <a:r>
              <a:rPr lang="tr-TR" sz="1600" i="1" dirty="0"/>
              <a:t>/textView3"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android:layout_width</a:t>
            </a:r>
            <a:r>
              <a:rPr lang="tr-TR" sz="1600" i="1" dirty="0"/>
              <a:t>="</a:t>
            </a:r>
            <a:r>
              <a:rPr lang="tr-TR" sz="1600" i="1" dirty="0" err="1"/>
              <a:t>wrap_content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android:layout_height</a:t>
            </a:r>
            <a:r>
              <a:rPr lang="tr-TR" sz="1600" i="1" dirty="0"/>
              <a:t>="</a:t>
            </a:r>
            <a:r>
              <a:rPr lang="tr-TR" sz="1600" i="1" dirty="0" err="1"/>
              <a:t>wrap_content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android:layout_alignLeft</a:t>
            </a:r>
            <a:r>
              <a:rPr lang="tr-TR" sz="1600" i="1" dirty="0"/>
              <a:t>="@+</a:t>
            </a:r>
            <a:r>
              <a:rPr lang="tr-TR" sz="1600" i="1" dirty="0" err="1"/>
              <a:t>id</a:t>
            </a:r>
            <a:r>
              <a:rPr lang="tr-TR" sz="1600" i="1" dirty="0"/>
              <a:t>/textView2"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android:layout_below</a:t>
            </a:r>
            <a:r>
              <a:rPr lang="tr-TR" sz="1600" i="1" dirty="0"/>
              <a:t>="@+</a:t>
            </a:r>
            <a:r>
              <a:rPr lang="tr-TR" sz="1600" i="1" dirty="0" err="1"/>
              <a:t>id</a:t>
            </a:r>
            <a:r>
              <a:rPr lang="tr-TR" sz="1600" i="1" dirty="0"/>
              <a:t>/textView2"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android:text</a:t>
            </a:r>
            <a:r>
              <a:rPr lang="tr-TR" sz="1600" i="1" dirty="0"/>
              <a:t>="Programlama" /&gt;</a:t>
            </a:r>
            <a:endParaRPr lang="tr-TR" sz="1600" dirty="0"/>
          </a:p>
          <a:p>
            <a:r>
              <a:rPr lang="tr-TR" sz="1600" i="1" dirty="0"/>
              <a:t> </a:t>
            </a:r>
            <a:endParaRPr lang="tr-TR" sz="1600" dirty="0"/>
          </a:p>
          <a:p>
            <a:r>
              <a:rPr lang="tr-TR" sz="1600" i="1" dirty="0"/>
              <a:t>&lt;/</a:t>
            </a:r>
            <a:r>
              <a:rPr lang="tr-TR" sz="1600" i="1" dirty="0" err="1"/>
              <a:t>RelativeLayout</a:t>
            </a:r>
            <a:r>
              <a:rPr lang="tr-TR" sz="1600" i="1" dirty="0"/>
              <a:t>&gt;</a:t>
            </a:r>
            <a:endParaRPr lang="tr-TR" sz="1600" dirty="0"/>
          </a:p>
        </p:txBody>
      </p:sp>
      <p:pic>
        <p:nvPicPr>
          <p:cNvPr id="6" name="Resi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169" y="3897707"/>
            <a:ext cx="1857463" cy="1512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36155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Absolute</a:t>
            </a:r>
            <a:r>
              <a:rPr lang="tr-TR" dirty="0" smtClean="0"/>
              <a:t> </a:t>
            </a:r>
            <a:r>
              <a:rPr lang="tr-TR" dirty="0" err="1" smtClean="0"/>
              <a:t>Layout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2204864"/>
            <a:ext cx="705678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Absolute</a:t>
            </a:r>
            <a:r>
              <a:rPr lang="tr-TR" dirty="0"/>
              <a:t> </a:t>
            </a:r>
            <a:r>
              <a:rPr lang="tr-TR" dirty="0" err="1"/>
              <a:t>layout</a:t>
            </a:r>
            <a:r>
              <a:rPr lang="tr-TR" dirty="0"/>
              <a:t> türünde her bileşenin ekranda bulunması istenilen yer koordinat verilerek belirlenir. 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Bileşenin </a:t>
            </a:r>
            <a:r>
              <a:rPr lang="tr-TR" dirty="0"/>
              <a:t>ekrandaki konumunu belirlemek için </a:t>
            </a:r>
            <a:r>
              <a:rPr lang="tr-TR" dirty="0" err="1"/>
              <a:t>layout_x</a:t>
            </a:r>
            <a:r>
              <a:rPr lang="tr-TR" dirty="0"/>
              <a:t> ve </a:t>
            </a:r>
            <a:r>
              <a:rPr lang="tr-TR" dirty="0" err="1"/>
              <a:t>layout_y</a:t>
            </a:r>
            <a:r>
              <a:rPr lang="tr-TR" dirty="0"/>
              <a:t>  etiketleri kullanılır. Konum değerleri </a:t>
            </a:r>
            <a:r>
              <a:rPr lang="tr-TR" dirty="0" err="1"/>
              <a:t>dp</a:t>
            </a:r>
            <a:r>
              <a:rPr lang="tr-TR" dirty="0"/>
              <a:t> olarak belirlenebilir. 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sz="1200" b="1" dirty="0" err="1"/>
              <a:t>dp</a:t>
            </a:r>
            <a:r>
              <a:rPr lang="tr-TR" sz="1200" dirty="0"/>
              <a:t>: Ekranın farklı cihazlarda 160,240,360,480,600,720 parçada biridir. Ekran değiştiği değiştikçe tekrar hesaplanır.</a:t>
            </a:r>
          </a:p>
        </p:txBody>
      </p:sp>
    </p:spTree>
    <p:extLst>
      <p:ext uri="{BB962C8B-B14F-4D97-AF65-F5344CB8AC3E}">
        <p14:creationId xmlns:p14="http://schemas.microsoft.com/office/powerpoint/2010/main" val="26121127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Absolute</a:t>
            </a:r>
            <a:r>
              <a:rPr lang="tr-TR" dirty="0" smtClean="0"/>
              <a:t> </a:t>
            </a:r>
            <a:r>
              <a:rPr lang="tr-TR" dirty="0" err="1" smtClean="0"/>
              <a:t>Layout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4419" y="1052736"/>
            <a:ext cx="7056784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i="1" dirty="0"/>
              <a:t>&lt;</a:t>
            </a:r>
            <a:r>
              <a:rPr lang="tr-TR" sz="1600" i="1" dirty="0" err="1"/>
              <a:t>AbsoluteLayout</a:t>
            </a:r>
            <a:r>
              <a:rPr lang="tr-TR" sz="1600" i="1" dirty="0"/>
              <a:t> </a:t>
            </a:r>
            <a:r>
              <a:rPr lang="tr-TR" sz="1600" i="1" dirty="0" err="1"/>
              <a:t>xmlns:android</a:t>
            </a:r>
            <a:r>
              <a:rPr lang="tr-TR" sz="1600" i="1" dirty="0"/>
              <a:t>="http://schemas.android.com/</a:t>
            </a:r>
            <a:r>
              <a:rPr lang="tr-TR" sz="1600" i="1" dirty="0" err="1"/>
              <a:t>apk</a:t>
            </a:r>
            <a:r>
              <a:rPr lang="tr-TR" sz="1600" i="1" dirty="0"/>
              <a:t>/</a:t>
            </a:r>
            <a:r>
              <a:rPr lang="tr-TR" sz="1600" i="1" dirty="0" err="1"/>
              <a:t>res</a:t>
            </a:r>
            <a:r>
              <a:rPr lang="tr-TR" sz="1600" i="1" dirty="0"/>
              <a:t>/</a:t>
            </a:r>
            <a:r>
              <a:rPr lang="tr-TR" sz="1600" i="1" dirty="0" err="1"/>
              <a:t>android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</a:t>
            </a:r>
            <a:r>
              <a:rPr lang="tr-TR" sz="1600" i="1" dirty="0" err="1"/>
              <a:t>xmlns:tools</a:t>
            </a:r>
            <a:r>
              <a:rPr lang="tr-TR" sz="1600" i="1" dirty="0"/>
              <a:t>="http://schemas.android.com/</a:t>
            </a:r>
            <a:r>
              <a:rPr lang="tr-TR" sz="1600" i="1" dirty="0" err="1"/>
              <a:t>tools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</a:t>
            </a:r>
            <a:r>
              <a:rPr lang="tr-TR" sz="1600" i="1" dirty="0" err="1"/>
              <a:t>android:layout_width</a:t>
            </a:r>
            <a:r>
              <a:rPr lang="tr-TR" sz="1600" i="1" dirty="0"/>
              <a:t>="</a:t>
            </a:r>
            <a:r>
              <a:rPr lang="tr-TR" sz="1600" i="1" dirty="0" err="1"/>
              <a:t>match_parent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</a:t>
            </a:r>
            <a:r>
              <a:rPr lang="tr-TR" sz="1600" i="1" dirty="0" err="1"/>
              <a:t>android:layout_height</a:t>
            </a:r>
            <a:r>
              <a:rPr lang="tr-TR" sz="1600" i="1" dirty="0"/>
              <a:t>="</a:t>
            </a:r>
            <a:r>
              <a:rPr lang="tr-TR" sz="1600" i="1" dirty="0" err="1"/>
              <a:t>match_parent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</a:t>
            </a:r>
            <a:r>
              <a:rPr lang="tr-TR" sz="1600" i="1" dirty="0" err="1"/>
              <a:t>android:orientation</a:t>
            </a:r>
            <a:r>
              <a:rPr lang="tr-TR" sz="1600" i="1" dirty="0"/>
              <a:t>="</a:t>
            </a:r>
            <a:r>
              <a:rPr lang="tr-TR" sz="1600" i="1" dirty="0" err="1"/>
              <a:t>vertical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</a:t>
            </a:r>
            <a:r>
              <a:rPr lang="tr-TR" sz="1600" i="1" dirty="0" err="1"/>
              <a:t>android:paddingBottom</a:t>
            </a:r>
            <a:r>
              <a:rPr lang="tr-TR" sz="1600" i="1" dirty="0"/>
              <a:t>="@</a:t>
            </a:r>
            <a:r>
              <a:rPr lang="tr-TR" sz="1600" i="1" dirty="0" err="1"/>
              <a:t>dimen</a:t>
            </a:r>
            <a:r>
              <a:rPr lang="tr-TR" sz="1600" i="1" dirty="0"/>
              <a:t>/</a:t>
            </a:r>
            <a:r>
              <a:rPr lang="tr-TR" sz="1600" i="1" dirty="0" err="1"/>
              <a:t>activity_vertical_margin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</a:t>
            </a:r>
            <a:r>
              <a:rPr lang="tr-TR" sz="1600" i="1" dirty="0" err="1"/>
              <a:t>android:paddingLeft</a:t>
            </a:r>
            <a:r>
              <a:rPr lang="tr-TR" sz="1600" i="1" dirty="0"/>
              <a:t>="@</a:t>
            </a:r>
            <a:r>
              <a:rPr lang="tr-TR" sz="1600" i="1" dirty="0" err="1"/>
              <a:t>dimen</a:t>
            </a:r>
            <a:r>
              <a:rPr lang="tr-TR" sz="1600" i="1" dirty="0"/>
              <a:t>/</a:t>
            </a:r>
            <a:r>
              <a:rPr lang="tr-TR" sz="1600" i="1" dirty="0" err="1"/>
              <a:t>activity_horizontal_margin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</a:t>
            </a:r>
            <a:r>
              <a:rPr lang="tr-TR" sz="1600" i="1" dirty="0" err="1"/>
              <a:t>android:paddingRight</a:t>
            </a:r>
            <a:r>
              <a:rPr lang="tr-TR" sz="1600" i="1" dirty="0"/>
              <a:t>="@</a:t>
            </a:r>
            <a:r>
              <a:rPr lang="tr-TR" sz="1600" i="1" dirty="0" err="1"/>
              <a:t>dimen</a:t>
            </a:r>
            <a:r>
              <a:rPr lang="tr-TR" sz="1600" i="1" dirty="0"/>
              <a:t>/</a:t>
            </a:r>
            <a:r>
              <a:rPr lang="tr-TR" sz="1600" i="1" dirty="0" err="1"/>
              <a:t>activity_horizontal_margin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</a:t>
            </a:r>
            <a:r>
              <a:rPr lang="tr-TR" sz="1600" i="1" dirty="0" err="1"/>
              <a:t>android:paddingTop</a:t>
            </a:r>
            <a:r>
              <a:rPr lang="tr-TR" sz="1600" i="1" dirty="0"/>
              <a:t>="@</a:t>
            </a:r>
            <a:r>
              <a:rPr lang="tr-TR" sz="1600" i="1" dirty="0" err="1"/>
              <a:t>dimen</a:t>
            </a:r>
            <a:r>
              <a:rPr lang="tr-TR" sz="1600" i="1" dirty="0"/>
              <a:t>/</a:t>
            </a:r>
            <a:r>
              <a:rPr lang="tr-TR" sz="1600" i="1" dirty="0" err="1"/>
              <a:t>activity_vertical_margin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</a:t>
            </a:r>
            <a:r>
              <a:rPr lang="tr-TR" sz="1600" i="1" dirty="0" err="1"/>
              <a:t>tools:context</a:t>
            </a:r>
            <a:r>
              <a:rPr lang="tr-TR" sz="1600" i="1" dirty="0"/>
              <a:t>=".</a:t>
            </a:r>
            <a:r>
              <a:rPr lang="tr-TR" sz="1600" i="1" dirty="0" err="1"/>
              <a:t>MainActivity</a:t>
            </a:r>
            <a:r>
              <a:rPr lang="tr-TR" sz="1600" i="1" dirty="0"/>
              <a:t>" &gt;</a:t>
            </a:r>
            <a:endParaRPr lang="tr-TR" sz="1600" dirty="0"/>
          </a:p>
          <a:p>
            <a:r>
              <a:rPr lang="tr-TR" sz="1600" i="1" dirty="0"/>
              <a:t>    &lt;</a:t>
            </a:r>
            <a:r>
              <a:rPr lang="tr-TR" sz="1600" i="1" dirty="0" err="1"/>
              <a:t>TextView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android:id</a:t>
            </a:r>
            <a:r>
              <a:rPr lang="tr-TR" sz="1600" i="1" dirty="0"/>
              <a:t>="@+</a:t>
            </a:r>
            <a:r>
              <a:rPr lang="tr-TR" sz="1600" i="1" dirty="0" err="1"/>
              <a:t>id</a:t>
            </a:r>
            <a:r>
              <a:rPr lang="tr-TR" sz="1600" i="1" dirty="0"/>
              <a:t>/textView1"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android:layout_width</a:t>
            </a:r>
            <a:r>
              <a:rPr lang="tr-TR" sz="1600" i="1" dirty="0"/>
              <a:t>="</a:t>
            </a:r>
            <a:r>
              <a:rPr lang="tr-TR" sz="1600" i="1" dirty="0" err="1"/>
              <a:t>wrap_content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android:layout_height</a:t>
            </a:r>
            <a:r>
              <a:rPr lang="tr-TR" sz="1600" i="1" dirty="0"/>
              <a:t>="</a:t>
            </a:r>
            <a:r>
              <a:rPr lang="tr-TR" sz="1600" i="1" dirty="0" err="1"/>
              <a:t>wrap_content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android:layoutDirection</a:t>
            </a:r>
            <a:r>
              <a:rPr lang="tr-TR" sz="1600" i="1" dirty="0"/>
              <a:t>=""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android:text</a:t>
            </a:r>
            <a:r>
              <a:rPr lang="tr-TR" sz="1600" i="1" dirty="0"/>
              <a:t>="Merhaba" /&gt;</a:t>
            </a:r>
            <a:endParaRPr lang="tr-TR" sz="1600" dirty="0"/>
          </a:p>
          <a:p>
            <a:r>
              <a:rPr lang="tr-TR" sz="1600" i="1" dirty="0"/>
              <a:t>        &lt;</a:t>
            </a:r>
            <a:r>
              <a:rPr lang="tr-TR" sz="1600" i="1" dirty="0" err="1"/>
              <a:t>TextView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android:id</a:t>
            </a:r>
            <a:r>
              <a:rPr lang="tr-TR" sz="1600" i="1" dirty="0"/>
              <a:t>="@+</a:t>
            </a:r>
            <a:r>
              <a:rPr lang="tr-TR" sz="1600" i="1" dirty="0" err="1"/>
              <a:t>id</a:t>
            </a:r>
            <a:r>
              <a:rPr lang="tr-TR" sz="1600" i="1" dirty="0"/>
              <a:t>/textView2"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android:layout_width</a:t>
            </a:r>
            <a:r>
              <a:rPr lang="tr-TR" sz="1600" i="1" dirty="0"/>
              <a:t>="</a:t>
            </a:r>
            <a:r>
              <a:rPr lang="tr-TR" sz="1600" i="1" dirty="0" err="1"/>
              <a:t>wrap_content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android:layout_height</a:t>
            </a:r>
            <a:r>
              <a:rPr lang="tr-TR" sz="1600" i="1" dirty="0"/>
              <a:t>="</a:t>
            </a:r>
            <a:r>
              <a:rPr lang="tr-TR" sz="1600" i="1" dirty="0" err="1"/>
              <a:t>wrap_content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android:layout_x</a:t>
            </a:r>
            <a:r>
              <a:rPr lang="tr-TR" sz="1600" i="1" dirty="0"/>
              <a:t>="40dp"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android:layout_y</a:t>
            </a:r>
            <a:r>
              <a:rPr lang="tr-TR" sz="1600" i="1" dirty="0"/>
              <a:t>="40dp"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android:text</a:t>
            </a:r>
            <a:r>
              <a:rPr lang="tr-TR" sz="1600" i="1" dirty="0"/>
              <a:t>="Android" /&gt;</a:t>
            </a:r>
            <a:endParaRPr lang="tr-TR" sz="1600" dirty="0"/>
          </a:p>
          <a:p>
            <a:r>
              <a:rPr lang="tr-TR" sz="1600" i="1" dirty="0"/>
              <a:t>    </a:t>
            </a:r>
            <a:endParaRPr lang="tr-TR" sz="1000" dirty="0"/>
          </a:p>
        </p:txBody>
      </p:sp>
      <p:sp>
        <p:nvSpPr>
          <p:cNvPr id="5" name="Dikdörtgen 4"/>
          <p:cNvSpPr/>
          <p:nvPr/>
        </p:nvSpPr>
        <p:spPr>
          <a:xfrm>
            <a:off x="4211960" y="4130501"/>
            <a:ext cx="705678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i="1" dirty="0" smtClean="0"/>
              <a:t>&lt;</a:t>
            </a:r>
            <a:r>
              <a:rPr lang="tr-TR" sz="1600" i="1" dirty="0" err="1"/>
              <a:t>TextView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android:id</a:t>
            </a:r>
            <a:r>
              <a:rPr lang="tr-TR" sz="1600" i="1" dirty="0"/>
              <a:t>="@+</a:t>
            </a:r>
            <a:r>
              <a:rPr lang="tr-TR" sz="1600" i="1" dirty="0" err="1"/>
              <a:t>id</a:t>
            </a:r>
            <a:r>
              <a:rPr lang="tr-TR" sz="1600" i="1" dirty="0"/>
              <a:t>/textView3"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android:layout_width</a:t>
            </a:r>
            <a:r>
              <a:rPr lang="tr-TR" sz="1600" i="1" dirty="0"/>
              <a:t>="</a:t>
            </a:r>
            <a:r>
              <a:rPr lang="tr-TR" sz="1600" i="1" dirty="0" err="1"/>
              <a:t>wrap_content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android:layout_height</a:t>
            </a:r>
            <a:r>
              <a:rPr lang="tr-TR" sz="1600" i="1" dirty="0"/>
              <a:t>="</a:t>
            </a:r>
            <a:r>
              <a:rPr lang="tr-TR" sz="1600" i="1" dirty="0" err="1"/>
              <a:t>wrap_content</a:t>
            </a:r>
            <a:r>
              <a:rPr lang="tr-TR" sz="1600" i="1" dirty="0"/>
              <a:t>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android:layout_x</a:t>
            </a:r>
            <a:r>
              <a:rPr lang="tr-TR" sz="1600" i="1" dirty="0"/>
              <a:t>="80dp"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android:layout_y</a:t>
            </a:r>
            <a:r>
              <a:rPr lang="tr-TR" sz="1600" i="1" dirty="0"/>
              <a:t>="80dp"</a:t>
            </a:r>
            <a:endParaRPr lang="tr-TR" sz="1600" dirty="0"/>
          </a:p>
          <a:p>
            <a:r>
              <a:rPr lang="tr-TR" sz="1600" i="1" dirty="0"/>
              <a:t>        </a:t>
            </a:r>
            <a:r>
              <a:rPr lang="tr-TR" sz="1600" i="1" dirty="0" err="1"/>
              <a:t>android:text</a:t>
            </a:r>
            <a:r>
              <a:rPr lang="tr-TR" sz="1600" i="1" dirty="0"/>
              <a:t>="Programlama" /&gt;</a:t>
            </a:r>
            <a:endParaRPr lang="tr-TR" sz="1600" dirty="0"/>
          </a:p>
          <a:p>
            <a:r>
              <a:rPr lang="tr-TR" sz="1600" i="1" dirty="0"/>
              <a:t>&lt;/</a:t>
            </a:r>
            <a:r>
              <a:rPr lang="tr-TR" sz="1600" i="1" dirty="0" err="1"/>
              <a:t>AbsoluteLayout</a:t>
            </a:r>
            <a:r>
              <a:rPr lang="tr-TR" sz="1600" i="1" dirty="0"/>
              <a:t>&gt;</a:t>
            </a:r>
            <a:endParaRPr lang="tr-TR" sz="1600" dirty="0" smtClean="0"/>
          </a:p>
          <a:p>
            <a:endParaRPr lang="tr-TR" sz="1600" dirty="0"/>
          </a:p>
          <a:p>
            <a:endParaRPr lang="tr-TR" sz="1000" dirty="0"/>
          </a:p>
        </p:txBody>
      </p:sp>
      <p:pic>
        <p:nvPicPr>
          <p:cNvPr id="6" name="Resi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1844823"/>
            <a:ext cx="2736305" cy="22856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60312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Table</a:t>
            </a:r>
            <a:r>
              <a:rPr lang="tr-TR" b="1" dirty="0" smtClean="0"/>
              <a:t> </a:t>
            </a:r>
            <a:r>
              <a:rPr lang="tr-TR" b="1" dirty="0" err="1" smtClean="0"/>
              <a:t>Layout</a:t>
            </a:r>
            <a:endParaRPr lang="tr-TR" altLang="tr-TR" b="1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2204864"/>
            <a:ext cx="7056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Bir </a:t>
            </a:r>
            <a:r>
              <a:rPr lang="tr-TR" dirty="0" err="1"/>
              <a:t>layout</a:t>
            </a:r>
            <a:r>
              <a:rPr lang="tr-TR" dirty="0"/>
              <a:t> içerisinde birden fazla bileşenin </a:t>
            </a:r>
            <a:r>
              <a:rPr lang="tr-TR" dirty="0" err="1"/>
              <a:t>üstüste</a:t>
            </a:r>
            <a:r>
              <a:rPr lang="tr-TR" dirty="0"/>
              <a:t> </a:t>
            </a:r>
            <a:r>
              <a:rPr lang="tr-TR" dirty="0" err="1"/>
              <a:t>bulunucak</a:t>
            </a:r>
            <a:r>
              <a:rPr lang="tr-TR" dirty="0"/>
              <a:t> şekilde yer alması istenildiğinde kullanılan </a:t>
            </a:r>
            <a:r>
              <a:rPr lang="tr-TR" dirty="0" err="1"/>
              <a:t>layout</a:t>
            </a:r>
            <a:r>
              <a:rPr lang="tr-TR" dirty="0"/>
              <a:t> </a:t>
            </a:r>
            <a:r>
              <a:rPr lang="tr-TR" dirty="0" err="1"/>
              <a:t>çeşitidir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7131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Frame</a:t>
            </a:r>
            <a:r>
              <a:rPr lang="tr-TR" b="1" dirty="0"/>
              <a:t> </a:t>
            </a:r>
            <a:r>
              <a:rPr lang="tr-TR" b="1" dirty="0" err="1"/>
              <a:t>Layout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2204864"/>
            <a:ext cx="7056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Bu </a:t>
            </a:r>
            <a:r>
              <a:rPr lang="tr-TR" dirty="0" err="1"/>
              <a:t>layout</a:t>
            </a:r>
            <a:r>
              <a:rPr lang="tr-TR" dirty="0"/>
              <a:t> türünde bileşenler ekrana satırlar halinde getirilir. Satır eklemek amacıyla </a:t>
            </a:r>
            <a:r>
              <a:rPr lang="tr-TR" b="1" dirty="0" err="1"/>
              <a:t>TableRow</a:t>
            </a:r>
            <a:r>
              <a:rPr lang="tr-TR" dirty="0"/>
              <a:t> etiketi kullanılır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07930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ScrollView</a:t>
            </a:r>
            <a:endParaRPr lang="tr-TR" altLang="tr-TR" noProof="1"/>
          </a:p>
        </p:txBody>
      </p:sp>
      <p:sp>
        <p:nvSpPr>
          <p:cNvPr id="6" name="Dikdörtgen 5"/>
          <p:cNvSpPr/>
          <p:nvPr/>
        </p:nvSpPr>
        <p:spPr>
          <a:xfrm>
            <a:off x="262680" y="1052736"/>
            <a:ext cx="87849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i="1" dirty="0"/>
              <a:t>&lt;</a:t>
            </a:r>
            <a:r>
              <a:rPr lang="tr-TR" sz="1800" i="1" dirty="0" err="1"/>
              <a:t>ScrollView</a:t>
            </a:r>
            <a:r>
              <a:rPr lang="tr-TR" sz="1800" i="1" dirty="0"/>
              <a:t> </a:t>
            </a:r>
            <a:r>
              <a:rPr lang="tr-TR" sz="1800" i="1" dirty="0" err="1"/>
              <a:t>xmlns:android</a:t>
            </a:r>
            <a:r>
              <a:rPr lang="tr-TR" sz="1800" i="1" dirty="0"/>
              <a:t>="http://schemas.android.com/</a:t>
            </a:r>
            <a:r>
              <a:rPr lang="tr-TR" sz="1800" i="1" dirty="0" err="1"/>
              <a:t>apk</a:t>
            </a:r>
            <a:r>
              <a:rPr lang="tr-TR" sz="1800" i="1" dirty="0"/>
              <a:t>/</a:t>
            </a:r>
            <a:r>
              <a:rPr lang="tr-TR" sz="1800" i="1" dirty="0" err="1"/>
              <a:t>res</a:t>
            </a:r>
            <a:r>
              <a:rPr lang="tr-TR" sz="1800" i="1" dirty="0"/>
              <a:t>/</a:t>
            </a:r>
            <a:r>
              <a:rPr lang="tr-TR" sz="1800" i="1" dirty="0" err="1"/>
              <a:t>android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</a:t>
            </a:r>
            <a:r>
              <a:rPr lang="tr-TR" sz="1800" i="1" dirty="0" err="1"/>
              <a:t>xmlns:tools</a:t>
            </a:r>
            <a:r>
              <a:rPr lang="tr-TR" sz="1800" i="1" dirty="0"/>
              <a:t>="http://schemas.android.com/</a:t>
            </a:r>
            <a:r>
              <a:rPr lang="tr-TR" sz="1800" i="1" dirty="0" err="1"/>
              <a:t>tools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</a:t>
            </a:r>
            <a:r>
              <a:rPr lang="tr-TR" sz="1800" i="1" dirty="0" err="1"/>
              <a:t>android:layout_width</a:t>
            </a:r>
            <a:r>
              <a:rPr lang="tr-TR" sz="1800" i="1" dirty="0"/>
              <a:t>="</a:t>
            </a:r>
            <a:r>
              <a:rPr lang="tr-TR" sz="1800" i="1" dirty="0" err="1"/>
              <a:t>match_parent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</a:t>
            </a:r>
            <a:r>
              <a:rPr lang="tr-TR" sz="1800" i="1" dirty="0" err="1"/>
              <a:t>android:layout_height</a:t>
            </a:r>
            <a:r>
              <a:rPr lang="tr-TR" sz="1800" i="1" dirty="0"/>
              <a:t>="</a:t>
            </a:r>
            <a:r>
              <a:rPr lang="tr-TR" sz="1800" i="1" dirty="0" err="1"/>
              <a:t>match_parent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</a:t>
            </a:r>
            <a:r>
              <a:rPr lang="tr-TR" sz="1800" i="1" dirty="0" err="1"/>
              <a:t>android:orientation</a:t>
            </a:r>
            <a:r>
              <a:rPr lang="tr-TR" sz="1800" i="1" dirty="0"/>
              <a:t>="</a:t>
            </a:r>
            <a:r>
              <a:rPr lang="tr-TR" sz="1800" i="1" dirty="0" err="1"/>
              <a:t>vertical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</a:t>
            </a:r>
            <a:r>
              <a:rPr lang="tr-TR" sz="1800" i="1" dirty="0" err="1"/>
              <a:t>android:paddingBottom</a:t>
            </a:r>
            <a:r>
              <a:rPr lang="tr-TR" sz="1800" i="1" dirty="0"/>
              <a:t>="@</a:t>
            </a:r>
            <a:r>
              <a:rPr lang="tr-TR" sz="1800" i="1" dirty="0" err="1"/>
              <a:t>dimen</a:t>
            </a:r>
            <a:r>
              <a:rPr lang="tr-TR" sz="1800" i="1" dirty="0"/>
              <a:t>/</a:t>
            </a:r>
            <a:r>
              <a:rPr lang="tr-TR" sz="1800" i="1" dirty="0" err="1"/>
              <a:t>activity_vertical_margin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</a:t>
            </a:r>
            <a:r>
              <a:rPr lang="tr-TR" sz="1800" i="1" dirty="0" err="1"/>
              <a:t>android:paddingLeft</a:t>
            </a:r>
            <a:r>
              <a:rPr lang="tr-TR" sz="1800" i="1" dirty="0"/>
              <a:t>="@</a:t>
            </a:r>
            <a:r>
              <a:rPr lang="tr-TR" sz="1800" i="1" dirty="0" err="1"/>
              <a:t>dimen</a:t>
            </a:r>
            <a:r>
              <a:rPr lang="tr-TR" sz="1800" i="1" dirty="0"/>
              <a:t>/</a:t>
            </a:r>
            <a:r>
              <a:rPr lang="tr-TR" sz="1800" i="1" dirty="0" err="1"/>
              <a:t>activity_horizontal_margin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</a:t>
            </a:r>
            <a:r>
              <a:rPr lang="tr-TR" sz="1800" i="1" dirty="0" err="1"/>
              <a:t>android:paddingRight</a:t>
            </a:r>
            <a:r>
              <a:rPr lang="tr-TR" sz="1800" i="1" dirty="0"/>
              <a:t>="@</a:t>
            </a:r>
            <a:r>
              <a:rPr lang="tr-TR" sz="1800" i="1" dirty="0" err="1"/>
              <a:t>dimen</a:t>
            </a:r>
            <a:r>
              <a:rPr lang="tr-TR" sz="1800" i="1" dirty="0"/>
              <a:t>/</a:t>
            </a:r>
            <a:r>
              <a:rPr lang="tr-TR" sz="1800" i="1" dirty="0" err="1"/>
              <a:t>activity_horizontal_margin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</a:t>
            </a:r>
            <a:r>
              <a:rPr lang="tr-TR" sz="1800" i="1" dirty="0" err="1"/>
              <a:t>android:paddingTop</a:t>
            </a:r>
            <a:r>
              <a:rPr lang="tr-TR" sz="1800" i="1" dirty="0"/>
              <a:t>="@</a:t>
            </a:r>
            <a:r>
              <a:rPr lang="tr-TR" sz="1800" i="1" dirty="0" err="1"/>
              <a:t>dimen</a:t>
            </a:r>
            <a:r>
              <a:rPr lang="tr-TR" sz="1800" i="1" dirty="0"/>
              <a:t>/</a:t>
            </a:r>
            <a:r>
              <a:rPr lang="tr-TR" sz="1800" i="1" dirty="0" err="1"/>
              <a:t>activity_vertical_margin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</a:t>
            </a:r>
            <a:r>
              <a:rPr lang="tr-TR" sz="1800" i="1" dirty="0" err="1"/>
              <a:t>tools:context</a:t>
            </a:r>
            <a:r>
              <a:rPr lang="tr-TR" sz="1800" i="1" dirty="0"/>
              <a:t>=".</a:t>
            </a:r>
            <a:r>
              <a:rPr lang="tr-TR" sz="1800" i="1" dirty="0" err="1"/>
              <a:t>MainActivity</a:t>
            </a:r>
            <a:r>
              <a:rPr lang="tr-TR" sz="1800" i="1" dirty="0"/>
              <a:t>" &gt;</a:t>
            </a:r>
            <a:endParaRPr lang="tr-TR" sz="1800" dirty="0"/>
          </a:p>
          <a:p>
            <a:r>
              <a:rPr lang="tr-TR" sz="1800" i="1" dirty="0"/>
              <a:t>    &lt;</a:t>
            </a:r>
            <a:r>
              <a:rPr lang="tr-TR" sz="1800" i="1" dirty="0" err="1"/>
              <a:t>TextView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android:id</a:t>
            </a:r>
            <a:r>
              <a:rPr lang="tr-TR" sz="1800" i="1" dirty="0"/>
              <a:t>="@+</a:t>
            </a:r>
            <a:r>
              <a:rPr lang="tr-TR" sz="1800" i="1" dirty="0" err="1"/>
              <a:t>id</a:t>
            </a:r>
            <a:r>
              <a:rPr lang="tr-TR" sz="1800" i="1" dirty="0"/>
              <a:t>/textView1"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android:layout_width</a:t>
            </a:r>
            <a:r>
              <a:rPr lang="tr-TR" sz="1800" i="1" dirty="0"/>
              <a:t>="</a:t>
            </a:r>
            <a:r>
              <a:rPr lang="tr-TR" sz="1800" i="1" dirty="0" err="1"/>
              <a:t>fill_parent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android:layout_height</a:t>
            </a:r>
            <a:r>
              <a:rPr lang="tr-TR" sz="1800" i="1" dirty="0"/>
              <a:t>="</a:t>
            </a:r>
            <a:r>
              <a:rPr lang="tr-TR" sz="1800" i="1" dirty="0" err="1"/>
              <a:t>fill_parent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android:text</a:t>
            </a:r>
            <a:r>
              <a:rPr lang="tr-TR" sz="1800" i="1" dirty="0"/>
              <a:t>="</a:t>
            </a:r>
            <a:r>
              <a:rPr lang="tr-TR" sz="1800" i="1" dirty="0" smtClean="0"/>
              <a:t>6\n1\n2\n3\n4\n5\n\n6\n1\n2\n3\n4\n5\n\n</a:t>
            </a:r>
          </a:p>
          <a:p>
            <a:r>
              <a:rPr lang="tr-TR" sz="1800" i="1" dirty="0"/>
              <a:t>	</a:t>
            </a:r>
            <a:r>
              <a:rPr lang="tr-TR" sz="1800" i="1" dirty="0" smtClean="0"/>
              <a:t>6\n1\n2\n3\n4\n5\n\n6\n1\n2\n3\n4\n5\n\n</a:t>
            </a:r>
          </a:p>
          <a:p>
            <a:r>
              <a:rPr lang="tr-TR" sz="1800" i="1" dirty="0"/>
              <a:t>	</a:t>
            </a:r>
            <a:r>
              <a:rPr lang="tr-TR" sz="1800" i="1" dirty="0" smtClean="0"/>
              <a:t>6\n1\n2\n3\n4\n5\n\n6\n1\n2\n3\n4\n5\n\n</a:t>
            </a:r>
          </a:p>
          <a:p>
            <a:r>
              <a:rPr lang="tr-TR" sz="1800" i="1" dirty="0"/>
              <a:t>	</a:t>
            </a:r>
            <a:r>
              <a:rPr lang="tr-TR" sz="1800" i="1" dirty="0" smtClean="0"/>
              <a:t>6\n1\n2\n3\n4\n5\n\n6\n1\n2\n3\n4\n5\n\n</a:t>
            </a:r>
            <a:r>
              <a:rPr lang="tr-TR" sz="1800" i="1" dirty="0"/>
              <a:t>" /&gt;</a:t>
            </a:r>
            <a:endParaRPr lang="tr-TR" sz="1800" dirty="0"/>
          </a:p>
          <a:p>
            <a:r>
              <a:rPr lang="tr-TR" sz="1800" i="1" dirty="0"/>
              <a:t>	&lt;/</a:t>
            </a:r>
            <a:r>
              <a:rPr lang="tr-TR" sz="1800" i="1" dirty="0" err="1"/>
              <a:t>ScrollView</a:t>
            </a:r>
            <a:r>
              <a:rPr lang="tr-TR" sz="1800" i="1" dirty="0"/>
              <a:t>&gt;</a:t>
            </a:r>
            <a:endParaRPr lang="tr-TR" sz="1800" dirty="0"/>
          </a:p>
        </p:txBody>
      </p:sp>
      <p:pic>
        <p:nvPicPr>
          <p:cNvPr id="5" name="Resi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14" y="1412776"/>
            <a:ext cx="2329269" cy="29523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ikdörtgen 2"/>
          <p:cNvSpPr/>
          <p:nvPr/>
        </p:nvSpPr>
        <p:spPr>
          <a:xfrm>
            <a:off x="5519264" y="4469056"/>
            <a:ext cx="35283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Eğer bileşen ekranda gösterilemeyecek kadar büyükse bileşen kaydırma çubukları yardımıyla gösterilebilir.</a:t>
            </a:r>
          </a:p>
        </p:txBody>
      </p:sp>
    </p:spTree>
    <p:extLst>
      <p:ext uri="{BB962C8B-B14F-4D97-AF65-F5344CB8AC3E}">
        <p14:creationId xmlns:p14="http://schemas.microsoft.com/office/powerpoint/2010/main" val="3980210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Android</a:t>
            </a:r>
            <a:r>
              <a:rPr lang="tr-TR" dirty="0" smtClean="0"/>
              <a:t> Görsel Bileşenleri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2204864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Android programını geliştirirken kullanıcıdan verileri almak, kullanıcıya bilgi vermek, çeşitli olayları tetiklemek amacıyla görsel bileşenler kullanılır.</a:t>
            </a:r>
          </a:p>
        </p:txBody>
      </p:sp>
    </p:spTree>
    <p:extLst>
      <p:ext uri="{BB962C8B-B14F-4D97-AF65-F5344CB8AC3E}">
        <p14:creationId xmlns:p14="http://schemas.microsoft.com/office/powerpoint/2010/main" val="15785337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TextView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2204864"/>
            <a:ext cx="7056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Ekrana bilgi çıkarmak amacıyla kullanılan bileşenlerden biridir. Bileşenin </a:t>
            </a:r>
            <a:r>
              <a:rPr lang="tr-TR" dirty="0" err="1"/>
              <a:t>Text</a:t>
            </a:r>
            <a:r>
              <a:rPr lang="tr-TR" dirty="0"/>
              <a:t> özelliğine girilen değer ekranda gösterilir. </a:t>
            </a:r>
            <a:r>
              <a:rPr lang="tr-TR" dirty="0" err="1"/>
              <a:t>TextView</a:t>
            </a:r>
            <a:r>
              <a:rPr lang="tr-TR" dirty="0"/>
              <a:t> bileşeninde </a:t>
            </a:r>
            <a:r>
              <a:rPr lang="tr-TR" dirty="0" err="1"/>
              <a:t>varolan</a:t>
            </a:r>
            <a:r>
              <a:rPr lang="tr-TR" dirty="0"/>
              <a:t> bileşeni değiştirmek için </a:t>
            </a:r>
            <a:r>
              <a:rPr lang="tr-TR" dirty="0" err="1"/>
              <a:t>SetText</a:t>
            </a:r>
            <a:r>
              <a:rPr lang="tr-TR" dirty="0"/>
              <a:t> metodu kullanılır.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444" y="4141822"/>
            <a:ext cx="2698842" cy="73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4137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EditText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2204864"/>
            <a:ext cx="44644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Kullanıcıdan veri almak </a:t>
            </a:r>
            <a:r>
              <a:rPr lang="tr-TR" dirty="0" err="1"/>
              <a:t>aamcıyla</a:t>
            </a:r>
            <a:r>
              <a:rPr lang="tr-TR" dirty="0"/>
              <a:t> kullanılan bileşenlerden biridir. </a:t>
            </a:r>
            <a:r>
              <a:rPr lang="tr-TR" dirty="0" err="1"/>
              <a:t>EditText</a:t>
            </a:r>
            <a:r>
              <a:rPr lang="tr-TR" dirty="0"/>
              <a:t> bileşeninden değer almak için </a:t>
            </a:r>
            <a:r>
              <a:rPr lang="tr-TR" dirty="0" err="1"/>
              <a:t>EditText</a:t>
            </a:r>
            <a:r>
              <a:rPr lang="tr-TR" dirty="0"/>
              <a:t> sınıfının </a:t>
            </a:r>
            <a:r>
              <a:rPr lang="tr-TR" dirty="0" err="1"/>
              <a:t>getText</a:t>
            </a:r>
            <a:r>
              <a:rPr lang="tr-TR" dirty="0"/>
              <a:t> metodu kullanılır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/>
              <a:t>android:inputType</a:t>
            </a:r>
            <a:r>
              <a:rPr lang="tr-TR" dirty="0"/>
              <a:t> özelliği ile kullanıcıdan alınacak verinin türü belirlenir (</a:t>
            </a:r>
            <a:r>
              <a:rPr lang="tr-TR" dirty="0" err="1"/>
              <a:t>number,time</a:t>
            </a:r>
            <a:r>
              <a:rPr lang="tr-TR" dirty="0"/>
              <a:t> </a:t>
            </a:r>
            <a:r>
              <a:rPr lang="tr-TR" dirty="0" err="1"/>
              <a:t>v.b</a:t>
            </a:r>
            <a:r>
              <a:rPr lang="tr-TR" dirty="0"/>
              <a:t>.).</a:t>
            </a:r>
          </a:p>
        </p:txBody>
      </p:sp>
      <p:pic>
        <p:nvPicPr>
          <p:cNvPr id="6" name="Resi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29830"/>
            <a:ext cx="2448272" cy="2639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85933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Layout</a:t>
            </a:r>
            <a:r>
              <a:rPr lang="tr-TR" dirty="0" smtClean="0"/>
              <a:t> Türleri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2348880"/>
            <a:ext cx="70567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Android uygulamalarında </a:t>
            </a:r>
            <a:r>
              <a:rPr lang="tr-TR" dirty="0" err="1"/>
              <a:t>Activity’lerde</a:t>
            </a:r>
            <a:r>
              <a:rPr lang="tr-TR" dirty="0"/>
              <a:t> bulunacak bileşenler </a:t>
            </a:r>
            <a:r>
              <a:rPr lang="tr-TR" dirty="0" err="1"/>
              <a:t>layoutlar</a:t>
            </a:r>
            <a:r>
              <a:rPr lang="tr-TR" dirty="0"/>
              <a:t> yardımıyla oluşturulur.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Layoutlar</a:t>
            </a:r>
            <a:r>
              <a:rPr lang="tr-TR" dirty="0" smtClean="0"/>
              <a:t> </a:t>
            </a:r>
            <a:r>
              <a:rPr lang="tr-TR" dirty="0"/>
              <a:t>bileşenlerin ekran üzerinde nasıl yerleşeceğini belirlemek için kullanılır.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Birden </a:t>
            </a:r>
            <a:r>
              <a:rPr lang="tr-TR" dirty="0"/>
              <a:t>fazla </a:t>
            </a:r>
            <a:r>
              <a:rPr lang="tr-TR" dirty="0" err="1"/>
              <a:t>layout</a:t>
            </a:r>
            <a:r>
              <a:rPr lang="tr-TR" dirty="0"/>
              <a:t> </a:t>
            </a:r>
            <a:r>
              <a:rPr lang="tr-TR" dirty="0" err="1"/>
              <a:t>çeşiti</a:t>
            </a:r>
            <a:r>
              <a:rPr lang="tr-TR" dirty="0"/>
              <a:t> vardır. Android uygulamalarında birden fazla </a:t>
            </a:r>
            <a:r>
              <a:rPr lang="tr-TR" dirty="0" err="1"/>
              <a:t>layout</a:t>
            </a:r>
            <a:r>
              <a:rPr lang="tr-TR" dirty="0"/>
              <a:t> çeşidi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7993921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Button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539552" y="2132856"/>
            <a:ext cx="7128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Çeşitli olayları tetiklemek amacıyla kullanılacak butonları oluşturmak amacıyla kullanılır. Butonlara tıklama olayı atamak için aşağıdaki iki yöntem kullanılabilir. </a:t>
            </a:r>
            <a:endParaRPr lang="tr-TR" dirty="0" smtClean="0"/>
          </a:p>
          <a:p>
            <a:endParaRPr lang="tr-TR" dirty="0"/>
          </a:p>
          <a:p>
            <a:r>
              <a:rPr lang="tr-TR" b="1" dirty="0"/>
              <a:t>Birinci yöntem</a:t>
            </a:r>
            <a:r>
              <a:rPr lang="tr-TR" b="1" dirty="0" smtClean="0"/>
              <a:t>:</a:t>
            </a:r>
          </a:p>
          <a:p>
            <a:endParaRPr lang="tr-TR" b="1" dirty="0"/>
          </a:p>
          <a:p>
            <a:r>
              <a:rPr lang="tr-TR" dirty="0" err="1"/>
              <a:t>Button</a:t>
            </a:r>
            <a:r>
              <a:rPr lang="tr-TR" dirty="0"/>
              <a:t> bileşenine </a:t>
            </a:r>
            <a:r>
              <a:rPr lang="tr-TR" dirty="0" err="1"/>
              <a:t>layout</a:t>
            </a:r>
            <a:r>
              <a:rPr lang="tr-TR" dirty="0"/>
              <a:t> tasarımında </a:t>
            </a:r>
            <a:r>
              <a:rPr lang="tr-TR" dirty="0" err="1"/>
              <a:t>android:onclick</a:t>
            </a:r>
            <a:r>
              <a:rPr lang="tr-TR" dirty="0"/>
              <a:t> özelliğine çalışacak olayı belirttikten sonra </a:t>
            </a:r>
            <a:r>
              <a:rPr lang="tr-TR" dirty="0" err="1"/>
              <a:t>java</a:t>
            </a:r>
            <a:r>
              <a:rPr lang="tr-TR" dirty="0"/>
              <a:t> dosyasında olayı oluşturmak</a:t>
            </a:r>
            <a:r>
              <a:rPr 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6550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Button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700808"/>
            <a:ext cx="71287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İkinci </a:t>
            </a:r>
            <a:r>
              <a:rPr lang="tr-TR" b="1" dirty="0"/>
              <a:t>yöntem:</a:t>
            </a:r>
          </a:p>
          <a:p>
            <a:r>
              <a:rPr lang="tr-TR" dirty="0"/>
              <a:t>Oluşturulan buton bileşeninin </a:t>
            </a:r>
            <a:r>
              <a:rPr lang="tr-TR" dirty="0" err="1"/>
              <a:t>setOnClickListener</a:t>
            </a:r>
            <a:r>
              <a:rPr lang="tr-TR" dirty="0"/>
              <a:t> metoduna olay eklemek yeterli olacaktır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sz="2000" i="1" dirty="0"/>
              <a:t>&lt;</a:t>
            </a:r>
            <a:r>
              <a:rPr lang="tr-TR" sz="2000" i="1" dirty="0" err="1"/>
              <a:t>bileşenin_adı</a:t>
            </a:r>
            <a:r>
              <a:rPr lang="tr-TR" sz="2000" i="1" dirty="0"/>
              <a:t>&gt;.</a:t>
            </a:r>
            <a:r>
              <a:rPr lang="tr-TR" sz="2000" i="1" dirty="0" err="1"/>
              <a:t>setOnClickListener</a:t>
            </a:r>
            <a:r>
              <a:rPr lang="tr-TR" sz="2000" i="1" dirty="0"/>
              <a:t>(</a:t>
            </a:r>
            <a:endParaRPr lang="tr-TR" sz="2000" dirty="0"/>
          </a:p>
          <a:p>
            <a:r>
              <a:rPr lang="tr-TR" sz="2000" i="1" dirty="0"/>
              <a:t>		</a:t>
            </a:r>
            <a:r>
              <a:rPr lang="tr-TR" sz="2000" b="1" i="1" dirty="0" err="1" smtClean="0"/>
              <a:t>new</a:t>
            </a:r>
            <a:r>
              <a:rPr lang="tr-TR" sz="2000" i="1" dirty="0" smtClean="0"/>
              <a:t> </a:t>
            </a:r>
            <a:r>
              <a:rPr lang="tr-TR" sz="2000" i="1" dirty="0" err="1"/>
              <a:t>Button.OnClickListener</a:t>
            </a:r>
            <a:r>
              <a:rPr lang="tr-TR" sz="2000" i="1" dirty="0"/>
              <a:t>(){</a:t>
            </a:r>
            <a:endParaRPr lang="tr-TR" sz="2000" dirty="0"/>
          </a:p>
          <a:p>
            <a:r>
              <a:rPr lang="tr-TR" sz="2000" i="1" dirty="0"/>
              <a:t> </a:t>
            </a:r>
            <a:endParaRPr lang="tr-TR" sz="2000" dirty="0"/>
          </a:p>
          <a:p>
            <a:r>
              <a:rPr lang="tr-TR" sz="2000" i="1" dirty="0"/>
              <a:t>		</a:t>
            </a:r>
            <a:r>
              <a:rPr lang="tr-TR" sz="2000" i="1" dirty="0" smtClean="0"/>
              <a:t>@</a:t>
            </a:r>
            <a:r>
              <a:rPr lang="tr-TR" sz="2000" i="1" dirty="0" err="1"/>
              <a:t>Override</a:t>
            </a:r>
            <a:endParaRPr lang="tr-TR" sz="2000" dirty="0"/>
          </a:p>
          <a:p>
            <a:r>
              <a:rPr lang="tr-TR" sz="2000" i="1" dirty="0"/>
              <a:t>		</a:t>
            </a:r>
            <a:r>
              <a:rPr lang="tr-TR" sz="2000" b="1" i="1" dirty="0" err="1" smtClean="0"/>
              <a:t>public</a:t>
            </a:r>
            <a:r>
              <a:rPr lang="tr-TR" sz="2000" i="1" dirty="0" smtClean="0"/>
              <a:t> </a:t>
            </a:r>
            <a:r>
              <a:rPr lang="tr-TR" sz="2000" b="1" i="1" dirty="0" err="1"/>
              <a:t>void</a:t>
            </a:r>
            <a:r>
              <a:rPr lang="tr-TR" sz="2000" i="1" dirty="0"/>
              <a:t> </a:t>
            </a:r>
            <a:r>
              <a:rPr lang="tr-TR" sz="2000" i="1" dirty="0" err="1"/>
              <a:t>onClick</a:t>
            </a:r>
            <a:r>
              <a:rPr lang="tr-TR" sz="2000" i="1" dirty="0"/>
              <a:t>(</a:t>
            </a:r>
            <a:r>
              <a:rPr lang="tr-TR" sz="2000" i="1" dirty="0" err="1"/>
              <a:t>View</a:t>
            </a:r>
            <a:r>
              <a:rPr lang="tr-TR" sz="2000" i="1" dirty="0"/>
              <a:t> arg0) {</a:t>
            </a:r>
            <a:endParaRPr lang="tr-TR" sz="2000" dirty="0"/>
          </a:p>
          <a:p>
            <a:r>
              <a:rPr lang="tr-TR" sz="2000" i="1" dirty="0"/>
              <a:t>			&lt;olay gerçekleştiğinde çalışacak kodlar&gt;			……….</a:t>
            </a:r>
            <a:endParaRPr lang="tr-TR" sz="2000" dirty="0"/>
          </a:p>
          <a:p>
            <a:r>
              <a:rPr lang="tr-TR" sz="2000" i="1" dirty="0"/>
              <a:t>		</a:t>
            </a:r>
            <a:r>
              <a:rPr lang="tr-TR" sz="2000" i="1" dirty="0" smtClean="0"/>
              <a:t>}</a:t>
            </a:r>
            <a:r>
              <a:rPr lang="tr-TR" sz="2000" i="1" dirty="0"/>
              <a:t>	</a:t>
            </a:r>
            <a:endParaRPr lang="tr-TR" sz="2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20238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Uygulamalar</a:t>
            </a:r>
            <a:endParaRPr lang="tr-TR" altLang="tr-TR" b="1" noProof="1"/>
          </a:p>
        </p:txBody>
      </p:sp>
      <p:pic>
        <p:nvPicPr>
          <p:cNvPr id="5" name="Resi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3672408" cy="3024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83054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Uygulamalar</a:t>
            </a:r>
            <a:endParaRPr lang="tr-TR" altLang="tr-TR" b="1" noProof="1"/>
          </a:p>
        </p:txBody>
      </p:sp>
      <p:sp>
        <p:nvSpPr>
          <p:cNvPr id="3" name="Dikdörtgen 2"/>
          <p:cNvSpPr/>
          <p:nvPr/>
        </p:nvSpPr>
        <p:spPr>
          <a:xfrm>
            <a:off x="295997" y="1484784"/>
            <a:ext cx="712879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i="1" dirty="0"/>
              <a:t>&lt;</a:t>
            </a:r>
            <a:r>
              <a:rPr lang="tr-TR" sz="1800" i="1" dirty="0" err="1"/>
              <a:t>RelativeLayout</a:t>
            </a:r>
            <a:r>
              <a:rPr lang="tr-TR" sz="1800" i="1" dirty="0"/>
              <a:t> </a:t>
            </a:r>
            <a:r>
              <a:rPr lang="tr-TR" sz="1800" i="1" dirty="0" err="1"/>
              <a:t>xmlns:android</a:t>
            </a:r>
            <a:r>
              <a:rPr lang="tr-TR" sz="1800" i="1" dirty="0"/>
              <a:t>="http://schemas.android.com/</a:t>
            </a:r>
            <a:r>
              <a:rPr lang="tr-TR" sz="1800" i="1" dirty="0" err="1"/>
              <a:t>apk</a:t>
            </a:r>
            <a:r>
              <a:rPr lang="tr-TR" sz="1800" i="1" dirty="0"/>
              <a:t>/</a:t>
            </a:r>
            <a:r>
              <a:rPr lang="tr-TR" sz="1800" i="1" dirty="0" err="1"/>
              <a:t>res</a:t>
            </a:r>
            <a:r>
              <a:rPr lang="tr-TR" sz="1800" i="1" dirty="0"/>
              <a:t>/</a:t>
            </a:r>
            <a:r>
              <a:rPr lang="tr-TR" sz="1800" i="1" dirty="0" err="1"/>
              <a:t>android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</a:t>
            </a:r>
            <a:r>
              <a:rPr lang="tr-TR" sz="1800" i="1" dirty="0" err="1"/>
              <a:t>xmlns:tools</a:t>
            </a:r>
            <a:r>
              <a:rPr lang="tr-TR" sz="1800" i="1" dirty="0"/>
              <a:t>="http://schemas.android.com/</a:t>
            </a:r>
            <a:r>
              <a:rPr lang="tr-TR" sz="1800" i="1" dirty="0" err="1"/>
              <a:t>tools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</a:t>
            </a:r>
            <a:r>
              <a:rPr lang="tr-TR" sz="1800" i="1" dirty="0" err="1"/>
              <a:t>android:layout_width</a:t>
            </a:r>
            <a:r>
              <a:rPr lang="tr-TR" sz="1800" i="1" dirty="0"/>
              <a:t>="</a:t>
            </a:r>
            <a:r>
              <a:rPr lang="tr-TR" sz="1800" i="1" dirty="0" err="1"/>
              <a:t>match_parent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</a:t>
            </a:r>
            <a:r>
              <a:rPr lang="tr-TR" sz="1800" i="1" dirty="0" err="1"/>
              <a:t>android:layout_height</a:t>
            </a:r>
            <a:r>
              <a:rPr lang="tr-TR" sz="1800" i="1" dirty="0"/>
              <a:t>="</a:t>
            </a:r>
            <a:r>
              <a:rPr lang="tr-TR" sz="1800" i="1" dirty="0" err="1"/>
              <a:t>match_parent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</a:t>
            </a:r>
            <a:r>
              <a:rPr lang="tr-TR" sz="1800" i="1" dirty="0" err="1"/>
              <a:t>android:paddingBottom</a:t>
            </a:r>
            <a:r>
              <a:rPr lang="tr-TR" sz="1800" i="1" dirty="0"/>
              <a:t>="@</a:t>
            </a:r>
            <a:r>
              <a:rPr lang="tr-TR" sz="1800" i="1" dirty="0" err="1"/>
              <a:t>dimen</a:t>
            </a:r>
            <a:r>
              <a:rPr lang="tr-TR" sz="1800" i="1" dirty="0"/>
              <a:t>/</a:t>
            </a:r>
            <a:r>
              <a:rPr lang="tr-TR" sz="1800" i="1" dirty="0" err="1"/>
              <a:t>activity_vertical_margin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</a:t>
            </a:r>
            <a:r>
              <a:rPr lang="tr-TR" sz="1800" i="1" dirty="0" err="1"/>
              <a:t>android:paddingLeft</a:t>
            </a:r>
            <a:r>
              <a:rPr lang="tr-TR" sz="1800" i="1" dirty="0"/>
              <a:t>="@</a:t>
            </a:r>
            <a:r>
              <a:rPr lang="tr-TR" sz="1800" i="1" dirty="0" err="1"/>
              <a:t>dimen</a:t>
            </a:r>
            <a:r>
              <a:rPr lang="tr-TR" sz="1800" i="1" dirty="0"/>
              <a:t>/</a:t>
            </a:r>
            <a:r>
              <a:rPr lang="tr-TR" sz="1800" i="1" dirty="0" err="1"/>
              <a:t>activity_horizontal_margin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</a:t>
            </a:r>
            <a:r>
              <a:rPr lang="tr-TR" sz="1800" i="1" dirty="0" err="1"/>
              <a:t>android:paddingRight</a:t>
            </a:r>
            <a:r>
              <a:rPr lang="tr-TR" sz="1800" i="1" dirty="0"/>
              <a:t>="@</a:t>
            </a:r>
            <a:r>
              <a:rPr lang="tr-TR" sz="1800" i="1" dirty="0" err="1"/>
              <a:t>dimen</a:t>
            </a:r>
            <a:r>
              <a:rPr lang="tr-TR" sz="1800" i="1" dirty="0"/>
              <a:t>/</a:t>
            </a:r>
            <a:r>
              <a:rPr lang="tr-TR" sz="1800" i="1" dirty="0" err="1"/>
              <a:t>activity_horizontal_margin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</a:t>
            </a:r>
            <a:r>
              <a:rPr lang="tr-TR" sz="1800" i="1" dirty="0" err="1"/>
              <a:t>android:paddingTop</a:t>
            </a:r>
            <a:r>
              <a:rPr lang="tr-TR" sz="1800" i="1" dirty="0"/>
              <a:t>="@</a:t>
            </a:r>
            <a:r>
              <a:rPr lang="tr-TR" sz="1800" i="1" dirty="0" err="1"/>
              <a:t>dimen</a:t>
            </a:r>
            <a:r>
              <a:rPr lang="tr-TR" sz="1800" i="1" dirty="0"/>
              <a:t>/</a:t>
            </a:r>
            <a:r>
              <a:rPr lang="tr-TR" sz="1800" i="1" dirty="0" err="1"/>
              <a:t>activity_vertical_margin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</a:t>
            </a:r>
            <a:r>
              <a:rPr lang="tr-TR" sz="1800" i="1" dirty="0" err="1"/>
              <a:t>tools:context</a:t>
            </a:r>
            <a:r>
              <a:rPr lang="tr-TR" sz="1800" i="1" dirty="0"/>
              <a:t>=".</a:t>
            </a:r>
            <a:r>
              <a:rPr lang="tr-TR" sz="1800" i="1" dirty="0" err="1"/>
              <a:t>MainActivity</a:t>
            </a:r>
            <a:r>
              <a:rPr lang="tr-TR" sz="1800" i="1" dirty="0"/>
              <a:t>" &gt;</a:t>
            </a:r>
            <a:endParaRPr lang="tr-TR" sz="1800" dirty="0"/>
          </a:p>
          <a:p>
            <a:r>
              <a:rPr lang="tr-TR" sz="1800" i="1" dirty="0"/>
              <a:t> </a:t>
            </a:r>
            <a:endParaRPr lang="tr-TR" sz="1800" dirty="0"/>
          </a:p>
          <a:p>
            <a:r>
              <a:rPr lang="tr-TR" sz="1800" i="1" dirty="0"/>
              <a:t>    &lt;</a:t>
            </a:r>
            <a:r>
              <a:rPr lang="tr-TR" sz="1800" i="1" dirty="0" err="1"/>
              <a:t>Button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android:id</a:t>
            </a:r>
            <a:r>
              <a:rPr lang="tr-TR" sz="1800" i="1" dirty="0"/>
              <a:t>="@+</a:t>
            </a:r>
            <a:r>
              <a:rPr lang="tr-TR" sz="1800" i="1" dirty="0" err="1"/>
              <a:t>id</a:t>
            </a:r>
            <a:r>
              <a:rPr lang="tr-TR" sz="1800" i="1" dirty="0"/>
              <a:t>/button1"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android:layout_width</a:t>
            </a:r>
            <a:r>
              <a:rPr lang="tr-TR" sz="1800" i="1" dirty="0"/>
              <a:t>="</a:t>
            </a:r>
            <a:r>
              <a:rPr lang="tr-TR" sz="1800" i="1" dirty="0" err="1"/>
              <a:t>wrap_content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android:layout_height</a:t>
            </a:r>
            <a:r>
              <a:rPr lang="tr-TR" sz="1800" i="1" dirty="0"/>
              <a:t>="</a:t>
            </a:r>
            <a:r>
              <a:rPr lang="tr-TR" sz="1800" i="1" dirty="0" err="1"/>
              <a:t>wrap_content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android:layout_alignParentLeft</a:t>
            </a:r>
            <a:r>
              <a:rPr lang="tr-TR" sz="1800" i="1" dirty="0"/>
              <a:t>="</a:t>
            </a:r>
            <a:r>
              <a:rPr lang="tr-TR" sz="1800" i="1" dirty="0" err="1"/>
              <a:t>true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android:layout_below</a:t>
            </a:r>
            <a:r>
              <a:rPr lang="tr-TR" sz="1800" i="1" dirty="0"/>
              <a:t>="@+</a:t>
            </a:r>
            <a:r>
              <a:rPr lang="tr-TR" sz="1800" i="1" dirty="0" err="1"/>
              <a:t>id</a:t>
            </a:r>
            <a:r>
              <a:rPr lang="tr-TR" sz="1800" i="1" dirty="0"/>
              <a:t>/editText1"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android:layout_marginLeft</a:t>
            </a:r>
            <a:r>
              <a:rPr lang="tr-TR" sz="1800" i="1" dirty="0"/>
              <a:t>="20dp"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android:layout_marginTop</a:t>
            </a:r>
            <a:r>
              <a:rPr lang="tr-TR" sz="1800" i="1" dirty="0"/>
              <a:t>="48dp"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android:text</a:t>
            </a:r>
            <a:r>
              <a:rPr lang="tr-TR" sz="1800" i="1" dirty="0"/>
              <a:t>="</a:t>
            </a:r>
            <a:r>
              <a:rPr lang="tr-TR" sz="1800" i="1" dirty="0" err="1"/>
              <a:t>Faktoriyeli</a:t>
            </a:r>
            <a:r>
              <a:rPr lang="tr-TR" sz="1800" i="1" dirty="0"/>
              <a:t>" </a:t>
            </a:r>
            <a:r>
              <a:rPr lang="tr-TR" sz="1800" i="1" dirty="0" smtClean="0"/>
              <a:t>/&gt;</a:t>
            </a:r>
            <a:endParaRPr lang="tr-TR" sz="1800" dirty="0"/>
          </a:p>
        </p:txBody>
      </p:sp>
      <p:sp>
        <p:nvSpPr>
          <p:cNvPr id="5" name="Dikdörtgen 4"/>
          <p:cNvSpPr/>
          <p:nvPr/>
        </p:nvSpPr>
        <p:spPr>
          <a:xfrm>
            <a:off x="4355976" y="3789040"/>
            <a:ext cx="71287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i="1" dirty="0" smtClean="0"/>
              <a:t>&lt;</a:t>
            </a:r>
            <a:r>
              <a:rPr lang="tr-TR" sz="1800" i="1" dirty="0" err="1"/>
              <a:t>EditText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android:id</a:t>
            </a:r>
            <a:r>
              <a:rPr lang="tr-TR" sz="1800" i="1" dirty="0"/>
              <a:t>="@+</a:t>
            </a:r>
            <a:r>
              <a:rPr lang="tr-TR" sz="1800" i="1" dirty="0" err="1"/>
              <a:t>id</a:t>
            </a:r>
            <a:r>
              <a:rPr lang="tr-TR" sz="1800" i="1" dirty="0"/>
              <a:t>/editText1"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android:layout_width</a:t>
            </a:r>
            <a:r>
              <a:rPr lang="tr-TR" sz="1800" i="1" dirty="0"/>
              <a:t>="</a:t>
            </a:r>
            <a:r>
              <a:rPr lang="tr-TR" sz="1800" i="1" dirty="0" err="1"/>
              <a:t>wrap_content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android:layout_height</a:t>
            </a:r>
            <a:r>
              <a:rPr lang="tr-TR" sz="1800" i="1" dirty="0"/>
              <a:t>="</a:t>
            </a:r>
            <a:r>
              <a:rPr lang="tr-TR" sz="1800" i="1" dirty="0" err="1"/>
              <a:t>wrap_content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android:layout_alignLeft</a:t>
            </a:r>
            <a:r>
              <a:rPr lang="tr-TR" sz="1800" i="1" dirty="0"/>
              <a:t>="@+</a:t>
            </a:r>
            <a:r>
              <a:rPr lang="tr-TR" sz="1800" i="1" dirty="0" err="1"/>
              <a:t>id</a:t>
            </a:r>
            <a:r>
              <a:rPr lang="tr-TR" sz="1800" i="1" dirty="0"/>
              <a:t>/textView3"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android:layout_alignParentTop</a:t>
            </a:r>
            <a:r>
              <a:rPr lang="tr-TR" sz="1800" i="1" dirty="0"/>
              <a:t>="</a:t>
            </a:r>
            <a:r>
              <a:rPr lang="tr-TR" sz="1800" i="1" dirty="0" err="1"/>
              <a:t>true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android:layout_marginTop</a:t>
            </a:r>
            <a:r>
              <a:rPr lang="tr-TR" sz="1800" i="1" dirty="0"/>
              <a:t>="36dp"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android:ems</a:t>
            </a:r>
            <a:r>
              <a:rPr lang="tr-TR" sz="1800" i="1" dirty="0"/>
              <a:t>="10"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android:inputType</a:t>
            </a:r>
            <a:r>
              <a:rPr lang="tr-TR" sz="1800" i="1" dirty="0"/>
              <a:t>="</a:t>
            </a:r>
            <a:r>
              <a:rPr lang="tr-TR" sz="1800" i="1" dirty="0" err="1"/>
              <a:t>number</a:t>
            </a:r>
            <a:r>
              <a:rPr lang="tr-TR" sz="1800" i="1" dirty="0"/>
              <a:t>" </a:t>
            </a:r>
            <a:r>
              <a:rPr lang="tr-TR" sz="1800" i="1" dirty="0" smtClean="0"/>
              <a:t>&gt;</a:t>
            </a:r>
            <a:r>
              <a:rPr lang="tr-TR" sz="1800" i="1" dirty="0"/>
              <a:t> </a:t>
            </a:r>
            <a:endParaRPr lang="tr-TR" sz="1800" dirty="0"/>
          </a:p>
          <a:p>
            <a:r>
              <a:rPr lang="tr-TR" sz="1800" i="1" dirty="0"/>
              <a:t>        &lt;</a:t>
            </a:r>
            <a:r>
              <a:rPr lang="tr-TR" sz="1800" i="1" dirty="0" err="1"/>
              <a:t>requestFocus</a:t>
            </a:r>
            <a:r>
              <a:rPr lang="tr-TR" sz="1800" i="1" dirty="0"/>
              <a:t> /&gt;</a:t>
            </a:r>
            <a:endParaRPr lang="tr-TR" sz="1800" dirty="0"/>
          </a:p>
          <a:p>
            <a:r>
              <a:rPr lang="tr-TR" sz="1800" i="1" dirty="0"/>
              <a:t>    &lt;/</a:t>
            </a:r>
            <a:r>
              <a:rPr lang="tr-TR" sz="1800" i="1" dirty="0" err="1"/>
              <a:t>EditText</a:t>
            </a:r>
            <a:r>
              <a:rPr lang="tr-TR" sz="1800" i="1" dirty="0" smtClean="0"/>
              <a:t>&gt;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6189662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Uygulamalar</a:t>
            </a:r>
            <a:endParaRPr lang="tr-TR" altLang="tr-TR" b="1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700808"/>
            <a:ext cx="71287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i="1" dirty="0" smtClean="0"/>
              <a:t>&lt;</a:t>
            </a:r>
            <a:r>
              <a:rPr lang="tr-TR" sz="1800" i="1" dirty="0" err="1"/>
              <a:t>TextView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android:id</a:t>
            </a:r>
            <a:r>
              <a:rPr lang="tr-TR" sz="1800" i="1" dirty="0"/>
              <a:t>="@+</a:t>
            </a:r>
            <a:r>
              <a:rPr lang="tr-TR" sz="1800" i="1" dirty="0" err="1"/>
              <a:t>id</a:t>
            </a:r>
            <a:r>
              <a:rPr lang="tr-TR" sz="1800" i="1" dirty="0"/>
              <a:t>/textView3"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android:layout_width</a:t>
            </a:r>
            <a:r>
              <a:rPr lang="tr-TR" sz="1800" i="1" dirty="0"/>
              <a:t>="</a:t>
            </a:r>
            <a:r>
              <a:rPr lang="tr-TR" sz="1800" i="1" dirty="0" err="1"/>
              <a:t>wrap_content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android:layout_height</a:t>
            </a:r>
            <a:r>
              <a:rPr lang="tr-TR" sz="1800" i="1" dirty="0"/>
              <a:t>="</a:t>
            </a:r>
            <a:r>
              <a:rPr lang="tr-TR" sz="1800" i="1" dirty="0" err="1"/>
              <a:t>wrap_content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android:layout_alignLeft</a:t>
            </a:r>
            <a:r>
              <a:rPr lang="tr-TR" sz="1800" i="1" dirty="0"/>
              <a:t>="@+</a:t>
            </a:r>
            <a:r>
              <a:rPr lang="tr-TR" sz="1800" i="1" dirty="0" err="1"/>
              <a:t>id</a:t>
            </a:r>
            <a:r>
              <a:rPr lang="tr-TR" sz="1800" i="1" dirty="0"/>
              <a:t>/button1"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android:layout_below</a:t>
            </a:r>
            <a:r>
              <a:rPr lang="tr-TR" sz="1800" i="1" dirty="0"/>
              <a:t>="@+</a:t>
            </a:r>
            <a:r>
              <a:rPr lang="tr-TR" sz="1800" i="1" dirty="0" err="1"/>
              <a:t>id</a:t>
            </a:r>
            <a:r>
              <a:rPr lang="tr-TR" sz="1800" i="1" dirty="0"/>
              <a:t>/editText1"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android:layout_marginLeft</a:t>
            </a:r>
            <a:r>
              <a:rPr lang="tr-TR" sz="1800" i="1" dirty="0"/>
              <a:t>="68dp"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android:layout_marginTop</a:t>
            </a:r>
            <a:r>
              <a:rPr lang="tr-TR" sz="1800" i="1" dirty="0"/>
              <a:t>="18dp"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android:text</a:t>
            </a:r>
            <a:r>
              <a:rPr lang="tr-TR" sz="1800" i="1" dirty="0"/>
              <a:t>="" /&gt;</a:t>
            </a:r>
            <a:endParaRPr lang="tr-TR" sz="1800" dirty="0"/>
          </a:p>
          <a:p>
            <a:r>
              <a:rPr lang="tr-TR" sz="1800" i="1" dirty="0"/>
              <a:t> </a:t>
            </a:r>
            <a:endParaRPr lang="tr-TR" sz="1800" dirty="0"/>
          </a:p>
          <a:p>
            <a:r>
              <a:rPr lang="tr-TR" sz="1800" i="1" dirty="0"/>
              <a:t>    &lt;</a:t>
            </a:r>
            <a:r>
              <a:rPr lang="tr-TR" sz="1800" i="1" dirty="0" err="1"/>
              <a:t>TextView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android:id</a:t>
            </a:r>
            <a:r>
              <a:rPr lang="tr-TR" sz="1800" i="1" dirty="0"/>
              <a:t>="@+</a:t>
            </a:r>
            <a:r>
              <a:rPr lang="tr-TR" sz="1800" i="1" dirty="0" err="1"/>
              <a:t>id</a:t>
            </a:r>
            <a:r>
              <a:rPr lang="tr-TR" sz="1800" i="1" dirty="0"/>
              <a:t>/textView1"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android:layout_width</a:t>
            </a:r>
            <a:r>
              <a:rPr lang="tr-TR" sz="1800" i="1" dirty="0"/>
              <a:t>="</a:t>
            </a:r>
            <a:r>
              <a:rPr lang="tr-TR" sz="1800" i="1" dirty="0" err="1"/>
              <a:t>wrap_content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android:layout_height</a:t>
            </a:r>
            <a:r>
              <a:rPr lang="tr-TR" sz="1800" i="1" dirty="0"/>
              <a:t>="</a:t>
            </a:r>
            <a:r>
              <a:rPr lang="tr-TR" sz="1800" i="1" dirty="0" err="1"/>
              <a:t>wrap_content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android:layout_alignBottom</a:t>
            </a:r>
            <a:r>
              <a:rPr lang="tr-TR" sz="1800" i="1" dirty="0"/>
              <a:t>="@+</a:t>
            </a:r>
            <a:r>
              <a:rPr lang="tr-TR" sz="1800" i="1" dirty="0" err="1"/>
              <a:t>id</a:t>
            </a:r>
            <a:r>
              <a:rPr lang="tr-TR" sz="1800" i="1" dirty="0"/>
              <a:t>/editText1"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android:layout_alignParentLeft</a:t>
            </a:r>
            <a:r>
              <a:rPr lang="tr-TR" sz="1800" i="1" dirty="0"/>
              <a:t>="</a:t>
            </a:r>
            <a:r>
              <a:rPr lang="tr-TR" sz="1800" i="1" dirty="0" err="1"/>
              <a:t>true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android:layout_marginLeft</a:t>
            </a:r>
            <a:r>
              <a:rPr lang="tr-TR" sz="1800" i="1" dirty="0"/>
              <a:t>="19dp"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android:text</a:t>
            </a:r>
            <a:r>
              <a:rPr lang="tr-TR" sz="1800" i="1" dirty="0"/>
              <a:t>="Sayı=" </a:t>
            </a:r>
            <a:r>
              <a:rPr lang="tr-TR" sz="1800" i="1" dirty="0" smtClean="0"/>
              <a:t>/&gt;</a:t>
            </a:r>
            <a:endParaRPr lang="tr-TR" sz="1800" dirty="0"/>
          </a:p>
        </p:txBody>
      </p:sp>
      <p:sp>
        <p:nvSpPr>
          <p:cNvPr id="5" name="Dikdörtgen 4"/>
          <p:cNvSpPr/>
          <p:nvPr/>
        </p:nvSpPr>
        <p:spPr>
          <a:xfrm>
            <a:off x="4283968" y="2471192"/>
            <a:ext cx="71287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i="1" dirty="0"/>
              <a:t> </a:t>
            </a:r>
            <a:endParaRPr lang="tr-TR" sz="1800" dirty="0"/>
          </a:p>
          <a:p>
            <a:r>
              <a:rPr lang="tr-TR" sz="1800" i="1" dirty="0"/>
              <a:t>    &lt;</a:t>
            </a:r>
            <a:r>
              <a:rPr lang="tr-TR" sz="1800" i="1" dirty="0" err="1"/>
              <a:t>TextView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android:id</a:t>
            </a:r>
            <a:r>
              <a:rPr lang="tr-TR" sz="1800" i="1" dirty="0"/>
              <a:t>="@+</a:t>
            </a:r>
            <a:r>
              <a:rPr lang="tr-TR" sz="1800" i="1" dirty="0" err="1"/>
              <a:t>id</a:t>
            </a:r>
            <a:r>
              <a:rPr lang="tr-TR" sz="1800" i="1" dirty="0"/>
              <a:t>/textView2"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android:layout_width</a:t>
            </a:r>
            <a:r>
              <a:rPr lang="tr-TR" sz="1800" i="1" dirty="0"/>
              <a:t>="</a:t>
            </a:r>
            <a:r>
              <a:rPr lang="tr-TR" sz="1800" i="1" dirty="0" err="1"/>
              <a:t>wrap_content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android:layout_height</a:t>
            </a:r>
            <a:r>
              <a:rPr lang="tr-TR" sz="1800" i="1" dirty="0"/>
              <a:t>="</a:t>
            </a:r>
            <a:r>
              <a:rPr lang="tr-TR" sz="1800" i="1" dirty="0" err="1"/>
              <a:t>wrap_content</a:t>
            </a:r>
            <a:r>
              <a:rPr lang="tr-TR" sz="1800" i="1" dirty="0"/>
              <a:t>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android:layout_alignBaseline</a:t>
            </a:r>
            <a:r>
              <a:rPr lang="tr-TR" sz="1800" i="1" dirty="0"/>
              <a:t>="@+</a:t>
            </a:r>
            <a:r>
              <a:rPr lang="tr-TR" sz="1800" i="1" dirty="0" err="1"/>
              <a:t>id</a:t>
            </a:r>
            <a:r>
              <a:rPr lang="tr-TR" sz="1800" i="1" dirty="0"/>
              <a:t>/textView3"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android:layout_alignBottom</a:t>
            </a:r>
            <a:r>
              <a:rPr lang="tr-TR" sz="1800" i="1" dirty="0"/>
              <a:t>="@+</a:t>
            </a:r>
            <a:r>
              <a:rPr lang="tr-TR" sz="1800" i="1" dirty="0" err="1"/>
              <a:t>id</a:t>
            </a:r>
            <a:r>
              <a:rPr lang="tr-TR" sz="1800" i="1" dirty="0"/>
              <a:t>/textView3"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android:layout_alignLeft</a:t>
            </a:r>
            <a:r>
              <a:rPr lang="tr-TR" sz="1800" i="1" dirty="0"/>
              <a:t>="@+</a:t>
            </a:r>
            <a:r>
              <a:rPr lang="tr-TR" sz="1800" i="1" dirty="0" err="1"/>
              <a:t>id</a:t>
            </a:r>
            <a:r>
              <a:rPr lang="tr-TR" sz="1800" i="1" dirty="0"/>
              <a:t>/button1"</a:t>
            </a:r>
            <a:endParaRPr lang="tr-TR" sz="1800" dirty="0"/>
          </a:p>
          <a:p>
            <a:r>
              <a:rPr lang="tr-TR" sz="1800" i="1" dirty="0"/>
              <a:t>        </a:t>
            </a:r>
            <a:r>
              <a:rPr lang="tr-TR" sz="1800" i="1" dirty="0" err="1"/>
              <a:t>android:text</a:t>
            </a:r>
            <a:r>
              <a:rPr lang="tr-TR" sz="1800" i="1" dirty="0"/>
              <a:t>="</a:t>
            </a:r>
            <a:r>
              <a:rPr lang="tr-TR" sz="1800" i="1" dirty="0" err="1"/>
              <a:t>Sonuc</a:t>
            </a:r>
            <a:r>
              <a:rPr lang="tr-TR" sz="1800" i="1" dirty="0"/>
              <a:t>=" /&gt;</a:t>
            </a:r>
            <a:endParaRPr lang="tr-TR" sz="1800" dirty="0"/>
          </a:p>
          <a:p>
            <a:r>
              <a:rPr lang="tr-TR" sz="1800" i="1" dirty="0"/>
              <a:t> </a:t>
            </a:r>
            <a:endParaRPr lang="tr-TR" sz="1800" dirty="0"/>
          </a:p>
          <a:p>
            <a:r>
              <a:rPr lang="tr-TR" sz="1800" i="1" dirty="0"/>
              <a:t>&lt;/</a:t>
            </a:r>
            <a:r>
              <a:rPr lang="tr-TR" sz="1800" i="1" dirty="0" err="1"/>
              <a:t>RelativeLayout</a:t>
            </a:r>
            <a:r>
              <a:rPr lang="tr-TR" sz="1800" i="1" dirty="0"/>
              <a:t>&gt;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79127776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Uygulamalar</a:t>
            </a:r>
            <a:endParaRPr lang="tr-TR" altLang="tr-TR" b="1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196752"/>
            <a:ext cx="71287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b="1" i="1" dirty="0" err="1"/>
              <a:t>package</a:t>
            </a:r>
            <a:r>
              <a:rPr lang="tr-TR" sz="1800" i="1" dirty="0"/>
              <a:t> </a:t>
            </a:r>
            <a:r>
              <a:rPr lang="tr-TR" sz="1800" i="1" dirty="0" err="1"/>
              <a:t>com.example.faktoriyel</a:t>
            </a:r>
            <a:r>
              <a:rPr lang="tr-TR" sz="1800" i="1" dirty="0"/>
              <a:t>;</a:t>
            </a:r>
            <a:endParaRPr lang="tr-TR" sz="1800" dirty="0"/>
          </a:p>
          <a:p>
            <a:r>
              <a:rPr lang="tr-TR" sz="1800" i="1" dirty="0"/>
              <a:t> </a:t>
            </a:r>
            <a:endParaRPr lang="tr-TR" sz="1800" dirty="0"/>
          </a:p>
          <a:p>
            <a:r>
              <a:rPr lang="tr-TR" sz="1800" b="1" i="1" dirty="0" err="1"/>
              <a:t>import</a:t>
            </a:r>
            <a:r>
              <a:rPr lang="tr-TR" sz="1800" i="1" dirty="0"/>
              <a:t> </a:t>
            </a:r>
            <a:r>
              <a:rPr lang="tr-TR" sz="1800" i="1" dirty="0" err="1"/>
              <a:t>android.app.Activity</a:t>
            </a:r>
            <a:r>
              <a:rPr lang="tr-TR" sz="1800" i="1" dirty="0"/>
              <a:t>;</a:t>
            </a:r>
            <a:endParaRPr lang="tr-TR" sz="1800" dirty="0"/>
          </a:p>
          <a:p>
            <a:r>
              <a:rPr lang="tr-TR" sz="1800" b="1" i="1" dirty="0" err="1"/>
              <a:t>import</a:t>
            </a:r>
            <a:r>
              <a:rPr lang="tr-TR" sz="1800" i="1" dirty="0"/>
              <a:t> </a:t>
            </a:r>
            <a:r>
              <a:rPr lang="tr-TR" sz="1800" i="1" dirty="0" err="1"/>
              <a:t>android.os.Bundle</a:t>
            </a:r>
            <a:r>
              <a:rPr lang="tr-TR" sz="1800" i="1" dirty="0"/>
              <a:t>;</a:t>
            </a:r>
            <a:endParaRPr lang="tr-TR" sz="1800" dirty="0"/>
          </a:p>
          <a:p>
            <a:r>
              <a:rPr lang="tr-TR" sz="1800" b="1" i="1" dirty="0" err="1"/>
              <a:t>import</a:t>
            </a:r>
            <a:r>
              <a:rPr lang="tr-TR" sz="1800" i="1" dirty="0"/>
              <a:t> </a:t>
            </a:r>
            <a:r>
              <a:rPr lang="tr-TR" sz="1800" i="1" dirty="0" err="1"/>
              <a:t>android.view.Menu</a:t>
            </a:r>
            <a:r>
              <a:rPr lang="tr-TR" sz="1800" i="1" dirty="0"/>
              <a:t>;</a:t>
            </a:r>
            <a:endParaRPr lang="tr-TR" sz="1800" dirty="0"/>
          </a:p>
          <a:p>
            <a:r>
              <a:rPr lang="tr-TR" sz="1800" b="1" i="1" dirty="0" err="1"/>
              <a:t>import</a:t>
            </a:r>
            <a:r>
              <a:rPr lang="tr-TR" sz="1800" i="1" dirty="0"/>
              <a:t> </a:t>
            </a:r>
            <a:r>
              <a:rPr lang="tr-TR" sz="1800" i="1" dirty="0" err="1"/>
              <a:t>android.view.View</a:t>
            </a:r>
            <a:r>
              <a:rPr lang="tr-TR" sz="1800" i="1" dirty="0"/>
              <a:t>;</a:t>
            </a:r>
            <a:endParaRPr lang="tr-TR" sz="1800" dirty="0"/>
          </a:p>
          <a:p>
            <a:r>
              <a:rPr lang="tr-TR" sz="1800" b="1" i="1" dirty="0" err="1"/>
              <a:t>import</a:t>
            </a:r>
            <a:r>
              <a:rPr lang="tr-TR" sz="1800" i="1" dirty="0"/>
              <a:t> </a:t>
            </a:r>
            <a:r>
              <a:rPr lang="tr-TR" sz="1800" i="1" dirty="0" err="1"/>
              <a:t>android.view.View.OnClickListener</a:t>
            </a:r>
            <a:r>
              <a:rPr lang="tr-TR" sz="1800" i="1" dirty="0"/>
              <a:t>;</a:t>
            </a:r>
            <a:endParaRPr lang="tr-TR" sz="1800" dirty="0"/>
          </a:p>
          <a:p>
            <a:r>
              <a:rPr lang="tr-TR" sz="1800" b="1" i="1" dirty="0" err="1"/>
              <a:t>import</a:t>
            </a:r>
            <a:r>
              <a:rPr lang="tr-TR" sz="1800" i="1" dirty="0"/>
              <a:t> </a:t>
            </a:r>
            <a:r>
              <a:rPr lang="tr-TR" sz="1800" i="1" dirty="0" err="1"/>
              <a:t>android.widget.Button</a:t>
            </a:r>
            <a:r>
              <a:rPr lang="tr-TR" sz="1800" i="1" dirty="0"/>
              <a:t>;</a:t>
            </a:r>
            <a:endParaRPr lang="tr-TR" sz="1800" dirty="0"/>
          </a:p>
          <a:p>
            <a:r>
              <a:rPr lang="tr-TR" sz="1800" b="1" i="1" dirty="0" err="1"/>
              <a:t>import</a:t>
            </a:r>
            <a:r>
              <a:rPr lang="tr-TR" sz="1800" i="1" dirty="0"/>
              <a:t> </a:t>
            </a:r>
            <a:r>
              <a:rPr lang="tr-TR" sz="1800" i="1" dirty="0" err="1"/>
              <a:t>android.widget.EditText</a:t>
            </a:r>
            <a:r>
              <a:rPr lang="tr-TR" sz="1800" i="1" dirty="0"/>
              <a:t>;</a:t>
            </a:r>
            <a:endParaRPr lang="tr-TR" sz="1800" dirty="0"/>
          </a:p>
          <a:p>
            <a:r>
              <a:rPr lang="tr-TR" sz="1800" b="1" i="1" dirty="0" err="1"/>
              <a:t>import</a:t>
            </a:r>
            <a:r>
              <a:rPr lang="tr-TR" sz="1800" i="1" dirty="0"/>
              <a:t> </a:t>
            </a:r>
            <a:r>
              <a:rPr lang="tr-TR" sz="1800" i="1" dirty="0" err="1"/>
              <a:t>android.widget.TextView</a:t>
            </a:r>
            <a:r>
              <a:rPr lang="tr-TR" sz="1800" i="1" dirty="0"/>
              <a:t>;</a:t>
            </a:r>
            <a:endParaRPr lang="tr-TR" sz="1800" dirty="0"/>
          </a:p>
          <a:p>
            <a:r>
              <a:rPr lang="tr-TR" sz="1800" i="1" dirty="0"/>
              <a:t> </a:t>
            </a:r>
            <a:endParaRPr lang="tr-TR" sz="1800" dirty="0"/>
          </a:p>
          <a:p>
            <a:r>
              <a:rPr lang="tr-TR" sz="1800" b="1" i="1" dirty="0" err="1"/>
              <a:t>public</a:t>
            </a:r>
            <a:r>
              <a:rPr lang="tr-TR" sz="1800" i="1" dirty="0"/>
              <a:t> </a:t>
            </a:r>
            <a:r>
              <a:rPr lang="tr-TR" sz="1800" b="1" i="1" dirty="0" err="1"/>
              <a:t>class</a:t>
            </a:r>
            <a:r>
              <a:rPr lang="tr-TR" sz="1800" i="1" dirty="0"/>
              <a:t> </a:t>
            </a:r>
            <a:r>
              <a:rPr lang="tr-TR" sz="1800" i="1" dirty="0" err="1"/>
              <a:t>MainActivity</a:t>
            </a:r>
            <a:r>
              <a:rPr lang="tr-TR" sz="1800" i="1" dirty="0"/>
              <a:t> </a:t>
            </a:r>
            <a:r>
              <a:rPr lang="tr-TR" sz="1800" b="1" i="1" dirty="0" err="1"/>
              <a:t>extends</a:t>
            </a:r>
            <a:r>
              <a:rPr lang="tr-TR" sz="1800" i="1" dirty="0"/>
              <a:t> Activity {</a:t>
            </a:r>
            <a:endParaRPr lang="tr-TR" sz="1800" dirty="0"/>
          </a:p>
          <a:p>
            <a:r>
              <a:rPr lang="tr-TR" sz="1800" i="1" dirty="0"/>
              <a:t> </a:t>
            </a:r>
            <a:endParaRPr lang="tr-TR" sz="1800" dirty="0"/>
          </a:p>
          <a:p>
            <a:r>
              <a:rPr lang="tr-TR" sz="1800" i="1" dirty="0"/>
              <a:t>	@</a:t>
            </a:r>
            <a:r>
              <a:rPr lang="tr-TR" sz="1800" i="1" dirty="0" err="1"/>
              <a:t>Override</a:t>
            </a:r>
            <a:endParaRPr lang="tr-TR" sz="1800" dirty="0"/>
          </a:p>
          <a:p>
            <a:r>
              <a:rPr lang="tr-TR" sz="1800" i="1" dirty="0"/>
              <a:t>	</a:t>
            </a:r>
            <a:r>
              <a:rPr lang="tr-TR" sz="1800" b="1" i="1" dirty="0" err="1"/>
              <a:t>protected</a:t>
            </a:r>
            <a:r>
              <a:rPr lang="tr-TR" sz="1800" i="1" dirty="0"/>
              <a:t> </a:t>
            </a:r>
            <a:r>
              <a:rPr lang="tr-TR" sz="1800" b="1" i="1" dirty="0" err="1"/>
              <a:t>void</a:t>
            </a:r>
            <a:r>
              <a:rPr lang="tr-TR" sz="1800" i="1" dirty="0"/>
              <a:t> </a:t>
            </a:r>
            <a:r>
              <a:rPr lang="tr-TR" sz="1800" i="1" dirty="0" err="1"/>
              <a:t>onCreate</a:t>
            </a:r>
            <a:r>
              <a:rPr lang="tr-TR" sz="1800" i="1" dirty="0"/>
              <a:t>(Bundle </a:t>
            </a:r>
            <a:r>
              <a:rPr lang="tr-TR" sz="1800" i="1" dirty="0" err="1"/>
              <a:t>savedInstanceState</a:t>
            </a:r>
            <a:r>
              <a:rPr lang="tr-TR" sz="1800" i="1" dirty="0"/>
              <a:t>) {</a:t>
            </a:r>
            <a:endParaRPr lang="tr-TR" sz="1800" dirty="0"/>
          </a:p>
          <a:p>
            <a:r>
              <a:rPr lang="tr-TR" sz="1800" i="1" dirty="0"/>
              <a:t>		</a:t>
            </a:r>
            <a:r>
              <a:rPr lang="tr-TR" sz="1800" b="1" i="1" dirty="0" err="1"/>
              <a:t>super</a:t>
            </a:r>
            <a:r>
              <a:rPr lang="tr-TR" sz="1800" i="1" dirty="0" err="1"/>
              <a:t>.onCreate</a:t>
            </a:r>
            <a:r>
              <a:rPr lang="tr-TR" sz="1800" i="1" dirty="0"/>
              <a:t>(</a:t>
            </a:r>
            <a:r>
              <a:rPr lang="tr-TR" sz="1800" i="1" dirty="0" err="1"/>
              <a:t>savedInstanceState</a:t>
            </a:r>
            <a:r>
              <a:rPr lang="tr-TR" sz="1800" i="1" dirty="0"/>
              <a:t>);</a:t>
            </a:r>
            <a:endParaRPr lang="tr-TR" sz="1800" dirty="0"/>
          </a:p>
          <a:p>
            <a:r>
              <a:rPr lang="tr-TR" sz="1800" i="1" dirty="0"/>
              <a:t>		</a:t>
            </a:r>
            <a:r>
              <a:rPr lang="tr-TR" sz="1800" i="1" dirty="0" err="1"/>
              <a:t>setContentView</a:t>
            </a:r>
            <a:r>
              <a:rPr lang="tr-TR" sz="1800" i="1" dirty="0"/>
              <a:t>(</a:t>
            </a:r>
            <a:r>
              <a:rPr lang="tr-TR" sz="1800" i="1" dirty="0" err="1"/>
              <a:t>R.layout.activity_main</a:t>
            </a:r>
            <a:r>
              <a:rPr lang="tr-TR" sz="1800" i="1" dirty="0"/>
              <a:t>);</a:t>
            </a:r>
            <a:endParaRPr lang="tr-TR" sz="1800" dirty="0"/>
          </a:p>
          <a:p>
            <a:r>
              <a:rPr lang="tr-TR" sz="1800" i="1" dirty="0"/>
              <a:t>		</a:t>
            </a:r>
            <a:r>
              <a:rPr lang="tr-TR" sz="1800" b="1" i="1" dirty="0"/>
              <a:t>final</a:t>
            </a:r>
            <a:r>
              <a:rPr lang="tr-TR" sz="1800" i="1" dirty="0"/>
              <a:t> </a:t>
            </a:r>
            <a:r>
              <a:rPr lang="tr-TR" sz="1800" i="1" dirty="0" err="1"/>
              <a:t>TextView</a:t>
            </a:r>
            <a:r>
              <a:rPr lang="tr-TR" sz="1800" i="1" dirty="0"/>
              <a:t> tx1=(</a:t>
            </a:r>
            <a:r>
              <a:rPr lang="tr-TR" sz="1800" i="1" dirty="0" err="1"/>
              <a:t>TextView</a:t>
            </a:r>
            <a:r>
              <a:rPr lang="tr-TR" sz="1800" i="1" dirty="0"/>
              <a:t>) </a:t>
            </a:r>
            <a:r>
              <a:rPr lang="tr-TR" sz="1800" i="1" dirty="0" err="1"/>
              <a:t>findViewById</a:t>
            </a:r>
            <a:r>
              <a:rPr lang="tr-TR" sz="1800" i="1" dirty="0"/>
              <a:t>(R.id.textView3);</a:t>
            </a:r>
            <a:endParaRPr lang="tr-TR" sz="1800" dirty="0"/>
          </a:p>
          <a:p>
            <a:r>
              <a:rPr lang="tr-TR" sz="1800" i="1" dirty="0"/>
              <a:t>		</a:t>
            </a:r>
            <a:r>
              <a:rPr lang="tr-TR" sz="1800" b="1" i="1" dirty="0"/>
              <a:t>final</a:t>
            </a:r>
            <a:r>
              <a:rPr lang="tr-TR" sz="1800" i="1" dirty="0"/>
              <a:t> </a:t>
            </a:r>
            <a:r>
              <a:rPr lang="tr-TR" sz="1800" i="1" dirty="0" err="1"/>
              <a:t>EditText</a:t>
            </a:r>
            <a:r>
              <a:rPr lang="tr-TR" sz="1800" i="1" dirty="0"/>
              <a:t> </a:t>
            </a:r>
            <a:r>
              <a:rPr lang="tr-TR" sz="1800" i="1" dirty="0" err="1"/>
              <a:t>edt</a:t>
            </a:r>
            <a:r>
              <a:rPr lang="tr-TR" sz="1800" i="1" dirty="0"/>
              <a:t>=(</a:t>
            </a:r>
            <a:r>
              <a:rPr lang="tr-TR" sz="1800" i="1" dirty="0" err="1"/>
              <a:t>EditText</a:t>
            </a:r>
            <a:r>
              <a:rPr lang="tr-TR" sz="1800" i="1" dirty="0"/>
              <a:t>) </a:t>
            </a:r>
            <a:r>
              <a:rPr lang="tr-TR" sz="1800" i="1" dirty="0" err="1"/>
              <a:t>findViewById</a:t>
            </a:r>
            <a:r>
              <a:rPr lang="tr-TR" sz="1800" i="1" dirty="0"/>
              <a:t>(R.id.editText1);</a:t>
            </a:r>
            <a:endParaRPr lang="tr-TR" sz="1800" dirty="0"/>
          </a:p>
          <a:p>
            <a:r>
              <a:rPr lang="tr-TR" sz="1800" i="1" dirty="0"/>
              <a:t>		</a:t>
            </a:r>
            <a:r>
              <a:rPr lang="tr-TR" sz="1800" i="1" dirty="0" err="1"/>
              <a:t>Button</a:t>
            </a:r>
            <a:r>
              <a:rPr lang="tr-TR" sz="1800" i="1" dirty="0"/>
              <a:t> </a:t>
            </a:r>
            <a:r>
              <a:rPr lang="tr-TR" sz="1800" i="1" dirty="0" err="1"/>
              <a:t>btn</a:t>
            </a:r>
            <a:r>
              <a:rPr lang="tr-TR" sz="1800" i="1" dirty="0"/>
              <a:t>=(</a:t>
            </a:r>
            <a:r>
              <a:rPr lang="tr-TR" sz="1800" i="1" dirty="0" err="1"/>
              <a:t>Button</a:t>
            </a:r>
            <a:r>
              <a:rPr lang="tr-TR" sz="1800" i="1" dirty="0"/>
              <a:t>) </a:t>
            </a:r>
            <a:r>
              <a:rPr lang="tr-TR" sz="1800" i="1" dirty="0" err="1"/>
              <a:t>findViewById</a:t>
            </a:r>
            <a:r>
              <a:rPr lang="tr-TR" sz="1800" i="1" dirty="0"/>
              <a:t>(R.id.button1</a:t>
            </a:r>
            <a:r>
              <a:rPr lang="tr-TR" sz="1800" i="1" dirty="0" smtClean="0"/>
              <a:t>);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6189662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Uygulamalar</a:t>
            </a:r>
            <a:endParaRPr lang="tr-TR" altLang="tr-TR" b="1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340768"/>
            <a:ext cx="75608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i="1" dirty="0"/>
              <a:t>		</a:t>
            </a:r>
            <a:r>
              <a:rPr lang="tr-TR" sz="1800" i="1" dirty="0" err="1"/>
              <a:t>btn.setOnClickListener</a:t>
            </a:r>
            <a:r>
              <a:rPr lang="tr-TR" sz="1800" i="1" dirty="0"/>
              <a:t>(</a:t>
            </a:r>
            <a:r>
              <a:rPr lang="tr-TR" sz="1800" b="1" i="1" dirty="0" err="1"/>
              <a:t>new</a:t>
            </a:r>
            <a:r>
              <a:rPr lang="tr-TR" sz="1800" i="1" dirty="0"/>
              <a:t> </a:t>
            </a:r>
            <a:r>
              <a:rPr lang="tr-TR" sz="1800" i="1" dirty="0" err="1"/>
              <a:t>OnClickListener</a:t>
            </a:r>
            <a:r>
              <a:rPr lang="tr-TR" sz="1800" i="1" dirty="0"/>
              <a:t>(){</a:t>
            </a:r>
            <a:endParaRPr lang="tr-TR" sz="1800" dirty="0"/>
          </a:p>
          <a:p>
            <a:r>
              <a:rPr lang="tr-TR" sz="1800" i="1" dirty="0"/>
              <a:t>			@</a:t>
            </a:r>
            <a:r>
              <a:rPr lang="tr-TR" sz="1800" i="1" dirty="0" err="1"/>
              <a:t>Override</a:t>
            </a:r>
            <a:endParaRPr lang="tr-TR" sz="1800" dirty="0"/>
          </a:p>
          <a:p>
            <a:r>
              <a:rPr lang="tr-TR" sz="1800" i="1" dirty="0"/>
              <a:t>			</a:t>
            </a:r>
            <a:r>
              <a:rPr lang="tr-TR" sz="1800" b="1" i="1" dirty="0" err="1"/>
              <a:t>public</a:t>
            </a:r>
            <a:r>
              <a:rPr lang="tr-TR" sz="1800" i="1" dirty="0"/>
              <a:t> </a:t>
            </a:r>
            <a:r>
              <a:rPr lang="tr-TR" sz="1800" b="1" i="1" dirty="0" err="1"/>
              <a:t>void</a:t>
            </a:r>
            <a:r>
              <a:rPr lang="tr-TR" sz="1800" i="1" dirty="0"/>
              <a:t> </a:t>
            </a:r>
            <a:r>
              <a:rPr lang="tr-TR" sz="1800" i="1" dirty="0" err="1"/>
              <a:t>onClick</a:t>
            </a:r>
            <a:r>
              <a:rPr lang="tr-TR" sz="1800" i="1" dirty="0"/>
              <a:t>(</a:t>
            </a:r>
            <a:r>
              <a:rPr lang="tr-TR" sz="1800" i="1" dirty="0" err="1"/>
              <a:t>View</a:t>
            </a:r>
            <a:r>
              <a:rPr lang="tr-TR" sz="1800" i="1" dirty="0"/>
              <a:t> v)</a:t>
            </a:r>
            <a:endParaRPr lang="tr-TR" sz="1800" dirty="0"/>
          </a:p>
          <a:p>
            <a:r>
              <a:rPr lang="tr-TR" sz="1800" i="1" dirty="0"/>
              <a:t>			{</a:t>
            </a:r>
            <a:endParaRPr lang="tr-TR" sz="1800" dirty="0"/>
          </a:p>
          <a:p>
            <a:r>
              <a:rPr lang="tr-TR" sz="1800" i="1" dirty="0"/>
              <a:t>				</a:t>
            </a:r>
            <a:r>
              <a:rPr lang="tr-TR" sz="1800" b="1" i="1" dirty="0" err="1"/>
              <a:t>double</a:t>
            </a:r>
            <a:r>
              <a:rPr lang="tr-TR" sz="1800" i="1" dirty="0"/>
              <a:t> </a:t>
            </a:r>
            <a:r>
              <a:rPr lang="tr-TR" sz="1800" i="1" dirty="0" err="1"/>
              <a:t>faktor</a:t>
            </a:r>
            <a:r>
              <a:rPr lang="tr-TR" sz="1800" i="1" dirty="0"/>
              <a:t>=1;</a:t>
            </a:r>
            <a:endParaRPr lang="tr-TR" sz="1800" dirty="0"/>
          </a:p>
          <a:p>
            <a:r>
              <a:rPr lang="tr-TR" sz="1800" i="1" dirty="0"/>
              <a:t>				</a:t>
            </a:r>
            <a:r>
              <a:rPr lang="tr-TR" sz="1800" b="1" i="1" dirty="0" err="1"/>
              <a:t>int</a:t>
            </a:r>
            <a:r>
              <a:rPr lang="tr-TR" sz="1800" i="1" dirty="0"/>
              <a:t> </a:t>
            </a:r>
            <a:r>
              <a:rPr lang="tr-TR" sz="1800" i="1" dirty="0" err="1"/>
              <a:t>sayi</a:t>
            </a:r>
            <a:r>
              <a:rPr lang="tr-TR" sz="1800" i="1" dirty="0"/>
              <a:t>=</a:t>
            </a:r>
            <a:r>
              <a:rPr lang="tr-TR" sz="1800" i="1" dirty="0" err="1"/>
              <a:t>Integer.parseInt</a:t>
            </a:r>
            <a:r>
              <a:rPr lang="tr-TR" sz="1800" i="1" dirty="0"/>
              <a:t>(</a:t>
            </a:r>
            <a:r>
              <a:rPr lang="tr-TR" sz="1800" i="1" dirty="0" err="1"/>
              <a:t>edt.getText</a:t>
            </a:r>
            <a:r>
              <a:rPr lang="tr-TR" sz="1800" i="1" dirty="0"/>
              <a:t>().</a:t>
            </a:r>
            <a:r>
              <a:rPr lang="tr-TR" sz="1800" i="1" dirty="0" err="1"/>
              <a:t>toString</a:t>
            </a:r>
            <a:r>
              <a:rPr lang="tr-TR" sz="1800" i="1" dirty="0"/>
              <a:t>());</a:t>
            </a:r>
            <a:endParaRPr lang="tr-TR" sz="1800" dirty="0"/>
          </a:p>
          <a:p>
            <a:r>
              <a:rPr lang="tr-TR" sz="1800" i="1" dirty="0"/>
              <a:t>				</a:t>
            </a:r>
            <a:r>
              <a:rPr lang="tr-TR" sz="1800" b="1" i="1" dirty="0" err="1"/>
              <a:t>for</a:t>
            </a:r>
            <a:r>
              <a:rPr lang="tr-TR" sz="1800" i="1" dirty="0"/>
              <a:t>(</a:t>
            </a:r>
            <a:r>
              <a:rPr lang="tr-TR" sz="1800" b="1" i="1" dirty="0" err="1"/>
              <a:t>int</a:t>
            </a:r>
            <a:r>
              <a:rPr lang="tr-TR" sz="1800" i="1" dirty="0"/>
              <a:t> i=1;i&lt;=</a:t>
            </a:r>
            <a:r>
              <a:rPr lang="tr-TR" sz="1800" i="1" dirty="0" err="1"/>
              <a:t>sayi;i</a:t>
            </a:r>
            <a:r>
              <a:rPr lang="tr-TR" sz="1800" i="1" dirty="0"/>
              <a:t>++)</a:t>
            </a:r>
            <a:endParaRPr lang="tr-TR" sz="1800" dirty="0"/>
          </a:p>
          <a:p>
            <a:r>
              <a:rPr lang="tr-TR" sz="1800" i="1" dirty="0"/>
              <a:t>					</a:t>
            </a:r>
            <a:r>
              <a:rPr lang="tr-TR" sz="1800" i="1" dirty="0" err="1"/>
              <a:t>faktor</a:t>
            </a:r>
            <a:r>
              <a:rPr lang="tr-TR" sz="1800" i="1" dirty="0"/>
              <a:t>*=i;</a:t>
            </a:r>
            <a:endParaRPr lang="tr-TR" sz="1800" dirty="0"/>
          </a:p>
          <a:p>
            <a:r>
              <a:rPr lang="tr-TR" sz="1800" i="1" dirty="0"/>
              <a:t>				tx1.setText(""+</a:t>
            </a:r>
            <a:r>
              <a:rPr lang="tr-TR" sz="1800" i="1" dirty="0" err="1"/>
              <a:t>faktor</a:t>
            </a:r>
            <a:r>
              <a:rPr lang="tr-TR" sz="1800" i="1" dirty="0" smtClean="0"/>
              <a:t>);</a:t>
            </a:r>
            <a:r>
              <a:rPr lang="tr-TR" sz="1800" i="1" dirty="0"/>
              <a:t>	}</a:t>
            </a:r>
            <a:endParaRPr lang="tr-TR" sz="1800" dirty="0"/>
          </a:p>
          <a:p>
            <a:r>
              <a:rPr lang="tr-TR" sz="1800" i="1" dirty="0"/>
              <a:t>		});</a:t>
            </a:r>
            <a:endParaRPr lang="tr-TR" sz="1800" dirty="0"/>
          </a:p>
          <a:p>
            <a:r>
              <a:rPr lang="tr-TR" sz="1800" i="1" dirty="0"/>
              <a:t>	</a:t>
            </a:r>
            <a:r>
              <a:rPr lang="tr-TR" sz="1800" i="1" dirty="0" smtClean="0"/>
              <a:t>}</a:t>
            </a:r>
            <a:r>
              <a:rPr lang="tr-TR" sz="1800" i="1" dirty="0"/>
              <a:t> </a:t>
            </a:r>
            <a:endParaRPr lang="tr-TR" sz="1800" dirty="0"/>
          </a:p>
          <a:p>
            <a:r>
              <a:rPr lang="tr-TR" sz="1800" i="1" dirty="0"/>
              <a:t>	@</a:t>
            </a:r>
            <a:r>
              <a:rPr lang="tr-TR" sz="1800" i="1" dirty="0" err="1"/>
              <a:t>Override</a:t>
            </a:r>
            <a:endParaRPr lang="tr-TR" sz="1800" dirty="0"/>
          </a:p>
          <a:p>
            <a:r>
              <a:rPr lang="tr-TR" sz="1800" i="1" dirty="0"/>
              <a:t>	</a:t>
            </a:r>
            <a:r>
              <a:rPr lang="tr-TR" sz="1800" b="1" i="1" dirty="0" err="1"/>
              <a:t>public</a:t>
            </a:r>
            <a:r>
              <a:rPr lang="tr-TR" sz="1800" i="1" dirty="0"/>
              <a:t> </a:t>
            </a:r>
            <a:r>
              <a:rPr lang="tr-TR" sz="1800" b="1" i="1" dirty="0" err="1"/>
              <a:t>boolean</a:t>
            </a:r>
            <a:r>
              <a:rPr lang="tr-TR" sz="1800" i="1" dirty="0"/>
              <a:t> </a:t>
            </a:r>
            <a:r>
              <a:rPr lang="tr-TR" sz="1800" i="1" dirty="0" err="1"/>
              <a:t>onCreateOptionsMenu</a:t>
            </a:r>
            <a:r>
              <a:rPr lang="tr-TR" sz="1800" i="1" dirty="0"/>
              <a:t>(Menu </a:t>
            </a:r>
            <a:r>
              <a:rPr lang="tr-TR" sz="1800" i="1" dirty="0" err="1"/>
              <a:t>menu</a:t>
            </a:r>
            <a:r>
              <a:rPr lang="tr-TR" sz="1800" i="1" dirty="0"/>
              <a:t>) {</a:t>
            </a:r>
            <a:endParaRPr lang="tr-TR" sz="1800" dirty="0"/>
          </a:p>
          <a:p>
            <a:r>
              <a:rPr lang="tr-TR" sz="1800" i="1" dirty="0"/>
              <a:t>		// </a:t>
            </a:r>
            <a:r>
              <a:rPr lang="tr-TR" sz="1800" i="1" dirty="0" err="1"/>
              <a:t>Inflate</a:t>
            </a:r>
            <a:r>
              <a:rPr lang="tr-TR" sz="1800" i="1" dirty="0"/>
              <a:t> </a:t>
            </a:r>
            <a:r>
              <a:rPr lang="tr-TR" sz="1800" i="1" dirty="0" err="1"/>
              <a:t>the</a:t>
            </a:r>
            <a:r>
              <a:rPr lang="tr-TR" sz="1800" i="1" dirty="0"/>
              <a:t> </a:t>
            </a:r>
            <a:r>
              <a:rPr lang="tr-TR" sz="1800" i="1" dirty="0" err="1"/>
              <a:t>menu</a:t>
            </a:r>
            <a:r>
              <a:rPr lang="tr-TR" sz="1800" i="1" dirty="0"/>
              <a:t>; </a:t>
            </a:r>
            <a:r>
              <a:rPr lang="tr-TR" sz="1800" i="1" dirty="0" err="1"/>
              <a:t>this</a:t>
            </a:r>
            <a:r>
              <a:rPr lang="tr-TR" sz="1800" i="1" dirty="0"/>
              <a:t> </a:t>
            </a:r>
            <a:r>
              <a:rPr lang="tr-TR" sz="1800" i="1" dirty="0" err="1"/>
              <a:t>adds</a:t>
            </a:r>
            <a:r>
              <a:rPr lang="tr-TR" sz="1800" i="1" dirty="0"/>
              <a:t> </a:t>
            </a:r>
            <a:r>
              <a:rPr lang="tr-TR" sz="1800" i="1" dirty="0" err="1"/>
              <a:t>items</a:t>
            </a:r>
            <a:r>
              <a:rPr lang="tr-TR" sz="1800" i="1" dirty="0"/>
              <a:t> </a:t>
            </a:r>
            <a:r>
              <a:rPr lang="tr-TR" sz="1800" i="1" dirty="0" err="1"/>
              <a:t>to</a:t>
            </a:r>
            <a:r>
              <a:rPr lang="tr-TR" sz="1800" i="1" dirty="0"/>
              <a:t> </a:t>
            </a:r>
            <a:r>
              <a:rPr lang="tr-TR" sz="1800" i="1" dirty="0" err="1"/>
              <a:t>the</a:t>
            </a:r>
            <a:r>
              <a:rPr lang="tr-TR" sz="1800" i="1" dirty="0"/>
              <a:t> </a:t>
            </a:r>
            <a:r>
              <a:rPr lang="tr-TR" sz="1800" i="1" dirty="0" err="1"/>
              <a:t>action</a:t>
            </a:r>
            <a:r>
              <a:rPr lang="tr-TR" sz="1800" i="1" dirty="0"/>
              <a:t> bar </a:t>
            </a:r>
            <a:r>
              <a:rPr lang="tr-TR" sz="1800" i="1" dirty="0" err="1"/>
              <a:t>if</a:t>
            </a:r>
            <a:r>
              <a:rPr lang="tr-TR" sz="1800" i="1" dirty="0"/>
              <a:t> it is </a:t>
            </a:r>
            <a:r>
              <a:rPr lang="tr-TR" sz="1800" i="1" dirty="0" err="1"/>
              <a:t>present</a:t>
            </a:r>
            <a:r>
              <a:rPr lang="tr-TR" sz="1800" i="1" dirty="0"/>
              <a:t>.</a:t>
            </a:r>
            <a:endParaRPr lang="tr-TR" sz="1800" dirty="0"/>
          </a:p>
          <a:p>
            <a:r>
              <a:rPr lang="tr-TR" sz="1800" i="1" dirty="0"/>
              <a:t>		</a:t>
            </a:r>
            <a:r>
              <a:rPr lang="tr-TR" sz="1800" i="1" dirty="0" err="1"/>
              <a:t>getMenuInflater</a:t>
            </a:r>
            <a:r>
              <a:rPr lang="tr-TR" sz="1800" i="1" dirty="0"/>
              <a:t>().</a:t>
            </a:r>
            <a:r>
              <a:rPr lang="tr-TR" sz="1800" i="1" dirty="0" err="1"/>
              <a:t>inflate</a:t>
            </a:r>
            <a:r>
              <a:rPr lang="tr-TR" sz="1800" i="1" dirty="0"/>
              <a:t>(</a:t>
            </a:r>
            <a:r>
              <a:rPr lang="tr-TR" sz="1800" i="1" dirty="0" err="1"/>
              <a:t>R.menu.main</a:t>
            </a:r>
            <a:r>
              <a:rPr lang="tr-TR" sz="1800" i="1" dirty="0"/>
              <a:t>, </a:t>
            </a:r>
            <a:r>
              <a:rPr lang="tr-TR" sz="1800" i="1" dirty="0" err="1"/>
              <a:t>menu</a:t>
            </a:r>
            <a:r>
              <a:rPr lang="tr-TR" sz="1800" i="1" dirty="0"/>
              <a:t>);</a:t>
            </a:r>
            <a:endParaRPr lang="tr-TR" sz="1800" dirty="0"/>
          </a:p>
          <a:p>
            <a:r>
              <a:rPr lang="tr-TR" sz="1800" i="1" dirty="0"/>
              <a:t>		</a:t>
            </a:r>
            <a:r>
              <a:rPr lang="tr-TR" sz="1800" b="1" i="1" dirty="0" err="1"/>
              <a:t>return</a:t>
            </a:r>
            <a:r>
              <a:rPr lang="tr-TR" sz="1800" i="1" dirty="0"/>
              <a:t> </a:t>
            </a:r>
            <a:r>
              <a:rPr lang="tr-TR" sz="1800" b="1" i="1" dirty="0" err="1"/>
              <a:t>true</a:t>
            </a:r>
            <a:r>
              <a:rPr lang="tr-TR" sz="1800" i="1" dirty="0"/>
              <a:t>;</a:t>
            </a:r>
            <a:endParaRPr lang="tr-TR" sz="1800" dirty="0"/>
          </a:p>
          <a:p>
            <a:r>
              <a:rPr lang="tr-TR" sz="1800" i="1" dirty="0"/>
              <a:t>	</a:t>
            </a:r>
            <a:r>
              <a:rPr lang="tr-TR" sz="1800" i="1" dirty="0" smtClean="0"/>
              <a:t>}</a:t>
            </a:r>
          </a:p>
          <a:p>
            <a:r>
              <a:rPr lang="tr-TR" sz="1800" i="1" dirty="0" smtClean="0"/>
              <a:t>}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1299115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Uygulamalar</a:t>
            </a:r>
            <a:endParaRPr lang="tr-TR" altLang="tr-TR" b="1" noProof="1"/>
          </a:p>
        </p:txBody>
      </p:sp>
      <p:pic>
        <p:nvPicPr>
          <p:cNvPr id="5" name="Resi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3672408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65399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İki Sayının Toplamı Çarpımı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539552" y="2132856"/>
            <a:ext cx="7128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Geçen Hafta iki sayının toplamını hesap eden uygulamada Butonun </a:t>
            </a:r>
            <a:r>
              <a:rPr lang="tr-TR" dirty="0" err="1" smtClean="0"/>
              <a:t>onClick</a:t>
            </a:r>
            <a:r>
              <a:rPr lang="tr-TR" dirty="0" smtClean="0"/>
              <a:t> Metodu kullanılarak gerçekleştirilmişti.</a:t>
            </a:r>
          </a:p>
          <a:p>
            <a:endParaRPr lang="tr-TR" dirty="0"/>
          </a:p>
          <a:p>
            <a:r>
              <a:rPr lang="tr-TR" dirty="0" smtClean="0"/>
              <a:t>Bu hafta birden fazla bileşenin aynı </a:t>
            </a:r>
            <a:r>
              <a:rPr lang="tr-TR" dirty="0" err="1" smtClean="0"/>
              <a:t>metod</a:t>
            </a:r>
            <a:r>
              <a:rPr lang="tr-TR" dirty="0" smtClean="0"/>
              <a:t> içerisinde kontrolünü gerçekleştiren ve aynı işlemi </a:t>
            </a:r>
            <a:r>
              <a:rPr lang="tr-TR" dirty="0" err="1" smtClean="0"/>
              <a:t>Listener</a:t>
            </a:r>
            <a:r>
              <a:rPr lang="tr-TR" dirty="0" smtClean="0"/>
              <a:t> ile gerçekleştiren uygulama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9940408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İki Sayının Toplamı Çarpımı</a:t>
            </a:r>
            <a:endParaRPr lang="tr-TR" altLang="tr-TR" noProof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32" y="1124744"/>
            <a:ext cx="3497937" cy="537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4741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 smtClean="0"/>
              <a:t>Layout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484784"/>
            <a:ext cx="7056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Bu </a:t>
            </a:r>
            <a:r>
              <a:rPr lang="tr-TR" dirty="0" err="1"/>
              <a:t>layout</a:t>
            </a:r>
            <a:r>
              <a:rPr lang="tr-TR" dirty="0"/>
              <a:t> yapısında bileşenler ekrana düz bir hat üzerinde eklenirler.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Eğer </a:t>
            </a:r>
            <a:r>
              <a:rPr lang="tr-TR" dirty="0" err="1"/>
              <a:t>layout’un</a:t>
            </a:r>
            <a:r>
              <a:rPr lang="tr-TR" dirty="0"/>
              <a:t> </a:t>
            </a:r>
            <a:r>
              <a:rPr lang="tr-TR" b="1" dirty="0" err="1"/>
              <a:t>android:orientation</a:t>
            </a:r>
            <a:r>
              <a:rPr lang="tr-TR" b="1" dirty="0"/>
              <a:t> </a:t>
            </a:r>
            <a:r>
              <a:rPr lang="tr-TR" dirty="0" smtClean="0"/>
              <a:t>özelliği;</a:t>
            </a:r>
          </a:p>
          <a:p>
            <a:endParaRPr lang="tr-TR" dirty="0"/>
          </a:p>
          <a:p>
            <a:r>
              <a:rPr lang="tr-TR" dirty="0" smtClean="0"/>
              <a:t> </a:t>
            </a:r>
            <a:r>
              <a:rPr lang="tr-TR" b="1" dirty="0" err="1"/>
              <a:t>vertical</a:t>
            </a:r>
            <a:r>
              <a:rPr lang="tr-TR" dirty="0"/>
              <a:t> olarak belirlenirse bileşenler dikey olarak, </a:t>
            </a:r>
            <a:endParaRPr lang="tr-TR" dirty="0" smtClean="0"/>
          </a:p>
          <a:p>
            <a:endParaRPr lang="tr-TR" b="1" dirty="0"/>
          </a:p>
          <a:p>
            <a:r>
              <a:rPr lang="tr-TR" b="1" dirty="0" err="1" smtClean="0"/>
              <a:t>horizontal</a:t>
            </a:r>
            <a:r>
              <a:rPr lang="tr-TR" dirty="0" smtClean="0"/>
              <a:t> </a:t>
            </a:r>
            <a:r>
              <a:rPr lang="tr-TR" dirty="0"/>
              <a:t>olarak belirlenirse bileşenler yatay olarak </a:t>
            </a:r>
            <a:r>
              <a:rPr lang="tr-TR" dirty="0" err="1"/>
              <a:t>yanyana</a:t>
            </a:r>
            <a:r>
              <a:rPr lang="tr-TR" dirty="0"/>
              <a:t> gelecek şekilde eklenecektir.</a:t>
            </a:r>
          </a:p>
        </p:txBody>
      </p:sp>
    </p:spTree>
    <p:extLst>
      <p:ext uri="{BB962C8B-B14F-4D97-AF65-F5344CB8AC3E}">
        <p14:creationId xmlns:p14="http://schemas.microsoft.com/office/powerpoint/2010/main" val="39483852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İki Sayının Toplamı Çarpımı - Strings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539552" y="2132856"/>
            <a:ext cx="71287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</a:t>
            </a:r>
            <a:r>
              <a:rPr lang="tr-TR" b="1" dirty="0" err="1"/>
              <a:t>string</a:t>
            </a:r>
            <a:r>
              <a:rPr lang="tr-TR" b="1" dirty="0"/>
              <a:t> name="</a:t>
            </a:r>
            <a:r>
              <a:rPr lang="tr-TR" b="1" dirty="0" err="1"/>
              <a:t>app_name</a:t>
            </a:r>
            <a:r>
              <a:rPr lang="tr-TR" b="1" dirty="0"/>
              <a:t>"</a:t>
            </a:r>
            <a:r>
              <a:rPr lang="tr-TR" dirty="0"/>
              <a:t>&gt;İşlemler&lt;/</a:t>
            </a:r>
            <a:r>
              <a:rPr lang="tr-TR" b="1" dirty="0" err="1"/>
              <a:t>string</a:t>
            </a:r>
            <a:r>
              <a:rPr lang="tr-TR" dirty="0"/>
              <a:t>&gt;</a:t>
            </a:r>
            <a:br>
              <a:rPr lang="tr-TR" dirty="0"/>
            </a:br>
            <a:r>
              <a:rPr lang="tr-TR" dirty="0"/>
              <a:t>&lt;</a:t>
            </a:r>
            <a:r>
              <a:rPr lang="tr-TR" b="1" dirty="0" err="1"/>
              <a:t>string</a:t>
            </a:r>
            <a:r>
              <a:rPr lang="tr-TR" b="1" dirty="0"/>
              <a:t> name="sayi1"</a:t>
            </a:r>
            <a:r>
              <a:rPr lang="tr-TR" dirty="0"/>
              <a:t>&gt;Sayi1:&lt;/</a:t>
            </a:r>
            <a:r>
              <a:rPr lang="tr-TR" b="1" dirty="0" err="1"/>
              <a:t>string</a:t>
            </a:r>
            <a:r>
              <a:rPr lang="tr-TR" dirty="0"/>
              <a:t>&gt;</a:t>
            </a:r>
            <a:br>
              <a:rPr lang="tr-TR" dirty="0"/>
            </a:br>
            <a:r>
              <a:rPr lang="tr-TR" dirty="0"/>
              <a:t>&lt;</a:t>
            </a:r>
            <a:r>
              <a:rPr lang="tr-TR" b="1" dirty="0" err="1"/>
              <a:t>string</a:t>
            </a:r>
            <a:r>
              <a:rPr lang="tr-TR" b="1" dirty="0"/>
              <a:t> name="sayi2"</a:t>
            </a:r>
            <a:r>
              <a:rPr lang="tr-TR" dirty="0"/>
              <a:t>&gt;Sayi2:&lt;/</a:t>
            </a:r>
            <a:r>
              <a:rPr lang="tr-TR" b="1" dirty="0" err="1"/>
              <a:t>string</a:t>
            </a:r>
            <a:r>
              <a:rPr lang="tr-TR" dirty="0"/>
              <a:t>&gt;</a:t>
            </a:r>
            <a:br>
              <a:rPr lang="tr-TR" dirty="0"/>
            </a:br>
            <a:r>
              <a:rPr lang="tr-TR" dirty="0"/>
              <a:t>&lt;</a:t>
            </a:r>
            <a:r>
              <a:rPr lang="tr-TR" b="1" dirty="0" err="1"/>
              <a:t>string</a:t>
            </a:r>
            <a:r>
              <a:rPr lang="tr-TR" b="1" dirty="0"/>
              <a:t> name="topla"</a:t>
            </a:r>
            <a:r>
              <a:rPr lang="tr-TR" dirty="0"/>
              <a:t>&gt;.:Topla:.&lt;/</a:t>
            </a:r>
            <a:r>
              <a:rPr lang="tr-TR" b="1" dirty="0" err="1"/>
              <a:t>string</a:t>
            </a:r>
            <a:r>
              <a:rPr lang="tr-TR" dirty="0"/>
              <a:t>&gt;</a:t>
            </a:r>
            <a:br>
              <a:rPr lang="tr-TR" dirty="0"/>
            </a:br>
            <a:r>
              <a:rPr lang="tr-TR" dirty="0"/>
              <a:t>&lt;</a:t>
            </a:r>
            <a:r>
              <a:rPr lang="tr-TR" b="1" dirty="0" err="1"/>
              <a:t>string</a:t>
            </a:r>
            <a:r>
              <a:rPr lang="tr-TR" b="1" dirty="0"/>
              <a:t> name="</a:t>
            </a:r>
            <a:r>
              <a:rPr lang="tr-TR" b="1" dirty="0" err="1"/>
              <a:t>carp</a:t>
            </a:r>
            <a:r>
              <a:rPr lang="tr-TR" b="1" dirty="0"/>
              <a:t>"</a:t>
            </a:r>
            <a:r>
              <a:rPr lang="tr-TR" dirty="0"/>
              <a:t>&gt;.:</a:t>
            </a:r>
            <a:r>
              <a:rPr lang="tr-TR" dirty="0" err="1"/>
              <a:t>Carp</a:t>
            </a:r>
            <a:r>
              <a:rPr lang="tr-TR" dirty="0"/>
              <a:t>:.&lt;/</a:t>
            </a:r>
            <a:r>
              <a:rPr lang="tr-TR" b="1" dirty="0" err="1"/>
              <a:t>string</a:t>
            </a:r>
            <a:r>
              <a:rPr lang="tr-TR" dirty="0"/>
              <a:t>&gt;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0594334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İki Sayının Toplamı Çarpımı - Layout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539552" y="1268760"/>
            <a:ext cx="71287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/>
              <a:t>&lt;</a:t>
            </a:r>
            <a:r>
              <a:rPr lang="tr-TR" sz="2000" b="1" dirty="0" err="1"/>
              <a:t>RelativeLayout</a:t>
            </a:r>
            <a:r>
              <a:rPr lang="tr-TR" sz="2000" b="1" dirty="0"/>
              <a:t> </a:t>
            </a:r>
            <a:endParaRPr lang="tr-TR" sz="2000" b="1" dirty="0" smtClean="0"/>
          </a:p>
          <a:p>
            <a:r>
              <a:rPr lang="tr-TR" sz="2000" b="1" dirty="0" smtClean="0"/>
              <a:t>…</a:t>
            </a:r>
          </a:p>
          <a:p>
            <a:r>
              <a:rPr lang="tr-TR" sz="2000" b="1" dirty="0" err="1" smtClean="0"/>
              <a:t>android:paddingTop</a:t>
            </a:r>
            <a:r>
              <a:rPr lang="tr-TR" sz="2000" b="1" dirty="0"/>
              <a:t>="@</a:t>
            </a:r>
            <a:r>
              <a:rPr lang="tr-TR" sz="2000" b="1" dirty="0" err="1"/>
              <a:t>dimen</a:t>
            </a:r>
            <a:r>
              <a:rPr lang="tr-TR" sz="2000" b="1" dirty="0"/>
              <a:t>/</a:t>
            </a:r>
            <a:r>
              <a:rPr lang="tr-TR" sz="2000" b="1" dirty="0" err="1"/>
              <a:t>activity_vertical_margin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</a:t>
            </a:r>
            <a:r>
              <a:rPr lang="tr-TR" sz="2000" b="1" dirty="0" err="1"/>
              <a:t>android:paddingBottom</a:t>
            </a:r>
            <a:r>
              <a:rPr lang="tr-TR" sz="2000" b="1" dirty="0"/>
              <a:t>="@</a:t>
            </a:r>
            <a:r>
              <a:rPr lang="tr-TR" sz="2000" b="1" dirty="0" err="1"/>
              <a:t>dimen</a:t>
            </a:r>
            <a:r>
              <a:rPr lang="tr-TR" sz="2000" b="1" dirty="0"/>
              <a:t>/</a:t>
            </a:r>
            <a:r>
              <a:rPr lang="tr-TR" sz="2000" b="1" dirty="0" err="1"/>
              <a:t>activity_vertical_margin</a:t>
            </a:r>
            <a:r>
              <a:rPr lang="tr-TR" sz="2000" b="1" dirty="0"/>
              <a:t>" </a:t>
            </a:r>
            <a:r>
              <a:rPr lang="tr-TR" sz="2000" b="1" dirty="0" err="1"/>
              <a:t>tools:context</a:t>
            </a:r>
            <a:r>
              <a:rPr lang="tr-TR" sz="2000" b="1" dirty="0"/>
              <a:t>=".</a:t>
            </a:r>
            <a:r>
              <a:rPr lang="tr-TR" sz="2000" b="1" dirty="0" err="1"/>
              <a:t>Anasayfa</a:t>
            </a:r>
            <a:r>
              <a:rPr lang="tr-TR" sz="2000" b="1" dirty="0"/>
              <a:t>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TextView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 smtClean="0"/>
              <a:t>	…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android:text</a:t>
            </a:r>
            <a:r>
              <a:rPr lang="tr-TR" sz="2000" b="1" dirty="0"/>
              <a:t>="@</a:t>
            </a:r>
            <a:r>
              <a:rPr lang="tr-TR" sz="2000" b="1" dirty="0" err="1"/>
              <a:t>string</a:t>
            </a:r>
            <a:r>
              <a:rPr lang="tr-TR" sz="2000" b="1" dirty="0"/>
              <a:t>/sayi1"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android:id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/txt1"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android:layout_alignParentTop</a:t>
            </a:r>
            <a:r>
              <a:rPr lang="tr-TR" sz="2000" b="1" dirty="0"/>
              <a:t>="</a:t>
            </a:r>
            <a:r>
              <a:rPr lang="tr-TR" sz="2000" b="1" dirty="0" err="1"/>
              <a:t>true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android:layout_alignParentLeft</a:t>
            </a:r>
            <a:r>
              <a:rPr lang="tr-TR" sz="2000" b="1" dirty="0"/>
              <a:t>="</a:t>
            </a:r>
            <a:r>
              <a:rPr lang="tr-TR" sz="2000" b="1" dirty="0" err="1"/>
              <a:t>true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android:layout_alignParentStart</a:t>
            </a:r>
            <a:r>
              <a:rPr lang="tr-TR" sz="2000" b="1" dirty="0"/>
              <a:t>="</a:t>
            </a:r>
            <a:r>
              <a:rPr lang="tr-TR" sz="2000" b="1" dirty="0" err="1"/>
              <a:t>true</a:t>
            </a:r>
            <a:r>
              <a:rPr lang="tr-TR" sz="2000" b="1" dirty="0"/>
              <a:t>" </a:t>
            </a:r>
            <a:r>
              <a:rPr lang="tr-TR" sz="2000" dirty="0"/>
              <a:t>/&gt;</a:t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</a:t>
            </a:r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8403113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İki Sayının Toplamı Çarpımı - Layout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539552" y="1268760"/>
            <a:ext cx="71287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&lt;</a:t>
            </a:r>
            <a:r>
              <a:rPr lang="tr-TR" sz="2000" b="1" dirty="0" err="1"/>
              <a:t>TextView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/>
              <a:t>	</a:t>
            </a:r>
            <a:r>
              <a:rPr lang="tr-TR" sz="2000" b="1" dirty="0" smtClean="0"/>
              <a:t>…</a:t>
            </a:r>
            <a:endParaRPr lang="tr-TR" sz="2000" b="1" dirty="0"/>
          </a:p>
          <a:p>
            <a:r>
              <a:rPr lang="tr-TR" sz="2000" b="1" dirty="0" smtClean="0"/>
              <a:t>        </a:t>
            </a:r>
            <a:r>
              <a:rPr lang="tr-TR" sz="2000" b="1" dirty="0" err="1"/>
              <a:t>android:text</a:t>
            </a:r>
            <a:r>
              <a:rPr lang="tr-TR" sz="2000" b="1" dirty="0"/>
              <a:t>="@</a:t>
            </a:r>
            <a:r>
              <a:rPr lang="tr-TR" sz="2000" b="1" dirty="0" err="1"/>
              <a:t>string</a:t>
            </a:r>
            <a:r>
              <a:rPr lang="tr-TR" sz="2000" b="1" dirty="0"/>
              <a:t>/sayi2"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android:id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/textView2"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android:layout_below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/edt1"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android:layout_alignParentLeft</a:t>
            </a:r>
            <a:r>
              <a:rPr lang="tr-TR" sz="2000" b="1" dirty="0"/>
              <a:t>="</a:t>
            </a:r>
            <a:r>
              <a:rPr lang="tr-TR" sz="2000" b="1" dirty="0" err="1"/>
              <a:t>true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android:layout_alignParentStart</a:t>
            </a:r>
            <a:r>
              <a:rPr lang="tr-TR" sz="2000" b="1" dirty="0"/>
              <a:t>="</a:t>
            </a:r>
            <a:r>
              <a:rPr lang="tr-TR" sz="2000" b="1" dirty="0" err="1"/>
              <a:t>true</a:t>
            </a:r>
            <a:r>
              <a:rPr lang="tr-TR" sz="2000" b="1" dirty="0"/>
              <a:t>" </a:t>
            </a:r>
            <a:r>
              <a:rPr lang="tr-TR" sz="2000" dirty="0"/>
              <a:t>/&gt;</a:t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TextView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/>
              <a:t>	…</a:t>
            </a:r>
          </a:p>
          <a:p>
            <a:r>
              <a:rPr lang="tr-TR" sz="2000" b="1" dirty="0" smtClean="0"/>
              <a:t>        </a:t>
            </a:r>
            <a:r>
              <a:rPr lang="tr-TR" sz="2000" b="1" dirty="0" err="1"/>
              <a:t>android:text</a:t>
            </a:r>
            <a:r>
              <a:rPr lang="tr-TR" sz="2000" b="1" dirty="0"/>
              <a:t>="Sonuç:"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android:id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</a:t>
            </a:r>
            <a:r>
              <a:rPr lang="tr-TR" sz="2000" b="1" dirty="0" err="1"/>
              <a:t>sonuc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android:layout_below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/textView2"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android:layout_alignParentLeft</a:t>
            </a:r>
            <a:r>
              <a:rPr lang="tr-TR" sz="2000" b="1" dirty="0"/>
              <a:t>="</a:t>
            </a:r>
            <a:r>
              <a:rPr lang="tr-TR" sz="2000" b="1" dirty="0" err="1"/>
              <a:t>true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android:layout_alignParentStart</a:t>
            </a:r>
            <a:r>
              <a:rPr lang="tr-TR" sz="2000" b="1" dirty="0"/>
              <a:t>="</a:t>
            </a:r>
            <a:r>
              <a:rPr lang="tr-TR" sz="2000" b="1" dirty="0" err="1"/>
              <a:t>true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android:layout_marginTop</a:t>
            </a:r>
            <a:r>
              <a:rPr lang="tr-TR" sz="2000" b="1" dirty="0"/>
              <a:t>="20dp" </a:t>
            </a:r>
            <a:r>
              <a:rPr lang="tr-TR" sz="2000" dirty="0" smtClean="0"/>
              <a:t>/&gt;</a:t>
            </a:r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12139254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İki Sayının Toplamı Çarpımı - Layout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539552" y="1268760"/>
            <a:ext cx="712879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&lt;</a:t>
            </a:r>
            <a:r>
              <a:rPr lang="tr-TR" sz="2000" b="1" dirty="0" err="1"/>
              <a:t>EditText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smtClean="0"/>
              <a:t>…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android:inputType</a:t>
            </a:r>
            <a:r>
              <a:rPr lang="tr-TR" sz="2000" b="1" dirty="0"/>
              <a:t>="</a:t>
            </a:r>
            <a:r>
              <a:rPr lang="tr-TR" sz="2000" b="1" dirty="0" err="1"/>
              <a:t>number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android:ems</a:t>
            </a:r>
            <a:r>
              <a:rPr lang="tr-TR" sz="2000" b="1" dirty="0"/>
              <a:t>="10"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android:id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/edt1"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android:layout_alignTop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/txt1"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android:layout_toRightOf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/topla"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android:layout_toEndOf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/topla" </a:t>
            </a:r>
            <a:r>
              <a:rPr lang="tr-TR" sz="2000" dirty="0"/>
              <a:t>/&gt;</a:t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EditText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smtClean="0"/>
              <a:t>…</a:t>
            </a:r>
          </a:p>
          <a:p>
            <a:r>
              <a:rPr lang="tr-TR" sz="2000" b="1" dirty="0" smtClean="0"/>
              <a:t>        </a:t>
            </a:r>
            <a:r>
              <a:rPr lang="tr-TR" sz="2000" b="1" dirty="0" err="1"/>
              <a:t>android:inputType</a:t>
            </a:r>
            <a:r>
              <a:rPr lang="tr-TR" sz="2000" b="1" dirty="0"/>
              <a:t>="</a:t>
            </a:r>
            <a:r>
              <a:rPr lang="tr-TR" sz="2000" b="1" dirty="0" err="1"/>
              <a:t>number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android:ems</a:t>
            </a:r>
            <a:r>
              <a:rPr lang="tr-TR" sz="2000" b="1" dirty="0"/>
              <a:t>="10"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android:id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/edt2"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android:layout_alignTop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/textView2"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android:layout_alignLeft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/edt1"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android:layout_alignStart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/edt1" </a:t>
            </a:r>
            <a:r>
              <a:rPr lang="tr-TR" sz="2000" dirty="0" smtClean="0"/>
              <a:t>/&gt;</a:t>
            </a:r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28043429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İki Sayının Toplamı Çarpımı - Layout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539552" y="1268760"/>
            <a:ext cx="71287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&lt;</a:t>
            </a:r>
            <a:r>
              <a:rPr lang="tr-TR" sz="2000" b="1" dirty="0" err="1"/>
              <a:t>Button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smtClean="0"/>
              <a:t>…</a:t>
            </a:r>
          </a:p>
          <a:p>
            <a:r>
              <a:rPr lang="tr-TR" sz="2000" b="1" dirty="0" smtClean="0"/>
              <a:t>        </a:t>
            </a:r>
            <a:r>
              <a:rPr lang="tr-TR" sz="2000" b="1" dirty="0" err="1"/>
              <a:t>android:text</a:t>
            </a:r>
            <a:r>
              <a:rPr lang="tr-TR" sz="2000" b="1" dirty="0"/>
              <a:t>="@</a:t>
            </a:r>
            <a:r>
              <a:rPr lang="tr-TR" sz="2000" b="1" dirty="0" err="1"/>
              <a:t>string</a:t>
            </a:r>
            <a:r>
              <a:rPr lang="tr-TR" sz="2000" b="1" dirty="0"/>
              <a:t>/topla"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android:id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/topla"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android:layout_below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</a:t>
            </a:r>
            <a:r>
              <a:rPr lang="tr-TR" sz="2000" b="1" dirty="0" err="1"/>
              <a:t>sonuc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android:layout_alignParentLeft</a:t>
            </a:r>
            <a:r>
              <a:rPr lang="tr-TR" sz="2000" b="1" dirty="0"/>
              <a:t>="</a:t>
            </a:r>
            <a:r>
              <a:rPr lang="tr-TR" sz="2000" b="1" dirty="0" err="1"/>
              <a:t>true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android:layout_alignParentStart</a:t>
            </a:r>
            <a:r>
              <a:rPr lang="tr-TR" sz="2000" b="1" dirty="0"/>
              <a:t>="</a:t>
            </a:r>
            <a:r>
              <a:rPr lang="tr-TR" sz="2000" b="1" dirty="0" err="1"/>
              <a:t>true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android:onClick</a:t>
            </a:r>
            <a:r>
              <a:rPr lang="tr-TR" sz="2000" b="1" dirty="0"/>
              <a:t>="hesapla" </a:t>
            </a:r>
            <a:r>
              <a:rPr lang="tr-TR" sz="2000" dirty="0"/>
              <a:t>/&gt;</a:t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smtClean="0"/>
              <a:t>…</a:t>
            </a:r>
          </a:p>
          <a:p>
            <a:r>
              <a:rPr lang="tr-TR" sz="2000" b="1" dirty="0" smtClean="0"/>
              <a:t>        </a:t>
            </a:r>
            <a:r>
              <a:rPr lang="tr-TR" sz="2000" b="1" dirty="0" err="1"/>
              <a:t>android:text</a:t>
            </a:r>
            <a:r>
              <a:rPr lang="tr-TR" sz="2000" b="1" dirty="0"/>
              <a:t>="@</a:t>
            </a:r>
            <a:r>
              <a:rPr lang="tr-TR" sz="2000" b="1" dirty="0" err="1"/>
              <a:t>string</a:t>
            </a:r>
            <a:r>
              <a:rPr lang="tr-TR" sz="2000" b="1" dirty="0"/>
              <a:t>/</a:t>
            </a:r>
            <a:r>
              <a:rPr lang="tr-TR" sz="2000" b="1" dirty="0" err="1"/>
              <a:t>carp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android:id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</a:t>
            </a:r>
            <a:r>
              <a:rPr lang="tr-TR" sz="2000" b="1" dirty="0" err="1"/>
              <a:t>carp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android:layout_alignTop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/topla"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android:layout_alignParentRight</a:t>
            </a:r>
            <a:r>
              <a:rPr lang="tr-TR" sz="2000" b="1" dirty="0"/>
              <a:t>="</a:t>
            </a:r>
            <a:r>
              <a:rPr lang="tr-TR" sz="2000" b="1" dirty="0" err="1"/>
              <a:t>true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android:layout_alignParentEnd</a:t>
            </a:r>
            <a:r>
              <a:rPr lang="tr-TR" sz="2000" b="1" dirty="0"/>
              <a:t>="</a:t>
            </a:r>
            <a:r>
              <a:rPr lang="tr-TR" sz="2000" b="1" dirty="0" err="1"/>
              <a:t>true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android:onClick</a:t>
            </a:r>
            <a:r>
              <a:rPr lang="tr-TR" sz="2000" b="1" dirty="0"/>
              <a:t>="hesapla" </a:t>
            </a:r>
            <a:r>
              <a:rPr lang="tr-TR" sz="2000" dirty="0"/>
              <a:t>/&gt;</a:t>
            </a:r>
            <a:br>
              <a:rPr lang="tr-TR" sz="2000" dirty="0"/>
            </a:br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18316727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İki Sayının Toplamı Çarpımı - Layout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539552" y="1268760"/>
            <a:ext cx="71287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&lt;</a:t>
            </a:r>
            <a:r>
              <a:rPr lang="tr-TR" sz="2000" b="1" dirty="0" err="1"/>
              <a:t>Button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 smtClean="0"/>
              <a:t>        …</a:t>
            </a:r>
          </a:p>
          <a:p>
            <a:r>
              <a:rPr lang="tr-TR" sz="2000" b="1" dirty="0" smtClean="0"/>
              <a:t>        </a:t>
            </a:r>
            <a:r>
              <a:rPr lang="tr-TR" sz="2000" b="1" dirty="0" err="1"/>
              <a:t>android:text</a:t>
            </a:r>
            <a:r>
              <a:rPr lang="tr-TR" sz="2000" b="1" dirty="0"/>
              <a:t>="topla 2"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android:id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/topla2"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android:layout_centerVertical</a:t>
            </a:r>
            <a:r>
              <a:rPr lang="tr-TR" sz="2000" b="1" dirty="0"/>
              <a:t>="</a:t>
            </a:r>
            <a:r>
              <a:rPr lang="tr-TR" sz="2000" b="1" dirty="0" err="1"/>
              <a:t>true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android:layout_alignParentLeft</a:t>
            </a:r>
            <a:r>
              <a:rPr lang="tr-TR" sz="2000" b="1" dirty="0"/>
              <a:t>="</a:t>
            </a:r>
            <a:r>
              <a:rPr lang="tr-TR" sz="2000" b="1" dirty="0" err="1"/>
              <a:t>true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android:layout_alignParentStart</a:t>
            </a:r>
            <a:r>
              <a:rPr lang="tr-TR" sz="2000" b="1" dirty="0"/>
              <a:t>="</a:t>
            </a:r>
            <a:r>
              <a:rPr lang="tr-TR" sz="2000" b="1" dirty="0" err="1"/>
              <a:t>true</a:t>
            </a:r>
            <a:r>
              <a:rPr lang="tr-TR" sz="2000" b="1" dirty="0"/>
              <a:t>" </a:t>
            </a:r>
            <a:r>
              <a:rPr lang="tr-TR" sz="2000" dirty="0"/>
              <a:t>/&gt;</a:t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smtClean="0"/>
              <a:t>…</a:t>
            </a:r>
          </a:p>
          <a:p>
            <a:r>
              <a:rPr lang="tr-TR" sz="2000" b="1" dirty="0" smtClean="0"/>
              <a:t>        </a:t>
            </a:r>
            <a:r>
              <a:rPr lang="tr-TR" sz="2000" b="1" dirty="0" err="1"/>
              <a:t>android:text</a:t>
            </a:r>
            <a:r>
              <a:rPr lang="tr-TR" sz="2000" b="1" dirty="0"/>
              <a:t>="çarp2"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android:id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/carp2"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android:layout_alignTop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/topla2"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android:layout_alignLeft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</a:t>
            </a:r>
            <a:r>
              <a:rPr lang="tr-TR" sz="2000" b="1" dirty="0" err="1"/>
              <a:t>carp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android:layout_alignStart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</a:t>
            </a:r>
            <a:r>
              <a:rPr lang="tr-TR" sz="2000" b="1" dirty="0" err="1"/>
              <a:t>carp</a:t>
            </a:r>
            <a:r>
              <a:rPr lang="tr-TR" sz="2000" b="1" dirty="0"/>
              <a:t>" </a:t>
            </a:r>
            <a:r>
              <a:rPr lang="tr-TR" sz="2000" dirty="0"/>
              <a:t>/&gt;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 err="1"/>
              <a:t>RelativeLayout</a:t>
            </a:r>
            <a:r>
              <a:rPr lang="tr-TR" sz="2000" dirty="0"/>
              <a:t>&gt;</a:t>
            </a:r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334184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İki Sayının Toplamı Çarpımı - Activity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539552" y="1268760"/>
            <a:ext cx="71287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/>
              <a:t>public</a:t>
            </a:r>
            <a:r>
              <a:rPr lang="tr-TR" b="1" dirty="0"/>
              <a:t> </a:t>
            </a:r>
            <a:r>
              <a:rPr lang="tr-TR" b="1" dirty="0" err="1"/>
              <a:t>class</a:t>
            </a:r>
            <a:r>
              <a:rPr lang="tr-TR" b="1" dirty="0"/>
              <a:t> </a:t>
            </a:r>
            <a:r>
              <a:rPr lang="tr-TR" dirty="0" err="1"/>
              <a:t>Anasayfa</a:t>
            </a:r>
            <a:r>
              <a:rPr lang="tr-TR" dirty="0"/>
              <a:t> </a:t>
            </a:r>
            <a:r>
              <a:rPr lang="tr-TR" b="1" dirty="0" err="1"/>
              <a:t>extends</a:t>
            </a:r>
            <a:r>
              <a:rPr lang="tr-TR" b="1" dirty="0"/>
              <a:t> </a:t>
            </a:r>
            <a:r>
              <a:rPr lang="tr-TR" dirty="0" err="1"/>
              <a:t>AppCompatActivity</a:t>
            </a:r>
            <a:r>
              <a:rPr lang="tr-TR" dirty="0"/>
              <a:t> {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EditText</a:t>
            </a:r>
            <a:r>
              <a:rPr lang="tr-TR" dirty="0"/>
              <a:t> </a:t>
            </a:r>
            <a:r>
              <a:rPr lang="tr-TR" b="1" dirty="0"/>
              <a:t>edt1</a:t>
            </a:r>
            <a:r>
              <a:rPr lang="tr-TR" dirty="0"/>
              <a:t>,</a:t>
            </a:r>
            <a:r>
              <a:rPr lang="tr-TR" b="1" dirty="0"/>
              <a:t>edt2</a:t>
            </a:r>
            <a:r>
              <a:rPr lang="tr-TR" dirty="0"/>
              <a:t>;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TextView</a:t>
            </a:r>
            <a:r>
              <a:rPr lang="tr-TR" dirty="0"/>
              <a:t> </a:t>
            </a:r>
            <a:r>
              <a:rPr lang="tr-TR" b="1" dirty="0" err="1"/>
              <a:t>sonuc</a:t>
            </a:r>
            <a:r>
              <a:rPr lang="tr-TR" dirty="0"/>
              <a:t>;</a:t>
            </a:r>
            <a:br>
              <a:rPr lang="tr-TR" dirty="0"/>
            </a:br>
            <a:r>
              <a:rPr lang="tr-TR" dirty="0"/>
              <a:t>    </a:t>
            </a:r>
            <a:r>
              <a:rPr lang="tr-TR" b="1" dirty="0" err="1"/>
              <a:t>int</a:t>
            </a:r>
            <a:r>
              <a:rPr lang="tr-TR" b="1" dirty="0"/>
              <a:t> sayi1</a:t>
            </a:r>
            <a:r>
              <a:rPr lang="tr-TR" dirty="0"/>
              <a:t>,</a:t>
            </a:r>
            <a:r>
              <a:rPr lang="tr-TR" b="1" dirty="0"/>
              <a:t>sayi2</a:t>
            </a:r>
            <a:r>
              <a:rPr lang="tr-TR" dirty="0"/>
              <a:t>,</a:t>
            </a:r>
            <a:r>
              <a:rPr lang="tr-TR" b="1" dirty="0"/>
              <a:t>sonucu</a:t>
            </a:r>
            <a:r>
              <a:rPr lang="tr-TR" dirty="0"/>
              <a:t>;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Button</a:t>
            </a:r>
            <a:r>
              <a:rPr lang="tr-TR" dirty="0"/>
              <a:t> </a:t>
            </a:r>
            <a:r>
              <a:rPr lang="tr-TR" b="1" dirty="0"/>
              <a:t>topla2</a:t>
            </a:r>
            <a:r>
              <a:rPr lang="tr-TR" dirty="0"/>
              <a:t>,</a:t>
            </a:r>
            <a:r>
              <a:rPr lang="tr-TR" b="1" dirty="0"/>
              <a:t>carp2</a:t>
            </a:r>
            <a:r>
              <a:rPr lang="tr-TR" dirty="0"/>
              <a:t>;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/>
              <a:t>@</a:t>
            </a:r>
            <a:r>
              <a:rPr lang="tr-TR" dirty="0" err="1"/>
              <a:t>Override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    </a:t>
            </a:r>
            <a:r>
              <a:rPr lang="tr-TR" b="1" dirty="0" err="1"/>
              <a:t>protected</a:t>
            </a:r>
            <a:r>
              <a:rPr lang="tr-TR" b="1" dirty="0"/>
              <a:t> </a:t>
            </a:r>
            <a:r>
              <a:rPr lang="tr-TR" b="1" dirty="0" err="1"/>
              <a:t>void</a:t>
            </a:r>
            <a:r>
              <a:rPr lang="tr-TR" b="1" dirty="0"/>
              <a:t> </a:t>
            </a:r>
            <a:r>
              <a:rPr lang="tr-TR" dirty="0" err="1"/>
              <a:t>onCreate</a:t>
            </a:r>
            <a:r>
              <a:rPr lang="tr-TR" dirty="0"/>
              <a:t>(Bundle </a:t>
            </a:r>
            <a:r>
              <a:rPr lang="tr-TR" dirty="0" err="1"/>
              <a:t>savedInstanceState</a:t>
            </a:r>
            <a:r>
              <a:rPr lang="tr-TR" dirty="0"/>
              <a:t>) {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b="1" dirty="0" err="1"/>
              <a:t>super</a:t>
            </a:r>
            <a:r>
              <a:rPr lang="tr-TR" dirty="0" err="1"/>
              <a:t>.onCreate</a:t>
            </a:r>
            <a:r>
              <a:rPr lang="tr-TR" dirty="0"/>
              <a:t>(</a:t>
            </a:r>
            <a:r>
              <a:rPr lang="tr-TR" dirty="0" err="1"/>
              <a:t>savedInstanceState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setContentView</a:t>
            </a:r>
            <a:r>
              <a:rPr lang="tr-TR" dirty="0"/>
              <a:t>(</a:t>
            </a:r>
            <a:r>
              <a:rPr lang="tr-TR" dirty="0" err="1"/>
              <a:t>R.layout.</a:t>
            </a:r>
            <a:r>
              <a:rPr lang="tr-TR" b="1" i="1" dirty="0" err="1"/>
              <a:t>activity_anasayfa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b="1" dirty="0"/>
              <a:t>edt1</a:t>
            </a:r>
            <a:r>
              <a:rPr lang="tr-TR" dirty="0"/>
              <a:t>=(</a:t>
            </a:r>
            <a:r>
              <a:rPr lang="tr-TR" dirty="0" err="1"/>
              <a:t>EditText</a:t>
            </a:r>
            <a:r>
              <a:rPr lang="tr-TR" dirty="0"/>
              <a:t>)</a:t>
            </a:r>
            <a:r>
              <a:rPr lang="tr-TR" dirty="0" err="1"/>
              <a:t>findViewById</a:t>
            </a:r>
            <a:r>
              <a:rPr lang="tr-TR" dirty="0"/>
              <a:t>(R.id.</a:t>
            </a:r>
            <a:r>
              <a:rPr lang="tr-TR" b="1" i="1" dirty="0"/>
              <a:t>edt1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b="1" dirty="0"/>
              <a:t>edt2</a:t>
            </a:r>
            <a:r>
              <a:rPr lang="tr-TR" dirty="0"/>
              <a:t>=(</a:t>
            </a:r>
            <a:r>
              <a:rPr lang="tr-TR" dirty="0" err="1"/>
              <a:t>EditText</a:t>
            </a:r>
            <a:r>
              <a:rPr lang="tr-TR" dirty="0"/>
              <a:t>)</a:t>
            </a:r>
            <a:r>
              <a:rPr lang="tr-TR" dirty="0" err="1"/>
              <a:t>findViewById</a:t>
            </a:r>
            <a:r>
              <a:rPr lang="tr-TR" dirty="0"/>
              <a:t>(R.id.</a:t>
            </a:r>
            <a:r>
              <a:rPr lang="tr-TR" b="1" i="1" dirty="0"/>
              <a:t>edt2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b="1" dirty="0" err="1"/>
              <a:t>sonuc</a:t>
            </a:r>
            <a:r>
              <a:rPr lang="tr-TR" dirty="0"/>
              <a:t>=(</a:t>
            </a:r>
            <a:r>
              <a:rPr lang="tr-TR" dirty="0" err="1"/>
              <a:t>TextView</a:t>
            </a:r>
            <a:r>
              <a:rPr lang="tr-TR" dirty="0"/>
              <a:t>)</a:t>
            </a:r>
            <a:r>
              <a:rPr lang="tr-TR" dirty="0" err="1"/>
              <a:t>findViewById</a:t>
            </a:r>
            <a:r>
              <a:rPr lang="tr-TR" dirty="0"/>
              <a:t>(</a:t>
            </a:r>
            <a:r>
              <a:rPr lang="tr-TR" dirty="0" err="1"/>
              <a:t>R.id.</a:t>
            </a:r>
            <a:r>
              <a:rPr lang="tr-TR" b="1" i="1" dirty="0" err="1"/>
              <a:t>sonuc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b="1" dirty="0"/>
              <a:t>topla2</a:t>
            </a:r>
            <a:r>
              <a:rPr lang="tr-TR" dirty="0"/>
              <a:t>=(</a:t>
            </a:r>
            <a:r>
              <a:rPr lang="tr-TR" dirty="0" err="1"/>
              <a:t>Button</a:t>
            </a:r>
            <a:r>
              <a:rPr lang="tr-TR" dirty="0"/>
              <a:t>)</a:t>
            </a:r>
            <a:r>
              <a:rPr lang="tr-TR" dirty="0" err="1"/>
              <a:t>findViewById</a:t>
            </a:r>
            <a:r>
              <a:rPr lang="tr-TR" dirty="0"/>
              <a:t>(R.id.</a:t>
            </a:r>
            <a:r>
              <a:rPr lang="tr-TR" b="1" i="1" dirty="0"/>
              <a:t>topla2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b="1" dirty="0"/>
              <a:t>carp2</a:t>
            </a:r>
            <a:r>
              <a:rPr lang="tr-TR" dirty="0"/>
              <a:t>=(</a:t>
            </a:r>
            <a:r>
              <a:rPr lang="tr-TR" dirty="0" err="1"/>
              <a:t>Button</a:t>
            </a:r>
            <a:r>
              <a:rPr lang="tr-TR" dirty="0"/>
              <a:t>)</a:t>
            </a:r>
            <a:r>
              <a:rPr lang="tr-TR" dirty="0" err="1"/>
              <a:t>findViewById</a:t>
            </a:r>
            <a:r>
              <a:rPr lang="tr-TR" dirty="0"/>
              <a:t>(R.id.</a:t>
            </a:r>
            <a:r>
              <a:rPr lang="tr-TR" b="1" i="1" dirty="0"/>
              <a:t>carp2</a:t>
            </a:r>
            <a:r>
              <a:rPr lang="tr-TR" dirty="0" smtClean="0"/>
              <a:t>);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776223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İki Sayının Toplamı Çarpımı - Activity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539552" y="1268760"/>
            <a:ext cx="71287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topla2</a:t>
            </a:r>
            <a:r>
              <a:rPr lang="tr-TR" dirty="0" smtClean="0"/>
              <a:t>.setOnClickListener(</a:t>
            </a:r>
            <a:r>
              <a:rPr lang="tr-TR" b="1" dirty="0" err="1" smtClean="0"/>
              <a:t>new</a:t>
            </a:r>
            <a:r>
              <a:rPr lang="tr-TR" b="1" dirty="0" smtClean="0"/>
              <a:t> </a:t>
            </a:r>
            <a:r>
              <a:rPr lang="tr-TR" dirty="0" err="1"/>
              <a:t>View.OnClickListener</a:t>
            </a:r>
            <a:r>
              <a:rPr lang="tr-TR" dirty="0"/>
              <a:t>() {</a:t>
            </a:r>
            <a:br>
              <a:rPr lang="tr-TR" dirty="0"/>
            </a:br>
            <a:r>
              <a:rPr lang="tr-TR" dirty="0"/>
              <a:t>            </a:t>
            </a:r>
            <a:r>
              <a:rPr lang="tr-TR" dirty="0"/>
              <a:t>@</a:t>
            </a:r>
            <a:r>
              <a:rPr lang="tr-TR" dirty="0" err="1"/>
              <a:t>Override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            </a:t>
            </a:r>
            <a:r>
              <a:rPr lang="tr-TR" b="1" dirty="0" err="1"/>
              <a:t>public</a:t>
            </a:r>
            <a:r>
              <a:rPr lang="tr-TR" b="1" dirty="0"/>
              <a:t> </a:t>
            </a:r>
            <a:r>
              <a:rPr lang="tr-TR" b="1" dirty="0" err="1"/>
              <a:t>void</a:t>
            </a:r>
            <a:r>
              <a:rPr lang="tr-TR" b="1" dirty="0"/>
              <a:t> </a:t>
            </a:r>
            <a:r>
              <a:rPr lang="tr-TR" dirty="0" err="1"/>
              <a:t>onClick</a:t>
            </a:r>
            <a:r>
              <a:rPr lang="tr-TR" dirty="0"/>
              <a:t>(</a:t>
            </a:r>
            <a:r>
              <a:rPr lang="tr-TR" dirty="0" err="1"/>
              <a:t>View</a:t>
            </a:r>
            <a:r>
              <a:rPr lang="tr-TR" dirty="0"/>
              <a:t> v) {</a:t>
            </a:r>
            <a:br>
              <a:rPr lang="tr-TR" dirty="0"/>
            </a:br>
            <a:r>
              <a:rPr lang="tr-TR" dirty="0"/>
              <a:t>                </a:t>
            </a:r>
            <a:r>
              <a:rPr lang="tr-TR" b="1" dirty="0"/>
              <a:t>sayi1</a:t>
            </a:r>
            <a:r>
              <a:rPr lang="tr-TR" dirty="0"/>
              <a:t>= </a:t>
            </a:r>
            <a:r>
              <a:rPr lang="tr-TR" dirty="0" err="1"/>
              <a:t>Integer.</a:t>
            </a:r>
            <a:r>
              <a:rPr lang="tr-TR" i="1" dirty="0" err="1"/>
              <a:t>parseInt</a:t>
            </a:r>
            <a:r>
              <a:rPr lang="tr-TR" dirty="0"/>
              <a:t>(</a:t>
            </a:r>
            <a:r>
              <a:rPr lang="tr-TR" b="1" dirty="0"/>
              <a:t>edt1</a:t>
            </a:r>
            <a:r>
              <a:rPr lang="tr-TR" dirty="0"/>
              <a:t>.getText().</a:t>
            </a:r>
            <a:r>
              <a:rPr lang="tr-TR" dirty="0" err="1"/>
              <a:t>toString</a:t>
            </a:r>
            <a:r>
              <a:rPr lang="tr-TR" dirty="0"/>
              <a:t>());</a:t>
            </a:r>
            <a:br>
              <a:rPr lang="tr-TR" dirty="0"/>
            </a:br>
            <a:r>
              <a:rPr lang="tr-TR" dirty="0"/>
              <a:t>                </a:t>
            </a:r>
            <a:r>
              <a:rPr lang="tr-TR" b="1" dirty="0"/>
              <a:t>sayi2</a:t>
            </a:r>
            <a:r>
              <a:rPr lang="tr-TR" dirty="0"/>
              <a:t>= </a:t>
            </a:r>
            <a:r>
              <a:rPr lang="tr-TR" dirty="0" err="1"/>
              <a:t>Integer.</a:t>
            </a:r>
            <a:r>
              <a:rPr lang="tr-TR" i="1" dirty="0" err="1"/>
              <a:t>parseInt</a:t>
            </a:r>
            <a:r>
              <a:rPr lang="tr-TR" dirty="0"/>
              <a:t>(</a:t>
            </a:r>
            <a:r>
              <a:rPr lang="tr-TR" b="1" dirty="0"/>
              <a:t>edt2</a:t>
            </a:r>
            <a:r>
              <a:rPr lang="tr-TR" dirty="0"/>
              <a:t>.getText().</a:t>
            </a:r>
            <a:r>
              <a:rPr lang="tr-TR" dirty="0" err="1"/>
              <a:t>toString</a:t>
            </a:r>
            <a:r>
              <a:rPr lang="tr-TR" dirty="0"/>
              <a:t>());</a:t>
            </a:r>
            <a:br>
              <a:rPr lang="tr-TR" dirty="0"/>
            </a:br>
            <a:r>
              <a:rPr lang="tr-TR" dirty="0"/>
              <a:t>                </a:t>
            </a:r>
            <a:r>
              <a:rPr lang="tr-TR" b="1" dirty="0"/>
              <a:t>sonucu</a:t>
            </a:r>
            <a:r>
              <a:rPr lang="tr-TR" dirty="0"/>
              <a:t>=</a:t>
            </a:r>
            <a:r>
              <a:rPr lang="tr-TR" b="1" dirty="0"/>
              <a:t>sayi1</a:t>
            </a:r>
            <a:r>
              <a:rPr lang="tr-TR" dirty="0"/>
              <a:t>+</a:t>
            </a:r>
            <a:r>
              <a:rPr lang="tr-TR" b="1" dirty="0"/>
              <a:t>sayi2</a:t>
            </a:r>
            <a:r>
              <a:rPr lang="tr-TR" dirty="0"/>
              <a:t>;</a:t>
            </a:r>
            <a:br>
              <a:rPr lang="tr-TR" dirty="0"/>
            </a:br>
            <a:r>
              <a:rPr lang="tr-TR" dirty="0"/>
              <a:t>                </a:t>
            </a:r>
            <a:r>
              <a:rPr lang="tr-TR" b="1" dirty="0" err="1"/>
              <a:t>sonuc</a:t>
            </a:r>
            <a:r>
              <a:rPr lang="tr-TR" dirty="0" err="1"/>
              <a:t>.setText</a:t>
            </a:r>
            <a:r>
              <a:rPr lang="tr-TR" dirty="0"/>
              <a:t>(</a:t>
            </a:r>
            <a:r>
              <a:rPr lang="tr-TR" b="1" dirty="0"/>
              <a:t>"Sonuç:"</a:t>
            </a:r>
            <a:r>
              <a:rPr lang="tr-TR" dirty="0"/>
              <a:t>+</a:t>
            </a:r>
            <a:r>
              <a:rPr lang="tr-TR" b="1" dirty="0"/>
              <a:t>sonucu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/>
              <a:t>            }</a:t>
            </a:r>
            <a:br>
              <a:rPr lang="tr-TR" dirty="0"/>
            </a:br>
            <a:r>
              <a:rPr lang="tr-TR" dirty="0"/>
              <a:t>        });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b="1" dirty="0"/>
              <a:t>carp2</a:t>
            </a:r>
            <a:r>
              <a:rPr lang="tr-TR" dirty="0"/>
              <a:t>.setOnClickListener(</a:t>
            </a:r>
            <a:r>
              <a:rPr lang="tr-TR" b="1" dirty="0" err="1"/>
              <a:t>crp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b="1" dirty="0"/>
              <a:t>topla2</a:t>
            </a:r>
            <a:r>
              <a:rPr lang="tr-TR" dirty="0"/>
              <a:t>.setOnClickListener(</a:t>
            </a:r>
            <a:r>
              <a:rPr lang="tr-TR" b="1" dirty="0" err="1"/>
              <a:t>crp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smtClean="0"/>
              <a:t>}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9782002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İki Sayının Toplamı Çarpımı - Activity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539552" y="1268760"/>
            <a:ext cx="71287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/>
              <a:t>public</a:t>
            </a:r>
            <a:r>
              <a:rPr lang="tr-TR" b="1" dirty="0" smtClean="0"/>
              <a:t> </a:t>
            </a:r>
            <a:r>
              <a:rPr lang="tr-TR" b="1" dirty="0" err="1"/>
              <a:t>void</a:t>
            </a:r>
            <a:r>
              <a:rPr lang="tr-TR" b="1" dirty="0"/>
              <a:t> </a:t>
            </a:r>
            <a:r>
              <a:rPr lang="tr-TR" dirty="0"/>
              <a:t>hesapla(</a:t>
            </a:r>
            <a:r>
              <a:rPr lang="tr-TR" dirty="0" err="1"/>
              <a:t>View</a:t>
            </a:r>
            <a:r>
              <a:rPr lang="tr-TR" dirty="0"/>
              <a:t> v)</a:t>
            </a:r>
            <a:br>
              <a:rPr lang="tr-TR" dirty="0"/>
            </a:br>
            <a:r>
              <a:rPr lang="tr-TR" dirty="0"/>
              <a:t>    {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b="1" dirty="0"/>
              <a:t>sayi1</a:t>
            </a:r>
            <a:r>
              <a:rPr lang="tr-TR" dirty="0"/>
              <a:t>= </a:t>
            </a:r>
            <a:r>
              <a:rPr lang="tr-TR" dirty="0" err="1"/>
              <a:t>Integer.</a:t>
            </a:r>
            <a:r>
              <a:rPr lang="tr-TR" i="1" dirty="0" err="1"/>
              <a:t>parseInt</a:t>
            </a:r>
            <a:r>
              <a:rPr lang="tr-TR" dirty="0"/>
              <a:t>(</a:t>
            </a:r>
            <a:r>
              <a:rPr lang="tr-TR" b="1" dirty="0"/>
              <a:t>edt1</a:t>
            </a:r>
            <a:r>
              <a:rPr lang="tr-TR" dirty="0"/>
              <a:t>.getText().</a:t>
            </a:r>
            <a:r>
              <a:rPr lang="tr-TR" dirty="0" err="1"/>
              <a:t>toString</a:t>
            </a:r>
            <a:r>
              <a:rPr lang="tr-TR" dirty="0"/>
              <a:t>());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b="1" dirty="0"/>
              <a:t>sayi2</a:t>
            </a:r>
            <a:r>
              <a:rPr lang="tr-TR" dirty="0"/>
              <a:t>= </a:t>
            </a:r>
            <a:r>
              <a:rPr lang="tr-TR" dirty="0" err="1"/>
              <a:t>Integer.</a:t>
            </a:r>
            <a:r>
              <a:rPr lang="tr-TR" i="1" dirty="0" err="1"/>
              <a:t>parseInt</a:t>
            </a:r>
            <a:r>
              <a:rPr lang="tr-TR" dirty="0"/>
              <a:t>(</a:t>
            </a:r>
            <a:r>
              <a:rPr lang="tr-TR" b="1" dirty="0"/>
              <a:t>edt2</a:t>
            </a:r>
            <a:r>
              <a:rPr lang="tr-TR" dirty="0"/>
              <a:t>.getText().</a:t>
            </a:r>
            <a:r>
              <a:rPr lang="tr-TR" dirty="0" err="1"/>
              <a:t>toString</a:t>
            </a:r>
            <a:r>
              <a:rPr lang="tr-TR" dirty="0"/>
              <a:t>());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b="1" dirty="0"/>
              <a:t>sonucu</a:t>
            </a:r>
            <a:r>
              <a:rPr lang="tr-TR" dirty="0"/>
              <a:t>=</a:t>
            </a:r>
            <a:r>
              <a:rPr lang="tr-TR" dirty="0"/>
              <a:t>0</a:t>
            </a:r>
            <a:r>
              <a:rPr lang="tr-TR" dirty="0"/>
              <a:t>;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b="1" dirty="0" err="1"/>
              <a:t>if</a:t>
            </a:r>
            <a:r>
              <a:rPr lang="tr-TR" dirty="0"/>
              <a:t>(</a:t>
            </a:r>
            <a:r>
              <a:rPr lang="tr-TR" dirty="0" err="1"/>
              <a:t>v.getId</a:t>
            </a:r>
            <a:r>
              <a:rPr lang="tr-TR" dirty="0"/>
              <a:t>()==</a:t>
            </a:r>
            <a:r>
              <a:rPr lang="tr-TR" dirty="0" err="1"/>
              <a:t>R.id.</a:t>
            </a:r>
            <a:r>
              <a:rPr lang="tr-TR" b="1" i="1" dirty="0" err="1"/>
              <a:t>topla</a:t>
            </a:r>
            <a:r>
              <a:rPr lang="tr-TR" dirty="0"/>
              <a:t>)</a:t>
            </a:r>
            <a:br>
              <a:rPr lang="tr-TR" dirty="0"/>
            </a:br>
            <a:r>
              <a:rPr lang="tr-TR" dirty="0"/>
              <a:t>            </a:t>
            </a:r>
            <a:r>
              <a:rPr lang="tr-TR" b="1" dirty="0"/>
              <a:t>sonucu</a:t>
            </a:r>
            <a:r>
              <a:rPr lang="tr-TR" dirty="0"/>
              <a:t>=</a:t>
            </a:r>
            <a:r>
              <a:rPr lang="tr-TR" b="1" dirty="0"/>
              <a:t>sayi1</a:t>
            </a:r>
            <a:r>
              <a:rPr lang="tr-TR" dirty="0"/>
              <a:t>+</a:t>
            </a:r>
            <a:r>
              <a:rPr lang="tr-TR" b="1" dirty="0"/>
              <a:t>sayi2</a:t>
            </a:r>
            <a:r>
              <a:rPr lang="tr-TR" dirty="0"/>
              <a:t>;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b="1" dirty="0"/>
              <a:t>else </a:t>
            </a:r>
            <a:r>
              <a:rPr lang="tr-TR" b="1" dirty="0" err="1"/>
              <a:t>if</a:t>
            </a:r>
            <a:r>
              <a:rPr lang="tr-TR" dirty="0"/>
              <a:t>(</a:t>
            </a:r>
            <a:r>
              <a:rPr lang="tr-TR" dirty="0" err="1"/>
              <a:t>v.getId</a:t>
            </a:r>
            <a:r>
              <a:rPr lang="tr-TR" dirty="0"/>
              <a:t>()==</a:t>
            </a:r>
            <a:r>
              <a:rPr lang="tr-TR" dirty="0" err="1"/>
              <a:t>R.id.</a:t>
            </a:r>
            <a:r>
              <a:rPr lang="tr-TR" b="1" i="1" dirty="0" err="1"/>
              <a:t>carp</a:t>
            </a:r>
            <a:r>
              <a:rPr lang="tr-TR" dirty="0"/>
              <a:t>)</a:t>
            </a:r>
            <a:br>
              <a:rPr lang="tr-TR" dirty="0"/>
            </a:br>
            <a:r>
              <a:rPr lang="tr-TR" dirty="0"/>
              <a:t>            </a:t>
            </a:r>
            <a:r>
              <a:rPr lang="tr-TR" b="1" dirty="0"/>
              <a:t>sonucu</a:t>
            </a:r>
            <a:r>
              <a:rPr lang="tr-TR" dirty="0"/>
              <a:t>=</a:t>
            </a:r>
            <a:r>
              <a:rPr lang="tr-TR" b="1" dirty="0"/>
              <a:t>sayi1</a:t>
            </a:r>
            <a:r>
              <a:rPr lang="tr-TR" dirty="0"/>
              <a:t>*</a:t>
            </a:r>
            <a:r>
              <a:rPr lang="tr-TR" b="1" dirty="0"/>
              <a:t>sayi2</a:t>
            </a:r>
            <a:r>
              <a:rPr lang="tr-TR" dirty="0"/>
              <a:t>;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b="1" dirty="0" err="1"/>
              <a:t>sonuc</a:t>
            </a:r>
            <a:r>
              <a:rPr lang="tr-TR" dirty="0" err="1"/>
              <a:t>.setText</a:t>
            </a:r>
            <a:r>
              <a:rPr lang="tr-TR" dirty="0"/>
              <a:t>(</a:t>
            </a:r>
            <a:r>
              <a:rPr lang="tr-TR" b="1" dirty="0"/>
              <a:t>"Sonuç:"</a:t>
            </a:r>
            <a:r>
              <a:rPr lang="tr-TR" dirty="0"/>
              <a:t>+</a:t>
            </a:r>
            <a:r>
              <a:rPr lang="tr-TR" b="1" dirty="0"/>
              <a:t>sonucu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/>
              <a:t>    }</a:t>
            </a:r>
            <a:br>
              <a:rPr lang="tr-TR" dirty="0"/>
            </a:br>
            <a:r>
              <a:rPr lang="tr-TR" dirty="0"/>
              <a:t>   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931774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İki Sayının Toplamı Çarpımı - Activity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539552" y="1268760"/>
            <a:ext cx="71287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/>
              <a:t>public</a:t>
            </a:r>
            <a:r>
              <a:rPr lang="tr-TR" b="1" dirty="0" smtClean="0"/>
              <a:t> </a:t>
            </a:r>
            <a:r>
              <a:rPr lang="tr-TR" dirty="0" err="1"/>
              <a:t>View.OnClickListener</a:t>
            </a:r>
            <a:r>
              <a:rPr lang="tr-TR" dirty="0"/>
              <a:t> </a:t>
            </a:r>
            <a:r>
              <a:rPr lang="tr-TR" b="1" dirty="0" err="1"/>
              <a:t>crp</a:t>
            </a:r>
            <a:r>
              <a:rPr lang="tr-TR" dirty="0"/>
              <a:t>=</a:t>
            </a:r>
            <a:r>
              <a:rPr lang="tr-TR" b="1" dirty="0" err="1"/>
              <a:t>new</a:t>
            </a:r>
            <a:r>
              <a:rPr lang="tr-TR" b="1" dirty="0"/>
              <a:t> </a:t>
            </a:r>
            <a:r>
              <a:rPr lang="tr-TR" dirty="0" err="1"/>
              <a:t>View.OnClickListener</a:t>
            </a:r>
            <a:r>
              <a:rPr lang="tr-TR" dirty="0"/>
              <a:t>()</a:t>
            </a:r>
            <a:br>
              <a:rPr lang="tr-TR" dirty="0"/>
            </a:br>
            <a:r>
              <a:rPr lang="tr-TR" dirty="0"/>
              <a:t>    {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/>
              <a:t>@</a:t>
            </a:r>
            <a:r>
              <a:rPr lang="tr-TR" dirty="0" err="1"/>
              <a:t>Override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        </a:t>
            </a:r>
            <a:r>
              <a:rPr lang="tr-TR" b="1" dirty="0" err="1"/>
              <a:t>public</a:t>
            </a:r>
            <a:r>
              <a:rPr lang="tr-TR" b="1" dirty="0"/>
              <a:t> </a:t>
            </a:r>
            <a:r>
              <a:rPr lang="tr-TR" b="1" dirty="0" err="1"/>
              <a:t>void</a:t>
            </a:r>
            <a:r>
              <a:rPr lang="tr-TR" b="1" dirty="0"/>
              <a:t> </a:t>
            </a:r>
            <a:r>
              <a:rPr lang="tr-TR" dirty="0" err="1"/>
              <a:t>onClick</a:t>
            </a:r>
            <a:r>
              <a:rPr lang="tr-TR" dirty="0"/>
              <a:t>(</a:t>
            </a:r>
            <a:r>
              <a:rPr lang="tr-TR" dirty="0" err="1"/>
              <a:t>View</a:t>
            </a:r>
            <a:r>
              <a:rPr lang="tr-TR" dirty="0"/>
              <a:t> v)</a:t>
            </a:r>
            <a:br>
              <a:rPr lang="tr-TR" dirty="0"/>
            </a:br>
            <a:r>
              <a:rPr lang="tr-TR" dirty="0"/>
              <a:t>        {</a:t>
            </a:r>
            <a:br>
              <a:rPr lang="tr-TR" dirty="0"/>
            </a:br>
            <a:r>
              <a:rPr lang="tr-TR" dirty="0"/>
              <a:t>            </a:t>
            </a:r>
            <a:r>
              <a:rPr lang="tr-TR" b="1" dirty="0"/>
              <a:t>sayi1</a:t>
            </a:r>
            <a:r>
              <a:rPr lang="tr-TR" dirty="0"/>
              <a:t>= </a:t>
            </a:r>
            <a:r>
              <a:rPr lang="tr-TR" dirty="0" err="1"/>
              <a:t>Integer.</a:t>
            </a:r>
            <a:r>
              <a:rPr lang="tr-TR" i="1" dirty="0" err="1"/>
              <a:t>parseInt</a:t>
            </a:r>
            <a:r>
              <a:rPr lang="tr-TR" dirty="0"/>
              <a:t>(</a:t>
            </a:r>
            <a:r>
              <a:rPr lang="tr-TR" b="1" dirty="0"/>
              <a:t>edt1</a:t>
            </a:r>
            <a:r>
              <a:rPr lang="tr-TR" dirty="0"/>
              <a:t>.getText().</a:t>
            </a:r>
            <a:r>
              <a:rPr lang="tr-TR" dirty="0" err="1"/>
              <a:t>toString</a:t>
            </a:r>
            <a:r>
              <a:rPr lang="tr-TR" dirty="0"/>
              <a:t>());</a:t>
            </a:r>
            <a:br>
              <a:rPr lang="tr-TR" dirty="0"/>
            </a:br>
            <a:r>
              <a:rPr lang="tr-TR" dirty="0"/>
              <a:t>            </a:t>
            </a:r>
            <a:r>
              <a:rPr lang="tr-TR" b="1" dirty="0"/>
              <a:t>sayi2</a:t>
            </a:r>
            <a:r>
              <a:rPr lang="tr-TR" dirty="0"/>
              <a:t>= </a:t>
            </a:r>
            <a:r>
              <a:rPr lang="tr-TR" dirty="0" err="1"/>
              <a:t>Integer.</a:t>
            </a:r>
            <a:r>
              <a:rPr lang="tr-TR" i="1" dirty="0" err="1"/>
              <a:t>parseInt</a:t>
            </a:r>
            <a:r>
              <a:rPr lang="tr-TR" dirty="0"/>
              <a:t>(</a:t>
            </a:r>
            <a:r>
              <a:rPr lang="tr-TR" b="1" dirty="0"/>
              <a:t>edt2</a:t>
            </a:r>
            <a:r>
              <a:rPr lang="tr-TR" dirty="0"/>
              <a:t>.getText().</a:t>
            </a:r>
            <a:r>
              <a:rPr lang="tr-TR" dirty="0" err="1"/>
              <a:t>toString</a:t>
            </a:r>
            <a:r>
              <a:rPr lang="tr-TR" dirty="0"/>
              <a:t>());</a:t>
            </a:r>
            <a:br>
              <a:rPr lang="tr-TR" dirty="0"/>
            </a:br>
            <a:r>
              <a:rPr lang="tr-TR" dirty="0"/>
              <a:t>            </a:t>
            </a:r>
            <a:r>
              <a:rPr lang="tr-TR" b="1" dirty="0"/>
              <a:t>sonucu</a:t>
            </a:r>
            <a:r>
              <a:rPr lang="tr-TR" dirty="0"/>
              <a:t>=</a:t>
            </a:r>
            <a:r>
              <a:rPr lang="tr-TR" b="1" dirty="0"/>
              <a:t>sayi1</a:t>
            </a:r>
            <a:r>
              <a:rPr lang="tr-TR" dirty="0"/>
              <a:t>*</a:t>
            </a:r>
            <a:r>
              <a:rPr lang="tr-TR" b="1" dirty="0"/>
              <a:t>sayi2</a:t>
            </a:r>
            <a:r>
              <a:rPr lang="tr-TR" dirty="0"/>
              <a:t>;</a:t>
            </a:r>
            <a:br>
              <a:rPr lang="tr-TR" dirty="0"/>
            </a:br>
            <a:r>
              <a:rPr lang="tr-TR" dirty="0"/>
              <a:t>            </a:t>
            </a:r>
            <a:r>
              <a:rPr lang="tr-TR" b="1" dirty="0" err="1"/>
              <a:t>sonuc</a:t>
            </a:r>
            <a:r>
              <a:rPr lang="tr-TR" dirty="0" err="1"/>
              <a:t>.setText</a:t>
            </a:r>
            <a:r>
              <a:rPr lang="tr-TR" dirty="0"/>
              <a:t>(</a:t>
            </a:r>
            <a:r>
              <a:rPr lang="tr-TR" b="1" dirty="0"/>
              <a:t>"Sonuç:"</a:t>
            </a:r>
            <a:r>
              <a:rPr lang="tr-TR" dirty="0"/>
              <a:t>+</a:t>
            </a:r>
            <a:r>
              <a:rPr lang="tr-TR" b="1" dirty="0"/>
              <a:t>sonucu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/>
              <a:t>        }</a:t>
            </a:r>
            <a:br>
              <a:rPr lang="tr-TR" dirty="0"/>
            </a:br>
            <a:r>
              <a:rPr lang="tr-TR" dirty="0"/>
              <a:t>    };</a:t>
            </a:r>
            <a:br>
              <a:rPr lang="tr-TR" dirty="0"/>
            </a:br>
            <a:r>
              <a:rPr lang="tr-TR" dirty="0"/>
              <a:t>}</a:t>
            </a:r>
            <a:br>
              <a:rPr lang="tr-TR" dirty="0"/>
            </a:b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2367800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 smtClean="0"/>
              <a:t>Layout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484784"/>
            <a:ext cx="705678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i="1" dirty="0"/>
              <a:t>&lt;</a:t>
            </a:r>
            <a:r>
              <a:rPr lang="tr-TR" sz="1400" i="1" dirty="0" err="1"/>
              <a:t>LinearLayout</a:t>
            </a:r>
            <a:r>
              <a:rPr lang="tr-TR" sz="1400" i="1" dirty="0"/>
              <a:t> </a:t>
            </a:r>
            <a:r>
              <a:rPr lang="tr-TR" sz="1400" i="1" dirty="0" err="1"/>
              <a:t>xmlns:android</a:t>
            </a:r>
            <a:r>
              <a:rPr lang="tr-TR" sz="1400" i="1" dirty="0"/>
              <a:t>="http://schemas.android.com/</a:t>
            </a:r>
            <a:r>
              <a:rPr lang="tr-TR" sz="1400" i="1" dirty="0" err="1"/>
              <a:t>apk</a:t>
            </a:r>
            <a:r>
              <a:rPr lang="tr-TR" sz="1400" i="1" dirty="0"/>
              <a:t>/</a:t>
            </a:r>
            <a:r>
              <a:rPr lang="tr-TR" sz="1400" i="1" dirty="0" err="1"/>
              <a:t>res</a:t>
            </a:r>
            <a:r>
              <a:rPr lang="tr-TR" sz="1400" i="1" dirty="0"/>
              <a:t>/</a:t>
            </a:r>
            <a:r>
              <a:rPr lang="tr-TR" sz="1400" i="1" dirty="0" err="1"/>
              <a:t>android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</a:t>
            </a:r>
            <a:r>
              <a:rPr lang="tr-TR" sz="1400" i="1" dirty="0" err="1"/>
              <a:t>xmlns:tools</a:t>
            </a:r>
            <a:r>
              <a:rPr lang="tr-TR" sz="1400" i="1" dirty="0"/>
              <a:t>="http://schemas.android.com/</a:t>
            </a:r>
            <a:r>
              <a:rPr lang="tr-TR" sz="1400" i="1" dirty="0" err="1"/>
              <a:t>tools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</a:t>
            </a:r>
            <a:r>
              <a:rPr lang="tr-TR" sz="1400" i="1" dirty="0" err="1"/>
              <a:t>android:layout_width</a:t>
            </a:r>
            <a:r>
              <a:rPr lang="tr-TR" sz="1400" i="1" dirty="0"/>
              <a:t>="</a:t>
            </a:r>
            <a:r>
              <a:rPr lang="tr-TR" sz="1400" i="1" dirty="0" err="1"/>
              <a:t>match_parent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</a:t>
            </a:r>
            <a:r>
              <a:rPr lang="tr-TR" sz="1400" i="1" dirty="0" err="1"/>
              <a:t>android:layout_height</a:t>
            </a:r>
            <a:r>
              <a:rPr lang="tr-TR" sz="1400" i="1" dirty="0"/>
              <a:t>="</a:t>
            </a:r>
            <a:r>
              <a:rPr lang="tr-TR" sz="1400" i="1" dirty="0" err="1"/>
              <a:t>match_parent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</a:t>
            </a:r>
            <a:r>
              <a:rPr lang="tr-TR" sz="1400" i="1" dirty="0" err="1"/>
              <a:t>android:paddingBottom</a:t>
            </a:r>
            <a:r>
              <a:rPr lang="tr-TR" sz="1400" i="1" dirty="0"/>
              <a:t>="@</a:t>
            </a:r>
            <a:r>
              <a:rPr lang="tr-TR" sz="1400" i="1" dirty="0" err="1"/>
              <a:t>dimen</a:t>
            </a:r>
            <a:r>
              <a:rPr lang="tr-TR" sz="1400" i="1" dirty="0"/>
              <a:t>/</a:t>
            </a:r>
            <a:r>
              <a:rPr lang="tr-TR" sz="1400" i="1" dirty="0" err="1"/>
              <a:t>activity_vertical_margin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</a:t>
            </a:r>
            <a:r>
              <a:rPr lang="tr-TR" sz="1400" i="1" dirty="0" err="1"/>
              <a:t>android:paddingLeft</a:t>
            </a:r>
            <a:r>
              <a:rPr lang="tr-TR" sz="1400" i="1" dirty="0"/>
              <a:t>="@</a:t>
            </a:r>
            <a:r>
              <a:rPr lang="tr-TR" sz="1400" i="1" dirty="0" err="1"/>
              <a:t>dimen</a:t>
            </a:r>
            <a:r>
              <a:rPr lang="tr-TR" sz="1400" i="1" dirty="0"/>
              <a:t>/</a:t>
            </a:r>
            <a:r>
              <a:rPr lang="tr-TR" sz="1400" i="1" dirty="0" err="1"/>
              <a:t>activity_horizontal_margin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</a:t>
            </a:r>
            <a:r>
              <a:rPr lang="tr-TR" sz="1400" i="1" dirty="0" err="1"/>
              <a:t>android:paddingRight</a:t>
            </a:r>
            <a:r>
              <a:rPr lang="tr-TR" sz="1400" i="1" dirty="0"/>
              <a:t>="@</a:t>
            </a:r>
            <a:r>
              <a:rPr lang="tr-TR" sz="1400" i="1" dirty="0" err="1"/>
              <a:t>dimen</a:t>
            </a:r>
            <a:r>
              <a:rPr lang="tr-TR" sz="1400" i="1" dirty="0"/>
              <a:t>/</a:t>
            </a:r>
            <a:r>
              <a:rPr lang="tr-TR" sz="1400" i="1" dirty="0" err="1"/>
              <a:t>activity_horizontal_margin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</a:t>
            </a:r>
            <a:r>
              <a:rPr lang="tr-TR" sz="1400" i="1" dirty="0" err="1"/>
              <a:t>android:paddingTop</a:t>
            </a:r>
            <a:r>
              <a:rPr lang="tr-TR" sz="1400" i="1" dirty="0"/>
              <a:t>="@</a:t>
            </a:r>
            <a:r>
              <a:rPr lang="tr-TR" sz="1400" i="1" dirty="0" err="1"/>
              <a:t>dimen</a:t>
            </a:r>
            <a:r>
              <a:rPr lang="tr-TR" sz="1400" i="1" dirty="0"/>
              <a:t>/</a:t>
            </a:r>
            <a:r>
              <a:rPr lang="tr-TR" sz="1400" i="1" dirty="0" err="1"/>
              <a:t>activity_vertical_margin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</a:t>
            </a:r>
            <a:r>
              <a:rPr lang="tr-TR" sz="1400" i="1" dirty="0" err="1"/>
              <a:t>tools:context</a:t>
            </a:r>
            <a:r>
              <a:rPr lang="tr-TR" sz="1400" i="1" dirty="0"/>
              <a:t>=".</a:t>
            </a:r>
            <a:r>
              <a:rPr lang="tr-TR" sz="1400" i="1" dirty="0" err="1"/>
              <a:t>MainActivity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>
                <a:solidFill>
                  <a:srgbClr val="FF0000"/>
                </a:solidFill>
              </a:rPr>
              <a:t>    </a:t>
            </a:r>
            <a:r>
              <a:rPr lang="tr-TR" sz="1400" i="1" dirty="0" err="1">
                <a:solidFill>
                  <a:srgbClr val="FF0000"/>
                </a:solidFill>
              </a:rPr>
              <a:t>android:orientation</a:t>
            </a:r>
            <a:r>
              <a:rPr lang="tr-TR" sz="1400" i="1" dirty="0">
                <a:solidFill>
                  <a:srgbClr val="FF0000"/>
                </a:solidFill>
              </a:rPr>
              <a:t>="</a:t>
            </a:r>
            <a:r>
              <a:rPr lang="tr-TR" sz="1400" i="1" dirty="0" err="1">
                <a:solidFill>
                  <a:srgbClr val="FF0000"/>
                </a:solidFill>
              </a:rPr>
              <a:t>horizontal</a:t>
            </a:r>
            <a:r>
              <a:rPr lang="tr-TR" sz="1400" i="1" dirty="0">
                <a:solidFill>
                  <a:srgbClr val="FF0000"/>
                </a:solidFill>
              </a:rPr>
              <a:t>" &gt;</a:t>
            </a:r>
            <a:endParaRPr lang="tr-TR" sz="1400" dirty="0">
              <a:solidFill>
                <a:srgbClr val="FF0000"/>
              </a:solidFill>
            </a:endParaRPr>
          </a:p>
          <a:p>
            <a:r>
              <a:rPr lang="tr-TR" sz="1400" i="1" dirty="0"/>
              <a:t>    &lt;</a:t>
            </a:r>
            <a:r>
              <a:rPr lang="tr-TR" sz="1400" i="1" dirty="0" err="1"/>
              <a:t>TextView</a:t>
            </a:r>
            <a:endParaRPr lang="tr-TR" sz="1400" dirty="0"/>
          </a:p>
          <a:p>
            <a:r>
              <a:rPr lang="tr-TR" sz="1400" i="1" dirty="0"/>
              <a:t>        </a:t>
            </a:r>
            <a:r>
              <a:rPr lang="tr-TR" sz="1400" i="1" dirty="0" err="1"/>
              <a:t>android:layout_width</a:t>
            </a:r>
            <a:r>
              <a:rPr lang="tr-TR" sz="1400" i="1" dirty="0"/>
              <a:t>="</a:t>
            </a:r>
            <a:r>
              <a:rPr lang="tr-TR" sz="1400" i="1" dirty="0" err="1"/>
              <a:t>wrap_content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    </a:t>
            </a:r>
            <a:r>
              <a:rPr lang="tr-TR" sz="1400" i="1" dirty="0" err="1"/>
              <a:t>android:layout_height</a:t>
            </a:r>
            <a:r>
              <a:rPr lang="tr-TR" sz="1400" i="1" dirty="0"/>
              <a:t>="</a:t>
            </a:r>
            <a:r>
              <a:rPr lang="tr-TR" sz="1400" i="1" dirty="0" err="1"/>
              <a:t>wrap_content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    </a:t>
            </a:r>
            <a:r>
              <a:rPr lang="tr-TR" sz="1400" i="1" dirty="0" err="1"/>
              <a:t>android:text</a:t>
            </a:r>
            <a:r>
              <a:rPr lang="tr-TR" sz="1400" i="1" dirty="0"/>
              <a:t>="Merhaba" /&gt;</a:t>
            </a:r>
            <a:endParaRPr lang="tr-TR" sz="1400" dirty="0"/>
          </a:p>
          <a:p>
            <a:r>
              <a:rPr lang="tr-TR" sz="1400" i="1" dirty="0"/>
              <a:t>    &lt;</a:t>
            </a:r>
            <a:r>
              <a:rPr lang="tr-TR" sz="1400" i="1" dirty="0" err="1"/>
              <a:t>TextView</a:t>
            </a:r>
            <a:endParaRPr lang="tr-TR" sz="1400" dirty="0"/>
          </a:p>
          <a:p>
            <a:r>
              <a:rPr lang="tr-TR" sz="1400" i="1" dirty="0"/>
              <a:t>        </a:t>
            </a:r>
            <a:r>
              <a:rPr lang="tr-TR" sz="1400" i="1" dirty="0" err="1"/>
              <a:t>android:layout_width</a:t>
            </a:r>
            <a:r>
              <a:rPr lang="tr-TR" sz="1400" i="1" dirty="0"/>
              <a:t>="</a:t>
            </a:r>
            <a:r>
              <a:rPr lang="tr-TR" sz="1400" i="1" dirty="0" err="1"/>
              <a:t>wrap_content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    </a:t>
            </a:r>
            <a:r>
              <a:rPr lang="tr-TR" sz="1400" i="1" dirty="0" err="1"/>
              <a:t>android:layout_height</a:t>
            </a:r>
            <a:r>
              <a:rPr lang="tr-TR" sz="1400" i="1" dirty="0"/>
              <a:t>="</a:t>
            </a:r>
            <a:r>
              <a:rPr lang="tr-TR" sz="1400" i="1" dirty="0" err="1"/>
              <a:t>wrap_content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    </a:t>
            </a:r>
            <a:r>
              <a:rPr lang="tr-TR" sz="1400" i="1" dirty="0" err="1"/>
              <a:t>android:text</a:t>
            </a:r>
            <a:r>
              <a:rPr lang="tr-TR" sz="1400" i="1" dirty="0"/>
              <a:t>="Android" /&gt;</a:t>
            </a:r>
            <a:endParaRPr lang="tr-TR" sz="1400" dirty="0"/>
          </a:p>
          <a:p>
            <a:r>
              <a:rPr lang="tr-TR" sz="1400" i="1" dirty="0"/>
              <a:t>    &lt;</a:t>
            </a:r>
            <a:r>
              <a:rPr lang="tr-TR" sz="1400" i="1" dirty="0" err="1"/>
              <a:t>TextView</a:t>
            </a:r>
            <a:endParaRPr lang="tr-TR" sz="1400" dirty="0"/>
          </a:p>
          <a:p>
            <a:r>
              <a:rPr lang="tr-TR" sz="1400" i="1" dirty="0"/>
              <a:t>        </a:t>
            </a:r>
            <a:r>
              <a:rPr lang="tr-TR" sz="1400" i="1" dirty="0" err="1"/>
              <a:t>android:layout_width</a:t>
            </a:r>
            <a:r>
              <a:rPr lang="tr-TR" sz="1400" i="1" dirty="0"/>
              <a:t>="</a:t>
            </a:r>
            <a:r>
              <a:rPr lang="tr-TR" sz="1400" i="1" dirty="0" err="1"/>
              <a:t>wrap_content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    </a:t>
            </a:r>
            <a:r>
              <a:rPr lang="tr-TR" sz="1400" i="1" dirty="0" err="1"/>
              <a:t>android:layout_height</a:t>
            </a:r>
            <a:r>
              <a:rPr lang="tr-TR" sz="1400" i="1" dirty="0"/>
              <a:t>="</a:t>
            </a:r>
            <a:r>
              <a:rPr lang="tr-TR" sz="1400" i="1" dirty="0" err="1"/>
              <a:t>wrap_content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    </a:t>
            </a:r>
            <a:r>
              <a:rPr lang="tr-TR" sz="1400" i="1" dirty="0" err="1"/>
              <a:t>android:text</a:t>
            </a:r>
            <a:r>
              <a:rPr lang="tr-TR" sz="1400" i="1" dirty="0"/>
              <a:t>="Programlama" /&gt;</a:t>
            </a:r>
            <a:endParaRPr lang="tr-TR" sz="1400" dirty="0"/>
          </a:p>
          <a:p>
            <a:r>
              <a:rPr lang="tr-TR" sz="1400" i="1" dirty="0"/>
              <a:t>&lt;/</a:t>
            </a:r>
            <a:r>
              <a:rPr lang="tr-TR" sz="1400" i="1" dirty="0" err="1"/>
              <a:t>LinearLayout</a:t>
            </a:r>
            <a:r>
              <a:rPr lang="tr-TR" sz="1400" i="1" dirty="0"/>
              <a:t>&gt;</a:t>
            </a:r>
            <a:endParaRPr lang="tr-TR" sz="1400" dirty="0"/>
          </a:p>
        </p:txBody>
      </p:sp>
      <p:pic>
        <p:nvPicPr>
          <p:cNvPr id="5" name="Resi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76" y="3717032"/>
            <a:ext cx="2554982" cy="1083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42085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İdeal Kilo Hesabı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539552" y="2132856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Layout</a:t>
            </a:r>
            <a:r>
              <a:rPr lang="tr-TR" dirty="0" smtClean="0"/>
              <a:t> kullanılarak İdeal kilo hesabı gerçekleştiren uygulama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3581948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Uygulamalar</a:t>
            </a:r>
            <a:endParaRPr lang="tr-TR" altLang="tr-TR" b="1" noProof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29341"/>
            <a:ext cx="3240360" cy="523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2889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İdeal Kilo Hesabı – Layout Sayfası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539552" y="1196752"/>
            <a:ext cx="8424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i="1" dirty="0"/>
              <a:t>&lt;?</a:t>
            </a:r>
            <a:r>
              <a:rPr lang="tr-TR" sz="2000" b="1" dirty="0" err="1"/>
              <a:t>xml</a:t>
            </a:r>
            <a:r>
              <a:rPr lang="tr-TR" sz="2000" b="1" dirty="0"/>
              <a:t> </a:t>
            </a:r>
            <a:r>
              <a:rPr lang="tr-TR" sz="2000" b="1" dirty="0" err="1"/>
              <a:t>version</a:t>
            </a:r>
            <a:r>
              <a:rPr lang="tr-TR" sz="2000" b="1" dirty="0"/>
              <a:t>="1.0" </a:t>
            </a:r>
            <a:r>
              <a:rPr lang="tr-TR" sz="2000" b="1" dirty="0" err="1"/>
              <a:t>encoding</a:t>
            </a:r>
            <a:r>
              <a:rPr lang="tr-TR" sz="2000" b="1" dirty="0"/>
              <a:t>="utf-8"</a:t>
            </a:r>
            <a:r>
              <a:rPr lang="tr-TR" sz="2000" i="1" dirty="0"/>
              <a:t>?&gt;</a:t>
            </a:r>
            <a:br>
              <a:rPr lang="tr-TR" sz="2000" i="1" dirty="0"/>
            </a:br>
            <a:r>
              <a:rPr lang="tr-TR" sz="2000" dirty="0"/>
              <a:t>&lt;</a:t>
            </a:r>
            <a:r>
              <a:rPr lang="tr-TR" sz="2000" b="1" dirty="0" err="1"/>
              <a:t>LinearLayout</a:t>
            </a:r>
            <a:r>
              <a:rPr lang="tr-TR" sz="2000" b="1" dirty="0"/>
              <a:t> </a:t>
            </a:r>
            <a:r>
              <a:rPr lang="tr-TR" sz="2000" b="1" dirty="0" smtClean="0"/>
              <a:t>…………    </a:t>
            </a:r>
            <a:r>
              <a:rPr lang="tr-TR" sz="2000" b="1" dirty="0" err="1"/>
              <a:t>android:orientation</a:t>
            </a:r>
            <a:r>
              <a:rPr lang="tr-TR" sz="2000" b="1" dirty="0"/>
              <a:t>="</a:t>
            </a:r>
            <a:r>
              <a:rPr lang="tr-TR" sz="2000" b="1" dirty="0" err="1"/>
              <a:t>vertical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</a:t>
            </a:r>
            <a:r>
              <a:rPr lang="tr-TR" sz="2000" b="1" dirty="0" err="1"/>
              <a:t>android:background</a:t>
            </a:r>
            <a:r>
              <a:rPr lang="tr-TR" sz="2000" b="1" dirty="0"/>
              <a:t>="#f7b0b0"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TextView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android:layout_width</a:t>
            </a:r>
            <a:r>
              <a:rPr lang="tr-TR" sz="2000" b="1" dirty="0"/>
              <a:t>="</a:t>
            </a:r>
            <a:r>
              <a:rPr lang="tr-TR" sz="2000" b="1" dirty="0" err="1"/>
              <a:t>wrap_content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android:layout_height</a:t>
            </a:r>
            <a:r>
              <a:rPr lang="tr-TR" sz="2000" b="1" dirty="0"/>
              <a:t>="</a:t>
            </a:r>
            <a:r>
              <a:rPr lang="tr-TR" sz="2000" b="1" dirty="0" err="1"/>
              <a:t>wrap_content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android:textAppearance</a:t>
            </a:r>
            <a:r>
              <a:rPr lang="tr-TR" sz="2000" b="1" dirty="0"/>
              <a:t>="?</a:t>
            </a:r>
            <a:r>
              <a:rPr lang="tr-TR" sz="2000" b="1" dirty="0" err="1"/>
              <a:t>android:attr</a:t>
            </a:r>
            <a:r>
              <a:rPr lang="tr-TR" sz="2000" b="1" dirty="0"/>
              <a:t>/</a:t>
            </a:r>
            <a:r>
              <a:rPr lang="tr-TR" sz="2000" b="1" dirty="0" err="1"/>
              <a:t>textAppearanceLarge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android:text</a:t>
            </a:r>
            <a:r>
              <a:rPr lang="tr-TR" sz="2000" b="1" dirty="0"/>
              <a:t>="Boyunuz:"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android:id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</a:t>
            </a:r>
            <a:r>
              <a:rPr lang="tr-TR" sz="2000" b="1" dirty="0" err="1"/>
              <a:t>textView</a:t>
            </a:r>
            <a:r>
              <a:rPr lang="tr-TR" sz="2000" b="1" dirty="0"/>
              <a:t>" </a:t>
            </a:r>
            <a:r>
              <a:rPr lang="tr-TR" sz="2000" dirty="0"/>
              <a:t>/&gt;</a:t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EditText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android:layout_width</a:t>
            </a:r>
            <a:r>
              <a:rPr lang="tr-TR" sz="2000" b="1" dirty="0"/>
              <a:t>="</a:t>
            </a:r>
            <a:r>
              <a:rPr lang="tr-TR" sz="2000" b="1" dirty="0" err="1"/>
              <a:t>match_parent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android:layout_height</a:t>
            </a:r>
            <a:r>
              <a:rPr lang="tr-TR" sz="2000" b="1" dirty="0"/>
              <a:t>="</a:t>
            </a:r>
            <a:r>
              <a:rPr lang="tr-TR" sz="2000" b="1" dirty="0" err="1"/>
              <a:t>wrap_content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android:inputType</a:t>
            </a:r>
            <a:r>
              <a:rPr lang="tr-TR" sz="2000" b="1" dirty="0"/>
              <a:t>="</a:t>
            </a:r>
            <a:r>
              <a:rPr lang="tr-TR" sz="2000" b="1" dirty="0" err="1"/>
              <a:t>number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android:ems</a:t>
            </a:r>
            <a:r>
              <a:rPr lang="tr-TR" sz="2000" b="1" dirty="0"/>
              <a:t>="10"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android:id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/boy"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android:background</a:t>
            </a:r>
            <a:r>
              <a:rPr lang="tr-TR" sz="2000" b="1" dirty="0"/>
              <a:t>="#d4f6cc" </a:t>
            </a:r>
            <a:r>
              <a:rPr lang="tr-TR" sz="2000" dirty="0" smtClean="0"/>
              <a:t>/&gt;</a:t>
            </a:r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990299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İdeal Kilo Hesabı – Layout Sayfası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539552" y="1268760"/>
            <a:ext cx="842493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    </a:t>
            </a:r>
            <a:r>
              <a:rPr lang="tr-TR" sz="2000" dirty="0"/>
              <a:t>&lt;</a:t>
            </a:r>
            <a:r>
              <a:rPr lang="tr-TR" sz="2000" b="1" dirty="0" err="1"/>
              <a:t>TextView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 smtClean="0"/>
              <a:t>        ….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/>
              <a:t> </a:t>
            </a:r>
            <a:r>
              <a:rPr lang="tr-TR" sz="2000" b="1" dirty="0" smtClean="0"/>
              <a:t>       </a:t>
            </a:r>
            <a:r>
              <a:rPr lang="tr-TR" sz="2000" b="1" dirty="0" err="1" smtClean="0"/>
              <a:t>android:text</a:t>
            </a:r>
            <a:r>
              <a:rPr lang="tr-TR" sz="2000" b="1" dirty="0"/>
              <a:t>="Yaşınız:"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android:id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/textView2" </a:t>
            </a:r>
            <a:r>
              <a:rPr lang="tr-TR" sz="2000" dirty="0"/>
              <a:t>/&gt;</a:t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EditText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 smtClean="0"/>
              <a:t>        ….</a:t>
            </a:r>
          </a:p>
          <a:p>
            <a:r>
              <a:rPr lang="tr-TR" sz="2000" b="1" dirty="0"/>
              <a:t> </a:t>
            </a:r>
            <a:r>
              <a:rPr lang="tr-TR" sz="2000" b="1" dirty="0" smtClean="0"/>
              <a:t>       </a:t>
            </a:r>
            <a:r>
              <a:rPr lang="tr-TR" sz="2000" b="1" dirty="0" err="1" smtClean="0"/>
              <a:t>android:inputType</a:t>
            </a:r>
            <a:r>
              <a:rPr lang="tr-TR" sz="2000" b="1" dirty="0"/>
              <a:t>="</a:t>
            </a:r>
            <a:r>
              <a:rPr lang="tr-TR" sz="2000" b="1" dirty="0" err="1"/>
              <a:t>number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android:ems</a:t>
            </a:r>
            <a:r>
              <a:rPr lang="tr-TR" sz="2000" b="1" dirty="0"/>
              <a:t>="10"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android:id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/yas"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android:background</a:t>
            </a:r>
            <a:r>
              <a:rPr lang="tr-TR" sz="2000" b="1" dirty="0"/>
              <a:t>="#d4f6cc" </a:t>
            </a:r>
            <a:r>
              <a:rPr lang="tr-TR" sz="2000" dirty="0"/>
              <a:t>/&gt;</a:t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TextView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 smtClean="0"/>
              <a:t>        ….</a:t>
            </a:r>
          </a:p>
          <a:p>
            <a:r>
              <a:rPr lang="tr-TR" sz="2000" b="1" dirty="0"/>
              <a:t> </a:t>
            </a:r>
            <a:r>
              <a:rPr lang="tr-TR" sz="2000" b="1" dirty="0" smtClean="0"/>
              <a:t>       </a:t>
            </a:r>
            <a:r>
              <a:rPr lang="tr-TR" sz="2000" b="1" dirty="0" err="1" smtClean="0"/>
              <a:t>android:text</a:t>
            </a:r>
            <a:r>
              <a:rPr lang="tr-TR" sz="2000" b="1" dirty="0"/>
              <a:t>="Kilonuz:"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android:id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/textView3" </a:t>
            </a:r>
            <a:r>
              <a:rPr lang="tr-TR" sz="2000" dirty="0"/>
              <a:t>/&gt;</a:t>
            </a:r>
            <a:br>
              <a:rPr lang="tr-TR" sz="2000" dirty="0"/>
            </a:br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34372293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İdeal Kilo Hesabı – Layout Sayfası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539552" y="1268760"/>
            <a:ext cx="8424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    &lt;</a:t>
            </a:r>
            <a:r>
              <a:rPr lang="tr-TR" sz="2000" b="1" dirty="0" err="1"/>
              <a:t>EditText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/>
              <a:t>	</a:t>
            </a:r>
            <a:r>
              <a:rPr lang="tr-TR" sz="2000" b="1" dirty="0" smtClean="0"/>
              <a:t> ….</a:t>
            </a:r>
          </a:p>
          <a:p>
            <a:r>
              <a:rPr lang="tr-TR" sz="2000" b="1" dirty="0" smtClean="0"/>
              <a:t>        </a:t>
            </a:r>
            <a:r>
              <a:rPr lang="tr-TR" sz="2000" b="1" dirty="0" err="1"/>
              <a:t>android:inputType</a:t>
            </a:r>
            <a:r>
              <a:rPr lang="tr-TR" sz="2000" b="1" dirty="0"/>
              <a:t>="</a:t>
            </a:r>
            <a:r>
              <a:rPr lang="tr-TR" sz="2000" b="1" dirty="0" err="1"/>
              <a:t>number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android:ems</a:t>
            </a:r>
            <a:r>
              <a:rPr lang="tr-TR" sz="2000" b="1" dirty="0"/>
              <a:t>="10"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android:id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/kilo"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android:background</a:t>
            </a:r>
            <a:r>
              <a:rPr lang="tr-TR" sz="2000" b="1" dirty="0"/>
              <a:t>="#d4f6cc" </a:t>
            </a:r>
            <a:r>
              <a:rPr lang="tr-TR" sz="2000" dirty="0"/>
              <a:t>/&gt;</a:t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TextView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 smtClean="0"/>
              <a:t>	…. </a:t>
            </a:r>
          </a:p>
          <a:p>
            <a:r>
              <a:rPr lang="tr-TR" sz="2000" b="1" dirty="0"/>
              <a:t> </a:t>
            </a:r>
            <a:r>
              <a:rPr lang="tr-TR" sz="2000" b="1" dirty="0" smtClean="0"/>
              <a:t>       </a:t>
            </a:r>
            <a:r>
              <a:rPr lang="tr-TR" sz="2000" b="1" dirty="0" err="1"/>
              <a:t>android:text</a:t>
            </a:r>
            <a:r>
              <a:rPr lang="tr-TR" sz="2000" b="1" dirty="0"/>
              <a:t>="</a:t>
            </a:r>
            <a:r>
              <a:rPr lang="tr-TR" sz="2000" b="1" dirty="0" err="1"/>
              <a:t>Cinisyet</a:t>
            </a:r>
            <a:r>
              <a:rPr lang="tr-TR" sz="2000" b="1" dirty="0"/>
              <a:t> (1-Erkek, 2-Kadın):"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android:id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/textView4" </a:t>
            </a:r>
            <a:r>
              <a:rPr lang="tr-TR" sz="2000" dirty="0"/>
              <a:t>/&gt;</a:t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EditText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/>
              <a:t> </a:t>
            </a:r>
            <a:r>
              <a:rPr lang="tr-TR" sz="2000" b="1" dirty="0"/>
              <a:t>….</a:t>
            </a:r>
            <a:r>
              <a:rPr lang="tr-TR" sz="2000" b="1" dirty="0" smtClean="0"/>
              <a:t>       </a:t>
            </a:r>
            <a:r>
              <a:rPr lang="tr-TR" sz="2000" b="1" dirty="0" err="1"/>
              <a:t>android:inputType</a:t>
            </a:r>
            <a:r>
              <a:rPr lang="tr-TR" sz="2000" b="1" dirty="0"/>
              <a:t>="</a:t>
            </a:r>
            <a:r>
              <a:rPr lang="tr-TR" sz="2000" b="1" dirty="0" err="1"/>
              <a:t>numberSigned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android:ems</a:t>
            </a:r>
            <a:r>
              <a:rPr lang="tr-TR" sz="2000" b="1" dirty="0"/>
              <a:t>="10"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android:id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/cinsiyet"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android:layout_gravity</a:t>
            </a:r>
            <a:r>
              <a:rPr lang="tr-TR" sz="2000" b="1" dirty="0"/>
              <a:t>="</a:t>
            </a:r>
            <a:r>
              <a:rPr lang="tr-TR" sz="2000" b="1" dirty="0" err="1"/>
              <a:t>center_horizontal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android:background</a:t>
            </a:r>
            <a:r>
              <a:rPr lang="tr-TR" sz="2000" b="1" dirty="0"/>
              <a:t>="#d4f6cc" </a:t>
            </a:r>
            <a:r>
              <a:rPr lang="tr-TR" sz="2000" dirty="0" smtClean="0"/>
              <a:t>/&gt;</a:t>
            </a:r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10808995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İdeal Kilo Hesabı – Layout Sayfası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539552" y="1268760"/>
            <a:ext cx="8424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    &lt;</a:t>
            </a:r>
            <a:r>
              <a:rPr lang="tr-TR" sz="2000" b="1" dirty="0" err="1"/>
              <a:t>TextView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/>
              <a:t> ….</a:t>
            </a:r>
          </a:p>
          <a:p>
            <a:r>
              <a:rPr lang="tr-TR" sz="2000" b="1" dirty="0" smtClean="0"/>
              <a:t>        </a:t>
            </a:r>
            <a:r>
              <a:rPr lang="tr-TR" sz="2000" b="1" dirty="0" err="1"/>
              <a:t>android:text</a:t>
            </a:r>
            <a:r>
              <a:rPr lang="tr-TR" sz="2000" b="1" dirty="0"/>
              <a:t>="İdeal Kilo :"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android:id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</a:t>
            </a:r>
            <a:r>
              <a:rPr lang="tr-TR" sz="2000" b="1" dirty="0" err="1"/>
              <a:t>ikilo</a:t>
            </a:r>
            <a:r>
              <a:rPr lang="tr-TR" sz="2000" b="1" dirty="0"/>
              <a:t>" </a:t>
            </a:r>
            <a:r>
              <a:rPr lang="tr-TR" sz="2000" dirty="0"/>
              <a:t>/&gt;</a:t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TextView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/>
              <a:t> ….</a:t>
            </a:r>
          </a:p>
          <a:p>
            <a:r>
              <a:rPr lang="tr-TR" sz="2000" b="1" dirty="0" smtClean="0"/>
              <a:t>        </a:t>
            </a:r>
            <a:r>
              <a:rPr lang="tr-TR" sz="2000" b="1" dirty="0" err="1"/>
              <a:t>android:text</a:t>
            </a:r>
            <a:r>
              <a:rPr lang="tr-TR" sz="2000" b="1" dirty="0"/>
              <a:t>="Durum :"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android:id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/durum" </a:t>
            </a:r>
            <a:r>
              <a:rPr lang="tr-TR" sz="2000" dirty="0"/>
              <a:t>/&gt;</a:t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/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android:layout_width</a:t>
            </a:r>
            <a:r>
              <a:rPr lang="tr-TR" sz="2000" b="1" dirty="0"/>
              <a:t>="350dp"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android:layout_height</a:t>
            </a:r>
            <a:r>
              <a:rPr lang="tr-TR" sz="2000" b="1" dirty="0"/>
              <a:t>="</a:t>
            </a:r>
            <a:r>
              <a:rPr lang="tr-TR" sz="2000" b="1" dirty="0" err="1"/>
              <a:t>wrap_content</a:t>
            </a:r>
            <a:r>
              <a:rPr lang="tr-TR" sz="2000" b="1" dirty="0"/>
              <a:t>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android:text</a:t>
            </a:r>
            <a:r>
              <a:rPr lang="tr-TR" sz="2000" b="1" dirty="0"/>
              <a:t>="Hesapla"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android:id</a:t>
            </a:r>
            <a:r>
              <a:rPr lang="tr-TR" sz="2000" b="1" dirty="0"/>
              <a:t>="@+</a:t>
            </a:r>
            <a:r>
              <a:rPr lang="tr-TR" sz="2000" b="1" dirty="0" err="1"/>
              <a:t>id</a:t>
            </a:r>
            <a:r>
              <a:rPr lang="tr-TR" sz="2000" b="1" dirty="0"/>
              <a:t>/hesapla"</a:t>
            </a:r>
            <a:br>
              <a:rPr lang="tr-TR" sz="2000" b="1" dirty="0"/>
            </a:br>
            <a:r>
              <a:rPr lang="tr-TR" sz="2000" b="1" dirty="0"/>
              <a:t>        </a:t>
            </a:r>
            <a:r>
              <a:rPr lang="tr-TR" sz="2000" b="1" dirty="0" err="1"/>
              <a:t>android:background</a:t>
            </a:r>
            <a:r>
              <a:rPr lang="tr-TR" sz="2000" b="1" dirty="0"/>
              <a:t>="#c8e7fb" </a:t>
            </a:r>
            <a:r>
              <a:rPr lang="tr-TR" sz="2000" dirty="0"/>
              <a:t>/&gt;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 err="1"/>
              <a:t>LinearLayout</a:t>
            </a:r>
            <a:r>
              <a:rPr lang="tr-TR" sz="2000" dirty="0"/>
              <a:t>&gt;</a:t>
            </a:r>
            <a:br>
              <a:rPr lang="tr-TR" sz="2000" dirty="0"/>
            </a:br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39040121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İdeal Kilo Hesabı – Activity Sayfası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539552" y="1268760"/>
            <a:ext cx="842493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300" dirty="0" smtClean="0"/>
              <a:t>    </a:t>
            </a:r>
            <a:r>
              <a:rPr lang="tr-TR" sz="2300" b="1" dirty="0" err="1"/>
              <a:t>public</a:t>
            </a:r>
            <a:r>
              <a:rPr lang="tr-TR" sz="2300" b="1" dirty="0"/>
              <a:t> </a:t>
            </a:r>
            <a:r>
              <a:rPr lang="tr-TR" sz="2300" b="1" dirty="0" err="1"/>
              <a:t>class</a:t>
            </a:r>
            <a:r>
              <a:rPr lang="tr-TR" sz="2300" b="1" dirty="0"/>
              <a:t> </a:t>
            </a:r>
            <a:r>
              <a:rPr lang="tr-TR" sz="2300" dirty="0" err="1"/>
              <a:t>Anasayfa</a:t>
            </a:r>
            <a:r>
              <a:rPr lang="tr-TR" sz="2300" dirty="0"/>
              <a:t> </a:t>
            </a:r>
            <a:r>
              <a:rPr lang="tr-TR" sz="2300" b="1" dirty="0" err="1"/>
              <a:t>extends</a:t>
            </a:r>
            <a:r>
              <a:rPr lang="tr-TR" sz="2300" b="1" dirty="0"/>
              <a:t> </a:t>
            </a:r>
            <a:r>
              <a:rPr lang="tr-TR" sz="2300" dirty="0" err="1"/>
              <a:t>AppCompatActivity</a:t>
            </a:r>
            <a:r>
              <a:rPr lang="tr-TR" sz="2300" dirty="0"/>
              <a:t> {</a:t>
            </a:r>
            <a:br>
              <a:rPr lang="tr-TR" sz="2300" dirty="0"/>
            </a:br>
            <a:r>
              <a:rPr lang="tr-TR" sz="2300" dirty="0"/>
              <a:t>    </a:t>
            </a:r>
            <a:r>
              <a:rPr lang="tr-TR" sz="2300" dirty="0" err="1"/>
              <a:t>EditText</a:t>
            </a:r>
            <a:r>
              <a:rPr lang="tr-TR" sz="2300" dirty="0"/>
              <a:t> </a:t>
            </a:r>
            <a:r>
              <a:rPr lang="tr-TR" sz="2300" b="1" dirty="0" err="1"/>
              <a:t>boys</a:t>
            </a:r>
            <a:r>
              <a:rPr lang="tr-TR" sz="2300" dirty="0" err="1"/>
              <a:t>,</a:t>
            </a:r>
            <a:r>
              <a:rPr lang="tr-TR" sz="2300" b="1" dirty="0" err="1"/>
              <a:t>yass</a:t>
            </a:r>
            <a:r>
              <a:rPr lang="tr-TR" sz="2300" dirty="0" err="1"/>
              <a:t>,</a:t>
            </a:r>
            <a:r>
              <a:rPr lang="tr-TR" sz="2300" b="1" dirty="0" err="1"/>
              <a:t>kilos</a:t>
            </a:r>
            <a:r>
              <a:rPr lang="tr-TR" sz="2300" dirty="0" err="1"/>
              <a:t>,</a:t>
            </a:r>
            <a:r>
              <a:rPr lang="tr-TR" sz="2300" b="1" dirty="0" err="1"/>
              <a:t>cinsiyets</a:t>
            </a:r>
            <a:r>
              <a:rPr lang="tr-TR" sz="2300" dirty="0"/>
              <a:t>;</a:t>
            </a:r>
            <a:br>
              <a:rPr lang="tr-TR" sz="2300" dirty="0"/>
            </a:br>
            <a:r>
              <a:rPr lang="tr-TR" sz="2300" dirty="0"/>
              <a:t>    </a:t>
            </a:r>
            <a:r>
              <a:rPr lang="tr-TR" sz="2300" dirty="0" err="1"/>
              <a:t>TextView</a:t>
            </a:r>
            <a:r>
              <a:rPr lang="tr-TR" sz="2300" dirty="0"/>
              <a:t> </a:t>
            </a:r>
            <a:r>
              <a:rPr lang="tr-TR" sz="2300" b="1" dirty="0" err="1"/>
              <a:t>ikilos</a:t>
            </a:r>
            <a:r>
              <a:rPr lang="tr-TR" sz="2300" dirty="0" err="1"/>
              <a:t>,</a:t>
            </a:r>
            <a:r>
              <a:rPr lang="tr-TR" sz="2300" b="1" dirty="0" err="1"/>
              <a:t>durums</a:t>
            </a:r>
            <a:r>
              <a:rPr lang="tr-TR" sz="2300" dirty="0"/>
              <a:t>;</a:t>
            </a:r>
            <a:br>
              <a:rPr lang="tr-TR" sz="2300" dirty="0"/>
            </a:br>
            <a:r>
              <a:rPr lang="tr-TR" sz="2300" dirty="0"/>
              <a:t>    </a:t>
            </a:r>
            <a:r>
              <a:rPr lang="tr-TR" sz="2300" dirty="0" err="1"/>
              <a:t>Button</a:t>
            </a:r>
            <a:r>
              <a:rPr lang="tr-TR" sz="2300" dirty="0"/>
              <a:t> </a:t>
            </a:r>
            <a:r>
              <a:rPr lang="tr-TR" sz="2300" b="1" dirty="0"/>
              <a:t>hesapla</a:t>
            </a:r>
            <a:r>
              <a:rPr lang="tr-TR" sz="2300" dirty="0"/>
              <a:t>;</a:t>
            </a:r>
            <a:br>
              <a:rPr lang="tr-TR" sz="2300" dirty="0"/>
            </a:br>
            <a:r>
              <a:rPr lang="tr-TR" sz="2300" dirty="0"/>
              <a:t>    </a:t>
            </a:r>
            <a:r>
              <a:rPr lang="tr-TR" sz="2300" dirty="0"/>
              <a:t>@</a:t>
            </a:r>
            <a:r>
              <a:rPr lang="tr-TR" sz="2300" dirty="0" err="1"/>
              <a:t>Override</a:t>
            </a:r>
            <a:r>
              <a:rPr lang="tr-TR" sz="2300" dirty="0"/>
              <a:t/>
            </a:r>
            <a:br>
              <a:rPr lang="tr-TR" sz="2300" dirty="0"/>
            </a:br>
            <a:r>
              <a:rPr lang="tr-TR" sz="2300" dirty="0"/>
              <a:t>    </a:t>
            </a:r>
            <a:r>
              <a:rPr lang="tr-TR" sz="2300" b="1" dirty="0" err="1"/>
              <a:t>protected</a:t>
            </a:r>
            <a:r>
              <a:rPr lang="tr-TR" sz="2300" b="1" dirty="0"/>
              <a:t> </a:t>
            </a:r>
            <a:r>
              <a:rPr lang="tr-TR" sz="2300" b="1" dirty="0" err="1"/>
              <a:t>void</a:t>
            </a:r>
            <a:r>
              <a:rPr lang="tr-TR" sz="2300" b="1" dirty="0"/>
              <a:t> </a:t>
            </a:r>
            <a:r>
              <a:rPr lang="tr-TR" sz="2300" dirty="0" err="1"/>
              <a:t>onCreate</a:t>
            </a:r>
            <a:r>
              <a:rPr lang="tr-TR" sz="2300" dirty="0"/>
              <a:t>(Bundle </a:t>
            </a:r>
            <a:r>
              <a:rPr lang="tr-TR" sz="2300" dirty="0" err="1"/>
              <a:t>savedInstanceState</a:t>
            </a:r>
            <a:r>
              <a:rPr lang="tr-TR" sz="2300" dirty="0"/>
              <a:t>) {</a:t>
            </a:r>
            <a:br>
              <a:rPr lang="tr-TR" sz="2300" dirty="0"/>
            </a:br>
            <a:r>
              <a:rPr lang="tr-TR" sz="2300" dirty="0"/>
              <a:t>        </a:t>
            </a:r>
            <a:r>
              <a:rPr lang="tr-TR" sz="2300" b="1" dirty="0" err="1"/>
              <a:t>super</a:t>
            </a:r>
            <a:r>
              <a:rPr lang="tr-TR" sz="2300" dirty="0" err="1"/>
              <a:t>.onCreate</a:t>
            </a:r>
            <a:r>
              <a:rPr lang="tr-TR" sz="2300" dirty="0"/>
              <a:t>(</a:t>
            </a:r>
            <a:r>
              <a:rPr lang="tr-TR" sz="2300" dirty="0" err="1"/>
              <a:t>savedInstanceState</a:t>
            </a:r>
            <a:r>
              <a:rPr lang="tr-TR" sz="2300" dirty="0"/>
              <a:t>);</a:t>
            </a:r>
            <a:br>
              <a:rPr lang="tr-TR" sz="2300" dirty="0"/>
            </a:br>
            <a:r>
              <a:rPr lang="tr-TR" sz="2300" dirty="0"/>
              <a:t>        </a:t>
            </a:r>
            <a:r>
              <a:rPr lang="tr-TR" sz="2300" dirty="0" err="1"/>
              <a:t>setContentView</a:t>
            </a:r>
            <a:r>
              <a:rPr lang="tr-TR" sz="2300" dirty="0"/>
              <a:t>(</a:t>
            </a:r>
            <a:r>
              <a:rPr lang="tr-TR" sz="2300" dirty="0" err="1"/>
              <a:t>R.layout.</a:t>
            </a:r>
            <a:r>
              <a:rPr lang="tr-TR" sz="2300" b="1" i="1" dirty="0" err="1"/>
              <a:t>activity_anasayfa</a:t>
            </a:r>
            <a:r>
              <a:rPr lang="tr-TR" sz="2300" dirty="0"/>
              <a:t>);</a:t>
            </a:r>
            <a:br>
              <a:rPr lang="tr-TR" sz="2300" dirty="0"/>
            </a:br>
            <a:r>
              <a:rPr lang="tr-TR" sz="2300" dirty="0"/>
              <a:t>        </a:t>
            </a:r>
            <a:r>
              <a:rPr lang="tr-TR" sz="2300" b="1" dirty="0" err="1"/>
              <a:t>boys</a:t>
            </a:r>
            <a:r>
              <a:rPr lang="tr-TR" sz="2300" dirty="0"/>
              <a:t>=(</a:t>
            </a:r>
            <a:r>
              <a:rPr lang="tr-TR" sz="2300" dirty="0" err="1"/>
              <a:t>EditText</a:t>
            </a:r>
            <a:r>
              <a:rPr lang="tr-TR" sz="2300" dirty="0"/>
              <a:t>)</a:t>
            </a:r>
            <a:r>
              <a:rPr lang="tr-TR" sz="2300" dirty="0" err="1"/>
              <a:t>findViewById</a:t>
            </a:r>
            <a:r>
              <a:rPr lang="tr-TR" sz="2300" dirty="0"/>
              <a:t>(</a:t>
            </a:r>
            <a:r>
              <a:rPr lang="tr-TR" sz="2300" dirty="0" err="1"/>
              <a:t>R.id.</a:t>
            </a:r>
            <a:r>
              <a:rPr lang="tr-TR" sz="2300" b="1" i="1" dirty="0" err="1"/>
              <a:t>boy</a:t>
            </a:r>
            <a:r>
              <a:rPr lang="tr-TR" sz="2300" dirty="0"/>
              <a:t>);</a:t>
            </a:r>
            <a:br>
              <a:rPr lang="tr-TR" sz="2300" dirty="0"/>
            </a:br>
            <a:r>
              <a:rPr lang="tr-TR" sz="2300" dirty="0"/>
              <a:t>        </a:t>
            </a:r>
            <a:r>
              <a:rPr lang="tr-TR" sz="2300" b="1" dirty="0" err="1"/>
              <a:t>yass</a:t>
            </a:r>
            <a:r>
              <a:rPr lang="tr-TR" sz="2300" dirty="0"/>
              <a:t>=(</a:t>
            </a:r>
            <a:r>
              <a:rPr lang="tr-TR" sz="2300" dirty="0" err="1"/>
              <a:t>EditText</a:t>
            </a:r>
            <a:r>
              <a:rPr lang="tr-TR" sz="2300" dirty="0"/>
              <a:t>)</a:t>
            </a:r>
            <a:r>
              <a:rPr lang="tr-TR" sz="2300" dirty="0" err="1"/>
              <a:t>findViewById</a:t>
            </a:r>
            <a:r>
              <a:rPr lang="tr-TR" sz="2300" dirty="0"/>
              <a:t>(</a:t>
            </a:r>
            <a:r>
              <a:rPr lang="tr-TR" sz="2300" dirty="0" err="1"/>
              <a:t>R.id.</a:t>
            </a:r>
            <a:r>
              <a:rPr lang="tr-TR" sz="2300" b="1" i="1" dirty="0" err="1"/>
              <a:t>yas</a:t>
            </a:r>
            <a:r>
              <a:rPr lang="tr-TR" sz="2300" dirty="0"/>
              <a:t>);</a:t>
            </a:r>
            <a:br>
              <a:rPr lang="tr-TR" sz="2300" dirty="0"/>
            </a:br>
            <a:r>
              <a:rPr lang="tr-TR" sz="2300" dirty="0"/>
              <a:t>        </a:t>
            </a:r>
            <a:r>
              <a:rPr lang="tr-TR" sz="2300" b="1" dirty="0" err="1"/>
              <a:t>kilos</a:t>
            </a:r>
            <a:r>
              <a:rPr lang="tr-TR" sz="2300" dirty="0"/>
              <a:t>=(</a:t>
            </a:r>
            <a:r>
              <a:rPr lang="tr-TR" sz="2300" dirty="0" err="1"/>
              <a:t>EditText</a:t>
            </a:r>
            <a:r>
              <a:rPr lang="tr-TR" sz="2300" dirty="0"/>
              <a:t>)</a:t>
            </a:r>
            <a:r>
              <a:rPr lang="tr-TR" sz="2300" dirty="0" err="1"/>
              <a:t>findViewById</a:t>
            </a:r>
            <a:r>
              <a:rPr lang="tr-TR" sz="2300" dirty="0"/>
              <a:t>(</a:t>
            </a:r>
            <a:r>
              <a:rPr lang="tr-TR" sz="2300" dirty="0" err="1"/>
              <a:t>R.id.</a:t>
            </a:r>
            <a:r>
              <a:rPr lang="tr-TR" sz="2300" b="1" i="1" dirty="0" err="1"/>
              <a:t>kilo</a:t>
            </a:r>
            <a:r>
              <a:rPr lang="tr-TR" sz="2300" dirty="0"/>
              <a:t>);</a:t>
            </a:r>
            <a:br>
              <a:rPr lang="tr-TR" sz="2300" dirty="0"/>
            </a:br>
            <a:r>
              <a:rPr lang="tr-TR" sz="2300" dirty="0"/>
              <a:t>        </a:t>
            </a:r>
            <a:r>
              <a:rPr lang="tr-TR" sz="2300" b="1" dirty="0" err="1"/>
              <a:t>cinsiyets</a:t>
            </a:r>
            <a:r>
              <a:rPr lang="tr-TR" sz="2300" dirty="0"/>
              <a:t>=(</a:t>
            </a:r>
            <a:r>
              <a:rPr lang="tr-TR" sz="2300" dirty="0" err="1"/>
              <a:t>EditText</a:t>
            </a:r>
            <a:r>
              <a:rPr lang="tr-TR" sz="2300" dirty="0"/>
              <a:t>)</a:t>
            </a:r>
            <a:r>
              <a:rPr lang="tr-TR" sz="2300" dirty="0" err="1"/>
              <a:t>findViewById</a:t>
            </a:r>
            <a:r>
              <a:rPr lang="tr-TR" sz="2300" dirty="0"/>
              <a:t>(</a:t>
            </a:r>
            <a:r>
              <a:rPr lang="tr-TR" sz="2300" dirty="0" err="1"/>
              <a:t>R.id.</a:t>
            </a:r>
            <a:r>
              <a:rPr lang="tr-TR" sz="2300" b="1" i="1" dirty="0" err="1"/>
              <a:t>cinsiyet</a:t>
            </a:r>
            <a:r>
              <a:rPr lang="tr-TR" sz="2300" dirty="0"/>
              <a:t>);</a:t>
            </a:r>
            <a:br>
              <a:rPr lang="tr-TR" sz="2300" dirty="0"/>
            </a:br>
            <a:r>
              <a:rPr lang="tr-TR" sz="2300" dirty="0"/>
              <a:t>        </a:t>
            </a:r>
            <a:r>
              <a:rPr lang="tr-TR" sz="2300" b="1" dirty="0" err="1"/>
              <a:t>ikilos</a:t>
            </a:r>
            <a:r>
              <a:rPr lang="tr-TR" sz="2300" dirty="0"/>
              <a:t>=(</a:t>
            </a:r>
            <a:r>
              <a:rPr lang="tr-TR" sz="2300" dirty="0" err="1"/>
              <a:t>TextView</a:t>
            </a:r>
            <a:r>
              <a:rPr lang="tr-TR" sz="2300" dirty="0"/>
              <a:t>)</a:t>
            </a:r>
            <a:r>
              <a:rPr lang="tr-TR" sz="2300" dirty="0" err="1"/>
              <a:t>findViewById</a:t>
            </a:r>
            <a:r>
              <a:rPr lang="tr-TR" sz="2300" dirty="0"/>
              <a:t>(</a:t>
            </a:r>
            <a:r>
              <a:rPr lang="tr-TR" sz="2300" dirty="0" err="1"/>
              <a:t>R.id.</a:t>
            </a:r>
            <a:r>
              <a:rPr lang="tr-TR" sz="2300" b="1" i="1" dirty="0" err="1"/>
              <a:t>ikilo</a:t>
            </a:r>
            <a:r>
              <a:rPr lang="tr-TR" sz="2300" dirty="0"/>
              <a:t>);</a:t>
            </a:r>
            <a:br>
              <a:rPr lang="tr-TR" sz="2300" dirty="0"/>
            </a:br>
            <a:r>
              <a:rPr lang="tr-TR" sz="2300" dirty="0"/>
              <a:t>        </a:t>
            </a:r>
            <a:r>
              <a:rPr lang="tr-TR" sz="2300" b="1" dirty="0" err="1"/>
              <a:t>durums</a:t>
            </a:r>
            <a:r>
              <a:rPr lang="tr-TR" sz="2300" dirty="0"/>
              <a:t>=(</a:t>
            </a:r>
            <a:r>
              <a:rPr lang="tr-TR" sz="2300" dirty="0" err="1"/>
              <a:t>TextView</a:t>
            </a:r>
            <a:r>
              <a:rPr lang="tr-TR" sz="2300" dirty="0"/>
              <a:t>)</a:t>
            </a:r>
            <a:r>
              <a:rPr lang="tr-TR" sz="2300" dirty="0" err="1"/>
              <a:t>findViewById</a:t>
            </a:r>
            <a:r>
              <a:rPr lang="tr-TR" sz="2300" dirty="0"/>
              <a:t>(</a:t>
            </a:r>
            <a:r>
              <a:rPr lang="tr-TR" sz="2300" dirty="0" err="1"/>
              <a:t>R.id.</a:t>
            </a:r>
            <a:r>
              <a:rPr lang="tr-TR" sz="2300" b="1" i="1" dirty="0" err="1"/>
              <a:t>durum</a:t>
            </a:r>
            <a:r>
              <a:rPr lang="tr-TR" sz="2300" dirty="0"/>
              <a:t>);</a:t>
            </a:r>
            <a:br>
              <a:rPr lang="tr-TR" sz="2300" dirty="0"/>
            </a:br>
            <a:r>
              <a:rPr lang="tr-TR" sz="2300" dirty="0"/>
              <a:t>        </a:t>
            </a:r>
            <a:r>
              <a:rPr lang="tr-TR" sz="2300" b="1" dirty="0"/>
              <a:t>hesapla</a:t>
            </a:r>
            <a:r>
              <a:rPr lang="tr-TR" sz="2300" dirty="0"/>
              <a:t>=(</a:t>
            </a:r>
            <a:r>
              <a:rPr lang="tr-TR" sz="2300" dirty="0" err="1"/>
              <a:t>Button</a:t>
            </a:r>
            <a:r>
              <a:rPr lang="tr-TR" sz="2300" dirty="0"/>
              <a:t>)</a:t>
            </a:r>
            <a:r>
              <a:rPr lang="tr-TR" sz="2300" dirty="0" err="1"/>
              <a:t>findViewById</a:t>
            </a:r>
            <a:r>
              <a:rPr lang="tr-TR" sz="2300" dirty="0"/>
              <a:t>(</a:t>
            </a:r>
            <a:r>
              <a:rPr lang="tr-TR" sz="2300" dirty="0" err="1"/>
              <a:t>R.id.</a:t>
            </a:r>
            <a:r>
              <a:rPr lang="tr-TR" sz="2300" b="1" i="1" dirty="0" err="1"/>
              <a:t>hesapla</a:t>
            </a:r>
            <a:r>
              <a:rPr lang="tr-TR" sz="2300" dirty="0" smtClean="0"/>
              <a:t>);</a:t>
            </a:r>
            <a:endParaRPr lang="tr-TR" sz="2300" dirty="0" smtClean="0"/>
          </a:p>
        </p:txBody>
      </p:sp>
    </p:spTree>
    <p:extLst>
      <p:ext uri="{BB962C8B-B14F-4D97-AF65-F5344CB8AC3E}">
        <p14:creationId xmlns:p14="http://schemas.microsoft.com/office/powerpoint/2010/main" val="1995303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İdeal Kilo Hesabı – Activity Sayfası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539552" y="980728"/>
            <a:ext cx="842493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 smtClean="0"/>
              <a:t>    </a:t>
            </a:r>
            <a:r>
              <a:rPr lang="tr-TR" sz="2200" b="1" dirty="0" err="1" smtClean="0"/>
              <a:t>hesapla</a:t>
            </a:r>
            <a:r>
              <a:rPr lang="tr-TR" sz="2200" dirty="0" err="1" smtClean="0"/>
              <a:t>.setOnClickListener</a:t>
            </a:r>
            <a:r>
              <a:rPr lang="tr-TR" sz="2200" dirty="0" smtClean="0"/>
              <a:t>(</a:t>
            </a:r>
            <a:r>
              <a:rPr lang="tr-TR" sz="2200" b="1" dirty="0" err="1" smtClean="0"/>
              <a:t>new</a:t>
            </a:r>
            <a:r>
              <a:rPr lang="tr-TR" sz="2200" b="1" dirty="0" smtClean="0"/>
              <a:t> </a:t>
            </a:r>
            <a:r>
              <a:rPr lang="tr-TR" sz="2200" dirty="0" err="1"/>
              <a:t>View.OnClickListener</a:t>
            </a:r>
            <a:r>
              <a:rPr lang="tr-TR" sz="2200" dirty="0"/>
              <a:t>() {</a:t>
            </a:r>
            <a:br>
              <a:rPr lang="tr-TR" sz="2200" dirty="0"/>
            </a:br>
            <a:r>
              <a:rPr lang="tr-TR" sz="2200" dirty="0"/>
              <a:t>            </a:t>
            </a:r>
            <a:r>
              <a:rPr lang="tr-TR" sz="2200" dirty="0"/>
              <a:t>@</a:t>
            </a:r>
            <a:r>
              <a:rPr lang="tr-TR" sz="2200" dirty="0" err="1"/>
              <a:t>Override</a:t>
            </a:r>
            <a:r>
              <a:rPr lang="tr-TR" sz="2200" dirty="0"/>
              <a:t/>
            </a:r>
            <a:br>
              <a:rPr lang="tr-TR" sz="2200" dirty="0"/>
            </a:br>
            <a:r>
              <a:rPr lang="tr-TR" sz="2200" dirty="0"/>
              <a:t>            </a:t>
            </a:r>
            <a:r>
              <a:rPr lang="tr-TR" sz="2200" b="1" dirty="0" err="1"/>
              <a:t>public</a:t>
            </a:r>
            <a:r>
              <a:rPr lang="tr-TR" sz="2200" b="1" dirty="0"/>
              <a:t> </a:t>
            </a:r>
            <a:r>
              <a:rPr lang="tr-TR" sz="2200" b="1" dirty="0" err="1"/>
              <a:t>void</a:t>
            </a:r>
            <a:r>
              <a:rPr lang="tr-TR" sz="2200" b="1" dirty="0"/>
              <a:t> </a:t>
            </a:r>
            <a:r>
              <a:rPr lang="tr-TR" sz="2200" dirty="0" err="1"/>
              <a:t>onClick</a:t>
            </a:r>
            <a:r>
              <a:rPr lang="tr-TR" sz="2200" dirty="0"/>
              <a:t>(</a:t>
            </a:r>
            <a:r>
              <a:rPr lang="tr-TR" sz="2200" dirty="0" err="1"/>
              <a:t>View</a:t>
            </a:r>
            <a:r>
              <a:rPr lang="tr-TR" sz="2200" dirty="0"/>
              <a:t> v) {</a:t>
            </a:r>
            <a:br>
              <a:rPr lang="tr-TR" sz="2200" dirty="0"/>
            </a:br>
            <a:r>
              <a:rPr lang="tr-TR" sz="2200" dirty="0"/>
              <a:t>                </a:t>
            </a:r>
            <a:r>
              <a:rPr lang="tr-TR" sz="2200" b="1" dirty="0" err="1"/>
              <a:t>int</a:t>
            </a:r>
            <a:r>
              <a:rPr lang="tr-TR" sz="2200" b="1" dirty="0"/>
              <a:t> </a:t>
            </a:r>
            <a:r>
              <a:rPr lang="tr-TR" sz="2200" dirty="0" err="1"/>
              <a:t>boy,yas,kilo,cinsiyet</a:t>
            </a:r>
            <a:r>
              <a:rPr lang="tr-TR" sz="2200" dirty="0"/>
              <a:t>;</a:t>
            </a:r>
            <a:br>
              <a:rPr lang="tr-TR" sz="2200" dirty="0"/>
            </a:br>
            <a:r>
              <a:rPr lang="tr-TR" sz="2200" dirty="0"/>
              <a:t>                boy=</a:t>
            </a:r>
            <a:r>
              <a:rPr lang="tr-TR" sz="2200" dirty="0" err="1"/>
              <a:t>Integer.</a:t>
            </a:r>
            <a:r>
              <a:rPr lang="tr-TR" sz="2200" i="1" dirty="0" err="1"/>
              <a:t>parseInt</a:t>
            </a:r>
            <a:r>
              <a:rPr lang="tr-TR" sz="2200" dirty="0"/>
              <a:t>(</a:t>
            </a:r>
            <a:r>
              <a:rPr lang="tr-TR" sz="2200" b="1" dirty="0" err="1"/>
              <a:t>boys</a:t>
            </a:r>
            <a:r>
              <a:rPr lang="tr-TR" sz="2200" dirty="0" err="1"/>
              <a:t>.getText</a:t>
            </a:r>
            <a:r>
              <a:rPr lang="tr-TR" sz="2200" dirty="0"/>
              <a:t>().</a:t>
            </a:r>
            <a:r>
              <a:rPr lang="tr-TR" sz="2200" dirty="0" err="1"/>
              <a:t>toString</a:t>
            </a:r>
            <a:r>
              <a:rPr lang="tr-TR" sz="2200" dirty="0"/>
              <a:t>());</a:t>
            </a:r>
            <a:br>
              <a:rPr lang="tr-TR" sz="2200" dirty="0"/>
            </a:br>
            <a:r>
              <a:rPr lang="tr-TR" sz="2200" dirty="0"/>
              <a:t>                yas=</a:t>
            </a:r>
            <a:r>
              <a:rPr lang="tr-TR" sz="2200" dirty="0" err="1"/>
              <a:t>Integer.</a:t>
            </a:r>
            <a:r>
              <a:rPr lang="tr-TR" sz="2200" i="1" dirty="0" err="1"/>
              <a:t>parseInt</a:t>
            </a:r>
            <a:r>
              <a:rPr lang="tr-TR" sz="2200" dirty="0"/>
              <a:t>(</a:t>
            </a:r>
            <a:r>
              <a:rPr lang="tr-TR" sz="2200" b="1" dirty="0" err="1"/>
              <a:t>yass</a:t>
            </a:r>
            <a:r>
              <a:rPr lang="tr-TR" sz="2200" dirty="0" err="1"/>
              <a:t>.getText</a:t>
            </a:r>
            <a:r>
              <a:rPr lang="tr-TR" sz="2200" dirty="0"/>
              <a:t>().</a:t>
            </a:r>
            <a:r>
              <a:rPr lang="tr-TR" sz="2200" dirty="0" err="1"/>
              <a:t>toString</a:t>
            </a:r>
            <a:r>
              <a:rPr lang="tr-TR" sz="2200" dirty="0"/>
              <a:t>());</a:t>
            </a:r>
            <a:br>
              <a:rPr lang="tr-TR" sz="2200" dirty="0"/>
            </a:br>
            <a:r>
              <a:rPr lang="tr-TR" sz="2200" dirty="0"/>
              <a:t>                kilo=</a:t>
            </a:r>
            <a:r>
              <a:rPr lang="tr-TR" sz="2200" dirty="0" err="1"/>
              <a:t>Integer.</a:t>
            </a:r>
            <a:r>
              <a:rPr lang="tr-TR" sz="2200" i="1" dirty="0" err="1"/>
              <a:t>parseInt</a:t>
            </a:r>
            <a:r>
              <a:rPr lang="tr-TR" sz="2200" dirty="0"/>
              <a:t>(</a:t>
            </a:r>
            <a:r>
              <a:rPr lang="tr-TR" sz="2200" b="1" dirty="0" err="1"/>
              <a:t>kilos</a:t>
            </a:r>
            <a:r>
              <a:rPr lang="tr-TR" sz="2200" dirty="0" err="1"/>
              <a:t>.getText</a:t>
            </a:r>
            <a:r>
              <a:rPr lang="tr-TR" sz="2200" dirty="0"/>
              <a:t>().</a:t>
            </a:r>
            <a:r>
              <a:rPr lang="tr-TR" sz="2200" dirty="0" err="1"/>
              <a:t>toString</a:t>
            </a:r>
            <a:r>
              <a:rPr lang="tr-TR" sz="2200" dirty="0"/>
              <a:t>());</a:t>
            </a:r>
            <a:br>
              <a:rPr lang="tr-TR" sz="2200" dirty="0"/>
            </a:br>
            <a:r>
              <a:rPr lang="tr-TR" sz="2200" dirty="0"/>
              <a:t>                cinsiyet=</a:t>
            </a:r>
            <a:r>
              <a:rPr lang="tr-TR" sz="2200" dirty="0" err="1"/>
              <a:t>Integer.</a:t>
            </a:r>
            <a:r>
              <a:rPr lang="tr-TR" sz="2200" i="1" dirty="0" err="1"/>
              <a:t>parseInt</a:t>
            </a:r>
            <a:r>
              <a:rPr lang="tr-TR" sz="2200" dirty="0"/>
              <a:t>(</a:t>
            </a:r>
            <a:r>
              <a:rPr lang="tr-TR" sz="2200" b="1" dirty="0" err="1"/>
              <a:t>cinsiyets</a:t>
            </a:r>
            <a:r>
              <a:rPr lang="tr-TR" sz="2200" dirty="0" err="1"/>
              <a:t>.getText</a:t>
            </a:r>
            <a:r>
              <a:rPr lang="tr-TR" sz="2200" dirty="0"/>
              <a:t>().</a:t>
            </a:r>
            <a:r>
              <a:rPr lang="tr-TR" sz="2200" dirty="0" err="1"/>
              <a:t>toString</a:t>
            </a:r>
            <a:r>
              <a:rPr lang="tr-TR" sz="2200" dirty="0"/>
              <a:t>());</a:t>
            </a:r>
            <a:br>
              <a:rPr lang="tr-TR" sz="2200" dirty="0"/>
            </a:br>
            <a:r>
              <a:rPr lang="tr-TR" sz="2200" dirty="0"/>
              <a:t>                </a:t>
            </a:r>
            <a:r>
              <a:rPr lang="tr-TR" sz="2200" b="1" dirty="0" err="1"/>
              <a:t>double</a:t>
            </a:r>
            <a:r>
              <a:rPr lang="tr-TR" sz="2200" b="1" dirty="0"/>
              <a:t> </a:t>
            </a:r>
            <a:r>
              <a:rPr lang="tr-TR" sz="2200" dirty="0" err="1"/>
              <a:t>ikilo</a:t>
            </a:r>
            <a:r>
              <a:rPr lang="tr-TR" sz="2200" dirty="0"/>
              <a:t>=</a:t>
            </a:r>
            <a:r>
              <a:rPr lang="tr-TR" sz="2200" dirty="0"/>
              <a:t>0</a:t>
            </a:r>
            <a:r>
              <a:rPr lang="tr-TR" sz="2200" dirty="0"/>
              <a:t>;</a:t>
            </a:r>
            <a:br>
              <a:rPr lang="tr-TR" sz="2200" dirty="0"/>
            </a:br>
            <a:r>
              <a:rPr lang="tr-TR" sz="2200" dirty="0"/>
              <a:t>                </a:t>
            </a:r>
            <a:r>
              <a:rPr lang="tr-TR" sz="2200" b="1" dirty="0" err="1"/>
              <a:t>if</a:t>
            </a:r>
            <a:r>
              <a:rPr lang="tr-TR" sz="2200" dirty="0"/>
              <a:t>(cinsiyet==</a:t>
            </a:r>
            <a:r>
              <a:rPr lang="tr-TR" sz="2200" dirty="0"/>
              <a:t>1</a:t>
            </a:r>
            <a:r>
              <a:rPr lang="tr-TR" sz="2200" dirty="0"/>
              <a:t>) </a:t>
            </a:r>
            <a:r>
              <a:rPr lang="tr-TR" sz="2200" dirty="0" err="1"/>
              <a:t>ikilo</a:t>
            </a:r>
            <a:r>
              <a:rPr lang="tr-TR" sz="2200" dirty="0"/>
              <a:t>=(boy-</a:t>
            </a:r>
            <a:r>
              <a:rPr lang="tr-TR" sz="2200" dirty="0"/>
              <a:t>100</a:t>
            </a:r>
            <a:r>
              <a:rPr lang="tr-TR" sz="2200" dirty="0"/>
              <a:t>)*</a:t>
            </a:r>
            <a:r>
              <a:rPr lang="tr-TR" sz="2200" dirty="0"/>
              <a:t>0.9</a:t>
            </a:r>
            <a:r>
              <a:rPr lang="tr-TR" sz="2200" dirty="0"/>
              <a:t>+(yas/</a:t>
            </a:r>
            <a:r>
              <a:rPr lang="tr-TR" sz="2200" dirty="0"/>
              <a:t>10.0</a:t>
            </a:r>
            <a:r>
              <a:rPr lang="tr-TR" sz="2200" dirty="0"/>
              <a:t>);</a:t>
            </a:r>
            <a:br>
              <a:rPr lang="tr-TR" sz="2200" dirty="0"/>
            </a:br>
            <a:r>
              <a:rPr lang="tr-TR" sz="2200" dirty="0"/>
              <a:t>                </a:t>
            </a:r>
            <a:r>
              <a:rPr lang="tr-TR" sz="2200" b="1" dirty="0"/>
              <a:t>else </a:t>
            </a:r>
            <a:r>
              <a:rPr lang="tr-TR" sz="2200" b="1" dirty="0" err="1"/>
              <a:t>if</a:t>
            </a:r>
            <a:r>
              <a:rPr lang="tr-TR" sz="2200" dirty="0"/>
              <a:t>(cinsiyet==</a:t>
            </a:r>
            <a:r>
              <a:rPr lang="tr-TR" sz="2200" dirty="0"/>
              <a:t>2</a:t>
            </a:r>
            <a:r>
              <a:rPr lang="tr-TR" sz="2200" dirty="0"/>
              <a:t>) </a:t>
            </a:r>
            <a:r>
              <a:rPr lang="tr-TR" sz="2200" dirty="0" err="1"/>
              <a:t>ikilo</a:t>
            </a:r>
            <a:r>
              <a:rPr lang="tr-TR" sz="2200" dirty="0"/>
              <a:t>=(boy-</a:t>
            </a:r>
            <a:r>
              <a:rPr lang="tr-TR" sz="2200" dirty="0"/>
              <a:t>100</a:t>
            </a:r>
            <a:r>
              <a:rPr lang="tr-TR" sz="2200" dirty="0"/>
              <a:t>)*</a:t>
            </a:r>
            <a:r>
              <a:rPr lang="tr-TR" sz="2200" dirty="0"/>
              <a:t>0.8</a:t>
            </a:r>
            <a:r>
              <a:rPr lang="tr-TR" sz="2200" dirty="0"/>
              <a:t>+(yas/</a:t>
            </a:r>
            <a:r>
              <a:rPr lang="tr-TR" sz="2200" dirty="0"/>
              <a:t>10.0</a:t>
            </a:r>
            <a:r>
              <a:rPr lang="tr-TR" sz="2200" dirty="0"/>
              <a:t>);</a:t>
            </a:r>
            <a:br>
              <a:rPr lang="tr-TR" sz="2200" dirty="0"/>
            </a:br>
            <a:r>
              <a:rPr lang="tr-TR" sz="2200" dirty="0"/>
              <a:t>                </a:t>
            </a:r>
            <a:r>
              <a:rPr lang="tr-TR" sz="2200" b="1" dirty="0" err="1"/>
              <a:t>ikilos</a:t>
            </a:r>
            <a:r>
              <a:rPr lang="tr-TR" sz="2200" dirty="0" err="1"/>
              <a:t>.setText</a:t>
            </a:r>
            <a:r>
              <a:rPr lang="tr-TR" sz="2200" dirty="0"/>
              <a:t>(</a:t>
            </a:r>
            <a:r>
              <a:rPr lang="tr-TR" sz="2200" b="1" dirty="0"/>
              <a:t>"İdeal Kilo :"</a:t>
            </a:r>
            <a:r>
              <a:rPr lang="tr-TR" sz="2200" dirty="0"/>
              <a:t>+</a:t>
            </a:r>
            <a:r>
              <a:rPr lang="tr-TR" sz="2200" dirty="0" err="1"/>
              <a:t>ikilo</a:t>
            </a:r>
            <a:r>
              <a:rPr lang="tr-TR" sz="2200" dirty="0"/>
              <a:t>);</a:t>
            </a:r>
            <a:br>
              <a:rPr lang="tr-TR" sz="2200" dirty="0"/>
            </a:br>
            <a:r>
              <a:rPr lang="tr-TR" sz="2200" dirty="0"/>
              <a:t>                </a:t>
            </a:r>
            <a:r>
              <a:rPr lang="tr-TR" sz="2200" b="1" dirty="0" err="1"/>
              <a:t>long</a:t>
            </a:r>
            <a:r>
              <a:rPr lang="tr-TR" sz="2200" b="1" dirty="0"/>
              <a:t> </a:t>
            </a:r>
            <a:r>
              <a:rPr lang="tr-TR" sz="2200" dirty="0"/>
              <a:t>fark=</a:t>
            </a:r>
            <a:r>
              <a:rPr lang="tr-TR" sz="2200" dirty="0" err="1"/>
              <a:t>Math.</a:t>
            </a:r>
            <a:r>
              <a:rPr lang="tr-TR" sz="2200" i="1" dirty="0" err="1"/>
              <a:t>round</a:t>
            </a:r>
            <a:r>
              <a:rPr lang="tr-TR" sz="2200" dirty="0"/>
              <a:t>(</a:t>
            </a:r>
            <a:r>
              <a:rPr lang="tr-TR" sz="2200" dirty="0" err="1"/>
              <a:t>ikilo</a:t>
            </a:r>
            <a:r>
              <a:rPr lang="tr-TR" sz="2200" dirty="0"/>
              <a:t>)-kilo;</a:t>
            </a:r>
            <a:br>
              <a:rPr lang="tr-TR" sz="2200" dirty="0"/>
            </a:br>
            <a:r>
              <a:rPr lang="tr-TR" sz="2200" dirty="0"/>
              <a:t>                </a:t>
            </a:r>
            <a:r>
              <a:rPr lang="tr-TR" sz="2200" b="1" dirty="0" err="1"/>
              <a:t>if</a:t>
            </a:r>
            <a:r>
              <a:rPr lang="tr-TR" sz="2200" dirty="0"/>
              <a:t>(fark&gt;</a:t>
            </a:r>
            <a:r>
              <a:rPr lang="tr-TR" sz="2200" dirty="0"/>
              <a:t>0</a:t>
            </a:r>
            <a:r>
              <a:rPr lang="tr-TR" sz="2200" dirty="0"/>
              <a:t>) </a:t>
            </a:r>
            <a:r>
              <a:rPr lang="tr-TR" sz="2200" b="1" dirty="0" err="1"/>
              <a:t>durums</a:t>
            </a:r>
            <a:r>
              <a:rPr lang="tr-TR" sz="2200" dirty="0" err="1"/>
              <a:t>.setText</a:t>
            </a:r>
            <a:r>
              <a:rPr lang="tr-TR" sz="2200" dirty="0"/>
              <a:t>(</a:t>
            </a:r>
            <a:r>
              <a:rPr lang="tr-TR" sz="2200" b="1" dirty="0"/>
              <a:t>"Durum : "</a:t>
            </a:r>
            <a:r>
              <a:rPr lang="tr-TR" sz="2200" dirty="0"/>
              <a:t>+fark+</a:t>
            </a:r>
            <a:r>
              <a:rPr lang="tr-TR" sz="2200" b="1" dirty="0"/>
              <a:t>" kilo almalısınız."</a:t>
            </a:r>
            <a:r>
              <a:rPr lang="tr-TR" sz="2200" dirty="0"/>
              <a:t>);</a:t>
            </a:r>
            <a:br>
              <a:rPr lang="tr-TR" sz="2200" dirty="0"/>
            </a:br>
            <a:r>
              <a:rPr lang="tr-TR" sz="2200" dirty="0"/>
              <a:t>                </a:t>
            </a:r>
            <a:r>
              <a:rPr lang="tr-TR" sz="2200" b="1" dirty="0"/>
              <a:t>else </a:t>
            </a:r>
            <a:r>
              <a:rPr lang="tr-TR" sz="2200" b="1" dirty="0" err="1"/>
              <a:t>if</a:t>
            </a:r>
            <a:r>
              <a:rPr lang="tr-TR" sz="2200" dirty="0"/>
              <a:t>(fark&lt;</a:t>
            </a:r>
            <a:r>
              <a:rPr lang="tr-TR" sz="2200" dirty="0"/>
              <a:t>0</a:t>
            </a:r>
            <a:r>
              <a:rPr lang="tr-TR" sz="2200" dirty="0"/>
              <a:t>) </a:t>
            </a:r>
            <a:r>
              <a:rPr lang="tr-TR" sz="2200" b="1" dirty="0" err="1"/>
              <a:t>durums</a:t>
            </a:r>
            <a:r>
              <a:rPr lang="tr-TR" sz="2200" dirty="0" err="1"/>
              <a:t>.setText</a:t>
            </a:r>
            <a:r>
              <a:rPr lang="tr-TR" sz="2200" dirty="0"/>
              <a:t>(</a:t>
            </a:r>
            <a:r>
              <a:rPr lang="tr-TR" sz="2200" b="1" dirty="0"/>
              <a:t>"Durum : "</a:t>
            </a:r>
            <a:r>
              <a:rPr lang="tr-TR" sz="2200" dirty="0"/>
              <a:t>+</a:t>
            </a:r>
            <a:r>
              <a:rPr lang="tr-TR" sz="2200" dirty="0" err="1"/>
              <a:t>Math.</a:t>
            </a:r>
            <a:r>
              <a:rPr lang="tr-TR" sz="2200" i="1" dirty="0" err="1"/>
              <a:t>abs</a:t>
            </a:r>
            <a:r>
              <a:rPr lang="tr-TR" sz="2200" dirty="0"/>
              <a:t>(fark)+</a:t>
            </a:r>
            <a:r>
              <a:rPr lang="tr-TR" sz="2200" b="1" dirty="0"/>
              <a:t>" kilo vermelisiniz."</a:t>
            </a:r>
            <a:r>
              <a:rPr lang="tr-TR" sz="2200" dirty="0"/>
              <a:t>);</a:t>
            </a:r>
            <a:br>
              <a:rPr lang="tr-TR" sz="2200" dirty="0"/>
            </a:br>
            <a:r>
              <a:rPr lang="tr-TR" sz="2200" dirty="0"/>
              <a:t>                </a:t>
            </a:r>
            <a:r>
              <a:rPr lang="tr-TR" sz="2200" b="1" dirty="0"/>
              <a:t>else </a:t>
            </a:r>
            <a:r>
              <a:rPr lang="tr-TR" sz="2200" b="1" dirty="0" err="1"/>
              <a:t>durums</a:t>
            </a:r>
            <a:r>
              <a:rPr lang="tr-TR" sz="2200" dirty="0" err="1"/>
              <a:t>.setText</a:t>
            </a:r>
            <a:r>
              <a:rPr lang="tr-TR" sz="2200" dirty="0"/>
              <a:t>(</a:t>
            </a:r>
            <a:r>
              <a:rPr lang="tr-TR" sz="2200" b="1" dirty="0"/>
              <a:t>"</a:t>
            </a:r>
            <a:r>
              <a:rPr lang="tr-TR" sz="2200" b="1" dirty="0" err="1"/>
              <a:t>Drurm</a:t>
            </a:r>
            <a:r>
              <a:rPr lang="tr-TR" sz="2200" b="1" dirty="0"/>
              <a:t> : Tebrikler</a:t>
            </a:r>
            <a:r>
              <a:rPr lang="tr-TR" sz="2200" b="1" dirty="0" smtClean="0"/>
              <a:t>..."</a:t>
            </a:r>
            <a:r>
              <a:rPr lang="tr-TR" sz="2200" dirty="0" smtClean="0"/>
              <a:t>);</a:t>
            </a:r>
            <a:endParaRPr lang="tr-TR" sz="2200" dirty="0" smtClean="0"/>
          </a:p>
        </p:txBody>
      </p:sp>
    </p:spTree>
    <p:extLst>
      <p:ext uri="{BB962C8B-B14F-4D97-AF65-F5344CB8AC3E}">
        <p14:creationId xmlns:p14="http://schemas.microsoft.com/office/powerpoint/2010/main" val="18999221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 smtClean="0"/>
              <a:t>Layout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484784"/>
            <a:ext cx="705678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i="1" dirty="0"/>
              <a:t>&lt;</a:t>
            </a:r>
            <a:r>
              <a:rPr lang="tr-TR" sz="1400" i="1" dirty="0" err="1"/>
              <a:t>LinearLayout</a:t>
            </a:r>
            <a:r>
              <a:rPr lang="tr-TR" sz="1400" i="1" dirty="0"/>
              <a:t> </a:t>
            </a:r>
            <a:r>
              <a:rPr lang="tr-TR" sz="1400" i="1" dirty="0" err="1"/>
              <a:t>xmlns:android</a:t>
            </a:r>
            <a:r>
              <a:rPr lang="tr-TR" sz="1400" i="1" dirty="0"/>
              <a:t>="http://schemas.android.com/</a:t>
            </a:r>
            <a:r>
              <a:rPr lang="tr-TR" sz="1400" i="1" dirty="0" err="1"/>
              <a:t>apk</a:t>
            </a:r>
            <a:r>
              <a:rPr lang="tr-TR" sz="1400" i="1" dirty="0"/>
              <a:t>/</a:t>
            </a:r>
            <a:r>
              <a:rPr lang="tr-TR" sz="1400" i="1" dirty="0" err="1"/>
              <a:t>res</a:t>
            </a:r>
            <a:r>
              <a:rPr lang="tr-TR" sz="1400" i="1" dirty="0"/>
              <a:t>/</a:t>
            </a:r>
            <a:r>
              <a:rPr lang="tr-TR" sz="1400" i="1" dirty="0" err="1"/>
              <a:t>android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</a:t>
            </a:r>
            <a:r>
              <a:rPr lang="tr-TR" sz="1400" i="1" dirty="0" err="1"/>
              <a:t>xmlns:tools</a:t>
            </a:r>
            <a:r>
              <a:rPr lang="tr-TR" sz="1400" i="1" dirty="0"/>
              <a:t>="http://schemas.android.com/</a:t>
            </a:r>
            <a:r>
              <a:rPr lang="tr-TR" sz="1400" i="1" dirty="0" err="1"/>
              <a:t>tools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</a:t>
            </a:r>
            <a:r>
              <a:rPr lang="tr-TR" sz="1400" i="1" dirty="0" err="1"/>
              <a:t>android:layout_width</a:t>
            </a:r>
            <a:r>
              <a:rPr lang="tr-TR" sz="1400" i="1" dirty="0"/>
              <a:t>="</a:t>
            </a:r>
            <a:r>
              <a:rPr lang="tr-TR" sz="1400" i="1" dirty="0" err="1"/>
              <a:t>match_parent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</a:t>
            </a:r>
            <a:r>
              <a:rPr lang="tr-TR" sz="1400" i="1" dirty="0" err="1"/>
              <a:t>android:layout_height</a:t>
            </a:r>
            <a:r>
              <a:rPr lang="tr-TR" sz="1400" i="1" dirty="0"/>
              <a:t>="</a:t>
            </a:r>
            <a:r>
              <a:rPr lang="tr-TR" sz="1400" i="1" dirty="0" err="1"/>
              <a:t>match_parent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</a:t>
            </a:r>
            <a:r>
              <a:rPr lang="tr-TR" sz="1400" i="1" dirty="0" err="1"/>
              <a:t>android:paddingBottom</a:t>
            </a:r>
            <a:r>
              <a:rPr lang="tr-TR" sz="1400" i="1" dirty="0"/>
              <a:t>="@</a:t>
            </a:r>
            <a:r>
              <a:rPr lang="tr-TR" sz="1400" i="1" dirty="0" err="1"/>
              <a:t>dimen</a:t>
            </a:r>
            <a:r>
              <a:rPr lang="tr-TR" sz="1400" i="1" dirty="0"/>
              <a:t>/</a:t>
            </a:r>
            <a:r>
              <a:rPr lang="tr-TR" sz="1400" i="1" dirty="0" err="1"/>
              <a:t>activity_vertical_margin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</a:t>
            </a:r>
            <a:r>
              <a:rPr lang="tr-TR" sz="1400" i="1" dirty="0" err="1"/>
              <a:t>android:paddingLeft</a:t>
            </a:r>
            <a:r>
              <a:rPr lang="tr-TR" sz="1400" i="1" dirty="0"/>
              <a:t>="@</a:t>
            </a:r>
            <a:r>
              <a:rPr lang="tr-TR" sz="1400" i="1" dirty="0" err="1"/>
              <a:t>dimen</a:t>
            </a:r>
            <a:r>
              <a:rPr lang="tr-TR" sz="1400" i="1" dirty="0"/>
              <a:t>/</a:t>
            </a:r>
            <a:r>
              <a:rPr lang="tr-TR" sz="1400" i="1" dirty="0" err="1"/>
              <a:t>activity_horizontal_margin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</a:t>
            </a:r>
            <a:r>
              <a:rPr lang="tr-TR" sz="1400" i="1" dirty="0" err="1"/>
              <a:t>android:paddingRight</a:t>
            </a:r>
            <a:r>
              <a:rPr lang="tr-TR" sz="1400" i="1" dirty="0"/>
              <a:t>="@</a:t>
            </a:r>
            <a:r>
              <a:rPr lang="tr-TR" sz="1400" i="1" dirty="0" err="1"/>
              <a:t>dimen</a:t>
            </a:r>
            <a:r>
              <a:rPr lang="tr-TR" sz="1400" i="1" dirty="0"/>
              <a:t>/</a:t>
            </a:r>
            <a:r>
              <a:rPr lang="tr-TR" sz="1400" i="1" dirty="0" err="1"/>
              <a:t>activity_horizontal_margin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</a:t>
            </a:r>
            <a:r>
              <a:rPr lang="tr-TR" sz="1400" i="1" dirty="0" err="1"/>
              <a:t>android:paddingTop</a:t>
            </a:r>
            <a:r>
              <a:rPr lang="tr-TR" sz="1400" i="1" dirty="0"/>
              <a:t>="@</a:t>
            </a:r>
            <a:r>
              <a:rPr lang="tr-TR" sz="1400" i="1" dirty="0" err="1"/>
              <a:t>dimen</a:t>
            </a:r>
            <a:r>
              <a:rPr lang="tr-TR" sz="1400" i="1" dirty="0"/>
              <a:t>/</a:t>
            </a:r>
            <a:r>
              <a:rPr lang="tr-TR" sz="1400" i="1" dirty="0" err="1"/>
              <a:t>activity_vertical_margin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</a:t>
            </a:r>
            <a:r>
              <a:rPr lang="tr-TR" sz="1400" i="1" dirty="0" err="1"/>
              <a:t>tools:context</a:t>
            </a:r>
            <a:r>
              <a:rPr lang="tr-TR" sz="1400" i="1" dirty="0"/>
              <a:t>=".</a:t>
            </a:r>
            <a:r>
              <a:rPr lang="tr-TR" sz="1400" i="1" dirty="0" err="1"/>
              <a:t>MainActivity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>
                <a:solidFill>
                  <a:srgbClr val="FF0000"/>
                </a:solidFill>
              </a:rPr>
              <a:t>    </a:t>
            </a:r>
            <a:r>
              <a:rPr lang="tr-TR" sz="1400" i="1" dirty="0" err="1">
                <a:solidFill>
                  <a:srgbClr val="FF0000"/>
                </a:solidFill>
              </a:rPr>
              <a:t>android:orientation</a:t>
            </a:r>
            <a:r>
              <a:rPr lang="tr-TR" sz="1400" i="1" dirty="0">
                <a:solidFill>
                  <a:srgbClr val="FF0000"/>
                </a:solidFill>
              </a:rPr>
              <a:t>="</a:t>
            </a:r>
            <a:r>
              <a:rPr lang="tr-TR" sz="1400" i="1" dirty="0" err="1">
                <a:solidFill>
                  <a:srgbClr val="FF0000"/>
                </a:solidFill>
              </a:rPr>
              <a:t>vertical</a:t>
            </a:r>
            <a:r>
              <a:rPr lang="tr-TR" sz="1400" i="1" dirty="0">
                <a:solidFill>
                  <a:srgbClr val="FF0000"/>
                </a:solidFill>
              </a:rPr>
              <a:t>" </a:t>
            </a:r>
            <a:r>
              <a:rPr lang="tr-TR" sz="1400" i="1" dirty="0" smtClean="0">
                <a:solidFill>
                  <a:srgbClr val="FF0000"/>
                </a:solidFill>
              </a:rPr>
              <a:t>&gt;</a:t>
            </a:r>
            <a:endParaRPr lang="tr-TR" sz="1400" dirty="0">
              <a:solidFill>
                <a:srgbClr val="FF0000"/>
              </a:solidFill>
            </a:endParaRPr>
          </a:p>
          <a:p>
            <a:r>
              <a:rPr lang="tr-TR" sz="1400" i="1" dirty="0"/>
              <a:t>    &lt;</a:t>
            </a:r>
            <a:r>
              <a:rPr lang="tr-TR" sz="1400" i="1" dirty="0" err="1"/>
              <a:t>TextView</a:t>
            </a:r>
            <a:endParaRPr lang="tr-TR" sz="1400" dirty="0"/>
          </a:p>
          <a:p>
            <a:r>
              <a:rPr lang="tr-TR" sz="1400" i="1" dirty="0"/>
              <a:t>        </a:t>
            </a:r>
            <a:r>
              <a:rPr lang="tr-TR" sz="1400" i="1" dirty="0" err="1"/>
              <a:t>android:layout_width</a:t>
            </a:r>
            <a:r>
              <a:rPr lang="tr-TR" sz="1400" i="1" dirty="0"/>
              <a:t>="</a:t>
            </a:r>
            <a:r>
              <a:rPr lang="tr-TR" sz="1400" i="1" dirty="0" err="1"/>
              <a:t>wrap_content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    </a:t>
            </a:r>
            <a:r>
              <a:rPr lang="tr-TR" sz="1400" i="1" dirty="0" err="1"/>
              <a:t>android:layout_height</a:t>
            </a:r>
            <a:r>
              <a:rPr lang="tr-TR" sz="1400" i="1" dirty="0"/>
              <a:t>="</a:t>
            </a:r>
            <a:r>
              <a:rPr lang="tr-TR" sz="1400" i="1" dirty="0" err="1"/>
              <a:t>wrap_content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    </a:t>
            </a:r>
            <a:r>
              <a:rPr lang="tr-TR" sz="1400" i="1" dirty="0" err="1"/>
              <a:t>android:text</a:t>
            </a:r>
            <a:r>
              <a:rPr lang="tr-TR" sz="1400" i="1" dirty="0"/>
              <a:t>="Merhaba" /&gt;</a:t>
            </a:r>
            <a:endParaRPr lang="tr-TR" sz="1400" dirty="0"/>
          </a:p>
          <a:p>
            <a:r>
              <a:rPr lang="tr-TR" sz="1400" i="1" dirty="0"/>
              <a:t>    &lt;</a:t>
            </a:r>
            <a:r>
              <a:rPr lang="tr-TR" sz="1400" i="1" dirty="0" err="1"/>
              <a:t>TextView</a:t>
            </a:r>
            <a:endParaRPr lang="tr-TR" sz="1400" dirty="0"/>
          </a:p>
          <a:p>
            <a:r>
              <a:rPr lang="tr-TR" sz="1400" i="1" dirty="0"/>
              <a:t>        </a:t>
            </a:r>
            <a:r>
              <a:rPr lang="tr-TR" sz="1400" i="1" dirty="0" err="1"/>
              <a:t>android:layout_width</a:t>
            </a:r>
            <a:r>
              <a:rPr lang="tr-TR" sz="1400" i="1" dirty="0"/>
              <a:t>="</a:t>
            </a:r>
            <a:r>
              <a:rPr lang="tr-TR" sz="1400" i="1" dirty="0" err="1"/>
              <a:t>wrap_content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    </a:t>
            </a:r>
            <a:r>
              <a:rPr lang="tr-TR" sz="1400" i="1" dirty="0" err="1"/>
              <a:t>android:layout_height</a:t>
            </a:r>
            <a:r>
              <a:rPr lang="tr-TR" sz="1400" i="1" dirty="0"/>
              <a:t>="</a:t>
            </a:r>
            <a:r>
              <a:rPr lang="tr-TR" sz="1400" i="1" dirty="0" err="1"/>
              <a:t>wrap_content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    </a:t>
            </a:r>
            <a:r>
              <a:rPr lang="tr-TR" sz="1400" i="1" dirty="0" err="1"/>
              <a:t>android:text</a:t>
            </a:r>
            <a:r>
              <a:rPr lang="tr-TR" sz="1400" i="1" dirty="0"/>
              <a:t>="Android" /&gt;</a:t>
            </a:r>
            <a:endParaRPr lang="tr-TR" sz="1400" dirty="0"/>
          </a:p>
          <a:p>
            <a:r>
              <a:rPr lang="tr-TR" sz="1400" i="1" dirty="0"/>
              <a:t>    &lt;</a:t>
            </a:r>
            <a:r>
              <a:rPr lang="tr-TR" sz="1400" i="1" dirty="0" err="1"/>
              <a:t>TextView</a:t>
            </a:r>
            <a:endParaRPr lang="tr-TR" sz="1400" dirty="0"/>
          </a:p>
          <a:p>
            <a:r>
              <a:rPr lang="tr-TR" sz="1400" i="1" dirty="0"/>
              <a:t>        </a:t>
            </a:r>
            <a:r>
              <a:rPr lang="tr-TR" sz="1400" i="1" dirty="0" err="1"/>
              <a:t>android:layout_width</a:t>
            </a:r>
            <a:r>
              <a:rPr lang="tr-TR" sz="1400" i="1" dirty="0"/>
              <a:t>="</a:t>
            </a:r>
            <a:r>
              <a:rPr lang="tr-TR" sz="1400" i="1" dirty="0" err="1"/>
              <a:t>wrap_content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    </a:t>
            </a:r>
            <a:r>
              <a:rPr lang="tr-TR" sz="1400" i="1" dirty="0" err="1"/>
              <a:t>android:layout_height</a:t>
            </a:r>
            <a:r>
              <a:rPr lang="tr-TR" sz="1400" i="1" dirty="0"/>
              <a:t>="</a:t>
            </a:r>
            <a:r>
              <a:rPr lang="tr-TR" sz="1400" i="1" dirty="0" err="1"/>
              <a:t>wrap_content</a:t>
            </a:r>
            <a:r>
              <a:rPr lang="tr-TR" sz="1400" i="1" dirty="0"/>
              <a:t>"</a:t>
            </a:r>
            <a:endParaRPr lang="tr-TR" sz="1400" dirty="0"/>
          </a:p>
          <a:p>
            <a:r>
              <a:rPr lang="tr-TR" sz="1400" i="1" dirty="0"/>
              <a:t>        </a:t>
            </a:r>
            <a:r>
              <a:rPr lang="tr-TR" sz="1400" i="1" dirty="0" err="1"/>
              <a:t>android:text</a:t>
            </a:r>
            <a:r>
              <a:rPr lang="tr-TR" sz="1400" i="1" dirty="0"/>
              <a:t>="Programlama" /&gt;</a:t>
            </a:r>
            <a:endParaRPr lang="tr-TR" sz="1400" dirty="0"/>
          </a:p>
          <a:p>
            <a:r>
              <a:rPr lang="tr-TR" sz="1400" i="1" dirty="0"/>
              <a:t>&lt;/</a:t>
            </a:r>
            <a:r>
              <a:rPr lang="tr-TR" sz="1400" i="1" dirty="0" err="1"/>
              <a:t>LinearLayout</a:t>
            </a:r>
            <a:r>
              <a:rPr lang="tr-TR" sz="1400" i="1" dirty="0"/>
              <a:t>&gt;</a:t>
            </a:r>
            <a:endParaRPr lang="tr-TR" sz="1400" dirty="0"/>
          </a:p>
        </p:txBody>
      </p:sp>
      <p:pic>
        <p:nvPicPr>
          <p:cNvPr id="6" name="Resi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356992"/>
            <a:ext cx="2281213" cy="2093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6175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 smtClean="0"/>
              <a:t>Layout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44714" y="2420888"/>
            <a:ext cx="70567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Ralative</a:t>
            </a:r>
            <a:r>
              <a:rPr lang="tr-TR" dirty="0"/>
              <a:t> </a:t>
            </a:r>
            <a:r>
              <a:rPr lang="tr-TR" dirty="0" err="1"/>
              <a:t>layout</a:t>
            </a:r>
            <a:r>
              <a:rPr lang="tr-TR" dirty="0"/>
              <a:t> türünde bileşenler ekrana birbirlerinin pozisyonlarına göre yerleştirilirler.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Bir </a:t>
            </a:r>
            <a:r>
              <a:rPr lang="tr-TR" dirty="0"/>
              <a:t>bileşen diğerinin sağında, solunda, üstünde veya altında olabilir.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Eclipse’de</a:t>
            </a:r>
            <a:r>
              <a:rPr lang="tr-TR" dirty="0" smtClean="0"/>
              <a:t> </a:t>
            </a:r>
            <a:r>
              <a:rPr lang="tr-TR" dirty="0"/>
              <a:t>proje tasarım sırasında ekranın varsayılan </a:t>
            </a:r>
            <a:r>
              <a:rPr lang="tr-TR" dirty="0" err="1"/>
              <a:t>layoutu</a:t>
            </a:r>
            <a:r>
              <a:rPr lang="tr-TR" dirty="0"/>
              <a:t> </a:t>
            </a:r>
            <a:r>
              <a:rPr lang="tr-TR" dirty="0" err="1"/>
              <a:t>Relative</a:t>
            </a:r>
            <a:r>
              <a:rPr lang="tr-TR" dirty="0"/>
              <a:t> </a:t>
            </a:r>
            <a:r>
              <a:rPr lang="tr-TR" dirty="0" err="1"/>
              <a:t>Layouttur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01847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 smtClean="0"/>
              <a:t>Layout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44714" y="2420888"/>
            <a:ext cx="70567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Bir bileşen diğer bileşenin; </a:t>
            </a:r>
            <a:endParaRPr lang="tr-TR" dirty="0" smtClean="0"/>
          </a:p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solunda gösterilmesi isteniyorsa </a:t>
            </a:r>
            <a:r>
              <a:rPr lang="tr-TR" b="1" dirty="0" err="1"/>
              <a:t>layout_toLeftOf</a:t>
            </a:r>
            <a:r>
              <a:rPr lang="tr-TR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sağında gösterilmesi isteniyorsa </a:t>
            </a:r>
            <a:r>
              <a:rPr lang="tr-TR" b="1" dirty="0" err="1"/>
              <a:t>layout_toRightOf</a:t>
            </a:r>
            <a:r>
              <a:rPr lang="tr-TR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üzerinde gösterilmesi isteniyorsa </a:t>
            </a:r>
            <a:r>
              <a:rPr lang="tr-TR" b="1" dirty="0" err="1"/>
              <a:t>layout_above</a:t>
            </a:r>
            <a:r>
              <a:rPr lang="tr-TR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altında gösterilmesi için </a:t>
            </a:r>
            <a:r>
              <a:rPr lang="tr-TR" b="1" dirty="0" err="1"/>
              <a:t>layout_below</a:t>
            </a:r>
            <a:r>
              <a:rPr lang="tr-TR" dirty="0"/>
              <a:t> </a:t>
            </a:r>
            <a:endParaRPr lang="tr-T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r>
              <a:rPr lang="tr-TR" dirty="0" smtClean="0"/>
              <a:t>ile </a:t>
            </a:r>
            <a:r>
              <a:rPr lang="tr-TR" dirty="0"/>
              <a:t>diğer bileşenin </a:t>
            </a:r>
            <a:r>
              <a:rPr lang="tr-TR" dirty="0" err="1"/>
              <a:t>id</a:t>
            </a:r>
            <a:r>
              <a:rPr lang="tr-TR" dirty="0"/>
              <a:t> </a:t>
            </a:r>
            <a:r>
              <a:rPr lang="tr-TR" dirty="0" smtClean="0"/>
              <a:t>değeri </a:t>
            </a:r>
            <a:r>
              <a:rPr lang="tr-TR" dirty="0"/>
              <a:t>yazılır.</a:t>
            </a:r>
          </a:p>
        </p:txBody>
      </p:sp>
    </p:spTree>
    <p:extLst>
      <p:ext uri="{BB962C8B-B14F-4D97-AF65-F5344CB8AC3E}">
        <p14:creationId xmlns:p14="http://schemas.microsoft.com/office/powerpoint/2010/main" val="2626996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 smtClean="0"/>
              <a:t>Layout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44714" y="2420888"/>
            <a:ext cx="7056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Bir bileşen diğer bileşenin; </a:t>
            </a:r>
          </a:p>
          <a:p>
            <a:endParaRPr lang="tr-T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smtClean="0"/>
              <a:t>sol </a:t>
            </a:r>
            <a:r>
              <a:rPr lang="tr-TR" dirty="0"/>
              <a:t>kenarına göre konumlanacaksa </a:t>
            </a:r>
            <a:r>
              <a:rPr lang="tr-TR" b="1" dirty="0" err="1"/>
              <a:t>layout_alignLeft</a:t>
            </a:r>
            <a:r>
              <a:rPr lang="tr-TR" b="1" dirty="0"/>
              <a:t>, 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sağ kenarına göre konumlanacaksa</a:t>
            </a:r>
            <a:r>
              <a:rPr lang="tr-TR" b="1" dirty="0"/>
              <a:t> </a:t>
            </a:r>
            <a:r>
              <a:rPr lang="tr-TR" b="1" dirty="0" err="1"/>
              <a:t>layout_alignRight</a:t>
            </a:r>
            <a:r>
              <a:rPr lang="tr-TR" b="1" dirty="0"/>
              <a:t>, 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üst kenarına göre konumlanacaksa</a:t>
            </a:r>
            <a:r>
              <a:rPr lang="tr-TR" b="1" dirty="0"/>
              <a:t> </a:t>
            </a:r>
            <a:r>
              <a:rPr lang="tr-TR" b="1" dirty="0" err="1"/>
              <a:t>layout_alignTop</a:t>
            </a:r>
            <a:r>
              <a:rPr lang="tr-TR" b="1" dirty="0"/>
              <a:t>, 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alt kenarına göre konumlanacaksa</a:t>
            </a:r>
            <a:r>
              <a:rPr lang="tr-TR" b="1" dirty="0"/>
              <a:t> </a:t>
            </a:r>
            <a:r>
              <a:rPr lang="tr-TR" b="1" dirty="0" err="1"/>
              <a:t>layout_alignBottom</a:t>
            </a:r>
            <a:r>
              <a:rPr lang="tr-TR" b="1" dirty="0"/>
              <a:t> </a:t>
            </a:r>
            <a:endParaRPr lang="tr-TR" b="1" dirty="0" smtClean="0"/>
          </a:p>
          <a:p>
            <a:endParaRPr lang="tr-TR" b="1" dirty="0"/>
          </a:p>
          <a:p>
            <a:r>
              <a:rPr lang="tr-TR" dirty="0" smtClean="0"/>
              <a:t>kullanılır</a:t>
            </a:r>
            <a:r>
              <a:rPr lang="tr-TR" dirty="0"/>
              <a:t>. </a:t>
            </a:r>
          </a:p>
          <a:p>
            <a:r>
              <a:rPr lang="tr-T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818602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 smtClean="0"/>
              <a:t>Layout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44714" y="2420888"/>
            <a:ext cx="79717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Bir bileşen ebeveyninin; </a:t>
            </a:r>
            <a:endParaRPr lang="tr-TR" dirty="0" smtClean="0"/>
          </a:p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sol kenarına göre konumlanacaksa </a:t>
            </a:r>
            <a:r>
              <a:rPr lang="tr-TR" b="1" dirty="0" err="1"/>
              <a:t>layout_alignParentLeft</a:t>
            </a:r>
            <a:r>
              <a:rPr lang="tr-TR" b="1" dirty="0"/>
              <a:t>, 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sağ kenarına göre konumlanacaksa</a:t>
            </a:r>
            <a:r>
              <a:rPr lang="tr-TR" b="1" dirty="0"/>
              <a:t> </a:t>
            </a:r>
            <a:r>
              <a:rPr lang="tr-TR" b="1" dirty="0" err="1"/>
              <a:t>layout_alignParentRight</a:t>
            </a:r>
            <a:r>
              <a:rPr lang="tr-TR" b="1" dirty="0"/>
              <a:t>, 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üst kenarına göre konumlanacaksa</a:t>
            </a:r>
            <a:r>
              <a:rPr lang="tr-TR" b="1" dirty="0"/>
              <a:t> </a:t>
            </a:r>
            <a:r>
              <a:rPr lang="tr-TR" b="1" dirty="0" err="1"/>
              <a:t>layout_alignParentTop</a:t>
            </a:r>
            <a:r>
              <a:rPr lang="tr-TR" b="1" dirty="0"/>
              <a:t>, 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alt kenarına göre konumlanacaksa</a:t>
            </a:r>
            <a:r>
              <a:rPr lang="tr-TR" b="1" dirty="0"/>
              <a:t> </a:t>
            </a:r>
            <a:r>
              <a:rPr lang="tr-TR" b="1" dirty="0" err="1"/>
              <a:t>layout_alignParentBottom</a:t>
            </a:r>
            <a:r>
              <a:rPr lang="tr-TR" b="1" dirty="0"/>
              <a:t> </a:t>
            </a:r>
            <a:endParaRPr lang="tr-TR" b="1" dirty="0" smtClean="0"/>
          </a:p>
          <a:p>
            <a:endParaRPr lang="tr-TR" b="1" dirty="0"/>
          </a:p>
          <a:p>
            <a:r>
              <a:rPr lang="tr-TR" dirty="0" smtClean="0"/>
              <a:t>kullanılır</a:t>
            </a:r>
            <a:r>
              <a:rPr lang="tr-TR" dirty="0"/>
              <a:t>. </a:t>
            </a:r>
          </a:p>
          <a:p>
            <a:r>
              <a:rPr lang="tr-T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009702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BSM447 – MOBİL UYGULAMA GELİŞTİRME&amp;quot;&quot;/&gt;&lt;property id=&quot;20307&quot; value=&quot;257&quot;/&gt;&lt;/object&gt;&lt;object type=&quot;3&quot; unique_id=&quot;53154&quot;&gt;&lt;property id=&quot;20148&quot; value=&quot;5&quot;/&gt;&lt;property id=&quot;20300&quot; value=&quot;Slide 2 - &amp;quot;Layout Türleri&amp;quot;&quot;/&gt;&lt;property id=&quot;20307&quot; value=&quot;376&quot;/&gt;&lt;/object&gt;&lt;object type=&quot;3&quot; unique_id=&quot;57598&quot;&gt;&lt;property id=&quot;20148&quot; value=&quot;5&quot;/&gt;&lt;property id=&quot;20300&quot; value=&quot;Slide 3 - &amp;quot;Linear Layout&amp;quot;&quot;/&gt;&lt;property id=&quot;20307&quot; value=&quot;407&quot;/&gt;&lt;/object&gt;&lt;object type=&quot;3&quot; unique_id=&quot;57704&quot;&gt;&lt;property id=&quot;20148&quot; value=&quot;5&quot;/&gt;&lt;property id=&quot;20300&quot; value=&quot;Slide 6 - &amp;quot;Relative Layout&amp;quot;&quot;/&gt;&lt;property id=&quot;20307&quot; value=&quot;408&quot;/&gt;&lt;/object&gt;&lt;object type=&quot;3&quot; unique_id=&quot;57813&quot;&gt;&lt;property id=&quot;20148&quot; value=&quot;5&quot;/&gt;&lt;property id=&quot;20300&quot; value=&quot;Slide 12 - &amp;quot;Absolute Layout&amp;quot;&quot;/&gt;&lt;property id=&quot;20307&quot; value=&quot;409&quot;/&gt;&lt;/object&gt;&lt;object type=&quot;3&quot; unique_id=&quot;58036&quot;&gt;&lt;property id=&quot;20148&quot; value=&quot;5&quot;/&gt;&lt;property id=&quot;20300&quot; value=&quot;Slide 14 - &amp;quot;Table Layout&amp;quot;&quot;/&gt;&lt;property id=&quot;20307&quot; value=&quot;410&quot;/&gt;&lt;/object&gt;&lt;object type=&quot;3&quot; unique_id=&quot;58037&quot;&gt;&lt;property id=&quot;20148&quot; value=&quot;5&quot;/&gt;&lt;property id=&quot;20300&quot; value=&quot;Slide 16 - &amp;quot;ScrollView&amp;quot;&quot;/&gt;&lt;property id=&quot;20307&quot; value=&quot;411&quot;/&gt;&lt;/object&gt;&lt;object type=&quot;3&quot; unique_id=&quot;58155&quot;&gt;&lt;property id=&quot;20148&quot; value=&quot;5&quot;/&gt;&lt;property id=&quot;20300&quot; value=&quot;Slide 17 - &amp;quot;Android Görsel Bileşenleri&amp;quot;&quot;/&gt;&lt;property id=&quot;20307&quot; value=&quot;412&quot;/&gt;&lt;/object&gt;&lt;object type=&quot;3&quot; unique_id=&quot;58226&quot;&gt;&lt;property id=&quot;20148&quot; value=&quot;5&quot;/&gt;&lt;property id=&quot;20300&quot; value=&quot;Slide 18 - &amp;quot;TextView&amp;quot;&quot;/&gt;&lt;property id=&quot;20307&quot; value=&quot;413&quot;/&gt;&lt;/object&gt;&lt;object type=&quot;3&quot; unique_id=&quot;58227&quot;&gt;&lt;property id=&quot;20148&quot; value=&quot;5&quot;/&gt;&lt;property id=&quot;20300&quot; value=&quot;Slide 19 - &amp;quot;EditText&amp;quot;&quot;/&gt;&lt;property id=&quot;20307&quot; value=&quot;414&quot;/&gt;&lt;/object&gt;&lt;object type=&quot;3&quot; unique_id=&quot;58288&quot;&gt;&lt;property id=&quot;20148&quot; value=&quot;5&quot;/&gt;&lt;property id=&quot;20300&quot; value=&quot;Slide 20 - &amp;quot;Button&amp;quot;&quot;/&gt;&lt;property id=&quot;20307&quot; value=&quot;415&quot;/&gt;&lt;/object&gt;&lt;object type=&quot;3&quot; unique_id=&quot;58616&quot;&gt;&lt;property id=&quot;20148&quot; value=&quot;5&quot;/&gt;&lt;property id=&quot;20300&quot; value=&quot;Slide 4 - &amp;quot;Linear Layout&amp;quot;&quot;/&gt;&lt;property id=&quot;20307&quot; value=&quot;420&quot;/&gt;&lt;/object&gt;&lt;object type=&quot;3&quot; unique_id=&quot;58617&quot;&gt;&lt;property id=&quot;20148&quot; value=&quot;5&quot;/&gt;&lt;property id=&quot;20300&quot; value=&quot;Slide 5 - &amp;quot;Linear Layout&amp;quot;&quot;/&gt;&lt;property id=&quot;20307&quot; value=&quot;421&quot;/&gt;&lt;/object&gt;&lt;object type=&quot;3&quot; unique_id=&quot;58694&quot;&gt;&lt;property id=&quot;20148&quot; value=&quot;5&quot;/&gt;&lt;property id=&quot;20300&quot; value=&quot;Slide 7 - &amp;quot;Relative Layout&amp;quot;&quot;/&gt;&lt;property id=&quot;20307&quot; value=&quot;422&quot;/&gt;&lt;/object&gt;&lt;object type=&quot;3&quot; unique_id=&quot;58755&quot;&gt;&lt;property id=&quot;20148&quot; value=&quot;5&quot;/&gt;&lt;property id=&quot;20300&quot; value=&quot;Slide 8 - &amp;quot;Relative Layout&amp;quot;&quot;/&gt;&lt;property id=&quot;20307&quot; value=&quot;423&quot;/&gt;&lt;/object&gt;&lt;object type=&quot;3&quot; unique_id=&quot;58819&quot;&gt;&lt;property id=&quot;20148&quot; value=&quot;5&quot;/&gt;&lt;property id=&quot;20300&quot; value=&quot;Slide 9 - &amp;quot;Relative Layout&amp;quot;&quot;/&gt;&lt;property id=&quot;20307&quot; value=&quot;424&quot;/&gt;&lt;/object&gt;&lt;object type=&quot;3&quot; unique_id=&quot;58886&quot;&gt;&lt;property id=&quot;20148&quot; value=&quot;5&quot;/&gt;&lt;property id=&quot;20300&quot; value=&quot;Slide 10 - &amp;quot;Relative Layout&amp;quot;&quot;/&gt;&lt;property id=&quot;20307&quot; value=&quot;425&quot;/&gt;&lt;/object&gt;&lt;object type=&quot;3&quot; unique_id=&quot;58956&quot;&gt;&lt;property id=&quot;20148&quot; value=&quot;5&quot;/&gt;&lt;property id=&quot;20300&quot; value=&quot;Slide 11 - &amp;quot;Relative Layout&amp;quot;&quot;/&gt;&lt;property id=&quot;20307&quot; value=&quot;426&quot;/&gt;&lt;/object&gt;&lt;object type=&quot;3&quot; unique_id=&quot;59125&quot;&gt;&lt;property id=&quot;20148&quot; value=&quot;5&quot;/&gt;&lt;property id=&quot;20300&quot; value=&quot;Slide 13 - &amp;quot;Absolute Layout&amp;quot;&quot;/&gt;&lt;property id=&quot;20307&quot; value=&quot;427&quot;/&gt;&lt;/object&gt;&lt;object type=&quot;3&quot; unique_id=&quot;59251&quot;&gt;&lt;property id=&quot;20148&quot; value=&quot;5&quot;/&gt;&lt;property id=&quot;20300&quot; value=&quot;Slide 15 - &amp;quot;Frame Layout&amp;quot;&quot;/&gt;&lt;property id=&quot;20307&quot; value=&quot;428&quot;/&gt;&lt;/object&gt;&lt;object type=&quot;3&quot; unique_id=&quot;59330&quot;&gt;&lt;property id=&quot;20148&quot; value=&quot;5&quot;/&gt;&lt;property id=&quot;20300&quot; value=&quot;Slide 21 - &amp;quot;Button&amp;quot;&quot;/&gt;&lt;property id=&quot;20307&quot; value=&quot;429&quot;/&gt;&lt;/object&gt;&lt;object type=&quot;3&quot; unique_id=&quot;59629&quot;&gt;&lt;property id=&quot;20148&quot; value=&quot;5&quot;/&gt;&lt;property id=&quot;20300&quot; value=&quot;Slide 22 - &amp;quot;Uygulamalar&amp;quot;&quot;/&gt;&lt;property id=&quot;20307&quot; value=&quot;430&quot;/&gt;&lt;/object&gt;&lt;object type=&quot;3&quot; unique_id=&quot;59630&quot;&gt;&lt;property id=&quot;20148&quot; value=&quot;5&quot;/&gt;&lt;property id=&quot;20300&quot; value=&quot;Slide 23 - &amp;quot;Uygulamalar&amp;quot;&quot;/&gt;&lt;property id=&quot;20307&quot; value=&quot;432&quot;/&gt;&lt;/object&gt;&lt;object type=&quot;3&quot; unique_id=&quot;59631&quot;&gt;&lt;property id=&quot;20148&quot; value=&quot;5&quot;/&gt;&lt;property id=&quot;20300&quot; value=&quot;Slide 24 - &amp;quot;Uygulamalar&amp;quot;&quot;/&gt;&lt;property id=&quot;20307&quot; value=&quot;433&quot;/&gt;&lt;/object&gt;&lt;object type=&quot;3&quot; unique_id=&quot;59632&quot;&gt;&lt;property id=&quot;20148&quot; value=&quot;5&quot;/&gt;&lt;property id=&quot;20300&quot; value=&quot;Slide 25 - &amp;quot;Uygulamalar&amp;quot;&quot;/&gt;&lt;property id=&quot;20307&quot; value=&quot;431&quot;/&gt;&lt;/object&gt;&lt;object type=&quot;3&quot; unique_id=&quot;59718&quot;&gt;&lt;property id=&quot;20148&quot; value=&quot;5&quot;/&gt;&lt;property id=&quot;20300&quot; value=&quot;Slide 26 - &amp;quot;Uygulamalar&amp;quot;&quot;/&gt;&lt;property id=&quot;20307&quot; value=&quot;434&quot;/&gt;&lt;/object&gt;&lt;object type=&quot;3&quot; unique_id=&quot;59803&quot;&gt;&lt;property id=&quot;20148&quot; value=&quot;5&quot;/&gt;&lt;property id=&quot;20300&quot; value=&quot;Slide 27 - &amp;quot;Uygulamalar&amp;quot;&quot;/&gt;&lt;property id=&quot;20307&quot; value=&quot;43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62-dots">
  <a:themeElements>
    <a:clrScheme name="m62-dots 13">
      <a:dk1>
        <a:srgbClr val="003300"/>
      </a:dk1>
      <a:lt1>
        <a:srgbClr val="FFFFFF"/>
      </a:lt1>
      <a:dk2>
        <a:srgbClr val="FFFFFF"/>
      </a:dk2>
      <a:lt2>
        <a:srgbClr val="808080"/>
      </a:lt2>
      <a:accent1>
        <a:srgbClr val="239BA6"/>
      </a:accent1>
      <a:accent2>
        <a:srgbClr val="1F5126"/>
      </a:accent2>
      <a:accent3>
        <a:srgbClr val="FFFFFF"/>
      </a:accent3>
      <a:accent4>
        <a:srgbClr val="002A00"/>
      </a:accent4>
      <a:accent5>
        <a:srgbClr val="ACCBD0"/>
      </a:accent5>
      <a:accent6>
        <a:srgbClr val="1B4921"/>
      </a:accent6>
      <a:hlink>
        <a:srgbClr val="559085"/>
      </a:hlink>
      <a:folHlink>
        <a:srgbClr val="99CC00"/>
      </a:folHlink>
    </a:clrScheme>
    <a:fontScheme name="m62-do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62-do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do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do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do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do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do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13">
        <a:dk1>
          <a:srgbClr val="003300"/>
        </a:dk1>
        <a:lt1>
          <a:srgbClr val="FFFFFF"/>
        </a:lt1>
        <a:dk2>
          <a:srgbClr val="FFFFFF"/>
        </a:dk2>
        <a:lt2>
          <a:srgbClr val="808080"/>
        </a:lt2>
        <a:accent1>
          <a:srgbClr val="239BA6"/>
        </a:accent1>
        <a:accent2>
          <a:srgbClr val="1F5126"/>
        </a:accent2>
        <a:accent3>
          <a:srgbClr val="FFFFFF"/>
        </a:accent3>
        <a:accent4>
          <a:srgbClr val="002A00"/>
        </a:accent4>
        <a:accent5>
          <a:srgbClr val="ACCBD0"/>
        </a:accent5>
        <a:accent6>
          <a:srgbClr val="1B4921"/>
        </a:accent6>
        <a:hlink>
          <a:srgbClr val="559085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’s not the design of your template">
  <a:themeElements>
    <a:clrScheme name="1_It’s not the design of your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135971"/>
      </a:hlink>
      <a:folHlink>
        <a:srgbClr val="99CC00"/>
      </a:folHlink>
    </a:clrScheme>
    <a:fontScheme name="1_It’s not the design of your template">
      <a:majorFont>
        <a:latin typeface="Neo Sans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t’s not the design of you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13597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m62-dots</Template>
  <TotalTime>6736</TotalTime>
  <Words>1363</Words>
  <Application>Microsoft Office PowerPoint</Application>
  <PresentationFormat>Ekran Gösterisi (4:3)</PresentationFormat>
  <Paragraphs>394</Paragraphs>
  <Slides>47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47</vt:i4>
      </vt:variant>
    </vt:vector>
  </HeadingPairs>
  <TitlesOfParts>
    <vt:vector size="49" baseType="lpstr">
      <vt:lpstr>m62-dots</vt:lpstr>
      <vt:lpstr>1_It’s not the design of your template</vt:lpstr>
      <vt:lpstr>BSM447 – MOBİL UYGULAMA GELİŞTİRME</vt:lpstr>
      <vt:lpstr>Layout Türleri</vt:lpstr>
      <vt:lpstr>Linear Layout</vt:lpstr>
      <vt:lpstr>Linear Layout</vt:lpstr>
      <vt:lpstr>Linear Layout</vt:lpstr>
      <vt:lpstr>Relative Layout</vt:lpstr>
      <vt:lpstr>Relative Layout</vt:lpstr>
      <vt:lpstr>Relative Layout</vt:lpstr>
      <vt:lpstr>Relative Layout</vt:lpstr>
      <vt:lpstr>Relative Layout</vt:lpstr>
      <vt:lpstr>Relative Layout</vt:lpstr>
      <vt:lpstr>Absolute Layout</vt:lpstr>
      <vt:lpstr>Absolute Layout</vt:lpstr>
      <vt:lpstr>Table Layout</vt:lpstr>
      <vt:lpstr>Frame Layout</vt:lpstr>
      <vt:lpstr>ScrollView</vt:lpstr>
      <vt:lpstr>Android Görsel Bileşenleri</vt:lpstr>
      <vt:lpstr>TextView</vt:lpstr>
      <vt:lpstr>EditText</vt:lpstr>
      <vt:lpstr>Button</vt:lpstr>
      <vt:lpstr>Button</vt:lpstr>
      <vt:lpstr>Uygulamalar</vt:lpstr>
      <vt:lpstr>Uygulamalar</vt:lpstr>
      <vt:lpstr>Uygulamalar</vt:lpstr>
      <vt:lpstr>Uygulamalar</vt:lpstr>
      <vt:lpstr>Uygulamalar</vt:lpstr>
      <vt:lpstr>Uygulamalar</vt:lpstr>
      <vt:lpstr>İki Sayının Toplamı Çarpımı</vt:lpstr>
      <vt:lpstr>İki Sayının Toplamı Çarpımı</vt:lpstr>
      <vt:lpstr>İki Sayının Toplamı Çarpımı - Strings</vt:lpstr>
      <vt:lpstr>İki Sayının Toplamı Çarpımı - Layout</vt:lpstr>
      <vt:lpstr>İki Sayının Toplamı Çarpımı - Layout</vt:lpstr>
      <vt:lpstr>İki Sayının Toplamı Çarpımı - Layout</vt:lpstr>
      <vt:lpstr>İki Sayının Toplamı Çarpımı - Layout</vt:lpstr>
      <vt:lpstr>İki Sayının Toplamı Çarpımı - Layout</vt:lpstr>
      <vt:lpstr>İki Sayının Toplamı Çarpımı - Activity</vt:lpstr>
      <vt:lpstr>İki Sayının Toplamı Çarpımı - Activity</vt:lpstr>
      <vt:lpstr>İki Sayının Toplamı Çarpımı - Activity</vt:lpstr>
      <vt:lpstr>İki Sayının Toplamı Çarpımı - Activity</vt:lpstr>
      <vt:lpstr>İdeal Kilo Hesabı</vt:lpstr>
      <vt:lpstr>Uygulamalar</vt:lpstr>
      <vt:lpstr>İdeal Kilo Hesabı – Layout Sayfası</vt:lpstr>
      <vt:lpstr>İdeal Kilo Hesabı – Layout Sayfası</vt:lpstr>
      <vt:lpstr>İdeal Kilo Hesabı – Layout Sayfası</vt:lpstr>
      <vt:lpstr>İdeal Kilo Hesabı – Layout Sayfası</vt:lpstr>
      <vt:lpstr>İdeal Kilo Hesabı – Activity Sayfası</vt:lpstr>
      <vt:lpstr>İdeal Kilo Hesabı – Activity Sayfası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Hp</dc:creator>
  <cp:lastModifiedBy>Admin</cp:lastModifiedBy>
  <cp:revision>274</cp:revision>
  <dcterms:created xsi:type="dcterms:W3CDTF">2013-09-21T15:44:56Z</dcterms:created>
  <dcterms:modified xsi:type="dcterms:W3CDTF">2016-10-22T02:44:05Z</dcterms:modified>
</cp:coreProperties>
</file>