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7"/>
  </p:notesMasterIdLst>
  <p:handoutMasterIdLst>
    <p:handoutMasterId r:id="rId28"/>
  </p:handoutMasterIdLst>
  <p:sldIdLst>
    <p:sldId id="257" r:id="rId3"/>
    <p:sldId id="426" r:id="rId4"/>
    <p:sldId id="431" r:id="rId5"/>
    <p:sldId id="432" r:id="rId6"/>
    <p:sldId id="430" r:id="rId7"/>
    <p:sldId id="433" r:id="rId8"/>
    <p:sldId id="427" r:id="rId9"/>
    <p:sldId id="428" r:id="rId10"/>
    <p:sldId id="434" r:id="rId11"/>
    <p:sldId id="435" r:id="rId12"/>
    <p:sldId id="436" r:id="rId13"/>
    <p:sldId id="437" r:id="rId14"/>
    <p:sldId id="376" r:id="rId15"/>
    <p:sldId id="420" r:id="rId16"/>
    <p:sldId id="421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38" r:id="rId26"/>
  </p:sldIdLst>
  <p:sldSz cx="9144000" cy="6858000" type="screen4x3"/>
  <p:notesSz cx="6761163" cy="9942513"/>
  <p:custDataLst>
    <p:tags r:id="rId2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Orta Stil 1 - Vurg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Açık Stil 2 - Vurgu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38698-E82D-47AC-A2BB-4C50F0D99800}" type="datetimeFigureOut">
              <a:rPr lang="tr-TR" smtClean="0"/>
              <a:t>17.10.2017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24634-70F1-4052-A4A5-AB82528D1D0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791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Master text styles</a:t>
            </a:r>
          </a:p>
          <a:p>
            <a:pPr lvl="1"/>
            <a:r>
              <a:rPr lang="en-GB" altLang="tr-TR" smtClean="0"/>
              <a:t>Second level</a:t>
            </a:r>
          </a:p>
          <a:p>
            <a:pPr lvl="2"/>
            <a:r>
              <a:rPr lang="en-GB" altLang="tr-TR" smtClean="0"/>
              <a:t>Third level</a:t>
            </a:r>
          </a:p>
          <a:p>
            <a:pPr lvl="3"/>
            <a:r>
              <a:rPr lang="en-GB" altLang="tr-TR" smtClean="0"/>
              <a:t>Fourth level</a:t>
            </a:r>
          </a:p>
          <a:p>
            <a:pPr lvl="4"/>
            <a:r>
              <a:rPr lang="en-GB" altLang="tr-TR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6841615-2ABA-4596-AE3F-83940D3A63DD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53950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Te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92275" y="2538413"/>
            <a:ext cx="6407150" cy="890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tr-TR" altLang="tr-TR" noProof="0" smtClean="0"/>
              <a:t>Asıl başlık stili için tıklatın</a:t>
            </a:r>
            <a:endParaRPr lang="en-GB" altLang="tr-TR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402013"/>
            <a:ext cx="6400800" cy="792162"/>
          </a:xfrm>
        </p:spPr>
        <p:txBody>
          <a:bodyPr anchor="ctr"/>
          <a:lstStyle>
            <a:lvl1pPr marL="0" indent="0">
              <a:defRPr i="1">
                <a:solidFill>
                  <a:schemeClr val="bg1"/>
                </a:solidFill>
              </a:defRPr>
            </a:lvl1pPr>
          </a:lstStyle>
          <a:p>
            <a:pPr lvl="0"/>
            <a:r>
              <a:rPr lang="tr-TR" altLang="tr-TR" noProof="0" smtClean="0"/>
              <a:t>Asıl alt başlık stilini düzenlemek için tıklatın</a:t>
            </a:r>
            <a:endParaRPr lang="en-GB" altLang="tr-TR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tr-T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alt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CAE41E-AA23-4B77-A6E0-E9D0A1E3A420}" type="slidenum">
              <a:rPr lang="en-GB" altLang="tr-TR"/>
              <a:pPr/>
              <a:t>‹#›</a:t>
            </a:fld>
            <a:endParaRPr lang="en-GB" altLang="tr-TR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4119A-278C-400D-80E9-64AFCA1DF72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76516657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65113"/>
            <a:ext cx="2057400" cy="560228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65113"/>
            <a:ext cx="6019800" cy="560228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713ED-713E-4963-B9C4-19E59CF87FB1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2925554226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4066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647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225286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24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650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9666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23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427459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736F6-E8A3-4027-8256-1553124FC818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11808843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  <p:extLst>
      <p:ext uri="{BB962C8B-B14F-4D97-AF65-F5344CB8AC3E}">
        <p14:creationId xmlns:p14="http://schemas.microsoft.com/office/powerpoint/2010/main" val="3360451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070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0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7977-80FB-43E0-9F48-199C10B79448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2586634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01580-1227-43EB-B0D7-B2D34675BD5F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71836882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ED82F-5FC0-4C5F-851F-089CB74B8B1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192268174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76C1D-0B95-4213-A266-2AC07A6D9B65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95012851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CCE5E-42D8-4F7F-9574-1E0C6DFA88D2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375150140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42402-9F72-406D-9247-05BFC003C03A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07009053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31775-E9AA-4C88-82D5-FB9E497D8573}" type="slidenum">
              <a:rPr lang="en-GB" altLang="tr-TR"/>
              <a:pPr/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410077460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m62.net/" TargetMode="Externa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http://www.m62.net/powerpoint-slides/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://www.m62.net/presentation-theory/bullet-points-dont-work/beyond-bullet-points/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m62.net/powerpoint-training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Tem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tr-TR" smtClean="0"/>
              <a:t>Click to edit Master text styles</a:t>
            </a:r>
          </a:p>
          <a:p>
            <a:pPr lvl="1"/>
            <a:endParaRPr lang="en-GB" altLang="tr-T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97650"/>
            <a:ext cx="2133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597650"/>
            <a:ext cx="2895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endParaRPr lang="en-GB" alt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5600" y="6597650"/>
            <a:ext cx="21336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fld id="{B68E733D-04F6-4C4A-A2A7-FCFBEB09DBCF}" type="slidenum">
              <a:rPr lang="en-GB" altLang="tr-TR"/>
              <a:pPr/>
              <a:t>‹#›</a:t>
            </a:fld>
            <a:endParaRPr lang="en-GB" altLang="tr-T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5113"/>
            <a:ext cx="82296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  <a:endParaRPr lang="en-GB" altLang="tr-T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6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Arial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tr-TR" altLang="tr-TR" sz="1800">
              <a:latin typeface="Arial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93663" y="6453188"/>
            <a:ext cx="8532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GB" altLang="tr-TR" sz="1200">
                <a:solidFill>
                  <a:srgbClr val="4D4D4D"/>
                </a:solidFill>
                <a:latin typeface="Neo Sans" pitchFamily="34" charset="0"/>
              </a:rPr>
              <a:t>m62 visualcommunications is the global leader in presentation effectiveness, from offices in the UK, USA, and Singapore</a:t>
            </a:r>
          </a:p>
        </p:txBody>
      </p:sp>
      <p:pic>
        <p:nvPicPr>
          <p:cNvPr id="12292" name="Picture 4" descr="m62-logo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50" y="6484938"/>
            <a:ext cx="381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1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77787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2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673350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3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568825"/>
            <a:ext cx="2000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6" name="Text Box 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379413" y="2290763"/>
            <a:ext cx="16367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Beyond Bullet Points</a:t>
            </a:r>
          </a:p>
        </p:txBody>
      </p:sp>
      <p:sp>
        <p:nvSpPr>
          <p:cNvPr id="12297" name="Text Box 9">
            <a:hlinkClick r:id="rId17"/>
          </p:cNvPr>
          <p:cNvSpPr txBox="1">
            <a:spLocks noChangeArrowheads="1"/>
          </p:cNvSpPr>
          <p:nvPr/>
        </p:nvSpPr>
        <p:spPr bwMode="auto">
          <a:xfrm>
            <a:off x="379413" y="4189413"/>
            <a:ext cx="14176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PowerPoint Slides</a:t>
            </a:r>
          </a:p>
        </p:txBody>
      </p:sp>
      <p:sp>
        <p:nvSpPr>
          <p:cNvPr id="12298" name="Text Box 10">
            <a:hlinkClick r:id="rId19"/>
          </p:cNvPr>
          <p:cNvSpPr txBox="1">
            <a:spLocks noChangeArrowheads="1"/>
          </p:cNvSpPr>
          <p:nvPr/>
        </p:nvSpPr>
        <p:spPr bwMode="auto">
          <a:xfrm>
            <a:off x="379413" y="6084888"/>
            <a:ext cx="15986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tr-TR" sz="1400">
                <a:solidFill>
                  <a:srgbClr val="135971"/>
                </a:solidFill>
                <a:latin typeface="Neo Sans" pitchFamily="34" charset="0"/>
              </a:rPr>
              <a:t>PowerPoint Training</a:t>
            </a:r>
          </a:p>
        </p:txBody>
      </p:sp>
      <p:pic>
        <p:nvPicPr>
          <p:cNvPr id="12299" name="Picture 11" descr="b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777875"/>
            <a:ext cx="63627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8575" y="188913"/>
            <a:ext cx="9115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It’s not the </a:t>
            </a:r>
            <a:r>
              <a:rPr lang="en-GB" altLang="tr-TR" sz="2100" b="1">
                <a:solidFill>
                  <a:srgbClr val="333333"/>
                </a:solidFill>
                <a:latin typeface="Neo Sans" pitchFamily="34" charset="0"/>
              </a:rPr>
              <a:t>design</a:t>
            </a:r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 of your template, it’s what you </a:t>
            </a:r>
            <a:r>
              <a:rPr lang="en-GB" altLang="tr-TR" sz="2100" b="1">
                <a:solidFill>
                  <a:srgbClr val="333333"/>
                </a:solidFill>
                <a:latin typeface="Neo Sans" pitchFamily="34" charset="0"/>
              </a:rPr>
              <a:t>do with it</a:t>
            </a:r>
            <a:r>
              <a:rPr lang="en-GB" altLang="tr-TR" sz="2100">
                <a:solidFill>
                  <a:srgbClr val="333333"/>
                </a:solidFill>
                <a:latin typeface="Neo Sans" pitchFamily="34" charset="0"/>
              </a:rPr>
              <a:t> that counts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rgbClr val="333333"/>
          </a:solidFill>
          <a:latin typeface="Neo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hmetcebisli.net/2011/07/android-listview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43808" y="3335362"/>
            <a:ext cx="5827713" cy="962025"/>
          </a:xfrm>
        </p:spPr>
        <p:txBody>
          <a:bodyPr/>
          <a:lstStyle/>
          <a:p>
            <a:r>
              <a:rPr lang="tr-TR" altLang="tr-TR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BSM447 – MOBİL UYGULAMA GELİŞTİRME</a:t>
            </a:r>
            <a:endParaRPr lang="tr-TR" altLang="tr-TR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46113" y="4538098"/>
            <a:ext cx="6400800" cy="550863"/>
          </a:xfrm>
        </p:spPr>
        <p:txBody>
          <a:bodyPr/>
          <a:lstStyle/>
          <a:p>
            <a:r>
              <a:rPr lang="tr-TR" altLang="tr-TR" noProof="1" smtClean="0"/>
              <a:t>Öğr. Gör. Nevzat TAŞBAŞI</a:t>
            </a:r>
            <a:endParaRPr lang="tr-TR" altLang="tr-TR" noProof="1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351384" y="3573016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70887" y="4512698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6948264" y="577952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tr-TR" sz="1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Hafta</a:t>
            </a:r>
            <a:endParaRPr lang="tr-TR" sz="1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411924" y="1772816"/>
            <a:ext cx="62093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Liste içerisinde listelenecek değerler bir dizi elemanından alınabilir.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714400" y="3339961"/>
            <a:ext cx="77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/>
              <a:t>String</a:t>
            </a:r>
            <a:r>
              <a:rPr lang="tr-TR" sz="2000" dirty="0"/>
              <a:t>[] cinsiyet={"</a:t>
            </a:r>
            <a:r>
              <a:rPr lang="tr-TR" sz="2000" dirty="0" err="1"/>
              <a:t>Kadın","Erkek</a:t>
            </a:r>
            <a:r>
              <a:rPr lang="tr-TR" sz="2000" dirty="0"/>
              <a:t>"};</a:t>
            </a:r>
          </a:p>
        </p:txBody>
      </p:sp>
    </p:spTree>
    <p:extLst>
      <p:ext uri="{BB962C8B-B14F-4D97-AF65-F5344CB8AC3E}">
        <p14:creationId xmlns:p14="http://schemas.microsoft.com/office/powerpoint/2010/main" val="21565454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411924" y="1772816"/>
            <a:ext cx="6209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Listenecek</a:t>
            </a:r>
            <a:r>
              <a:rPr lang="tr-TR" dirty="0"/>
              <a:t> değerleri barındıran yapının bir </a:t>
            </a:r>
            <a:r>
              <a:rPr lang="tr-TR" dirty="0" err="1"/>
              <a:t>adaptere</a:t>
            </a:r>
            <a:r>
              <a:rPr lang="tr-TR" dirty="0"/>
              <a:t> atanması gerekmektedir. </a:t>
            </a:r>
            <a:r>
              <a:rPr lang="tr-TR" dirty="0" err="1"/>
              <a:t>Adapter</a:t>
            </a:r>
            <a:r>
              <a:rPr lang="tr-TR" dirty="0"/>
              <a:t> tanımlamak için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adapter</a:t>
            </a:r>
            <a:r>
              <a:rPr lang="tr-TR" dirty="0"/>
              <a:t> kullanılabilir.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899592" y="3645024"/>
            <a:ext cx="633670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tr-T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ArrayAdapter</a:t>
            </a:r>
            <a:r>
              <a:rPr lang="tr-T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veri_türü</a:t>
            </a:r>
            <a:r>
              <a:rPr lang="tr-T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tr-T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adapter_adı</a:t>
            </a:r>
            <a:r>
              <a:rPr lang="tr-T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ArrayAdapter</a:t>
            </a:r>
            <a:r>
              <a:rPr lang="tr-T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veri_türü</a:t>
            </a:r>
            <a:r>
              <a:rPr lang="tr-T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tr-T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aktivity_adı,layout_adı</a:t>
            </a:r>
            <a:r>
              <a:rPr lang="tr-T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,&lt;</a:t>
            </a:r>
            <a:r>
              <a:rPr lang="tr-T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grupverisiadı</a:t>
            </a:r>
            <a:r>
              <a:rPr lang="tr-T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&gt;); </a:t>
            </a:r>
            <a:endParaRPr lang="tr-TR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6502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457200" y="2564904"/>
            <a:ext cx="72515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/>
              <a:t>simple_list_item_1                               //Tek elemanlı liste</a:t>
            </a:r>
            <a:endParaRPr lang="tr-TR" dirty="0"/>
          </a:p>
          <a:p>
            <a:r>
              <a:rPr lang="tr-TR" i="1" dirty="0"/>
              <a:t>simple_list_item_2                               //İki elemanlı liste</a:t>
            </a:r>
            <a:endParaRPr lang="tr-TR" dirty="0"/>
          </a:p>
          <a:p>
            <a:r>
              <a:rPr lang="tr-TR" i="1" dirty="0" err="1"/>
              <a:t>simple_list_item_checked</a:t>
            </a:r>
            <a:r>
              <a:rPr lang="tr-TR" i="1" dirty="0"/>
              <a:t>                   //</a:t>
            </a:r>
            <a:r>
              <a:rPr lang="tr-TR" i="1" dirty="0" err="1"/>
              <a:t>checkbox</a:t>
            </a:r>
            <a:r>
              <a:rPr lang="tr-TR" i="1" dirty="0"/>
              <a:t> içeren liste</a:t>
            </a:r>
            <a:endParaRPr lang="tr-TR" dirty="0"/>
          </a:p>
          <a:p>
            <a:r>
              <a:rPr lang="tr-TR" i="1" dirty="0" err="1"/>
              <a:t>simple_item_single_choice</a:t>
            </a:r>
            <a:r>
              <a:rPr lang="tr-TR" i="1" dirty="0"/>
              <a:t>                 //tek bir seçim imkanı tanıyan liste</a:t>
            </a:r>
            <a:endParaRPr lang="tr-TR" dirty="0"/>
          </a:p>
          <a:p>
            <a:r>
              <a:rPr lang="tr-TR" i="1" dirty="0" err="1"/>
              <a:t>simple_list_item_multiple_choice</a:t>
            </a:r>
            <a:r>
              <a:rPr lang="tr-TR" i="1" dirty="0"/>
              <a:t>     //birden fazla seçim imkanı tanıyan liste</a:t>
            </a:r>
            <a:endParaRPr lang="tr-TR" dirty="0"/>
          </a:p>
          <a:p>
            <a:r>
              <a:rPr lang="tr-TR" i="1" dirty="0"/>
              <a:t>[1]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3364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5" name="Dikdörtgen 4"/>
          <p:cNvSpPr/>
          <p:nvPr/>
        </p:nvSpPr>
        <p:spPr>
          <a:xfrm>
            <a:off x="611560" y="2060848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Listede yer alan herhangi bir satıra tıklandığında çalıştırıldığında çalışan bir olay eklemek için </a:t>
            </a:r>
            <a:r>
              <a:rPr lang="tr-TR" dirty="0" err="1"/>
              <a:t>setOnItemClickListener</a:t>
            </a:r>
            <a:r>
              <a:rPr lang="tr-TR" dirty="0"/>
              <a:t>  metodu oluşturuyoruz.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Oluşturulan </a:t>
            </a:r>
            <a:r>
              <a:rPr lang="tr-TR" dirty="0"/>
              <a:t>bu metodun içerisinde </a:t>
            </a:r>
            <a:r>
              <a:rPr lang="tr-TR" dirty="0" err="1"/>
              <a:t>onItemClick</a:t>
            </a:r>
            <a:r>
              <a:rPr lang="tr-TR" dirty="0"/>
              <a:t> metodu tanımlanır.</a:t>
            </a:r>
          </a:p>
        </p:txBody>
      </p:sp>
    </p:spTree>
    <p:extLst>
      <p:ext uri="{BB962C8B-B14F-4D97-AF65-F5344CB8AC3E}">
        <p14:creationId xmlns:p14="http://schemas.microsoft.com/office/powerpoint/2010/main" val="7993921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05678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Listenin_adı.setOnItemClickListener</a:t>
            </a:r>
            <a:r>
              <a:rPr lang="tr-TR" dirty="0"/>
              <a:t>(</a:t>
            </a:r>
            <a:r>
              <a:rPr lang="tr-TR" b="1" dirty="0" err="1"/>
              <a:t>new</a:t>
            </a:r>
            <a:r>
              <a:rPr lang="tr-TR" dirty="0"/>
              <a:t> </a:t>
            </a:r>
            <a:r>
              <a:rPr lang="tr-TR" dirty="0" err="1"/>
              <a:t>OnItemClickListener</a:t>
            </a:r>
            <a:r>
              <a:rPr lang="tr-TR" dirty="0"/>
              <a:t>()</a:t>
            </a:r>
          </a:p>
          <a:p>
            <a:r>
              <a:rPr lang="tr-TR" dirty="0"/>
              <a:t>        {</a:t>
            </a:r>
          </a:p>
          <a:p>
            <a:r>
              <a:rPr lang="tr-TR" dirty="0"/>
              <a:t>	@</a:t>
            </a:r>
            <a:r>
              <a:rPr lang="tr-TR" dirty="0" err="1"/>
              <a:t>Override</a:t>
            </a:r>
            <a:endParaRPr lang="tr-TR" dirty="0"/>
          </a:p>
          <a:p>
            <a:r>
              <a:rPr lang="tr-TR" dirty="0"/>
              <a:t>	</a:t>
            </a:r>
            <a:r>
              <a:rPr lang="tr-TR" b="1" dirty="0" err="1"/>
              <a:t>public</a:t>
            </a:r>
            <a:r>
              <a:rPr lang="tr-TR" dirty="0"/>
              <a:t>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dirty="0" err="1"/>
              <a:t>onItemClick</a:t>
            </a:r>
            <a:r>
              <a:rPr lang="tr-TR" dirty="0"/>
              <a:t>(</a:t>
            </a:r>
            <a:r>
              <a:rPr lang="tr-TR" dirty="0" err="1"/>
              <a:t>AdapterView</a:t>
            </a:r>
            <a:r>
              <a:rPr lang="tr-TR" dirty="0"/>
              <a:t>&lt;?&gt; arg0, </a:t>
            </a:r>
            <a:r>
              <a:rPr lang="tr-TR" dirty="0" err="1"/>
              <a:t>View</a:t>
            </a:r>
            <a:r>
              <a:rPr lang="tr-TR" dirty="0"/>
              <a:t> arg1, </a:t>
            </a:r>
            <a:r>
              <a:rPr lang="tr-TR" b="1" dirty="0" err="1"/>
              <a:t>int</a:t>
            </a:r>
            <a:r>
              <a:rPr lang="tr-TR" dirty="0"/>
              <a:t> indis, </a:t>
            </a:r>
            <a:r>
              <a:rPr lang="tr-TR" b="1" dirty="0" err="1"/>
              <a:t>long</a:t>
            </a:r>
            <a:r>
              <a:rPr lang="tr-TR" dirty="0"/>
              <a:t> arg3) {</a:t>
            </a:r>
          </a:p>
          <a:p>
            <a:r>
              <a:rPr lang="tr-TR" b="1" dirty="0"/>
              <a:t>			çalışacak kodlar</a:t>
            </a:r>
            <a:endParaRPr lang="tr-TR" dirty="0"/>
          </a:p>
          <a:p>
            <a:r>
              <a:rPr lang="tr-TR" b="1" dirty="0"/>
              <a:t>          }</a:t>
            </a:r>
            <a:endParaRPr lang="tr-TR" dirty="0"/>
          </a:p>
          <a:p>
            <a:r>
              <a:rPr lang="tr-TR" b="1" dirty="0"/>
              <a:t>});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11560" y="5599352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seçilen liste elemanı </a:t>
            </a:r>
            <a:r>
              <a:rPr lang="tr-TR" dirty="0" err="1"/>
              <a:t>onItemClick</a:t>
            </a:r>
            <a:r>
              <a:rPr lang="tr-TR" dirty="0"/>
              <a:t> metodunda tanımlanan parametre ile öğrenilir.</a:t>
            </a:r>
          </a:p>
        </p:txBody>
      </p:sp>
    </p:spTree>
    <p:extLst>
      <p:ext uri="{BB962C8B-B14F-4D97-AF65-F5344CB8AC3E}">
        <p14:creationId xmlns:p14="http://schemas.microsoft.com/office/powerpoint/2010/main" val="26188283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Grid</a:t>
            </a:r>
            <a:r>
              <a:rPr lang="tr-TR" dirty="0" err="1" smtClean="0"/>
              <a:t>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Verileri satır ve sütunlar içerisinde hücrelerde, satır sütun olacak şekilde listeleyerek göstermek amacıyla kullanılan bir bileşendir.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059832" y="3549856"/>
            <a:ext cx="41591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Listede yer alan herhangi bir satıra tıklandığında çalıştırıldığında çalışan bir olay eklemek için </a:t>
            </a:r>
          </a:p>
          <a:p>
            <a:r>
              <a:rPr lang="tr-TR" dirty="0" err="1"/>
              <a:t>setOnItemClickListener</a:t>
            </a:r>
            <a:r>
              <a:rPr lang="tr-TR" dirty="0"/>
              <a:t>  metodu oluşturuyoruz. Oluşturulan bu metodun içerisinde </a:t>
            </a:r>
            <a:r>
              <a:rPr lang="tr-TR" dirty="0" err="1"/>
              <a:t>onItemClick</a:t>
            </a:r>
            <a:r>
              <a:rPr lang="tr-TR" dirty="0"/>
              <a:t> metodu tanımlanır.</a:t>
            </a:r>
          </a:p>
        </p:txBody>
      </p:sp>
      <p:pic>
        <p:nvPicPr>
          <p:cNvPr id="7" name="Resi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35175"/>
            <a:ext cx="19431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0105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GridView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05678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Listenin_adı.setOnItemClickListener</a:t>
            </a:r>
            <a:r>
              <a:rPr lang="tr-TR" dirty="0"/>
              <a:t>(</a:t>
            </a:r>
            <a:r>
              <a:rPr lang="tr-TR" b="1" dirty="0" err="1"/>
              <a:t>new</a:t>
            </a:r>
            <a:r>
              <a:rPr lang="tr-TR" dirty="0"/>
              <a:t> </a:t>
            </a:r>
            <a:r>
              <a:rPr lang="tr-TR" dirty="0" err="1"/>
              <a:t>OnItemClickListener</a:t>
            </a:r>
            <a:r>
              <a:rPr lang="tr-TR" dirty="0"/>
              <a:t>()</a:t>
            </a:r>
          </a:p>
          <a:p>
            <a:r>
              <a:rPr lang="tr-TR" dirty="0"/>
              <a:t>        {</a:t>
            </a:r>
          </a:p>
          <a:p>
            <a:r>
              <a:rPr lang="tr-TR" dirty="0"/>
              <a:t>	@</a:t>
            </a:r>
            <a:r>
              <a:rPr lang="tr-TR" dirty="0" err="1"/>
              <a:t>Override</a:t>
            </a:r>
            <a:endParaRPr lang="tr-TR" dirty="0"/>
          </a:p>
          <a:p>
            <a:r>
              <a:rPr lang="tr-TR" dirty="0"/>
              <a:t>	</a:t>
            </a:r>
            <a:r>
              <a:rPr lang="tr-TR" b="1" dirty="0" err="1"/>
              <a:t>public</a:t>
            </a:r>
            <a:r>
              <a:rPr lang="tr-TR" dirty="0"/>
              <a:t>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dirty="0" err="1"/>
              <a:t>onItemClick</a:t>
            </a:r>
            <a:r>
              <a:rPr lang="tr-TR" dirty="0"/>
              <a:t>(</a:t>
            </a:r>
            <a:r>
              <a:rPr lang="tr-TR" dirty="0" err="1"/>
              <a:t>AdapterView</a:t>
            </a:r>
            <a:r>
              <a:rPr lang="tr-TR" dirty="0"/>
              <a:t>&lt;?&gt; arg0, </a:t>
            </a:r>
            <a:r>
              <a:rPr lang="tr-TR" dirty="0" err="1"/>
              <a:t>View</a:t>
            </a:r>
            <a:r>
              <a:rPr lang="tr-TR" dirty="0"/>
              <a:t> arg1, </a:t>
            </a:r>
            <a:r>
              <a:rPr lang="tr-TR" b="1" dirty="0" err="1"/>
              <a:t>int</a:t>
            </a:r>
            <a:r>
              <a:rPr lang="tr-TR" dirty="0"/>
              <a:t> indis, </a:t>
            </a:r>
            <a:r>
              <a:rPr lang="tr-TR" b="1" dirty="0" err="1"/>
              <a:t>long</a:t>
            </a:r>
            <a:r>
              <a:rPr lang="tr-TR" dirty="0"/>
              <a:t> arg3) {</a:t>
            </a:r>
          </a:p>
          <a:p>
            <a:r>
              <a:rPr lang="tr-TR" b="1" dirty="0"/>
              <a:t>			çalışacak kodlar</a:t>
            </a:r>
            <a:endParaRPr lang="tr-TR" dirty="0"/>
          </a:p>
          <a:p>
            <a:r>
              <a:rPr lang="tr-TR" b="1" dirty="0"/>
              <a:t>          }</a:t>
            </a:r>
            <a:endParaRPr lang="tr-TR" dirty="0"/>
          </a:p>
          <a:p>
            <a:r>
              <a:rPr lang="tr-TR" b="1" dirty="0"/>
              <a:t>});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11560" y="5301208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seçilen liste elemanı </a:t>
            </a:r>
            <a:r>
              <a:rPr lang="tr-TR" dirty="0" err="1"/>
              <a:t>onItemClick</a:t>
            </a:r>
            <a:r>
              <a:rPr lang="tr-TR" dirty="0"/>
              <a:t> metodunda tanımlanan parametre ile öğrenilir.</a:t>
            </a:r>
          </a:p>
        </p:txBody>
      </p:sp>
    </p:spTree>
    <p:extLst>
      <p:ext uri="{BB962C8B-B14F-4D97-AF65-F5344CB8AC3E}">
        <p14:creationId xmlns:p14="http://schemas.microsoft.com/office/powerpoint/2010/main" val="7072146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Option Menu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Layout</a:t>
            </a:r>
            <a:r>
              <a:rPr lang="tr-TR" dirty="0" smtClean="0"/>
              <a:t> klasörünün olduğu </a:t>
            </a:r>
            <a:r>
              <a:rPr lang="tr-TR" dirty="0" err="1" smtClean="0"/>
              <a:t>res</a:t>
            </a:r>
            <a:r>
              <a:rPr lang="tr-TR" dirty="0" smtClean="0"/>
              <a:t> klasörü üzerinde sağ tıklanır açılan menüden </a:t>
            </a:r>
            <a:r>
              <a:rPr lang="tr-TR" b="1" dirty="0" err="1" smtClean="0"/>
              <a:t>Android</a:t>
            </a:r>
            <a:r>
              <a:rPr lang="tr-TR" b="1" dirty="0" smtClean="0"/>
              <a:t> </a:t>
            </a:r>
            <a:r>
              <a:rPr lang="tr-TR" b="1" dirty="0" err="1" smtClean="0"/>
              <a:t>resource</a:t>
            </a:r>
            <a:r>
              <a:rPr lang="tr-TR" b="1" dirty="0" smtClean="0"/>
              <a:t> </a:t>
            </a:r>
            <a:r>
              <a:rPr lang="tr-TR" b="1" dirty="0" err="1" smtClean="0"/>
              <a:t>directory</a:t>
            </a:r>
            <a:r>
              <a:rPr lang="tr-TR" b="1" dirty="0" smtClean="0"/>
              <a:t> </a:t>
            </a:r>
            <a:r>
              <a:rPr lang="tr-TR" dirty="0" smtClean="0"/>
              <a:t>seçilerek </a:t>
            </a:r>
            <a:r>
              <a:rPr lang="tr-TR" b="1" dirty="0" err="1" smtClean="0"/>
              <a:t>menu</a:t>
            </a:r>
            <a:r>
              <a:rPr lang="tr-TR" dirty="0" smtClean="0"/>
              <a:t> isimli bir klasör oluşturulur. Bu klasör altında main isimli </a:t>
            </a:r>
            <a:r>
              <a:rPr lang="tr-TR" dirty="0" err="1" smtClean="0"/>
              <a:t>xml</a:t>
            </a:r>
            <a:r>
              <a:rPr lang="tr-TR" dirty="0" smtClean="0"/>
              <a:t> dosyası oluşturulur.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059832" y="3549856"/>
            <a:ext cx="5040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Xml</a:t>
            </a:r>
            <a:r>
              <a:rPr lang="tr-TR" dirty="0" smtClean="0"/>
              <a:t> dosyası içerisinde &lt;</a:t>
            </a:r>
            <a:r>
              <a:rPr lang="tr-TR" dirty="0" err="1" smtClean="0"/>
              <a:t>menu</a:t>
            </a:r>
            <a:r>
              <a:rPr lang="tr-TR" dirty="0" smtClean="0"/>
              <a:t>&gt;&lt;/</a:t>
            </a:r>
            <a:r>
              <a:rPr lang="tr-TR" dirty="0" err="1" smtClean="0"/>
              <a:t>menu</a:t>
            </a:r>
            <a:r>
              <a:rPr lang="tr-TR" dirty="0" smtClean="0"/>
              <a:t>&gt; etiketleri arasında istenilen sayıda satır  &lt;</a:t>
            </a:r>
            <a:r>
              <a:rPr lang="tr-TR" dirty="0" err="1" smtClean="0"/>
              <a:t>item</a:t>
            </a:r>
            <a:r>
              <a:rPr lang="tr-TR" dirty="0" smtClean="0"/>
              <a:t>&gt; elemanı eklenir. </a:t>
            </a:r>
          </a:p>
          <a:p>
            <a:r>
              <a:rPr lang="en-US" dirty="0"/>
              <a:t>&lt;</a:t>
            </a:r>
            <a:r>
              <a:rPr lang="en-US" b="1" dirty="0"/>
              <a:t>item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android:id</a:t>
            </a:r>
            <a:r>
              <a:rPr lang="en-US" b="1" dirty="0"/>
              <a:t>="@+id/</a:t>
            </a:r>
            <a:r>
              <a:rPr lang="en-US" b="1" dirty="0" err="1"/>
              <a:t>anasayfa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android:orderInCategory</a:t>
            </a:r>
            <a:r>
              <a:rPr lang="en-US" b="1" dirty="0"/>
              <a:t>="100"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app:showAsAction</a:t>
            </a:r>
            <a:r>
              <a:rPr lang="en-US" b="1" dirty="0"/>
              <a:t>="never"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android:title</a:t>
            </a:r>
            <a:r>
              <a:rPr lang="en-US" b="1" dirty="0"/>
              <a:t>="</a:t>
            </a:r>
            <a:r>
              <a:rPr lang="en-US" b="1" dirty="0" err="1"/>
              <a:t>Anasayfa</a:t>
            </a:r>
            <a:r>
              <a:rPr lang="en-US" b="1" dirty="0"/>
              <a:t>"</a:t>
            </a:r>
            <a:r>
              <a:rPr lang="en-US" dirty="0"/>
              <a:t>/&gt;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3" y="3549855"/>
            <a:ext cx="1991929" cy="26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7900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/>
              <a:t>Option Menu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Activity içerisinde kodlarda menüyü</a:t>
            </a:r>
            <a:r>
              <a:rPr lang="tr-TR" dirty="0"/>
              <a:t> </a:t>
            </a:r>
            <a:r>
              <a:rPr lang="tr-TR" b="1" dirty="0" err="1"/>
              <a:t>onCreateOptionsMenu</a:t>
            </a:r>
            <a:r>
              <a:rPr lang="tr-TR" b="1" dirty="0"/>
              <a:t>()</a:t>
            </a:r>
            <a:r>
              <a:rPr lang="tr-TR" dirty="0"/>
              <a:t> metodunda kullanabilmek için </a:t>
            </a:r>
            <a:r>
              <a:rPr lang="tr-TR" b="1" dirty="0" err="1" smtClean="0"/>
              <a:t>menu-inflater</a:t>
            </a:r>
            <a:r>
              <a:rPr lang="tr-TR" b="1" dirty="0" smtClean="0"/>
              <a:t> </a:t>
            </a:r>
            <a:r>
              <a:rPr lang="tr-TR" dirty="0" smtClean="0"/>
              <a:t>oluşturulmuştur</a:t>
            </a:r>
            <a:r>
              <a:rPr lang="tr-TR" dirty="0"/>
              <a:t>. Daha sonra </a:t>
            </a:r>
            <a:r>
              <a:rPr lang="tr-TR" b="1" dirty="0"/>
              <a:t>menu.xml</a:t>
            </a:r>
            <a:r>
              <a:rPr lang="tr-TR" dirty="0"/>
              <a:t> </a:t>
            </a:r>
            <a:r>
              <a:rPr lang="tr-TR" dirty="0" smtClean="0"/>
              <a:t>dosyası </a:t>
            </a:r>
            <a:r>
              <a:rPr lang="tr-TR" dirty="0" err="1"/>
              <a:t>inflater’da</a:t>
            </a:r>
            <a:r>
              <a:rPr lang="tr-TR" dirty="0"/>
              <a:t> tanımlanmıştır. 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23528" y="3549856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b="1" dirty="0" smtClean="0"/>
          </a:p>
          <a:p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/>
              <a:t>boolean</a:t>
            </a:r>
            <a:r>
              <a:rPr lang="tr-TR" b="1" dirty="0"/>
              <a:t> </a:t>
            </a:r>
            <a:r>
              <a:rPr lang="tr-TR" dirty="0" err="1"/>
              <a:t>onCreateOptionsMenu</a:t>
            </a:r>
            <a:r>
              <a:rPr lang="tr-TR" dirty="0"/>
              <a:t>(Menu </a:t>
            </a:r>
            <a:r>
              <a:rPr lang="tr-TR" dirty="0" err="1"/>
              <a:t>menu</a:t>
            </a:r>
            <a:r>
              <a:rPr lang="tr-TR" dirty="0"/>
              <a:t>) {</a:t>
            </a:r>
            <a:br>
              <a:rPr lang="tr-TR" dirty="0"/>
            </a:br>
            <a:endParaRPr lang="tr-TR" dirty="0" smtClean="0"/>
          </a:p>
          <a:p>
            <a:r>
              <a:rPr lang="tr-TR" dirty="0" smtClean="0"/>
              <a:t>    </a:t>
            </a:r>
            <a:r>
              <a:rPr lang="tr-TR" dirty="0" err="1" smtClean="0"/>
              <a:t>MenuInflater</a:t>
            </a:r>
            <a:r>
              <a:rPr lang="tr-TR" dirty="0" smtClean="0"/>
              <a:t> </a:t>
            </a:r>
            <a:r>
              <a:rPr lang="tr-TR" dirty="0" err="1"/>
              <a:t>inf</a:t>
            </a:r>
            <a:r>
              <a:rPr lang="tr-TR" dirty="0"/>
              <a:t>=</a:t>
            </a:r>
            <a:r>
              <a:rPr lang="tr-TR" dirty="0" err="1"/>
              <a:t>getMenuInflater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inf.inflate</a:t>
            </a:r>
            <a:r>
              <a:rPr lang="tr-TR" dirty="0"/>
              <a:t>(</a:t>
            </a:r>
            <a:r>
              <a:rPr lang="tr-TR" dirty="0" err="1"/>
              <a:t>R.menu.</a:t>
            </a:r>
            <a:r>
              <a:rPr lang="tr-TR" b="1" i="1" dirty="0" err="1"/>
              <a:t>main</a:t>
            </a:r>
            <a:r>
              <a:rPr lang="tr-TR" dirty="0"/>
              <a:t>, </a:t>
            </a:r>
            <a:r>
              <a:rPr lang="tr-TR" dirty="0" err="1"/>
              <a:t>menu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</a:t>
            </a:r>
            <a:r>
              <a:rPr lang="tr-TR" b="1" dirty="0" err="1"/>
              <a:t>return</a:t>
            </a:r>
            <a:r>
              <a:rPr lang="tr-TR" b="1" dirty="0"/>
              <a:t> </a:t>
            </a:r>
            <a:r>
              <a:rPr lang="tr-TR" b="1" dirty="0" err="1"/>
              <a:t>true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0288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/>
              <a:t>Option Menu</a:t>
            </a:r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Menü içerisinde seçilen seçenek için  </a:t>
            </a:r>
            <a:r>
              <a:rPr lang="tr-TR" b="1" dirty="0" err="1" smtClean="0"/>
              <a:t>onOptionsItemSelected</a:t>
            </a:r>
            <a:r>
              <a:rPr lang="tr-TR" b="1" dirty="0" smtClean="0"/>
              <a:t> </a:t>
            </a:r>
            <a:r>
              <a:rPr lang="tr-TR" dirty="0" smtClean="0"/>
              <a:t>metodu kullanılır.</a:t>
            </a:r>
          </a:p>
          <a:p>
            <a:endParaRPr lang="tr-TR" dirty="0"/>
          </a:p>
          <a:p>
            <a:r>
              <a:rPr lang="tr-TR" dirty="0" smtClean="0"/>
              <a:t>Parametre ile gelen </a:t>
            </a:r>
            <a:r>
              <a:rPr lang="tr-TR" dirty="0" err="1" smtClean="0"/>
              <a:t>item</a:t>
            </a:r>
            <a:r>
              <a:rPr lang="tr-TR" dirty="0" smtClean="0"/>
              <a:t> parametresinde tıklanan </a:t>
            </a:r>
            <a:r>
              <a:rPr lang="tr-TR" dirty="0" err="1" smtClean="0"/>
              <a:t>item</a:t>
            </a:r>
            <a:r>
              <a:rPr lang="tr-TR" dirty="0" smtClean="0"/>
              <a:t> değerinin </a:t>
            </a:r>
            <a:r>
              <a:rPr lang="tr-TR" dirty="0" err="1" smtClean="0"/>
              <a:t>id</a:t>
            </a:r>
            <a:r>
              <a:rPr lang="tr-TR" dirty="0" smtClean="0"/>
              <a:t> değeri geri döndürülür.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54739" y="3869333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/>
              <a:t>boolean</a:t>
            </a:r>
            <a:r>
              <a:rPr lang="tr-TR" b="1" dirty="0"/>
              <a:t> </a:t>
            </a:r>
            <a:r>
              <a:rPr lang="tr-TR" dirty="0" err="1"/>
              <a:t>onOptionsItemSelected</a:t>
            </a:r>
            <a:r>
              <a:rPr lang="tr-TR" dirty="0"/>
              <a:t>(</a:t>
            </a:r>
            <a:r>
              <a:rPr lang="tr-TR" dirty="0" err="1"/>
              <a:t>MenuItem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</a:t>
            </a:r>
            <a:r>
              <a:rPr lang="tr-TR" b="1" dirty="0" err="1"/>
              <a:t>if</a:t>
            </a:r>
            <a:r>
              <a:rPr lang="tr-TR" dirty="0"/>
              <a:t>(</a:t>
            </a:r>
            <a:r>
              <a:rPr lang="tr-TR" dirty="0" err="1"/>
              <a:t>item.getItemId</a:t>
            </a:r>
            <a:r>
              <a:rPr lang="tr-TR" dirty="0"/>
              <a:t>()==</a:t>
            </a:r>
            <a:r>
              <a:rPr lang="tr-TR" dirty="0" err="1"/>
              <a:t>R.id.</a:t>
            </a:r>
            <a:r>
              <a:rPr lang="tr-TR" b="1" i="1" dirty="0" err="1"/>
              <a:t>hakkinda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    {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Intent</a:t>
            </a:r>
            <a:r>
              <a:rPr lang="tr-TR" dirty="0"/>
              <a:t> sayfa=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dirty="0" err="1"/>
              <a:t>Intent</a:t>
            </a:r>
            <a:r>
              <a:rPr lang="tr-TR" dirty="0"/>
              <a:t>(</a:t>
            </a:r>
            <a:r>
              <a:rPr lang="tr-TR" dirty="0" err="1"/>
              <a:t>getApplicationContext</a:t>
            </a:r>
            <a:r>
              <a:rPr lang="tr-TR" dirty="0"/>
              <a:t>(),</a:t>
            </a:r>
            <a:r>
              <a:rPr lang="tr-TR" dirty="0" err="1"/>
              <a:t>Hakkinda.</a:t>
            </a:r>
            <a:r>
              <a:rPr lang="tr-TR" b="1" dirty="0" err="1"/>
              <a:t>class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startActivity</a:t>
            </a:r>
            <a:r>
              <a:rPr lang="tr-TR" dirty="0"/>
              <a:t>(sayfa);</a:t>
            </a:r>
            <a:br>
              <a:rPr lang="tr-TR" dirty="0"/>
            </a:br>
            <a:r>
              <a:rPr lang="tr-T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835857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Radio</a:t>
            </a:r>
            <a:r>
              <a:rPr lang="tr-TR" b="1" dirty="0" smtClean="0"/>
              <a:t> </a:t>
            </a:r>
            <a:r>
              <a:rPr lang="tr-TR" b="1" dirty="0" smtClean="0"/>
              <a:t>Buton</a:t>
            </a:r>
            <a:endParaRPr lang="tr-TR" altLang="tr-TR" b="1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700808"/>
            <a:ext cx="7128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Birden çok seçenekten birinin seçilmesi için kullanılan </a:t>
            </a:r>
            <a:r>
              <a:rPr lang="tr-TR" dirty="0" err="1"/>
              <a:t>bileşenlen</a:t>
            </a:r>
            <a:r>
              <a:rPr lang="tr-TR" dirty="0"/>
              <a:t> </a:t>
            </a:r>
            <a:r>
              <a:rPr lang="tr-TR" dirty="0" err="1"/>
              <a:t>RadioButton</a:t>
            </a:r>
            <a:r>
              <a:rPr lang="tr-TR" dirty="0"/>
              <a:t> dur. </a:t>
            </a:r>
            <a:r>
              <a:rPr lang="tr-TR" dirty="0" err="1"/>
              <a:t>RadioButtonlar</a:t>
            </a:r>
            <a:r>
              <a:rPr lang="tr-TR" dirty="0"/>
              <a:t> bir </a:t>
            </a:r>
            <a:r>
              <a:rPr lang="tr-TR" dirty="0" err="1"/>
              <a:t>RadioGroup</a:t>
            </a:r>
            <a:r>
              <a:rPr lang="tr-TR" dirty="0"/>
              <a:t> içerisinde tanımlanarak kullanılırlar. Projeye radyo buton eklemek için görsel tasarım penceresinden </a:t>
            </a:r>
            <a:r>
              <a:rPr lang="tr-TR" dirty="0" err="1"/>
              <a:t>RadioButton</a:t>
            </a:r>
            <a:r>
              <a:rPr lang="tr-TR" dirty="0"/>
              <a:t> sürüklenerek tasarım ekranına bırakılır.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38" y="4077072"/>
            <a:ext cx="218037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5580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Context Menu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Layout</a:t>
            </a:r>
            <a:r>
              <a:rPr lang="tr-TR" dirty="0" smtClean="0"/>
              <a:t> klasörünün olduğu </a:t>
            </a:r>
            <a:r>
              <a:rPr lang="tr-TR" dirty="0" err="1" smtClean="0"/>
              <a:t>res</a:t>
            </a:r>
            <a:r>
              <a:rPr lang="tr-TR" dirty="0" smtClean="0"/>
              <a:t> klasörü üzerinde sağ tıklanır açılan menüden </a:t>
            </a:r>
            <a:r>
              <a:rPr lang="tr-TR" b="1" dirty="0" err="1" smtClean="0"/>
              <a:t>Android</a:t>
            </a:r>
            <a:r>
              <a:rPr lang="tr-TR" b="1" dirty="0" smtClean="0"/>
              <a:t> </a:t>
            </a:r>
            <a:r>
              <a:rPr lang="tr-TR" b="1" dirty="0" err="1" smtClean="0"/>
              <a:t>resource</a:t>
            </a:r>
            <a:r>
              <a:rPr lang="tr-TR" b="1" dirty="0" smtClean="0"/>
              <a:t> </a:t>
            </a:r>
            <a:r>
              <a:rPr lang="tr-TR" b="1" dirty="0" err="1" smtClean="0"/>
              <a:t>directory</a:t>
            </a:r>
            <a:r>
              <a:rPr lang="tr-TR" b="1" dirty="0" smtClean="0"/>
              <a:t> </a:t>
            </a:r>
            <a:r>
              <a:rPr lang="tr-TR" dirty="0" smtClean="0"/>
              <a:t>seçilerek </a:t>
            </a:r>
            <a:r>
              <a:rPr lang="tr-TR" b="1" dirty="0" err="1" smtClean="0"/>
              <a:t>menu_acilan</a:t>
            </a:r>
            <a:r>
              <a:rPr lang="tr-TR" dirty="0" smtClean="0"/>
              <a:t> isimli bir klasör oluşturulur. Bu klasör altında main isimli </a:t>
            </a:r>
            <a:r>
              <a:rPr lang="tr-TR" dirty="0" err="1" smtClean="0"/>
              <a:t>xml</a:t>
            </a:r>
            <a:r>
              <a:rPr lang="tr-TR" dirty="0" smtClean="0"/>
              <a:t> dosyası oluşturulur.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059832" y="3549856"/>
            <a:ext cx="50405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Xml</a:t>
            </a:r>
            <a:r>
              <a:rPr lang="tr-TR" dirty="0" smtClean="0"/>
              <a:t> dosyası içerisinde &lt;</a:t>
            </a:r>
            <a:r>
              <a:rPr lang="tr-TR" dirty="0" err="1" smtClean="0"/>
              <a:t>menu</a:t>
            </a:r>
            <a:r>
              <a:rPr lang="tr-TR" dirty="0" smtClean="0"/>
              <a:t>&gt;&lt;/</a:t>
            </a:r>
            <a:r>
              <a:rPr lang="tr-TR" dirty="0" err="1" smtClean="0"/>
              <a:t>menu</a:t>
            </a:r>
            <a:r>
              <a:rPr lang="tr-TR" dirty="0" smtClean="0"/>
              <a:t>&gt; etiketleri arasında istenilen sayıda satır  &lt;</a:t>
            </a:r>
            <a:r>
              <a:rPr lang="tr-TR" dirty="0" err="1" smtClean="0"/>
              <a:t>item</a:t>
            </a:r>
            <a:r>
              <a:rPr lang="tr-TR" dirty="0" smtClean="0"/>
              <a:t>&gt; elemanı eklenir. </a:t>
            </a:r>
          </a:p>
          <a:p>
            <a:r>
              <a:rPr lang="en-US" dirty="0"/>
              <a:t>&lt;</a:t>
            </a:r>
            <a:r>
              <a:rPr lang="en-US" b="1" dirty="0"/>
              <a:t>item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android:id</a:t>
            </a:r>
            <a:r>
              <a:rPr lang="en-US" b="1" dirty="0"/>
              <a:t>="@+id/</a:t>
            </a:r>
            <a:r>
              <a:rPr lang="en-US" b="1" dirty="0" err="1"/>
              <a:t>anasayfa</a:t>
            </a:r>
            <a:r>
              <a:rPr lang="en-US" b="1" dirty="0"/>
              <a:t>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android:orderInCategory</a:t>
            </a:r>
            <a:r>
              <a:rPr lang="en-US" b="1" dirty="0"/>
              <a:t>="100"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app:showAsAction</a:t>
            </a:r>
            <a:r>
              <a:rPr lang="en-US" b="1" dirty="0"/>
              <a:t>="never"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b="1" dirty="0" err="1"/>
              <a:t>android:title</a:t>
            </a:r>
            <a:r>
              <a:rPr lang="en-US" b="1" dirty="0"/>
              <a:t>="</a:t>
            </a:r>
            <a:r>
              <a:rPr lang="en-US" b="1" dirty="0" err="1"/>
              <a:t>Anasayfa</a:t>
            </a:r>
            <a:r>
              <a:rPr lang="en-US" b="1" dirty="0"/>
              <a:t>"</a:t>
            </a:r>
            <a:r>
              <a:rPr lang="en-US" dirty="0"/>
              <a:t>/&gt;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63272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 smtClean="0"/>
              <a:t>Context Menu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Activity içerisinde kodlarda menüyü</a:t>
            </a:r>
            <a:r>
              <a:rPr lang="tr-TR" dirty="0"/>
              <a:t> </a:t>
            </a:r>
            <a:r>
              <a:rPr lang="tr-TR" b="1" dirty="0" err="1" smtClean="0"/>
              <a:t>onCreateContextMenu</a:t>
            </a:r>
            <a:r>
              <a:rPr lang="tr-TR" b="1" dirty="0" smtClean="0"/>
              <a:t>()</a:t>
            </a:r>
            <a:r>
              <a:rPr lang="tr-TR" dirty="0" smtClean="0"/>
              <a:t> </a:t>
            </a:r>
            <a:r>
              <a:rPr lang="tr-TR" dirty="0"/>
              <a:t> metodunda kullanabilmek için </a:t>
            </a:r>
            <a:r>
              <a:rPr lang="tr-TR" b="1" dirty="0" err="1" smtClean="0"/>
              <a:t>menu-inflater</a:t>
            </a:r>
            <a:r>
              <a:rPr lang="tr-TR" b="1" dirty="0" smtClean="0"/>
              <a:t> </a:t>
            </a:r>
            <a:r>
              <a:rPr lang="tr-TR" dirty="0" smtClean="0"/>
              <a:t>oluşturulmuştur</a:t>
            </a:r>
            <a:r>
              <a:rPr lang="tr-TR" dirty="0"/>
              <a:t>. Daha sonra </a:t>
            </a:r>
            <a:r>
              <a:rPr lang="tr-TR" b="1" dirty="0"/>
              <a:t>menu.xml</a:t>
            </a:r>
            <a:r>
              <a:rPr lang="tr-TR" dirty="0"/>
              <a:t> </a:t>
            </a:r>
            <a:r>
              <a:rPr lang="tr-TR" dirty="0" smtClean="0"/>
              <a:t>dosyası </a:t>
            </a:r>
            <a:r>
              <a:rPr lang="tr-TR" dirty="0" err="1"/>
              <a:t>inflater’da</a:t>
            </a:r>
            <a:r>
              <a:rPr lang="tr-TR" dirty="0"/>
              <a:t> tanımlanmıştır. 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23528" y="3933056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dirty="0" err="1"/>
              <a:t>onCreateContextMenu</a:t>
            </a:r>
            <a:r>
              <a:rPr lang="tr-TR" dirty="0"/>
              <a:t>(</a:t>
            </a:r>
            <a:r>
              <a:rPr lang="tr-TR" dirty="0" err="1"/>
              <a:t>ContextMenu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, </a:t>
            </a:r>
            <a:r>
              <a:rPr lang="tr-TR" dirty="0" err="1"/>
              <a:t>View</a:t>
            </a:r>
            <a:r>
              <a:rPr lang="tr-TR" dirty="0"/>
              <a:t> v, </a:t>
            </a:r>
            <a:r>
              <a:rPr lang="tr-TR" dirty="0" err="1"/>
              <a:t>ContextMenu.ContextMenuInfo</a:t>
            </a:r>
            <a:r>
              <a:rPr lang="tr-TR" dirty="0"/>
              <a:t> </a:t>
            </a:r>
            <a:r>
              <a:rPr lang="tr-TR" dirty="0" err="1"/>
              <a:t>menuInfo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</a:t>
            </a:r>
            <a:r>
              <a:rPr lang="tr-TR" b="1" dirty="0" err="1"/>
              <a:t>super</a:t>
            </a:r>
            <a:r>
              <a:rPr lang="tr-TR" dirty="0" err="1"/>
              <a:t>.onCreateContextMenu</a:t>
            </a:r>
            <a:r>
              <a:rPr lang="tr-TR" dirty="0"/>
              <a:t>(</a:t>
            </a:r>
            <a:r>
              <a:rPr lang="tr-TR" dirty="0" err="1"/>
              <a:t>menu</a:t>
            </a:r>
            <a:r>
              <a:rPr lang="tr-TR" dirty="0"/>
              <a:t>, v, </a:t>
            </a:r>
            <a:r>
              <a:rPr lang="tr-TR" dirty="0" err="1"/>
              <a:t>menuInfo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MenuInflater</a:t>
            </a:r>
            <a:r>
              <a:rPr lang="tr-TR" dirty="0"/>
              <a:t> </a:t>
            </a:r>
            <a:r>
              <a:rPr lang="tr-TR" dirty="0" err="1"/>
              <a:t>inf</a:t>
            </a:r>
            <a:r>
              <a:rPr lang="tr-TR" dirty="0"/>
              <a:t> = </a:t>
            </a:r>
            <a:r>
              <a:rPr lang="tr-TR" dirty="0" err="1"/>
              <a:t>getMenuInflater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inf.inflate</a:t>
            </a:r>
            <a:r>
              <a:rPr lang="tr-TR" dirty="0"/>
              <a:t>(</a:t>
            </a:r>
            <a:r>
              <a:rPr lang="tr-TR" dirty="0" err="1"/>
              <a:t>R.menu.</a:t>
            </a:r>
            <a:r>
              <a:rPr lang="tr-TR" b="1" i="1" dirty="0" err="1"/>
              <a:t>main_acilan</a:t>
            </a:r>
            <a:r>
              <a:rPr lang="tr-TR" dirty="0"/>
              <a:t>, </a:t>
            </a:r>
            <a:r>
              <a:rPr lang="tr-TR" dirty="0" err="1"/>
              <a:t>menu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788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/>
              <a:t>Context </a:t>
            </a:r>
            <a:r>
              <a:rPr lang="tr-TR" altLang="tr-TR" noProof="1" smtClean="0"/>
              <a:t>Menu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Menü içerisinde seçilen seçenek için  </a:t>
            </a:r>
            <a:r>
              <a:rPr lang="tr-TR" b="1" dirty="0" err="1" smtClean="0"/>
              <a:t>onContextItemSelected</a:t>
            </a:r>
            <a:r>
              <a:rPr lang="tr-TR" b="1" dirty="0" smtClean="0"/>
              <a:t> </a:t>
            </a:r>
            <a:r>
              <a:rPr lang="tr-TR" dirty="0" smtClean="0"/>
              <a:t>metodu kullanılır.</a:t>
            </a:r>
          </a:p>
          <a:p>
            <a:endParaRPr lang="tr-TR" dirty="0"/>
          </a:p>
          <a:p>
            <a:r>
              <a:rPr lang="tr-TR" dirty="0" smtClean="0"/>
              <a:t>Parametre ile gelen </a:t>
            </a:r>
            <a:r>
              <a:rPr lang="tr-TR" dirty="0" err="1" smtClean="0"/>
              <a:t>item</a:t>
            </a:r>
            <a:r>
              <a:rPr lang="tr-TR" dirty="0" smtClean="0"/>
              <a:t> parametresinde tıklanan </a:t>
            </a:r>
            <a:r>
              <a:rPr lang="tr-TR" dirty="0" err="1" smtClean="0"/>
              <a:t>item</a:t>
            </a:r>
            <a:r>
              <a:rPr lang="tr-TR" dirty="0" smtClean="0"/>
              <a:t> değerinin </a:t>
            </a:r>
            <a:r>
              <a:rPr lang="tr-TR" dirty="0" err="1" smtClean="0"/>
              <a:t>id</a:t>
            </a:r>
            <a:r>
              <a:rPr lang="tr-TR" dirty="0" smtClean="0"/>
              <a:t> değeri geri döndürülür.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54739" y="428042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boolean</a:t>
            </a:r>
            <a:r>
              <a:rPr lang="tr-TR" b="1" dirty="0"/>
              <a:t> </a:t>
            </a:r>
            <a:r>
              <a:rPr lang="tr-TR" dirty="0" err="1"/>
              <a:t>onContextItemSelected</a:t>
            </a:r>
            <a:r>
              <a:rPr lang="tr-TR" dirty="0"/>
              <a:t>(</a:t>
            </a:r>
            <a:r>
              <a:rPr lang="tr-TR" dirty="0" err="1"/>
              <a:t>MenuItem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</a:t>
            </a:r>
            <a:r>
              <a:rPr lang="tr-TR" b="1" dirty="0" err="1"/>
              <a:t>if</a:t>
            </a:r>
            <a:r>
              <a:rPr lang="tr-TR" dirty="0"/>
              <a:t>(</a:t>
            </a:r>
            <a:r>
              <a:rPr lang="tr-TR" dirty="0" err="1"/>
              <a:t>item.getItemId</a:t>
            </a:r>
            <a:r>
              <a:rPr lang="tr-TR" dirty="0"/>
              <a:t>()==</a:t>
            </a:r>
            <a:r>
              <a:rPr lang="tr-TR" dirty="0" err="1"/>
              <a:t>R.id.</a:t>
            </a:r>
            <a:r>
              <a:rPr lang="tr-TR" b="1" i="1" dirty="0" err="1"/>
              <a:t>bir</a:t>
            </a:r>
            <a:r>
              <a:rPr lang="tr-TR" dirty="0"/>
              <a:t>) </a:t>
            </a:r>
            <a:r>
              <a:rPr lang="tr-TR" b="1" dirty="0" err="1"/>
              <a:t>ks</a:t>
            </a:r>
            <a:r>
              <a:rPr lang="tr-TR" dirty="0"/>
              <a:t>=1;</a:t>
            </a:r>
          </a:p>
        </p:txBody>
      </p:sp>
    </p:spTree>
    <p:extLst>
      <p:ext uri="{BB962C8B-B14F-4D97-AF65-F5344CB8AC3E}">
        <p14:creationId xmlns:p14="http://schemas.microsoft.com/office/powerpoint/2010/main" val="37416279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noProof="1"/>
              <a:t>Context </a:t>
            </a:r>
            <a:r>
              <a:rPr lang="tr-TR" altLang="tr-TR" noProof="1" smtClean="0"/>
              <a:t>Menu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93484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Context</a:t>
            </a:r>
            <a:r>
              <a:rPr lang="tr-TR" dirty="0" smtClean="0"/>
              <a:t> </a:t>
            </a:r>
            <a:r>
              <a:rPr lang="tr-TR" dirty="0" err="1" smtClean="0"/>
              <a:t>Menuler</a:t>
            </a:r>
            <a:r>
              <a:rPr lang="tr-TR" dirty="0" smtClean="0"/>
              <a:t> herhangi bir </a:t>
            </a:r>
            <a:r>
              <a:rPr lang="tr-TR" dirty="0" err="1" smtClean="0"/>
              <a:t>View</a:t>
            </a:r>
            <a:r>
              <a:rPr lang="tr-TR" dirty="0" smtClean="0"/>
              <a:t> elemanına tanımlanabilir. Bunun için </a:t>
            </a:r>
            <a:r>
              <a:rPr lang="tr-TR" dirty="0" err="1" smtClean="0"/>
              <a:t>registerForContextMenu</a:t>
            </a:r>
            <a:r>
              <a:rPr lang="tr-TR" dirty="0" smtClean="0"/>
              <a:t>(</a:t>
            </a:r>
            <a:r>
              <a:rPr lang="tr-TR" b="1" dirty="0" err="1" smtClean="0"/>
              <a:t>View</a:t>
            </a:r>
            <a:r>
              <a:rPr lang="tr-TR" b="1" dirty="0" smtClean="0"/>
              <a:t> elemanı</a:t>
            </a:r>
            <a:r>
              <a:rPr lang="tr-TR" dirty="0" smtClean="0"/>
              <a:t>);</a:t>
            </a:r>
          </a:p>
          <a:p>
            <a:r>
              <a:rPr lang="tr-TR" dirty="0" smtClean="0"/>
              <a:t>İle kullanılır.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4313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611560" y="2686897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dirty="0"/>
              <a:t>[1]</a:t>
            </a:r>
            <a:r>
              <a:rPr lang="tr-TR" dirty="0"/>
              <a:t> </a:t>
            </a:r>
            <a:r>
              <a:rPr lang="tr-TR" u="sng" dirty="0">
                <a:hlinkClick r:id="rId2"/>
              </a:rPr>
              <a:t>http://www.ahmetcebisli.net/2011/07/android-listview/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58065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Radio</a:t>
            </a:r>
            <a:r>
              <a:rPr lang="tr-TR" b="1" dirty="0" smtClean="0"/>
              <a:t> Buton</a:t>
            </a:r>
            <a:endParaRPr lang="tr-TR" altLang="tr-TR" b="1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700808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Ya da </a:t>
            </a:r>
            <a:r>
              <a:rPr lang="tr-TR" dirty="0" err="1"/>
              <a:t>xml</a:t>
            </a:r>
            <a:r>
              <a:rPr lang="tr-TR" dirty="0"/>
              <a:t> editöründe </a:t>
            </a:r>
            <a:r>
              <a:rPr lang="tr-TR" dirty="0" err="1"/>
              <a:t>RadioButton</a:t>
            </a:r>
            <a:r>
              <a:rPr lang="tr-TR" dirty="0"/>
              <a:t> etiketi kullanılır.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755576" y="3007618"/>
            <a:ext cx="70567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00430" indent="288290">
              <a:spcAft>
                <a:spcPts val="0"/>
              </a:spcAft>
            </a:pP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i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sz="2000" i="1" dirty="0" err="1" smtClean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RadioButton</a:t>
            </a:r>
            <a:r>
              <a:rPr lang="tr-TR" sz="2000" i="1" dirty="0" smtClean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android:id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"@+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kadin</a:t>
            </a:r>
            <a:r>
              <a:rPr lang="tr-TR" sz="2000" i="1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android:layout_width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wrap_content</a:t>
            </a:r>
            <a:r>
              <a:rPr lang="tr-TR" sz="2000" i="1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00430" indent="288290">
              <a:spcAft>
                <a:spcPts val="0"/>
              </a:spcAft>
            </a:pPr>
            <a:r>
              <a:rPr lang="tr-TR" sz="2000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android:layout_height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wrap_content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00430" indent="288290">
              <a:spcAft>
                <a:spcPts val="0"/>
              </a:spcAft>
            </a:pPr>
            <a:r>
              <a:rPr lang="tr-TR" sz="2000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android:checked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tr-T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900430" indent="288290">
              <a:spcAft>
                <a:spcPts val="0"/>
              </a:spcAft>
            </a:pPr>
            <a:r>
              <a:rPr lang="tr-TR" sz="2000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tr-TR" sz="2000" i="1" u="sng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android:text</a:t>
            </a:r>
            <a:r>
              <a:rPr lang="tr-TR" sz="2000" i="1" u="sng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u="sng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"Kadın"</a:t>
            </a:r>
            <a:r>
              <a:rPr lang="tr-TR" sz="2000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i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096487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Radyo Buton</a:t>
            </a:r>
            <a:endParaRPr lang="tr-TR" altLang="tr-TR" b="1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700808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Radiobuttonun</a:t>
            </a:r>
            <a:r>
              <a:rPr lang="tr-TR" dirty="0"/>
              <a:t> seçilip seçilmediği </a:t>
            </a:r>
            <a:r>
              <a:rPr lang="tr-TR" dirty="0" err="1"/>
              <a:t>isChecked</a:t>
            </a:r>
            <a:r>
              <a:rPr lang="tr-TR" dirty="0"/>
              <a:t>  metodu ile gelen değer kontrol edilir.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755576" y="3375869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/>
              <a:t>if</a:t>
            </a:r>
            <a:r>
              <a:rPr lang="tr-TR" sz="2000" dirty="0"/>
              <a:t>(</a:t>
            </a:r>
            <a:r>
              <a:rPr lang="tr-TR" sz="2000" dirty="0" err="1"/>
              <a:t>kadin.isChecked</a:t>
            </a:r>
            <a:r>
              <a:rPr lang="tr-TR" sz="2000" dirty="0"/>
              <a:t>()) </a:t>
            </a:r>
            <a:r>
              <a:rPr lang="tr-TR" sz="2000" dirty="0" err="1"/>
              <a:t>ik</a:t>
            </a:r>
            <a:r>
              <a:rPr lang="tr-TR" sz="2000" dirty="0"/>
              <a:t>=</a:t>
            </a:r>
            <a:r>
              <a:rPr lang="tr-TR" sz="2000" dirty="0" err="1"/>
              <a:t>Math.</a:t>
            </a:r>
            <a:r>
              <a:rPr lang="tr-TR" sz="2000" i="1" dirty="0" err="1"/>
              <a:t>round</a:t>
            </a:r>
            <a:r>
              <a:rPr lang="tr-TR" sz="2000" dirty="0"/>
              <a:t>((b-100)*0.8+(y/10));</a:t>
            </a:r>
          </a:p>
        </p:txBody>
      </p:sp>
    </p:spTree>
    <p:extLst>
      <p:ext uri="{BB962C8B-B14F-4D97-AF65-F5344CB8AC3E}">
        <p14:creationId xmlns:p14="http://schemas.microsoft.com/office/powerpoint/2010/main" val="6362105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Seçim Kutusu</a:t>
            </a:r>
            <a:endParaRPr lang="tr-TR" altLang="tr-TR" b="1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700808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Seçim kutusu İki seçenekten birinin olma durumunun kontrol edildiği yapılarda kullanılan bileşenlerden biridir. </a:t>
            </a:r>
            <a:r>
              <a:rPr lang="tr-TR" dirty="0" err="1"/>
              <a:t>CheckBox’ın</a:t>
            </a:r>
            <a:r>
              <a:rPr lang="tr-TR" dirty="0"/>
              <a:t> seçili olup olmadığını kontrol etmek </a:t>
            </a:r>
            <a:r>
              <a:rPr lang="tr-TR" dirty="0" err="1"/>
              <a:t>isChecked</a:t>
            </a:r>
            <a:r>
              <a:rPr lang="tr-TR" dirty="0"/>
              <a:t> metodu </a:t>
            </a:r>
            <a:r>
              <a:rPr lang="tr-TR" dirty="0" err="1"/>
              <a:t>kullanışır</a:t>
            </a:r>
            <a:r>
              <a:rPr lang="tr-TR" dirty="0"/>
              <a:t>. Projeye Seçim kutusu eklemek için görsel tasarım penceresinden </a:t>
            </a:r>
            <a:r>
              <a:rPr lang="tr-TR" dirty="0" err="1"/>
              <a:t>CheckBox</a:t>
            </a:r>
            <a:r>
              <a:rPr lang="tr-TR" dirty="0"/>
              <a:t> sürüklenerek tasarım ekranına bırakılır.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38" y="4081239"/>
            <a:ext cx="218037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0913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Seçim Kutusu</a:t>
            </a:r>
            <a:endParaRPr lang="tr-TR" altLang="tr-TR" b="1" noProof="1"/>
          </a:p>
        </p:txBody>
      </p:sp>
      <p:sp>
        <p:nvSpPr>
          <p:cNvPr id="3" name="Dikdörtgen 2"/>
          <p:cNvSpPr/>
          <p:nvPr/>
        </p:nvSpPr>
        <p:spPr>
          <a:xfrm>
            <a:off x="323528" y="1700808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Ya da </a:t>
            </a:r>
            <a:r>
              <a:rPr lang="tr-TR" dirty="0" err="1"/>
              <a:t>xml</a:t>
            </a:r>
            <a:r>
              <a:rPr lang="tr-TR" dirty="0"/>
              <a:t> editöründe </a:t>
            </a:r>
            <a:r>
              <a:rPr lang="tr-TR" dirty="0" err="1"/>
              <a:t>CheckBox</a:t>
            </a:r>
            <a:r>
              <a:rPr lang="tr-TR" dirty="0"/>
              <a:t> etiketi kullanılır.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11560" y="2636912"/>
            <a:ext cx="7272932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170305" indent="288290">
              <a:lnSpc>
                <a:spcPct val="115000"/>
              </a:lnSpc>
              <a:spcAft>
                <a:spcPts val="0"/>
              </a:spcAft>
            </a:pPr>
            <a:r>
              <a:rPr lang="tr-TR" sz="2000" i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sz="2000" i="1" dirty="0" err="1" smtClean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CheckBox</a:t>
            </a:r>
            <a:r>
              <a:rPr lang="tr-TR" sz="2000" i="1" dirty="0" smtClean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android:id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"@+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aksamyemek</a:t>
            </a:r>
            <a:r>
              <a:rPr lang="tr-TR" sz="2000" i="1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android:layout_width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wrap_content</a:t>
            </a:r>
            <a:r>
              <a:rPr lang="tr-TR" sz="2000" i="1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android:layout_height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wrap_content</a:t>
            </a:r>
            <a:r>
              <a:rPr lang="tr-TR" sz="2000" i="1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android:layout_alignLeft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"@+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/textView1</a:t>
            </a:r>
            <a:r>
              <a:rPr lang="tr-TR" sz="2000" i="1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android:layout_below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"@+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yataksayisi</a:t>
            </a:r>
            <a:r>
              <a:rPr lang="tr-TR" sz="2000" i="1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android:text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"Akşam Yemeği"</a:t>
            </a:r>
            <a:r>
              <a:rPr lang="tr-TR" sz="2000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i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339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Listeme Bileşenleri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411924" y="2420888"/>
            <a:ext cx="69683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Projemiz içerisinde dizi elemanlarını veya gruplanmış verileri göstermek amacıyla kullanılan listeme bileşenleri kullanılır.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Listemele</a:t>
            </a:r>
            <a:r>
              <a:rPr lang="tr-TR" dirty="0" smtClean="0"/>
              <a:t> </a:t>
            </a:r>
            <a:r>
              <a:rPr lang="tr-TR" dirty="0"/>
              <a:t>işlemi listeye kayıt ekleme, seçilen elemanın değerini öğrenme </a:t>
            </a:r>
            <a:r>
              <a:rPr lang="tr-TR" dirty="0" err="1"/>
              <a:t>v.b</a:t>
            </a:r>
            <a:r>
              <a:rPr lang="tr-TR" dirty="0"/>
              <a:t>. işlemleri gerçekleştiren yapıları bünyesinde barındırmaktadır.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/>
              <a:t>uygulamalarında kullanabileceğimiz listeme bileşenlerinden bazıları </a:t>
            </a:r>
            <a:r>
              <a:rPr lang="tr-TR" dirty="0" err="1"/>
              <a:t>ListView</a:t>
            </a:r>
            <a:r>
              <a:rPr lang="tr-TR" dirty="0"/>
              <a:t>, </a:t>
            </a:r>
            <a:r>
              <a:rPr lang="tr-TR" dirty="0" err="1"/>
              <a:t>GridView</a:t>
            </a:r>
            <a:r>
              <a:rPr lang="tr-TR" dirty="0"/>
              <a:t>, </a:t>
            </a:r>
            <a:r>
              <a:rPr lang="tr-TR" dirty="0" err="1"/>
              <a:t>Spinner</a:t>
            </a:r>
            <a:r>
              <a:rPr lang="tr-TR" dirty="0"/>
              <a:t> </a:t>
            </a:r>
            <a:r>
              <a:rPr lang="tr-TR" dirty="0" err="1"/>
              <a:t>dır</a:t>
            </a:r>
            <a:r>
              <a:rPr lang="tr-TR" dirty="0"/>
              <a:t>. Listeleme bileşenleri içerisinde göstereceği bileşenleri </a:t>
            </a:r>
            <a:r>
              <a:rPr lang="tr-TR" dirty="0" err="1"/>
              <a:t>adapter</a:t>
            </a:r>
            <a:r>
              <a:rPr lang="tr-TR" dirty="0"/>
              <a:t> denen yapıları kullanarak gösterir.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614920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411924" y="1772816"/>
            <a:ext cx="62093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Verileri tek satır içerisinde satırlar şeklinde listeleyerek göstermek amacıyla kullanılan bir bileşendir.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Projeye </a:t>
            </a:r>
            <a:r>
              <a:rPr lang="tr-TR" dirty="0" err="1"/>
              <a:t>ListView</a:t>
            </a:r>
            <a:r>
              <a:rPr lang="tr-TR" dirty="0"/>
              <a:t> eklemek için görsel tasarım penceresinden </a:t>
            </a:r>
            <a:r>
              <a:rPr lang="tr-TR" dirty="0" err="1"/>
              <a:t>ListView</a:t>
            </a:r>
            <a:r>
              <a:rPr lang="tr-TR" dirty="0"/>
              <a:t> sürüklenerek tasarım ekranına bırakılır. </a:t>
            </a:r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544" y="3843426"/>
            <a:ext cx="2592536" cy="18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65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179388" y="260350"/>
            <a:ext cx="66595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45A3E"/>
              </a:gs>
              <a:gs pos="100000">
                <a:srgbClr val="345A3E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8CA46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ListView</a:t>
            </a:r>
            <a:endParaRPr lang="tr-TR" altLang="tr-TR" noProof="1"/>
          </a:p>
        </p:txBody>
      </p:sp>
      <p:sp>
        <p:nvSpPr>
          <p:cNvPr id="3" name="Dikdörtgen 2"/>
          <p:cNvSpPr/>
          <p:nvPr/>
        </p:nvSpPr>
        <p:spPr>
          <a:xfrm>
            <a:off x="411924" y="1772816"/>
            <a:ext cx="6209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Ya da </a:t>
            </a:r>
            <a:r>
              <a:rPr lang="tr-TR" dirty="0" err="1"/>
              <a:t>xml</a:t>
            </a:r>
            <a:r>
              <a:rPr lang="tr-TR" dirty="0"/>
              <a:t> editöründe </a:t>
            </a:r>
            <a:r>
              <a:rPr lang="tr-TR" dirty="0" err="1"/>
              <a:t>ListView</a:t>
            </a:r>
            <a:r>
              <a:rPr lang="tr-TR" dirty="0"/>
              <a:t> etiketi kullanılır.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1361" y="2636912"/>
            <a:ext cx="77152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0430" marR="989965" indent="288290">
              <a:lnSpc>
                <a:spcPct val="115000"/>
              </a:lnSpc>
              <a:spcAft>
                <a:spcPts val="0"/>
              </a:spcAft>
            </a:pPr>
            <a:r>
              <a:rPr lang="tr-TR" sz="2000" i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sz="2000" i="1" dirty="0" err="1" smtClean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ListView</a:t>
            </a:r>
            <a:r>
              <a:rPr lang="tr-TR" sz="2000" i="1" dirty="0" smtClean="0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android:id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"@+</a:t>
            </a:r>
            <a:r>
              <a:rPr lang="tr-TR" sz="2000" i="1" dirty="0" err="1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tr-TR" sz="2000" i="1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/liste" 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android:layout_width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match_parent</a:t>
            </a:r>
            <a:r>
              <a:rPr lang="tr-TR" sz="2000" i="1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android:layout_height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wrap_content</a:t>
            </a:r>
            <a:r>
              <a:rPr lang="tr-TR" sz="2000" i="1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android:layout_below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"@+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/kilo</a:t>
            </a:r>
            <a:r>
              <a:rPr lang="tr-TR" sz="2000" i="1" dirty="0" smtClean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tr-TR" sz="2000" i="1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tr-TR" sz="2000" i="1" dirty="0" err="1">
                <a:solidFill>
                  <a:srgbClr val="7F00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android:layout_toRightOf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"@+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tr-TR" sz="2000" i="1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sonuc</a:t>
            </a:r>
            <a:r>
              <a:rPr lang="tr-TR" sz="2000" i="1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tr-TR" sz="2000" i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i="1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   </a:t>
            </a:r>
            <a:r>
              <a:rPr lang="tr-TR" sz="2000" i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tr-TR" sz="2000" i="1" dirty="0" err="1">
                <a:solidFill>
                  <a:srgbClr val="3F7F7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ListView</a:t>
            </a:r>
            <a:r>
              <a:rPr lang="tr-TR" sz="2000" i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247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BSM447 – MOBİL UYGULAMA GELİŞTİRME&amp;quot;&quot;/&gt;&lt;property id=&quot;20307&quot; value=&quot;257&quot;/&gt;&lt;/object&gt;&lt;object type=&quot;3&quot; unique_id=&quot;53154&quot;&gt;&lt;property id=&quot;20148&quot; value=&quot;5&quot;/&gt;&lt;property id=&quot;20300&quot; value=&quot;Slide 6 - &amp;quot;ListView&amp;quot;&quot;/&gt;&lt;property id=&quot;20307&quot; value=&quot;376&quot;/&gt;&lt;/object&gt;&lt;object type=&quot;3&quot; unique_id=&quot;58735&quot;&gt;&lt;property id=&quot;20148&quot; value=&quot;5&quot;/&gt;&lt;property id=&quot;20300&quot; value=&quot;Slide 7 - &amp;quot;ListView&amp;quot;&quot;/&gt;&lt;property id=&quot;20307&quot; value=&quot;420&quot;/&gt;&lt;/object&gt;&lt;object type=&quot;3&quot; unique_id=&quot;58790&quot;&gt;&lt;property id=&quot;20148&quot; value=&quot;5&quot;/&gt;&lt;property id=&quot;20300&quot; value=&quot;Slide 8 - &amp;quot;GridView&amp;quot;&quot;/&gt;&lt;property id=&quot;20307&quot; value=&quot;421&quot;/&gt;&lt;/object&gt;&lt;object type=&quot;3&quot; unique_id=&quot;58848&quot;&gt;&lt;property id=&quot;20148&quot; value=&quot;5&quot;/&gt;&lt;property id=&quot;20300&quot; value=&quot;Slide 9 - &amp;quot;GridView&amp;quot;&quot;/&gt;&lt;property id=&quot;20307&quot; value=&quot;422&quot;/&gt;&lt;/object&gt;&lt;object type=&quot;3&quot; unique_id=&quot;58949&quot;&gt;&lt;property id=&quot;20148&quot; value=&quot;5&quot;/&gt;&lt;property id=&quot;20300&quot; value=&quot;Slide 10 - &amp;quot;Web Sayfası Görüntüleme&amp;quot;&quot;/&gt;&lt;property id=&quot;20307&quot; value=&quot;423&quot;/&gt;&lt;/object&gt;&lt;object type=&quot;3&quot; unique_id=&quot;58950&quot;&gt;&lt;property id=&quot;20148&quot; value=&quot;5&quot;/&gt;&lt;property id=&quot;20300&quot; value=&quot;Slide 11 - &amp;quot;Web Sayfası Görüntüleme&amp;quot;&quot;/&gt;&lt;property id=&quot;20307&quot; value=&quot;425&quot;/&gt;&lt;/object&gt;&lt;object type=&quot;3&quot; unique_id=&quot;58951&quot;&gt;&lt;property id=&quot;20148&quot; value=&quot;5&quot;/&gt;&lt;property id=&quot;20300&quot; value=&quot;Slide 12 - &amp;quot;Web Sayfası Görüntüleme&amp;quot;&quot;/&gt;&lt;property id=&quot;20307&quot; value=&quot;424&quot;/&gt;&lt;/object&gt;&lt;object type=&quot;3&quot; unique_id=&quot;59462&quot;&gt;&lt;property id=&quot;20148&quot; value=&quot;5&quot;/&gt;&lt;property id=&quot;20300&quot; value=&quot;Slide 2 - &amp;quot;RadioButton&amp;quot;&quot;/&gt;&lt;property id=&quot;20307&quot; value=&quot;426&quot;/&gt;&lt;/object&gt;&lt;object type=&quot;3&quot; unique_id=&quot;59463&quot;&gt;&lt;property id=&quot;20148&quot; value=&quot;5&quot;/&gt;&lt;property id=&quot;20300&quot; value=&quot;Slide 3 - &amp;quot;Yeni Activity oluşturma&amp;quot;&quot;/&gt;&lt;property id=&quot;20307&quot; value=&quot;427&quot;/&gt;&lt;/object&gt;&lt;object type=&quot;3&quot; unique_id=&quot;59464&quot;&gt;&lt;property id=&quot;20148&quot; value=&quot;5&quot;/&gt;&lt;property id=&quot;20300&quot; value=&quot;Slide 4 - &amp;quot;Yeni Activity oluşturma&amp;quot;&quot;/&gt;&lt;property id=&quot;20307&quot; value=&quot;428&quot;/&gt;&lt;/object&gt;&lt;object type=&quot;3&quot; unique_id=&quot;59465&quot;&gt;&lt;property id=&quot;20148&quot; value=&quot;5&quot;/&gt;&lt;property id=&quot;20300&quot; value=&quot;Slide 5 - &amp;quot;Activityler arası dolaşmak&amp;quot;&quot;/&gt;&lt;property id=&quot;20307&quot; value=&quot;42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62-dots">
  <a:themeElements>
    <a:clrScheme name="m62-dots 13">
      <a:dk1>
        <a:srgbClr val="003300"/>
      </a:dk1>
      <a:lt1>
        <a:srgbClr val="FFFFFF"/>
      </a:lt1>
      <a:dk2>
        <a:srgbClr val="FFFFFF"/>
      </a:dk2>
      <a:lt2>
        <a:srgbClr val="808080"/>
      </a:lt2>
      <a:accent1>
        <a:srgbClr val="239BA6"/>
      </a:accent1>
      <a:accent2>
        <a:srgbClr val="1F5126"/>
      </a:accent2>
      <a:accent3>
        <a:srgbClr val="FFFFFF"/>
      </a:accent3>
      <a:accent4>
        <a:srgbClr val="002A00"/>
      </a:accent4>
      <a:accent5>
        <a:srgbClr val="ACCBD0"/>
      </a:accent5>
      <a:accent6>
        <a:srgbClr val="1B4921"/>
      </a:accent6>
      <a:hlink>
        <a:srgbClr val="559085"/>
      </a:hlink>
      <a:folHlink>
        <a:srgbClr val="99CC00"/>
      </a:folHlink>
    </a:clrScheme>
    <a:fontScheme name="m62-dot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62-do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62-do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62-dots 13">
        <a:dk1>
          <a:srgbClr val="003300"/>
        </a:dk1>
        <a:lt1>
          <a:srgbClr val="FFFFFF"/>
        </a:lt1>
        <a:dk2>
          <a:srgbClr val="FFFFFF"/>
        </a:dk2>
        <a:lt2>
          <a:srgbClr val="808080"/>
        </a:lt2>
        <a:accent1>
          <a:srgbClr val="239BA6"/>
        </a:accent1>
        <a:accent2>
          <a:srgbClr val="1F5126"/>
        </a:accent2>
        <a:accent3>
          <a:srgbClr val="FFFFFF"/>
        </a:accent3>
        <a:accent4>
          <a:srgbClr val="002A00"/>
        </a:accent4>
        <a:accent5>
          <a:srgbClr val="ACCBD0"/>
        </a:accent5>
        <a:accent6>
          <a:srgbClr val="1B4921"/>
        </a:accent6>
        <a:hlink>
          <a:srgbClr val="559085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’s not the design of your template">
  <a:themeElements>
    <a:clrScheme name="1_It’s not the design of your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135971"/>
      </a:hlink>
      <a:folHlink>
        <a:srgbClr val="99CC00"/>
      </a:folHlink>
    </a:clrScheme>
    <a:fontScheme name="1_It’s not the design of your template">
      <a:majorFont>
        <a:latin typeface="Neo Sans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t’s not the design of your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’s not the design of your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’s not the design of your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13597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m62-dots</Template>
  <TotalTime>6777</TotalTime>
  <Words>675</Words>
  <Application>Microsoft Office PowerPoint</Application>
  <PresentationFormat>Ekran Gösterisi 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Calibri</vt:lpstr>
      <vt:lpstr>Consolas</vt:lpstr>
      <vt:lpstr>Neo Sans</vt:lpstr>
      <vt:lpstr>Times New Roman</vt:lpstr>
      <vt:lpstr>m62-dots</vt:lpstr>
      <vt:lpstr>1_It’s not the design of your template</vt:lpstr>
      <vt:lpstr>BSM447 – MOBİL UYGULAMA GELİŞTİRME</vt:lpstr>
      <vt:lpstr>Radio Buton</vt:lpstr>
      <vt:lpstr>Radio Buton</vt:lpstr>
      <vt:lpstr>Radyo Buton</vt:lpstr>
      <vt:lpstr>Seçim Kutusu</vt:lpstr>
      <vt:lpstr>Seçim Kutusu</vt:lpstr>
      <vt:lpstr>Listeme Bileşenleri</vt:lpstr>
      <vt:lpstr>ListView</vt:lpstr>
      <vt:lpstr>ListView</vt:lpstr>
      <vt:lpstr>ListView</vt:lpstr>
      <vt:lpstr>ListView</vt:lpstr>
      <vt:lpstr>ListView</vt:lpstr>
      <vt:lpstr>ListView</vt:lpstr>
      <vt:lpstr>ListView</vt:lpstr>
      <vt:lpstr>GridView</vt:lpstr>
      <vt:lpstr>GridView</vt:lpstr>
      <vt:lpstr>Option Menu</vt:lpstr>
      <vt:lpstr>Option Menu</vt:lpstr>
      <vt:lpstr>Option Menu</vt:lpstr>
      <vt:lpstr>Context Menu</vt:lpstr>
      <vt:lpstr>Context Menu</vt:lpstr>
      <vt:lpstr>Context Menu</vt:lpstr>
      <vt:lpstr>Context Menu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Nevzat TAŞBAŞI</cp:lastModifiedBy>
  <cp:revision>273</cp:revision>
  <cp:lastPrinted>2015-01-22T10:38:22Z</cp:lastPrinted>
  <dcterms:created xsi:type="dcterms:W3CDTF">2013-09-21T15:44:56Z</dcterms:created>
  <dcterms:modified xsi:type="dcterms:W3CDTF">2017-10-17T06:38:54Z</dcterms:modified>
</cp:coreProperties>
</file>