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61"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58"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lvl1pPr algn="l">
              <a:defRPr/>
            </a:lvl1pPr>
          </a:lstStyle>
          <a:p>
            <a:fld id="{26307E05-B4A2-40BD-83CD-C7542F4173D5}" type="datetimeFigureOut">
              <a:rPr lang="tr-TR" smtClean="0"/>
              <a:t>29.11.2015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2ACED-D0BE-43A6-833A-D43E3417D727}" type="slidenum">
              <a:rPr lang="tr-TR" smtClean="0"/>
              <a:t>‹#›</a:t>
            </a:fld>
            <a:endParaRPr lang="tr-TR"/>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123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307E05-B4A2-40BD-83CD-C7542F4173D5}" type="datetimeFigureOut">
              <a:rPr lang="tr-TR" smtClean="0"/>
              <a:t>29.11.2015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286162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307E05-B4A2-40BD-83CD-C7542F4173D5}" type="datetimeFigureOut">
              <a:rPr lang="tr-TR" smtClean="0"/>
              <a:t>29.11.2015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2ACED-D0BE-43A6-833A-D43E3417D727}" type="slidenum">
              <a:rPr lang="tr-TR" smtClean="0"/>
              <a:t>‹#›</a:t>
            </a:fld>
            <a:endParaRPr lang="tr-TR"/>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20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307E05-B4A2-40BD-83CD-C7542F4173D5}" type="datetimeFigureOut">
              <a:rPr lang="tr-TR" smtClean="0"/>
              <a:t>29.11.2015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324535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6307E05-B4A2-40BD-83CD-C7542F4173D5}" type="datetimeFigureOut">
              <a:rPr lang="tr-TR" smtClean="0"/>
              <a:t>29.11.2015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2ACED-D0BE-43A6-833A-D43E3417D727}"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788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6307E05-B4A2-40BD-83CD-C7542F4173D5}" type="datetimeFigureOut">
              <a:rPr lang="tr-TR" smtClean="0"/>
              <a:t>29.11.2015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80030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24128" y="2967788"/>
            <a:ext cx="4754880" cy="33415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smtClean="0"/>
              <a:t>Asıl metin stillerini düzenlemek için tıklatın</a:t>
            </a:r>
          </a:p>
        </p:txBody>
      </p:sp>
      <p:sp>
        <p:nvSpPr>
          <p:cNvPr id="6" name="Content Placeholder 5"/>
          <p:cNvSpPr>
            <a:spLocks noGrp="1"/>
          </p:cNvSpPr>
          <p:nvPr>
            <p:ph sz="quarter" idx="4"/>
          </p:nvPr>
        </p:nvSpPr>
        <p:spPr>
          <a:xfrm>
            <a:off x="5990888" y="2967788"/>
            <a:ext cx="4754880" cy="334157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6307E05-B4A2-40BD-83CD-C7542F4173D5}" type="datetimeFigureOut">
              <a:rPr lang="tr-TR" smtClean="0"/>
              <a:t>29.11.2015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371443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6307E05-B4A2-40BD-83CD-C7542F4173D5}" type="datetimeFigureOut">
              <a:rPr lang="tr-TR" smtClean="0"/>
              <a:t>29.11.2015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165322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07E05-B4A2-40BD-83CD-C7542F4173D5}" type="datetimeFigureOut">
              <a:rPr lang="tr-TR" smtClean="0"/>
              <a:t>29.11.2015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331263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smtClean="0"/>
              <a:t>Asıl başlık stili için tıklatın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6307E05-B4A2-40BD-83CD-C7542F4173D5}" type="datetimeFigureOut">
              <a:rPr lang="tr-TR" smtClean="0"/>
              <a:t>29.11.2015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2ACED-D0BE-43A6-833A-D43E3417D727}" type="slidenum">
              <a:rPr lang="tr-TR" smtClean="0"/>
              <a:t>‹#›</a:t>
            </a:fld>
            <a:endParaRPr lang="tr-TR"/>
          </a:p>
        </p:txBody>
      </p:sp>
    </p:spTree>
    <p:extLst>
      <p:ext uri="{BB962C8B-B14F-4D97-AF65-F5344CB8AC3E}">
        <p14:creationId xmlns:p14="http://schemas.microsoft.com/office/powerpoint/2010/main" val="238829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6307E05-B4A2-40BD-83CD-C7542F4173D5}" type="datetimeFigureOut">
              <a:rPr lang="tr-TR" smtClean="0"/>
              <a:t>29.11.2015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2ACED-D0BE-43A6-833A-D43E3417D727}" type="slidenum">
              <a:rPr lang="tr-TR" smtClean="0"/>
              <a:t>‹#›</a:t>
            </a:fld>
            <a:endParaRPr lang="tr-T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91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307E05-B4A2-40BD-83CD-C7542F4173D5}" type="datetimeFigureOut">
              <a:rPr lang="tr-TR" smtClean="0"/>
              <a:t>29.11.2015</a:t>
            </a:fld>
            <a:endParaRPr lang="tr-T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42ACED-D0BE-43A6-833A-D43E3417D727}" type="slidenum">
              <a:rPr lang="tr-TR" smtClean="0"/>
              <a:t>‹#›</a:t>
            </a:fld>
            <a:endParaRPr lang="tr-TR"/>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09427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osman-koc.blogspot.com/2012/06/androidde-veri-kaydetme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Mobİl</a:t>
            </a:r>
            <a:r>
              <a:rPr lang="tr-TR" dirty="0" smtClean="0"/>
              <a:t> Uygulama </a:t>
            </a:r>
            <a:r>
              <a:rPr lang="tr-TR" dirty="0" err="1" smtClean="0"/>
              <a:t>Gelİştİrme</a:t>
            </a:r>
            <a:endParaRPr lang="tr-TR" dirty="0"/>
          </a:p>
        </p:txBody>
      </p:sp>
      <p:sp>
        <p:nvSpPr>
          <p:cNvPr id="3" name="Alt Başlık 2"/>
          <p:cNvSpPr>
            <a:spLocks noGrp="1"/>
          </p:cNvSpPr>
          <p:nvPr>
            <p:ph type="subTitle" idx="1"/>
          </p:nvPr>
        </p:nvSpPr>
        <p:spPr/>
        <p:txBody>
          <a:bodyPr/>
          <a:lstStyle/>
          <a:p>
            <a:r>
              <a:rPr lang="tr-TR" dirty="0" smtClean="0"/>
              <a:t>Hafta 11</a:t>
            </a:r>
            <a:endParaRPr lang="tr-TR" dirty="0"/>
          </a:p>
        </p:txBody>
      </p:sp>
    </p:spTree>
    <p:extLst>
      <p:ext uri="{BB962C8B-B14F-4D97-AF65-F5344CB8AC3E}">
        <p14:creationId xmlns:p14="http://schemas.microsoft.com/office/powerpoint/2010/main" val="674142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Oluşturulan değişkenin </a:t>
            </a:r>
            <a:r>
              <a:rPr lang="tr-TR" sz="2800" dirty="0" err="1"/>
              <a:t>putString</a:t>
            </a:r>
            <a:r>
              <a:rPr lang="tr-TR" sz="2800" dirty="0"/>
              <a:t> metodu ile anahtar-değer atamaları gerçekleştirilir. </a:t>
            </a:r>
            <a:r>
              <a:rPr lang="tr-TR" sz="2800" dirty="0" err="1"/>
              <a:t>String</a:t>
            </a:r>
            <a:r>
              <a:rPr lang="tr-TR" sz="2800" dirty="0"/>
              <a:t> veri türünün dışında </a:t>
            </a:r>
            <a:r>
              <a:rPr lang="tr-TR" sz="2800" dirty="0" err="1"/>
              <a:t>putBoolean</a:t>
            </a:r>
            <a:r>
              <a:rPr lang="tr-TR" sz="2800" dirty="0"/>
              <a:t>, </a:t>
            </a:r>
            <a:r>
              <a:rPr lang="tr-TR" sz="2800" dirty="0" err="1"/>
              <a:t>putFloat</a:t>
            </a:r>
            <a:r>
              <a:rPr lang="tr-TR" sz="2800" dirty="0"/>
              <a:t>, </a:t>
            </a:r>
            <a:r>
              <a:rPr lang="tr-TR" sz="2800" dirty="0" err="1"/>
              <a:t>putInt</a:t>
            </a:r>
            <a:r>
              <a:rPr lang="tr-TR" sz="2800" dirty="0"/>
              <a:t>, </a:t>
            </a:r>
            <a:r>
              <a:rPr lang="tr-TR" sz="2800" dirty="0" err="1"/>
              <a:t>PutLong</a:t>
            </a:r>
            <a:r>
              <a:rPr lang="tr-TR" sz="2800" dirty="0"/>
              <a:t> veri türlerinde değer atamaları yapılabilir. </a:t>
            </a:r>
          </a:p>
        </p:txBody>
      </p:sp>
      <p:graphicFrame>
        <p:nvGraphicFramePr>
          <p:cNvPr id="4" name="Tablo 3"/>
          <p:cNvGraphicFramePr>
            <a:graphicFrameLocks noGrp="1"/>
          </p:cNvGraphicFramePr>
          <p:nvPr>
            <p:extLst>
              <p:ext uri="{D42A27DB-BD31-4B8C-83A1-F6EECF244321}">
                <p14:modId xmlns:p14="http://schemas.microsoft.com/office/powerpoint/2010/main" val="342777481"/>
              </p:ext>
            </p:extLst>
          </p:nvPr>
        </p:nvGraphicFramePr>
        <p:xfrm>
          <a:off x="1709928" y="40153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yazici.putString</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SonDeger</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sonDeger</a:t>
                      </a:r>
                      <a:r>
                        <a:rPr lang="tr-TR" sz="2400" b="1" i="1" kern="1200" dirty="0" smtClean="0">
                          <a:solidFill>
                            <a:schemeClr val="bg1"/>
                          </a:solidFill>
                          <a:effectLst/>
                          <a:latin typeface="+mn-lt"/>
                          <a:ea typeface="+mn-ea"/>
                          <a:cs typeface="+mn-cs"/>
                        </a:rPr>
                        <a:t>);</a:t>
                      </a:r>
                      <a:endParaRPr lang="tr-TR" sz="32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949588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Atamaların geçerli olması için </a:t>
            </a:r>
            <a:r>
              <a:rPr lang="tr-TR" sz="2800" dirty="0" err="1"/>
              <a:t>SharedPreferences</a:t>
            </a:r>
            <a:r>
              <a:rPr lang="tr-TR" sz="2800" dirty="0"/>
              <a:t> değişkeninin </a:t>
            </a:r>
            <a:r>
              <a:rPr lang="tr-TR" sz="2800" dirty="0" err="1"/>
              <a:t>commit</a:t>
            </a:r>
            <a:r>
              <a:rPr lang="tr-TR" sz="2800" dirty="0"/>
              <a:t> metodu verilir ve değişkenler dosyaya yazılır.</a:t>
            </a:r>
          </a:p>
        </p:txBody>
      </p:sp>
      <p:graphicFrame>
        <p:nvGraphicFramePr>
          <p:cNvPr id="4" name="Tablo 3"/>
          <p:cNvGraphicFramePr>
            <a:graphicFrameLocks noGrp="1"/>
          </p:cNvGraphicFramePr>
          <p:nvPr>
            <p:extLst>
              <p:ext uri="{D42A27DB-BD31-4B8C-83A1-F6EECF244321}">
                <p14:modId xmlns:p14="http://schemas.microsoft.com/office/powerpoint/2010/main" val="2410218079"/>
              </p:ext>
            </p:extLst>
          </p:nvPr>
        </p:nvGraphicFramePr>
        <p:xfrm>
          <a:off x="1709928" y="40153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yazici.commit</a:t>
                      </a:r>
                      <a:r>
                        <a:rPr lang="tr-TR" sz="2400" b="1" i="1" kern="1200" dirty="0" smtClean="0">
                          <a:solidFill>
                            <a:schemeClr val="bg1"/>
                          </a:solidFill>
                          <a:effectLst/>
                          <a:latin typeface="+mn-lt"/>
                          <a:ea typeface="+mn-ea"/>
                          <a:cs typeface="+mn-cs"/>
                        </a:rPr>
                        <a:t>();</a:t>
                      </a:r>
                      <a:endParaRPr lang="tr-TR" sz="32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146020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Yazılan değerleri okumak amacıyla </a:t>
            </a:r>
            <a:r>
              <a:rPr lang="tr-TR" sz="2800" dirty="0" err="1"/>
              <a:t>SharedPreferences</a:t>
            </a:r>
            <a:r>
              <a:rPr lang="tr-TR" sz="2800" dirty="0"/>
              <a:t> değişkeninin uygun veri türüne göre </a:t>
            </a:r>
            <a:r>
              <a:rPr lang="tr-TR" sz="2800" dirty="0" err="1"/>
              <a:t>get</a:t>
            </a:r>
            <a:r>
              <a:rPr lang="tr-TR" sz="2800" dirty="0"/>
              <a:t> metodu </a:t>
            </a:r>
            <a:r>
              <a:rPr lang="tr-TR" sz="2800" dirty="0" err="1"/>
              <a:t>getString</a:t>
            </a:r>
            <a:r>
              <a:rPr lang="tr-TR" sz="2800" dirty="0"/>
              <a:t>, </a:t>
            </a:r>
            <a:r>
              <a:rPr lang="tr-TR" sz="2800" dirty="0" err="1"/>
              <a:t>getBoolean</a:t>
            </a:r>
            <a:r>
              <a:rPr lang="tr-TR" sz="2800" dirty="0"/>
              <a:t>, </a:t>
            </a:r>
            <a:r>
              <a:rPr lang="tr-TR" sz="2800" dirty="0" err="1"/>
              <a:t>getFloat</a:t>
            </a:r>
            <a:r>
              <a:rPr lang="tr-TR" sz="2800" dirty="0"/>
              <a:t>, </a:t>
            </a:r>
            <a:r>
              <a:rPr lang="tr-TR" sz="2800" dirty="0" err="1"/>
              <a:t>getInt</a:t>
            </a:r>
            <a:r>
              <a:rPr lang="tr-TR" sz="2800" dirty="0"/>
              <a:t>, </a:t>
            </a:r>
            <a:r>
              <a:rPr lang="tr-TR" sz="2800" dirty="0" err="1"/>
              <a:t>getLong</a:t>
            </a:r>
            <a:r>
              <a:rPr lang="tr-TR" sz="2800" dirty="0"/>
              <a:t> metotlarına anahtar girilerek değer elde edilir.</a:t>
            </a:r>
          </a:p>
        </p:txBody>
      </p:sp>
      <p:graphicFrame>
        <p:nvGraphicFramePr>
          <p:cNvPr id="4" name="Tablo 3"/>
          <p:cNvGraphicFramePr>
            <a:graphicFrameLocks noGrp="1"/>
          </p:cNvGraphicFramePr>
          <p:nvPr>
            <p:extLst>
              <p:ext uri="{D42A27DB-BD31-4B8C-83A1-F6EECF244321}">
                <p14:modId xmlns:p14="http://schemas.microsoft.com/office/powerpoint/2010/main" val="3788982621"/>
              </p:ext>
            </p:extLst>
          </p:nvPr>
        </p:nvGraphicFramePr>
        <p:xfrm>
          <a:off x="1709928" y="40153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sakdos.getString</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SonDeger</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null</a:t>
                      </a:r>
                      <a:r>
                        <a:rPr lang="tr-TR" sz="2400" b="1" i="1" kern="1200" dirty="0" smtClean="0">
                          <a:solidFill>
                            <a:schemeClr val="bg1"/>
                          </a:solidFill>
                          <a:effectLst/>
                          <a:latin typeface="+mn-lt"/>
                          <a:ea typeface="+mn-ea"/>
                          <a:cs typeface="+mn-cs"/>
                        </a:rPr>
                        <a:t>);</a:t>
                      </a:r>
                      <a:endParaRPr lang="tr-TR" sz="24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4143198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HesaPLama</a:t>
            </a:r>
            <a:r>
              <a:rPr lang="tr-TR" dirty="0" smtClean="0"/>
              <a:t> uygulaması</a:t>
            </a:r>
            <a:endParaRPr lang="tr-TR" dirty="0"/>
          </a:p>
        </p:txBody>
      </p:sp>
      <p:pic>
        <p:nvPicPr>
          <p:cNvPr id="6" name="İçerik Yer Tutucusu 5"/>
          <p:cNvPicPr>
            <a:picLocks noGrp="1"/>
          </p:cNvPicPr>
          <p:nvPr>
            <p:ph idx="1"/>
          </p:nvPr>
        </p:nvPicPr>
        <p:blipFill>
          <a:blip r:embed="rId2"/>
          <a:stretch>
            <a:fillRect/>
          </a:stretch>
        </p:blipFill>
        <p:spPr>
          <a:xfrm>
            <a:off x="3370738" y="1850548"/>
            <a:ext cx="4046061" cy="4529931"/>
          </a:xfrm>
          <a:prstGeom prst="rect">
            <a:avLst/>
          </a:prstGeom>
        </p:spPr>
      </p:pic>
    </p:spTree>
    <p:extLst>
      <p:ext uri="{BB962C8B-B14F-4D97-AF65-F5344CB8AC3E}">
        <p14:creationId xmlns:p14="http://schemas.microsoft.com/office/powerpoint/2010/main" val="473135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9575693" cy="1893815"/>
          </a:xfrm>
        </p:spPr>
        <p:txBody>
          <a:bodyPr>
            <a:noAutofit/>
          </a:bodyPr>
          <a:lstStyle/>
          <a:p>
            <a:r>
              <a:rPr lang="tr-TR" sz="2800" b="1" i="1" dirty="0" err="1"/>
              <a:t>import</a:t>
            </a:r>
            <a:r>
              <a:rPr lang="tr-TR" sz="2800" i="1" dirty="0"/>
              <a:t> </a:t>
            </a:r>
            <a:r>
              <a:rPr lang="tr-TR" sz="2800" i="1" dirty="0" err="1"/>
              <a:t>android.app.Activity</a:t>
            </a:r>
            <a:r>
              <a:rPr lang="tr-TR" sz="2800" i="1" dirty="0"/>
              <a:t>;</a:t>
            </a:r>
            <a:endParaRPr lang="tr-TR" sz="2800" dirty="0"/>
          </a:p>
          <a:p>
            <a:r>
              <a:rPr lang="tr-TR" sz="2800" b="1" i="1" dirty="0" err="1"/>
              <a:t>import</a:t>
            </a:r>
            <a:r>
              <a:rPr lang="tr-TR" sz="2800" i="1" dirty="0"/>
              <a:t> </a:t>
            </a:r>
            <a:r>
              <a:rPr lang="tr-TR" sz="2800" i="1" dirty="0" err="1"/>
              <a:t>android.content.SharedPreferences</a:t>
            </a:r>
            <a:r>
              <a:rPr lang="tr-TR" sz="2800" i="1" dirty="0"/>
              <a:t>;</a:t>
            </a:r>
            <a:endParaRPr lang="tr-TR" sz="2800" dirty="0"/>
          </a:p>
          <a:p>
            <a:r>
              <a:rPr lang="tr-TR" sz="2800" b="1" i="1" dirty="0" err="1"/>
              <a:t>import</a:t>
            </a:r>
            <a:r>
              <a:rPr lang="tr-TR" sz="2800" i="1" dirty="0"/>
              <a:t> </a:t>
            </a:r>
            <a:r>
              <a:rPr lang="tr-TR" sz="2800" i="1" dirty="0" err="1"/>
              <a:t>android.os.Bundle</a:t>
            </a:r>
            <a:r>
              <a:rPr lang="tr-TR" sz="2800" i="1" dirty="0"/>
              <a:t>;</a:t>
            </a:r>
            <a:endParaRPr lang="tr-TR" sz="2800" dirty="0"/>
          </a:p>
          <a:p>
            <a:r>
              <a:rPr lang="tr-TR" sz="2800" b="1" i="1" dirty="0" err="1"/>
              <a:t>import</a:t>
            </a:r>
            <a:r>
              <a:rPr lang="tr-TR" sz="2800" i="1" dirty="0"/>
              <a:t> </a:t>
            </a:r>
            <a:r>
              <a:rPr lang="tr-TR" sz="2800" i="1" dirty="0" err="1"/>
              <a:t>android.view.View</a:t>
            </a:r>
            <a:r>
              <a:rPr lang="tr-TR" sz="2800" i="1" dirty="0"/>
              <a:t>;</a:t>
            </a:r>
            <a:endParaRPr lang="tr-TR" sz="2800" dirty="0"/>
          </a:p>
          <a:p>
            <a:r>
              <a:rPr lang="tr-TR" sz="2800" b="1" i="1" dirty="0" err="1"/>
              <a:t>import</a:t>
            </a:r>
            <a:r>
              <a:rPr lang="tr-TR" sz="2800" i="1" dirty="0"/>
              <a:t> </a:t>
            </a:r>
            <a:r>
              <a:rPr lang="tr-TR" sz="2800" i="1" dirty="0" err="1"/>
              <a:t>android.widget.EditText</a:t>
            </a:r>
            <a:r>
              <a:rPr lang="tr-TR" sz="2800" i="1" dirty="0"/>
              <a:t>;</a:t>
            </a:r>
            <a:endParaRPr lang="tr-TR" sz="2800" dirty="0"/>
          </a:p>
          <a:p>
            <a:r>
              <a:rPr lang="tr-TR" sz="2800" b="1" i="1" dirty="0" err="1"/>
              <a:t>import</a:t>
            </a:r>
            <a:r>
              <a:rPr lang="tr-TR" sz="2800" i="1" dirty="0"/>
              <a:t> </a:t>
            </a:r>
            <a:r>
              <a:rPr lang="tr-TR" sz="2800" i="1" dirty="0" err="1"/>
              <a:t>android.widget.RadioButton</a:t>
            </a:r>
            <a:r>
              <a:rPr lang="tr-TR" sz="2800" i="1" dirty="0" smtClean="0"/>
              <a:t>;</a:t>
            </a:r>
            <a:endParaRPr lang="tr-TR" sz="2800" dirty="0"/>
          </a:p>
        </p:txBody>
      </p:sp>
    </p:spTree>
    <p:extLst>
      <p:ext uri="{BB962C8B-B14F-4D97-AF65-F5344CB8AC3E}">
        <p14:creationId xmlns:p14="http://schemas.microsoft.com/office/powerpoint/2010/main" val="1361753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10634472" cy="3894065"/>
          </a:xfrm>
        </p:spPr>
        <p:txBody>
          <a:bodyPr>
            <a:noAutofit/>
          </a:bodyPr>
          <a:lstStyle/>
          <a:p>
            <a:r>
              <a:rPr lang="tr-TR" sz="2400" b="1" i="1" dirty="0" err="1" smtClean="0"/>
              <a:t>public</a:t>
            </a:r>
            <a:r>
              <a:rPr lang="tr-TR" sz="2400" i="1" dirty="0" smtClean="0"/>
              <a:t> </a:t>
            </a:r>
            <a:r>
              <a:rPr lang="tr-TR" sz="2400" b="1" i="1" dirty="0" err="1"/>
              <a:t>class</a:t>
            </a:r>
            <a:r>
              <a:rPr lang="tr-TR" sz="2400" i="1" dirty="0"/>
              <a:t> </a:t>
            </a:r>
            <a:r>
              <a:rPr lang="tr-TR" sz="2400" i="1" dirty="0" err="1"/>
              <a:t>MainActivity</a:t>
            </a:r>
            <a:r>
              <a:rPr lang="tr-TR" sz="2400" i="1" dirty="0"/>
              <a:t> </a:t>
            </a:r>
            <a:r>
              <a:rPr lang="tr-TR" sz="2400" b="1" i="1" dirty="0" err="1"/>
              <a:t>extends</a:t>
            </a:r>
            <a:r>
              <a:rPr lang="tr-TR" sz="2400" i="1" dirty="0"/>
              <a:t> Activity {</a:t>
            </a:r>
            <a:endParaRPr lang="tr-TR" sz="2400" dirty="0"/>
          </a:p>
          <a:p>
            <a:r>
              <a:rPr lang="tr-TR" sz="2400" i="1" dirty="0"/>
              <a:t>	</a:t>
            </a:r>
            <a:r>
              <a:rPr lang="tr-TR" sz="2400" b="1" i="1" dirty="0" err="1"/>
              <a:t>private</a:t>
            </a:r>
            <a:r>
              <a:rPr lang="tr-TR" sz="2400" i="1" dirty="0"/>
              <a:t> </a:t>
            </a:r>
            <a:r>
              <a:rPr lang="tr-TR" sz="2400" b="1" i="1" dirty="0" err="1"/>
              <a:t>void</a:t>
            </a:r>
            <a:r>
              <a:rPr lang="tr-TR" sz="2400" i="1" dirty="0"/>
              <a:t> </a:t>
            </a:r>
            <a:r>
              <a:rPr lang="tr-TR" sz="2400" i="1" dirty="0" err="1"/>
              <a:t>SonDegeriKaydet</a:t>
            </a:r>
            <a:r>
              <a:rPr lang="tr-TR" sz="2400" i="1" dirty="0"/>
              <a:t>(</a:t>
            </a:r>
            <a:r>
              <a:rPr lang="tr-TR" sz="2400" i="1" dirty="0" err="1"/>
              <a:t>String</a:t>
            </a:r>
            <a:r>
              <a:rPr lang="tr-TR" sz="2400" i="1" dirty="0"/>
              <a:t> </a:t>
            </a:r>
            <a:r>
              <a:rPr lang="tr-TR" sz="2400" i="1" dirty="0" err="1"/>
              <a:t>sonDeger</a:t>
            </a:r>
            <a:r>
              <a:rPr lang="tr-TR" sz="2400" i="1" dirty="0"/>
              <a:t>){</a:t>
            </a:r>
            <a:endParaRPr lang="tr-TR" sz="2400" dirty="0"/>
          </a:p>
          <a:p>
            <a:r>
              <a:rPr lang="tr-TR" sz="2400" i="1" dirty="0"/>
              <a:t>	    </a:t>
            </a:r>
            <a:r>
              <a:rPr lang="tr-TR" sz="2400" i="1" dirty="0" err="1"/>
              <a:t>SharedPreferences</a:t>
            </a:r>
            <a:r>
              <a:rPr lang="tr-TR" sz="2400" i="1" dirty="0"/>
              <a:t> </a:t>
            </a:r>
            <a:r>
              <a:rPr lang="tr-TR" sz="2400" i="1" dirty="0" err="1"/>
              <a:t>sakdos</a:t>
            </a:r>
            <a:r>
              <a:rPr lang="tr-TR" sz="2400" i="1" dirty="0"/>
              <a:t> =  </a:t>
            </a:r>
            <a:r>
              <a:rPr lang="tr-TR" sz="2400" i="1" dirty="0" err="1"/>
              <a:t>getSharedPreferences</a:t>
            </a:r>
            <a:r>
              <a:rPr lang="tr-TR" sz="2400" i="1" dirty="0"/>
              <a:t>("</a:t>
            </a:r>
            <a:r>
              <a:rPr lang="tr-TR" sz="2400" i="1" dirty="0" err="1"/>
              <a:t>Sayilar</a:t>
            </a:r>
            <a:r>
              <a:rPr lang="tr-TR" sz="2400" i="1" dirty="0"/>
              <a:t>", MODE_PRIVATE);</a:t>
            </a:r>
            <a:endParaRPr lang="tr-TR" sz="2400" dirty="0"/>
          </a:p>
          <a:p>
            <a:r>
              <a:rPr lang="tr-TR" sz="2400" i="1" dirty="0"/>
              <a:t>	    </a:t>
            </a:r>
            <a:r>
              <a:rPr lang="tr-TR" sz="2400" i="1" dirty="0" err="1"/>
              <a:t>SharedPreferences.Editor</a:t>
            </a:r>
            <a:r>
              <a:rPr lang="tr-TR" sz="2400" i="1" dirty="0"/>
              <a:t> </a:t>
            </a:r>
            <a:r>
              <a:rPr lang="tr-TR" sz="2400" i="1" dirty="0" err="1"/>
              <a:t>yazici</a:t>
            </a:r>
            <a:r>
              <a:rPr lang="tr-TR" sz="2400" i="1" dirty="0"/>
              <a:t> = </a:t>
            </a:r>
            <a:r>
              <a:rPr lang="tr-TR" sz="2400" i="1" dirty="0" err="1"/>
              <a:t>sakdos.edit</a:t>
            </a:r>
            <a:r>
              <a:rPr lang="tr-TR" sz="2400" i="1" dirty="0"/>
              <a:t>();</a:t>
            </a:r>
            <a:endParaRPr lang="tr-TR" sz="2400" dirty="0"/>
          </a:p>
          <a:p>
            <a:r>
              <a:rPr lang="tr-TR" sz="2400" i="1" dirty="0"/>
              <a:t>	    </a:t>
            </a:r>
            <a:r>
              <a:rPr lang="tr-TR" sz="2400" i="1" dirty="0" err="1"/>
              <a:t>yazici.putString</a:t>
            </a:r>
            <a:r>
              <a:rPr lang="tr-TR" sz="2400" i="1" dirty="0"/>
              <a:t>("</a:t>
            </a:r>
            <a:r>
              <a:rPr lang="tr-TR" sz="2400" i="1" dirty="0" err="1"/>
              <a:t>SonDeger</a:t>
            </a:r>
            <a:r>
              <a:rPr lang="tr-TR" sz="2400" i="1" dirty="0"/>
              <a:t>", </a:t>
            </a:r>
            <a:r>
              <a:rPr lang="tr-TR" sz="2400" i="1" dirty="0" err="1"/>
              <a:t>sonDeger</a:t>
            </a:r>
            <a:r>
              <a:rPr lang="tr-TR" sz="2400" i="1" dirty="0"/>
              <a:t>);</a:t>
            </a:r>
            <a:endParaRPr lang="tr-TR" sz="2400" dirty="0"/>
          </a:p>
          <a:p>
            <a:r>
              <a:rPr lang="tr-TR" sz="2400" i="1" dirty="0"/>
              <a:t>	    </a:t>
            </a:r>
            <a:r>
              <a:rPr lang="tr-TR" sz="2400" i="1" dirty="0" err="1"/>
              <a:t>yazici.commit</a:t>
            </a:r>
            <a:r>
              <a:rPr lang="tr-TR" sz="2400" i="1" dirty="0"/>
              <a:t>();</a:t>
            </a:r>
            <a:endParaRPr lang="tr-TR" sz="2400" dirty="0"/>
          </a:p>
          <a:p>
            <a:r>
              <a:rPr lang="tr-TR" sz="2400" i="1" dirty="0"/>
              <a:t>	</a:t>
            </a:r>
            <a:r>
              <a:rPr lang="tr-TR" sz="2400" i="1" dirty="0" smtClean="0"/>
              <a:t>}</a:t>
            </a:r>
            <a:endParaRPr lang="tr-TR" sz="2400" dirty="0"/>
          </a:p>
        </p:txBody>
      </p:sp>
    </p:spTree>
    <p:extLst>
      <p:ext uri="{BB962C8B-B14F-4D97-AF65-F5344CB8AC3E}">
        <p14:creationId xmlns:p14="http://schemas.microsoft.com/office/powerpoint/2010/main" val="1163919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9575693" cy="4732265"/>
          </a:xfrm>
        </p:spPr>
        <p:txBody>
          <a:bodyPr>
            <a:noAutofit/>
          </a:bodyPr>
          <a:lstStyle/>
          <a:p>
            <a:r>
              <a:rPr lang="tr-TR" sz="2400" b="1" i="1" dirty="0" err="1" smtClean="0"/>
              <a:t>private</a:t>
            </a:r>
            <a:r>
              <a:rPr lang="tr-TR" sz="2400" i="1" dirty="0" smtClean="0"/>
              <a:t> </a:t>
            </a:r>
            <a:r>
              <a:rPr lang="tr-TR" sz="2400" i="1" dirty="0" err="1"/>
              <a:t>String</a:t>
            </a:r>
            <a:r>
              <a:rPr lang="tr-TR" sz="2400" i="1" dirty="0"/>
              <a:t> </a:t>
            </a:r>
            <a:r>
              <a:rPr lang="tr-TR" sz="2400" i="1" dirty="0" err="1"/>
              <a:t>SonDegeriAl</a:t>
            </a:r>
            <a:r>
              <a:rPr lang="tr-TR" sz="2400" i="1" dirty="0"/>
              <a:t>(){</a:t>
            </a:r>
            <a:endParaRPr lang="tr-TR" sz="2400" dirty="0"/>
          </a:p>
          <a:p>
            <a:r>
              <a:rPr lang="tr-TR" sz="2400" i="1" dirty="0"/>
              <a:t>	    </a:t>
            </a:r>
            <a:r>
              <a:rPr lang="tr-TR" sz="2400" i="1" dirty="0" err="1"/>
              <a:t>SharedPreferences</a:t>
            </a:r>
            <a:r>
              <a:rPr lang="tr-TR" sz="2400" i="1" dirty="0"/>
              <a:t> </a:t>
            </a:r>
            <a:r>
              <a:rPr lang="tr-TR" sz="2400" i="1" dirty="0" err="1"/>
              <a:t>sakdos</a:t>
            </a:r>
            <a:r>
              <a:rPr lang="tr-TR" sz="2400" i="1" dirty="0"/>
              <a:t> =  </a:t>
            </a:r>
            <a:r>
              <a:rPr lang="tr-TR" sz="2400" i="1" dirty="0" err="1"/>
              <a:t>getSharedPreferences</a:t>
            </a:r>
            <a:r>
              <a:rPr lang="tr-TR" sz="2400" i="1" dirty="0"/>
              <a:t>("</a:t>
            </a:r>
            <a:r>
              <a:rPr lang="tr-TR" sz="2400" i="1" dirty="0" err="1"/>
              <a:t>Sayilar</a:t>
            </a:r>
            <a:r>
              <a:rPr lang="tr-TR" sz="2400" i="1" dirty="0"/>
              <a:t>", MODE_PRIVATE);</a:t>
            </a:r>
            <a:endParaRPr lang="tr-TR" sz="2400" dirty="0"/>
          </a:p>
          <a:p>
            <a:r>
              <a:rPr lang="tr-TR" sz="2400" i="1" dirty="0"/>
              <a:t>	    </a:t>
            </a:r>
            <a:r>
              <a:rPr lang="tr-TR" sz="2400" b="1" i="1" dirty="0" err="1"/>
              <a:t>return</a:t>
            </a:r>
            <a:r>
              <a:rPr lang="tr-TR" sz="2400" i="1" dirty="0"/>
              <a:t> </a:t>
            </a:r>
            <a:r>
              <a:rPr lang="tr-TR" sz="2400" i="1" dirty="0" err="1"/>
              <a:t>sakdos.getString</a:t>
            </a:r>
            <a:r>
              <a:rPr lang="tr-TR" sz="2400" i="1" dirty="0"/>
              <a:t>("</a:t>
            </a:r>
            <a:r>
              <a:rPr lang="tr-TR" sz="2400" i="1" dirty="0" err="1"/>
              <a:t>SonDeger</a:t>
            </a:r>
            <a:r>
              <a:rPr lang="tr-TR" sz="2400" i="1" dirty="0"/>
              <a:t>",</a:t>
            </a:r>
            <a:r>
              <a:rPr lang="tr-TR" sz="2400" b="1" i="1" dirty="0" err="1"/>
              <a:t>null</a:t>
            </a:r>
            <a:r>
              <a:rPr lang="tr-TR" sz="2400" i="1" dirty="0"/>
              <a:t>);</a:t>
            </a:r>
            <a:endParaRPr lang="tr-TR" sz="2400" dirty="0"/>
          </a:p>
          <a:p>
            <a:r>
              <a:rPr lang="tr-TR" sz="2400" i="1" dirty="0"/>
              <a:t>	}</a:t>
            </a:r>
            <a:endParaRPr lang="tr-TR" sz="2400" dirty="0"/>
          </a:p>
          <a:p>
            <a:pPr marL="0" indent="0">
              <a:buNone/>
            </a:pPr>
            <a:endParaRPr lang="tr-TR" sz="2400" dirty="0"/>
          </a:p>
        </p:txBody>
      </p:sp>
    </p:spTree>
    <p:extLst>
      <p:ext uri="{BB962C8B-B14F-4D97-AF65-F5344CB8AC3E}">
        <p14:creationId xmlns:p14="http://schemas.microsoft.com/office/powerpoint/2010/main" val="2636595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9575693" cy="4979915"/>
          </a:xfrm>
        </p:spPr>
        <p:txBody>
          <a:bodyPr>
            <a:noAutofit/>
          </a:bodyPr>
          <a:lstStyle/>
          <a:p>
            <a:r>
              <a:rPr lang="tr-TR" sz="2400" i="1" dirty="0"/>
              <a:t>	</a:t>
            </a:r>
            <a:r>
              <a:rPr lang="tr-TR" sz="2400" i="1" dirty="0" err="1"/>
              <a:t>EditText</a:t>
            </a:r>
            <a:r>
              <a:rPr lang="tr-TR" sz="2400" i="1" dirty="0"/>
              <a:t> sayi1</a:t>
            </a:r>
            <a:r>
              <a:rPr lang="tr-TR" sz="2400" i="1" dirty="0" smtClean="0"/>
              <a:t>;</a:t>
            </a:r>
            <a:r>
              <a:rPr lang="tr-TR" sz="2400" i="1" dirty="0"/>
              <a:t>	</a:t>
            </a:r>
            <a:r>
              <a:rPr lang="tr-TR" sz="2400" i="1" dirty="0" err="1"/>
              <a:t>EditText</a:t>
            </a:r>
            <a:r>
              <a:rPr lang="tr-TR" sz="2400" i="1" dirty="0"/>
              <a:t> sayi2;</a:t>
            </a:r>
            <a:endParaRPr lang="tr-TR" sz="2400" dirty="0"/>
          </a:p>
          <a:p>
            <a:r>
              <a:rPr lang="tr-TR" sz="2400" i="1" dirty="0"/>
              <a:t>    @</a:t>
            </a:r>
            <a:r>
              <a:rPr lang="tr-TR" sz="2400" i="1" dirty="0" err="1"/>
              <a:t>Override</a:t>
            </a:r>
            <a:endParaRPr lang="tr-TR" sz="2400" dirty="0"/>
          </a:p>
          <a:p>
            <a:r>
              <a:rPr lang="tr-TR" sz="2400" i="1" dirty="0"/>
              <a:t>    </a:t>
            </a:r>
            <a:r>
              <a:rPr lang="tr-TR" sz="2400" b="1" i="1" dirty="0" err="1"/>
              <a:t>protected</a:t>
            </a:r>
            <a:r>
              <a:rPr lang="tr-TR" sz="2400" i="1" dirty="0"/>
              <a:t> </a:t>
            </a:r>
            <a:r>
              <a:rPr lang="tr-TR" sz="2400" b="1" i="1" dirty="0" err="1"/>
              <a:t>void</a:t>
            </a:r>
            <a:r>
              <a:rPr lang="tr-TR" sz="2400" i="1" dirty="0"/>
              <a:t> </a:t>
            </a:r>
            <a:r>
              <a:rPr lang="tr-TR" sz="2400" i="1" dirty="0" err="1"/>
              <a:t>onCreate</a:t>
            </a:r>
            <a:r>
              <a:rPr lang="tr-TR" sz="2400" i="1" dirty="0"/>
              <a:t>(Bundle </a:t>
            </a:r>
            <a:r>
              <a:rPr lang="tr-TR" sz="2400" i="1" dirty="0" err="1"/>
              <a:t>savedInstanceState</a:t>
            </a:r>
            <a:r>
              <a:rPr lang="tr-TR" sz="2400" i="1" dirty="0"/>
              <a:t>) {</a:t>
            </a:r>
            <a:endParaRPr lang="tr-TR" sz="2400" dirty="0"/>
          </a:p>
          <a:p>
            <a:r>
              <a:rPr lang="tr-TR" sz="2400" i="1" dirty="0"/>
              <a:t>        </a:t>
            </a:r>
            <a:r>
              <a:rPr lang="tr-TR" sz="2400" b="1" i="1" dirty="0" err="1"/>
              <a:t>super</a:t>
            </a:r>
            <a:r>
              <a:rPr lang="tr-TR" sz="2400" i="1" dirty="0" err="1"/>
              <a:t>.onCreate</a:t>
            </a:r>
            <a:r>
              <a:rPr lang="tr-TR" sz="2400" i="1" dirty="0"/>
              <a:t>(</a:t>
            </a:r>
            <a:r>
              <a:rPr lang="tr-TR" sz="2400" i="1" dirty="0" err="1"/>
              <a:t>savedInstanceState</a:t>
            </a:r>
            <a:r>
              <a:rPr lang="tr-TR" sz="2400" i="1" dirty="0"/>
              <a:t>);</a:t>
            </a:r>
            <a:endParaRPr lang="tr-TR" sz="2400" dirty="0"/>
          </a:p>
          <a:p>
            <a:r>
              <a:rPr lang="tr-TR" sz="2400" i="1" dirty="0"/>
              <a:t>        </a:t>
            </a:r>
            <a:r>
              <a:rPr lang="tr-TR" sz="2400" i="1" dirty="0" err="1"/>
              <a:t>setContentView</a:t>
            </a:r>
            <a:r>
              <a:rPr lang="tr-TR" sz="2400" i="1" dirty="0"/>
              <a:t>(</a:t>
            </a:r>
            <a:r>
              <a:rPr lang="tr-TR" sz="2400" i="1" dirty="0" err="1"/>
              <a:t>R.layout.activity_main</a:t>
            </a:r>
            <a:r>
              <a:rPr lang="tr-TR" sz="2400" i="1" dirty="0"/>
              <a:t>);</a:t>
            </a:r>
            <a:endParaRPr lang="tr-TR" sz="2400" dirty="0"/>
          </a:p>
          <a:p>
            <a:r>
              <a:rPr lang="tr-TR" sz="2400" i="1" dirty="0"/>
              <a:t>        </a:t>
            </a:r>
            <a:r>
              <a:rPr lang="tr-TR" sz="2400" i="1" dirty="0" err="1"/>
              <a:t>String</a:t>
            </a:r>
            <a:r>
              <a:rPr lang="tr-TR" sz="2400" i="1" dirty="0"/>
              <a:t> </a:t>
            </a:r>
            <a:r>
              <a:rPr lang="tr-TR" sz="2400" i="1" dirty="0" err="1"/>
              <a:t>deger</a:t>
            </a:r>
            <a:r>
              <a:rPr lang="tr-TR" sz="2400" i="1" dirty="0"/>
              <a:t>=</a:t>
            </a:r>
            <a:r>
              <a:rPr lang="tr-TR" sz="2400" i="1" dirty="0" err="1"/>
              <a:t>SonDegeriAl</a:t>
            </a:r>
            <a:r>
              <a:rPr lang="tr-TR" sz="2400" i="1" dirty="0"/>
              <a:t>();</a:t>
            </a:r>
            <a:endParaRPr lang="tr-TR" sz="2400" dirty="0"/>
          </a:p>
          <a:p>
            <a:r>
              <a:rPr lang="tr-TR" sz="2400" i="1" dirty="0"/>
              <a:t>    	sayi1=(</a:t>
            </a:r>
            <a:r>
              <a:rPr lang="tr-TR" sz="2400" i="1" dirty="0" err="1"/>
              <a:t>EditText</a:t>
            </a:r>
            <a:r>
              <a:rPr lang="tr-TR" sz="2400" i="1" dirty="0"/>
              <a:t>) </a:t>
            </a:r>
            <a:r>
              <a:rPr lang="tr-TR" sz="2400" i="1" dirty="0" err="1"/>
              <a:t>findViewById</a:t>
            </a:r>
            <a:r>
              <a:rPr lang="tr-TR" sz="2400" i="1" dirty="0"/>
              <a:t>(R.id.editText1);</a:t>
            </a:r>
            <a:endParaRPr lang="tr-TR" sz="2400" dirty="0"/>
          </a:p>
          <a:p>
            <a:r>
              <a:rPr lang="tr-TR" sz="2400" i="1" dirty="0"/>
              <a:t>    	sayi1.setText(</a:t>
            </a:r>
            <a:r>
              <a:rPr lang="tr-TR" sz="2400" i="1" dirty="0" err="1"/>
              <a:t>deger</a:t>
            </a:r>
            <a:r>
              <a:rPr lang="tr-TR" sz="2400" i="1" dirty="0"/>
              <a:t>);</a:t>
            </a:r>
            <a:endParaRPr lang="tr-TR" sz="2400" dirty="0"/>
          </a:p>
          <a:p>
            <a:r>
              <a:rPr lang="tr-TR" sz="2400" i="1" dirty="0"/>
              <a:t>    	sayi2=(</a:t>
            </a:r>
            <a:r>
              <a:rPr lang="tr-TR" sz="2400" i="1" dirty="0" err="1"/>
              <a:t>EditText</a:t>
            </a:r>
            <a:r>
              <a:rPr lang="tr-TR" sz="2400" i="1" dirty="0"/>
              <a:t>) </a:t>
            </a:r>
            <a:r>
              <a:rPr lang="tr-TR" sz="2400" i="1" dirty="0" err="1"/>
              <a:t>findViewById</a:t>
            </a:r>
            <a:r>
              <a:rPr lang="tr-TR" sz="2400" i="1" dirty="0"/>
              <a:t>(R.id.editText2</a:t>
            </a:r>
            <a:r>
              <a:rPr lang="tr-TR" sz="2400" i="1" dirty="0" smtClean="0"/>
              <a:t>);</a:t>
            </a:r>
          </a:p>
          <a:p>
            <a:r>
              <a:rPr lang="tr-TR" sz="2400" i="1" dirty="0"/>
              <a:t>}</a:t>
            </a:r>
            <a:endParaRPr lang="tr-TR" sz="2400" dirty="0"/>
          </a:p>
        </p:txBody>
      </p:sp>
    </p:spTree>
    <p:extLst>
      <p:ext uri="{BB962C8B-B14F-4D97-AF65-F5344CB8AC3E}">
        <p14:creationId xmlns:p14="http://schemas.microsoft.com/office/powerpoint/2010/main" val="2501332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9575693" cy="1893815"/>
          </a:xfrm>
        </p:spPr>
        <p:txBody>
          <a:bodyPr>
            <a:noAutofit/>
          </a:bodyPr>
          <a:lstStyle/>
          <a:p>
            <a:r>
              <a:rPr lang="tr-TR" sz="2400" b="1" i="1" dirty="0" err="1" smtClean="0"/>
              <a:t>public</a:t>
            </a:r>
            <a:r>
              <a:rPr lang="tr-TR" sz="2400" i="1" dirty="0" smtClean="0"/>
              <a:t> </a:t>
            </a:r>
            <a:r>
              <a:rPr lang="tr-TR" sz="2400" b="1" i="1" dirty="0" err="1"/>
              <a:t>void</a:t>
            </a:r>
            <a:r>
              <a:rPr lang="tr-TR" sz="2400" i="1" dirty="0"/>
              <a:t> hesapla(</a:t>
            </a:r>
            <a:r>
              <a:rPr lang="tr-TR" sz="2400" i="1" dirty="0" err="1"/>
              <a:t>View</a:t>
            </a:r>
            <a:r>
              <a:rPr lang="tr-TR" sz="2400" i="1" dirty="0"/>
              <a:t> v)</a:t>
            </a:r>
            <a:endParaRPr lang="tr-TR" sz="2400" dirty="0"/>
          </a:p>
          <a:p>
            <a:r>
              <a:rPr lang="tr-TR" sz="2400" i="1" dirty="0"/>
              <a:t>    {</a:t>
            </a:r>
            <a:endParaRPr lang="tr-TR" sz="2400" dirty="0"/>
          </a:p>
          <a:p>
            <a:r>
              <a:rPr lang="tr-TR" sz="2400" i="1" dirty="0"/>
              <a:t>    	</a:t>
            </a:r>
            <a:r>
              <a:rPr lang="tr-TR" sz="2400" b="1" i="1" dirty="0" err="1"/>
              <a:t>double</a:t>
            </a:r>
            <a:r>
              <a:rPr lang="tr-TR" sz="2400" i="1" dirty="0"/>
              <a:t> s1=</a:t>
            </a:r>
            <a:r>
              <a:rPr lang="tr-TR" sz="2400" i="1" dirty="0" err="1"/>
              <a:t>Double.parseDouble</a:t>
            </a:r>
            <a:r>
              <a:rPr lang="tr-TR" sz="2400" i="1" dirty="0"/>
              <a:t>(sayi1.getText().</a:t>
            </a:r>
            <a:r>
              <a:rPr lang="tr-TR" sz="2400" i="1" dirty="0" err="1"/>
              <a:t>toString</a:t>
            </a:r>
            <a:r>
              <a:rPr lang="tr-TR" sz="2400" i="1" dirty="0"/>
              <a:t>());</a:t>
            </a:r>
            <a:endParaRPr lang="tr-TR" sz="2400" dirty="0"/>
          </a:p>
          <a:p>
            <a:r>
              <a:rPr lang="tr-TR" sz="2400" i="1" dirty="0"/>
              <a:t>    	</a:t>
            </a:r>
            <a:r>
              <a:rPr lang="tr-TR" sz="2400" b="1" i="1" dirty="0" err="1"/>
              <a:t>double</a:t>
            </a:r>
            <a:r>
              <a:rPr lang="tr-TR" sz="2400" i="1" dirty="0"/>
              <a:t> s2=</a:t>
            </a:r>
            <a:r>
              <a:rPr lang="tr-TR" sz="2400" i="1" dirty="0" err="1"/>
              <a:t>Double.parseDouble</a:t>
            </a:r>
            <a:r>
              <a:rPr lang="tr-TR" sz="2400" i="1" dirty="0"/>
              <a:t>(sayi2.getText().</a:t>
            </a:r>
            <a:r>
              <a:rPr lang="tr-TR" sz="2400" i="1" dirty="0" err="1"/>
              <a:t>toString</a:t>
            </a:r>
            <a:r>
              <a:rPr lang="tr-TR" sz="2400" i="1" dirty="0"/>
              <a:t>());</a:t>
            </a:r>
            <a:endParaRPr lang="tr-TR" sz="2400" dirty="0"/>
          </a:p>
          <a:p>
            <a:r>
              <a:rPr lang="tr-TR" sz="2400" i="1" dirty="0"/>
              <a:t>    	</a:t>
            </a:r>
            <a:r>
              <a:rPr lang="tr-TR" sz="2400" b="1" i="1" dirty="0" err="1"/>
              <a:t>double</a:t>
            </a:r>
            <a:r>
              <a:rPr lang="tr-TR" sz="2400" i="1" dirty="0"/>
              <a:t> </a:t>
            </a:r>
            <a:r>
              <a:rPr lang="tr-TR" sz="2400" i="1" dirty="0" err="1"/>
              <a:t>sonuc</a:t>
            </a:r>
            <a:r>
              <a:rPr lang="tr-TR" sz="2400" i="1" dirty="0"/>
              <a:t>;</a:t>
            </a:r>
            <a:endParaRPr lang="tr-TR" sz="2400" dirty="0"/>
          </a:p>
          <a:p>
            <a:r>
              <a:rPr lang="tr-TR" sz="2400" i="1" dirty="0"/>
              <a:t>    	</a:t>
            </a:r>
            <a:r>
              <a:rPr lang="tr-TR" sz="2400" i="1" dirty="0" err="1"/>
              <a:t>RadioButton</a:t>
            </a:r>
            <a:r>
              <a:rPr lang="tr-TR" sz="2400" i="1" dirty="0"/>
              <a:t> </a:t>
            </a:r>
            <a:r>
              <a:rPr lang="tr-TR" sz="2400" i="1" dirty="0" err="1"/>
              <a:t>carp</a:t>
            </a:r>
            <a:r>
              <a:rPr lang="tr-TR" sz="2400" i="1" dirty="0"/>
              <a:t>=(</a:t>
            </a:r>
            <a:r>
              <a:rPr lang="tr-TR" sz="2400" i="1" dirty="0" err="1"/>
              <a:t>RadioButton</a:t>
            </a:r>
            <a:r>
              <a:rPr lang="tr-TR" sz="2400" i="1" dirty="0"/>
              <a:t>) </a:t>
            </a:r>
            <a:r>
              <a:rPr lang="tr-TR" sz="2400" i="1" dirty="0" err="1"/>
              <a:t>findViewById</a:t>
            </a:r>
            <a:r>
              <a:rPr lang="tr-TR" sz="2400" i="1" dirty="0"/>
              <a:t>(</a:t>
            </a:r>
            <a:r>
              <a:rPr lang="tr-TR" sz="2400" i="1" dirty="0" err="1"/>
              <a:t>R.id.carp</a:t>
            </a:r>
            <a:r>
              <a:rPr lang="tr-TR" sz="2400" i="1" dirty="0"/>
              <a:t>);</a:t>
            </a:r>
            <a:endParaRPr lang="tr-TR" sz="2400" dirty="0"/>
          </a:p>
          <a:p>
            <a:r>
              <a:rPr lang="tr-TR" sz="2400" i="1" dirty="0"/>
              <a:t>    	</a:t>
            </a:r>
            <a:r>
              <a:rPr lang="tr-TR" sz="2400" i="1" dirty="0" err="1"/>
              <a:t>RadioButton</a:t>
            </a:r>
            <a:r>
              <a:rPr lang="tr-TR" sz="2400" i="1" dirty="0"/>
              <a:t> bol=(</a:t>
            </a:r>
            <a:r>
              <a:rPr lang="tr-TR" sz="2400" i="1" dirty="0" err="1"/>
              <a:t>RadioButton</a:t>
            </a:r>
            <a:r>
              <a:rPr lang="tr-TR" sz="2400" i="1" dirty="0"/>
              <a:t>) </a:t>
            </a:r>
            <a:r>
              <a:rPr lang="tr-TR" sz="2400" i="1" dirty="0" err="1"/>
              <a:t>findViewById</a:t>
            </a:r>
            <a:r>
              <a:rPr lang="tr-TR" sz="2400" i="1" dirty="0"/>
              <a:t>(</a:t>
            </a:r>
            <a:r>
              <a:rPr lang="tr-TR" sz="2400" i="1" dirty="0" err="1"/>
              <a:t>R.id.bol</a:t>
            </a:r>
            <a:r>
              <a:rPr lang="tr-TR" sz="2400" i="1" dirty="0"/>
              <a:t>);</a:t>
            </a:r>
            <a:endParaRPr lang="tr-TR" sz="2400" dirty="0"/>
          </a:p>
          <a:p>
            <a:r>
              <a:rPr lang="tr-TR" sz="2400" i="1" dirty="0"/>
              <a:t>    	</a:t>
            </a:r>
            <a:r>
              <a:rPr lang="tr-TR" sz="2400" i="1" dirty="0" err="1"/>
              <a:t>RadioButton</a:t>
            </a:r>
            <a:r>
              <a:rPr lang="tr-TR" sz="2400" i="1" dirty="0"/>
              <a:t> topla=(</a:t>
            </a:r>
            <a:r>
              <a:rPr lang="tr-TR" sz="2400" i="1" dirty="0" err="1"/>
              <a:t>RadioButton</a:t>
            </a:r>
            <a:r>
              <a:rPr lang="tr-TR" sz="2400" i="1" dirty="0"/>
              <a:t>) </a:t>
            </a:r>
            <a:r>
              <a:rPr lang="tr-TR" sz="2400" i="1" dirty="0" err="1"/>
              <a:t>findViewById</a:t>
            </a:r>
            <a:r>
              <a:rPr lang="tr-TR" sz="2400" i="1" dirty="0"/>
              <a:t>(</a:t>
            </a:r>
            <a:r>
              <a:rPr lang="tr-TR" sz="2400" i="1" dirty="0" err="1"/>
              <a:t>R.id.topla</a:t>
            </a:r>
            <a:r>
              <a:rPr lang="tr-TR" sz="2400" i="1" dirty="0"/>
              <a:t>);</a:t>
            </a:r>
            <a:endParaRPr lang="tr-TR" sz="2400" dirty="0"/>
          </a:p>
          <a:p>
            <a:r>
              <a:rPr lang="tr-TR" sz="2400" i="1" dirty="0"/>
              <a:t>    	</a:t>
            </a:r>
            <a:r>
              <a:rPr lang="tr-TR" sz="2400" i="1" dirty="0" err="1"/>
              <a:t>RadioButton</a:t>
            </a:r>
            <a:r>
              <a:rPr lang="tr-TR" sz="2400" i="1" dirty="0"/>
              <a:t> </a:t>
            </a:r>
            <a:r>
              <a:rPr lang="tr-TR" sz="2400" i="1" dirty="0" err="1"/>
              <a:t>cikar</a:t>
            </a:r>
            <a:r>
              <a:rPr lang="tr-TR" sz="2400" i="1" dirty="0"/>
              <a:t>=(</a:t>
            </a:r>
            <a:r>
              <a:rPr lang="tr-TR" sz="2400" i="1" dirty="0" err="1"/>
              <a:t>RadioButton</a:t>
            </a:r>
            <a:r>
              <a:rPr lang="tr-TR" sz="2400" i="1" dirty="0"/>
              <a:t>) </a:t>
            </a:r>
            <a:r>
              <a:rPr lang="tr-TR" sz="2400" i="1" dirty="0" err="1"/>
              <a:t>findViewById</a:t>
            </a:r>
            <a:r>
              <a:rPr lang="tr-TR" sz="2400" i="1" dirty="0"/>
              <a:t>(</a:t>
            </a:r>
            <a:r>
              <a:rPr lang="tr-TR" sz="2400" i="1" dirty="0" err="1"/>
              <a:t>R.id.cikar</a:t>
            </a:r>
            <a:r>
              <a:rPr lang="tr-TR" sz="2400" i="1" dirty="0" smtClean="0"/>
              <a:t>);</a:t>
            </a:r>
            <a:endParaRPr lang="tr-TR" sz="2400" dirty="0"/>
          </a:p>
        </p:txBody>
      </p:sp>
    </p:spTree>
    <p:extLst>
      <p:ext uri="{BB962C8B-B14F-4D97-AF65-F5344CB8AC3E}">
        <p14:creationId xmlns:p14="http://schemas.microsoft.com/office/powerpoint/2010/main" val="1573961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HesaPLama</a:t>
            </a:r>
            <a:r>
              <a:rPr lang="tr-TR" dirty="0"/>
              <a:t> uygulaması</a:t>
            </a:r>
          </a:p>
        </p:txBody>
      </p:sp>
      <p:sp>
        <p:nvSpPr>
          <p:cNvPr id="3" name="İçerik Yer Tutucusu 2"/>
          <p:cNvSpPr>
            <a:spLocks noGrp="1"/>
          </p:cNvSpPr>
          <p:nvPr>
            <p:ph idx="1"/>
          </p:nvPr>
        </p:nvSpPr>
        <p:spPr>
          <a:xfrm>
            <a:off x="1024128" y="1878085"/>
            <a:ext cx="9575693" cy="1893815"/>
          </a:xfrm>
        </p:spPr>
        <p:txBody>
          <a:bodyPr>
            <a:noAutofit/>
          </a:bodyPr>
          <a:lstStyle/>
          <a:p>
            <a:r>
              <a:rPr lang="tr-TR" sz="2400" i="1" dirty="0"/>
              <a:t>	</a:t>
            </a:r>
            <a:r>
              <a:rPr lang="tr-TR" sz="2400" b="1" i="1" dirty="0" err="1"/>
              <a:t>if</a:t>
            </a:r>
            <a:r>
              <a:rPr lang="tr-TR" sz="2400" i="1" dirty="0"/>
              <a:t>(</a:t>
            </a:r>
            <a:r>
              <a:rPr lang="tr-TR" sz="2400" i="1" dirty="0" err="1"/>
              <a:t>carp.isChecked</a:t>
            </a:r>
            <a:r>
              <a:rPr lang="tr-TR" sz="2400" i="1" dirty="0"/>
              <a:t>()) </a:t>
            </a:r>
            <a:r>
              <a:rPr lang="tr-TR" sz="2400" i="1" dirty="0" err="1"/>
              <a:t>sonuc</a:t>
            </a:r>
            <a:r>
              <a:rPr lang="tr-TR" sz="2400" i="1" dirty="0"/>
              <a:t>=s1*s2;</a:t>
            </a:r>
            <a:endParaRPr lang="tr-TR" sz="2400" dirty="0"/>
          </a:p>
          <a:p>
            <a:r>
              <a:rPr lang="tr-TR" sz="2400" i="1" dirty="0"/>
              <a:t>    	</a:t>
            </a:r>
            <a:r>
              <a:rPr lang="tr-TR" sz="2400" b="1" i="1" dirty="0"/>
              <a:t>else</a:t>
            </a:r>
            <a:r>
              <a:rPr lang="tr-TR" sz="2400" i="1" dirty="0"/>
              <a:t> </a:t>
            </a:r>
            <a:r>
              <a:rPr lang="tr-TR" sz="2400" b="1" i="1" dirty="0" err="1"/>
              <a:t>if</a:t>
            </a:r>
            <a:r>
              <a:rPr lang="tr-TR" sz="2400" i="1" dirty="0"/>
              <a:t>(</a:t>
            </a:r>
            <a:r>
              <a:rPr lang="tr-TR" sz="2400" i="1" dirty="0" err="1"/>
              <a:t>bol.isChecked</a:t>
            </a:r>
            <a:r>
              <a:rPr lang="tr-TR" sz="2400" i="1" dirty="0"/>
              <a:t>()) </a:t>
            </a:r>
            <a:r>
              <a:rPr lang="tr-TR" sz="2400" i="1" dirty="0" err="1"/>
              <a:t>sonuc</a:t>
            </a:r>
            <a:r>
              <a:rPr lang="tr-TR" sz="2400" i="1" dirty="0"/>
              <a:t>=s1/s2;</a:t>
            </a:r>
            <a:endParaRPr lang="tr-TR" sz="2400" dirty="0"/>
          </a:p>
          <a:p>
            <a:r>
              <a:rPr lang="tr-TR" sz="2400" i="1" dirty="0"/>
              <a:t>    	</a:t>
            </a:r>
            <a:r>
              <a:rPr lang="tr-TR" sz="2400" b="1" i="1" dirty="0"/>
              <a:t>else</a:t>
            </a:r>
            <a:r>
              <a:rPr lang="tr-TR" sz="2400" i="1" dirty="0"/>
              <a:t> </a:t>
            </a:r>
            <a:r>
              <a:rPr lang="tr-TR" sz="2400" b="1" i="1" dirty="0" err="1"/>
              <a:t>if</a:t>
            </a:r>
            <a:r>
              <a:rPr lang="tr-TR" sz="2400" i="1" dirty="0"/>
              <a:t>(</a:t>
            </a:r>
            <a:r>
              <a:rPr lang="tr-TR" sz="2400" i="1" dirty="0" err="1"/>
              <a:t>topla.isChecked</a:t>
            </a:r>
            <a:r>
              <a:rPr lang="tr-TR" sz="2400" i="1" dirty="0"/>
              <a:t>()) </a:t>
            </a:r>
            <a:r>
              <a:rPr lang="tr-TR" sz="2400" i="1" dirty="0" err="1"/>
              <a:t>sonuc</a:t>
            </a:r>
            <a:r>
              <a:rPr lang="tr-TR" sz="2400" i="1" dirty="0"/>
              <a:t>=s1+s2;</a:t>
            </a:r>
            <a:endParaRPr lang="tr-TR" sz="2400" dirty="0"/>
          </a:p>
          <a:p>
            <a:r>
              <a:rPr lang="tr-TR" sz="2400" i="1" dirty="0"/>
              <a:t>    	</a:t>
            </a:r>
            <a:r>
              <a:rPr lang="tr-TR" sz="2400" b="1" i="1" dirty="0"/>
              <a:t>else</a:t>
            </a:r>
            <a:r>
              <a:rPr lang="tr-TR" sz="2400" i="1" dirty="0"/>
              <a:t> </a:t>
            </a:r>
            <a:r>
              <a:rPr lang="tr-TR" sz="2400" b="1" i="1" dirty="0" err="1"/>
              <a:t>if</a:t>
            </a:r>
            <a:r>
              <a:rPr lang="tr-TR" sz="2400" i="1" dirty="0"/>
              <a:t>(</a:t>
            </a:r>
            <a:r>
              <a:rPr lang="tr-TR" sz="2400" i="1" dirty="0" err="1"/>
              <a:t>cikar.isChecked</a:t>
            </a:r>
            <a:r>
              <a:rPr lang="tr-TR" sz="2400" i="1" dirty="0"/>
              <a:t>()) </a:t>
            </a:r>
            <a:r>
              <a:rPr lang="tr-TR" sz="2400" i="1" dirty="0" err="1"/>
              <a:t>sonuc</a:t>
            </a:r>
            <a:r>
              <a:rPr lang="tr-TR" sz="2400" i="1" dirty="0"/>
              <a:t>=s1-s2;</a:t>
            </a:r>
            <a:endParaRPr lang="tr-TR" sz="2400" dirty="0"/>
          </a:p>
          <a:p>
            <a:r>
              <a:rPr lang="tr-TR" sz="2400" i="1" dirty="0"/>
              <a:t>    	</a:t>
            </a:r>
            <a:r>
              <a:rPr lang="tr-TR" sz="2400" b="1" i="1" dirty="0"/>
              <a:t>else</a:t>
            </a:r>
            <a:r>
              <a:rPr lang="tr-TR" sz="2400" i="1" dirty="0"/>
              <a:t> </a:t>
            </a:r>
            <a:r>
              <a:rPr lang="tr-TR" sz="2400" i="1" dirty="0" err="1"/>
              <a:t>sonuc</a:t>
            </a:r>
            <a:r>
              <a:rPr lang="tr-TR" sz="2400" i="1" dirty="0"/>
              <a:t>=0;</a:t>
            </a:r>
            <a:endParaRPr lang="tr-TR" sz="2400" dirty="0"/>
          </a:p>
          <a:p>
            <a:r>
              <a:rPr lang="tr-TR" sz="2400" i="1" dirty="0"/>
              <a:t>    	sayi1.setText(</a:t>
            </a:r>
            <a:r>
              <a:rPr lang="tr-TR" sz="2400" i="1" dirty="0" err="1"/>
              <a:t>String.valueOf</a:t>
            </a:r>
            <a:r>
              <a:rPr lang="tr-TR" sz="2400" i="1" dirty="0"/>
              <a:t>(</a:t>
            </a:r>
            <a:r>
              <a:rPr lang="tr-TR" sz="2400" i="1" dirty="0" err="1"/>
              <a:t>sonuc</a:t>
            </a:r>
            <a:r>
              <a:rPr lang="tr-TR" sz="2400" i="1" dirty="0"/>
              <a:t>));</a:t>
            </a:r>
            <a:endParaRPr lang="tr-TR" sz="2400" dirty="0"/>
          </a:p>
          <a:p>
            <a:r>
              <a:rPr lang="tr-TR" sz="2400" i="1" dirty="0"/>
              <a:t>    	sayi2.setText("");</a:t>
            </a:r>
            <a:endParaRPr lang="tr-TR" sz="2400" dirty="0"/>
          </a:p>
          <a:p>
            <a:r>
              <a:rPr lang="tr-TR" sz="2400" i="1" dirty="0"/>
              <a:t>    	</a:t>
            </a:r>
            <a:r>
              <a:rPr lang="tr-TR" sz="2400" i="1" dirty="0" err="1"/>
              <a:t>SonDegeriKaydet</a:t>
            </a:r>
            <a:r>
              <a:rPr lang="tr-TR" sz="2400" i="1" dirty="0"/>
              <a:t>(</a:t>
            </a:r>
            <a:r>
              <a:rPr lang="tr-TR" sz="2400" i="1" dirty="0" err="1"/>
              <a:t>String.valueOf</a:t>
            </a:r>
            <a:r>
              <a:rPr lang="tr-TR" sz="2400" i="1" dirty="0"/>
              <a:t>(</a:t>
            </a:r>
            <a:r>
              <a:rPr lang="tr-TR" sz="2400" i="1" dirty="0" err="1"/>
              <a:t>sonuc</a:t>
            </a:r>
            <a:r>
              <a:rPr lang="tr-TR" sz="2400" i="1" dirty="0"/>
              <a:t>));</a:t>
            </a:r>
            <a:endParaRPr lang="tr-TR" sz="2400" dirty="0"/>
          </a:p>
          <a:p>
            <a:r>
              <a:rPr lang="tr-TR" sz="2400" i="1" dirty="0"/>
              <a:t>    }</a:t>
            </a:r>
            <a:endParaRPr lang="tr-TR" sz="2400" dirty="0"/>
          </a:p>
          <a:p>
            <a:r>
              <a:rPr lang="tr-TR" sz="2400" i="1" dirty="0"/>
              <a:t>    </a:t>
            </a:r>
            <a:endParaRPr lang="tr-TR" sz="2400" dirty="0"/>
          </a:p>
          <a:p>
            <a:r>
              <a:rPr lang="tr-TR" sz="2400" i="1" dirty="0"/>
              <a:t>}</a:t>
            </a:r>
            <a:endParaRPr lang="tr-TR" sz="2400" dirty="0"/>
          </a:p>
        </p:txBody>
      </p:sp>
    </p:spTree>
    <p:extLst>
      <p:ext uri="{BB962C8B-B14F-4D97-AF65-F5344CB8AC3E}">
        <p14:creationId xmlns:p14="http://schemas.microsoft.com/office/powerpoint/2010/main" val="3461569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VERİLERİ SAKLAMA</a:t>
            </a:r>
            <a:endParaRPr lang="tr-TR" dirty="0"/>
          </a:p>
        </p:txBody>
      </p:sp>
      <p:sp>
        <p:nvSpPr>
          <p:cNvPr id="3" name="İçerik Yer Tutucusu 2"/>
          <p:cNvSpPr>
            <a:spLocks noGrp="1"/>
          </p:cNvSpPr>
          <p:nvPr>
            <p:ph idx="1"/>
          </p:nvPr>
        </p:nvSpPr>
        <p:spPr>
          <a:xfrm>
            <a:off x="1024128" y="1878085"/>
            <a:ext cx="9575693" cy="4023360"/>
          </a:xfrm>
        </p:spPr>
        <p:txBody>
          <a:bodyPr>
            <a:normAutofit/>
          </a:bodyPr>
          <a:lstStyle/>
          <a:p>
            <a:pPr marL="0" indent="0">
              <a:buNone/>
            </a:pPr>
            <a:endParaRPr lang="tr-TR" sz="2800" dirty="0" smtClean="0"/>
          </a:p>
          <a:p>
            <a:r>
              <a:rPr lang="tr-TR" sz="2800" dirty="0"/>
              <a:t>Android sistemlerinde hazırlanacak projelerde verileri saklamak için android sisteminin sağladığı imkânlar kullanılabilir. Örnek olarak eğer birden fazla dil desteklenecekse dil dosyaları kullanılabilir. </a:t>
            </a:r>
            <a:endParaRPr lang="tr-TR" sz="2800" dirty="0" smtClean="0"/>
          </a:p>
          <a:p>
            <a:r>
              <a:rPr lang="tr-TR" sz="2800" dirty="0" smtClean="0"/>
              <a:t>Uygulamada </a:t>
            </a:r>
            <a:r>
              <a:rPr lang="tr-TR" sz="2800" dirty="0"/>
              <a:t>yapılacak verilerin uygulama her çalıştığında daha önceki yapılan değişikliklerden etkilenecek şekilde saklanması için farklı yapılar kullanılabilir. </a:t>
            </a:r>
            <a:endParaRPr lang="tr-TR" sz="2800" dirty="0" smtClean="0"/>
          </a:p>
          <a:p>
            <a:pPr marL="0" indent="0">
              <a:buNone/>
            </a:pPr>
            <a:endParaRPr lang="tr-TR" sz="2800" dirty="0"/>
          </a:p>
        </p:txBody>
      </p:sp>
    </p:spTree>
    <p:extLst>
      <p:ext uri="{BB962C8B-B14F-4D97-AF65-F5344CB8AC3E}">
        <p14:creationId xmlns:p14="http://schemas.microsoft.com/office/powerpoint/2010/main" val="3705454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 YAZMA</a:t>
            </a:r>
            <a:endParaRPr lang="tr-TR" dirty="0"/>
          </a:p>
        </p:txBody>
      </p:sp>
      <p:sp>
        <p:nvSpPr>
          <p:cNvPr id="3" name="İçerik Yer Tutucusu 2"/>
          <p:cNvSpPr>
            <a:spLocks noGrp="1"/>
          </p:cNvSpPr>
          <p:nvPr>
            <p:ph idx="1"/>
          </p:nvPr>
        </p:nvSpPr>
        <p:spPr>
          <a:xfrm>
            <a:off x="1024128" y="2285999"/>
            <a:ext cx="10008830" cy="4427621"/>
          </a:xfrm>
        </p:spPr>
        <p:txBody>
          <a:bodyPr>
            <a:normAutofit/>
          </a:bodyPr>
          <a:lstStyle/>
          <a:p>
            <a:endParaRPr lang="tr-TR" sz="2800" dirty="0" smtClean="0"/>
          </a:p>
          <a:p>
            <a:r>
              <a:rPr lang="tr-TR" sz="2800" dirty="0" smtClean="0"/>
              <a:t>Verileri </a:t>
            </a:r>
            <a:r>
              <a:rPr lang="tr-TR" sz="2800" dirty="0"/>
              <a:t>kalıcı olarak saklamak amacıyla kullanılacak yöntemlerden biride verileri dosyalara kaydederek daha sonra dosyadan okuma işlemini gerçekleştirmektir. </a:t>
            </a:r>
            <a:endParaRPr lang="tr-TR" sz="2800" dirty="0" smtClean="0"/>
          </a:p>
          <a:p>
            <a:endParaRPr lang="tr-TR" sz="2800" dirty="0"/>
          </a:p>
          <a:p>
            <a:r>
              <a:rPr lang="tr-TR" sz="2800" dirty="0" smtClean="0"/>
              <a:t>Cihazda </a:t>
            </a:r>
            <a:r>
              <a:rPr lang="tr-TR" sz="2800" dirty="0"/>
              <a:t>bulunan dosya ile iletişime geçmek için </a:t>
            </a:r>
            <a:r>
              <a:rPr lang="tr-TR" sz="2800" dirty="0" err="1"/>
              <a:t>OpenFileOutput</a:t>
            </a:r>
            <a:r>
              <a:rPr lang="tr-TR" sz="2800" dirty="0"/>
              <a:t> metodundan yararlanılır. </a:t>
            </a:r>
            <a:endParaRPr lang="tr-TR" sz="2800" i="1" dirty="0" smtClean="0"/>
          </a:p>
        </p:txBody>
      </p:sp>
    </p:spTree>
    <p:extLst>
      <p:ext uri="{BB962C8B-B14F-4D97-AF65-F5344CB8AC3E}">
        <p14:creationId xmlns:p14="http://schemas.microsoft.com/office/powerpoint/2010/main" val="4285563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 YAZMA</a:t>
            </a:r>
            <a:endParaRPr lang="tr-TR" dirty="0"/>
          </a:p>
        </p:txBody>
      </p:sp>
      <p:sp>
        <p:nvSpPr>
          <p:cNvPr id="3" name="İçerik Yer Tutucusu 2"/>
          <p:cNvSpPr>
            <a:spLocks noGrp="1"/>
          </p:cNvSpPr>
          <p:nvPr>
            <p:ph idx="1"/>
          </p:nvPr>
        </p:nvSpPr>
        <p:spPr>
          <a:xfrm>
            <a:off x="1024128" y="2285999"/>
            <a:ext cx="10008830" cy="4427621"/>
          </a:xfrm>
        </p:spPr>
        <p:txBody>
          <a:bodyPr>
            <a:normAutofit/>
          </a:bodyPr>
          <a:lstStyle/>
          <a:p>
            <a:r>
              <a:rPr lang="tr-TR" sz="2800" dirty="0"/>
              <a:t>Bu metot iki parametre alacaktır. Bu parametrelerden birincisi verilerin kaydedileceği dosyanın adıdır. Diğeri ise dosyaya erişim türüdür. </a:t>
            </a:r>
            <a:endParaRPr lang="tr-TR" sz="2800" dirty="0" smtClean="0"/>
          </a:p>
          <a:p>
            <a:endParaRPr lang="tr-TR" sz="2800" dirty="0"/>
          </a:p>
        </p:txBody>
      </p:sp>
      <p:graphicFrame>
        <p:nvGraphicFramePr>
          <p:cNvPr id="4" name="Tablo 3"/>
          <p:cNvGraphicFramePr>
            <a:graphicFrameLocks noGrp="1"/>
          </p:cNvGraphicFramePr>
          <p:nvPr>
            <p:extLst>
              <p:ext uri="{D42A27DB-BD31-4B8C-83A1-F6EECF244321}">
                <p14:modId xmlns:p14="http://schemas.microsoft.com/office/powerpoint/2010/main" val="3146470358"/>
              </p:ext>
            </p:extLst>
          </p:nvPr>
        </p:nvGraphicFramePr>
        <p:xfrm>
          <a:off x="1212850" y="4167716"/>
          <a:ext cx="8128000" cy="3962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tr-TR" sz="2000" b="1" i="1" kern="1200" dirty="0" err="1" smtClean="0">
                          <a:solidFill>
                            <a:schemeClr val="bg1"/>
                          </a:solidFill>
                          <a:effectLst/>
                          <a:latin typeface="+mn-lt"/>
                          <a:ea typeface="+mn-ea"/>
                          <a:cs typeface="+mn-cs"/>
                        </a:rPr>
                        <a:t>FileOutputStream</a:t>
                      </a:r>
                      <a:r>
                        <a:rPr lang="tr-TR" sz="2000" b="1" i="1" kern="1200" dirty="0" smtClean="0">
                          <a:solidFill>
                            <a:schemeClr val="bg1"/>
                          </a:solidFill>
                          <a:effectLst/>
                          <a:latin typeface="+mn-lt"/>
                          <a:ea typeface="+mn-ea"/>
                          <a:cs typeface="+mn-cs"/>
                        </a:rPr>
                        <a:t> dosya=</a:t>
                      </a:r>
                      <a:r>
                        <a:rPr lang="tr-TR" sz="2000" b="1" i="1" kern="1200" dirty="0" err="1" smtClean="0">
                          <a:solidFill>
                            <a:schemeClr val="bg1"/>
                          </a:solidFill>
                          <a:effectLst/>
                          <a:latin typeface="+mn-lt"/>
                          <a:ea typeface="+mn-ea"/>
                          <a:cs typeface="+mn-cs"/>
                        </a:rPr>
                        <a:t>openFileOutput</a:t>
                      </a:r>
                      <a:r>
                        <a:rPr lang="tr-TR" sz="2000" b="1" i="1" kern="1200" dirty="0" smtClean="0">
                          <a:solidFill>
                            <a:schemeClr val="bg1"/>
                          </a:solidFill>
                          <a:effectLst/>
                          <a:latin typeface="+mn-lt"/>
                          <a:ea typeface="+mn-ea"/>
                          <a:cs typeface="+mn-cs"/>
                        </a:rPr>
                        <a:t>("deneme", </a:t>
                      </a:r>
                      <a:r>
                        <a:rPr lang="tr-TR" sz="2000" b="1" i="1" kern="1200" dirty="0" err="1" smtClean="0">
                          <a:solidFill>
                            <a:schemeClr val="bg1"/>
                          </a:solidFill>
                          <a:effectLst/>
                          <a:latin typeface="+mn-lt"/>
                          <a:ea typeface="+mn-ea"/>
                          <a:cs typeface="+mn-cs"/>
                        </a:rPr>
                        <a:t>Context.MODE_PRIVATE</a:t>
                      </a:r>
                      <a:r>
                        <a:rPr lang="tr-TR" sz="2000" b="1" i="1" kern="1200" dirty="0" smtClean="0">
                          <a:solidFill>
                            <a:schemeClr val="bg1"/>
                          </a:solidFill>
                          <a:effectLst/>
                          <a:latin typeface="+mn-lt"/>
                          <a:ea typeface="+mn-ea"/>
                          <a:cs typeface="+mn-cs"/>
                        </a:rPr>
                        <a:t>))</a:t>
                      </a:r>
                      <a:endParaRPr lang="tr-TR" sz="2000" dirty="0">
                        <a:solidFill>
                          <a:schemeClr val="bg1"/>
                        </a:solidFill>
                      </a:endParaRPr>
                    </a:p>
                  </a:txBody>
                  <a:tcPr/>
                </a:tc>
              </a:tr>
            </a:tbl>
          </a:graphicData>
        </a:graphic>
      </p:graphicFrame>
    </p:spTree>
    <p:extLst>
      <p:ext uri="{BB962C8B-B14F-4D97-AF65-F5344CB8AC3E}">
        <p14:creationId xmlns:p14="http://schemas.microsoft.com/office/powerpoint/2010/main" val="1735086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 YAZMA</a:t>
            </a:r>
            <a:endParaRPr lang="tr-TR" dirty="0"/>
          </a:p>
        </p:txBody>
      </p:sp>
      <p:sp>
        <p:nvSpPr>
          <p:cNvPr id="3" name="İçerik Yer Tutucusu 2"/>
          <p:cNvSpPr>
            <a:spLocks noGrp="1"/>
          </p:cNvSpPr>
          <p:nvPr>
            <p:ph idx="1"/>
          </p:nvPr>
        </p:nvSpPr>
        <p:spPr>
          <a:xfrm>
            <a:off x="1024128" y="2285999"/>
            <a:ext cx="10008830" cy="4427621"/>
          </a:xfrm>
        </p:spPr>
        <p:txBody>
          <a:bodyPr>
            <a:noAutofit/>
          </a:bodyPr>
          <a:lstStyle/>
          <a:p>
            <a:r>
              <a:rPr lang="tr-TR" sz="2800" dirty="0"/>
              <a:t>Dosyaya erişme türleri şu şekilde belirlenebilir</a:t>
            </a:r>
            <a:r>
              <a:rPr lang="tr-TR" sz="2800" dirty="0" smtClean="0"/>
              <a:t>:</a:t>
            </a:r>
          </a:p>
          <a:p>
            <a:endParaRPr lang="tr-TR" sz="2800" dirty="0"/>
          </a:p>
          <a:p>
            <a:r>
              <a:rPr lang="tr-TR" sz="2800" dirty="0"/>
              <a:t>MODE_PRIVATE: Varsayılan metottur. Bu metotta oluşturulacak dosyaya sadece bu proje tarafından ulaşım izni verilecektir. </a:t>
            </a:r>
            <a:endParaRPr lang="tr-TR" sz="2800" dirty="0" smtClean="0"/>
          </a:p>
          <a:p>
            <a:endParaRPr lang="tr-TR" sz="2800" dirty="0"/>
          </a:p>
          <a:p>
            <a:r>
              <a:rPr lang="tr-TR" sz="2800" dirty="0"/>
              <a:t>MODE_WORLD_READABLE: Bu metot ile </a:t>
            </a:r>
            <a:r>
              <a:rPr lang="tr-TR" sz="2800" dirty="0" err="1"/>
              <a:t>varolan</a:t>
            </a:r>
            <a:r>
              <a:rPr lang="tr-TR" sz="2800" dirty="0"/>
              <a:t> projenin dışında diğer yazılımlarında bu dosyaya yazma amacıyla ulaşabilmesine izin verecektir. </a:t>
            </a:r>
          </a:p>
        </p:txBody>
      </p:sp>
    </p:spTree>
    <p:extLst>
      <p:ext uri="{BB962C8B-B14F-4D97-AF65-F5344CB8AC3E}">
        <p14:creationId xmlns:p14="http://schemas.microsoft.com/office/powerpoint/2010/main" val="2808249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 YAZMA</a:t>
            </a:r>
            <a:endParaRPr lang="tr-TR" dirty="0"/>
          </a:p>
        </p:txBody>
      </p:sp>
      <p:sp>
        <p:nvSpPr>
          <p:cNvPr id="3" name="İçerik Yer Tutucusu 2"/>
          <p:cNvSpPr>
            <a:spLocks noGrp="1"/>
          </p:cNvSpPr>
          <p:nvPr>
            <p:ph idx="1"/>
          </p:nvPr>
        </p:nvSpPr>
        <p:spPr>
          <a:xfrm>
            <a:off x="1024128" y="2285999"/>
            <a:ext cx="10008830" cy="4427621"/>
          </a:xfrm>
        </p:spPr>
        <p:txBody>
          <a:bodyPr>
            <a:normAutofit/>
          </a:bodyPr>
          <a:lstStyle/>
          <a:p>
            <a:r>
              <a:rPr lang="tr-TR" sz="2800" dirty="0"/>
              <a:t>Dosyaya erişme türleri şu şekilde belirlenebilir:</a:t>
            </a:r>
          </a:p>
          <a:p>
            <a:r>
              <a:rPr lang="tr-TR" sz="2800" dirty="0" smtClean="0"/>
              <a:t>MODE_WORLD_WRITEABLE</a:t>
            </a:r>
            <a:r>
              <a:rPr lang="tr-TR" sz="2800" dirty="0"/>
              <a:t>: Bu metot ile </a:t>
            </a:r>
            <a:r>
              <a:rPr lang="tr-TR" sz="2800" dirty="0" err="1"/>
              <a:t>varolan</a:t>
            </a:r>
            <a:r>
              <a:rPr lang="tr-TR" sz="2800" dirty="0"/>
              <a:t> projenin dışında diğer yazılımlarında bu dosyaya okuma amacıyla ulaşabilmesine izin verecektir. </a:t>
            </a:r>
          </a:p>
          <a:p>
            <a:r>
              <a:rPr lang="tr-TR" sz="2800" dirty="0"/>
              <a:t>MODE_MULTI_PROCESS: Farklı </a:t>
            </a:r>
            <a:r>
              <a:rPr lang="tr-TR" sz="2800" dirty="0" err="1"/>
              <a:t>process</a:t>
            </a:r>
            <a:r>
              <a:rPr lang="tr-TR" sz="2800" dirty="0"/>
              <a:t> türünde dosyaya yazma ve okuma amaçlı ulaşmak amacıyla kullanılan ulaşım </a:t>
            </a:r>
            <a:r>
              <a:rPr lang="tr-TR" sz="2800" dirty="0" err="1"/>
              <a:t>metodur</a:t>
            </a:r>
            <a:r>
              <a:rPr lang="tr-TR" sz="2800" dirty="0"/>
              <a:t>. </a:t>
            </a:r>
          </a:p>
          <a:p>
            <a:r>
              <a:rPr lang="tr-TR" sz="2800" dirty="0" smtClean="0"/>
              <a:t>MODE_ENABLE_WRITE_AHEAD_LOGGING: </a:t>
            </a:r>
            <a:r>
              <a:rPr lang="tr-TR" sz="2800" dirty="0"/>
              <a:t>Dosyaya yazma işleminden önce dosyanın işaretlenerek açık bırakılması sağlanır.</a:t>
            </a:r>
          </a:p>
        </p:txBody>
      </p:sp>
    </p:spTree>
    <p:extLst>
      <p:ext uri="{BB962C8B-B14F-4D97-AF65-F5344CB8AC3E}">
        <p14:creationId xmlns:p14="http://schemas.microsoft.com/office/powerpoint/2010/main" val="249933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DOSYAYA YAZMA</a:t>
            </a:r>
            <a:endParaRPr lang="tr-TR" dirty="0"/>
          </a:p>
        </p:txBody>
      </p:sp>
      <p:sp>
        <p:nvSpPr>
          <p:cNvPr id="3" name="İçerik Yer Tutucusu 2"/>
          <p:cNvSpPr>
            <a:spLocks noGrp="1"/>
          </p:cNvSpPr>
          <p:nvPr>
            <p:ph idx="1"/>
          </p:nvPr>
        </p:nvSpPr>
        <p:spPr>
          <a:xfrm>
            <a:off x="1024128" y="2285999"/>
            <a:ext cx="10008830" cy="1314451"/>
          </a:xfrm>
        </p:spPr>
        <p:txBody>
          <a:bodyPr>
            <a:normAutofit/>
          </a:bodyPr>
          <a:lstStyle/>
          <a:p>
            <a:r>
              <a:rPr lang="tr-TR" sz="2800" dirty="0"/>
              <a:t>Dosyaya yazma işlemini gerçekleştirmek için </a:t>
            </a:r>
            <a:r>
              <a:rPr lang="tr-TR" sz="2800" dirty="0" err="1"/>
              <a:t>OutputStreamWriter</a:t>
            </a:r>
            <a:r>
              <a:rPr lang="tr-TR" sz="2800" dirty="0"/>
              <a:t> sınıfından bir değişken oluşturulmalıdır. </a:t>
            </a:r>
            <a:endParaRPr lang="tr-TR" sz="2800" dirty="0" smtClean="0"/>
          </a:p>
          <a:p>
            <a:endParaRPr lang="tr-TR" sz="2800" dirty="0"/>
          </a:p>
        </p:txBody>
      </p:sp>
      <p:graphicFrame>
        <p:nvGraphicFramePr>
          <p:cNvPr id="4" name="Tablo 3"/>
          <p:cNvGraphicFramePr>
            <a:graphicFrameLocks noGrp="1"/>
          </p:cNvGraphicFramePr>
          <p:nvPr>
            <p:extLst>
              <p:ext uri="{D42A27DB-BD31-4B8C-83A1-F6EECF244321}">
                <p14:modId xmlns:p14="http://schemas.microsoft.com/office/powerpoint/2010/main" val="1271235269"/>
              </p:ext>
            </p:extLst>
          </p:nvPr>
        </p:nvGraphicFramePr>
        <p:xfrm>
          <a:off x="1174750" y="3801617"/>
          <a:ext cx="9702800" cy="457200"/>
        </p:xfrm>
        <a:graphic>
          <a:graphicData uri="http://schemas.openxmlformats.org/drawingml/2006/table">
            <a:tbl>
              <a:tblPr firstRow="1" bandRow="1">
                <a:tableStyleId>{5C22544A-7EE6-4342-B048-85BDC9FD1C3A}</a:tableStyleId>
              </a:tblPr>
              <a:tblGrid>
                <a:gridCol w="9702800"/>
              </a:tblGrid>
              <a:tr h="370840">
                <a:tc>
                  <a:txBody>
                    <a:bodyPr/>
                    <a:lstStyle/>
                    <a:p>
                      <a:pPr algn="ctr"/>
                      <a:r>
                        <a:rPr lang="tr-TR" sz="2400" b="1" i="1" kern="1200" dirty="0" err="1" smtClean="0">
                          <a:solidFill>
                            <a:schemeClr val="bg1"/>
                          </a:solidFill>
                          <a:effectLst/>
                          <a:latin typeface="+mn-lt"/>
                          <a:ea typeface="+mn-ea"/>
                          <a:cs typeface="+mn-cs"/>
                        </a:rPr>
                        <a:t>OutputStreamWriter</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yazmaislemi</a:t>
                      </a:r>
                      <a:r>
                        <a:rPr lang="tr-TR" sz="2400" b="1" i="1" kern="1200" dirty="0" smtClean="0">
                          <a:solidFill>
                            <a:schemeClr val="bg1"/>
                          </a:solidFill>
                          <a:effectLst/>
                          <a:latin typeface="+mn-lt"/>
                          <a:ea typeface="+mn-ea"/>
                          <a:cs typeface="+mn-cs"/>
                        </a:rPr>
                        <a:t> = </a:t>
                      </a:r>
                      <a:r>
                        <a:rPr lang="tr-TR" sz="2400" b="1" i="1" kern="1200" dirty="0" err="1" smtClean="0">
                          <a:solidFill>
                            <a:schemeClr val="bg1"/>
                          </a:solidFill>
                          <a:effectLst/>
                          <a:latin typeface="+mn-lt"/>
                          <a:ea typeface="+mn-ea"/>
                          <a:cs typeface="+mn-cs"/>
                        </a:rPr>
                        <a:t>new</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OutputStreamWriter</a:t>
                      </a:r>
                      <a:r>
                        <a:rPr lang="tr-TR" sz="2400" b="1" i="1" kern="1200" dirty="0" smtClean="0">
                          <a:solidFill>
                            <a:schemeClr val="bg1"/>
                          </a:solidFill>
                          <a:effectLst/>
                          <a:latin typeface="+mn-lt"/>
                          <a:ea typeface="+mn-ea"/>
                          <a:cs typeface="+mn-cs"/>
                        </a:rPr>
                        <a:t>(dosya));</a:t>
                      </a:r>
                      <a:endParaRPr lang="tr-TR" sz="2400" dirty="0">
                        <a:solidFill>
                          <a:schemeClr val="bg1"/>
                        </a:solidFill>
                      </a:endParaRPr>
                    </a:p>
                  </a:txBody>
                  <a:tcPr/>
                </a:tc>
              </a:tr>
            </a:tbl>
          </a:graphicData>
        </a:graphic>
      </p:graphicFrame>
    </p:spTree>
    <p:extLst>
      <p:ext uri="{BB962C8B-B14F-4D97-AF65-F5344CB8AC3E}">
        <p14:creationId xmlns:p14="http://schemas.microsoft.com/office/powerpoint/2010/main" val="17109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DOSYAYA YAZMA</a:t>
            </a:r>
            <a:endParaRPr lang="tr-TR" dirty="0"/>
          </a:p>
        </p:txBody>
      </p:sp>
      <p:sp>
        <p:nvSpPr>
          <p:cNvPr id="3" name="İçerik Yer Tutucusu 2"/>
          <p:cNvSpPr>
            <a:spLocks noGrp="1"/>
          </p:cNvSpPr>
          <p:nvPr>
            <p:ph idx="1"/>
          </p:nvPr>
        </p:nvSpPr>
        <p:spPr>
          <a:xfrm>
            <a:off x="1024128" y="2285999"/>
            <a:ext cx="10008830" cy="1314451"/>
          </a:xfrm>
        </p:spPr>
        <p:txBody>
          <a:bodyPr>
            <a:normAutofit/>
          </a:bodyPr>
          <a:lstStyle/>
          <a:p>
            <a:r>
              <a:rPr lang="tr-TR" sz="2800" dirty="0"/>
              <a:t>Yazılacak değerleri dosyaya oluşturulan değişkenin </a:t>
            </a:r>
            <a:r>
              <a:rPr lang="tr-TR" sz="2800" dirty="0" err="1"/>
              <a:t>write</a:t>
            </a:r>
            <a:r>
              <a:rPr lang="tr-TR" sz="2800" dirty="0"/>
              <a:t> metodu ile gerçekleştirilir. </a:t>
            </a:r>
          </a:p>
        </p:txBody>
      </p:sp>
      <p:graphicFrame>
        <p:nvGraphicFramePr>
          <p:cNvPr id="4" name="Tablo 3"/>
          <p:cNvGraphicFramePr>
            <a:graphicFrameLocks noGrp="1"/>
          </p:cNvGraphicFramePr>
          <p:nvPr>
            <p:extLst>
              <p:ext uri="{D42A27DB-BD31-4B8C-83A1-F6EECF244321}">
                <p14:modId xmlns:p14="http://schemas.microsoft.com/office/powerpoint/2010/main" val="1338698941"/>
              </p:ext>
            </p:extLst>
          </p:nvPr>
        </p:nvGraphicFramePr>
        <p:xfrm>
          <a:off x="1174750" y="3801617"/>
          <a:ext cx="9702800" cy="457200"/>
        </p:xfrm>
        <a:graphic>
          <a:graphicData uri="http://schemas.openxmlformats.org/drawingml/2006/table">
            <a:tbl>
              <a:tblPr firstRow="1" bandRow="1">
                <a:tableStyleId>{5C22544A-7EE6-4342-B048-85BDC9FD1C3A}</a:tableStyleId>
              </a:tblPr>
              <a:tblGrid>
                <a:gridCol w="9702800"/>
              </a:tblGrid>
              <a:tr h="370840">
                <a:tc>
                  <a:txBody>
                    <a:bodyPr/>
                    <a:lstStyle/>
                    <a:p>
                      <a:pPr algn="ctr"/>
                      <a:r>
                        <a:rPr lang="tr-TR" sz="2400" b="1" i="1" kern="1200" dirty="0" err="1" smtClean="0">
                          <a:solidFill>
                            <a:schemeClr val="bg1"/>
                          </a:solidFill>
                          <a:effectLst/>
                          <a:latin typeface="+mn-lt"/>
                          <a:ea typeface="+mn-ea"/>
                          <a:cs typeface="+mn-cs"/>
                        </a:rPr>
                        <a:t>yazmaislemi.write</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deger</a:t>
                      </a:r>
                      <a:r>
                        <a:rPr lang="tr-TR" sz="2400" b="1" i="1" kern="1200" dirty="0" smtClean="0">
                          <a:solidFill>
                            <a:schemeClr val="bg1"/>
                          </a:solidFill>
                          <a:effectLst/>
                          <a:latin typeface="+mn-lt"/>
                          <a:ea typeface="+mn-ea"/>
                          <a:cs typeface="+mn-cs"/>
                        </a:rPr>
                        <a:t>);</a:t>
                      </a:r>
                      <a:endParaRPr lang="tr-TR" sz="3200" dirty="0">
                        <a:solidFill>
                          <a:schemeClr val="bg1"/>
                        </a:solidFill>
                      </a:endParaRPr>
                    </a:p>
                  </a:txBody>
                  <a:tcPr/>
                </a:tc>
              </a:tr>
            </a:tbl>
          </a:graphicData>
        </a:graphic>
      </p:graphicFrame>
    </p:spTree>
    <p:extLst>
      <p:ext uri="{BB962C8B-B14F-4D97-AF65-F5344CB8AC3E}">
        <p14:creationId xmlns:p14="http://schemas.microsoft.com/office/powerpoint/2010/main" val="2137834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DOSYAYA YAZMA</a:t>
            </a:r>
            <a:endParaRPr lang="tr-TR" dirty="0"/>
          </a:p>
        </p:txBody>
      </p:sp>
      <p:sp>
        <p:nvSpPr>
          <p:cNvPr id="3" name="İçerik Yer Tutucusu 2"/>
          <p:cNvSpPr>
            <a:spLocks noGrp="1"/>
          </p:cNvSpPr>
          <p:nvPr>
            <p:ph idx="1"/>
          </p:nvPr>
        </p:nvSpPr>
        <p:spPr>
          <a:xfrm>
            <a:off x="1024128" y="2285999"/>
            <a:ext cx="10008830" cy="1314451"/>
          </a:xfrm>
        </p:spPr>
        <p:txBody>
          <a:bodyPr>
            <a:normAutofit/>
          </a:bodyPr>
          <a:lstStyle/>
          <a:p>
            <a:r>
              <a:rPr lang="tr-TR" sz="2800" dirty="0"/>
              <a:t>Yazılacak değerleri dosyaya oluşturulan değişkenin </a:t>
            </a:r>
            <a:r>
              <a:rPr lang="tr-TR" sz="2800" dirty="0" err="1"/>
              <a:t>write</a:t>
            </a:r>
            <a:r>
              <a:rPr lang="tr-TR" sz="2800" dirty="0"/>
              <a:t> metodu ile gerçekleştirilir. </a:t>
            </a:r>
          </a:p>
        </p:txBody>
      </p:sp>
      <p:graphicFrame>
        <p:nvGraphicFramePr>
          <p:cNvPr id="4" name="Tablo 3"/>
          <p:cNvGraphicFramePr>
            <a:graphicFrameLocks noGrp="1"/>
          </p:cNvGraphicFramePr>
          <p:nvPr/>
        </p:nvGraphicFramePr>
        <p:xfrm>
          <a:off x="1174750" y="3801617"/>
          <a:ext cx="9702800" cy="457200"/>
        </p:xfrm>
        <a:graphic>
          <a:graphicData uri="http://schemas.openxmlformats.org/drawingml/2006/table">
            <a:tbl>
              <a:tblPr firstRow="1" bandRow="1">
                <a:tableStyleId>{5C22544A-7EE6-4342-B048-85BDC9FD1C3A}</a:tableStyleId>
              </a:tblPr>
              <a:tblGrid>
                <a:gridCol w="9702800"/>
              </a:tblGrid>
              <a:tr h="370840">
                <a:tc>
                  <a:txBody>
                    <a:bodyPr/>
                    <a:lstStyle/>
                    <a:p>
                      <a:pPr algn="ctr"/>
                      <a:r>
                        <a:rPr lang="tr-TR" sz="2400" b="1" i="1" kern="1200" dirty="0" err="1" smtClean="0">
                          <a:solidFill>
                            <a:schemeClr val="bg1"/>
                          </a:solidFill>
                          <a:effectLst/>
                          <a:latin typeface="+mn-lt"/>
                          <a:ea typeface="+mn-ea"/>
                          <a:cs typeface="+mn-cs"/>
                        </a:rPr>
                        <a:t>yazmaislemi.write</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deger</a:t>
                      </a:r>
                      <a:r>
                        <a:rPr lang="tr-TR" sz="2400" b="1" i="1" kern="1200" dirty="0" smtClean="0">
                          <a:solidFill>
                            <a:schemeClr val="bg1"/>
                          </a:solidFill>
                          <a:effectLst/>
                          <a:latin typeface="+mn-lt"/>
                          <a:ea typeface="+mn-ea"/>
                          <a:cs typeface="+mn-cs"/>
                        </a:rPr>
                        <a:t>);</a:t>
                      </a:r>
                      <a:endParaRPr lang="tr-TR" sz="3200" dirty="0">
                        <a:solidFill>
                          <a:schemeClr val="bg1"/>
                        </a:solidFill>
                      </a:endParaRPr>
                    </a:p>
                  </a:txBody>
                  <a:tcPr/>
                </a:tc>
              </a:tr>
            </a:tbl>
          </a:graphicData>
        </a:graphic>
      </p:graphicFrame>
    </p:spTree>
    <p:extLst>
      <p:ext uri="{BB962C8B-B14F-4D97-AF65-F5344CB8AC3E}">
        <p14:creationId xmlns:p14="http://schemas.microsoft.com/office/powerpoint/2010/main" val="711047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DOSYAYA YAZMA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r>
              <a:rPr lang="tr-TR" sz="2400" b="1" i="1" dirty="0" err="1"/>
              <a:t>try</a:t>
            </a:r>
            <a:r>
              <a:rPr lang="tr-TR" sz="2400" i="1" dirty="0"/>
              <a:t> {</a:t>
            </a:r>
            <a:endParaRPr lang="tr-TR" sz="2400" dirty="0"/>
          </a:p>
          <a:p>
            <a:r>
              <a:rPr lang="tr-TR" sz="2400" i="1" dirty="0"/>
              <a:t>   	 </a:t>
            </a:r>
            <a:r>
              <a:rPr lang="tr-TR" sz="2400" i="1" dirty="0" err="1"/>
              <a:t>FileOutputStream</a:t>
            </a:r>
            <a:r>
              <a:rPr lang="tr-TR" sz="2400" i="1" dirty="0"/>
              <a:t> dosya=</a:t>
            </a:r>
            <a:r>
              <a:rPr lang="tr-TR" sz="2400" i="1" dirty="0" err="1"/>
              <a:t>openFileOutput</a:t>
            </a:r>
            <a:r>
              <a:rPr lang="tr-TR" sz="2400" i="1" dirty="0"/>
              <a:t>("deneme", </a:t>
            </a:r>
            <a:r>
              <a:rPr lang="tr-TR" sz="2400" i="1" dirty="0" err="1"/>
              <a:t>Context.MODE_PRIVATE</a:t>
            </a:r>
            <a:r>
              <a:rPr lang="tr-TR" sz="2400" i="1" dirty="0"/>
              <a:t>);</a:t>
            </a:r>
            <a:endParaRPr lang="tr-TR" sz="2400" dirty="0"/>
          </a:p>
          <a:p>
            <a:r>
              <a:rPr lang="tr-TR" sz="2400" i="1" dirty="0"/>
              <a:t>   	 </a:t>
            </a:r>
            <a:r>
              <a:rPr lang="tr-TR" sz="2400" i="1" dirty="0" err="1"/>
              <a:t>OutputStreamWriter</a:t>
            </a:r>
            <a:r>
              <a:rPr lang="tr-TR" sz="2400" i="1" dirty="0"/>
              <a:t> </a:t>
            </a:r>
            <a:r>
              <a:rPr lang="tr-TR" sz="2400" i="1" dirty="0" err="1"/>
              <a:t>okumaislemi</a:t>
            </a:r>
            <a:r>
              <a:rPr lang="tr-TR" sz="2400" i="1" dirty="0"/>
              <a:t> = </a:t>
            </a:r>
            <a:r>
              <a:rPr lang="tr-TR" sz="2400" b="1" i="1" dirty="0" err="1"/>
              <a:t>new</a:t>
            </a:r>
            <a:r>
              <a:rPr lang="tr-TR" sz="2400" i="1" dirty="0"/>
              <a:t> </a:t>
            </a:r>
            <a:r>
              <a:rPr lang="tr-TR" sz="2400" i="1" dirty="0" err="1"/>
              <a:t>OutputStreamWriter</a:t>
            </a:r>
            <a:r>
              <a:rPr lang="tr-TR" sz="2400" i="1" dirty="0"/>
              <a:t>(dosya);</a:t>
            </a:r>
            <a:endParaRPr lang="tr-TR" sz="2400" dirty="0"/>
          </a:p>
          <a:p>
            <a:r>
              <a:rPr lang="tr-TR" sz="2400" i="1" dirty="0"/>
              <a:t>   	 </a:t>
            </a:r>
            <a:r>
              <a:rPr lang="tr-TR" sz="2400" i="1" dirty="0" err="1"/>
              <a:t>okumaislemi.write</a:t>
            </a:r>
            <a:r>
              <a:rPr lang="tr-TR" sz="2400" i="1" dirty="0"/>
              <a:t>(data);</a:t>
            </a:r>
            <a:endParaRPr lang="tr-TR" sz="2400" dirty="0"/>
          </a:p>
          <a:p>
            <a:r>
              <a:rPr lang="tr-TR" sz="2400" i="1" dirty="0"/>
              <a:t>   	 </a:t>
            </a:r>
            <a:r>
              <a:rPr lang="tr-TR" sz="2400" i="1" dirty="0" err="1"/>
              <a:t>okumaislemi.close</a:t>
            </a:r>
            <a:r>
              <a:rPr lang="tr-TR" sz="2400" i="1" dirty="0"/>
              <a:t>();</a:t>
            </a:r>
            <a:endParaRPr lang="tr-TR" sz="2400" dirty="0"/>
          </a:p>
          <a:p>
            <a:r>
              <a:rPr lang="tr-TR" sz="2400" i="1" dirty="0"/>
              <a:t>   	 }</a:t>
            </a:r>
            <a:endParaRPr lang="tr-TR" sz="2400" dirty="0"/>
          </a:p>
          <a:p>
            <a:r>
              <a:rPr lang="tr-TR" sz="2400" i="1" dirty="0"/>
              <a:t>   	 </a:t>
            </a:r>
            <a:r>
              <a:rPr lang="tr-TR" sz="2400" b="1" i="1" dirty="0" err="1"/>
              <a:t>catch</a:t>
            </a:r>
            <a:r>
              <a:rPr lang="tr-TR" sz="2400" i="1" dirty="0"/>
              <a:t> (</a:t>
            </a:r>
            <a:r>
              <a:rPr lang="tr-TR" sz="2400" i="1" dirty="0" err="1"/>
              <a:t>IOException</a:t>
            </a:r>
            <a:r>
              <a:rPr lang="tr-TR" sz="2400" i="1" dirty="0"/>
              <a:t> e) {</a:t>
            </a:r>
            <a:endParaRPr lang="tr-TR" sz="2400" dirty="0"/>
          </a:p>
          <a:p>
            <a:r>
              <a:rPr lang="tr-TR" sz="2400" i="1" dirty="0"/>
              <a:t>   	 }</a:t>
            </a:r>
            <a:endParaRPr lang="tr-TR" sz="2400" dirty="0"/>
          </a:p>
        </p:txBody>
      </p:sp>
    </p:spTree>
    <p:extLst>
      <p:ext uri="{BB962C8B-B14F-4D97-AF65-F5344CB8AC3E}">
        <p14:creationId xmlns:p14="http://schemas.microsoft.com/office/powerpoint/2010/main" val="1250260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r>
              <a:rPr lang="tr-TR" sz="2800" dirty="0"/>
              <a:t>Dosyadan okuma yapabilmek için dosyaya </a:t>
            </a:r>
            <a:r>
              <a:rPr lang="tr-TR" sz="2800" dirty="0" err="1"/>
              <a:t>InputStream</a:t>
            </a:r>
            <a:r>
              <a:rPr lang="tr-TR" sz="2800" dirty="0"/>
              <a:t> yapısı ile ulaşılmalıdır. </a:t>
            </a:r>
          </a:p>
        </p:txBody>
      </p:sp>
      <p:graphicFrame>
        <p:nvGraphicFramePr>
          <p:cNvPr id="4" name="Tablo 3"/>
          <p:cNvGraphicFramePr>
            <a:graphicFrameLocks noGrp="1"/>
          </p:cNvGraphicFramePr>
          <p:nvPr>
            <p:extLst>
              <p:ext uri="{D42A27DB-BD31-4B8C-83A1-F6EECF244321}">
                <p14:modId xmlns:p14="http://schemas.microsoft.com/office/powerpoint/2010/main" val="2964243975"/>
              </p:ext>
            </p:extLst>
          </p:nvPr>
        </p:nvGraphicFramePr>
        <p:xfrm>
          <a:off x="1460500" y="38629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InputStream</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okunacakdosya</a:t>
                      </a:r>
                      <a:r>
                        <a:rPr lang="tr-TR" sz="2400" b="1" i="1" kern="1200" dirty="0" smtClean="0">
                          <a:solidFill>
                            <a:schemeClr val="bg1"/>
                          </a:solidFill>
                          <a:effectLst/>
                          <a:latin typeface="+mn-lt"/>
                          <a:ea typeface="+mn-ea"/>
                          <a:cs typeface="+mn-cs"/>
                        </a:rPr>
                        <a:t> = </a:t>
                      </a:r>
                      <a:r>
                        <a:rPr lang="tr-TR" sz="2400" b="1" i="1" kern="1200" dirty="0" err="1" smtClean="0">
                          <a:solidFill>
                            <a:schemeClr val="bg1"/>
                          </a:solidFill>
                          <a:effectLst/>
                          <a:latin typeface="+mn-lt"/>
                          <a:ea typeface="+mn-ea"/>
                          <a:cs typeface="+mn-cs"/>
                        </a:rPr>
                        <a:t>openFileInput</a:t>
                      </a:r>
                      <a:r>
                        <a:rPr lang="tr-TR" sz="2400" b="1" i="1" kern="1200" dirty="0" smtClean="0">
                          <a:solidFill>
                            <a:schemeClr val="bg1"/>
                          </a:solidFill>
                          <a:effectLst/>
                          <a:latin typeface="+mn-lt"/>
                          <a:ea typeface="+mn-ea"/>
                          <a:cs typeface="+mn-cs"/>
                        </a:rPr>
                        <a:t>(dosya);</a:t>
                      </a:r>
                      <a:endParaRPr lang="tr-TR" sz="24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88105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r>
              <a:rPr lang="tr-TR" sz="2800" dirty="0"/>
              <a:t>dosyadaki değerleri okumak için </a:t>
            </a:r>
            <a:r>
              <a:rPr lang="tr-TR" sz="2800" dirty="0" err="1"/>
              <a:t>InputStreamReader</a:t>
            </a:r>
            <a:r>
              <a:rPr lang="tr-TR" sz="2800" dirty="0"/>
              <a:t> sınıfından </a:t>
            </a:r>
            <a:r>
              <a:rPr lang="tr-TR" sz="2800" dirty="0" err="1"/>
              <a:t>birdeğişken</a:t>
            </a:r>
            <a:r>
              <a:rPr lang="tr-TR" sz="2800" dirty="0"/>
              <a:t> tanımlanır.</a:t>
            </a:r>
          </a:p>
        </p:txBody>
      </p:sp>
      <p:graphicFrame>
        <p:nvGraphicFramePr>
          <p:cNvPr id="4" name="Tablo 3"/>
          <p:cNvGraphicFramePr>
            <a:graphicFrameLocks noGrp="1"/>
          </p:cNvGraphicFramePr>
          <p:nvPr>
            <p:extLst>
              <p:ext uri="{D42A27DB-BD31-4B8C-83A1-F6EECF244321}">
                <p14:modId xmlns:p14="http://schemas.microsoft.com/office/powerpoint/2010/main" val="3954421762"/>
              </p:ext>
            </p:extLst>
          </p:nvPr>
        </p:nvGraphicFramePr>
        <p:xfrm>
          <a:off x="1460500" y="3862916"/>
          <a:ext cx="8128000" cy="82296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tr-TR" sz="2400" b="1" i="1" kern="1200" dirty="0" err="1" smtClean="0">
                          <a:solidFill>
                            <a:schemeClr val="bg1"/>
                          </a:solidFill>
                          <a:effectLst/>
                          <a:latin typeface="+mn-lt"/>
                          <a:ea typeface="+mn-ea"/>
                          <a:cs typeface="+mn-cs"/>
                        </a:rPr>
                        <a:t>InputStreamReader</a:t>
                      </a:r>
                      <a:r>
                        <a:rPr lang="tr-TR" sz="2400" b="1" i="1" kern="1200" dirty="0" smtClean="0">
                          <a:solidFill>
                            <a:schemeClr val="bg1"/>
                          </a:solidFill>
                          <a:effectLst/>
                          <a:latin typeface="+mn-lt"/>
                          <a:ea typeface="+mn-ea"/>
                          <a:cs typeface="+mn-cs"/>
                        </a:rPr>
                        <a:t> okunacak = </a:t>
                      </a:r>
                      <a:r>
                        <a:rPr lang="tr-TR" sz="2400" b="1" i="1" kern="1200" dirty="0" err="1" smtClean="0">
                          <a:solidFill>
                            <a:schemeClr val="bg1"/>
                          </a:solidFill>
                          <a:effectLst/>
                          <a:latin typeface="+mn-lt"/>
                          <a:ea typeface="+mn-ea"/>
                          <a:cs typeface="+mn-cs"/>
                        </a:rPr>
                        <a:t>new</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InputStreamReader</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okunacakdosya</a:t>
                      </a:r>
                      <a:r>
                        <a:rPr lang="tr-TR" sz="2400" b="1" i="1" kern="1200" dirty="0" smtClean="0">
                          <a:solidFill>
                            <a:schemeClr val="bg1"/>
                          </a:solidFill>
                          <a:effectLst/>
                          <a:latin typeface="+mn-lt"/>
                          <a:ea typeface="+mn-ea"/>
                          <a:cs typeface="+mn-cs"/>
                        </a:rPr>
                        <a:t>);</a:t>
                      </a:r>
                      <a:endParaRPr lang="tr-TR" sz="2400" b="1" kern="1200" dirty="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228767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VERİLERİ SAKLAMA</a:t>
            </a:r>
            <a:endParaRPr lang="tr-TR" dirty="0"/>
          </a:p>
        </p:txBody>
      </p:sp>
      <p:sp>
        <p:nvSpPr>
          <p:cNvPr id="3" name="İçerik Yer Tutucusu 2"/>
          <p:cNvSpPr>
            <a:spLocks noGrp="1"/>
          </p:cNvSpPr>
          <p:nvPr>
            <p:ph idx="1"/>
          </p:nvPr>
        </p:nvSpPr>
        <p:spPr>
          <a:xfrm>
            <a:off x="1024128" y="1878085"/>
            <a:ext cx="9575693" cy="4023360"/>
          </a:xfrm>
        </p:spPr>
        <p:txBody>
          <a:bodyPr>
            <a:noAutofit/>
          </a:bodyPr>
          <a:lstStyle/>
          <a:p>
            <a:pPr marL="0" indent="0">
              <a:buNone/>
            </a:pPr>
            <a:endParaRPr lang="tr-TR" sz="2800" dirty="0" smtClean="0"/>
          </a:p>
          <a:p>
            <a:r>
              <a:rPr lang="tr-TR" sz="2800" dirty="0" smtClean="0"/>
              <a:t>Uygulamada </a:t>
            </a:r>
            <a:r>
              <a:rPr lang="tr-TR" sz="2800" dirty="0"/>
              <a:t>yapılacak verilerin uygulama her çalıştığında daha önceki yapılan değişikliklerden etkilenecek şekilde saklanması için farklı yapılar kullanılabilir. Uygulamada kullanıcının belirlediği değişiklere göre çalışması istendiğinde, kullanıcının belirlediği parametrelere göre işlemlerine devam etmesi için veya oyun, test, eğitim gibi uygulamalarda kullanıcının puanlarını saklama gibi durumlarda bu tür verileri kullanıcının cihazında saklayabiliriz. </a:t>
            </a:r>
          </a:p>
        </p:txBody>
      </p:sp>
    </p:spTree>
    <p:extLst>
      <p:ext uri="{BB962C8B-B14F-4D97-AF65-F5344CB8AC3E}">
        <p14:creationId xmlns:p14="http://schemas.microsoft.com/office/powerpoint/2010/main" val="3086991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r>
              <a:rPr lang="tr-TR" sz="2800" dirty="0"/>
              <a:t>Okunacak değeri </a:t>
            </a:r>
            <a:r>
              <a:rPr lang="tr-TR" sz="2800" dirty="0" err="1"/>
              <a:t>bufferlamak</a:t>
            </a:r>
            <a:r>
              <a:rPr lang="tr-TR" sz="2800" dirty="0"/>
              <a:t> için </a:t>
            </a:r>
            <a:r>
              <a:rPr lang="tr-TR" sz="2800" dirty="0" err="1"/>
              <a:t>BufferedReader</a:t>
            </a:r>
            <a:r>
              <a:rPr lang="tr-TR" sz="2800" dirty="0"/>
              <a:t> yapısı kullanılır.</a:t>
            </a:r>
          </a:p>
        </p:txBody>
      </p:sp>
      <p:graphicFrame>
        <p:nvGraphicFramePr>
          <p:cNvPr id="4" name="Tablo 3"/>
          <p:cNvGraphicFramePr>
            <a:graphicFrameLocks noGrp="1"/>
          </p:cNvGraphicFramePr>
          <p:nvPr>
            <p:extLst>
              <p:ext uri="{D42A27DB-BD31-4B8C-83A1-F6EECF244321}">
                <p14:modId xmlns:p14="http://schemas.microsoft.com/office/powerpoint/2010/main" val="3337010310"/>
              </p:ext>
            </p:extLst>
          </p:nvPr>
        </p:nvGraphicFramePr>
        <p:xfrm>
          <a:off x="1460500" y="38629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tr-TR" sz="2400" b="1" i="1" kern="1200" dirty="0" err="1" smtClean="0">
                          <a:solidFill>
                            <a:schemeClr val="bg1"/>
                          </a:solidFill>
                          <a:effectLst/>
                          <a:latin typeface="+mn-lt"/>
                          <a:ea typeface="+mn-ea"/>
                          <a:cs typeface="+mn-cs"/>
                        </a:rPr>
                        <a:t>BufferedReader</a:t>
                      </a:r>
                      <a:r>
                        <a:rPr lang="tr-TR" sz="2400" b="1" i="1" kern="1200" dirty="0" smtClean="0">
                          <a:solidFill>
                            <a:schemeClr val="bg1"/>
                          </a:solidFill>
                          <a:effectLst/>
                          <a:latin typeface="+mn-lt"/>
                          <a:ea typeface="+mn-ea"/>
                          <a:cs typeface="+mn-cs"/>
                        </a:rPr>
                        <a:t> okunacaklar = </a:t>
                      </a:r>
                      <a:r>
                        <a:rPr lang="tr-TR" sz="2400" b="1" i="1" kern="1200" dirty="0" err="1" smtClean="0">
                          <a:solidFill>
                            <a:schemeClr val="bg1"/>
                          </a:solidFill>
                          <a:effectLst/>
                          <a:latin typeface="+mn-lt"/>
                          <a:ea typeface="+mn-ea"/>
                          <a:cs typeface="+mn-cs"/>
                        </a:rPr>
                        <a:t>new</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BufferedReader</a:t>
                      </a:r>
                      <a:r>
                        <a:rPr lang="tr-TR" sz="2400" b="1" i="1" kern="1200" dirty="0" smtClean="0">
                          <a:solidFill>
                            <a:schemeClr val="bg1"/>
                          </a:solidFill>
                          <a:effectLst/>
                          <a:latin typeface="+mn-lt"/>
                          <a:ea typeface="+mn-ea"/>
                          <a:cs typeface="+mn-cs"/>
                        </a:rPr>
                        <a:t>(okunacak);</a:t>
                      </a:r>
                      <a:endParaRPr lang="tr-TR" sz="3200" b="1" kern="1200" dirty="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993114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r>
              <a:rPr lang="tr-TR" sz="2800" dirty="0"/>
              <a:t>Değeri okumak için </a:t>
            </a:r>
            <a:r>
              <a:rPr lang="tr-TR" sz="2800" dirty="0" err="1"/>
              <a:t>BufferedReader</a:t>
            </a:r>
            <a:r>
              <a:rPr lang="tr-TR" sz="2800" dirty="0"/>
              <a:t> değişkeninin </a:t>
            </a:r>
            <a:r>
              <a:rPr lang="tr-TR" sz="2800" dirty="0" err="1"/>
              <a:t>readLine</a:t>
            </a:r>
            <a:r>
              <a:rPr lang="tr-TR" sz="2800" dirty="0"/>
              <a:t> metodu kullanılır.</a:t>
            </a:r>
          </a:p>
        </p:txBody>
      </p:sp>
      <p:graphicFrame>
        <p:nvGraphicFramePr>
          <p:cNvPr id="4" name="Tablo 3"/>
          <p:cNvGraphicFramePr>
            <a:graphicFrameLocks noGrp="1"/>
          </p:cNvGraphicFramePr>
          <p:nvPr>
            <p:extLst>
              <p:ext uri="{D42A27DB-BD31-4B8C-83A1-F6EECF244321}">
                <p14:modId xmlns:p14="http://schemas.microsoft.com/office/powerpoint/2010/main" val="1618165904"/>
              </p:ext>
            </p:extLst>
          </p:nvPr>
        </p:nvGraphicFramePr>
        <p:xfrm>
          <a:off x="1460500" y="38629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tr-TR" sz="2400" b="1" kern="1200" dirty="0" err="1" smtClean="0">
                          <a:solidFill>
                            <a:schemeClr val="bg1"/>
                          </a:solidFill>
                          <a:effectLst/>
                          <a:latin typeface="+mn-lt"/>
                          <a:ea typeface="+mn-ea"/>
                          <a:cs typeface="+mn-cs"/>
                        </a:rPr>
                        <a:t>Okunacaklar.readLine</a:t>
                      </a:r>
                      <a:r>
                        <a:rPr lang="tr-TR" sz="2400" b="1" kern="1200" dirty="0" smtClean="0">
                          <a:solidFill>
                            <a:schemeClr val="bg1"/>
                          </a:solidFill>
                          <a:effectLst/>
                          <a:latin typeface="+mn-lt"/>
                          <a:ea typeface="+mn-ea"/>
                          <a:cs typeface="+mn-cs"/>
                        </a:rPr>
                        <a:t>()</a:t>
                      </a:r>
                      <a:endParaRPr lang="tr-TR" sz="2400" b="1" kern="1200" dirty="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853824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1796602"/>
            <a:ext cx="10008830" cy="5061398"/>
          </a:xfrm>
        </p:spPr>
        <p:txBody>
          <a:bodyPr>
            <a:noAutofit/>
          </a:bodyPr>
          <a:lstStyle/>
          <a:p>
            <a:r>
              <a:rPr lang="tr-TR" sz="2400" dirty="0" err="1"/>
              <a:t>String</a:t>
            </a:r>
            <a:r>
              <a:rPr lang="tr-TR" sz="2400" dirty="0"/>
              <a:t> ret = </a:t>
            </a:r>
            <a:r>
              <a:rPr lang="tr-TR" sz="2400" dirty="0" smtClean="0"/>
              <a:t>"";</a:t>
            </a:r>
            <a:endParaRPr lang="tr-TR" sz="2400" dirty="0"/>
          </a:p>
          <a:p>
            <a:r>
              <a:rPr lang="tr-TR" sz="2400" dirty="0"/>
              <a:t>    </a:t>
            </a:r>
            <a:r>
              <a:rPr lang="tr-TR" sz="2400" b="1" dirty="0" err="1"/>
              <a:t>try</a:t>
            </a:r>
            <a:r>
              <a:rPr lang="tr-TR" sz="2400" b="1" dirty="0"/>
              <a:t> {</a:t>
            </a:r>
          </a:p>
          <a:p>
            <a:r>
              <a:rPr lang="tr-TR" sz="2400" dirty="0"/>
              <a:t>    </a:t>
            </a:r>
            <a:r>
              <a:rPr lang="tr-TR" sz="2400" dirty="0" err="1"/>
              <a:t>InputStream</a:t>
            </a:r>
            <a:r>
              <a:rPr lang="tr-TR" sz="2400" dirty="0"/>
              <a:t> </a:t>
            </a:r>
            <a:r>
              <a:rPr lang="tr-TR" sz="2400" dirty="0" err="1"/>
              <a:t>inputStream</a:t>
            </a:r>
            <a:r>
              <a:rPr lang="tr-TR" sz="2400" dirty="0"/>
              <a:t> = </a:t>
            </a:r>
            <a:r>
              <a:rPr lang="tr-TR" sz="2400" dirty="0" err="1"/>
              <a:t>openFileInput</a:t>
            </a:r>
            <a:r>
              <a:rPr lang="tr-TR" sz="2400" dirty="0"/>
              <a:t>("deneme</a:t>
            </a:r>
            <a:r>
              <a:rPr lang="tr-TR" sz="2400" dirty="0" smtClean="0"/>
              <a:t>");</a:t>
            </a:r>
            <a:endParaRPr lang="tr-TR" sz="2400" dirty="0"/>
          </a:p>
          <a:p>
            <a:r>
              <a:rPr lang="tr-TR" sz="2400" dirty="0"/>
              <a:t>    </a:t>
            </a:r>
            <a:r>
              <a:rPr lang="tr-TR" sz="2400" b="1" dirty="0" err="1"/>
              <a:t>if</a:t>
            </a:r>
            <a:r>
              <a:rPr lang="tr-TR" sz="2400" b="1" dirty="0"/>
              <a:t> ( </a:t>
            </a:r>
            <a:r>
              <a:rPr lang="tr-TR" sz="2400" b="1" dirty="0" err="1"/>
              <a:t>inputStream</a:t>
            </a:r>
            <a:r>
              <a:rPr lang="tr-TR" sz="2400" b="1" dirty="0"/>
              <a:t> != </a:t>
            </a:r>
            <a:r>
              <a:rPr lang="tr-TR" sz="2400" b="1" dirty="0" err="1"/>
              <a:t>null</a:t>
            </a:r>
            <a:r>
              <a:rPr lang="tr-TR" sz="2400" b="1" dirty="0"/>
              <a:t> ) {</a:t>
            </a:r>
          </a:p>
          <a:p>
            <a:r>
              <a:rPr lang="tr-TR" sz="2400" dirty="0"/>
              <a:t>    </a:t>
            </a:r>
            <a:r>
              <a:rPr lang="tr-TR" sz="2400" dirty="0" err="1"/>
              <a:t>InputStreamReader</a:t>
            </a:r>
            <a:r>
              <a:rPr lang="tr-TR" sz="2400" dirty="0"/>
              <a:t> </a:t>
            </a:r>
            <a:r>
              <a:rPr lang="tr-TR" sz="2400" dirty="0" err="1"/>
              <a:t>inputStreamReader</a:t>
            </a:r>
            <a:r>
              <a:rPr lang="tr-TR" sz="2400" dirty="0"/>
              <a:t> = </a:t>
            </a:r>
            <a:r>
              <a:rPr lang="tr-TR" sz="2400" b="1" dirty="0" err="1"/>
              <a:t>new</a:t>
            </a:r>
            <a:r>
              <a:rPr lang="tr-TR" sz="2400" b="1" dirty="0"/>
              <a:t> </a:t>
            </a:r>
            <a:r>
              <a:rPr lang="tr-TR" sz="2400" b="1" dirty="0" err="1"/>
              <a:t>InputStreamReader</a:t>
            </a:r>
            <a:r>
              <a:rPr lang="tr-TR" sz="2400" b="1" dirty="0"/>
              <a:t>(</a:t>
            </a:r>
            <a:r>
              <a:rPr lang="tr-TR" sz="2400" b="1" dirty="0" err="1"/>
              <a:t>inputStream</a:t>
            </a:r>
            <a:r>
              <a:rPr lang="tr-TR" sz="2400" b="1" dirty="0"/>
              <a:t>);</a:t>
            </a:r>
          </a:p>
          <a:p>
            <a:r>
              <a:rPr lang="tr-TR" sz="2400" dirty="0"/>
              <a:t>    </a:t>
            </a:r>
            <a:r>
              <a:rPr lang="tr-TR" sz="2400" dirty="0" err="1"/>
              <a:t>BufferedReader</a:t>
            </a:r>
            <a:r>
              <a:rPr lang="tr-TR" sz="2400" dirty="0"/>
              <a:t> </a:t>
            </a:r>
            <a:r>
              <a:rPr lang="tr-TR" sz="2400" dirty="0" err="1"/>
              <a:t>bufferedReader</a:t>
            </a:r>
            <a:r>
              <a:rPr lang="tr-TR" sz="2400" dirty="0"/>
              <a:t> = </a:t>
            </a:r>
            <a:r>
              <a:rPr lang="tr-TR" sz="2400" b="1" dirty="0" err="1"/>
              <a:t>new</a:t>
            </a:r>
            <a:r>
              <a:rPr lang="tr-TR" sz="2400" b="1" dirty="0"/>
              <a:t> </a:t>
            </a:r>
            <a:r>
              <a:rPr lang="tr-TR" sz="2400" b="1" dirty="0" err="1"/>
              <a:t>BufferedReader</a:t>
            </a:r>
            <a:r>
              <a:rPr lang="tr-TR" sz="2400" b="1" dirty="0"/>
              <a:t>(</a:t>
            </a:r>
            <a:r>
              <a:rPr lang="tr-TR" sz="2400" b="1" dirty="0" err="1"/>
              <a:t>inputStreamReader</a:t>
            </a:r>
            <a:r>
              <a:rPr lang="tr-TR" sz="2400" b="1" dirty="0"/>
              <a:t>);</a:t>
            </a:r>
          </a:p>
          <a:p>
            <a:r>
              <a:rPr lang="tr-TR" sz="2400" dirty="0"/>
              <a:t>    </a:t>
            </a:r>
            <a:r>
              <a:rPr lang="tr-TR" sz="2400" dirty="0" err="1"/>
              <a:t>String</a:t>
            </a:r>
            <a:r>
              <a:rPr lang="tr-TR" sz="2400" dirty="0"/>
              <a:t> </a:t>
            </a:r>
            <a:r>
              <a:rPr lang="tr-TR" sz="2400" dirty="0" err="1"/>
              <a:t>receiveString</a:t>
            </a:r>
            <a:r>
              <a:rPr lang="tr-TR" sz="2400" dirty="0"/>
              <a:t> = "";</a:t>
            </a:r>
          </a:p>
          <a:p>
            <a:r>
              <a:rPr lang="tr-TR" sz="2400" dirty="0"/>
              <a:t>    </a:t>
            </a:r>
            <a:r>
              <a:rPr lang="tr-TR" sz="2400" dirty="0" err="1"/>
              <a:t>StringBuilder</a:t>
            </a:r>
            <a:r>
              <a:rPr lang="tr-TR" sz="2400" dirty="0"/>
              <a:t> </a:t>
            </a:r>
            <a:r>
              <a:rPr lang="tr-TR" sz="2400" dirty="0" err="1"/>
              <a:t>stringBuilder</a:t>
            </a:r>
            <a:r>
              <a:rPr lang="tr-TR" sz="2400" dirty="0"/>
              <a:t> = </a:t>
            </a:r>
            <a:r>
              <a:rPr lang="tr-TR" sz="2400" b="1" dirty="0" err="1"/>
              <a:t>new</a:t>
            </a:r>
            <a:r>
              <a:rPr lang="tr-TR" sz="2400" b="1" dirty="0"/>
              <a:t> </a:t>
            </a:r>
            <a:r>
              <a:rPr lang="tr-TR" sz="2400" b="1" dirty="0" err="1"/>
              <a:t>StringBuilder</a:t>
            </a:r>
            <a:r>
              <a:rPr lang="tr-TR" sz="2400" b="1" dirty="0" smtClean="0"/>
              <a:t>();</a:t>
            </a:r>
            <a:endParaRPr lang="tr-TR" sz="2400" dirty="0"/>
          </a:p>
        </p:txBody>
      </p:sp>
    </p:spTree>
    <p:extLst>
      <p:ext uri="{BB962C8B-B14F-4D97-AF65-F5344CB8AC3E}">
        <p14:creationId xmlns:p14="http://schemas.microsoft.com/office/powerpoint/2010/main" val="3073645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DOSYADAN OKUMA</a:t>
            </a:r>
            <a:endParaRPr lang="tr-TR" dirty="0"/>
          </a:p>
        </p:txBody>
      </p:sp>
      <p:sp>
        <p:nvSpPr>
          <p:cNvPr id="3" name="İçerik Yer Tutucusu 2"/>
          <p:cNvSpPr>
            <a:spLocks noGrp="1"/>
          </p:cNvSpPr>
          <p:nvPr>
            <p:ph idx="1"/>
          </p:nvPr>
        </p:nvSpPr>
        <p:spPr>
          <a:xfrm>
            <a:off x="1024128" y="2285999"/>
            <a:ext cx="10008830" cy="1314451"/>
          </a:xfrm>
        </p:spPr>
        <p:txBody>
          <a:bodyPr>
            <a:noAutofit/>
          </a:bodyPr>
          <a:lstStyle/>
          <a:p>
            <a:pPr marL="0" indent="0">
              <a:buNone/>
            </a:pPr>
            <a:r>
              <a:rPr lang="tr-TR" sz="2400" dirty="0" smtClean="0"/>
              <a:t>    </a:t>
            </a:r>
            <a:r>
              <a:rPr lang="tr-TR" sz="2400" b="1" dirty="0" err="1"/>
              <a:t>while</a:t>
            </a:r>
            <a:r>
              <a:rPr lang="tr-TR" sz="2400" b="1" dirty="0"/>
              <a:t> ( (</a:t>
            </a:r>
            <a:r>
              <a:rPr lang="tr-TR" sz="2400" b="1" dirty="0" err="1"/>
              <a:t>receiveString</a:t>
            </a:r>
            <a:r>
              <a:rPr lang="tr-TR" sz="2400" b="1" dirty="0"/>
              <a:t> = </a:t>
            </a:r>
            <a:r>
              <a:rPr lang="tr-TR" sz="2400" b="1" dirty="0" err="1"/>
              <a:t>bufferedReader.readLine</a:t>
            </a:r>
            <a:r>
              <a:rPr lang="tr-TR" sz="2400" b="1" dirty="0"/>
              <a:t>()) != </a:t>
            </a:r>
            <a:r>
              <a:rPr lang="tr-TR" sz="2400" b="1" dirty="0" err="1"/>
              <a:t>null</a:t>
            </a:r>
            <a:r>
              <a:rPr lang="tr-TR" sz="2400" b="1" dirty="0"/>
              <a:t> ) {</a:t>
            </a:r>
          </a:p>
          <a:p>
            <a:r>
              <a:rPr lang="tr-TR" sz="2400" dirty="0"/>
              <a:t>    </a:t>
            </a:r>
            <a:r>
              <a:rPr lang="tr-TR" sz="2400" dirty="0" err="1"/>
              <a:t>stringBuilder.append</a:t>
            </a:r>
            <a:r>
              <a:rPr lang="tr-TR" sz="2400" dirty="0"/>
              <a:t>(</a:t>
            </a:r>
            <a:r>
              <a:rPr lang="tr-TR" sz="2400" dirty="0" err="1"/>
              <a:t>receiveString</a:t>
            </a:r>
            <a:r>
              <a:rPr lang="tr-TR" sz="2400" dirty="0"/>
              <a:t>);</a:t>
            </a:r>
          </a:p>
          <a:p>
            <a:r>
              <a:rPr lang="tr-TR" sz="2400" dirty="0"/>
              <a:t>    </a:t>
            </a:r>
            <a:r>
              <a:rPr lang="tr-TR" sz="2400" dirty="0" smtClean="0"/>
              <a:t>}    </a:t>
            </a:r>
            <a:endParaRPr lang="tr-TR" sz="2400" dirty="0"/>
          </a:p>
          <a:p>
            <a:r>
              <a:rPr lang="tr-TR" sz="2400" dirty="0"/>
              <a:t>    </a:t>
            </a:r>
            <a:r>
              <a:rPr lang="tr-TR" sz="2400" dirty="0" err="1"/>
              <a:t>inputStream.close</a:t>
            </a:r>
            <a:r>
              <a:rPr lang="tr-TR" sz="2400" dirty="0"/>
              <a:t>();</a:t>
            </a:r>
          </a:p>
          <a:p>
            <a:r>
              <a:rPr lang="tr-TR" sz="2400" dirty="0"/>
              <a:t>    ret = </a:t>
            </a:r>
            <a:r>
              <a:rPr lang="tr-TR" sz="2400" dirty="0" err="1"/>
              <a:t>stringBuilder.toString</a:t>
            </a:r>
            <a:r>
              <a:rPr lang="tr-TR" sz="2400" dirty="0"/>
              <a:t>();</a:t>
            </a:r>
          </a:p>
          <a:p>
            <a:r>
              <a:rPr lang="tr-TR" sz="2400" dirty="0"/>
              <a:t>    </a:t>
            </a:r>
            <a:r>
              <a:rPr lang="tr-TR" sz="2400" dirty="0" smtClean="0"/>
              <a:t>}}</a:t>
            </a:r>
            <a:endParaRPr lang="tr-TR" sz="2400" dirty="0"/>
          </a:p>
          <a:p>
            <a:r>
              <a:rPr lang="tr-TR" sz="2400" dirty="0"/>
              <a:t>    </a:t>
            </a:r>
            <a:r>
              <a:rPr lang="tr-TR" sz="2400" b="1" dirty="0" err="1"/>
              <a:t>catch</a:t>
            </a:r>
            <a:r>
              <a:rPr lang="tr-TR" sz="2400" b="1" dirty="0"/>
              <a:t> (</a:t>
            </a:r>
            <a:r>
              <a:rPr lang="tr-TR" sz="2400" b="1" dirty="0" err="1"/>
              <a:t>FileNotFoundException</a:t>
            </a:r>
            <a:r>
              <a:rPr lang="tr-TR" sz="2400" b="1" dirty="0"/>
              <a:t> e) </a:t>
            </a:r>
            <a:endParaRPr lang="tr-TR" sz="2400" dirty="0"/>
          </a:p>
          <a:p>
            <a:r>
              <a:rPr lang="tr-TR" sz="2400" dirty="0"/>
              <a:t>    } </a:t>
            </a:r>
            <a:r>
              <a:rPr lang="tr-TR" sz="2400" b="1" dirty="0" err="1"/>
              <a:t>catch</a:t>
            </a:r>
            <a:r>
              <a:rPr lang="tr-TR" sz="2400" b="1" dirty="0"/>
              <a:t> (</a:t>
            </a:r>
            <a:r>
              <a:rPr lang="tr-TR" sz="2400" b="1" dirty="0" err="1"/>
              <a:t>IOException</a:t>
            </a:r>
            <a:r>
              <a:rPr lang="tr-TR" sz="2400" b="1" dirty="0"/>
              <a:t> e) </a:t>
            </a:r>
            <a:r>
              <a:rPr lang="tr-TR" sz="2400" b="1" dirty="0" smtClean="0"/>
              <a:t>{</a:t>
            </a:r>
            <a:r>
              <a:rPr lang="tr-TR" sz="2400" dirty="0" smtClean="0"/>
              <a:t> </a:t>
            </a:r>
          </a:p>
          <a:p>
            <a:r>
              <a:rPr lang="tr-TR" sz="2400" dirty="0" smtClean="0"/>
              <a:t>    </a:t>
            </a:r>
            <a:r>
              <a:rPr lang="tr-TR" sz="2400" dirty="0"/>
              <a:t>}</a:t>
            </a:r>
          </a:p>
        </p:txBody>
      </p:sp>
    </p:spTree>
    <p:extLst>
      <p:ext uri="{BB962C8B-B14F-4D97-AF65-F5344CB8AC3E}">
        <p14:creationId xmlns:p14="http://schemas.microsoft.com/office/powerpoint/2010/main" val="2354069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1024128" y="1878085"/>
            <a:ext cx="9575693" cy="4023360"/>
          </a:xfrm>
        </p:spPr>
        <p:txBody>
          <a:bodyPr/>
          <a:lstStyle/>
          <a:p>
            <a:pPr marL="0" indent="0">
              <a:buNone/>
            </a:pPr>
            <a:endParaRPr lang="tr-TR" dirty="0" smtClean="0"/>
          </a:p>
          <a:p>
            <a:r>
              <a:rPr lang="tr-TR" u="sng" dirty="0">
                <a:hlinkClick r:id="rId2"/>
              </a:rPr>
              <a:t>http://osman-koc.blogspot.com/2012/06/androidde-veri-kaydetmek.html</a:t>
            </a:r>
            <a:endParaRPr lang="tr-TR" dirty="0"/>
          </a:p>
        </p:txBody>
      </p:sp>
    </p:spTree>
    <p:extLst>
      <p:ext uri="{BB962C8B-B14F-4D97-AF65-F5344CB8AC3E}">
        <p14:creationId xmlns:p14="http://schemas.microsoft.com/office/powerpoint/2010/main" val="315961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VERİLERİ SAKLAMA</a:t>
            </a:r>
            <a:endParaRPr lang="tr-TR" dirty="0"/>
          </a:p>
        </p:txBody>
      </p:sp>
      <p:sp>
        <p:nvSpPr>
          <p:cNvPr id="3" name="İçerik Yer Tutucusu 2"/>
          <p:cNvSpPr>
            <a:spLocks noGrp="1"/>
          </p:cNvSpPr>
          <p:nvPr>
            <p:ph idx="1"/>
          </p:nvPr>
        </p:nvSpPr>
        <p:spPr>
          <a:xfrm>
            <a:off x="1024128" y="1878085"/>
            <a:ext cx="9575693" cy="4023360"/>
          </a:xfrm>
        </p:spPr>
        <p:txBody>
          <a:bodyPr>
            <a:noAutofit/>
          </a:bodyPr>
          <a:lstStyle/>
          <a:p>
            <a:r>
              <a:rPr lang="tr-TR" sz="2800" dirty="0" smtClean="0"/>
              <a:t>Bu </a:t>
            </a:r>
            <a:r>
              <a:rPr lang="tr-TR" sz="2800" dirty="0"/>
              <a:t>yöntemler; </a:t>
            </a:r>
            <a:endParaRPr lang="tr-TR" sz="2800" dirty="0" smtClean="0"/>
          </a:p>
          <a:p>
            <a:r>
              <a:rPr lang="tr-TR" sz="2800" dirty="0" smtClean="0"/>
              <a:t>SQL </a:t>
            </a:r>
            <a:r>
              <a:rPr lang="tr-TR" sz="2800" dirty="0" err="1"/>
              <a:t>Lite</a:t>
            </a:r>
            <a:r>
              <a:rPr lang="tr-TR" sz="2800" dirty="0"/>
              <a:t> </a:t>
            </a:r>
            <a:r>
              <a:rPr lang="tr-TR" sz="2800" dirty="0" err="1"/>
              <a:t>veritabanı</a:t>
            </a:r>
            <a:r>
              <a:rPr lang="tr-TR" sz="2800" dirty="0"/>
              <a:t>, </a:t>
            </a:r>
            <a:endParaRPr lang="tr-TR" sz="2800" dirty="0" smtClean="0"/>
          </a:p>
          <a:p>
            <a:r>
              <a:rPr lang="tr-TR" sz="2800" dirty="0" smtClean="0"/>
              <a:t>disk </a:t>
            </a:r>
            <a:r>
              <a:rPr lang="tr-TR" sz="2800" dirty="0"/>
              <a:t>dosyaları </a:t>
            </a:r>
            <a:endParaRPr lang="tr-TR" sz="2800" dirty="0" smtClean="0"/>
          </a:p>
          <a:p>
            <a:r>
              <a:rPr lang="tr-TR" sz="2800" dirty="0" smtClean="0"/>
              <a:t>ve </a:t>
            </a:r>
            <a:r>
              <a:rPr lang="tr-TR" sz="2800" dirty="0" err="1"/>
              <a:t>Shared</a:t>
            </a:r>
            <a:r>
              <a:rPr lang="tr-TR" sz="2800" dirty="0"/>
              <a:t> </a:t>
            </a:r>
            <a:r>
              <a:rPr lang="tr-TR" sz="2800" dirty="0" err="1"/>
              <a:t>Preferences</a:t>
            </a:r>
            <a:r>
              <a:rPr lang="tr-TR" sz="2800" dirty="0"/>
              <a:t> </a:t>
            </a:r>
            <a:r>
              <a:rPr lang="tr-TR" sz="2800" dirty="0" err="1"/>
              <a:t>dir</a:t>
            </a:r>
            <a:r>
              <a:rPr lang="tr-TR" sz="2800" dirty="0"/>
              <a:t>. </a:t>
            </a:r>
            <a:endParaRPr lang="tr-TR" sz="2800" dirty="0" smtClean="0"/>
          </a:p>
          <a:p>
            <a:endParaRPr lang="tr-TR" sz="2800" dirty="0"/>
          </a:p>
          <a:p>
            <a:r>
              <a:rPr lang="tr-TR" sz="2800" dirty="0" smtClean="0"/>
              <a:t>Cihaz </a:t>
            </a:r>
            <a:r>
              <a:rPr lang="tr-TR" sz="2800" dirty="0"/>
              <a:t>içerisinde saklanmak istemeyen veya faklı cihazlardan da ulaşılmak istenen veriler için ağ bağlantısı bulunan sistemlerde uzaktaki sistemlerde de saklanabilir. </a:t>
            </a:r>
          </a:p>
          <a:p>
            <a:pPr marL="0" indent="0">
              <a:buNone/>
            </a:pPr>
            <a:endParaRPr lang="tr-TR" sz="2800" dirty="0"/>
          </a:p>
        </p:txBody>
      </p:sp>
    </p:spTree>
    <p:extLst>
      <p:ext uri="{BB962C8B-B14F-4D97-AF65-F5344CB8AC3E}">
        <p14:creationId xmlns:p14="http://schemas.microsoft.com/office/powerpoint/2010/main" val="337279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4023360"/>
          </a:xfrm>
        </p:spPr>
        <p:txBody>
          <a:bodyPr>
            <a:noAutofit/>
          </a:bodyPr>
          <a:lstStyle/>
          <a:p>
            <a:r>
              <a:rPr lang="tr-TR" sz="2800" dirty="0"/>
              <a:t>Android projelerinde android ile birlikte gelen </a:t>
            </a:r>
            <a:r>
              <a:rPr lang="tr-TR" sz="2800" dirty="0" err="1"/>
              <a:t>preferences</a:t>
            </a:r>
            <a:r>
              <a:rPr lang="tr-TR" sz="2800" dirty="0"/>
              <a:t> yapısı kullanılır. Bu yapıda veriler anahtar değerlerle birlikte bir XML dosyası içerisinde kullanılır. </a:t>
            </a:r>
            <a:endParaRPr lang="tr-TR" sz="2800" dirty="0" smtClean="0"/>
          </a:p>
          <a:p>
            <a:endParaRPr lang="tr-TR" sz="2800" dirty="0"/>
          </a:p>
          <a:p>
            <a:r>
              <a:rPr lang="tr-TR" sz="2800" dirty="0" smtClean="0"/>
              <a:t>Kullanıcının </a:t>
            </a:r>
            <a:r>
              <a:rPr lang="tr-TR" sz="2800" dirty="0"/>
              <a:t>verilerini anahtar-değer ikilisi olacak şekilde saklanacak yapılarda rahatlıkla kullanılabilir. Bu yapılar android projesinde belirli bir konumda saklanır. Büyük miktarda olmayan çeşitli ayar verilerini saklamak amacıyla rahatlıkla kullanılabilecek bir yapıdır.</a:t>
            </a:r>
          </a:p>
          <a:p>
            <a:pPr marL="0" indent="0">
              <a:buNone/>
            </a:pPr>
            <a:endParaRPr lang="tr-TR" sz="2800" dirty="0"/>
          </a:p>
        </p:txBody>
      </p:sp>
    </p:spTree>
    <p:extLst>
      <p:ext uri="{BB962C8B-B14F-4D97-AF65-F5344CB8AC3E}">
        <p14:creationId xmlns:p14="http://schemas.microsoft.com/office/powerpoint/2010/main" val="2060544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Değerleri aktarmak için </a:t>
            </a:r>
            <a:r>
              <a:rPr lang="tr-TR" sz="2800" dirty="0" err="1"/>
              <a:t>SharedPreferences</a:t>
            </a:r>
            <a:r>
              <a:rPr lang="tr-TR" sz="2800" dirty="0"/>
              <a:t> türünden bir değişken oluşturmak gerekmektedir. Oluşturulan bu değişkene </a:t>
            </a:r>
            <a:endParaRPr lang="tr-TR" sz="2800" dirty="0" smtClean="0"/>
          </a:p>
          <a:p>
            <a:r>
              <a:rPr lang="tr-TR" sz="2800" dirty="0" err="1" smtClean="0"/>
              <a:t>getSharedPreferences</a:t>
            </a:r>
            <a:r>
              <a:rPr lang="tr-TR" sz="2800" dirty="0"/>
              <a:t>(&lt;</a:t>
            </a:r>
            <a:r>
              <a:rPr lang="tr-TR" sz="2800" dirty="0" err="1"/>
              <a:t>dosya_adı</a:t>
            </a:r>
            <a:r>
              <a:rPr lang="tr-TR" sz="2800" dirty="0"/>
              <a:t>&gt;,&lt;</a:t>
            </a:r>
            <a:r>
              <a:rPr lang="tr-TR" sz="2800" dirty="0" err="1"/>
              <a:t>ulaşım_motudu</a:t>
            </a:r>
            <a:r>
              <a:rPr lang="tr-TR" sz="2800" dirty="0"/>
              <a:t>&gt;) </a:t>
            </a:r>
            <a:endParaRPr lang="tr-TR" sz="2800" dirty="0" smtClean="0"/>
          </a:p>
          <a:p>
            <a:r>
              <a:rPr lang="tr-TR" sz="2800" dirty="0" smtClean="0"/>
              <a:t>metodu </a:t>
            </a:r>
            <a:r>
              <a:rPr lang="tr-TR" sz="2800" dirty="0"/>
              <a:t>ile oluşturacağımız yapının içine ulaşıyoruz. </a:t>
            </a:r>
          </a:p>
          <a:p>
            <a:pPr marL="0" indent="0">
              <a:buNone/>
            </a:pPr>
            <a:endParaRPr lang="tr-TR" sz="2800" dirty="0"/>
          </a:p>
        </p:txBody>
      </p:sp>
      <p:graphicFrame>
        <p:nvGraphicFramePr>
          <p:cNvPr id="4" name="Tablo 3"/>
          <p:cNvGraphicFramePr>
            <a:graphicFrameLocks noGrp="1"/>
          </p:cNvGraphicFramePr>
          <p:nvPr>
            <p:extLst>
              <p:ext uri="{D42A27DB-BD31-4B8C-83A1-F6EECF244321}">
                <p14:modId xmlns:p14="http://schemas.microsoft.com/office/powerpoint/2010/main" val="1519725518"/>
              </p:ext>
            </p:extLst>
          </p:nvPr>
        </p:nvGraphicFramePr>
        <p:xfrm>
          <a:off x="685800" y="4307416"/>
          <a:ext cx="10801350" cy="457200"/>
        </p:xfrm>
        <a:graphic>
          <a:graphicData uri="http://schemas.openxmlformats.org/drawingml/2006/table">
            <a:tbl>
              <a:tblPr firstRow="1" bandRow="1">
                <a:tableStyleId>{5C22544A-7EE6-4342-B048-85BDC9FD1C3A}</a:tableStyleId>
              </a:tblPr>
              <a:tblGrid>
                <a:gridCol w="1080135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SharedPreferences</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sakdos</a:t>
                      </a:r>
                      <a:r>
                        <a:rPr lang="tr-TR" sz="2400" b="1" i="1" kern="1200" dirty="0" smtClean="0">
                          <a:solidFill>
                            <a:schemeClr val="bg1"/>
                          </a:solidFill>
                          <a:effectLst/>
                          <a:latin typeface="+mn-lt"/>
                          <a:ea typeface="+mn-ea"/>
                          <a:cs typeface="+mn-cs"/>
                        </a:rPr>
                        <a:t> =  </a:t>
                      </a:r>
                      <a:r>
                        <a:rPr lang="tr-TR" sz="2400" b="1" i="1" kern="1200" dirty="0" err="1" smtClean="0">
                          <a:solidFill>
                            <a:schemeClr val="bg1"/>
                          </a:solidFill>
                          <a:effectLst/>
                          <a:latin typeface="+mn-lt"/>
                          <a:ea typeface="+mn-ea"/>
                          <a:cs typeface="+mn-cs"/>
                        </a:rPr>
                        <a:t>getSharedPreferences</a:t>
                      </a:r>
                      <a:r>
                        <a:rPr lang="tr-TR" sz="2400" b="1" i="1" kern="1200" dirty="0" smtClean="0">
                          <a:solidFill>
                            <a:schemeClr val="bg1"/>
                          </a:solidFill>
                          <a:effectLst/>
                          <a:latin typeface="+mn-lt"/>
                          <a:ea typeface="+mn-ea"/>
                          <a:cs typeface="+mn-cs"/>
                        </a:rPr>
                        <a:t>("</a:t>
                      </a:r>
                      <a:r>
                        <a:rPr lang="tr-TR" sz="2400" b="1" i="1" kern="1200" dirty="0" err="1" smtClean="0">
                          <a:solidFill>
                            <a:schemeClr val="bg1"/>
                          </a:solidFill>
                          <a:effectLst/>
                          <a:latin typeface="+mn-lt"/>
                          <a:ea typeface="+mn-ea"/>
                          <a:cs typeface="+mn-cs"/>
                        </a:rPr>
                        <a:t>Sayilar</a:t>
                      </a:r>
                      <a:r>
                        <a:rPr lang="tr-TR" sz="2400" b="1" i="1" kern="1200" dirty="0" smtClean="0">
                          <a:solidFill>
                            <a:schemeClr val="bg1"/>
                          </a:solidFill>
                          <a:effectLst/>
                          <a:latin typeface="+mn-lt"/>
                          <a:ea typeface="+mn-ea"/>
                          <a:cs typeface="+mn-cs"/>
                        </a:rPr>
                        <a:t>", MODE_PRIVATE);</a:t>
                      </a:r>
                      <a:endParaRPr lang="tr-TR" sz="24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9537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Bu metoda gönderilen birinci parametre verilerin kaydedileceği dosyanın adını, ikinci parametre ulaşım metodunu belirleyecektir. Bu ulaşım metodu dört şekilde belirlenebilir. Bu </a:t>
            </a:r>
            <a:r>
              <a:rPr lang="tr-TR" sz="2800" dirty="0" err="1"/>
              <a:t>metodlar</a:t>
            </a:r>
            <a:r>
              <a:rPr lang="tr-TR" sz="2800" dirty="0"/>
              <a:t> şu şekilde belirlenebilir:</a:t>
            </a:r>
          </a:p>
          <a:p>
            <a:r>
              <a:rPr lang="tr-TR" sz="2800" dirty="0"/>
              <a:t>MODE_PRIVATE: Varsayılan metottur. Bu metotta oluşturulacak dosyaya sadece bu proje tarafından ulaşım izni verilecektir. </a:t>
            </a:r>
          </a:p>
          <a:p>
            <a:r>
              <a:rPr lang="tr-TR" sz="2800" dirty="0"/>
              <a:t>MODE_WORLD_READABLE: Bu metot ile </a:t>
            </a:r>
            <a:r>
              <a:rPr lang="tr-TR" sz="2800" dirty="0" err="1"/>
              <a:t>varolan</a:t>
            </a:r>
            <a:r>
              <a:rPr lang="tr-TR" sz="2800" dirty="0"/>
              <a:t> projenin dışında diğer yazılımlarında bu dosyaya yazma amacıyla ulaşabilmesine izin verecektir. </a:t>
            </a:r>
          </a:p>
        </p:txBody>
      </p:sp>
    </p:spTree>
    <p:extLst>
      <p:ext uri="{BB962C8B-B14F-4D97-AF65-F5344CB8AC3E}">
        <p14:creationId xmlns:p14="http://schemas.microsoft.com/office/powerpoint/2010/main" val="2555690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Bu metoda gönderilen birinci parametre verilerin kaydedileceği dosyanın adını, ikinci parametre ulaşım metodunu belirleyecektir. Bu ulaşım metodu dört şekilde belirlenebilir. Bu </a:t>
            </a:r>
            <a:r>
              <a:rPr lang="tr-TR" sz="2800" dirty="0" err="1"/>
              <a:t>metodlar</a:t>
            </a:r>
            <a:r>
              <a:rPr lang="tr-TR" sz="2800" dirty="0"/>
              <a:t> şu şekilde </a:t>
            </a:r>
            <a:r>
              <a:rPr lang="tr-TR" sz="2800" dirty="0" smtClean="0"/>
              <a:t>belirlenebilir:</a:t>
            </a:r>
          </a:p>
          <a:p>
            <a:pPr marL="0" indent="0">
              <a:buNone/>
            </a:pPr>
            <a:r>
              <a:rPr lang="tr-TR" sz="2800" dirty="0" smtClean="0"/>
              <a:t>MODE_WORLD_WRITEABLE</a:t>
            </a:r>
            <a:r>
              <a:rPr lang="tr-TR" sz="2800" dirty="0"/>
              <a:t>: Bu metot ile </a:t>
            </a:r>
            <a:r>
              <a:rPr lang="tr-TR" sz="2800" dirty="0" err="1"/>
              <a:t>varolan</a:t>
            </a:r>
            <a:r>
              <a:rPr lang="tr-TR" sz="2800" dirty="0"/>
              <a:t> projenin dışında diğer yazılımlarında bu dosyaya okuma amacıyla ulaşabilmesine izin verecektir. </a:t>
            </a:r>
          </a:p>
          <a:p>
            <a:r>
              <a:rPr lang="tr-TR" sz="2800" dirty="0"/>
              <a:t>MODE_MULTI_PROCESS: Farklı </a:t>
            </a:r>
            <a:r>
              <a:rPr lang="tr-TR" sz="2800" dirty="0" err="1"/>
              <a:t>process</a:t>
            </a:r>
            <a:r>
              <a:rPr lang="tr-TR" sz="2800" dirty="0"/>
              <a:t> türünde dosyaya yazma ve okuma amaçlı ulaşmak amacıyla kullanılan ulaşım </a:t>
            </a:r>
            <a:r>
              <a:rPr lang="tr-TR" sz="2800" dirty="0" err="1"/>
              <a:t>metodur</a:t>
            </a:r>
            <a:r>
              <a:rPr lang="tr-TR" sz="2800" dirty="0"/>
              <a:t>. </a:t>
            </a:r>
          </a:p>
          <a:p>
            <a:pPr marL="0" indent="0">
              <a:buNone/>
            </a:pPr>
            <a:endParaRPr lang="tr-TR" sz="2800" dirty="0"/>
          </a:p>
        </p:txBody>
      </p:sp>
    </p:spTree>
    <p:extLst>
      <p:ext uri="{BB962C8B-B14F-4D97-AF65-F5344CB8AC3E}">
        <p14:creationId xmlns:p14="http://schemas.microsoft.com/office/powerpoint/2010/main" val="1178018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Shared</a:t>
            </a:r>
            <a:r>
              <a:rPr lang="tr-TR" dirty="0"/>
              <a:t> </a:t>
            </a:r>
            <a:r>
              <a:rPr lang="tr-TR" dirty="0" err="1" smtClean="0"/>
              <a:t>Preferences</a:t>
            </a:r>
            <a:endParaRPr lang="tr-TR" dirty="0"/>
          </a:p>
        </p:txBody>
      </p:sp>
      <p:sp>
        <p:nvSpPr>
          <p:cNvPr id="3" name="İçerik Yer Tutucusu 2"/>
          <p:cNvSpPr>
            <a:spLocks noGrp="1"/>
          </p:cNvSpPr>
          <p:nvPr>
            <p:ph idx="1"/>
          </p:nvPr>
        </p:nvSpPr>
        <p:spPr>
          <a:xfrm>
            <a:off x="1024128" y="1878085"/>
            <a:ext cx="9575693" cy="1893815"/>
          </a:xfrm>
        </p:spPr>
        <p:txBody>
          <a:bodyPr>
            <a:noAutofit/>
          </a:bodyPr>
          <a:lstStyle/>
          <a:p>
            <a:r>
              <a:rPr lang="tr-TR" sz="2800" dirty="0"/>
              <a:t>Dosyaya erişim metodu belirlenerek dosyaya erişildikten sonra dosyaya yazma işlemini gerçekleştirmek için </a:t>
            </a:r>
            <a:r>
              <a:rPr lang="tr-TR" sz="2800" dirty="0" err="1"/>
              <a:t>SharedPreferences’in</a:t>
            </a:r>
            <a:r>
              <a:rPr lang="tr-TR" sz="2800" dirty="0"/>
              <a:t> Editor yapısı </a:t>
            </a:r>
            <a:r>
              <a:rPr lang="tr-TR" sz="2800" dirty="0" err="1"/>
              <a:t>kullanırak</a:t>
            </a:r>
            <a:r>
              <a:rPr lang="tr-TR" sz="2800" dirty="0"/>
              <a:t> yazma işlemini gerçekleştirecek bir değişken oluşturulur</a:t>
            </a:r>
            <a:r>
              <a:rPr lang="tr-TR" sz="2800" dirty="0" smtClean="0"/>
              <a:t>.</a:t>
            </a:r>
            <a:endParaRPr lang="tr-TR" sz="2800" dirty="0"/>
          </a:p>
        </p:txBody>
      </p:sp>
      <p:graphicFrame>
        <p:nvGraphicFramePr>
          <p:cNvPr id="4" name="Tablo 3"/>
          <p:cNvGraphicFramePr>
            <a:graphicFrameLocks noGrp="1"/>
          </p:cNvGraphicFramePr>
          <p:nvPr>
            <p:extLst>
              <p:ext uri="{D42A27DB-BD31-4B8C-83A1-F6EECF244321}">
                <p14:modId xmlns:p14="http://schemas.microsoft.com/office/powerpoint/2010/main" val="3218286886"/>
              </p:ext>
            </p:extLst>
          </p:nvPr>
        </p:nvGraphicFramePr>
        <p:xfrm>
          <a:off x="1709928" y="4015316"/>
          <a:ext cx="8128000" cy="457200"/>
        </p:xfrm>
        <a:graphic>
          <a:graphicData uri="http://schemas.openxmlformats.org/drawingml/2006/table">
            <a:tbl>
              <a:tblPr firstRow="1" bandRow="1">
                <a:tableStyleId>{5C22544A-7EE6-4342-B048-85BDC9FD1C3A}</a:tableStyleId>
              </a:tblPr>
              <a:tblGrid>
                <a:gridCol w="8128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400" b="1" i="1" kern="1200" dirty="0" err="1" smtClean="0">
                          <a:solidFill>
                            <a:schemeClr val="bg1"/>
                          </a:solidFill>
                          <a:effectLst/>
                          <a:latin typeface="+mn-lt"/>
                          <a:ea typeface="+mn-ea"/>
                          <a:cs typeface="+mn-cs"/>
                        </a:rPr>
                        <a:t>SharedPreferences.Editor</a:t>
                      </a:r>
                      <a:r>
                        <a:rPr lang="tr-TR" sz="2400" b="1" i="1" kern="1200" dirty="0" smtClean="0">
                          <a:solidFill>
                            <a:schemeClr val="bg1"/>
                          </a:solidFill>
                          <a:effectLst/>
                          <a:latin typeface="+mn-lt"/>
                          <a:ea typeface="+mn-ea"/>
                          <a:cs typeface="+mn-cs"/>
                        </a:rPr>
                        <a:t> </a:t>
                      </a:r>
                      <a:r>
                        <a:rPr lang="tr-TR" sz="2400" b="1" i="1" kern="1200" dirty="0" err="1" smtClean="0">
                          <a:solidFill>
                            <a:schemeClr val="bg1"/>
                          </a:solidFill>
                          <a:effectLst/>
                          <a:latin typeface="+mn-lt"/>
                          <a:ea typeface="+mn-ea"/>
                          <a:cs typeface="+mn-cs"/>
                        </a:rPr>
                        <a:t>yazici</a:t>
                      </a:r>
                      <a:r>
                        <a:rPr lang="tr-TR" sz="2400" b="1" i="1" kern="1200" dirty="0" smtClean="0">
                          <a:solidFill>
                            <a:schemeClr val="bg1"/>
                          </a:solidFill>
                          <a:effectLst/>
                          <a:latin typeface="+mn-lt"/>
                          <a:ea typeface="+mn-ea"/>
                          <a:cs typeface="+mn-cs"/>
                        </a:rPr>
                        <a:t> = </a:t>
                      </a:r>
                      <a:r>
                        <a:rPr lang="tr-TR" sz="2400" b="1" i="1" kern="1200" dirty="0" err="1" smtClean="0">
                          <a:solidFill>
                            <a:schemeClr val="bg1"/>
                          </a:solidFill>
                          <a:effectLst/>
                          <a:latin typeface="+mn-lt"/>
                          <a:ea typeface="+mn-ea"/>
                          <a:cs typeface="+mn-cs"/>
                        </a:rPr>
                        <a:t>sakdos.edit</a:t>
                      </a:r>
                      <a:r>
                        <a:rPr lang="tr-TR" sz="2400" b="1" i="1" kern="1200" dirty="0" smtClean="0">
                          <a:solidFill>
                            <a:schemeClr val="bg1"/>
                          </a:solidFill>
                          <a:effectLst/>
                          <a:latin typeface="+mn-lt"/>
                          <a:ea typeface="+mn-ea"/>
                          <a:cs typeface="+mn-cs"/>
                        </a:rPr>
                        <a:t>();</a:t>
                      </a:r>
                      <a:endParaRPr lang="tr-TR" sz="2400" b="1" kern="1200" dirty="0" smtClean="0">
                        <a:solidFill>
                          <a:schemeClr val="bg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52112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283</TotalTime>
  <Words>913</Words>
  <Application>Microsoft Office PowerPoint</Application>
  <PresentationFormat>Özel</PresentationFormat>
  <Paragraphs>170</Paragraphs>
  <Slides>34</Slides>
  <Notes>0</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Entegral</vt:lpstr>
      <vt:lpstr>Mobİl Uygulama Gelİştİrme</vt:lpstr>
      <vt:lpstr>VERİLERİ SAKLAMA</vt:lpstr>
      <vt:lpstr>VERİLERİ SAKLAMA</vt:lpstr>
      <vt:lpstr>VERİLERİ SAKLAMA</vt:lpstr>
      <vt:lpstr>Shared Preferences</vt:lpstr>
      <vt:lpstr>Shared Preferences</vt:lpstr>
      <vt:lpstr>Shared Preferences</vt:lpstr>
      <vt:lpstr>Shared Preferences</vt:lpstr>
      <vt:lpstr>Shared Preferences</vt:lpstr>
      <vt:lpstr>Shared Preferences</vt:lpstr>
      <vt:lpstr>Shared Preferences</vt:lpstr>
      <vt:lpstr>Shared Preferences</vt:lpstr>
      <vt:lpstr>HesaPLama uygulaması</vt:lpstr>
      <vt:lpstr>HesaPLama uygulaması</vt:lpstr>
      <vt:lpstr>HesaPLama uygulaması</vt:lpstr>
      <vt:lpstr>HesaPLama uygulaması</vt:lpstr>
      <vt:lpstr>HesaPLama uygulaması</vt:lpstr>
      <vt:lpstr>HesaPLama uygulaması</vt:lpstr>
      <vt:lpstr>HesaPLama uygulaması</vt:lpstr>
      <vt:lpstr>DOSYADAN OKUMA YAZMA</vt:lpstr>
      <vt:lpstr>DOSYADAN OKUMA YAZMA</vt:lpstr>
      <vt:lpstr>DOSYADAN OKUMA YAZMA</vt:lpstr>
      <vt:lpstr>DOSYADAN OKUMA YAZMA</vt:lpstr>
      <vt:lpstr>DOSYAYA YAZMA</vt:lpstr>
      <vt:lpstr>DOSYAYA YAZMA</vt:lpstr>
      <vt:lpstr>DOSYAYA YAZMA</vt:lpstr>
      <vt:lpstr>DOSYAYA YAZMA</vt:lpstr>
      <vt:lpstr>DOSYADAN OKUMA</vt:lpstr>
      <vt:lpstr>DOSYADAN OKUMA</vt:lpstr>
      <vt:lpstr>DOSYADAN OKUMA</vt:lpstr>
      <vt:lpstr>DOSYADAN OKUMA</vt:lpstr>
      <vt:lpstr>DOSYADAN OKUMA</vt:lpstr>
      <vt:lpstr>DOSYADAN OKUMA</vt:lpstr>
      <vt:lpstr>Kaynaklar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 Uygulama Gelİştİrme</dc:title>
  <dc:creator>nevzat</dc:creator>
  <cp:lastModifiedBy>Admin</cp:lastModifiedBy>
  <cp:revision>26</cp:revision>
  <dcterms:created xsi:type="dcterms:W3CDTF">2013-12-07T02:51:59Z</dcterms:created>
  <dcterms:modified xsi:type="dcterms:W3CDTF">2015-11-29T23:02:28Z</dcterms:modified>
</cp:coreProperties>
</file>