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30"/>
  </p:notesMasterIdLst>
  <p:sldIdLst>
    <p:sldId id="275" r:id="rId2"/>
    <p:sldId id="262" r:id="rId3"/>
    <p:sldId id="257" r:id="rId4"/>
    <p:sldId id="258" r:id="rId5"/>
    <p:sldId id="270" r:id="rId6"/>
    <p:sldId id="271" r:id="rId7"/>
    <p:sldId id="276" r:id="rId8"/>
    <p:sldId id="277" r:id="rId9"/>
    <p:sldId id="278" r:id="rId10"/>
    <p:sldId id="260" r:id="rId11"/>
    <p:sldId id="261" r:id="rId12"/>
    <p:sldId id="263" r:id="rId13"/>
    <p:sldId id="264" r:id="rId14"/>
    <p:sldId id="265" r:id="rId15"/>
    <p:sldId id="272" r:id="rId16"/>
    <p:sldId id="273" r:id="rId17"/>
    <p:sldId id="267" r:id="rId18"/>
    <p:sldId id="268" r:id="rId19"/>
    <p:sldId id="274" r:id="rId20"/>
    <p:sldId id="282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hagya" id="{E17F9658-80D4-4700-AC88-8CC8E5418794}">
          <p14:sldIdLst>
            <p14:sldId id="275"/>
            <p14:sldId id="262"/>
          </p14:sldIdLst>
        </p14:section>
        <p14:section name="Vinuja" id="{37F6A271-F348-4708-B490-945B707B5127}">
          <p14:sldIdLst>
            <p14:sldId id="257"/>
            <p14:sldId id="258"/>
            <p14:sldId id="270"/>
            <p14:sldId id="271"/>
            <p14:sldId id="276"/>
            <p14:sldId id="277"/>
            <p14:sldId id="278"/>
          </p14:sldIdLst>
        </p14:section>
        <p14:section name="Dakshina" id="{E380F19A-4468-4D20-82B1-F09B614CEAD7}">
          <p14:sldIdLst>
            <p14:sldId id="260"/>
            <p14:sldId id="261"/>
            <p14:sldId id="263"/>
            <p14:sldId id="264"/>
            <p14:sldId id="265"/>
            <p14:sldId id="272"/>
            <p14:sldId id="273"/>
            <p14:sldId id="267"/>
            <p14:sldId id="268"/>
            <p14:sldId id="274"/>
            <p14:sldId id="282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</p14:sldIdLst>
        </p14:section>
        <p14:section name="Sanjith" id="{35246BB1-6B54-48A4-ACCE-F8C2CEC9D24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8A716-1B7A-B455-0D02-EE50A09CF8B0}" v="265" vWet="267" dt="2022-05-19T03:23:13.559"/>
    <p1510:client id="{C498733B-66E5-47CA-8441-1E963A789B3D}" v="41" dt="2022-05-19T05:07:57.436"/>
    <p1510:client id="{C7D305D6-C3A5-C29C-FE32-4F30A41DB2C3}" v="2987" dt="2022-05-19T01:44:40.960"/>
    <p1510:client id="{DF4A9803-0C03-0A4E-8778-17814E41E6E9}" v="7" dt="2022-05-19T02:55:33.159"/>
    <p1510:client id="{E7AB9FAD-8033-473C-0E82-B3A96E1F40E9}" v="85" dt="2022-05-19T03:38:12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5A261-AF83-4121-8F8F-3307C66E0E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E534D41-3E16-42C7-994D-AD491CF5B509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Direct Connection</a:t>
          </a:r>
          <a:endParaRPr lang="en-US"/>
        </a:p>
      </dgm:t>
    </dgm:pt>
    <dgm:pt modelId="{DB3462DB-39DE-44D3-A9AB-AB86764ABD48}" type="parTrans" cxnId="{D8A97F81-1A10-4CC6-A103-201A676BD598}">
      <dgm:prSet/>
      <dgm:spPr/>
    </dgm:pt>
    <dgm:pt modelId="{9BE22995-833F-4B6B-925B-82EF15494138}" type="sibTrans" cxnId="{D8A97F81-1A10-4CC6-A103-201A676BD598}">
      <dgm:prSet/>
      <dgm:spPr/>
      <dgm:t>
        <a:bodyPr/>
        <a:lstStyle/>
        <a:p>
          <a:endParaRPr lang="en-US"/>
        </a:p>
      </dgm:t>
    </dgm:pt>
    <dgm:pt modelId="{8A574D4C-99C1-4C02-95FA-6F1311394E43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PWM Charge Controller</a:t>
          </a:r>
          <a:endParaRPr lang="en-US"/>
        </a:p>
      </dgm:t>
    </dgm:pt>
    <dgm:pt modelId="{0D8C8EC2-62F2-4A68-AB1A-51561C084545}" type="parTrans" cxnId="{94FFF42C-96F2-4416-8365-85B22B80BFF5}">
      <dgm:prSet/>
      <dgm:spPr/>
    </dgm:pt>
    <dgm:pt modelId="{942B77CB-48B2-424A-BBB0-8BC52EF96BAF}" type="sibTrans" cxnId="{94FFF42C-96F2-4416-8365-85B22B80BFF5}">
      <dgm:prSet/>
      <dgm:spPr/>
      <dgm:t>
        <a:bodyPr/>
        <a:lstStyle/>
        <a:p>
          <a:endParaRPr lang="en-US"/>
        </a:p>
      </dgm:t>
    </dgm:pt>
    <dgm:pt modelId="{F4D0748D-CC8F-4F35-930B-EDBE5317DC93}">
      <dgm:prSet phldrT="[Text]" phldr="0"/>
      <dgm:spPr/>
      <dgm:t>
        <a:bodyPr/>
        <a:lstStyle/>
        <a:p>
          <a:r>
            <a:rPr lang="en-US">
              <a:latin typeface="Century Gothic" panose="020B0502020202020204"/>
            </a:rPr>
            <a:t>MPPT</a:t>
          </a:r>
          <a:endParaRPr lang="en-US"/>
        </a:p>
      </dgm:t>
    </dgm:pt>
    <dgm:pt modelId="{922F86C5-5098-4A3B-B74C-99FEF3D84406}" type="parTrans" cxnId="{B2E2C302-82DB-4249-A6D1-70A2C33E6790}">
      <dgm:prSet/>
      <dgm:spPr/>
    </dgm:pt>
    <dgm:pt modelId="{E3A7FCC4-4B88-400E-8968-1123C845045D}" type="sibTrans" cxnId="{B2E2C302-82DB-4249-A6D1-70A2C33E6790}">
      <dgm:prSet/>
      <dgm:spPr/>
    </dgm:pt>
    <dgm:pt modelId="{3F8747D0-5E70-4149-8ECC-5847D55C3637}" type="pres">
      <dgm:prSet presAssocID="{D8A5A261-AF83-4121-8F8F-3307C66E0EEA}" presName="Name0" presStyleCnt="0">
        <dgm:presLayoutVars>
          <dgm:dir/>
          <dgm:resizeHandles val="exact"/>
        </dgm:presLayoutVars>
      </dgm:prSet>
      <dgm:spPr/>
    </dgm:pt>
    <dgm:pt modelId="{BFA8FE22-54BA-4979-8D87-6C20EC6359E7}" type="pres">
      <dgm:prSet presAssocID="{BE534D41-3E16-42C7-994D-AD491CF5B509}" presName="node" presStyleLbl="node1" presStyleIdx="0" presStyleCnt="3">
        <dgm:presLayoutVars>
          <dgm:bulletEnabled val="1"/>
        </dgm:presLayoutVars>
      </dgm:prSet>
      <dgm:spPr/>
    </dgm:pt>
    <dgm:pt modelId="{844390C9-1E0D-49E0-8996-AC0783031449}" type="pres">
      <dgm:prSet presAssocID="{9BE22995-833F-4B6B-925B-82EF15494138}" presName="sibTrans" presStyleLbl="sibTrans2D1" presStyleIdx="0" presStyleCnt="2"/>
      <dgm:spPr/>
    </dgm:pt>
    <dgm:pt modelId="{30381DB1-CCF8-491D-8496-214D3D27373C}" type="pres">
      <dgm:prSet presAssocID="{9BE22995-833F-4B6B-925B-82EF15494138}" presName="connectorText" presStyleLbl="sibTrans2D1" presStyleIdx="0" presStyleCnt="2"/>
      <dgm:spPr/>
    </dgm:pt>
    <dgm:pt modelId="{E496A71E-117B-4C1B-AA74-3121CCAE23ED}" type="pres">
      <dgm:prSet presAssocID="{8A574D4C-99C1-4C02-95FA-6F1311394E43}" presName="node" presStyleLbl="node1" presStyleIdx="1" presStyleCnt="3">
        <dgm:presLayoutVars>
          <dgm:bulletEnabled val="1"/>
        </dgm:presLayoutVars>
      </dgm:prSet>
      <dgm:spPr/>
    </dgm:pt>
    <dgm:pt modelId="{5EFA80C7-BA7C-4848-AE04-49A94552C59D}" type="pres">
      <dgm:prSet presAssocID="{942B77CB-48B2-424A-BBB0-8BC52EF96BAF}" presName="sibTrans" presStyleLbl="sibTrans2D1" presStyleIdx="1" presStyleCnt="2"/>
      <dgm:spPr/>
    </dgm:pt>
    <dgm:pt modelId="{6718FE44-2562-4C2B-9DE2-A7AEBD3A831B}" type="pres">
      <dgm:prSet presAssocID="{942B77CB-48B2-424A-BBB0-8BC52EF96BAF}" presName="connectorText" presStyleLbl="sibTrans2D1" presStyleIdx="1" presStyleCnt="2"/>
      <dgm:spPr/>
    </dgm:pt>
    <dgm:pt modelId="{CE313D4B-64E9-4561-8157-55B3DFC2CE98}" type="pres">
      <dgm:prSet presAssocID="{F4D0748D-CC8F-4F35-930B-EDBE5317DC93}" presName="node" presStyleLbl="node1" presStyleIdx="2" presStyleCnt="3">
        <dgm:presLayoutVars>
          <dgm:bulletEnabled val="1"/>
        </dgm:presLayoutVars>
      </dgm:prSet>
      <dgm:spPr/>
    </dgm:pt>
  </dgm:ptLst>
  <dgm:cxnLst>
    <dgm:cxn modelId="{322EB300-1ABB-4A4A-884F-1660588DEFB6}" type="presOf" srcId="{F4D0748D-CC8F-4F35-930B-EDBE5317DC93}" destId="{CE313D4B-64E9-4561-8157-55B3DFC2CE98}" srcOrd="0" destOrd="0" presId="urn:microsoft.com/office/officeart/2005/8/layout/process1"/>
    <dgm:cxn modelId="{B2E2C302-82DB-4249-A6D1-70A2C33E6790}" srcId="{D8A5A261-AF83-4121-8F8F-3307C66E0EEA}" destId="{F4D0748D-CC8F-4F35-930B-EDBE5317DC93}" srcOrd="2" destOrd="0" parTransId="{922F86C5-5098-4A3B-B74C-99FEF3D84406}" sibTransId="{E3A7FCC4-4B88-400E-8968-1123C845045D}"/>
    <dgm:cxn modelId="{94FFF42C-96F2-4416-8365-85B22B80BFF5}" srcId="{D8A5A261-AF83-4121-8F8F-3307C66E0EEA}" destId="{8A574D4C-99C1-4C02-95FA-6F1311394E43}" srcOrd="1" destOrd="0" parTransId="{0D8C8EC2-62F2-4A68-AB1A-51561C084545}" sibTransId="{942B77CB-48B2-424A-BBB0-8BC52EF96BAF}"/>
    <dgm:cxn modelId="{1E64D22F-102C-43C0-B28B-0B7987EFB5FA}" type="presOf" srcId="{9BE22995-833F-4B6B-925B-82EF15494138}" destId="{844390C9-1E0D-49E0-8996-AC0783031449}" srcOrd="0" destOrd="0" presId="urn:microsoft.com/office/officeart/2005/8/layout/process1"/>
    <dgm:cxn modelId="{91F2E744-14E6-42EE-B876-13B3F7DDEFBC}" type="presOf" srcId="{942B77CB-48B2-424A-BBB0-8BC52EF96BAF}" destId="{5EFA80C7-BA7C-4848-AE04-49A94552C59D}" srcOrd="0" destOrd="0" presId="urn:microsoft.com/office/officeart/2005/8/layout/process1"/>
    <dgm:cxn modelId="{2B6A174A-939C-474E-94E3-3FECBE30C9C6}" type="presOf" srcId="{BE534D41-3E16-42C7-994D-AD491CF5B509}" destId="{BFA8FE22-54BA-4979-8D87-6C20EC6359E7}" srcOrd="0" destOrd="0" presId="urn:microsoft.com/office/officeart/2005/8/layout/process1"/>
    <dgm:cxn modelId="{08759C7D-5B3D-479A-8B26-90F8216AA2C9}" type="presOf" srcId="{8A574D4C-99C1-4C02-95FA-6F1311394E43}" destId="{E496A71E-117B-4C1B-AA74-3121CCAE23ED}" srcOrd="0" destOrd="0" presId="urn:microsoft.com/office/officeart/2005/8/layout/process1"/>
    <dgm:cxn modelId="{D8A97F81-1A10-4CC6-A103-201A676BD598}" srcId="{D8A5A261-AF83-4121-8F8F-3307C66E0EEA}" destId="{BE534D41-3E16-42C7-994D-AD491CF5B509}" srcOrd="0" destOrd="0" parTransId="{DB3462DB-39DE-44D3-A9AB-AB86764ABD48}" sibTransId="{9BE22995-833F-4B6B-925B-82EF15494138}"/>
    <dgm:cxn modelId="{EF548FB9-CAA0-4E12-99E7-15FCF11EDE82}" type="presOf" srcId="{9BE22995-833F-4B6B-925B-82EF15494138}" destId="{30381DB1-CCF8-491D-8496-214D3D27373C}" srcOrd="1" destOrd="0" presId="urn:microsoft.com/office/officeart/2005/8/layout/process1"/>
    <dgm:cxn modelId="{DB01C1F6-743D-4D1C-AF35-688D256BF9F5}" type="presOf" srcId="{942B77CB-48B2-424A-BBB0-8BC52EF96BAF}" destId="{6718FE44-2562-4C2B-9DE2-A7AEBD3A831B}" srcOrd="1" destOrd="0" presId="urn:microsoft.com/office/officeart/2005/8/layout/process1"/>
    <dgm:cxn modelId="{8FCF72F9-CE18-4632-8E10-379A2EF4E378}" type="presOf" srcId="{D8A5A261-AF83-4121-8F8F-3307C66E0EEA}" destId="{3F8747D0-5E70-4149-8ECC-5847D55C3637}" srcOrd="0" destOrd="0" presId="urn:microsoft.com/office/officeart/2005/8/layout/process1"/>
    <dgm:cxn modelId="{AE41CB0C-6DCB-4B2A-B324-A7B2C548B014}" type="presParOf" srcId="{3F8747D0-5E70-4149-8ECC-5847D55C3637}" destId="{BFA8FE22-54BA-4979-8D87-6C20EC6359E7}" srcOrd="0" destOrd="0" presId="urn:microsoft.com/office/officeart/2005/8/layout/process1"/>
    <dgm:cxn modelId="{3E424A82-1375-4518-961E-E4E350B6411B}" type="presParOf" srcId="{3F8747D0-5E70-4149-8ECC-5847D55C3637}" destId="{844390C9-1E0D-49E0-8996-AC0783031449}" srcOrd="1" destOrd="0" presId="urn:microsoft.com/office/officeart/2005/8/layout/process1"/>
    <dgm:cxn modelId="{E2475132-1924-419B-85BF-33424F6CB913}" type="presParOf" srcId="{844390C9-1E0D-49E0-8996-AC0783031449}" destId="{30381DB1-CCF8-491D-8496-214D3D27373C}" srcOrd="0" destOrd="0" presId="urn:microsoft.com/office/officeart/2005/8/layout/process1"/>
    <dgm:cxn modelId="{DF24FF4B-AD37-48FA-82AE-29536C41E244}" type="presParOf" srcId="{3F8747D0-5E70-4149-8ECC-5847D55C3637}" destId="{E496A71E-117B-4C1B-AA74-3121CCAE23ED}" srcOrd="2" destOrd="0" presId="urn:microsoft.com/office/officeart/2005/8/layout/process1"/>
    <dgm:cxn modelId="{CF22E7B2-2B05-4BAC-9B68-4F1A364EFDE6}" type="presParOf" srcId="{3F8747D0-5E70-4149-8ECC-5847D55C3637}" destId="{5EFA80C7-BA7C-4848-AE04-49A94552C59D}" srcOrd="3" destOrd="0" presId="urn:microsoft.com/office/officeart/2005/8/layout/process1"/>
    <dgm:cxn modelId="{4EBB1E09-06C8-429B-B04A-B2A89CEDC95F}" type="presParOf" srcId="{5EFA80C7-BA7C-4848-AE04-49A94552C59D}" destId="{6718FE44-2562-4C2B-9DE2-A7AEBD3A831B}" srcOrd="0" destOrd="0" presId="urn:microsoft.com/office/officeart/2005/8/layout/process1"/>
    <dgm:cxn modelId="{569FCB91-D63A-4298-BED6-BDF18748CAAA}" type="presParOf" srcId="{3F8747D0-5E70-4149-8ECC-5847D55C3637}" destId="{CE313D4B-64E9-4561-8157-55B3DFC2CE9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9F9A98-2715-4B30-8D2B-6300AA197379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496B4BC5-4BC4-490E-ADA9-6C6964C4FA76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SCHOTTKY DIODE</a:t>
          </a:r>
          <a:endParaRPr lang="en-US"/>
        </a:p>
      </dgm:t>
    </dgm:pt>
    <dgm:pt modelId="{BED63F13-B19B-400C-BE23-ABA589FA195A}" type="parTrans" cxnId="{95494D86-AFAA-467A-8964-FDB00484EF02}">
      <dgm:prSet/>
      <dgm:spPr/>
    </dgm:pt>
    <dgm:pt modelId="{22C082DC-BFFC-41F0-8C65-E947B47AF879}" type="sibTrans" cxnId="{95494D86-AFAA-467A-8964-FDB00484EF02}">
      <dgm:prSet/>
      <dgm:spPr/>
    </dgm:pt>
    <dgm:pt modelId="{0C2D5EC0-A8A5-48D9-9A4A-758BED2632D3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MOSFET &amp; MOSFET DRIVER</a:t>
          </a:r>
          <a:endParaRPr lang="en-US"/>
        </a:p>
      </dgm:t>
    </dgm:pt>
    <dgm:pt modelId="{4BC00AB3-7190-4102-9E62-AD87A0E3C4E5}" type="parTrans" cxnId="{7042F46B-5229-4AC7-8A07-AB031D38AB64}">
      <dgm:prSet/>
      <dgm:spPr/>
    </dgm:pt>
    <dgm:pt modelId="{AFD8E191-C76C-4085-A294-1795F0925AE2}" type="sibTrans" cxnId="{7042F46B-5229-4AC7-8A07-AB031D38AB64}">
      <dgm:prSet/>
      <dgm:spPr/>
    </dgm:pt>
    <dgm:pt modelId="{B4FC75C8-19CE-48AE-8882-DC95ECC1A8DF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ISOLATED POWER SUPPLY</a:t>
          </a:r>
          <a:endParaRPr lang="en-US"/>
        </a:p>
      </dgm:t>
    </dgm:pt>
    <dgm:pt modelId="{F3218593-2C87-42AA-8198-1572AE6C4DA5}" type="parTrans" cxnId="{623767F6-BE16-4D6E-A3CF-D43CBE874315}">
      <dgm:prSet/>
      <dgm:spPr/>
    </dgm:pt>
    <dgm:pt modelId="{AADD6616-53CD-457C-8EEB-BF927F9DA33C}" type="sibTrans" cxnId="{623767F6-BE16-4D6E-A3CF-D43CBE874315}">
      <dgm:prSet/>
      <dgm:spPr/>
    </dgm:pt>
    <dgm:pt modelId="{6EBB79B0-7999-4351-811C-FD9CD08867FB}" type="pres">
      <dgm:prSet presAssocID="{729F9A98-2715-4B30-8D2B-6300AA197379}" presName="Name0" presStyleCnt="0">
        <dgm:presLayoutVars>
          <dgm:dir/>
          <dgm:animLvl val="lvl"/>
          <dgm:resizeHandles val="exact"/>
        </dgm:presLayoutVars>
      </dgm:prSet>
      <dgm:spPr/>
    </dgm:pt>
    <dgm:pt modelId="{750ED266-DCA4-4B2E-BE8F-D64B33A84150}" type="pres">
      <dgm:prSet presAssocID="{496B4BC5-4BC4-490E-ADA9-6C6964C4FA7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8DFF3D4-73BE-463E-BFB5-9F20BEF8333F}" type="pres">
      <dgm:prSet presAssocID="{22C082DC-BFFC-41F0-8C65-E947B47AF879}" presName="parTxOnlySpace" presStyleCnt="0"/>
      <dgm:spPr/>
    </dgm:pt>
    <dgm:pt modelId="{8E4EED9C-1F66-4805-A3E4-2FF4BD47AF0C}" type="pres">
      <dgm:prSet presAssocID="{0C2D5EC0-A8A5-48D9-9A4A-758BED2632D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1F7BDE3-202B-4E81-AFD3-920E7DC19728}" type="pres">
      <dgm:prSet presAssocID="{AFD8E191-C76C-4085-A294-1795F0925AE2}" presName="parTxOnlySpace" presStyleCnt="0"/>
      <dgm:spPr/>
    </dgm:pt>
    <dgm:pt modelId="{BACB4A8E-F7EF-40A4-A48B-A4AD3D911141}" type="pres">
      <dgm:prSet presAssocID="{B4FC75C8-19CE-48AE-8882-DC95ECC1A8D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DBB1C30-0F17-4305-B040-DD3A0AD92753}" type="presOf" srcId="{B4FC75C8-19CE-48AE-8882-DC95ECC1A8DF}" destId="{BACB4A8E-F7EF-40A4-A48B-A4AD3D911141}" srcOrd="0" destOrd="0" presId="urn:microsoft.com/office/officeart/2005/8/layout/chevron1"/>
    <dgm:cxn modelId="{588C2E61-0463-487B-804B-329EA44F739E}" type="presOf" srcId="{729F9A98-2715-4B30-8D2B-6300AA197379}" destId="{6EBB79B0-7999-4351-811C-FD9CD08867FB}" srcOrd="0" destOrd="0" presId="urn:microsoft.com/office/officeart/2005/8/layout/chevron1"/>
    <dgm:cxn modelId="{7042F46B-5229-4AC7-8A07-AB031D38AB64}" srcId="{729F9A98-2715-4B30-8D2B-6300AA197379}" destId="{0C2D5EC0-A8A5-48D9-9A4A-758BED2632D3}" srcOrd="1" destOrd="0" parTransId="{4BC00AB3-7190-4102-9E62-AD87A0E3C4E5}" sibTransId="{AFD8E191-C76C-4085-A294-1795F0925AE2}"/>
    <dgm:cxn modelId="{95494D86-AFAA-467A-8964-FDB00484EF02}" srcId="{729F9A98-2715-4B30-8D2B-6300AA197379}" destId="{496B4BC5-4BC4-490E-ADA9-6C6964C4FA76}" srcOrd="0" destOrd="0" parTransId="{BED63F13-B19B-400C-BE23-ABA589FA195A}" sibTransId="{22C082DC-BFFC-41F0-8C65-E947B47AF879}"/>
    <dgm:cxn modelId="{1061B1B1-D5A4-461D-BFCF-674C857840BF}" type="presOf" srcId="{0C2D5EC0-A8A5-48D9-9A4A-758BED2632D3}" destId="{8E4EED9C-1F66-4805-A3E4-2FF4BD47AF0C}" srcOrd="0" destOrd="0" presId="urn:microsoft.com/office/officeart/2005/8/layout/chevron1"/>
    <dgm:cxn modelId="{05FE97EA-3DD7-4351-8CD9-8D9108E1CEE8}" type="presOf" srcId="{496B4BC5-4BC4-490E-ADA9-6C6964C4FA76}" destId="{750ED266-DCA4-4B2E-BE8F-D64B33A84150}" srcOrd="0" destOrd="0" presId="urn:microsoft.com/office/officeart/2005/8/layout/chevron1"/>
    <dgm:cxn modelId="{623767F6-BE16-4D6E-A3CF-D43CBE874315}" srcId="{729F9A98-2715-4B30-8D2B-6300AA197379}" destId="{B4FC75C8-19CE-48AE-8882-DC95ECC1A8DF}" srcOrd="2" destOrd="0" parTransId="{F3218593-2C87-42AA-8198-1572AE6C4DA5}" sibTransId="{AADD6616-53CD-457C-8EEB-BF927F9DA33C}"/>
    <dgm:cxn modelId="{CB577CA6-534A-4685-8302-3E22792FED18}" type="presParOf" srcId="{6EBB79B0-7999-4351-811C-FD9CD08867FB}" destId="{750ED266-DCA4-4B2E-BE8F-D64B33A84150}" srcOrd="0" destOrd="0" presId="urn:microsoft.com/office/officeart/2005/8/layout/chevron1"/>
    <dgm:cxn modelId="{3AD10930-DF6D-4E17-9570-2D0D1ADB3FF9}" type="presParOf" srcId="{6EBB79B0-7999-4351-811C-FD9CD08867FB}" destId="{E8DFF3D4-73BE-463E-BFB5-9F20BEF8333F}" srcOrd="1" destOrd="0" presId="urn:microsoft.com/office/officeart/2005/8/layout/chevron1"/>
    <dgm:cxn modelId="{A9FCECDA-EF1B-4037-A981-62E24ACEB745}" type="presParOf" srcId="{6EBB79B0-7999-4351-811C-FD9CD08867FB}" destId="{8E4EED9C-1F66-4805-A3E4-2FF4BD47AF0C}" srcOrd="2" destOrd="0" presId="urn:microsoft.com/office/officeart/2005/8/layout/chevron1"/>
    <dgm:cxn modelId="{92CD3874-2970-44A1-B6FE-1ECFB9A43DBA}" type="presParOf" srcId="{6EBB79B0-7999-4351-811C-FD9CD08867FB}" destId="{F1F7BDE3-202B-4E81-AFD3-920E7DC19728}" srcOrd="3" destOrd="0" presId="urn:microsoft.com/office/officeart/2005/8/layout/chevron1"/>
    <dgm:cxn modelId="{BBB4B003-4D3D-450E-A22D-47A052140762}" type="presParOf" srcId="{6EBB79B0-7999-4351-811C-FD9CD08867FB}" destId="{BACB4A8E-F7EF-40A4-A48B-A4AD3D91114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8FE22-54BA-4979-8D87-6C20EC6359E7}">
      <dsp:nvSpPr>
        <dsp:cNvPr id="0" name=""/>
        <dsp:cNvSpPr/>
      </dsp:nvSpPr>
      <dsp:spPr>
        <a:xfrm>
          <a:off x="4018" y="1451597"/>
          <a:ext cx="1201042" cy="754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 panose="020B0502020202020204"/>
            </a:rPr>
            <a:t>Direct Connection</a:t>
          </a:r>
          <a:endParaRPr lang="en-US" sz="1400" kern="1200"/>
        </a:p>
      </dsp:txBody>
      <dsp:txXfrm>
        <a:off x="26114" y="1473693"/>
        <a:ext cx="1156850" cy="710213"/>
      </dsp:txXfrm>
    </dsp:sp>
    <dsp:sp modelId="{844390C9-1E0D-49E0-8996-AC0783031449}">
      <dsp:nvSpPr>
        <dsp:cNvPr id="0" name=""/>
        <dsp:cNvSpPr/>
      </dsp:nvSpPr>
      <dsp:spPr>
        <a:xfrm>
          <a:off x="1325165" y="1679870"/>
          <a:ext cx="254621" cy="29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25165" y="1739442"/>
        <a:ext cx="178235" cy="178714"/>
      </dsp:txXfrm>
    </dsp:sp>
    <dsp:sp modelId="{E496A71E-117B-4C1B-AA74-3121CCAE23ED}">
      <dsp:nvSpPr>
        <dsp:cNvPr id="0" name=""/>
        <dsp:cNvSpPr/>
      </dsp:nvSpPr>
      <dsp:spPr>
        <a:xfrm>
          <a:off x="1685478" y="1451597"/>
          <a:ext cx="1201042" cy="754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 panose="020B0502020202020204"/>
            </a:rPr>
            <a:t>PWM Charge Controller</a:t>
          </a:r>
          <a:endParaRPr lang="en-US" sz="1400" kern="1200"/>
        </a:p>
      </dsp:txBody>
      <dsp:txXfrm>
        <a:off x="1707574" y="1473693"/>
        <a:ext cx="1156850" cy="710213"/>
      </dsp:txXfrm>
    </dsp:sp>
    <dsp:sp modelId="{5EFA80C7-BA7C-4848-AE04-49A94552C59D}">
      <dsp:nvSpPr>
        <dsp:cNvPr id="0" name=""/>
        <dsp:cNvSpPr/>
      </dsp:nvSpPr>
      <dsp:spPr>
        <a:xfrm>
          <a:off x="3006625" y="1679870"/>
          <a:ext cx="254621" cy="29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06625" y="1739442"/>
        <a:ext cx="178235" cy="178714"/>
      </dsp:txXfrm>
    </dsp:sp>
    <dsp:sp modelId="{CE313D4B-64E9-4561-8157-55B3DFC2CE98}">
      <dsp:nvSpPr>
        <dsp:cNvPr id="0" name=""/>
        <dsp:cNvSpPr/>
      </dsp:nvSpPr>
      <dsp:spPr>
        <a:xfrm>
          <a:off x="3366938" y="1451597"/>
          <a:ext cx="1201042" cy="754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 panose="020B0502020202020204"/>
            </a:rPr>
            <a:t>MPPT</a:t>
          </a:r>
          <a:endParaRPr lang="en-US" sz="1400" kern="1200"/>
        </a:p>
      </dsp:txBody>
      <dsp:txXfrm>
        <a:off x="3389034" y="1473693"/>
        <a:ext cx="1156850" cy="710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ED266-DCA4-4B2E-BE8F-D64B33A84150}">
      <dsp:nvSpPr>
        <dsp:cNvPr id="0" name=""/>
        <dsp:cNvSpPr/>
      </dsp:nvSpPr>
      <dsp:spPr>
        <a:xfrm>
          <a:off x="1339" y="1502419"/>
          <a:ext cx="1631900" cy="65276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 panose="020B0502020202020204"/>
            </a:rPr>
            <a:t>SCHOTTKY DIODE</a:t>
          </a:r>
          <a:endParaRPr lang="en-US" sz="1400" kern="1200"/>
        </a:p>
      </dsp:txBody>
      <dsp:txXfrm>
        <a:off x="327719" y="1502419"/>
        <a:ext cx="979140" cy="652760"/>
      </dsp:txXfrm>
    </dsp:sp>
    <dsp:sp modelId="{8E4EED9C-1F66-4805-A3E4-2FF4BD47AF0C}">
      <dsp:nvSpPr>
        <dsp:cNvPr id="0" name=""/>
        <dsp:cNvSpPr/>
      </dsp:nvSpPr>
      <dsp:spPr>
        <a:xfrm>
          <a:off x="1470049" y="1502419"/>
          <a:ext cx="1631900" cy="65276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 panose="020B0502020202020204"/>
            </a:rPr>
            <a:t>MOSFET &amp; MOSFET DRIVER</a:t>
          </a:r>
          <a:endParaRPr lang="en-US" sz="1400" kern="1200"/>
        </a:p>
      </dsp:txBody>
      <dsp:txXfrm>
        <a:off x="1796429" y="1502419"/>
        <a:ext cx="979140" cy="652760"/>
      </dsp:txXfrm>
    </dsp:sp>
    <dsp:sp modelId="{BACB4A8E-F7EF-40A4-A48B-A4AD3D911141}">
      <dsp:nvSpPr>
        <dsp:cNvPr id="0" name=""/>
        <dsp:cNvSpPr/>
      </dsp:nvSpPr>
      <dsp:spPr>
        <a:xfrm>
          <a:off x="2938760" y="1502419"/>
          <a:ext cx="1631900" cy="65276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 panose="020B0502020202020204"/>
            </a:rPr>
            <a:t>ISOLATED POWER SUPPLY</a:t>
          </a:r>
          <a:endParaRPr lang="en-US" sz="1400" kern="1200"/>
        </a:p>
      </dsp:txBody>
      <dsp:txXfrm>
        <a:off x="3265140" y="1502419"/>
        <a:ext cx="979140" cy="652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94A57-279B-4150-A7BC-06F2AC3CA26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6F634-A997-4268-A3A7-7D660365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0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7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2189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4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7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58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05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7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3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6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7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  <p:sldLayoutId id="21474839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hyperlink" Target="https://www.ti.com/lit/an/slva477b/slva477b.pdf?ts=1652065112004&amp;ref_url=https%253A%252F%252Fwww.google.com%252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ti.com/lit/an/slva477b/slva477b.pdf?ts=1652065112004&amp;ref_url=https%253A%252F%252Fwww.google.com%252F" TargetMode="Externa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7ACF2-5424-E784-2E26-7E4226BDF87E}"/>
              </a:ext>
            </a:extLst>
          </p:cNvPr>
          <p:cNvSpPr txBox="1"/>
          <p:nvPr/>
        </p:nvSpPr>
        <p:spPr>
          <a:xfrm>
            <a:off x="5363149" y="1325880"/>
            <a:ext cx="6181152" cy="30665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solidFill>
                  <a:schemeClr val="tx2"/>
                </a:solidFill>
                <a:latin typeface="Franklin Gothic"/>
                <a:ea typeface="+mj-ea"/>
                <a:cs typeface="+mj-cs"/>
              </a:rPr>
              <a:t>MPPT </a:t>
            </a:r>
            <a:endParaRPr lang="en-US">
              <a:solidFill>
                <a:schemeClr val="tx2"/>
              </a:solidFill>
              <a:latin typeface="Franklin Gothic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tx2"/>
                </a:solidFill>
                <a:latin typeface="Franklin Gothic"/>
                <a:ea typeface="+mj-ea"/>
                <a:cs typeface="+mj-cs"/>
              </a:rPr>
              <a:t>CHARGE </a:t>
            </a:r>
            <a:endParaRPr lang="en-US">
              <a:solidFill>
                <a:schemeClr val="tx2"/>
              </a:solidFill>
              <a:latin typeface="Franklin Gothic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tx2"/>
                </a:solidFill>
                <a:latin typeface="Franklin Gothic"/>
                <a:ea typeface="+mj-ea"/>
                <a:cs typeface="+mj-cs"/>
              </a:rPr>
              <a:t>CONTROLLER</a:t>
            </a:r>
            <a:endParaRPr lang="en-US">
              <a:solidFill>
                <a:schemeClr val="tx2"/>
              </a:solidFill>
              <a:latin typeface="Franklin Gothic"/>
              <a:ea typeface="+mj-ea"/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73BB56-B752-494A-B22C-D261399A3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521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0C5BD701-33DB-4BFB-9EF2-CFFC30302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6828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56E9BFF-3140-4FA4-9A7A-B917DA3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871743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75278F79-329E-EA65-BF26-39377CA015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712893"/>
            <a:ext cx="3431749" cy="3431749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601ED-282B-3DE7-47FC-8AB496A29F9C}"/>
              </a:ext>
            </a:extLst>
          </p:cNvPr>
          <p:cNvSpPr txBox="1"/>
          <p:nvPr/>
        </p:nvSpPr>
        <p:spPr>
          <a:xfrm>
            <a:off x="10569879" y="6394537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GROUP-13</a:t>
            </a:r>
          </a:p>
        </p:txBody>
      </p:sp>
    </p:spTree>
    <p:extLst>
      <p:ext uri="{BB962C8B-B14F-4D97-AF65-F5344CB8AC3E}">
        <p14:creationId xmlns:p14="http://schemas.microsoft.com/office/powerpoint/2010/main" val="397367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80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05" name="Picture 82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6" name="Oval 84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7" name="Picture 86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8" name="Picture 88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09" name="Rectangle 90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0" name="Rectangle 9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3" descr="An electronic circuit board in blue colour">
            <a:extLst>
              <a:ext uri="{FF2B5EF4-FFF2-40B4-BE49-F238E27FC236}">
                <a16:creationId xmlns:a16="http://schemas.microsoft.com/office/drawing/2014/main" id="{82A2F7F0-6F64-F936-CB20-BD2F2E351E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DBF87-651F-DA7F-357F-EB33C49B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Buck Converter</a:t>
            </a:r>
          </a:p>
        </p:txBody>
      </p:sp>
      <p:sp>
        <p:nvSpPr>
          <p:cNvPr id="111" name="Rectangle 94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25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32278-EF98-064B-FBEA-04C650C4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/>
              <a:t>Asynchronous Buck Converter</a:t>
            </a:r>
          </a:p>
        </p:txBody>
      </p:sp>
      <p:sp>
        <p:nvSpPr>
          <p:cNvPr id="57" name="Rectangle 15">
            <a:extLst>
              <a:ext uri="{FF2B5EF4-FFF2-40B4-BE49-F238E27FC236}">
                <a16:creationId xmlns:a16="http://schemas.microsoft.com/office/drawing/2014/main" id="{42BF945A-4452-4881-AF25-582DE194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ontent Placeholder 10">
                <a:extLst>
                  <a:ext uri="{FF2B5EF4-FFF2-40B4-BE49-F238E27FC236}">
                    <a16:creationId xmlns:a16="http://schemas.microsoft.com/office/drawing/2014/main" id="{B1D1D02D-D0BD-9A82-4A1F-1C237E7E2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548282"/>
                <a:ext cx="5122606" cy="2318090"/>
              </a:xfrm>
            </p:spPr>
            <p:txBody>
              <a:bodyPr>
                <a:norm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Typical Efficiency: 75-87%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Notable power loss across the diode’s forward voltage drop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0.6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−1.2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b="0">
                  <a:solidFill>
                    <a:schemeClr val="bg1"/>
                  </a:solidFill>
                </a:endParaRPr>
              </a:p>
              <a:p>
                <a:r>
                  <a:rPr lang="en-US" b="0">
                    <a:solidFill>
                      <a:schemeClr val="bg1"/>
                    </a:solidFill>
                  </a:rPr>
                  <a:t>Easy and straight forward implementation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Content Placeholder 10">
                <a:extLst>
                  <a:ext uri="{FF2B5EF4-FFF2-40B4-BE49-F238E27FC236}">
                    <a16:creationId xmlns:a16="http://schemas.microsoft.com/office/drawing/2014/main" id="{B1D1D02D-D0BD-9A82-4A1F-1C237E7E2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548282"/>
                <a:ext cx="5122606" cy="2318090"/>
              </a:xfrm>
              <a:blipFill>
                <a:blip r:embed="rId3"/>
                <a:stretch>
                  <a:fillRect l="-59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FD99573F-28F2-74E4-8DB8-81251FA0D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3118601"/>
            <a:ext cx="5451627" cy="2521377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B34548-C9D5-A6F8-8896-E1D0D49D30E3}"/>
              </a:ext>
            </a:extLst>
          </p:cNvPr>
          <p:cNvSpPr txBox="1"/>
          <p:nvPr/>
        </p:nvSpPr>
        <p:spPr>
          <a:xfrm>
            <a:off x="766915" y="5639978"/>
            <a:ext cx="621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Solution : Synchronous Buck Converter</a:t>
            </a:r>
          </a:p>
        </p:txBody>
      </p:sp>
    </p:spTree>
    <p:extLst>
      <p:ext uri="{BB962C8B-B14F-4D97-AF65-F5344CB8AC3E}">
        <p14:creationId xmlns:p14="http://schemas.microsoft.com/office/powerpoint/2010/main" val="22242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32278-EF98-064B-FBEA-04C650C4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/>
              <a:t>Synchronous Buck Converter</a:t>
            </a:r>
          </a:p>
        </p:txBody>
      </p:sp>
      <p:sp>
        <p:nvSpPr>
          <p:cNvPr id="57" name="Rectangle 15">
            <a:extLst>
              <a:ext uri="{FF2B5EF4-FFF2-40B4-BE49-F238E27FC236}">
                <a16:creationId xmlns:a16="http://schemas.microsoft.com/office/drawing/2014/main" id="{42BF945A-4452-4881-AF25-582DE194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Content Placeholder 10">
            <a:extLst>
              <a:ext uri="{FF2B5EF4-FFF2-40B4-BE49-F238E27FC236}">
                <a16:creationId xmlns:a16="http://schemas.microsoft.com/office/drawing/2014/main" id="{B1D1D02D-D0BD-9A82-4A1F-1C237E7E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2"/>
            <a:ext cx="5122606" cy="23180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Typical Efficiency: 88-98%</a:t>
            </a:r>
          </a:p>
          <a:p>
            <a:r>
              <a:rPr lang="en-US">
                <a:solidFill>
                  <a:schemeClr val="bg1"/>
                </a:solidFill>
              </a:rPr>
              <a:t>Minuscule  losses formed across MOSFET’s on-resistance</a:t>
            </a:r>
          </a:p>
          <a:p>
            <a:r>
              <a:rPr lang="en-US">
                <a:solidFill>
                  <a:schemeClr val="bg1"/>
                </a:solidFill>
              </a:rPr>
              <a:t>Proper implementation of switching required.</a:t>
            </a:r>
            <a:endParaRPr lang="en-US" b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34548-C9D5-A6F8-8896-E1D0D49D30E3}"/>
              </a:ext>
            </a:extLst>
          </p:cNvPr>
          <p:cNvSpPr txBox="1"/>
          <p:nvPr/>
        </p:nvSpPr>
        <p:spPr>
          <a:xfrm>
            <a:off x="766915" y="5639978"/>
            <a:ext cx="621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Solution : Use Half-Bridge MOSFET driver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AC239437-43BC-545C-B80A-30DD5AECE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" t="4033" r="3072" b="4329"/>
          <a:stretch/>
        </p:blipFill>
        <p:spPr>
          <a:xfrm>
            <a:off x="6617110" y="2831690"/>
            <a:ext cx="4847303" cy="25064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3729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2278-EF98-064B-FBEA-04C650C4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Half-Bridge MOSFET driver (IR2104)</a:t>
            </a:r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F885A454-0D9D-4909-8705-09466DDD5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DAAC6705-B66B-4AE5-83CF-F7A5502D6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E53507-680F-4452-BEF1-2AE591106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x and whisker chart&#10;&#10;Description automatically generated">
            <a:extLst>
              <a:ext uri="{FF2B5EF4-FFF2-40B4-BE49-F238E27FC236}">
                <a16:creationId xmlns:a16="http://schemas.microsoft.com/office/drawing/2014/main" id="{7D591109-7390-CA42-433F-CAB6A155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0" y="1226589"/>
            <a:ext cx="5449471" cy="2084422"/>
          </a:xfrm>
          <a:prstGeom prst="rect">
            <a:avLst/>
          </a:prstGeom>
          <a:effectLst/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6CEBE0F-E841-4507-BD1C-4EBD5CCC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Content Placeholder 10">
            <a:extLst>
              <a:ext uri="{FF2B5EF4-FFF2-40B4-BE49-F238E27FC236}">
                <a16:creationId xmlns:a16="http://schemas.microsoft.com/office/drawing/2014/main" id="{B1D1D02D-D0BD-9A82-4A1F-1C237E7E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/>
              <a:t>Fully operational to +600V.</a:t>
            </a:r>
          </a:p>
          <a:p>
            <a:r>
              <a:rPr lang="en-US"/>
              <a:t>Gate drive supply range from 10 to 20V.</a:t>
            </a:r>
          </a:p>
          <a:p>
            <a:r>
              <a:rPr lang="en-US"/>
              <a:t>High side output in phase with input.</a:t>
            </a:r>
          </a:p>
          <a:p>
            <a:r>
              <a:rPr lang="en-US"/>
              <a:t>Shut down input turns off both channels</a:t>
            </a:r>
          </a:p>
        </p:txBody>
      </p:sp>
      <p:pic>
        <p:nvPicPr>
          <p:cNvPr id="7" name="Picture 6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AAF35038-6134-84C7-9DEF-F37624C5D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29" y="3707258"/>
            <a:ext cx="2232881" cy="2232881"/>
          </a:xfrm>
          <a:prstGeom prst="rect">
            <a:avLst/>
          </a:prstGeom>
          <a:effectLst/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22D3088-E433-FC0B-48CE-23253FA90D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0" y="3561656"/>
            <a:ext cx="3226817" cy="24585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063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7">
            <a:extLst>
              <a:ext uri="{FF2B5EF4-FFF2-40B4-BE49-F238E27FC236}">
                <a16:creationId xmlns:a16="http://schemas.microsoft.com/office/drawing/2014/main" id="{B7D67C6C-0DAA-49A2-B522-A65FD25B7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32278-EF98-064B-FBEA-04C650C4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en-US"/>
              <a:t>MOSFET Selection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F9FE91F-2CD2-4D27-9C70-00418EA18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5">
            <a:extLst>
              <a:ext uri="{FF2B5EF4-FFF2-40B4-BE49-F238E27FC236}">
                <a16:creationId xmlns:a16="http://schemas.microsoft.com/office/drawing/2014/main" id="{53FC6651-938F-4BC9-AB37-4729BE01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ontent Placeholder 10">
                <a:extLst>
                  <a:ext uri="{FF2B5EF4-FFF2-40B4-BE49-F238E27FC236}">
                    <a16:creationId xmlns:a16="http://schemas.microsoft.com/office/drawing/2014/main" id="{B1D1D02D-D0BD-9A82-4A1F-1C237E7E2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856" y="2548281"/>
                <a:ext cx="5540634" cy="365438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Should be capable of high frequency switching.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Should be capable of high drain current.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Should have low on-resistance.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Low conduction loss and switching loss.</a:t>
                </a:r>
              </a:p>
            </p:txBody>
          </p:sp>
        </mc:Choice>
        <mc:Fallback xmlns="">
          <p:sp>
            <p:nvSpPr>
              <p:cNvPr id="59" name="Content Placeholder 10">
                <a:extLst>
                  <a:ext uri="{FF2B5EF4-FFF2-40B4-BE49-F238E27FC236}">
                    <a16:creationId xmlns:a16="http://schemas.microsoft.com/office/drawing/2014/main" id="{B1D1D02D-D0BD-9A82-4A1F-1C237E7E2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856" y="2548281"/>
                <a:ext cx="5540634" cy="3654389"/>
              </a:xfrm>
              <a:blipFill>
                <a:blip r:embed="rId3"/>
                <a:stretch>
                  <a:fillRect l="-550" t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980F1D9-29C5-350A-2F13-CC898DC2F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490" y="2392139"/>
            <a:ext cx="5859765" cy="3340067"/>
          </a:xfrm>
          <a:prstGeom prst="rect">
            <a:avLst/>
          </a:prstGeom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55A094-E4F3-F694-D79A-6A65A8C59280}"/>
              </a:ext>
            </a:extLst>
          </p:cNvPr>
          <p:cNvSpPr txBox="1"/>
          <p:nvPr/>
        </p:nvSpPr>
        <p:spPr>
          <a:xfrm>
            <a:off x="643856" y="5391149"/>
            <a:ext cx="621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We have chosen IRFZ48N MOSFET.</a:t>
            </a:r>
          </a:p>
        </p:txBody>
      </p:sp>
    </p:spTree>
    <p:extLst>
      <p:ext uri="{BB962C8B-B14F-4D97-AF65-F5344CB8AC3E}">
        <p14:creationId xmlns:p14="http://schemas.microsoft.com/office/powerpoint/2010/main" val="216324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32278-EF98-064B-FBEA-04C650C4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6980902" cy="1016654"/>
          </a:xfrm>
        </p:spPr>
        <p:txBody>
          <a:bodyPr>
            <a:normAutofit/>
          </a:bodyPr>
          <a:lstStyle/>
          <a:p>
            <a:r>
              <a:rPr lang="en-US"/>
              <a:t>Inductor Selection</a:t>
            </a:r>
          </a:p>
        </p:txBody>
      </p:sp>
      <p:sp>
        <p:nvSpPr>
          <p:cNvPr id="99" name="Rectangle 93">
            <a:extLst>
              <a:ext uri="{FF2B5EF4-FFF2-40B4-BE49-F238E27FC236}">
                <a16:creationId xmlns:a16="http://schemas.microsoft.com/office/drawing/2014/main" id="{42BF945A-4452-4881-AF25-582DE194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ontent Placeholder 10">
                <a:extLst>
                  <a:ext uri="{FF2B5EF4-FFF2-40B4-BE49-F238E27FC236}">
                    <a16:creationId xmlns:a16="http://schemas.microsoft.com/office/drawing/2014/main" id="{B1D1D02D-D0BD-9A82-4A1F-1C237E7E2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286162"/>
                <a:ext cx="5277269" cy="3658689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>
                    <a:solidFill>
                      <a:schemeClr val="bg1"/>
                    </a:solidFill>
                  </a:rPr>
                  <a:t>We are design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840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solar panel.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>
                    <a:solidFill>
                      <a:schemeClr val="bg1"/>
                    </a:solidFill>
                  </a:rPr>
                  <a:t>Input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>
                    <a:solidFill>
                      <a:schemeClr val="bg1"/>
                    </a:solidFill>
                  </a:rPr>
                  <a:t>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840</m:t>
                        </m:r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=35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100" b="0">
                    <a:solidFill>
                      <a:schemeClr val="bg1"/>
                    </a:solidFill>
                  </a:rPr>
                  <a:t>Ripple current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is taken as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>
                    <a:solidFill>
                      <a:schemeClr val="bg1"/>
                    </a:solidFill>
                  </a:rPr>
                  <a:t>PWM frequency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𝑘𝐻𝑧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90000"/>
                  </a:lnSpc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7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7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7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sz="17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7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sz="17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7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7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7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7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7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7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7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70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90000"/>
                  </a:lnSpc>
                  <a:buFont typeface="Wingdings 3" charset="2"/>
                  <a:buNone/>
                </a:pPr>
                <a:endParaRPr lang="en-US" sz="1700">
                  <a:solidFill>
                    <a:schemeClr val="bg1"/>
                  </a:solidFill>
                </a:endParaRPr>
              </a:p>
              <a:p>
                <a:pPr marL="0" indent="0" algn="just">
                  <a:lnSpc>
                    <a:spcPct val="90000"/>
                  </a:lnSpc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7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≈48</m:t>
                      </m:r>
                      <m:r>
                        <a:rPr lang="en-US" sz="17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7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70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7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Content Placeholder 10">
                <a:extLst>
                  <a:ext uri="{FF2B5EF4-FFF2-40B4-BE49-F238E27FC236}">
                    <a16:creationId xmlns:a16="http://schemas.microsoft.com/office/drawing/2014/main" id="{B1D1D02D-D0BD-9A82-4A1F-1C237E7E2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286162"/>
                <a:ext cx="5277269" cy="3658689"/>
              </a:xfrm>
              <a:blipFill>
                <a:blip r:embed="rId3"/>
                <a:stretch>
                  <a:fillRect l="-577" t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AED271B-32A1-9FAB-0D9F-6E4F21DB4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840" y="2278533"/>
            <a:ext cx="4347367" cy="3119237"/>
          </a:xfrm>
          <a:prstGeom prst="rect">
            <a:avLst/>
          </a:prstGeom>
          <a:effectLst/>
        </p:spPr>
      </p:pic>
      <p:pic>
        <p:nvPicPr>
          <p:cNvPr id="11" name="Picture 6" descr="Custom Inductors &amp; Chokes : The Talema Group">
            <a:extLst>
              <a:ext uri="{FF2B5EF4-FFF2-40B4-BE49-F238E27FC236}">
                <a16:creationId xmlns:a16="http://schemas.microsoft.com/office/drawing/2014/main" id="{EAA87110-476F-95D4-B92D-D5C653D7D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13" y="4360051"/>
            <a:ext cx="1273669" cy="127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0FB6C-10B1-98DC-5BFF-EF4EE004AF32}"/>
                  </a:ext>
                </a:extLst>
              </p:cNvPr>
              <p:cNvSpPr txBox="1"/>
              <p:nvPr/>
            </p:nvSpPr>
            <p:spPr>
              <a:xfrm>
                <a:off x="648930" y="5895768"/>
                <a:ext cx="7806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80000"/>
                </a:pPr>
                <a:r>
                  <a:rPr lang="en-US" sz="2400" b="1">
                    <a:solidFill>
                      <a:schemeClr val="accent1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rPr>
                  <a:t>We plan to wind a toroidal inductor with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𝟒𝟖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𝝁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𝑯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.</m:t>
                    </m:r>
                  </m:oMath>
                </a14:m>
                <a:endParaRPr lang="en-US" sz="2400" b="1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0FB6C-10B1-98DC-5BFF-EF4EE004A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0" y="5895768"/>
                <a:ext cx="7806812" cy="461665"/>
              </a:xfrm>
              <a:prstGeom prst="rect">
                <a:avLst/>
              </a:prstGeom>
              <a:blipFill>
                <a:blip r:embed="rId6"/>
                <a:stretch>
                  <a:fillRect l="-117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BF212D1-D02B-8CEE-1043-593E969EEEB9}"/>
              </a:ext>
            </a:extLst>
          </p:cNvPr>
          <p:cNvSpPr txBox="1"/>
          <p:nvPr/>
        </p:nvSpPr>
        <p:spPr>
          <a:xfrm>
            <a:off x="9415014" y="6388211"/>
            <a:ext cx="3628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: </a:t>
            </a:r>
            <a:r>
              <a:rPr lang="en-US" sz="16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Texas Instruments</a:t>
            </a:r>
            <a:endParaRPr lang="en-US" sz="16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2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32278-EF98-064B-FBEA-04C650C4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/>
              <a:t>Output Capacitor Selection</a:t>
            </a:r>
          </a:p>
        </p:txBody>
      </p:sp>
      <p:sp>
        <p:nvSpPr>
          <p:cNvPr id="99" name="Rectangle 93">
            <a:extLst>
              <a:ext uri="{FF2B5EF4-FFF2-40B4-BE49-F238E27FC236}">
                <a16:creationId xmlns:a16="http://schemas.microsoft.com/office/drawing/2014/main" id="{42BF945A-4452-4881-AF25-582DE194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ontent Placeholder 10">
                <a:extLst>
                  <a:ext uri="{FF2B5EF4-FFF2-40B4-BE49-F238E27FC236}">
                    <a16:creationId xmlns:a16="http://schemas.microsoft.com/office/drawing/2014/main" id="{B1D1D02D-D0BD-9A82-4A1F-1C237E7E2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286162"/>
                <a:ext cx="5447070" cy="36586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>
                    <a:solidFill>
                      <a:schemeClr val="bg1"/>
                    </a:solidFill>
                  </a:rPr>
                  <a:t>Output capacitance is required to minimize the voltage overshoot and ripple at the output.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>
                    <a:solidFill>
                      <a:schemeClr val="bg1"/>
                    </a:solidFill>
                  </a:rPr>
                  <a:t>Should have low equivalent-series resistance (ESR).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>
                    <a:solidFill>
                      <a:schemeClr val="bg1"/>
                    </a:solidFill>
                  </a:rPr>
                  <a:t>Output ripple voltage is taken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700">
                  <a:solidFill>
                    <a:schemeClr val="bg1"/>
                  </a:solidFill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170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≈470</m:t>
                    </m:r>
                    <m:r>
                      <a:rPr lang="en-US" sz="17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7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17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Content Placeholder 10">
                <a:extLst>
                  <a:ext uri="{FF2B5EF4-FFF2-40B4-BE49-F238E27FC236}">
                    <a16:creationId xmlns:a16="http://schemas.microsoft.com/office/drawing/2014/main" id="{B1D1D02D-D0BD-9A82-4A1F-1C237E7E2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286162"/>
                <a:ext cx="5447070" cy="3658689"/>
              </a:xfrm>
              <a:blipFill>
                <a:blip r:embed="rId3"/>
                <a:stretch>
                  <a:fillRect l="-559" t="-1667" r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0FB6C-10B1-98DC-5BFF-EF4EE004AF32}"/>
                  </a:ext>
                </a:extLst>
              </p:cNvPr>
              <p:cNvSpPr txBox="1"/>
              <p:nvPr/>
            </p:nvSpPr>
            <p:spPr>
              <a:xfrm>
                <a:off x="907550" y="5786501"/>
                <a:ext cx="5188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80000"/>
                </a:pPr>
                <a:r>
                  <a:rPr lang="en-US" sz="2400" b="1">
                    <a:solidFill>
                      <a:schemeClr val="accent1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rPr>
                  <a:t>Required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𝟒𝟕𝟎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𝝁</m:t>
                    </m:r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𝑭</m:t>
                    </m:r>
                  </m:oMath>
                </a14:m>
                <a:r>
                  <a:rPr lang="en-US" sz="2400" b="1">
                    <a:solidFill>
                      <a:schemeClr val="accent1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rPr>
                  <a:t> output capacitor.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C0FB6C-10B1-98DC-5BFF-EF4EE004A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50" y="5786501"/>
                <a:ext cx="5188450" cy="461665"/>
              </a:xfrm>
              <a:prstGeom prst="rect">
                <a:avLst/>
              </a:prstGeom>
              <a:blipFill>
                <a:blip r:embed="rId4"/>
                <a:stretch>
                  <a:fillRect l="-18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BF212D1-D02B-8CEE-1043-593E969EEEB9}"/>
              </a:ext>
            </a:extLst>
          </p:cNvPr>
          <p:cNvSpPr txBox="1"/>
          <p:nvPr/>
        </p:nvSpPr>
        <p:spPr>
          <a:xfrm>
            <a:off x="9415014" y="6388211"/>
            <a:ext cx="3628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: </a:t>
            </a:r>
            <a:r>
              <a:rPr lang="en-US" sz="16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Texas Instruments</a:t>
            </a:r>
            <a:endParaRPr lang="en-US" sz="16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E668A5C0-6AE4-CF41-53AC-C3FEDE0BED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" t="4033" r="3072" b="4329"/>
          <a:stretch/>
        </p:blipFill>
        <p:spPr>
          <a:xfrm>
            <a:off x="6784258" y="2599058"/>
            <a:ext cx="4847303" cy="2506450"/>
          </a:xfrm>
          <a:prstGeom prst="rect">
            <a:avLst/>
          </a:prstGeom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1E382A-C122-966C-5A1B-B248E4A1DAB7}"/>
              </a:ext>
            </a:extLst>
          </p:cNvPr>
          <p:cNvSpPr/>
          <p:nvPr/>
        </p:nvSpPr>
        <p:spPr>
          <a:xfrm>
            <a:off x="9901084" y="3234813"/>
            <a:ext cx="865239" cy="1022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adial electrolytic capacitor Low ESR CE 220u/35VIT PAN-FM 10x12,5 RM5 | GM  electronic COM">
            <a:extLst>
              <a:ext uri="{FF2B5EF4-FFF2-40B4-BE49-F238E27FC236}">
                <a16:creationId xmlns:a16="http://schemas.microsoft.com/office/drawing/2014/main" id="{48A0DC9B-2238-8D98-3A31-8F292D0AA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39" y="5171572"/>
            <a:ext cx="1915204" cy="143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192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03F28-92DC-6EB3-5FF1-F49B618CE828}"/>
              </a:ext>
            </a:extLst>
          </p:cNvPr>
          <p:cNvSpPr txBox="1"/>
          <p:nvPr/>
        </p:nvSpPr>
        <p:spPr>
          <a:xfrm>
            <a:off x="597877" y="681868"/>
            <a:ext cx="54981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Voltage Measurement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C12DF-4C8F-0177-8466-BD018D39B8CF}"/>
              </a:ext>
            </a:extLst>
          </p:cNvPr>
          <p:cNvSpPr txBox="1"/>
          <p:nvPr/>
        </p:nvSpPr>
        <p:spPr>
          <a:xfrm>
            <a:off x="1386885" y="1553233"/>
            <a:ext cx="97653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Two voltage divider circuits are used to measure solar panel and battery voltage.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95CC1-FCF0-DB97-34C0-18436214E0B8}"/>
              </a:ext>
            </a:extLst>
          </p:cNvPr>
          <p:cNvSpPr txBox="1"/>
          <p:nvPr/>
        </p:nvSpPr>
        <p:spPr>
          <a:xfrm>
            <a:off x="1386885" y="2011769"/>
            <a:ext cx="95425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Two analog pins of the esp32 are used to read voltages.</a:t>
            </a: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3F60E48F-A7ED-B5A9-1FEB-7E16E25E8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7" r="55302" b="5435"/>
          <a:stretch/>
        </p:blipFill>
        <p:spPr>
          <a:xfrm>
            <a:off x="3616700" y="2903339"/>
            <a:ext cx="2308865" cy="2657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4C994-2CDC-7E3D-2A8C-B0F376EB14F0}"/>
              </a:ext>
            </a:extLst>
          </p:cNvPr>
          <p:cNvSpPr txBox="1"/>
          <p:nvPr/>
        </p:nvSpPr>
        <p:spPr>
          <a:xfrm>
            <a:off x="6325564" y="3528348"/>
            <a:ext cx="620595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+mn-lt"/>
                <a:cs typeface="+mn-lt"/>
              </a:rPr>
              <a:t>Vout</a:t>
            </a:r>
            <a:r>
              <a:rPr lang="en-US">
                <a:ea typeface="+mn-lt"/>
                <a:cs typeface="+mn-lt"/>
              </a:rPr>
              <a:t> = R2/(R1+R2) x Vin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Vin = (R1+R2)/R2 x </a:t>
            </a:r>
            <a:r>
              <a:rPr lang="en-US" err="1">
                <a:ea typeface="+mn-lt"/>
                <a:cs typeface="+mn-lt"/>
              </a:rPr>
              <a:t>Vout</a:t>
            </a:r>
            <a:endParaRPr lang="en-US" err="1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Solar Panel =  ADC   x 0.0049 x (R1+R2)/R2 </a:t>
            </a:r>
            <a:endParaRPr lang="en-US"/>
          </a:p>
          <a:p>
            <a:br>
              <a:rPr lang="en-US"/>
            </a:br>
            <a:endParaRPr lang="en-US"/>
          </a:p>
        </p:txBody>
      </p: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C21461DE-7202-F054-8DCA-390B382D1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52" r="6791" b="2740"/>
          <a:stretch/>
        </p:blipFill>
        <p:spPr>
          <a:xfrm>
            <a:off x="701474" y="2901809"/>
            <a:ext cx="2303509" cy="2655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FF6B65-FD7B-9282-3AD4-17EB012FAC87}"/>
              </a:ext>
            </a:extLst>
          </p:cNvPr>
          <p:cNvSpPr txBox="1"/>
          <p:nvPr/>
        </p:nvSpPr>
        <p:spPr>
          <a:xfrm>
            <a:off x="555705" y="5600338"/>
            <a:ext cx="24924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For the battery voltage measuring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E9043-7034-6ABE-52B7-081E888C1448}"/>
              </a:ext>
            </a:extLst>
          </p:cNvPr>
          <p:cNvSpPr txBox="1"/>
          <p:nvPr/>
        </p:nvSpPr>
        <p:spPr>
          <a:xfrm>
            <a:off x="3351112" y="5598529"/>
            <a:ext cx="274319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ea typeface="+mn-lt"/>
                <a:cs typeface="+mn-lt"/>
              </a:rPr>
              <a:t>For the solar panel voltage measuring</a:t>
            </a:r>
          </a:p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5A7C0-6420-E634-BEC2-F2BC10FBBC72}"/>
              </a:ext>
            </a:extLst>
          </p:cNvPr>
          <p:cNvSpPr txBox="1"/>
          <p:nvPr/>
        </p:nvSpPr>
        <p:spPr>
          <a:xfrm>
            <a:off x="6468440" y="4867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Voltage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7B545-17FF-4C74-3DFC-B90DC1E22A3B}"/>
              </a:ext>
            </a:extLst>
          </p:cNvPr>
          <p:cNvSpPr txBox="1"/>
          <p:nvPr/>
        </p:nvSpPr>
        <p:spPr>
          <a:xfrm>
            <a:off x="7836302" y="485581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236792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FDA21-6ADD-254B-89EF-0797E97B1605}"/>
              </a:ext>
            </a:extLst>
          </p:cNvPr>
          <p:cNvSpPr txBox="1"/>
          <p:nvPr/>
        </p:nvSpPr>
        <p:spPr>
          <a:xfrm>
            <a:off x="509286" y="653969"/>
            <a:ext cx="50967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Current Measurement</a:t>
            </a:r>
            <a:endParaRPr lang="en-US" b="1" err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90C808D5-556B-BF71-B136-346312846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57" y="4284290"/>
            <a:ext cx="3823503" cy="213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585BD1-38B9-99A7-8C51-066DF7E5864A}"/>
              </a:ext>
            </a:extLst>
          </p:cNvPr>
          <p:cNvSpPr txBox="1"/>
          <p:nvPr/>
        </p:nvSpPr>
        <p:spPr>
          <a:xfrm>
            <a:off x="1223058" y="1531715"/>
            <a:ext cx="7112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ASC712 (5A) current sensor is used to measure the current.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AE951-4D58-D82B-CAD1-E26541747AC3}"/>
              </a:ext>
            </a:extLst>
          </p:cNvPr>
          <p:cNvSpPr txBox="1"/>
          <p:nvPr/>
        </p:nvSpPr>
        <p:spPr>
          <a:xfrm>
            <a:off x="1666754" y="2187615"/>
            <a:ext cx="338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ASC712 current sensor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C8224-339F-FF9A-D740-5B8CDB6280FC}"/>
              </a:ext>
            </a:extLst>
          </p:cNvPr>
          <p:cNvSpPr txBox="1"/>
          <p:nvPr/>
        </p:nvSpPr>
        <p:spPr>
          <a:xfrm>
            <a:off x="5957225" y="4934793"/>
            <a:ext cx="4498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Value = (5/1024) x analog read value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788BE-5541-7960-2460-3CCFE5BDE8FF}"/>
              </a:ext>
            </a:extLst>
          </p:cNvPr>
          <p:cNvSpPr txBox="1"/>
          <p:nvPr/>
        </p:nvSpPr>
        <p:spPr>
          <a:xfrm>
            <a:off x="2569821" y="2550529"/>
            <a:ext cx="3022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/>
              <a:t>Sensitivity is 185mV/A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B87C6-1853-F61F-D064-BC4DB2062DAA}"/>
              </a:ext>
            </a:extLst>
          </p:cNvPr>
          <p:cNvSpPr txBox="1"/>
          <p:nvPr/>
        </p:nvSpPr>
        <p:spPr>
          <a:xfrm>
            <a:off x="2573438" y="2891741"/>
            <a:ext cx="8183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/>
              <a:t>The sensor can measure positive and negative currents (-5A to +5A)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9A21B-1EC2-F223-4853-EE978A482ACE}"/>
              </a:ext>
            </a:extLst>
          </p:cNvPr>
          <p:cNvSpPr txBox="1"/>
          <p:nvPr/>
        </p:nvSpPr>
        <p:spPr>
          <a:xfrm>
            <a:off x="2571629" y="3217882"/>
            <a:ext cx="31290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/>
              <a:t>The power supply is 5V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4F093-29F5-9A10-10C5-ADE5DC26B5DA}"/>
              </a:ext>
            </a:extLst>
          </p:cNvPr>
          <p:cNvSpPr txBox="1"/>
          <p:nvPr/>
        </p:nvSpPr>
        <p:spPr>
          <a:xfrm>
            <a:off x="2569821" y="358260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/>
              <a:t>Offset is 2.5V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FD89C-B88C-2097-7F74-71559FD60580}"/>
              </a:ext>
            </a:extLst>
          </p:cNvPr>
          <p:cNvSpPr txBox="1"/>
          <p:nvPr/>
        </p:nvSpPr>
        <p:spPr>
          <a:xfrm>
            <a:off x="5953607" y="5355581"/>
            <a:ext cx="4585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Current in amp = (value-2.5)/0.185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457B6-3B90-7589-981D-8E96AA7BC5DC}"/>
              </a:ext>
            </a:extLst>
          </p:cNvPr>
          <p:cNvSpPr txBox="1"/>
          <p:nvPr/>
        </p:nvSpPr>
        <p:spPr>
          <a:xfrm>
            <a:off x="8411946" y="1950297"/>
            <a:ext cx="3344020" cy="30665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Battery Charging Stages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54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A8A41FDE-DCFF-432F-BE1C-B36B647F6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77932C95-C7CC-796F-4516-791DD306A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392" y="1180231"/>
            <a:ext cx="6275584" cy="4502731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7750BE-D4E6-C87B-B03C-2E7DCFBFABD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88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6F6ED3F-93B0-F0AF-942E-A67CB80EE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4" y="1255931"/>
            <a:ext cx="6679619" cy="3078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AA5D1C-7383-A377-6CB5-CCE71FB955B9}"/>
              </a:ext>
            </a:extLst>
          </p:cNvPr>
          <p:cNvSpPr txBox="1"/>
          <p:nvPr/>
        </p:nvSpPr>
        <p:spPr>
          <a:xfrm>
            <a:off x="359363" y="321733"/>
            <a:ext cx="55654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Role of a Charge Controller?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3A0FE-78F3-9170-EB2A-9EF36F58C790}"/>
              </a:ext>
            </a:extLst>
          </p:cNvPr>
          <p:cNvSpPr txBox="1"/>
          <p:nvPr/>
        </p:nvSpPr>
        <p:spPr>
          <a:xfrm>
            <a:off x="481653" y="1258594"/>
            <a:ext cx="8199495" cy="33636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/>
              <a:t>Ensure Safety of Battery</a:t>
            </a:r>
          </a:p>
          <a:p>
            <a:pPr marL="742950" lvl="1" indent="-285750">
              <a:lnSpc>
                <a:spcPct val="150000"/>
              </a:lnSpc>
              <a:buFont typeface="Wingdings"/>
              <a:buChar char="v"/>
            </a:pPr>
            <a:r>
              <a:rPr lang="en-US"/>
              <a:t>Over Charging</a:t>
            </a:r>
          </a:p>
          <a:p>
            <a:pPr marL="742950" lvl="1" indent="-285750">
              <a:lnSpc>
                <a:spcPct val="150000"/>
              </a:lnSpc>
              <a:buFont typeface="Wingdings"/>
              <a:buChar char="v"/>
            </a:pPr>
            <a:r>
              <a:rPr lang="en-US"/>
              <a:t>Deep Discharging</a:t>
            </a:r>
          </a:p>
          <a:p>
            <a:pPr marL="742950" lvl="1" indent="-285750">
              <a:lnSpc>
                <a:spcPct val="150000"/>
              </a:lnSpc>
              <a:buFont typeface="Wingdings"/>
              <a:buChar char="v"/>
            </a:pPr>
            <a:r>
              <a:rPr lang="en-US"/>
              <a:t>Proper charging parameters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/>
              <a:t>Ensure safety of Solar Panels </a:t>
            </a:r>
          </a:p>
          <a:p>
            <a:pPr marL="742950" lvl="1" indent="-285750">
              <a:lnSpc>
                <a:spcPct val="150000"/>
              </a:lnSpc>
              <a:buFont typeface="Wingdings"/>
              <a:buChar char="v"/>
            </a:pPr>
            <a:r>
              <a:rPr lang="en-US"/>
              <a:t> Dusk/ night : Back flow protection 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/>
              <a:t>Effective power management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endParaRPr lang="en-US"/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23B1CB4C-2064-9F6F-FC6F-D5133C6D3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463310"/>
              </p:ext>
            </p:extLst>
          </p:nvPr>
        </p:nvGraphicFramePr>
        <p:xfrm>
          <a:off x="3241903" y="3860303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8576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B341-93BD-07CC-CE0B-05915EC0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DRIVING LOAD...!</a:t>
            </a:r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90D282EA-EDEF-6D49-DD63-8E2F2363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10" y="1649648"/>
            <a:ext cx="5801637" cy="4487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723CBE-F9BD-43C0-A89C-787DB5F03946}"/>
              </a:ext>
            </a:extLst>
          </p:cNvPr>
          <p:cNvSpPr txBox="1"/>
          <p:nvPr/>
        </p:nvSpPr>
        <p:spPr>
          <a:xfrm>
            <a:off x="872647" y="3283908"/>
            <a:ext cx="44864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 Requirements for Faster Switching</a:t>
            </a:r>
          </a:p>
          <a:p>
            <a:endParaRPr lang="en-US"/>
          </a:p>
          <a:p>
            <a:r>
              <a:rPr lang="en-US"/>
              <a:t>Protection : Fuse and TVS Diode</a:t>
            </a:r>
          </a:p>
        </p:txBody>
      </p:sp>
    </p:spTree>
    <p:extLst>
      <p:ext uri="{BB962C8B-B14F-4D97-AF65-F5344CB8AC3E}">
        <p14:creationId xmlns:p14="http://schemas.microsoft.com/office/powerpoint/2010/main" val="196374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C285-23BA-48B0-C2FF-50A2E7D7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185545" cy="711599"/>
          </a:xfrm>
        </p:spPr>
        <p:txBody>
          <a:bodyPr/>
          <a:lstStyle/>
          <a:p>
            <a:r>
              <a:rPr lang="en-US"/>
              <a:t>Power Supplies</a:t>
            </a:r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3D65FC7B-9895-BB1F-7607-5D7E6A2D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49" y="1665677"/>
            <a:ext cx="5718131" cy="2472372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B34939B-144D-B683-E3C5-2A295B7FB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319" y="4928426"/>
            <a:ext cx="4402898" cy="1583586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76A10D-C7A2-6A9F-850F-7E1703F41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990" y="1126436"/>
            <a:ext cx="4684734" cy="1734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00C1F-F51A-F83E-0104-34BCB664EFC6}"/>
              </a:ext>
            </a:extLst>
          </p:cNvPr>
          <p:cNvSpPr txBox="1"/>
          <p:nvPr/>
        </p:nvSpPr>
        <p:spPr>
          <a:xfrm>
            <a:off x="8659660" y="3617934"/>
            <a:ext cx="3212925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LINEAR REGULATOR </a:t>
            </a:r>
            <a:endParaRPr lang="en-US"/>
          </a:p>
          <a:p>
            <a:r>
              <a:rPr lang="en-US" err="1"/>
              <a:t>V_out</a:t>
            </a:r>
            <a:r>
              <a:rPr lang="en-US"/>
              <a:t> = </a:t>
            </a:r>
            <a:r>
              <a:rPr lang="en-US" err="1"/>
              <a:t>V_ref</a:t>
            </a:r>
            <a:r>
              <a:rPr lang="en-US"/>
              <a:t> (1+R1/R2)</a:t>
            </a:r>
          </a:p>
          <a:p>
            <a:r>
              <a:rPr lang="en-US"/>
              <a:t>V_ref = 1.25V </a:t>
            </a:r>
          </a:p>
        </p:txBody>
      </p: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9B67A9C1-F3C7-3C4E-D289-04C9D4FEB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660" y="5017801"/>
            <a:ext cx="5008322" cy="1415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02AFC2-AAE8-451E-165A-149477C6B704}"/>
              </a:ext>
            </a:extLst>
          </p:cNvPr>
          <p:cNvSpPr txBox="1"/>
          <p:nvPr/>
        </p:nvSpPr>
        <p:spPr>
          <a:xfrm>
            <a:off x="1947797" y="456782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Dc-Dc Buck Converter</a:t>
            </a:r>
          </a:p>
        </p:txBody>
      </p:sp>
    </p:spTree>
    <p:extLst>
      <p:ext uri="{BB962C8B-B14F-4D97-AF65-F5344CB8AC3E}">
        <p14:creationId xmlns:p14="http://schemas.microsoft.com/office/powerpoint/2010/main" val="1267612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A picture containing floor, night, blur&#10;&#10;Description automatically generated">
            <a:extLst>
              <a:ext uri="{FF2B5EF4-FFF2-40B4-BE49-F238E27FC236}">
                <a16:creationId xmlns:a16="http://schemas.microsoft.com/office/drawing/2014/main" id="{14DC5693-2197-F08C-18C6-3A104520DE0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648" b="30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E3871-9F9A-4629-F7FD-0A9D76C44EAB}"/>
              </a:ext>
            </a:extLst>
          </p:cNvPr>
          <p:cNvSpPr txBox="1"/>
          <p:nvPr/>
        </p:nvSpPr>
        <p:spPr>
          <a:xfrm>
            <a:off x="3273468" y="3210838"/>
            <a:ext cx="53423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i="1">
                <a:latin typeface="Franklin Gothic"/>
                <a:ea typeface="+mn-lt"/>
                <a:cs typeface="+mn-lt"/>
              </a:rPr>
              <a:t>SAFE OPERATION....!</a:t>
            </a:r>
          </a:p>
        </p:txBody>
      </p:sp>
    </p:spTree>
    <p:extLst>
      <p:ext uri="{BB962C8B-B14F-4D97-AF65-F5344CB8AC3E}">
        <p14:creationId xmlns:p14="http://schemas.microsoft.com/office/powerpoint/2010/main" val="3268015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D8B113-4376-D1EC-54E7-8C94230836CD}"/>
              </a:ext>
            </a:extLst>
          </p:cNvPr>
          <p:cNvSpPr/>
          <p:nvPr/>
        </p:nvSpPr>
        <p:spPr>
          <a:xfrm>
            <a:off x="2086" y="-3132"/>
            <a:ext cx="7912271" cy="24321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DC2FD-C210-C292-959B-39C2AD00DF06}"/>
              </a:ext>
            </a:extLst>
          </p:cNvPr>
          <p:cNvSpPr txBox="1"/>
          <p:nvPr/>
        </p:nvSpPr>
        <p:spPr>
          <a:xfrm>
            <a:off x="2769166" y="357905"/>
            <a:ext cx="3964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BODY DIODE CURRENT LEAKAGE</a:t>
            </a:r>
          </a:p>
        </p:txBody>
      </p: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E30C62D8-661D-2075-2C3A-F389F16A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" y="235561"/>
            <a:ext cx="2743200" cy="2086276"/>
          </a:xfrm>
          <a:prstGeom prst="rect">
            <a:avLst/>
          </a:prstGeom>
        </p:spPr>
      </p:pic>
      <p:graphicFrame>
        <p:nvGraphicFramePr>
          <p:cNvPr id="25" name="Diagram 25">
            <a:extLst>
              <a:ext uri="{FF2B5EF4-FFF2-40B4-BE49-F238E27FC236}">
                <a16:creationId xmlns:a16="http://schemas.microsoft.com/office/drawing/2014/main" id="{A94013BD-214B-1468-70AC-AA1D6D259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32940"/>
              </p:ext>
            </p:extLst>
          </p:nvPr>
        </p:nvGraphicFramePr>
        <p:xfrm>
          <a:off x="668055" y="2842363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6" name="Picture 206" descr="Diagram, schematic&#10;&#10;Description automatically generated">
            <a:extLst>
              <a:ext uri="{FF2B5EF4-FFF2-40B4-BE49-F238E27FC236}">
                <a16:creationId xmlns:a16="http://schemas.microsoft.com/office/drawing/2014/main" id="{ECDEF0E5-8F12-BD74-BEAD-EBCE58C3D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1743" y="3654734"/>
            <a:ext cx="5895583" cy="2231188"/>
          </a:xfrm>
          <a:prstGeom prst="rect">
            <a:avLst/>
          </a:prstGeom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87B331ED-CF14-F0B8-25CD-963A9076E70B}"/>
              </a:ext>
            </a:extLst>
          </p:cNvPr>
          <p:cNvSpPr txBox="1"/>
          <p:nvPr/>
        </p:nvSpPr>
        <p:spPr>
          <a:xfrm>
            <a:off x="6228176" y="5935902"/>
            <a:ext cx="55198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REVERSE BLOCKING MOSFET CONFIGURATION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4F6A7A69-2EC6-E7FA-8F33-F166DFC4ECAD}"/>
              </a:ext>
            </a:extLst>
          </p:cNvPr>
          <p:cNvSpPr txBox="1"/>
          <p:nvPr/>
        </p:nvSpPr>
        <p:spPr>
          <a:xfrm>
            <a:off x="3910208" y="1394564"/>
            <a:ext cx="36513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NEED FOR A BETTER DESIGN</a:t>
            </a:r>
            <a:r>
              <a:rPr lang="en-US"/>
              <a:t> ? </a:t>
            </a:r>
          </a:p>
        </p:txBody>
      </p:sp>
    </p:spTree>
    <p:extLst>
      <p:ext uri="{BB962C8B-B14F-4D97-AF65-F5344CB8AC3E}">
        <p14:creationId xmlns:p14="http://schemas.microsoft.com/office/powerpoint/2010/main" val="523222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30D1-C746-1F5E-FF5E-62CD6CE7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8EE3-7EE8-217C-5327-C8152318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16" y="1718891"/>
            <a:ext cx="8946541" cy="2587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/>
              <a:t>LIGHTENING OVER VOLTAGE SURGE : TVS DIODE</a:t>
            </a:r>
          </a:p>
          <a:p>
            <a:pPr>
              <a:buClr>
                <a:srgbClr val="EF53A5"/>
              </a:buClr>
              <a:buFont typeface="Wingdings" charset="2"/>
              <a:buChar char="v"/>
            </a:pPr>
            <a:r>
              <a:rPr lang="en-US"/>
              <a:t>AUTO LOAD DISCONNECTION : DEEP DISCHRAGING </a:t>
            </a:r>
          </a:p>
          <a:p>
            <a:pPr>
              <a:buClr>
                <a:srgbClr val="EF53A5"/>
              </a:buClr>
              <a:buFont typeface="Wingdings" charset="2"/>
              <a:buChar char="v"/>
            </a:pPr>
            <a:r>
              <a:rPr lang="en-US"/>
              <a:t>ENSURING PROPER CHARGING PARAMETERS</a:t>
            </a:r>
          </a:p>
          <a:p>
            <a:pPr lvl="1">
              <a:buClr>
                <a:srgbClr val="EF53A5"/>
              </a:buClr>
              <a:buFont typeface="Wingdings" charset="2"/>
              <a:buChar char="q"/>
            </a:pPr>
            <a:r>
              <a:rPr lang="en-US"/>
              <a:t>SWITCHING TO CONSTANT VOLTAGE STAGE</a:t>
            </a:r>
          </a:p>
          <a:p>
            <a:pPr lvl="1">
              <a:buClr>
                <a:srgbClr val="EF53A5"/>
              </a:buClr>
              <a:buFont typeface="Wingdings" charset="2"/>
              <a:buChar char="q"/>
            </a:pPr>
            <a:r>
              <a:rPr lang="en-US"/>
              <a:t>BATTERY TEMPERATURE</a:t>
            </a:r>
          </a:p>
          <a:p>
            <a:pPr>
              <a:buClr>
                <a:srgbClr val="EF53A5"/>
              </a:buClr>
              <a:buFont typeface="Wingdings" charset="2"/>
              <a:buChar char="v"/>
            </a:pPr>
            <a:r>
              <a:rPr lang="en-US"/>
              <a:t>PROTECTION AGAINST FAILURES</a:t>
            </a:r>
          </a:p>
          <a:p>
            <a:pPr lvl="1">
              <a:buClr>
                <a:srgbClr val="EF53A5"/>
              </a:buClr>
              <a:buFont typeface="Wingdings" charset="2"/>
              <a:buChar char="v"/>
            </a:pPr>
            <a:endParaRPr lang="en-US"/>
          </a:p>
          <a:p>
            <a:pPr>
              <a:buClr>
                <a:srgbClr val="EF53A5"/>
              </a:buClr>
              <a:buFont typeface="Wingdings" charset="2"/>
              <a:buChar char="v"/>
            </a:pPr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6FD01FC-AF4D-4161-2C4C-2A6543746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953" y="120354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64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3FB7-6A47-9782-37EF-A9B61644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PLACES WHERE WE EXPECT PROBLMS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27772-6936-A98E-A57F-BBFD5B4D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44239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/>
              <a:t>DUTY CYCLE OF PWN SIGNAL  : LOWER SIDE MOSFET</a:t>
            </a:r>
          </a:p>
          <a:p>
            <a:pPr>
              <a:buClr>
                <a:srgbClr val="EF53A5"/>
              </a:buClr>
            </a:pPr>
            <a:endParaRPr lang="en-US"/>
          </a:p>
          <a:p>
            <a:pPr marL="0" indent="0">
              <a:buClr>
                <a:srgbClr val="EF53A5"/>
              </a:buClr>
              <a:buNone/>
            </a:pPr>
            <a:endParaRPr lang="en-US"/>
          </a:p>
          <a:p>
            <a:pPr>
              <a:buClr>
                <a:srgbClr val="EF53A5"/>
              </a:buClr>
              <a:buFont typeface="Wingdings" charset="2"/>
              <a:buChar char="q"/>
            </a:pPr>
            <a:r>
              <a:rPr lang="en-US"/>
              <a:t>NON-LINEAR RESPONSE OF ADC (ESP32)</a:t>
            </a:r>
          </a:p>
          <a:p>
            <a:pPr marL="457200" lvl="1" indent="0">
              <a:buClr>
                <a:srgbClr val="EF53A5"/>
              </a:buClr>
              <a:buNone/>
            </a:pPr>
            <a:r>
              <a:rPr lang="en-US"/>
              <a:t>External Precision ADC : AD1015 (12-bit resolution with 3800sps speed)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               </a:t>
            </a:r>
            <a:r>
              <a:rPr lang="en-US" sz="1400"/>
              <a:t>                                HIGHER -&gt; Finer Voltage and Current Steps , Power Handling</a:t>
            </a:r>
          </a:p>
          <a:p>
            <a:pPr>
              <a:buFont typeface="Wingdings" charset="2"/>
              <a:buChar char="q"/>
            </a:pPr>
            <a:r>
              <a:rPr lang="en-US"/>
              <a:t>PWM FREQUENCY SELECTION : </a:t>
            </a:r>
          </a:p>
          <a:p>
            <a:pPr marL="0" indent="0">
              <a:buNone/>
            </a:pPr>
            <a:r>
              <a:rPr lang="en-US"/>
              <a:t>                                          </a:t>
            </a:r>
            <a:r>
              <a:rPr lang="en-US" sz="1400"/>
              <a:t>LOWER -&gt; Switching losses are low</a:t>
            </a:r>
          </a:p>
          <a:p>
            <a:pPr marL="0" indent="0">
              <a:buClr>
                <a:srgbClr val="B31166">
                  <a:lumMod val="60000"/>
                  <a:lumOff val="40000"/>
                </a:srgbClr>
              </a:buClr>
              <a:buNone/>
            </a:pPr>
            <a:endParaRPr lang="en-US" b="1" i="1"/>
          </a:p>
          <a:p>
            <a:pPr>
              <a:buClr>
                <a:srgbClr val="EF53A5"/>
              </a:buClr>
            </a:pPr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AB90902-622D-DC18-CB5A-174C5B4F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636" y="1314646"/>
            <a:ext cx="1178099" cy="18592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15287-B8BB-F8D8-2414-1D1BF7575212}"/>
              </a:ext>
            </a:extLst>
          </p:cNvPr>
          <p:cNvSpPr txBox="1"/>
          <p:nvPr/>
        </p:nvSpPr>
        <p:spPr>
          <a:xfrm>
            <a:off x="8880483" y="5201410"/>
            <a:ext cx="342994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ESP32 : 16 PWM PINS</a:t>
            </a:r>
          </a:p>
          <a:p>
            <a:r>
              <a:rPr lang="en-US" sz="1600"/>
              <a:t> 16 bit resolution : 1.22kHz</a:t>
            </a:r>
            <a:endParaRPr lang="en-US"/>
          </a:p>
          <a:p>
            <a:r>
              <a:rPr lang="en-US" sz="1600"/>
              <a:t> 12 bit resolution : 19.5kHz</a:t>
            </a:r>
          </a:p>
          <a:p>
            <a:r>
              <a:rPr lang="en-US" sz="1600"/>
              <a:t> </a:t>
            </a:r>
            <a:r>
              <a:rPr lang="en-US" sz="1600" b="1"/>
              <a:t>11 bit resolution : 39.06kHz</a:t>
            </a:r>
          </a:p>
          <a:p>
            <a:r>
              <a:rPr lang="en-US" sz="1600"/>
              <a:t> 10 bit resolution : 78.12kHz</a:t>
            </a:r>
          </a:p>
        </p:txBody>
      </p:sp>
    </p:spTree>
    <p:extLst>
      <p:ext uri="{BB962C8B-B14F-4D97-AF65-F5344CB8AC3E}">
        <p14:creationId xmlns:p14="http://schemas.microsoft.com/office/powerpoint/2010/main" val="980346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Right 16">
            <a:extLst>
              <a:ext uri="{FF2B5EF4-FFF2-40B4-BE49-F238E27FC236}">
                <a16:creationId xmlns:a16="http://schemas.microsoft.com/office/drawing/2014/main" id="{C3953E9D-1333-5C54-EE79-565934DB1FF9}"/>
              </a:ext>
            </a:extLst>
          </p:cNvPr>
          <p:cNvSpPr/>
          <p:nvPr/>
        </p:nvSpPr>
        <p:spPr>
          <a:xfrm>
            <a:off x="2434187" y="5003610"/>
            <a:ext cx="4331917" cy="104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68137-F467-79E7-9B81-C1617DB7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57955" cy="1400530"/>
          </a:xfrm>
        </p:spPr>
        <p:txBody>
          <a:bodyPr/>
          <a:lstStyle/>
          <a:p>
            <a:r>
              <a:rPr lang="en-US"/>
              <a:t>Trying to do better...! </a:t>
            </a:r>
            <a:br>
              <a:rPr lang="en-US"/>
            </a:b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DA596CF-1B18-A220-5847-E5C2643A1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4" y="1532493"/>
            <a:ext cx="2701446" cy="2049807"/>
          </a:xfrm>
          <a:prstGeom prst="rect">
            <a:avLst/>
          </a:prstGeom>
        </p:spPr>
      </p:pic>
      <p:pic>
        <p:nvPicPr>
          <p:cNvPr id="6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C096D8FA-47A2-43D4-4D4C-519845CF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49" y="1532730"/>
            <a:ext cx="2743200" cy="1997141"/>
          </a:xfrm>
          <a:prstGeom prst="rect">
            <a:avLst/>
          </a:prstGeom>
        </p:spPr>
      </p:pic>
      <p:pic>
        <p:nvPicPr>
          <p:cNvPr id="7" name="Picture 7" descr="Chart, diagram&#10;&#10;Description automatically generated">
            <a:extLst>
              <a:ext uri="{FF2B5EF4-FFF2-40B4-BE49-F238E27FC236}">
                <a16:creationId xmlns:a16="http://schemas.microsoft.com/office/drawing/2014/main" id="{8142764A-1D1E-F814-8E94-30E45600C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593" y="3147187"/>
            <a:ext cx="4110625" cy="30583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28F33A-8C97-3B07-35F4-DCAD2A9F3E94}"/>
              </a:ext>
            </a:extLst>
          </p:cNvPr>
          <p:cNvSpPr txBox="1"/>
          <p:nvPr/>
        </p:nvSpPr>
        <p:spPr>
          <a:xfrm>
            <a:off x="841332" y="3774508"/>
            <a:ext cx="18663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LARGER STEP : </a:t>
            </a:r>
          </a:p>
          <a:p>
            <a:r>
              <a:rPr lang="en-US" b="1" i="1"/>
              <a:t>   OSCILLATION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EEE98-0F2D-0C65-DEE8-D0437DC08CD3}"/>
              </a:ext>
            </a:extLst>
          </p:cNvPr>
          <p:cNvSpPr txBox="1"/>
          <p:nvPr/>
        </p:nvSpPr>
        <p:spPr>
          <a:xfrm>
            <a:off x="3576181" y="3774508"/>
            <a:ext cx="41106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SMALLER STEP : </a:t>
            </a:r>
            <a:endParaRPr lang="en-US"/>
          </a:p>
          <a:p>
            <a:r>
              <a:rPr lang="en-US" b="1" i="1"/>
              <a:t>   FASTER CHANGING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ADD461-6371-00F9-2D15-55BF5421194C}"/>
              </a:ext>
            </a:extLst>
          </p:cNvPr>
          <p:cNvSpPr txBox="1"/>
          <p:nvPr/>
        </p:nvSpPr>
        <p:spPr>
          <a:xfrm>
            <a:off x="3043824" y="5340262"/>
            <a:ext cx="34321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ADAPTIVE STEP SIZE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AA9F8C-21F5-A278-8493-CBBB4375D3FA}"/>
              </a:ext>
            </a:extLst>
          </p:cNvPr>
          <p:cNvCxnSpPr/>
          <p:nvPr/>
        </p:nvCxnSpPr>
        <p:spPr>
          <a:xfrm>
            <a:off x="5638800" y="29718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B623DD-9E5D-5F0B-1A4C-67310E80D908}"/>
              </a:ext>
            </a:extLst>
          </p:cNvPr>
          <p:cNvCxnSpPr/>
          <p:nvPr/>
        </p:nvCxnSpPr>
        <p:spPr>
          <a:xfrm>
            <a:off x="5781675" y="311467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659588-6435-4389-7CF1-3FD8B731813F}"/>
              </a:ext>
            </a:extLst>
          </p:cNvPr>
          <p:cNvCxnSpPr/>
          <p:nvPr/>
        </p:nvCxnSpPr>
        <p:spPr>
          <a:xfrm>
            <a:off x="5924550" y="325755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16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4616D2D-EBE1-A4B9-0FF0-896A5FB5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16" y="269108"/>
            <a:ext cx="3974926" cy="2175756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27304BC1-AEA4-94B7-DBD1-B8A597326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906" y="1183782"/>
            <a:ext cx="2461365" cy="2361011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B80B382-F2F9-5DEF-F5EA-1C51F865C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54" y="4299153"/>
            <a:ext cx="11031254" cy="2163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5BAC2-3E9D-02B5-E8C9-73D3AA37EBFC}"/>
              </a:ext>
            </a:extLst>
          </p:cNvPr>
          <p:cNvSpPr txBox="1"/>
          <p:nvPr/>
        </p:nvSpPr>
        <p:spPr>
          <a:xfrm>
            <a:off x="3691002" y="3691003"/>
            <a:ext cx="45490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/>
              <a:t>SOLUTION : 5-STATE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F5641-B874-1DF0-0512-B5CB503CF2ED}"/>
              </a:ext>
            </a:extLst>
          </p:cNvPr>
          <p:cNvSpPr txBox="1"/>
          <p:nvPr/>
        </p:nvSpPr>
        <p:spPr>
          <a:xfrm>
            <a:off x="1352811" y="2480152"/>
            <a:ext cx="34321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PARTIAL SHADING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182E5-A7D8-42C9-2904-110EE1C63A6B}"/>
              </a:ext>
            </a:extLst>
          </p:cNvPr>
          <p:cNvSpPr txBox="1"/>
          <p:nvPr/>
        </p:nvSpPr>
        <p:spPr>
          <a:xfrm>
            <a:off x="9505166" y="3555301"/>
            <a:ext cx="34321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BURST CHARGING</a:t>
            </a:r>
          </a:p>
        </p:txBody>
      </p:sp>
    </p:spTree>
    <p:extLst>
      <p:ext uri="{BB962C8B-B14F-4D97-AF65-F5344CB8AC3E}">
        <p14:creationId xmlns:p14="http://schemas.microsoft.com/office/powerpoint/2010/main" val="1100975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70518F-A66C-02EA-E72A-7A86D50F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033" y="1266958"/>
            <a:ext cx="62486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700"/>
              <a:t>EXCITED TO EXPERIMENT...!</a:t>
            </a:r>
          </a:p>
        </p:txBody>
      </p:sp>
    </p:spTree>
    <p:extLst>
      <p:ext uri="{BB962C8B-B14F-4D97-AF65-F5344CB8AC3E}">
        <p14:creationId xmlns:p14="http://schemas.microsoft.com/office/powerpoint/2010/main" val="49615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85BD-5BA5-4A4F-886E-6031D8A9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MPPT?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8A9411-F6A6-4D9E-910A-FFA843D22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76" y="742575"/>
            <a:ext cx="4247824" cy="34797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9183090F-56D9-4D17-A4BF-77AAC83BBFA7}"/>
              </a:ext>
            </a:extLst>
          </p:cNvPr>
          <p:cNvSpPr/>
          <p:nvPr/>
        </p:nvSpPr>
        <p:spPr>
          <a:xfrm rot="19800000" flipH="1">
            <a:off x="2629962" y="1084434"/>
            <a:ext cx="4286245" cy="1041222"/>
          </a:xfrm>
          <a:prstGeom prst="curvedDownArrow">
            <a:avLst>
              <a:gd name="adj1" fmla="val 18728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93AB6-02FE-478B-A225-26416440121D}"/>
              </a:ext>
            </a:extLst>
          </p:cNvPr>
          <p:cNvSpPr txBox="1"/>
          <p:nvPr/>
        </p:nvSpPr>
        <p:spPr>
          <a:xfrm>
            <a:off x="4064894" y="1442175"/>
            <a:ext cx="286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due to environmental fluctuations</a:t>
            </a:r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7756986-9CA3-471E-BD07-0A7B4C7C3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2" y="3536718"/>
            <a:ext cx="2422656" cy="2736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55CD38C6-CDD5-4B28-AC4E-B81896792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59" y="3074096"/>
            <a:ext cx="3820955" cy="21396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79E619FF-22EF-426E-BA40-F4AA09692B53}"/>
              </a:ext>
            </a:extLst>
          </p:cNvPr>
          <p:cNvSpPr/>
          <p:nvPr/>
        </p:nvSpPr>
        <p:spPr>
          <a:xfrm>
            <a:off x="6386286" y="5391150"/>
            <a:ext cx="2380343" cy="55679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F4B2F-1BCF-46E0-97E1-F0928D9274A8}"/>
              </a:ext>
            </a:extLst>
          </p:cNvPr>
          <p:cNvSpPr txBox="1"/>
          <p:nvPr/>
        </p:nvSpPr>
        <p:spPr>
          <a:xfrm>
            <a:off x="8636001" y="4339770"/>
            <a:ext cx="271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MPPT Algorithm must constantly tracking the Maximum power point. It increases the efficiency by 30%</a:t>
            </a:r>
          </a:p>
        </p:txBody>
      </p:sp>
    </p:spTree>
    <p:extLst>
      <p:ext uri="{BB962C8B-B14F-4D97-AF65-F5344CB8AC3E}">
        <p14:creationId xmlns:p14="http://schemas.microsoft.com/office/powerpoint/2010/main" val="63538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1CDB-BCAC-4176-AE2E-4BE8009E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MPPT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AE4FD-AACD-44FA-9ADB-2745D1C4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825625"/>
            <a:ext cx="11563643" cy="4351338"/>
          </a:xfrm>
        </p:spPr>
        <p:txBody>
          <a:bodyPr/>
          <a:lstStyle/>
          <a:p>
            <a:r>
              <a:rPr lang="en-US"/>
              <a:t>Several methods exists.</a:t>
            </a:r>
          </a:p>
          <a:p>
            <a:pPr lvl="1"/>
            <a:r>
              <a:rPr lang="en-US"/>
              <a:t>Perturb and Observe method</a:t>
            </a:r>
          </a:p>
          <a:p>
            <a:pPr lvl="1"/>
            <a:r>
              <a:rPr lang="en-US"/>
              <a:t>Incremental conductance method</a:t>
            </a:r>
          </a:p>
          <a:p>
            <a:pPr lvl="1"/>
            <a:r>
              <a:rPr lang="en-US"/>
              <a:t>Constant voltage method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DB03F-F656-440C-9D24-2684AE88F6E0}"/>
              </a:ext>
            </a:extLst>
          </p:cNvPr>
          <p:cNvSpPr txBox="1"/>
          <p:nvPr/>
        </p:nvSpPr>
        <p:spPr>
          <a:xfrm>
            <a:off x="617806" y="3882683"/>
            <a:ext cx="5937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Perturb and Observe method(Our Project uses this method)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Easy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constantly checking the voltage (or current in some systems) and continuing to increase the voltage as long as the power continues to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Times New Roman" panose="02020603050405020304" pitchFamily="18" charset="0"/>
              </a:rPr>
              <a:t>Disadvantage is the system oscillates around the power point</a:t>
            </a: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187F33-C832-4F19-95DF-CF08469B60E3}"/>
              </a:ext>
            </a:extLst>
          </p:cNvPr>
          <p:cNvCxnSpPr>
            <a:cxnSpLocks/>
          </p:cNvCxnSpPr>
          <p:nvPr/>
        </p:nvCxnSpPr>
        <p:spPr>
          <a:xfrm>
            <a:off x="617806" y="3742006"/>
            <a:ext cx="5825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5A51DC-7DD8-4E58-86B8-A07F7A1C0FBD}"/>
              </a:ext>
            </a:extLst>
          </p:cNvPr>
          <p:cNvCxnSpPr>
            <a:cxnSpLocks/>
          </p:cNvCxnSpPr>
          <p:nvPr/>
        </p:nvCxnSpPr>
        <p:spPr>
          <a:xfrm>
            <a:off x="617806" y="3742006"/>
            <a:ext cx="0" cy="2172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996FA1-8588-40BC-893B-26EC73EC6041}"/>
              </a:ext>
            </a:extLst>
          </p:cNvPr>
          <p:cNvCxnSpPr>
            <a:cxnSpLocks/>
          </p:cNvCxnSpPr>
          <p:nvPr/>
        </p:nvCxnSpPr>
        <p:spPr>
          <a:xfrm>
            <a:off x="6395966" y="3742006"/>
            <a:ext cx="56444" cy="216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369018-EABB-418B-98F7-5A49F2EEAED9}"/>
              </a:ext>
            </a:extLst>
          </p:cNvPr>
          <p:cNvCxnSpPr>
            <a:cxnSpLocks/>
          </p:cNvCxnSpPr>
          <p:nvPr/>
        </p:nvCxnSpPr>
        <p:spPr>
          <a:xfrm flipH="1">
            <a:off x="617805" y="5914008"/>
            <a:ext cx="5825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8D8227-183D-4432-AF37-F410FB86E814}"/>
              </a:ext>
            </a:extLst>
          </p:cNvPr>
          <p:cNvSpPr txBox="1"/>
          <p:nvPr/>
        </p:nvSpPr>
        <p:spPr>
          <a:xfrm>
            <a:off x="7603586" y="3840700"/>
            <a:ext cx="3729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Incremental Conductance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Implementation is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Accuracy is higher than P &amp; O method</a:t>
            </a:r>
          </a:p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9E2A2-BE8B-4353-813E-7616BDFA9CBC}"/>
              </a:ext>
            </a:extLst>
          </p:cNvPr>
          <p:cNvCxnSpPr>
            <a:cxnSpLocks/>
          </p:cNvCxnSpPr>
          <p:nvPr/>
        </p:nvCxnSpPr>
        <p:spPr>
          <a:xfrm>
            <a:off x="7385538" y="3742006"/>
            <a:ext cx="3947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5F20F4-0672-4446-8320-6490C9426418}"/>
              </a:ext>
            </a:extLst>
          </p:cNvPr>
          <p:cNvCxnSpPr>
            <a:cxnSpLocks/>
          </p:cNvCxnSpPr>
          <p:nvPr/>
        </p:nvCxnSpPr>
        <p:spPr>
          <a:xfrm flipH="1">
            <a:off x="7385538" y="3742006"/>
            <a:ext cx="14068" cy="203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734520-B438-4AEA-A52F-F774D5D6B7DB}"/>
              </a:ext>
            </a:extLst>
          </p:cNvPr>
          <p:cNvCxnSpPr>
            <a:cxnSpLocks/>
          </p:cNvCxnSpPr>
          <p:nvPr/>
        </p:nvCxnSpPr>
        <p:spPr>
          <a:xfrm>
            <a:off x="7399605" y="5773330"/>
            <a:ext cx="3954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89FC2-DD18-4FA6-816F-F37CF2676F30}"/>
              </a:ext>
            </a:extLst>
          </p:cNvPr>
          <p:cNvCxnSpPr>
            <a:cxnSpLocks/>
          </p:cNvCxnSpPr>
          <p:nvPr/>
        </p:nvCxnSpPr>
        <p:spPr>
          <a:xfrm>
            <a:off x="11332697" y="3742005"/>
            <a:ext cx="21103" cy="203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3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14A2-BED1-BB10-35DE-F18064A9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944648" cy="940455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MPPT ALGORITHM(P &amp; O Method)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4932-6E89-5B99-5544-D0B8DA689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39" y="1405937"/>
            <a:ext cx="11850766" cy="52450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j-lt"/>
                <a:cs typeface="+mj-lt"/>
              </a:rPr>
              <a:t>•Simplest method of MPPT</a:t>
            </a:r>
            <a:endParaRPr lang="en-GB"/>
          </a:p>
          <a:p>
            <a:pPr>
              <a:buClr>
                <a:srgbClr val="EF53A5"/>
              </a:buClr>
            </a:pPr>
            <a:r>
              <a:rPr lang="en-GB">
                <a:ea typeface="+mj-lt"/>
                <a:cs typeface="+mj-lt"/>
              </a:rPr>
              <a:t>•Hill climbing method on two-point power comparison method</a:t>
            </a:r>
            <a:endParaRPr lang="en-GB"/>
          </a:p>
          <a:p>
            <a:pPr>
              <a:buClr>
                <a:srgbClr val="EF53A5"/>
              </a:buClr>
            </a:pPr>
            <a:endParaRPr lang="en-GB"/>
          </a:p>
          <a:p>
            <a:pPr marL="0" indent="0">
              <a:buClr>
                <a:srgbClr val="EF53A5"/>
              </a:buClr>
              <a:buNone/>
            </a:pPr>
            <a:r>
              <a:rPr lang="en-GB" sz="2400">
                <a:ea typeface="+mj-lt"/>
                <a:cs typeface="+mj-lt"/>
              </a:rPr>
              <a:t>Concept</a:t>
            </a:r>
            <a:endParaRPr lang="en-GB" sz="2400"/>
          </a:p>
          <a:p>
            <a:pPr marL="0" indent="0">
              <a:buClr>
                <a:srgbClr val="EF53A5"/>
              </a:buClr>
              <a:buNone/>
            </a:pPr>
            <a:endParaRPr lang="en-GB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FB216F9-EBF5-DB0B-0EC4-D7B0960B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429000"/>
            <a:ext cx="5086709" cy="3351524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5341AEB-EDC9-79F0-BD4B-0CD74561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948" y="2264371"/>
            <a:ext cx="3922142" cy="43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0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A4DC-937D-A516-7C71-FD73DBF2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73" y="251435"/>
            <a:ext cx="3093063" cy="782304"/>
          </a:xfrm>
        </p:spPr>
        <p:txBody>
          <a:bodyPr/>
          <a:lstStyle/>
          <a:p>
            <a:r>
              <a:rPr lang="en-GB"/>
              <a:t>Flow Chart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3C0D8A8-D17A-1A91-F91C-6CF019EA8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26" y="1154956"/>
            <a:ext cx="4651255" cy="5344423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82F0E32-88BB-2682-EA55-630831B80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306" y="251131"/>
            <a:ext cx="6136255" cy="63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9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2653A-00F8-40F8-9BAA-AFDE65366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85582E-5C24-4E50-94D0-EBDFCAF82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D2CF7175-D926-4ED8-BF71-C9046B886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Freeform 5">
            <a:extLst>
              <a:ext uri="{FF2B5EF4-FFF2-40B4-BE49-F238E27FC236}">
                <a16:creationId xmlns:a16="http://schemas.microsoft.com/office/drawing/2014/main" id="{CE21D3E3-E417-4B15-9ACE-327E9B12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63FF9-6741-D034-8D4C-2DE56A50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84" y="4852663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Functional Block Diagram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F6D58AD-71FA-DD17-750A-F74992479F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605" y="808477"/>
            <a:ext cx="10363199" cy="31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8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23F3-EA07-BB65-FCC9-9E8BA209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3123"/>
          </a:xfrm>
        </p:spPr>
        <p:txBody>
          <a:bodyPr/>
          <a:lstStyle/>
          <a:p>
            <a:r>
              <a:rPr lang="en-US"/>
              <a:t>Specifications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D623C-96B5-78BA-EDCC-6678ABA65B6D}"/>
              </a:ext>
            </a:extLst>
          </p:cNvPr>
          <p:cNvSpPr txBox="1"/>
          <p:nvPr/>
        </p:nvSpPr>
        <p:spPr>
          <a:xfrm>
            <a:off x="479694" y="1557730"/>
            <a:ext cx="10857719" cy="3900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sz="2400"/>
              <a:t>40V, 30A Input(Solar, Wind Turbines, PSU)</a:t>
            </a:r>
            <a:endParaRPr lang="en-US"/>
          </a:p>
          <a:p>
            <a:pPr marL="914400" lvl="1" indent="-457200">
              <a:lnSpc>
                <a:spcPct val="150000"/>
              </a:lnSpc>
              <a:buFont typeface="Wingdings"/>
              <a:buChar char="v"/>
            </a:pPr>
            <a:r>
              <a:rPr lang="en-US" sz="2400">
                <a:ea typeface="+mn-lt"/>
                <a:cs typeface="+mn-lt"/>
              </a:rPr>
              <a:t>12V OUTPUT/ BATTERY - 420W @35A</a:t>
            </a:r>
          </a:p>
          <a:p>
            <a:pPr marL="914400" lvl="1" indent="-457200">
              <a:lnSpc>
                <a:spcPct val="150000"/>
              </a:lnSpc>
              <a:buFont typeface="Wingdings"/>
              <a:buChar char="v"/>
            </a:pPr>
            <a:r>
              <a:rPr lang="en-US" sz="2400">
                <a:ea typeface="+mn-lt"/>
                <a:cs typeface="+mn-lt"/>
              </a:rPr>
              <a:t>24V OUTPUT/ BATTERY - 840W @35A</a:t>
            </a:r>
          </a:p>
          <a:p>
            <a:pPr marL="457200" indent="-457200">
              <a:lnSpc>
                <a:spcPct val="150000"/>
              </a:lnSpc>
              <a:buFont typeface="Wingdings"/>
              <a:buChar char="q"/>
            </a:pPr>
            <a:r>
              <a:rPr lang="en-US" sz="2400">
                <a:ea typeface="+mn-lt"/>
                <a:cs typeface="+mn-lt"/>
              </a:rPr>
              <a:t>Wi-Fi &amp; Bluetooth</a:t>
            </a:r>
          </a:p>
          <a:p>
            <a:pPr marL="457200" indent="-457200">
              <a:lnSpc>
                <a:spcPct val="150000"/>
              </a:lnSpc>
              <a:buFont typeface="Wingdings"/>
              <a:buChar char="q"/>
            </a:pPr>
            <a:r>
              <a:rPr lang="en-US" sz="2400">
                <a:ea typeface="+mn-lt"/>
                <a:cs typeface="+mn-lt"/>
              </a:rPr>
              <a:t>98% Peak conversion efficiency</a:t>
            </a:r>
          </a:p>
          <a:p>
            <a:pPr marL="457200" indent="-457200">
              <a:lnSpc>
                <a:spcPct val="150000"/>
              </a:lnSpc>
              <a:buFont typeface="Wingdings"/>
              <a:buChar char="q"/>
            </a:pPr>
            <a:r>
              <a:rPr lang="en-US" sz="2400">
                <a:ea typeface="+mn-lt"/>
                <a:cs typeface="+mn-lt"/>
              </a:rPr>
              <a:t>Battery &amp; Input Disconnect Recovery Protocol</a:t>
            </a:r>
          </a:p>
          <a:p>
            <a:pPr marL="457200" indent="-457200">
              <a:lnSpc>
                <a:spcPct val="150000"/>
              </a:lnSpc>
              <a:buFont typeface="Wingdings"/>
              <a:buChar char="q"/>
            </a:pPr>
            <a:r>
              <a:rPr lang="en-US" sz="2400">
                <a:ea typeface="+mn-lt"/>
                <a:cs typeface="+mn-lt"/>
              </a:rPr>
              <a:t>Settable PWM Switching Frequency(1.2kHz - 312kHz)</a:t>
            </a:r>
          </a:p>
        </p:txBody>
      </p:sp>
    </p:spTree>
    <p:extLst>
      <p:ext uri="{BB962C8B-B14F-4D97-AF65-F5344CB8AC3E}">
        <p14:creationId xmlns:p14="http://schemas.microsoft.com/office/powerpoint/2010/main" val="142228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D2D6-B396-CF96-24B5-2C3CBCC3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Expect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F097-6EE5-148E-2BC0-4B4E7EA7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56" y="2335140"/>
            <a:ext cx="8946541" cy="2746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800"/>
              <a:t>30V,10A Input(Solar) </a:t>
            </a:r>
          </a:p>
          <a:p>
            <a:pPr lvl="1">
              <a:buClr>
                <a:srgbClr val="EF53A5"/>
              </a:buClr>
              <a:buFont typeface="Wingdings" charset="2"/>
              <a:buChar char="Ø"/>
            </a:pPr>
            <a:r>
              <a:rPr lang="en-US" sz="2800"/>
              <a:t>12V OUTPUT/BATTERY - 60W@5A</a:t>
            </a:r>
          </a:p>
          <a:p>
            <a:pPr>
              <a:buClr>
                <a:srgbClr val="EF53A5"/>
              </a:buClr>
              <a:buFont typeface="Wingdings" charset="2"/>
              <a:buChar char="q"/>
            </a:pPr>
            <a:r>
              <a:rPr lang="en-US" sz="2800"/>
              <a:t>90 % Peak-Conversion Efficiency</a:t>
            </a:r>
          </a:p>
          <a:p>
            <a:pPr>
              <a:buClr>
                <a:srgbClr val="EF53A5"/>
              </a:buClr>
              <a:buFont typeface="Wingdings" charset="2"/>
              <a:buChar char="q"/>
            </a:pPr>
            <a:r>
              <a:rPr lang="en-US" sz="2800"/>
              <a:t>Settable PWM Frequency</a:t>
            </a:r>
          </a:p>
          <a:p>
            <a:pPr>
              <a:buClr>
                <a:srgbClr val="EF53A5"/>
              </a:buClr>
              <a:buFont typeface="Wingdings" charset="2"/>
              <a:buChar char="q"/>
            </a:pPr>
            <a:r>
              <a:rPr lang="en-US" sz="2800"/>
              <a:t>Two 12V Smart lighting system as Load (20W)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F78794-BDA2-E3A3-E6FF-9082F669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651" y="1157774"/>
            <a:ext cx="2762824" cy="18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0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883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Ion</vt:lpstr>
      <vt:lpstr>PowerPoint Presentation</vt:lpstr>
      <vt:lpstr>PowerPoint Presentation</vt:lpstr>
      <vt:lpstr>WHY MPPT?</vt:lpstr>
      <vt:lpstr>IMPLEMENTATION OF MPPT</vt:lpstr>
      <vt:lpstr>MPPT ALGORITHM(P &amp; O Method)</vt:lpstr>
      <vt:lpstr>Flow Chart</vt:lpstr>
      <vt:lpstr>Functional Block Diagram</vt:lpstr>
      <vt:lpstr>Specifications</vt:lpstr>
      <vt:lpstr>What to Expect ??</vt:lpstr>
      <vt:lpstr>Buck Converter</vt:lpstr>
      <vt:lpstr>Asynchronous Buck Converter</vt:lpstr>
      <vt:lpstr>Synchronous Buck Converter</vt:lpstr>
      <vt:lpstr>Half-Bridge MOSFET driver (IR2104)</vt:lpstr>
      <vt:lpstr>MOSFET Selection</vt:lpstr>
      <vt:lpstr>Inductor Selection</vt:lpstr>
      <vt:lpstr>Output Capacitor Selection</vt:lpstr>
      <vt:lpstr>PowerPoint Presentation</vt:lpstr>
      <vt:lpstr>PowerPoint Presentation</vt:lpstr>
      <vt:lpstr>PowerPoint Presentation</vt:lpstr>
      <vt:lpstr>DRIVING LOAD...!</vt:lpstr>
      <vt:lpstr>Power Supplies</vt:lpstr>
      <vt:lpstr>PowerPoint Presentation</vt:lpstr>
      <vt:lpstr>PowerPoint Presentation</vt:lpstr>
      <vt:lpstr>IMPLEMENTATION LEVEL</vt:lpstr>
      <vt:lpstr>PLACES WHERE WE EXPECT PROBLMS</vt:lpstr>
      <vt:lpstr>Trying to do better...!  </vt:lpstr>
      <vt:lpstr>PowerPoint Presentation</vt:lpstr>
      <vt:lpstr>EXCITED TO EXPERIMENT...!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Dakshina Tharindu</dc:creator>
  <cp:lastModifiedBy>Dakshina Tharindu</cp:lastModifiedBy>
  <cp:revision>4</cp:revision>
  <dcterms:created xsi:type="dcterms:W3CDTF">2022-05-08T16:24:36Z</dcterms:created>
  <dcterms:modified xsi:type="dcterms:W3CDTF">2022-05-24T07:23:15Z</dcterms:modified>
</cp:coreProperties>
</file>