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57" r:id="rId2"/>
    <p:sldId id="545" r:id="rId3"/>
    <p:sldId id="547" r:id="rId4"/>
    <p:sldId id="381" r:id="rId5"/>
    <p:sldId id="377" r:id="rId6"/>
    <p:sldId id="556" r:id="rId7"/>
    <p:sldId id="548" r:id="rId8"/>
    <p:sldId id="549" r:id="rId9"/>
    <p:sldId id="491" r:id="rId10"/>
    <p:sldId id="550" r:id="rId11"/>
    <p:sldId id="551" r:id="rId12"/>
    <p:sldId id="553" r:id="rId13"/>
    <p:sldId id="555" r:id="rId14"/>
    <p:sldId id="546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0" autoAdjust="0"/>
    <p:restoredTop sz="94635" autoAdjust="0"/>
  </p:normalViewPr>
  <p:slideViewPr>
    <p:cSldViewPr snapToGrid="0">
      <p:cViewPr varScale="1">
        <p:scale>
          <a:sx n="115" d="100"/>
          <a:sy n="115" d="100"/>
        </p:scale>
        <p:origin x="1280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5" tIns="48654" rIns="97305" bIns="48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355" y="9144000"/>
            <a:ext cx="772904" cy="2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4" tIns="46976" rIns="92274" bIns="46976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9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7B323A-C264-4927-B995-9F9E50231A96}" type="slidenum">
              <a:rPr 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sz="11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sz="11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failures can be revealed when the observed final program state has overlap with the incorrect final program state.</a:t>
            </a:r>
          </a:p>
          <a:p>
            <a:r>
              <a:rPr lang="en-US" baseline="0" dirty="0" smtClean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 smtClean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97527"/>
            <a:ext cx="9048750" cy="55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gmu.edu/~offutt/softwaretest/" TargetMode="External"/><Relationship Id="rId3" Type="http://schemas.openxmlformats.org/officeDocument/2006/relationships/hyperlink" Target="http://cs.gmu.edu:8080/offutt/coverage/GraphCover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Model-Driven Test Design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70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</a:t>
            </a:r>
            <a:r>
              <a:rPr lang="en-US" dirty="0"/>
              <a:t>Criteria</a:t>
            </a:r>
            <a:r>
              <a:rPr lang="en-US" sz="2800" dirty="0"/>
              <a:t> (</a:t>
            </a:r>
            <a:r>
              <a:rPr lang="en-US" sz="2800" dirty="0" smtClean="0"/>
              <a:t>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small programs have </a:t>
            </a:r>
            <a:r>
              <a:rPr lang="en-US" dirty="0" smtClean="0">
                <a:solidFill>
                  <a:schemeClr val="tx2"/>
                </a:solidFill>
              </a:rPr>
              <a:t>too many inputs</a:t>
            </a:r>
            <a:r>
              <a:rPr lang="en-US" dirty="0" smtClean="0"/>
              <a:t> to fully test them all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</a:t>
            </a:r>
            <a:r>
              <a:rPr lang="en-US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static double computeAverage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B,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C)</a:t>
            </a:r>
          </a:p>
          <a:p>
            <a:pPr lvl="1"/>
            <a:r>
              <a:rPr lang="en-US" dirty="0" smtClean="0"/>
              <a:t>On a 32-bit machine, each variable has over </a:t>
            </a:r>
            <a:r>
              <a:rPr lang="en-US" dirty="0" smtClean="0">
                <a:solidFill>
                  <a:schemeClr val="tx2"/>
                </a:solidFill>
              </a:rPr>
              <a:t>4 billion</a:t>
            </a:r>
            <a:r>
              <a:rPr lang="en-US" dirty="0" smtClean="0"/>
              <a:t> possible values</a:t>
            </a:r>
          </a:p>
          <a:p>
            <a:pPr lvl="1"/>
            <a:r>
              <a:rPr lang="en-US" dirty="0" smtClean="0"/>
              <a:t>Over </a:t>
            </a:r>
            <a:r>
              <a:rPr lang="en-US" dirty="0" smtClean="0">
                <a:solidFill>
                  <a:schemeClr val="tx2"/>
                </a:solidFill>
              </a:rPr>
              <a:t>80 octillion possible tests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Input space might as well be infinite</a:t>
            </a:r>
          </a:p>
          <a:p>
            <a:r>
              <a:rPr lang="en-US" dirty="0" smtClean="0"/>
              <a:t>Testers </a:t>
            </a:r>
            <a:r>
              <a:rPr lang="en-US" dirty="0" smtClean="0">
                <a:solidFill>
                  <a:schemeClr val="tx2"/>
                </a:solidFill>
              </a:rPr>
              <a:t>search</a:t>
            </a:r>
            <a:r>
              <a:rPr lang="en-US" dirty="0" smtClean="0"/>
              <a:t> a huge input space</a:t>
            </a:r>
          </a:p>
          <a:p>
            <a:pPr lvl="1"/>
            <a:r>
              <a:rPr lang="en-US" dirty="0" smtClean="0"/>
              <a:t>Trying to find the </a:t>
            </a:r>
            <a:r>
              <a:rPr lang="en-US" dirty="0" smtClean="0">
                <a:solidFill>
                  <a:schemeClr val="tx2"/>
                </a:solidFill>
              </a:rPr>
              <a:t>fewest inputs</a:t>
            </a:r>
            <a:r>
              <a:rPr lang="en-US" dirty="0" smtClean="0"/>
              <a:t> that will find the </a:t>
            </a:r>
            <a:r>
              <a:rPr lang="en-US" dirty="0" smtClean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Coverage criteria</a:t>
            </a:r>
            <a:r>
              <a:rPr lang="en-US" dirty="0" smtClean="0"/>
              <a:t> give structured, practical ways to search the input space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Search</a:t>
            </a:r>
            <a:r>
              <a:rPr lang="en-US" dirty="0" smtClean="0"/>
              <a:t> the input space thoroughly</a:t>
            </a:r>
          </a:p>
          <a:p>
            <a:pPr lvl="1"/>
            <a:r>
              <a:rPr lang="en-US" dirty="0" smtClean="0"/>
              <a:t>Not much </a:t>
            </a:r>
            <a:r>
              <a:rPr lang="en-US" dirty="0" smtClean="0">
                <a:solidFill>
                  <a:schemeClr val="tx2"/>
                </a:solidFill>
              </a:rPr>
              <a:t>overlap</a:t>
            </a:r>
            <a:r>
              <a:rPr lang="en-US" dirty="0" smtClean="0"/>
              <a:t> in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3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  <a:r>
              <a:rPr lang="en-US" dirty="0" smtClean="0"/>
              <a:t>of Coverage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r>
              <a:rPr lang="en-US" sz="2800" dirty="0" smtClean="0"/>
              <a:t>Maximize the “</a:t>
            </a:r>
            <a:r>
              <a:rPr lang="en-US" sz="2800" dirty="0" smtClean="0">
                <a:solidFill>
                  <a:schemeClr val="tx2"/>
                </a:solidFill>
              </a:rPr>
              <a:t>bang for the buck</a:t>
            </a:r>
            <a:r>
              <a:rPr lang="en-US" sz="2800" dirty="0" smtClean="0"/>
              <a:t>”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Provide </a:t>
            </a:r>
            <a:r>
              <a:rPr lang="en-US" sz="2800" dirty="0" smtClean="0">
                <a:solidFill>
                  <a:schemeClr val="tx2"/>
                </a:solidFill>
              </a:rPr>
              <a:t>traceability</a:t>
            </a:r>
            <a:r>
              <a:rPr lang="en-US" sz="2800" dirty="0" smtClean="0"/>
              <a:t> from software artifacts to tests</a:t>
            </a:r>
          </a:p>
          <a:p>
            <a:pPr lvl="1"/>
            <a:r>
              <a:rPr lang="en-US" sz="2400" dirty="0" smtClean="0"/>
              <a:t>Source, requirements, design models, …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Make </a:t>
            </a:r>
            <a:r>
              <a:rPr lang="en-US" sz="2800" dirty="0" smtClean="0">
                <a:solidFill>
                  <a:schemeClr val="tx2"/>
                </a:solidFill>
              </a:rPr>
              <a:t>regression testing</a:t>
            </a:r>
            <a:r>
              <a:rPr lang="en-US" sz="2800" dirty="0" smtClean="0"/>
              <a:t> easier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Gives testers a “</a:t>
            </a:r>
            <a:r>
              <a:rPr lang="en-US" sz="2800" dirty="0" smtClean="0">
                <a:solidFill>
                  <a:schemeClr val="tx2"/>
                </a:solidFill>
              </a:rPr>
              <a:t>stopping rule</a:t>
            </a:r>
            <a:r>
              <a:rPr lang="en-US" sz="2800" dirty="0" smtClean="0"/>
              <a:t>” … when testing is finished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Can be well supported with powerful </a:t>
            </a:r>
            <a:r>
              <a:rPr lang="en-US" sz="2800" dirty="0" smtClean="0">
                <a:solidFill>
                  <a:schemeClr val="tx2"/>
                </a:solidFill>
              </a:rPr>
              <a:t>tools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4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Criterion</a:t>
            </a:r>
            <a:r>
              <a:rPr lang="en-US" dirty="0"/>
              <a:t> 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Specific things that must be satisfied or covered during testing</a:t>
            </a:r>
          </a:p>
          <a:p>
            <a:pPr lvl="1"/>
            <a:r>
              <a:rPr lang="en-US" dirty="0" smtClean="0"/>
              <a:t>Each statement might be a test requirement</a:t>
            </a:r>
          </a:p>
          <a:p>
            <a:pPr lvl="1"/>
            <a:r>
              <a:rPr lang="en-US" dirty="0" smtClean="0"/>
              <a:t>Each functional requirement might be a test requirement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120032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6683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Syntax descriptions</a:t>
            </a:r>
            <a:endParaRPr lang="en-US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1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2)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View 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Black-box testing</a:t>
            </a:r>
            <a:r>
              <a:rPr lang="en-US" dirty="0" smtClean="0"/>
              <a:t> : </a:t>
            </a:r>
            <a:r>
              <a:rPr lang="en-US" sz="2800" dirty="0" smtClean="0"/>
              <a:t>Derive tests from external descriptions of the software, including specifications, requirements, and design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White-box testing</a:t>
            </a:r>
            <a:r>
              <a:rPr lang="en-US" dirty="0" smtClean="0"/>
              <a:t> : </a:t>
            </a:r>
            <a:r>
              <a:rPr lang="en-US" sz="2800" dirty="0" smtClean="0"/>
              <a:t>Derive tests from the source code internals of the software, specifically including branches, individual conditions, and statements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Model-based testing</a:t>
            </a:r>
            <a:r>
              <a:rPr lang="en-US" dirty="0" smtClean="0"/>
              <a:t> : </a:t>
            </a:r>
            <a:r>
              <a:rPr lang="en-US" sz="2800" dirty="0" smtClean="0"/>
              <a:t>Derive tests from a model of the software (such as a UML diagram)</a:t>
            </a:r>
            <a:endParaRPr lang="en-US" dirty="0" smtClean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more general question is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from </a:t>
            </a: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what abstraction level </a:t>
            </a:r>
            <a:r>
              <a:rPr lang="en-US" sz="32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do </a:t>
            </a: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we derive tests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34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Model-Driven Test Design</a:t>
            </a:r>
            <a:r>
              <a:rPr lang="en-US" sz="2800" dirty="0" smtClean="0"/>
              <a:t> (2.5)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89528"/>
            <a:ext cx="8966200" cy="537169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Test </a:t>
            </a:r>
            <a:r>
              <a:rPr lang="en-US" sz="2800" i="1" dirty="0">
                <a:solidFill>
                  <a:schemeClr val="tx2"/>
                </a:solidFill>
              </a:rPr>
              <a:t>Design</a:t>
            </a:r>
            <a:r>
              <a:rPr lang="en-US" sz="2800" dirty="0"/>
              <a:t> is the process of designing input values that will effectively test </a:t>
            </a:r>
            <a:r>
              <a:rPr lang="en-US" sz="2800" dirty="0" smtClean="0"/>
              <a:t>software</a:t>
            </a:r>
          </a:p>
          <a:p>
            <a:endParaRPr lang="en-US" sz="2800" dirty="0"/>
          </a:p>
          <a:p>
            <a:r>
              <a:rPr lang="en-US" sz="2800" dirty="0" smtClean="0"/>
              <a:t> Test </a:t>
            </a:r>
            <a:r>
              <a:rPr lang="en-US" sz="2800" dirty="0"/>
              <a:t>design is one of </a:t>
            </a:r>
            <a:r>
              <a:rPr lang="en-US" sz="2800" dirty="0">
                <a:solidFill>
                  <a:schemeClr val="tx2"/>
                </a:solidFill>
              </a:rPr>
              <a:t>several activities</a:t>
            </a:r>
            <a:r>
              <a:rPr lang="en-US" sz="2800" dirty="0"/>
              <a:t> 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7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8900" y="739302"/>
            <a:ext cx="8966200" cy="5602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Testing can be broken up into </a:t>
            </a:r>
            <a:r>
              <a:rPr lang="en-US" dirty="0" smtClean="0">
                <a:solidFill>
                  <a:srgbClr val="FFFF00"/>
                </a:solidFill>
              </a:rPr>
              <a:t>four</a:t>
            </a:r>
            <a:r>
              <a:rPr lang="en-US" dirty="0" smtClean="0"/>
              <a:t> 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Each type of activity requires different </a:t>
            </a:r>
            <a:r>
              <a:rPr lang="en-US" dirty="0" smtClean="0">
                <a:solidFill>
                  <a:schemeClr val="tx2"/>
                </a:solidFill>
              </a:rPr>
              <a:t>skills</a:t>
            </a:r>
            <a:r>
              <a:rPr lang="en-US" dirty="0" smtClean="0"/>
              <a:t>, background </a:t>
            </a:r>
            <a:r>
              <a:rPr lang="en-US" dirty="0" smtClean="0">
                <a:solidFill>
                  <a:schemeClr val="tx2"/>
                </a:solidFill>
              </a:rPr>
              <a:t>knowledge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education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5183334"/>
            <a:ext cx="8442325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6100909"/>
            <a:ext cx="54864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This </a:t>
            </a:r>
            <a:r>
              <a:rPr lang="en-US" sz="28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clearly </a:t>
            </a:r>
            <a:r>
              <a:rPr lang="en-US" sz="28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wastes</a:t>
            </a:r>
            <a:r>
              <a:rPr lang="en-US" sz="28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 resources</a:t>
            </a:r>
            <a:endParaRPr lang="en-US" sz="28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6026296"/>
            <a:ext cx="5943600" cy="103188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497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1. </a:t>
            </a:r>
            <a:r>
              <a:rPr lang="en-US" dirty="0" smtClean="0"/>
              <a:t>Test Design—</a:t>
            </a:r>
            <a:r>
              <a:rPr lang="en-US" sz="3200" dirty="0" smtClean="0"/>
              <a:t>(a) </a:t>
            </a:r>
            <a:r>
              <a:rPr lang="en-US" dirty="0" smtClean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chemeClr val="tx2"/>
                </a:solidFill>
              </a:rPr>
              <a:t>most technical</a:t>
            </a:r>
            <a:r>
              <a:rPr lang="en-US" dirty="0" smtClean="0"/>
              <a:t> 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Requires </a:t>
            </a:r>
            <a:r>
              <a:rPr lang="en-US" dirty="0" smtClean="0">
                <a:solidFill>
                  <a:schemeClr val="tx2"/>
                </a:solidFill>
              </a:rPr>
              <a:t>knowledge</a:t>
            </a:r>
            <a:r>
              <a:rPr lang="en-US" dirty="0" smtClean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Requires much of a </a:t>
            </a:r>
            <a:r>
              <a:rPr lang="en-US" dirty="0" smtClean="0">
                <a:solidFill>
                  <a:schemeClr val="tx2"/>
                </a:solidFill>
              </a:rPr>
              <a:t>traditional CS</a:t>
            </a:r>
            <a:r>
              <a:rPr lang="en-US" dirty="0" smtClean="0"/>
              <a:t> 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This is </a:t>
            </a:r>
            <a:r>
              <a:rPr lang="en-US" dirty="0" smtClean="0">
                <a:solidFill>
                  <a:schemeClr val="tx2"/>
                </a:solidFill>
              </a:rPr>
              <a:t>intellectually</a:t>
            </a:r>
            <a:r>
              <a:rPr lang="en-US" dirty="0" smtClean="0"/>
              <a:t> 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Test design is analogous to </a:t>
            </a:r>
            <a:r>
              <a:rPr lang="en-US" dirty="0" smtClean="0">
                <a:solidFill>
                  <a:schemeClr val="tx2"/>
                </a:solidFill>
              </a:rPr>
              <a:t>software architecture</a:t>
            </a:r>
            <a:r>
              <a:rPr lang="en-US" dirty="0" smtClean="0"/>
              <a:t> 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Using people who are not qualified to design tests is a sure way to get </a:t>
            </a:r>
            <a:r>
              <a:rPr lang="en-US" dirty="0" smtClean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3074340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1. </a:t>
            </a:r>
            <a:r>
              <a:rPr lang="en-US" dirty="0" smtClean="0"/>
              <a:t>Test Design—</a:t>
            </a:r>
            <a:r>
              <a:rPr lang="en-US" sz="3200" dirty="0" smtClean="0"/>
              <a:t>(b) </a:t>
            </a:r>
            <a:r>
              <a:rPr lang="en-US" dirty="0" smtClean="0"/>
              <a:t>Human-Based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8900" y="1920875"/>
            <a:ext cx="8966200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This is much </a:t>
            </a:r>
            <a:r>
              <a:rPr lang="en-US" dirty="0" smtClean="0">
                <a:solidFill>
                  <a:schemeClr val="tx2"/>
                </a:solidFill>
              </a:rPr>
              <a:t>harder</a:t>
            </a:r>
            <a:r>
              <a:rPr lang="en-US" dirty="0" smtClean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Requires </a:t>
            </a:r>
            <a:r>
              <a:rPr lang="en-US" dirty="0" smtClean="0">
                <a:solidFill>
                  <a:schemeClr val="tx2"/>
                </a:solidFill>
              </a:rPr>
              <a:t>knowledge</a:t>
            </a:r>
            <a:r>
              <a:rPr lang="en-US" dirty="0" smtClean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Requires almost </a:t>
            </a:r>
            <a:r>
              <a:rPr lang="en-US" dirty="0" smtClean="0">
                <a:solidFill>
                  <a:schemeClr val="tx2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A background in the </a:t>
            </a:r>
            <a:r>
              <a:rPr lang="en-US" dirty="0" smtClean="0">
                <a:solidFill>
                  <a:schemeClr val="tx2"/>
                </a:solidFill>
              </a:rPr>
              <a:t>domain</a:t>
            </a:r>
            <a:r>
              <a:rPr lang="en-US" dirty="0" smtClean="0"/>
              <a:t> 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empirical background</a:t>
            </a:r>
            <a:r>
              <a:rPr lang="en-US" dirty="0" smtClean="0"/>
              <a:t> 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logic background</a:t>
            </a:r>
            <a:r>
              <a:rPr lang="en-US" dirty="0" smtClean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This is </a:t>
            </a:r>
            <a:r>
              <a:rPr lang="en-US" dirty="0" smtClean="0">
                <a:solidFill>
                  <a:schemeClr val="tx2"/>
                </a:solidFill>
              </a:rPr>
              <a:t>intellectually</a:t>
            </a:r>
            <a:r>
              <a:rPr lang="en-US" dirty="0" smtClean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But not to typical CS majors – they want to solve problems and build things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256741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 </a:t>
            </a:r>
            <a:r>
              <a:rPr lang="en-US" dirty="0" smtClean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This is slightly </a:t>
            </a:r>
            <a:r>
              <a:rPr lang="en-US" dirty="0" smtClean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Requires knowledge of  </a:t>
            </a:r>
            <a:r>
              <a:rPr lang="en-US" dirty="0" smtClean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Requires very </a:t>
            </a:r>
            <a:r>
              <a:rPr lang="en-US" dirty="0" smtClean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Often requires solutions to difficult problems related to </a:t>
            </a:r>
            <a:r>
              <a:rPr lang="en-US" dirty="0" err="1" smtClean="0">
                <a:solidFill>
                  <a:schemeClr val="tx2"/>
                </a:solidFill>
              </a:rPr>
              <a:t>observability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tx2"/>
                </a:solidFill>
              </a:rPr>
              <a:t>boring</a:t>
            </a:r>
            <a:r>
              <a:rPr lang="en-US" dirty="0" smtClean="0"/>
              <a:t> for test designers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Programming is out of reach for many </a:t>
            </a:r>
            <a:r>
              <a:rPr lang="en-US" dirty="0" smtClean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Who is responsible for determining and embedding the </a:t>
            </a:r>
            <a:r>
              <a:rPr lang="en-US" dirty="0" smtClean="0">
                <a:solidFill>
                  <a:schemeClr val="tx2"/>
                </a:solidFill>
              </a:rPr>
              <a:t>expected outputs</a:t>
            </a:r>
            <a:r>
              <a:rPr lang="en-US" dirty="0" smtClean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Test designers</a:t>
            </a:r>
            <a:r>
              <a:rPr lang="en-US" dirty="0" smtClean="0"/>
              <a:t> may not always 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Test evaluators</a:t>
            </a:r>
            <a:r>
              <a:rPr lang="en-US" dirty="0" smtClean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166178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3. </a:t>
            </a:r>
            <a:r>
              <a:rPr lang="en-US" dirty="0" smtClean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>
                <a:solidFill>
                  <a:schemeClr val="tx2"/>
                </a:solidFill>
              </a:rPr>
              <a:t>easy</a:t>
            </a:r>
            <a:r>
              <a:rPr lang="en-US" dirty="0" smtClean="0"/>
              <a:t> – and trivial if the tests are well automated</a:t>
            </a:r>
          </a:p>
          <a:p>
            <a:r>
              <a:rPr lang="en-US" dirty="0" smtClean="0"/>
              <a:t>Requires basic </a:t>
            </a:r>
            <a:r>
              <a:rPr lang="en-US" dirty="0" smtClean="0">
                <a:solidFill>
                  <a:schemeClr val="tx2"/>
                </a:solidFill>
              </a:rPr>
              <a:t>computer skills</a:t>
            </a:r>
          </a:p>
          <a:p>
            <a:pPr lvl="1"/>
            <a:r>
              <a:rPr lang="en-US" dirty="0" smtClean="0"/>
              <a:t>Interns</a:t>
            </a:r>
          </a:p>
          <a:p>
            <a:pPr lvl="1"/>
            <a:r>
              <a:rPr lang="en-US" dirty="0" smtClean="0"/>
              <a:t>Employees with no technical background</a:t>
            </a:r>
          </a:p>
          <a:p>
            <a:r>
              <a:rPr lang="en-US" dirty="0" smtClean="0"/>
              <a:t>Asking qualified test </a:t>
            </a:r>
            <a:r>
              <a:rPr lang="en-US" dirty="0" smtClean="0">
                <a:solidFill>
                  <a:schemeClr val="tx2"/>
                </a:solidFill>
              </a:rPr>
              <a:t>designers</a:t>
            </a:r>
            <a:r>
              <a:rPr lang="en-US" dirty="0" smtClean="0"/>
              <a:t> to execute tests is a sure way to convince them to look for a </a:t>
            </a:r>
            <a:r>
              <a:rPr lang="en-US" dirty="0" smtClean="0">
                <a:solidFill>
                  <a:schemeClr val="tx2"/>
                </a:solidFill>
              </a:rPr>
              <a:t>development job</a:t>
            </a:r>
          </a:p>
          <a:p>
            <a:r>
              <a:rPr lang="en-US" dirty="0" smtClean="0"/>
              <a:t>If, for example, GUI tests are not well automated, this requires a lot of </a:t>
            </a:r>
            <a:r>
              <a:rPr lang="en-US" dirty="0" smtClean="0">
                <a:solidFill>
                  <a:schemeClr val="tx2"/>
                </a:solidFill>
              </a:rPr>
              <a:t>manual labor</a:t>
            </a:r>
          </a:p>
          <a:p>
            <a:r>
              <a:rPr lang="en-US" dirty="0" smtClean="0"/>
              <a:t>Test executors have to be very </a:t>
            </a:r>
            <a:r>
              <a:rPr lang="en-US" dirty="0" smtClean="0">
                <a:solidFill>
                  <a:schemeClr val="tx2"/>
                </a:solidFill>
              </a:rPr>
              <a:t>careful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meticulous</a:t>
            </a:r>
            <a:r>
              <a:rPr lang="en-US" dirty="0" smtClean="0"/>
              <a:t> 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D5CD59-EDEE-47B0-AEF0-3B0FFD9548D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600" y="929966"/>
            <a:ext cx="8328531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5569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Testing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other engineering field builds products as </a:t>
            </a:r>
            <a:r>
              <a:rPr lang="en-US" dirty="0" smtClean="0">
                <a:solidFill>
                  <a:schemeClr val="tx2"/>
                </a:solidFill>
              </a:rPr>
              <a:t>complicated</a:t>
            </a:r>
            <a:r>
              <a:rPr lang="en-US" dirty="0" smtClean="0"/>
              <a:t> as software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term </a:t>
            </a:r>
            <a:r>
              <a:rPr lang="en-US" dirty="0" smtClean="0">
                <a:solidFill>
                  <a:schemeClr val="tx2"/>
                </a:solidFill>
              </a:rPr>
              <a:t>correctness</a:t>
            </a:r>
            <a:r>
              <a:rPr lang="en-US" dirty="0" smtClean="0"/>
              <a:t> has no meaning</a:t>
            </a:r>
          </a:p>
          <a:p>
            <a:pPr lvl="1"/>
            <a:r>
              <a:rPr lang="en-US" dirty="0" smtClean="0"/>
              <a:t>Is a </a:t>
            </a:r>
            <a:r>
              <a:rPr lang="en-US" dirty="0" smtClean="0">
                <a:solidFill>
                  <a:schemeClr val="tx2"/>
                </a:solidFill>
              </a:rPr>
              <a:t>building</a:t>
            </a:r>
            <a:r>
              <a:rPr lang="en-US" dirty="0" smtClean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 smtClean="0">
                <a:solidFill>
                  <a:schemeClr val="tx2"/>
                </a:solidFill>
              </a:rPr>
              <a:t>car</a:t>
            </a:r>
            <a:r>
              <a:rPr lang="en-US" dirty="0" smtClean="0"/>
              <a:t> correct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a </a:t>
            </a:r>
            <a:r>
              <a:rPr lang="en-US" dirty="0" smtClean="0">
                <a:solidFill>
                  <a:schemeClr val="tx2"/>
                </a:solidFill>
              </a:rPr>
              <a:t>subway</a:t>
            </a:r>
            <a:r>
              <a:rPr lang="en-US" dirty="0" smtClean="0"/>
              <a:t> system correct?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Like other engineers, we must use </a:t>
            </a:r>
            <a:r>
              <a:rPr lang="en-US" dirty="0" smtClean="0">
                <a:solidFill>
                  <a:schemeClr val="tx2"/>
                </a:solidFill>
              </a:rPr>
              <a:t>abstraction to manage complexity</a:t>
            </a:r>
          </a:p>
          <a:p>
            <a:pPr lvl="1"/>
            <a:r>
              <a:rPr lang="en-US" dirty="0" smtClean="0"/>
              <a:t>This is the purpose of the </a:t>
            </a:r>
            <a:r>
              <a:rPr lang="en-US" dirty="0" smtClean="0">
                <a:solidFill>
                  <a:schemeClr val="tx2"/>
                </a:solidFill>
              </a:rPr>
              <a:t>model-driven test design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The “model” is an abstract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6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</a:t>
            </a:r>
            <a:r>
              <a:rPr lang="en-US" dirty="0" smtClean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This is much </a:t>
            </a:r>
            <a:r>
              <a:rPr lang="en-US" dirty="0" smtClean="0">
                <a:solidFill>
                  <a:schemeClr val="tx2"/>
                </a:solidFill>
              </a:rPr>
              <a:t>harder</a:t>
            </a:r>
            <a:r>
              <a:rPr lang="en-US" dirty="0" smtClean="0"/>
              <a:t> than it may seem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Requires </a:t>
            </a:r>
            <a:r>
              <a:rPr lang="en-US" dirty="0" smtClean="0">
                <a:solidFill>
                  <a:schemeClr val="tx2"/>
                </a:solidFill>
              </a:rPr>
              <a:t>knowledge</a:t>
            </a:r>
            <a:r>
              <a:rPr lang="en-US" dirty="0" smtClean="0"/>
              <a:t> of 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Usually requires almost </a:t>
            </a:r>
            <a:r>
              <a:rPr lang="en-US" dirty="0" smtClean="0">
                <a:solidFill>
                  <a:schemeClr val="tx2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background in the </a:t>
            </a:r>
            <a:r>
              <a:rPr lang="en-US" dirty="0" smtClean="0">
                <a:solidFill>
                  <a:schemeClr val="tx2"/>
                </a:solidFill>
              </a:rPr>
              <a:t>domain</a:t>
            </a:r>
            <a:r>
              <a:rPr lang="en-US" dirty="0" smtClean="0"/>
              <a:t> 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empirical background</a:t>
            </a:r>
            <a:r>
              <a:rPr lang="en-US" dirty="0" smtClean="0"/>
              <a:t> 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logic background</a:t>
            </a:r>
            <a:r>
              <a:rPr lang="en-US" dirty="0" smtClean="0"/>
              <a:t> is very helpful (law, philosophy, math, …)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This is </a:t>
            </a:r>
            <a:r>
              <a:rPr lang="en-US" dirty="0" smtClean="0">
                <a:solidFill>
                  <a:schemeClr val="tx2"/>
                </a:solidFill>
              </a:rPr>
              <a:t>intellectually</a:t>
            </a:r>
            <a:r>
              <a:rPr lang="en-US" dirty="0" smtClean="0"/>
              <a:t> stimulating, rewarding, and challenging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But not to typical CS majors – they want to solve problems and build things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56A0A1-73ED-4742-97BC-030AFA40FD2C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864" y="946150"/>
            <a:ext cx="8465056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2694112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00"/>
                </a:solidFill>
              </a:rPr>
              <a:t>Test management </a:t>
            </a:r>
            <a:r>
              <a:rPr lang="en-US" dirty="0" smtClean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00"/>
                </a:solidFill>
              </a:rPr>
              <a:t>Test maintenance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00"/>
                </a:solidFill>
              </a:rPr>
              <a:t>Save tests for reuse </a:t>
            </a:r>
            <a:r>
              <a:rPr lang="en-US" dirty="0" smtClean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Requires cooperation of test </a:t>
            </a:r>
            <a:r>
              <a:rPr lang="en-US" dirty="0" smtClean="0">
                <a:solidFill>
                  <a:srgbClr val="FFFF00"/>
                </a:solidFill>
              </a:rPr>
              <a:t>designers and </a:t>
            </a:r>
            <a:r>
              <a:rPr lang="en-US" dirty="0" err="1" smtClean="0">
                <a:solidFill>
                  <a:srgbClr val="FFFF00"/>
                </a:solidFill>
              </a:rPr>
              <a:t>automators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/>
              <a:t>Deciding when to trim the test suite is partly policy and partly technical – and in general, </a:t>
            </a:r>
            <a:r>
              <a:rPr lang="en-US" dirty="0" smtClean="0">
                <a:solidFill>
                  <a:srgbClr val="FFFF00"/>
                </a:solidFill>
              </a:rPr>
              <a:t>very hard </a:t>
            </a:r>
            <a:r>
              <a:rPr lang="en-US" dirty="0" smtClean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Tests should be put in </a:t>
            </a:r>
            <a:r>
              <a:rPr lang="en-US" dirty="0" smtClean="0">
                <a:solidFill>
                  <a:srgbClr val="FFFF00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FF00"/>
                </a:solidFill>
              </a:rPr>
              <a:t>Test documentation </a:t>
            </a:r>
            <a:r>
              <a:rPr lang="en-US" dirty="0" smtClean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Each test must document “</a:t>
            </a:r>
            <a:r>
              <a:rPr lang="en-US" dirty="0" smtClean="0">
                <a:solidFill>
                  <a:srgbClr val="FFFF00"/>
                </a:solidFill>
              </a:rPr>
              <a:t>why</a:t>
            </a:r>
            <a:r>
              <a:rPr lang="en-US" dirty="0" smtClean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rgbClr val="FFFF00"/>
                </a:solidFill>
              </a:rPr>
              <a:t>traceability</a:t>
            </a:r>
            <a:r>
              <a:rPr lang="en-US" dirty="0" smtClean="0"/>
              <a:t> 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Keep </a:t>
            </a:r>
            <a:r>
              <a:rPr lang="en-US" dirty="0" smtClean="0">
                <a:solidFill>
                  <a:srgbClr val="FFFF00"/>
                </a:solidFill>
              </a:rPr>
              <a:t>documentation</a:t>
            </a:r>
            <a:r>
              <a:rPr lang="en-US" dirty="0" smtClean="0"/>
              <a:t> 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309BB-25E6-4D77-9050-B9DC9F9EBA2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47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 smtClean="0"/>
              <a:t>A mature test organization needs </a:t>
            </a:r>
            <a:r>
              <a:rPr lang="en-US" sz="2400" dirty="0" smtClean="0">
                <a:solidFill>
                  <a:schemeClr val="tx2"/>
                </a:solidFill>
              </a:rPr>
              <a:t>only one test designer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Improved automation</a:t>
            </a:r>
            <a:r>
              <a:rPr lang="en-US" sz="2400" dirty="0" smtClean="0"/>
              <a:t> 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 smtClean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 smtClean="0"/>
              <a:t>Putting the </a:t>
            </a:r>
            <a:r>
              <a:rPr lang="en-US" sz="2400" dirty="0" smtClean="0">
                <a:solidFill>
                  <a:schemeClr val="tx2"/>
                </a:solidFill>
              </a:rPr>
              <a:t>wrong</a:t>
            </a:r>
            <a:r>
              <a:rPr lang="en-US" sz="2400" dirty="0" smtClean="0"/>
              <a:t> people on the </a:t>
            </a:r>
            <a:r>
              <a:rPr lang="en-US" sz="2400" dirty="0" smtClean="0">
                <a:solidFill>
                  <a:schemeClr val="tx2"/>
                </a:solidFill>
              </a:rPr>
              <a:t>wrong</a:t>
            </a:r>
            <a:r>
              <a:rPr lang="en-US" sz="2400" dirty="0" smtClean="0"/>
              <a:t> tasks leads to </a:t>
            </a:r>
            <a:r>
              <a:rPr lang="en-US" sz="2400" dirty="0" smtClean="0">
                <a:solidFill>
                  <a:schemeClr val="tx2"/>
                </a:solidFill>
              </a:rPr>
              <a:t>inefficiency</a:t>
            </a:r>
            <a:r>
              <a:rPr lang="en-US" sz="2400" dirty="0" smtClean="0"/>
              <a:t>, low </a:t>
            </a:r>
            <a:r>
              <a:rPr lang="en-US" sz="2400" dirty="0" smtClean="0">
                <a:solidFill>
                  <a:schemeClr val="tx2"/>
                </a:solidFill>
              </a:rPr>
              <a:t>job satisfaction</a:t>
            </a:r>
            <a:r>
              <a:rPr lang="en-US" sz="2400" dirty="0" smtClean="0"/>
              <a:t> and low </a:t>
            </a:r>
            <a:r>
              <a:rPr lang="en-US" sz="2400" dirty="0" smtClean="0">
                <a:solidFill>
                  <a:schemeClr val="tx2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 smtClean="0"/>
              <a:t>A qualified test designer will be </a:t>
            </a:r>
            <a:r>
              <a:rPr lang="en-US" sz="2000" dirty="0" smtClean="0">
                <a:solidFill>
                  <a:schemeClr val="tx2"/>
                </a:solidFill>
              </a:rPr>
              <a:t>bored </a:t>
            </a:r>
            <a:r>
              <a:rPr lang="en-US" sz="2000" dirty="0" smtClean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 smtClean="0"/>
              <a:t>A qualified test evaluator will </a:t>
            </a:r>
            <a:r>
              <a:rPr lang="en-US" sz="2000" dirty="0" smtClean="0">
                <a:solidFill>
                  <a:schemeClr val="tx2"/>
                </a:solidFill>
              </a:rPr>
              <a:t>not understand</a:t>
            </a:r>
            <a:r>
              <a:rPr lang="en-US" sz="2000" dirty="0" smtClean="0"/>
              <a:t> 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 smtClean="0"/>
              <a:t>Test evaluators have the </a:t>
            </a:r>
            <a:r>
              <a:rPr lang="en-US" sz="2400" dirty="0" smtClean="0">
                <a:solidFill>
                  <a:schemeClr val="tx2"/>
                </a:solidFill>
              </a:rPr>
              <a:t>domain knowledge</a:t>
            </a:r>
            <a:r>
              <a:rPr lang="en-US" sz="2400" dirty="0" smtClean="0"/>
              <a:t>, so they </a:t>
            </a:r>
            <a:r>
              <a:rPr lang="en-US" sz="2400" dirty="0" smtClean="0">
                <a:solidFill>
                  <a:schemeClr val="tx2"/>
                </a:solidFill>
              </a:rPr>
              <a:t>must</a:t>
            </a:r>
            <a:r>
              <a:rPr lang="en-US" sz="2400" dirty="0" smtClean="0"/>
              <a:t> 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 smtClean="0"/>
              <a:t>The four test activities are </a:t>
            </a:r>
            <a:r>
              <a:rPr lang="en-US" sz="2400" dirty="0" smtClean="0">
                <a:solidFill>
                  <a:schemeClr val="tx2"/>
                </a:solidFill>
              </a:rPr>
              <a:t>quite different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8198E2-952D-44F7-98F2-8F07A33F59C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6308" y="5557838"/>
            <a:ext cx="7323292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294598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Test Activities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77F2CD7-D308-4102-B5C4-9735E70943E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5950"/>
            <a:ext cx="7772400" cy="18161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8163"/>
            <a:ext cx="7772400" cy="11684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108367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MDTD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8966200" cy="5602288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This approach lets </a:t>
            </a:r>
            <a:r>
              <a:rPr lang="en-US" sz="2800" dirty="0" smtClean="0">
                <a:solidFill>
                  <a:schemeClr val="tx2"/>
                </a:solidFill>
              </a:rPr>
              <a:t>one test designer </a:t>
            </a:r>
            <a:r>
              <a:rPr lang="en-US" sz="2800" dirty="0" smtClean="0"/>
              <a:t>do the math</a:t>
            </a:r>
          </a:p>
          <a:p>
            <a:pPr>
              <a:defRPr/>
            </a:pPr>
            <a:r>
              <a:rPr lang="en-US" sz="2800" dirty="0" smtClean="0"/>
              <a:t>Then traditional </a:t>
            </a:r>
            <a:r>
              <a:rPr lang="en-US" sz="2800" dirty="0" smtClean="0">
                <a:solidFill>
                  <a:schemeClr val="tx2"/>
                </a:solidFill>
              </a:rPr>
              <a:t>testers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tx2"/>
                </a:solidFill>
              </a:rPr>
              <a:t>programmers</a:t>
            </a:r>
            <a:r>
              <a:rPr lang="en-US" sz="2800" dirty="0" smtClean="0"/>
              <a:t> can do their parts</a:t>
            </a:r>
          </a:p>
          <a:p>
            <a:pPr lvl="1">
              <a:defRPr/>
            </a:pPr>
            <a:r>
              <a:rPr lang="en-US" sz="2400" dirty="0" smtClean="0"/>
              <a:t>Find values</a:t>
            </a:r>
          </a:p>
          <a:p>
            <a:pPr lvl="1">
              <a:defRPr/>
            </a:pPr>
            <a:r>
              <a:rPr lang="en-US" sz="2400" dirty="0" smtClean="0"/>
              <a:t>Automate the tests</a:t>
            </a:r>
          </a:p>
          <a:p>
            <a:pPr lvl="1">
              <a:defRPr/>
            </a:pPr>
            <a:r>
              <a:rPr lang="en-US" sz="2400" dirty="0" smtClean="0"/>
              <a:t>Run the tests</a:t>
            </a:r>
          </a:p>
          <a:p>
            <a:pPr lvl="1">
              <a:defRPr/>
            </a:pPr>
            <a:r>
              <a:rPr lang="en-US" sz="2400" dirty="0" smtClean="0"/>
              <a:t>Evaluate the tests</a:t>
            </a:r>
          </a:p>
          <a:p>
            <a:pPr marL="285750" lvl="1" indent="-285750">
              <a:buSzPct val="75000"/>
              <a:buFont typeface="Monotype Sorts" charset="2"/>
              <a:buChar char="n"/>
              <a:defRPr/>
            </a:pPr>
            <a:r>
              <a:rPr lang="en-US" sz="2400" dirty="0" smtClean="0"/>
              <a:t>Just like in </a:t>
            </a:r>
            <a:r>
              <a:rPr lang="en-US" sz="2400" dirty="0" smtClean="0">
                <a:solidFill>
                  <a:schemeClr val="tx2"/>
                </a:solidFill>
              </a:rPr>
              <a:t>traditional engineering</a:t>
            </a:r>
            <a:r>
              <a:rPr lang="en-US" sz="2400" dirty="0" smtClean="0"/>
              <a:t> … an engineer constructs models with calculus, then gives direction to carpenters, electricians, technicians, …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184FAE-D55F-45C2-B757-44C540A26B8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784" y="5533813"/>
            <a:ext cx="7968358" cy="58477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designers become technical experts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0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275" y="34337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6322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Model-Driven Test Design – 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CF7990-6E07-4E07-BF05-9379BEC9FF3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39763" y="2057400"/>
            <a:ext cx="105251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413" y="960438"/>
            <a:ext cx="11366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4238" y="960438"/>
            <a:ext cx="8191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175" y="1589088"/>
            <a:ext cx="11239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463" y="5038725"/>
            <a:ext cx="1138237" cy="101441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488" y="5167313"/>
            <a:ext cx="1208087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126038"/>
            <a:ext cx="99536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738" y="5153025"/>
            <a:ext cx="1095375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32350" y="4314825"/>
            <a:ext cx="116681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4122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Model-Driven Test</a:t>
            </a:r>
            <a:r>
              <a:rPr lang="en-US" sz="2800" dirty="0" smtClean="0"/>
              <a:t> </a:t>
            </a:r>
            <a:r>
              <a:rPr lang="en-US" sz="3200" dirty="0" smtClean="0"/>
              <a:t>Design</a:t>
            </a:r>
            <a:r>
              <a:rPr lang="en-US" dirty="0" smtClean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25563" y="1039813"/>
            <a:ext cx="5967412" cy="1354137"/>
            <a:chOff x="1325880" y="1040130"/>
            <a:chExt cx="5966460" cy="1353205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325880" y="1040130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5489" y="1931691"/>
              <a:ext cx="1687243" cy="461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97375" y="4079875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523220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73375" y="5102225"/>
            <a:ext cx="1527175" cy="1423988"/>
            <a:chOff x="2872740" y="5101590"/>
            <a:chExt cx="1527810" cy="1425357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2740" y="5695886"/>
              <a:ext cx="1527810" cy="831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36625" y="5116513"/>
            <a:ext cx="1624013" cy="1447800"/>
            <a:chOff x="1188720" y="5025390"/>
            <a:chExt cx="1623060" cy="1448217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3105"/>
              <a:ext cx="1623060" cy="830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Papyrus" pitchFamily="66" charset="0"/>
              </a:rPr>
              <a:t>test design MUCH easier</a:t>
            </a:r>
          </a:p>
        </p:txBody>
      </p:sp>
    </p:spTree>
    <p:extLst>
      <p:ext uri="{BB962C8B-B14F-4D97-AF65-F5344CB8AC3E}">
        <p14:creationId xmlns:p14="http://schemas.microsoft.com/office/powerpoint/2010/main" val="866183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Illustrative Example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 dirty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© Ammann &amp; Offutt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28</a:t>
            </a:fld>
            <a:endParaRPr lang="en-US" altLang="zh-CN" sz="800" b="0" dirty="0" smtClean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 index of node n at the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first position it appears,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-1 if it is not present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for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if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return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return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-1;</a:t>
            </a:r>
          </a:p>
          <a:p>
            <a:pPr>
              <a:defRPr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275013" cy="4364038"/>
            <a:chOff x="5558790" y="1680210"/>
            <a:chExt cx="3516630" cy="4363105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762750" y="3425190"/>
              <a:ext cx="23126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452360" y="4171950"/>
              <a:ext cx="617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0" y="5581650"/>
              <a:ext cx="14401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95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© Ammann &amp; Offutt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82D078-A5B8-49E3-A03F-1C792F8537DA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29</a:t>
            </a:fld>
            <a:endParaRPr lang="en-US" altLang="zh-CN" sz="800" b="0" smtClean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971550" y="91440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Support tool for graph coverage</a:t>
            </a:r>
          </a:p>
          <a:p>
            <a:r>
              <a:rPr lang="en-US" sz="2400" u="sng">
                <a:hlinkClick r:id="rId2"/>
              </a:rPr>
              <a:t>http://www.cs.gmu.edu/~offutt/softwaretest/</a:t>
            </a:r>
            <a:endParaRPr lang="en-US" sz="2400" u="sng">
              <a:hlinkClick r:id="rId3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8275" y="2274888"/>
            <a:ext cx="3413125" cy="4129087"/>
            <a:chOff x="167640" y="2274570"/>
            <a:chExt cx="3413760" cy="4130040"/>
          </a:xfrm>
        </p:grpSpPr>
        <p:sp>
          <p:nvSpPr>
            <p:cNvPr id="9" name="Oval 8"/>
            <p:cNvSpPr/>
            <p:nvPr/>
          </p:nvSpPr>
          <p:spPr>
            <a:xfrm>
              <a:off x="834514" y="5783755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7565" y="5786930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3779" y="5874263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13904" y="5874263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77821" y="4975530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29968" y="4030750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29968" y="3108199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1502965" y="3787806"/>
              <a:ext cx="48747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2" idx="0"/>
            </p:cNvCxnSpPr>
            <p:nvPr/>
          </p:nvCxnSpPr>
          <p:spPr>
            <a:xfrm rot="5400000">
              <a:off x="626480" y="4907263"/>
              <a:ext cx="1471952" cy="46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1" idx="1"/>
            </p:cNvCxnSpPr>
            <p:nvPr/>
          </p:nvCxnSpPr>
          <p:spPr>
            <a:xfrm rot="16200000" flipH="1">
              <a:off x="2592191" y="5404265"/>
              <a:ext cx="592275" cy="47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5"/>
              <a:endCxn id="13" idx="1"/>
            </p:cNvCxnSpPr>
            <p:nvPr/>
          </p:nvCxnSpPr>
          <p:spPr>
            <a:xfrm rot="16200000" flipH="1">
              <a:off x="1802262" y="4499974"/>
              <a:ext cx="636734" cy="441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</p:cNvCxnSpPr>
            <p:nvPr/>
          </p:nvCxnSpPr>
          <p:spPr>
            <a:xfrm rot="5400000" flipH="1">
              <a:off x="1674438" y="4589695"/>
              <a:ext cx="895557" cy="746264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Box 25"/>
            <p:cNvSpPr txBox="1">
              <a:spLocks noChangeArrowheads="1"/>
            </p:cNvSpPr>
            <p:nvPr/>
          </p:nvSpPr>
          <p:spPr bwMode="auto">
            <a:xfrm>
              <a:off x="167640" y="2274570"/>
              <a:ext cx="3009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tx2"/>
                  </a:solidFill>
                  <a:latin typeface="Comic Sans MS" pitchFamily="66" charset="0"/>
                </a:rPr>
                <a:t>Graph</a:t>
              </a:r>
            </a:p>
            <a:p>
              <a:pPr algn="ctr"/>
              <a:r>
                <a:rPr lang="en-US" sz="2400">
                  <a:solidFill>
                    <a:schemeClr val="tx2"/>
                  </a:solidFill>
                  <a:latin typeface="Comic Sans MS" pitchFamily="66" charset="0"/>
                </a:rPr>
                <a:t>Abstract 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4063" y="1866900"/>
            <a:ext cx="2420937" cy="3048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Edges</a:t>
            </a:r>
          </a:p>
          <a:p>
            <a:pPr>
              <a:defRPr/>
            </a:pPr>
            <a:r>
              <a:rPr lang="en-US" sz="2400" dirty="0"/>
              <a:t>1 2</a:t>
            </a:r>
          </a:p>
          <a:p>
            <a:pPr>
              <a:defRPr/>
            </a:pPr>
            <a:r>
              <a:rPr lang="en-US" sz="2400" dirty="0"/>
              <a:t>2 3</a:t>
            </a:r>
          </a:p>
          <a:p>
            <a:pPr>
              <a:defRPr/>
            </a:pPr>
            <a:r>
              <a:rPr lang="en-US" sz="2400" dirty="0"/>
              <a:t>3 2</a:t>
            </a:r>
          </a:p>
          <a:p>
            <a:pPr>
              <a:defRPr/>
            </a:pPr>
            <a:r>
              <a:rPr lang="en-US" sz="2400" dirty="0"/>
              <a:t>3 4</a:t>
            </a:r>
          </a:p>
          <a:p>
            <a:pPr>
              <a:defRPr/>
            </a:pPr>
            <a:r>
              <a:rPr lang="en-US" sz="2400" dirty="0"/>
              <a:t>2 5</a:t>
            </a:r>
          </a:p>
          <a:p>
            <a:pPr>
              <a:defRPr/>
            </a:pPr>
            <a:r>
              <a:rPr lang="en-US" sz="2400" dirty="0"/>
              <a:t>Initial Node: 1</a:t>
            </a:r>
          </a:p>
          <a:p>
            <a:pPr>
              <a:defRPr/>
            </a:pPr>
            <a:r>
              <a:rPr lang="en-US" sz="2400" dirty="0"/>
              <a:t>Final Nodes: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855788"/>
            <a:ext cx="2874963" cy="304641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6 requirements for Edge-Pair Coverage</a:t>
            </a:r>
            <a:br>
              <a:rPr lang="en-US" sz="2400" dirty="0"/>
            </a:br>
            <a:r>
              <a:rPr lang="en-US" sz="2400" dirty="0"/>
              <a:t>1. [1, 2, 3]</a:t>
            </a:r>
            <a:br>
              <a:rPr lang="en-US" sz="2400" dirty="0"/>
            </a:br>
            <a:r>
              <a:rPr lang="en-US" sz="2400" dirty="0"/>
              <a:t>2. [1, 2, 5]</a:t>
            </a:r>
            <a:br>
              <a:rPr lang="en-US" sz="2400" dirty="0"/>
            </a:br>
            <a:r>
              <a:rPr lang="en-US" sz="2400" dirty="0"/>
              <a:t>3. [2, 3, 4]</a:t>
            </a:r>
            <a:br>
              <a:rPr lang="en-US" sz="2400" dirty="0"/>
            </a:br>
            <a:r>
              <a:rPr lang="en-US" sz="2400" dirty="0"/>
              <a:t>4. [2, 3, 2]</a:t>
            </a:r>
            <a:br>
              <a:rPr lang="en-US" sz="2400" dirty="0"/>
            </a:br>
            <a:r>
              <a:rPr lang="en-US" sz="2400" dirty="0"/>
              <a:t>5. [3, 2, 3]</a:t>
            </a:r>
            <a:br>
              <a:rPr lang="en-US" sz="2400" dirty="0"/>
            </a:br>
            <a:r>
              <a:rPr lang="en-US" sz="2400" dirty="0"/>
              <a:t>6. [3, 2, 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3575" y="5018088"/>
            <a:ext cx="2133600" cy="157003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Test Paths</a:t>
            </a:r>
          </a:p>
          <a:p>
            <a:pPr>
              <a:defRPr/>
            </a:pPr>
            <a:r>
              <a:rPr lang="en-US" sz="2400" dirty="0"/>
              <a:t>[1, 2, 5]</a:t>
            </a:r>
          </a:p>
          <a:p>
            <a:pPr>
              <a:defRPr/>
            </a:pPr>
            <a:r>
              <a:rPr lang="en-US" sz="2400" dirty="0"/>
              <a:t>[1, 2, 3, 2, 5]</a:t>
            </a:r>
          </a:p>
          <a:p>
            <a:pPr>
              <a:defRPr/>
            </a:pPr>
            <a:r>
              <a:rPr lang="en-US" sz="2400" dirty="0"/>
              <a:t>[1, 2, 3, 2, 3, 4]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78575" y="5497513"/>
            <a:ext cx="2708275" cy="7429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Papyrus" pitchFamily="66" charset="0"/>
              </a:rPr>
              <a:t>Find values …</a:t>
            </a:r>
          </a:p>
        </p:txBody>
      </p:sp>
    </p:spTree>
    <p:extLst>
      <p:ext uri="{BB962C8B-B14F-4D97-AF65-F5344CB8AC3E}">
        <p14:creationId xmlns:p14="http://schemas.microsoft.com/office/powerpoint/2010/main" val="111220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Foundations</a:t>
            </a:r>
            <a:r>
              <a:rPr lang="en-US" sz="2800" dirty="0" smtClean="0"/>
              <a:t> (2.1)</a:t>
            </a:r>
            <a:endParaRPr lang="en-US" dirty="0" smtClean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4950" y="2387600"/>
            <a:ext cx="7083270" cy="255454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endParaRPr lang="en-US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their absence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2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Activities in the Book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2359" y="2387600"/>
            <a:ext cx="7388771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Most of this book is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about test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design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Other activities are well covered elsewhere</a:t>
            </a:r>
          </a:p>
        </p:txBody>
      </p:sp>
    </p:spTree>
    <p:extLst>
      <p:ext uri="{BB962C8B-B14F-4D97-AF65-F5344CB8AC3E}">
        <p14:creationId xmlns:p14="http://schemas.microsoft.com/office/powerpoint/2010/main" val="4191863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A08FA-E67D-4787-AD2F-9F387ADB277B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Debugging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45747"/>
            <a:ext cx="8867775" cy="448151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Testing</a:t>
            </a:r>
            <a:r>
              <a:rPr lang="en-US" sz="2800" dirty="0" smtClean="0"/>
              <a:t> : Evaluating software by observing its execution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Test Failure</a:t>
            </a:r>
            <a:r>
              <a:rPr lang="en-US" sz="2800" dirty="0" smtClean="0"/>
              <a:t> : Execution of a test that results in a software failure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Debugging</a:t>
            </a:r>
            <a:r>
              <a:rPr lang="en-US" sz="2800" dirty="0" smtClean="0"/>
              <a:t> : The process of finding a fault given a failure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4294" y="4746625"/>
            <a:ext cx="5520906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all inputs will “trigger” a fault into causing a failure</a:t>
            </a:r>
            <a:endParaRPr lang="en-US" sz="2800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&amp; Failure Model (RIPR)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Four conditions necessary for a failure to be observed</a:t>
            </a:r>
          </a:p>
          <a:p>
            <a:pPr marL="457200" indent="-457200">
              <a:buFont typeface="Monotype Sorts" charset="2"/>
              <a:buAutoNum type="arabicPeriod"/>
              <a:defRPr/>
            </a:pPr>
            <a:endParaRPr lang="en-US" sz="2800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Reachability</a:t>
            </a:r>
            <a:r>
              <a:rPr lang="en-US" sz="2800" dirty="0" smtClean="0"/>
              <a:t> : The location or locations in the program that contain the fault must be reached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Infection</a:t>
            </a:r>
            <a:r>
              <a:rPr lang="en-US" sz="2800" dirty="0" smtClean="0"/>
              <a:t> : The state of the program must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Propagation</a:t>
            </a:r>
            <a:r>
              <a:rPr lang="en-US" sz="2800" dirty="0" smtClean="0"/>
              <a:t> : The infected state must cause some output or final state of the program to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Reveal</a:t>
            </a:r>
            <a:r>
              <a:rPr lang="en-US" dirty="0" smtClean="0"/>
              <a:t> : The tester must observe part of the incorrect portion of the program state</a:t>
            </a: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70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RIPR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 smtClean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smtClean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b="0" dirty="0" smtClean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 smtClean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b="0" dirty="0" smtClean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 smtClean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b="0" dirty="0" err="1" smtClean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 smtClean="0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 smtClean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359007" y="898267"/>
            <a:ext cx="3639789" cy="3577582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6244389" y="5225372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9007" y="1430830"/>
            <a:ext cx="363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Final </a:t>
            </a:r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Program </a:t>
            </a:r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State</a:t>
            </a:r>
            <a:endParaRPr lang="en-US" sz="24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1" y="1828120"/>
            <a:ext cx="2902796" cy="13164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 smtClean="0"/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  <a:endCxn id="41" idx="2"/>
          </p:cNvCxnSpPr>
          <p:nvPr/>
        </p:nvCxnSpPr>
        <p:spPr>
          <a:xfrm flipV="1">
            <a:off x="5044803" y="3773258"/>
            <a:ext cx="833067" cy="8287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</p:cNvCxnSpPr>
          <p:nvPr/>
        </p:nvCxnSpPr>
        <p:spPr>
          <a:xfrm flipH="1" flipV="1">
            <a:off x="7177659" y="3007895"/>
            <a:ext cx="41288" cy="221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eaches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735" y="4494175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77659" y="4614535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877870" y="3276897"/>
            <a:ext cx="1959843" cy="992722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 smtClean="0">
                <a:solidFill>
                  <a:srgbClr val="FFFFFF"/>
                </a:solidFill>
              </a:rPr>
              <a:t>Incorrect Final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u="sng"/>
          </a:p>
        </p:txBody>
      </p:sp>
      <p:sp>
        <p:nvSpPr>
          <p:cNvPr id="24" name="Oval 23"/>
          <p:cNvSpPr/>
          <p:nvPr/>
        </p:nvSpPr>
        <p:spPr>
          <a:xfrm>
            <a:off x="6096001" y="2204081"/>
            <a:ext cx="2807367" cy="1316425"/>
          </a:xfrm>
          <a:prstGeom prst="ellipse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 smtClean="0"/>
              <a:t>Observed Final Program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5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5" grpId="1" animBg="1"/>
      <p:bldP spid="29" grpId="0"/>
      <p:bldP spid="31" grpId="0"/>
      <p:bldP spid="32" grpId="0"/>
      <p:bldP spid="33" grpId="0"/>
      <p:bldP spid="4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Activities</a:t>
            </a:r>
            <a:r>
              <a:rPr lang="en-US" sz="2800" dirty="0" smtClean="0"/>
              <a:t> (2.2)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Test Engineer</a:t>
            </a:r>
            <a:r>
              <a:rPr lang="en-US" dirty="0"/>
              <a:t> : An IT professional who is in charge of one or more technical test activities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esigning </a:t>
            </a:r>
            <a:r>
              <a:rPr lang="en-US" sz="1800" dirty="0"/>
              <a:t>test inputs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roducing </a:t>
            </a:r>
            <a:r>
              <a:rPr lang="en-US" sz="1800" dirty="0"/>
              <a:t>test values</a:t>
            </a:r>
          </a:p>
          <a:p>
            <a:pPr lvl="1"/>
            <a:r>
              <a:rPr lang="en-US" sz="1800" dirty="0" smtClean="0"/>
              <a:t>Running </a:t>
            </a:r>
            <a:r>
              <a:rPr lang="en-US" sz="1800" dirty="0"/>
              <a:t>test scripts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nalyzing </a:t>
            </a:r>
            <a:r>
              <a:rPr lang="en-US" sz="1800" dirty="0"/>
              <a:t>results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eporting </a:t>
            </a:r>
            <a:r>
              <a:rPr lang="en-US" sz="1800" dirty="0"/>
              <a:t>results to developers and managers</a:t>
            </a:r>
          </a:p>
          <a:p>
            <a:pPr lvl="1"/>
            <a:endParaRPr lang="en-US" sz="1800" dirty="0"/>
          </a:p>
          <a:p>
            <a:r>
              <a:rPr lang="en-US" u="sng" dirty="0">
                <a:solidFill>
                  <a:schemeClr val="tx2"/>
                </a:solidFill>
              </a:rPr>
              <a:t>Test Manager</a:t>
            </a:r>
            <a:r>
              <a:rPr lang="en-US" dirty="0"/>
              <a:t> : In charge of one or more test engineers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ets </a:t>
            </a:r>
            <a:r>
              <a:rPr lang="en-US" sz="1800" dirty="0"/>
              <a:t>test policies and processes</a:t>
            </a:r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nteracts </a:t>
            </a:r>
            <a:r>
              <a:rPr lang="en-US" sz="1800" dirty="0"/>
              <a:t>with other managers on the project</a:t>
            </a:r>
          </a:p>
          <a:p>
            <a:pPr lvl="1"/>
            <a:r>
              <a:rPr lang="en-US" sz="1800" dirty="0" smtClean="0"/>
              <a:t>Otherwise supports the engineers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2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Levels</a:t>
            </a:r>
            <a:r>
              <a:rPr lang="en-US" sz="2800" dirty="0" smtClean="0"/>
              <a:t> (2.3)</a:t>
            </a:r>
            <a:endParaRPr lang="en-US" dirty="0" smtClean="0"/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539662"/>
            <a:ext cx="2665412" cy="2935288"/>
            <a:chOff x="697" y="1163"/>
            <a:chExt cx="1679" cy="1849"/>
          </a:xfrm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539662"/>
            <a:ext cx="2665412" cy="2959100"/>
            <a:chOff x="2585" y="1163"/>
            <a:chExt cx="1679" cy="1864"/>
          </a:xfrm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336337"/>
            <a:ext cx="2968625" cy="836613"/>
            <a:chOff x="1159" y="910"/>
            <a:chExt cx="1870" cy="527"/>
          </a:xfrm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157116"/>
            <a:ext cx="2771775" cy="10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Acceptance </a:t>
            </a:r>
            <a:r>
              <a:rPr lang="en-US" sz="1800" dirty="0" smtClean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testing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171362"/>
            <a:ext cx="214313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171362"/>
            <a:ext cx="114300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876337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673137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339887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662025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374562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Integration </a:t>
              </a:r>
              <a:r>
                <a:rPr lang="en-US" sz="1800" dirty="0" smtClean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testing</a:t>
              </a:r>
              <a:r>
                <a:rPr lang="en-US" sz="1800" dirty="0" smtClean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856912"/>
            <a:ext cx="5002213" cy="2376488"/>
            <a:chOff x="2588" y="608"/>
            <a:chExt cx="3151" cy="149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39"/>
              <a:ext cx="174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System </a:t>
              </a:r>
              <a:r>
                <a:rPr lang="en-US" sz="1800" dirty="0" smtClean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testing </a:t>
              </a:r>
              <a:r>
                <a:rPr lang="en-US" sz="1800" dirty="0" smtClean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020550"/>
            <a:ext cx="6061075" cy="3275012"/>
            <a:chOff x="1921" y="1341"/>
            <a:chExt cx="3818" cy="2063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Module </a:t>
              </a:r>
              <a:r>
                <a:rPr lang="en-US" sz="1800" dirty="0" smtClean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testing (developer testing)</a:t>
              </a:r>
              <a:r>
                <a:rPr lang="en-US" sz="1800" dirty="0" smtClean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each class, file, </a:t>
              </a:r>
              <a:r>
                <a:rPr lang="en-US" sz="1800" dirty="0" smtClean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module, component</a:t>
              </a:r>
              <a:endPara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820783"/>
            <a:ext cx="6875463" cy="2587629"/>
            <a:chOff x="1408" y="2475"/>
            <a:chExt cx="4331" cy="1630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Unit </a:t>
              </a:r>
              <a:r>
                <a:rPr lang="en-US" sz="1800" dirty="0" smtClean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testing (developer testing) </a:t>
              </a:r>
              <a:r>
                <a:rPr lang="en-US" sz="1800" dirty="0" smtClean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30213" y="5748000"/>
            <a:ext cx="5764212" cy="83099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3147599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utoUpdateAnimBg="0"/>
      <p:bldP spid="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Testing </a:t>
            </a:r>
            <a:r>
              <a:rPr lang="en-US" dirty="0" smtClean="0"/>
              <a:t>Levels</a:t>
            </a:r>
          </a:p>
        </p:txBody>
      </p:sp>
      <p:sp>
        <p:nvSpPr>
          <p:cNvPr id="57389" name="Rectangle 4"/>
          <p:cNvSpPr>
            <a:spLocks noChangeArrowheads="1"/>
          </p:cNvSpPr>
          <p:nvPr/>
        </p:nvSpPr>
        <p:spPr bwMode="auto">
          <a:xfrm>
            <a:off x="379413" y="2647950"/>
            <a:ext cx="2665412" cy="293528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90" name="Text Box 5"/>
          <p:cNvSpPr txBox="1">
            <a:spLocks noChangeArrowheads="1"/>
          </p:cNvSpPr>
          <p:nvPr/>
        </p:nvSpPr>
        <p:spPr bwMode="auto">
          <a:xfrm>
            <a:off x="1208088" y="2873375"/>
            <a:ext cx="111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Class A</a:t>
            </a:r>
          </a:p>
        </p:txBody>
      </p:sp>
      <p:sp>
        <p:nvSpPr>
          <p:cNvPr id="57391" name="Text Box 6"/>
          <p:cNvSpPr txBox="1">
            <a:spLocks noChangeArrowheads="1"/>
          </p:cNvSpPr>
          <p:nvPr/>
        </p:nvSpPr>
        <p:spPr bwMode="auto">
          <a:xfrm>
            <a:off x="451946" y="3570288"/>
            <a:ext cx="1930892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mA1()</a:t>
            </a:r>
          </a:p>
        </p:txBody>
      </p:sp>
      <p:sp>
        <p:nvSpPr>
          <p:cNvPr id="57392" name="Text Box 7"/>
          <p:cNvSpPr txBox="1">
            <a:spLocks noChangeArrowheads="1"/>
          </p:cNvSpPr>
          <p:nvPr/>
        </p:nvSpPr>
        <p:spPr bwMode="auto">
          <a:xfrm>
            <a:off x="449176" y="4230688"/>
            <a:ext cx="1967000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mA2()</a:t>
            </a:r>
          </a:p>
        </p:txBody>
      </p:sp>
      <p:sp>
        <p:nvSpPr>
          <p:cNvPr id="57385" name="Rectangle 9"/>
          <p:cNvSpPr>
            <a:spLocks noChangeArrowheads="1"/>
          </p:cNvSpPr>
          <p:nvPr/>
        </p:nvSpPr>
        <p:spPr bwMode="auto">
          <a:xfrm>
            <a:off x="3605213" y="2647950"/>
            <a:ext cx="2665412" cy="295910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57386" name="Text Box 10"/>
          <p:cNvSpPr txBox="1">
            <a:spLocks noChangeArrowheads="1"/>
          </p:cNvSpPr>
          <p:nvPr/>
        </p:nvSpPr>
        <p:spPr bwMode="auto">
          <a:xfrm>
            <a:off x="4440238" y="287178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pitchFamily="34" charset="0"/>
                <a:cs typeface="Arial" pitchFamily="34" charset="0"/>
              </a:rPr>
              <a:t>Class B</a:t>
            </a:r>
          </a:p>
        </p:txBody>
      </p:sp>
      <p:sp>
        <p:nvSpPr>
          <p:cNvPr id="57387" name="Text Box 11"/>
          <p:cNvSpPr txBox="1">
            <a:spLocks noChangeArrowheads="1"/>
          </p:cNvSpPr>
          <p:nvPr/>
        </p:nvSpPr>
        <p:spPr bwMode="auto">
          <a:xfrm>
            <a:off x="3735388" y="3570288"/>
            <a:ext cx="2013771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mB1()</a:t>
            </a:r>
          </a:p>
        </p:txBody>
      </p:sp>
      <p:sp>
        <p:nvSpPr>
          <p:cNvPr id="57388" name="Text Box 12"/>
          <p:cNvSpPr txBox="1">
            <a:spLocks noChangeArrowheads="1"/>
          </p:cNvSpPr>
          <p:nvPr/>
        </p:nvSpPr>
        <p:spPr bwMode="auto">
          <a:xfrm>
            <a:off x="3735388" y="4230688"/>
            <a:ext cx="2090036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mB2()</a:t>
            </a:r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78" name="Rectangle 24"/>
          <p:cNvSpPr>
            <a:spLocks noChangeArrowheads="1"/>
          </p:cNvSpPr>
          <p:nvPr/>
        </p:nvSpPr>
        <p:spPr bwMode="auto">
          <a:xfrm>
            <a:off x="6286339" y="3405189"/>
            <a:ext cx="285766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 smtClean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Intra-class testing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an entire class as sequences of calls</a:t>
            </a:r>
            <a:endParaRPr lang="en-US" sz="1800" dirty="0">
              <a:solidFill>
                <a:schemeClr val="tx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49187" name="Line 26"/>
          <p:cNvSpPr>
            <a:spLocks noChangeShapeType="1"/>
          </p:cNvSpPr>
          <p:nvPr/>
        </p:nvSpPr>
        <p:spPr bwMode="auto">
          <a:xfrm flipH="1" flipV="1">
            <a:off x="5373688" y="3071814"/>
            <a:ext cx="1039813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88" name="Line 27"/>
          <p:cNvSpPr>
            <a:spLocks noChangeShapeType="1"/>
          </p:cNvSpPr>
          <p:nvPr/>
        </p:nvSpPr>
        <p:spPr bwMode="auto">
          <a:xfrm flipH="1" flipV="1">
            <a:off x="2160588" y="3071814"/>
            <a:ext cx="4256088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1993899" y="1144588"/>
            <a:ext cx="277177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 smtClean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Inter-class testing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multiple classes together</a:t>
            </a:r>
            <a:endParaRPr lang="en-US" sz="1800" dirty="0">
              <a:solidFill>
                <a:schemeClr val="tx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49180" name="Freeform 34"/>
          <p:cNvSpPr>
            <a:spLocks/>
          </p:cNvSpPr>
          <p:nvPr/>
        </p:nvSpPr>
        <p:spPr bwMode="auto">
          <a:xfrm>
            <a:off x="1508126" y="4110037"/>
            <a:ext cx="4908550" cy="652462"/>
          </a:xfrm>
          <a:custGeom>
            <a:avLst/>
            <a:gdLst>
              <a:gd name="T0" fmla="*/ 2121 w 2121"/>
              <a:gd name="T1" fmla="*/ 959 h 959"/>
              <a:gd name="T2" fmla="*/ 0 w 2121"/>
              <a:gd name="T3" fmla="*/ 0 h 959"/>
              <a:gd name="T4" fmla="*/ 0 60000 65536"/>
              <a:gd name="T5" fmla="*/ 0 60000 65536"/>
              <a:gd name="T6" fmla="*/ 0 w 2121"/>
              <a:gd name="T7" fmla="*/ 0 h 959"/>
              <a:gd name="T8" fmla="*/ 2121 w 2121"/>
              <a:gd name="T9" fmla="*/ 959 h 9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1" h="959">
                <a:moveTo>
                  <a:pt x="2121" y="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2" name="Rectangle 37"/>
          <p:cNvSpPr>
            <a:spLocks noChangeArrowheads="1"/>
          </p:cNvSpPr>
          <p:nvPr/>
        </p:nvSpPr>
        <p:spPr bwMode="auto">
          <a:xfrm>
            <a:off x="6286339" y="4571999"/>
            <a:ext cx="285766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 smtClean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Inter-method testing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pairs of methods in the same class</a:t>
            </a:r>
            <a:endParaRPr lang="en-US" sz="1800" dirty="0">
              <a:solidFill>
                <a:schemeClr val="tx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57365" name="Rectangle 39"/>
          <p:cNvSpPr>
            <a:spLocks noChangeArrowheads="1"/>
          </p:cNvSpPr>
          <p:nvPr/>
        </p:nvSpPr>
        <p:spPr bwMode="auto">
          <a:xfrm>
            <a:off x="6286338" y="5467351"/>
            <a:ext cx="2857661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 smtClean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Intra-method testing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each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method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individually</a:t>
            </a:r>
          </a:p>
        </p:txBody>
      </p:sp>
      <p:sp>
        <p:nvSpPr>
          <p:cNvPr id="49174" name="Line 41"/>
          <p:cNvSpPr>
            <a:spLocks noChangeShapeType="1"/>
          </p:cNvSpPr>
          <p:nvPr/>
        </p:nvSpPr>
        <p:spPr bwMode="auto">
          <a:xfrm flipH="1" flipV="1">
            <a:off x="2235200" y="4573588"/>
            <a:ext cx="4168775" cy="106838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5" name="Line 42"/>
          <p:cNvSpPr>
            <a:spLocks noChangeShapeType="1"/>
          </p:cNvSpPr>
          <p:nvPr/>
        </p:nvSpPr>
        <p:spPr bwMode="auto">
          <a:xfrm flipH="1" flipV="1">
            <a:off x="2292350" y="3951288"/>
            <a:ext cx="534988" cy="77470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Line 43"/>
          <p:cNvSpPr>
            <a:spLocks noChangeShapeType="1"/>
          </p:cNvSpPr>
          <p:nvPr/>
        </p:nvSpPr>
        <p:spPr bwMode="auto">
          <a:xfrm flipV="1">
            <a:off x="3443288" y="3929063"/>
            <a:ext cx="406400" cy="9588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V="1">
            <a:off x="3781425" y="4549776"/>
            <a:ext cx="192088" cy="428625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H="1">
            <a:off x="3312317" y="1772156"/>
            <a:ext cx="1" cy="1828296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8" grpId="0"/>
      <p:bldP spid="49187" grpId="0" animBg="1"/>
      <p:bldP spid="49188" grpId="0" animBg="1"/>
      <p:bldP spid="57376" grpId="0"/>
      <p:bldP spid="49180" grpId="0" animBg="1"/>
      <p:bldP spid="57372" grpId="0"/>
      <p:bldP spid="57365" grpId="0"/>
      <p:bldP spid="49174" grpId="0" animBg="1"/>
      <p:bldP spid="49175" grpId="0" animBg="1"/>
      <p:bldP spid="49176" grpId="0" animBg="1"/>
      <p:bldP spid="49177" grpId="0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intro">
  <a:themeElements>
    <a:clrScheme name="Custom 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2023</TotalTime>
  <Pages>49</Pages>
  <Words>2542</Words>
  <Application>Microsoft Macintosh PowerPoint</Application>
  <PresentationFormat>On-screen Show (4:3)</PresentationFormat>
  <Paragraphs>451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 Unicode MS</vt:lpstr>
      <vt:lpstr>Bradley Hand ITC</vt:lpstr>
      <vt:lpstr>Comic Sans MS</vt:lpstr>
      <vt:lpstr>Courier New</vt:lpstr>
      <vt:lpstr>Gill Sans MT</vt:lpstr>
      <vt:lpstr>Monotype Sorts</vt:lpstr>
      <vt:lpstr>Papyrus</vt:lpstr>
      <vt:lpstr>Shruti</vt:lpstr>
      <vt:lpstr>SimSun</vt:lpstr>
      <vt:lpstr>Times New Roman</vt:lpstr>
      <vt:lpstr>Verdana</vt:lpstr>
      <vt:lpstr>Wingdings</vt:lpstr>
      <vt:lpstr>宋体</vt:lpstr>
      <vt:lpstr>Arial</vt:lpstr>
      <vt:lpstr>intro</vt:lpstr>
      <vt:lpstr>  Model-Driven Test Design</vt:lpstr>
      <vt:lpstr>Complexity of Testing Software</vt:lpstr>
      <vt:lpstr>Software Testing Foundations (2.1)</vt:lpstr>
      <vt:lpstr>Testing &amp; Debugging</vt:lpstr>
      <vt:lpstr>Fault &amp; Failure Model (RIPR)</vt:lpstr>
      <vt:lpstr>RIPR Model</vt:lpstr>
      <vt:lpstr>Software Testing Activities (2.2)</vt:lpstr>
      <vt:lpstr>Traditional Testing Levels (2.3)</vt:lpstr>
      <vt:lpstr>Object-Oriented Testing Levels</vt:lpstr>
      <vt:lpstr>Coverage Criteria (2.4)</vt:lpstr>
      <vt:lpstr>Advantages of Coverage Criteria</vt:lpstr>
      <vt:lpstr>Test Requirements and Criteria</vt:lpstr>
      <vt:lpstr>Old View : Colored Boxes</vt:lpstr>
      <vt:lpstr>Model-Driven Test Design (2.5)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Small Illustrative Example</vt:lpstr>
      <vt:lpstr>Example (2)</vt:lpstr>
      <vt:lpstr>Types of Activities in the Book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Masoumeh Taromirad</cp:lastModifiedBy>
  <cp:revision>273</cp:revision>
  <cp:lastPrinted>1996-04-04T10:27:56Z</cp:lastPrinted>
  <dcterms:created xsi:type="dcterms:W3CDTF">1996-06-15T03:21:08Z</dcterms:created>
  <dcterms:modified xsi:type="dcterms:W3CDTF">2021-02-27T11:37:49Z</dcterms:modified>
</cp:coreProperties>
</file>