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594" r:id="rId2"/>
    <p:sldId id="552" r:id="rId3"/>
    <p:sldId id="553" r:id="rId4"/>
    <p:sldId id="554" r:id="rId5"/>
    <p:sldId id="555" r:id="rId6"/>
    <p:sldId id="556" r:id="rId7"/>
    <p:sldId id="590" r:id="rId8"/>
    <p:sldId id="573" r:id="rId9"/>
    <p:sldId id="557" r:id="rId10"/>
    <p:sldId id="558" r:id="rId11"/>
    <p:sldId id="559" r:id="rId12"/>
    <p:sldId id="562" r:id="rId13"/>
    <p:sldId id="563" r:id="rId14"/>
    <p:sldId id="588" r:id="rId15"/>
    <p:sldId id="587" r:id="rId16"/>
    <p:sldId id="566" r:id="rId17"/>
    <p:sldId id="574" r:id="rId18"/>
    <p:sldId id="591" r:id="rId19"/>
    <p:sldId id="592" r:id="rId20"/>
    <p:sldId id="580" r:id="rId21"/>
    <p:sldId id="576" r:id="rId22"/>
    <p:sldId id="581" r:id="rId23"/>
    <p:sldId id="578" r:id="rId24"/>
    <p:sldId id="579" r:id="rId25"/>
    <p:sldId id="568" r:id="rId26"/>
    <p:sldId id="569" r:id="rId27"/>
    <p:sldId id="593" r:id="rId28"/>
    <p:sldId id="570" r:id="rId29"/>
    <p:sldId id="571" r:id="rId30"/>
    <p:sldId id="572" r:id="rId3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>
          <p15:clr>
            <a:srgbClr val="A4A3A4"/>
          </p15:clr>
        </p15:guide>
        <p15:guide id="2" pos="27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6600"/>
    <a:srgbClr val="009900"/>
    <a:srgbClr val="000000"/>
    <a:srgbClr val="0000CC"/>
    <a:srgbClr val="00FF00"/>
    <a:srgbClr val="00145A"/>
    <a:srgbClr val="001E5A"/>
    <a:srgbClr val="5F5F5F"/>
    <a:srgbClr val="000050"/>
    <a:srgbClr val="0000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50" autoAdjust="0"/>
    <p:restoredTop sz="94344" autoAdjust="0"/>
  </p:normalViewPr>
  <p:slideViewPr>
    <p:cSldViewPr snapToGrid="0">
      <p:cViewPr>
        <p:scale>
          <a:sx n="110" d="100"/>
          <a:sy n="110" d="100"/>
        </p:scale>
        <p:origin x="1512" y="272"/>
      </p:cViewPr>
      <p:guideLst>
        <p:guide orient="horz" pos="2280"/>
        <p:guide pos="27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t" anchorCtr="0" compatLnSpc="1">
            <a:prstTxWarp prst="textNoShape">
              <a:avLst/>
            </a:prstTxWarp>
          </a:bodyPr>
          <a:lstStyle>
            <a:lvl1pPr defTabSz="966788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t" anchorCtr="0" compatLnSpc="1">
            <a:prstTxWarp prst="textNoShape">
              <a:avLst/>
            </a:prstTxWarp>
          </a:bodyPr>
          <a:lstStyle>
            <a:lvl1pPr algn="r" defTabSz="966788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b" anchorCtr="0" compatLnSpc="1">
            <a:prstTxWarp prst="textNoShape">
              <a:avLst/>
            </a:prstTxWarp>
          </a:bodyPr>
          <a:lstStyle>
            <a:lvl1pPr defTabSz="966788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b" anchorCtr="0" compatLnSpc="1">
            <a:prstTxWarp prst="textNoShape">
              <a:avLst/>
            </a:prstTxWarp>
          </a:bodyPr>
          <a:lstStyle>
            <a:lvl1pPr algn="r" defTabSz="966788">
              <a:defRPr sz="1100" b="0" i="1"/>
            </a:lvl1pPr>
          </a:lstStyle>
          <a:p>
            <a:pPr>
              <a:defRPr/>
            </a:pPr>
            <a:fld id="{1B3B0E3B-E5C4-4251-A7FB-CB33CCB6CE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5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t" anchorCtr="0" compatLnSpc="1">
            <a:prstTxWarp prst="textNoShape">
              <a:avLst/>
            </a:prstTxWarp>
          </a:bodyPr>
          <a:lstStyle>
            <a:lvl1pPr defTabSz="966788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t" anchorCtr="0" compatLnSpc="1">
            <a:prstTxWarp prst="textNoShape">
              <a:avLst/>
            </a:prstTxWarp>
          </a:bodyPr>
          <a:lstStyle>
            <a:lvl1pPr algn="r" defTabSz="966788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b" anchorCtr="0" compatLnSpc="1">
            <a:prstTxWarp prst="textNoShape">
              <a:avLst/>
            </a:prstTxWarp>
          </a:bodyPr>
          <a:lstStyle>
            <a:lvl1pPr defTabSz="966788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b" anchorCtr="0" compatLnSpc="1">
            <a:prstTxWarp prst="textNoShape">
              <a:avLst/>
            </a:prstTxWarp>
          </a:bodyPr>
          <a:lstStyle>
            <a:lvl1pPr algn="r" defTabSz="966788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229CEE7-0F02-44C1-8906-EC6CFDC65F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19" tIns="48661" rIns="97319" bIns="486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626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0475" y="720725"/>
            <a:ext cx="4794250" cy="3595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290888" y="9144000"/>
            <a:ext cx="731837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88" tIns="46983" rIns="92288" bIns="46983">
            <a:spAutoFit/>
          </a:bodyPr>
          <a:lstStyle/>
          <a:p>
            <a:pPr algn="ctr" defTabSz="917575">
              <a:lnSpc>
                <a:spcPct val="90000"/>
              </a:lnSpc>
              <a:defRPr/>
            </a:pPr>
            <a:r>
              <a:rPr lang="en-US" sz="1400" b="0">
                <a:solidFill>
                  <a:schemeClr val="tx1"/>
                </a:solidFill>
              </a:rPr>
              <a:t>Page </a:t>
            </a:r>
            <a:fld id="{55488FE2-1213-4D8B-9D82-EC18FBC6248F}" type="slidenum">
              <a:rPr lang="en-US" sz="1400" b="0">
                <a:solidFill>
                  <a:schemeClr val="tx1"/>
                </a:solidFill>
              </a:rPr>
              <a:pPr algn="ctr" defTabSz="917575">
                <a:lnSpc>
                  <a:spcPct val="90000"/>
                </a:lnSpc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156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773" indent="-285682"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2727" indent="-228546"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99817" indent="-228546"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6909" indent="-228546" defTabSz="966557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3999" indent="-228546" defTabSz="96655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089" indent="-228546" defTabSz="96655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8179" indent="-228546" defTabSz="96655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5270" indent="-228546" defTabSz="96655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4412327-F9A8-4C82-83D7-AD07442DFF20}" type="slidenum">
              <a:rPr lang="en-US" sz="1200" b="0">
                <a:solidFill>
                  <a:schemeClr val="tx1"/>
                </a:solidFill>
              </a:rPr>
              <a:pPr/>
              <a:t>1</a:t>
            </a:fld>
            <a:endParaRPr lang="en-US" sz="12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08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like to stop here and ask students to spend 5 or 10 minutes designing</a:t>
            </a:r>
            <a:r>
              <a:rPr lang="en-US" baseline="0" dirty="0" smtClean="0"/>
              <a:t> tests. Based on either the description or the implementation, what tests would you want to run.</a:t>
            </a:r>
          </a:p>
          <a:p>
            <a:r>
              <a:rPr lang="en-US" baseline="0" dirty="0" smtClean="0"/>
              <a:t>Test values are enough.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29CEE7-0F02-44C1-8906-EC6CFDC65F2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27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621">
              <a:defRPr sz="21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70662" indent="-296408" defTabSz="966621">
              <a:defRPr sz="21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85634" indent="-237127" defTabSz="966621">
              <a:defRPr sz="21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59887" indent="-237127" defTabSz="966621">
              <a:defRPr sz="21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134141" indent="-237127" defTabSz="966621">
              <a:defRPr sz="21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608395" indent="-237127" defTabSz="966621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6pPr>
            <a:lvl7pPr marL="3082648" indent="-237127" defTabSz="966621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556902" indent="-237127" defTabSz="966621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8pPr>
            <a:lvl9pPr marL="4031155" indent="-237127" defTabSz="966621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6942E7F2-D702-4D6C-B875-F20700F709FD}" type="slidenum">
              <a:rPr lang="en-US" sz="1100" b="0">
                <a:solidFill>
                  <a:schemeClr val="tx1"/>
                </a:solidFill>
              </a:rPr>
              <a:pPr/>
              <a:t>30</a:t>
            </a:fld>
            <a:endParaRPr 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3)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12E1F-CC9B-4A24-8835-E097471CC5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06507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3)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A3BD3-2509-4F01-9114-521231456D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46267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9738" y="96838"/>
            <a:ext cx="2216150" cy="6280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113" y="96838"/>
            <a:ext cx="6499225" cy="6280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3)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ECF888-7503-4D3E-BC7A-0F436AE460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22480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829994"/>
            <a:ext cx="8966200" cy="573122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3)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4B1FAA-A740-404F-BBC5-7C153B6662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45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3)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6E679-5245-4D04-9B5E-6F7A762A63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39137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113" y="1085850"/>
            <a:ext cx="4357687" cy="5291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357688" cy="5291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3)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A56877-A1FA-486C-970B-A787F06937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08821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3)</a:t>
            </a: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21A5C-439D-4C05-8267-ECDE501361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517122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3)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1E189-A5E4-460C-B525-E80730F3D2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660615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3)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59007-A7D2-484D-B045-20F01AFEB2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68135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3)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1680B-D5C9-49AC-83D2-20D4FD564E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788499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3)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F3C506-278B-4869-9411-0A8C8B40ED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90351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391" y="6568158"/>
            <a:ext cx="38449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Introduction to Software Testing, Edition 2  (Ch 3)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05275" y="6560220"/>
            <a:ext cx="28956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94550" y="6552283"/>
            <a:ext cx="19050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BDDBD9-5CD3-45F3-80AE-704B15C07F0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625" y="96838"/>
            <a:ext cx="90487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625" y="1085850"/>
            <a:ext cx="9048750" cy="542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 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 </a:t>
            </a:r>
          </a:p>
          <a:p>
            <a:pPr lvl="4"/>
            <a:r>
              <a:rPr lang="en-US" dirty="0" smtClean="0"/>
              <a:t>Fifth level 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350" y="63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-1" y="729143"/>
            <a:ext cx="9118833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46" r:id="rId1"/>
    <p:sldLayoutId id="214748405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ransition spd="med"/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75000"/>
        <a:buFont typeface="Monotype Sorts" charset="2"/>
        <a:buChar char="n"/>
        <a:defRPr sz="2800" b="0">
          <a:solidFill>
            <a:schemeClr val="tx1"/>
          </a:solidFill>
          <a:latin typeface="Gill Sans MT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 b="0">
          <a:solidFill>
            <a:schemeClr val="tx1"/>
          </a:solidFill>
          <a:latin typeface="Gill Sans MT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>
          <a:solidFill>
            <a:schemeClr val="tx1"/>
          </a:solidFill>
          <a:latin typeface="Gill Sans MT" pitchFamily="34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>
          <a:solidFill>
            <a:schemeClr val="tx1"/>
          </a:solidFill>
          <a:latin typeface="Gill Sans MT" pitchFamily="34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sz="2000" b="0">
          <a:solidFill>
            <a:schemeClr val="tx1"/>
          </a:solidFill>
          <a:latin typeface="Gill Sans MT" pitchFamily="34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cs.gmu.edu/~offutt/softwaretest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liluna.de/eclipse-junit-testing-tutorial.html" TargetMode="External"/><Relationship Id="rId4" Type="http://schemas.openxmlformats.org/officeDocument/2006/relationships/hyperlink" Target="http://www.diasparsoftware.com/template.php?content=jUnitStarterGuide" TargetMode="External"/><Relationship Id="rId5" Type="http://schemas.openxmlformats.org/officeDocument/2006/relationships/hyperlink" Target="http://www.clarkware.com/articles/JUnitPrimer.html" TargetMode="External"/><Relationship Id="rId6" Type="http://schemas.openxmlformats.org/officeDocument/2006/relationships/hyperlink" Target="http://www.junit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pen.ncsu.edu/se/tutorials/junit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0850" y="239120"/>
            <a:ext cx="8229600" cy="2870200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Test Automation</a:t>
            </a: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03440" y="3446845"/>
            <a:ext cx="6721366" cy="252571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 sz="3200" dirty="0"/>
              <a:t>Introduction to Software Testing</a:t>
            </a:r>
            <a:br>
              <a:rPr lang="en-US" sz="3200" dirty="0"/>
            </a:br>
            <a:r>
              <a:rPr lang="en-US" sz="2400" dirty="0"/>
              <a:t>(</a:t>
            </a:r>
            <a:r>
              <a:rPr lang="en-US" sz="2400" i="1" dirty="0"/>
              <a:t>2nd edition</a:t>
            </a:r>
            <a:r>
              <a:rPr lang="en-US" sz="2400" dirty="0" smtClean="0"/>
              <a:t>)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000" dirty="0" smtClean="0"/>
              <a:t>Chapter </a:t>
            </a:r>
            <a:r>
              <a:rPr lang="en-US" sz="2000" dirty="0" smtClean="0"/>
              <a:t>3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1600" b="0" dirty="0" smtClean="0">
                <a:hlinkClick r:id="rId3"/>
              </a:rPr>
              <a:t>http://www.cs.gmu.edu/~offutt/softwaretest/</a:t>
            </a:r>
            <a:endParaRPr lang="en-US" b="0" dirty="0" smtClean="0"/>
          </a:p>
          <a:p>
            <a:endParaRPr lang="en-US" b="0" dirty="0" smtClean="0"/>
          </a:p>
        </p:txBody>
      </p:sp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2851239" y="6310083"/>
            <a:ext cx="34257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600" b="0" i="1" dirty="0" smtClean="0">
                <a:latin typeface="Comic Sans MS" pitchFamily="66" charset="0"/>
              </a:rPr>
              <a:t>Updated </a:t>
            </a:r>
            <a:r>
              <a:rPr lang="en-US" sz="1600" b="0" i="1" smtClean="0">
                <a:latin typeface="Comic Sans MS" pitchFamily="66" charset="0"/>
              </a:rPr>
              <a:t>August 2018</a:t>
            </a:r>
            <a:endParaRPr lang="en-US" sz="1600" b="0" i="1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9530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Introduction to Software Testing, Edition 2  (Ch 3)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29709338-030A-4186-A66C-DB7F032762EE}" type="slidenum">
              <a:rPr lang="en-US" sz="900" b="0" smtClean="0">
                <a:solidFill>
                  <a:schemeClr val="tx1"/>
                </a:solidFill>
              </a:rPr>
              <a:pPr/>
              <a:t>10</a:t>
            </a:fld>
            <a:endParaRPr lang="en-US" sz="900" b="0" smtClean="0">
              <a:solidFill>
                <a:schemeClr val="tx1"/>
              </a:solidFill>
            </a:endParaRPr>
          </a:p>
        </p:txBody>
      </p:sp>
      <p:sp>
        <p:nvSpPr>
          <p:cNvPr id="122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JUnit Tests</a:t>
            </a:r>
          </a:p>
        </p:txBody>
      </p:sp>
      <p:sp>
        <p:nvSpPr>
          <p:cNvPr id="12294" name="Content Placeholder 2"/>
          <p:cNvSpPr>
            <a:spLocks noGrp="1"/>
          </p:cNvSpPr>
          <p:nvPr>
            <p:ph idx="1"/>
          </p:nvPr>
        </p:nvSpPr>
        <p:spPr>
          <a:xfrm>
            <a:off x="88900" y="898525"/>
            <a:ext cx="8966200" cy="5478463"/>
          </a:xfrm>
        </p:spPr>
        <p:txBody>
          <a:bodyPr/>
          <a:lstStyle/>
          <a:p>
            <a:r>
              <a:rPr lang="en-US" dirty="0" err="1" smtClean="0"/>
              <a:t>JUnit</a:t>
            </a:r>
            <a:r>
              <a:rPr lang="en-US" dirty="0" smtClean="0"/>
              <a:t> can be u</a:t>
            </a:r>
            <a:r>
              <a:rPr lang="tr-TR" dirty="0" smtClean="0"/>
              <a:t>sed </a:t>
            </a:r>
            <a:r>
              <a:rPr lang="tr-TR" dirty="0" smtClean="0">
                <a:solidFill>
                  <a:schemeClr val="tx2"/>
                </a:solidFill>
              </a:rPr>
              <a:t>to test</a:t>
            </a:r>
            <a:r>
              <a:rPr lang="en-US" dirty="0" smtClean="0"/>
              <a:t> …</a:t>
            </a:r>
            <a:endParaRPr lang="tr-TR" dirty="0" smtClean="0"/>
          </a:p>
          <a:p>
            <a:pPr marL="742950" lvl="1" indent="-285750">
              <a:lnSpc>
                <a:spcPct val="80000"/>
              </a:lnSpc>
            </a:pPr>
            <a:r>
              <a:rPr lang="en-US" dirty="0" smtClean="0"/>
              <a:t>… an entire </a:t>
            </a:r>
            <a:r>
              <a:rPr lang="tr-TR" dirty="0" smtClean="0"/>
              <a:t>object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dirty="0" smtClean="0"/>
              <a:t>… p</a:t>
            </a:r>
            <a:r>
              <a:rPr lang="tr-TR" dirty="0" smtClean="0"/>
              <a:t>art of an object </a:t>
            </a:r>
            <a:r>
              <a:rPr lang="en-US" dirty="0" smtClean="0"/>
              <a:t>– </a:t>
            </a:r>
            <a:r>
              <a:rPr lang="tr-TR" dirty="0" smtClean="0"/>
              <a:t>a method or some interacting methods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dirty="0" smtClean="0"/>
              <a:t>… </a:t>
            </a:r>
            <a:r>
              <a:rPr lang="en-US" dirty="0" err="1" smtClean="0"/>
              <a:t>i</a:t>
            </a:r>
            <a:r>
              <a:rPr lang="tr-TR" dirty="0" smtClean="0"/>
              <a:t>nteraction between several objects</a:t>
            </a:r>
          </a:p>
          <a:p>
            <a:r>
              <a:rPr lang="en-US" dirty="0" smtClean="0"/>
              <a:t>It is primarily intended for unit and integration testing, not system testing</a:t>
            </a:r>
          </a:p>
          <a:p>
            <a:r>
              <a:rPr lang="en-US" dirty="0" smtClean="0"/>
              <a:t>Each test is embedded into one </a:t>
            </a:r>
            <a:r>
              <a:rPr lang="en-US" dirty="0" smtClean="0">
                <a:solidFill>
                  <a:schemeClr val="tx2"/>
                </a:solidFill>
              </a:rPr>
              <a:t>test method</a:t>
            </a:r>
          </a:p>
          <a:p>
            <a:r>
              <a:rPr lang="tr-TR" dirty="0" smtClean="0"/>
              <a:t>A </a:t>
            </a:r>
            <a:r>
              <a:rPr lang="tr-TR" dirty="0" smtClean="0">
                <a:solidFill>
                  <a:schemeClr val="tx2"/>
                </a:solidFill>
              </a:rPr>
              <a:t>test class</a:t>
            </a:r>
            <a:r>
              <a:rPr lang="tr-TR" dirty="0" smtClean="0"/>
              <a:t> contains </a:t>
            </a:r>
            <a:r>
              <a:rPr lang="en-US" dirty="0" smtClean="0"/>
              <a:t>one or </a:t>
            </a:r>
            <a:r>
              <a:rPr lang="tr-TR" dirty="0" smtClean="0"/>
              <a:t>more </a:t>
            </a:r>
            <a:r>
              <a:rPr lang="en-US" dirty="0" smtClean="0"/>
              <a:t>test methods</a:t>
            </a:r>
            <a:endParaRPr lang="en-US" dirty="0" smtClean="0">
              <a:solidFill>
                <a:schemeClr val="tx2"/>
              </a:solidFill>
            </a:endParaRPr>
          </a:p>
          <a:p>
            <a:pPr>
              <a:lnSpc>
                <a:spcPct val="70000"/>
              </a:lnSpc>
            </a:pPr>
            <a:r>
              <a:rPr lang="en-US" dirty="0" smtClean="0"/>
              <a:t>Test classes </a:t>
            </a:r>
            <a:r>
              <a:rPr lang="en-US" dirty="0" smtClean="0">
                <a:solidFill>
                  <a:schemeClr val="tx2"/>
                </a:solidFill>
              </a:rPr>
              <a:t>include</a:t>
            </a:r>
            <a:r>
              <a:rPr lang="en-US" dirty="0" smtClean="0"/>
              <a:t> :</a:t>
            </a:r>
          </a:p>
          <a:p>
            <a:pPr marL="742950" lvl="1" indent="-285750">
              <a:lnSpc>
                <a:spcPct val="70000"/>
              </a:lnSpc>
            </a:pPr>
            <a:r>
              <a:rPr lang="en-US" dirty="0" smtClean="0"/>
              <a:t>A collection of </a:t>
            </a:r>
            <a:r>
              <a:rPr lang="en-US" dirty="0" smtClean="0">
                <a:solidFill>
                  <a:schemeClr val="tx2"/>
                </a:solidFill>
              </a:rPr>
              <a:t>test methods</a:t>
            </a:r>
          </a:p>
          <a:p>
            <a:pPr marL="742950" lvl="1" indent="-285750">
              <a:lnSpc>
                <a:spcPct val="70000"/>
              </a:lnSpc>
            </a:pPr>
            <a:r>
              <a:rPr lang="en-US" dirty="0" smtClean="0"/>
              <a:t>Methods to </a:t>
            </a:r>
            <a:r>
              <a:rPr lang="en-US" dirty="0" smtClean="0">
                <a:solidFill>
                  <a:schemeClr val="tx2"/>
                </a:solidFill>
              </a:rPr>
              <a:t>set up</a:t>
            </a:r>
            <a:r>
              <a:rPr lang="en-US" dirty="0" smtClean="0"/>
              <a:t> the state before and </a:t>
            </a:r>
            <a:r>
              <a:rPr lang="en-US" dirty="0" smtClean="0">
                <a:solidFill>
                  <a:schemeClr val="tx2"/>
                </a:solidFill>
              </a:rPr>
              <a:t>update</a:t>
            </a:r>
            <a:r>
              <a:rPr lang="en-US" dirty="0" smtClean="0"/>
              <a:t> the state after each test and before and after all tests</a:t>
            </a:r>
          </a:p>
          <a:p>
            <a:r>
              <a:rPr lang="en-US" dirty="0" smtClean="0"/>
              <a:t>Get started at </a:t>
            </a:r>
            <a:r>
              <a:rPr lang="en-US" dirty="0" smtClean="0">
                <a:solidFill>
                  <a:schemeClr val="tx2"/>
                </a:solidFill>
              </a:rPr>
              <a:t>junit.org</a:t>
            </a:r>
          </a:p>
        </p:txBody>
      </p:sp>
    </p:spTree>
    <p:extLst>
      <p:ext uri="{BB962C8B-B14F-4D97-AF65-F5344CB8AC3E}">
        <p14:creationId xmlns:p14="http://schemas.microsoft.com/office/powerpoint/2010/main" val="22984813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Introduction to Software Testing, Edition 2  (Ch 3)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D9ACC902-BAEF-4245-AD03-4F1A3B81C5C1}" type="slidenum">
              <a:rPr lang="en-US" sz="900" b="0" smtClean="0">
                <a:solidFill>
                  <a:schemeClr val="tx1"/>
                </a:solidFill>
              </a:rPr>
              <a:pPr/>
              <a:t>11</a:t>
            </a:fld>
            <a:endParaRPr lang="en-US" sz="900" b="0" smtClean="0">
              <a:solidFill>
                <a:schemeClr val="tx1"/>
              </a:solidFill>
            </a:endParaRPr>
          </a:p>
        </p:txBody>
      </p:sp>
      <p:sp>
        <p:nvSpPr>
          <p:cNvPr id="133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Writing Tests for JUnit</a:t>
            </a:r>
          </a:p>
        </p:txBody>
      </p:sp>
      <p:sp>
        <p:nvSpPr>
          <p:cNvPr id="13318" name="Content Placeholder 2"/>
          <p:cNvSpPr>
            <a:spLocks noGrp="1"/>
          </p:cNvSpPr>
          <p:nvPr>
            <p:ph idx="1"/>
          </p:nvPr>
        </p:nvSpPr>
        <p:spPr>
          <a:xfrm>
            <a:off x="88900" y="898525"/>
            <a:ext cx="8966200" cy="5478463"/>
          </a:xfrm>
        </p:spPr>
        <p:txBody>
          <a:bodyPr/>
          <a:lstStyle/>
          <a:p>
            <a:r>
              <a:rPr lang="en-US" dirty="0" smtClean="0"/>
              <a:t>Need to use the methods of the </a:t>
            </a:r>
            <a:r>
              <a:rPr lang="en-US" dirty="0" err="1" smtClean="0">
                <a:solidFill>
                  <a:schemeClr val="tx2"/>
                </a:solidFill>
              </a:rPr>
              <a:t>junit.framework.assert</a:t>
            </a:r>
            <a:r>
              <a:rPr lang="en-US" dirty="0" smtClean="0"/>
              <a:t> class</a:t>
            </a:r>
          </a:p>
          <a:p>
            <a:pPr lvl="1"/>
            <a:r>
              <a:rPr lang="en-US" dirty="0" err="1" smtClean="0"/>
              <a:t>javadoc</a:t>
            </a:r>
            <a:r>
              <a:rPr lang="en-US" dirty="0" smtClean="0"/>
              <a:t> gives a complete description of its capabilities</a:t>
            </a:r>
          </a:p>
          <a:p>
            <a:r>
              <a:rPr lang="en-US" dirty="0" smtClean="0"/>
              <a:t>Each test method checks a condition (</a:t>
            </a:r>
            <a:r>
              <a:rPr lang="en-US" dirty="0" smtClean="0">
                <a:solidFill>
                  <a:schemeClr val="tx2"/>
                </a:solidFill>
              </a:rPr>
              <a:t>assertion</a:t>
            </a:r>
            <a:r>
              <a:rPr lang="en-US" dirty="0" smtClean="0"/>
              <a:t>) and reports to the test runner whether the test failed or succeeded</a:t>
            </a:r>
          </a:p>
          <a:p>
            <a:r>
              <a:rPr lang="en-US" dirty="0" smtClean="0"/>
              <a:t>The test runner uses the result to </a:t>
            </a:r>
            <a:r>
              <a:rPr lang="en-US" dirty="0" smtClean="0">
                <a:solidFill>
                  <a:schemeClr val="tx2"/>
                </a:solidFill>
              </a:rPr>
              <a:t>report to the user</a:t>
            </a:r>
            <a:r>
              <a:rPr lang="en-US" dirty="0" smtClean="0"/>
              <a:t> (in command line mode) or update the display (in an IDE)</a:t>
            </a:r>
          </a:p>
          <a:p>
            <a:r>
              <a:rPr lang="en-US" dirty="0" smtClean="0"/>
              <a:t>All of the methods </a:t>
            </a:r>
            <a:r>
              <a:rPr lang="en-US" dirty="0" smtClean="0">
                <a:solidFill>
                  <a:schemeClr val="tx2"/>
                </a:solidFill>
              </a:rPr>
              <a:t>return void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A few representative methods of </a:t>
            </a:r>
            <a:r>
              <a:rPr lang="en-US" dirty="0" err="1" smtClean="0">
                <a:solidFill>
                  <a:schemeClr val="tx2"/>
                </a:solidFill>
              </a:rPr>
              <a:t>junit.framework.assert</a:t>
            </a:r>
            <a:r>
              <a:rPr lang="en-US" dirty="0" smtClean="0"/>
              <a:t> </a:t>
            </a:r>
          </a:p>
          <a:p>
            <a:pPr lvl="1">
              <a:spcBef>
                <a:spcPts val="600"/>
              </a:spcBef>
            </a:pPr>
            <a:r>
              <a:rPr lang="en-US" i="1" dirty="0" err="1" smtClean="0"/>
              <a:t>assertTrue</a:t>
            </a:r>
            <a:r>
              <a:rPr lang="en-US" i="1" dirty="0" smtClean="0"/>
              <a:t> (</a:t>
            </a:r>
            <a:r>
              <a:rPr lang="en-US" i="1" dirty="0" err="1" smtClean="0"/>
              <a:t>boolean</a:t>
            </a:r>
            <a:r>
              <a:rPr lang="en-US" i="1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en-US" i="1" dirty="0" err="1" smtClean="0"/>
              <a:t>assertTrue</a:t>
            </a:r>
            <a:r>
              <a:rPr lang="en-US" i="1" dirty="0" smtClean="0"/>
              <a:t> (String, </a:t>
            </a:r>
            <a:r>
              <a:rPr lang="en-US" i="1" dirty="0" err="1" smtClean="0"/>
              <a:t>boolean</a:t>
            </a:r>
            <a:r>
              <a:rPr lang="en-US" i="1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en-US" i="1" dirty="0" smtClean="0"/>
              <a:t>fail (String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40771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Introduction to Software Testing, Edition 2  (Ch 3)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51009E22-5E3F-4558-B753-74EFB237A67A}" type="slidenum">
              <a:rPr lang="en-US" sz="900" b="0" smtClean="0">
                <a:solidFill>
                  <a:schemeClr val="tx1"/>
                </a:solidFill>
              </a:rPr>
              <a:pPr/>
              <a:t>12</a:t>
            </a:fld>
            <a:endParaRPr lang="en-US" sz="900" b="0" smtClean="0">
              <a:solidFill>
                <a:schemeClr val="tx1"/>
              </a:solidFill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JUnit Test Fixtures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" y="968375"/>
            <a:ext cx="8966200" cy="5408613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tx2"/>
                </a:solidFill>
              </a:rPr>
              <a:t>test fixture</a:t>
            </a:r>
            <a:r>
              <a:rPr lang="en-US" dirty="0" smtClean="0"/>
              <a:t> is the </a:t>
            </a:r>
            <a:r>
              <a:rPr lang="en-US" u="sng" dirty="0" smtClean="0">
                <a:solidFill>
                  <a:schemeClr val="tx2"/>
                </a:solidFill>
              </a:rPr>
              <a:t>state</a:t>
            </a:r>
            <a:r>
              <a:rPr lang="en-US" dirty="0" smtClean="0"/>
              <a:t> of the test</a:t>
            </a:r>
          </a:p>
          <a:p>
            <a:pPr lvl="1"/>
            <a:r>
              <a:rPr lang="en-US" dirty="0" smtClean="0"/>
              <a:t>Objects and variables that are used by more than one test</a:t>
            </a:r>
          </a:p>
          <a:p>
            <a:pPr lvl="1"/>
            <a:r>
              <a:rPr lang="en-US" dirty="0" smtClean="0"/>
              <a:t>Initializations (</a:t>
            </a:r>
            <a:r>
              <a:rPr lang="en-US" i="1" dirty="0" smtClean="0"/>
              <a:t>prefix</a:t>
            </a:r>
            <a:r>
              <a:rPr lang="en-US" dirty="0" smtClean="0"/>
              <a:t> values)</a:t>
            </a:r>
          </a:p>
          <a:p>
            <a:pPr lvl="1"/>
            <a:r>
              <a:rPr lang="en-US" dirty="0" smtClean="0"/>
              <a:t>Reset values (</a:t>
            </a:r>
            <a:r>
              <a:rPr lang="en-US" i="1" dirty="0" smtClean="0"/>
              <a:t>postfix</a:t>
            </a:r>
            <a:r>
              <a:rPr lang="en-US" dirty="0" smtClean="0"/>
              <a:t> values)</a:t>
            </a:r>
          </a:p>
          <a:p>
            <a:r>
              <a:rPr lang="en-US" dirty="0" smtClean="0"/>
              <a:t>Different tests can </a:t>
            </a:r>
            <a:r>
              <a:rPr lang="en-US" dirty="0" smtClean="0">
                <a:solidFill>
                  <a:schemeClr val="tx2"/>
                </a:solidFill>
              </a:rPr>
              <a:t>use</a:t>
            </a:r>
            <a:r>
              <a:rPr lang="en-US" dirty="0" smtClean="0"/>
              <a:t> the objects without sharing the state</a:t>
            </a:r>
          </a:p>
          <a:p>
            <a:r>
              <a:rPr lang="en-US" dirty="0" smtClean="0"/>
              <a:t>Objects used in test fixtures should be declared as </a:t>
            </a:r>
            <a:r>
              <a:rPr lang="en-US" dirty="0" smtClean="0">
                <a:solidFill>
                  <a:schemeClr val="tx2"/>
                </a:solidFill>
              </a:rPr>
              <a:t>instance variables</a:t>
            </a:r>
          </a:p>
          <a:p>
            <a:r>
              <a:rPr lang="en-US" dirty="0" smtClean="0"/>
              <a:t>They should be initialized in a </a:t>
            </a:r>
            <a:r>
              <a:rPr lang="en-US" dirty="0" smtClean="0">
                <a:solidFill>
                  <a:schemeClr val="tx2"/>
                </a:solidFill>
              </a:rPr>
              <a:t>@Before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Can be </a:t>
            </a:r>
            <a:r>
              <a:rPr lang="en-US" dirty="0" err="1" smtClean="0"/>
              <a:t>deallocated</a:t>
            </a:r>
            <a:r>
              <a:rPr lang="en-US" dirty="0" smtClean="0"/>
              <a:t> or reset in an </a:t>
            </a:r>
            <a:r>
              <a:rPr lang="en-US" dirty="0" smtClean="0">
                <a:solidFill>
                  <a:schemeClr val="tx2"/>
                </a:solidFill>
              </a:rPr>
              <a:t>@After</a:t>
            </a:r>
            <a:r>
              <a:rPr lang="en-US" dirty="0" smtClean="0"/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7037963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Introduction to Software Testing, Edition 2  (Ch 3)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4AF89207-6858-41FB-9EF0-7E0AAC8FCFC6}" type="slidenum">
              <a:rPr lang="en-US" sz="900" b="0" smtClean="0">
                <a:solidFill>
                  <a:schemeClr val="tx1"/>
                </a:solidFill>
              </a:rPr>
              <a:pPr/>
              <a:t>13</a:t>
            </a:fld>
            <a:endParaRPr lang="en-US" sz="900" b="0" smtClean="0">
              <a:solidFill>
                <a:schemeClr val="tx1"/>
              </a:solidFill>
            </a:endParaRPr>
          </a:p>
        </p:txBody>
      </p:sp>
      <p:sp>
        <p:nvSpPr>
          <p:cNvPr id="174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err="1" smtClean="0"/>
              <a:t>JUnit</a:t>
            </a:r>
            <a:r>
              <a:rPr lang="en-US" dirty="0" smtClean="0"/>
              <a:t> Example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0638" y="817563"/>
            <a:ext cx="4682692" cy="2677656"/>
          </a:xfrm>
          <a:prstGeom prst="rect">
            <a:avLst/>
          </a:prstGeom>
          <a:solidFill>
            <a:srgbClr val="2929FF"/>
          </a:solidFill>
          <a:ln w="38100">
            <a:solidFill>
              <a:srgbClr val="9999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public class Calc</a:t>
            </a:r>
          </a:p>
          <a:p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{</a:t>
            </a:r>
          </a:p>
          <a:p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static public </a:t>
            </a:r>
            <a:r>
              <a:rPr lang="en-US" sz="2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int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add (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int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a,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int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b)</a:t>
            </a:r>
          </a:p>
          <a:p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{</a:t>
            </a:r>
          </a:p>
          <a:p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return a + b;</a:t>
            </a:r>
          </a:p>
          <a:p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}</a:t>
            </a:r>
          </a:p>
          <a:p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}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260651" y="2458707"/>
            <a:ext cx="5363969" cy="4154984"/>
          </a:xfrm>
          <a:prstGeom prst="rect">
            <a:avLst/>
          </a:prstGeom>
          <a:solidFill>
            <a:srgbClr val="2929FF"/>
          </a:solidFill>
          <a:ln w="38100">
            <a:solidFill>
              <a:srgbClr val="9999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import </a:t>
            </a:r>
            <a:r>
              <a:rPr lang="en-US" sz="2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org.junit.Test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;</a:t>
            </a:r>
            <a:endParaRPr lang="en-US" sz="24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import static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org.junit.Assert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.*; </a:t>
            </a:r>
            <a:endParaRPr lang="en-US" sz="24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endParaRPr lang="en-US" sz="24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public class </a:t>
            </a:r>
            <a:r>
              <a:rPr lang="en-US" sz="2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CalcTest</a:t>
            </a:r>
            <a:endParaRPr lang="en-US" sz="24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{</a:t>
            </a:r>
            <a:endParaRPr lang="en-US" sz="24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@Test public void </a:t>
            </a:r>
            <a:r>
              <a:rPr lang="en-US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testAdd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()</a:t>
            </a:r>
          </a:p>
          <a:p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{</a:t>
            </a:r>
            <a:endParaRPr lang="en-US" sz="24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</a:t>
            </a:r>
            <a:r>
              <a:rPr lang="en-US" sz="2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assertTrue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(“Calc sum incorrect”, </a:t>
            </a:r>
          </a:p>
          <a:p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    5 == </a:t>
            </a:r>
            <a:r>
              <a:rPr lang="en-US" sz="2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Calc.add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(2, 3));</a:t>
            </a:r>
          </a:p>
          <a:p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}</a:t>
            </a:r>
          </a:p>
          <a:p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}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7282203" y="1040860"/>
            <a:ext cx="1342417" cy="749030"/>
          </a:xfrm>
          <a:prstGeom prst="ellipse">
            <a:avLst/>
          </a:prstGeom>
          <a:solidFill>
            <a:srgbClr val="336600"/>
          </a:solidFill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Test values</a:t>
            </a:r>
          </a:p>
        </p:txBody>
      </p:sp>
      <p:cxnSp>
        <p:nvCxnSpPr>
          <p:cNvPr id="4" name="Straight Arrow Connector 3"/>
          <p:cNvCxnSpPr>
            <a:stCxn id="2" idx="4"/>
          </p:cNvCxnSpPr>
          <p:nvPr/>
        </p:nvCxnSpPr>
        <p:spPr bwMode="auto">
          <a:xfrm flipH="1">
            <a:off x="6828817" y="1789890"/>
            <a:ext cx="1124595" cy="366732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1" name="Oval 10"/>
          <p:cNvSpPr/>
          <p:nvPr/>
        </p:nvSpPr>
        <p:spPr bwMode="auto">
          <a:xfrm>
            <a:off x="243191" y="5262664"/>
            <a:ext cx="1887166" cy="823609"/>
          </a:xfrm>
          <a:prstGeom prst="ellipse">
            <a:avLst/>
          </a:prstGeom>
          <a:solidFill>
            <a:srgbClr val="336600"/>
          </a:solidFill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Expected output</a:t>
            </a:r>
          </a:p>
        </p:txBody>
      </p:sp>
      <p:cxnSp>
        <p:nvCxnSpPr>
          <p:cNvPr id="12" name="Straight Arrow Connector 11"/>
          <p:cNvCxnSpPr>
            <a:stCxn id="11" idx="6"/>
          </p:cNvCxnSpPr>
          <p:nvPr/>
        </p:nvCxnSpPr>
        <p:spPr bwMode="auto">
          <a:xfrm flipV="1">
            <a:off x="2130357" y="5603132"/>
            <a:ext cx="2169269" cy="7133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7" name="Oval 16"/>
          <p:cNvSpPr/>
          <p:nvPr/>
        </p:nvSpPr>
        <p:spPr bwMode="auto">
          <a:xfrm>
            <a:off x="171855" y="3848911"/>
            <a:ext cx="2075234" cy="823609"/>
          </a:xfrm>
          <a:prstGeom prst="ellipse">
            <a:avLst/>
          </a:prstGeom>
          <a:solidFill>
            <a:srgbClr val="336600"/>
          </a:solidFill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Printed if assert fails</a:t>
            </a:r>
          </a:p>
        </p:txBody>
      </p:sp>
      <p:cxnSp>
        <p:nvCxnSpPr>
          <p:cNvPr id="18" name="Straight Arrow Connector 17"/>
          <p:cNvCxnSpPr>
            <a:stCxn id="17" idx="6"/>
          </p:cNvCxnSpPr>
          <p:nvPr/>
        </p:nvCxnSpPr>
        <p:spPr bwMode="auto">
          <a:xfrm>
            <a:off x="2247089" y="4260716"/>
            <a:ext cx="3385226" cy="83657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5581915" y="682620"/>
            <a:ext cx="1911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1" dirty="0" smtClean="0">
                <a:latin typeface="Gill Sans MT" panose="020B0502020104020203" pitchFamily="34" charset="0"/>
                <a:ea typeface="Verdana" panose="020B0604030504040204" pitchFamily="34" charset="0"/>
                <a:cs typeface="Calibri" panose="020F0502020204030204" pitchFamily="34" charset="0"/>
              </a:rPr>
              <a:t>Note: JUnit 4 syntax</a:t>
            </a:r>
            <a:endParaRPr lang="en-US" sz="1800" b="0" i="1" dirty="0">
              <a:latin typeface="Gill Sans MT" panose="020B0502020104020203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5287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" grpId="0" animBg="1"/>
      <p:bldP spid="11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Introduction to Software Testing, Edition 2  (Ch 3)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2187599-6790-49A5-A98D-A5149EC78A1B}" type="slidenum">
              <a:rPr lang="en-US" sz="900" b="0" smtClean="0">
                <a:solidFill>
                  <a:schemeClr val="tx1"/>
                </a:solidFill>
              </a:rPr>
              <a:pPr/>
              <a:t>14</a:t>
            </a:fld>
            <a:endParaRPr lang="en-US" sz="900" b="0" smtClean="0">
              <a:solidFill>
                <a:schemeClr val="tx1"/>
              </a:solidFill>
            </a:endParaRPr>
          </a:p>
        </p:txBody>
      </p:sp>
      <p:sp>
        <p:nvSpPr>
          <p:cNvPr id="184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</a:t>
            </a:r>
            <a:r>
              <a:rPr lang="tr-TR" dirty="0" smtClean="0"/>
              <a:t> </a:t>
            </a:r>
            <a:r>
              <a:rPr lang="en-US" dirty="0" smtClean="0"/>
              <a:t>Min</a:t>
            </a:r>
            <a:r>
              <a:rPr lang="tr-TR" dirty="0" smtClean="0"/>
              <a:t> </a:t>
            </a:r>
            <a:r>
              <a:rPr lang="en-US" dirty="0" smtClean="0"/>
              <a:t>C</a:t>
            </a:r>
            <a:r>
              <a:rPr lang="tr-TR" dirty="0" smtClean="0"/>
              <a:t>lass</a:t>
            </a:r>
            <a:endParaRPr lang="en-US" dirty="0" smtClean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06477" y="870514"/>
            <a:ext cx="8121445" cy="4247317"/>
          </a:xfrm>
          <a:prstGeom prst="rect">
            <a:avLst/>
          </a:prstGeom>
          <a:solidFill>
            <a:srgbClr val="2929FF"/>
          </a:solidFill>
          <a:ln w="38100">
            <a:solidFill>
              <a:srgbClr val="9999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import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java.util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.*;</a:t>
            </a:r>
          </a:p>
          <a:p>
            <a:endParaRPr lang="en-US" sz="18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public class Min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{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/**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* Returns the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mininum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element in a list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* @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param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list Comparable list of elements to search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* @return the minimum element in the list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* @throws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NullPointerException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if list is null or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*         if any list elements are null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* @throws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ClassCastException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if list elements are not mutually comparable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* @throws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IllegalArgumentException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if list is empty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*/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…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}</a:t>
            </a:r>
            <a:endParaRPr lang="en-US" sz="18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50607" y="874680"/>
            <a:ext cx="8367252" cy="5632311"/>
          </a:xfrm>
          <a:prstGeom prst="rect">
            <a:avLst/>
          </a:prstGeom>
          <a:solidFill>
            <a:srgbClr val="2929FF"/>
          </a:solidFill>
          <a:ln w="38100">
            <a:solidFill>
              <a:srgbClr val="9999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public static &lt;T extends Comparable&lt;? super T&gt;&gt; T min (List&lt;? extends T&gt; list)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{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if (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list.size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() == 0)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{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 throw new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IllegalArgumentException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("Min.min");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}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Iterator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&lt;? extends T&gt;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itr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=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list.iterator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();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T result =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itr.next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();</a:t>
            </a:r>
          </a:p>
          <a:p>
            <a:endParaRPr lang="en-US" sz="18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if (result == null) throw new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NullPointerException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("Min.min");</a:t>
            </a:r>
          </a:p>
          <a:p>
            <a:endParaRPr lang="en-US" sz="18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while (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itr.hasNext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())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{   // throws NPE, CCE as needed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  T comp =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itr.next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();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  if (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comp.compareTo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(result) &lt; 0)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  {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      result = comp;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}   }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return result;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8355632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</a:t>
            </a:r>
            <a:r>
              <a:rPr lang="tr-TR" dirty="0" smtClean="0"/>
              <a:t>Test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40" y="829994"/>
            <a:ext cx="3835985" cy="1083212"/>
          </a:xfrm>
        </p:spPr>
        <p:txBody>
          <a:bodyPr/>
          <a:lstStyle/>
          <a:p>
            <a:r>
              <a:rPr lang="en-US" dirty="0" smtClean="0"/>
              <a:t>Standard imports for all </a:t>
            </a:r>
            <a:r>
              <a:rPr lang="en-US" dirty="0" err="1" smtClean="0"/>
              <a:t>JUnit</a:t>
            </a:r>
            <a:r>
              <a:rPr lang="en-US" dirty="0" smtClean="0"/>
              <a:t> classes 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3)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868503" y="844550"/>
            <a:ext cx="5091145" cy="923330"/>
          </a:xfrm>
          <a:prstGeom prst="rect">
            <a:avLst/>
          </a:prstGeom>
          <a:solidFill>
            <a:srgbClr val="2929FF"/>
          </a:solidFill>
          <a:ln w="38100">
            <a:solidFill>
              <a:srgbClr val="9999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import static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org.junit.Assert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.*;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import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org.junit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.*;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import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java.util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.*;</a:t>
            </a:r>
            <a:endParaRPr lang="en-US" sz="18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70140" y="2107809"/>
            <a:ext cx="3835985" cy="108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75000"/>
              <a:buFont typeface="Monotype Sorts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Test fixture and pre-test setup method (prefix) :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itchFamily="34" charset="0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70140" y="4679851"/>
            <a:ext cx="3835985" cy="108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75000"/>
              <a:buFont typeface="Monotype Sorts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itchFamily="34" charset="0"/>
                <a:ea typeface="+mn-ea"/>
                <a:cs typeface="+mn-cs"/>
              </a:rPr>
              <a:t>Post test teardown method (postfix) :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itchFamily="34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858878" y="2094564"/>
            <a:ext cx="5100771" cy="2308324"/>
          </a:xfrm>
          <a:prstGeom prst="rect">
            <a:avLst/>
          </a:prstGeom>
          <a:solidFill>
            <a:srgbClr val="2929FF"/>
          </a:solidFill>
          <a:ln w="38100">
            <a:solidFill>
              <a:srgbClr val="9999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private List&lt;String&gt; list;   // Test fixture</a:t>
            </a:r>
          </a:p>
          <a:p>
            <a:endParaRPr lang="en-US" sz="18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// Set up - Called before every test method.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@Before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public void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setUp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() 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{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list = new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ArrayList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&lt;String&gt;();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}</a:t>
            </a:r>
            <a:endParaRPr lang="en-US" sz="18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3868503" y="4683125"/>
            <a:ext cx="5052644" cy="1754326"/>
          </a:xfrm>
          <a:prstGeom prst="rect">
            <a:avLst/>
          </a:prstGeom>
          <a:solidFill>
            <a:srgbClr val="2929FF"/>
          </a:solidFill>
          <a:ln w="38100">
            <a:solidFill>
              <a:srgbClr val="9999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// Tear down - Called after every test method.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@After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public void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tearDown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() 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{     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list = null;   // redundant in this example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}</a:t>
            </a:r>
            <a:endParaRPr lang="en-US" sz="18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Introduction to Software Testing, Edition 2  (Ch 3)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1AA58007-99AA-4F16-9F66-446E0F5B9383}" type="slidenum">
              <a:rPr lang="en-US" sz="900" b="0" smtClean="0">
                <a:solidFill>
                  <a:schemeClr val="tx1"/>
                </a:solidFill>
              </a:rPr>
              <a:pPr/>
              <a:t>16</a:t>
            </a:fld>
            <a:endParaRPr lang="en-US" sz="900" b="0" smtClean="0">
              <a:solidFill>
                <a:schemeClr val="tx1"/>
              </a:solidFill>
            </a:endParaRPr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Min </a:t>
            </a:r>
            <a:r>
              <a:rPr lang="tr-TR" sz="3200" dirty="0" smtClean="0"/>
              <a:t>Test</a:t>
            </a:r>
            <a:r>
              <a:rPr lang="en-US" sz="3200" dirty="0" smtClean="0"/>
              <a:t> </a:t>
            </a:r>
            <a:r>
              <a:rPr lang="tr-TR" sz="3200" dirty="0" smtClean="0"/>
              <a:t>Case</a:t>
            </a:r>
            <a:r>
              <a:rPr lang="en-US" sz="3200" dirty="0" smtClean="0"/>
              <a:t>s: </a:t>
            </a:r>
            <a:r>
              <a:rPr lang="en-US" sz="3200" dirty="0" err="1" smtClean="0"/>
              <a:t>NullPointerException</a:t>
            </a:r>
            <a:endParaRPr lang="en-US" sz="3200" dirty="0" smtClean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54005" y="916289"/>
            <a:ext cx="4759325" cy="2862322"/>
          </a:xfrm>
          <a:prstGeom prst="rect">
            <a:avLst/>
          </a:prstGeom>
          <a:solidFill>
            <a:srgbClr val="2929FF"/>
          </a:solidFill>
          <a:ln w="38100">
            <a:solidFill>
              <a:srgbClr val="9999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1800" dirty="0" smtClean="0">
                <a:latin typeface="Arial Unicode MS" pitchFamily="34" charset="-128"/>
              </a:rPr>
              <a:t>@Test public void </a:t>
            </a:r>
            <a:r>
              <a:rPr lang="en-US" sz="1800" dirty="0" err="1" smtClean="0">
                <a:latin typeface="Arial Unicode MS" pitchFamily="34" charset="-128"/>
              </a:rPr>
              <a:t>testForNullList</a:t>
            </a:r>
            <a:r>
              <a:rPr lang="en-US" sz="1800" dirty="0" smtClean="0">
                <a:latin typeface="Arial Unicode MS" pitchFamily="34" charset="-128"/>
              </a:rPr>
              <a:t>()</a:t>
            </a:r>
          </a:p>
          <a:p>
            <a:r>
              <a:rPr lang="en-US" sz="1800" dirty="0" smtClean="0">
                <a:latin typeface="Arial Unicode MS" pitchFamily="34" charset="-128"/>
              </a:rPr>
              <a:t>{</a:t>
            </a:r>
          </a:p>
          <a:p>
            <a:r>
              <a:rPr lang="en-US" sz="1800" dirty="0" smtClean="0">
                <a:latin typeface="Arial Unicode MS" pitchFamily="34" charset="-128"/>
              </a:rPr>
              <a:t>   list = null;</a:t>
            </a:r>
          </a:p>
          <a:p>
            <a:r>
              <a:rPr lang="en-US" sz="1800" dirty="0" smtClean="0">
                <a:latin typeface="Arial Unicode MS" pitchFamily="34" charset="-128"/>
              </a:rPr>
              <a:t>   try {</a:t>
            </a:r>
          </a:p>
          <a:p>
            <a:r>
              <a:rPr lang="en-US" sz="1800" dirty="0" smtClean="0">
                <a:latin typeface="Arial Unicode MS" pitchFamily="34" charset="-128"/>
              </a:rPr>
              <a:t>       </a:t>
            </a:r>
            <a:r>
              <a:rPr lang="en-US" sz="1800" dirty="0" err="1" smtClean="0">
                <a:latin typeface="Arial Unicode MS" pitchFamily="34" charset="-128"/>
              </a:rPr>
              <a:t>Min.min</a:t>
            </a:r>
            <a:r>
              <a:rPr lang="en-US" sz="1800" dirty="0" smtClean="0">
                <a:latin typeface="Arial Unicode MS" pitchFamily="34" charset="-128"/>
              </a:rPr>
              <a:t> (list);</a:t>
            </a:r>
          </a:p>
          <a:p>
            <a:r>
              <a:rPr lang="en-US" sz="1800" dirty="0" smtClean="0">
                <a:latin typeface="Arial Unicode MS" pitchFamily="34" charset="-128"/>
              </a:rPr>
              <a:t>   } catch (</a:t>
            </a:r>
            <a:r>
              <a:rPr lang="en-US" sz="1800" dirty="0" err="1" smtClean="0">
                <a:latin typeface="Arial Unicode MS" pitchFamily="34" charset="-128"/>
              </a:rPr>
              <a:t>NullPointerException</a:t>
            </a:r>
            <a:r>
              <a:rPr lang="en-US" sz="1800" dirty="0" smtClean="0">
                <a:latin typeface="Arial Unicode MS" pitchFamily="34" charset="-128"/>
              </a:rPr>
              <a:t> e) {</a:t>
            </a:r>
          </a:p>
          <a:p>
            <a:r>
              <a:rPr lang="en-US" sz="1800" dirty="0" smtClean="0">
                <a:latin typeface="Arial Unicode MS" pitchFamily="34" charset="-128"/>
              </a:rPr>
              <a:t>        return;</a:t>
            </a:r>
          </a:p>
          <a:p>
            <a:r>
              <a:rPr lang="en-US" sz="1800" dirty="0" smtClean="0">
                <a:latin typeface="Arial Unicode MS" pitchFamily="34" charset="-128"/>
              </a:rPr>
              <a:t>   }</a:t>
            </a:r>
          </a:p>
          <a:p>
            <a:r>
              <a:rPr lang="en-US" sz="1800" dirty="0" smtClean="0">
                <a:latin typeface="Arial Unicode MS" pitchFamily="34" charset="-128"/>
              </a:rPr>
              <a:t>   fail (“</a:t>
            </a:r>
            <a:r>
              <a:rPr lang="en-US" sz="1800" dirty="0" err="1" smtClean="0">
                <a:latin typeface="Arial Unicode MS" pitchFamily="34" charset="-128"/>
              </a:rPr>
              <a:t>NullPointerException</a:t>
            </a:r>
            <a:r>
              <a:rPr lang="en-US" sz="1800" dirty="0" smtClean="0">
                <a:latin typeface="Arial Unicode MS" pitchFamily="34" charset="-128"/>
              </a:rPr>
              <a:t> expected”);</a:t>
            </a:r>
          </a:p>
          <a:p>
            <a:r>
              <a:rPr lang="en-US" sz="1800" dirty="0" smtClean="0">
                <a:latin typeface="Arial Unicode MS" pitchFamily="34" charset="-128"/>
              </a:rPr>
              <a:t>}</a:t>
            </a:r>
            <a:endParaRPr lang="en-US" sz="1800" dirty="0">
              <a:latin typeface="Arial Unicode MS" pitchFamily="34" charset="-128"/>
            </a:endParaRPr>
          </a:p>
        </p:txBody>
      </p:sp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3969369" y="2262078"/>
            <a:ext cx="5001377" cy="2031325"/>
          </a:xfrm>
          <a:prstGeom prst="rect">
            <a:avLst/>
          </a:prstGeom>
          <a:solidFill>
            <a:srgbClr val="2929FF"/>
          </a:solidFill>
          <a:ln w="38100">
            <a:solidFill>
              <a:srgbClr val="9999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@Test (expected =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NullPointerException.class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public void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testForNullElement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()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{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list.add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(null);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list.add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("cat");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Min.min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(list);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}</a:t>
            </a:r>
            <a:endParaRPr lang="en-US" sz="18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257325" y="3940375"/>
            <a:ext cx="3506153" cy="707886"/>
          </a:xfrm>
          <a:prstGeom prst="rect">
            <a:avLst/>
          </a:prstGeom>
          <a:solidFill>
            <a:srgbClr val="333399"/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This </a:t>
            </a:r>
            <a:r>
              <a:rPr lang="en-US" dirty="0" err="1" smtClean="0">
                <a:solidFill>
                  <a:schemeClr val="tx1"/>
                </a:solidFill>
                <a:latin typeface="Gill Sans MT" pitchFamily="34" charset="0"/>
              </a:rPr>
              <a:t>NullPointerException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 test uses the </a:t>
            </a:r>
            <a:r>
              <a:rPr lang="en-US" dirty="0" smtClean="0">
                <a:solidFill>
                  <a:schemeClr val="tx2"/>
                </a:solidFill>
                <a:latin typeface="Gill Sans MT" pitchFamily="34" charset="0"/>
              </a:rPr>
              <a:t>fail 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assertion 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5050705" y="831256"/>
            <a:ext cx="3946150" cy="1323439"/>
          </a:xfrm>
          <a:prstGeom prst="rect">
            <a:avLst/>
          </a:prstGeom>
          <a:solidFill>
            <a:srgbClr val="333399"/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This </a:t>
            </a:r>
            <a:r>
              <a:rPr lang="en-US" dirty="0" err="1" smtClean="0">
                <a:solidFill>
                  <a:schemeClr val="tx1"/>
                </a:solidFill>
                <a:latin typeface="Gill Sans MT" pitchFamily="34" charset="0"/>
              </a:rPr>
              <a:t>NullPointerException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 test decorates the </a:t>
            </a:r>
            <a:r>
              <a:rPr lang="en-US" dirty="0" smtClean="0">
                <a:solidFill>
                  <a:schemeClr val="tx2"/>
                </a:solidFill>
                <a:latin typeface="Gill Sans MT" pitchFamily="34" charset="0"/>
              </a:rPr>
              <a:t>@Test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 annotation with the class of the exception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411330" y="5362860"/>
            <a:ext cx="3409899" cy="1015663"/>
          </a:xfrm>
          <a:prstGeom prst="rect">
            <a:avLst/>
          </a:prstGeom>
          <a:solidFill>
            <a:srgbClr val="333399"/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This </a:t>
            </a:r>
            <a:r>
              <a:rPr lang="en-US" dirty="0" err="1" smtClean="0">
                <a:solidFill>
                  <a:schemeClr val="tx1"/>
                </a:solidFill>
                <a:latin typeface="Gill Sans MT" pitchFamily="34" charset="0"/>
              </a:rPr>
              <a:t>NullPointerException</a:t>
            </a: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 test catches an easily overlooked special case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3978994" y="4657942"/>
            <a:ext cx="5001377" cy="1754326"/>
          </a:xfrm>
          <a:prstGeom prst="rect">
            <a:avLst/>
          </a:prstGeom>
          <a:solidFill>
            <a:srgbClr val="2929FF"/>
          </a:solidFill>
          <a:ln w="38100">
            <a:solidFill>
              <a:srgbClr val="9999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@Test (expected =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NullPointerException.class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public void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testForSoloNullElement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() 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{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list.add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(null);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Min.min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(list);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}</a:t>
            </a:r>
            <a:endParaRPr lang="en-US" sz="18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76084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  <p:bldP spid="53254" grpId="0" animBg="1"/>
      <p:bldP spid="53255" grpId="0" animBg="1"/>
      <p:bldP spid="53256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Introduction to Software Testing, Edition 2  (Ch 3)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1AA58007-99AA-4F16-9F66-446E0F5B9383}" type="slidenum">
              <a:rPr lang="en-US" sz="900" b="0" smtClean="0">
                <a:solidFill>
                  <a:schemeClr val="tx1"/>
                </a:solidFill>
              </a:rPr>
              <a:pPr/>
              <a:t>17</a:t>
            </a:fld>
            <a:endParaRPr lang="en-US" sz="900" b="0" smtClean="0">
              <a:solidFill>
                <a:schemeClr val="tx1"/>
              </a:solidFill>
            </a:endParaRPr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Exception </a:t>
            </a:r>
            <a:r>
              <a:rPr lang="tr-TR" dirty="0" smtClean="0"/>
              <a:t>Test</a:t>
            </a:r>
            <a:r>
              <a:rPr lang="en-US" dirty="0" smtClean="0"/>
              <a:t> </a:t>
            </a:r>
            <a:r>
              <a:rPr lang="tr-TR" dirty="0" smtClean="0"/>
              <a:t>Case</a:t>
            </a:r>
            <a:r>
              <a:rPr lang="en-US" dirty="0" smtClean="0"/>
              <a:t>s for Min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54004" y="926799"/>
            <a:ext cx="4996333" cy="2862322"/>
          </a:xfrm>
          <a:prstGeom prst="rect">
            <a:avLst/>
          </a:prstGeom>
          <a:solidFill>
            <a:srgbClr val="2929FF"/>
          </a:solidFill>
          <a:ln w="38100">
            <a:solidFill>
              <a:srgbClr val="9999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1800" dirty="0" smtClean="0">
                <a:latin typeface="Arial Unicode MS" pitchFamily="34" charset="-128"/>
              </a:rPr>
              <a:t>@Test (expected = </a:t>
            </a:r>
            <a:r>
              <a:rPr lang="en-US" sz="1800" dirty="0" err="1" smtClean="0">
                <a:latin typeface="Arial Unicode MS" pitchFamily="34" charset="-128"/>
              </a:rPr>
              <a:t>ClassCastException.class</a:t>
            </a:r>
            <a:r>
              <a:rPr lang="en-US" sz="1800" dirty="0" smtClean="0">
                <a:latin typeface="Arial Unicode MS" pitchFamily="34" charset="-128"/>
              </a:rPr>
              <a:t>)</a:t>
            </a:r>
          </a:p>
          <a:p>
            <a:r>
              <a:rPr lang="en-US" sz="1800" dirty="0" smtClean="0">
                <a:latin typeface="Arial Unicode MS" pitchFamily="34" charset="-128"/>
              </a:rPr>
              <a:t>@</a:t>
            </a:r>
            <a:r>
              <a:rPr lang="en-US" sz="1800" dirty="0" err="1" smtClean="0">
                <a:latin typeface="Arial Unicode MS" pitchFamily="34" charset="-128"/>
              </a:rPr>
              <a:t>SuppressWarnings</a:t>
            </a:r>
            <a:r>
              <a:rPr lang="en-US" sz="1800" dirty="0" smtClean="0">
                <a:latin typeface="Arial Unicode MS" pitchFamily="34" charset="-128"/>
              </a:rPr>
              <a:t> ("unchecked")</a:t>
            </a:r>
          </a:p>
          <a:p>
            <a:r>
              <a:rPr lang="en-US" sz="1800" dirty="0" smtClean="0">
                <a:latin typeface="Arial Unicode MS" pitchFamily="34" charset="-128"/>
              </a:rPr>
              <a:t>public void </a:t>
            </a:r>
            <a:r>
              <a:rPr lang="en-US" sz="1800" dirty="0" err="1" smtClean="0">
                <a:latin typeface="Arial Unicode MS" pitchFamily="34" charset="-128"/>
              </a:rPr>
              <a:t>testMutuallyIncomparable</a:t>
            </a:r>
            <a:r>
              <a:rPr lang="en-US" sz="1800" dirty="0" smtClean="0">
                <a:latin typeface="Arial Unicode MS" pitchFamily="34" charset="-128"/>
              </a:rPr>
              <a:t>() </a:t>
            </a:r>
          </a:p>
          <a:p>
            <a:r>
              <a:rPr lang="en-US" sz="1800" dirty="0" smtClean="0">
                <a:latin typeface="Arial Unicode MS" pitchFamily="34" charset="-128"/>
              </a:rPr>
              <a:t>{</a:t>
            </a:r>
          </a:p>
          <a:p>
            <a:r>
              <a:rPr lang="en-US" sz="1800" dirty="0" smtClean="0">
                <a:latin typeface="Arial Unicode MS" pitchFamily="34" charset="-128"/>
              </a:rPr>
              <a:t>   List </a:t>
            </a:r>
            <a:r>
              <a:rPr lang="en-US" sz="1800" dirty="0" err="1" smtClean="0">
                <a:latin typeface="Arial Unicode MS" pitchFamily="34" charset="-128"/>
              </a:rPr>
              <a:t>list</a:t>
            </a:r>
            <a:r>
              <a:rPr lang="en-US" sz="1800" dirty="0" smtClean="0">
                <a:latin typeface="Arial Unicode MS" pitchFamily="34" charset="-128"/>
              </a:rPr>
              <a:t> = new </a:t>
            </a:r>
            <a:r>
              <a:rPr lang="en-US" sz="1800" dirty="0" err="1" smtClean="0">
                <a:latin typeface="Arial Unicode MS" pitchFamily="34" charset="-128"/>
              </a:rPr>
              <a:t>ArrayList</a:t>
            </a:r>
            <a:r>
              <a:rPr lang="en-US" sz="1800" dirty="0" smtClean="0">
                <a:latin typeface="Arial Unicode MS" pitchFamily="34" charset="-128"/>
              </a:rPr>
              <a:t>();</a:t>
            </a:r>
          </a:p>
          <a:p>
            <a:r>
              <a:rPr lang="en-US" sz="1800" dirty="0" smtClean="0">
                <a:latin typeface="Arial Unicode MS" pitchFamily="34" charset="-128"/>
              </a:rPr>
              <a:t>   </a:t>
            </a:r>
            <a:r>
              <a:rPr lang="en-US" sz="1800" dirty="0" err="1" smtClean="0">
                <a:latin typeface="Arial Unicode MS" pitchFamily="34" charset="-128"/>
              </a:rPr>
              <a:t>list.add</a:t>
            </a:r>
            <a:r>
              <a:rPr lang="en-US" sz="1800" dirty="0" smtClean="0">
                <a:latin typeface="Arial Unicode MS" pitchFamily="34" charset="-128"/>
              </a:rPr>
              <a:t> ("cat");</a:t>
            </a:r>
          </a:p>
          <a:p>
            <a:r>
              <a:rPr lang="en-US" sz="1800" dirty="0" smtClean="0">
                <a:latin typeface="Arial Unicode MS" pitchFamily="34" charset="-128"/>
              </a:rPr>
              <a:t>   </a:t>
            </a:r>
            <a:r>
              <a:rPr lang="en-US" sz="1800" dirty="0" err="1" smtClean="0">
                <a:latin typeface="Arial Unicode MS" pitchFamily="34" charset="-128"/>
              </a:rPr>
              <a:t>list.add</a:t>
            </a:r>
            <a:r>
              <a:rPr lang="en-US" sz="1800" dirty="0" smtClean="0">
                <a:latin typeface="Arial Unicode MS" pitchFamily="34" charset="-128"/>
              </a:rPr>
              <a:t> ("dog");</a:t>
            </a:r>
          </a:p>
          <a:p>
            <a:r>
              <a:rPr lang="en-US" sz="1800" dirty="0" smtClean="0">
                <a:latin typeface="Arial Unicode MS" pitchFamily="34" charset="-128"/>
              </a:rPr>
              <a:t>   </a:t>
            </a:r>
            <a:r>
              <a:rPr lang="en-US" sz="1800" dirty="0" err="1" smtClean="0">
                <a:latin typeface="Arial Unicode MS" pitchFamily="34" charset="-128"/>
              </a:rPr>
              <a:t>list.add</a:t>
            </a:r>
            <a:r>
              <a:rPr lang="en-US" sz="1800" dirty="0" smtClean="0">
                <a:latin typeface="Arial Unicode MS" pitchFamily="34" charset="-128"/>
              </a:rPr>
              <a:t> (1);</a:t>
            </a:r>
          </a:p>
          <a:p>
            <a:r>
              <a:rPr lang="en-US" sz="1800" dirty="0" smtClean="0">
                <a:latin typeface="Arial Unicode MS" pitchFamily="34" charset="-128"/>
              </a:rPr>
              <a:t>   </a:t>
            </a:r>
            <a:r>
              <a:rPr lang="en-US" sz="1800" dirty="0" err="1" smtClean="0">
                <a:latin typeface="Arial Unicode MS" pitchFamily="34" charset="-128"/>
              </a:rPr>
              <a:t>Min.min</a:t>
            </a:r>
            <a:r>
              <a:rPr lang="en-US" sz="1800" dirty="0" smtClean="0">
                <a:latin typeface="Arial Unicode MS" pitchFamily="34" charset="-128"/>
              </a:rPr>
              <a:t> (list);</a:t>
            </a:r>
          </a:p>
          <a:p>
            <a:r>
              <a:rPr lang="en-US" sz="1800" dirty="0" smtClean="0">
                <a:latin typeface="Arial Unicode MS" pitchFamily="34" charset="-128"/>
              </a:rPr>
              <a:t>}</a:t>
            </a:r>
            <a:endParaRPr lang="en-US" sz="1800" dirty="0">
              <a:latin typeface="Arial Unicode MS" pitchFamily="34" charset="-128"/>
            </a:endParaRPr>
          </a:p>
        </p:txBody>
      </p:sp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3060834" y="4154221"/>
            <a:ext cx="5909913" cy="1477328"/>
          </a:xfrm>
          <a:prstGeom prst="rect">
            <a:avLst/>
          </a:prstGeom>
          <a:solidFill>
            <a:srgbClr val="2929FF"/>
          </a:solidFill>
          <a:ln w="38100">
            <a:solidFill>
              <a:srgbClr val="9999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@Test (expected =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IllegalArgumentException.class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public void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testEmptyList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() 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{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Min.min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(list);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}</a:t>
            </a:r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5234562" y="1015739"/>
            <a:ext cx="2726507" cy="1323439"/>
          </a:xfrm>
          <a:prstGeom prst="rect">
            <a:avLst/>
          </a:prstGeom>
          <a:solidFill>
            <a:srgbClr val="333399"/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Note that Java generics don’t prevent clients from using raw types!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5050705" y="5739190"/>
            <a:ext cx="3871913" cy="707886"/>
          </a:xfrm>
          <a:prstGeom prst="rect">
            <a:avLst/>
          </a:prstGeom>
          <a:solidFill>
            <a:srgbClr val="333399"/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Special case: Testing for the empty list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084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  <p:bldP spid="53254" grpId="0" animBg="1"/>
      <p:bldP spid="5325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Introduction to Software Testing, Edition 2  (Ch 3)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1AA58007-99AA-4F16-9F66-446E0F5B9383}" type="slidenum">
              <a:rPr lang="en-US" sz="900" b="0" smtClean="0">
                <a:solidFill>
                  <a:schemeClr val="tx1"/>
                </a:solidFill>
              </a:rPr>
              <a:pPr/>
              <a:t>18</a:t>
            </a:fld>
            <a:endParaRPr lang="en-US" sz="900" b="0" smtClean="0">
              <a:solidFill>
                <a:schemeClr val="tx1"/>
              </a:solidFill>
            </a:endParaRPr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Remaining </a:t>
            </a:r>
            <a:r>
              <a:rPr lang="tr-TR" dirty="0" smtClean="0"/>
              <a:t>Test</a:t>
            </a:r>
            <a:r>
              <a:rPr lang="en-US" dirty="0" smtClean="0"/>
              <a:t> </a:t>
            </a:r>
            <a:r>
              <a:rPr lang="tr-TR" dirty="0" smtClean="0"/>
              <a:t>Case</a:t>
            </a:r>
            <a:r>
              <a:rPr lang="en-US" dirty="0" smtClean="0"/>
              <a:t>s for Min</a:t>
            </a:r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4889634" y="5532141"/>
            <a:ext cx="2714324" cy="707886"/>
          </a:xfrm>
          <a:prstGeom prst="rect">
            <a:avLst/>
          </a:prstGeom>
          <a:solidFill>
            <a:srgbClr val="333399"/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 smtClean="0">
                <a:solidFill>
                  <a:schemeClr val="tx1"/>
                </a:solidFill>
                <a:latin typeface="Gill Sans MT" pitchFamily="34" charset="0"/>
              </a:rPr>
              <a:t>Finally! A couple of “Happy Path” tests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259883" y="891095"/>
            <a:ext cx="5986913" cy="4524315"/>
          </a:xfrm>
          <a:prstGeom prst="rect">
            <a:avLst/>
          </a:prstGeom>
          <a:solidFill>
            <a:srgbClr val="2929FF"/>
          </a:solidFill>
          <a:ln w="38100">
            <a:solidFill>
              <a:srgbClr val="9999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@Test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public void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testSingleElement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() 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{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list.add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("cat");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Object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obj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=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Min.min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(list);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assertTrue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("Single Element List",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obj.equals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("cat"));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}</a:t>
            </a:r>
          </a:p>
          <a:p>
            <a:endParaRPr lang="en-US" sz="18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@Test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public void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testDoubleElement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() 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{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list.add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("dog");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list.add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("cat");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Object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obj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=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Min.min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(list);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assertTrue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("Double Element List",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obj.equals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("cat"));</a:t>
            </a: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}</a:t>
            </a:r>
            <a:endParaRPr lang="en-US" sz="18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0978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6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Seven Tests for 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622" y="1248748"/>
            <a:ext cx="6269171" cy="4468399"/>
          </a:xfrm>
        </p:spPr>
        <p:txBody>
          <a:bodyPr/>
          <a:lstStyle/>
          <a:p>
            <a:r>
              <a:rPr lang="en-US" dirty="0" smtClean="0"/>
              <a:t>Five tests with exceptions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null </a:t>
            </a:r>
            <a:r>
              <a:rPr lang="en-US" dirty="0"/>
              <a:t>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null element with multiple elements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null single element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incomparable types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empty elements</a:t>
            </a:r>
          </a:p>
          <a:p>
            <a:r>
              <a:rPr lang="en-US" dirty="0" smtClean="0"/>
              <a:t>Two </a:t>
            </a:r>
            <a:r>
              <a:rPr lang="en-US" dirty="0"/>
              <a:t>without exceptions</a:t>
            </a:r>
          </a:p>
          <a:p>
            <a:pPr marL="914400" lvl="1" indent="-457200">
              <a:buFont typeface="+mj-lt"/>
              <a:buAutoNum type="arabicPeriod" startAt="6"/>
            </a:pPr>
            <a:r>
              <a:rPr lang="en-US" dirty="0"/>
              <a:t>single element</a:t>
            </a:r>
          </a:p>
          <a:p>
            <a:pPr marL="914400" lvl="1" indent="-457200">
              <a:buFont typeface="+mj-lt"/>
              <a:buAutoNum type="arabicPeriod" startAt="6"/>
            </a:pPr>
            <a:r>
              <a:rPr lang="en-US" dirty="0"/>
              <a:t>two elements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3)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588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Test Automation?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3275635"/>
            <a:ext cx="8966200" cy="3285586"/>
          </a:xfrm>
        </p:spPr>
        <p:txBody>
          <a:bodyPr/>
          <a:lstStyle/>
          <a:p>
            <a:r>
              <a:rPr lang="en-US" sz="2800" dirty="0" smtClean="0"/>
              <a:t>Reduces </a:t>
            </a:r>
            <a:r>
              <a:rPr lang="en-US" sz="2800" dirty="0" smtClean="0">
                <a:solidFill>
                  <a:schemeClr val="tx2"/>
                </a:solidFill>
              </a:rPr>
              <a:t>cost</a:t>
            </a:r>
          </a:p>
          <a:p>
            <a:r>
              <a:rPr lang="en-US" sz="2800" dirty="0" smtClean="0"/>
              <a:t>Reduces </a:t>
            </a:r>
            <a:r>
              <a:rPr lang="en-US" sz="2800" dirty="0" smtClean="0">
                <a:solidFill>
                  <a:schemeClr val="tx2"/>
                </a:solidFill>
              </a:rPr>
              <a:t>human error</a:t>
            </a:r>
          </a:p>
          <a:p>
            <a:r>
              <a:rPr lang="en-US" sz="2800" dirty="0" smtClean="0"/>
              <a:t>Reduces </a:t>
            </a:r>
            <a:r>
              <a:rPr lang="en-US" sz="2800" dirty="0" smtClean="0">
                <a:solidFill>
                  <a:schemeClr val="tx2"/>
                </a:solidFill>
              </a:rPr>
              <a:t>variance</a:t>
            </a:r>
            <a:r>
              <a:rPr lang="en-US" sz="2800" dirty="0" smtClean="0"/>
              <a:t> in test quality from different individuals</a:t>
            </a:r>
          </a:p>
          <a:p>
            <a:r>
              <a:rPr lang="en-US" sz="2800" dirty="0" smtClean="0"/>
              <a:t>Significantly reduces the cost of </a:t>
            </a:r>
            <a:r>
              <a:rPr lang="en-US" sz="2800" dirty="0" smtClean="0">
                <a:solidFill>
                  <a:schemeClr val="tx2"/>
                </a:solidFill>
              </a:rPr>
              <a:t>regression</a:t>
            </a:r>
            <a:r>
              <a:rPr lang="en-US" sz="2800" dirty="0" smtClean="0"/>
              <a:t> testing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3)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19918" y="1108295"/>
            <a:ext cx="8727311" cy="1815882"/>
          </a:xfrm>
          <a:prstGeom prst="rect">
            <a:avLst/>
          </a:prstGeom>
          <a:gradFill flip="none" rotWithShape="1">
            <a:gsLst>
              <a:gs pos="15000">
                <a:schemeClr val="bg1">
                  <a:lumMod val="75000"/>
                </a:schemeClr>
              </a:gs>
              <a:gs pos="47000">
                <a:schemeClr val="bg1">
                  <a:lumMod val="60000"/>
                  <a:lumOff val="40000"/>
                </a:schemeClr>
              </a:gs>
              <a:gs pos="96000">
                <a:schemeClr val="bg1">
                  <a:lumMod val="75000"/>
                </a:schemeClr>
              </a:gs>
            </a:gsLst>
            <a:lin ang="5400000" scaled="0"/>
            <a:tileRect/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宋体" charset="-122"/>
              </a:rPr>
              <a:t>The use of software to control the </a:t>
            </a:r>
            <a:r>
              <a:rPr lang="en-US" altLang="zh-CN" sz="2800" b="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宋体" charset="-122"/>
              </a:rPr>
              <a:t>execution</a:t>
            </a:r>
            <a:r>
              <a:rPr lang="en-US" altLang="zh-CN" sz="2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宋体" charset="-122"/>
              </a:rPr>
              <a:t> of tests, the </a:t>
            </a:r>
            <a:r>
              <a:rPr lang="en-US" altLang="zh-CN" sz="2800" b="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宋体" charset="-122"/>
              </a:rPr>
              <a:t>comparison</a:t>
            </a:r>
            <a:r>
              <a:rPr lang="en-US" altLang="zh-CN" sz="2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宋体" charset="-122"/>
              </a:rPr>
              <a:t> of actual outcomes to predicted outcomes, the </a:t>
            </a:r>
            <a:r>
              <a:rPr lang="en-US" altLang="zh-CN" sz="2800" b="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宋体" charset="-122"/>
              </a:rPr>
              <a:t>setting up</a:t>
            </a:r>
            <a:r>
              <a:rPr lang="en-US" altLang="zh-CN" sz="2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宋体" charset="-122"/>
              </a:rPr>
              <a:t> of test preconditions, and other test </a:t>
            </a:r>
            <a:r>
              <a:rPr lang="en-US" altLang="zh-CN" sz="2800" b="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宋体" charset="-122"/>
              </a:rPr>
              <a:t>control</a:t>
            </a:r>
            <a:r>
              <a:rPr lang="en-US" altLang="zh-CN" sz="2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宋体" charset="-122"/>
              </a:rPr>
              <a:t> and test </a:t>
            </a:r>
            <a:r>
              <a:rPr lang="en-US" altLang="zh-CN" sz="2800" b="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宋体" charset="-122"/>
              </a:rPr>
              <a:t>reporting</a:t>
            </a:r>
            <a:r>
              <a:rPr lang="en-US" altLang="zh-CN" sz="2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宋体" charset="-122"/>
              </a:rPr>
              <a:t> 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宋体" charset="-122"/>
              </a:rPr>
              <a:t>functions</a:t>
            </a:r>
            <a:endParaRPr lang="en-US" altLang="zh-CN" sz="2800" b="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 MT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97744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Data-Driven </a:t>
            </a:r>
            <a:r>
              <a:rPr lang="en-US" dirty="0" smtClean="0"/>
              <a:t>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2"/>
                </a:solidFill>
              </a:rPr>
              <a:t>Problem</a:t>
            </a:r>
            <a:r>
              <a:rPr lang="en-US" sz="2800" dirty="0" smtClean="0"/>
              <a:t> :  </a:t>
            </a:r>
            <a:r>
              <a:rPr lang="en-US" sz="2800" dirty="0"/>
              <a:t>Testing a function multiple times with similar values</a:t>
            </a:r>
          </a:p>
          <a:p>
            <a:pPr lvl="1"/>
            <a:r>
              <a:rPr lang="en-US" sz="2400" dirty="0"/>
              <a:t>How to avoid test code bloat?</a:t>
            </a:r>
          </a:p>
          <a:p>
            <a:r>
              <a:rPr lang="en-US" sz="2800" dirty="0">
                <a:solidFill>
                  <a:schemeClr val="tx2"/>
                </a:solidFill>
              </a:rPr>
              <a:t>Simple </a:t>
            </a:r>
            <a:r>
              <a:rPr lang="en-US" sz="2800" dirty="0" smtClean="0">
                <a:solidFill>
                  <a:schemeClr val="tx2"/>
                </a:solidFill>
              </a:rPr>
              <a:t>example</a:t>
            </a:r>
            <a:r>
              <a:rPr lang="en-US" sz="2800" dirty="0" smtClean="0"/>
              <a:t> : </a:t>
            </a:r>
            <a:r>
              <a:rPr lang="en-US" sz="2800" dirty="0"/>
              <a:t>Adding </a:t>
            </a:r>
            <a:r>
              <a:rPr lang="en-US" sz="2800" dirty="0" smtClean="0"/>
              <a:t>two numbers</a:t>
            </a:r>
            <a:endParaRPr lang="en-US" sz="2800" dirty="0"/>
          </a:p>
          <a:p>
            <a:pPr lvl="1"/>
            <a:r>
              <a:rPr lang="en-US" sz="2400" dirty="0"/>
              <a:t>Adding a given pair of numbers is just like adding any other pair</a:t>
            </a:r>
          </a:p>
          <a:p>
            <a:pPr lvl="1"/>
            <a:r>
              <a:rPr lang="en-US" sz="2400" dirty="0"/>
              <a:t>You really only want to write one test</a:t>
            </a:r>
          </a:p>
          <a:p>
            <a:r>
              <a:rPr lang="en-US" sz="2800" dirty="0">
                <a:solidFill>
                  <a:schemeClr val="tx2"/>
                </a:solidFill>
              </a:rPr>
              <a:t>Data-driven</a:t>
            </a:r>
            <a:r>
              <a:rPr lang="en-US" sz="2800" dirty="0"/>
              <a:t> unit tests call </a:t>
            </a:r>
            <a:r>
              <a:rPr lang="en-US" sz="2800" dirty="0" smtClean="0"/>
              <a:t>a constructor </a:t>
            </a:r>
            <a:r>
              <a:rPr lang="en-US" sz="2800" dirty="0"/>
              <a:t>for each </a:t>
            </a:r>
            <a:r>
              <a:rPr lang="en-US" sz="2800" dirty="0" smtClean="0"/>
              <a:t>collection of test values</a:t>
            </a:r>
            <a:endParaRPr lang="en-US" sz="2800" dirty="0"/>
          </a:p>
          <a:p>
            <a:pPr lvl="1"/>
            <a:r>
              <a:rPr lang="en-US" sz="2400" dirty="0" smtClean="0"/>
              <a:t>Same </a:t>
            </a:r>
            <a:r>
              <a:rPr lang="en-US" sz="2400" dirty="0"/>
              <a:t>tests are then run on each set of data values</a:t>
            </a:r>
          </a:p>
          <a:p>
            <a:pPr lvl="1"/>
            <a:r>
              <a:rPr lang="en-US" sz="2400" dirty="0"/>
              <a:t>Collection of data values defined by method tagged with @Parameters </a:t>
            </a:r>
            <a:r>
              <a:rPr lang="en-US" sz="2400" dirty="0" smtClean="0"/>
              <a:t>annotation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3)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102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3)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170128-8402-45B6-8E88-66AC68E17A5A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Example </a:t>
            </a:r>
            <a:r>
              <a:rPr lang="en-US" sz="3200" dirty="0" err="1" smtClean="0"/>
              <a:t>JUnit</a:t>
            </a:r>
            <a:r>
              <a:rPr lang="en-US" sz="3200" dirty="0" smtClean="0"/>
              <a:t> </a:t>
            </a:r>
            <a:r>
              <a:rPr lang="en-US" dirty="0" smtClean="0"/>
              <a:t>D</a:t>
            </a:r>
            <a:r>
              <a:rPr lang="en-US" sz="3200" dirty="0" smtClean="0"/>
              <a:t>ata</a:t>
            </a:r>
            <a:r>
              <a:rPr lang="en-US" dirty="0" smtClean="0"/>
              <a:t>-D</a:t>
            </a:r>
            <a:r>
              <a:rPr lang="en-US" sz="3200" dirty="0" smtClean="0"/>
              <a:t>riven </a:t>
            </a:r>
            <a:r>
              <a:rPr lang="en-US" dirty="0" smtClean="0"/>
              <a:t>Unit Test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2712" y="856648"/>
            <a:ext cx="8462962" cy="5632311"/>
          </a:xfrm>
          <a:prstGeom prst="rect">
            <a:avLst/>
          </a:prstGeom>
          <a:solidFill>
            <a:srgbClr val="2929FF"/>
          </a:solidFill>
          <a:ln w="38100">
            <a:solidFill>
              <a:srgbClr val="9999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org.junit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.*;</a:t>
            </a: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org.junit.runner.RunWith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org.junit.runners.Parameterized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org.junit.runners.Parameterized.Parameters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import static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org.junit.Assert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.*;</a:t>
            </a: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java.util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.*;</a:t>
            </a:r>
          </a:p>
          <a:p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RunWith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Parameterized.class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DataDrivenCalcTest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{  public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a, b, sum;</a:t>
            </a:r>
          </a:p>
          <a:p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public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DataDrivenCalcTest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v1,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v2,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expected)</a:t>
            </a: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{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this.a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= v1;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this.b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= v2; this.sum = expected; }</a:t>
            </a:r>
          </a:p>
          <a:p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@Parameters public static Collection&lt;Object[]&gt; parameters()</a:t>
            </a: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{ return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Arrays.asList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(new Object [][] {{1, 1, 2}, {2, 3, 5}}); }</a:t>
            </a:r>
          </a:p>
          <a:p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@Test public void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additionTest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{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assertTrue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("Addition Test", sum ==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Calc.add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(a, b)); }</a:t>
            </a: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1800" dirty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5915326" y="2455287"/>
            <a:ext cx="2233548" cy="1089498"/>
          </a:xfrm>
          <a:prstGeom prst="roundRect">
            <a:avLst/>
          </a:prstGeom>
          <a:solidFill>
            <a:srgbClr val="336600"/>
          </a:solidFill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Test 1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Test values: 1, 1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Expected: 2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5153114" y="3544785"/>
            <a:ext cx="893235" cy="149414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2" name="Rounded Rectangle 11"/>
          <p:cNvSpPr/>
          <p:nvPr/>
        </p:nvSpPr>
        <p:spPr bwMode="auto">
          <a:xfrm>
            <a:off x="6499538" y="3636012"/>
            <a:ext cx="2233548" cy="1089498"/>
          </a:xfrm>
          <a:prstGeom prst="roundRect">
            <a:avLst/>
          </a:prstGeom>
          <a:solidFill>
            <a:srgbClr val="336600"/>
          </a:solidFill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Test 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Test values: 2, 3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Expected: 5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>
            <a:off x="6046350" y="4492160"/>
            <a:ext cx="453188" cy="5467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5" name="Rounded Rectangle 14"/>
          <p:cNvSpPr/>
          <p:nvPr/>
        </p:nvSpPr>
        <p:spPr bwMode="auto">
          <a:xfrm>
            <a:off x="3965248" y="2691925"/>
            <a:ext cx="1862984" cy="980878"/>
          </a:xfrm>
          <a:prstGeom prst="roundRect">
            <a:avLst/>
          </a:prstGeom>
          <a:solidFill>
            <a:srgbClr val="336600"/>
          </a:solidFill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Constructor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 is called for each triple of values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 bwMode="auto">
          <a:xfrm flipH="1">
            <a:off x="2980506" y="3182364"/>
            <a:ext cx="984742" cy="7270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8" name="Rounded Rectangle 17"/>
          <p:cNvSpPr/>
          <p:nvPr/>
        </p:nvSpPr>
        <p:spPr bwMode="auto">
          <a:xfrm>
            <a:off x="6867907" y="5400941"/>
            <a:ext cx="1579547" cy="398339"/>
          </a:xfrm>
          <a:prstGeom prst="roundRect">
            <a:avLst/>
          </a:prstGeom>
          <a:solidFill>
            <a:srgbClr val="336600"/>
          </a:solidFill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Test method</a:t>
            </a:r>
          </a:p>
        </p:txBody>
      </p:sp>
      <p:cxnSp>
        <p:nvCxnSpPr>
          <p:cNvPr id="19" name="Straight Arrow Connector 18"/>
          <p:cNvCxnSpPr>
            <a:stCxn id="18" idx="1"/>
          </p:cNvCxnSpPr>
          <p:nvPr/>
        </p:nvCxnSpPr>
        <p:spPr bwMode="auto">
          <a:xfrm flipH="1">
            <a:off x="4289989" y="5600111"/>
            <a:ext cx="2577918" cy="19916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5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Tests with Parameters</a:t>
            </a:r>
            <a:r>
              <a:rPr lang="en-US" sz="2800" dirty="0"/>
              <a:t>: </a:t>
            </a:r>
            <a:r>
              <a:rPr lang="en-US" sz="3200" dirty="0" err="1"/>
              <a:t>JUnit</a:t>
            </a:r>
            <a:r>
              <a:rPr lang="en-US" sz="3200" dirty="0"/>
              <a:t> Theories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829994"/>
            <a:ext cx="8966200" cy="2761345"/>
          </a:xfrm>
        </p:spPr>
        <p:txBody>
          <a:bodyPr/>
          <a:lstStyle/>
          <a:p>
            <a:r>
              <a:rPr lang="en-US" sz="2800" dirty="0"/>
              <a:t>Unit tests can have actual parameters</a:t>
            </a:r>
          </a:p>
          <a:p>
            <a:pPr lvl="1"/>
            <a:r>
              <a:rPr lang="en-US" dirty="0"/>
              <a:t>So far, we’ve only seen </a:t>
            </a:r>
            <a:r>
              <a:rPr lang="en-US" dirty="0" err="1"/>
              <a:t>parameterless</a:t>
            </a:r>
            <a:r>
              <a:rPr lang="en-US" dirty="0"/>
              <a:t> test methods</a:t>
            </a:r>
          </a:p>
          <a:p>
            <a:r>
              <a:rPr lang="en-US" sz="2800" dirty="0"/>
              <a:t>Contract model: Assume, </a:t>
            </a:r>
            <a:r>
              <a:rPr lang="en-US" sz="2800" dirty="0" smtClean="0"/>
              <a:t>Act</a:t>
            </a:r>
            <a:r>
              <a:rPr lang="en-US" sz="2800" dirty="0"/>
              <a:t>, Assert</a:t>
            </a: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Assumptions</a:t>
            </a:r>
            <a:r>
              <a:rPr lang="en-US" dirty="0"/>
              <a:t> (preconditions) limit values appropriately</a:t>
            </a: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Action</a:t>
            </a:r>
            <a:r>
              <a:rPr lang="en-US" dirty="0"/>
              <a:t> performs activity under scrutiny</a:t>
            </a: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Assertions</a:t>
            </a:r>
            <a:r>
              <a:rPr lang="en-US" dirty="0"/>
              <a:t> (</a:t>
            </a:r>
            <a:r>
              <a:rPr lang="en-US" dirty="0" err="1"/>
              <a:t>postconditions</a:t>
            </a:r>
            <a:r>
              <a:rPr lang="en-US" dirty="0"/>
              <a:t>) check result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3)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71475" y="3686175"/>
            <a:ext cx="8475663" cy="2862322"/>
          </a:xfrm>
          <a:prstGeom prst="rect">
            <a:avLst/>
          </a:prstGeom>
          <a:solidFill>
            <a:srgbClr val="2929FF"/>
          </a:solidFill>
          <a:ln w="38100">
            <a:solidFill>
              <a:srgbClr val="9999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@Theory public void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removeThenAddDoesNotChangeSet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</a:t>
            </a: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      Set&lt;String&gt;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someSet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String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str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  {                        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// Parameters!</a:t>
            </a:r>
          </a:p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assumeTrue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someSet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!= null)                                     // Assume</a:t>
            </a:r>
          </a:p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assumeTrue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someSet.contains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str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)) ;        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       // 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Assume</a:t>
            </a:r>
          </a:p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Set&lt;String&gt; copy = new 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HashSet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&lt;String&gt;(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someSet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);  // 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Act</a:t>
            </a:r>
          </a:p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copy.remove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str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);</a:t>
            </a:r>
          </a:p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copy.add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str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);</a:t>
            </a:r>
          </a:p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assertTrue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someSet.equals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copy));                          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// Assert </a:t>
            </a: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}</a:t>
            </a: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79950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3)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506968-A15A-4C4C-9D41-C363DD435C8C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" y="96838"/>
            <a:ext cx="9048750" cy="1386905"/>
          </a:xfrm>
        </p:spPr>
        <p:txBody>
          <a:bodyPr/>
          <a:lstStyle/>
          <a:p>
            <a:r>
              <a:rPr lang="en-US" dirty="0" smtClean="0"/>
              <a:t>Question: Where Do The Data Values Come From?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379" y="854075"/>
            <a:ext cx="8821821" cy="5503863"/>
          </a:xfrm>
        </p:spPr>
        <p:txBody>
          <a:bodyPr/>
          <a:lstStyle/>
          <a:p>
            <a:r>
              <a:rPr lang="en-US" sz="2800" dirty="0" smtClean="0"/>
              <a:t>Answer:</a:t>
            </a:r>
          </a:p>
          <a:p>
            <a:pPr lvl="1"/>
            <a:r>
              <a:rPr lang="en-US" dirty="0" smtClean="0"/>
              <a:t>All combinations of values from @</a:t>
            </a:r>
            <a:r>
              <a:rPr lang="en-US" dirty="0" err="1" smtClean="0"/>
              <a:t>DataPoints</a:t>
            </a:r>
            <a:r>
              <a:rPr lang="en-US" dirty="0" smtClean="0"/>
              <a:t> annotations where assume clause is </a:t>
            </a:r>
            <a:r>
              <a:rPr lang="en-US" dirty="0"/>
              <a:t>t</a:t>
            </a:r>
            <a:r>
              <a:rPr lang="en-US" dirty="0" smtClean="0"/>
              <a:t>rue</a:t>
            </a:r>
          </a:p>
          <a:p>
            <a:pPr lvl="1"/>
            <a:r>
              <a:rPr lang="en-US" dirty="0" smtClean="0"/>
              <a:t>Four (of nine) combinations in this particular </a:t>
            </a:r>
            <a:r>
              <a:rPr lang="en-US" dirty="0"/>
              <a:t>c</a:t>
            </a:r>
            <a:r>
              <a:rPr lang="en-US" dirty="0" smtClean="0"/>
              <a:t>ase</a:t>
            </a:r>
          </a:p>
          <a:p>
            <a:pPr lvl="1"/>
            <a:r>
              <a:rPr lang="en-US" dirty="0" smtClean="0"/>
              <a:t>Note:  @</a:t>
            </a:r>
            <a:r>
              <a:rPr lang="en-US" dirty="0" err="1" smtClean="0"/>
              <a:t>DataPoints</a:t>
            </a:r>
            <a:r>
              <a:rPr lang="en-US" dirty="0" smtClean="0"/>
              <a:t> format is an array</a:t>
            </a:r>
          </a:p>
          <a:p>
            <a:pPr lvl="1">
              <a:buFontTx/>
              <a:buNone/>
            </a:pPr>
            <a:endParaRPr lang="en-US" sz="2400" dirty="0" smtClean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29435" y="3087955"/>
            <a:ext cx="8475663" cy="3416320"/>
          </a:xfrm>
          <a:prstGeom prst="rect">
            <a:avLst/>
          </a:prstGeom>
          <a:solidFill>
            <a:srgbClr val="2929FF"/>
          </a:solidFill>
          <a:ln w="38100">
            <a:solidFill>
              <a:srgbClr val="9999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6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@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DataPoints</a:t>
            </a: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public static String[]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animals = 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{"ant", "bat", "cat"};</a:t>
            </a:r>
          </a:p>
          <a:p>
            <a:endParaRPr lang="en-US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@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DataPoints</a:t>
            </a: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public static Set[]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animalSets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= 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{</a:t>
            </a:r>
          </a:p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new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HashSet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Arrays.asList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("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ant", "bat")),</a:t>
            </a:r>
          </a:p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new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HashSet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Arrays.asList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(“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bat", “cat", “dog“, “elk”)),</a:t>
            </a:r>
          </a:p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new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HashSet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Arrays.asList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(“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Snap”, “Crackle”, “Pop"))</a:t>
            </a:r>
          </a:p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};</a:t>
            </a: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5330208" y="4014820"/>
            <a:ext cx="3745150" cy="1089498"/>
          </a:xfrm>
          <a:prstGeom prst="roundRect">
            <a:avLst/>
          </a:prstGeom>
          <a:solidFill>
            <a:srgbClr val="336600"/>
          </a:solidFill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Nine combinations of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animalSets</a:t>
            </a:r>
            <a:r>
              <a:rPr lang="en-US" sz="18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800" b="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].contains (animals[j])</a:t>
            </a:r>
            <a:r>
              <a:rPr lang="en-US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is false for five combinations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 bwMode="auto">
          <a:xfrm flipH="1">
            <a:off x="5939327" y="5104318"/>
            <a:ext cx="1263456" cy="34789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7" name="Straight Arrow Connector 16"/>
          <p:cNvCxnSpPr>
            <a:stCxn id="8" idx="1"/>
          </p:cNvCxnSpPr>
          <p:nvPr/>
        </p:nvCxnSpPr>
        <p:spPr bwMode="auto">
          <a:xfrm flipH="1" flipV="1">
            <a:off x="4871103" y="4084890"/>
            <a:ext cx="459105" cy="47467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Introduction to Software Testing, Edition 2  (Ch 3)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© Ammann &amp; Offutt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40EBAE-B4A4-4ACD-8598-99F8E4882731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JUnit</a:t>
            </a:r>
            <a:r>
              <a:rPr lang="en-US" dirty="0" smtClean="0"/>
              <a:t> Theories Need </a:t>
            </a:r>
            <a:r>
              <a:rPr lang="en-US" dirty="0" err="1" smtClean="0"/>
              <a:t>BoilerPlate</a:t>
            </a:r>
            <a:endParaRPr lang="en-US" dirty="0" smtClean="0"/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854075"/>
            <a:ext cx="8356600" cy="4897438"/>
          </a:xfrm>
        </p:spPr>
        <p:txBody>
          <a:bodyPr/>
          <a:lstStyle/>
          <a:p>
            <a:pPr lvl="1">
              <a:buFontTx/>
              <a:buNone/>
            </a:pPr>
            <a:endParaRPr lang="en-US" sz="2400" smtClean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50838" y="879475"/>
            <a:ext cx="8475662" cy="5324535"/>
          </a:xfrm>
          <a:prstGeom prst="rect">
            <a:avLst/>
          </a:prstGeom>
          <a:solidFill>
            <a:srgbClr val="2929FF"/>
          </a:solidFill>
          <a:ln w="38100">
            <a:solidFill>
              <a:srgbClr val="9999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import 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org.junit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.*;</a:t>
            </a:r>
          </a:p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import 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org.junit.runner.RunWith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;</a:t>
            </a:r>
          </a:p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import static 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org.junit.Assert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.*;</a:t>
            </a:r>
          </a:p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import static 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org.junit.Assume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.*;</a:t>
            </a:r>
          </a:p>
          <a:p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import 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org.junit.experimental.theories.DataPoint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;</a:t>
            </a:r>
          </a:p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import 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org.junit.experimental.theories.DataPoints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;</a:t>
            </a:r>
          </a:p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import 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org.junit.experimental.theories.Theories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;</a:t>
            </a:r>
          </a:p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import 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org.junit.experimental.theories.Theory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;</a:t>
            </a:r>
          </a:p>
          <a:p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import 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java.util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.*;</a:t>
            </a:r>
          </a:p>
          <a:p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@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RunWith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Theories.class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</a:t>
            </a:r>
          </a:p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public class 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SetTheoryTest</a:t>
            </a: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{</a:t>
            </a: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…  // See Earlier Slides</a:t>
            </a:r>
          </a:p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}</a:t>
            </a:r>
            <a:r>
              <a:rPr lang="en-US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</a:t>
            </a: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Introduction to Software Testing, Edition 2  (Ch 3)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067F0555-5087-4D60-BDC1-94636290460A}" type="slidenum">
              <a:rPr lang="en-US" sz="900" b="0" smtClean="0">
                <a:solidFill>
                  <a:schemeClr val="tx1"/>
                </a:solidFill>
              </a:rPr>
              <a:pPr/>
              <a:t>25</a:t>
            </a:fld>
            <a:endParaRPr lang="en-US" sz="900" b="0" smtClean="0">
              <a:solidFill>
                <a:schemeClr val="tx1"/>
              </a:solidFill>
            </a:endParaRP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Running from a Command Line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" y="2214563"/>
            <a:ext cx="8966200" cy="2408237"/>
          </a:xfrm>
        </p:spPr>
        <p:txBody>
          <a:bodyPr/>
          <a:lstStyle/>
          <a:p>
            <a:r>
              <a:rPr lang="en-US" dirty="0" smtClean="0"/>
              <a:t>This is all we need to run </a:t>
            </a:r>
            <a:r>
              <a:rPr lang="en-US" dirty="0" err="1" smtClean="0"/>
              <a:t>JUnit</a:t>
            </a:r>
            <a:r>
              <a:rPr lang="en-US" dirty="0" smtClean="0"/>
              <a:t> in an </a:t>
            </a:r>
            <a:r>
              <a:rPr lang="en-US" dirty="0" smtClean="0">
                <a:solidFill>
                  <a:schemeClr val="tx2"/>
                </a:solidFill>
              </a:rPr>
              <a:t>IDE</a:t>
            </a:r>
            <a:r>
              <a:rPr lang="en-US" dirty="0" smtClean="0"/>
              <a:t> (like Eclipse)</a:t>
            </a:r>
          </a:p>
          <a:p>
            <a:endParaRPr lang="en-US" dirty="0" smtClean="0"/>
          </a:p>
          <a:p>
            <a:r>
              <a:rPr lang="en-US" dirty="0" smtClean="0"/>
              <a:t>We need a </a:t>
            </a:r>
            <a:r>
              <a:rPr lang="en-US" dirty="0" smtClean="0">
                <a:solidFill>
                  <a:schemeClr val="tx2"/>
                </a:solidFill>
              </a:rPr>
              <a:t>main()</a:t>
            </a:r>
            <a:r>
              <a:rPr lang="en-US" dirty="0" smtClean="0"/>
              <a:t> for command line execution …</a:t>
            </a:r>
          </a:p>
        </p:txBody>
      </p:sp>
    </p:spTree>
    <p:extLst>
      <p:ext uri="{BB962C8B-B14F-4D97-AF65-F5344CB8AC3E}">
        <p14:creationId xmlns:p14="http://schemas.microsoft.com/office/powerpoint/2010/main" val="10406649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Introduction to Software Testing, Edition 2  (Ch 3)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24287906-FB0D-4B17-9808-1AAEA166E1A0}" type="slidenum">
              <a:rPr lang="en-US" sz="900" b="0" smtClean="0">
                <a:solidFill>
                  <a:schemeClr val="tx1"/>
                </a:solidFill>
              </a:rPr>
              <a:pPr/>
              <a:t>26</a:t>
            </a:fld>
            <a:endParaRPr lang="en-US" sz="900" b="0" smtClean="0">
              <a:solidFill>
                <a:schemeClr val="tx1"/>
              </a:solidFill>
            </a:endParaRP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AllTests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39788" y="813963"/>
            <a:ext cx="7462837" cy="5753100"/>
          </a:xfrm>
          <a:prstGeom prst="rect">
            <a:avLst/>
          </a:prstGeom>
          <a:solidFill>
            <a:srgbClr val="2929FF"/>
          </a:solidFill>
          <a:ln w="38100">
            <a:solidFill>
              <a:srgbClr val="9999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1600" dirty="0">
                <a:latin typeface="Arial Unicode MS" pitchFamily="34" charset="-128"/>
              </a:rPr>
              <a:t>import </a:t>
            </a:r>
            <a:r>
              <a:rPr lang="en-US" sz="1600" dirty="0" err="1">
                <a:latin typeface="Arial Unicode MS" pitchFamily="34" charset="-128"/>
              </a:rPr>
              <a:t>org.junit.runner.RunWith</a:t>
            </a:r>
            <a:r>
              <a:rPr lang="en-US" sz="1600" dirty="0">
                <a:latin typeface="Arial Unicode MS" pitchFamily="34" charset="-128"/>
              </a:rPr>
              <a:t>;</a:t>
            </a:r>
          </a:p>
          <a:p>
            <a:r>
              <a:rPr lang="en-US" sz="1600" dirty="0">
                <a:latin typeface="Arial Unicode MS" pitchFamily="34" charset="-128"/>
              </a:rPr>
              <a:t>import </a:t>
            </a:r>
            <a:r>
              <a:rPr lang="en-US" sz="1600" dirty="0" err="1">
                <a:latin typeface="Arial Unicode MS" pitchFamily="34" charset="-128"/>
              </a:rPr>
              <a:t>org.junit.runners.Suite</a:t>
            </a:r>
            <a:r>
              <a:rPr lang="en-US" sz="1600" dirty="0">
                <a:latin typeface="Arial Unicode MS" pitchFamily="34" charset="-128"/>
              </a:rPr>
              <a:t>;</a:t>
            </a:r>
          </a:p>
          <a:p>
            <a:r>
              <a:rPr lang="en-US" sz="1600" dirty="0">
                <a:latin typeface="Arial Unicode MS" pitchFamily="34" charset="-128"/>
              </a:rPr>
              <a:t>import junit.framework.JUnit4TestAdapter;</a:t>
            </a:r>
          </a:p>
          <a:p>
            <a:endParaRPr lang="en-US" sz="1600" dirty="0">
              <a:latin typeface="Arial Unicode MS" pitchFamily="34" charset="-128"/>
            </a:endParaRPr>
          </a:p>
          <a:p>
            <a:r>
              <a:rPr lang="en-US" sz="1600" dirty="0">
                <a:latin typeface="Arial Unicode MS" pitchFamily="34" charset="-128"/>
              </a:rPr>
              <a:t>// This section declares all of the test classes in the program.</a:t>
            </a:r>
          </a:p>
          <a:p>
            <a:r>
              <a:rPr lang="en-US" sz="1600" dirty="0">
                <a:latin typeface="Arial Unicode MS" pitchFamily="34" charset="-128"/>
              </a:rPr>
              <a:t>@</a:t>
            </a:r>
            <a:r>
              <a:rPr lang="en-US" sz="1600" dirty="0" err="1">
                <a:latin typeface="Arial Unicode MS" pitchFamily="34" charset="-128"/>
              </a:rPr>
              <a:t>RunWith</a:t>
            </a:r>
            <a:r>
              <a:rPr lang="en-US" sz="1600" dirty="0">
                <a:latin typeface="Arial Unicode MS" pitchFamily="34" charset="-128"/>
              </a:rPr>
              <a:t> (</a:t>
            </a:r>
            <a:r>
              <a:rPr lang="en-US" sz="1600" dirty="0" err="1">
                <a:latin typeface="Arial Unicode MS" pitchFamily="34" charset="-128"/>
              </a:rPr>
              <a:t>Suite.class</a:t>
            </a:r>
            <a:r>
              <a:rPr lang="en-US" sz="1600" dirty="0">
                <a:latin typeface="Arial Unicode MS" pitchFamily="34" charset="-128"/>
              </a:rPr>
              <a:t>)</a:t>
            </a:r>
          </a:p>
          <a:p>
            <a:r>
              <a:rPr lang="en-US" sz="1600" dirty="0">
                <a:latin typeface="Arial Unicode MS" pitchFamily="34" charset="-128"/>
              </a:rPr>
              <a:t>@</a:t>
            </a:r>
            <a:r>
              <a:rPr lang="en-US" sz="1600" dirty="0" err="1">
                <a:latin typeface="Arial Unicode MS" pitchFamily="34" charset="-128"/>
              </a:rPr>
              <a:t>Suite.SuiteClasses</a:t>
            </a:r>
            <a:r>
              <a:rPr lang="en-US" sz="1600" dirty="0">
                <a:latin typeface="Arial Unicode MS" pitchFamily="34" charset="-128"/>
              </a:rPr>
              <a:t> ({ </a:t>
            </a:r>
            <a:r>
              <a:rPr lang="en-US" sz="1600" dirty="0" err="1">
                <a:latin typeface="Arial Unicode MS" pitchFamily="34" charset="-128"/>
              </a:rPr>
              <a:t>StackTest.class</a:t>
            </a:r>
            <a:r>
              <a:rPr lang="en-US" sz="1600" dirty="0">
                <a:latin typeface="Arial Unicode MS" pitchFamily="34" charset="-128"/>
              </a:rPr>
              <a:t> })  // Add test classes here.</a:t>
            </a:r>
          </a:p>
          <a:p>
            <a:endParaRPr lang="en-US" sz="1600" dirty="0">
              <a:latin typeface="Arial Unicode MS" pitchFamily="34" charset="-128"/>
            </a:endParaRPr>
          </a:p>
          <a:p>
            <a:r>
              <a:rPr lang="en-US" sz="1600" dirty="0">
                <a:latin typeface="Arial Unicode MS" pitchFamily="34" charset="-128"/>
              </a:rPr>
              <a:t>public class </a:t>
            </a:r>
            <a:r>
              <a:rPr lang="en-US" sz="1600" dirty="0" err="1">
                <a:latin typeface="Arial Unicode MS" pitchFamily="34" charset="-128"/>
              </a:rPr>
              <a:t>AllTests</a:t>
            </a:r>
            <a:endParaRPr lang="en-US" sz="1600" dirty="0">
              <a:latin typeface="Arial Unicode MS" pitchFamily="34" charset="-128"/>
            </a:endParaRPr>
          </a:p>
          <a:p>
            <a:r>
              <a:rPr lang="en-US" sz="1600" dirty="0">
                <a:latin typeface="Arial Unicode MS" pitchFamily="34" charset="-128"/>
              </a:rPr>
              <a:t>{</a:t>
            </a:r>
          </a:p>
          <a:p>
            <a:r>
              <a:rPr lang="en-US" sz="1600" dirty="0">
                <a:latin typeface="Arial Unicode MS" pitchFamily="34" charset="-128"/>
              </a:rPr>
              <a:t>    // Execution begins </a:t>
            </a:r>
            <a:r>
              <a:rPr lang="en-US" sz="1600" dirty="0" smtClean="0">
                <a:latin typeface="Arial Unicode MS" pitchFamily="34" charset="-128"/>
              </a:rPr>
              <a:t>in main</a:t>
            </a:r>
            <a:r>
              <a:rPr lang="en-US" sz="1600" dirty="0">
                <a:latin typeface="Arial Unicode MS" pitchFamily="34" charset="-128"/>
              </a:rPr>
              <a:t>(). </a:t>
            </a:r>
            <a:r>
              <a:rPr lang="en-US" sz="1600" dirty="0" smtClean="0">
                <a:latin typeface="Arial Unicode MS" pitchFamily="34" charset="-128"/>
              </a:rPr>
              <a:t>This </a:t>
            </a:r>
            <a:r>
              <a:rPr lang="en-US" sz="1600" dirty="0">
                <a:latin typeface="Arial Unicode MS" pitchFamily="34" charset="-128"/>
              </a:rPr>
              <a:t>test </a:t>
            </a:r>
            <a:r>
              <a:rPr lang="en-US" sz="1600" dirty="0" smtClean="0">
                <a:latin typeface="Arial Unicode MS" pitchFamily="34" charset="-128"/>
              </a:rPr>
              <a:t>class executes a</a:t>
            </a:r>
            <a:endParaRPr lang="en-US" sz="1600" dirty="0">
              <a:latin typeface="Arial Unicode MS" pitchFamily="34" charset="-128"/>
            </a:endParaRPr>
          </a:p>
          <a:p>
            <a:r>
              <a:rPr lang="en-US" sz="1600" dirty="0">
                <a:latin typeface="Arial Unicode MS" pitchFamily="34" charset="-128"/>
              </a:rPr>
              <a:t>    // </a:t>
            </a:r>
            <a:r>
              <a:rPr lang="en-US" sz="1600" dirty="0" smtClean="0">
                <a:latin typeface="Arial Unicode MS" pitchFamily="34" charset="-128"/>
              </a:rPr>
              <a:t>test </a:t>
            </a:r>
            <a:r>
              <a:rPr lang="en-US" sz="1600" dirty="0">
                <a:latin typeface="Arial Unicode MS" pitchFamily="34" charset="-128"/>
              </a:rPr>
              <a:t>runner that </a:t>
            </a:r>
            <a:r>
              <a:rPr lang="en-US" sz="1600" dirty="0" smtClean="0">
                <a:latin typeface="Arial Unicode MS" pitchFamily="34" charset="-128"/>
              </a:rPr>
              <a:t>tells the tester if </a:t>
            </a:r>
            <a:r>
              <a:rPr lang="en-US" sz="1600" dirty="0">
                <a:latin typeface="Arial Unicode MS" pitchFamily="34" charset="-128"/>
              </a:rPr>
              <a:t>any </a:t>
            </a:r>
            <a:r>
              <a:rPr lang="en-US" sz="1600" dirty="0" smtClean="0">
                <a:latin typeface="Arial Unicode MS" pitchFamily="34" charset="-128"/>
              </a:rPr>
              <a:t>fail</a:t>
            </a:r>
            <a:r>
              <a:rPr lang="en-US" sz="1600" dirty="0">
                <a:latin typeface="Arial Unicode MS" pitchFamily="34" charset="-128"/>
              </a:rPr>
              <a:t>.</a:t>
            </a:r>
          </a:p>
          <a:p>
            <a:r>
              <a:rPr lang="en-US" sz="1600" dirty="0">
                <a:latin typeface="Arial Unicode MS" pitchFamily="34" charset="-128"/>
              </a:rPr>
              <a:t>    public static void main (String[] </a:t>
            </a:r>
            <a:r>
              <a:rPr lang="en-US" sz="1600" dirty="0" err="1">
                <a:latin typeface="Arial Unicode MS" pitchFamily="34" charset="-128"/>
              </a:rPr>
              <a:t>args</a:t>
            </a:r>
            <a:r>
              <a:rPr lang="en-US" sz="1600" dirty="0">
                <a:latin typeface="Arial Unicode MS" pitchFamily="34" charset="-128"/>
              </a:rPr>
              <a:t>)</a:t>
            </a:r>
          </a:p>
          <a:p>
            <a:r>
              <a:rPr lang="en-US" sz="1600" dirty="0">
                <a:latin typeface="Arial Unicode MS" pitchFamily="34" charset="-128"/>
              </a:rPr>
              <a:t>    {</a:t>
            </a:r>
          </a:p>
          <a:p>
            <a:r>
              <a:rPr lang="en-US" sz="1600" dirty="0">
                <a:latin typeface="Arial Unicode MS" pitchFamily="34" charset="-128"/>
              </a:rPr>
              <a:t>       </a:t>
            </a:r>
            <a:r>
              <a:rPr lang="en-US" sz="1600" dirty="0" err="1">
                <a:latin typeface="Arial Unicode MS" pitchFamily="34" charset="-128"/>
              </a:rPr>
              <a:t>junit.textui.TestRunner.run</a:t>
            </a:r>
            <a:r>
              <a:rPr lang="en-US" sz="1600" dirty="0">
                <a:latin typeface="Arial Unicode MS" pitchFamily="34" charset="-128"/>
              </a:rPr>
              <a:t> (suite());</a:t>
            </a:r>
          </a:p>
          <a:p>
            <a:r>
              <a:rPr lang="en-US" sz="1600" dirty="0">
                <a:latin typeface="Arial Unicode MS" pitchFamily="34" charset="-128"/>
              </a:rPr>
              <a:t>    }</a:t>
            </a:r>
          </a:p>
          <a:p>
            <a:endParaRPr lang="en-US" sz="1600" dirty="0">
              <a:latin typeface="Arial Unicode MS" pitchFamily="34" charset="-128"/>
            </a:endParaRPr>
          </a:p>
          <a:p>
            <a:r>
              <a:rPr lang="en-US" sz="1600" dirty="0">
                <a:latin typeface="Arial Unicode MS" pitchFamily="34" charset="-128"/>
              </a:rPr>
              <a:t>    // The suite() method </a:t>
            </a:r>
            <a:r>
              <a:rPr lang="en-US" sz="1600" dirty="0" smtClean="0">
                <a:latin typeface="Arial Unicode MS" pitchFamily="34" charset="-128"/>
              </a:rPr>
              <a:t>helps </a:t>
            </a:r>
            <a:r>
              <a:rPr lang="en-US" sz="1600" dirty="0">
                <a:latin typeface="Arial Unicode MS" pitchFamily="34" charset="-128"/>
              </a:rPr>
              <a:t>when using </a:t>
            </a:r>
            <a:r>
              <a:rPr lang="en-US" sz="1600" dirty="0" err="1">
                <a:latin typeface="Arial Unicode MS" pitchFamily="34" charset="-128"/>
              </a:rPr>
              <a:t>JUnit</a:t>
            </a:r>
            <a:r>
              <a:rPr lang="en-US" sz="1600" dirty="0">
                <a:latin typeface="Arial Unicode MS" pitchFamily="34" charset="-128"/>
              </a:rPr>
              <a:t> 3 Test Runners or Ant.</a:t>
            </a:r>
          </a:p>
          <a:p>
            <a:r>
              <a:rPr lang="en-US" sz="1600" dirty="0">
                <a:latin typeface="Arial Unicode MS" pitchFamily="34" charset="-128"/>
              </a:rPr>
              <a:t>    public static </a:t>
            </a:r>
            <a:r>
              <a:rPr lang="en-US" sz="1600" dirty="0" err="1">
                <a:latin typeface="Arial Unicode MS" pitchFamily="34" charset="-128"/>
              </a:rPr>
              <a:t>junit.framework.Test</a:t>
            </a:r>
            <a:r>
              <a:rPr lang="en-US" sz="1600" dirty="0">
                <a:latin typeface="Arial Unicode MS" pitchFamily="34" charset="-128"/>
              </a:rPr>
              <a:t> suite()</a:t>
            </a:r>
          </a:p>
          <a:p>
            <a:r>
              <a:rPr lang="en-US" sz="1600" dirty="0">
                <a:latin typeface="Arial Unicode MS" pitchFamily="34" charset="-128"/>
              </a:rPr>
              <a:t>    {</a:t>
            </a:r>
          </a:p>
          <a:p>
            <a:r>
              <a:rPr lang="en-US" sz="1600" dirty="0">
                <a:latin typeface="Arial Unicode MS" pitchFamily="34" charset="-128"/>
              </a:rPr>
              <a:t>       return new JUnit4TestAdapter (</a:t>
            </a:r>
            <a:r>
              <a:rPr lang="en-US" sz="1600" dirty="0" err="1">
                <a:latin typeface="Arial Unicode MS" pitchFamily="34" charset="-128"/>
              </a:rPr>
              <a:t>AllTests.class</a:t>
            </a:r>
            <a:r>
              <a:rPr lang="en-US" sz="1600" dirty="0">
                <a:latin typeface="Arial Unicode MS" pitchFamily="34" charset="-128"/>
              </a:rPr>
              <a:t>);</a:t>
            </a:r>
          </a:p>
          <a:p>
            <a:r>
              <a:rPr lang="en-US" sz="1600" dirty="0">
                <a:latin typeface="Arial Unicode MS" pitchFamily="34" charset="-128"/>
              </a:rPr>
              <a:t>    }</a:t>
            </a:r>
          </a:p>
          <a:p>
            <a:r>
              <a:rPr lang="en-US" sz="1600" dirty="0">
                <a:latin typeface="Arial Unicode MS" pitchFamily="34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08507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Introduction to Software Testing, Edition 2  (Ch 3)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1AA58007-99AA-4F16-9F66-446E0F5B9383}" type="slidenum">
              <a:rPr lang="en-US" sz="900" b="0" smtClean="0">
                <a:solidFill>
                  <a:schemeClr val="tx1"/>
                </a:solidFill>
              </a:rPr>
              <a:pPr/>
              <a:t>27</a:t>
            </a:fld>
            <a:endParaRPr lang="en-US" sz="900" b="0" smtClean="0">
              <a:solidFill>
                <a:schemeClr val="tx1"/>
              </a:solidFill>
            </a:endParaRPr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 5 changes:  min() Example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20154" y="1677296"/>
            <a:ext cx="7532132" cy="1200329"/>
          </a:xfrm>
          <a:prstGeom prst="rect">
            <a:avLst/>
          </a:prstGeom>
          <a:solidFill>
            <a:srgbClr val="2929FF"/>
          </a:solidFill>
          <a:ln w="38100">
            <a:solidFill>
              <a:srgbClr val="9999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1800" dirty="0" smtClean="0">
                <a:latin typeface="Arial Unicode MS" pitchFamily="34" charset="-128"/>
              </a:rPr>
              <a:t>@Test public void </a:t>
            </a:r>
            <a:r>
              <a:rPr lang="en-US" sz="1800" dirty="0" err="1" smtClean="0">
                <a:latin typeface="Arial Unicode MS" pitchFamily="34" charset="-128"/>
              </a:rPr>
              <a:t>testForNullList</a:t>
            </a:r>
            <a:r>
              <a:rPr lang="en-US" sz="1800" dirty="0" smtClean="0">
                <a:latin typeface="Arial Unicode MS" pitchFamily="34" charset="-128"/>
              </a:rPr>
              <a:t>() </a:t>
            </a:r>
          </a:p>
          <a:p>
            <a:r>
              <a:rPr lang="en-US" sz="1800" dirty="0" smtClean="0">
                <a:latin typeface="Arial Unicode MS" pitchFamily="34" charset="-128"/>
              </a:rPr>
              <a:t>{</a:t>
            </a:r>
          </a:p>
          <a:p>
            <a:r>
              <a:rPr lang="en-US" sz="1800" dirty="0" smtClean="0">
                <a:latin typeface="Arial Unicode MS" pitchFamily="34" charset="-128"/>
              </a:rPr>
              <a:t>   </a:t>
            </a:r>
            <a:r>
              <a:rPr lang="en-US" sz="1800" dirty="0" err="1" smtClean="0">
                <a:latin typeface="Arial Unicode MS" pitchFamily="34" charset="-128"/>
              </a:rPr>
              <a:t>assertThrows</a:t>
            </a:r>
            <a:r>
              <a:rPr lang="en-US" sz="1800" dirty="0" smtClean="0">
                <a:latin typeface="Arial Unicode MS" pitchFamily="34" charset="-128"/>
              </a:rPr>
              <a:t>(</a:t>
            </a:r>
            <a:r>
              <a:rPr lang="en-US" sz="1800" dirty="0" err="1" smtClean="0">
                <a:latin typeface="Arial Unicode MS" pitchFamily="34" charset="-128"/>
              </a:rPr>
              <a:t>NullPointerException.class</a:t>
            </a:r>
            <a:r>
              <a:rPr lang="en-US" sz="1800" dirty="0" smtClean="0">
                <a:latin typeface="Arial Unicode MS" pitchFamily="34" charset="-128"/>
              </a:rPr>
              <a:t>,  () -&gt; </a:t>
            </a:r>
            <a:r>
              <a:rPr lang="en-US" sz="1800" dirty="0" err="1" smtClean="0">
                <a:latin typeface="Arial Unicode MS" pitchFamily="34" charset="-128"/>
              </a:rPr>
              <a:t>Min.min</a:t>
            </a:r>
            <a:r>
              <a:rPr lang="en-US" sz="1800" dirty="0" smtClean="0">
                <a:latin typeface="Arial Unicode MS" pitchFamily="34" charset="-128"/>
              </a:rPr>
              <a:t>(null));</a:t>
            </a:r>
          </a:p>
          <a:p>
            <a:r>
              <a:rPr lang="en-US" sz="1800" dirty="0" smtClean="0">
                <a:latin typeface="Arial Unicode MS" pitchFamily="34" charset="-128"/>
              </a:rPr>
              <a:t>}</a:t>
            </a:r>
            <a:endParaRPr lang="en-US" sz="1800" dirty="0">
              <a:latin typeface="Arial Unicode MS" pitchFamily="34" charset="-128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17585" y="991872"/>
            <a:ext cx="8807570" cy="5124257"/>
          </a:xfrm>
        </p:spPr>
        <p:txBody>
          <a:bodyPr/>
          <a:lstStyle/>
          <a:p>
            <a:r>
              <a:rPr lang="en-US" sz="2800" dirty="0" smtClean="0">
                <a:solidFill>
                  <a:schemeClr val="tx2"/>
                </a:solidFill>
              </a:rPr>
              <a:t>JUnit 5 uses assertions, not annotations, for exceptions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8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800" dirty="0" smtClean="0">
              <a:solidFill>
                <a:schemeClr val="tx2"/>
              </a:solidFill>
            </a:endParaRPr>
          </a:p>
          <a:p>
            <a:r>
              <a:rPr lang="en-US" sz="2800" dirty="0" smtClean="0">
                <a:solidFill>
                  <a:schemeClr val="tx2"/>
                </a:solidFill>
              </a:rPr>
              <a:t>Other JUnit 5 differences</a:t>
            </a:r>
            <a:r>
              <a:rPr lang="en-US" sz="2800" dirty="0" smtClean="0"/>
              <a:t> </a:t>
            </a:r>
          </a:p>
          <a:p>
            <a:pPr lvl="1"/>
            <a:r>
              <a:rPr lang="en-US" dirty="0" smtClean="0"/>
              <a:t>Java lambda expressions play a role</a:t>
            </a:r>
          </a:p>
          <a:p>
            <a:pPr lvl="1"/>
            <a:r>
              <a:rPr lang="en-US" dirty="0" smtClean="0"/>
              <a:t>@Before, @After change to @</a:t>
            </a:r>
            <a:r>
              <a:rPr lang="en-US" dirty="0" err="1" smtClean="0"/>
              <a:t>BeforeEach</a:t>
            </a:r>
            <a:r>
              <a:rPr lang="en-US" dirty="0" smtClean="0"/>
              <a:t>, @</a:t>
            </a:r>
            <a:r>
              <a:rPr lang="en-US" dirty="0" err="1" smtClean="0"/>
              <a:t>AfterEach</a:t>
            </a:r>
            <a:endParaRPr lang="en-US" dirty="0" smtClean="0"/>
          </a:p>
          <a:p>
            <a:pPr lvl="1"/>
            <a:r>
              <a:rPr lang="en-US" dirty="0" smtClean="0"/>
              <a:t>imports, some assertions change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est runners change (no simple replacement for AllTests.java)</a:t>
            </a:r>
          </a:p>
          <a:p>
            <a:pPr lvl="1"/>
            <a:r>
              <a:rPr lang="en-US" dirty="0" smtClean="0"/>
              <a:t>@Theory construct moved to 3</a:t>
            </a:r>
            <a:r>
              <a:rPr lang="en-US" baseline="30000" dirty="0" smtClean="0"/>
              <a:t>rd</a:t>
            </a:r>
            <a:r>
              <a:rPr lang="en-US" dirty="0" smtClean="0"/>
              <a:t> party extensions </a:t>
            </a:r>
          </a:p>
          <a:p>
            <a:pPr lvl="2"/>
            <a:r>
              <a:rPr lang="en-US" dirty="0" smtClean="0"/>
              <a:t>google “property based testing”</a:t>
            </a:r>
          </a:p>
          <a:p>
            <a:r>
              <a:rPr lang="en-US" smtClean="0">
                <a:solidFill>
                  <a:schemeClr val="tx2"/>
                </a:solidFill>
              </a:rPr>
              <a:t>See MinTestJUnit5.java </a:t>
            </a:r>
            <a:r>
              <a:rPr lang="en-US" dirty="0" smtClean="0">
                <a:solidFill>
                  <a:schemeClr val="tx2"/>
                </a:solidFill>
              </a:rPr>
              <a:t>on the book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6066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Introduction to Software Testing, Edition 2  (Ch 3)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4683A084-057F-4368-B44F-98D10AB27575}" type="slidenum">
              <a:rPr lang="en-US" sz="900" b="0" smtClean="0">
                <a:solidFill>
                  <a:schemeClr val="tx1"/>
                </a:solidFill>
              </a:rPr>
              <a:pPr/>
              <a:t>28</a:t>
            </a:fld>
            <a:endParaRPr lang="en-US" sz="900" b="0" smtClean="0">
              <a:solidFill>
                <a:schemeClr val="tx1"/>
              </a:solidFill>
            </a:endParaRPr>
          </a:p>
        </p:txBody>
      </p:sp>
      <p:sp>
        <p:nvSpPr>
          <p:cNvPr id="245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Run Tests</a:t>
            </a:r>
          </a:p>
        </p:txBody>
      </p:sp>
      <p:sp>
        <p:nvSpPr>
          <p:cNvPr id="24582" name="Content Placeholder 2"/>
          <p:cNvSpPr>
            <a:spLocks noGrp="1"/>
          </p:cNvSpPr>
          <p:nvPr>
            <p:ph idx="1"/>
          </p:nvPr>
        </p:nvSpPr>
        <p:spPr>
          <a:xfrm>
            <a:off x="88900" y="898525"/>
            <a:ext cx="8966200" cy="5478463"/>
          </a:xfrm>
        </p:spPr>
        <p:txBody>
          <a:bodyPr/>
          <a:lstStyle/>
          <a:p>
            <a:r>
              <a:rPr lang="en-US" dirty="0" err="1" smtClean="0"/>
              <a:t>JUnit</a:t>
            </a:r>
            <a:r>
              <a:rPr lang="en-US" dirty="0" smtClean="0"/>
              <a:t> provides </a:t>
            </a:r>
            <a:r>
              <a:rPr lang="en-US" dirty="0" smtClean="0">
                <a:solidFill>
                  <a:schemeClr val="tx2"/>
                </a:solidFill>
              </a:rPr>
              <a:t>test drivers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Character-based</a:t>
            </a:r>
            <a:r>
              <a:rPr lang="en-US" dirty="0" smtClean="0"/>
              <a:t> test driver runs from the command line</a:t>
            </a:r>
          </a:p>
          <a:p>
            <a:pPr lvl="1"/>
            <a:r>
              <a:rPr lang="en-US" dirty="0" smtClean="0"/>
              <a:t>GUI-based test driver-</a:t>
            </a:r>
            <a:r>
              <a:rPr lang="en-US" i="1" dirty="0" err="1" smtClean="0">
                <a:solidFill>
                  <a:schemeClr val="tx2"/>
                </a:solidFill>
              </a:rPr>
              <a:t>junit.swingui.TestRunner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Allows programmer to specify the test class to run</a:t>
            </a:r>
          </a:p>
          <a:p>
            <a:pPr lvl="2"/>
            <a:r>
              <a:rPr lang="en-US" dirty="0" smtClean="0"/>
              <a:t>Creates a “</a:t>
            </a:r>
            <a:r>
              <a:rPr lang="en-US" dirty="0" smtClean="0">
                <a:solidFill>
                  <a:schemeClr val="tx2"/>
                </a:solidFill>
              </a:rPr>
              <a:t>Run</a:t>
            </a:r>
            <a:r>
              <a:rPr lang="en-US" dirty="0" smtClean="0"/>
              <a:t>” button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If a test fails, </a:t>
            </a:r>
            <a:r>
              <a:rPr lang="en-US" dirty="0" err="1" smtClean="0"/>
              <a:t>JUnit</a:t>
            </a:r>
            <a:r>
              <a:rPr lang="en-US" dirty="0" smtClean="0"/>
              <a:t> gives the </a:t>
            </a:r>
            <a:r>
              <a:rPr lang="en-US" dirty="0" smtClean="0">
                <a:solidFill>
                  <a:schemeClr val="tx2"/>
                </a:solidFill>
              </a:rPr>
              <a:t>location</a:t>
            </a:r>
            <a:r>
              <a:rPr lang="en-US" dirty="0" smtClean="0"/>
              <a:t> of the failure and any </a:t>
            </a:r>
            <a:r>
              <a:rPr lang="en-US" dirty="0" smtClean="0">
                <a:solidFill>
                  <a:schemeClr val="tx2"/>
                </a:solidFill>
              </a:rPr>
              <a:t>exceptions</a:t>
            </a:r>
            <a:r>
              <a:rPr lang="en-US" dirty="0" smtClean="0"/>
              <a:t> that were thrown</a:t>
            </a:r>
          </a:p>
        </p:txBody>
      </p:sp>
    </p:spTree>
    <p:extLst>
      <p:ext uri="{BB962C8B-B14F-4D97-AF65-F5344CB8AC3E}">
        <p14:creationId xmlns:p14="http://schemas.microsoft.com/office/powerpoint/2010/main" val="13983764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Introduction to Software Testing, Edition 2  (Ch 3)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48343D1C-EAFE-4E84-9771-485F1C49A1B3}" type="slidenum">
              <a:rPr lang="en-US" sz="900" b="0" smtClean="0">
                <a:solidFill>
                  <a:schemeClr val="tx1"/>
                </a:solidFill>
              </a:rPr>
              <a:pPr/>
              <a:t>29</a:t>
            </a:fld>
            <a:endParaRPr lang="en-US" sz="900" b="0" smtClean="0">
              <a:solidFill>
                <a:schemeClr val="tx1"/>
              </a:solidFill>
            </a:endParaRPr>
          </a:p>
        </p:txBody>
      </p:sp>
      <p:sp>
        <p:nvSpPr>
          <p:cNvPr id="256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JUnit</a:t>
            </a:r>
            <a:r>
              <a:rPr lang="en-US" dirty="0" smtClean="0"/>
              <a:t> Resources</a:t>
            </a:r>
          </a:p>
        </p:txBody>
      </p:sp>
      <p:sp>
        <p:nvSpPr>
          <p:cNvPr id="25606" name="Content Placeholder 2"/>
          <p:cNvSpPr>
            <a:spLocks noGrp="1"/>
          </p:cNvSpPr>
          <p:nvPr>
            <p:ph idx="1"/>
          </p:nvPr>
        </p:nvSpPr>
        <p:spPr>
          <a:xfrm>
            <a:off x="88900" y="898525"/>
            <a:ext cx="8966200" cy="5478463"/>
          </a:xfrm>
        </p:spPr>
        <p:txBody>
          <a:bodyPr/>
          <a:lstStyle/>
          <a:p>
            <a:r>
              <a:rPr lang="en-US" dirty="0" smtClean="0"/>
              <a:t>Some </a:t>
            </a:r>
            <a:r>
              <a:rPr lang="en-US" dirty="0" err="1" smtClean="0"/>
              <a:t>JUnit</a:t>
            </a:r>
            <a:r>
              <a:rPr lang="en-US" dirty="0" smtClean="0"/>
              <a:t> tutorials</a:t>
            </a:r>
          </a:p>
          <a:p>
            <a:pPr lvl="1"/>
            <a:r>
              <a:rPr lang="en-US" dirty="0" smtClean="0">
                <a:hlinkClick r:id="rId2"/>
              </a:rPr>
              <a:t>http://open.ncsu.edu/se/tutorials/junit/</a:t>
            </a:r>
            <a:endParaRPr lang="en-US" dirty="0" smtClean="0"/>
          </a:p>
          <a:p>
            <a:pPr lvl="1">
              <a:buFontTx/>
              <a:buNone/>
            </a:pPr>
            <a:r>
              <a:rPr lang="en-US" dirty="0" smtClean="0"/>
              <a:t>	(Laurie Williams, </a:t>
            </a:r>
            <a:r>
              <a:rPr lang="en-US" dirty="0" err="1" smtClean="0"/>
              <a:t>Dright</a:t>
            </a:r>
            <a:r>
              <a:rPr lang="en-US" dirty="0" smtClean="0"/>
              <a:t> Ho, and Sarah Smith )</a:t>
            </a:r>
          </a:p>
          <a:p>
            <a:pPr lvl="1"/>
            <a:r>
              <a:rPr lang="en-US" dirty="0" smtClean="0">
                <a:hlinkClick r:id="rId3"/>
              </a:rPr>
              <a:t>http://www.laliluna.de/eclipse-junit-testing-tutorial.html</a:t>
            </a:r>
            <a:endParaRPr lang="en-US" dirty="0" smtClean="0"/>
          </a:p>
          <a:p>
            <a:pPr lvl="1">
              <a:buFontTx/>
              <a:buNone/>
            </a:pPr>
            <a:r>
              <a:rPr lang="en-US" dirty="0" smtClean="0"/>
              <a:t>	(</a:t>
            </a:r>
            <a:r>
              <a:rPr lang="en-US" dirty="0" err="1" smtClean="0"/>
              <a:t>Sascha</a:t>
            </a:r>
            <a:r>
              <a:rPr lang="en-US" dirty="0" smtClean="0"/>
              <a:t> </a:t>
            </a:r>
            <a:r>
              <a:rPr lang="en-US" dirty="0" err="1" smtClean="0"/>
              <a:t>Wolski</a:t>
            </a:r>
            <a:r>
              <a:rPr lang="en-US" dirty="0" smtClean="0"/>
              <a:t> and Sebastian </a:t>
            </a:r>
            <a:r>
              <a:rPr lang="en-US" dirty="0" err="1" smtClean="0"/>
              <a:t>Hennebrueder</a:t>
            </a:r>
            <a:r>
              <a:rPr lang="en-US" dirty="0" smtClean="0"/>
              <a:t>)</a:t>
            </a:r>
          </a:p>
          <a:p>
            <a:pPr lvl="1"/>
            <a:r>
              <a:rPr lang="en-US" sz="1800" dirty="0" smtClean="0">
                <a:hlinkClick r:id="rId4"/>
              </a:rPr>
              <a:t>http://www.diasparsoftware.com/template.php?content=jUnitStarterGuide</a:t>
            </a:r>
            <a:endParaRPr lang="en-US" sz="1800" dirty="0" smtClean="0"/>
          </a:p>
          <a:p>
            <a:pPr lvl="2">
              <a:buFontTx/>
              <a:buNone/>
            </a:pPr>
            <a:r>
              <a:rPr lang="en-US" dirty="0" smtClean="0"/>
              <a:t>(</a:t>
            </a:r>
            <a:r>
              <a:rPr lang="en-US" dirty="0" err="1" smtClean="0"/>
              <a:t>Diaspar</a:t>
            </a:r>
            <a:r>
              <a:rPr lang="en-US" dirty="0" smtClean="0"/>
              <a:t> software)</a:t>
            </a:r>
          </a:p>
          <a:p>
            <a:pPr lvl="1"/>
            <a:r>
              <a:rPr lang="en-US" dirty="0" smtClean="0">
                <a:hlinkClick r:id="rId5"/>
              </a:rPr>
              <a:t>http://www.clarkware.com/articles/JUnitPrimer.html</a:t>
            </a:r>
            <a:endParaRPr lang="en-US" dirty="0" smtClean="0"/>
          </a:p>
          <a:p>
            <a:pPr lvl="2">
              <a:buFontTx/>
              <a:buNone/>
            </a:pPr>
            <a:r>
              <a:rPr lang="en-US" dirty="0" smtClean="0"/>
              <a:t>(</a:t>
            </a:r>
            <a:r>
              <a:rPr lang="en-US" dirty="0" err="1" smtClean="0"/>
              <a:t>Clarkware</a:t>
            </a:r>
            <a:r>
              <a:rPr lang="en-US" dirty="0" smtClean="0"/>
              <a:t> consulting)</a:t>
            </a:r>
          </a:p>
          <a:p>
            <a:r>
              <a:rPr lang="en-US" dirty="0" err="1" smtClean="0"/>
              <a:t>JUnit</a:t>
            </a:r>
            <a:r>
              <a:rPr lang="en-US" dirty="0" smtClean="0"/>
              <a:t>: Download, Documentation</a:t>
            </a:r>
          </a:p>
          <a:p>
            <a:pPr lvl="1"/>
            <a:r>
              <a:rPr lang="en-US" dirty="0" smtClean="0">
                <a:hlinkClick r:id="rId6"/>
              </a:rPr>
              <a:t>http://www.junit.org/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61154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Testability </a:t>
            </a:r>
            <a:r>
              <a:rPr lang="en-US" sz="2800" dirty="0" smtClean="0"/>
              <a:t>(3.1)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2766349"/>
            <a:ext cx="8966200" cy="3794873"/>
          </a:xfrm>
        </p:spPr>
        <p:txBody>
          <a:bodyPr/>
          <a:lstStyle/>
          <a:p>
            <a:r>
              <a:rPr lang="en-US" sz="2800" dirty="0" smtClean="0"/>
              <a:t>Plainly speaking – </a:t>
            </a:r>
            <a:r>
              <a:rPr lang="en-US" sz="2800" dirty="0" smtClean="0">
                <a:solidFill>
                  <a:schemeClr val="tx2"/>
                </a:solidFill>
              </a:rPr>
              <a:t>how hard it is to find faults</a:t>
            </a:r>
            <a:r>
              <a:rPr lang="en-US" sz="2800" dirty="0" smtClean="0"/>
              <a:t> in the software</a:t>
            </a:r>
          </a:p>
          <a:p>
            <a:r>
              <a:rPr lang="en-US" sz="2800" dirty="0" smtClean="0"/>
              <a:t>Testability is dominated by </a:t>
            </a:r>
            <a:r>
              <a:rPr lang="en-US" sz="2800" dirty="0" smtClean="0">
                <a:solidFill>
                  <a:schemeClr val="tx2"/>
                </a:solidFill>
              </a:rPr>
              <a:t>two</a:t>
            </a:r>
            <a:r>
              <a:rPr lang="en-US" sz="2800" dirty="0" smtClean="0"/>
              <a:t> practical problems</a:t>
            </a:r>
          </a:p>
          <a:p>
            <a:pPr lvl="1"/>
            <a:r>
              <a:rPr lang="en-US" sz="2400" dirty="0" smtClean="0"/>
              <a:t>How to </a:t>
            </a:r>
            <a:r>
              <a:rPr lang="en-US" sz="2400" dirty="0" smtClean="0">
                <a:solidFill>
                  <a:schemeClr val="tx2"/>
                </a:solidFill>
              </a:rPr>
              <a:t>provide the test values</a:t>
            </a:r>
            <a:r>
              <a:rPr lang="en-US" sz="2400" dirty="0" smtClean="0"/>
              <a:t> to the software</a:t>
            </a:r>
          </a:p>
          <a:p>
            <a:pPr lvl="1"/>
            <a:r>
              <a:rPr lang="en-US" sz="2400" dirty="0" smtClean="0"/>
              <a:t>How to </a:t>
            </a:r>
            <a:r>
              <a:rPr lang="en-US" sz="2400" dirty="0" smtClean="0">
                <a:solidFill>
                  <a:schemeClr val="tx2"/>
                </a:solidFill>
              </a:rPr>
              <a:t>observe the results</a:t>
            </a:r>
            <a:r>
              <a:rPr lang="en-US" sz="2400" dirty="0" smtClean="0"/>
              <a:t> of test execution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3)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19918" y="1034819"/>
            <a:ext cx="8727311" cy="1384995"/>
          </a:xfrm>
          <a:prstGeom prst="rect">
            <a:avLst/>
          </a:prstGeom>
          <a:gradFill flip="none" rotWithShape="1">
            <a:gsLst>
              <a:gs pos="15000">
                <a:schemeClr val="bg1">
                  <a:lumMod val="75000"/>
                </a:schemeClr>
              </a:gs>
              <a:gs pos="47000">
                <a:schemeClr val="bg1">
                  <a:lumMod val="60000"/>
                  <a:lumOff val="40000"/>
                </a:schemeClr>
              </a:gs>
              <a:gs pos="96000">
                <a:schemeClr val="bg1">
                  <a:lumMod val="75000"/>
                </a:schemeClr>
              </a:gs>
            </a:gsLst>
            <a:lin ang="5400000" scaled="0"/>
            <a:tileRect/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宋体" charset="-122"/>
              </a:rPr>
              <a:t>The degree to which a system or component facilitates the establishment of test criteria and the performance of tests to determine whether those criteria have been met</a:t>
            </a:r>
          </a:p>
        </p:txBody>
      </p:sp>
    </p:spTree>
    <p:extLst>
      <p:ext uri="{BB962C8B-B14F-4D97-AF65-F5344CB8AC3E}">
        <p14:creationId xmlns:p14="http://schemas.microsoft.com/office/powerpoint/2010/main" val="11767646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Introduction to Software Testing, Edition 2  (Ch 3)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470F76D6-732F-487A-87E7-23DF3BCB439B}" type="slidenum">
              <a:rPr lang="en-US" sz="900" b="0" smtClean="0">
                <a:solidFill>
                  <a:schemeClr val="tx1"/>
                </a:solidFill>
              </a:rPr>
              <a:pPr/>
              <a:t>30</a:t>
            </a:fld>
            <a:endParaRPr lang="en-US" sz="900" b="0" smtClean="0">
              <a:solidFill>
                <a:schemeClr val="tx1"/>
              </a:solidFill>
            </a:endParaRPr>
          </a:p>
        </p:txBody>
      </p:sp>
      <p:sp>
        <p:nvSpPr>
          <p:cNvPr id="266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133350" y="898525"/>
            <a:ext cx="8966200" cy="2084388"/>
          </a:xfrm>
        </p:spPr>
        <p:txBody>
          <a:bodyPr/>
          <a:lstStyle/>
          <a:p>
            <a:r>
              <a:rPr lang="en-US" dirty="0" smtClean="0"/>
              <a:t>The only way to make testing </a:t>
            </a:r>
            <a:r>
              <a:rPr lang="en-US" dirty="0" smtClean="0">
                <a:solidFill>
                  <a:schemeClr val="tx2"/>
                </a:solidFill>
              </a:rPr>
              <a:t>efficient</a:t>
            </a:r>
            <a:r>
              <a:rPr lang="en-US" dirty="0" smtClean="0"/>
              <a:t> as well as </a:t>
            </a:r>
            <a:r>
              <a:rPr lang="en-US" dirty="0" smtClean="0">
                <a:solidFill>
                  <a:schemeClr val="tx2"/>
                </a:solidFill>
              </a:rPr>
              <a:t>effective</a:t>
            </a:r>
            <a:r>
              <a:rPr lang="en-US" dirty="0" smtClean="0"/>
              <a:t> is to </a:t>
            </a:r>
            <a:r>
              <a:rPr lang="en-US" dirty="0" smtClean="0">
                <a:solidFill>
                  <a:schemeClr val="tx2"/>
                </a:solidFill>
              </a:rPr>
              <a:t>automate</a:t>
            </a:r>
            <a:r>
              <a:rPr lang="en-US" dirty="0" smtClean="0"/>
              <a:t> as much as possible</a:t>
            </a:r>
          </a:p>
          <a:p>
            <a:r>
              <a:rPr lang="en-US" dirty="0" smtClean="0"/>
              <a:t>Test frameworks provide very simple ways to </a:t>
            </a:r>
            <a:r>
              <a:rPr lang="en-US" dirty="0" smtClean="0">
                <a:solidFill>
                  <a:schemeClr val="tx2"/>
                </a:solidFill>
              </a:rPr>
              <a:t>automate</a:t>
            </a:r>
            <a:r>
              <a:rPr lang="en-US" dirty="0" smtClean="0"/>
              <a:t> our tests</a:t>
            </a:r>
          </a:p>
          <a:p>
            <a:r>
              <a:rPr lang="en-US" dirty="0" smtClean="0"/>
              <a:t>It is no “</a:t>
            </a:r>
            <a:r>
              <a:rPr lang="en-US" dirty="0" smtClean="0">
                <a:solidFill>
                  <a:schemeClr val="tx2"/>
                </a:solidFill>
              </a:rPr>
              <a:t>silver bullet</a:t>
            </a:r>
            <a:r>
              <a:rPr lang="en-US" dirty="0" smtClean="0"/>
              <a:t>” however … it does not solve the hard problem of testing 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15137" y="3601272"/>
            <a:ext cx="5099050" cy="523875"/>
          </a:xfrm>
          <a:prstGeom prst="rect">
            <a:avLst/>
          </a:prstGeom>
          <a:solidFill>
            <a:srgbClr val="0033CC"/>
          </a:solidFill>
          <a:ln w="28575">
            <a:solidFill>
              <a:srgbClr val="FF0000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What test values to use ?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33350" y="4299389"/>
            <a:ext cx="89662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857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9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This is test design … the purpose of </a:t>
            </a: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test </a:t>
            </a:r>
            <a:r>
              <a:rPr lang="en-US" sz="2800" b="0" dirty="0" smtClean="0">
                <a:solidFill>
                  <a:schemeClr val="tx2"/>
                </a:solidFill>
                <a:latin typeface="Gill Sans MT" pitchFamily="34" charset="0"/>
              </a:rPr>
              <a:t>criteria</a:t>
            </a:r>
            <a:endParaRPr lang="en-US" sz="2800" b="0" dirty="0">
              <a:solidFill>
                <a:schemeClr val="tx2"/>
              </a:solidFill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3190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/>
      <p:bldP spid="7" grpId="0" animBg="1"/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Observability</a:t>
            </a:r>
            <a:r>
              <a:rPr lang="en-US" dirty="0" smtClean="0"/>
              <a:t> and Controllability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833377"/>
            <a:ext cx="8966200" cy="5727845"/>
          </a:xfrm>
        </p:spPr>
        <p:txBody>
          <a:bodyPr/>
          <a:lstStyle/>
          <a:p>
            <a:r>
              <a:rPr 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Observability</a:t>
            </a:r>
            <a:endParaRPr 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itchFamily="34" charset="0"/>
            </a:endParaRP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pPr lvl="1"/>
            <a:r>
              <a:rPr lang="en-US" sz="2400" dirty="0"/>
              <a:t>Software that affects hardware devices, databases, or remote files have low </a:t>
            </a:r>
            <a:r>
              <a:rPr lang="en-US" sz="2400" dirty="0" err="1" smtClean="0"/>
              <a:t>observability</a:t>
            </a:r>
            <a:endParaRPr lang="en-US" sz="2800" dirty="0" smtClean="0"/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Controllability</a:t>
            </a:r>
          </a:p>
          <a:p>
            <a:endParaRPr lang="en-US" sz="2800" dirty="0"/>
          </a:p>
          <a:p>
            <a:endParaRPr lang="en-US" sz="2800" dirty="0" smtClean="0"/>
          </a:p>
          <a:p>
            <a:pPr lvl="1"/>
            <a:r>
              <a:rPr lang="en-US" sz="2400" dirty="0"/>
              <a:t>Easy to control software with inputs from keyboards</a:t>
            </a:r>
          </a:p>
          <a:p>
            <a:pPr lvl="1"/>
            <a:r>
              <a:rPr lang="en-US" sz="2400" dirty="0"/>
              <a:t>Inputs from hardware sensors or distributed software is </a:t>
            </a:r>
            <a:r>
              <a:rPr lang="en-US" sz="2400" dirty="0" smtClean="0"/>
              <a:t>harder</a:t>
            </a:r>
            <a:endParaRPr lang="en-US" dirty="0" smtClean="0"/>
          </a:p>
          <a:p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Data </a:t>
            </a:r>
            <a:r>
              <a:rPr lang="en-US" sz="2800" dirty="0">
                <a:solidFill>
                  <a:schemeClr val="tx2"/>
                </a:solidFill>
              </a:rPr>
              <a:t>abstraction</a:t>
            </a:r>
            <a:r>
              <a:rPr lang="en-US" sz="2800" dirty="0"/>
              <a:t> reduces controllability and </a:t>
            </a:r>
            <a:r>
              <a:rPr lang="en-US" sz="2800" dirty="0" err="1" smtClean="0"/>
              <a:t>observability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3)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19918" y="1363154"/>
            <a:ext cx="8727311" cy="1384995"/>
          </a:xfrm>
          <a:prstGeom prst="rect">
            <a:avLst/>
          </a:prstGeom>
          <a:gradFill flip="none" rotWithShape="1">
            <a:gsLst>
              <a:gs pos="15000">
                <a:schemeClr val="bg1">
                  <a:lumMod val="75000"/>
                </a:schemeClr>
              </a:gs>
              <a:gs pos="47000">
                <a:schemeClr val="bg1">
                  <a:lumMod val="60000"/>
                  <a:lumOff val="40000"/>
                </a:schemeClr>
              </a:gs>
              <a:gs pos="96000">
                <a:schemeClr val="bg1">
                  <a:lumMod val="75000"/>
                </a:schemeClr>
              </a:gs>
            </a:gsLst>
            <a:lin ang="5400000" scaled="0"/>
            <a:tileRect/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宋体" charset="-122"/>
              </a:rPr>
              <a:t>How easy it is to observe the behavior of a program in terms of its outputs, effects on the environment and other hardware and software components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98692" y="4147328"/>
            <a:ext cx="8727311" cy="954107"/>
          </a:xfrm>
          <a:prstGeom prst="rect">
            <a:avLst/>
          </a:prstGeom>
          <a:gradFill flip="none" rotWithShape="1">
            <a:gsLst>
              <a:gs pos="15000">
                <a:schemeClr val="bg1">
                  <a:lumMod val="75000"/>
                </a:schemeClr>
              </a:gs>
              <a:gs pos="47000">
                <a:schemeClr val="bg1">
                  <a:lumMod val="60000"/>
                  <a:lumOff val="40000"/>
                </a:schemeClr>
              </a:gs>
              <a:gs pos="96000">
                <a:schemeClr val="bg1">
                  <a:lumMod val="75000"/>
                </a:schemeClr>
              </a:gs>
            </a:gsLst>
            <a:lin ang="5400000" scaled="0"/>
            <a:tileRect/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宋体" charset="-122"/>
              </a:rPr>
              <a:t>How easy it is to provide a program with the needed inputs, in terms of values, operations, and behaviors</a:t>
            </a:r>
          </a:p>
        </p:txBody>
      </p:sp>
    </p:spTree>
    <p:extLst>
      <p:ext uri="{BB962C8B-B14F-4D97-AF65-F5344CB8AC3E}">
        <p14:creationId xmlns:p14="http://schemas.microsoft.com/office/powerpoint/2010/main" val="30557503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 Test </a:t>
            </a:r>
            <a:r>
              <a:rPr lang="en-US" dirty="0" smtClean="0"/>
              <a:t>Case </a:t>
            </a:r>
            <a:r>
              <a:rPr lang="en-US" sz="2800" dirty="0" smtClean="0"/>
              <a:t>(3.2)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test case is a </a:t>
            </a:r>
            <a:r>
              <a:rPr lang="en-US" sz="2800" dirty="0" smtClean="0">
                <a:solidFill>
                  <a:schemeClr val="tx2"/>
                </a:solidFill>
              </a:rPr>
              <a:t>multipart artifact</a:t>
            </a:r>
            <a:r>
              <a:rPr lang="en-US" sz="2800" dirty="0" smtClean="0"/>
              <a:t> with a definite structure</a:t>
            </a:r>
          </a:p>
          <a:p>
            <a:pPr lvl="1"/>
            <a:endParaRPr lang="en-US" dirty="0" smtClean="0"/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Test case values</a:t>
            </a:r>
          </a:p>
          <a:p>
            <a:endParaRPr 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itchFamily="34" charset="0"/>
            </a:endParaRPr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Expected results</a:t>
            </a:r>
            <a:r>
              <a:rPr lang="en-US" sz="2800" dirty="0" smtClean="0"/>
              <a:t>	</a:t>
            </a:r>
          </a:p>
          <a:p>
            <a:endParaRPr lang="en-US" dirty="0"/>
          </a:p>
          <a:p>
            <a:endParaRPr lang="en-US" sz="2800" dirty="0" smtClean="0"/>
          </a:p>
          <a:p>
            <a:pPr lvl="1"/>
            <a:r>
              <a:rPr lang="en-US" sz="2400" dirty="0" smtClean="0"/>
              <a:t>A </a:t>
            </a:r>
            <a:r>
              <a:rPr lang="en-US" sz="2400" i="1" dirty="0" smtClean="0">
                <a:solidFill>
                  <a:schemeClr val="tx2"/>
                </a:solidFill>
              </a:rPr>
              <a:t>test oracle</a:t>
            </a:r>
            <a:r>
              <a:rPr lang="en-US" sz="2400" dirty="0" smtClean="0"/>
              <a:t> uses expected results </a:t>
            </a:r>
            <a:r>
              <a:rPr lang="en-US" dirty="0"/>
              <a:t>to </a:t>
            </a:r>
            <a:r>
              <a:rPr lang="en-US" dirty="0" smtClean="0"/>
              <a:t>decide </a:t>
            </a:r>
            <a:r>
              <a:rPr lang="en-US" dirty="0"/>
              <a:t>whether </a:t>
            </a:r>
            <a:r>
              <a:rPr lang="en-US" sz="2400" dirty="0" smtClean="0"/>
              <a:t>a test passed or failed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3)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98692" y="4292255"/>
            <a:ext cx="8727311" cy="954107"/>
          </a:xfrm>
          <a:prstGeom prst="rect">
            <a:avLst/>
          </a:prstGeom>
          <a:gradFill flip="none" rotWithShape="1">
            <a:gsLst>
              <a:gs pos="15000">
                <a:schemeClr val="bg1">
                  <a:lumMod val="75000"/>
                </a:schemeClr>
              </a:gs>
              <a:gs pos="47000">
                <a:schemeClr val="bg1">
                  <a:lumMod val="60000"/>
                  <a:lumOff val="40000"/>
                </a:schemeClr>
              </a:gs>
              <a:gs pos="96000">
                <a:schemeClr val="bg1">
                  <a:lumMod val="75000"/>
                </a:schemeClr>
              </a:gs>
            </a:gsLst>
            <a:lin ang="5400000" scaled="0"/>
            <a:tileRect/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宋体" charset="-122"/>
              </a:rPr>
              <a:t>The result that will be produced 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宋体" charset="-122"/>
              </a:rPr>
              <a:t>by the </a:t>
            </a:r>
            <a:r>
              <a:rPr lang="en-US" altLang="zh-CN" sz="2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宋体" charset="-122"/>
              </a:rPr>
              <a:t>test if the 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宋体" charset="-122"/>
              </a:rPr>
              <a:t>software behaves as expected</a:t>
            </a:r>
            <a:endParaRPr lang="en-US" altLang="zh-CN" sz="2800" b="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 MT" pitchFamily="34" charset="0"/>
              <a:ea typeface="宋体" charset="-122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98691" y="2355155"/>
            <a:ext cx="8727311" cy="954107"/>
          </a:xfrm>
          <a:prstGeom prst="rect">
            <a:avLst/>
          </a:prstGeom>
          <a:gradFill flip="none" rotWithShape="1">
            <a:gsLst>
              <a:gs pos="15000">
                <a:schemeClr val="bg1">
                  <a:lumMod val="75000"/>
                </a:schemeClr>
              </a:gs>
              <a:gs pos="47000">
                <a:schemeClr val="bg1">
                  <a:lumMod val="60000"/>
                  <a:lumOff val="40000"/>
                </a:schemeClr>
              </a:gs>
              <a:gs pos="96000">
                <a:schemeClr val="bg1">
                  <a:lumMod val="75000"/>
                </a:schemeClr>
              </a:gs>
            </a:gsLst>
            <a:lin ang="5400000" scaled="0"/>
            <a:tileRect/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宋体" charset="-122"/>
              </a:rPr>
              <a:t>The 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宋体" charset="-122"/>
              </a:rPr>
              <a:t>input values needed to complete an execution of the software under test</a:t>
            </a:r>
            <a:endParaRPr lang="en-US" altLang="zh-CN" sz="2800" b="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 MT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2141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" y="96837"/>
            <a:ext cx="9048750" cy="1412786"/>
          </a:xfrm>
        </p:spPr>
        <p:txBody>
          <a:bodyPr/>
          <a:lstStyle/>
          <a:p>
            <a:r>
              <a:rPr lang="en-US" dirty="0" smtClean="0"/>
              <a:t>Affecting </a:t>
            </a:r>
            <a:r>
              <a:rPr lang="en-US" dirty="0"/>
              <a:t>Controllability and </a:t>
            </a:r>
            <a:r>
              <a:rPr lang="en-US" dirty="0" err="1"/>
              <a:t>Observability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1266978"/>
            <a:ext cx="8966200" cy="4751694"/>
          </a:xfrm>
        </p:spPr>
        <p:txBody>
          <a:bodyPr/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Prefix values</a:t>
            </a:r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Postfix values</a:t>
            </a:r>
          </a:p>
          <a:p>
            <a:endParaRPr lang="en-US" sz="2800" dirty="0"/>
          </a:p>
          <a:p>
            <a:endParaRPr lang="en-US" sz="2800" dirty="0" smtClean="0"/>
          </a:p>
          <a:p>
            <a:pPr marL="800100" lvl="1" indent="-342900">
              <a:buFontTx/>
              <a:buAutoNum type="arabicPeriod"/>
            </a:pPr>
            <a:r>
              <a:rPr lang="en-US" i="1" dirty="0">
                <a:solidFill>
                  <a:schemeClr val="tx2"/>
                </a:solidFill>
              </a:rPr>
              <a:t>Verification Values</a:t>
            </a:r>
            <a:r>
              <a:rPr lang="en-US" dirty="0"/>
              <a:t> : Values </a:t>
            </a:r>
            <a:r>
              <a:rPr lang="en-US" dirty="0" smtClean="0"/>
              <a:t>needed to </a:t>
            </a:r>
            <a:r>
              <a:rPr lang="en-US" dirty="0"/>
              <a:t>see the results of the test case values</a:t>
            </a:r>
          </a:p>
          <a:p>
            <a:pPr marL="800100" lvl="1" indent="-342900">
              <a:buFontTx/>
              <a:buAutoNum type="arabicPeriod"/>
            </a:pPr>
            <a:r>
              <a:rPr lang="en-US" i="1" dirty="0">
                <a:solidFill>
                  <a:schemeClr val="tx2"/>
                </a:solidFill>
              </a:rPr>
              <a:t>Exit </a:t>
            </a:r>
            <a:r>
              <a:rPr lang="en-US" i="1" dirty="0" smtClean="0">
                <a:solidFill>
                  <a:schemeClr val="tx2"/>
                </a:solidFill>
              </a:rPr>
              <a:t>Values</a:t>
            </a:r>
            <a:r>
              <a:rPr lang="en-US" dirty="0" smtClean="0"/>
              <a:t> : </a:t>
            </a:r>
            <a:r>
              <a:rPr lang="en-US" dirty="0"/>
              <a:t>Values </a:t>
            </a:r>
            <a:r>
              <a:rPr lang="en-US" dirty="0" smtClean="0"/>
              <a:t>or commands needed </a:t>
            </a:r>
            <a:r>
              <a:rPr lang="en-US" dirty="0"/>
              <a:t>to terminate the program or otherwise return it to a stable </a:t>
            </a:r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3)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98692" y="3326039"/>
            <a:ext cx="8727311" cy="954107"/>
          </a:xfrm>
          <a:prstGeom prst="rect">
            <a:avLst/>
          </a:prstGeom>
          <a:gradFill flip="none" rotWithShape="1">
            <a:gsLst>
              <a:gs pos="15000">
                <a:schemeClr val="bg1">
                  <a:lumMod val="75000"/>
                </a:schemeClr>
              </a:gs>
              <a:gs pos="47000">
                <a:schemeClr val="bg1">
                  <a:lumMod val="60000"/>
                  <a:lumOff val="40000"/>
                </a:schemeClr>
              </a:gs>
              <a:gs pos="96000">
                <a:schemeClr val="bg1">
                  <a:lumMod val="75000"/>
                </a:schemeClr>
              </a:gs>
            </a:gsLst>
            <a:lin ang="5400000" scaled="0"/>
            <a:tileRect/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0" dirty="0">
                <a:latin typeface="Gill Sans MT" pitchFamily="34" charset="0"/>
              </a:rPr>
              <a:t>Any inputs that need to be sent to the software after the test case </a:t>
            </a:r>
            <a:r>
              <a:rPr lang="en-US" sz="2800" b="0" dirty="0" smtClean="0">
                <a:latin typeface="Gill Sans MT" pitchFamily="34" charset="0"/>
              </a:rPr>
              <a:t>values are sent</a:t>
            </a:r>
            <a:endParaRPr lang="en-US" altLang="zh-CN" sz="2800" b="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 MT" pitchFamily="34" charset="0"/>
              <a:ea typeface="宋体" charset="-122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98691" y="1812459"/>
            <a:ext cx="8727311" cy="954107"/>
          </a:xfrm>
          <a:prstGeom prst="rect">
            <a:avLst/>
          </a:prstGeom>
          <a:gradFill flip="none" rotWithShape="1">
            <a:gsLst>
              <a:gs pos="15000">
                <a:schemeClr val="bg1">
                  <a:lumMod val="75000"/>
                </a:schemeClr>
              </a:gs>
              <a:gs pos="47000">
                <a:schemeClr val="bg1">
                  <a:lumMod val="60000"/>
                  <a:lumOff val="40000"/>
                </a:schemeClr>
              </a:gs>
              <a:gs pos="96000">
                <a:schemeClr val="bg1">
                  <a:lumMod val="75000"/>
                </a:schemeClr>
              </a:gs>
            </a:gsLst>
            <a:lin ang="5400000" scaled="0"/>
            <a:tileRect/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457200" indent="-457200" algn="ctr"/>
            <a:r>
              <a:rPr lang="en-US" sz="2800" b="0" dirty="0" smtClean="0">
                <a:latin typeface="Gill Sans MT" pitchFamily="34" charset="0"/>
              </a:rPr>
              <a:t>Inputs </a:t>
            </a:r>
            <a:r>
              <a:rPr lang="en-US" sz="2800" b="0" dirty="0">
                <a:latin typeface="Gill Sans MT" pitchFamily="34" charset="0"/>
              </a:rPr>
              <a:t>necessary to put the software into the appropriate state to receive the test case values</a:t>
            </a:r>
          </a:p>
        </p:txBody>
      </p:sp>
    </p:spTree>
    <p:extLst>
      <p:ext uri="{BB962C8B-B14F-4D97-AF65-F5344CB8AC3E}">
        <p14:creationId xmlns:p14="http://schemas.microsoft.com/office/powerpoint/2010/main" val="33603045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Tests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Test case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Test set</a:t>
            </a:r>
          </a:p>
          <a:p>
            <a:pPr lvl="1"/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Executable test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script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3)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09728" y="1334779"/>
            <a:ext cx="8912351" cy="1384995"/>
          </a:xfrm>
          <a:prstGeom prst="rect">
            <a:avLst/>
          </a:prstGeom>
          <a:gradFill flip="none" rotWithShape="1">
            <a:gsLst>
              <a:gs pos="15000">
                <a:schemeClr val="bg1">
                  <a:lumMod val="75000"/>
                </a:schemeClr>
              </a:gs>
              <a:gs pos="47000">
                <a:schemeClr val="bg1">
                  <a:lumMod val="60000"/>
                  <a:lumOff val="40000"/>
                </a:schemeClr>
              </a:gs>
              <a:gs pos="96000">
                <a:schemeClr val="bg1">
                  <a:lumMod val="75000"/>
                </a:schemeClr>
              </a:gs>
            </a:gsLst>
            <a:lin ang="5400000" scaled="0"/>
            <a:tileRect/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182880" algn="ctr"/>
            <a:r>
              <a:rPr lang="en-US" sz="2800" b="0" dirty="0" smtClean="0">
                <a:latin typeface="Gill Sans MT" pitchFamily="34" charset="0"/>
              </a:rPr>
              <a:t>The test case values, prefix values, postfix values, and expected results necessary for a complete execution and evaluation of the software under test</a:t>
            </a:r>
            <a:endParaRPr lang="en-US" sz="2800" b="0" dirty="0">
              <a:latin typeface="Gill Sans MT" pitchFamily="34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03632" y="3502891"/>
            <a:ext cx="8912351" cy="523220"/>
          </a:xfrm>
          <a:prstGeom prst="rect">
            <a:avLst/>
          </a:prstGeom>
          <a:gradFill flip="none" rotWithShape="1">
            <a:gsLst>
              <a:gs pos="15000">
                <a:schemeClr val="bg1">
                  <a:lumMod val="75000"/>
                </a:schemeClr>
              </a:gs>
              <a:gs pos="47000">
                <a:schemeClr val="bg1">
                  <a:lumMod val="60000"/>
                  <a:lumOff val="40000"/>
                </a:schemeClr>
              </a:gs>
              <a:gs pos="96000">
                <a:schemeClr val="bg1">
                  <a:lumMod val="75000"/>
                </a:schemeClr>
              </a:gs>
            </a:gsLst>
            <a:lin ang="5400000" scaled="0"/>
            <a:tileRect/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182880" algn="ctr"/>
            <a:r>
              <a:rPr lang="en-US" sz="2800" b="0" dirty="0" smtClean="0">
                <a:latin typeface="Gill Sans MT" pitchFamily="34" charset="0"/>
              </a:rPr>
              <a:t>A set of test cases</a:t>
            </a:r>
            <a:endParaRPr lang="en-US" sz="2800" b="0" dirty="0">
              <a:latin typeface="Gill Sans MT" pitchFamily="34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03632" y="4830487"/>
            <a:ext cx="8912351" cy="954107"/>
          </a:xfrm>
          <a:prstGeom prst="rect">
            <a:avLst/>
          </a:prstGeom>
          <a:gradFill flip="none" rotWithShape="1">
            <a:gsLst>
              <a:gs pos="15000">
                <a:schemeClr val="bg1">
                  <a:lumMod val="75000"/>
                </a:schemeClr>
              </a:gs>
              <a:gs pos="47000">
                <a:schemeClr val="bg1">
                  <a:lumMod val="60000"/>
                  <a:lumOff val="40000"/>
                </a:schemeClr>
              </a:gs>
              <a:gs pos="96000">
                <a:schemeClr val="bg1">
                  <a:lumMod val="75000"/>
                </a:schemeClr>
              </a:gs>
            </a:gsLst>
            <a:lin ang="5400000" scaled="0"/>
            <a:tileRect/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182880" algn="ctr"/>
            <a:r>
              <a:rPr lang="en-US" sz="2800" b="0" dirty="0">
                <a:latin typeface="Gill Sans MT" pitchFamily="34" charset="0"/>
              </a:rPr>
              <a:t>A test case that is prepared in a form to be executed automatically on the test software and produce a report</a:t>
            </a:r>
          </a:p>
        </p:txBody>
      </p:sp>
    </p:spTree>
    <p:extLst>
      <p:ext uri="{BB962C8B-B14F-4D97-AF65-F5344CB8AC3E}">
        <p14:creationId xmlns:p14="http://schemas.microsoft.com/office/powerpoint/2010/main" val="39086409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Automation Framework</a:t>
            </a:r>
            <a:r>
              <a:rPr lang="en-US" sz="2800" dirty="0" smtClean="0"/>
              <a:t> (3.3)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3)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906236" y="2062402"/>
            <a:ext cx="7339693" cy="1077218"/>
          </a:xfrm>
          <a:prstGeom prst="rect">
            <a:avLst/>
          </a:prstGeom>
          <a:gradFill flip="none" rotWithShape="1">
            <a:gsLst>
              <a:gs pos="15000">
                <a:schemeClr val="bg1">
                  <a:lumMod val="75000"/>
                </a:schemeClr>
              </a:gs>
              <a:gs pos="47000">
                <a:schemeClr val="bg1">
                  <a:lumMod val="60000"/>
                  <a:lumOff val="40000"/>
                </a:schemeClr>
              </a:gs>
              <a:gs pos="96000">
                <a:schemeClr val="bg1">
                  <a:lumMod val="75000"/>
                </a:schemeClr>
              </a:gs>
            </a:gsLst>
            <a:lin ang="5400000" scaled="0"/>
            <a:tileRect/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宋体" charset="-122"/>
              </a:rPr>
              <a:t>A set of assumptions, concepts, and tools that support test automation</a:t>
            </a:r>
            <a:endParaRPr lang="en-US" altLang="zh-CN" sz="3200" b="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 MT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0403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Introduction to Software Testing, Edition 2  (Ch 3)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C6234D50-F2C9-4B80-95EF-64B7C8DD65BF}" type="slidenum">
              <a:rPr lang="en-US" sz="900" b="0" smtClean="0">
                <a:solidFill>
                  <a:schemeClr val="tx1"/>
                </a:solidFill>
              </a:rPr>
              <a:pPr/>
              <a:t>9</a:t>
            </a:fld>
            <a:endParaRPr lang="en-US" sz="900" b="0" smtClean="0">
              <a:solidFill>
                <a:schemeClr val="tx1"/>
              </a:solidFill>
            </a:endParaRPr>
          </a:p>
        </p:txBody>
      </p:sp>
      <p:sp>
        <p:nvSpPr>
          <p:cNvPr id="112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JUnit?</a:t>
            </a:r>
          </a:p>
        </p:txBody>
      </p:sp>
      <p:sp>
        <p:nvSpPr>
          <p:cNvPr id="11270" name="Content Placeholder 2"/>
          <p:cNvSpPr>
            <a:spLocks noGrp="1"/>
          </p:cNvSpPr>
          <p:nvPr>
            <p:ph idx="1"/>
          </p:nvPr>
        </p:nvSpPr>
        <p:spPr>
          <a:xfrm>
            <a:off x="88900" y="898525"/>
            <a:ext cx="8966200" cy="5478463"/>
          </a:xfrm>
        </p:spPr>
        <p:txBody>
          <a:bodyPr/>
          <a:lstStyle/>
          <a:p>
            <a:r>
              <a:rPr lang="en-US" dirty="0" smtClean="0"/>
              <a:t>Open source Java testing framework used to write and run repeatable </a:t>
            </a:r>
            <a:r>
              <a:rPr lang="en-US" dirty="0" smtClean="0">
                <a:solidFill>
                  <a:schemeClr val="tx2"/>
                </a:solidFill>
              </a:rPr>
              <a:t>automated tests</a:t>
            </a:r>
            <a:endParaRPr lang="en-US" dirty="0" smtClean="0"/>
          </a:p>
          <a:p>
            <a:r>
              <a:rPr lang="en-US" dirty="0" err="1" smtClean="0"/>
              <a:t>JUnit</a:t>
            </a:r>
            <a:r>
              <a:rPr lang="en-US" dirty="0" smtClean="0"/>
              <a:t> is open source (</a:t>
            </a:r>
            <a:r>
              <a:rPr lang="en-US" dirty="0" smtClean="0">
                <a:solidFill>
                  <a:schemeClr val="tx2"/>
                </a:solidFill>
                <a:latin typeface="Arial" charset="0"/>
                <a:cs typeface="Arial" charset="0"/>
              </a:rPr>
              <a:t>junit.org</a:t>
            </a:r>
            <a:r>
              <a:rPr lang="en-US" dirty="0" smtClean="0"/>
              <a:t>)</a:t>
            </a:r>
          </a:p>
          <a:p>
            <a:r>
              <a:rPr lang="en-US" dirty="0" smtClean="0"/>
              <a:t>A structure for writing </a:t>
            </a:r>
            <a:r>
              <a:rPr lang="en-US" dirty="0" smtClean="0">
                <a:solidFill>
                  <a:schemeClr val="tx2"/>
                </a:solidFill>
              </a:rPr>
              <a:t>test drivers</a:t>
            </a:r>
            <a:endParaRPr lang="en-US" dirty="0" smtClean="0"/>
          </a:p>
          <a:p>
            <a:r>
              <a:rPr lang="en-US" dirty="0" err="1" smtClean="0"/>
              <a:t>JUnit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/>
                </a:solidFill>
              </a:rPr>
              <a:t>features</a:t>
            </a:r>
            <a:r>
              <a:rPr lang="en-US" dirty="0" smtClean="0"/>
              <a:t> include:</a:t>
            </a:r>
          </a:p>
          <a:p>
            <a:pPr marL="742950" lvl="1" indent="-285750"/>
            <a:r>
              <a:rPr lang="en-US" dirty="0" smtClean="0">
                <a:solidFill>
                  <a:schemeClr val="tx2"/>
                </a:solidFill>
              </a:rPr>
              <a:t>Assertions</a:t>
            </a:r>
            <a:r>
              <a:rPr lang="en-US" dirty="0" smtClean="0"/>
              <a:t> for testing expected results</a:t>
            </a:r>
          </a:p>
          <a:p>
            <a:pPr marL="742950" lvl="1" indent="-285750"/>
            <a:r>
              <a:rPr lang="en-US" dirty="0" smtClean="0"/>
              <a:t>Test features for sharing </a:t>
            </a:r>
            <a:r>
              <a:rPr lang="en-US" dirty="0" smtClean="0">
                <a:solidFill>
                  <a:schemeClr val="tx2"/>
                </a:solidFill>
              </a:rPr>
              <a:t>common test data</a:t>
            </a:r>
          </a:p>
          <a:p>
            <a:pPr marL="742950" lvl="1" indent="-285750"/>
            <a:r>
              <a:rPr lang="en-US" dirty="0" smtClean="0"/>
              <a:t>Test </a:t>
            </a:r>
            <a:r>
              <a:rPr lang="en-US" dirty="0" smtClean="0">
                <a:solidFill>
                  <a:schemeClr val="tx2"/>
                </a:solidFill>
              </a:rPr>
              <a:t>suites</a:t>
            </a:r>
            <a:r>
              <a:rPr lang="en-US" dirty="0" smtClean="0"/>
              <a:t> for easily organizing and running tests</a:t>
            </a:r>
          </a:p>
          <a:p>
            <a:pPr marL="742950" lvl="1" indent="-285750"/>
            <a:r>
              <a:rPr lang="en-US" dirty="0" smtClean="0"/>
              <a:t>Graphical and textual </a:t>
            </a:r>
            <a:r>
              <a:rPr lang="en-US" dirty="0" smtClean="0">
                <a:solidFill>
                  <a:schemeClr val="tx2"/>
                </a:solidFill>
              </a:rPr>
              <a:t>test runners</a:t>
            </a:r>
            <a:endParaRPr lang="en-US" dirty="0" smtClean="0"/>
          </a:p>
          <a:p>
            <a:r>
              <a:rPr lang="en-US" dirty="0" err="1" smtClean="0"/>
              <a:t>JUnit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chemeClr val="tx2"/>
                </a:solidFill>
              </a:rPr>
              <a:t>widely used</a:t>
            </a:r>
            <a:r>
              <a:rPr lang="en-US" dirty="0" smtClean="0"/>
              <a:t> in industry</a:t>
            </a:r>
          </a:p>
          <a:p>
            <a:r>
              <a:rPr lang="en-US" dirty="0" err="1" smtClean="0"/>
              <a:t>JUnit</a:t>
            </a:r>
            <a:r>
              <a:rPr lang="en-US" dirty="0" smtClean="0"/>
              <a:t> can be used as </a:t>
            </a:r>
            <a:r>
              <a:rPr lang="en-US" dirty="0" smtClean="0">
                <a:solidFill>
                  <a:schemeClr val="tx2"/>
                </a:solidFill>
              </a:rPr>
              <a:t>stand alone</a:t>
            </a:r>
            <a:r>
              <a:rPr lang="en-US" dirty="0" smtClean="0"/>
              <a:t> Java programs (from the command line) or </a:t>
            </a:r>
            <a:r>
              <a:rPr lang="en-US" dirty="0" smtClean="0">
                <a:solidFill>
                  <a:schemeClr val="tx2"/>
                </a:solidFill>
              </a:rPr>
              <a:t>within an IDE</a:t>
            </a:r>
            <a:r>
              <a:rPr lang="en-US" dirty="0" smtClean="0"/>
              <a:t> such as Eclipse</a:t>
            </a:r>
          </a:p>
        </p:txBody>
      </p:sp>
    </p:spTree>
    <p:extLst>
      <p:ext uri="{BB962C8B-B14F-4D97-AF65-F5344CB8AC3E}">
        <p14:creationId xmlns:p14="http://schemas.microsoft.com/office/powerpoint/2010/main" val="38609171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ro">
  <a:themeElements>
    <a:clrScheme name="Custom 1">
      <a:dk1>
        <a:srgbClr val="5F5F5F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66CC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5CB9E7"/>
      </a:accent6>
      <a:hlink>
        <a:srgbClr val="FFFF00"/>
      </a:hlink>
      <a:folHlink>
        <a:srgbClr val="FFC000"/>
      </a:folHlink>
    </a:clrScheme>
    <a:fontScheme name="intr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a:\intro.ppt</Template>
  <TotalTime>2071</TotalTime>
  <Pages>49</Pages>
  <Words>2912</Words>
  <Application>Microsoft Macintosh PowerPoint</Application>
  <PresentationFormat>On-screen Show (4:3)</PresentationFormat>
  <Paragraphs>515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Arial Unicode MS</vt:lpstr>
      <vt:lpstr>Calibri</vt:lpstr>
      <vt:lpstr>Comic Sans MS</vt:lpstr>
      <vt:lpstr>Gill Sans MT</vt:lpstr>
      <vt:lpstr>Monotype Sorts</vt:lpstr>
      <vt:lpstr>Times New Roman</vt:lpstr>
      <vt:lpstr>Verdana</vt:lpstr>
      <vt:lpstr>Wingdings</vt:lpstr>
      <vt:lpstr>宋体</vt:lpstr>
      <vt:lpstr>Arial</vt:lpstr>
      <vt:lpstr>intro</vt:lpstr>
      <vt:lpstr>  Test Automation</vt:lpstr>
      <vt:lpstr>What is Test Automation?</vt:lpstr>
      <vt:lpstr>Software Testability (3.1)</vt:lpstr>
      <vt:lpstr>Observability and Controllability</vt:lpstr>
      <vt:lpstr>Components of a Test Case (3.2)</vt:lpstr>
      <vt:lpstr>Affecting Controllability and Observability</vt:lpstr>
      <vt:lpstr>Putting Tests Together</vt:lpstr>
      <vt:lpstr>Test Automation Framework (3.3)</vt:lpstr>
      <vt:lpstr>What is JUnit?</vt:lpstr>
      <vt:lpstr>JUnit Tests</vt:lpstr>
      <vt:lpstr>Writing Tests for JUnit</vt:lpstr>
      <vt:lpstr>JUnit Test Fixtures</vt:lpstr>
      <vt:lpstr>Simple JUnit Example</vt:lpstr>
      <vt:lpstr>Testing the Min Class</vt:lpstr>
      <vt:lpstr>MinTest Class</vt:lpstr>
      <vt:lpstr>Min Test Cases: NullPointerException</vt:lpstr>
      <vt:lpstr>More Exception Test Cases for Min</vt:lpstr>
      <vt:lpstr>Remaining Test Cases for Min</vt:lpstr>
      <vt:lpstr>Summary: Seven Tests for Min</vt:lpstr>
      <vt:lpstr>Data-Driven Tests</vt:lpstr>
      <vt:lpstr>Example JUnit Data-Driven Unit Test</vt:lpstr>
      <vt:lpstr>Tests with Parameters: JUnit Theories</vt:lpstr>
      <vt:lpstr>Question: Where Do The Data Values Come From?</vt:lpstr>
      <vt:lpstr>JUnit Theories Need BoilerPlate</vt:lpstr>
      <vt:lpstr>Running from a Command Line</vt:lpstr>
      <vt:lpstr>AllTests</vt:lpstr>
      <vt:lpstr>JUnit 5 changes:  min() Example</vt:lpstr>
      <vt:lpstr>How to Run Tests</vt:lpstr>
      <vt:lpstr>JUnit Resources</vt:lpstr>
      <vt:lpstr>Summary</vt:lpstr>
    </vt:vector>
  </TitlesOfParts>
  <Company>George Mason Unviersity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637: Here! Test this!</dc:title>
  <dc:creator>Jeff Offutt</dc:creator>
  <cp:lastModifiedBy>Masoumeh Taromirad</cp:lastModifiedBy>
  <cp:revision>322</cp:revision>
  <cp:lastPrinted>1996-04-04T10:27:56Z</cp:lastPrinted>
  <dcterms:created xsi:type="dcterms:W3CDTF">1996-06-15T03:21:08Z</dcterms:created>
  <dcterms:modified xsi:type="dcterms:W3CDTF">2021-03-09T04:17:24Z</dcterms:modified>
</cp:coreProperties>
</file>