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70" r:id="rId2"/>
    <p:sldId id="457" r:id="rId3"/>
    <p:sldId id="418" r:id="rId4"/>
    <p:sldId id="458" r:id="rId5"/>
    <p:sldId id="411" r:id="rId6"/>
    <p:sldId id="416" r:id="rId7"/>
    <p:sldId id="415" r:id="rId8"/>
    <p:sldId id="419" r:id="rId9"/>
    <p:sldId id="442" r:id="rId10"/>
    <p:sldId id="455" r:id="rId11"/>
    <p:sldId id="446" r:id="rId12"/>
    <p:sldId id="447" r:id="rId13"/>
    <p:sldId id="460" r:id="rId14"/>
    <p:sldId id="448" r:id="rId15"/>
    <p:sldId id="461" r:id="rId16"/>
    <p:sldId id="449" r:id="rId17"/>
    <p:sldId id="450" r:id="rId18"/>
    <p:sldId id="445" r:id="rId19"/>
    <p:sldId id="468" r:id="rId20"/>
    <p:sldId id="469" r:id="rId21"/>
    <p:sldId id="431" r:id="rId22"/>
    <p:sldId id="451" r:id="rId23"/>
    <p:sldId id="453" r:id="rId24"/>
    <p:sldId id="454" r:id="rId25"/>
    <p:sldId id="433" r:id="rId26"/>
    <p:sldId id="464" r:id="rId27"/>
    <p:sldId id="465" r:id="rId28"/>
    <p:sldId id="466" r:id="rId29"/>
    <p:sldId id="436" r:id="rId30"/>
    <p:sldId id="435" r:id="rId31"/>
    <p:sldId id="467" r:id="rId32"/>
    <p:sldId id="456" r:id="rId33"/>
    <p:sldId id="438" r:id="rId34"/>
    <p:sldId id="439" r:id="rId35"/>
    <p:sldId id="412" r:id="rId36"/>
    <p:sldId id="463" r:id="rId37"/>
    <p:sldId id="408" r:id="rId3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99"/>
    <a:srgbClr val="99FFCC"/>
    <a:srgbClr val="66FFFF"/>
    <a:srgbClr val="0033CC"/>
    <a:srgbClr val="333399"/>
    <a:srgbClr val="3333CC"/>
    <a:srgbClr val="3333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91" autoAdjust="0"/>
    <p:restoredTop sz="92081" autoAdjust="0"/>
  </p:normalViewPr>
  <p:slideViewPr>
    <p:cSldViewPr snapToGrid="0">
      <p:cViewPr varScale="1">
        <p:scale>
          <a:sx n="115" d="100"/>
          <a:sy n="115" d="100"/>
        </p:scale>
        <p:origin x="1536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7176"/>
    </p:cViewPr>
  </p:sorterViewPr>
  <p:notesViewPr>
    <p:cSldViewPr snapToGrid="0">
      <p:cViewPr varScale="1">
        <p:scale>
          <a:sx n="99" d="100"/>
          <a:sy n="99" d="100"/>
        </p:scale>
        <p:origin x="-1488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fld id="{F9C8C24C-BE24-4E11-9CA3-0DA618028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1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9078A-DA42-41CC-BB1B-525C8DEDB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53" tIns="46528" rIns="93053" bIns="46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092171" y="8853714"/>
            <a:ext cx="695977" cy="2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242" tIns="44923" rIns="88242" bIns="44923">
            <a:spAutoFit/>
          </a:bodyPr>
          <a:lstStyle/>
          <a:p>
            <a:pPr algn="ctr" defTabSz="875959">
              <a:lnSpc>
                <a:spcPct val="90000"/>
              </a:lnSpc>
              <a:defRPr/>
            </a:pPr>
            <a:r>
              <a:rPr lang="en-US" sz="1200" b="0">
                <a:solidFill>
                  <a:schemeClr val="tx1"/>
                </a:solidFill>
              </a:rPr>
              <a:t>Page </a:t>
            </a:r>
            <a:fld id="{55A994DA-5822-45BB-A29F-19B39562C88B}" type="slidenum">
              <a:rPr lang="en-US" sz="1200" b="0">
                <a:solidFill>
                  <a:schemeClr val="tx1"/>
                </a:solidFill>
              </a:rPr>
              <a:pPr algn="ctr" defTabSz="875959">
                <a:lnSpc>
                  <a:spcPct val="90000"/>
                </a:lnSpc>
                <a:defRPr/>
              </a:pPr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73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172181-5664-4E3D-9E32-9FA05104AFEF}" type="slidenum">
              <a:rPr lang="en-US" altLang="en-US" sz="1100" b="0">
                <a:solidFill>
                  <a:schemeClr val="tx1"/>
                </a:solidFill>
              </a:rPr>
              <a:pPr/>
              <a:t>14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/>
            <a:fld id="{B0ABA578-C52A-446F-8DB1-E99D8EFDEFBA}" type="slidenum">
              <a:rPr lang="en-US" altLang="en-US" sz="1100" b="0" i="1">
                <a:solidFill>
                  <a:schemeClr val="tx1"/>
                </a:solidFill>
              </a:rPr>
              <a:pPr algn="r"/>
              <a:t>16</a:t>
            </a:fld>
            <a:endParaRPr lang="en-US" alt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8E42207-4223-474A-8A60-CDF18C8248BC}" type="slidenum">
              <a:rPr lang="en-US" altLang="en-US" sz="1100" b="0">
                <a:solidFill>
                  <a:schemeClr val="tx1"/>
                </a:solidFill>
              </a:rPr>
              <a:pPr/>
              <a:t>17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8FBABA-935F-4BB6-809A-DEBCE7CB69D5}" type="slidenum">
              <a:rPr lang="en-US" altLang="en-US" sz="1100" b="0">
                <a:solidFill>
                  <a:schemeClr val="tx1"/>
                </a:solidFill>
              </a:rPr>
              <a:pPr/>
              <a:t>18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31" indent="-27189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586" indent="-21751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620" indent="-21751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655" indent="-21751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688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722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2757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7791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85E3CB-140F-498E-8C97-169F0FA8CAF5}" type="slidenum">
              <a:rPr lang="en-US" altLang="en-US" sz="1100" b="0">
                <a:solidFill>
                  <a:schemeClr val="tx1"/>
                </a:solidFill>
              </a:rPr>
              <a:pPr/>
              <a:t>20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98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33D8C59-CA53-4B85-8408-3C34A66E3C93}" type="slidenum">
              <a:rPr lang="en-US" altLang="en-US" sz="1100" b="0">
                <a:solidFill>
                  <a:schemeClr val="tx1"/>
                </a:solidFill>
              </a:rPr>
              <a:pPr/>
              <a:t>21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168A822-7104-4A43-BDBB-4CDF972915B2}" type="slidenum">
              <a:rPr lang="en-US" altLang="en-US" sz="1100" b="0">
                <a:solidFill>
                  <a:schemeClr val="tx1"/>
                </a:solidFill>
              </a:rPr>
              <a:pPr/>
              <a:t>22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/>
            <a:fld id="{A8717B5B-8948-43F3-896E-5E45BA7F2BC9}" type="slidenum">
              <a:rPr lang="en-US" altLang="en-US" sz="1100" b="0" i="1">
                <a:solidFill>
                  <a:schemeClr val="tx1"/>
                </a:solidFill>
              </a:rPr>
              <a:pPr algn="r"/>
              <a:t>23</a:t>
            </a:fld>
            <a:endParaRPr lang="en-US" alt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A89BD8B-2013-4868-BC6F-5EB480BA6A34}" type="slidenum">
              <a:rPr lang="en-US" altLang="en-US" sz="1100" b="0">
                <a:solidFill>
                  <a:schemeClr val="tx1"/>
                </a:solidFill>
              </a:rPr>
              <a:pPr/>
              <a:t>24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formula is incorrect in</a:t>
            </a:r>
            <a:r>
              <a:rPr lang="en-US" baseline="0" dirty="0" smtClean="0"/>
              <a:t> the book. Thanks to Seth Hirsch (Mason MS-SWE student) for spotting </a:t>
            </a:r>
            <a:r>
              <a:rPr lang="en-US" baseline="0" smtClean="0"/>
              <a:t>the mistake.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09078A-DA42-41CC-BB1B-525C8DEDBC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F1625D-91BF-4737-9F05-69B2C8081BC0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6160DFD-8A9B-410C-9421-C80DF9158843}" type="slidenum">
              <a:rPr lang="en-US" altLang="en-US" sz="1100" b="0">
                <a:solidFill>
                  <a:schemeClr val="tx1"/>
                </a:solidFill>
              </a:rPr>
              <a:pPr/>
              <a:t>35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8E42207-4223-474A-8A60-CDF18C8248BC}" type="slidenum">
              <a:rPr lang="en-US" altLang="en-US" sz="1100" b="0">
                <a:solidFill>
                  <a:schemeClr val="tx1"/>
                </a:solidFill>
              </a:rPr>
              <a:pPr/>
              <a:t>36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5242C03-CDBE-4062-BF92-835B9330F681}" type="slidenum">
              <a:rPr lang="en-US" altLang="en-US" sz="1100" b="0">
                <a:solidFill>
                  <a:schemeClr val="tx1"/>
                </a:solidFill>
              </a:rPr>
              <a:pPr/>
              <a:t>37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4B85D-D790-4FDC-9292-4D9DDD607C7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B59B24E-4427-489D-BF06-52078FF53C1B}" type="slidenum">
              <a:rPr lang="en-US" altLang="en-US" sz="1100" b="0">
                <a:solidFill>
                  <a:schemeClr val="tx1"/>
                </a:solidFill>
              </a:rPr>
              <a:pPr/>
              <a:t>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4CB685-1048-424B-BE88-5F3BEAC4F5A3}" type="slidenum">
              <a:rPr lang="en-US" altLang="en-US" sz="1100" b="0">
                <a:solidFill>
                  <a:schemeClr val="tx1"/>
                </a:solidFill>
              </a:rPr>
              <a:pPr/>
              <a:t>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6D21108-F8C5-44E4-BF7A-780A454679C2}" type="slidenum">
              <a:rPr lang="en-US" altLang="en-US" sz="1100" b="0">
                <a:solidFill>
                  <a:schemeClr val="tx1"/>
                </a:solidFill>
              </a:rPr>
              <a:pPr/>
              <a:t>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8811324-4604-4613-8968-87E43253B815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DCF2EBD-5AA8-4956-9223-C8B6F91D6005}" type="slidenum">
              <a:rPr lang="en-US" altLang="en-US" sz="1100" b="0">
                <a:solidFill>
                  <a:schemeClr val="tx1"/>
                </a:solidFill>
              </a:rPr>
              <a:pPr/>
              <a:t>11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BB5C9F0-13CD-4EA8-91FD-4DF677709E2C}" type="slidenum">
              <a:rPr lang="en-US" altLang="en-US" sz="1100" b="0">
                <a:solidFill>
                  <a:schemeClr val="tx1"/>
                </a:solidFill>
              </a:rPr>
              <a:pPr/>
              <a:t>12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FFFE1-D810-416F-A3E2-D10752B33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0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42540-4A52-49ED-B823-25CDCA602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51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BEFFC-2FD2-483A-842E-CF3B63D20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6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3" y="1085850"/>
            <a:ext cx="4357687" cy="5268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68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F41F-CA4C-46DC-BCF8-2313E1C53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2154-05E0-4FD4-B04E-B92FD3670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2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BA5C4-2C6B-4FB3-A7FA-0A0D59EC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6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7DF2-5C44-4609-A426-67227D6D5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4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E8786-DF9E-46F4-BF84-782505769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9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00CF4-DC6B-40C5-8C9F-9806B31E7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F952-56E0-4DCE-9361-DBE2A288F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EA21D-0B43-4D3A-AB2C-0E960A427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0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89B97-0DAA-42F6-B536-A4480BC55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425" y="6564973"/>
            <a:ext cx="3943350" cy="24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22750" y="6557211"/>
            <a:ext cx="289560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49448"/>
            <a:ext cx="1905000" cy="25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672749-6BFD-437F-ABFE-B000B4DD3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96839"/>
            <a:ext cx="9112482" cy="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1" y="878305"/>
            <a:ext cx="9112482" cy="56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gmu.edu/~offutt/softwaretest/java/Triangle.java" TargetMode="External"/><Relationship Id="rId3" Type="http://schemas.openxmlformats.org/officeDocument/2006/relationships/hyperlink" Target="http://www.cs.gmu.edu/~offutt/softwaretest/edition2/java/TriangleType.jav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Input Space Partition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6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49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EC94F8-98C2-4086-8D8E-A6465E69317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Modeling the Input Domain (</a:t>
            </a:r>
            <a:r>
              <a:rPr lang="en-US" altLang="en-US" i="1" smtClean="0"/>
              <a:t>cont</a:t>
            </a:r>
            <a:r>
              <a:rPr lang="en-US" altLang="en-US" smtClean="0"/>
              <a:t>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54088"/>
            <a:ext cx="8867775" cy="2276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>
                <a:solidFill>
                  <a:schemeClr val="tx2"/>
                </a:solidFill>
              </a:rPr>
              <a:t>Step 3</a:t>
            </a:r>
            <a:r>
              <a:rPr lang="en-US" altLang="en-US" smtClean="0"/>
              <a:t> : Model the </a:t>
            </a:r>
            <a:r>
              <a:rPr lang="en-US" altLang="en-US" smtClean="0">
                <a:solidFill>
                  <a:schemeClr val="tx2"/>
                </a:solidFill>
              </a:rPr>
              <a:t>input domain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The domain is scoped by the </a:t>
            </a:r>
            <a:r>
              <a:rPr lang="en-US" altLang="en-US" smtClean="0">
                <a:solidFill>
                  <a:schemeClr val="tx2"/>
                </a:solidFill>
              </a:rPr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The structure is defined in terms of </a:t>
            </a:r>
            <a:r>
              <a:rPr lang="en-US" altLang="en-US" smtClean="0">
                <a:solidFill>
                  <a:schemeClr val="tx2"/>
                </a:solidFill>
              </a:rPr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Each characteristic is </a:t>
            </a:r>
            <a:r>
              <a:rPr lang="en-US" altLang="en-US" smtClean="0">
                <a:solidFill>
                  <a:schemeClr val="tx2"/>
                </a:solidFill>
              </a:rPr>
              <a:t>partitioned</a:t>
            </a:r>
            <a:r>
              <a:rPr lang="en-US" altLang="en-US" smtClean="0"/>
              <a:t> into sets of </a:t>
            </a:r>
            <a:r>
              <a:rPr lang="en-US" altLang="en-US" smtClean="0">
                <a:solidFill>
                  <a:schemeClr val="tx2"/>
                </a:solidFill>
              </a:rPr>
              <a:t>blocks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Each block represents  a set of </a:t>
            </a:r>
            <a:r>
              <a:rPr lang="en-US" altLang="en-US" smtClean="0">
                <a:solidFill>
                  <a:schemeClr val="tx2"/>
                </a:solidFill>
              </a:rPr>
              <a:t>values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This is the most </a:t>
            </a:r>
            <a:r>
              <a:rPr lang="en-US" altLang="en-US" smtClean="0">
                <a:solidFill>
                  <a:schemeClr val="tx2"/>
                </a:solidFill>
              </a:rPr>
              <a:t>creative design step</a:t>
            </a:r>
            <a:r>
              <a:rPr lang="en-US" altLang="en-US" smtClean="0"/>
              <a:t> in using ISP</a:t>
            </a: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8113" y="3409950"/>
            <a:ext cx="8867775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Step 4</a:t>
            </a:r>
            <a:r>
              <a:rPr lang="en-US" sz="28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: Apply a test 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criterion</a:t>
            </a:r>
            <a:r>
              <a:rPr lang="en-US" sz="28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to choose 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combinations</a:t>
            </a:r>
            <a:r>
              <a:rPr lang="en-US" sz="28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of values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A test input has a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value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for each parameter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One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block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for each characteristic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Choosing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all combinations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is usually infeasible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Coverage criteria allow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subsets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to be chosen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8113" y="5758879"/>
            <a:ext cx="8867775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Step 5</a:t>
            </a:r>
            <a:r>
              <a:rPr lang="en-US" sz="28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: Refine combinations of blocks into 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test inputs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Choose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appropriate values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from each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3C9D1-BFD8-4A27-AA39-415DD935A4E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" y="96838"/>
            <a:ext cx="9112482" cy="1280857"/>
          </a:xfrm>
        </p:spPr>
        <p:txBody>
          <a:bodyPr/>
          <a:lstStyle/>
          <a:p>
            <a:r>
              <a:rPr lang="en-US" altLang="en-US" dirty="0" smtClean="0"/>
              <a:t>Two Approaches to Input Domain Modeling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1" y="1146048"/>
            <a:ext cx="9112482" cy="5363036"/>
          </a:xfrm>
        </p:spPr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en-US" altLang="en-US" dirty="0" smtClean="0">
                <a:solidFill>
                  <a:schemeClr val="tx2"/>
                </a:solidFill>
              </a:rPr>
              <a:t>Interface-based</a:t>
            </a:r>
            <a:r>
              <a:rPr lang="en-US" altLang="en-US" dirty="0" smtClean="0"/>
              <a:t> approach</a:t>
            </a:r>
          </a:p>
          <a:p>
            <a:pPr lvl="1"/>
            <a:r>
              <a:rPr lang="en-US" altLang="en-US" dirty="0" smtClean="0"/>
              <a:t>Develops characteristics directly from </a:t>
            </a:r>
            <a:r>
              <a:rPr lang="en-US" altLang="en-US" dirty="0" smtClean="0">
                <a:solidFill>
                  <a:schemeClr val="tx2"/>
                </a:solidFill>
              </a:rPr>
              <a:t>individual input</a:t>
            </a:r>
            <a:r>
              <a:rPr lang="en-US" altLang="en-US" dirty="0" smtClean="0"/>
              <a:t> parameters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Simplest</a:t>
            </a:r>
            <a:r>
              <a:rPr lang="en-US" altLang="en-US" dirty="0" smtClean="0"/>
              <a:t> application</a:t>
            </a:r>
          </a:p>
          <a:p>
            <a:pPr lvl="1"/>
            <a:r>
              <a:rPr lang="en-US" altLang="en-US" dirty="0" smtClean="0"/>
              <a:t>Can be </a:t>
            </a:r>
            <a:r>
              <a:rPr lang="en-US" altLang="en-US" dirty="0" smtClean="0">
                <a:solidFill>
                  <a:schemeClr val="tx2"/>
                </a:solidFill>
              </a:rPr>
              <a:t>partially automated</a:t>
            </a:r>
            <a:r>
              <a:rPr lang="en-US" altLang="en-US" dirty="0" smtClean="0"/>
              <a:t> in some situations</a:t>
            </a:r>
          </a:p>
          <a:p>
            <a:pPr lvl="1"/>
            <a:endParaRPr lang="en-US" altLang="en-US" dirty="0" smtClean="0"/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altLang="en-US" dirty="0" smtClean="0">
                <a:solidFill>
                  <a:schemeClr val="tx2"/>
                </a:solidFill>
              </a:rPr>
              <a:t>Functionality-based</a:t>
            </a:r>
            <a:r>
              <a:rPr lang="en-US" altLang="en-US" dirty="0" smtClean="0"/>
              <a:t> approach</a:t>
            </a:r>
          </a:p>
          <a:p>
            <a:pPr lvl="1"/>
            <a:r>
              <a:rPr lang="en-US" altLang="en-US" dirty="0" smtClean="0"/>
              <a:t>Develops characteristics from a </a:t>
            </a:r>
            <a:r>
              <a:rPr lang="en-US" altLang="en-US" dirty="0" smtClean="0">
                <a:solidFill>
                  <a:schemeClr val="tx2"/>
                </a:solidFill>
              </a:rPr>
              <a:t>behavioral view</a:t>
            </a:r>
            <a:r>
              <a:rPr lang="en-US" altLang="en-US" dirty="0" smtClean="0"/>
              <a:t> of the program under test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Harder</a:t>
            </a:r>
            <a:r>
              <a:rPr lang="en-US" altLang="en-US" dirty="0" smtClean="0"/>
              <a:t> to develop—requires more design effort</a:t>
            </a:r>
          </a:p>
          <a:p>
            <a:pPr lvl="1"/>
            <a:r>
              <a:rPr lang="en-US" altLang="en-US" dirty="0" smtClean="0"/>
              <a:t>May result in </a:t>
            </a:r>
            <a:r>
              <a:rPr lang="en-US" altLang="en-US" dirty="0" smtClean="0">
                <a:solidFill>
                  <a:schemeClr val="tx2"/>
                </a:solidFill>
              </a:rPr>
              <a:t>better tests</a:t>
            </a:r>
            <a:r>
              <a:rPr lang="en-US" altLang="en-US" dirty="0" smtClean="0"/>
              <a:t>, or fewer tests that are as effective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565400" y="5917375"/>
            <a:ext cx="4011613" cy="4762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 Domain Model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(IDM)</a:t>
            </a:r>
          </a:p>
        </p:txBody>
      </p:sp>
      <p:sp>
        <p:nvSpPr>
          <p:cNvPr id="1229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EF52CFE-107B-4B55-B4EA-F67C50A2DA1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Interface-Based Approach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6864"/>
            <a:ext cx="8867775" cy="3700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Mechanically</a:t>
            </a:r>
            <a:r>
              <a:rPr lang="en-US" altLang="en-US" dirty="0" smtClean="0"/>
              <a:t> consider each parameter in isolation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This is an easy modeling technique and relies mostly on </a:t>
            </a:r>
            <a:r>
              <a:rPr lang="en-US" altLang="en-US" dirty="0" smtClean="0">
                <a:solidFill>
                  <a:schemeClr val="tx2"/>
                </a:solidFill>
              </a:rPr>
              <a:t>syntax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Some </a:t>
            </a:r>
            <a:r>
              <a:rPr lang="en-US" altLang="en-US" dirty="0" smtClean="0">
                <a:solidFill>
                  <a:schemeClr val="tx2"/>
                </a:solidFill>
              </a:rPr>
              <a:t>domain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semantic</a:t>
            </a:r>
            <a:r>
              <a:rPr lang="en-US" altLang="en-US" dirty="0" smtClean="0"/>
              <a:t> information won’t be used</a:t>
            </a:r>
          </a:p>
          <a:p>
            <a:pPr lvl="1"/>
            <a:r>
              <a:rPr lang="en-US" altLang="en-US" dirty="0" smtClean="0"/>
              <a:t>Could lead to an </a:t>
            </a:r>
            <a:r>
              <a:rPr lang="en-US" altLang="en-US" dirty="0" smtClean="0">
                <a:solidFill>
                  <a:schemeClr val="tx2"/>
                </a:solidFill>
              </a:rPr>
              <a:t>incomplete</a:t>
            </a:r>
            <a:r>
              <a:rPr lang="en-US" altLang="en-US" dirty="0" smtClean="0"/>
              <a:t> IDM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Ignores </a:t>
            </a:r>
            <a:r>
              <a:rPr lang="en-US" altLang="en-US" dirty="0" smtClean="0">
                <a:solidFill>
                  <a:schemeClr val="tx2"/>
                </a:solidFill>
              </a:rPr>
              <a:t>relationships</a:t>
            </a:r>
            <a:r>
              <a:rPr lang="en-US" altLang="en-US" dirty="0" smtClean="0"/>
              <a:t> among parameters</a:t>
            </a:r>
          </a:p>
        </p:txBody>
      </p:sp>
      <p:sp>
        <p:nvSpPr>
          <p:cNvPr id="1332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  <a:endParaRPr lang="en-US" altLang="en-US" sz="9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Interface-Based </a:t>
            </a:r>
            <a:r>
              <a:rPr lang="en-US" alt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Consider method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triang</a:t>
            </a:r>
            <a:r>
              <a:rPr lang="en-US" altLang="en-US" i="1" dirty="0"/>
              <a:t>()</a:t>
            </a:r>
            <a:r>
              <a:rPr lang="en-US" altLang="en-US" dirty="0"/>
              <a:t> from class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TriangleType</a:t>
            </a:r>
            <a:r>
              <a:rPr lang="en-US" altLang="en-US" dirty="0"/>
              <a:t> on the book website 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sz="2000" dirty="0">
                <a:hlinkClick r:id="rId2"/>
              </a:rPr>
              <a:t>http://www.cs.gmu.edu/~</a:t>
            </a:r>
            <a:r>
              <a:rPr lang="en-US" altLang="en-US" sz="2000" dirty="0" smtClean="0">
                <a:hlinkClick r:id="rId2"/>
              </a:rPr>
              <a:t>offutt/softwaretest/java/Triangle.java</a:t>
            </a:r>
            <a:endParaRPr lang="en-US" altLang="en-US" sz="2000" dirty="0" smtClean="0"/>
          </a:p>
          <a:p>
            <a:pPr lvl="1"/>
            <a:r>
              <a:rPr lang="en-US" altLang="en-US" sz="2000" dirty="0">
                <a:hlinkClick r:id="rId3"/>
              </a:rPr>
              <a:t>http://www.cs.gmu.edu/~</a:t>
            </a:r>
            <a:r>
              <a:rPr lang="en-US" altLang="en-US" sz="2000" dirty="0" smtClean="0">
                <a:hlinkClick r:id="rId3"/>
              </a:rPr>
              <a:t>offutt/softwaretest/java/TriangleType.java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12064" y="2920259"/>
            <a:ext cx="8095488" cy="1538883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public </a:t>
            </a:r>
            <a:r>
              <a:rPr kumimoji="1" lang="en-US" altLang="zh-CN" b="0" dirty="0" err="1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enum</a:t>
            </a: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Triangle { Scalene, Isosceles, Equilateral, Invalid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public static Triangle </a:t>
            </a:r>
            <a:r>
              <a:rPr kumimoji="1" lang="en-US" altLang="zh-CN" b="0" dirty="0" err="1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triang</a:t>
            </a: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(</a:t>
            </a:r>
            <a:r>
              <a:rPr kumimoji="1" lang="en-US" altLang="zh-CN" b="0" dirty="0" err="1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int</a:t>
            </a: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Side, </a:t>
            </a:r>
            <a:r>
              <a:rPr kumimoji="1" lang="en-US" altLang="zh-CN" b="0" dirty="0" err="1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int</a:t>
            </a: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Side2, </a:t>
            </a:r>
            <a:r>
              <a:rPr kumimoji="1" lang="en-US" altLang="zh-CN" b="0" dirty="0" err="1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int</a:t>
            </a: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Side3)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// Side1, Side2, </a:t>
            </a:r>
            <a:r>
              <a:rPr kumimoji="1" lang="en-US" altLang="zh-CN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  <a:cs typeface="Arial" panose="020B0604020202020204" pitchFamily="34" charset="0"/>
              </a:rPr>
              <a:t>and</a:t>
            </a:r>
            <a:r>
              <a:rPr kumimoji="1"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Side3 </a:t>
            </a:r>
            <a:r>
              <a:rPr kumimoji="1" lang="en-US" altLang="zh-CN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  <a:cs typeface="Arial" panose="020B0604020202020204" pitchFamily="34" charset="0"/>
              </a:rPr>
              <a:t>represent the lengths of the sides of a triangle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  <a:cs typeface="Arial" panose="020B0604020202020204" pitchFamily="34" charset="0"/>
              </a:rPr>
              <a:t>// Returns the appropriate </a:t>
            </a:r>
            <a:r>
              <a:rPr kumimoji="1" lang="en-US" altLang="zh-CN" b="0" dirty="0" err="1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enum</a:t>
            </a:r>
            <a:r>
              <a:rPr kumimoji="1" lang="en-US" altLang="zh-CN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  <a:cs typeface="Arial" panose="020B0604020202020204" pitchFamily="34" charset="0"/>
              </a:rPr>
              <a:t> value</a:t>
            </a:r>
            <a:endParaRPr kumimoji="1"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27799" y="4922251"/>
            <a:ext cx="7262812" cy="156966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The IDM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for each parameter is identical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Characteristic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: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Relation of side with </a:t>
            </a:r>
            <a:r>
              <a:rPr kumimoji="1" lang="en-US" altLang="zh-CN" sz="2400" b="0" i="1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zero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Blocks: negative;  positive; 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zero</a:t>
            </a:r>
            <a:endParaRPr kumimoji="1"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914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483E10A-416E-42A5-94CB-2E709200CD5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2. Functionality-Based Approach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09549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Identify characteristics that correspond to the intended </a:t>
            </a:r>
            <a:r>
              <a:rPr lang="en-US" altLang="en-US" dirty="0" smtClean="0">
                <a:solidFill>
                  <a:schemeClr val="tx2"/>
                </a:solidFill>
              </a:rPr>
              <a:t>functionality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Requires more </a:t>
            </a:r>
            <a:r>
              <a:rPr lang="en-US" altLang="en-US" dirty="0" smtClean="0">
                <a:solidFill>
                  <a:schemeClr val="tx2"/>
                </a:solidFill>
              </a:rPr>
              <a:t>design effort</a:t>
            </a:r>
            <a:r>
              <a:rPr lang="en-US" altLang="en-US" dirty="0" smtClean="0"/>
              <a:t> from tester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Can incorporate </a:t>
            </a:r>
            <a:r>
              <a:rPr lang="en-US" altLang="en-US" dirty="0" smtClean="0">
                <a:solidFill>
                  <a:schemeClr val="tx2"/>
                </a:solidFill>
              </a:rPr>
              <a:t>domain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semantic</a:t>
            </a:r>
            <a:r>
              <a:rPr lang="en-US" altLang="en-US" dirty="0" smtClean="0"/>
              <a:t> knowledge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Can use </a:t>
            </a:r>
            <a:r>
              <a:rPr lang="en-US" altLang="en-US" dirty="0" smtClean="0">
                <a:solidFill>
                  <a:schemeClr val="tx2"/>
                </a:solidFill>
              </a:rPr>
              <a:t>relationships</a:t>
            </a:r>
            <a:r>
              <a:rPr lang="en-US" altLang="en-US" dirty="0" smtClean="0"/>
              <a:t> among parameters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Modeling can be based on </a:t>
            </a:r>
            <a:r>
              <a:rPr lang="en-US" altLang="en-US" dirty="0" smtClean="0">
                <a:solidFill>
                  <a:schemeClr val="tx2"/>
                </a:solidFill>
              </a:rPr>
              <a:t>requirements</a:t>
            </a:r>
            <a:r>
              <a:rPr lang="en-US" altLang="en-US" dirty="0" smtClean="0"/>
              <a:t>, not implementation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same parameter may appear in multiple characteristics, so it’s </a:t>
            </a:r>
            <a:r>
              <a:rPr lang="en-US" altLang="en-US" dirty="0" smtClean="0">
                <a:solidFill>
                  <a:schemeClr val="tx2"/>
                </a:solidFill>
              </a:rPr>
              <a:t>harder</a:t>
            </a:r>
            <a:r>
              <a:rPr lang="en-US" altLang="en-US" dirty="0" smtClean="0"/>
              <a:t> to translate values to test cases</a:t>
            </a:r>
          </a:p>
        </p:txBody>
      </p:sp>
      <p:sp>
        <p:nvSpPr>
          <p:cNvPr id="1434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  <a:endParaRPr lang="en-US" altLang="en-US" sz="9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Functionality-Based </a:t>
            </a:r>
            <a:r>
              <a:rPr lang="en-US" alt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Again, consider </a:t>
            </a:r>
            <a:r>
              <a:rPr lang="en-US" altLang="en-US" dirty="0"/>
              <a:t>method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triang</a:t>
            </a:r>
            <a:r>
              <a:rPr lang="en-US" altLang="en-US" i="1" dirty="0"/>
              <a:t>()</a:t>
            </a:r>
            <a:r>
              <a:rPr lang="en-US" altLang="en-US" dirty="0"/>
              <a:t> from class 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TriangleType</a:t>
            </a:r>
            <a:r>
              <a:rPr lang="en-US" altLang="en-US" dirty="0"/>
              <a:t> 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490217" y="2095119"/>
            <a:ext cx="6157087" cy="46166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The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three parameters represent a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triangle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234440" y="3233125"/>
            <a:ext cx="6668897" cy="156966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The IDM can combine all parameters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Characteristic : </a:t>
            </a:r>
            <a:r>
              <a:rPr kumimoji="1"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Type of triangle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Blocks: Scalene; Isosceles; Equilateral; Invalid </a:t>
            </a:r>
          </a:p>
        </p:txBody>
      </p:sp>
    </p:spTree>
    <p:extLst>
      <p:ext uri="{BB962C8B-B14F-4D97-AF65-F5344CB8AC3E}">
        <p14:creationId xmlns:p14="http://schemas.microsoft.com/office/powerpoint/2010/main" val="3464258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FC1FFD-6B50-4A8B-BC5E-A5AFB9E11DB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" y="96838"/>
            <a:ext cx="9112482" cy="1268666"/>
          </a:xfrm>
        </p:spPr>
        <p:txBody>
          <a:bodyPr/>
          <a:lstStyle/>
          <a:p>
            <a:r>
              <a:rPr lang="en-US" altLang="en-US" sz="2800" dirty="0" smtClean="0"/>
              <a:t>Steps 1 &amp; 2</a:t>
            </a:r>
            <a:r>
              <a:rPr lang="en-US" altLang="en-US" sz="3200" dirty="0" smtClean="0"/>
              <a:t>—Identifying Functionalities, Parameters and  Characteristics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1" y="1109472"/>
            <a:ext cx="9112482" cy="5399612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creative engineering</a:t>
            </a:r>
            <a:r>
              <a:rPr lang="en-US" altLang="en-US" dirty="0" smtClean="0"/>
              <a:t> step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More</a:t>
            </a:r>
            <a:r>
              <a:rPr lang="en-US" altLang="en-US" dirty="0" smtClean="0"/>
              <a:t> characteristics means more tests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Interface-based</a:t>
            </a:r>
            <a:r>
              <a:rPr lang="en-US" altLang="en-US" dirty="0" smtClean="0"/>
              <a:t> : Translate parameters to characteristics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Candidates</a:t>
            </a:r>
            <a:r>
              <a:rPr lang="en-US" altLang="en-US" dirty="0" smtClean="0"/>
              <a:t> for characteristics 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Preconditions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postconditions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Relationships</a:t>
            </a:r>
            <a:r>
              <a:rPr lang="en-US" altLang="en-US" dirty="0" smtClean="0"/>
              <a:t> among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Relationship of variables with </a:t>
            </a:r>
            <a:r>
              <a:rPr lang="en-US" altLang="en-US" dirty="0" smtClean="0">
                <a:solidFill>
                  <a:schemeClr val="tx2"/>
                </a:solidFill>
              </a:rPr>
              <a:t>special values</a:t>
            </a:r>
            <a:r>
              <a:rPr lang="en-US" altLang="en-US" dirty="0" smtClean="0"/>
              <a:t> (zero, null, blank, …)</a:t>
            </a:r>
          </a:p>
          <a:p>
            <a:r>
              <a:rPr lang="en-US" altLang="en-US" dirty="0" smtClean="0"/>
              <a:t>Should </a:t>
            </a:r>
            <a:r>
              <a:rPr lang="en-US" altLang="en-US" dirty="0" smtClean="0">
                <a:solidFill>
                  <a:schemeClr val="tx2"/>
                </a:solidFill>
              </a:rPr>
              <a:t>not</a:t>
            </a:r>
            <a:r>
              <a:rPr lang="en-US" altLang="en-US" dirty="0" smtClean="0"/>
              <a:t> use program source—characteristics should be based on the  </a:t>
            </a:r>
            <a:r>
              <a:rPr lang="en-US" altLang="en-US" dirty="0" smtClean="0">
                <a:solidFill>
                  <a:schemeClr val="tx2"/>
                </a:solidFill>
              </a:rPr>
              <a:t>input domain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Program source should be used with </a:t>
            </a:r>
            <a:r>
              <a:rPr lang="en-US" altLang="en-US" dirty="0" smtClean="0">
                <a:solidFill>
                  <a:schemeClr val="tx2"/>
                </a:solidFill>
              </a:rPr>
              <a:t>graph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logic</a:t>
            </a:r>
            <a:r>
              <a:rPr lang="en-US" altLang="en-US" dirty="0" smtClean="0"/>
              <a:t> criteria</a:t>
            </a:r>
          </a:p>
          <a:p>
            <a:r>
              <a:rPr lang="en-US" altLang="en-US" dirty="0" smtClean="0"/>
              <a:t>Better to have </a:t>
            </a:r>
            <a:r>
              <a:rPr lang="en-US" altLang="en-US" dirty="0" smtClean="0">
                <a:solidFill>
                  <a:schemeClr val="tx2"/>
                </a:solidFill>
              </a:rPr>
              <a:t>more characteristics</a:t>
            </a:r>
            <a:r>
              <a:rPr lang="en-US" altLang="en-US" dirty="0" smtClean="0"/>
              <a:t> with </a:t>
            </a:r>
            <a:r>
              <a:rPr lang="en-US" altLang="en-US" dirty="0" smtClean="0">
                <a:solidFill>
                  <a:schemeClr val="tx2"/>
                </a:solidFill>
              </a:rPr>
              <a:t>few blocks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Fewer mistakes and fewer tests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  <a:endParaRPr lang="en-US" altLang="en-US" sz="9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1913C69-AA72-4F6E-B8E6-A0D73107FF6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" y="96838"/>
            <a:ext cx="8973312" cy="915987"/>
          </a:xfrm>
        </p:spPr>
        <p:txBody>
          <a:bodyPr/>
          <a:lstStyle/>
          <a:p>
            <a:r>
              <a:rPr lang="en-US" altLang="en-US" sz="2800" dirty="0" smtClean="0"/>
              <a:t>Steps</a:t>
            </a:r>
            <a:r>
              <a:rPr lang="en-US" altLang="en-US" sz="2400" dirty="0" smtClean="0"/>
              <a:t> 1 &amp; 2—</a:t>
            </a:r>
            <a:r>
              <a:rPr lang="en-US" altLang="en-US" sz="2800" dirty="0" smtClean="0"/>
              <a:t>Interface</a:t>
            </a:r>
            <a:r>
              <a:rPr lang="en-US" altLang="en-US" sz="2400" dirty="0" smtClean="0"/>
              <a:t> &amp; </a:t>
            </a:r>
            <a:r>
              <a:rPr lang="en-US" altLang="en-US" sz="2800" dirty="0" smtClean="0"/>
              <a:t>Functionality-Based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989013" y="849313"/>
            <a:ext cx="7165975" cy="10160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public </a:t>
            </a:r>
            <a:r>
              <a:rPr kumimoji="1" lang="en-US" altLang="zh-CN" dirty="0" err="1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boolean</a:t>
            </a:r>
            <a:r>
              <a:rPr kumimoji="1" lang="en-US" altLang="zh-CN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findElement</a:t>
            </a:r>
            <a:r>
              <a:rPr kumimoji="1" lang="en-US" altLang="zh-CN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(List </a:t>
            </a:r>
            <a:r>
              <a:rPr kumimoji="1" lang="en-US" altLang="zh-CN" b="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list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, Object element)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// Effects: if list or element is null throw </a:t>
            </a:r>
            <a:r>
              <a:rPr kumimoji="1" lang="en-US" altLang="zh-CN" b="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NullPointerException</a:t>
            </a:r>
            <a:endParaRPr kumimoji="1" lang="en-US" altLang="zh-CN" b="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//           else return true if element is in the list, false otherwise</a:t>
            </a:r>
            <a:endParaRPr kumimoji="1" lang="en-US" altLang="zh-CN" dirty="0">
              <a:solidFill>
                <a:schemeClr val="tx1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89013" y="1971675"/>
            <a:ext cx="7165975" cy="1625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zh-CN" b="0" u="sng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Interface-Based Approach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Two </a:t>
            </a:r>
            <a:r>
              <a:rPr kumimoji="1" lang="en-US" altLang="zh-CN" b="0" u="sng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parameters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: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list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element</a:t>
            </a:r>
          </a:p>
          <a:p>
            <a:r>
              <a:rPr kumimoji="1" lang="en-US" altLang="zh-CN" b="0" u="sng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Characteristics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: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list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is null (block1 = true, block2 = false)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list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is empty (block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1 = true, block2 = false)</a:t>
            </a:r>
            <a:endParaRPr kumimoji="1" lang="en-US" altLang="zh-CN" b="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89013" y="3703638"/>
            <a:ext cx="7165975" cy="2862262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zh-CN" b="0" u="sng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Functionality-Based Approach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Two </a:t>
            </a:r>
            <a:r>
              <a:rPr kumimoji="1" lang="en-US" altLang="zh-CN" b="0" u="sng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parameters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: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list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element</a:t>
            </a:r>
          </a:p>
          <a:p>
            <a:r>
              <a:rPr kumimoji="1" lang="en-US" altLang="zh-CN" b="0" u="sng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Characteristics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: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number of occurrences of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element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in list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(0, 1, &gt;1)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element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occurs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first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in list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(true, false)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element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occurs </a:t>
            </a:r>
            <a:r>
              <a:rPr kumimoji="1" lang="en-US" altLang="zh-CN" b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last</a:t>
            </a:r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in list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 (true, false)</a:t>
            </a:r>
          </a:p>
        </p:txBody>
      </p:sp>
      <p:sp>
        <p:nvSpPr>
          <p:cNvPr id="1639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  <a:endParaRPr lang="en-US" altLang="en-US" sz="9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 autoUpdateAnimBg="0"/>
      <p:bldP spid="2" grpId="0" animBg="1" autoUpdateAnimBg="0"/>
      <p:bldP spid="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A0316E1-4C76-4CF4-AF85-5D2AA6AAF63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Step 3 : </a:t>
            </a:r>
            <a:r>
              <a:rPr lang="en-US" altLang="en-US" dirty="0" smtClean="0"/>
              <a:t>Modeling the Input Domain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1" y="792481"/>
            <a:ext cx="9112482" cy="57166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Partitioning characteristics into blocks and values is a very </a:t>
            </a:r>
            <a:r>
              <a:rPr lang="en-US" altLang="en-US" dirty="0" smtClean="0">
                <a:solidFill>
                  <a:schemeClr val="tx2"/>
                </a:solidFill>
              </a:rPr>
              <a:t>creative engineering</a:t>
            </a:r>
            <a:r>
              <a:rPr lang="en-US" altLang="en-US" dirty="0" smtClean="0"/>
              <a:t> step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More blocks</a:t>
            </a:r>
            <a:r>
              <a:rPr lang="en-US" altLang="en-US" dirty="0" smtClean="0"/>
              <a:t> means more tests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Partitioning often flows directly from the definition of </a:t>
            </a:r>
            <a:r>
              <a:rPr lang="en-US" altLang="en-US" dirty="0" smtClean="0">
                <a:solidFill>
                  <a:schemeClr val="tx2"/>
                </a:solidFill>
              </a:rPr>
              <a:t>characteristics</a:t>
            </a:r>
            <a:r>
              <a:rPr lang="en-US" altLang="en-US" dirty="0" smtClean="0"/>
              <a:t> and both steps are done together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Should </a:t>
            </a:r>
            <a:r>
              <a:rPr lang="en-US" altLang="en-US" dirty="0" smtClean="0">
                <a:solidFill>
                  <a:schemeClr val="tx2"/>
                </a:solidFill>
              </a:rPr>
              <a:t>evaluate</a:t>
            </a:r>
            <a:r>
              <a:rPr lang="en-US" altLang="en-US" dirty="0" smtClean="0"/>
              <a:t> them separately – sometimes fewer characteristics can be used with more blocks and vice versa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Strategies</a:t>
            </a:r>
            <a:r>
              <a:rPr lang="en-US" altLang="en-US" dirty="0" smtClean="0"/>
              <a:t> for identifying values 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Include </a:t>
            </a:r>
            <a:r>
              <a:rPr lang="en-US" altLang="en-US" dirty="0" smtClean="0">
                <a:solidFill>
                  <a:schemeClr val="tx2"/>
                </a:solidFill>
              </a:rPr>
              <a:t>valid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invalid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special</a:t>
            </a:r>
            <a:r>
              <a:rPr lang="en-US" altLang="en-US" dirty="0" smtClean="0"/>
              <a:t> values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Sub-partition</a:t>
            </a:r>
            <a:r>
              <a:rPr lang="en-US" altLang="en-US" dirty="0" smtClean="0"/>
              <a:t> some blocks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Explore </a:t>
            </a:r>
            <a:r>
              <a:rPr lang="en-US" altLang="en-US" dirty="0" smtClean="0">
                <a:solidFill>
                  <a:schemeClr val="tx2"/>
                </a:solidFill>
              </a:rPr>
              <a:t>boundaries</a:t>
            </a:r>
            <a:r>
              <a:rPr lang="en-US" altLang="en-US" dirty="0" smtClean="0"/>
              <a:t> of domains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Include values that represent “</a:t>
            </a:r>
            <a:r>
              <a:rPr lang="en-US" altLang="en-US" dirty="0" smtClean="0">
                <a:solidFill>
                  <a:schemeClr val="tx2"/>
                </a:solidFill>
              </a:rPr>
              <a:t>normal use</a:t>
            </a:r>
            <a:r>
              <a:rPr lang="en-US" altLang="en-US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Try to </a:t>
            </a:r>
            <a:r>
              <a:rPr lang="en-US" altLang="en-US" dirty="0" smtClean="0">
                <a:solidFill>
                  <a:schemeClr val="tx2"/>
                </a:solidFill>
              </a:rPr>
              <a:t>balance</a:t>
            </a:r>
            <a:r>
              <a:rPr lang="en-US" altLang="en-US" dirty="0" smtClean="0"/>
              <a:t> the number of blocks in each characteristic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Check for </a:t>
            </a:r>
            <a:r>
              <a:rPr lang="en-US" altLang="en-US" dirty="0" smtClean="0">
                <a:solidFill>
                  <a:schemeClr val="tx2"/>
                </a:solidFill>
              </a:rPr>
              <a:t>completeness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disjointness</a:t>
            </a:r>
            <a:endParaRPr lang="en-US" altLang="en-US" dirty="0" smtClean="0"/>
          </a:p>
        </p:txBody>
      </p:sp>
      <p:sp>
        <p:nvSpPr>
          <p:cNvPr id="1741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 smtClean="0"/>
              <a:t>triang</a:t>
            </a:r>
            <a:r>
              <a:rPr lang="en-US" altLang="en-US" sz="3200" dirty="0" smtClean="0"/>
              <a:t>(): </a:t>
            </a:r>
            <a:r>
              <a:rPr lang="en-US" altLang="en-US" dirty="0" smtClean="0"/>
              <a:t>Relation of Side with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" y="878306"/>
            <a:ext cx="9112482" cy="712942"/>
          </a:xfrm>
        </p:spPr>
        <p:txBody>
          <a:bodyPr/>
          <a:lstStyle/>
          <a:p>
            <a:r>
              <a:rPr lang="en-US" altLang="en-US" dirty="0" smtClean="0"/>
              <a:t>3 inputs, each has the same partitioning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/>
          </p:nvPr>
        </p:nvGraphicFramePr>
        <p:xfrm>
          <a:off x="650875" y="1924877"/>
          <a:ext cx="7924800" cy="209391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“Relation of Side 1 to 0”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“Relation of Side 2 to 0”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“Relation of Side 3 to 0”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1518" y="4456658"/>
            <a:ext cx="9112482" cy="184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Maximum </a:t>
            </a:r>
            <a:r>
              <a:rPr lang="en-US" altLang="en-US" kern="0" dirty="0"/>
              <a:t>of 3*3*3 = </a:t>
            </a:r>
            <a:r>
              <a:rPr lang="en-US" altLang="en-US" kern="0" dirty="0">
                <a:solidFill>
                  <a:schemeClr val="tx2"/>
                </a:solidFill>
              </a:rPr>
              <a:t>27</a:t>
            </a:r>
            <a:r>
              <a:rPr lang="en-US" altLang="en-US" kern="0" dirty="0"/>
              <a:t> tests</a:t>
            </a:r>
          </a:p>
          <a:p>
            <a:r>
              <a:rPr lang="en-US" altLang="en-US" kern="0" dirty="0"/>
              <a:t>Some triangles are </a:t>
            </a:r>
            <a:r>
              <a:rPr lang="en-US" altLang="en-US" kern="0" dirty="0">
                <a:solidFill>
                  <a:schemeClr val="tx2"/>
                </a:solidFill>
              </a:rPr>
              <a:t>valid</a:t>
            </a:r>
            <a:r>
              <a:rPr lang="en-US" altLang="en-US" kern="0" dirty="0"/>
              <a:t>, some are </a:t>
            </a:r>
            <a:r>
              <a:rPr lang="en-US" altLang="en-US" kern="0" dirty="0">
                <a:solidFill>
                  <a:schemeClr val="tx2"/>
                </a:solidFill>
              </a:rPr>
              <a:t>invalid</a:t>
            </a:r>
          </a:p>
          <a:p>
            <a:r>
              <a:rPr lang="en-US" altLang="en-US" kern="0" dirty="0">
                <a:solidFill>
                  <a:schemeClr val="tx2"/>
                </a:solidFill>
              </a:rPr>
              <a:t>Refining</a:t>
            </a:r>
            <a:r>
              <a:rPr lang="en-US" altLang="en-US" kern="0" dirty="0"/>
              <a:t> the characterization can lead to more </a:t>
            </a:r>
            <a:r>
              <a:rPr lang="en-US" altLang="en-US" kern="0" dirty="0" smtClean="0"/>
              <a:t>tests …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22633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6 : Input Space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39833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4450" y="3357563"/>
            <a:ext cx="9099550" cy="33274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2688850" y="2038350"/>
            <a:ext cx="6455150" cy="132556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902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6C4DDC0-B0BF-42A2-84FE-DDE29FA3921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Refining </a:t>
            </a:r>
            <a:r>
              <a:rPr lang="en-US" altLang="en-US" dirty="0" err="1" smtClean="0"/>
              <a:t>triang</a:t>
            </a:r>
            <a:r>
              <a:rPr lang="en-US" altLang="en-US" dirty="0" smtClean="0"/>
              <a:t>()’s IDM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952500" y="831850"/>
            <a:ext cx="7239000" cy="46166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Second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 Characterization of </a:t>
            </a:r>
            <a:r>
              <a:rPr kumimoji="1" lang="en-US" altLang="zh-CN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triang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()’s inputs</a:t>
            </a:r>
            <a:endParaRPr kumimoji="1"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aphicFrame>
        <p:nvGraphicFramePr>
          <p:cNvPr id="267308" name="Group 44"/>
          <p:cNvGraphicFramePr>
            <a:graphicFrameLocks noGrp="1"/>
          </p:cNvGraphicFramePr>
          <p:nvPr>
            <p:extLst/>
          </p:nvPr>
        </p:nvGraphicFramePr>
        <p:xfrm>
          <a:off x="381000" y="1279525"/>
          <a:ext cx="8458200" cy="21844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“Refinement of 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greater than 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“Refinement of 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greater than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“Refinement of 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greater than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73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38113" y="3573463"/>
            <a:ext cx="8867775" cy="1120775"/>
          </a:xfrm>
          <a:noFill/>
        </p:spPr>
        <p:txBody>
          <a:bodyPr/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aximum of 4*4*4 = </a:t>
            </a:r>
            <a:r>
              <a:rPr lang="en-US" altLang="en-US" dirty="0" smtClean="0">
                <a:solidFill>
                  <a:schemeClr val="tx2"/>
                </a:solidFill>
              </a:rPr>
              <a:t>64</a:t>
            </a:r>
            <a:r>
              <a:rPr lang="en-US" altLang="en-US" dirty="0" smtClean="0"/>
              <a:t> tests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Complete</a:t>
            </a:r>
            <a:r>
              <a:rPr lang="en-US" altLang="en-US" dirty="0" smtClean="0"/>
              <a:t> only because the inputs are integers (0 . . 1)</a:t>
            </a:r>
          </a:p>
        </p:txBody>
      </p:sp>
      <p:sp>
        <p:nvSpPr>
          <p:cNvPr id="267310" name="Text Box 46"/>
          <p:cNvSpPr txBox="1">
            <a:spLocks noChangeArrowheads="1"/>
          </p:cNvSpPr>
          <p:nvPr/>
        </p:nvSpPr>
        <p:spPr bwMode="auto">
          <a:xfrm>
            <a:off x="952500" y="4562475"/>
            <a:ext cx="7239000" cy="457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Values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for partition q</a:t>
            </a:r>
            <a:r>
              <a:rPr kumimoji="1" lang="en-US" altLang="zh-CN" sz="2400" b="0" baseline="-250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</a:t>
            </a:r>
            <a:endParaRPr kumimoji="1"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aphicFrame>
        <p:nvGraphicFramePr>
          <p:cNvPr id="267338" name="Group 74"/>
          <p:cNvGraphicFramePr>
            <a:graphicFrameLocks noGrp="1"/>
          </p:cNvGraphicFramePr>
          <p:nvPr>
            <p:extLst/>
          </p:nvPr>
        </p:nvGraphicFramePr>
        <p:xfrm>
          <a:off x="533400" y="5011738"/>
          <a:ext cx="8229600" cy="1143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Side1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491" name="Oval 59"/>
          <p:cNvSpPr>
            <a:spLocks noChangeArrowheads="1"/>
          </p:cNvSpPr>
          <p:nvPr/>
        </p:nvSpPr>
        <p:spPr bwMode="auto">
          <a:xfrm>
            <a:off x="2743200" y="1244600"/>
            <a:ext cx="3757613" cy="2403475"/>
          </a:xfrm>
          <a:prstGeom prst="ellipse">
            <a:avLst/>
          </a:prstGeom>
          <a:gradFill rotWithShape="1">
            <a:gsLst>
              <a:gs pos="0">
                <a:srgbClr val="CCFF99">
                  <a:alpha val="50000"/>
                </a:srgbClr>
              </a:gs>
              <a:gs pos="100000">
                <a:srgbClr val="5E7647">
                  <a:alpha val="48000"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3284538" y="5600700"/>
            <a:ext cx="373062" cy="396875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7761288" y="5600700"/>
            <a:ext cx="546100" cy="396875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19517" name="Text Box 62"/>
          <p:cNvSpPr txBox="1">
            <a:spLocks noChangeArrowheads="1"/>
          </p:cNvSpPr>
          <p:nvPr/>
        </p:nvSpPr>
        <p:spPr bwMode="auto">
          <a:xfrm>
            <a:off x="4876800" y="6461125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4010025" y="6229350"/>
            <a:ext cx="2994025" cy="366713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>
                <a:solidFill>
                  <a:schemeClr val="hlink"/>
                </a:solidFill>
                <a:latin typeface="Gill Sans MT" panose="020B0502020104020203" pitchFamily="34" charset="0"/>
              </a:rPr>
              <a:t>Test boundary conditions</a:t>
            </a:r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 flipH="1" flipV="1">
            <a:off x="3636963" y="5949950"/>
            <a:ext cx="415925" cy="3333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 flipV="1">
            <a:off x="6940550" y="5970588"/>
            <a:ext cx="866775" cy="319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  <p:extLst>
      <p:ext uri="{BB962C8B-B14F-4D97-AF65-F5344CB8AC3E}">
        <p14:creationId xmlns:p14="http://schemas.microsoft.com/office/powerpoint/2010/main" val="685980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7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7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09" grpId="0" build="p"/>
      <p:bldP spid="267310" grpId="0" animBg="1"/>
      <p:bldP spid="18491" grpId="0" animBg="1"/>
      <p:bldP spid="18492" grpId="0" animBg="1"/>
      <p:bldP spid="18493" grpId="0" animBg="1"/>
      <p:bldP spid="18495" grpId="0" animBg="1"/>
      <p:bldP spid="18496" grpId="0" animBg="1"/>
      <p:bldP spid="184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C6EC49-3780-4C0B-9BE3-B8555598D6C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8" y="96838"/>
            <a:ext cx="9002713" cy="915987"/>
          </a:xfrm>
        </p:spPr>
        <p:txBody>
          <a:bodyPr/>
          <a:lstStyle/>
          <a:p>
            <a:r>
              <a:rPr lang="en-US" altLang="en-US" dirty="0" smtClean="0"/>
              <a:t>Functionality-Based </a:t>
            </a:r>
            <a:r>
              <a:rPr lang="en-US" altLang="en-US" i="1" dirty="0" smtClean="0"/>
              <a:t>IDM—</a:t>
            </a:r>
            <a:r>
              <a:rPr lang="en-US" altLang="en-US" i="1" dirty="0" err="1" smtClean="0"/>
              <a:t>triang</a:t>
            </a:r>
            <a:r>
              <a:rPr lang="en-US" altLang="en-US" dirty="0" smtClean="0"/>
              <a:t>()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06116"/>
            <a:ext cx="8861425" cy="1363997"/>
          </a:xfrm>
        </p:spPr>
        <p:txBody>
          <a:bodyPr/>
          <a:lstStyle/>
          <a:p>
            <a:r>
              <a:rPr lang="en-US" altLang="en-US" sz="2400" dirty="0" smtClean="0"/>
              <a:t>First two characterizations are based on </a:t>
            </a:r>
            <a:r>
              <a:rPr lang="en-US" altLang="en-US" sz="2400" dirty="0" smtClean="0">
                <a:solidFill>
                  <a:schemeClr val="tx2"/>
                </a:solidFill>
              </a:rPr>
              <a:t>syntax</a:t>
            </a:r>
            <a:r>
              <a:rPr lang="en-US" altLang="en-US" sz="2400" dirty="0" smtClean="0"/>
              <a:t>–parameters and their type</a:t>
            </a:r>
          </a:p>
          <a:p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chemeClr val="tx2"/>
                </a:solidFill>
              </a:rPr>
              <a:t>semantic</a:t>
            </a:r>
            <a:r>
              <a:rPr lang="en-US" altLang="en-US" sz="2400" dirty="0" smtClean="0"/>
              <a:t> level characterization could use the fact that the three integers represent a triangle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284288" y="2366971"/>
            <a:ext cx="6553200" cy="46166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Geometric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 Characterization of </a:t>
            </a:r>
            <a:r>
              <a:rPr kumimoji="1" lang="en-US" altLang="zh-CN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triang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()’s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Inputs</a:t>
            </a:r>
          </a:p>
        </p:txBody>
      </p:sp>
      <p:graphicFrame>
        <p:nvGraphicFramePr>
          <p:cNvPr id="270439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2467"/>
              </p:ext>
            </p:extLst>
          </p:nvPr>
        </p:nvGraphicFramePr>
        <p:xfrm>
          <a:off x="377825" y="2826498"/>
          <a:ext cx="8229600" cy="814820"/>
        </p:xfrm>
        <a:graphic>
          <a:graphicData uri="http://schemas.openxmlformats.org/drawingml/2006/table">
            <a:tbl>
              <a:tblPr/>
              <a:tblGrid>
                <a:gridCol w="3554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“Geometric  Classification”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scalene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isosceles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equilateral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invalid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0447" name="Group 1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2211306"/>
              </p:ext>
            </p:extLst>
          </p:nvPr>
        </p:nvGraphicFramePr>
        <p:xfrm>
          <a:off x="420688" y="5322888"/>
          <a:ext cx="8496300" cy="1092200"/>
        </p:xfrm>
        <a:graphic>
          <a:graphicData uri="http://schemas.openxmlformats.org/drawingml/2006/table">
            <a:tbl>
              <a:tblPr/>
              <a:tblGrid>
                <a:gridCol w="3557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“Geometric  Classification”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scalene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isosceles, not equilateral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equilateral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invalid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0448" name="Rectangle 112"/>
          <p:cNvSpPr>
            <a:spLocks noChangeArrowheads="1"/>
          </p:cNvSpPr>
          <p:nvPr/>
        </p:nvSpPr>
        <p:spPr bwMode="auto">
          <a:xfrm>
            <a:off x="141288" y="3797968"/>
            <a:ext cx="886142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Oops … something’s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fishy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… equilateral is also isosceles !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We need to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refine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the example to make characteristics valid</a:t>
            </a:r>
          </a:p>
        </p:txBody>
      </p:sp>
      <p:sp>
        <p:nvSpPr>
          <p:cNvPr id="270449" name="Text Box 113"/>
          <p:cNvSpPr txBox="1">
            <a:spLocks noChangeArrowheads="1"/>
          </p:cNvSpPr>
          <p:nvPr/>
        </p:nvSpPr>
        <p:spPr bwMode="auto">
          <a:xfrm>
            <a:off x="838200" y="4867778"/>
            <a:ext cx="7467600" cy="46166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Correct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 Geometric Characterization of </a:t>
            </a:r>
            <a:r>
              <a:rPr kumimoji="1" lang="en-US" altLang="zh-CN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triang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()’s 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Inputs</a:t>
            </a:r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619625" y="5637213"/>
            <a:ext cx="1976438" cy="885825"/>
          </a:xfrm>
          <a:prstGeom prst="ellipse">
            <a:avLst/>
          </a:prstGeom>
          <a:gradFill rotWithShape="1">
            <a:gsLst>
              <a:gs pos="0">
                <a:srgbClr val="CCFF99">
                  <a:alpha val="50000"/>
                </a:srgbClr>
              </a:gs>
              <a:gs pos="100000">
                <a:srgbClr val="5E7647">
                  <a:alpha val="48000"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8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0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0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nimBg="1"/>
      <p:bldP spid="270448" grpId="0" build="p"/>
      <p:bldP spid="270449" grpId="0" animBg="1"/>
      <p:bldP spid="195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E8BB24-BE95-46ED-984B-EC66E78DA9D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Functionality-Based IDM</a:t>
            </a:r>
            <a:r>
              <a:rPr lang="en-US" altLang="en-US" i="1" dirty="0" smtClean="0"/>
              <a:t>—</a:t>
            </a:r>
            <a:r>
              <a:rPr lang="en-US" altLang="en-US" i="1" dirty="0" err="1" smtClean="0"/>
              <a:t>triang</a:t>
            </a:r>
            <a:r>
              <a:rPr lang="en-US" altLang="en-US" dirty="0" smtClean="0"/>
              <a:t>()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89693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Values</a:t>
            </a:r>
            <a:r>
              <a:rPr lang="en-US" altLang="en-US" dirty="0" smtClean="0"/>
              <a:t> for this partitioning can be chosen as</a:t>
            </a:r>
          </a:p>
        </p:txBody>
      </p:sp>
      <p:sp>
        <p:nvSpPr>
          <p:cNvPr id="267310" name="Text Box 46"/>
          <p:cNvSpPr txBox="1">
            <a:spLocks noChangeArrowheads="1"/>
          </p:cNvSpPr>
          <p:nvPr/>
        </p:nvSpPr>
        <p:spPr bwMode="auto">
          <a:xfrm>
            <a:off x="971550" y="2016125"/>
            <a:ext cx="7239000" cy="52322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Possible values for geometric partition q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</a:t>
            </a:r>
            <a:endParaRPr kumimoji="1" lang="en-US" altLang="zh-CN" sz="2800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aphicFrame>
        <p:nvGraphicFramePr>
          <p:cNvPr id="26733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4459"/>
              </p:ext>
            </p:extLst>
          </p:nvPr>
        </p:nvGraphicFramePr>
        <p:xfrm>
          <a:off x="552450" y="2465388"/>
          <a:ext cx="8229600" cy="1143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Triangle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(4, 5, 6)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(3, 3, 4)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(3, 3, 3)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(3, 4, 8)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53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30C00A6-DE77-4794-8DAC-0CEE29B98B07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Functionality-Based IDM—</a:t>
            </a:r>
            <a:r>
              <a:rPr lang="en-US" altLang="en-US" i="1" dirty="0" err="1" smtClean="0"/>
              <a:t>triang</a:t>
            </a:r>
            <a:r>
              <a:rPr lang="en-US" altLang="en-US" dirty="0" smtClean="0"/>
              <a:t>()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113" y="1085850"/>
            <a:ext cx="8861425" cy="842963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different approach</a:t>
            </a:r>
            <a:r>
              <a:rPr lang="en-US" altLang="en-US" dirty="0" smtClean="0"/>
              <a:t> would be to break the geometric characterization into four separate characteristics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284288" y="1957388"/>
            <a:ext cx="6553200" cy="4572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Four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 Characteristics for </a:t>
            </a:r>
            <a:r>
              <a:rPr kumimoji="1" lang="en-US" altLang="zh-CN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triang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()</a:t>
            </a:r>
            <a:endParaRPr kumimoji="1" lang="en-US" altLang="zh-CN" sz="2400" b="0" i="1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aphicFrame>
        <p:nvGraphicFramePr>
          <p:cNvPr id="7792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96661"/>
              </p:ext>
            </p:extLst>
          </p:nvPr>
        </p:nvGraphicFramePr>
        <p:xfrm>
          <a:off x="2465388" y="2411413"/>
          <a:ext cx="4176712" cy="2730500"/>
        </p:xfrm>
        <a:graphic>
          <a:graphicData uri="http://schemas.openxmlformats.org/drawingml/2006/table">
            <a:tbl>
              <a:tblPr/>
              <a:tblGrid>
                <a:gridCol w="2030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“Scalene”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“Isosceles”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True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False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“Equilateral”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True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“Valid”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True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7926" name="Rectangle 3"/>
          <p:cNvSpPr>
            <a:spLocks noChangeArrowheads="1"/>
          </p:cNvSpPr>
          <p:nvPr/>
        </p:nvSpPr>
        <p:spPr bwMode="auto">
          <a:xfrm>
            <a:off x="138113" y="5299075"/>
            <a:ext cx="88614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Use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constraints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to ensure that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Equilateral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implies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Isosceles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Valid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implies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Scalene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Isosceles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Equilateral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False</a:t>
            </a:r>
          </a:p>
        </p:txBody>
      </p:sp>
      <p:sp>
        <p:nvSpPr>
          <p:cNvPr id="22561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nimBg="1"/>
      <p:bldP spid="779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9DFC9B-7BE3-4A3C-AA9B-0B412B8277C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More than One IDM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Some programs may have dozens or even hundreds of parameters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Create </a:t>
            </a:r>
            <a:r>
              <a:rPr lang="en-US" altLang="en-US" dirty="0" smtClean="0">
                <a:solidFill>
                  <a:schemeClr val="tx2"/>
                </a:solidFill>
              </a:rPr>
              <a:t>several</a:t>
            </a:r>
            <a:r>
              <a:rPr lang="en-US" altLang="en-US" dirty="0" smtClean="0"/>
              <a:t> small IDMs</a:t>
            </a:r>
          </a:p>
          <a:p>
            <a:pPr lvl="1"/>
            <a:r>
              <a:rPr lang="en-US" altLang="en-US" dirty="0" smtClean="0"/>
              <a:t>A divide-and-conquer approach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Different parts of the software can be tested with different amounts of </a:t>
            </a:r>
            <a:r>
              <a:rPr lang="en-US" altLang="en-US" dirty="0" smtClean="0">
                <a:solidFill>
                  <a:schemeClr val="tx2"/>
                </a:solidFill>
              </a:rPr>
              <a:t>rigor</a:t>
            </a:r>
          </a:p>
          <a:p>
            <a:pPr lvl="1"/>
            <a:r>
              <a:rPr lang="en-US" altLang="en-US" dirty="0" smtClean="0"/>
              <a:t>For example, some IDMs may include a lot of invalid values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It is okay if the different IDMs </a:t>
            </a:r>
            <a:r>
              <a:rPr lang="en-US" altLang="en-US" dirty="0" smtClean="0">
                <a:solidFill>
                  <a:schemeClr val="tx2"/>
                </a:solidFill>
              </a:rPr>
              <a:t>overlap</a:t>
            </a:r>
          </a:p>
          <a:p>
            <a:pPr lvl="1"/>
            <a:r>
              <a:rPr lang="en-US" altLang="en-US" dirty="0" smtClean="0"/>
              <a:t>The same variable may appear in more than one IDM</a:t>
            </a:r>
          </a:p>
        </p:txBody>
      </p:sp>
      <p:sp>
        <p:nvSpPr>
          <p:cNvPr id="2355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9FA8DB-758B-49E2-B177-955DE2951CB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" y="96838"/>
            <a:ext cx="9112482" cy="1310857"/>
          </a:xfrm>
        </p:spPr>
        <p:txBody>
          <a:bodyPr/>
          <a:lstStyle/>
          <a:p>
            <a:r>
              <a:rPr lang="en-US" altLang="en-US" dirty="0" smtClean="0"/>
              <a:t>Step 4 – Choosing Combinations of Values</a:t>
            </a:r>
            <a:r>
              <a:rPr lang="en-US" altLang="en-US" sz="3200" dirty="0" smtClean="0"/>
              <a:t>  (6.2)</a:t>
            </a:r>
            <a:endParaRPr lang="en-US" alt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06170"/>
            <a:ext cx="8867775" cy="1897982"/>
          </a:xfrm>
        </p:spPr>
        <p:txBody>
          <a:bodyPr/>
          <a:lstStyle/>
          <a:p>
            <a:r>
              <a:rPr lang="en-US" altLang="en-US" dirty="0" smtClean="0"/>
              <a:t>Once characteristics and partitions are defined, the next step is to </a:t>
            </a:r>
            <a:r>
              <a:rPr lang="en-US" altLang="en-US" dirty="0" smtClean="0">
                <a:solidFill>
                  <a:schemeClr val="tx2"/>
                </a:solidFill>
              </a:rPr>
              <a:t>choose test values</a:t>
            </a:r>
          </a:p>
          <a:p>
            <a:r>
              <a:rPr lang="en-US" altLang="en-US" dirty="0" smtClean="0"/>
              <a:t>We use </a:t>
            </a:r>
            <a:r>
              <a:rPr lang="en-US" altLang="en-US" dirty="0" smtClean="0">
                <a:solidFill>
                  <a:schemeClr val="tx2"/>
                </a:solidFill>
              </a:rPr>
              <a:t>criteria</a:t>
            </a:r>
            <a:r>
              <a:rPr lang="en-US" altLang="en-US" dirty="0" smtClean="0"/>
              <a:t> – to choose </a:t>
            </a:r>
            <a:r>
              <a:rPr lang="en-US" altLang="en-US" dirty="0" smtClean="0">
                <a:solidFill>
                  <a:schemeClr val="tx2"/>
                </a:solidFill>
              </a:rPr>
              <a:t>effective</a:t>
            </a:r>
            <a:r>
              <a:rPr lang="en-US" altLang="en-US" dirty="0" smtClean="0"/>
              <a:t> subsets</a:t>
            </a:r>
          </a:p>
          <a:p>
            <a:r>
              <a:rPr lang="en-US" altLang="en-US" dirty="0" smtClean="0"/>
              <a:t>The most obvious criterion is to choose all combinations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15913" y="3224472"/>
            <a:ext cx="8445500" cy="83026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Combinations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ACoC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: All combinations of blocks from all characteristics must be used.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38113" y="4217988"/>
            <a:ext cx="8867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 tests is the product of the number of blocks in each characteristic :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757518" y="4520446"/>
            <a:ext cx="1465262" cy="709613"/>
            <a:chOff x="1806" y="3529"/>
            <a:chExt cx="923" cy="447"/>
          </a:xfrm>
        </p:grpSpPr>
        <p:sp>
          <p:nvSpPr>
            <p:cNvPr id="24587" name="Text Box 6"/>
            <p:cNvSpPr txBox="1">
              <a:spLocks noChangeArrowheads="1"/>
            </p:cNvSpPr>
            <p:nvPr/>
          </p:nvSpPr>
          <p:spPr bwMode="auto">
            <a:xfrm>
              <a:off x="1806" y="3550"/>
              <a:ext cx="3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600" dirty="0">
                  <a:solidFill>
                    <a:schemeClr val="tx2"/>
                  </a:solidFill>
                  <a:sym typeface="Symbol" pitchFamily="18" charset="2"/>
                </a:rPr>
                <a:t></a:t>
              </a:r>
              <a:endParaRPr lang="en-US" altLang="en-US" sz="2400" baseline="-25000" dirty="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2061" y="3529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Q</a:t>
              </a:r>
            </a:p>
          </p:txBody>
        </p:sp>
        <p:sp>
          <p:nvSpPr>
            <p:cNvPr id="24589" name="Text Box 9"/>
            <p:cNvSpPr txBox="1">
              <a:spLocks noChangeArrowheads="1"/>
            </p:cNvSpPr>
            <p:nvPr/>
          </p:nvSpPr>
          <p:spPr bwMode="auto">
            <a:xfrm>
              <a:off x="2055" y="3726"/>
              <a:ext cx="3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i=1</a:t>
              </a:r>
            </a:p>
          </p:txBody>
        </p:sp>
        <p:sp>
          <p:nvSpPr>
            <p:cNvPr id="24590" name="Text Box 10"/>
            <p:cNvSpPr txBox="1">
              <a:spLocks noChangeArrowheads="1"/>
            </p:cNvSpPr>
            <p:nvPr/>
          </p:nvSpPr>
          <p:spPr bwMode="auto">
            <a:xfrm>
              <a:off x="2267" y="3608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(B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)</a:t>
              </a:r>
            </a:p>
          </p:txBody>
        </p: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38113" y="5170903"/>
            <a:ext cx="8867775" cy="138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second characterization </a:t>
            </a:r>
            <a:r>
              <a:rPr lang="en-US" alt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of </a:t>
            </a:r>
            <a:r>
              <a:rPr lang="en-US" altLang="en-US" sz="2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triang</a:t>
            </a:r>
            <a:r>
              <a:rPr lang="en-US" alt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() results 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in 4*4*4 =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64 </a:t>
            </a:r>
            <a:r>
              <a:rPr lang="en-US" altLang="en-US" sz="2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tests</a:t>
            </a:r>
            <a:endParaRPr lang="en-US" altLang="en-US" sz="2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Too 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many ?</a:t>
            </a:r>
          </a:p>
        </p:txBody>
      </p:sp>
      <p:sp>
        <p:nvSpPr>
          <p:cNvPr id="24586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 autoUpdateAnimBg="0"/>
      <p:bldP spid="27238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Criteria</a:t>
            </a:r>
            <a:r>
              <a:rPr lang="en-US" altLang="en-US" dirty="0"/>
              <a:t> – </a:t>
            </a:r>
            <a:r>
              <a:rPr lang="en-US" dirty="0" smtClean="0"/>
              <a:t>All Combinations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00CF4-DC6B-40C5-8C9F-9806B31E79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22268"/>
              </p:ext>
            </p:extLst>
          </p:nvPr>
        </p:nvGraphicFramePr>
        <p:xfrm>
          <a:off x="259620" y="1643669"/>
          <a:ext cx="8458200" cy="21844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“Refinement of 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greater than 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less than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“Refinement of 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greater than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less than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= “Refinement of 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”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greater than 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equal to 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less than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351" y="878305"/>
            <a:ext cx="9112482" cy="1055691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Consider the “second characterization” of </a:t>
            </a:r>
            <a:r>
              <a:rPr lang="en-US" kern="0" dirty="0" err="1" smtClean="0"/>
              <a:t>Triang</a:t>
            </a:r>
            <a:r>
              <a:rPr lang="en-US" kern="0" dirty="0" smtClean="0"/>
              <a:t> as given before:</a:t>
            </a:r>
            <a:endParaRPr lang="en-US" kern="0" dirty="0"/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12977"/>
              </p:ext>
            </p:extLst>
          </p:nvPr>
        </p:nvGraphicFramePr>
        <p:xfrm>
          <a:off x="1925899" y="4603993"/>
          <a:ext cx="5259823" cy="1761702"/>
        </p:xfrm>
        <a:graphic>
          <a:graphicData uri="http://schemas.openxmlformats.org/drawingml/2006/table">
            <a:tbl>
              <a:tblPr/>
              <a:tblGrid>
                <a:gridCol w="1982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6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3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8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003" y="3911457"/>
            <a:ext cx="9112482" cy="692911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For convenience, we relabel the blocks: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7407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Criteria – </a:t>
            </a:r>
            <a:r>
              <a:rPr lang="en-US" dirty="0" err="1" smtClean="0"/>
              <a:t>ACoC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00CF4-DC6B-40C5-8C9F-9806B31E798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52" y="848456"/>
            <a:ext cx="120738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B1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B1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B1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B1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B2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B2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B2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B2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B3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B3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B3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B3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B4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B4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B4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A1 B4 C4</a:t>
            </a:r>
            <a:endParaRPr 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734" y="848456"/>
            <a:ext cx="120738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B1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B1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B1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B1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B2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B2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B2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B2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B3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B3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B3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B3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B4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B4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B4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A2 B4 C4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2516" y="848456"/>
            <a:ext cx="120738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B1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B1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B1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B1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B2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B2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B2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B2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B3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B3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B3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B3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B4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B4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B4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A3 B4 C4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8950" y="848456"/>
            <a:ext cx="120738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B1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B1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B1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B1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B2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B2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B2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B2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B3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B3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B3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B3 C4</a:t>
            </a:r>
          </a:p>
          <a:p>
            <a:endParaRPr lang="pt-BR" sz="16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B4 C1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B4 C2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B4 C3</a:t>
            </a:r>
          </a:p>
          <a:p>
            <a:r>
              <a:rPr lang="pt-BR" b="0" dirty="0">
                <a:solidFill>
                  <a:schemeClr val="tx1"/>
                </a:solidFill>
                <a:latin typeface="Gill Sans MT" panose="020B0502020104020203" pitchFamily="34" charset="0"/>
              </a:rPr>
              <a:t>A4 B4 C4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2248" y="1448474"/>
            <a:ext cx="2646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ACoC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yields 4*4*4 = </a:t>
            </a:r>
            <a:r>
              <a:rPr lang="en-US" sz="2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64 tests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for </a:t>
            </a:r>
            <a:r>
              <a:rPr lang="en-US" sz="2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Triang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!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3727" y="2993869"/>
            <a:ext cx="2646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This is almost certainly more than we need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3726" y="4594743"/>
            <a:ext cx="2646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Only </a:t>
            </a:r>
            <a:r>
              <a:rPr lang="en-US" sz="2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8 are valid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(all sides greater than zero)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62952" y="914400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58071" y="894310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57557" y="1217851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368860" y="1200318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98289" y="2382593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368859" y="2374500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989924" y="2677178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368860" y="2679301"/>
            <a:ext cx="1197621" cy="2589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8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9502C90-3AA4-4A68-BA6F-32CBD8B2740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ISP Criteria – Each Choice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9274"/>
            <a:ext cx="8867775" cy="1390650"/>
          </a:xfrm>
        </p:spPr>
        <p:txBody>
          <a:bodyPr/>
          <a:lstStyle/>
          <a:p>
            <a:r>
              <a:rPr lang="en-US" altLang="en-US" dirty="0" smtClean="0"/>
              <a:t>64 tests for </a:t>
            </a:r>
            <a:r>
              <a:rPr lang="en-US" altLang="en-US" dirty="0" err="1" smtClean="0"/>
              <a:t>triang</a:t>
            </a:r>
            <a:r>
              <a:rPr lang="en-US" altLang="en-US" dirty="0" smtClean="0"/>
              <a:t>() is almost certainly way too many</a:t>
            </a:r>
          </a:p>
          <a:p>
            <a:r>
              <a:rPr lang="en-US" altLang="en-US" dirty="0" smtClean="0"/>
              <a:t>One criterion comes from the idea that we should try at </a:t>
            </a:r>
            <a:r>
              <a:rPr lang="en-US" altLang="en-US" dirty="0" smtClean="0">
                <a:solidFill>
                  <a:schemeClr val="tx2"/>
                </a:solidFill>
              </a:rPr>
              <a:t>least one</a:t>
            </a:r>
            <a:r>
              <a:rPr lang="en-US" altLang="en-US" dirty="0" smtClean="0"/>
              <a:t> value from each block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05326" y="2260592"/>
            <a:ext cx="8121314" cy="120032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Each Choice </a:t>
            </a: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Coverage (ECC)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One value from each block for each characteristic must be used in at least one test case.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38113" y="3542554"/>
            <a:ext cx="8867775" cy="95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 tests is the number of blocks in the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largest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characteristic :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14078" y="3830638"/>
            <a:ext cx="1990725" cy="709612"/>
            <a:chOff x="986" y="2443"/>
            <a:chExt cx="1254" cy="447"/>
          </a:xfrm>
        </p:grpSpPr>
        <p:sp>
          <p:nvSpPr>
            <p:cNvPr id="25611" name="Text Box 7"/>
            <p:cNvSpPr txBox="1">
              <a:spLocks noChangeArrowheads="1"/>
            </p:cNvSpPr>
            <p:nvPr/>
          </p:nvSpPr>
          <p:spPr bwMode="auto">
            <a:xfrm>
              <a:off x="986" y="2464"/>
              <a:ext cx="6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600" dirty="0">
                  <a:solidFill>
                    <a:schemeClr val="tx2"/>
                  </a:solidFill>
                  <a:sym typeface="Symbol" pitchFamily="18" charset="2"/>
                </a:rPr>
                <a:t>Max</a:t>
              </a:r>
              <a:endParaRPr lang="en-US" altLang="en-US" sz="2400" baseline="-25000" dirty="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5612" name="Text Box 8"/>
            <p:cNvSpPr txBox="1">
              <a:spLocks noChangeArrowheads="1"/>
            </p:cNvSpPr>
            <p:nvPr/>
          </p:nvSpPr>
          <p:spPr bwMode="auto">
            <a:xfrm>
              <a:off x="1572" y="2443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Q</a:t>
              </a:r>
            </a:p>
          </p:txBody>
        </p:sp>
        <p:sp>
          <p:nvSpPr>
            <p:cNvPr id="25613" name="Text Box 9"/>
            <p:cNvSpPr txBox="1">
              <a:spLocks noChangeArrowheads="1"/>
            </p:cNvSpPr>
            <p:nvPr/>
          </p:nvSpPr>
          <p:spPr bwMode="auto">
            <a:xfrm>
              <a:off x="1566" y="2640"/>
              <a:ext cx="3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/>
                <a:t>i</a:t>
              </a:r>
              <a:r>
                <a:rPr lang="en-US" altLang="en-US" dirty="0"/>
                <a:t>=1</a:t>
              </a:r>
            </a:p>
          </p:txBody>
        </p:sp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1778" y="2522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(B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)</a:t>
              </a:r>
            </a:p>
          </p:txBody>
        </p:sp>
      </p:grp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654766" y="4535653"/>
            <a:ext cx="3583324" cy="203132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>
                <a:latin typeface="Gill Sans MT" panose="020B0502020104020203" pitchFamily="34" charset="0"/>
              </a:rPr>
              <a:t>For </a:t>
            </a:r>
            <a:r>
              <a:rPr lang="en-US" altLang="en-US" sz="2800" b="0" i="1" dirty="0" err="1" smtClean="0">
                <a:latin typeface="Gill Sans MT" panose="020B0502020104020203" pitchFamily="34" charset="0"/>
              </a:rPr>
              <a:t>triang</a:t>
            </a:r>
            <a:r>
              <a:rPr lang="en-US" altLang="en-US" sz="2800" b="0" dirty="0" smtClean="0">
                <a:latin typeface="Gill Sans MT" panose="020B0502020104020203" pitchFamily="34" charset="0"/>
              </a:rPr>
              <a:t>() : A1, B1, C1</a:t>
            </a:r>
            <a:endParaRPr lang="en-US" altLang="en-US" sz="28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>
                <a:latin typeface="Gill Sans MT" panose="020B0502020104020203" pitchFamily="34" charset="0"/>
              </a:rPr>
              <a:t>           </a:t>
            </a:r>
            <a:r>
              <a:rPr lang="en-US" altLang="en-US" sz="2800" b="0" dirty="0" smtClean="0">
                <a:latin typeface="Gill Sans MT" panose="020B0502020104020203" pitchFamily="34" charset="0"/>
              </a:rPr>
              <a:t>        A2, B2, C2</a:t>
            </a:r>
            <a:endParaRPr lang="en-US" altLang="en-US" sz="28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>
                <a:latin typeface="Gill Sans MT" panose="020B0502020104020203" pitchFamily="34" charset="0"/>
              </a:rPr>
              <a:t>           </a:t>
            </a:r>
            <a:r>
              <a:rPr lang="en-US" altLang="en-US" sz="2800" b="0" dirty="0" smtClean="0">
                <a:latin typeface="Gill Sans MT" panose="020B0502020104020203" pitchFamily="34" charset="0"/>
              </a:rPr>
              <a:t>        A3, B3, C3</a:t>
            </a:r>
            <a:endParaRPr lang="en-US" altLang="en-US" sz="28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>
                <a:latin typeface="Gill Sans MT" panose="020B0502020104020203" pitchFamily="34" charset="0"/>
              </a:rPr>
              <a:t>           </a:t>
            </a:r>
            <a:r>
              <a:rPr lang="en-US" altLang="en-US" sz="2800" b="0" dirty="0" smtClean="0">
                <a:latin typeface="Gill Sans MT" panose="020B0502020104020203" pitchFamily="34" charset="0"/>
              </a:rPr>
              <a:t>        A4, B4, C4</a:t>
            </a:r>
            <a:endParaRPr lang="en-US" altLang="en-US" sz="2800" b="0" dirty="0">
              <a:latin typeface="Gill Sans MT" panose="020B0502020104020203" pitchFamily="34" charset="0"/>
            </a:endParaRPr>
          </a:p>
        </p:txBody>
      </p:sp>
      <p:sp>
        <p:nvSpPr>
          <p:cNvPr id="25610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405740" y="4535653"/>
            <a:ext cx="4220900" cy="203132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 smtClean="0">
                <a:latin typeface="Gill Sans MT" panose="020B0502020104020203" pitchFamily="34" charset="0"/>
              </a:rPr>
              <a:t>Substituting values:  2</a:t>
            </a:r>
            <a:r>
              <a:rPr lang="en-US" altLang="en-US" sz="2800" b="0" dirty="0">
                <a:latin typeface="Gill Sans MT" panose="020B0502020104020203" pitchFamily="34" charset="0"/>
              </a:rPr>
              <a:t>, 2, 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 smtClean="0">
                <a:latin typeface="Gill Sans MT" panose="020B0502020104020203" pitchFamily="34" charset="0"/>
              </a:rPr>
              <a:t>                             1, </a:t>
            </a:r>
            <a:r>
              <a:rPr lang="en-US" altLang="en-US" sz="2800" b="0" dirty="0">
                <a:latin typeface="Gill Sans MT" panose="020B0502020104020203" pitchFamily="34" charset="0"/>
              </a:rPr>
              <a:t>1, 1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>
                <a:latin typeface="Gill Sans MT" panose="020B0502020104020203" pitchFamily="34" charset="0"/>
              </a:rPr>
              <a:t>           </a:t>
            </a:r>
            <a:r>
              <a:rPr lang="en-US" altLang="en-US" sz="2800" b="0" dirty="0" smtClean="0">
                <a:latin typeface="Gill Sans MT" panose="020B0502020104020203" pitchFamily="34" charset="0"/>
              </a:rPr>
              <a:t>                   0</a:t>
            </a:r>
            <a:r>
              <a:rPr lang="en-US" altLang="en-US" sz="2800" b="0" dirty="0">
                <a:latin typeface="Gill Sans MT" panose="020B0502020104020203" pitchFamily="34" charset="0"/>
              </a:rPr>
              <a:t>, 0,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800" b="0" dirty="0">
                <a:latin typeface="Gill Sans MT" panose="020B0502020104020203" pitchFamily="34" charset="0"/>
              </a:rPr>
              <a:t>           </a:t>
            </a:r>
            <a:r>
              <a:rPr lang="en-US" altLang="en-US" sz="2800" b="0" dirty="0" smtClean="0">
                <a:latin typeface="Gill Sans MT" panose="020B0502020104020203" pitchFamily="34" charset="0"/>
              </a:rPr>
              <a:t>                  </a:t>
            </a:r>
            <a:r>
              <a:rPr lang="en-US" altLang="en-US" sz="2800" b="0" dirty="0">
                <a:latin typeface="Gill Sans MT" panose="020B0502020104020203" pitchFamily="34" charset="0"/>
              </a:rPr>
              <a:t>-1, -1, -1</a:t>
            </a:r>
          </a:p>
        </p:txBody>
      </p:sp>
    </p:spTree>
    <p:extLst>
      <p:ext uri="{BB962C8B-B14F-4D97-AF65-F5344CB8AC3E}">
        <p14:creationId xmlns:p14="http://schemas.microsoft.com/office/powerpoint/2010/main" val="39790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 autoUpdateAnimBg="0"/>
      <p:bldP spid="273413" grpId="0"/>
      <p:bldP spid="273420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2F51E5E-262C-495B-96E6-46DD5438BCD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ISP Criteria – Pair-Wise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180"/>
            <a:ext cx="8867775" cy="998620"/>
          </a:xfrm>
        </p:spPr>
        <p:txBody>
          <a:bodyPr/>
          <a:lstStyle/>
          <a:p>
            <a:r>
              <a:rPr lang="en-US" altLang="en-US" dirty="0" smtClean="0"/>
              <a:t>Each choice yields few tests—</a:t>
            </a:r>
            <a:r>
              <a:rPr lang="en-US" altLang="en-US" dirty="0" smtClean="0">
                <a:solidFill>
                  <a:schemeClr val="tx2"/>
                </a:solidFill>
              </a:rPr>
              <a:t>cheap</a:t>
            </a:r>
            <a:r>
              <a:rPr lang="en-US" altLang="en-US" dirty="0" smtClean="0"/>
              <a:t> but maybe ineffective</a:t>
            </a:r>
          </a:p>
          <a:p>
            <a:r>
              <a:rPr lang="en-US" altLang="en-US" dirty="0" smtClean="0"/>
              <a:t>Another approach </a:t>
            </a:r>
            <a:r>
              <a:rPr lang="en-US" altLang="en-US" dirty="0" smtClean="0">
                <a:solidFill>
                  <a:schemeClr val="tx2"/>
                </a:solidFill>
              </a:rPr>
              <a:t>combines</a:t>
            </a:r>
            <a:r>
              <a:rPr lang="en-US" altLang="en-US" dirty="0" smtClean="0"/>
              <a:t> </a:t>
            </a:r>
            <a:r>
              <a:rPr lang="en-US" altLang="en-US" dirty="0"/>
              <a:t>values </a:t>
            </a:r>
            <a:r>
              <a:rPr lang="en-US" altLang="en-US" dirty="0" smtClean="0"/>
              <a:t>with other values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349250" y="1984124"/>
            <a:ext cx="844708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Pair-Wise Coverage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</a:t>
            </a: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PWC)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value from each block for each characteristic must be combined with a value from every block for each other characteristic.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38113" y="3442958"/>
            <a:ext cx="88677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 tests is at least the product of two largest characteristics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413242" y="4490700"/>
            <a:ext cx="8309602" cy="1754326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For </a:t>
            </a:r>
            <a:r>
              <a:rPr lang="en-US" altLang="en-US" sz="2400" b="0" i="1" dirty="0" err="1" smtClean="0">
                <a:latin typeface="Gill Sans MT" panose="020B0502020104020203" pitchFamily="34" charset="0"/>
              </a:rPr>
              <a:t>triang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() : A1, B1, C1      A1, B2, C2    A1, B3, C3     A1, B4, C4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             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    A2, B1, C2      A2, B2, C3    A2, B3, C4     A2, B4, C1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             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    A3, B1, C3      A3, B2, C4    A3, B3, C1     A3, B4, C2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             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   A4, B1, C4       A4, B2, C1    A4, B3, C2     A4, B4, C3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26633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631115" y="3722821"/>
            <a:ext cx="5816600" cy="719138"/>
            <a:chOff x="1256" y="2341"/>
            <a:chExt cx="3664" cy="453"/>
          </a:xfrm>
        </p:grpSpPr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1256" y="2357"/>
              <a:ext cx="83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600" dirty="0">
                  <a:solidFill>
                    <a:schemeClr val="tx2"/>
                  </a:solidFill>
                  <a:sym typeface="Symbol" pitchFamily="18" charset="2"/>
                </a:rPr>
                <a:t>(Max</a:t>
              </a:r>
              <a:endParaRPr lang="en-US" altLang="en-US" sz="2400" baseline="-25000" dirty="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1986" y="2341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Q</a:t>
              </a:r>
            </a:p>
          </p:txBody>
        </p:sp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1980" y="2538"/>
              <a:ext cx="3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i=1</a:t>
              </a:r>
            </a:p>
          </p:txBody>
        </p:sp>
        <p:sp>
          <p:nvSpPr>
            <p:cNvPr id="26638" name="Text Box 9"/>
            <p:cNvSpPr txBox="1">
              <a:spLocks noChangeArrowheads="1"/>
            </p:cNvSpPr>
            <p:nvPr/>
          </p:nvSpPr>
          <p:spPr bwMode="auto">
            <a:xfrm>
              <a:off x="2192" y="2415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(B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)</a:t>
              </a:r>
            </a:p>
          </p:txBody>
        </p:sp>
        <p:sp>
          <p:nvSpPr>
            <p:cNvPr id="26639" name="Text Box 11"/>
            <p:cNvSpPr txBox="1">
              <a:spLocks noChangeArrowheads="1"/>
            </p:cNvSpPr>
            <p:nvPr/>
          </p:nvSpPr>
          <p:spPr bwMode="auto">
            <a:xfrm>
              <a:off x="2503" y="2356"/>
              <a:ext cx="5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600">
                  <a:solidFill>
                    <a:schemeClr val="tx2"/>
                  </a:solidFill>
                  <a:sym typeface="Symbol" pitchFamily="18" charset="2"/>
                </a:rPr>
                <a:t>) *</a:t>
              </a:r>
              <a:endParaRPr lang="en-US" altLang="en-US" sz="2400" baseline="-2500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2601" y="2366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grpSp>
          <p:nvGrpSpPr>
            <p:cNvPr id="26641" name="Group 26"/>
            <p:cNvGrpSpPr>
              <a:grpSpLocks/>
            </p:cNvGrpSpPr>
            <p:nvPr/>
          </p:nvGrpSpPr>
          <p:grpSpPr bwMode="auto">
            <a:xfrm>
              <a:off x="2865" y="2347"/>
              <a:ext cx="2055" cy="447"/>
              <a:chOff x="2938" y="2352"/>
              <a:chExt cx="2055" cy="447"/>
            </a:xfrm>
          </p:grpSpPr>
          <p:sp>
            <p:nvSpPr>
              <p:cNvPr id="26642" name="Text Box 6"/>
              <p:cNvSpPr txBox="1">
                <a:spLocks noChangeArrowheads="1"/>
              </p:cNvSpPr>
              <p:nvPr/>
            </p:nvSpPr>
            <p:spPr bwMode="auto">
              <a:xfrm>
                <a:off x="2938" y="2368"/>
                <a:ext cx="10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600">
                    <a:solidFill>
                      <a:schemeClr val="tx2"/>
                    </a:solidFill>
                    <a:sym typeface="Symbol" pitchFamily="18" charset="2"/>
                  </a:rPr>
                  <a:t>(Max</a:t>
                </a:r>
                <a:endParaRPr lang="en-US" altLang="en-US" sz="2400" baseline="-25000">
                  <a:solidFill>
                    <a:schemeClr val="tx2"/>
                  </a:solidFill>
                  <a:sym typeface="Symbol" pitchFamily="18" charset="2"/>
                </a:endParaRPr>
              </a:p>
            </p:txBody>
          </p:sp>
          <p:sp>
            <p:nvSpPr>
              <p:cNvPr id="26643" name="Text Box 7"/>
              <p:cNvSpPr txBox="1">
                <a:spLocks noChangeArrowheads="1"/>
              </p:cNvSpPr>
              <p:nvPr/>
            </p:nvSpPr>
            <p:spPr bwMode="auto">
              <a:xfrm>
                <a:off x="3606" y="2352"/>
                <a:ext cx="3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Q</a:t>
                </a:r>
              </a:p>
            </p:txBody>
          </p:sp>
          <p:sp>
            <p:nvSpPr>
              <p:cNvPr id="26644" name="Text Box 8"/>
              <p:cNvSpPr txBox="1">
                <a:spLocks noChangeArrowheads="1"/>
              </p:cNvSpPr>
              <p:nvPr/>
            </p:nvSpPr>
            <p:spPr bwMode="auto">
              <a:xfrm>
                <a:off x="3653" y="2549"/>
                <a:ext cx="7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j=1, j!=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</p:txBody>
          </p:sp>
          <p:sp>
            <p:nvSpPr>
              <p:cNvPr id="26645" name="Text Box 9"/>
              <p:cNvSpPr txBox="1">
                <a:spLocks noChangeArrowheads="1"/>
              </p:cNvSpPr>
              <p:nvPr/>
            </p:nvSpPr>
            <p:spPr bwMode="auto">
              <a:xfrm>
                <a:off x="4153" y="2426"/>
                <a:ext cx="6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/>
                  <a:t>  (B</a:t>
                </a:r>
                <a:r>
                  <a:rPr lang="en-US" altLang="en-US" sz="2400" baseline="-25000"/>
                  <a:t>j</a:t>
                </a:r>
                <a:r>
                  <a:rPr lang="en-US" altLang="en-US" sz="2400"/>
                  <a:t>)</a:t>
                </a:r>
              </a:p>
            </p:txBody>
          </p:sp>
          <p:sp>
            <p:nvSpPr>
              <p:cNvPr id="26646" name="Text Box 11"/>
              <p:cNvSpPr txBox="1">
                <a:spLocks noChangeArrowheads="1"/>
              </p:cNvSpPr>
              <p:nvPr/>
            </p:nvSpPr>
            <p:spPr bwMode="auto">
              <a:xfrm>
                <a:off x="4557" y="2367"/>
                <a:ext cx="30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600">
                    <a:solidFill>
                      <a:schemeClr val="tx2"/>
                    </a:solidFill>
                    <a:sym typeface="Symbol" pitchFamily="18" charset="2"/>
                  </a:rPr>
                  <a:t>)</a:t>
                </a:r>
                <a:endParaRPr lang="en-US" altLang="en-US" sz="2400" baseline="-25000">
                  <a:solidFill>
                    <a:schemeClr val="tx2"/>
                  </a:solidFill>
                  <a:sym typeface="Symbol" pitchFamily="18" charset="2"/>
                </a:endParaRPr>
              </a:p>
            </p:txBody>
          </p:sp>
          <p:sp>
            <p:nvSpPr>
              <p:cNvPr id="26647" name="Text Box 12"/>
              <p:cNvSpPr txBox="1">
                <a:spLocks noChangeArrowheads="1"/>
              </p:cNvSpPr>
              <p:nvPr/>
            </p:nvSpPr>
            <p:spPr bwMode="auto">
              <a:xfrm>
                <a:off x="4684" y="2377"/>
                <a:ext cx="3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 autoUpdateAnimBg="0"/>
      <p:bldP spid="279557" grpId="0"/>
      <p:bldP spid="2795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BE1463B-C8BB-4FC0-847A-9DA342C071C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Benefits of ISP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Equally </a:t>
            </a:r>
            <a:r>
              <a:rPr lang="en-US" altLang="en-US" dirty="0">
                <a:solidFill>
                  <a:schemeClr val="tx2"/>
                </a:solidFill>
              </a:rPr>
              <a:t>applicable </a:t>
            </a:r>
            <a:r>
              <a:rPr lang="en-US" altLang="en-US" dirty="0"/>
              <a:t>at several levels of testing</a:t>
            </a:r>
          </a:p>
          <a:p>
            <a:pPr lvl="1"/>
            <a:r>
              <a:rPr lang="en-US" altLang="en-US" dirty="0"/>
              <a:t>Unit</a:t>
            </a:r>
          </a:p>
          <a:p>
            <a:pPr lvl="1"/>
            <a:r>
              <a:rPr lang="en-US" altLang="en-US" dirty="0"/>
              <a:t>Integration</a:t>
            </a:r>
          </a:p>
          <a:p>
            <a:pPr lvl="1"/>
            <a:r>
              <a:rPr lang="en-US" altLang="en-US" dirty="0"/>
              <a:t>System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Easy to apply with </a:t>
            </a:r>
            <a:r>
              <a:rPr lang="en-US" altLang="en-US" dirty="0">
                <a:solidFill>
                  <a:schemeClr val="tx2"/>
                </a:solidFill>
              </a:rPr>
              <a:t>no automation</a:t>
            </a: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Can </a:t>
            </a:r>
            <a:r>
              <a:rPr lang="en-US" altLang="en-US" dirty="0">
                <a:solidFill>
                  <a:schemeClr val="tx2"/>
                </a:solidFill>
              </a:rPr>
              <a:t>adjust</a:t>
            </a:r>
            <a:r>
              <a:rPr lang="en-US" altLang="en-US" dirty="0"/>
              <a:t> the procedure to get more or fewer </a:t>
            </a:r>
            <a:r>
              <a:rPr lang="en-US" altLang="en-US" dirty="0" smtClean="0"/>
              <a:t>tests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No </a:t>
            </a:r>
            <a:r>
              <a:rPr lang="en-US" altLang="en-US" dirty="0" smtClean="0">
                <a:solidFill>
                  <a:schemeClr val="tx2"/>
                </a:solidFill>
              </a:rPr>
              <a:t>implementation knowledge</a:t>
            </a:r>
            <a:r>
              <a:rPr lang="en-US" altLang="en-US" dirty="0" smtClean="0"/>
              <a:t> is needed</a:t>
            </a:r>
          </a:p>
          <a:p>
            <a:pPr lvl="1"/>
            <a:r>
              <a:rPr lang="en-US" altLang="en-US" dirty="0" smtClean="0"/>
              <a:t>Just the input space</a:t>
            </a:r>
          </a:p>
        </p:txBody>
      </p:sp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  <a:endParaRPr lang="en-US" altLang="en-US" sz="9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47D7C9-910C-4A8D-8E84-26C8F5825287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ISP Criteria –T-Wise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57242"/>
            <a:ext cx="8867775" cy="919163"/>
          </a:xfrm>
        </p:spPr>
        <p:txBody>
          <a:bodyPr/>
          <a:lstStyle/>
          <a:p>
            <a:r>
              <a:rPr lang="en-US" altLang="en-US" dirty="0" smtClean="0"/>
              <a:t>A natural extension is to require combinations of </a:t>
            </a:r>
            <a:r>
              <a:rPr lang="en-US" altLang="en-US" i="1" dirty="0" smtClean="0">
                <a:solidFill>
                  <a:schemeClr val="tx2"/>
                </a:solidFill>
              </a:rPr>
              <a:t>t</a:t>
            </a:r>
            <a:r>
              <a:rPr lang="en-US" altLang="en-US" dirty="0" smtClean="0"/>
              <a:t> values instead of </a:t>
            </a:r>
            <a:r>
              <a:rPr lang="en-US" altLang="en-US" i="1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49250" y="1824615"/>
            <a:ext cx="8447088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t-Wise </a:t>
            </a: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Coverage (TWC)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 value from each block for each group of t characteristics must be combined.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38113" y="2714200"/>
            <a:ext cx="88677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 tests is at least the product of 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largest characteristics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all characteristics are the same size, the formula is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816225" y="3964147"/>
            <a:ext cx="2513013" cy="709613"/>
            <a:chOff x="554" y="2274"/>
            <a:chExt cx="1583" cy="447"/>
          </a:xfrm>
        </p:grpSpPr>
        <p:sp>
          <p:nvSpPr>
            <p:cNvPr id="27659" name="Text Box 7"/>
            <p:cNvSpPr txBox="1">
              <a:spLocks noChangeArrowheads="1"/>
            </p:cNvSpPr>
            <p:nvPr/>
          </p:nvSpPr>
          <p:spPr bwMode="auto">
            <a:xfrm>
              <a:off x="554" y="2290"/>
              <a:ext cx="83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600">
                  <a:solidFill>
                    <a:schemeClr val="tx2"/>
                  </a:solidFill>
                  <a:sym typeface="Symbol" pitchFamily="18" charset="2"/>
                </a:rPr>
                <a:t>(Max</a:t>
              </a:r>
              <a:endParaRPr lang="en-US" altLang="en-US" sz="2400" baseline="-2500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7660" name="Text Box 8"/>
            <p:cNvSpPr txBox="1">
              <a:spLocks noChangeArrowheads="1"/>
            </p:cNvSpPr>
            <p:nvPr/>
          </p:nvSpPr>
          <p:spPr bwMode="auto">
            <a:xfrm>
              <a:off x="1284" y="2274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Q</a:t>
              </a:r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1278" y="2471"/>
              <a:ext cx="3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i=1</a:t>
              </a: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1490" y="2348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(B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)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801" y="2289"/>
              <a:ext cx="23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600">
                  <a:solidFill>
                    <a:schemeClr val="tx2"/>
                  </a:solidFill>
                  <a:sym typeface="Symbol" pitchFamily="18" charset="2"/>
                </a:rPr>
                <a:t>)</a:t>
              </a:r>
              <a:endParaRPr lang="en-US" altLang="en-US" sz="2400" baseline="-2500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899" y="2299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138113" y="4721971"/>
            <a:ext cx="8867775" cy="18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the number of characteristics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Q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, then all combinations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That is …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Q-wise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AC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-wise is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and benefits are not clear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sp>
        <p:nvSpPr>
          <p:cNvPr id="27658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78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8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 autoUpdateAnimBg="0"/>
      <p:bldP spid="278533" grpId="0" build="p"/>
      <p:bldP spid="27854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16DA58C-DC35-4201-8B76-F9C3C4B3690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ISP Criteria – Base Choice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84928"/>
            <a:ext cx="8867775" cy="1432290"/>
          </a:xfrm>
        </p:spPr>
        <p:txBody>
          <a:bodyPr/>
          <a:lstStyle/>
          <a:p>
            <a:r>
              <a:rPr lang="en-US" altLang="en-US" dirty="0" smtClean="0"/>
              <a:t>Testers sometimes recognize that certain values are </a:t>
            </a:r>
            <a:r>
              <a:rPr lang="en-US" altLang="en-US" dirty="0" smtClean="0">
                <a:solidFill>
                  <a:schemeClr val="tx2"/>
                </a:solidFill>
              </a:rPr>
              <a:t>important</a:t>
            </a:r>
          </a:p>
          <a:p>
            <a:r>
              <a:rPr lang="en-US" altLang="en-US" dirty="0" smtClean="0"/>
              <a:t>This uses </a:t>
            </a:r>
            <a:r>
              <a:rPr lang="en-US" altLang="en-US" dirty="0" smtClean="0">
                <a:solidFill>
                  <a:schemeClr val="tx2"/>
                </a:solidFill>
              </a:rPr>
              <a:t>domain knowledge</a:t>
            </a:r>
            <a:r>
              <a:rPr lang="en-US" altLang="en-US" dirty="0" smtClean="0"/>
              <a:t> of the program</a:t>
            </a:r>
            <a:endParaRPr lang="en-US" altLang="en-US" i="1" dirty="0" smtClean="0">
              <a:solidFill>
                <a:schemeClr val="tx2"/>
              </a:solidFill>
            </a:endParaRP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155575" y="2284046"/>
            <a:ext cx="8828088" cy="193833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Base Choice </a:t>
            </a:r>
            <a:r>
              <a:rPr lang="en-US" sz="2400" u="sng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Coverage (BCC)</a:t>
            </a:r>
            <a:r>
              <a:rPr lang="en-US" sz="24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latin typeface="Gill Sans MT" panose="020B0502020104020203" pitchFamily="34" charset="0"/>
              </a:rPr>
              <a:t>A </a:t>
            </a:r>
            <a:r>
              <a:rPr lang="en-US" sz="2400" dirty="0">
                <a:latin typeface="Gill Sans MT" panose="020B0502020104020203" pitchFamily="34" charset="0"/>
              </a:rPr>
              <a:t>base choice block is chosen for each characteristic, and a base test is formed by using the base choice for each characteristic.  Subsequent tests are chosen by holding all but one base choice constant and using each non-base choice in each other characteristic.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38113" y="4277946"/>
            <a:ext cx="88677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 tests is one base test + one test for each other block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52940" y="4573134"/>
            <a:ext cx="2549525" cy="709613"/>
            <a:chOff x="2152" y="2525"/>
            <a:chExt cx="1606" cy="447"/>
          </a:xfrm>
        </p:grpSpPr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2152" y="2541"/>
              <a:ext cx="7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3200" dirty="0">
                  <a:solidFill>
                    <a:schemeClr val="tx2"/>
                  </a:solidFill>
                  <a:sym typeface="Symbol" pitchFamily="18" charset="2"/>
                </a:rPr>
                <a:t>1 + </a:t>
              </a:r>
              <a:r>
                <a:rPr lang="en-US" altLang="en-US" sz="3600" dirty="0">
                  <a:solidFill>
                    <a:schemeClr val="tx2"/>
                  </a:solidFill>
                  <a:sym typeface="Symbol" pitchFamily="18" charset="2"/>
                </a:rPr>
                <a:t></a:t>
              </a:r>
              <a:endParaRPr lang="en-US" altLang="en-US" sz="2400" baseline="-25000" dirty="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2818" y="252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Q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2812" y="2722"/>
              <a:ext cx="3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i=1</a:t>
              </a:r>
            </a:p>
          </p:txBody>
        </p:sp>
        <p:sp>
          <p:nvSpPr>
            <p:cNvPr id="28686" name="Text Box 9"/>
            <p:cNvSpPr txBox="1">
              <a:spLocks noChangeArrowheads="1"/>
            </p:cNvSpPr>
            <p:nvPr/>
          </p:nvSpPr>
          <p:spPr bwMode="auto">
            <a:xfrm>
              <a:off x="3066" y="2599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(B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 -1 )</a:t>
              </a:r>
            </a:p>
          </p:txBody>
        </p:sp>
      </p:grp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276955" y="5294031"/>
            <a:ext cx="8600008" cy="129266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For </a:t>
            </a:r>
            <a:r>
              <a:rPr lang="en-US" altLang="en-US" sz="2400" b="0" i="1" dirty="0" err="1" smtClean="0">
                <a:latin typeface="Gill Sans MT" panose="020B0502020104020203" pitchFamily="34" charset="0"/>
              </a:rPr>
              <a:t>triang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() : 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Base</a:t>
            </a:r>
            <a:r>
              <a:rPr lang="en-US" altLang="en-US" sz="2400" b="0" dirty="0">
                <a:latin typeface="Gill Sans MT" panose="020B0502020104020203" pitchFamily="34" charset="0"/>
              </a:rPr>
              <a:t> 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A1, B1, C1   A1, B1, C2    A1, B2, C1     A2, B1, C1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                         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                  A1, B1, C3    A1, B3, C1     A3, B1, C1</a:t>
            </a:r>
            <a:endParaRPr lang="en-US" altLang="en-US" sz="2400" b="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                           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                A1, B1, C4    A1, B4, C1     A4, B1, C1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28682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  <p:extLst>
      <p:ext uri="{BB962C8B-B14F-4D97-AF65-F5344CB8AC3E}">
        <p14:creationId xmlns:p14="http://schemas.microsoft.com/office/powerpoint/2010/main" val="258107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 animBg="1" autoUpdateAnimBg="0"/>
      <p:bldP spid="280581" grpId="0"/>
      <p:bldP spid="2805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 Choice Notes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base test must be </a:t>
            </a:r>
            <a:r>
              <a:rPr lang="en-US" altLang="en-US" sz="2800" dirty="0" smtClean="0">
                <a:solidFill>
                  <a:schemeClr val="tx2"/>
                </a:solidFill>
              </a:rPr>
              <a:t>feasible</a:t>
            </a:r>
          </a:p>
          <a:p>
            <a:pPr lvl="1"/>
            <a:r>
              <a:rPr lang="en-US" altLang="en-US" sz="2400" dirty="0" smtClean="0"/>
              <a:t>That is, all base choices must be </a:t>
            </a:r>
            <a:r>
              <a:rPr lang="en-US" altLang="en-US" sz="2400" dirty="0" smtClean="0">
                <a:solidFill>
                  <a:schemeClr val="tx2"/>
                </a:solidFill>
              </a:rPr>
              <a:t>compatible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Base choices</a:t>
            </a:r>
            <a:r>
              <a:rPr lang="en-US" altLang="en-US" sz="2800" dirty="0" smtClean="0"/>
              <a:t> can be</a:t>
            </a:r>
          </a:p>
          <a:p>
            <a:pPr lvl="1"/>
            <a:r>
              <a:rPr lang="en-US" altLang="en-US" sz="2400" dirty="0" smtClean="0"/>
              <a:t>Most likely from an end-use point of view</a:t>
            </a:r>
          </a:p>
          <a:p>
            <a:pPr lvl="1"/>
            <a:r>
              <a:rPr lang="en-US" altLang="en-US" sz="2400" dirty="0" smtClean="0"/>
              <a:t>Simplest</a:t>
            </a:r>
          </a:p>
          <a:p>
            <a:pPr lvl="1"/>
            <a:r>
              <a:rPr lang="en-US" altLang="en-US" sz="2400" dirty="0" smtClean="0"/>
              <a:t>Smallest</a:t>
            </a:r>
          </a:p>
          <a:p>
            <a:pPr lvl="1"/>
            <a:r>
              <a:rPr lang="en-US" altLang="en-US" sz="2400" dirty="0" smtClean="0"/>
              <a:t>First in some ordering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Happy path</a:t>
            </a:r>
            <a:r>
              <a:rPr lang="en-US" altLang="en-US" sz="2800" dirty="0" smtClean="0"/>
              <a:t> tests often make good base choices</a:t>
            </a:r>
          </a:p>
          <a:p>
            <a:r>
              <a:rPr lang="en-US" altLang="en-US" sz="2800" dirty="0" smtClean="0"/>
              <a:t>The base choice is a </a:t>
            </a:r>
            <a:r>
              <a:rPr lang="en-US" altLang="en-US" sz="2800" dirty="0" smtClean="0">
                <a:solidFill>
                  <a:schemeClr val="tx2"/>
                </a:solidFill>
              </a:rPr>
              <a:t>crucial design</a:t>
            </a:r>
            <a:r>
              <a:rPr lang="en-US" altLang="en-US" sz="2800" dirty="0" smtClean="0"/>
              <a:t> decision</a:t>
            </a:r>
          </a:p>
          <a:p>
            <a:pPr lvl="1"/>
            <a:r>
              <a:rPr lang="en-US" altLang="en-US" sz="2400" dirty="0" smtClean="0"/>
              <a:t>Test designers should </a:t>
            </a:r>
            <a:r>
              <a:rPr lang="en-US" altLang="en-US" sz="2400" dirty="0" smtClean="0">
                <a:solidFill>
                  <a:schemeClr val="tx2"/>
                </a:solidFill>
              </a:rPr>
              <a:t>document</a:t>
            </a:r>
            <a:r>
              <a:rPr lang="en-US" altLang="en-US" sz="2400" dirty="0" smtClean="0"/>
              <a:t> why the choices were made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520771-4F0B-48EC-89DD-21ABC0B198A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D71342-C7A1-4B4D-90EF-A9CFC4109D5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ISP Criteria – Multiple Base Choice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49795"/>
            <a:ext cx="8867775" cy="481013"/>
          </a:xfrm>
        </p:spPr>
        <p:txBody>
          <a:bodyPr/>
          <a:lstStyle/>
          <a:p>
            <a:r>
              <a:rPr lang="en-US" altLang="en-US" dirty="0" smtClean="0"/>
              <a:t>We sometimes have </a:t>
            </a:r>
            <a:r>
              <a:rPr lang="en-US" altLang="en-US" dirty="0" smtClean="0">
                <a:solidFill>
                  <a:schemeClr val="tx2"/>
                </a:solidFill>
              </a:rPr>
              <a:t>more than one</a:t>
            </a:r>
            <a:r>
              <a:rPr lang="en-US" altLang="en-US" dirty="0" smtClean="0"/>
              <a:t> logical base choice</a:t>
            </a:r>
            <a:endParaRPr lang="en-US" altLang="en-US" i="1" dirty="0" smtClean="0">
              <a:solidFill>
                <a:schemeClr val="tx2"/>
              </a:solidFill>
            </a:endParaRP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88900" y="1206744"/>
            <a:ext cx="8967788" cy="2308324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Multiple Base </a:t>
            </a:r>
            <a:r>
              <a:rPr lang="en-US" sz="2400" b="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Choice Coverage </a:t>
            </a:r>
            <a:r>
              <a:rPr lang="en-US" sz="24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</a:t>
            </a:r>
            <a:r>
              <a:rPr lang="en-US" sz="2400" b="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MBCC)</a:t>
            </a: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 </a:t>
            </a: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At least one, and possibly more, 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base choice blocks are chosen for each characteristic, and base tests are formed by using each base choice for each </a:t>
            </a: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characteristic at least once. 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Subsequent tests are chosen by holding all but one base choice constant for each base test and using each non-base </a:t>
            </a: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choice 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each other characteristic.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38113" y="3538962"/>
            <a:ext cx="8867775" cy="55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M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base tests and </a:t>
            </a:r>
            <a:r>
              <a:rPr lang="en-US" alt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m</a:t>
            </a:r>
            <a:r>
              <a:rPr lang="en-US" alt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base choices for each characteristic: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60638" y="3804821"/>
            <a:ext cx="4024312" cy="709613"/>
            <a:chOff x="1936" y="2439"/>
            <a:chExt cx="2535" cy="447"/>
          </a:xfrm>
        </p:grpSpPr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1936" y="2455"/>
              <a:ext cx="97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3200" dirty="0">
                  <a:solidFill>
                    <a:schemeClr val="tx2"/>
                  </a:solidFill>
                  <a:sym typeface="Symbol" pitchFamily="18" charset="2"/>
                </a:rPr>
                <a:t>M + </a:t>
              </a:r>
              <a:r>
                <a:rPr lang="en-US" altLang="en-US" sz="3600" dirty="0">
                  <a:solidFill>
                    <a:schemeClr val="tx2"/>
                  </a:solidFill>
                  <a:sym typeface="Symbol" pitchFamily="18" charset="2"/>
                </a:rPr>
                <a:t></a:t>
              </a:r>
              <a:endParaRPr lang="en-US" altLang="en-US" sz="2400" baseline="-25000" dirty="0">
                <a:solidFill>
                  <a:schemeClr val="tx2"/>
                </a:solidFill>
                <a:sym typeface="Symbol" pitchFamily="18" charset="2"/>
              </a:endParaRP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2818" y="2439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Q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2812" y="2636"/>
              <a:ext cx="3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i=1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3066" y="2513"/>
              <a:ext cx="14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/>
                <a:t>(M * (B</a:t>
              </a:r>
              <a:r>
                <a:rPr lang="en-US" altLang="en-US" sz="2400" baseline="-25000" dirty="0"/>
                <a:t>i</a:t>
              </a:r>
              <a:r>
                <a:rPr lang="en-US" altLang="en-US" sz="2400" dirty="0"/>
                <a:t> - m</a:t>
              </a:r>
              <a:r>
                <a:rPr lang="en-US" altLang="en-US" sz="2400" baseline="-25000" dirty="0"/>
                <a:t>i</a:t>
              </a:r>
              <a:r>
                <a:rPr lang="en-US" altLang="en-US" sz="2400" dirty="0"/>
                <a:t> ))</a:t>
              </a:r>
            </a:p>
          </p:txBody>
        </p:sp>
      </p:grpSp>
      <p:sp>
        <p:nvSpPr>
          <p:cNvPr id="30729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138113" y="4492471"/>
            <a:ext cx="8657929" cy="2215991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For </a:t>
            </a:r>
            <a:r>
              <a:rPr lang="en-US" altLang="en-US" sz="2400" i="1" dirty="0" err="1" smtClean="0">
                <a:latin typeface="Gill Sans MT" panose="020B0502020104020203" pitchFamily="34" charset="0"/>
              </a:rPr>
              <a:t>triang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() : </a:t>
            </a:r>
            <a:r>
              <a:rPr lang="en-US" altLang="en-US" sz="2400" u="sng" dirty="0" smtClean="0">
                <a:latin typeface="Gill Sans MT" panose="020B0502020104020203" pitchFamily="34" charset="0"/>
              </a:rPr>
              <a:t>Bases</a:t>
            </a:r>
            <a:endParaRPr lang="en-US" altLang="en-US" sz="2400" u="sng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                      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A1, B1, C1   A1, B1, C3   A1, B3, C1    A3, B1, C1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                                    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      A1, B1, C4   A1, B4, C1    A4, B1, C1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                      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A2, B2, C2   A2, B2, C3   A2,  B3, C2   A3, B2, C2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                                    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      A2, B2, C4   A2, B4, C2    A4, B2, C2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nimBg="1" autoUpdateAnimBg="0"/>
      <p:bldP spid="281605" grpId="0"/>
      <p:bldP spid="281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BDC28FB-2746-4794-A174-36F5659E7FF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939800"/>
          </a:xfrm>
        </p:spPr>
        <p:txBody>
          <a:bodyPr/>
          <a:lstStyle/>
          <a:p>
            <a:r>
              <a:rPr lang="en-US" altLang="en-US" sz="3200" dirty="0" smtClean="0"/>
              <a:t>ISP </a:t>
            </a:r>
            <a:r>
              <a:rPr lang="en-US" altLang="en-US" dirty="0" smtClean="0"/>
              <a:t>Coverage Criteria </a:t>
            </a:r>
            <a:r>
              <a:rPr lang="en-US" altLang="en-US" dirty="0" err="1" smtClean="0"/>
              <a:t>Subsumption</a:t>
            </a:r>
            <a:r>
              <a:rPr lang="en-US" altLang="en-US" dirty="0" smtClean="0"/>
              <a:t>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333625" y="935038"/>
            <a:ext cx="5041004" cy="5179742"/>
            <a:chOff x="2333625" y="914400"/>
            <a:chExt cx="5041004" cy="5179743"/>
          </a:xfrm>
        </p:grpSpPr>
        <p:sp>
          <p:nvSpPr>
            <p:cNvPr id="31751" name="Rectangle 4"/>
            <p:cNvSpPr>
              <a:spLocks noChangeArrowheads="1"/>
            </p:cNvSpPr>
            <p:nvPr/>
          </p:nvSpPr>
          <p:spPr bwMode="auto">
            <a:xfrm>
              <a:off x="5029200" y="2555875"/>
              <a:ext cx="404813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3720182" y="5281613"/>
              <a:ext cx="1703486" cy="812530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Each Choice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8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ECC</a:t>
              </a:r>
              <a:endPara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3940175" y="5794375"/>
              <a:ext cx="12620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3494088" y="914400"/>
              <a:ext cx="2116137" cy="812530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All Combinations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800" dirty="0" err="1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ACoC</a:t>
              </a:r>
              <a:endPara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>
              <a:off x="3738563" y="1427163"/>
              <a:ext cx="1665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1756" name="Line 17"/>
            <p:cNvSpPr>
              <a:spLocks noChangeShapeType="1"/>
            </p:cNvSpPr>
            <p:nvPr/>
          </p:nvSpPr>
          <p:spPr bwMode="auto">
            <a:xfrm>
              <a:off x="5195888" y="1751013"/>
              <a:ext cx="414337" cy="573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1757" name="Line 18"/>
            <p:cNvSpPr>
              <a:spLocks noChangeShapeType="1"/>
            </p:cNvSpPr>
            <p:nvPr/>
          </p:nvSpPr>
          <p:spPr bwMode="auto">
            <a:xfrm flipH="1">
              <a:off x="5114925" y="4649788"/>
              <a:ext cx="612775" cy="615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grpSp>
          <p:nvGrpSpPr>
            <p:cNvPr id="31758" name="Group 19"/>
            <p:cNvGrpSpPr>
              <a:grpSpLocks/>
            </p:cNvGrpSpPr>
            <p:nvPr/>
          </p:nvGrpSpPr>
          <p:grpSpPr bwMode="auto">
            <a:xfrm>
              <a:off x="2338388" y="2346325"/>
              <a:ext cx="1528762" cy="835025"/>
              <a:chOff x="3153" y="1294"/>
              <a:chExt cx="1092" cy="526"/>
            </a:xfrm>
          </p:grpSpPr>
          <p:sp>
            <p:nvSpPr>
              <p:cNvPr id="31772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T-Wise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TWC</a:t>
                </a:r>
                <a:endParaRPr lang="en-US" altLang="en-US" sz="18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1773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1759" name="Group 22"/>
            <p:cNvGrpSpPr>
              <a:grpSpLocks/>
            </p:cNvGrpSpPr>
            <p:nvPr/>
          </p:nvGrpSpPr>
          <p:grpSpPr bwMode="auto">
            <a:xfrm>
              <a:off x="5114051" y="2346325"/>
              <a:ext cx="2260578" cy="812800"/>
              <a:chOff x="3055" y="1294"/>
              <a:chExt cx="1251" cy="512"/>
            </a:xfrm>
          </p:grpSpPr>
          <p:sp>
            <p:nvSpPr>
              <p:cNvPr id="31770" name="Text Box 23"/>
              <p:cNvSpPr txBox="1">
                <a:spLocks noChangeArrowheads="1"/>
              </p:cNvSpPr>
              <p:nvPr/>
            </p:nvSpPr>
            <p:spPr bwMode="auto">
              <a:xfrm>
                <a:off x="3055" y="1294"/>
                <a:ext cx="12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Multiple Base Choice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MBCC</a:t>
                </a:r>
                <a:endParaRPr lang="en-US" altLang="en-US" sz="18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1771" name="Line 24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1760" name="Group 28"/>
            <p:cNvGrpSpPr>
              <a:grpSpLocks/>
            </p:cNvGrpSpPr>
            <p:nvPr/>
          </p:nvGrpSpPr>
          <p:grpSpPr bwMode="auto">
            <a:xfrm>
              <a:off x="2333625" y="3822700"/>
              <a:ext cx="1539875" cy="835025"/>
              <a:chOff x="3153" y="1294"/>
              <a:chExt cx="1092" cy="526"/>
            </a:xfrm>
          </p:grpSpPr>
          <p:sp>
            <p:nvSpPr>
              <p:cNvPr id="31768" name="Text Box 29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Pair-Wise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PWC</a:t>
                </a:r>
                <a:endParaRPr lang="en-US" altLang="en-US" sz="18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1769" name="Line 30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1761" name="Group 31"/>
            <p:cNvGrpSpPr>
              <a:grpSpLocks/>
            </p:cNvGrpSpPr>
            <p:nvPr/>
          </p:nvGrpSpPr>
          <p:grpSpPr bwMode="auto">
            <a:xfrm>
              <a:off x="5422900" y="3811588"/>
              <a:ext cx="1709738" cy="855662"/>
              <a:chOff x="3153" y="1294"/>
              <a:chExt cx="1092" cy="539"/>
            </a:xfrm>
          </p:grpSpPr>
          <p:sp>
            <p:nvSpPr>
              <p:cNvPr id="31766" name="Text Box 32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39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Base Choice</a:t>
                </a:r>
                <a:r>
                  <a:rPr lang="en-US" altLang="en-US" dirty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BCC</a:t>
                </a:r>
                <a:endParaRPr lang="en-US" altLang="en-US" sz="18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1767" name="Line 33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1762" name="Line 34"/>
            <p:cNvSpPr>
              <a:spLocks noChangeShapeType="1"/>
            </p:cNvSpPr>
            <p:nvPr/>
          </p:nvSpPr>
          <p:spPr bwMode="auto">
            <a:xfrm flipH="1">
              <a:off x="3494088" y="1755775"/>
              <a:ext cx="476250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>
              <a:off x="3543300" y="4652963"/>
              <a:ext cx="485775" cy="592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1764" name="Line 41"/>
            <p:cNvSpPr>
              <a:spLocks noChangeShapeType="1"/>
            </p:cNvSpPr>
            <p:nvPr/>
          </p:nvSpPr>
          <p:spPr bwMode="auto">
            <a:xfrm>
              <a:off x="6276975" y="3178175"/>
              <a:ext cx="0" cy="628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1765" name="Line 42"/>
            <p:cNvSpPr>
              <a:spLocks noChangeShapeType="1"/>
            </p:cNvSpPr>
            <p:nvPr/>
          </p:nvSpPr>
          <p:spPr bwMode="auto">
            <a:xfrm>
              <a:off x="3103563" y="3205163"/>
              <a:ext cx="0" cy="628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1750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122A0F-B6E6-4A8C-BF4B-F7D238D9307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Constraints Among Characteristics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Some combinations of blocks are </a:t>
            </a:r>
            <a:r>
              <a:rPr lang="en-US" altLang="en-US" dirty="0" smtClean="0">
                <a:solidFill>
                  <a:schemeClr val="tx2"/>
                </a:solidFill>
              </a:rPr>
              <a:t>infeasible</a:t>
            </a:r>
          </a:p>
          <a:p>
            <a:pPr lvl="1"/>
            <a:r>
              <a:rPr lang="en-US" altLang="en-US" dirty="0" smtClean="0"/>
              <a:t>“less than zero”  and “scalene” … not possible at the same time</a:t>
            </a:r>
          </a:p>
          <a:p>
            <a:r>
              <a:rPr lang="en-US" altLang="en-US" dirty="0" smtClean="0"/>
              <a:t>These are represented as </a:t>
            </a:r>
            <a:r>
              <a:rPr lang="en-US" altLang="en-US" dirty="0" smtClean="0">
                <a:solidFill>
                  <a:schemeClr val="tx2"/>
                </a:solidFill>
              </a:rPr>
              <a:t>constraints</a:t>
            </a:r>
            <a:r>
              <a:rPr lang="en-US" altLang="en-US" dirty="0" smtClean="0"/>
              <a:t> among blocks</a:t>
            </a:r>
          </a:p>
          <a:p>
            <a:r>
              <a:rPr lang="en-US" altLang="en-US" dirty="0" smtClean="0"/>
              <a:t>Two general types of constraints</a:t>
            </a:r>
          </a:p>
          <a:p>
            <a:pPr lvl="1"/>
            <a:r>
              <a:rPr lang="en-US" altLang="en-US" dirty="0" smtClean="0"/>
              <a:t>A block from one characteristic </a:t>
            </a:r>
            <a:r>
              <a:rPr lang="en-US" altLang="en-US" dirty="0" smtClean="0">
                <a:solidFill>
                  <a:schemeClr val="tx2"/>
                </a:solidFill>
              </a:rPr>
              <a:t>cannot be</a:t>
            </a:r>
            <a:r>
              <a:rPr lang="en-US" altLang="en-US" dirty="0" smtClean="0"/>
              <a:t> combined with a specific block from another</a:t>
            </a:r>
          </a:p>
          <a:p>
            <a:pPr lvl="1"/>
            <a:r>
              <a:rPr lang="en-US" altLang="en-US" dirty="0" smtClean="0"/>
              <a:t>A block from one characteristic can </a:t>
            </a:r>
            <a:r>
              <a:rPr lang="en-US" altLang="en-US" dirty="0" smtClean="0">
                <a:solidFill>
                  <a:schemeClr val="tx2"/>
                </a:solidFill>
              </a:rPr>
              <a:t>ONLY BE</a:t>
            </a:r>
            <a:r>
              <a:rPr lang="en-US" altLang="en-US" dirty="0" smtClean="0"/>
              <a:t> combined with a specific block form another characteristic</a:t>
            </a:r>
          </a:p>
          <a:p>
            <a:r>
              <a:rPr lang="en-US" altLang="en-US" dirty="0" smtClean="0"/>
              <a:t>Handling constraints depends on the criterion used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ACC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PWC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TWC</a:t>
            </a:r>
            <a:r>
              <a:rPr lang="en-US" altLang="en-US" dirty="0" smtClean="0"/>
              <a:t> : Drop the infeasible pairs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BCC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MBCC</a:t>
            </a:r>
            <a:r>
              <a:rPr lang="en-US" altLang="en-US" dirty="0" smtClean="0"/>
              <a:t> : Change a value to another non-base choice to find a feasible combination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6308" y="677753"/>
            <a:ext cx="1359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(6.3)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1913C69-AA72-4F6E-B8E6-A0D73107FF6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" y="96838"/>
            <a:ext cx="8973312" cy="915987"/>
          </a:xfrm>
        </p:spPr>
        <p:txBody>
          <a:bodyPr/>
          <a:lstStyle/>
          <a:p>
            <a:r>
              <a:rPr lang="en-US" altLang="en-US" dirty="0"/>
              <a:t>Example Handling Constraints</a:t>
            </a:r>
            <a:endParaRPr lang="en-US" altLang="en-US" dirty="0" smtClean="0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989013" y="897441"/>
            <a:ext cx="7165975" cy="1138773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12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public </a:t>
            </a:r>
            <a:r>
              <a:rPr kumimoji="1" lang="en-US" altLang="zh-CN" b="0" dirty="0" err="1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boolean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1" lang="en-US" altLang="zh-CN" b="0" dirty="0" err="1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findElement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(List </a:t>
            </a:r>
            <a:r>
              <a:rPr kumimoji="1" lang="en-US" altLang="zh-CN" b="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list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, Object element)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// Effects: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if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list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or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element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is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null throw </a:t>
            </a:r>
            <a:r>
              <a:rPr kumimoji="1" lang="en-US" altLang="zh-CN" b="0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NullPointerException</a:t>
            </a:r>
            <a:endParaRPr kumimoji="1" lang="en-US" altLang="zh-CN" b="0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//           else return true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if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element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is in the </a:t>
            </a:r>
            <a:r>
              <a:rPr kumimoji="1" lang="en-US" altLang="zh-CN" b="0" dirty="0">
                <a:solidFill>
                  <a:schemeClr val="tx1"/>
                </a:solidFill>
                <a:latin typeface="Arial" charset="0"/>
                <a:ea typeface="宋体" charset="-122"/>
              </a:rPr>
              <a:t>list, false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otherwise</a:t>
            </a:r>
            <a:endParaRPr kumimoji="1"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sp>
        <p:nvSpPr>
          <p:cNvPr id="1639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  <a:endParaRPr lang="en-US" altLang="en-US" sz="9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0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6723"/>
              </p:ext>
            </p:extLst>
          </p:nvPr>
        </p:nvGraphicFramePr>
        <p:xfrm>
          <a:off x="144380" y="2266900"/>
          <a:ext cx="8831178" cy="2795524"/>
        </p:xfrm>
        <a:graphic>
          <a:graphicData uri="http://schemas.openxmlformats.org/drawingml/2006/table">
            <a:tbl>
              <a:tblPr/>
              <a:tblGrid>
                <a:gridCol w="2634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41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Characteristic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Block 1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Block 2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Block 3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Block 4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 : length and contents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One element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More than one, unsorted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More than one, sorted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More than one, all identical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 : match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element not 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element found once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element found more than once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100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Invalid combinations : (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), (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A4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B2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62391" y="4554789"/>
            <a:ext cx="2897326" cy="1855788"/>
            <a:chOff x="739" y="1721"/>
            <a:chExt cx="1785" cy="1169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799" y="1721"/>
              <a:ext cx="627" cy="30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1726" y="2023"/>
              <a:ext cx="388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739" y="2250"/>
              <a:ext cx="1785" cy="640"/>
            </a:xfrm>
            <a:prstGeom prst="rect">
              <a:avLst/>
            </a:prstGeom>
            <a:solidFill>
              <a:srgbClr val="003399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element</a:t>
              </a:r>
              <a:r>
                <a:rPr lang="en-US" altLang="en-US" dirty="0" smtClean="0">
                  <a:solidFill>
                    <a:schemeClr val="hlink"/>
                  </a:solidFill>
                  <a:latin typeface="Gill Sans MT" panose="020B0502020104020203" pitchFamily="34" charset="0"/>
                </a:rPr>
                <a:t> cannot be in a one-element list more than once</a:t>
              </a:r>
              <a:endParaRPr lang="en-US" altLang="en-US" dirty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3500649" y="4540501"/>
            <a:ext cx="4522095" cy="2024063"/>
            <a:chOff x="1799" y="1721"/>
            <a:chExt cx="2786" cy="1275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1799" y="1721"/>
              <a:ext cx="627" cy="30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113" y="2023"/>
              <a:ext cx="469" cy="54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2582" y="2162"/>
              <a:ext cx="2003" cy="834"/>
            </a:xfrm>
            <a:prstGeom prst="rect">
              <a:avLst/>
            </a:prstGeom>
            <a:solidFill>
              <a:srgbClr val="003399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the list only has one element, but it appears multiple times, we cannot find it just once</a:t>
              </a:r>
              <a:endParaRPr lang="en-US" altLang="en-US" dirty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48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E2BE520-03B5-4F3F-A1DA-220F76754B8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Space Partitioning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60369"/>
            <a:ext cx="8867775" cy="35905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/>
              <a:t>Fairly easy to apply, even with </a:t>
            </a:r>
            <a:r>
              <a:rPr lang="en-US" altLang="en-US" dirty="0" smtClean="0">
                <a:solidFill>
                  <a:schemeClr val="tx2"/>
                </a:solidFill>
              </a:rPr>
              <a:t>no automation</a:t>
            </a:r>
            <a:endParaRPr lang="en-US" alt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/>
              <a:t>Convenient ways to </a:t>
            </a:r>
            <a:r>
              <a:rPr lang="en-US" altLang="en-US" dirty="0" smtClean="0">
                <a:solidFill>
                  <a:schemeClr val="tx2"/>
                </a:solidFill>
              </a:rPr>
              <a:t>add more or less</a:t>
            </a:r>
            <a:r>
              <a:rPr lang="en-US" altLang="en-US" dirty="0" smtClean="0"/>
              <a:t> testing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/>
              <a:t>Applicable to </a:t>
            </a:r>
            <a:r>
              <a:rPr lang="en-US" altLang="en-US" dirty="0" smtClean="0">
                <a:solidFill>
                  <a:schemeClr val="tx2"/>
                </a:solidFill>
              </a:rPr>
              <a:t>all levels</a:t>
            </a:r>
            <a:r>
              <a:rPr lang="en-US" altLang="en-US" dirty="0" smtClean="0"/>
              <a:t> of testing – unit, class, integration, system, etc.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/>
              <a:t>Based only on the </a:t>
            </a:r>
            <a:r>
              <a:rPr lang="en-US" altLang="en-US" dirty="0" smtClean="0">
                <a:solidFill>
                  <a:schemeClr val="tx2"/>
                </a:solidFill>
              </a:rPr>
              <a:t>input space</a:t>
            </a:r>
            <a:r>
              <a:rPr lang="en-US" altLang="en-US" dirty="0" smtClean="0"/>
              <a:t> of the program, not the implementation</a:t>
            </a:r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379538" y="4750946"/>
            <a:ext cx="6380162" cy="95410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Gill Sans MT" panose="020B0502020104020203" pitchFamily="34" charset="0"/>
              </a:rPr>
              <a:t>Simple, straightforward, effective, and widely 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used</a:t>
            </a:r>
            <a:endParaRPr lang="en-US" altLang="en-US" sz="28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" y="768097"/>
            <a:ext cx="9112482" cy="574098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Input domain</a:t>
            </a:r>
            <a:r>
              <a:rPr lang="en-US" altLang="en-US" dirty="0"/>
              <a:t>: all possible inputs to a program</a:t>
            </a:r>
          </a:p>
          <a:p>
            <a:pPr lvl="1"/>
            <a:r>
              <a:rPr lang="en-US" altLang="en-US" dirty="0"/>
              <a:t>Most input domains are so large that they are effectively </a:t>
            </a:r>
            <a:r>
              <a:rPr lang="en-US" altLang="en-US" dirty="0">
                <a:solidFill>
                  <a:schemeClr val="tx2"/>
                </a:solidFill>
              </a:rPr>
              <a:t>infinite</a:t>
            </a:r>
          </a:p>
          <a:p>
            <a:r>
              <a:rPr lang="en-US" altLang="en-US" i="1" dirty="0">
                <a:solidFill>
                  <a:schemeClr val="tx2"/>
                </a:solidFill>
              </a:rPr>
              <a:t>Input parameters</a:t>
            </a:r>
            <a:r>
              <a:rPr lang="en-US" altLang="en-US" dirty="0"/>
              <a:t> define the scope of the input domain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Parameter values to a method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Data from a file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Global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User inputs</a:t>
            </a:r>
          </a:p>
          <a:p>
            <a:r>
              <a:rPr lang="en-US" altLang="en-US" dirty="0"/>
              <a:t>We </a:t>
            </a:r>
            <a:r>
              <a:rPr lang="en-US" altLang="en-US" dirty="0">
                <a:solidFill>
                  <a:schemeClr val="tx2"/>
                </a:solidFill>
              </a:rPr>
              <a:t>partition </a:t>
            </a:r>
            <a:r>
              <a:rPr lang="en-US" altLang="en-US" dirty="0"/>
              <a:t>input domains into </a:t>
            </a:r>
            <a:r>
              <a:rPr lang="en-US" altLang="en-US" dirty="0">
                <a:solidFill>
                  <a:schemeClr val="tx2"/>
                </a:solidFill>
              </a:rPr>
              <a:t>regions</a:t>
            </a:r>
            <a:r>
              <a:rPr lang="en-US" altLang="en-US" dirty="0"/>
              <a:t> (called </a:t>
            </a:r>
            <a:r>
              <a:rPr lang="en-US" altLang="en-US" i="1" dirty="0"/>
              <a:t>blocks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Choose at least </a:t>
            </a:r>
            <a:r>
              <a:rPr lang="en-US" altLang="en-US" dirty="0">
                <a:solidFill>
                  <a:schemeClr val="tx2"/>
                </a:solidFill>
              </a:rPr>
              <a:t>one value</a:t>
            </a:r>
            <a:r>
              <a:rPr lang="en-US" altLang="en-US" dirty="0"/>
              <a:t> from each block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6)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42154-05E0-4FD4-B04E-B92FD3670A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11443" y="4824414"/>
            <a:ext cx="5950896" cy="1754326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Input domain:  Alphabetic letters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Partitioning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characteristic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 Case of letter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085850" lvl="1" indent="-342900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Block 1: upper case</a:t>
            </a:r>
          </a:p>
          <a:p>
            <a:pPr marL="1085850" lvl="1" indent="-342900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Block 2: lower case</a:t>
            </a:r>
          </a:p>
        </p:txBody>
      </p:sp>
    </p:spTree>
    <p:extLst>
      <p:ext uri="{BB962C8B-B14F-4D97-AF65-F5344CB8AC3E}">
        <p14:creationId xmlns:p14="http://schemas.microsoft.com/office/powerpoint/2010/main" val="1797630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382211-D2BF-49C3-B0A7-F6367212C61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Partitioning Domains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3194050"/>
          </a:xfrm>
        </p:spPr>
        <p:txBody>
          <a:bodyPr/>
          <a:lstStyle/>
          <a:p>
            <a:pPr marL="457200" indent="-457200">
              <a:spcBef>
                <a:spcPts val="1800"/>
              </a:spcBef>
            </a:pPr>
            <a:r>
              <a:rPr kumimoji="1" lang="en-US" altLang="zh-CN" i="1" dirty="0" smtClean="0">
                <a:ea typeface="宋体" charset="-122"/>
              </a:rPr>
              <a:t>Domain</a:t>
            </a:r>
            <a:r>
              <a:rPr kumimoji="1" lang="en-US" altLang="zh-CN" dirty="0" smtClean="0">
                <a:ea typeface="宋体" charset="-122"/>
              </a:rPr>
              <a:t>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D</a:t>
            </a:r>
          </a:p>
          <a:p>
            <a:pPr marL="457200" indent="-457200">
              <a:spcBef>
                <a:spcPts val="1800"/>
              </a:spcBef>
            </a:pPr>
            <a:r>
              <a:rPr kumimoji="1" lang="en-US" altLang="zh-CN" i="1" dirty="0" smtClean="0">
                <a:ea typeface="宋体" charset="-122"/>
              </a:rPr>
              <a:t>Partition scheme</a:t>
            </a:r>
            <a:r>
              <a:rPr kumimoji="1" lang="en-US" altLang="zh-CN" dirty="0" smtClean="0">
                <a:ea typeface="宋体" charset="-122"/>
              </a:rPr>
              <a:t>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q</a:t>
            </a:r>
            <a:r>
              <a:rPr kumimoji="1" lang="en-US" altLang="zh-CN" dirty="0" smtClean="0">
                <a:ea typeface="宋体" charset="-122"/>
              </a:rPr>
              <a:t> of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D</a:t>
            </a:r>
          </a:p>
          <a:p>
            <a:pPr marL="457200" indent="-457200">
              <a:spcBef>
                <a:spcPts val="1800"/>
              </a:spcBef>
            </a:pPr>
            <a:r>
              <a:rPr kumimoji="1" lang="en-US" altLang="zh-CN" dirty="0" smtClean="0">
                <a:ea typeface="宋体" charset="-122"/>
              </a:rPr>
              <a:t>The partition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q</a:t>
            </a:r>
            <a:r>
              <a:rPr kumimoji="1" lang="en-US" altLang="zh-CN" dirty="0" smtClean="0">
                <a:ea typeface="宋体" charset="-122"/>
              </a:rPr>
              <a:t> defines a </a:t>
            </a:r>
            <a:r>
              <a:rPr kumimoji="1" lang="en-US" altLang="zh-CN" i="1" dirty="0" smtClean="0">
                <a:ea typeface="宋体" charset="-122"/>
              </a:rPr>
              <a:t>set of blocks</a:t>
            </a:r>
            <a:r>
              <a:rPr kumimoji="1" lang="en-US" altLang="zh-CN" dirty="0" smtClean="0">
                <a:ea typeface="宋体" charset="-122"/>
              </a:rPr>
              <a:t>, </a:t>
            </a:r>
            <a:r>
              <a:rPr kumimoji="1" lang="en-US" altLang="zh-CN" i="1" dirty="0" err="1" smtClean="0">
                <a:solidFill>
                  <a:schemeClr val="tx2"/>
                </a:solidFill>
                <a:ea typeface="宋体" charset="-122"/>
              </a:rPr>
              <a:t>Bq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 = b</a:t>
            </a:r>
            <a:r>
              <a:rPr kumimoji="1" lang="en-US" altLang="zh-CN" sz="3200" i="1" baseline="-25000" dirty="0" smtClean="0">
                <a:solidFill>
                  <a:schemeClr val="tx2"/>
                </a:solidFill>
                <a:ea typeface="宋体" charset="-122"/>
              </a:rPr>
              <a:t>1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, b</a:t>
            </a:r>
            <a:r>
              <a:rPr kumimoji="1" lang="en-US" altLang="zh-CN" sz="3200" i="1" baseline="-25000" dirty="0" smtClean="0">
                <a:solidFill>
                  <a:schemeClr val="tx2"/>
                </a:solidFill>
                <a:ea typeface="宋体" charset="-122"/>
              </a:rPr>
              <a:t>2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, …, </a:t>
            </a:r>
            <a:r>
              <a:rPr kumimoji="1" lang="en-US" altLang="zh-CN" i="1" dirty="0" err="1" smtClean="0">
                <a:solidFill>
                  <a:schemeClr val="tx2"/>
                </a:solidFill>
                <a:ea typeface="宋体" charset="-122"/>
              </a:rPr>
              <a:t>b</a:t>
            </a:r>
            <a:r>
              <a:rPr kumimoji="1" lang="en-US" altLang="zh-CN" sz="3200" i="1" baseline="-25000" dirty="0" err="1" smtClean="0">
                <a:solidFill>
                  <a:schemeClr val="tx2"/>
                </a:solidFill>
                <a:ea typeface="宋体" charset="-122"/>
              </a:rPr>
              <a:t>Q</a:t>
            </a:r>
            <a:endParaRPr kumimoji="1" lang="en-US" altLang="zh-CN" sz="3200" i="1" baseline="-25000" dirty="0" smtClean="0">
              <a:solidFill>
                <a:schemeClr val="tx2"/>
              </a:solidFill>
              <a:ea typeface="宋体" charset="-122"/>
            </a:endParaRPr>
          </a:p>
          <a:p>
            <a:pPr marL="457200" indent="-457200">
              <a:spcBef>
                <a:spcPts val="1800"/>
              </a:spcBef>
            </a:pPr>
            <a:r>
              <a:rPr kumimoji="1" lang="en-US" altLang="zh-CN" dirty="0" smtClean="0">
                <a:ea typeface="宋体" charset="-122"/>
              </a:rPr>
              <a:t>The partition must satisfy two </a:t>
            </a:r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properties</a:t>
            </a:r>
            <a:r>
              <a:rPr kumimoji="1" lang="en-US" altLang="zh-CN" dirty="0" smtClean="0">
                <a:ea typeface="宋体" charset="-122"/>
              </a:rPr>
              <a:t> :</a:t>
            </a:r>
          </a:p>
          <a:p>
            <a:pPr marL="838200" lvl="1" indent="-381000">
              <a:buFontTx/>
              <a:buAutoNum type="arabicPeriod"/>
            </a:pPr>
            <a:r>
              <a:rPr kumimoji="1" lang="en-US" altLang="zh-CN" dirty="0" smtClean="0">
                <a:ea typeface="宋体" charset="-122"/>
              </a:rPr>
              <a:t>Blocks must be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pairwise disjoint </a:t>
            </a:r>
            <a:r>
              <a:rPr kumimoji="1" lang="en-US" altLang="zh-CN" dirty="0" smtClean="0">
                <a:ea typeface="宋体" charset="-122"/>
              </a:rPr>
              <a:t>(no overlap)</a:t>
            </a:r>
          </a:p>
          <a:p>
            <a:pPr marL="838200" lvl="1" indent="-381000">
              <a:buFontTx/>
              <a:buAutoNum type="arabicPeriod"/>
            </a:pPr>
            <a:r>
              <a:rPr kumimoji="1" lang="en-US" altLang="zh-CN" dirty="0" smtClean="0">
                <a:ea typeface="宋体" charset="-122"/>
              </a:rPr>
              <a:t>Together the blocks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cover</a:t>
            </a:r>
            <a:r>
              <a:rPr kumimoji="1" lang="en-US" altLang="zh-CN" dirty="0" smtClean="0">
                <a:ea typeface="宋体" charset="-122"/>
              </a:rPr>
              <a:t> the domain </a:t>
            </a:r>
            <a:r>
              <a:rPr kumimoji="1" lang="en-US" altLang="zh-CN" i="1" dirty="0" smtClean="0">
                <a:solidFill>
                  <a:schemeClr val="tx2"/>
                </a:solidFill>
                <a:ea typeface="宋体" charset="-122"/>
              </a:rPr>
              <a:t>D</a:t>
            </a:r>
            <a:r>
              <a:rPr kumimoji="1" lang="en-US" altLang="zh-CN" dirty="0" smtClean="0">
                <a:ea typeface="宋体" charset="-122"/>
              </a:rPr>
              <a:t> (complete)</a:t>
            </a:r>
            <a:endParaRPr kumimoji="1" lang="en-US" altLang="en-US" dirty="0" smtClean="0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292600" y="4367721"/>
            <a:ext cx="4191000" cy="60483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 b</a:t>
            </a:r>
            <a:r>
              <a:rPr kumimoji="1" lang="en-US" altLang="zh-CN" sz="2400" baseline="-250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j</a:t>
            </a: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 = , </a:t>
            </a:r>
            <a:r>
              <a:rPr lang="en-US" altLang="en-US" sz="2400">
                <a:sym typeface="Symbol" pitchFamily="18" charset="2"/>
              </a:rPr>
              <a:t></a:t>
            </a:r>
            <a:r>
              <a:rPr lang="en-US" altLang="en-US">
                <a:sym typeface="Symbol" pitchFamily="18" charset="2"/>
              </a:rPr>
              <a:t> </a:t>
            </a: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i  j, b</a:t>
            </a:r>
            <a:r>
              <a:rPr kumimoji="1" lang="en-US" altLang="zh-CN" sz="2400" baseline="-250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, b</a:t>
            </a:r>
            <a:r>
              <a:rPr kumimoji="1" lang="en-US" altLang="zh-CN" sz="2400" baseline="-250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j </a:t>
            </a:r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 B</a:t>
            </a:r>
            <a:r>
              <a:rPr kumimoji="1" lang="en-US" altLang="zh-CN" sz="2400" baseline="-25000">
                <a:solidFill>
                  <a:schemeClr val="tx2"/>
                </a:solidFill>
                <a:ea typeface="楷体_GB2312" pitchFamily="49" charset="-122"/>
                <a:sym typeface="Symbol" pitchFamily="18" charset="2"/>
              </a:rPr>
              <a:t>q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0400" y="4367721"/>
            <a:ext cx="2971800" cy="1676400"/>
            <a:chOff x="3560" y="2997"/>
            <a:chExt cx="1872" cy="1056"/>
          </a:xfrm>
        </p:grpSpPr>
        <p:sp>
          <p:nvSpPr>
            <p:cNvPr id="6154" name="Rectangle 6"/>
            <p:cNvSpPr>
              <a:spLocks noChangeArrowheads="1"/>
            </p:cNvSpPr>
            <p:nvPr/>
          </p:nvSpPr>
          <p:spPr bwMode="auto">
            <a:xfrm>
              <a:off x="3560" y="2997"/>
              <a:ext cx="1872" cy="105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5" name="Freeform 7"/>
            <p:cNvSpPr>
              <a:spLocks/>
            </p:cNvSpPr>
            <p:nvPr/>
          </p:nvSpPr>
          <p:spPr bwMode="auto">
            <a:xfrm>
              <a:off x="3560" y="2998"/>
              <a:ext cx="624" cy="528"/>
            </a:xfrm>
            <a:custGeom>
              <a:avLst/>
              <a:gdLst>
                <a:gd name="T0" fmla="*/ 624 w 624"/>
                <a:gd name="T1" fmla="*/ 0 h 528"/>
                <a:gd name="T2" fmla="*/ 576 w 624"/>
                <a:gd name="T3" fmla="*/ 240 h 528"/>
                <a:gd name="T4" fmla="*/ 336 w 624"/>
                <a:gd name="T5" fmla="*/ 480 h 528"/>
                <a:gd name="T6" fmla="*/ 0 w 62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28"/>
                <a:gd name="T14" fmla="*/ 624 w 62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28">
                  <a:moveTo>
                    <a:pt x="624" y="0"/>
                  </a:moveTo>
                  <a:cubicBezTo>
                    <a:pt x="624" y="80"/>
                    <a:pt x="624" y="160"/>
                    <a:pt x="576" y="240"/>
                  </a:cubicBezTo>
                  <a:cubicBezTo>
                    <a:pt x="528" y="320"/>
                    <a:pt x="432" y="432"/>
                    <a:pt x="336" y="480"/>
                  </a:cubicBezTo>
                  <a:cubicBezTo>
                    <a:pt x="240" y="528"/>
                    <a:pt x="56" y="520"/>
                    <a:pt x="0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8"/>
            <p:cNvSpPr>
              <a:spLocks/>
            </p:cNvSpPr>
            <p:nvPr/>
          </p:nvSpPr>
          <p:spPr bwMode="auto">
            <a:xfrm>
              <a:off x="4040" y="3354"/>
              <a:ext cx="1392" cy="208"/>
            </a:xfrm>
            <a:custGeom>
              <a:avLst/>
              <a:gdLst>
                <a:gd name="T0" fmla="*/ 0 w 1392"/>
                <a:gd name="T1" fmla="*/ 0 h 208"/>
                <a:gd name="T2" fmla="*/ 288 w 1392"/>
                <a:gd name="T3" fmla="*/ 96 h 208"/>
                <a:gd name="T4" fmla="*/ 912 w 1392"/>
                <a:gd name="T5" fmla="*/ 192 h 208"/>
                <a:gd name="T6" fmla="*/ 1200 w 1392"/>
                <a:gd name="T7" fmla="*/ 192 h 208"/>
                <a:gd name="T8" fmla="*/ 1392 w 1392"/>
                <a:gd name="T9" fmla="*/ 19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208"/>
                <a:gd name="T17" fmla="*/ 1392 w 139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208">
                  <a:moveTo>
                    <a:pt x="0" y="0"/>
                  </a:moveTo>
                  <a:cubicBezTo>
                    <a:pt x="68" y="32"/>
                    <a:pt x="136" y="64"/>
                    <a:pt x="288" y="96"/>
                  </a:cubicBezTo>
                  <a:cubicBezTo>
                    <a:pt x="440" y="128"/>
                    <a:pt x="760" y="176"/>
                    <a:pt x="912" y="192"/>
                  </a:cubicBezTo>
                  <a:cubicBezTo>
                    <a:pt x="1064" y="208"/>
                    <a:pt x="1120" y="192"/>
                    <a:pt x="1200" y="192"/>
                  </a:cubicBezTo>
                  <a:cubicBezTo>
                    <a:pt x="1280" y="192"/>
                    <a:pt x="1360" y="192"/>
                    <a:pt x="1392" y="1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9"/>
            <p:cNvSpPr txBox="1">
              <a:spLocks noChangeArrowheads="1"/>
            </p:cNvSpPr>
            <p:nvPr/>
          </p:nvSpPr>
          <p:spPr bwMode="auto">
            <a:xfrm>
              <a:off x="3600" y="303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800" baseline="-2500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4464" y="303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800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6159" name="Text Box 11"/>
            <p:cNvSpPr txBox="1">
              <a:spLocks noChangeArrowheads="1"/>
            </p:cNvSpPr>
            <p:nvPr/>
          </p:nvSpPr>
          <p:spPr bwMode="auto">
            <a:xfrm>
              <a:off x="3888" y="351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800" baseline="-25000">
                  <a:solidFill>
                    <a:schemeClr val="tx2"/>
                  </a:solidFill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5416550" y="5293233"/>
            <a:ext cx="1943100" cy="750888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3600">
                <a:sym typeface="Symbol" pitchFamily="18" charset="2"/>
              </a:rPr>
              <a:t>  </a:t>
            </a:r>
            <a:r>
              <a:rPr lang="en-US" altLang="en-US" sz="2800"/>
              <a:t>   b =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/>
              <a:t>b </a:t>
            </a:r>
            <a:r>
              <a:rPr lang="en-US" altLang="en-US" sz="2400">
                <a:sym typeface="Symbol" pitchFamily="18" charset="2"/>
              </a:rPr>
              <a:t> Bq</a:t>
            </a:r>
          </a:p>
        </p:txBody>
      </p:sp>
      <p:sp>
        <p:nvSpPr>
          <p:cNvPr id="6153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B3E592C-93E0-4EA2-8A8E-885DA3A0941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Partitions – Assumptions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Choose a </a:t>
            </a:r>
            <a:r>
              <a:rPr lang="en-US" altLang="en-US" dirty="0">
                <a:solidFill>
                  <a:schemeClr val="tx2"/>
                </a:solidFill>
              </a:rPr>
              <a:t>value</a:t>
            </a:r>
            <a:r>
              <a:rPr lang="en-US" altLang="en-US" dirty="0"/>
              <a:t> from each block</a:t>
            </a:r>
          </a:p>
          <a:p>
            <a:pPr lvl="1"/>
            <a:r>
              <a:rPr lang="en-US" altLang="en-US" dirty="0"/>
              <a:t>Each value is assumed to be </a:t>
            </a:r>
            <a:r>
              <a:rPr lang="en-US" altLang="en-US" dirty="0">
                <a:solidFill>
                  <a:schemeClr val="tx2"/>
                </a:solidFill>
              </a:rPr>
              <a:t>equally useful</a:t>
            </a:r>
            <a:r>
              <a:rPr lang="en-US" altLang="en-US" dirty="0"/>
              <a:t> for testing</a:t>
            </a:r>
          </a:p>
          <a:p>
            <a:r>
              <a:rPr lang="en-US" altLang="en-US" dirty="0"/>
              <a:t>Forming partitions</a:t>
            </a:r>
          </a:p>
          <a:p>
            <a:pPr lvl="1"/>
            <a:r>
              <a:rPr lang="en-US" altLang="en-US" dirty="0"/>
              <a:t>Find </a:t>
            </a:r>
            <a:r>
              <a:rPr lang="en-US" altLang="en-US" dirty="0">
                <a:solidFill>
                  <a:schemeClr val="tx2"/>
                </a:solidFill>
              </a:rPr>
              <a:t>characteristics</a:t>
            </a:r>
            <a:r>
              <a:rPr lang="en-US" altLang="en-US" dirty="0"/>
              <a:t> of the inputs : case of letter, relationship to 0, parameters, semantic descriptions, …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Partition</a:t>
            </a:r>
            <a:r>
              <a:rPr lang="en-US" altLang="en-US" dirty="0"/>
              <a:t> each characteristic into blocks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Choose tests</a:t>
            </a:r>
            <a:r>
              <a:rPr lang="en-US" altLang="en-US" dirty="0"/>
              <a:t> by combining values from blocks</a:t>
            </a:r>
          </a:p>
          <a:p>
            <a:r>
              <a:rPr lang="en-US" altLang="en-US" dirty="0"/>
              <a:t>Example </a:t>
            </a:r>
            <a:r>
              <a:rPr lang="en-US" altLang="en-US" dirty="0" smtClean="0">
                <a:solidFill>
                  <a:schemeClr val="tx2"/>
                </a:solidFill>
              </a:rPr>
              <a:t>characteristics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Whether X is null</a:t>
            </a:r>
          </a:p>
          <a:p>
            <a:pPr lvl="1"/>
            <a:r>
              <a:rPr lang="en-US" altLang="en-US" dirty="0"/>
              <a:t>Order of the list F (sorted, inverse sorted, arbitrary, …)</a:t>
            </a:r>
          </a:p>
          <a:p>
            <a:pPr lvl="1"/>
            <a:r>
              <a:rPr lang="en-US" altLang="en-US" dirty="0"/>
              <a:t>Min separation of two aircraft</a:t>
            </a:r>
          </a:p>
          <a:p>
            <a:pPr lvl="1"/>
            <a:r>
              <a:rPr lang="en-US" altLang="en-US" dirty="0"/>
              <a:t>Input device (DVD, CD, VCR, computer, …)</a:t>
            </a:r>
          </a:p>
          <a:p>
            <a:pPr lvl="1"/>
            <a:r>
              <a:rPr lang="en-US" altLang="en-US" dirty="0"/>
              <a:t>Hair color, height, major, age</a:t>
            </a:r>
          </a:p>
        </p:txBody>
      </p:sp>
      <p:sp>
        <p:nvSpPr>
          <p:cNvPr id="717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C8CEECA-11C5-4946-9CA8-EEEFAE1C6C8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Partitions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484313"/>
          </a:xfrm>
        </p:spPr>
        <p:txBody>
          <a:bodyPr/>
          <a:lstStyle/>
          <a:p>
            <a:r>
              <a:rPr lang="en-US" altLang="en-US" dirty="0"/>
              <a:t>Defining </a:t>
            </a:r>
            <a:r>
              <a:rPr lang="en-US" altLang="en-US" dirty="0">
                <a:solidFill>
                  <a:schemeClr val="tx2"/>
                </a:solidFill>
              </a:rPr>
              <a:t>partitions</a:t>
            </a:r>
            <a:r>
              <a:rPr lang="en-US" altLang="en-US" dirty="0"/>
              <a:t> is not hard, but is easy to get wrong</a:t>
            </a:r>
          </a:p>
          <a:p>
            <a:r>
              <a:rPr lang="en-US" altLang="en-US" dirty="0" smtClean="0"/>
              <a:t>Consider the “</a:t>
            </a:r>
            <a:r>
              <a:rPr lang="en-US" altLang="en-US" i="1" dirty="0" smtClean="0">
                <a:solidFill>
                  <a:schemeClr val="tx2"/>
                </a:solidFill>
              </a:rPr>
              <a:t>order of elements in list F</a:t>
            </a:r>
            <a:r>
              <a:rPr lang="en-US" altLang="en-US" dirty="0" smtClean="0"/>
              <a:t>”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585" y="2538413"/>
            <a:ext cx="4379912" cy="130016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b</a:t>
            </a:r>
            <a:r>
              <a:rPr lang="en-US" altLang="en-US" sz="2400" b="0" baseline="-25000" dirty="0">
                <a:latin typeface="Gill Sans MT" panose="020B0502020104020203" pitchFamily="34" charset="0"/>
              </a:rPr>
              <a:t>1</a:t>
            </a:r>
            <a:r>
              <a:rPr lang="en-US" altLang="en-US" sz="2400" b="0" dirty="0">
                <a:latin typeface="Gill Sans MT" panose="020B0502020104020203" pitchFamily="34" charset="0"/>
              </a:rPr>
              <a:t> = sorted in ascending order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b</a:t>
            </a:r>
            <a:r>
              <a:rPr lang="en-US" altLang="en-US" sz="2400" b="0" baseline="-25000" dirty="0">
                <a:latin typeface="Gill Sans MT" panose="020B0502020104020203" pitchFamily="34" charset="0"/>
              </a:rPr>
              <a:t>2</a:t>
            </a:r>
            <a:r>
              <a:rPr lang="en-US" altLang="en-US" sz="2400" b="0" dirty="0">
                <a:latin typeface="Gill Sans MT" panose="020B0502020104020203" pitchFamily="34" charset="0"/>
              </a:rPr>
              <a:t> = sorted in descending order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b</a:t>
            </a:r>
            <a:r>
              <a:rPr lang="en-US" altLang="en-US" sz="2400" b="0" baseline="-25000" dirty="0">
                <a:latin typeface="Gill Sans MT" panose="020B0502020104020203" pitchFamily="34" charset="0"/>
              </a:rPr>
              <a:t>3</a:t>
            </a:r>
            <a:r>
              <a:rPr lang="en-US" altLang="en-US" sz="2400" b="0" dirty="0">
                <a:latin typeface="Gill Sans MT" panose="020B0502020104020203" pitchFamily="34" charset="0"/>
              </a:rPr>
              <a:t> = arbitrary order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179585" y="4138613"/>
            <a:ext cx="3889375" cy="38576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>
                <a:latin typeface="Gill Sans MT" panose="020B0502020104020203" pitchFamily="34" charset="0"/>
              </a:rPr>
              <a:t>but … something’s fishy …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79585" y="4824413"/>
            <a:ext cx="4060825" cy="36933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What if the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list </a:t>
            </a:r>
            <a:r>
              <a:rPr lang="en-US" altLang="en-US" sz="2400" b="0" dirty="0">
                <a:latin typeface="Gill Sans MT" panose="020B0502020104020203" pitchFamily="34" charset="0"/>
              </a:rPr>
              <a:t>is of length </a:t>
            </a:r>
            <a:r>
              <a:rPr lang="en-US" altLang="en-US" sz="2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400" b="0" dirty="0">
                <a:latin typeface="Gill Sans MT" panose="020B0502020104020203" pitchFamily="34" charset="0"/>
              </a:rPr>
              <a:t>?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179586" y="5510213"/>
            <a:ext cx="4810704" cy="84296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The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list </a:t>
            </a:r>
            <a:r>
              <a:rPr lang="en-US" altLang="en-US" sz="2400" b="0" dirty="0">
                <a:latin typeface="Gill Sans MT" panose="020B0502020104020203" pitchFamily="34" charset="0"/>
              </a:rPr>
              <a:t>will be in all three blocks …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That is,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disjointness</a:t>
            </a:r>
            <a:r>
              <a:rPr lang="en-US" altLang="en-US" sz="2400" b="0" dirty="0">
                <a:latin typeface="Gill Sans MT" panose="020B0502020104020203" pitchFamily="34" charset="0"/>
              </a:rPr>
              <a:t> is not satisfied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327650" y="2597150"/>
            <a:ext cx="3716338" cy="1107996"/>
          </a:xfrm>
          <a:prstGeom prst="rect">
            <a:avLst/>
          </a:prstGeom>
          <a:solidFill>
            <a:srgbClr val="00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Solution:</a:t>
            </a:r>
          </a:p>
          <a:p>
            <a:pPr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Two characteristics that address 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just one property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5146936" y="4087813"/>
            <a:ext cx="3933629" cy="1988237"/>
          </a:xfrm>
          <a:prstGeom prst="rect">
            <a:avLst/>
          </a:prstGeom>
          <a:solidFill>
            <a:srgbClr val="00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C1: List 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 sorted ascending</a:t>
            </a:r>
          </a:p>
          <a:p>
            <a:pPr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- c1.b1 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</a:t>
            </a:r>
          </a:p>
          <a:p>
            <a:pPr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  -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c1.b2 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</a:t>
            </a:r>
          </a:p>
          <a:p>
            <a:pPr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C2: List </a:t>
            </a: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 sorted descending</a:t>
            </a:r>
          </a:p>
          <a:p>
            <a:pPr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sz="24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 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-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c2.b1 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</a:t>
            </a:r>
          </a:p>
          <a:p>
            <a:pPr>
              <a:lnSpc>
                <a:spcPct val="70000"/>
              </a:lnSpc>
              <a:spcBef>
                <a:spcPct val="25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  -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c2.b2 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</a:t>
            </a:r>
          </a:p>
        </p:txBody>
      </p:sp>
      <p:sp>
        <p:nvSpPr>
          <p:cNvPr id="820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/>
      <p:bldP spid="252933" grpId="0" animBg="1"/>
      <p:bldP spid="252934" grpId="0" animBg="1"/>
      <p:bldP spid="252935" grpId="0" animBg="1"/>
      <p:bldP spid="252936" grpId="0" animBg="1"/>
      <p:bldP spid="2529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9CF8E81-114D-4FA9-B273-DC58AF84DF11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Partitions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If the partitions are not </a:t>
            </a:r>
            <a:r>
              <a:rPr lang="en-US" altLang="en-US" dirty="0" smtClean="0">
                <a:solidFill>
                  <a:schemeClr val="tx2"/>
                </a:solidFill>
              </a:rPr>
              <a:t>complete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disjoint</a:t>
            </a:r>
            <a:r>
              <a:rPr lang="en-US" altLang="en-US" dirty="0" smtClean="0"/>
              <a:t>, that means the partitions have not been considered carefully enough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They should be reviewed carefully, like any </a:t>
            </a:r>
            <a:r>
              <a:rPr lang="en-US" altLang="en-US" dirty="0" smtClean="0">
                <a:solidFill>
                  <a:schemeClr val="tx2"/>
                </a:solidFill>
              </a:rPr>
              <a:t>design</a:t>
            </a:r>
            <a:endParaRPr lang="en-US" altLang="en-US" dirty="0" smtClean="0"/>
          </a:p>
          <a:p>
            <a:pPr>
              <a:spcBef>
                <a:spcPts val="1800"/>
              </a:spcBef>
            </a:pPr>
            <a:r>
              <a:rPr lang="en-US" altLang="en-US" dirty="0" smtClean="0"/>
              <a:t>Different </a:t>
            </a:r>
            <a:r>
              <a:rPr lang="en-US" altLang="en-US" dirty="0" smtClean="0">
                <a:solidFill>
                  <a:schemeClr val="tx2"/>
                </a:solidFill>
              </a:rPr>
              <a:t>alternatives</a:t>
            </a:r>
            <a:r>
              <a:rPr lang="en-US" altLang="en-US" dirty="0" smtClean="0"/>
              <a:t> should be considered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We model the input domain in </a:t>
            </a:r>
            <a:r>
              <a:rPr lang="en-US" altLang="en-US" dirty="0" smtClean="0">
                <a:solidFill>
                  <a:schemeClr val="tx2"/>
                </a:solidFill>
              </a:rPr>
              <a:t>five steps</a:t>
            </a:r>
            <a:r>
              <a:rPr lang="en-US" altLang="en-US" dirty="0" smtClean="0"/>
              <a:t> …</a:t>
            </a:r>
          </a:p>
          <a:p>
            <a:pPr lvl="1"/>
            <a:r>
              <a:rPr lang="en-US" altLang="en-US" dirty="0" smtClean="0"/>
              <a:t>Steps 1 and 2 move us from the implementation abstraction level to the design abstraction level (from chapter 2)</a:t>
            </a:r>
          </a:p>
          <a:p>
            <a:pPr lvl="1"/>
            <a:r>
              <a:rPr lang="en-US" altLang="en-US" dirty="0" smtClean="0"/>
              <a:t>Steps 3 &amp; </a:t>
            </a:r>
            <a:r>
              <a:rPr lang="en-US" altLang="en-US" smtClean="0"/>
              <a:t>4 are entirely </a:t>
            </a:r>
            <a:r>
              <a:rPr lang="en-US" altLang="en-US" dirty="0" smtClean="0"/>
              <a:t>at the design abstraction level</a:t>
            </a:r>
          </a:p>
          <a:p>
            <a:pPr lvl="1"/>
            <a:r>
              <a:rPr lang="en-US" altLang="en-US" dirty="0" smtClean="0"/>
              <a:t>Step 5 brings us back down to the implementation abstraction level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388FECB-A166-478D-9791-5582E90E2CD1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Modeling the Input Domain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38113" y="863600"/>
            <a:ext cx="8867775" cy="265906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Step 1</a:t>
            </a:r>
            <a:r>
              <a:rPr lang="en-US" altLang="en-US" dirty="0" smtClean="0"/>
              <a:t> : Identify testable </a:t>
            </a:r>
            <a:r>
              <a:rPr lang="en-US" altLang="en-US" dirty="0" smtClean="0">
                <a:solidFill>
                  <a:schemeClr val="tx2"/>
                </a:solidFill>
              </a:rPr>
              <a:t>functions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Individual </a:t>
            </a:r>
            <a:r>
              <a:rPr lang="en-US" altLang="en-US" dirty="0" smtClean="0">
                <a:solidFill>
                  <a:schemeClr val="tx2"/>
                </a:solidFill>
              </a:rPr>
              <a:t>methods</a:t>
            </a:r>
            <a:r>
              <a:rPr lang="en-US" altLang="en-US" dirty="0" smtClean="0"/>
              <a:t> have one testable function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Methods in a </a:t>
            </a:r>
            <a:r>
              <a:rPr lang="en-US" altLang="en-US" dirty="0" smtClean="0">
                <a:solidFill>
                  <a:schemeClr val="tx2"/>
                </a:solidFill>
              </a:rPr>
              <a:t>class</a:t>
            </a:r>
            <a:r>
              <a:rPr lang="en-US" altLang="en-US" dirty="0" smtClean="0"/>
              <a:t> often have the same 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Programs</a:t>
            </a:r>
            <a:r>
              <a:rPr lang="en-US" altLang="en-US" dirty="0" smtClean="0"/>
              <a:t> have more complicated characteristics—modeling documents such as UML can be used to design 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Systems</a:t>
            </a:r>
            <a:r>
              <a:rPr lang="en-US" altLang="en-US" dirty="0" smtClean="0"/>
              <a:t> of integrated hardware and software components can use devices, operating systems, hardware platforms, browsers, etc.</a:t>
            </a:r>
          </a:p>
        </p:txBody>
      </p:sp>
      <p:sp>
        <p:nvSpPr>
          <p:cNvPr id="1024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6)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8113" y="3901440"/>
            <a:ext cx="8867775" cy="256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800" b="0" kern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Step 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r>
            <a:r>
              <a:rPr lang="en-US" sz="28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: Find all the 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parameters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Often fairly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straightforward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, even mechanical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Important to be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complete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Methods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: Parameters and state (non-local) variables used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Components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: Parameters to methods and state variables</a:t>
            </a:r>
          </a:p>
          <a:p>
            <a:pPr marL="685800" lvl="1" indent="-228600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System</a:t>
            </a:r>
            <a:r>
              <a:rPr lang="en-US" sz="24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 : All inputs, including files and databases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7" grpId="0"/>
    </p:bldLst>
  </p:timing>
</p:sld>
</file>

<file path=ppt/theme/theme1.xml><?xml version="1.0" encoding="utf-8"?>
<a:theme xmlns:a="http://schemas.openxmlformats.org/drawingml/2006/main" name="intro">
  <a:themeElements>
    <a:clrScheme name="Custom 5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1768</TotalTime>
  <Pages>49</Pages>
  <Words>4001</Words>
  <Application>Microsoft Macintosh PowerPoint</Application>
  <PresentationFormat>On-screen Show (4:3)</PresentationFormat>
  <Paragraphs>739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Symbol</vt:lpstr>
      <vt:lpstr>Times New Roman</vt:lpstr>
      <vt:lpstr>Verdana</vt:lpstr>
      <vt:lpstr>宋体</vt:lpstr>
      <vt:lpstr>楷体_GB2312</vt:lpstr>
      <vt:lpstr>Arial</vt:lpstr>
      <vt:lpstr>Comic Sans MS</vt:lpstr>
      <vt:lpstr>Gill Sans MT</vt:lpstr>
      <vt:lpstr>Wingdings</vt:lpstr>
      <vt:lpstr>intro</vt:lpstr>
      <vt:lpstr>  Input Space Partition</vt:lpstr>
      <vt:lpstr>Ch. 6 : Input Space Coverage</vt:lpstr>
      <vt:lpstr>Benefits of ISP</vt:lpstr>
      <vt:lpstr>Input Domains</vt:lpstr>
      <vt:lpstr>Partitioning Domains</vt:lpstr>
      <vt:lpstr>Using Partitions – Assumptions</vt:lpstr>
      <vt:lpstr>Choosing Partitions</vt:lpstr>
      <vt:lpstr>Properties of Partitions</vt:lpstr>
      <vt:lpstr>Modeling the Input Domain</vt:lpstr>
      <vt:lpstr>Modeling the Input Domain (cont)</vt:lpstr>
      <vt:lpstr>Two Approaches to Input Domain Modeling</vt:lpstr>
      <vt:lpstr>1. Interface-Based Approach</vt:lpstr>
      <vt:lpstr>1. Interface-Based Example</vt:lpstr>
      <vt:lpstr>2. Functionality-Based Approach</vt:lpstr>
      <vt:lpstr>2. Functionality-Based Example</vt:lpstr>
      <vt:lpstr>Steps 1 &amp; 2—Identifying Functionalities, Parameters and  Characteristics</vt:lpstr>
      <vt:lpstr>Steps 1 &amp; 2—Interface &amp; Functionality-Based</vt:lpstr>
      <vt:lpstr>Step 3 : Modeling the Input Domain</vt:lpstr>
      <vt:lpstr>triang(): Relation of Side with Zero</vt:lpstr>
      <vt:lpstr>Refining triang()’s IDM</vt:lpstr>
      <vt:lpstr>Functionality-Based IDM—triang()</vt:lpstr>
      <vt:lpstr>Functionality-Based IDM—triang()</vt:lpstr>
      <vt:lpstr>Functionality-Based IDM—triang()</vt:lpstr>
      <vt:lpstr>Using More than One IDM</vt:lpstr>
      <vt:lpstr>Step 4 – Choosing Combinations of Values  (6.2)</vt:lpstr>
      <vt:lpstr>ISP Criteria – All Combinations</vt:lpstr>
      <vt:lpstr>ISP Criteria – ACoC Tests</vt:lpstr>
      <vt:lpstr>ISP Criteria – Each Choice</vt:lpstr>
      <vt:lpstr>ISP Criteria – Pair-Wise</vt:lpstr>
      <vt:lpstr>ISP Criteria –T-Wise</vt:lpstr>
      <vt:lpstr>ISP Criteria – Base Choice</vt:lpstr>
      <vt:lpstr>Base Choice Notes</vt:lpstr>
      <vt:lpstr>ISP Criteria – Multiple Base Choice</vt:lpstr>
      <vt:lpstr>ISP Coverage Criteria Subsumption </vt:lpstr>
      <vt:lpstr>Constraints Among Characteristics</vt:lpstr>
      <vt:lpstr>Example Handling Constraints</vt:lpstr>
      <vt:lpstr>Input Space Partitioning Summary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4: Input Space Partitioning</dc:title>
  <dc:creator>Jeff Offutt</dc:creator>
  <cp:lastModifiedBy>Masoumeh Taromirad</cp:lastModifiedBy>
  <cp:revision>374</cp:revision>
  <cp:lastPrinted>2016-02-22T20:31:18Z</cp:lastPrinted>
  <dcterms:created xsi:type="dcterms:W3CDTF">1996-06-15T03:21:08Z</dcterms:created>
  <dcterms:modified xsi:type="dcterms:W3CDTF">2021-04-10T01:52:26Z</dcterms:modified>
</cp:coreProperties>
</file>