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92" r:id="rId2"/>
    <p:sldId id="385" r:id="rId3"/>
    <p:sldId id="384" r:id="rId4"/>
    <p:sldId id="338" r:id="rId5"/>
    <p:sldId id="386" r:id="rId6"/>
    <p:sldId id="340" r:id="rId7"/>
    <p:sldId id="341" r:id="rId8"/>
    <p:sldId id="342" r:id="rId9"/>
    <p:sldId id="343" r:id="rId10"/>
    <p:sldId id="355" r:id="rId11"/>
    <p:sldId id="345" r:id="rId12"/>
    <p:sldId id="354" r:id="rId13"/>
    <p:sldId id="353" r:id="rId14"/>
    <p:sldId id="377" r:id="rId15"/>
    <p:sldId id="388" r:id="rId16"/>
    <p:sldId id="389" r:id="rId17"/>
    <p:sldId id="356" r:id="rId18"/>
    <p:sldId id="350" r:id="rId19"/>
    <p:sldId id="379" r:id="rId20"/>
    <p:sldId id="390" r:id="rId21"/>
    <p:sldId id="391" r:id="rId22"/>
    <p:sldId id="352" r:id="rId23"/>
    <p:sldId id="347" r:id="rId24"/>
    <p:sldId id="357" r:id="rId25"/>
    <p:sldId id="359" r:id="rId26"/>
    <p:sldId id="360" r:id="rId27"/>
    <p:sldId id="381" r:id="rId28"/>
    <p:sldId id="361" r:id="rId29"/>
    <p:sldId id="383" r:id="rId30"/>
    <p:sldId id="362" r:id="rId31"/>
    <p:sldId id="376" r:id="rId32"/>
    <p:sldId id="369" r:id="rId33"/>
    <p:sldId id="370" r:id="rId34"/>
    <p:sldId id="387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1E5A"/>
    <a:srgbClr val="5F5F5F"/>
    <a:srgbClr val="000000"/>
    <a:srgbClr val="6699FF"/>
    <a:srgbClr val="3399FF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4" autoAdjust="0"/>
    <p:restoredTop sz="94780" autoAdjust="0"/>
  </p:normalViewPr>
  <p:slideViewPr>
    <p:cSldViewPr snapToGrid="0">
      <p:cViewPr varScale="1">
        <p:scale>
          <a:sx n="115" d="100"/>
          <a:sy n="115" d="100"/>
        </p:scale>
        <p:origin x="1504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4" Type="http://schemas.openxmlformats.org/officeDocument/2006/relationships/slide" Target="slides/slide20.xml"/><Relationship Id="rId5" Type="http://schemas.openxmlformats.org/officeDocument/2006/relationships/slide" Target="slides/slide23.xml"/><Relationship Id="rId6" Type="http://schemas.openxmlformats.org/officeDocument/2006/relationships/slide" Target="slides/slide24.xml"/><Relationship Id="rId7" Type="http://schemas.openxmlformats.org/officeDocument/2006/relationships/slide" Target="slides/slide25.xml"/><Relationship Id="rId8" Type="http://schemas.openxmlformats.org/officeDocument/2006/relationships/slide" Target="slides/slide26.xml"/><Relationship Id="rId9" Type="http://schemas.openxmlformats.org/officeDocument/2006/relationships/slide" Target="slides/slide31.xml"/><Relationship Id="rId1" Type="http://schemas.openxmlformats.org/officeDocument/2006/relationships/slide" Target="slides/slide10.xml"/><Relationship Id="rId2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/>
              <a:t>Graph Coverage</a:t>
            </a:r>
            <a:r>
              <a:rPr lang="en-US" dirty="0"/>
              <a:t> </a:t>
            </a:r>
            <a:r>
              <a:rPr lang="en-US" dirty="0" smtClean="0"/>
              <a:t>Criteria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7 (7.1 &amp; 7.2)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1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Gill Sans MT" pitchFamily="34" charset="0"/>
                </a:rPr>
                <a:t>Non-deterministic </a:t>
              </a:r>
              <a:r>
                <a:rPr lang="en-US" sz="2400" dirty="0" smtClean="0">
                  <a:latin typeface="Gill Sans MT" pitchFamily="34" charset="0"/>
                </a:rPr>
                <a:t>software–the same </a:t>
              </a:r>
              <a:r>
                <a:rPr lang="en-US" sz="2400" dirty="0">
                  <a:latin typeface="Gill Sans MT" pitchFamily="34" charset="0"/>
                </a:rPr>
                <a:t>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Gill Sans MT" pitchFamily="34" charset="0"/>
                  </a:rPr>
                  <a:t>Deterministic</a:t>
                </a:r>
                <a:r>
                  <a:rPr lang="en-US" dirty="0">
                    <a:latin typeface="Gill Sans MT" pitchFamily="34" charset="0"/>
                  </a:rPr>
                  <a:t> </a:t>
                </a:r>
                <a:r>
                  <a:rPr lang="en-US" dirty="0" smtClean="0">
                    <a:latin typeface="Gill Sans MT" pitchFamily="34" charset="0"/>
                  </a:rPr>
                  <a:t>software–test </a:t>
                </a:r>
                <a:r>
                  <a:rPr lang="en-US" sz="2400" dirty="0"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 smtClean="0"/>
              <a:t>Testing and Covering Graphs </a:t>
            </a:r>
            <a:r>
              <a:rPr lang="en-US" sz="3200" dirty="0" smtClean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 smtClean="0"/>
              <a:t>We use graphs in testing as follows :</a:t>
            </a:r>
          </a:p>
          <a:p>
            <a:pPr lvl="1"/>
            <a:r>
              <a:rPr lang="en-US" dirty="0" smtClean="0"/>
              <a:t>Develop a model of the software as a graph</a:t>
            </a:r>
          </a:p>
          <a:p>
            <a:pPr lvl="1"/>
            <a:r>
              <a:rPr lang="en-US" dirty="0" smtClean="0"/>
              <a:t>Require tests to visit or tour specific sets of nodes, edges or </a:t>
            </a:r>
            <a:r>
              <a:rPr lang="en-US" dirty="0" err="1" smtClean="0"/>
              <a:t>subpaths</a:t>
            </a:r>
            <a:endParaRPr lang="en-US" dirty="0" smtClean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 smtClean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 smtClean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, 3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 =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TR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(1, 2), (1, 3), (2, 3)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Paths =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                     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 smtClean="0"/>
              <a:t>A graph with </a:t>
            </a:r>
            <a:r>
              <a:rPr lang="en-US" dirty="0" smtClean="0">
                <a:solidFill>
                  <a:schemeClr val="tx2"/>
                </a:solidFill>
              </a:rPr>
              <a:t>only one node</a:t>
            </a:r>
            <a:r>
              <a:rPr lang="en-US" dirty="0" smtClean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seem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1”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Edge-Pair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Coverage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Edge-pair coverage requires </a:t>
            </a:r>
            <a:r>
              <a:rPr lang="en-US" dirty="0" smtClean="0">
                <a:solidFill>
                  <a:schemeClr val="tx2"/>
                </a:solidFill>
              </a:rPr>
              <a:t>pairs of edges</a:t>
            </a:r>
            <a:r>
              <a:rPr lang="en-US" dirty="0" smtClean="0"/>
              <a:t>, or </a:t>
            </a:r>
            <a:r>
              <a:rPr lang="en-US" dirty="0" err="1" smtClean="0"/>
              <a:t>subpaths</a:t>
            </a:r>
            <a:r>
              <a:rPr lang="en-US" dirty="0" smtClean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[1,4,5], [1,4,6], [2,4,5], [2,4,6], [3,4,5], [3,4,6]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3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compromise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makes the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41754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Structural Coverage Example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3, 4, 5, 6, 7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3, 4, 7 ]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1, 2, 3, 5, 6, 5, 7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(1,2), (1, 3), (2, 3), (3, 4), (3, 5), (4, 7), (5, 6), (5, 7), (6, 5)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[ 1, 2, 3, 4, 7 ] [1, 3, 5, 6, 5, 7 ]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{[1,2,3], [1,3,4], [1,3,5], [2,3,4], [2,3,5], [3,4,7],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            [3,5,6], [3,5,7], [5,6,5], [6,5,6], [6,5,7]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[ 1, 2, 3, 4, 7 ] [ 1, 2, 3, 5, 7 ] [ 1, 3, 4, 7 ]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                    [ 1, 3, 5, 6, 5, 6, 5, 7 ]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[ 1, 2, 3, 4, 7 ] [ 1, 2, 3, 5, 7 ] [ 1, 2, 3, 5, 6, 5, 6 ] [ 1, 2, 3, 5, 6, 5, 6, 5, 7 ] [ 1, 2, 3, 5, 6, 5, 6, 5, 6, 5, 7 ] …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graph contains a loop, it has an </a:t>
            </a:r>
            <a:r>
              <a:rPr lang="en-US" dirty="0" smtClean="0">
                <a:solidFill>
                  <a:schemeClr val="tx2"/>
                </a:solidFill>
              </a:rPr>
              <a:t>infinite</a:t>
            </a:r>
            <a:r>
              <a:rPr lang="en-US" dirty="0" smtClean="0"/>
              <a:t> number of paths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Thus, CPC is </a:t>
            </a:r>
            <a:r>
              <a:rPr lang="en-US" dirty="0" smtClean="0">
                <a:solidFill>
                  <a:schemeClr val="tx2"/>
                </a:solidFill>
              </a:rPr>
              <a:t>not feasible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SPC is not satisfactory because the results are </a:t>
            </a:r>
            <a:r>
              <a:rPr lang="en-US" dirty="0" smtClean="0">
                <a:solidFill>
                  <a:schemeClr val="tx2"/>
                </a:solidFill>
              </a:rPr>
              <a:t>subjective</a:t>
            </a:r>
            <a:r>
              <a:rPr lang="en-US" dirty="0" smtClean="0"/>
              <a:t> and vary with the tester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Attempts to “deal with” </a:t>
            </a:r>
            <a:r>
              <a:rPr lang="en-US" dirty="0" smtClean="0">
                <a:solidFill>
                  <a:schemeClr val="tx2"/>
                </a:solidFill>
              </a:rPr>
              <a:t>loops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1970s</a:t>
            </a:r>
            <a:r>
              <a:rPr lang="en-US" sz="2000" dirty="0" smtClean="0"/>
              <a:t> : Execute cycles once  ([4, 5, 4] in previous example, informal)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1980s</a:t>
            </a:r>
            <a:r>
              <a:rPr lang="en-US" sz="2000" dirty="0" smtClean="0"/>
              <a:t> : Execute each loop, exactly once (formalized)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1990s</a:t>
            </a:r>
            <a:r>
              <a:rPr lang="en-US" sz="2000" dirty="0" smtClean="0"/>
              <a:t> : Execute loops 0 times, once, more than once (informal description)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2000s</a:t>
            </a:r>
            <a:r>
              <a:rPr lang="en-US" sz="2000" dirty="0" smtClean="0"/>
              <a:t> : Prime paths (touring, </a:t>
            </a:r>
            <a:r>
              <a:rPr lang="en-US" sz="2000" dirty="0" err="1" smtClean="0"/>
              <a:t>sidetrips</a:t>
            </a:r>
            <a:r>
              <a:rPr lang="en-US" sz="2000" dirty="0" smtClean="0"/>
              <a:t>, and detours)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Simple Path</a:t>
            </a:r>
            <a:r>
              <a:rPr lang="en-US" dirty="0" smtClean="0"/>
              <a:t> :</a:t>
            </a:r>
            <a:r>
              <a:rPr lang="en-US" i="1" dirty="0" smtClean="0"/>
              <a:t> A path from node </a:t>
            </a:r>
            <a:r>
              <a:rPr lang="en-US" i="1" dirty="0" err="1" smtClean="0"/>
              <a:t>ni</a:t>
            </a:r>
            <a:r>
              <a:rPr lang="en-US" i="1" dirty="0" smtClean="0"/>
              <a:t> to </a:t>
            </a:r>
            <a:r>
              <a:rPr lang="en-US" i="1" dirty="0" err="1" smtClean="0"/>
              <a:t>nj</a:t>
            </a:r>
            <a:r>
              <a:rPr lang="en-US" i="1" dirty="0" smtClean="0"/>
              <a:t> is simple if no node appears more than once, except possibly the first and last nodes are the same</a:t>
            </a:r>
            <a:endParaRPr lang="en-US" dirty="0" smtClean="0"/>
          </a:p>
          <a:p>
            <a:pPr lvl="1"/>
            <a:r>
              <a:rPr lang="en-US" dirty="0" smtClean="0"/>
              <a:t>No internal loops</a:t>
            </a:r>
          </a:p>
          <a:p>
            <a:pPr lvl="1"/>
            <a:r>
              <a:rPr lang="en-US" dirty="0" smtClean="0"/>
              <a:t>A loop is a simple path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Prime Path</a:t>
            </a:r>
            <a:r>
              <a:rPr lang="en-US" dirty="0" smtClean="0"/>
              <a:t> : </a:t>
            </a:r>
            <a:r>
              <a:rPr lang="en-US" i="1" dirty="0" smtClean="0"/>
              <a:t>A simple path that does not appear as a proper </a:t>
            </a:r>
            <a:r>
              <a:rPr lang="en-US" i="1" dirty="0" err="1" smtClean="0"/>
              <a:t>subpath</a:t>
            </a:r>
            <a:r>
              <a:rPr lang="en-US" i="1" dirty="0" smtClean="0"/>
              <a:t> of any other simple path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[2,4,1,2], [2,4,1,3], [1,3,4,1], [1,2,4,1], [3,4,1,2], [4,1,3,4], [4,1,2,4], [3,4,1,3]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19465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19481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2" name="Text Box 10"/>
              <p:cNvSpPr txBox="1">
                <a:spLocks noChangeArrowheads="1"/>
              </p:cNvSpPr>
              <p:nvPr/>
            </p:nvSpPr>
            <p:spPr bwMode="auto">
              <a:xfrm>
                <a:off x="840" y="3244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0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19467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19477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8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19471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9475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6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19474" name="AutoShape 34"/>
            <p:cNvCxnSpPr>
              <a:cxnSpLocks noChangeShapeType="1"/>
              <a:stCxn id="19475" idx="4"/>
              <a:endCxn id="19477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</a:t>
            </a:r>
            <a:r>
              <a:rPr lang="en-US" altLang="en-US" dirty="0" smtClean="0"/>
              <a:t>7 </a:t>
            </a:r>
            <a:r>
              <a:rPr lang="en-US" altLang="en-US" dirty="0"/>
              <a:t>: </a:t>
            </a:r>
            <a:r>
              <a:rPr lang="en-US" altLang="en-US" dirty="0" smtClean="0"/>
              <a:t>Graph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836963" y="2020888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3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 smtClean="0"/>
              <a:t>A simple, elegant and finite criterion that requires </a:t>
            </a:r>
            <a:r>
              <a:rPr lang="en-US" dirty="0" smtClean="0">
                <a:solidFill>
                  <a:schemeClr val="tx2"/>
                </a:solidFill>
              </a:rPr>
              <a:t>loops</a:t>
            </a:r>
            <a:r>
              <a:rPr lang="en-US" dirty="0" smtClean="0"/>
              <a:t> to be executed as well as skipped</a:t>
            </a:r>
            <a:endParaRPr lang="en-US" sz="1600" dirty="0" smtClean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 smtClean="0">
                <a:solidFill>
                  <a:srgbClr val="FFFF00"/>
                </a:solidFill>
                <a:latin typeface="Gill Sans MT" pitchFamily="34" charset="0"/>
              </a:rPr>
              <a:t>not quite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 smtClean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 …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7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PPC Does Not Subsume EPC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 smtClean="0"/>
              <a:t>If a node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kern="0" dirty="0" smtClean="0"/>
              <a:t> has an edge to itself (</a:t>
            </a:r>
            <a:r>
              <a:rPr lang="en-US" sz="3200" i="1" kern="0" dirty="0" smtClean="0"/>
              <a:t>self edge</a:t>
            </a:r>
            <a:r>
              <a:rPr lang="en-US" sz="3200" kern="0" dirty="0" smtClean="0"/>
              <a:t>), </a:t>
            </a:r>
            <a:r>
              <a:rPr lang="en-US" sz="3200" kern="0" dirty="0" smtClean="0">
                <a:solidFill>
                  <a:schemeClr val="tx2"/>
                </a:solidFill>
              </a:rPr>
              <a:t>EPC</a:t>
            </a:r>
            <a:r>
              <a:rPr lang="en-US" sz="3200" kern="0" dirty="0" smtClean="0"/>
              <a:t> requires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n, n, m</a:t>
            </a:r>
            <a:r>
              <a:rPr lang="en-US" sz="3200" kern="0" dirty="0" smtClean="0">
                <a:solidFill>
                  <a:schemeClr val="tx2"/>
                </a:solidFill>
              </a:rPr>
              <a:t>] </a:t>
            </a:r>
            <a:r>
              <a:rPr lang="en-US" sz="3200" kern="0" dirty="0" smtClean="0"/>
              <a:t>and</a:t>
            </a:r>
            <a:r>
              <a:rPr lang="en-US" sz="3200" kern="0" dirty="0" smtClean="0">
                <a:solidFill>
                  <a:schemeClr val="tx2"/>
                </a:solidFill>
              </a:rPr>
              <a:t> [</a:t>
            </a:r>
            <a:r>
              <a:rPr lang="en-US" sz="3200" i="1" kern="0" dirty="0" smtClean="0">
                <a:solidFill>
                  <a:schemeClr val="tx2"/>
                </a:solidFill>
              </a:rPr>
              <a:t>m</a:t>
            </a:r>
            <a:r>
              <a:rPr lang="en-US" sz="3200" kern="0" dirty="0" smtClean="0">
                <a:solidFill>
                  <a:schemeClr val="tx2"/>
                </a:solidFill>
              </a:rPr>
              <a:t>,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i="1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</a:p>
          <a:p>
            <a:pPr marL="342900"/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n, n, m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  <a:r>
              <a:rPr lang="en-US" sz="3200" kern="0" dirty="0" smtClean="0"/>
              <a:t> is not prime</a:t>
            </a:r>
          </a:p>
          <a:p>
            <a:pPr marL="342900"/>
            <a:r>
              <a:rPr lang="en-US" sz="3200" kern="0" dirty="0" smtClean="0"/>
              <a:t>Neither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 smtClean="0"/>
              <a:t>nor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  <a:r>
              <a:rPr lang="en-US" sz="3200" kern="0" dirty="0" smtClean="0"/>
              <a:t> are simple paths (not prime)</a:t>
            </a:r>
            <a:endParaRPr lang="en-US" sz="3200" kern="0" dirty="0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EPC Requirements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PPC Requirements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8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 smtClean="0"/>
              <a:t>The previous example has 38 </a:t>
            </a:r>
            <a:r>
              <a:rPr lang="en-US" smtClean="0">
                <a:solidFill>
                  <a:schemeClr val="tx2"/>
                </a:solidFill>
              </a:rPr>
              <a:t>simple</a:t>
            </a:r>
            <a:r>
              <a:rPr lang="en-US" smtClean="0"/>
              <a:t> paths</a:t>
            </a:r>
            <a:endParaRPr lang="en-US" i="1" smtClean="0"/>
          </a:p>
          <a:p>
            <a:r>
              <a:rPr lang="en-US" smtClean="0"/>
              <a:t>Only </a:t>
            </a:r>
            <a:r>
              <a:rPr lang="en-US" smtClean="0">
                <a:solidFill>
                  <a:schemeClr val="tx2"/>
                </a:solidFill>
              </a:rPr>
              <a:t>nine</a:t>
            </a:r>
            <a:r>
              <a:rPr lang="en-US" smtClean="0"/>
              <a:t> </a:t>
            </a:r>
            <a:r>
              <a:rPr lang="en-US" i="1" smtClean="0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[5, 6, 5]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Touring, </a:t>
            </a:r>
            <a:r>
              <a:rPr lang="en-US" dirty="0" err="1" smtClean="0"/>
              <a:t>Sidetrips</a:t>
            </a:r>
            <a:r>
              <a:rPr lang="en-US" smtClean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 smtClean="0"/>
              <a:t>Prime paths do not have </a:t>
            </a:r>
            <a:r>
              <a:rPr lang="en-US" dirty="0" smtClean="0">
                <a:solidFill>
                  <a:schemeClr val="tx2"/>
                </a:solidFill>
              </a:rPr>
              <a:t>internal loops</a:t>
            </a:r>
            <a:r>
              <a:rPr lang="en-US" dirty="0" smtClean="0"/>
              <a:t> … test paths </a:t>
            </a:r>
            <a:r>
              <a:rPr lang="en-US" u="sng" dirty="0" smtClean="0"/>
              <a:t>might</a:t>
            </a:r>
            <a:endParaRPr lang="en-US" dirty="0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</a:t>
            </a:r>
            <a:r>
              <a:rPr lang="en-US" sz="2800" b="0" i="1" dirty="0" smtClean="0">
                <a:solidFill>
                  <a:schemeClr val="tx1"/>
                </a:solidFill>
                <a:latin typeface="Gill Sans MT" pitchFamily="34" charset="0"/>
              </a:rPr>
              <a:t>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</a:t>
            </a:r>
            <a:r>
              <a:rPr lang="en-US" sz="2400" b="0" dirty="0" smtClean="0">
                <a:solidFill>
                  <a:schemeClr val="tx1"/>
                </a:solidFill>
                <a:latin typeface="Gill Sans MT" pitchFamily="34" charset="0"/>
              </a:rPr>
              <a:t>node</a:t>
            </a: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485900" y="2808288"/>
            <a:ext cx="5776913" cy="1381125"/>
            <a:chOff x="936" y="1769"/>
            <a:chExt cx="3639" cy="870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936" y="2189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525588" y="4551363"/>
            <a:ext cx="5737225" cy="1503362"/>
            <a:chOff x="961" y="2867"/>
            <a:chExt cx="3614" cy="947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961" y="3372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rgbClr val="0066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5, 6]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infeasible</a:t>
            </a:r>
            <a:r>
              <a:rPr lang="en-US" dirty="0" smtClean="0"/>
              <a:t> test requirement </a:t>
            </a:r>
            <a:r>
              <a:rPr lang="en-US" u="sng" dirty="0" smtClean="0"/>
              <a:t>cannot be satisfied</a:t>
            </a:r>
          </a:p>
          <a:p>
            <a:pPr lvl="1"/>
            <a:r>
              <a:rPr lang="en-US" sz="2000" dirty="0" smtClean="0"/>
              <a:t>Unreachable statement (dead code)</a:t>
            </a:r>
          </a:p>
          <a:p>
            <a:pPr lvl="1"/>
            <a:r>
              <a:rPr lang="en-US" sz="2000" dirty="0" err="1" smtClean="0"/>
              <a:t>Subpath</a:t>
            </a:r>
            <a:r>
              <a:rPr lang="en-US" sz="2000" dirty="0" smtClean="0"/>
              <a:t> that can only be executed with a contradiction (</a:t>
            </a:r>
            <a:r>
              <a:rPr lang="en-US" sz="2000" i="1" dirty="0" smtClean="0"/>
              <a:t>X &gt; 0</a:t>
            </a:r>
            <a:r>
              <a:rPr lang="en-US" sz="2000" dirty="0" smtClean="0"/>
              <a:t> and </a:t>
            </a:r>
            <a:r>
              <a:rPr lang="en-US" sz="2000" i="1" dirty="0" smtClean="0"/>
              <a:t>X &lt; 0</a:t>
            </a:r>
            <a:r>
              <a:rPr lang="en-US" sz="2000" dirty="0" smtClean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89000" y="5125726"/>
            <a:ext cx="7366000" cy="13388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</a:t>
            </a:r>
            <a:r>
              <a:rPr lang="en-US" sz="2400" u="sng" dirty="0" smtClean="0">
                <a:solidFill>
                  <a:schemeClr val="tx1"/>
                </a:solidFill>
                <a:latin typeface="Gill Sans MT" pitchFamily="34" charset="0"/>
              </a:rPr>
              <a:t>recommendation—</a:t>
            </a:r>
            <a:r>
              <a:rPr lang="en-US" sz="2400" u="sng" dirty="0" smtClean="0">
                <a:solidFill>
                  <a:schemeClr val="tx2"/>
                </a:solidFill>
                <a:latin typeface="Gill Sans MT" pitchFamily="34" charset="0"/>
              </a:rPr>
              <a:t>Best 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</a:rPr>
              <a:t>remaining test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undecidable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test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[7]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5]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[4,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4]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4,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[3, 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[3,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*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[6, 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2, 3, 4,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2, 3, 5,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2, 3, 5, 6]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</p:grpSpPr>
        <p:sp>
          <p:nvSpPr>
            <p:cNvPr id="26640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1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2" name="Oval 1071"/>
            <p:cNvSpPr>
              <a:spLocks noChangeArrowheads="1"/>
            </p:cNvSpPr>
            <p:nvPr/>
          </p:nvSpPr>
          <p:spPr bwMode="auto">
            <a:xfrm>
              <a:off x="3161" y="2472"/>
              <a:ext cx="827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3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Prime Paths</a:t>
              </a:r>
            </a:p>
          </p:txBody>
        </p:sp>
        <p:sp>
          <p:nvSpPr>
            <p:cNvPr id="26644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Round-Trip Path</a:t>
            </a:r>
            <a:r>
              <a:rPr lang="en-US" dirty="0" smtClean="0"/>
              <a:t> : </a:t>
            </a:r>
            <a:r>
              <a:rPr lang="en-US" i="1" dirty="0" smtClean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Thus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they do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 smtClean="0">
                <a:ea typeface="宋体" charset="-122"/>
              </a:rPr>
              <a:t> : A location where a value for a variable is stored into memory</a:t>
            </a:r>
          </a:p>
          <a:p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 smtClean="0">
                <a:ea typeface="宋体" charset="-122"/>
              </a:rPr>
              <a:t> 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832622"/>
            <a:ext cx="8640762" cy="830997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Try to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(1)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def (5)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{Z}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def (6)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{Z}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(5)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use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(6)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{X}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def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should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 Pairs and DU Paths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650" y="1085850"/>
            <a:ext cx="8867775" cy="5392738"/>
          </a:xfrm>
        </p:spPr>
        <p:txBody>
          <a:bodyPr/>
          <a:lstStyle/>
          <a:p>
            <a:endParaRPr lang="en-US" sz="2000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838200"/>
            <a:ext cx="8878888" cy="1322388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 or def (e)</a:t>
            </a:r>
            <a:r>
              <a:rPr kumimoji="1" lang="en-US" altLang="zh-CN" b="0" dirty="0"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0650" y="2386013"/>
            <a:ext cx="8878888" cy="70802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is </a:t>
            </a:r>
          </a:p>
          <a:p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  defined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0650" y="3317875"/>
            <a:ext cx="8878888" cy="1631950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</a:p>
          <a:p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If there is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0650" y="5173663"/>
            <a:ext cx="8878888" cy="132397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subpath that is def-clear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du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Graphs  (7.1)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are the most </a:t>
            </a:r>
            <a:r>
              <a:rPr lang="en-US" dirty="0" smtClean="0">
                <a:solidFill>
                  <a:schemeClr val="tx2"/>
                </a:solidFill>
              </a:rPr>
              <a:t>commonly</a:t>
            </a:r>
            <a:r>
              <a:rPr lang="en-US" dirty="0" smtClean="0"/>
              <a:t> used structure for testing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Graphs can come from </a:t>
            </a:r>
            <a:r>
              <a:rPr lang="en-US" dirty="0" smtClean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 smtClean="0"/>
              <a:t>Control flow graphs</a:t>
            </a:r>
          </a:p>
          <a:p>
            <a:pPr lvl="1"/>
            <a:r>
              <a:rPr lang="en-US" dirty="0" smtClean="0"/>
              <a:t>Design structure</a:t>
            </a:r>
          </a:p>
          <a:p>
            <a:pPr lvl="1"/>
            <a:r>
              <a:rPr lang="en-US" dirty="0" smtClean="0"/>
              <a:t>FSMs and </a:t>
            </a:r>
            <a:r>
              <a:rPr lang="en-US" dirty="0" err="1" smtClean="0"/>
              <a:t>statecharts</a:t>
            </a:r>
            <a:endParaRPr lang="en-US" dirty="0" smtClean="0"/>
          </a:p>
          <a:p>
            <a:pPr lvl="1"/>
            <a:r>
              <a:rPr lang="en-US" dirty="0" smtClean="0"/>
              <a:t>Use cases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Tests usually are intended to “</a:t>
            </a:r>
            <a:r>
              <a:rPr lang="en-US" dirty="0" smtClean="0">
                <a:solidFill>
                  <a:schemeClr val="tx2"/>
                </a:solidFill>
              </a:rPr>
              <a:t>cover</a:t>
            </a:r>
            <a:r>
              <a:rPr lang="en-US" dirty="0" smtClean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 smtClean="0"/>
              <a:t>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du-tours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with respect to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p</a:t>
            </a:r>
            <a:r>
              <a:rPr lang="en-US" dirty="0" smtClean="0"/>
              <a:t> tours </a:t>
            </a:r>
            <a:r>
              <a:rPr lang="en-US" i="1" dirty="0" smtClean="0"/>
              <a:t>d</a:t>
            </a:r>
            <a:r>
              <a:rPr lang="en-US" dirty="0" smtClean="0"/>
              <a:t> and the </a:t>
            </a:r>
            <a:r>
              <a:rPr lang="en-US" dirty="0" err="1" smtClean="0"/>
              <a:t>subpath</a:t>
            </a:r>
            <a:r>
              <a:rPr lang="en-US" dirty="0" smtClean="0"/>
              <a:t> taken is def-clear with respect to </a:t>
            </a:r>
            <a:r>
              <a:rPr lang="en-US" i="1" dirty="0" smtClean="0"/>
              <a:t>v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Sidetrips</a:t>
            </a:r>
            <a:r>
              <a:rPr lang="en-US" dirty="0" smtClean="0"/>
              <a:t> can be used, just as with previous touring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criteria</a:t>
            </a:r>
          </a:p>
          <a:p>
            <a:pPr lvl="1"/>
            <a:r>
              <a:rPr lang="en-US" dirty="0" smtClean="0"/>
              <a:t>Use every def</a:t>
            </a:r>
          </a:p>
          <a:p>
            <a:pPr lvl="1"/>
            <a:r>
              <a:rPr lang="en-US" dirty="0" smtClean="0"/>
              <a:t>Get to every use</a:t>
            </a:r>
          </a:p>
          <a:p>
            <a:pPr lvl="1"/>
            <a:r>
              <a:rPr lang="en-US" dirty="0" smtClean="0"/>
              <a:t>Follow all du-paths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[ 1, 2, 4, 5 </a:t>
              </a:r>
              <a:r>
                <a:rPr lang="en-US" sz="24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2, 4, 5 ]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1, 2, 4, 6 </a:t>
              </a:r>
              <a:r>
                <a:rPr lang="en-US" sz="24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4"/>
            <a:ext cx="2646363" cy="2678113"/>
            <a:chOff x="3346" y="2424"/>
            <a:chExt cx="1207" cy="1687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8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[ 1, 3, 4, 5 ]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1, 2, 4, 6 </a:t>
              </a:r>
              <a:r>
                <a:rPr lang="en-US" sz="2400" dirty="0">
                  <a:solidFill>
                    <a:schemeClr val="tx1"/>
                  </a:solidFill>
                </a:rPr>
                <a:t>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3, 4, 6 ]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 smtClean="0"/>
              <a:t>        Graph Coverage Criteria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Subsumption</a:t>
            </a:r>
            <a:r>
              <a:rPr lang="en-US" dirty="0" smtClean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7.1-7.2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Graphs are a very </a:t>
            </a:r>
            <a:r>
              <a:rPr lang="en-US" dirty="0" smtClean="0">
                <a:solidFill>
                  <a:schemeClr val="tx2"/>
                </a:solidFill>
              </a:rPr>
              <a:t>powerful abstraction</a:t>
            </a:r>
            <a:r>
              <a:rPr lang="en-US" dirty="0" smtClean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 various criteria allow lots of </a:t>
            </a:r>
            <a:r>
              <a:rPr lang="en-US" dirty="0" smtClean="0">
                <a:solidFill>
                  <a:schemeClr val="tx2"/>
                </a:solidFill>
              </a:rPr>
              <a:t>cost / benefit</a:t>
            </a:r>
            <a:r>
              <a:rPr lang="en-US" dirty="0" smtClean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These two sections are entirely at the “</a:t>
            </a:r>
            <a:r>
              <a:rPr lang="en-US" dirty="0" smtClean="0">
                <a:solidFill>
                  <a:schemeClr val="tx2"/>
                </a:solidFill>
              </a:rPr>
              <a:t>design abstraction level</a:t>
            </a:r>
            <a:r>
              <a:rPr lang="en-US" dirty="0" smtClean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Graphs appear in </a:t>
            </a:r>
            <a:r>
              <a:rPr lang="en-US" dirty="0" smtClean="0">
                <a:solidFill>
                  <a:schemeClr val="tx2"/>
                </a:solidFill>
              </a:rPr>
              <a:t>many situations</a:t>
            </a:r>
            <a:r>
              <a:rPr lang="en-US" dirty="0" smtClean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As discussed in the rest of chapter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7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</a:t>
            </a:r>
            <a:r>
              <a:rPr lang="en-US" i="1" dirty="0" smtClean="0"/>
              <a:t>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nodes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initial nodes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final nodes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edges</a:t>
            </a:r>
            <a:r>
              <a:rPr lang="en-US" dirty="0" smtClean="0"/>
              <a:t>, each edge from one node to another</a:t>
            </a:r>
          </a:p>
          <a:p>
            <a:pPr lvl="1"/>
            <a:r>
              <a:rPr lang="en-US" sz="1800" dirty="0" smtClean="0"/>
              <a:t>(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i</a:t>
            </a:r>
            <a:r>
              <a:rPr lang="en-US" dirty="0" smtClean="0"/>
              <a:t> 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dirty="0" smtClean="0"/>
              <a:t> ), </a:t>
            </a:r>
            <a:r>
              <a:rPr lang="en-US" i="1" dirty="0" err="1" smtClean="0"/>
              <a:t>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predecessor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successor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4 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9, 10 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(1,4), (1,5), (2,5), (3,6), (3, 7), (4, 8), (5,8), (5,9), </a:t>
            </a:r>
            <a:r>
              <a:rPr lang="en-US" smtClean="0">
                <a:solidFill>
                  <a:schemeClr val="tx1"/>
                </a:solidFill>
                <a:latin typeface="Gill Sans MT" pitchFamily="34" charset="0"/>
              </a:rPr>
              <a:t>(6,2),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(6,10), (7,10) (9,6)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1"/>
            <a:ext cx="1798638" cy="1608138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04122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 : A sequence of nodes – [n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M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Each pair of nodes is an edge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Length</a:t>
            </a:r>
            <a:r>
              <a:rPr lang="en-US" dirty="0" smtClean="0"/>
              <a:t> : The number of edges</a:t>
            </a:r>
          </a:p>
          <a:p>
            <a:pPr lvl="1"/>
            <a:r>
              <a:rPr lang="en-US" dirty="0" smtClean="0"/>
              <a:t>A single node is a path of length 0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Subpath</a:t>
            </a:r>
            <a:r>
              <a:rPr lang="en-US" dirty="0" smtClean="0"/>
              <a:t> : A subsequence of nodes in </a:t>
            </a:r>
            <a:r>
              <a:rPr lang="en-US" i="1" dirty="0" smtClean="0"/>
              <a:t>p</a:t>
            </a:r>
            <a:r>
              <a:rPr lang="en-US" dirty="0" smtClean="0"/>
              <a:t> is a </a:t>
            </a:r>
            <a:r>
              <a:rPr lang="en-US" dirty="0" err="1" smtClean="0"/>
              <a:t>subpath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278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10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676977" y="4080465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1, 4, 8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2, 5, 9, 6, 2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3, 7, 10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 Path</a:t>
            </a:r>
            <a:r>
              <a:rPr lang="en-US" dirty="0" smtClean="0"/>
              <a:t> : A path that starts at an initial node and ends at a final node</a:t>
            </a:r>
          </a:p>
          <a:p>
            <a:r>
              <a:rPr lang="en-US" dirty="0" smtClean="0"/>
              <a:t>Test paths represent execution of test cases</a:t>
            </a:r>
          </a:p>
          <a:p>
            <a:pPr lvl="1"/>
            <a:r>
              <a:rPr lang="en-US" sz="2000" dirty="0" smtClean="0"/>
              <a:t>Some test paths can be executed by many tests</a:t>
            </a:r>
          </a:p>
          <a:p>
            <a:pPr lvl="1"/>
            <a:r>
              <a:rPr lang="en-US" sz="2000" dirty="0" smtClean="0"/>
              <a:t>Some test paths cannot be executed by any tests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SESE graphs</a:t>
            </a:r>
            <a:r>
              <a:rPr lang="en-US" dirty="0" smtClean="0"/>
              <a:t> : All  test paths start at a single node and end at another node</a:t>
            </a:r>
          </a:p>
          <a:p>
            <a:pPr lvl="1"/>
            <a:r>
              <a:rPr lang="en-US" sz="2000" dirty="0" smtClean="0"/>
              <a:t>Single-entry, single-exit</a:t>
            </a:r>
          </a:p>
          <a:p>
            <a:pPr lvl="1"/>
            <a:r>
              <a:rPr lang="en-US" sz="2000" dirty="0" smtClean="0"/>
              <a:t>N0 and </a:t>
            </a:r>
            <a:r>
              <a:rPr lang="en-US" sz="2000" dirty="0" err="1" smtClean="0"/>
              <a:t>Nf</a:t>
            </a:r>
            <a:r>
              <a:rPr lang="en-US" sz="2000" dirty="0" smtClean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paths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2, 4,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2, 4, 6,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3, 4,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3, 4, 6, 7]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Visit</a:t>
            </a:r>
            <a:r>
              <a:rPr lang="en-US" dirty="0" smtClean="0"/>
              <a:t> :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visits</a:t>
            </a:r>
            <a:r>
              <a:rPr lang="en-US" dirty="0" smtClean="0"/>
              <a:t> node </a:t>
            </a:r>
            <a:r>
              <a:rPr lang="en-US" i="1" dirty="0" smtClean="0"/>
              <a:t>n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dirty="0" smtClean="0"/>
              <a:t> is in </a:t>
            </a:r>
            <a:r>
              <a:rPr lang="en-US" i="1" dirty="0" smtClean="0"/>
              <a:t>p</a:t>
            </a:r>
          </a:p>
          <a:p>
            <a:pPr>
              <a:buFontTx/>
              <a:buNone/>
            </a:pPr>
            <a:r>
              <a:rPr lang="en-US" dirty="0" smtClean="0"/>
              <a:t>              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visits</a:t>
            </a:r>
            <a:r>
              <a:rPr lang="en-US" dirty="0" smtClean="0"/>
              <a:t> edge </a:t>
            </a:r>
            <a:r>
              <a:rPr lang="en-US" i="1" dirty="0" smtClean="0"/>
              <a:t>e</a:t>
            </a:r>
            <a:r>
              <a:rPr lang="en-US" dirty="0" smtClean="0"/>
              <a:t> if </a:t>
            </a:r>
            <a:r>
              <a:rPr lang="en-US" i="1" dirty="0" smtClean="0"/>
              <a:t>e</a:t>
            </a:r>
            <a:r>
              <a:rPr lang="en-US" dirty="0" smtClean="0"/>
              <a:t> is in </a:t>
            </a:r>
            <a:r>
              <a:rPr lang="en-US" i="1" dirty="0" smtClean="0"/>
              <a:t>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Tour</a:t>
            </a:r>
            <a:r>
              <a:rPr lang="en-US" dirty="0" smtClean="0"/>
              <a:t> :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if </a:t>
            </a:r>
            <a:r>
              <a:rPr lang="en-US" i="1" dirty="0" smtClean="0"/>
              <a:t>q</a:t>
            </a:r>
            <a:r>
              <a:rPr lang="en-US" dirty="0" smtClean="0"/>
              <a:t> is a </a:t>
            </a:r>
            <a:r>
              <a:rPr lang="en-US" dirty="0" err="1" smtClean="0"/>
              <a:t>subpath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04698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Path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[ 1, 2, 4, 5, 7 ]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nodes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1, 2, 4, 5, 7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edges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(1, 2),   (2, 4),   (4, 5),  (5, 7)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[1, 2, 4],   [2,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 [4,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 [1,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 [2,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[1, 2, 4, 5, 7]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path (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: The test path executed by test </a:t>
            </a:r>
            <a:r>
              <a:rPr lang="en-US" i="1" dirty="0" smtClean="0"/>
              <a:t>t</a:t>
            </a:r>
            <a:endParaRPr lang="en-US" sz="1800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path (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: The set of test paths executed by the set of tests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dirty="0" smtClean="0"/>
              <a:t>Each test executes </a:t>
            </a:r>
            <a:r>
              <a:rPr lang="en-US" dirty="0" smtClean="0">
                <a:solidFill>
                  <a:schemeClr val="tx2"/>
                </a:solidFill>
              </a:rPr>
              <a:t>one and only one</a:t>
            </a:r>
            <a:r>
              <a:rPr lang="en-US" dirty="0" smtClean="0"/>
              <a:t> test path</a:t>
            </a:r>
          </a:p>
          <a:p>
            <a:pPr lvl="1"/>
            <a:r>
              <a:rPr lang="en-US" dirty="0" smtClean="0"/>
              <a:t>Complete execution from a start node to an final node</a:t>
            </a:r>
          </a:p>
          <a:p>
            <a:r>
              <a:rPr lang="en-US" dirty="0" smtClean="0"/>
              <a:t>A location in a graph (node or edge) can be </a:t>
            </a:r>
            <a:r>
              <a:rPr lang="en-US" dirty="0" smtClean="0">
                <a:solidFill>
                  <a:schemeClr val="tx2"/>
                </a:solidFill>
              </a:rPr>
              <a:t>reached</a:t>
            </a:r>
            <a:r>
              <a:rPr lang="en-US" dirty="0" smtClean="0"/>
              <a:t> from another location if there is a sequence of edges from the first location to the second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Syntactic</a:t>
            </a:r>
            <a:r>
              <a:rPr lang="en-US" i="1" dirty="0" smtClean="0"/>
              <a:t> reach</a:t>
            </a:r>
            <a:r>
              <a:rPr lang="en-US" dirty="0" smtClean="0"/>
              <a:t> : A </a:t>
            </a:r>
            <a:r>
              <a:rPr lang="en-US" dirty="0" err="1" smtClean="0"/>
              <a:t>subpath</a:t>
            </a:r>
            <a:r>
              <a:rPr lang="en-US" dirty="0" smtClean="0"/>
              <a:t> exists in the graph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Semantic</a:t>
            </a:r>
            <a:r>
              <a:rPr lang="en-US" i="1" dirty="0" smtClean="0"/>
              <a:t> reach</a:t>
            </a:r>
            <a:r>
              <a:rPr lang="en-US" dirty="0" smtClean="0"/>
              <a:t> : A test exists that can execute that </a:t>
            </a:r>
            <a:r>
              <a:rPr lang="en-US" dirty="0" err="1" smtClean="0"/>
              <a:t>subpath</a:t>
            </a:r>
            <a:endParaRPr lang="en-US" dirty="0" smtClean="0"/>
          </a:p>
          <a:p>
            <a:pPr lvl="1"/>
            <a:r>
              <a:rPr lang="en-US" dirty="0" smtClean="0"/>
              <a:t>This distinction will become important in section 7.3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1917</TotalTime>
  <Pages>49</Pages>
  <Words>4198</Words>
  <Application>Microsoft Macintosh PowerPoint</Application>
  <PresentationFormat>On-screen Show (4:3)</PresentationFormat>
  <Paragraphs>618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Comic Sans MS</vt:lpstr>
      <vt:lpstr>Gill Sans MT</vt:lpstr>
      <vt:lpstr>Times New Roman</vt:lpstr>
      <vt:lpstr>Verdana</vt:lpstr>
      <vt:lpstr>Wingdings</vt:lpstr>
      <vt:lpstr>宋体</vt:lpstr>
      <vt:lpstr>Arial</vt:lpstr>
      <vt:lpstr>intro</vt:lpstr>
      <vt:lpstr>  Graph Coverage Criteria</vt:lpstr>
      <vt:lpstr>Ch. 7 : Graph Coverage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Touring, Sidetrips, and Detours</vt:lpstr>
      <vt:lpstr>Sidetrips and Detours Example</vt:lpstr>
      <vt:lpstr>Infeasible Test Requirements</vt:lpstr>
      <vt:lpstr>Simple &amp; Prime Path Example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        Graph Coverage Criteria         Subsumption </vt:lpstr>
      <vt:lpstr>Summary 7.1-7.2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creator>Jeff Offutt</dc:creator>
  <cp:lastModifiedBy>Masoumeh Taromirad</cp:lastModifiedBy>
  <cp:revision>234</cp:revision>
  <cp:lastPrinted>2013-09-24T13:18:52Z</cp:lastPrinted>
  <dcterms:created xsi:type="dcterms:W3CDTF">1996-06-15T03:21:08Z</dcterms:created>
  <dcterms:modified xsi:type="dcterms:W3CDTF">2021-04-19T04:02:09Z</dcterms:modified>
</cp:coreProperties>
</file>