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1" r:id="rId2"/>
    <p:sldId id="380" r:id="rId3"/>
    <p:sldId id="381" r:id="rId4"/>
    <p:sldId id="400" r:id="rId5"/>
    <p:sldId id="382" r:id="rId6"/>
    <p:sldId id="377" r:id="rId7"/>
    <p:sldId id="378" r:id="rId8"/>
    <p:sldId id="407" r:id="rId9"/>
    <p:sldId id="409" r:id="rId10"/>
    <p:sldId id="408" r:id="rId11"/>
    <p:sldId id="401" r:id="rId12"/>
    <p:sldId id="402" r:id="rId13"/>
    <p:sldId id="403" r:id="rId14"/>
    <p:sldId id="404" r:id="rId15"/>
    <p:sldId id="405" r:id="rId16"/>
    <p:sldId id="383" r:id="rId17"/>
    <p:sldId id="384" r:id="rId18"/>
    <p:sldId id="385" r:id="rId19"/>
    <p:sldId id="388" r:id="rId20"/>
    <p:sldId id="390" r:id="rId21"/>
    <p:sldId id="410" r:id="rId22"/>
    <p:sldId id="397" r:id="rId23"/>
    <p:sldId id="398" r:id="rId24"/>
    <p:sldId id="399" r:id="rId25"/>
    <p:sldId id="406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145A"/>
    <a:srgbClr val="001E5A"/>
    <a:srgbClr val="5F5F5F"/>
    <a:srgbClr val="000000"/>
    <a:srgbClr val="6699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0" autoAdjust="0"/>
    <p:restoredTop sz="91403" autoAdjust="0"/>
  </p:normalViewPr>
  <p:slideViewPr>
    <p:cSldViewPr snapToGrid="0">
      <p:cViewPr varScale="1">
        <p:scale>
          <a:sx n="115" d="100"/>
          <a:sy n="115" d="100"/>
        </p:scale>
        <p:origin x="1368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fld id="{921CD299-8BA0-42FF-B988-3061C9E6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94CA56-BEFD-4132-90FE-D136DC03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85" y="4414561"/>
            <a:ext cx="505084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97413" y="8855252"/>
            <a:ext cx="742245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7" tIns="44925" rIns="88247" bIns="44925">
            <a:spAutoFit/>
          </a:bodyPr>
          <a:lstStyle/>
          <a:p>
            <a:pPr algn="ctr" defTabSz="87687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D19D900-A183-4634-AC81-0BD69DB2F510}" type="slidenum">
              <a:rPr lang="en-US" sz="1300" b="0">
                <a:solidFill>
                  <a:schemeClr val="tx1"/>
                </a:solidFill>
              </a:rPr>
              <a:pPr algn="ctr" defTabSz="87687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0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5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We also pause</a:t>
            </a:r>
            <a:r>
              <a:rPr lang="en-US" baseline="0" dirty="0" smtClean="0"/>
              <a:t> to let the students finish this example. Students often have trouble remembering all the PPs around loops.</a:t>
            </a:r>
            <a:endParaRPr lang="en-US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15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65E20EC5-ECB0-43EB-9FE9-DDBCB9930544}" type="slidenum">
              <a:rPr lang="en-US" smtClean="0"/>
              <a:pPr defTabSz="921503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9300D51-022E-4082-A15E-6D82EB83519C}" type="slidenum">
              <a:rPr lang="en-US" smtClean="0"/>
              <a:pPr defTabSz="921503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example is easier to follow if the students can refer to this figure.</a:t>
            </a:r>
            <a:br>
              <a:rPr lang="en-US" dirty="0" smtClean="0"/>
            </a:br>
            <a:r>
              <a:rPr lang="en-US" dirty="0" smtClean="0"/>
              <a:t>We</a:t>
            </a:r>
            <a:r>
              <a:rPr lang="en-US" baseline="0" dirty="0" smtClean="0"/>
              <a:t> usually draw it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1B28F96F-341D-4E09-8ECA-C38A464678F8}" type="slidenum">
              <a:rPr lang="en-US" smtClean="0"/>
              <a:pPr defTabSz="921503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79A7B6C6-3860-4FE7-A80F-20300864EB63}" type="slidenum">
              <a:rPr lang="en-US" smtClean="0"/>
              <a:pPr defTabSz="921503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2554FE9-AE6C-4CE9-B2EF-34362851F122}" type="slidenum">
              <a:rPr lang="en-US" smtClean="0"/>
              <a:pPr defTabSz="921503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E038ED5-F90D-4BD8-B13C-3D26D7DE72A7}" type="slidenum">
              <a:rPr lang="en-US" smtClean="0"/>
              <a:pPr defTabSz="921503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7A647E8-52DC-437C-8016-7146B0937542}" type="slidenum">
              <a:rPr lang="en-US" smtClean="0"/>
              <a:pPr defTabSz="921503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We suggest stopping here and having the students draw the graph themselves. Then show the graph on the next slide to compare their answers.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63F27EE-13F0-479E-A2BB-E642B2B44836}" type="slidenum">
              <a:rPr lang="en-US" sz="1100" b="0" i="1">
                <a:solidFill>
                  <a:schemeClr val="tx1"/>
                </a:solidFill>
              </a:rPr>
              <a:pPr algn="r" defTabSz="921503"/>
              <a:t>11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Nodes 1 and 2 could certainly be combined. We just separated them to emphasize two points: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Initializations</a:t>
            </a:r>
            <a:r>
              <a:rPr lang="en-US" baseline="0" dirty="0" smtClean="0"/>
              <a:t> have to be included in the graph. They are also </a:t>
            </a:r>
            <a:r>
              <a:rPr lang="en-US" baseline="0" dirty="0" err="1" smtClean="0"/>
              <a:t>defs</a:t>
            </a:r>
            <a:r>
              <a:rPr lang="en-US" baseline="0" dirty="0" smtClean="0"/>
              <a:t> in data flow.</a:t>
            </a:r>
          </a:p>
          <a:p>
            <a:pPr marL="0" indent="0">
              <a:buNone/>
            </a:pPr>
            <a:r>
              <a:rPr lang="en-US" baseline="0" dirty="0" smtClean="0"/>
              <a:t>     In Java, primitive types get default values, so even declarations have implicit definitions.</a:t>
            </a:r>
          </a:p>
          <a:p>
            <a:pPr marL="0" indent="0">
              <a:buNone/>
            </a:pPr>
            <a:r>
              <a:rPr lang="en-US" baseline="0" dirty="0" smtClean="0"/>
              <a:t>2) The for loop control variable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is initialized before the test.</a:t>
            </a:r>
            <a:endParaRPr lang="en-US" dirty="0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C6016040-5F94-4103-BD11-C9807BD75E2E}" type="slidenum">
              <a:rPr lang="en-US" sz="1100" b="0" i="1">
                <a:solidFill>
                  <a:schemeClr val="tx1"/>
                </a:solidFill>
              </a:rPr>
              <a:pPr algn="r" defTabSz="921503"/>
              <a:t>12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animation shows empty boxes. Students can fill these in,</a:t>
            </a:r>
            <a:r>
              <a:rPr lang="en-US" baseline="0" dirty="0" smtClean="0"/>
              <a:t> then show the answers.</a:t>
            </a:r>
          </a:p>
          <a:p>
            <a:r>
              <a:rPr lang="en-US" baseline="0" dirty="0" smtClean="0"/>
              <a:t>Edge coverage is very easy, of course …</a:t>
            </a:r>
            <a:endParaRPr lang="en-US" dirty="0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89BA419-FC40-473B-87BD-CCA30E3D55D6}" type="slidenum">
              <a:rPr lang="en-US" sz="1100" b="0" i="1">
                <a:solidFill>
                  <a:schemeClr val="tx1"/>
                </a:solidFill>
              </a:rPr>
              <a:pPr algn="r" defTabSz="921503"/>
              <a:t>13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We show the empty boxes, let the students write down the TRs and Test Paths, then</a:t>
            </a:r>
            <a:r>
              <a:rPr lang="en-US" baseline="0" dirty="0" smtClean="0"/>
              <a:t> show the solution.</a:t>
            </a:r>
          </a:p>
          <a:p>
            <a:r>
              <a:rPr lang="en-US" baseline="0" dirty="0" smtClean="0"/>
              <a:t>Emphasize that it is VERY EASY to miss one, even if you understand it well.</a:t>
            </a:r>
            <a:endParaRPr lang="en-US" dirty="0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14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26FA-0AFA-4777-917E-5738FA62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1D-5F69-4C7B-9720-81DA7623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167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167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267A-B221-4ED1-AB3A-9E13BB1F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50950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651" y="6620990"/>
            <a:ext cx="3732213" cy="1916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614808"/>
            <a:ext cx="2895600" cy="1977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705" y="6608627"/>
            <a:ext cx="1905000" cy="203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63F9-76AF-4322-8991-7F8DA6F7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5067-8029-4B11-9218-99F57D2F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ECDB-7532-4A51-B6F5-568034DA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498D-D6EC-4F69-B2C7-669AC67C0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02BB-88A0-41CA-91E6-89C23E82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82D8-B930-4813-BC3B-8ED9374E8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16BB-2074-4C00-97CB-AC6E7B8B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88E2-E1A9-418A-852E-F0E5E092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54D8-C133-4869-A243-71A9ADAD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549036"/>
            <a:ext cx="3760788" cy="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41476"/>
            <a:ext cx="2895600" cy="24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9625" y="6533917"/>
            <a:ext cx="1905000" cy="2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F73DE6-17B9-4D04-9CDD-55F05D45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96838"/>
            <a:ext cx="9004300" cy="8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956603"/>
            <a:ext cx="9007475" cy="557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3440" y="239120"/>
            <a:ext cx="6819745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/>
              <a:t>Graph Coverage</a:t>
            </a:r>
            <a:r>
              <a:rPr lang="en-US" dirty="0"/>
              <a:t> </a:t>
            </a:r>
            <a:r>
              <a:rPr lang="en-US" dirty="0" smtClean="0"/>
              <a:t>for Source Code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7 (7.3)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solidFill>
                  <a:srgbClr val="FFFF00"/>
                </a:solidFill>
              </a:rPr>
              <a:t>http://www.cs.gmu.edu/~offutt/softwaretest/</a:t>
            </a:r>
            <a:endParaRPr lang="en-US" b="0" dirty="0" smtClean="0">
              <a:solidFill>
                <a:srgbClr val="FFFF00"/>
              </a:solidFill>
            </a:endParaRPr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64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: Exceptions (try-catch)</a:t>
            </a: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418094" y="125607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5691102" y="940294"/>
            <a:ext cx="9608" cy="31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901107" y="1196364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 = </a:t>
            </a:r>
            <a:r>
              <a:rPr 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br.readLine</a:t>
            </a: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1564" name="Oval 22"/>
          <p:cNvSpPr>
            <a:spLocks noChangeArrowheads="1"/>
          </p:cNvSpPr>
          <p:nvPr/>
        </p:nvSpPr>
        <p:spPr bwMode="auto">
          <a:xfrm>
            <a:off x="6238549" y="5801899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5829522" y="1713007"/>
            <a:ext cx="516516" cy="525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5046088" y="1653235"/>
            <a:ext cx="468727" cy="585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4888654" y="2647892"/>
            <a:ext cx="1457384" cy="315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794174" y="3306756"/>
            <a:ext cx="1537870" cy="2879860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0423" y="830262"/>
            <a:ext cx="3422507" cy="4708981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try</a:t>
            </a:r>
            <a:endParaRPr lang="en-US" dirty="0">
              <a:solidFill>
                <a:schemeClr val="tx1"/>
              </a:solidFill>
              <a:latin typeface="Helvetica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s =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br.readLine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 &gt; 96)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throw new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Exception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        (“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too long”);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throw new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Exception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        (“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too short”);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(catch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 e)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e.printStackTrace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(catch Exception e)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e.getMessage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(s);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4610842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38549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6238549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92203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238549" y="4892735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392203" y="3983569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6683590" y="2596974"/>
            <a:ext cx="837556" cy="486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6516361" y="2647893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 flipH="1">
            <a:off x="7670015" y="3559656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516361" y="3559656"/>
            <a:ext cx="0" cy="1333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516361" y="5362635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6683588" y="4424833"/>
            <a:ext cx="837557" cy="532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4150364" y="1695273"/>
            <a:ext cx="15503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IOException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3691638" y="2600887"/>
            <a:ext cx="22668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e.printStackTrace</a:t>
            </a: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879303" y="2723252"/>
            <a:ext cx="13680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length &gt; 96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6755847" y="2412200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length &lt;= 96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5125172" y="6001950"/>
            <a:ext cx="12306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return (s)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5" name="Text Box 27"/>
          <p:cNvSpPr txBox="1">
            <a:spLocks noChangeArrowheads="1"/>
          </p:cNvSpPr>
          <p:nvPr/>
        </p:nvSpPr>
        <p:spPr bwMode="auto">
          <a:xfrm>
            <a:off x="5473286" y="3163280"/>
            <a:ext cx="9108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Text Box 27"/>
          <p:cNvSpPr txBox="1">
            <a:spLocks noChangeArrowheads="1"/>
          </p:cNvSpPr>
          <p:nvPr/>
        </p:nvSpPr>
        <p:spPr bwMode="auto">
          <a:xfrm>
            <a:off x="6704376" y="3584896"/>
            <a:ext cx="14432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length == 0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810214" y="3327035"/>
            <a:ext cx="13155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length != 0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7714618" y="4295361"/>
            <a:ext cx="8336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6492970" y="5180923"/>
            <a:ext cx="17984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e.getMessage</a:t>
            </a:r>
            <a:r>
              <a:rPr 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7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21564" grpId="0" animBg="1"/>
      <p:bldP spid="83" grpId="0" animBg="1"/>
      <p:bldP spid="86" grpId="0" animBg="1"/>
      <p:bldP spid="96" grpId="0" animBg="1"/>
      <p:bldP spid="9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80" grpId="0" animBg="1"/>
      <p:bldP spid="81" grpId="0" animBg="1"/>
      <p:bldP spid="88" grpId="0" animBg="1"/>
      <p:bldP spid="89" grpId="0"/>
      <p:bldP spid="92" grpId="0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Example Control Flow – Stats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</a:t>
            </a:r>
            <a:r>
              <a:rPr lang="en-US" sz="1600" b="0" dirty="0" err="1" smtClean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] - mean) * (numbers [ </a:t>
            </a:r>
            <a:r>
              <a:rPr lang="en-US" sz="1600" b="0" dirty="0" err="1" smtClean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  <a:endParaRPr lang="en-US" dirty="0" smtClean="0"/>
          </a:p>
        </p:txBody>
      </p:sp>
      <p:sp>
        <p:nvSpPr>
          <p:cNvPr id="235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57CDE-6FBD-41FA-A52E-F2E9C339BCB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6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Control Flow Graph for Stats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71110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</p:grpSpPr>
        <p:grpSp>
          <p:nvGrpSpPr>
            <p:cNvPr id="2464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465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464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</p:grpSpPr>
        <p:grpSp>
          <p:nvGrpSpPr>
            <p:cNvPr id="2464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464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4645" name="AutoShape 48"/>
            <p:cNvCxnSpPr>
              <a:cxnSpLocks noChangeShapeType="1"/>
              <a:stCxn id="24650" idx="4"/>
              <a:endCxn id="24646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</p:grpSpPr>
        <p:grpSp>
          <p:nvGrpSpPr>
            <p:cNvPr id="2464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464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4641" name="AutoShape 49"/>
            <p:cNvCxnSpPr>
              <a:cxnSpLocks noChangeShapeType="1"/>
              <a:stCxn id="24646" idx="4"/>
              <a:endCxn id="24642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</p:grpSpPr>
        <p:grpSp>
          <p:nvGrpSpPr>
            <p:cNvPr id="24636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2463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4637" name="AutoShape 52"/>
            <p:cNvCxnSpPr>
              <a:cxnSpLocks noChangeShapeType="1"/>
              <a:stCxn id="24642" idx="6"/>
              <a:endCxn id="24638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</p:grpSpPr>
        <p:grpSp>
          <p:nvGrpSpPr>
            <p:cNvPr id="24631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4634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4632" name="AutoShape 50"/>
            <p:cNvCxnSpPr>
              <a:cxnSpLocks noChangeShapeType="1"/>
              <a:stCxn id="24642" idx="3"/>
              <a:endCxn id="24634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33" name="AutoShape 53"/>
            <p:cNvCxnSpPr>
              <a:cxnSpLocks noChangeShapeType="1"/>
              <a:stCxn id="24634" idx="2"/>
              <a:endCxn id="24642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</p:grpSpPr>
        <p:grpSp>
          <p:nvGrpSpPr>
            <p:cNvPr id="24627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462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4628" name="AutoShape 54"/>
            <p:cNvCxnSpPr>
              <a:cxnSpLocks noChangeShapeType="1"/>
              <a:stCxn id="24638" idx="4"/>
              <a:endCxn id="24629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</p:grpSpPr>
        <p:grpSp>
          <p:nvGrpSpPr>
            <p:cNvPr id="24623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462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4624" name="AutoShape 55"/>
            <p:cNvCxnSpPr>
              <a:cxnSpLocks noChangeShapeType="1"/>
              <a:stCxn id="24629" idx="6"/>
              <a:endCxn id="24625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</p:grpSpPr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462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4619" name="AutoShape 56"/>
            <p:cNvCxnSpPr>
              <a:cxnSpLocks noChangeShapeType="1"/>
              <a:stCxn id="24629" idx="3"/>
              <a:endCxn id="24621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20" name="AutoShape 57"/>
            <p:cNvCxnSpPr>
              <a:cxnSpLocks noChangeShapeType="1"/>
              <a:stCxn id="24621" idx="2"/>
              <a:endCxn id="24629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5" name="Date Placeholder 8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5F3F2-D3B3-4314-BA58-35E6FD716F4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607" name="Footer Placeholder 8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 smtClean="0"/>
              <a:t>Control Flow TRs and Test Paths—EC</a:t>
            </a:r>
          </a:p>
        </p:txBody>
      </p:sp>
      <p:grpSp>
        <p:nvGrpSpPr>
          <p:cNvPr id="25607" name="Group 24"/>
          <p:cNvGrpSpPr>
            <a:grpSpLocks/>
          </p:cNvGrpSpPr>
          <p:nvPr/>
        </p:nvGrpSpPr>
        <p:grpSpPr bwMode="auto">
          <a:xfrm>
            <a:off x="1425575" y="757238"/>
            <a:ext cx="555625" cy="777875"/>
            <a:chOff x="4478" y="495"/>
            <a:chExt cx="350" cy="490"/>
          </a:xfrm>
        </p:grpSpPr>
        <p:grpSp>
          <p:nvGrpSpPr>
            <p:cNvPr id="25651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565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565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29"/>
          <p:cNvGrpSpPr>
            <a:grpSpLocks/>
          </p:cNvGrpSpPr>
          <p:nvPr/>
        </p:nvGrpSpPr>
        <p:grpSpPr bwMode="auto">
          <a:xfrm>
            <a:off x="1425575" y="1535113"/>
            <a:ext cx="555625" cy="957262"/>
            <a:chOff x="4478" y="985"/>
            <a:chExt cx="350" cy="603"/>
          </a:xfrm>
        </p:grpSpPr>
        <p:grpSp>
          <p:nvGrpSpPr>
            <p:cNvPr id="25647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5649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5648" name="AutoShape 48"/>
            <p:cNvCxnSpPr>
              <a:cxnSpLocks noChangeShapeType="1"/>
              <a:stCxn id="25653" idx="4"/>
              <a:endCxn id="25649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09" name="Group 34"/>
          <p:cNvGrpSpPr>
            <a:grpSpLocks/>
          </p:cNvGrpSpPr>
          <p:nvPr/>
        </p:nvGrpSpPr>
        <p:grpSpPr bwMode="auto">
          <a:xfrm>
            <a:off x="1425575" y="2492375"/>
            <a:ext cx="555625" cy="958850"/>
            <a:chOff x="4478" y="1588"/>
            <a:chExt cx="350" cy="604"/>
          </a:xfrm>
        </p:grpSpPr>
        <p:grpSp>
          <p:nvGrpSpPr>
            <p:cNvPr id="25643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5645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5644" name="AutoShape 49"/>
            <p:cNvCxnSpPr>
              <a:cxnSpLocks noChangeShapeType="1"/>
              <a:stCxn id="25649" idx="4"/>
              <a:endCxn id="25645" idx="0"/>
            </p:cNvCxnSpPr>
            <p:nvPr/>
          </p:nvCxnSpPr>
          <p:spPr bwMode="auto">
            <a:xfrm rot="5400000">
              <a:off x="4502" y="1739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0" name="Group 37"/>
          <p:cNvGrpSpPr>
            <a:grpSpLocks/>
          </p:cNvGrpSpPr>
          <p:nvPr/>
        </p:nvGrpSpPr>
        <p:grpSpPr bwMode="auto">
          <a:xfrm>
            <a:off x="2030413" y="3937000"/>
            <a:ext cx="555625" cy="469900"/>
            <a:chOff x="4288" y="1746"/>
            <a:chExt cx="350" cy="296"/>
          </a:xfrm>
        </p:grpSpPr>
        <p:sp>
          <p:nvSpPr>
            <p:cNvPr id="25641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5611" name="AutoShape 52"/>
          <p:cNvCxnSpPr>
            <a:cxnSpLocks noChangeShapeType="1"/>
          </p:cNvCxnSpPr>
          <p:nvPr/>
        </p:nvCxnSpPr>
        <p:spPr bwMode="auto">
          <a:xfrm>
            <a:off x="199072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5612" name="Group 44"/>
          <p:cNvGrpSpPr>
            <a:grpSpLocks/>
          </p:cNvGrpSpPr>
          <p:nvPr/>
        </p:nvGrpSpPr>
        <p:grpSpPr bwMode="auto">
          <a:xfrm>
            <a:off x="520700" y="3216275"/>
            <a:ext cx="995363" cy="935038"/>
            <a:chOff x="3908" y="2044"/>
            <a:chExt cx="627" cy="589"/>
          </a:xfrm>
        </p:grpSpPr>
        <p:grpSp>
          <p:nvGrpSpPr>
            <p:cNvPr id="25636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5639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5637" name="AutoShape 50"/>
            <p:cNvCxnSpPr>
              <a:cxnSpLocks noChangeShapeType="1"/>
              <a:stCxn id="25645" idx="3"/>
              <a:endCxn id="25639" idx="7"/>
            </p:cNvCxnSpPr>
            <p:nvPr/>
          </p:nvCxnSpPr>
          <p:spPr bwMode="auto">
            <a:xfrm rot="5400000">
              <a:off x="4255" y="2101"/>
              <a:ext cx="232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38" name="AutoShape 53"/>
            <p:cNvCxnSpPr>
              <a:cxnSpLocks noChangeShapeType="1"/>
              <a:stCxn id="25639" idx="2"/>
              <a:endCxn id="25645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3" name="Group 50"/>
          <p:cNvGrpSpPr>
            <a:grpSpLocks/>
          </p:cNvGrpSpPr>
          <p:nvPr/>
        </p:nvGrpSpPr>
        <p:grpSpPr bwMode="auto">
          <a:xfrm>
            <a:off x="2030413" y="4406900"/>
            <a:ext cx="555625" cy="960438"/>
            <a:chOff x="4991" y="2794"/>
            <a:chExt cx="350" cy="605"/>
          </a:xfrm>
        </p:grpSpPr>
        <p:grpSp>
          <p:nvGrpSpPr>
            <p:cNvPr id="25632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5634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5633" name="AutoShape 54"/>
            <p:cNvCxnSpPr>
              <a:cxnSpLocks noChangeShapeType="1"/>
              <a:stCxn id="25641" idx="4"/>
              <a:endCxn id="25634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4" name="Group 55"/>
          <p:cNvGrpSpPr>
            <a:grpSpLocks/>
          </p:cNvGrpSpPr>
          <p:nvPr/>
        </p:nvGrpSpPr>
        <p:grpSpPr bwMode="auto">
          <a:xfrm>
            <a:off x="2593975" y="5132388"/>
            <a:ext cx="565150" cy="1266825"/>
            <a:chOff x="5351" y="3199"/>
            <a:chExt cx="356" cy="798"/>
          </a:xfrm>
        </p:grpSpPr>
        <p:grpSp>
          <p:nvGrpSpPr>
            <p:cNvPr id="25628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5630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5629" name="AutoShape 55"/>
            <p:cNvCxnSpPr>
              <a:cxnSpLocks noChangeShapeType="1"/>
              <a:stCxn id="25634" idx="6"/>
              <a:endCxn id="25630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5" name="Group 60"/>
          <p:cNvGrpSpPr>
            <a:grpSpLocks/>
          </p:cNvGrpSpPr>
          <p:nvPr/>
        </p:nvGrpSpPr>
        <p:grpSpPr bwMode="auto">
          <a:xfrm>
            <a:off x="1217613" y="5132388"/>
            <a:ext cx="903287" cy="1193800"/>
            <a:chOff x="4479" y="3251"/>
            <a:chExt cx="569" cy="752"/>
          </a:xfrm>
        </p:grpSpPr>
        <p:grpSp>
          <p:nvGrpSpPr>
            <p:cNvPr id="25623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5626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5624" name="AutoShape 56"/>
            <p:cNvCxnSpPr>
              <a:cxnSpLocks noChangeShapeType="1"/>
              <a:stCxn id="25634" idx="3"/>
              <a:endCxn id="25626" idx="7"/>
            </p:cNvCxnSpPr>
            <p:nvPr/>
          </p:nvCxnSpPr>
          <p:spPr bwMode="auto">
            <a:xfrm rot="5400000">
              <a:off x="4715" y="3418"/>
              <a:ext cx="395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25" name="AutoShape 57"/>
            <p:cNvCxnSpPr>
              <a:cxnSpLocks noChangeShapeType="1"/>
              <a:stCxn id="25626" idx="2"/>
              <a:endCxn id="25634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33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3559175" y="1593850"/>
            <a:ext cx="5102224" cy="4622803"/>
            <a:chOff x="2242" y="1004"/>
            <a:chExt cx="3214" cy="2912"/>
          </a:xfrm>
        </p:grpSpPr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242" y="1299"/>
              <a:ext cx="957" cy="261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5621" name="Text Box 6"/>
            <p:cNvSpPr txBox="1">
              <a:spLocks noChangeArrowheads="1"/>
            </p:cNvSpPr>
            <p:nvPr/>
          </p:nvSpPr>
          <p:spPr bwMode="auto">
            <a:xfrm>
              <a:off x="3202" y="1299"/>
              <a:ext cx="2254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itchFamily="34" charset="0"/>
                </a:rPr>
                <a:t>Test Path</a:t>
              </a:r>
            </a:p>
            <a:p>
              <a:endParaRPr lang="en-US" sz="24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2242" y="1004"/>
              <a:ext cx="3214" cy="29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itchFamily="34" charset="0"/>
                </a:rPr>
                <a:t>Edge Coverage</a:t>
              </a:r>
            </a:p>
          </p:txBody>
        </p:sp>
      </p:grpSp>
      <p:sp>
        <p:nvSpPr>
          <p:cNvPr id="25617" name="Date Placeholder 5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561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E1FC2-634B-4B7B-BA81-ED2B08DD4F7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19" name="Footer Placeholder 5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815" y="2541414"/>
            <a:ext cx="1508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 </a:t>
            </a:r>
            <a:r>
              <a:rPr lang="en-US" sz="2400" b="0" dirty="0" smtClean="0">
                <a:solidFill>
                  <a:schemeClr val="tx1"/>
                </a:solidFill>
                <a:latin typeface="Gill Sans MT" pitchFamily="34" charset="0"/>
              </a:rPr>
              <a:t>]</a:t>
            </a: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6176" y="2556173"/>
            <a:ext cx="31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</a:t>
            </a:r>
            <a:r>
              <a:rPr lang="en-US" sz="2400" b="0" dirty="0" smtClean="0">
                <a:solidFill>
                  <a:schemeClr val="tx1"/>
                </a:solidFill>
                <a:latin typeface="Gill Sans MT" pitchFamily="34" charset="0"/>
              </a:rPr>
              <a:t>]</a:t>
            </a: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3793053"/>
            <a:ext cx="3800475" cy="393700"/>
            <a:chOff x="5106651" y="4139785"/>
            <a:chExt cx="3800109" cy="394741"/>
          </a:xfrm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 smtClean="0"/>
              <a:t>Control Flow TRs and Test Paths—EPC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402528"/>
            <a:ext cx="3800475" cy="398463"/>
            <a:chOff x="5106651" y="3750040"/>
            <a:chExt cx="3800108" cy="398592"/>
          </a:xfrm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172466"/>
            <a:ext cx="3800475" cy="395287"/>
            <a:chOff x="5106651" y="4519535"/>
            <a:chExt cx="3800109" cy="394741"/>
          </a:xfrm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C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E,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555053"/>
            <a:ext cx="3797300" cy="684213"/>
            <a:chOff x="5106651" y="4901786"/>
            <a:chExt cx="3796934" cy="684495"/>
          </a:xfrm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K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K.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4, 3, 5, 6, 7,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6, 7, 6, 8 ]</a:t>
            </a:r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>
            <a:off x="5317068" y="3975086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2" name="AutoShape 93"/>
          <p:cNvSpPr>
            <a:spLocks/>
          </p:cNvSpPr>
          <p:nvPr/>
        </p:nvSpPr>
        <p:spPr bwMode="auto">
          <a:xfrm>
            <a:off x="5795470" y="5479510"/>
            <a:ext cx="2737720" cy="1073690"/>
          </a:xfrm>
          <a:prstGeom prst="borderCallout2">
            <a:avLst>
              <a:gd name="adj1" fmla="val 14398"/>
              <a:gd name="adj2" fmla="val -3019"/>
              <a:gd name="adj3" fmla="val 14398"/>
              <a:gd name="adj4" fmla="val -15282"/>
              <a:gd name="adj5" fmla="val -141428"/>
              <a:gd name="adj6" fmla="val 37268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TP iii makes TP </a:t>
            </a:r>
            <a:r>
              <a:rPr lang="en-US" dirty="0" err="1" smtClean="0">
                <a:latin typeface="Gill Sans MT" pitchFamily="34" charset="0"/>
              </a:rPr>
              <a:t>i</a:t>
            </a:r>
            <a:r>
              <a:rPr lang="en-US" dirty="0" smtClean="0">
                <a:latin typeface="Gill Sans MT" pitchFamily="34" charset="0"/>
              </a:rPr>
              <a:t> redundant.  A </a:t>
            </a:r>
            <a:r>
              <a:rPr lang="en-US" i="1" dirty="0" smtClean="0">
                <a:latin typeface="Gill Sans MT" pitchFamily="34" charset="0"/>
              </a:rPr>
              <a:t>minimal</a:t>
            </a:r>
            <a:r>
              <a:rPr lang="en-US" dirty="0" smtClean="0">
                <a:latin typeface="Gill Sans MT" pitchFamily="34" charset="0"/>
              </a:rPr>
              <a:t> set of TPs is cheaper.</a:t>
            </a:r>
            <a:endParaRPr lang="en-US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 smtClean="0"/>
              <a:t>Control Flow TRs and Test Paths—PPC</a:t>
            </a:r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 smtClean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35575" y="4484688"/>
            <a:ext cx="3800475" cy="395287"/>
            <a:chOff x="5241562" y="4454583"/>
            <a:chExt cx="3800109" cy="394741"/>
          </a:xfrm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35575" y="4090988"/>
            <a:ext cx="3800475" cy="398462"/>
            <a:chOff x="5241562" y="4064838"/>
            <a:chExt cx="3800108" cy="398592"/>
          </a:xfrm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35575" y="4864100"/>
            <a:ext cx="3800475" cy="395288"/>
            <a:chOff x="5241562" y="4834333"/>
            <a:chExt cx="3800109" cy="394741"/>
          </a:xfrm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B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C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35575" y="5246688"/>
            <a:ext cx="3797300" cy="396875"/>
            <a:chOff x="5241562" y="5216585"/>
            <a:chExt cx="3796934" cy="397320"/>
          </a:xfrm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D, E,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35575" y="6043614"/>
            <a:ext cx="3803650" cy="398462"/>
            <a:chOff x="5236567" y="6006060"/>
            <a:chExt cx="3804429" cy="397320"/>
          </a:xfrm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2"/>
                </a:solidFill>
                <a:latin typeface="Gill Sans MT" pitchFamily="34" charset="0"/>
              </a:rPr>
              <a:t>A.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4, 3,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5, 6, 7,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iv.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v.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[ 1, 2, 3, 5, 6, 8 ]</a:t>
            </a:r>
          </a:p>
        </p:txBody>
      </p:sp>
      <p:sp>
        <p:nvSpPr>
          <p:cNvPr id="79" name="Line 92"/>
          <p:cNvSpPr>
            <a:spLocks noChangeShapeType="1"/>
          </p:cNvSpPr>
          <p:nvPr/>
        </p:nvSpPr>
        <p:spPr bwMode="auto">
          <a:xfrm>
            <a:off x="5465511" y="4639455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0" name="AutoShape 93"/>
          <p:cNvSpPr>
            <a:spLocks/>
          </p:cNvSpPr>
          <p:nvPr/>
        </p:nvSpPr>
        <p:spPr bwMode="auto">
          <a:xfrm>
            <a:off x="3031067" y="5597820"/>
            <a:ext cx="2071158" cy="764881"/>
          </a:xfrm>
          <a:prstGeom prst="borderCallout2">
            <a:avLst>
              <a:gd name="adj1" fmla="val -585"/>
              <a:gd name="adj2" fmla="val 61926"/>
              <a:gd name="adj3" fmla="val -27396"/>
              <a:gd name="adj4" fmla="val 72239"/>
              <a:gd name="adj5" fmla="val -124683"/>
              <a:gd name="adj6" fmla="val 141751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TP ii makes </a:t>
            </a:r>
          </a:p>
          <a:p>
            <a:r>
              <a:rPr lang="en-US" dirty="0" smtClean="0">
                <a:latin typeface="Gill Sans MT" pitchFamily="34" charset="0"/>
              </a:rPr>
              <a:t>TP </a:t>
            </a:r>
            <a:r>
              <a:rPr lang="en-US" dirty="0" err="1" smtClean="0">
                <a:latin typeface="Gill Sans MT" pitchFamily="34" charset="0"/>
              </a:rPr>
              <a:t>i</a:t>
            </a:r>
            <a:r>
              <a:rPr lang="en-US" dirty="0" smtClean="0">
                <a:latin typeface="Gill Sans MT" pitchFamily="34" charset="0"/>
              </a:rPr>
              <a:t> redundant.</a:t>
            </a:r>
            <a:endParaRPr lang="en-US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FEF33-B210-4BAD-8D19-05207C25B00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Coverage for Source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def</a:t>
            </a:r>
            <a:r>
              <a:rPr lang="en-US" dirty="0" smtClean="0"/>
              <a:t> : a location where a value is stored into </a:t>
            </a:r>
            <a:r>
              <a:rPr lang="en-US" dirty="0" smtClean="0">
                <a:solidFill>
                  <a:schemeClr val="tx2"/>
                </a:solidFill>
              </a:rPr>
              <a:t>memory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appears on the </a:t>
            </a:r>
            <a:r>
              <a:rPr lang="en-US" dirty="0" smtClean="0">
                <a:solidFill>
                  <a:schemeClr val="tx2"/>
                </a:solidFill>
              </a:rPr>
              <a:t>left side</a:t>
            </a:r>
            <a:r>
              <a:rPr lang="en-US" dirty="0" smtClean="0"/>
              <a:t> of an assignment (</a:t>
            </a:r>
            <a:r>
              <a:rPr lang="en-US" dirty="0" smtClean="0">
                <a:latin typeface="Helvetica" charset="0"/>
              </a:rPr>
              <a:t>x = 44</a:t>
            </a:r>
            <a:r>
              <a:rPr lang="en-US" dirty="0" smtClean="0"/>
              <a:t>;)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actual parameter</a:t>
            </a:r>
            <a:r>
              <a:rPr lang="en-US" dirty="0" smtClean="0"/>
              <a:t> in a call and the method </a:t>
            </a:r>
            <a:r>
              <a:rPr lang="en-US" dirty="0" smtClean="0">
                <a:solidFill>
                  <a:schemeClr val="tx2"/>
                </a:solidFill>
              </a:rPr>
              <a:t>changes</a:t>
            </a:r>
            <a:r>
              <a:rPr lang="en-US" dirty="0" smtClean="0"/>
              <a:t> its value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is a </a:t>
            </a:r>
            <a:r>
              <a:rPr lang="en-US" dirty="0" smtClean="0">
                <a:solidFill>
                  <a:schemeClr val="tx2"/>
                </a:solidFill>
              </a:rPr>
              <a:t>formal parameter</a:t>
            </a:r>
            <a:r>
              <a:rPr lang="en-US" dirty="0" smtClean="0"/>
              <a:t> of a method (implicit def when method starts)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input</a:t>
            </a:r>
            <a:r>
              <a:rPr lang="en-US" dirty="0" smtClean="0"/>
              <a:t> to a program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use</a:t>
            </a:r>
            <a:r>
              <a:rPr lang="en-US" dirty="0" smtClean="0"/>
              <a:t> : a location where variable’s value is </a:t>
            </a:r>
            <a:r>
              <a:rPr lang="en-US" dirty="0" smtClean="0">
                <a:solidFill>
                  <a:schemeClr val="tx2"/>
                </a:solidFill>
              </a:rPr>
              <a:t>accessed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appears on the </a:t>
            </a:r>
            <a:r>
              <a:rPr lang="en-US" dirty="0" smtClean="0">
                <a:solidFill>
                  <a:schemeClr val="tx2"/>
                </a:solidFill>
              </a:rPr>
              <a:t>right side</a:t>
            </a:r>
            <a:r>
              <a:rPr lang="en-US" dirty="0" smtClean="0"/>
              <a:t> of an assignment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appears in a conditional </a:t>
            </a:r>
            <a:r>
              <a:rPr lang="en-US" dirty="0" smtClean="0">
                <a:solidFill>
                  <a:schemeClr val="tx2"/>
                </a:solidFill>
              </a:rPr>
              <a:t>test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actual parameter</a:t>
            </a:r>
            <a:r>
              <a:rPr lang="en-US" dirty="0" smtClean="0"/>
              <a:t> to a method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output</a:t>
            </a:r>
            <a:r>
              <a:rPr lang="en-US" dirty="0" smtClean="0"/>
              <a:t> of the program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 is an output of a method in a </a:t>
            </a:r>
            <a:r>
              <a:rPr lang="en-US" dirty="0" smtClean="0">
                <a:solidFill>
                  <a:schemeClr val="tx2"/>
                </a:solidFill>
              </a:rPr>
              <a:t>return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If a def and a use appear on the </a:t>
            </a:r>
            <a:r>
              <a:rPr lang="en-US" dirty="0" smtClean="0">
                <a:solidFill>
                  <a:schemeClr val="tx2"/>
                </a:solidFill>
              </a:rPr>
              <a:t>same node</a:t>
            </a:r>
            <a:r>
              <a:rPr lang="en-US" dirty="0" smtClean="0"/>
              <a:t>, then it is only a DU-pair if the def occurs </a:t>
            </a:r>
            <a:r>
              <a:rPr lang="en-US" dirty="0" smtClean="0">
                <a:solidFill>
                  <a:schemeClr val="tx2"/>
                </a:solidFill>
              </a:rPr>
              <a:t>after</a:t>
            </a:r>
            <a:r>
              <a:rPr lang="en-US" dirty="0" smtClean="0"/>
              <a:t> the use and the node is in a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8EC4-CE28-4711-8C12-F7A23D8594A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Data Flow – Stats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92200" y="757238"/>
            <a:ext cx="6959600" cy="574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]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/ 2 ];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(double)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0.o;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+ ((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* 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- 1 );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("length: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("mean: 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("median: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40695-39B4-4F0B-AE76-8CE8B03E8522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30725" name="Group 58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</p:grpSpPr>
        <p:grpSp>
          <p:nvGrpSpPr>
            <p:cNvPr id="30739" name="Group 6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0771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0740" name="Group 9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076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0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2" name="Group 21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07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0743" name="Group 24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076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0744" name="Group 27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076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0745" name="Group 37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0746" name="Group 40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0747" name="Group 43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075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0748" name="AutoShape 48"/>
            <p:cNvCxnSpPr>
              <a:cxnSpLocks noChangeShapeType="1"/>
              <a:stCxn id="30769" idx="4"/>
              <a:endCxn id="30767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49" name="AutoShape 49"/>
            <p:cNvCxnSpPr>
              <a:cxnSpLocks noChangeShapeType="1"/>
              <a:stCxn id="30767" idx="4"/>
              <a:endCxn id="30763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0" name="AutoShape 50"/>
            <p:cNvCxnSpPr>
              <a:cxnSpLocks noChangeShapeType="1"/>
              <a:stCxn id="30763" idx="3"/>
              <a:endCxn id="30765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1" name="AutoShape 52"/>
            <p:cNvCxnSpPr>
              <a:cxnSpLocks noChangeShapeType="1"/>
              <a:stCxn id="30763" idx="6"/>
              <a:endCxn id="30761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2" name="AutoShape 53"/>
            <p:cNvCxnSpPr>
              <a:cxnSpLocks noChangeShapeType="1"/>
              <a:stCxn id="30765" idx="3"/>
              <a:endCxn id="30763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3" name="AutoShape 54"/>
            <p:cNvCxnSpPr>
              <a:cxnSpLocks noChangeShapeType="1"/>
              <a:stCxn id="30761" idx="4"/>
              <a:endCxn id="30759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4" name="AutoShape 55"/>
            <p:cNvCxnSpPr>
              <a:cxnSpLocks noChangeShapeType="1"/>
              <a:stCxn id="30759" idx="6"/>
              <a:endCxn id="30771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5" name="AutoShape 56"/>
            <p:cNvCxnSpPr>
              <a:cxnSpLocks noChangeShapeType="1"/>
              <a:stCxn id="30759" idx="3"/>
              <a:endCxn id="30757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6" name="AutoShape 57"/>
            <p:cNvCxnSpPr>
              <a:cxnSpLocks noChangeShapeType="1"/>
              <a:stCxn id="30757" idx="3"/>
              <a:endCxn id="30759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Graph for Stats </a:t>
            </a:r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3452813" y="957263"/>
            <a:ext cx="2606675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 numbers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length =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numbers.length</a:t>
            </a:r>
            <a:endParaRPr lang="en-US" sz="16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3444875" y="2149475"/>
            <a:ext cx="13033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= 0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0025" y="3205163"/>
            <a:ext cx="2263775" cy="698500"/>
            <a:chOff x="679" y="2019"/>
            <a:chExt cx="1426" cy="440"/>
          </a:xfrm>
        </p:grpSpPr>
        <p:sp>
          <p:nvSpPr>
            <p:cNvPr id="30737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 &gt;= length</a:t>
              </a:r>
            </a:p>
          </p:txBody>
        </p:sp>
        <p:sp>
          <p:nvSpPr>
            <p:cNvPr id="30738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1851025" y="4457700"/>
            <a:ext cx="214788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 += numbers [ i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i++</a:t>
            </a: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278313" y="3844925"/>
            <a:ext cx="2879725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med = numbers [ length / 2 ]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 = sum / (double) length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= 0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3578225" y="5181600"/>
            <a:ext cx="2214563" cy="611188"/>
            <a:chOff x="1207" y="3264"/>
            <a:chExt cx="1395" cy="385"/>
          </a:xfrm>
        </p:grpSpPr>
        <p:sp>
          <p:nvSpPr>
            <p:cNvPr id="30735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 &gt;= length</a:t>
              </a:r>
            </a:p>
          </p:txBody>
        </p:sp>
        <p:sp>
          <p:nvSpPr>
            <p:cNvPr id="30736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 &lt; length</a:t>
              </a: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1841500" y="6181725"/>
            <a:ext cx="1419225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 = 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i++</a:t>
            </a: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4921250" y="5634038"/>
            <a:ext cx="3005138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 = varsum / ( length - 1.0 )</a:t>
            </a:r>
          </a:p>
          <a:p>
            <a:r>
              <a:rPr lang="en-US" sz="1600" b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  = Math.sqrt ( var )</a:t>
            </a:r>
          </a:p>
          <a:p>
            <a:r>
              <a:rPr lang="en-US" sz="1600" b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 (length, mean, med, var, 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9228" y="1924120"/>
            <a:ext cx="2367159" cy="70788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Annotate with the statements …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7" grpId="0"/>
      <p:bldP spid="202811" grpId="0"/>
      <p:bldP spid="202816" grpId="0"/>
      <p:bldP spid="202817" grpId="0"/>
      <p:bldP spid="202820" grpId="0"/>
      <p:bldP spid="202821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F917-0832-4C42-8BF6-7C8ED3493A88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31749" name="Group 2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</p:grpSpPr>
        <p:grpSp>
          <p:nvGrpSpPr>
            <p:cNvPr id="31763" name="Group 3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1795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Text Box 5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1764" name="Group 6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1793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Text Box 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6" name="Group 10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1791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1767" name="Group 13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1789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1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1768" name="Group 16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1787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1769" name="Group 19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1785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1770" name="Group 22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17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1771" name="Group 25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1781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27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1772" name="AutoShape 28"/>
            <p:cNvCxnSpPr>
              <a:cxnSpLocks noChangeShapeType="1"/>
              <a:stCxn id="31793" idx="4"/>
              <a:endCxn id="31791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29"/>
            <p:cNvCxnSpPr>
              <a:cxnSpLocks noChangeShapeType="1"/>
              <a:stCxn id="31791" idx="4"/>
              <a:endCxn id="31787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0"/>
            <p:cNvCxnSpPr>
              <a:cxnSpLocks noChangeShapeType="1"/>
              <a:stCxn id="31787" idx="3"/>
              <a:endCxn id="31789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1"/>
            <p:cNvCxnSpPr>
              <a:cxnSpLocks noChangeShapeType="1"/>
              <a:stCxn id="31787" idx="6"/>
              <a:endCxn id="31785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2"/>
            <p:cNvCxnSpPr>
              <a:cxnSpLocks noChangeShapeType="1"/>
              <a:stCxn id="31789" idx="3"/>
              <a:endCxn id="31787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3"/>
            <p:cNvCxnSpPr>
              <a:cxnSpLocks noChangeShapeType="1"/>
              <a:stCxn id="31785" idx="4"/>
              <a:endCxn id="31783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4"/>
            <p:cNvCxnSpPr>
              <a:cxnSpLocks noChangeShapeType="1"/>
              <a:stCxn id="31783" idx="6"/>
              <a:endCxn id="31795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35"/>
            <p:cNvCxnSpPr>
              <a:cxnSpLocks noChangeShapeType="1"/>
              <a:stCxn id="31783" idx="3"/>
              <a:endCxn id="31781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36"/>
            <p:cNvCxnSpPr>
              <a:cxnSpLocks noChangeShapeType="1"/>
              <a:stCxn id="31781" idx="3"/>
              <a:endCxn id="31783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175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for Stats – With Defs &amp; Uses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406775" y="1129999"/>
            <a:ext cx="347154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(1) = { numbers, sum, length }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3444874" y="2182813"/>
            <a:ext cx="1384301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(2) = {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4278312" y="3959225"/>
            <a:ext cx="349408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(5) = { med, mean,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(5) = { numbers, length, sum }</a:t>
            </a: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921250" y="5634038"/>
            <a:ext cx="42227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(8) = {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(8) = {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length, mean,</a:t>
            </a:r>
          </a:p>
          <a:p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med,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647825" y="3205163"/>
            <a:ext cx="4529455" cy="696912"/>
            <a:chOff x="1038" y="2019"/>
            <a:chExt cx="2726" cy="439"/>
          </a:xfrm>
        </p:grpSpPr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(3, 5) = { i, length }</a:t>
              </a:r>
            </a:p>
          </p:txBody>
        </p:sp>
        <p:sp>
          <p:nvSpPr>
            <p:cNvPr id="31762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(3, 4) = { i, length }</a:t>
              </a: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1016001" y="4457700"/>
            <a:ext cx="296068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(4) = { sum,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(4) = { sum, numbers,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451100" y="5140324"/>
            <a:ext cx="4549775" cy="696913"/>
            <a:chOff x="1544" y="3238"/>
            <a:chExt cx="2726" cy="439"/>
          </a:xfrm>
        </p:grpSpPr>
        <p:sp>
          <p:nvSpPr>
            <p:cNvPr id="31759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(6, 8) = { </a:t>
              </a:r>
              <a:r>
                <a:rPr lang="en-US" sz="1600" dirty="0" err="1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, length }</a:t>
              </a:r>
            </a:p>
          </p:txBody>
        </p:sp>
        <p:sp>
          <p:nvSpPr>
            <p:cNvPr id="31760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(6, 7) = { i, length }</a:t>
              </a: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49225" y="6078538"/>
            <a:ext cx="37068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(7) = {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(7) = {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numbers,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mean 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59227" y="1821923"/>
            <a:ext cx="2459980" cy="10156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Turn the annotations into </a:t>
            </a:r>
            <a:r>
              <a:rPr lang="en-US" dirty="0" err="1" smtClean="0">
                <a:latin typeface="Gill Sans MT" panose="020B0502020104020203" pitchFamily="34" charset="0"/>
              </a:rPr>
              <a:t>def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and use sets …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434601" y="1375133"/>
            <a:ext cx="3268663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(1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= { </a:t>
            </a:r>
            <a:r>
              <a:rPr lang="en-US" sz="16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numbers}</a:t>
            </a:r>
            <a:endParaRPr lang="en-US" sz="16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  <p:bldP spid="53" grpId="0" animBg="1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0E1BA-E788-4A36-9125-96239943AB9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82713"/>
            <a:ext cx="8867775" cy="4881562"/>
          </a:xfrm>
        </p:spPr>
        <p:txBody>
          <a:bodyPr/>
          <a:lstStyle/>
          <a:p>
            <a:r>
              <a:rPr lang="en-US" sz="2800" dirty="0" smtClean="0"/>
              <a:t>A common application of graph criteria is to program </a:t>
            </a:r>
            <a:r>
              <a:rPr lang="en-US" sz="2800" dirty="0" smtClean="0">
                <a:solidFill>
                  <a:schemeClr val="tx2"/>
                </a:solidFill>
              </a:rPr>
              <a:t>source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Graph</a:t>
            </a:r>
            <a:r>
              <a:rPr lang="en-US" sz="2800" dirty="0" smtClean="0"/>
              <a:t> : Usually the control flow graph (CFG)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Node coverage</a:t>
            </a:r>
            <a:r>
              <a:rPr lang="en-US" sz="2800" dirty="0" smtClean="0"/>
              <a:t> : Execute every statement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Edge coverage</a:t>
            </a:r>
            <a:r>
              <a:rPr lang="en-US" sz="2800" dirty="0" smtClean="0"/>
              <a:t> : Execute every branch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Loops</a:t>
            </a:r>
            <a:r>
              <a:rPr lang="en-US" sz="2800" dirty="0" smtClean="0"/>
              <a:t> : Looping structures such as for loops, while loops, etc.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Data flow coverage</a:t>
            </a:r>
            <a:r>
              <a:rPr lang="en-US" sz="2800" dirty="0" smtClean="0"/>
              <a:t> : Augment the CFG</a:t>
            </a:r>
          </a:p>
          <a:p>
            <a:pPr lvl="1"/>
            <a:r>
              <a:rPr lang="en-US" sz="2400" dirty="0" err="1" smtClean="0"/>
              <a:t>defs</a:t>
            </a:r>
            <a:r>
              <a:rPr lang="en-US" sz="2400" dirty="0" smtClean="0"/>
              <a:t> are statements that assign values to variables</a:t>
            </a:r>
          </a:p>
          <a:p>
            <a:pPr lvl="1"/>
            <a:r>
              <a:rPr lang="en-US" sz="2400" dirty="0" smtClean="0"/>
              <a:t>uses are statements that use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B8745-92F1-4F00-A632-2092E6F6AD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Defs and Uses Tables for Stats 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</p:nvPr>
        </p:nvGraphicFramePr>
        <p:xfrm>
          <a:off x="138113" y="1119188"/>
          <a:ext cx="5748337" cy="4551364"/>
        </p:xfrm>
        <a:graphic>
          <a:graphicData uri="http://schemas.openxmlformats.org/drawingml/2006/table">
            <a:tbl>
              <a:tblPr/>
              <a:tblGrid>
                <a:gridCol w="972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sum,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{ numbers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sum,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sum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med, mean,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length, sum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varsum, i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numbers,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mean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var, sd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mean, med,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</p:nvPr>
        </p:nvGraphicFramePr>
        <p:xfrm>
          <a:off x="6022975" y="1109663"/>
          <a:ext cx="2767013" cy="405670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(3, 4)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(3, 5)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(6, 7)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(6, 8)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Pairs for </a:t>
            </a:r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7)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82D8-B930-4813-BC3B-8ED9374E83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121826"/>
              </p:ext>
            </p:extLst>
          </p:nvPr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 (1, 8) (1, (3,4)) (1, (3,5)) (1, (6,7)) 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(4, 4) 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 (7, 7) 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 (7, (6,7)) 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5064124" y="3646488"/>
            <a:ext cx="3548837" cy="1489075"/>
            <a:chOff x="3190" y="2297"/>
            <a:chExt cx="2227" cy="938"/>
          </a:xfrm>
        </p:grpSpPr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9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0" name="AutoShape 93"/>
            <p:cNvSpPr>
              <a:spLocks/>
            </p:cNvSpPr>
            <p:nvPr/>
          </p:nvSpPr>
          <p:spPr bwMode="auto">
            <a:xfrm>
              <a:off x="3699" y="2297"/>
              <a:ext cx="1718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59801"/>
                <a:gd name="adj6" fmla="val -27986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def-clear path …</a:t>
              </a:r>
            </a:p>
            <a:p>
              <a:r>
                <a:rPr lang="en-US" dirty="0">
                  <a:latin typeface="Gill Sans MT" pitchFamily="34" charset="0"/>
                </a:rPr>
                <a:t>different scope for </a:t>
              </a:r>
              <a:r>
                <a:rPr lang="en-US" dirty="0" err="1">
                  <a:latin typeface="Gill Sans MT" pitchFamily="34" charset="0"/>
                </a:rPr>
                <a:t>i</a:t>
              </a:r>
              <a:endParaRPr lang="en-US" dirty="0">
                <a:latin typeface="Gill Sans MT" pitchFamily="34" charset="0"/>
              </a:endParaRPr>
            </a:p>
          </p:txBody>
        </p:sp>
      </p:grpSp>
      <p:sp>
        <p:nvSpPr>
          <p:cNvPr id="11" name="AutoShape 94"/>
          <p:cNvSpPr>
            <a:spLocks/>
          </p:cNvSpPr>
          <p:nvPr/>
        </p:nvSpPr>
        <p:spPr bwMode="auto">
          <a:xfrm>
            <a:off x="5450772" y="5646738"/>
            <a:ext cx="3549447" cy="747713"/>
          </a:xfrm>
          <a:prstGeom prst="borderCallout2">
            <a:avLst>
              <a:gd name="adj1" fmla="val 15287"/>
              <a:gd name="adj2" fmla="val -2301"/>
              <a:gd name="adj3" fmla="val 7361"/>
              <a:gd name="adj4" fmla="val -3854"/>
              <a:gd name="adj5" fmla="val -14013"/>
              <a:gd name="adj6" fmla="val -5130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Gill Sans MT" pitchFamily="34" charset="0"/>
              </a:rPr>
              <a:t>No path through graph from nodes 5 and 7 to 4 or 3</a:t>
            </a:r>
          </a:p>
        </p:txBody>
      </p: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2473325" y="890125"/>
            <a:ext cx="6464300" cy="2608726"/>
            <a:chOff x="1558" y="651"/>
            <a:chExt cx="4072" cy="1553"/>
          </a:xfrm>
        </p:grpSpPr>
        <p:sp>
          <p:nvSpPr>
            <p:cNvPr id="13" name="AutoShape 96"/>
            <p:cNvSpPr>
              <a:spLocks/>
            </p:cNvSpPr>
            <p:nvPr/>
          </p:nvSpPr>
          <p:spPr bwMode="auto">
            <a:xfrm>
              <a:off x="3615" y="651"/>
              <a:ext cx="2015" cy="471"/>
            </a:xfrm>
            <a:prstGeom prst="borderCallout2">
              <a:avLst>
                <a:gd name="adj1" fmla="val 15287"/>
                <a:gd name="adj2" fmla="val -2384"/>
                <a:gd name="adj3" fmla="val 15287"/>
                <a:gd name="adj4" fmla="val -41787"/>
                <a:gd name="adj5" fmla="val 267514"/>
                <a:gd name="adj6" fmla="val -8282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 err="1">
                  <a:latin typeface="Gill Sans MT" pitchFamily="34" charset="0"/>
                </a:rPr>
                <a:t>defs</a:t>
              </a:r>
              <a:r>
                <a:rPr lang="en-US" dirty="0">
                  <a:latin typeface="Gill Sans MT" pitchFamily="34" charset="0"/>
                </a:rPr>
                <a:t> come </a:t>
              </a:r>
              <a:r>
                <a:rPr lang="en-US" u="sng" dirty="0">
                  <a:latin typeface="Gill Sans MT" pitchFamily="34" charset="0"/>
                </a:rPr>
                <a:t>before</a:t>
              </a:r>
              <a:r>
                <a:rPr lang="en-US" dirty="0">
                  <a:latin typeface="Gill Sans MT" pitchFamily="34" charset="0"/>
                </a:rPr>
                <a:t> uses, do not count as DU pairs</a:t>
              </a:r>
            </a:p>
          </p:txBody>
        </p:sp>
        <p:sp>
          <p:nvSpPr>
            <p:cNvPr id="14" name="Oval 97"/>
            <p:cNvSpPr>
              <a:spLocks noChangeArrowheads="1"/>
            </p:cNvSpPr>
            <p:nvPr/>
          </p:nvSpPr>
          <p:spPr bwMode="auto">
            <a:xfrm>
              <a:off x="1563" y="192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" name="Oval 98"/>
            <p:cNvSpPr>
              <a:spLocks noChangeArrowheads="1"/>
            </p:cNvSpPr>
            <p:nvPr/>
          </p:nvSpPr>
          <p:spPr bwMode="auto">
            <a:xfrm>
              <a:off x="1558" y="1688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2438400" y="2693988"/>
            <a:ext cx="6515100" cy="3392487"/>
            <a:chOff x="1551" y="1697"/>
            <a:chExt cx="3909" cy="2137"/>
          </a:xfrm>
        </p:grpSpPr>
        <p:sp>
          <p:nvSpPr>
            <p:cNvPr id="17" name="AutoShape 99"/>
            <p:cNvSpPr>
              <a:spLocks/>
            </p:cNvSpPr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>
                  <a:latin typeface="Gill Sans MT" pitchFamily="34" charset="0"/>
                </a:rPr>
                <a:t>defs </a:t>
              </a:r>
              <a:r>
                <a:rPr lang="en-US" u="sng">
                  <a:latin typeface="Gill Sans MT" pitchFamily="34" charset="0"/>
                </a:rPr>
                <a:t>after</a:t>
              </a:r>
              <a:r>
                <a:rPr lang="en-US">
                  <a:latin typeface="Gill Sans MT" pitchFamily="34" charset="0"/>
                </a:rPr>
                <a:t> use in loop, these are valid DU pairs</a:t>
              </a:r>
            </a:p>
          </p:txBody>
        </p:sp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614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FF765-E941-458B-A356-C3E4EADC054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722312"/>
          </a:xfrm>
        </p:spPr>
        <p:txBody>
          <a:bodyPr/>
          <a:lstStyle/>
          <a:p>
            <a:r>
              <a:rPr lang="en-US" smtClean="0"/>
              <a:t>DU Paths for Stats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0769229"/>
              </p:ext>
            </p:extLst>
          </p:nvPr>
        </p:nvGraphicFramePr>
        <p:xfrm>
          <a:off x="138113" y="899060"/>
          <a:ext cx="4357687" cy="5511801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7 ]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8 ]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No path needed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No path needed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5056582"/>
              </p:ext>
            </p:extLst>
          </p:nvPr>
        </p:nvGraphicFramePr>
        <p:xfrm>
          <a:off x="4625975" y="899060"/>
          <a:ext cx="4357688" cy="5527104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6EA2FE-3785-429E-8E20-C076E8155A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 Paths for Stats—No Duplicates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8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/>
              <a:t>There are 38 DU paths for Stats, but only 12 unique</a:t>
            </a:r>
          </a:p>
        </p:txBody>
      </p: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2549525" y="1789113"/>
            <a:ext cx="3181350" cy="1938338"/>
            <a:chOff x="1550" y="1127"/>
            <a:chExt cx="2004" cy="1221"/>
          </a:xfrm>
        </p:grpSpPr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latin typeface="Gill Sans MT" pitchFamily="34" charset="0"/>
                </a:rPr>
                <a:t>[ 1, 2, 3, 4 ]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5, 6, 7 ]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5, 6, 8 ]</a:t>
              </a:r>
            </a:p>
            <a:p>
              <a:r>
                <a:rPr lang="en-US" b="0" dirty="0">
                  <a:latin typeface="Gill Sans MT" pitchFamily="34" charset="0"/>
                </a:rPr>
                <a:t>[ 2, 3, 4 ]</a:t>
              </a:r>
            </a:p>
            <a:p>
              <a:r>
                <a:rPr lang="en-US" b="0" dirty="0">
                  <a:latin typeface="Gill Sans MT" pitchFamily="34" charset="0"/>
                </a:rPr>
                <a:t>[ 2, 3, 5 ]</a:t>
              </a:r>
            </a:p>
          </p:txBody>
        </p:sp>
        <p:sp>
          <p:nvSpPr>
            <p:cNvPr id="3587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2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latin typeface="Gill Sans MT" pitchFamily="34" charset="0"/>
                </a:rPr>
                <a:t>[ 4, 3, 4 ]</a:t>
              </a:r>
            </a:p>
            <a:p>
              <a:r>
                <a:rPr lang="en-US" b="0" dirty="0">
                  <a:latin typeface="Gill Sans MT" pitchFamily="34" charset="0"/>
                </a:rPr>
                <a:t>[ 4, 3, 5 ]</a:t>
              </a:r>
            </a:p>
            <a:p>
              <a:r>
                <a:rPr lang="en-US" b="0" dirty="0">
                  <a:latin typeface="Gill Sans MT" pitchFamily="34" charset="0"/>
                </a:rPr>
                <a:t>[ 5, 6, 7 ]</a:t>
              </a:r>
            </a:p>
            <a:p>
              <a:r>
                <a:rPr lang="en-US" b="0" dirty="0">
                  <a:latin typeface="Gill Sans MT" pitchFamily="34" charset="0"/>
                </a:rPr>
                <a:t>[ 5, 6, 8 ]</a:t>
              </a:r>
            </a:p>
            <a:p>
              <a:r>
                <a:rPr lang="en-US" b="0" dirty="0">
                  <a:latin typeface="Gill Sans MT" pitchFamily="34" charset="0"/>
                </a:rPr>
                <a:t>[ 7, 6, 7 ]</a:t>
              </a:r>
            </a:p>
            <a:p>
              <a:r>
                <a:rPr lang="en-US" b="0" dirty="0">
                  <a:latin typeface="Gill Sans MT" pitchFamily="34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30450" y="2209800"/>
            <a:ext cx="4660900" cy="2206625"/>
            <a:chOff x="1468" y="1392"/>
            <a:chExt cx="2936" cy="1390"/>
          </a:xfrm>
        </p:grpSpPr>
        <p:grpSp>
          <p:nvGrpSpPr>
            <p:cNvPr id="35868" name="Group 46"/>
            <p:cNvGrpSpPr>
              <a:grpSpLocks/>
            </p:cNvGrpSpPr>
            <p:nvPr/>
          </p:nvGrpSpPr>
          <p:grpSpPr bwMode="auto">
            <a:xfrm>
              <a:off x="1468" y="2530"/>
              <a:ext cx="2936" cy="252"/>
              <a:chOff x="1468" y="2530"/>
              <a:chExt cx="2936" cy="252"/>
            </a:xfrm>
          </p:grpSpPr>
          <p:sp>
            <p:nvSpPr>
              <p:cNvPr id="3587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788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Gill Sans MT" pitchFamily="34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941513" y="1897063"/>
            <a:ext cx="5373686" cy="3984625"/>
            <a:chOff x="1223" y="1195"/>
            <a:chExt cx="3385" cy="2510"/>
          </a:xfrm>
        </p:grpSpPr>
        <p:grpSp>
          <p:nvGrpSpPr>
            <p:cNvPr id="35862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35866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35867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grpSp>
          <p:nvGrpSpPr>
            <p:cNvPr id="35863" name="Group 44"/>
            <p:cNvGrpSpPr>
              <a:grpSpLocks/>
            </p:cNvGrpSpPr>
            <p:nvPr/>
          </p:nvGrpSpPr>
          <p:grpSpPr bwMode="auto">
            <a:xfrm>
              <a:off x="1223" y="3453"/>
              <a:ext cx="3385" cy="252"/>
              <a:chOff x="1223" y="3453"/>
              <a:chExt cx="3385" cy="252"/>
            </a:xfrm>
          </p:grpSpPr>
          <p:sp>
            <p:nvSpPr>
              <p:cNvPr id="35864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3226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chemeClr val="accent1"/>
                    </a:solidFill>
                    <a:latin typeface="Gill Sans MT" pitchFamily="34" charset="0"/>
                  </a:rPr>
                  <a:t>2 require at least </a:t>
                </a:r>
                <a:r>
                  <a:rPr lang="en-US" u="sng" dirty="0">
                    <a:solidFill>
                      <a:schemeClr val="accent1"/>
                    </a:solidFill>
                    <a:latin typeface="Gill Sans MT" pitchFamily="34" charset="0"/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  <a:latin typeface="Gill Sans MT" pitchFamily="34" charset="0"/>
                  </a:rPr>
                  <a:t> iterations of a loop</a:t>
                </a:r>
              </a:p>
            </p:txBody>
          </p:sp>
          <p:sp>
            <p:nvSpPr>
              <p:cNvPr id="35865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955800" y="1873250"/>
            <a:ext cx="5133975" cy="3275013"/>
            <a:chOff x="1955800" y="1873250"/>
            <a:chExt cx="5133975" cy="3275013"/>
          </a:xfrm>
        </p:grpSpPr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5133975" cy="3275013"/>
              <a:chOff x="1232" y="1180"/>
              <a:chExt cx="3234" cy="2063"/>
            </a:xfrm>
          </p:grpSpPr>
          <p:grpSp>
            <p:nvGrpSpPr>
              <p:cNvPr id="35853" name="Group 32"/>
              <p:cNvGrpSpPr>
                <a:grpSpLocks/>
              </p:cNvGrpSpPr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</p:grpSpPr>
            <p:sp>
              <p:nvSpPr>
                <p:cNvPr id="35857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58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59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60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61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35854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234" cy="252"/>
                <a:chOff x="1232" y="2991"/>
                <a:chExt cx="3234" cy="252"/>
              </a:xfrm>
            </p:grpSpPr>
            <p:sp>
              <p:nvSpPr>
                <p:cNvPr id="358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3084" cy="25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chemeClr val="hlink"/>
                      </a:solidFill>
                      <a:latin typeface="Gill Sans MT" pitchFamily="34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35856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05145" y="249705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C49FE-B6E8-443E-A2CB-0263C983C90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 and Test Paths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" y="1003300"/>
            <a:ext cx="8196263" cy="1809750"/>
            <a:chOff x="219" y="2144"/>
            <a:chExt cx="5163" cy="1140"/>
          </a:xfrm>
        </p:grpSpPr>
        <p:sp>
          <p:nvSpPr>
            <p:cNvPr id="3687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Case 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(44) ; </a:t>
              </a:r>
              <a:r>
                <a:rPr lang="en-US" sz="2400" b="0" dirty="0" smtClean="0">
                  <a:solidFill>
                    <a:schemeClr val="tx1"/>
                  </a:solidFill>
                  <a:latin typeface="Gill Sans MT" pitchFamily="34" charset="0"/>
                </a:rPr>
                <a:t> length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= 1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Path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: [ 1, 2, 3, 4, 3, 5, 6, 7, 6, 8 ]</a:t>
              </a:r>
              <a:endParaRPr lang="en-US" sz="28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Additional DU Paths covered (no </a:t>
              </a:r>
              <a:r>
                <a:rPr lang="en-US" sz="2400" b="0" u="sng" dirty="0" err="1">
                  <a:solidFill>
                    <a:schemeClr val="tx2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[ 1, 2, 3, 4 ]   [ 2, 3, 4 ]   [ 4, 3, 5 ]   [ 5, 6, 7 ]   [ 7, 6, 8 ]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five  stars       that require at least one iteration of a loop</a:t>
              </a:r>
            </a:p>
          </p:txBody>
        </p:sp>
        <p:sp>
          <p:nvSpPr>
            <p:cNvPr id="36879" name="AutoShape 6"/>
            <p:cNvSpPr>
              <a:spLocks noChangeArrowheads="1"/>
            </p:cNvSpPr>
            <p:nvPr/>
          </p:nvSpPr>
          <p:spPr bwMode="auto">
            <a:xfrm>
              <a:off x="1286" y="3103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3075" y="2924175"/>
            <a:ext cx="8196263" cy="1809750"/>
            <a:chOff x="284" y="1847"/>
            <a:chExt cx="5163" cy="1140"/>
          </a:xfrm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Case 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(2, 10, 15) ; </a:t>
              </a:r>
              <a:r>
                <a:rPr lang="en-US" sz="2400" b="0" dirty="0" smtClean="0">
                  <a:solidFill>
                    <a:schemeClr val="tx1"/>
                  </a:solidFill>
                  <a:latin typeface="Gill Sans MT" pitchFamily="34" charset="0"/>
                </a:rPr>
                <a:t> length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= 3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Path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: [ 1, 2, 3, 4, 3, 4, 3, 4, 3, 5, 6, 7, 6, 7, 6, 7, 6, 8 ]</a:t>
              </a:r>
            </a:p>
            <a:p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DU Paths covered (no </a:t>
              </a:r>
              <a:r>
                <a:rPr lang="en-US" sz="2400" b="0" u="sng" dirty="0" err="1">
                  <a:solidFill>
                    <a:schemeClr val="tx2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[ 4, 3, 4 ]   [ 7, 6, 7 ]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two stars       that require at least two iterations of a loop</a:t>
              </a:r>
              <a:endParaRPr lang="en-US" sz="2400" b="0" i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>
              <a:off x="1288" y="2809"/>
              <a:ext cx="143" cy="144"/>
            </a:xfrm>
            <a:prstGeom prst="star8">
              <a:avLst>
                <a:gd name="adj" fmla="val 38250"/>
              </a:avLst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3075" y="4845050"/>
            <a:ext cx="8196263" cy="1200150"/>
            <a:chOff x="299" y="2966"/>
            <a:chExt cx="5163" cy="756"/>
          </a:xfrm>
        </p:grpSpPr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  <a:latin typeface="Gill Sans MT" pitchFamily="34" charset="0"/>
                </a:rPr>
                <a:t>Other DU paths    require arrays with length 0 to skip loops</a:t>
              </a:r>
            </a:p>
            <a:p>
              <a:r>
                <a:rPr lang="en-US" sz="2400" b="0">
                  <a:solidFill>
                    <a:schemeClr val="tx1"/>
                  </a:solidFill>
                  <a:latin typeface="Gill Sans MT" pitchFamily="34" charset="0"/>
                </a:rPr>
                <a:t>But the method fails with index out of bounds exception…</a:t>
              </a:r>
            </a:p>
            <a:p>
              <a:r>
                <a:rPr lang="en-US" sz="2400" b="0">
                  <a:solidFill>
                    <a:schemeClr val="tx1"/>
                  </a:solidFill>
                  <a:latin typeface="Gill Sans MT" pitchFamily="34" charset="0"/>
                </a:rPr>
                <a:t>     </a:t>
              </a:r>
              <a:r>
                <a:rPr lang="en-US" b="0">
                  <a:latin typeface="Gill Sans MT" pitchFamily="34" charset="0"/>
                </a:rPr>
                <a:t>med = numbers [length / 2];</a:t>
              </a: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99" y="3063"/>
              <a:ext cx="130" cy="137"/>
            </a:xfrm>
            <a:prstGeom prst="star5">
              <a:avLst/>
            </a:prstGeom>
            <a:solidFill>
              <a:schemeClr val="tx2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5010150" y="5492750"/>
            <a:ext cx="1931988" cy="1073150"/>
          </a:xfrm>
          <a:prstGeom prst="star16">
            <a:avLst>
              <a:gd name="adj" fmla="val 37500"/>
            </a:avLst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A fault was</a:t>
            </a:r>
          </a:p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found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Applying the graph test criteria to </a:t>
            </a:r>
            <a:r>
              <a:rPr lang="en-US" smtClean="0">
                <a:solidFill>
                  <a:schemeClr val="tx2"/>
                </a:solidFill>
              </a:rPr>
              <a:t>control flow graphs</a:t>
            </a:r>
            <a:r>
              <a:rPr lang="en-US" smtClean="0"/>
              <a:t> is relatively straightforward</a:t>
            </a:r>
          </a:p>
          <a:p>
            <a:pPr lvl="1"/>
            <a:r>
              <a:rPr lang="en-US" smtClean="0"/>
              <a:t>Most of the developmental </a:t>
            </a:r>
            <a:r>
              <a:rPr lang="en-US" smtClean="0">
                <a:solidFill>
                  <a:schemeClr val="tx2"/>
                </a:solidFill>
              </a:rPr>
              <a:t>research</a:t>
            </a:r>
            <a:r>
              <a:rPr lang="en-US" smtClean="0"/>
              <a:t> work was done with CFGs</a:t>
            </a:r>
          </a:p>
          <a:p>
            <a:pPr lvl="1"/>
            <a:endParaRPr lang="en-US" smtClean="0"/>
          </a:p>
          <a:p>
            <a:r>
              <a:rPr lang="en-US" smtClean="0"/>
              <a:t>A few </a:t>
            </a:r>
            <a:r>
              <a:rPr lang="en-US" smtClean="0">
                <a:solidFill>
                  <a:schemeClr val="tx2"/>
                </a:solidFill>
              </a:rPr>
              <a:t>subtle decisions</a:t>
            </a:r>
            <a:r>
              <a:rPr lang="en-US" smtClean="0"/>
              <a:t> must be made to translate control structures into the graph</a:t>
            </a:r>
          </a:p>
          <a:p>
            <a:pPr lvl="1"/>
            <a:endParaRPr lang="en-US" smtClean="0"/>
          </a:p>
          <a:p>
            <a:r>
              <a:rPr lang="en-US" smtClean="0"/>
              <a:t>Some tools will assign each statement to a </a:t>
            </a:r>
            <a:r>
              <a:rPr lang="en-US" smtClean="0">
                <a:solidFill>
                  <a:schemeClr val="tx2"/>
                </a:solidFill>
              </a:rPr>
              <a:t>unique node</a:t>
            </a:r>
          </a:p>
          <a:p>
            <a:pPr lvl="1"/>
            <a:r>
              <a:rPr lang="en-US" smtClean="0"/>
              <a:t>These slides and the book uses </a:t>
            </a:r>
            <a:r>
              <a:rPr lang="en-US" smtClean="0">
                <a:solidFill>
                  <a:schemeClr val="tx2"/>
                </a:solidFill>
              </a:rPr>
              <a:t>basic blocks</a:t>
            </a:r>
          </a:p>
          <a:p>
            <a:pPr lvl="1"/>
            <a:r>
              <a:rPr lang="en-US" smtClean="0"/>
              <a:t>Coverage is the same, although the </a:t>
            </a:r>
            <a:r>
              <a:rPr lang="en-US" smtClean="0">
                <a:solidFill>
                  <a:schemeClr val="tx2"/>
                </a:solidFill>
              </a:rPr>
              <a:t>bookkeeping</a:t>
            </a:r>
            <a:r>
              <a:rPr lang="en-US" smtClean="0"/>
              <a:t> will differ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DF2C31-F8C2-4392-8A23-65629823D1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CFG</a:t>
            </a:r>
            <a:r>
              <a:rPr lang="en-US" dirty="0" smtClean="0"/>
              <a:t> models all executions of a method by describing control structures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Nodes</a:t>
            </a:r>
            <a:r>
              <a:rPr lang="en-US" dirty="0" smtClean="0"/>
              <a:t> : Statements or sequences of statements (basic blocks)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Edges</a:t>
            </a:r>
            <a:r>
              <a:rPr lang="en-US" dirty="0" smtClean="0"/>
              <a:t> : Transfers of control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Basic Block</a:t>
            </a:r>
            <a:r>
              <a:rPr lang="en-US" dirty="0" smtClean="0"/>
              <a:t> : A sequence of statements such that if the first statement is executed, all statements will be (no branches)</a:t>
            </a:r>
          </a:p>
          <a:p>
            <a:r>
              <a:rPr lang="en-US" dirty="0" smtClean="0"/>
              <a:t>CFGs are sometimes annotated with extra information</a:t>
            </a:r>
          </a:p>
          <a:p>
            <a:pPr lvl="1"/>
            <a:r>
              <a:rPr lang="en-US" dirty="0" smtClean="0"/>
              <a:t>branch predicates</a:t>
            </a:r>
          </a:p>
          <a:p>
            <a:pPr lvl="1"/>
            <a:r>
              <a:rPr lang="en-US" dirty="0" err="1" smtClean="0"/>
              <a:t>defs</a:t>
            </a:r>
            <a:endParaRPr lang="en-US" dirty="0" smtClean="0"/>
          </a:p>
          <a:p>
            <a:pPr lvl="1"/>
            <a:r>
              <a:rPr lang="en-US" dirty="0" smtClean="0"/>
              <a:t>uses</a:t>
            </a:r>
          </a:p>
          <a:p>
            <a:r>
              <a:rPr lang="en-US" dirty="0" smtClean="0"/>
              <a:t>Rules for translating statements into graphs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: The if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1B722-A18C-4877-B1A8-18B64CFE5CA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: The if-Return Statement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22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844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7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61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07" y="139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66700" y="3262313"/>
            <a:ext cx="5788025" cy="1966912"/>
            <a:chOff x="168" y="2055"/>
            <a:chExt cx="3646" cy="1239"/>
          </a:xfrm>
        </p:grpSpPr>
        <p:sp>
          <p:nvSpPr>
            <p:cNvPr id="18441" name="AutoShape 74"/>
            <p:cNvSpPr>
              <a:spLocks/>
            </p:cNvSpPr>
            <p:nvPr/>
          </p:nvSpPr>
          <p:spPr bwMode="auto">
            <a:xfrm>
              <a:off x="168" y="2823"/>
              <a:ext cx="2756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edge from node 2 to 3.</a:t>
              </a:r>
            </a:p>
            <a:p>
              <a:r>
                <a:rPr lang="en-US" dirty="0">
                  <a:latin typeface="Gill Sans MT" pitchFamily="34" charset="0"/>
                </a:rPr>
                <a:t>The return nodes must be distinct.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ECA0C-F5DF-478D-A78A-55CA7BBBC86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r>
              <a:rPr lang="en-US" dirty="0" smtClean="0"/>
              <a:t>Loops require “</a:t>
            </a:r>
            <a:r>
              <a:rPr lang="en-US" i="1" dirty="0" smtClean="0"/>
              <a:t>extra</a:t>
            </a:r>
            <a:r>
              <a:rPr lang="en-US" dirty="0" smtClean="0"/>
              <a:t>” nodes to be added</a:t>
            </a:r>
          </a:p>
          <a:p>
            <a:endParaRPr lang="en-US" dirty="0" smtClean="0"/>
          </a:p>
          <a:p>
            <a:r>
              <a:rPr lang="en-US" dirty="0" smtClean="0"/>
              <a:t>Nodes that </a:t>
            </a:r>
            <a:r>
              <a:rPr lang="en-US" dirty="0" smtClean="0">
                <a:solidFill>
                  <a:schemeClr val="tx2"/>
                </a:solidFill>
              </a:rPr>
              <a:t>do not </a:t>
            </a:r>
            <a:r>
              <a:rPr lang="en-US" dirty="0" smtClean="0"/>
              <a:t>represent statements or basic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9029-27F8-44FB-9F3E-D8A2053D9F6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: while and for Loops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1000" y="1509713"/>
            <a:ext cx="1668463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return (x);</a:t>
            </a:r>
            <a:endParaRPr lang="en-US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59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0535" name="Group 65"/>
            <p:cNvGrpSpPr>
              <a:grpSpLocks/>
            </p:cNvGrpSpPr>
            <p:nvPr/>
          </p:nvGrpSpPr>
          <p:grpSpPr bwMode="auto">
            <a:xfrm>
              <a:off x="1955" y="2112"/>
              <a:ext cx="698" cy="656"/>
              <a:chOff x="1955" y="2112"/>
              <a:chExt cx="698" cy="656"/>
            </a:xfrm>
          </p:grpSpPr>
          <p:grpSp>
            <p:nvGrpSpPr>
              <p:cNvPr id="20536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69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y =f(</a:t>
                </a:r>
                <a:r>
                  <a:rPr lang="en-US" sz="1800" dirty="0" err="1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x,y</a:t>
                </a: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7" y="2276475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324394" y="4071938"/>
            <a:ext cx="2662237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for (x = 0; x &lt; y; x++)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return (x);</a:t>
            </a:r>
            <a:endParaRPr lang="en-US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7" y="5316538"/>
            <a:ext cx="10350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937252" y="3516313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f (x, y)</a:t>
              </a: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75124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1" y="1816100"/>
            <a:ext cx="2771776" cy="871538"/>
            <a:chOff x="2300" y="1375"/>
            <a:chExt cx="1746" cy="549"/>
          </a:xfrm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0" name="Group 67"/>
            <p:cNvGrpSpPr>
              <a:grpSpLocks/>
            </p:cNvGrpSpPr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pattFill prst="dkDnDiag">
                  <a:fgClr>
                    <a:srgbClr val="0066FF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0502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i="1" dirty="0">
                    <a:latin typeface="Gill Sans MT" pitchFamily="34" charset="0"/>
                  </a:rPr>
                  <a:t>dummy</a:t>
                </a:r>
                <a:r>
                  <a:rPr lang="en-US" dirty="0">
                    <a:latin typeface="Gill Sans MT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64124" y="2513013"/>
            <a:ext cx="2568575" cy="655637"/>
            <a:chOff x="3190" y="1814"/>
            <a:chExt cx="1618" cy="413"/>
          </a:xfrm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36" y="1941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  <p:sp>
          <p:nvSpPr>
            <p:cNvPr id="20498" name="AutoShape 72"/>
            <p:cNvSpPr>
              <a:spLocks/>
            </p:cNvSpPr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latin typeface="Gill Sans MT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304714" y="5900738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latin typeface="Gill Sans MT" pitchFamily="34" charset="0"/>
              </a:rPr>
              <a:t>implicitly increments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: do Loop, break and 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do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while (x &lt; y);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return  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(y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);</a:t>
            </a:r>
            <a:endParaRPr lang="en-US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728663" y="407035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12700">
            <a:solidFill>
              <a:srgbClr val="FFFF0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f (x, 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795963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5918200" y="1238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073775" y="893763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6284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795963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0650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983412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291263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7488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950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&lt; 0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073775" y="1687513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795963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04050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470650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6932613" y="3284538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6750050" y="3349625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967538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6896100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484938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6762750" y="4656138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6073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91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956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=f(x,y)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973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== 0</a:t>
            </a: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7462837" y="4943475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y*2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continue</a:t>
            </a: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340475" y="2325688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330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60763" y="952500"/>
            <a:ext cx="2093912" cy="471011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(y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 else if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(y 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&lt;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y = y*2;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continue;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smtClean="0">
                <a:solidFill>
                  <a:schemeClr val="tx1"/>
                </a:solidFill>
                <a:latin typeface="Helvetica" charset="0"/>
              </a:rPr>
              <a:t>return  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(y);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594912" y="6169628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return (y)</a:t>
            </a:r>
            <a:endParaRPr 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3F9D9-06C9-42BD-8DD6-73D5ADB63DE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: The case (switch) Structure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0934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read ( c) 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switch ( c 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‘N’: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z 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= 25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;</a:t>
            </a:r>
            <a:endParaRPr lang="en-US" dirty="0">
              <a:solidFill>
                <a:schemeClr val="tx1"/>
              </a:solidFill>
              <a:latin typeface="Helvetica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‘Y’: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= 50;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default: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</a:rPr>
              <a:t>(x);</a:t>
            </a:r>
            <a:endParaRPr lang="en-US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149726" y="2195513"/>
            <a:ext cx="3959226" cy="3157538"/>
            <a:chOff x="2614" y="1383"/>
            <a:chExt cx="2494" cy="1989"/>
          </a:xfrm>
        </p:grpSpPr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61" y="2411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read ( c );</a:t>
              </a: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2942" y="1811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‘N’</a:t>
              </a: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60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</a:t>
              </a: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break;</a:t>
              </a:r>
            </a:p>
          </p:txBody>
        </p:sp>
        <p:grpSp>
          <p:nvGrpSpPr>
            <p:cNvPr id="22546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555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2556" name="Group 29"/>
              <p:cNvGrpSpPr>
                <a:grpSpLocks/>
              </p:cNvGrpSpPr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‘Y’</a:t>
              </a: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6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default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567" y="2592"/>
              <a:ext cx="775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</a:t>
              </a: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50;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break;</a:t>
              </a: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z </a:t>
              </a: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25</a:t>
              </a:r>
              <a:r>
                <a:rPr lang="en-US" sz="1800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</a:t>
              </a:r>
              <a:r>
                <a:rPr lang="en-US" sz="1800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(x);</a:t>
              </a:r>
              <a:endPara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1" name="AutoShape 74"/>
          <p:cNvSpPr>
            <a:spLocks/>
          </p:cNvSpPr>
          <p:nvPr/>
        </p:nvSpPr>
        <p:spPr bwMode="auto">
          <a:xfrm>
            <a:off x="1436455" y="5850090"/>
            <a:ext cx="3218846" cy="747712"/>
          </a:xfrm>
          <a:prstGeom prst="borderCallout2">
            <a:avLst>
              <a:gd name="adj1" fmla="val 15287"/>
              <a:gd name="adj2" fmla="val 101884"/>
              <a:gd name="adj3" fmla="val 15287"/>
              <a:gd name="adj4" fmla="val 115153"/>
              <a:gd name="adj5" fmla="val -238717"/>
              <a:gd name="adj6" fmla="val 129900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Cases without breaks fall through to the next case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 rot="19770933">
            <a:off x="5372373" y="3586684"/>
            <a:ext cx="580482" cy="4460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500</TotalTime>
  <Pages>49</Pages>
  <Words>4494</Words>
  <Application>Microsoft Macintosh PowerPoint</Application>
  <PresentationFormat>On-screen Show (4:3)</PresentationFormat>
  <Paragraphs>824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Comic Sans MS</vt:lpstr>
      <vt:lpstr>Gill Sans MT</vt:lpstr>
      <vt:lpstr>Helvetica</vt:lpstr>
      <vt:lpstr>Times New Roman</vt:lpstr>
      <vt:lpstr>Verdana</vt:lpstr>
      <vt:lpstr>Wingdings</vt:lpstr>
      <vt:lpstr>intro</vt:lpstr>
      <vt:lpstr>  Graph Coverage for Source Code</vt:lpstr>
      <vt:lpstr>Overview</vt:lpstr>
      <vt:lpstr>Control Flow Graphs</vt:lpstr>
      <vt:lpstr>CFG : The if Statement</vt:lpstr>
      <vt:lpstr>CFG : The if-Return Statement</vt:lpstr>
      <vt:lpstr>Loops</vt:lpstr>
      <vt:lpstr>CFG : while and for Loops</vt:lpstr>
      <vt:lpstr>CFG : do Loop, break and continue</vt:lpstr>
      <vt:lpstr>CFG : The case (switch) Structure</vt:lpstr>
      <vt:lpstr>CFG : Exceptions (try-catch)</vt:lpstr>
      <vt:lpstr>Example Control Flow – Stats</vt:lpstr>
      <vt:lpstr>Control Flow Graph for Stats</vt:lpstr>
      <vt:lpstr>Control Flow TRs and Test Paths—EC</vt:lpstr>
      <vt:lpstr>Control Flow TRs and Test Paths—EPC</vt:lpstr>
      <vt:lpstr>Control Flow TRs and Test Paths—PPC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</vt:lpstr>
      <vt:lpstr>DU Paths for Stats</vt:lpstr>
      <vt:lpstr>DU Paths for Stats—No Duplicates</vt:lpstr>
      <vt:lpstr>Test Cases and Test Paths</vt:lpstr>
      <vt:lpstr>Summary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subject/>
  <dc:creator>Jeff Offutt</dc:creator>
  <cp:keywords/>
  <dc:description/>
  <cp:lastModifiedBy>Masoumeh Taromirad</cp:lastModifiedBy>
  <cp:revision>259</cp:revision>
  <cp:lastPrinted>2014-10-14T19:06:35Z</cp:lastPrinted>
  <dcterms:created xsi:type="dcterms:W3CDTF">1996-06-15T03:21:08Z</dcterms:created>
  <dcterms:modified xsi:type="dcterms:W3CDTF">2021-04-19T04:04:20Z</dcterms:modified>
</cp:coreProperties>
</file>