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420" r:id="rId2"/>
    <p:sldId id="415" r:id="rId3"/>
    <p:sldId id="416" r:id="rId4"/>
    <p:sldId id="377" r:id="rId5"/>
    <p:sldId id="418" r:id="rId6"/>
    <p:sldId id="380" r:id="rId7"/>
    <p:sldId id="384" r:id="rId8"/>
    <p:sldId id="385" r:id="rId9"/>
    <p:sldId id="387" r:id="rId10"/>
    <p:sldId id="395" r:id="rId11"/>
    <p:sldId id="388" r:id="rId12"/>
    <p:sldId id="389" r:id="rId13"/>
    <p:sldId id="390" r:id="rId14"/>
    <p:sldId id="391" r:id="rId15"/>
    <p:sldId id="393" r:id="rId16"/>
    <p:sldId id="394" r:id="rId17"/>
    <p:sldId id="396" r:id="rId18"/>
    <p:sldId id="397" r:id="rId19"/>
    <p:sldId id="400" r:id="rId20"/>
    <p:sldId id="405" r:id="rId21"/>
    <p:sldId id="414" r:id="rId22"/>
    <p:sldId id="399" r:id="rId23"/>
    <p:sldId id="401" r:id="rId24"/>
    <p:sldId id="407" r:id="rId25"/>
    <p:sldId id="406" r:id="rId26"/>
    <p:sldId id="402" r:id="rId27"/>
    <p:sldId id="403" r:id="rId28"/>
    <p:sldId id="419" r:id="rId29"/>
    <p:sldId id="404" r:id="rId30"/>
    <p:sldId id="412" r:id="rId31"/>
    <p:sldId id="417" r:id="rId32"/>
    <p:sldId id="408" r:id="rId3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33"/>
    <a:srgbClr val="00145A"/>
    <a:srgbClr val="001E5A"/>
    <a:srgbClr val="5F5F5F"/>
    <a:srgbClr val="000000"/>
    <a:srgbClr val="6699FF"/>
    <a:srgbClr val="33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67" autoAdjust="0"/>
    <p:restoredTop sz="94660" autoAdjust="0"/>
  </p:normalViewPr>
  <p:slideViewPr>
    <p:cSldViewPr snapToGrid="0">
      <p:cViewPr varScale="1">
        <p:scale>
          <a:sx n="115" d="100"/>
          <a:sy n="115" d="100"/>
        </p:scale>
        <p:origin x="1488" y="184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02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698">
              <a:defRPr sz="1200" b="0" i="1"/>
            </a:lvl1pPr>
          </a:lstStyle>
          <a:p>
            <a:pPr>
              <a:defRPr/>
            </a:pPr>
            <a:fld id="{D9F5B512-CDD9-4BC1-B82A-5A4144EC0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37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A34E319-0424-425B-9C80-9677C9F2A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6" tIns="48659" rIns="97316" bIns="486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3262313" y="9144000"/>
            <a:ext cx="7889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85" tIns="46981" rIns="92285" bIns="46981">
            <a:spAutoFit/>
          </a:bodyPr>
          <a:lstStyle>
            <a:lvl1pPr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0">
                <a:solidFill>
                  <a:schemeClr val="tx1"/>
                </a:solidFill>
              </a:rPr>
              <a:t>Page </a:t>
            </a:r>
            <a:fld id="{0C6F441A-AA09-4A39-B609-07294F4F15BB}" type="slidenum">
              <a:rPr lang="en-US" altLang="en-US" sz="1400" b="0">
                <a:solidFill>
                  <a:schemeClr val="tx1"/>
                </a:solidFill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765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773" indent="-285682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72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81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6909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399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08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17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270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4412327-F9A8-4C82-83D7-AD07442DFF20}" type="slidenum">
              <a:rPr lang="en-US" sz="1200" b="0">
                <a:solidFill>
                  <a:schemeClr val="tx1"/>
                </a:solidFill>
              </a:rPr>
              <a:pPr/>
              <a:t>1</a:t>
            </a:fld>
            <a:endParaRPr 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424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3FFA813-68C5-4836-A38B-768894F9BBF2}" type="slidenum">
              <a:rPr lang="en-US" altLang="en-US" sz="1200" b="0" smtClean="0">
                <a:solidFill>
                  <a:schemeClr val="tx1"/>
                </a:solidFill>
              </a:rPr>
              <a:pPr/>
              <a:t>15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7D9D2D0-1F35-4793-BA8B-B0F6BAE10BFF}" type="slidenum">
              <a:rPr lang="en-US" altLang="en-US" sz="1200" b="0" smtClean="0">
                <a:solidFill>
                  <a:schemeClr val="tx1"/>
                </a:solidFill>
              </a:rPr>
              <a:pPr/>
              <a:t>18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34F14CB-3FF5-45D9-82D7-72C9B32C6781}" type="slidenum">
              <a:rPr lang="en-US" altLang="en-US" sz="1200" b="0" smtClean="0">
                <a:solidFill>
                  <a:schemeClr val="tx1"/>
                </a:solidFill>
              </a:rPr>
              <a:pPr/>
              <a:t>19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A0F6AAE-ED4C-442C-A9B2-80341760B0B4}" type="slidenum">
              <a:rPr lang="en-US" altLang="en-US" sz="1200" b="0" smtClean="0">
                <a:solidFill>
                  <a:schemeClr val="tx1"/>
                </a:solidFill>
              </a:rPr>
              <a:pPr/>
              <a:t>20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D69283F-6101-44DD-80A7-17073ED28460}" type="slidenum">
              <a:rPr lang="en-US" altLang="en-US" sz="1200" b="0" smtClean="0">
                <a:solidFill>
                  <a:schemeClr val="tx1"/>
                </a:solidFill>
              </a:rPr>
              <a:pPr/>
              <a:t>22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8C502EC-0343-4CC2-831A-DBDC4916A8F6}" type="slidenum">
              <a:rPr lang="en-US" altLang="en-US" sz="1200" b="0" smtClean="0">
                <a:solidFill>
                  <a:schemeClr val="tx1"/>
                </a:solidFill>
              </a:rPr>
              <a:pPr/>
              <a:t>23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C9C0FD7-FBC6-4661-BCE7-3955C5B236F4}" type="slidenum">
              <a:rPr lang="en-US" altLang="en-US" sz="1200" b="0" smtClean="0">
                <a:solidFill>
                  <a:schemeClr val="tx1"/>
                </a:solidFill>
              </a:rPr>
              <a:pPr/>
              <a:t>24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8F44E3E-0E52-4B2A-96B9-A192C962BEE3}" type="slidenum">
              <a:rPr lang="en-US" altLang="en-US" sz="1200" b="0" smtClean="0">
                <a:solidFill>
                  <a:schemeClr val="tx1"/>
                </a:solidFill>
              </a:rPr>
              <a:pPr/>
              <a:t>26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2234951-1CC4-42F8-B204-98C46F44CECE}" type="slidenum">
              <a:rPr lang="en-US" altLang="en-US" sz="1200" b="0" smtClean="0">
                <a:solidFill>
                  <a:schemeClr val="tx1"/>
                </a:solidFill>
              </a:rPr>
              <a:pPr/>
              <a:t>27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3E04E79-2B77-43E6-9FBE-4EBAE6ACB30E}" type="slidenum">
              <a:rPr lang="en-US" altLang="en-US" sz="1200" b="0" smtClean="0">
                <a:solidFill>
                  <a:schemeClr val="tx1"/>
                </a:solidFill>
              </a:rPr>
              <a:pPr/>
              <a:t>29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9D9B8CA-6D86-4969-B4C7-1E6672A2711E}" type="slidenum">
              <a:rPr lang="en-US" altLang="en-US" sz="1200" b="0" smtClean="0">
                <a:solidFill>
                  <a:schemeClr val="tx1"/>
                </a:solidFill>
              </a:rPr>
              <a:pPr/>
              <a:t>4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B144CF7-0872-49BF-8A97-818CEB6E4D86}" type="slidenum">
              <a:rPr lang="en-US" altLang="en-US" sz="1200" b="0" smtClean="0">
                <a:solidFill>
                  <a:schemeClr val="tx1"/>
                </a:solidFill>
              </a:rPr>
              <a:pPr/>
              <a:t>30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DCAA6E7-A5BB-43E7-97B0-5F3FCCF7AF90}" type="slidenum">
              <a:rPr lang="en-US" altLang="en-US" sz="1200" b="0" smtClean="0">
                <a:solidFill>
                  <a:schemeClr val="tx1"/>
                </a:solidFill>
              </a:rPr>
              <a:pPr/>
              <a:t>32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32BBAEE-A8E0-4173-B23D-AE8A7F183E3C}" type="slidenum">
              <a:rPr lang="en-US" altLang="en-US" sz="1200" b="0" smtClean="0">
                <a:solidFill>
                  <a:schemeClr val="tx1"/>
                </a:solidFill>
              </a:rPr>
              <a:pPr/>
              <a:t>5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EF034EB-BFDC-4DE6-8B4B-C5DC2455B4B9}" type="slidenum">
              <a:rPr lang="en-US" altLang="en-US" sz="1200" b="0" smtClean="0">
                <a:solidFill>
                  <a:schemeClr val="tx1"/>
                </a:solidFill>
              </a:rPr>
              <a:pPr/>
              <a:t>7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A835F4A-206C-4B42-944D-D1EE05277634}" type="slidenum">
              <a:rPr lang="en-US" altLang="en-US" sz="1200" b="0" smtClean="0">
                <a:solidFill>
                  <a:schemeClr val="tx1"/>
                </a:solidFill>
              </a:rPr>
              <a:pPr/>
              <a:t>8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912147A-6F8B-4E89-AC03-28A82DC0BEE9}" type="slidenum">
              <a:rPr lang="en-US" altLang="en-US" sz="1200" b="0" smtClean="0">
                <a:solidFill>
                  <a:schemeClr val="tx1"/>
                </a:solidFill>
              </a:rPr>
              <a:pPr/>
              <a:t>9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D2C04F8-2A24-4D16-A6CB-0335FAC9781A}" type="slidenum">
              <a:rPr lang="en-US" altLang="en-US" sz="1200" b="0" smtClean="0">
                <a:solidFill>
                  <a:schemeClr val="tx1"/>
                </a:solidFill>
              </a:rPr>
              <a:pPr/>
              <a:t>11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6EF5719-A230-4C82-AF24-E62E928F7FF8}" type="slidenum">
              <a:rPr lang="en-US" altLang="en-US" sz="1200" b="0" smtClean="0">
                <a:solidFill>
                  <a:schemeClr val="tx1"/>
                </a:solidFill>
              </a:rPr>
              <a:pPr/>
              <a:t>12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E27D1F3-0292-4C1A-94B8-13052A761CE6}" type="slidenum">
              <a:rPr lang="en-US" altLang="en-US" sz="1200" b="0" smtClean="0">
                <a:solidFill>
                  <a:schemeClr val="tx1"/>
                </a:solidFill>
              </a:rPr>
              <a:pPr/>
              <a:t>13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309BD-AF2B-43B5-943C-297635D56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1644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DA3E3-0053-4E43-B5FC-8ECC53903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776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46038"/>
            <a:ext cx="2238375" cy="6407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663" y="46038"/>
            <a:ext cx="6565900" cy="6407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A0468-236F-441B-B660-08AD417F9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3199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772400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425"/>
            <a:ext cx="4402138" cy="5592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3825" y="6508750"/>
            <a:ext cx="3976688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37038" y="6499225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05663" y="6489700"/>
            <a:ext cx="19050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079ED-A84C-489D-8652-BBA1953C1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4876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772400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60425"/>
            <a:ext cx="4402138" cy="2719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2213"/>
            <a:ext cx="4402138" cy="272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23825" y="6500813"/>
            <a:ext cx="387985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230688" y="6491288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19950" y="6481763"/>
            <a:ext cx="19050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E5244-DC11-41C9-B8C1-BDFCA1FC4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269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B0AC8-263E-4BC2-8316-EF3848379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877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900A7-DC3A-4248-8F88-4E7EA883A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1793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425"/>
            <a:ext cx="4402138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FA7F6-2645-45EE-B629-B6B09A102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652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94B31-9459-46F3-B8F4-2909EBC07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639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6CF6B-98B7-407E-B371-58066DCC3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7245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93535-583A-4C7E-B683-33983836B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31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D9EDC-03CF-482D-B14B-AB919A89F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1877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3A9B8-912F-4593-B920-3E7C524AA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4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586040"/>
            <a:ext cx="3902075" cy="22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08463" y="6578930"/>
            <a:ext cx="2895600" cy="23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9950" y="6571820"/>
            <a:ext cx="1905000" cy="24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3C558B-0F1F-4E78-AAAB-3F1AFC5A1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46038"/>
            <a:ext cx="89519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3" y="860425"/>
            <a:ext cx="8956675" cy="568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 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 </a:t>
            </a:r>
          </a:p>
          <a:p>
            <a:pPr lvl="4"/>
            <a:r>
              <a:rPr lang="en-US" altLang="en-US" dirty="0" smtClean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cs.gmu.edu/~offutt/softwaretes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850" y="239120"/>
            <a:ext cx="8229600" cy="28702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 smtClean="0"/>
              <a:t>Logic</a:t>
            </a:r>
            <a:r>
              <a:rPr lang="en-US" dirty="0" smtClean="0"/>
              <a:t> Coverage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03440" y="3446845"/>
            <a:ext cx="6721366" cy="25257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sz="3200" dirty="0"/>
              <a:t>Introduction to Software Testing</a:t>
            </a:r>
            <a:br>
              <a:rPr lang="en-US" sz="3200" dirty="0"/>
            </a:br>
            <a:r>
              <a:rPr lang="en-US" sz="2400" dirty="0"/>
              <a:t>(</a:t>
            </a:r>
            <a:r>
              <a:rPr lang="en-US" sz="2400" i="1" dirty="0"/>
              <a:t>2nd edition</a:t>
            </a:r>
            <a:r>
              <a:rPr lang="en-US" sz="2400" dirty="0" smtClean="0"/>
              <a:t>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000" dirty="0" smtClean="0"/>
              <a:t>Chapter </a:t>
            </a:r>
            <a:r>
              <a:rPr lang="en-US" sz="2000" dirty="0" smtClean="0"/>
              <a:t>8 (8.1)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1600" b="0" dirty="0" smtClean="0">
                <a:hlinkClick r:id="rId3"/>
              </a:rPr>
              <a:t>http://www.cs.gmu.edu/~offutt/softwaretest/</a:t>
            </a:r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851239" y="6310083"/>
            <a:ext cx="34257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 i="1" dirty="0" smtClean="0">
                <a:latin typeface="Comic Sans MS" pitchFamily="66" charset="0"/>
              </a:rPr>
              <a:t>Updated </a:t>
            </a:r>
            <a:r>
              <a:rPr lang="en-US" sz="1600" b="0" i="1" smtClean="0">
                <a:latin typeface="Comic Sans MS" pitchFamily="66" charset="0"/>
              </a:rPr>
              <a:t>August 2018</a:t>
            </a:r>
            <a:endParaRPr lang="en-US" sz="1600" b="0" i="1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5842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01882AF-6F5B-4157-A822-6DDD9031B47C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10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Clause Coverage Example</a:t>
            </a:r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138113" y="1085850"/>
            <a:ext cx="8867775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 dirty="0">
                <a:latin typeface="Gill Sans MT" panose="020B0502020104020203" pitchFamily="34" charset="0"/>
              </a:rPr>
              <a:t>((a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latin typeface="Gill Sans MT" panose="020B0502020104020203" pitchFamily="34" charset="0"/>
              </a:rPr>
              <a:t> b) </a:t>
            </a:r>
            <a:r>
              <a:rPr lang="en-US" altLang="en-US" sz="3200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b="0" dirty="0">
                <a:latin typeface="Gill Sans MT" panose="020B0502020104020203" pitchFamily="34" charset="0"/>
              </a:rPr>
              <a:t> D) </a:t>
            </a:r>
            <a:r>
              <a:rPr lang="en-US" altLang="en-US" sz="3200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b="0" dirty="0">
                <a:latin typeface="Gill Sans MT" panose="020B0502020104020203" pitchFamily="34" charset="0"/>
              </a:rPr>
              <a:t>(m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&gt;=</a:t>
            </a:r>
            <a:r>
              <a:rPr lang="en-US" altLang="en-US" b="0" dirty="0">
                <a:latin typeface="Gill Sans MT" panose="020B0502020104020203" pitchFamily="34" charset="0"/>
              </a:rPr>
              <a:t> n*o)</a:t>
            </a:r>
          </a:p>
          <a:p>
            <a:pPr algn="ctr">
              <a:buFontTx/>
              <a:buNone/>
            </a:pPr>
            <a:r>
              <a:rPr lang="en-US" altLang="en-US" b="0" dirty="0">
                <a:latin typeface="Gill Sans MT" panose="020B0502020104020203" pitchFamily="34" charset="0"/>
              </a:rPr>
              <a:t>Clause coverage</a:t>
            </a: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1920875" y="4751388"/>
            <a:ext cx="5395913" cy="133985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u="sng" dirty="0">
                <a:latin typeface="Gill Sans MT" panose="020B0502020104020203" pitchFamily="34" charset="0"/>
              </a:rPr>
              <a:t>Two tests</a:t>
            </a:r>
          </a:p>
          <a:p>
            <a:pPr>
              <a:spcBef>
                <a:spcPct val="50000"/>
              </a:spcBef>
            </a:pPr>
            <a:endParaRPr lang="en-US" altLang="en-US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50000"/>
              </a:spcBef>
            </a:pPr>
            <a:endParaRPr lang="en-US" altLang="en-US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06550" y="2266952"/>
            <a:ext cx="3424238" cy="863601"/>
            <a:chOff x="399" y="1345"/>
            <a:chExt cx="2157" cy="544"/>
          </a:xfrm>
        </p:grpSpPr>
        <p:sp>
          <p:nvSpPr>
            <p:cNvPr id="24603" name="Text Box 4"/>
            <p:cNvSpPr txBox="1">
              <a:spLocks noChangeArrowheads="1"/>
            </p:cNvSpPr>
            <p:nvPr/>
          </p:nvSpPr>
          <p:spPr bwMode="auto">
            <a:xfrm>
              <a:off x="399" y="1345"/>
              <a:ext cx="1059" cy="54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 dirty="0">
                  <a:latin typeface="Gill Sans MT" panose="020B0502020104020203" pitchFamily="34" charset="0"/>
                </a:rPr>
                <a:t>(a &lt; b) = true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a = 5, b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</a:t>
              </a:r>
            </a:p>
          </p:txBody>
        </p:sp>
        <p:sp>
          <p:nvSpPr>
            <p:cNvPr id="24604" name="Text Box 6"/>
            <p:cNvSpPr txBox="1">
              <a:spLocks noChangeArrowheads="1"/>
            </p:cNvSpPr>
            <p:nvPr/>
          </p:nvSpPr>
          <p:spPr bwMode="auto">
            <a:xfrm>
              <a:off x="1453" y="1346"/>
              <a:ext cx="1103" cy="54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 dirty="0">
                  <a:latin typeface="Gill Sans MT" panose="020B0502020104020203" pitchFamily="34" charset="0"/>
                </a:rPr>
                <a:t>(a &lt; b) = false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a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b = 5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89538" y="2266951"/>
            <a:ext cx="2346325" cy="863601"/>
            <a:chOff x="1943" y="1504"/>
            <a:chExt cx="1478" cy="544"/>
          </a:xfrm>
        </p:grpSpPr>
        <p:sp>
          <p:nvSpPr>
            <p:cNvPr id="24601" name="Text Box 7"/>
            <p:cNvSpPr txBox="1">
              <a:spLocks noChangeArrowheads="1"/>
            </p:cNvSpPr>
            <p:nvPr/>
          </p:nvSpPr>
          <p:spPr bwMode="auto">
            <a:xfrm>
              <a:off x="1943" y="1504"/>
              <a:ext cx="741" cy="54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>
                  <a:latin typeface="Gill Sans MT" panose="020B0502020104020203" pitchFamily="34" charset="0"/>
                </a:rPr>
                <a:t>D = true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Gill Sans MT" panose="020B0502020104020203" pitchFamily="34" charset="0"/>
                </a:rPr>
                <a:t>D = true</a:t>
              </a:r>
            </a:p>
          </p:txBody>
        </p:sp>
        <p:sp>
          <p:nvSpPr>
            <p:cNvPr id="24602" name="Text Box 8"/>
            <p:cNvSpPr txBox="1">
              <a:spLocks noChangeArrowheads="1"/>
            </p:cNvSpPr>
            <p:nvPr/>
          </p:nvSpPr>
          <p:spPr bwMode="auto">
            <a:xfrm>
              <a:off x="2680" y="1505"/>
              <a:ext cx="741" cy="54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>
                  <a:latin typeface="Gill Sans MT" panose="020B0502020104020203" pitchFamily="34" charset="0"/>
                </a:rPr>
                <a:t>D = false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Gill Sans MT" panose="020B0502020104020203" pitchFamily="34" charset="0"/>
                </a:rPr>
                <a:t>D = false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322513" y="3408364"/>
            <a:ext cx="4398962" cy="863600"/>
            <a:chOff x="1923" y="2077"/>
            <a:chExt cx="2771" cy="544"/>
          </a:xfrm>
        </p:grpSpPr>
        <p:sp>
          <p:nvSpPr>
            <p:cNvPr id="24599" name="Text Box 11"/>
            <p:cNvSpPr txBox="1">
              <a:spLocks noChangeArrowheads="1"/>
            </p:cNvSpPr>
            <p:nvPr/>
          </p:nvSpPr>
          <p:spPr bwMode="auto">
            <a:xfrm>
              <a:off x="1923" y="2078"/>
              <a:ext cx="1423" cy="54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 dirty="0">
                  <a:latin typeface="Gill Sans MT" panose="020B0502020104020203" pitchFamily="34" charset="0"/>
                </a:rPr>
                <a:t>m &gt;= n*o = true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m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n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o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</a:p>
          </p:txBody>
        </p:sp>
        <p:sp>
          <p:nvSpPr>
            <p:cNvPr id="24600" name="Text Box 12"/>
            <p:cNvSpPr txBox="1">
              <a:spLocks noChangeArrowheads="1"/>
            </p:cNvSpPr>
            <p:nvPr/>
          </p:nvSpPr>
          <p:spPr bwMode="auto">
            <a:xfrm>
              <a:off x="3333" y="2077"/>
              <a:ext cx="1361" cy="54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 dirty="0">
                  <a:latin typeface="Gill Sans MT" panose="020B0502020104020203" pitchFamily="34" charset="0"/>
                </a:rPr>
                <a:t>m &gt;= n*o = false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m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n = 2, o = 2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330200" y="3128963"/>
            <a:ext cx="6884988" cy="2479675"/>
            <a:chOff x="208" y="1971"/>
            <a:chExt cx="4337" cy="1562"/>
          </a:xfrm>
        </p:grpSpPr>
        <p:cxnSp>
          <p:nvCxnSpPr>
            <p:cNvPr id="24594" name="AutoShape 15"/>
            <p:cNvCxnSpPr>
              <a:cxnSpLocks noChangeShapeType="1"/>
              <a:stCxn id="24603" idx="2"/>
              <a:endCxn id="24598" idx="1"/>
            </p:cNvCxnSpPr>
            <p:nvPr/>
          </p:nvCxnSpPr>
          <p:spPr bwMode="auto">
            <a:xfrm rot="5400000">
              <a:off x="658" y="2525"/>
              <a:ext cx="1437" cy="330"/>
            </a:xfrm>
            <a:prstGeom prst="curvedConnector4">
              <a:avLst>
                <a:gd name="adj1" fmla="val 45651"/>
                <a:gd name="adj2" fmla="val 143703"/>
              </a:avLst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5" name="AutoShape 16"/>
            <p:cNvCxnSpPr>
              <a:cxnSpLocks noChangeShapeType="1"/>
              <a:stCxn id="24601" idx="2"/>
              <a:endCxn id="24598" idx="1"/>
            </p:cNvCxnSpPr>
            <p:nvPr/>
          </p:nvCxnSpPr>
          <p:spPr bwMode="auto">
            <a:xfrm rot="5400000">
              <a:off x="1707" y="1476"/>
              <a:ext cx="1437" cy="2428"/>
            </a:xfrm>
            <a:prstGeom prst="curvedConnector4">
              <a:avLst>
                <a:gd name="adj1" fmla="val 45651"/>
                <a:gd name="adj2" fmla="val 105932"/>
              </a:avLst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6" name="AutoShape 17"/>
            <p:cNvCxnSpPr>
              <a:cxnSpLocks noChangeShapeType="1"/>
              <a:stCxn id="24599" idx="2"/>
              <a:endCxn id="24598" idx="1"/>
            </p:cNvCxnSpPr>
            <p:nvPr/>
          </p:nvCxnSpPr>
          <p:spPr bwMode="auto">
            <a:xfrm rot="5400000">
              <a:off x="1335" y="2568"/>
              <a:ext cx="717" cy="963"/>
            </a:xfrm>
            <a:prstGeom prst="curvedConnector4">
              <a:avLst>
                <a:gd name="adj1" fmla="val 41283"/>
                <a:gd name="adj2" fmla="val 114961"/>
              </a:avLst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7" name="Text Box 18"/>
            <p:cNvSpPr txBox="1">
              <a:spLocks noChangeArrowheads="1"/>
            </p:cNvSpPr>
            <p:nvPr/>
          </p:nvSpPr>
          <p:spPr bwMode="auto">
            <a:xfrm>
              <a:off x="208" y="3175"/>
              <a:ext cx="8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>
                  <a:latin typeface="Gill Sans MT" panose="020B0502020104020203" pitchFamily="34" charset="0"/>
                </a:rPr>
                <a:t>true cases</a:t>
              </a:r>
            </a:p>
          </p:txBody>
        </p:sp>
        <p:sp>
          <p:nvSpPr>
            <p:cNvPr id="24598" name="Text Box 20"/>
            <p:cNvSpPr txBox="1">
              <a:spLocks noChangeArrowheads="1"/>
            </p:cNvSpPr>
            <p:nvPr/>
          </p:nvSpPr>
          <p:spPr bwMode="auto">
            <a:xfrm>
              <a:off x="1212" y="3283"/>
              <a:ext cx="33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1) a = 5, b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D = true, m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n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o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924050" y="3130550"/>
            <a:ext cx="6624638" cy="2938463"/>
            <a:chOff x="1212" y="1972"/>
            <a:chExt cx="4173" cy="1851"/>
          </a:xfrm>
        </p:grpSpPr>
        <p:sp>
          <p:nvSpPr>
            <p:cNvPr id="24589" name="Text Box 19"/>
            <p:cNvSpPr txBox="1">
              <a:spLocks noChangeArrowheads="1"/>
            </p:cNvSpPr>
            <p:nvPr/>
          </p:nvSpPr>
          <p:spPr bwMode="auto">
            <a:xfrm>
              <a:off x="4571" y="2544"/>
              <a:ext cx="8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>
                  <a:latin typeface="Gill Sans MT" panose="020B0502020104020203" pitchFamily="34" charset="0"/>
                </a:rPr>
                <a:t>false cases</a:t>
              </a:r>
            </a:p>
          </p:txBody>
        </p:sp>
        <p:sp>
          <p:nvSpPr>
            <p:cNvPr id="24590" name="Text Box 21"/>
            <p:cNvSpPr txBox="1">
              <a:spLocks noChangeArrowheads="1"/>
            </p:cNvSpPr>
            <p:nvPr/>
          </p:nvSpPr>
          <p:spPr bwMode="auto">
            <a:xfrm>
              <a:off x="1212" y="3573"/>
              <a:ext cx="33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2) a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b = 5, D = false, m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n = 2, o = 2</a:t>
              </a:r>
            </a:p>
          </p:txBody>
        </p:sp>
        <p:cxnSp>
          <p:nvCxnSpPr>
            <p:cNvPr id="24591" name="AutoShape 22"/>
            <p:cNvCxnSpPr>
              <a:cxnSpLocks noChangeShapeType="1"/>
              <a:stCxn id="24604" idx="2"/>
              <a:endCxn id="24590" idx="3"/>
            </p:cNvCxnSpPr>
            <p:nvPr/>
          </p:nvCxnSpPr>
          <p:spPr bwMode="auto">
            <a:xfrm rot="16200000" flipH="1">
              <a:off x="2733" y="1857"/>
              <a:ext cx="1726" cy="1956"/>
            </a:xfrm>
            <a:prstGeom prst="curvedConnector4">
              <a:avLst>
                <a:gd name="adj1" fmla="val 46379"/>
                <a:gd name="adj2" fmla="val 107360"/>
              </a:avLst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2" name="AutoShape 23"/>
            <p:cNvCxnSpPr>
              <a:cxnSpLocks noChangeShapeType="1"/>
              <a:stCxn id="24602" idx="2"/>
              <a:endCxn id="24590" idx="3"/>
            </p:cNvCxnSpPr>
            <p:nvPr/>
          </p:nvCxnSpPr>
          <p:spPr bwMode="auto">
            <a:xfrm rot="16200000" flipH="1">
              <a:off x="3612" y="2736"/>
              <a:ext cx="1726" cy="197"/>
            </a:xfrm>
            <a:prstGeom prst="curvedConnector4">
              <a:avLst>
                <a:gd name="adj1" fmla="val 46379"/>
                <a:gd name="adj2" fmla="val 260507"/>
              </a:avLst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3" name="AutoShape 24"/>
            <p:cNvCxnSpPr>
              <a:cxnSpLocks noChangeShapeType="1"/>
              <a:stCxn id="24600" idx="2"/>
              <a:endCxn id="24590" idx="3"/>
            </p:cNvCxnSpPr>
            <p:nvPr/>
          </p:nvCxnSpPr>
          <p:spPr bwMode="auto">
            <a:xfrm rot="16200000" flipH="1">
              <a:off x="3560" y="2684"/>
              <a:ext cx="1008" cy="1020"/>
            </a:xfrm>
            <a:prstGeom prst="curvedConnector4">
              <a:avLst>
                <a:gd name="adj1" fmla="val 43800"/>
                <a:gd name="adj2" fmla="val 114111"/>
              </a:avLst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8E757E4-1437-4B9B-AC71-CB43AB2764B2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11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Problems with PC and CC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962525"/>
            <a:ext cx="8956675" cy="5490663"/>
          </a:xfrm>
        </p:spPr>
        <p:txBody>
          <a:bodyPr/>
          <a:lstStyle/>
          <a:p>
            <a:r>
              <a:rPr lang="en-US" altLang="en-US" dirty="0" smtClean="0"/>
              <a:t>PC does not </a:t>
            </a:r>
            <a:r>
              <a:rPr lang="en-US" altLang="en-US" dirty="0" smtClean="0">
                <a:solidFill>
                  <a:schemeClr val="tx2"/>
                </a:solidFill>
              </a:rPr>
              <a:t>fully exercise </a:t>
            </a:r>
            <a:r>
              <a:rPr lang="en-US" altLang="en-US" dirty="0" smtClean="0"/>
              <a:t>all the clauses, especially in the presence of short circuit evaluation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CC does not always </a:t>
            </a:r>
            <a:r>
              <a:rPr lang="en-US" altLang="en-US" dirty="0" smtClean="0">
                <a:solidFill>
                  <a:schemeClr val="tx2"/>
                </a:solidFill>
              </a:rPr>
              <a:t>ensure PC</a:t>
            </a:r>
          </a:p>
          <a:p>
            <a:pPr lvl="1"/>
            <a:r>
              <a:rPr lang="en-US" altLang="en-US" dirty="0" smtClean="0"/>
              <a:t>That is, we can satisfy CC without causing the predicate to be both true and false</a:t>
            </a:r>
          </a:p>
          <a:p>
            <a:pPr lvl="1"/>
            <a:r>
              <a:rPr lang="en-US" altLang="en-US" dirty="0" smtClean="0"/>
              <a:t>This is definitely </a:t>
            </a:r>
            <a:r>
              <a:rPr lang="en-US" altLang="en-US" u="sng" dirty="0" smtClean="0"/>
              <a:t>not</a:t>
            </a:r>
            <a:r>
              <a:rPr lang="en-US" altLang="en-US" dirty="0" smtClean="0"/>
              <a:t> what we want !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The simplest solution is to test </a:t>
            </a:r>
            <a:r>
              <a:rPr lang="en-US" altLang="en-US" dirty="0" smtClean="0">
                <a:solidFill>
                  <a:schemeClr val="tx2"/>
                </a:solidFill>
              </a:rPr>
              <a:t>all combinations </a:t>
            </a:r>
            <a:r>
              <a:rPr lang="en-US" altLang="en-US" dirty="0" smtClean="0"/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662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66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A71ED2F-4DDC-4C83-B256-6E7FBD261523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12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037"/>
            <a:ext cx="9144000" cy="952584"/>
          </a:xfrm>
        </p:spPr>
        <p:txBody>
          <a:bodyPr/>
          <a:lstStyle/>
          <a:p>
            <a:r>
              <a:rPr lang="en-US" altLang="en-US" dirty="0" smtClean="0"/>
              <a:t>Combinatorial Coverage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8113" y="842211"/>
            <a:ext cx="8515350" cy="918492"/>
          </a:xfrm>
        </p:spPr>
        <p:txBody>
          <a:bodyPr/>
          <a:lstStyle/>
          <a:p>
            <a:r>
              <a:rPr lang="en-US" altLang="en-US" dirty="0" err="1" smtClean="0"/>
              <a:t>CoC</a:t>
            </a:r>
            <a:r>
              <a:rPr lang="en-US" altLang="en-US" dirty="0" smtClean="0"/>
              <a:t> requires every possible combination</a:t>
            </a:r>
          </a:p>
          <a:p>
            <a:r>
              <a:rPr lang="en-US" altLang="en-US" dirty="0" smtClean="0"/>
              <a:t>Sometimes called Multiple Condition Coverage</a:t>
            </a: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441325" y="1883860"/>
            <a:ext cx="8262938" cy="120650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Combinatorial Coverage (</a:t>
            </a:r>
            <a:r>
              <a:rPr lang="en-US" sz="2400" u="sng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CoC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For each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TR has test requirements for the clauses in </a:t>
            </a:r>
            <a:r>
              <a:rPr lang="en-US" sz="2400" u="sng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to evaluate to each possible combination of truth values.</a:t>
            </a:r>
          </a:p>
        </p:txBody>
      </p:sp>
      <p:graphicFrame>
        <p:nvGraphicFramePr>
          <p:cNvPr id="209118" name="Group 22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04573652"/>
              </p:ext>
            </p:extLst>
          </p:nvPr>
        </p:nvGraphicFramePr>
        <p:xfrm>
          <a:off x="1189038" y="3216354"/>
          <a:ext cx="6561137" cy="3401460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05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&lt;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&gt;=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n*o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((a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&lt;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b)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D)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(m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&gt;=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n*o)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FAF6103-6E89-420C-97C0-8B873F8C5859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13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7"/>
            <a:ext cx="8951913" cy="940551"/>
          </a:xfrm>
        </p:spPr>
        <p:txBody>
          <a:bodyPr/>
          <a:lstStyle/>
          <a:p>
            <a:r>
              <a:rPr lang="en-US" altLang="en-US" dirty="0" smtClean="0"/>
              <a:t>Combinatorial Coverage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745958"/>
            <a:ext cx="8956675" cy="445169"/>
          </a:xfrm>
        </p:spPr>
        <p:txBody>
          <a:bodyPr/>
          <a:lstStyle/>
          <a:p>
            <a:r>
              <a:rPr lang="en-US" altLang="en-US" dirty="0" smtClean="0"/>
              <a:t>This is simple, neat, clean, and comprehensive …</a:t>
            </a: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114049" y="1191127"/>
            <a:ext cx="8867775" cy="256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>
                <a:latin typeface="Gill Sans MT" panose="020B0502020104020203" pitchFamily="34" charset="0"/>
              </a:rPr>
              <a:t>But quite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expensive</a:t>
            </a:r>
            <a:r>
              <a:rPr lang="en-US" altLang="en-US" b="0" dirty="0">
                <a:latin typeface="Gill Sans MT" panose="020B0502020104020203" pitchFamily="34" charset="0"/>
              </a:rPr>
              <a:t>!</a:t>
            </a:r>
          </a:p>
          <a:p>
            <a:pPr>
              <a:buSzPct val="100000"/>
            </a:pPr>
            <a:r>
              <a:rPr lang="en-US" altLang="en-US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2</a:t>
            </a:r>
            <a:r>
              <a:rPr lang="en-US" altLang="en-US" b="0" i="1" baseline="30000" dirty="0">
                <a:solidFill>
                  <a:schemeClr val="tx2"/>
                </a:solidFill>
                <a:latin typeface="Gill Sans MT" panose="020B0502020104020203" pitchFamily="34" charset="0"/>
              </a:rPr>
              <a:t>N</a:t>
            </a:r>
            <a:r>
              <a:rPr lang="en-US" altLang="en-US" b="0" dirty="0">
                <a:latin typeface="Gill Sans MT" panose="020B0502020104020203" pitchFamily="34" charset="0"/>
              </a:rPr>
              <a:t> tests, where </a:t>
            </a:r>
            <a:r>
              <a:rPr lang="en-US" altLang="en-US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N</a:t>
            </a:r>
            <a:r>
              <a:rPr lang="en-US" altLang="en-US" b="0" dirty="0">
                <a:latin typeface="Gill Sans MT" panose="020B0502020104020203" pitchFamily="34" charset="0"/>
              </a:rPr>
              <a:t> is the number of clauses</a:t>
            </a:r>
          </a:p>
          <a:p>
            <a:pPr lvl="1"/>
            <a:r>
              <a:rPr lang="en-US" altLang="en-US" b="0" dirty="0">
                <a:latin typeface="Gill Sans MT" panose="020B0502020104020203" pitchFamily="34" charset="0"/>
              </a:rPr>
              <a:t>Impractical for predicates with more than 3 or 4 clauses</a:t>
            </a:r>
          </a:p>
          <a:p>
            <a:r>
              <a:rPr lang="en-US" altLang="en-US" b="0" dirty="0">
                <a:latin typeface="Gill Sans MT" panose="020B0502020104020203" pitchFamily="34" charset="0"/>
              </a:rPr>
              <a:t>The literature has lots of suggestions – some confusing</a:t>
            </a:r>
          </a:p>
          <a:p>
            <a:r>
              <a:rPr lang="en-US" altLang="en-US" b="0" dirty="0">
                <a:latin typeface="Gill Sans MT" panose="020B0502020104020203" pitchFamily="34" charset="0"/>
              </a:rPr>
              <a:t>The general idea is simple:</a:t>
            </a: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360947" y="3491339"/>
            <a:ext cx="7916278" cy="461665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Gill Sans MT" panose="020B0502020104020203" pitchFamily="34" charset="0"/>
              </a:rPr>
              <a:t>Test each clause independently from the other clauses</a:t>
            </a:r>
            <a:endParaRPr lang="en-US" alt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138113" y="4114800"/>
            <a:ext cx="8867775" cy="19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SzPct val="100000"/>
            </a:pPr>
            <a:r>
              <a:rPr lang="en-US" altLang="en-US" b="0" dirty="0">
                <a:latin typeface="Gill Sans MT" panose="020B0502020104020203" pitchFamily="34" charset="0"/>
              </a:rPr>
              <a:t>Getting the details right is hard</a:t>
            </a:r>
          </a:p>
          <a:p>
            <a:pPr>
              <a:buSzPct val="100000"/>
            </a:pPr>
            <a:r>
              <a:rPr lang="en-US" altLang="en-US" b="0" dirty="0">
                <a:latin typeface="Gill Sans MT" panose="020B0502020104020203" pitchFamily="34" charset="0"/>
              </a:rPr>
              <a:t>What exactly does “independently” mean ?</a:t>
            </a:r>
          </a:p>
          <a:p>
            <a:pPr>
              <a:buSzPct val="100000"/>
            </a:pPr>
            <a:r>
              <a:rPr lang="en-US" altLang="en-US" b="0" dirty="0">
                <a:latin typeface="Gill Sans MT" panose="020B0502020104020203" pitchFamily="34" charset="0"/>
              </a:rPr>
              <a:t>The book presents this idea as “</a:t>
            </a:r>
            <a:r>
              <a:rPr lang="en-US" altLang="en-US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making clauses active</a:t>
            </a:r>
            <a:r>
              <a:rPr lang="en-US" altLang="en-US" b="0" dirty="0">
                <a:latin typeface="Gill Sans MT" panose="020B0502020104020203" pitchFamily="34" charset="0"/>
              </a:rPr>
              <a:t>”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build="p"/>
      <p:bldP spid="209925" grpId="0" animBg="1"/>
      <p:bldP spid="20992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AF2BC74-F817-4382-9C98-4AF6DFF1C72C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14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Active Clauses</a:t>
            </a:r>
            <a:r>
              <a:rPr lang="en-US" altLang="en-US" sz="2400" dirty="0" smtClean="0"/>
              <a:t>  (8.1.2)</a:t>
            </a:r>
            <a:endParaRPr lang="en-US" altLang="en-US" dirty="0" smtClean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06116"/>
            <a:ext cx="8867775" cy="328328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Clause coverage has a </a:t>
            </a:r>
            <a:r>
              <a:rPr lang="en-US" altLang="en-US" dirty="0" smtClean="0">
                <a:solidFill>
                  <a:schemeClr val="tx2"/>
                </a:solidFill>
              </a:rPr>
              <a:t>weakness</a:t>
            </a:r>
            <a:r>
              <a:rPr lang="en-US" altLang="en-US" dirty="0" smtClean="0"/>
              <a:t> : The values do not always make a difference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Consider the first test for </a:t>
            </a:r>
            <a:r>
              <a:rPr lang="en-US" altLang="en-US" dirty="0" smtClean="0">
                <a:solidFill>
                  <a:schemeClr val="tx2"/>
                </a:solidFill>
              </a:rPr>
              <a:t>clause coverage</a:t>
            </a:r>
            <a:r>
              <a:rPr lang="en-US" altLang="en-US" dirty="0" smtClean="0"/>
              <a:t>, which caused each clause to be true:</a:t>
            </a:r>
          </a:p>
          <a:p>
            <a:pPr lvl="1">
              <a:lnSpc>
                <a:spcPct val="80000"/>
              </a:lnSpc>
            </a:pPr>
            <a:r>
              <a:rPr lang="en-US" altLang="en-US" i="1" dirty="0" smtClean="0"/>
              <a:t>(5 </a:t>
            </a:r>
            <a:r>
              <a:rPr lang="en-US" altLang="en-US" i="1" dirty="0" smtClean="0">
                <a:solidFill>
                  <a:schemeClr val="tx2"/>
                </a:solidFill>
              </a:rPr>
              <a:t>&lt;</a:t>
            </a:r>
            <a:r>
              <a:rPr lang="en-US" altLang="en-US" i="1" dirty="0" smtClean="0"/>
              <a:t> 10) </a:t>
            </a:r>
            <a:r>
              <a:rPr lang="en-US" altLang="en-US" sz="24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i="1" dirty="0" smtClean="0"/>
              <a:t> true </a:t>
            </a:r>
            <a:r>
              <a:rPr lang="en-US" altLang="en-US" sz="24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 </a:t>
            </a:r>
            <a:r>
              <a:rPr lang="en-US" altLang="en-US" i="1" dirty="0" smtClean="0"/>
              <a:t>(</a:t>
            </a:r>
            <a:r>
              <a:rPr lang="en-US" altLang="en-U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</a:t>
            </a:r>
            <a:r>
              <a:rPr lang="en-US" altLang="en-US" i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&gt;=</a:t>
            </a:r>
            <a:r>
              <a:rPr lang="en-US" altLang="en-U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1*1</a:t>
            </a:r>
            <a:r>
              <a:rPr lang="en-US" altLang="en-US" i="1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Only the first clause </a:t>
            </a:r>
            <a:r>
              <a:rPr lang="en-US" altLang="en-US" i="1" dirty="0" smtClean="0">
                <a:solidFill>
                  <a:schemeClr val="tx2"/>
                </a:solidFill>
              </a:rPr>
              <a:t>counts</a:t>
            </a:r>
            <a:r>
              <a:rPr lang="en-US" altLang="en-US" dirty="0" smtClean="0"/>
              <a:t> !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To really test the results of a clause, the clause should be the </a:t>
            </a:r>
            <a:r>
              <a:rPr lang="en-US" altLang="en-US" dirty="0" smtClean="0">
                <a:solidFill>
                  <a:schemeClr val="tx2"/>
                </a:solidFill>
              </a:rPr>
              <a:t>determining factor</a:t>
            </a:r>
            <a:r>
              <a:rPr lang="en-US" altLang="en-US" dirty="0" smtClean="0"/>
              <a:t> in the value of the predicate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4153741"/>
            <a:ext cx="9005889" cy="1938338"/>
            <a:chOff x="0" y="2734"/>
            <a:chExt cx="5673" cy="1221"/>
          </a:xfrm>
        </p:grpSpPr>
        <p:sp>
          <p:nvSpPr>
            <p:cNvPr id="28681" name="Text Box 4"/>
            <p:cNvSpPr txBox="1">
              <a:spLocks noChangeArrowheads="1"/>
            </p:cNvSpPr>
            <p:nvPr/>
          </p:nvSpPr>
          <p:spPr bwMode="auto">
            <a:xfrm>
              <a:off x="0" y="2734"/>
              <a:ext cx="1585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2400" i="1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Determination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:</a:t>
              </a:r>
            </a:p>
          </p:txBody>
        </p:sp>
        <p:sp>
          <p:nvSpPr>
            <p:cNvPr id="28682" name="Text Box 7"/>
            <p:cNvSpPr txBox="1">
              <a:spLocks noChangeArrowheads="1"/>
            </p:cNvSpPr>
            <p:nvPr/>
          </p:nvSpPr>
          <p:spPr bwMode="auto">
            <a:xfrm>
              <a:off x="1568" y="2734"/>
              <a:ext cx="4105" cy="122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A clause </a:t>
              </a:r>
              <a:r>
                <a:rPr lang="en-US" altLang="en-US" sz="32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c</a:t>
              </a:r>
              <a:r>
                <a:rPr lang="en-US" altLang="en-US" sz="3200" i="1" baseline="-250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i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in predicate </a:t>
              </a:r>
              <a:r>
                <a:rPr lang="en-US" altLang="en-US" sz="24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p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called the </a:t>
              </a:r>
              <a:r>
                <a:rPr lang="en-US" altLang="en-US" sz="24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major clause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</a:t>
              </a:r>
              <a:r>
                <a:rPr lang="en-US" altLang="en-US" sz="2400" i="1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determines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</a:t>
              </a:r>
              <a:r>
                <a:rPr lang="en-US" altLang="en-US" sz="24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p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if and only if the values of the remaining </a:t>
              </a:r>
              <a:r>
                <a:rPr lang="en-US" altLang="en-US" sz="24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minor clauses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</a:t>
              </a:r>
              <a:r>
                <a:rPr lang="en-US" altLang="en-US" sz="3200" dirty="0" err="1">
                  <a:solidFill>
                    <a:schemeClr val="tx1"/>
                  </a:solidFill>
                  <a:latin typeface="Gill Sans MT" panose="020B0502020104020203" pitchFamily="34" charset="0"/>
                </a:rPr>
                <a:t>c</a:t>
              </a:r>
              <a:r>
                <a:rPr lang="en-US" altLang="en-US" sz="3200" baseline="-25000" dirty="0" err="1">
                  <a:solidFill>
                    <a:schemeClr val="tx1"/>
                  </a:solidFill>
                  <a:latin typeface="Gill Sans MT" panose="020B0502020104020203" pitchFamily="34" charset="0"/>
                </a:rPr>
                <a:t>j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are such that changing </a:t>
              </a:r>
              <a:r>
                <a:rPr lang="en-US" altLang="en-US" sz="32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c</a:t>
              </a:r>
              <a:r>
                <a:rPr lang="en-US" altLang="en-US" sz="3200" i="1" baseline="-250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i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changes the value of </a:t>
              </a:r>
              <a:r>
                <a:rPr lang="en-US" altLang="en-US" sz="24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p</a:t>
              </a:r>
            </a:p>
          </p:txBody>
        </p:sp>
      </p:grpSp>
      <p:sp>
        <p:nvSpPr>
          <p:cNvPr id="210954" name="Rectangle 10"/>
          <p:cNvSpPr>
            <a:spLocks noChangeArrowheads="1"/>
          </p:cNvSpPr>
          <p:nvPr/>
        </p:nvSpPr>
        <p:spPr bwMode="auto">
          <a:xfrm>
            <a:off x="138113" y="6121825"/>
            <a:ext cx="88677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SzPct val="100000"/>
            </a:pPr>
            <a:r>
              <a:rPr lang="en-US" altLang="en-US" sz="2800" b="0" dirty="0">
                <a:latin typeface="Gill Sans MT" panose="020B0502020104020203" pitchFamily="34" charset="0"/>
              </a:rPr>
              <a:t>This is considered to </a:t>
            </a:r>
            <a:r>
              <a:rPr lang="en-US" altLang="en-US" sz="28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make the clause active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  <p:bldP spid="2109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E5D45DC-9F21-474F-8990-A3AF75DE05D6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15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Determining Predicates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3678238"/>
            <a:ext cx="8956675" cy="2373646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2"/>
                </a:solidFill>
              </a:rPr>
              <a:t>Goal</a:t>
            </a:r>
            <a:r>
              <a:rPr lang="en-US" altLang="en-US" dirty="0" smtClean="0"/>
              <a:t> : Find tests for each clause when the clause determines the value of the predicate</a:t>
            </a:r>
          </a:p>
          <a:p>
            <a:r>
              <a:rPr lang="en-US" altLang="en-US" dirty="0" smtClean="0"/>
              <a:t>This is formalized in a </a:t>
            </a:r>
            <a:r>
              <a:rPr lang="en-US" altLang="en-US" dirty="0" smtClean="0">
                <a:solidFill>
                  <a:schemeClr val="tx2"/>
                </a:solidFill>
              </a:rPr>
              <a:t>family of criteria</a:t>
            </a:r>
            <a:r>
              <a:rPr lang="en-US" altLang="en-US" dirty="0" smtClean="0"/>
              <a:t> that have subtle, but very important, differences</a:t>
            </a:r>
          </a:p>
        </p:txBody>
      </p:sp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433140" y="1158875"/>
            <a:ext cx="3876341" cy="2185214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u="sng" dirty="0">
                <a:latin typeface="Gill Sans MT" panose="020B0502020104020203" pitchFamily="34" charset="0"/>
              </a:rPr>
              <a:t>P = A </a:t>
            </a:r>
            <a:r>
              <a:rPr lang="en-US" altLang="en-US" sz="28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u="sng" dirty="0">
                <a:latin typeface="Gill Sans MT" panose="020B0502020104020203" pitchFamily="34" charset="0"/>
              </a:rPr>
              <a:t> B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if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B = true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is always true.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so if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B = false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determines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if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A = false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determines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4834518" y="1158875"/>
            <a:ext cx="3972593" cy="2185214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u="sng" dirty="0">
                <a:latin typeface="Gill Sans MT" panose="020B0502020104020203" pitchFamily="34" charset="0"/>
              </a:rPr>
              <a:t>P = A </a:t>
            </a:r>
            <a:r>
              <a:rPr lang="en-US" altLang="en-US" sz="28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latin typeface="Gill Sans MT" panose="020B0502020104020203" pitchFamily="34" charset="0"/>
              </a:rPr>
              <a:t> B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if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B = false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is always false.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so if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B = true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determines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if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A = true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determines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  <p:bldP spid="212997" grpId="0" animBg="1"/>
      <p:bldP spid="2129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808BC32-DE6E-4E2F-A4B6-CA9E78673114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16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73100" y="2581440"/>
            <a:ext cx="2771775" cy="2254250"/>
            <a:chOff x="1332" y="2184"/>
            <a:chExt cx="1746" cy="1420"/>
          </a:xfrm>
        </p:grpSpPr>
        <p:sp>
          <p:nvSpPr>
            <p:cNvPr id="30740" name="Text Box 5"/>
            <p:cNvSpPr txBox="1">
              <a:spLocks noChangeArrowheads="1"/>
            </p:cNvSpPr>
            <p:nvPr/>
          </p:nvSpPr>
          <p:spPr bwMode="auto">
            <a:xfrm>
              <a:off x="1335" y="2184"/>
              <a:ext cx="1743" cy="1420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u="sng" dirty="0">
                  <a:latin typeface="Gill Sans MT" panose="020B0502020104020203" pitchFamily="34" charset="0"/>
                </a:rPr>
                <a:t>p = a </a:t>
              </a:r>
              <a:r>
                <a:rPr lang="en-US" altLang="en-US" u="sng" dirty="0">
                  <a:solidFill>
                    <a:schemeClr val="tx2"/>
                  </a:solidFill>
                  <a:latin typeface="Gill Sans MT" panose="020B0502020104020203" pitchFamily="34" charset="0"/>
                  <a:sym typeface="Symbol" pitchFamily="18" charset="2"/>
                </a:rPr>
                <a:t></a:t>
              </a:r>
              <a:r>
                <a:rPr lang="en-US" altLang="en-US" u="sng" dirty="0">
                  <a:latin typeface="Gill Sans MT" panose="020B0502020104020203" pitchFamily="34" charset="0"/>
                </a:rPr>
                <a:t> b</a:t>
              </a:r>
            </a:p>
            <a:p>
              <a:pPr>
                <a:spcBef>
                  <a:spcPct val="50000"/>
                </a:spcBef>
                <a:buFontTx/>
                <a:buAutoNum type="arabicParenR"/>
              </a:pPr>
              <a:r>
                <a:rPr lang="en-US" altLang="en-US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a = true</a:t>
              </a:r>
              <a:r>
                <a:rPr lang="en-US" altLang="en-US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b = false</a:t>
              </a:r>
            </a:p>
            <a:p>
              <a:pPr>
                <a:spcBef>
                  <a:spcPct val="50000"/>
                </a:spcBef>
                <a:buFontTx/>
                <a:buAutoNum type="arabicParenR"/>
              </a:pPr>
              <a:r>
                <a:rPr lang="en-US" altLang="en-US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a = false</a:t>
              </a:r>
              <a:r>
                <a:rPr lang="en-US" altLang="en-US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b = false</a:t>
              </a:r>
            </a:p>
            <a:p>
              <a:pPr>
                <a:spcBef>
                  <a:spcPct val="50000"/>
                </a:spcBef>
                <a:buFontTx/>
                <a:buAutoNum type="arabicParenR"/>
              </a:pPr>
              <a:r>
                <a:rPr lang="en-US" altLang="en-US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a = false, </a:t>
              </a:r>
              <a:r>
                <a:rPr lang="en-US" altLang="en-US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b = true</a:t>
              </a:r>
            </a:p>
            <a:p>
              <a:pPr>
                <a:spcBef>
                  <a:spcPct val="50000"/>
                </a:spcBef>
                <a:buFontTx/>
                <a:buAutoNum type="arabicParenR"/>
              </a:pPr>
              <a:r>
                <a:rPr lang="en-US" altLang="en-US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a = false, </a:t>
              </a:r>
              <a:r>
                <a:rPr lang="en-US" altLang="en-US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b = false</a:t>
              </a:r>
            </a:p>
          </p:txBody>
        </p:sp>
        <p:sp>
          <p:nvSpPr>
            <p:cNvPr id="30741" name="Line 6"/>
            <p:cNvSpPr>
              <a:spLocks noChangeShapeType="1"/>
            </p:cNvSpPr>
            <p:nvPr/>
          </p:nvSpPr>
          <p:spPr bwMode="auto">
            <a:xfrm>
              <a:off x="1332" y="3039"/>
              <a:ext cx="17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Active Clause Coverage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4902875"/>
            <a:ext cx="8867775" cy="159844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This is a form of </a:t>
            </a:r>
            <a:r>
              <a:rPr lang="en-US" altLang="en-US" dirty="0" smtClean="0">
                <a:solidFill>
                  <a:schemeClr val="tx2"/>
                </a:solidFill>
              </a:rPr>
              <a:t>MCDC</a:t>
            </a:r>
            <a:r>
              <a:rPr lang="en-US" altLang="en-US" dirty="0" smtClean="0"/>
              <a:t>, which is required by the FAA for safety critical software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Ambiguity</a:t>
            </a:r>
            <a:r>
              <a:rPr lang="en-US" altLang="en-US" dirty="0" smtClean="0"/>
              <a:t> : Do the minor clauses have to have the </a:t>
            </a:r>
            <a:r>
              <a:rPr lang="en-US" altLang="en-US" dirty="0" smtClean="0">
                <a:solidFill>
                  <a:schemeClr val="tx2"/>
                </a:solidFill>
              </a:rPr>
              <a:t>same values</a:t>
            </a:r>
            <a:r>
              <a:rPr lang="en-US" altLang="en-US" dirty="0" smtClean="0"/>
              <a:t> when the major clause is true and false?</a:t>
            </a: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441325" y="781050"/>
            <a:ext cx="8262938" cy="1698927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Active Clause Coverage (ACC)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and each major clause </a:t>
            </a:r>
            <a:r>
              <a:rPr lang="en-US" sz="28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choose minor clauses </a:t>
            </a:r>
            <a:r>
              <a:rPr lang="en-US" sz="32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so that </a:t>
            </a:r>
            <a:r>
              <a:rPr lang="en-US" sz="32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determines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  TR has two requirements for each </a:t>
            </a:r>
            <a:r>
              <a:rPr lang="en-US" sz="28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: </a:t>
            </a:r>
            <a:r>
              <a:rPr lang="en-US" sz="28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8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evaluates to true and </a:t>
            </a:r>
            <a:r>
              <a:rPr lang="en-US" sz="28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evaluates to false.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55613" y="4392784"/>
            <a:ext cx="4951412" cy="461963"/>
            <a:chOff x="1195" y="3335"/>
            <a:chExt cx="3119" cy="291"/>
          </a:xfrm>
        </p:grpSpPr>
        <p:sp>
          <p:nvSpPr>
            <p:cNvPr id="30738" name="Line 9"/>
            <p:cNvSpPr>
              <a:spLocks noChangeShapeType="1"/>
            </p:cNvSpPr>
            <p:nvPr/>
          </p:nvSpPr>
          <p:spPr bwMode="auto">
            <a:xfrm>
              <a:off x="1195" y="3488"/>
              <a:ext cx="213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Text Box 10"/>
            <p:cNvSpPr txBox="1">
              <a:spLocks noChangeArrowheads="1"/>
            </p:cNvSpPr>
            <p:nvPr/>
          </p:nvSpPr>
          <p:spPr bwMode="auto">
            <a:xfrm>
              <a:off x="3311" y="3335"/>
              <a:ext cx="1003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Duplicate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057275" y="2830678"/>
            <a:ext cx="5464176" cy="1185862"/>
            <a:chOff x="666" y="1821"/>
            <a:chExt cx="3442" cy="747"/>
          </a:xfrm>
        </p:grpSpPr>
        <p:sp>
          <p:nvSpPr>
            <p:cNvPr id="30735" name="Line 10"/>
            <p:cNvSpPr>
              <a:spLocks noChangeShapeType="1"/>
            </p:cNvSpPr>
            <p:nvPr/>
          </p:nvSpPr>
          <p:spPr bwMode="auto">
            <a:xfrm flipV="1">
              <a:off x="1484" y="1951"/>
              <a:ext cx="1195" cy="21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Text Box 11"/>
            <p:cNvSpPr txBox="1">
              <a:spLocks noChangeArrowheads="1"/>
            </p:cNvSpPr>
            <p:nvPr/>
          </p:nvSpPr>
          <p:spPr bwMode="auto">
            <a:xfrm>
              <a:off x="2678" y="1821"/>
              <a:ext cx="1430" cy="252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Gill Sans MT" panose="020B0502020104020203" pitchFamily="34" charset="0"/>
                </a:rPr>
                <a:t>a is major clause</a:t>
              </a:r>
            </a:p>
          </p:txBody>
        </p:sp>
        <p:sp>
          <p:nvSpPr>
            <p:cNvPr id="30737" name="Oval 9"/>
            <p:cNvSpPr>
              <a:spLocks noChangeArrowheads="1"/>
            </p:cNvSpPr>
            <p:nvPr/>
          </p:nvSpPr>
          <p:spPr bwMode="auto">
            <a:xfrm rot="4710281">
              <a:off x="752" y="1834"/>
              <a:ext cx="648" cy="81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062163" y="3730790"/>
            <a:ext cx="5410199" cy="1185863"/>
            <a:chOff x="666" y="1821"/>
            <a:chExt cx="3408" cy="747"/>
          </a:xfrm>
        </p:grpSpPr>
        <p:sp>
          <p:nvSpPr>
            <p:cNvPr id="30732" name="Line 10"/>
            <p:cNvSpPr>
              <a:spLocks noChangeShapeType="1"/>
            </p:cNvSpPr>
            <p:nvPr/>
          </p:nvSpPr>
          <p:spPr bwMode="auto">
            <a:xfrm flipV="1">
              <a:off x="1484" y="1951"/>
              <a:ext cx="1195" cy="21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0733" name="Text Box 11"/>
            <p:cNvSpPr txBox="1">
              <a:spLocks noChangeArrowheads="1"/>
            </p:cNvSpPr>
            <p:nvPr/>
          </p:nvSpPr>
          <p:spPr bwMode="auto">
            <a:xfrm>
              <a:off x="2678" y="1821"/>
              <a:ext cx="1396" cy="252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Gill Sans MT" panose="020B0502020104020203" pitchFamily="34" charset="0"/>
                </a:rPr>
                <a:t>b is major clause</a:t>
              </a:r>
            </a:p>
          </p:txBody>
        </p:sp>
        <p:sp>
          <p:nvSpPr>
            <p:cNvPr id="30734" name="Oval 9"/>
            <p:cNvSpPr>
              <a:spLocks noChangeArrowheads="1"/>
            </p:cNvSpPr>
            <p:nvPr/>
          </p:nvSpPr>
          <p:spPr bwMode="auto">
            <a:xfrm rot="4710281">
              <a:off x="752" y="1834"/>
              <a:ext cx="648" cy="81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  <p:bldP spid="21402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7A732E7-9E47-43A4-BE5B-5721DF78CD5D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17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Resolving the Ambiguity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3381375"/>
            <a:ext cx="8956675" cy="3071813"/>
          </a:xfrm>
        </p:spPr>
        <p:txBody>
          <a:bodyPr/>
          <a:lstStyle/>
          <a:p>
            <a:r>
              <a:rPr lang="en-US" altLang="en-US" dirty="0" smtClean="0"/>
              <a:t>This question caused </a:t>
            </a:r>
            <a:r>
              <a:rPr lang="en-US" altLang="en-US" dirty="0" smtClean="0">
                <a:solidFill>
                  <a:schemeClr val="tx2"/>
                </a:solidFill>
              </a:rPr>
              <a:t>confusion</a:t>
            </a:r>
            <a:r>
              <a:rPr lang="en-US" altLang="en-US" dirty="0" smtClean="0"/>
              <a:t> among testers for years</a:t>
            </a:r>
          </a:p>
          <a:p>
            <a:r>
              <a:rPr lang="en-US" altLang="en-US" dirty="0" smtClean="0"/>
              <a:t>Considering this carefully leads to </a:t>
            </a:r>
            <a:r>
              <a:rPr lang="en-US" altLang="en-US" dirty="0" smtClean="0">
                <a:solidFill>
                  <a:schemeClr val="tx2"/>
                </a:solidFill>
              </a:rPr>
              <a:t>three</a:t>
            </a:r>
            <a:r>
              <a:rPr lang="en-US" altLang="en-US" dirty="0" smtClean="0"/>
              <a:t> separate criteria :</a:t>
            </a:r>
          </a:p>
          <a:p>
            <a:pPr lvl="1"/>
            <a:r>
              <a:rPr lang="en-US" altLang="en-US" dirty="0" smtClean="0"/>
              <a:t>Minor clauses </a:t>
            </a:r>
            <a:r>
              <a:rPr lang="en-US" altLang="en-US" dirty="0" smtClean="0">
                <a:solidFill>
                  <a:schemeClr val="tx2"/>
                </a:solidFill>
              </a:rPr>
              <a:t>do not</a:t>
            </a:r>
            <a:r>
              <a:rPr lang="en-US" altLang="en-US" dirty="0" smtClean="0"/>
              <a:t> need to be the same</a:t>
            </a:r>
          </a:p>
          <a:p>
            <a:pPr lvl="1"/>
            <a:r>
              <a:rPr lang="en-US" altLang="en-US" dirty="0" smtClean="0"/>
              <a:t>Minor clauses </a:t>
            </a:r>
            <a:r>
              <a:rPr lang="en-US" altLang="en-US" dirty="0" smtClean="0">
                <a:solidFill>
                  <a:schemeClr val="tx2"/>
                </a:solidFill>
              </a:rPr>
              <a:t>do</a:t>
            </a:r>
            <a:r>
              <a:rPr lang="en-US" altLang="en-US" dirty="0" smtClean="0"/>
              <a:t> need to be the same</a:t>
            </a:r>
          </a:p>
          <a:p>
            <a:pPr lvl="1"/>
            <a:r>
              <a:rPr lang="en-US" altLang="en-US" dirty="0" smtClean="0"/>
              <a:t>Minor clauses </a:t>
            </a:r>
            <a:r>
              <a:rPr lang="en-US" altLang="en-US" dirty="0" smtClean="0">
                <a:solidFill>
                  <a:schemeClr val="tx2"/>
                </a:solidFill>
              </a:rPr>
              <a:t>force the predicate</a:t>
            </a:r>
            <a:r>
              <a:rPr lang="en-US" altLang="en-US" dirty="0" smtClean="0"/>
              <a:t> to become both true and false</a:t>
            </a:r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552450" y="954088"/>
            <a:ext cx="3911266" cy="2185214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u="sng" dirty="0">
                <a:latin typeface="Gill Sans MT" panose="020B0502020104020203" pitchFamily="34" charset="0"/>
              </a:rPr>
              <a:t>p = a </a:t>
            </a:r>
            <a:r>
              <a:rPr lang="en-US" altLang="en-US" sz="28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sz="2400" u="sng" dirty="0">
                <a:latin typeface="Gill Sans MT" panose="020B0502020104020203" pitchFamily="34" charset="0"/>
              </a:rPr>
              <a:t>(b </a:t>
            </a:r>
            <a:r>
              <a:rPr lang="en-US" altLang="en-US" sz="28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latin typeface="Gill Sans MT" panose="020B0502020104020203" pitchFamily="34" charset="0"/>
              </a:rPr>
              <a:t> c)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Major clause :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 = true, b = false, c = true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 = false, b = false, c = false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036095" y="1980407"/>
            <a:ext cx="5130801" cy="1138239"/>
            <a:chOff x="1455" y="1052"/>
            <a:chExt cx="3232" cy="717"/>
          </a:xfrm>
        </p:grpSpPr>
        <p:grpSp>
          <p:nvGrpSpPr>
            <p:cNvPr id="31753" name="Group 11"/>
            <p:cNvGrpSpPr>
              <a:grpSpLocks/>
            </p:cNvGrpSpPr>
            <p:nvPr/>
          </p:nvGrpSpPr>
          <p:grpSpPr bwMode="auto">
            <a:xfrm>
              <a:off x="1455" y="1202"/>
              <a:ext cx="1670" cy="567"/>
              <a:chOff x="1455" y="1202"/>
              <a:chExt cx="1670" cy="567"/>
            </a:xfrm>
          </p:grpSpPr>
          <p:sp>
            <p:nvSpPr>
              <p:cNvPr id="31755" name="Oval 7"/>
              <p:cNvSpPr>
                <a:spLocks noChangeArrowheads="1"/>
              </p:cNvSpPr>
              <p:nvPr/>
            </p:nvSpPr>
            <p:spPr bwMode="auto">
              <a:xfrm>
                <a:off x="1455" y="1474"/>
                <a:ext cx="915" cy="295"/>
              </a:xfrm>
              <a:prstGeom prst="ellipse">
                <a:avLst/>
              </a:prstGeom>
              <a:solidFill>
                <a:srgbClr val="0033CC"/>
              </a:solidFill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756" name="Text Box 8"/>
              <p:cNvSpPr txBox="1">
                <a:spLocks noChangeArrowheads="1"/>
              </p:cNvSpPr>
              <p:nvPr/>
            </p:nvSpPr>
            <p:spPr bwMode="auto">
              <a:xfrm>
                <a:off x="1455" y="1478"/>
                <a:ext cx="87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2400" dirty="0">
                    <a:solidFill>
                      <a:schemeClr val="tx2"/>
                    </a:solidFill>
                    <a:latin typeface="Gill Sans MT" panose="020B0502020104020203" pitchFamily="34" charset="0"/>
                  </a:rPr>
                  <a:t>c = false</a:t>
                </a:r>
              </a:p>
            </p:txBody>
          </p:sp>
          <p:sp>
            <p:nvSpPr>
              <p:cNvPr id="31757" name="Line 10"/>
              <p:cNvSpPr>
                <a:spLocks noChangeShapeType="1"/>
              </p:cNvSpPr>
              <p:nvPr/>
            </p:nvSpPr>
            <p:spPr bwMode="auto">
              <a:xfrm flipV="1">
                <a:off x="2362" y="1202"/>
                <a:ext cx="763" cy="40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54" name="Text Box 14"/>
            <p:cNvSpPr txBox="1">
              <a:spLocks noChangeArrowheads="1"/>
            </p:cNvSpPr>
            <p:nvPr/>
          </p:nvSpPr>
          <p:spPr bwMode="auto">
            <a:xfrm>
              <a:off x="3130" y="1052"/>
              <a:ext cx="1557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Is this allowed ?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E56E523-9119-48A0-8A85-8A216575D79E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18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8"/>
            <a:ext cx="8951913" cy="976646"/>
          </a:xfrm>
        </p:spPr>
        <p:txBody>
          <a:bodyPr/>
          <a:lstStyle/>
          <a:p>
            <a:r>
              <a:rPr lang="en-US" altLang="en-US" dirty="0" smtClean="0"/>
              <a:t>General Active Clause Coverage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4067175"/>
            <a:ext cx="8956675" cy="2386013"/>
          </a:xfrm>
        </p:spPr>
        <p:txBody>
          <a:bodyPr/>
          <a:lstStyle/>
          <a:p>
            <a:r>
              <a:rPr lang="en-US" altLang="en-US" dirty="0" smtClean="0"/>
              <a:t>This is </a:t>
            </a:r>
            <a:r>
              <a:rPr lang="en-US" altLang="en-US" dirty="0" smtClean="0">
                <a:solidFill>
                  <a:schemeClr val="tx2"/>
                </a:solidFill>
              </a:rPr>
              <a:t>complicated</a:t>
            </a:r>
            <a:r>
              <a:rPr lang="en-US" altLang="en-US" dirty="0" smtClean="0"/>
              <a:t> !</a:t>
            </a:r>
          </a:p>
          <a:p>
            <a:r>
              <a:rPr lang="en-US" altLang="en-US" dirty="0" smtClean="0"/>
              <a:t>It is possible to satisfy GACC </a:t>
            </a:r>
            <a:r>
              <a:rPr lang="en-US" altLang="en-US" dirty="0" smtClean="0">
                <a:solidFill>
                  <a:schemeClr val="tx2"/>
                </a:solidFill>
              </a:rPr>
              <a:t>without satisfying</a:t>
            </a:r>
            <a:r>
              <a:rPr lang="en-US" altLang="en-US" dirty="0" smtClean="0"/>
              <a:t> predicate coverage</a:t>
            </a:r>
          </a:p>
          <a:p>
            <a:r>
              <a:rPr lang="en-US" altLang="en-US" dirty="0" smtClean="0"/>
              <a:t>We </a:t>
            </a:r>
            <a:r>
              <a:rPr lang="en-US" altLang="en-US" dirty="0" smtClean="0">
                <a:solidFill>
                  <a:schemeClr val="tx2"/>
                </a:solidFill>
              </a:rPr>
              <a:t>really want</a:t>
            </a:r>
            <a:r>
              <a:rPr lang="en-US" altLang="en-US" dirty="0" smtClean="0"/>
              <a:t> to cause predicates to be both true and false</a:t>
            </a: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180474" y="931863"/>
            <a:ext cx="8795084" cy="2677656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General Active Clause Coverage (GACC)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and each major clause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choose minor clauses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so that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determines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  TR has two requirements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evaluates to true and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evaluates to false.  The values chosen for the minor clauses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do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not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need to be the same when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is true as when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is false, that is,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true) = 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false)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for all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OR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true) != 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false) for all 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  <p:bldP spid="21811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C2BA4E5-BA3B-44A4-B324-DCB720D1A183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19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7"/>
            <a:ext cx="8951913" cy="988679"/>
          </a:xfrm>
        </p:spPr>
        <p:txBody>
          <a:bodyPr/>
          <a:lstStyle/>
          <a:p>
            <a:r>
              <a:rPr lang="en-US" altLang="en-US" dirty="0" smtClean="0"/>
              <a:t>Restricted Active Clause Coverage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3922295"/>
            <a:ext cx="8956675" cy="2530893"/>
          </a:xfrm>
        </p:spPr>
        <p:txBody>
          <a:bodyPr/>
          <a:lstStyle/>
          <a:p>
            <a:r>
              <a:rPr lang="en-US" altLang="en-US" dirty="0" smtClean="0"/>
              <a:t>This has been a </a:t>
            </a:r>
            <a:r>
              <a:rPr lang="en-US" altLang="en-US" dirty="0" smtClean="0">
                <a:solidFill>
                  <a:schemeClr val="tx2"/>
                </a:solidFill>
              </a:rPr>
              <a:t>common interpretation</a:t>
            </a:r>
            <a:r>
              <a:rPr lang="en-US" altLang="en-US" dirty="0" smtClean="0"/>
              <a:t> by aviation developers</a:t>
            </a:r>
          </a:p>
          <a:p>
            <a:r>
              <a:rPr lang="en-US" altLang="en-US" dirty="0" smtClean="0"/>
              <a:t>RACC often leads to </a:t>
            </a:r>
            <a:r>
              <a:rPr lang="en-US" altLang="en-US" dirty="0" smtClean="0">
                <a:solidFill>
                  <a:schemeClr val="tx2"/>
                </a:solidFill>
              </a:rPr>
              <a:t>infeasible test requirements</a:t>
            </a:r>
          </a:p>
          <a:p>
            <a:r>
              <a:rPr lang="en-US" altLang="en-US" dirty="0" smtClean="0"/>
              <a:t>There is </a:t>
            </a:r>
            <a:r>
              <a:rPr lang="en-US" altLang="en-US" dirty="0" smtClean="0">
                <a:solidFill>
                  <a:schemeClr val="tx2"/>
                </a:solidFill>
              </a:rPr>
              <a:t>no logical reason</a:t>
            </a:r>
            <a:r>
              <a:rPr lang="en-US" altLang="en-US" dirty="0" smtClean="0"/>
              <a:t> for such a restriction</a:t>
            </a: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80474" y="931863"/>
            <a:ext cx="8807115" cy="2677656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Restricted Active Clause Coverage (RACC)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and each major clause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choose minor clauses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so that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determines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  TR has two requirements for each </a:t>
            </a:r>
            <a:r>
              <a:rPr lang="en-US" sz="24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: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evaluates to true and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evaluates to false.  The values chosen for the minor clauses </a:t>
            </a:r>
            <a:r>
              <a:rPr lang="en-US" sz="2400" b="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must be the same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when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is true as when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is false, that is, it is required that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true) = 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false)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for all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/>
      <p:bldP spid="22221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Ch. </a:t>
            </a:r>
            <a:r>
              <a:rPr lang="en-US" altLang="en-US" dirty="0" smtClean="0"/>
              <a:t>8 </a:t>
            </a:r>
            <a:r>
              <a:rPr lang="en-US" altLang="en-US" dirty="0"/>
              <a:t>: </a:t>
            </a:r>
            <a:r>
              <a:rPr lang="en-US" altLang="en-US" dirty="0" smtClean="0"/>
              <a:t>Logic Coverage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14600" y="914400"/>
            <a:ext cx="4114800" cy="974725"/>
          </a:xfrm>
          <a:prstGeom prst="rect">
            <a:avLst/>
          </a:prstGeom>
          <a:gradFill rotWithShape="1">
            <a:gsLst>
              <a:gs pos="0">
                <a:srgbClr val="FAF400"/>
              </a:gs>
              <a:gs pos="100000">
                <a:srgbClr val="FAF4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  <a:cs typeface="Arial" pitchFamily="34" charset="0"/>
              </a:rPr>
              <a:t>Four Structures for Modeling Software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4788" y="1905000"/>
            <a:ext cx="8682037" cy="1126755"/>
            <a:chOff x="204788" y="1905000"/>
            <a:chExt cx="8682037" cy="1126755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139017" y="2484067"/>
              <a:ext cx="1498600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Graphs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62034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Logic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04788" y="2484067"/>
              <a:ext cx="2309812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 Space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386638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Syntax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359694" y="2184400"/>
              <a:ext cx="6787356" cy="11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7535" y="21844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007105" y="2195514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551363" y="19050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137525" y="21717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889110" y="2194718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16766" y="3024701"/>
            <a:ext cx="3201988" cy="3611563"/>
            <a:chOff x="5816766" y="3024701"/>
            <a:chExt cx="3201988" cy="3611563"/>
          </a:xfrm>
        </p:grpSpPr>
        <p:sp>
          <p:nvSpPr>
            <p:cNvPr id="22" name="AutoShape 42"/>
            <p:cNvSpPr>
              <a:spLocks noChangeArrowheads="1"/>
            </p:cNvSpPr>
            <p:nvPr/>
          </p:nvSpPr>
          <p:spPr bwMode="auto">
            <a:xfrm>
              <a:off x="5816766" y="5296414"/>
              <a:ext cx="3201988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7867816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24" name="Text Box 44"/>
            <p:cNvSpPr txBox="1">
              <a:spLocks noChangeArrowheads="1"/>
            </p:cNvSpPr>
            <p:nvPr/>
          </p:nvSpPr>
          <p:spPr bwMode="auto">
            <a:xfrm>
              <a:off x="7205829" y="5428176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Models</a:t>
              </a: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6545429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Integ</a:t>
              </a:r>
            </a:p>
          </p:txBody>
        </p:sp>
        <p:sp>
          <p:nvSpPr>
            <p:cNvPr id="26" name="Text Box 46"/>
            <p:cNvSpPr txBox="1">
              <a:spLocks noChangeArrowheads="1"/>
            </p:cNvSpPr>
            <p:nvPr/>
          </p:nvSpPr>
          <p:spPr bwMode="auto">
            <a:xfrm>
              <a:off x="5904079" y="5426589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>
              <a:off x="6421604" y="5026539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8"/>
            <p:cNvSpPr>
              <a:spLocks noChangeShapeType="1"/>
            </p:cNvSpPr>
            <p:nvPr/>
          </p:nvSpPr>
          <p:spPr bwMode="auto">
            <a:xfrm flipV="1">
              <a:off x="6435891" y="5026539"/>
              <a:ext cx="0" cy="392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9"/>
            <p:cNvSpPr>
              <a:spLocks noChangeShapeType="1"/>
            </p:cNvSpPr>
            <p:nvPr/>
          </p:nvSpPr>
          <p:spPr bwMode="auto">
            <a:xfrm flipV="1">
              <a:off x="7737641" y="5026539"/>
              <a:ext cx="0" cy="398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0"/>
            <p:cNvSpPr>
              <a:spLocks noChangeShapeType="1"/>
            </p:cNvSpPr>
            <p:nvPr/>
          </p:nvSpPr>
          <p:spPr bwMode="auto">
            <a:xfrm flipV="1">
              <a:off x="7077241" y="5036064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 flipV="1">
              <a:off x="8399629" y="5026539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2"/>
            <p:cNvSpPr>
              <a:spLocks noChangeShapeType="1"/>
            </p:cNvSpPr>
            <p:nvPr/>
          </p:nvSpPr>
          <p:spPr bwMode="auto">
            <a:xfrm>
              <a:off x="8150391" y="3024701"/>
              <a:ext cx="0" cy="1990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7415379" y="3575564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605062" y="2989263"/>
            <a:ext cx="3305175" cy="1971675"/>
            <a:chOff x="3605062" y="2989263"/>
            <a:chExt cx="3305175" cy="1971675"/>
          </a:xfrm>
        </p:grpSpPr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3605062" y="3621088"/>
              <a:ext cx="3305175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5727550" y="438308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DNF</a:t>
              </a: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4387700" y="440213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5089375" y="3706813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FSMs</a:t>
              </a: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3749525" y="3727451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4292450" y="3336926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 flipV="1">
              <a:off x="4294037" y="3336926"/>
              <a:ext cx="0" cy="3730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V="1">
              <a:off x="5633887" y="3336926"/>
              <a:ext cx="0" cy="379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V="1">
              <a:off x="4932212" y="3346451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V="1">
              <a:off x="6272062" y="3336926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0"/>
            <p:cNvSpPr txBox="1">
              <a:spLocks noChangeArrowheads="1"/>
            </p:cNvSpPr>
            <p:nvPr/>
          </p:nvSpPr>
          <p:spPr bwMode="auto">
            <a:xfrm>
              <a:off x="4871887" y="2989263"/>
              <a:ext cx="15890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6008312" y="3024188"/>
              <a:ext cx="0" cy="320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75838" y="3005138"/>
            <a:ext cx="4138612" cy="3598863"/>
            <a:chOff x="175838" y="3005138"/>
            <a:chExt cx="4138612" cy="3598863"/>
          </a:xfrm>
        </p:grpSpPr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4030512" y="3035301"/>
              <a:ext cx="0" cy="3095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AutoShape 16"/>
            <p:cNvSpPr>
              <a:spLocks noChangeArrowheads="1"/>
            </p:cNvSpPr>
            <p:nvPr/>
          </p:nvSpPr>
          <p:spPr bwMode="auto">
            <a:xfrm>
              <a:off x="175838" y="5264151"/>
              <a:ext cx="4138612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27983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Use cases</a:t>
              </a:r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96812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11092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Design</a:t>
              </a: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27267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972763" y="3355976"/>
              <a:ext cx="30686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 flipV="1">
              <a:off x="988638" y="3336926"/>
              <a:ext cx="0" cy="2039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 flipV="1">
              <a:off x="2690438" y="3346451"/>
              <a:ext cx="0" cy="20367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 flipV="1">
              <a:off x="1833188" y="3346451"/>
              <a:ext cx="0" cy="2690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 flipV="1">
              <a:off x="3522287" y="3355976"/>
              <a:ext cx="0" cy="2687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2638978" y="3005138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sp>
        <p:nvSpPr>
          <p:cNvPr id="61" name="Rectangle 55"/>
          <p:cNvSpPr>
            <a:spLocks noChangeArrowheads="1"/>
          </p:cNvSpPr>
          <p:nvPr/>
        </p:nvSpPr>
        <p:spPr bwMode="auto">
          <a:xfrm>
            <a:off x="7077241" y="2020889"/>
            <a:ext cx="2066759" cy="4604723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" name="Rectangle 56"/>
          <p:cNvSpPr>
            <a:spLocks noChangeArrowheads="1"/>
          </p:cNvSpPr>
          <p:nvPr/>
        </p:nvSpPr>
        <p:spPr bwMode="auto">
          <a:xfrm>
            <a:off x="92578" y="5015426"/>
            <a:ext cx="6984664" cy="1610186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6" name="Rectangle 56"/>
          <p:cNvSpPr>
            <a:spLocks noChangeArrowheads="1"/>
          </p:cNvSpPr>
          <p:nvPr/>
        </p:nvSpPr>
        <p:spPr bwMode="auto">
          <a:xfrm>
            <a:off x="92577" y="2020889"/>
            <a:ext cx="3477837" cy="2994537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7" name="Rectangle 56"/>
          <p:cNvSpPr>
            <a:spLocks noChangeArrowheads="1"/>
          </p:cNvSpPr>
          <p:nvPr/>
        </p:nvSpPr>
        <p:spPr bwMode="auto">
          <a:xfrm>
            <a:off x="3570414" y="2023282"/>
            <a:ext cx="1332379" cy="1166800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8" name="Rectangle 56"/>
          <p:cNvSpPr>
            <a:spLocks noChangeArrowheads="1"/>
          </p:cNvSpPr>
          <p:nvPr/>
        </p:nvSpPr>
        <p:spPr bwMode="auto">
          <a:xfrm>
            <a:off x="3570414" y="3187699"/>
            <a:ext cx="614888" cy="335757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5905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6" grpId="0" animBg="1"/>
      <p:bldP spid="67" grpId="0" animBg="1"/>
      <p:bldP spid="6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A7821B5-0F7E-41D3-B24A-DF7255078690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20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037"/>
            <a:ext cx="9144000" cy="976647"/>
          </a:xfrm>
        </p:spPr>
        <p:txBody>
          <a:bodyPr/>
          <a:lstStyle/>
          <a:p>
            <a:r>
              <a:rPr lang="en-US" altLang="en-US" dirty="0" smtClean="0"/>
              <a:t>Correlated Active Clause Coverage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4181475"/>
            <a:ext cx="8956675" cy="2271713"/>
          </a:xfrm>
        </p:spPr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chemeClr val="tx2"/>
                </a:solidFill>
              </a:rPr>
              <a:t>more recent</a:t>
            </a:r>
            <a:r>
              <a:rPr lang="en-US" altLang="en-US" dirty="0" smtClean="0"/>
              <a:t> interpretation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Implicitly</a:t>
            </a:r>
            <a:r>
              <a:rPr lang="en-US" altLang="en-US" dirty="0" smtClean="0"/>
              <a:t> allows minor clauses to have different values</a:t>
            </a:r>
          </a:p>
          <a:p>
            <a:r>
              <a:rPr lang="en-US" altLang="en-US" dirty="0" smtClean="0"/>
              <a:t>Explicitly satisfies (</a:t>
            </a:r>
            <a:r>
              <a:rPr lang="en-US" altLang="en-US" dirty="0" smtClean="0">
                <a:solidFill>
                  <a:schemeClr val="tx2"/>
                </a:solidFill>
              </a:rPr>
              <a:t>subsumes</a:t>
            </a:r>
            <a:r>
              <a:rPr lang="en-US" altLang="en-US" dirty="0" smtClean="0"/>
              <a:t>) predicate coverage</a:t>
            </a: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441325" y="931863"/>
            <a:ext cx="8262938" cy="3046988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Correlated Active Clause Coverage (CACC)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and each major clause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choose minor clauses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so that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determines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  TR has two requirements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evaluates to true and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evaluates to false.  The values chosen for the minor clauses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must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cause </a:t>
            </a:r>
            <a:r>
              <a:rPr lang="en-US" sz="2400" i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to be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true for one value of the major clause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and false for the other, that is, it is required that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p(c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= true) != p(c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= false)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  <p:bldP spid="22835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CACC and RACC</a:t>
            </a:r>
          </a:p>
        </p:txBody>
      </p:sp>
      <p:sp>
        <p:nvSpPr>
          <p:cNvPr id="35843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35D2F70-9525-4621-A23F-E21C21738D33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21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6" name="Group 185"/>
          <p:cNvGraphicFramePr>
            <a:graphicFrameLocks/>
          </p:cNvGraphicFramePr>
          <p:nvPr/>
        </p:nvGraphicFramePr>
        <p:xfrm>
          <a:off x="93663" y="860425"/>
          <a:ext cx="4100512" cy="3632201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(b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552450" y="862013"/>
            <a:ext cx="514350" cy="3632200"/>
            <a:chOff x="552048" y="862193"/>
            <a:chExt cx="514350" cy="3631858"/>
          </a:xfrm>
        </p:grpSpPr>
        <p:sp>
          <p:nvSpPr>
            <p:cNvPr id="35983" name="Rectangle 167"/>
            <p:cNvSpPr>
              <a:spLocks noChangeArrowheads="1"/>
            </p:cNvSpPr>
            <p:nvPr/>
          </p:nvSpPr>
          <p:spPr bwMode="auto">
            <a:xfrm>
              <a:off x="552048" y="862193"/>
              <a:ext cx="514350" cy="3631858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984" name="Line 168"/>
            <p:cNvSpPr>
              <a:spLocks noChangeShapeType="1"/>
            </p:cNvSpPr>
            <p:nvPr/>
          </p:nvSpPr>
          <p:spPr bwMode="auto">
            <a:xfrm>
              <a:off x="556811" y="1312051"/>
              <a:ext cx="504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5" name="Line 170"/>
            <p:cNvSpPr>
              <a:spLocks noChangeShapeType="1"/>
            </p:cNvSpPr>
            <p:nvPr/>
          </p:nvSpPr>
          <p:spPr bwMode="auto">
            <a:xfrm>
              <a:off x="556811" y="2912801"/>
              <a:ext cx="504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6" name="Text Box 171"/>
            <p:cNvSpPr txBox="1">
              <a:spLocks noChangeArrowheads="1"/>
            </p:cNvSpPr>
            <p:nvPr/>
          </p:nvSpPr>
          <p:spPr bwMode="auto">
            <a:xfrm>
              <a:off x="612337" y="1339644"/>
              <a:ext cx="33337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</p:txBody>
        </p:sp>
        <p:sp>
          <p:nvSpPr>
            <p:cNvPr id="35987" name="Text Box 172"/>
            <p:cNvSpPr txBox="1">
              <a:spLocks noChangeArrowheads="1"/>
            </p:cNvSpPr>
            <p:nvPr/>
          </p:nvSpPr>
          <p:spPr bwMode="auto">
            <a:xfrm>
              <a:off x="622386" y="2936048"/>
              <a:ext cx="33337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</p:txBody>
        </p:sp>
        <p:sp>
          <p:nvSpPr>
            <p:cNvPr id="35988" name="Text Box 174"/>
            <p:cNvSpPr txBox="1">
              <a:spLocks noChangeArrowheads="1"/>
            </p:cNvSpPr>
            <p:nvPr/>
          </p:nvSpPr>
          <p:spPr bwMode="auto">
            <a:xfrm>
              <a:off x="632433" y="909469"/>
              <a:ext cx="333375" cy="30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a</a:t>
              </a:r>
            </a:p>
          </p:txBody>
        </p:sp>
      </p:grpSp>
      <p:grpSp>
        <p:nvGrpSpPr>
          <p:cNvPr id="8" name="Group 179"/>
          <p:cNvGrpSpPr>
            <a:grpSpLocks/>
          </p:cNvGrpSpPr>
          <p:nvPr/>
        </p:nvGrpSpPr>
        <p:grpSpPr bwMode="auto">
          <a:xfrm>
            <a:off x="265113" y="4351338"/>
            <a:ext cx="2951162" cy="1173162"/>
            <a:chOff x="167" y="2435"/>
            <a:chExt cx="1859" cy="739"/>
          </a:xfrm>
        </p:grpSpPr>
        <p:sp>
          <p:nvSpPr>
            <p:cNvPr id="35981" name="Text Box 177"/>
            <p:cNvSpPr txBox="1">
              <a:spLocks noChangeArrowheads="1"/>
            </p:cNvSpPr>
            <p:nvPr/>
          </p:nvSpPr>
          <p:spPr bwMode="auto">
            <a:xfrm>
              <a:off x="167" y="2612"/>
              <a:ext cx="1859" cy="562"/>
            </a:xfrm>
            <a:prstGeom prst="rect">
              <a:avLst/>
            </a:prstGeom>
            <a:solidFill>
              <a:srgbClr val="0033CC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Gill Sans MT" panose="020B0502020104020203" pitchFamily="34" charset="0"/>
                </a:rPr>
                <a:t>major clause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P</a:t>
              </a:r>
              <a:r>
                <a:rPr lang="en-US" altLang="en-US" sz="3200" b="0" baseline="-2500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a</a:t>
              </a:r>
              <a:r>
                <a:rPr lang="en-US" altLang="en-US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 : b=true or c = true</a:t>
              </a:r>
            </a:p>
          </p:txBody>
        </p:sp>
        <p:sp>
          <p:nvSpPr>
            <p:cNvPr id="35982" name="Line 178"/>
            <p:cNvSpPr>
              <a:spLocks noChangeShapeType="1"/>
            </p:cNvSpPr>
            <p:nvPr/>
          </p:nvSpPr>
          <p:spPr bwMode="auto">
            <a:xfrm flipH="1" flipV="1">
              <a:off x="576" y="2435"/>
              <a:ext cx="88" cy="17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0" y="1087438"/>
            <a:ext cx="3668713" cy="1517650"/>
          </a:xfrm>
          <a:prstGeom prst="ellipse">
            <a:avLst/>
          </a:prstGeom>
          <a:noFill/>
          <a:ln w="5715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0" y="2722563"/>
            <a:ext cx="3668713" cy="1516062"/>
          </a:xfrm>
          <a:prstGeom prst="ellipse">
            <a:avLst/>
          </a:prstGeom>
          <a:noFill/>
          <a:ln w="5715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9" name="Group 183"/>
          <p:cNvGrpSpPr>
            <a:grpSpLocks/>
          </p:cNvGrpSpPr>
          <p:nvPr/>
        </p:nvGrpSpPr>
        <p:grpSpPr bwMode="auto">
          <a:xfrm>
            <a:off x="779462" y="4119563"/>
            <a:ext cx="4465638" cy="2446337"/>
            <a:chOff x="-41" y="2333"/>
            <a:chExt cx="2813" cy="1541"/>
          </a:xfrm>
        </p:grpSpPr>
        <p:sp>
          <p:nvSpPr>
            <p:cNvPr id="35979" name="Text Box 109"/>
            <p:cNvSpPr txBox="1">
              <a:spLocks noChangeArrowheads="1"/>
            </p:cNvSpPr>
            <p:nvPr/>
          </p:nvSpPr>
          <p:spPr bwMode="auto">
            <a:xfrm>
              <a:off x="-41" y="3234"/>
              <a:ext cx="2813" cy="640"/>
            </a:xfrm>
            <a:prstGeom prst="rect">
              <a:avLst/>
            </a:prstGeom>
            <a:solidFill>
              <a:srgbClr val="0033CC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Gill Sans MT" panose="020B0502020104020203" pitchFamily="34" charset="0"/>
                </a:rPr>
                <a:t>CACC </a:t>
              </a:r>
              <a:r>
                <a:rPr lang="en-US" altLang="en-US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can be satisfied by choosing any of rows 1, 2, 3 AND any of rows 5, 6, 7 – a total of nine pairs</a:t>
              </a:r>
            </a:p>
          </p:txBody>
        </p:sp>
        <p:sp>
          <p:nvSpPr>
            <p:cNvPr id="35980" name="Line 110"/>
            <p:cNvSpPr>
              <a:spLocks noChangeShapeType="1"/>
            </p:cNvSpPr>
            <p:nvPr/>
          </p:nvSpPr>
          <p:spPr bwMode="auto">
            <a:xfrm flipH="1" flipV="1">
              <a:off x="1298" y="2333"/>
              <a:ext cx="207" cy="89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37" name="Group 185"/>
          <p:cNvGraphicFramePr>
            <a:graphicFrameLocks/>
          </p:cNvGraphicFramePr>
          <p:nvPr/>
        </p:nvGraphicFramePr>
        <p:xfrm>
          <a:off x="4887913" y="862013"/>
          <a:ext cx="4100512" cy="3632201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(b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5330825" y="866775"/>
            <a:ext cx="514350" cy="3627438"/>
            <a:chOff x="552048" y="865190"/>
            <a:chExt cx="514350" cy="3626932"/>
          </a:xfrm>
        </p:grpSpPr>
        <p:sp>
          <p:nvSpPr>
            <p:cNvPr id="35973" name="Rectangle 167"/>
            <p:cNvSpPr>
              <a:spLocks noChangeArrowheads="1"/>
            </p:cNvSpPr>
            <p:nvPr/>
          </p:nvSpPr>
          <p:spPr bwMode="auto">
            <a:xfrm>
              <a:off x="552048" y="865190"/>
              <a:ext cx="514350" cy="3626932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974" name="Line 168"/>
            <p:cNvSpPr>
              <a:spLocks noChangeShapeType="1"/>
            </p:cNvSpPr>
            <p:nvPr/>
          </p:nvSpPr>
          <p:spPr bwMode="auto">
            <a:xfrm>
              <a:off x="556811" y="1312051"/>
              <a:ext cx="504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5" name="Line 170"/>
            <p:cNvSpPr>
              <a:spLocks noChangeShapeType="1"/>
            </p:cNvSpPr>
            <p:nvPr/>
          </p:nvSpPr>
          <p:spPr bwMode="auto">
            <a:xfrm>
              <a:off x="556811" y="2912801"/>
              <a:ext cx="504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6" name="Text Box 171"/>
            <p:cNvSpPr txBox="1">
              <a:spLocks noChangeArrowheads="1"/>
            </p:cNvSpPr>
            <p:nvPr/>
          </p:nvSpPr>
          <p:spPr bwMode="auto">
            <a:xfrm>
              <a:off x="612337" y="1339644"/>
              <a:ext cx="33337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</p:txBody>
        </p:sp>
        <p:sp>
          <p:nvSpPr>
            <p:cNvPr id="35977" name="Text Box 172"/>
            <p:cNvSpPr txBox="1">
              <a:spLocks noChangeArrowheads="1"/>
            </p:cNvSpPr>
            <p:nvPr/>
          </p:nvSpPr>
          <p:spPr bwMode="auto">
            <a:xfrm>
              <a:off x="622386" y="2936048"/>
              <a:ext cx="33337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</p:txBody>
        </p:sp>
        <p:sp>
          <p:nvSpPr>
            <p:cNvPr id="35978" name="Text Box 174"/>
            <p:cNvSpPr txBox="1">
              <a:spLocks noChangeArrowheads="1"/>
            </p:cNvSpPr>
            <p:nvPr/>
          </p:nvSpPr>
          <p:spPr bwMode="auto">
            <a:xfrm>
              <a:off x="632433" y="909469"/>
              <a:ext cx="333375" cy="30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a</a:t>
              </a:r>
            </a:p>
          </p:txBody>
        </p:sp>
      </p:grp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5880100" y="1296988"/>
            <a:ext cx="936625" cy="439737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5881688" y="2895600"/>
            <a:ext cx="938212" cy="439738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5905500" y="1692275"/>
            <a:ext cx="936625" cy="439738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5907088" y="3290888"/>
            <a:ext cx="936625" cy="43973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5883275" y="2076450"/>
            <a:ext cx="938213" cy="439738"/>
          </a:xfrm>
          <a:prstGeom prst="ellipse">
            <a:avLst/>
          </a:prstGeom>
          <a:noFill/>
          <a:ln w="38100" algn="ctr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5886450" y="3675063"/>
            <a:ext cx="936625" cy="439737"/>
          </a:xfrm>
          <a:prstGeom prst="ellipse">
            <a:avLst/>
          </a:prstGeom>
          <a:noFill/>
          <a:ln w="38100" algn="ctr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11" name="Group 184"/>
          <p:cNvGrpSpPr>
            <a:grpSpLocks/>
          </p:cNvGrpSpPr>
          <p:nvPr/>
        </p:nvGrpSpPr>
        <p:grpSpPr bwMode="auto">
          <a:xfrm>
            <a:off x="5394326" y="4119563"/>
            <a:ext cx="3749676" cy="2220912"/>
            <a:chOff x="3281" y="2916"/>
            <a:chExt cx="2362" cy="1399"/>
          </a:xfrm>
        </p:grpSpPr>
        <p:sp>
          <p:nvSpPr>
            <p:cNvPr id="35971" name="Text Box 112"/>
            <p:cNvSpPr txBox="1">
              <a:spLocks noChangeArrowheads="1"/>
            </p:cNvSpPr>
            <p:nvPr/>
          </p:nvSpPr>
          <p:spPr bwMode="auto">
            <a:xfrm>
              <a:off x="3281" y="3578"/>
              <a:ext cx="2362" cy="737"/>
            </a:xfrm>
            <a:prstGeom prst="rect">
              <a:avLst/>
            </a:prstGeom>
            <a:solidFill>
              <a:srgbClr val="0033CC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Gill Sans MT" panose="020B0502020104020203" pitchFamily="34" charset="0"/>
                </a:rPr>
                <a:t>RACC </a:t>
              </a:r>
              <a:r>
                <a:rPr lang="en-US" altLang="en-US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can only be satisfied by row pairs (1, 5), (2, 6), or (3, 7)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Only three pairs</a:t>
              </a:r>
            </a:p>
          </p:txBody>
        </p:sp>
        <p:sp>
          <p:nvSpPr>
            <p:cNvPr id="35972" name="Line 113"/>
            <p:cNvSpPr>
              <a:spLocks noChangeShapeType="1"/>
            </p:cNvSpPr>
            <p:nvPr/>
          </p:nvSpPr>
          <p:spPr bwMode="auto">
            <a:xfrm flipH="1" flipV="1">
              <a:off x="4156" y="2916"/>
              <a:ext cx="139" cy="6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9BCDBFF-DDE5-401C-B714-ED3EC1184108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22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7"/>
            <a:ext cx="8951913" cy="904457"/>
          </a:xfrm>
        </p:spPr>
        <p:txBody>
          <a:bodyPr/>
          <a:lstStyle/>
          <a:p>
            <a:r>
              <a:rPr lang="en-US" altLang="en-US" dirty="0" smtClean="0"/>
              <a:t>Inactive Clause Coverage</a:t>
            </a:r>
            <a:r>
              <a:rPr lang="en-US" altLang="en-US" sz="2400" dirty="0" smtClean="0"/>
              <a:t>   (8.1.3)</a:t>
            </a:r>
            <a:endParaRPr lang="en-US" altLang="en-US" dirty="0" smtClean="0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860425"/>
            <a:ext cx="8956675" cy="1776413"/>
          </a:xfrm>
        </p:spPr>
        <p:txBody>
          <a:bodyPr/>
          <a:lstStyle/>
          <a:p>
            <a:r>
              <a:rPr lang="en-US" altLang="en-US" dirty="0" smtClean="0"/>
              <a:t>The active clause coverage criteria ensure that “major” clauses </a:t>
            </a:r>
            <a:r>
              <a:rPr lang="en-US" altLang="en-US" dirty="0" smtClean="0">
                <a:solidFill>
                  <a:schemeClr val="tx2"/>
                </a:solidFill>
              </a:rPr>
              <a:t>do affect</a:t>
            </a:r>
            <a:r>
              <a:rPr lang="en-US" altLang="en-US" dirty="0" smtClean="0"/>
              <a:t> the predicates</a:t>
            </a:r>
          </a:p>
          <a:p>
            <a:r>
              <a:rPr lang="en-US" altLang="en-US" dirty="0" smtClean="0"/>
              <a:t>Inactive clause coverage takes the opposite approach – major clauses </a:t>
            </a:r>
            <a:r>
              <a:rPr lang="en-US" altLang="en-US" dirty="0" smtClean="0">
                <a:solidFill>
                  <a:schemeClr val="tx2"/>
                </a:solidFill>
              </a:rPr>
              <a:t>do not affect</a:t>
            </a:r>
            <a:r>
              <a:rPr lang="en-US" altLang="en-US" dirty="0" smtClean="0"/>
              <a:t> the predicates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156410" y="2908300"/>
            <a:ext cx="8807115" cy="2308324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Inactive Clause Coverage (ICC)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and each major clause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choose minor clauses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so that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does not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determine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  TR has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four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requirements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: (1)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evaluates to true with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true, (2)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evaluates to false with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true, (3)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evaluates to true with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false, and (4)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evaluates to false with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false.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4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AA50B44-160F-4EED-A2DA-E345ABF97F4B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23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8"/>
            <a:ext cx="8951913" cy="928520"/>
          </a:xfrm>
        </p:spPr>
        <p:txBody>
          <a:bodyPr/>
          <a:lstStyle/>
          <a:p>
            <a:r>
              <a:rPr lang="en-US" altLang="en-US" dirty="0" smtClean="0"/>
              <a:t>General and Restricted ICC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14400"/>
            <a:ext cx="8794750" cy="1344613"/>
          </a:xfrm>
        </p:spPr>
        <p:txBody>
          <a:bodyPr/>
          <a:lstStyle/>
          <a:p>
            <a:r>
              <a:rPr lang="en-US" altLang="en-US" dirty="0" smtClean="0"/>
              <a:t>Unlike ACC, the notion of correlation is not relevant</a:t>
            </a:r>
          </a:p>
          <a:p>
            <a:pPr lvl="1"/>
            <a:r>
              <a:rPr lang="en-US" altLang="en-US" dirty="0" smtClean="0"/>
              <a:t>ci does not determine p, so cannot correlate with p</a:t>
            </a:r>
          </a:p>
          <a:p>
            <a:r>
              <a:rPr lang="en-US" altLang="en-US" dirty="0" smtClean="0"/>
              <a:t>Predicate coverage is always guaranteed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68442" y="2525713"/>
            <a:ext cx="8807116" cy="1754187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General Inactive Clause Coverage (GICC)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For each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and each major clause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choose minor clauses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 !=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so that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does not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determine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  The values chosen for the minor clauses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 </a:t>
            </a: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do not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need to be the same when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is true as when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is false, that is,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true) = 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false)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for all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OR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true) != 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false)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for all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171617" y="4651375"/>
            <a:ext cx="8807116" cy="16922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Restricted Inactive Clause Coverage (RICC)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For each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and each major clause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choose minor clauses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 !=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so that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does not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determine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  The values chosen for the minor clauses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must be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the same when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is true as when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is false, that is, it is required that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= true) = 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= false)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for all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nimBg="1" autoUpdateAnimBg="0"/>
      <p:bldP spid="224261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DAFF094-3E4F-4907-B0A1-AE828FE4F2B3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24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Infeasibility &amp; </a:t>
            </a:r>
            <a:r>
              <a:rPr lang="en-US" altLang="en-US" dirty="0" err="1"/>
              <a:t>Subsumption</a:t>
            </a:r>
            <a:r>
              <a:rPr lang="en-US" altLang="en-US" sz="2400" dirty="0"/>
              <a:t>  (8.1.4)</a:t>
            </a:r>
            <a:r>
              <a:rPr lang="en-US" altLang="en-US" dirty="0"/>
              <a:t> </a:t>
            </a:r>
            <a:endParaRPr lang="en-US" altLang="en-US" dirty="0" smtClean="0"/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Consider the predicate:</a:t>
            </a:r>
          </a:p>
          <a:p>
            <a:pPr algn="ctr">
              <a:buFontTx/>
              <a:buNone/>
            </a:pPr>
            <a:r>
              <a:rPr lang="en-US" altLang="en-US" i="1" dirty="0" smtClean="0">
                <a:solidFill>
                  <a:schemeClr val="tx2"/>
                </a:solidFill>
              </a:rPr>
              <a:t>(a &gt; b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i="1" dirty="0" smtClean="0">
                <a:solidFill>
                  <a:schemeClr val="tx2"/>
                </a:solidFill>
              </a:rPr>
              <a:t> b &gt; c)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i="1" dirty="0" smtClean="0">
                <a:solidFill>
                  <a:schemeClr val="tx2"/>
                </a:solidFill>
              </a:rPr>
              <a:t> c &gt; a</a:t>
            </a:r>
          </a:p>
          <a:p>
            <a:r>
              <a:rPr lang="en-US" altLang="en-US" i="1" dirty="0" smtClean="0">
                <a:solidFill>
                  <a:schemeClr val="tx2"/>
                </a:solidFill>
              </a:rPr>
              <a:t>(a &gt; b) = true, (b &gt; c) = true, (c &gt; a) = true</a:t>
            </a:r>
            <a:r>
              <a:rPr lang="en-US" altLang="en-US" dirty="0" smtClean="0"/>
              <a:t> is </a:t>
            </a:r>
            <a:r>
              <a:rPr lang="en-US" altLang="en-US" dirty="0" smtClean="0">
                <a:solidFill>
                  <a:schemeClr val="hlink"/>
                </a:solidFill>
              </a:rPr>
              <a:t>infeasible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As with graph-based criteria, infeasible test requirements have to be </a:t>
            </a:r>
            <a:r>
              <a:rPr lang="en-US" altLang="en-US" dirty="0" smtClean="0">
                <a:solidFill>
                  <a:schemeClr val="tx2"/>
                </a:solidFill>
              </a:rPr>
              <a:t>recognized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chemeClr val="tx2"/>
                </a:solidFill>
              </a:rPr>
              <a:t>ignored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Recognizing infeasible test requirements is hard, and in general, </a:t>
            </a:r>
            <a:r>
              <a:rPr lang="en-US" altLang="en-US" dirty="0" smtClean="0">
                <a:solidFill>
                  <a:schemeClr val="tx2"/>
                </a:solidFill>
              </a:rPr>
              <a:t>undecidable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Software testing is </a:t>
            </a:r>
            <a:r>
              <a:rPr lang="en-US" altLang="en-US" dirty="0" smtClean="0">
                <a:solidFill>
                  <a:schemeClr val="tx2"/>
                </a:solidFill>
              </a:rPr>
              <a:t>inexact</a:t>
            </a:r>
            <a:r>
              <a:rPr lang="en-US" altLang="en-US" dirty="0" smtClean="0"/>
              <a:t> – engineering, not science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AB4097C-89DF-40D5-A6F7-F40B2B7C0AEF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25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8917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96838"/>
            <a:ext cx="9143999" cy="817562"/>
          </a:xfrm>
        </p:spPr>
        <p:txBody>
          <a:bodyPr/>
          <a:lstStyle/>
          <a:p>
            <a:r>
              <a:rPr lang="en-US" altLang="en-US" dirty="0" smtClean="0"/>
              <a:t>Logic Criteria </a:t>
            </a:r>
            <a:r>
              <a:rPr lang="en-US" altLang="en-US" dirty="0" err="1" smtClean="0"/>
              <a:t>Subsumption</a:t>
            </a:r>
            <a:endParaRPr lang="en-US" altLang="en-US" dirty="0" smtClean="0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1350963" y="914400"/>
            <a:ext cx="6972300" cy="5454650"/>
            <a:chOff x="851" y="576"/>
            <a:chExt cx="4392" cy="3436"/>
          </a:xfrm>
        </p:grpSpPr>
        <p:sp>
          <p:nvSpPr>
            <p:cNvPr id="38919" name="Rectangle 4"/>
            <p:cNvSpPr>
              <a:spLocks noChangeArrowheads="1"/>
            </p:cNvSpPr>
            <p:nvPr/>
          </p:nvSpPr>
          <p:spPr bwMode="auto">
            <a:xfrm>
              <a:off x="3168" y="1610"/>
              <a:ext cx="25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grpSp>
          <p:nvGrpSpPr>
            <p:cNvPr id="38920" name="Group 10"/>
            <p:cNvGrpSpPr>
              <a:grpSpLocks/>
            </p:cNvGrpSpPr>
            <p:nvPr/>
          </p:nvGrpSpPr>
          <p:grpSpPr bwMode="auto">
            <a:xfrm>
              <a:off x="1982" y="3484"/>
              <a:ext cx="801" cy="526"/>
              <a:chOff x="2332" y="3448"/>
              <a:chExt cx="801" cy="526"/>
            </a:xfrm>
          </p:grpSpPr>
          <p:sp>
            <p:nvSpPr>
              <p:cNvPr id="38951" name="Text Box 11"/>
              <p:cNvSpPr txBox="1">
                <a:spLocks noChangeArrowheads="1"/>
              </p:cNvSpPr>
              <p:nvPr/>
            </p:nvSpPr>
            <p:spPr bwMode="auto">
              <a:xfrm>
                <a:off x="2332" y="3448"/>
                <a:ext cx="801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CC</a:t>
                </a:r>
              </a:p>
            </p:txBody>
          </p:sp>
          <p:sp>
            <p:nvSpPr>
              <p:cNvPr id="38952" name="Line 12"/>
              <p:cNvSpPr>
                <a:spLocks noChangeShapeType="1"/>
              </p:cNvSpPr>
              <p:nvPr/>
            </p:nvSpPr>
            <p:spPr bwMode="auto">
              <a:xfrm>
                <a:off x="2390" y="3771"/>
                <a:ext cx="6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8921" name="Group 13"/>
            <p:cNvGrpSpPr>
              <a:grpSpLocks/>
            </p:cNvGrpSpPr>
            <p:nvPr/>
          </p:nvGrpSpPr>
          <p:grpSpPr bwMode="auto">
            <a:xfrm>
              <a:off x="3292" y="3486"/>
              <a:ext cx="780" cy="526"/>
              <a:chOff x="2342" y="2730"/>
              <a:chExt cx="780" cy="526"/>
            </a:xfrm>
          </p:grpSpPr>
          <p:sp>
            <p:nvSpPr>
              <p:cNvPr id="38949" name="Text Box 14"/>
              <p:cNvSpPr txBox="1">
                <a:spLocks noChangeArrowheads="1"/>
              </p:cNvSpPr>
              <p:nvPr/>
            </p:nvSpPr>
            <p:spPr bwMode="auto">
              <a:xfrm>
                <a:off x="2342" y="2730"/>
                <a:ext cx="780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Predicate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PC</a:t>
                </a:r>
              </a:p>
            </p:txBody>
          </p:sp>
          <p:sp>
            <p:nvSpPr>
              <p:cNvPr id="38950" name="Line 15"/>
              <p:cNvSpPr>
                <a:spLocks noChangeShapeType="1"/>
              </p:cNvSpPr>
              <p:nvPr/>
            </p:nvSpPr>
            <p:spPr bwMode="auto">
              <a:xfrm>
                <a:off x="2399" y="3053"/>
                <a:ext cx="66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8922" name="Group 22"/>
            <p:cNvGrpSpPr>
              <a:grpSpLocks/>
            </p:cNvGrpSpPr>
            <p:nvPr/>
          </p:nvGrpSpPr>
          <p:grpSpPr bwMode="auto">
            <a:xfrm>
              <a:off x="2157" y="576"/>
              <a:ext cx="1434" cy="512"/>
              <a:chOff x="3049" y="576"/>
              <a:chExt cx="1283" cy="512"/>
            </a:xfrm>
          </p:grpSpPr>
          <p:sp>
            <p:nvSpPr>
              <p:cNvPr id="38947" name="Text Box 23"/>
              <p:cNvSpPr txBox="1">
                <a:spLocks noChangeArrowheads="1"/>
              </p:cNvSpPr>
              <p:nvPr/>
            </p:nvSpPr>
            <p:spPr bwMode="auto">
              <a:xfrm>
                <a:off x="3049" y="576"/>
                <a:ext cx="1283" cy="512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Combinatorial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COC</a:t>
                </a:r>
              </a:p>
            </p:txBody>
          </p:sp>
          <p:sp>
            <p:nvSpPr>
              <p:cNvPr id="38948" name="Line 24"/>
              <p:cNvSpPr>
                <a:spLocks noChangeShapeType="1"/>
              </p:cNvSpPr>
              <p:nvPr/>
            </p:nvSpPr>
            <p:spPr bwMode="auto">
              <a:xfrm>
                <a:off x="3225" y="899"/>
                <a:ext cx="9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38923" name="Line 37"/>
            <p:cNvSpPr>
              <a:spLocks noChangeShapeType="1"/>
            </p:cNvSpPr>
            <p:nvPr/>
          </p:nvSpPr>
          <p:spPr bwMode="auto">
            <a:xfrm flipH="1">
              <a:off x="3768" y="2591"/>
              <a:ext cx="626" cy="8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24" name="Line 38"/>
            <p:cNvSpPr>
              <a:spLocks noChangeShapeType="1"/>
            </p:cNvSpPr>
            <p:nvPr/>
          </p:nvSpPr>
          <p:spPr bwMode="auto">
            <a:xfrm>
              <a:off x="2019" y="3289"/>
              <a:ext cx="180" cy="1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25" name="Line 39"/>
            <p:cNvSpPr>
              <a:spLocks noChangeShapeType="1"/>
            </p:cNvSpPr>
            <p:nvPr/>
          </p:nvSpPr>
          <p:spPr bwMode="auto">
            <a:xfrm>
              <a:off x="2062" y="2531"/>
              <a:ext cx="1352" cy="9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26" name="Line 41"/>
            <p:cNvSpPr>
              <a:spLocks noChangeShapeType="1"/>
            </p:cNvSpPr>
            <p:nvPr/>
          </p:nvSpPr>
          <p:spPr bwMode="auto">
            <a:xfrm>
              <a:off x="3273" y="1103"/>
              <a:ext cx="131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27" name="Line 46"/>
            <p:cNvSpPr>
              <a:spLocks noChangeShapeType="1"/>
            </p:cNvSpPr>
            <p:nvPr/>
          </p:nvSpPr>
          <p:spPr bwMode="auto">
            <a:xfrm>
              <a:off x="3989" y="1813"/>
              <a:ext cx="183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grpSp>
          <p:nvGrpSpPr>
            <p:cNvPr id="38928" name="Group 19"/>
            <p:cNvGrpSpPr>
              <a:grpSpLocks/>
            </p:cNvGrpSpPr>
            <p:nvPr/>
          </p:nvGrpSpPr>
          <p:grpSpPr bwMode="auto">
            <a:xfrm>
              <a:off x="1397" y="1291"/>
              <a:ext cx="1265" cy="512"/>
              <a:chOff x="3115" y="1294"/>
              <a:chExt cx="1151" cy="512"/>
            </a:xfrm>
          </p:grpSpPr>
          <p:sp>
            <p:nvSpPr>
              <p:cNvPr id="38945" name="Text Box 20"/>
              <p:cNvSpPr txBox="1">
                <a:spLocks noChangeArrowheads="1"/>
              </p:cNvSpPr>
              <p:nvPr/>
            </p:nvSpPr>
            <p:spPr bwMode="auto">
              <a:xfrm>
                <a:off x="3115" y="1294"/>
                <a:ext cx="1151" cy="512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Restricted 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RACC</a:t>
                </a:r>
              </a:p>
            </p:txBody>
          </p:sp>
          <p:sp>
            <p:nvSpPr>
              <p:cNvPr id="38946" name="Line 21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8929" name="Group 47"/>
            <p:cNvGrpSpPr>
              <a:grpSpLocks/>
            </p:cNvGrpSpPr>
            <p:nvPr/>
          </p:nvGrpSpPr>
          <p:grpSpPr bwMode="auto">
            <a:xfrm>
              <a:off x="2987" y="1290"/>
              <a:ext cx="1407" cy="512"/>
              <a:chOff x="3153" y="1294"/>
              <a:chExt cx="1150" cy="512"/>
            </a:xfrm>
          </p:grpSpPr>
          <p:sp>
            <p:nvSpPr>
              <p:cNvPr id="38943" name="Text Box 48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150" cy="512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Restricted Inactive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RICC</a:t>
                </a:r>
              </a:p>
            </p:txBody>
          </p:sp>
          <p:sp>
            <p:nvSpPr>
              <p:cNvPr id="38944" name="Line 49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8930" name="Group 53"/>
            <p:cNvGrpSpPr>
              <a:grpSpLocks/>
            </p:cNvGrpSpPr>
            <p:nvPr/>
          </p:nvGrpSpPr>
          <p:grpSpPr bwMode="auto">
            <a:xfrm>
              <a:off x="851" y="2769"/>
              <a:ext cx="1308" cy="526"/>
              <a:chOff x="3153" y="1294"/>
              <a:chExt cx="1092" cy="526"/>
            </a:xfrm>
          </p:grpSpPr>
          <p:sp>
            <p:nvSpPr>
              <p:cNvPr id="38941" name="Text Box 54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092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General 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GACC</a:t>
                </a:r>
              </a:p>
            </p:txBody>
          </p:sp>
          <p:sp>
            <p:nvSpPr>
              <p:cNvPr id="38942" name="Line 55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8931" name="Group 50"/>
            <p:cNvGrpSpPr>
              <a:grpSpLocks/>
            </p:cNvGrpSpPr>
            <p:nvPr/>
          </p:nvGrpSpPr>
          <p:grpSpPr bwMode="auto">
            <a:xfrm>
              <a:off x="1009" y="2006"/>
              <a:ext cx="1379" cy="512"/>
              <a:chOff x="3094" y="1294"/>
              <a:chExt cx="1151" cy="512"/>
            </a:xfrm>
          </p:grpSpPr>
          <p:sp>
            <p:nvSpPr>
              <p:cNvPr id="38939" name="Text Box 51"/>
              <p:cNvSpPr txBox="1">
                <a:spLocks noChangeArrowheads="1"/>
              </p:cNvSpPr>
              <p:nvPr/>
            </p:nvSpPr>
            <p:spPr bwMode="auto">
              <a:xfrm>
                <a:off x="3094" y="1294"/>
                <a:ext cx="1151" cy="512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Correlated 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CACC</a:t>
                </a:r>
              </a:p>
            </p:txBody>
          </p:sp>
          <p:sp>
            <p:nvSpPr>
              <p:cNvPr id="38940" name="Line 52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8932" name="Group 56"/>
            <p:cNvGrpSpPr>
              <a:grpSpLocks/>
            </p:cNvGrpSpPr>
            <p:nvPr/>
          </p:nvGrpSpPr>
          <p:grpSpPr bwMode="auto">
            <a:xfrm>
              <a:off x="3935" y="2054"/>
              <a:ext cx="1308" cy="526"/>
              <a:chOff x="3153" y="1294"/>
              <a:chExt cx="1092" cy="526"/>
            </a:xfrm>
          </p:grpSpPr>
          <p:sp>
            <p:nvSpPr>
              <p:cNvPr id="38937" name="Text Box 57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092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General Inactive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GICC</a:t>
                </a:r>
              </a:p>
            </p:txBody>
          </p:sp>
          <p:sp>
            <p:nvSpPr>
              <p:cNvPr id="38938" name="Line 58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38933" name="Line 63"/>
            <p:cNvSpPr>
              <a:spLocks noChangeShapeType="1"/>
            </p:cNvSpPr>
            <p:nvPr/>
          </p:nvSpPr>
          <p:spPr bwMode="auto">
            <a:xfrm flipH="1">
              <a:off x="2313" y="1106"/>
              <a:ext cx="188" cy="1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34" name="Line 65"/>
            <p:cNvSpPr>
              <a:spLocks noChangeShapeType="1"/>
            </p:cNvSpPr>
            <p:nvPr/>
          </p:nvSpPr>
          <p:spPr bwMode="auto">
            <a:xfrm flipH="1">
              <a:off x="1811" y="1821"/>
              <a:ext cx="184" cy="1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35" name="Line 66"/>
            <p:cNvSpPr>
              <a:spLocks noChangeShapeType="1"/>
            </p:cNvSpPr>
            <p:nvPr/>
          </p:nvSpPr>
          <p:spPr bwMode="auto">
            <a:xfrm flipH="1">
              <a:off x="1518" y="2529"/>
              <a:ext cx="198" cy="2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36" name="Line 67"/>
            <p:cNvSpPr>
              <a:spLocks noChangeShapeType="1"/>
            </p:cNvSpPr>
            <p:nvPr/>
          </p:nvSpPr>
          <p:spPr bwMode="auto">
            <a:xfrm flipH="1">
              <a:off x="2565" y="2580"/>
              <a:ext cx="1499" cy="8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6AE7931-777E-43AE-908C-FC9872148F58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26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838"/>
            <a:ext cx="9144000" cy="915987"/>
          </a:xfrm>
        </p:spPr>
        <p:txBody>
          <a:bodyPr/>
          <a:lstStyle/>
          <a:p>
            <a:r>
              <a:rPr lang="en-US" altLang="en-US" sz="3200" dirty="0" smtClean="0"/>
              <a:t>Making Clauses Determine</a:t>
            </a:r>
            <a:r>
              <a:rPr lang="en-US" altLang="en-US" sz="2800" dirty="0" smtClean="0"/>
              <a:t> a </a:t>
            </a:r>
            <a:r>
              <a:rPr lang="en-US" altLang="en-US" sz="3200" dirty="0" smtClean="0"/>
              <a:t>Predicate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940669"/>
            <a:ext cx="8956675" cy="5602635"/>
          </a:xfrm>
        </p:spPr>
        <p:txBody>
          <a:bodyPr/>
          <a:lstStyle/>
          <a:p>
            <a:r>
              <a:rPr lang="en-US" altLang="en-US" dirty="0" smtClean="0"/>
              <a:t>Finding values for minor clauses </a:t>
            </a:r>
            <a:r>
              <a:rPr lang="en-US" altLang="en-US" sz="2800" i="1" dirty="0" err="1" smtClean="0">
                <a:solidFill>
                  <a:schemeClr val="tx2"/>
                </a:solidFill>
              </a:rPr>
              <a:t>c</a:t>
            </a:r>
            <a:r>
              <a:rPr lang="en-US" altLang="en-US" sz="2800" i="1" baseline="-25000" dirty="0" err="1" smtClean="0">
                <a:solidFill>
                  <a:schemeClr val="tx2"/>
                </a:solidFill>
              </a:rPr>
              <a:t>j</a:t>
            </a:r>
            <a:r>
              <a:rPr lang="en-US" altLang="en-US" dirty="0" smtClean="0"/>
              <a:t> is easy for simple predicates</a:t>
            </a:r>
          </a:p>
          <a:p>
            <a:r>
              <a:rPr lang="en-US" altLang="en-US" dirty="0" smtClean="0"/>
              <a:t>But how to find values for more complicated predicates ?</a:t>
            </a:r>
          </a:p>
          <a:p>
            <a:r>
              <a:rPr lang="en-US" altLang="en-US" dirty="0" smtClean="0"/>
              <a:t>Definitional approach:</a:t>
            </a:r>
          </a:p>
          <a:p>
            <a:pPr lvl="1"/>
            <a:r>
              <a:rPr lang="en-US" altLang="en-US" sz="2400" i="1" dirty="0" smtClean="0">
                <a:solidFill>
                  <a:schemeClr val="tx2"/>
                </a:solidFill>
              </a:rPr>
              <a:t>p</a:t>
            </a:r>
            <a:r>
              <a:rPr lang="en-US" altLang="en-US" sz="2800" i="1" baseline="-25000" dirty="0" smtClean="0">
                <a:solidFill>
                  <a:schemeClr val="tx2"/>
                </a:solidFill>
              </a:rPr>
              <a:t>c=true</a:t>
            </a:r>
            <a:r>
              <a:rPr lang="en-US" altLang="en-US" dirty="0" smtClean="0"/>
              <a:t> is predicate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with every occurrence of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 replaced by </a:t>
            </a:r>
            <a:r>
              <a:rPr lang="en-US" altLang="en-US" i="1" dirty="0" smtClean="0">
                <a:solidFill>
                  <a:schemeClr val="tx2"/>
                </a:solidFill>
              </a:rPr>
              <a:t>true</a:t>
            </a:r>
          </a:p>
          <a:p>
            <a:pPr lvl="1"/>
            <a:r>
              <a:rPr lang="en-US" altLang="en-US" sz="2400" i="1" dirty="0" smtClean="0">
                <a:solidFill>
                  <a:schemeClr val="tx2"/>
                </a:solidFill>
              </a:rPr>
              <a:t>p</a:t>
            </a:r>
            <a:r>
              <a:rPr lang="en-US" altLang="en-US" sz="2800" i="1" baseline="-25000" dirty="0" smtClean="0">
                <a:solidFill>
                  <a:schemeClr val="tx2"/>
                </a:solidFill>
              </a:rPr>
              <a:t>c=false</a:t>
            </a:r>
            <a:r>
              <a:rPr lang="en-US" altLang="en-US" dirty="0" smtClean="0"/>
              <a:t> is predicate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with every occurrence of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 replaced by </a:t>
            </a:r>
            <a:r>
              <a:rPr lang="en-US" altLang="en-US" i="1" dirty="0" smtClean="0">
                <a:solidFill>
                  <a:schemeClr val="tx2"/>
                </a:solidFill>
              </a:rPr>
              <a:t>false</a:t>
            </a:r>
          </a:p>
          <a:p>
            <a:r>
              <a:rPr lang="en-US" altLang="en-US" dirty="0" smtClean="0"/>
              <a:t>To find values for the minor clauses, connect </a:t>
            </a:r>
            <a:r>
              <a:rPr lang="en-US" altLang="en-US" sz="2800" i="1" dirty="0" smtClean="0">
                <a:solidFill>
                  <a:schemeClr val="tx2"/>
                </a:solidFill>
              </a:rPr>
              <a:t>p</a:t>
            </a:r>
            <a:r>
              <a:rPr lang="en-US" altLang="en-US" sz="3600" i="1" baseline="-25000" dirty="0" smtClean="0">
                <a:solidFill>
                  <a:schemeClr val="tx2"/>
                </a:solidFill>
              </a:rPr>
              <a:t>c=true</a:t>
            </a:r>
            <a:r>
              <a:rPr lang="en-US" altLang="en-US" dirty="0" smtClean="0"/>
              <a:t> and </a:t>
            </a:r>
            <a:r>
              <a:rPr lang="en-US" altLang="en-US" sz="2800" i="1" dirty="0" smtClean="0">
                <a:solidFill>
                  <a:schemeClr val="tx2"/>
                </a:solidFill>
              </a:rPr>
              <a:t>p</a:t>
            </a:r>
            <a:r>
              <a:rPr lang="en-US" altLang="en-US" sz="3600" i="1" baseline="-25000" dirty="0" smtClean="0">
                <a:solidFill>
                  <a:schemeClr val="tx2"/>
                </a:solidFill>
              </a:rPr>
              <a:t>c=false</a:t>
            </a:r>
            <a:r>
              <a:rPr lang="en-US" altLang="en-US" dirty="0" smtClean="0"/>
              <a:t> with exclusive </a:t>
            </a:r>
            <a:r>
              <a:rPr lang="en-US" altLang="en-US" i="1" dirty="0" smtClean="0"/>
              <a:t>OR</a:t>
            </a:r>
          </a:p>
          <a:p>
            <a:pPr algn="ctr">
              <a:buFontTx/>
              <a:buNone/>
            </a:pPr>
            <a:r>
              <a:rPr lang="en-US" altLang="en-US" sz="2800" i="1" dirty="0" smtClean="0">
                <a:solidFill>
                  <a:srgbClr val="33CC33"/>
                </a:solidFill>
              </a:rPr>
              <a:t>p</a:t>
            </a:r>
            <a:r>
              <a:rPr lang="en-US" altLang="en-US" sz="3600" i="1" baseline="-25000" dirty="0" smtClean="0">
                <a:solidFill>
                  <a:srgbClr val="33CC33"/>
                </a:solidFill>
              </a:rPr>
              <a:t>c</a:t>
            </a:r>
            <a:r>
              <a:rPr lang="en-US" altLang="en-US" sz="2800" i="1" dirty="0" smtClean="0">
                <a:solidFill>
                  <a:srgbClr val="33CC33"/>
                </a:solidFill>
              </a:rPr>
              <a:t>  =  p</a:t>
            </a:r>
            <a:r>
              <a:rPr lang="en-US" altLang="en-US" sz="3600" i="1" baseline="-25000" dirty="0" smtClean="0">
                <a:solidFill>
                  <a:srgbClr val="33CC33"/>
                </a:solidFill>
              </a:rPr>
              <a:t>c=true</a:t>
            </a:r>
            <a:r>
              <a:rPr lang="en-US" altLang="en-US" sz="2800" i="1" dirty="0" smtClean="0">
                <a:solidFill>
                  <a:srgbClr val="33CC33"/>
                </a:solidFill>
              </a:rPr>
              <a:t> </a:t>
            </a:r>
            <a:r>
              <a:rPr lang="en-US" altLang="en-US" sz="2800" dirty="0" smtClean="0">
                <a:solidFill>
                  <a:srgbClr val="33CC33"/>
                </a:solidFill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en-US" sz="2800" i="1" dirty="0" smtClean="0">
                <a:solidFill>
                  <a:srgbClr val="33CC33"/>
                </a:solidFill>
              </a:rPr>
              <a:t> p</a:t>
            </a:r>
            <a:r>
              <a:rPr lang="en-US" altLang="en-US" sz="3600" i="1" baseline="-25000" dirty="0" smtClean="0">
                <a:solidFill>
                  <a:srgbClr val="33CC33"/>
                </a:solidFill>
              </a:rPr>
              <a:t>c=false</a:t>
            </a:r>
          </a:p>
          <a:p>
            <a:r>
              <a:rPr lang="en-US" altLang="en-US" dirty="0" smtClean="0"/>
              <a:t>After solving, </a:t>
            </a:r>
            <a:r>
              <a:rPr lang="en-US" altLang="en-US" i="1" dirty="0" smtClean="0"/>
              <a:t> </a:t>
            </a:r>
            <a:r>
              <a:rPr lang="en-US" altLang="en-US" sz="2800" i="1" dirty="0" smtClean="0">
                <a:solidFill>
                  <a:schemeClr val="tx2"/>
                </a:solidFill>
              </a:rPr>
              <a:t>p</a:t>
            </a:r>
            <a:r>
              <a:rPr lang="en-US" altLang="en-US" sz="3600" i="1" baseline="-25000" dirty="0" smtClean="0">
                <a:solidFill>
                  <a:schemeClr val="tx2"/>
                </a:solidFill>
              </a:rPr>
              <a:t>c</a:t>
            </a:r>
            <a:r>
              <a:rPr lang="en-US" altLang="en-US" dirty="0" smtClean="0"/>
              <a:t> describes exactly the values needed for </a:t>
            </a:r>
            <a:r>
              <a:rPr lang="en-US" altLang="en-US" sz="2800" i="1" dirty="0" smtClean="0">
                <a:solidFill>
                  <a:schemeClr val="tx2"/>
                </a:solidFill>
              </a:rPr>
              <a:t>c</a:t>
            </a:r>
            <a:r>
              <a:rPr lang="en-US" altLang="en-US" dirty="0" smtClean="0"/>
              <a:t> to determine </a:t>
            </a:r>
            <a:r>
              <a:rPr lang="en-US" altLang="en-US" sz="2800" i="1" dirty="0" smtClean="0">
                <a:solidFill>
                  <a:schemeClr val="tx2"/>
                </a:solidFill>
              </a:rPr>
              <a:t>p</a:t>
            </a:r>
          </a:p>
          <a:p>
            <a:pPr lvl="1"/>
            <a:endParaRPr lang="en-U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025069" y="709837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Gill Sans MT" panose="020B0502020104020203" pitchFamily="34" charset="0"/>
              </a:rPr>
              <a:t>(8.1.5)</a:t>
            </a:r>
            <a:endParaRPr lang="en-US" sz="240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F8DDD66-CEAF-4B9B-BDCA-DA1FE29DFF6A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27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249238" y="1095375"/>
            <a:ext cx="4032250" cy="1815882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sz="2400" b="0" u="sng" dirty="0">
                <a:latin typeface="Gill Sans MT" panose="020B0502020104020203" pitchFamily="34" charset="0"/>
              </a:rPr>
              <a:t>p = a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b="0" u="sng" dirty="0">
                <a:latin typeface="Gill Sans MT" panose="020B0502020104020203" pitchFamily="34" charset="0"/>
              </a:rPr>
              <a:t> b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= 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a=true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b="0" dirty="0">
                <a:latin typeface="Gill Sans MT" panose="020B0502020104020203" pitchFamily="34" charset="0"/>
              </a:rPr>
              <a:t> 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(true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b)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XOR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(false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b)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true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XOR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b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4532313" y="1095375"/>
            <a:ext cx="4362450" cy="1838452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sz="2400" b="0" u="sng" dirty="0">
                <a:latin typeface="Gill Sans MT" panose="020B0502020104020203" pitchFamily="34" charset="0"/>
              </a:rPr>
              <a:t>p = a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b="0" u="sng" dirty="0">
                <a:latin typeface="Gill Sans MT" panose="020B0502020104020203" pitchFamily="34" charset="0"/>
              </a:rPr>
              <a:t> b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32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= 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a=true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b="0" dirty="0">
                <a:latin typeface="Gill Sans MT" panose="020B0502020104020203" pitchFamily="34" charset="0"/>
              </a:rPr>
              <a:t> 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(true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b)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(false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b)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b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b="0" dirty="0">
                <a:latin typeface="Gill Sans MT" panose="020B0502020104020203" pitchFamily="34" charset="0"/>
              </a:rPr>
              <a:t> 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false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b</a:t>
            </a:r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1503363" y="3163888"/>
            <a:ext cx="6135687" cy="2154436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sz="2400" b="0" u="sng" dirty="0">
                <a:latin typeface="Gill Sans MT" panose="020B0502020104020203" pitchFamily="34" charset="0"/>
              </a:rPr>
              <a:t>p = a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b="0" u="sng" dirty="0">
                <a:latin typeface="Gill Sans MT" panose="020B0502020104020203" pitchFamily="34" charset="0"/>
              </a:rPr>
              <a:t> (b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b="0" u="sng" dirty="0">
                <a:latin typeface="Gill Sans MT" panose="020B0502020104020203" pitchFamily="34" charset="0"/>
              </a:rPr>
              <a:t> c)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= 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a=true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b="0" dirty="0">
                <a:latin typeface="Gill Sans MT" panose="020B0502020104020203" pitchFamily="34" charset="0"/>
              </a:rPr>
              <a:t> 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(true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(b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c))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(false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(b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c))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true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(b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c)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¬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(b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c)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b="0" dirty="0">
                <a:latin typeface="Gill Sans MT" panose="020B0502020104020203" pitchFamily="34" charset="0"/>
              </a:rPr>
              <a:t> 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b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c</a:t>
            </a:r>
          </a:p>
        </p:txBody>
      </p: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249238" y="5522913"/>
            <a:ext cx="86455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“</a:t>
            </a:r>
            <a:r>
              <a:rPr lang="en-US" alt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NOT b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NOT c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” means either </a:t>
            </a:r>
            <a:r>
              <a:rPr lang="en-US" altLang="en-US" i="1" dirty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or </a:t>
            </a:r>
            <a:r>
              <a:rPr lang="en-US" altLang="en-US" i="1" dirty="0">
                <a:solidFill>
                  <a:schemeClr val="tx1"/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can be false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RACC requires the same choice for both values of </a:t>
            </a:r>
            <a:r>
              <a:rPr lang="en-US" altLang="en-US" i="1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,  CACC does not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build="p" animBg="1"/>
      <p:bldP spid="226311" grpId="0" build="p" animBg="1"/>
      <p:bldP spid="226312" grpId="0" build="p" animBg="1"/>
      <p:bldP spid="22631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Identity Rules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06308" y="1076241"/>
            <a:ext cx="73394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Exclusive-OR (</a:t>
            </a:r>
            <a:r>
              <a:rPr lang="en-US" sz="2800" b="0" i="1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xor</a:t>
            </a:r>
            <a:r>
              <a:rPr lang="en-US" sz="2800" b="0" i="1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 means both cannot be true</a:t>
            </a:r>
          </a:p>
          <a:p>
            <a:pPr algn="ctr"/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That is, A </a:t>
            </a:r>
            <a:r>
              <a:rPr lang="en-US" sz="2800" b="0" i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xor</a:t>
            </a:r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B means</a:t>
            </a:r>
          </a:p>
          <a:p>
            <a:pPr algn="ctr"/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“</a:t>
            </a:r>
            <a:r>
              <a:rPr lang="en-US" sz="2800" b="0" i="1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A or B is true, but not both</a:t>
            </a:r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”</a:t>
            </a:r>
            <a:endParaRPr lang="en-US" sz="2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286884" y="2870491"/>
            <a:ext cx="2016125" cy="86793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p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=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b</a:t>
            </a:r>
            <a:endParaRPr lang="en-US" altLang="en-US" sz="3200" b="0" baseline="-250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¬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821785" y="2870491"/>
            <a:ext cx="2016125" cy="86793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p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=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b</a:t>
            </a:r>
            <a:endParaRPr lang="en-US" altLang="en-US" sz="3200" b="0" baseline="-250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¬ 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b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658867" y="4884058"/>
            <a:ext cx="2667070" cy="86793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p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=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altLang="en-US" sz="2400" b="0" dirty="0" err="1" smtClean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xor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(A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and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b)</a:t>
            </a:r>
            <a:endParaRPr lang="en-US" altLang="en-US" sz="3200" b="0" baseline="-250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and !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844711" y="4884058"/>
            <a:ext cx="2672789" cy="86793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p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=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altLang="en-US" sz="2400" b="0" dirty="0" err="1" smtClean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xor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(A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or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b)</a:t>
            </a:r>
            <a:endParaRPr lang="en-US" altLang="en-US" sz="3200" b="0" baseline="-250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!A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and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b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35108" y="4070397"/>
            <a:ext cx="3689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with fewer symbols …</a:t>
            </a:r>
            <a:endParaRPr lang="en-US" sz="2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2706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4F44DE1-9623-41FA-8208-2054FF58261E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29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Repeated Variables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The definitions in this chapter yield the same tests no matter how the predicate is expressed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(a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dirty="0" smtClean="0"/>
              <a:t> b)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 </a:t>
            </a:r>
            <a:r>
              <a:rPr lang="en-US" altLang="en-US" dirty="0" smtClean="0"/>
              <a:t>(c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dirty="0" smtClean="0"/>
              <a:t> b) == (a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 smtClean="0"/>
              <a:t> c)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dirty="0" smtClean="0"/>
              <a:t> b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(a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 smtClean="0"/>
              <a:t> b)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 </a:t>
            </a:r>
            <a:r>
              <a:rPr lang="en-US" altLang="en-US" dirty="0" smtClean="0"/>
              <a:t>(b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 smtClean="0"/>
              <a:t> c)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 </a:t>
            </a:r>
            <a:r>
              <a:rPr lang="en-US" altLang="en-US" dirty="0" smtClean="0"/>
              <a:t>(a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 smtClean="0"/>
              <a:t> c)</a:t>
            </a:r>
          </a:p>
          <a:p>
            <a:pPr lvl="1"/>
            <a:r>
              <a:rPr lang="en-US" altLang="en-US" dirty="0" smtClean="0"/>
              <a:t>Only has 8 possible tests, not 64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Use the simplest form of the predicate, and ignore contradictory truth table assignments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Logic Criteria</a:t>
            </a:r>
            <a:r>
              <a:rPr lang="en-US" sz="2400" dirty="0" smtClean="0"/>
              <a:t>  (8.1)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Logic expressions show up in many situations</a:t>
            </a:r>
          </a:p>
          <a:p>
            <a:r>
              <a:rPr lang="en-US" altLang="en-US" dirty="0"/>
              <a:t>Covering logic expressions is required by the US Federal Aviation Administration for safety critical software</a:t>
            </a:r>
          </a:p>
          <a:p>
            <a:r>
              <a:rPr lang="en-US" altLang="en-US" dirty="0"/>
              <a:t>Logical expressions can come from many sources</a:t>
            </a:r>
          </a:p>
          <a:p>
            <a:pPr lvl="1"/>
            <a:r>
              <a:rPr lang="en-US" altLang="en-US" dirty="0"/>
              <a:t>Decisions in programs</a:t>
            </a:r>
          </a:p>
          <a:p>
            <a:pPr lvl="1"/>
            <a:r>
              <a:rPr lang="en-US" altLang="en-US" dirty="0"/>
              <a:t>FSMs and </a:t>
            </a:r>
            <a:r>
              <a:rPr lang="en-US" altLang="en-US" dirty="0" err="1"/>
              <a:t>statecharts</a:t>
            </a:r>
            <a:endParaRPr lang="en-US" altLang="en-US" dirty="0"/>
          </a:p>
          <a:p>
            <a:pPr lvl="1"/>
            <a:r>
              <a:rPr lang="en-US" altLang="en-US" dirty="0"/>
              <a:t>Requirements</a:t>
            </a:r>
          </a:p>
          <a:p>
            <a:r>
              <a:rPr lang="en-US" altLang="en-US" dirty="0"/>
              <a:t>Tests are intended to choose some subset of the total number of truth assignments to the </a:t>
            </a:r>
            <a:r>
              <a:rPr lang="en-US" altLang="en-US" dirty="0" smtClean="0"/>
              <a:t>expressions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619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214CFF6-7767-4ABE-97FA-1E94518D944B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30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More Subtle Example</a:t>
            </a:r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782053" y="1054100"/>
            <a:ext cx="7543800" cy="2154436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sz="2400" u="sng" dirty="0">
                <a:latin typeface="Gill Sans MT" panose="020B0502020104020203" pitchFamily="34" charset="0"/>
              </a:rPr>
              <a:t>p = ( a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latin typeface="Gill Sans MT" panose="020B0502020104020203" pitchFamily="34" charset="0"/>
              </a:rPr>
              <a:t> b )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u="sng" dirty="0">
                <a:latin typeface="Gill Sans MT" panose="020B0502020104020203" pitchFamily="34" charset="0"/>
              </a:rPr>
              <a:t> ( a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2400" u="sng" dirty="0">
                <a:latin typeface="Gill Sans MT" panose="020B0502020104020203" pitchFamily="34" charset="0"/>
              </a:rPr>
              <a:t> b)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= p</a:t>
            </a:r>
            <a:r>
              <a:rPr lang="en-US" altLang="en-US" sz="280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a=true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dirty="0">
                <a:latin typeface="Gill Sans MT" panose="020B0502020104020203" pitchFamily="34" charset="0"/>
              </a:rPr>
              <a:t> 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((true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b)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(true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b))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((false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b)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(false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b))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endParaRPr lang="en-US" alt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(b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b)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false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true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false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true</a:t>
            </a:r>
            <a:endParaRPr lang="en-US" alt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593725" y="5522913"/>
            <a:ext cx="79565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always determines the value of this predicate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never determines the value – </a:t>
            </a:r>
            <a:r>
              <a:rPr lang="en-US" alt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is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irrelevant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!</a:t>
            </a: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782053" y="3344863"/>
            <a:ext cx="7543800" cy="2154436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sz="2400" u="sng" dirty="0">
                <a:latin typeface="Gill Sans MT" panose="020B0502020104020203" pitchFamily="34" charset="0"/>
              </a:rPr>
              <a:t>p = ( a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latin typeface="Gill Sans MT" panose="020B0502020104020203" pitchFamily="34" charset="0"/>
              </a:rPr>
              <a:t> b )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u="sng" dirty="0">
                <a:latin typeface="Gill Sans MT" panose="020B0502020104020203" pitchFamily="34" charset="0"/>
              </a:rPr>
              <a:t> ( a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2400" u="sng" dirty="0">
                <a:latin typeface="Gill Sans MT" panose="020B0502020104020203" pitchFamily="34" charset="0"/>
              </a:rPr>
              <a:t> b)</a:t>
            </a:r>
          </a:p>
          <a:p>
            <a:pPr>
              <a:spcBef>
                <a:spcPct val="10000"/>
              </a:spcBef>
            </a:pPr>
            <a:r>
              <a:rPr lang="en-US" altLang="en-US" dirty="0" err="1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aseline="-25000" dirty="0" err="1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= </a:t>
            </a:r>
            <a:r>
              <a:rPr lang="en-US" altLang="en-US" dirty="0" err="1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aseline="-25000" dirty="0" err="1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sz="280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=true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dirty="0">
                <a:latin typeface="Gill Sans MT" panose="020B0502020104020203" pitchFamily="34" charset="0"/>
              </a:rPr>
              <a:t>  </a:t>
            </a:r>
            <a:r>
              <a:rPr lang="en-US" altLang="en-US" dirty="0" err="1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aseline="-25000" dirty="0" err="1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sz="280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=false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((a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true)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(a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true))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((a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false)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(a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false))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endParaRPr lang="en-US" alt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(a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false)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(false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a)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a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false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1" grpId="0" build="p" animBg="1"/>
      <p:bldP spid="249862" grpId="0" build="p"/>
      <p:bldP spid="249863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12"/>
          <p:cNvSpPr txBox="1">
            <a:spLocks noChangeArrowheads="1"/>
          </p:cNvSpPr>
          <p:nvPr/>
        </p:nvSpPr>
        <p:spPr bwMode="auto">
          <a:xfrm>
            <a:off x="2321633" y="1789615"/>
            <a:ext cx="4560386" cy="1016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 smtClean="0">
                <a:latin typeface="Gill Sans MT" panose="020B0502020104020203" pitchFamily="34" charset="0"/>
              </a:rPr>
              <a:t>b</a:t>
            </a:r>
            <a:r>
              <a:rPr lang="en-US" altLang="en-US" dirty="0" smtClean="0">
                <a:latin typeface="Gill Sans MT" panose="020B0502020104020203" pitchFamily="34" charset="0"/>
              </a:rPr>
              <a:t> &amp; </a:t>
            </a:r>
            <a:r>
              <a:rPr lang="en-US" altLang="en-US" i="1" dirty="0" smtClean="0">
                <a:latin typeface="Gill Sans MT" panose="020B0502020104020203" pitchFamily="34" charset="0"/>
              </a:rPr>
              <a:t>c</a:t>
            </a:r>
            <a:r>
              <a:rPr lang="en-US" altLang="en-US" dirty="0" smtClean="0">
                <a:latin typeface="Gill Sans MT" panose="020B0502020104020203" pitchFamily="34" charset="0"/>
              </a:rPr>
              <a:t> are the same, </a:t>
            </a:r>
            <a:r>
              <a:rPr lang="en-US" altLang="en-US" i="1" dirty="0" smtClean="0">
                <a:latin typeface="Gill Sans MT" panose="020B0502020104020203" pitchFamily="34" charset="0"/>
              </a:rPr>
              <a:t>a</a:t>
            </a:r>
            <a:r>
              <a:rPr lang="en-US" altLang="en-US" dirty="0" smtClean="0">
                <a:latin typeface="Gill Sans MT" panose="020B0502020104020203" pitchFamily="34" charset="0"/>
              </a:rPr>
              <a:t> differs, and </a:t>
            </a:r>
            <a:r>
              <a:rPr lang="en-US" altLang="en-US" i="1" dirty="0" smtClean="0">
                <a:latin typeface="Gill Sans MT" panose="020B0502020104020203" pitchFamily="34" charset="0"/>
              </a:rPr>
              <a:t>p</a:t>
            </a:r>
            <a:r>
              <a:rPr lang="en-US" altLang="en-US" dirty="0" smtClean="0">
                <a:latin typeface="Gill Sans MT" panose="020B0502020104020203" pitchFamily="34" charset="0"/>
              </a:rPr>
              <a:t> differs … thus TTT and FTT cause </a:t>
            </a:r>
            <a:r>
              <a:rPr lang="en-US" altLang="en-US" i="1" dirty="0" smtClean="0">
                <a:latin typeface="Gill Sans MT" panose="020B0502020104020203" pitchFamily="34" charset="0"/>
              </a:rPr>
              <a:t>a</a:t>
            </a:r>
            <a:r>
              <a:rPr lang="en-US" altLang="en-US" dirty="0" smtClean="0"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 smtClean="0">
                <a:latin typeface="Gill Sans MT" panose="020B0502020104020203" pitchFamily="34" charset="0"/>
              </a:rPr>
              <a:t>p</a:t>
            </a:r>
            <a:endParaRPr lang="en-US" altLang="en-US" i="1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7" name="Text Box 112"/>
          <p:cNvSpPr txBox="1">
            <a:spLocks noChangeArrowheads="1"/>
          </p:cNvSpPr>
          <p:nvPr/>
        </p:nvSpPr>
        <p:spPr bwMode="auto">
          <a:xfrm>
            <a:off x="2883107" y="1838663"/>
            <a:ext cx="4560386" cy="1016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smtClean="0">
                <a:latin typeface="Gill Sans MT" panose="020B0502020104020203" pitchFamily="34" charset="0"/>
              </a:rPr>
              <a:t>Again, </a:t>
            </a:r>
            <a:r>
              <a:rPr lang="en-US" altLang="en-US" i="1" dirty="0" smtClean="0">
                <a:latin typeface="Gill Sans MT" panose="020B0502020104020203" pitchFamily="34" charset="0"/>
              </a:rPr>
              <a:t>b</a:t>
            </a:r>
            <a:r>
              <a:rPr lang="en-US" altLang="en-US" dirty="0" smtClean="0">
                <a:latin typeface="Gill Sans MT" panose="020B0502020104020203" pitchFamily="34" charset="0"/>
              </a:rPr>
              <a:t> &amp; </a:t>
            </a:r>
            <a:r>
              <a:rPr lang="en-US" altLang="en-US" i="1" dirty="0" smtClean="0">
                <a:latin typeface="Gill Sans MT" panose="020B0502020104020203" pitchFamily="34" charset="0"/>
              </a:rPr>
              <a:t>c</a:t>
            </a:r>
            <a:r>
              <a:rPr lang="en-US" altLang="en-US" dirty="0" smtClean="0">
                <a:latin typeface="Gill Sans MT" panose="020B0502020104020203" pitchFamily="34" charset="0"/>
              </a:rPr>
              <a:t> are the same, so TTF and FTF cause </a:t>
            </a:r>
            <a:r>
              <a:rPr lang="en-US" altLang="en-US" i="1" dirty="0" smtClean="0">
                <a:latin typeface="Gill Sans MT" panose="020B0502020104020203" pitchFamily="34" charset="0"/>
              </a:rPr>
              <a:t>a</a:t>
            </a:r>
            <a:r>
              <a:rPr lang="en-US" altLang="en-US" dirty="0" smtClean="0"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 smtClean="0">
                <a:latin typeface="Gill Sans MT" panose="020B0502020104020203" pitchFamily="34" charset="0"/>
              </a:rPr>
              <a:t>p</a:t>
            </a:r>
            <a:endParaRPr lang="en-US" altLang="en-US" i="1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Tabular Method for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math sometimes gets complicated</a:t>
            </a:r>
          </a:p>
          <a:p>
            <a:r>
              <a:rPr lang="en-US" dirty="0" smtClean="0"/>
              <a:t>A truth table can sometimes be simpler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7" name="Group 1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982919"/>
              </p:ext>
            </p:extLst>
          </p:nvPr>
        </p:nvGraphicFramePr>
        <p:xfrm>
          <a:off x="376074" y="2939479"/>
          <a:ext cx="4100512" cy="3655251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(b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8" name="Group 1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56007"/>
              </p:ext>
            </p:extLst>
          </p:nvPr>
        </p:nvGraphicFramePr>
        <p:xfrm>
          <a:off x="4462801" y="2939479"/>
          <a:ext cx="2335046" cy="3655251"/>
        </p:xfrm>
        <a:graphic>
          <a:graphicData uri="http://schemas.openxmlformats.org/drawingml/2006/table">
            <a:tbl>
              <a:tblPr/>
              <a:tblGrid>
                <a:gridCol w="783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9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01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0" name="10-Point Star 9"/>
          <p:cNvSpPr/>
          <p:nvPr/>
        </p:nvSpPr>
        <p:spPr bwMode="auto">
          <a:xfrm>
            <a:off x="4523872" y="3477128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10-Point Star 10"/>
          <p:cNvSpPr/>
          <p:nvPr/>
        </p:nvSpPr>
        <p:spPr bwMode="auto">
          <a:xfrm>
            <a:off x="4523872" y="503722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10-Point Star 14"/>
          <p:cNvSpPr/>
          <p:nvPr/>
        </p:nvSpPr>
        <p:spPr bwMode="auto">
          <a:xfrm>
            <a:off x="4755918" y="384235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10-Point Star 15"/>
          <p:cNvSpPr/>
          <p:nvPr/>
        </p:nvSpPr>
        <p:spPr bwMode="auto">
          <a:xfrm>
            <a:off x="4755918" y="542361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10-Point Star 17"/>
          <p:cNvSpPr/>
          <p:nvPr/>
        </p:nvSpPr>
        <p:spPr bwMode="auto">
          <a:xfrm>
            <a:off x="4987964" y="4214282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10-Point Star 18"/>
          <p:cNvSpPr/>
          <p:nvPr/>
        </p:nvSpPr>
        <p:spPr bwMode="auto">
          <a:xfrm>
            <a:off x="4987964" y="5810004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10-Point Star 20"/>
          <p:cNvSpPr/>
          <p:nvPr/>
        </p:nvSpPr>
        <p:spPr bwMode="auto">
          <a:xfrm>
            <a:off x="5479129" y="384235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10-Point Star 21"/>
          <p:cNvSpPr/>
          <p:nvPr/>
        </p:nvSpPr>
        <p:spPr bwMode="auto">
          <a:xfrm>
            <a:off x="5479129" y="4620259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10-Point Star 23"/>
          <p:cNvSpPr/>
          <p:nvPr/>
        </p:nvSpPr>
        <p:spPr bwMode="auto">
          <a:xfrm>
            <a:off x="6281609" y="4214282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10-Point Star 24"/>
          <p:cNvSpPr/>
          <p:nvPr/>
        </p:nvSpPr>
        <p:spPr bwMode="auto">
          <a:xfrm>
            <a:off x="6281609" y="4620259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523872" y="3477128"/>
            <a:ext cx="1986337" cy="2573508"/>
            <a:chOff x="4523872" y="3477128"/>
            <a:chExt cx="1986337" cy="2573508"/>
          </a:xfrm>
        </p:grpSpPr>
        <p:sp>
          <p:nvSpPr>
            <p:cNvPr id="38" name="10-Point Star 37"/>
            <p:cNvSpPr/>
            <p:nvPr/>
          </p:nvSpPr>
          <p:spPr bwMode="auto">
            <a:xfrm>
              <a:off x="4523872" y="3477128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10-Point Star 38"/>
            <p:cNvSpPr/>
            <p:nvPr/>
          </p:nvSpPr>
          <p:spPr bwMode="auto">
            <a:xfrm>
              <a:off x="4523872" y="5037223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10-Point Star 39"/>
            <p:cNvSpPr/>
            <p:nvPr/>
          </p:nvSpPr>
          <p:spPr bwMode="auto">
            <a:xfrm>
              <a:off x="4755918" y="3842353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10-Point Star 40"/>
            <p:cNvSpPr/>
            <p:nvPr/>
          </p:nvSpPr>
          <p:spPr bwMode="auto">
            <a:xfrm>
              <a:off x="4755918" y="5423613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10-Point Star 41"/>
            <p:cNvSpPr/>
            <p:nvPr/>
          </p:nvSpPr>
          <p:spPr bwMode="auto">
            <a:xfrm>
              <a:off x="4987964" y="4214282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3" name="10-Point Star 42"/>
            <p:cNvSpPr/>
            <p:nvPr/>
          </p:nvSpPr>
          <p:spPr bwMode="auto">
            <a:xfrm>
              <a:off x="4987964" y="5810004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10-Point Star 43"/>
            <p:cNvSpPr/>
            <p:nvPr/>
          </p:nvSpPr>
          <p:spPr bwMode="auto">
            <a:xfrm>
              <a:off x="5479129" y="3842353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10-Point Star 44"/>
            <p:cNvSpPr/>
            <p:nvPr/>
          </p:nvSpPr>
          <p:spPr bwMode="auto">
            <a:xfrm>
              <a:off x="5479129" y="4620259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10-Point Star 45"/>
            <p:cNvSpPr/>
            <p:nvPr/>
          </p:nvSpPr>
          <p:spPr bwMode="auto">
            <a:xfrm>
              <a:off x="6281609" y="4214282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10-Point Star 46"/>
            <p:cNvSpPr/>
            <p:nvPr/>
          </p:nvSpPr>
          <p:spPr bwMode="auto">
            <a:xfrm>
              <a:off x="6281609" y="4620259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48" name="Text Box 112"/>
          <p:cNvSpPr txBox="1">
            <a:spLocks noChangeArrowheads="1"/>
          </p:cNvSpPr>
          <p:nvPr/>
        </p:nvSpPr>
        <p:spPr bwMode="auto">
          <a:xfrm>
            <a:off x="6863808" y="3331529"/>
            <a:ext cx="2195972" cy="2554545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smtClean="0">
                <a:latin typeface="Gill Sans MT" panose="020B0502020104020203" pitchFamily="34" charset="0"/>
              </a:rPr>
              <a:t>In sum, three separate pairs of rows can cause </a:t>
            </a:r>
            <a:r>
              <a:rPr lang="en-US" altLang="en-US" i="1" dirty="0" smtClean="0">
                <a:latin typeface="Gill Sans MT" panose="020B0502020104020203" pitchFamily="34" charset="0"/>
              </a:rPr>
              <a:t>a</a:t>
            </a:r>
            <a:r>
              <a:rPr lang="en-US" altLang="en-US" dirty="0" smtClean="0"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 smtClean="0">
                <a:latin typeface="Gill Sans MT" panose="020B0502020104020203" pitchFamily="34" charset="0"/>
              </a:rPr>
              <a:t>p</a:t>
            </a:r>
            <a:r>
              <a:rPr lang="en-US" altLang="en-US" dirty="0" smtClean="0">
                <a:latin typeface="Gill Sans MT" panose="020B0502020104020203" pitchFamily="34" charset="0"/>
              </a:rPr>
              <a:t>, and only one pair each for </a:t>
            </a:r>
            <a:r>
              <a:rPr lang="en-US" altLang="en-US" i="1" dirty="0" smtClean="0">
                <a:latin typeface="Gill Sans MT" panose="020B0502020104020203" pitchFamily="34" charset="0"/>
              </a:rPr>
              <a:t>b</a:t>
            </a:r>
            <a:r>
              <a:rPr lang="en-US" altLang="en-US" dirty="0" smtClean="0">
                <a:latin typeface="Gill Sans MT" panose="020B0502020104020203" pitchFamily="34" charset="0"/>
              </a:rPr>
              <a:t> and </a:t>
            </a:r>
            <a:r>
              <a:rPr lang="en-US" altLang="en-US" i="1" dirty="0" smtClean="0">
                <a:latin typeface="Gill Sans MT" panose="020B0502020104020203" pitchFamily="34" charset="0"/>
              </a:rPr>
              <a:t>c</a:t>
            </a:r>
            <a:endParaRPr lang="en-US" altLang="en-US" i="1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20" name="Text Box 112"/>
          <p:cNvSpPr txBox="1">
            <a:spLocks noChangeArrowheads="1"/>
          </p:cNvSpPr>
          <p:nvPr/>
        </p:nvSpPr>
        <p:spPr bwMode="auto">
          <a:xfrm>
            <a:off x="3179886" y="1876599"/>
            <a:ext cx="4560386" cy="1015663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smtClean="0">
                <a:latin typeface="Gill Sans MT" panose="020B0502020104020203" pitchFamily="34" charset="0"/>
              </a:rPr>
              <a:t>Finally, this third pair, TFT and FFT, also cause </a:t>
            </a:r>
            <a:r>
              <a:rPr lang="en-US" altLang="en-US" i="1" dirty="0" smtClean="0">
                <a:latin typeface="Gill Sans MT" panose="020B0502020104020203" pitchFamily="34" charset="0"/>
              </a:rPr>
              <a:t>a</a:t>
            </a:r>
            <a:r>
              <a:rPr lang="en-US" altLang="en-US" dirty="0" smtClean="0"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 smtClean="0">
                <a:latin typeface="Gill Sans MT" panose="020B0502020104020203" pitchFamily="34" charset="0"/>
              </a:rPr>
              <a:t>p</a:t>
            </a:r>
            <a:endParaRPr lang="en-US" altLang="en-US" i="1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23" name="Text Box 112"/>
          <p:cNvSpPr txBox="1">
            <a:spLocks noChangeArrowheads="1"/>
          </p:cNvSpPr>
          <p:nvPr/>
        </p:nvSpPr>
        <p:spPr bwMode="auto">
          <a:xfrm>
            <a:off x="3560886" y="1774504"/>
            <a:ext cx="4179386" cy="1015663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smtClean="0">
                <a:latin typeface="Gill Sans MT" panose="020B0502020104020203" pitchFamily="34" charset="0"/>
              </a:rPr>
              <a:t>For clause </a:t>
            </a:r>
            <a:r>
              <a:rPr lang="en-US" altLang="en-US" i="1" dirty="0" smtClean="0">
                <a:latin typeface="Gill Sans MT" panose="020B0502020104020203" pitchFamily="34" charset="0"/>
              </a:rPr>
              <a:t>b</a:t>
            </a:r>
            <a:r>
              <a:rPr lang="en-US" altLang="en-US" dirty="0" smtClean="0">
                <a:latin typeface="Gill Sans MT" panose="020B0502020104020203" pitchFamily="34" charset="0"/>
              </a:rPr>
              <a:t>, only one pair, TTF and TFF cause </a:t>
            </a:r>
            <a:r>
              <a:rPr lang="en-US" altLang="en-US" i="1" dirty="0" smtClean="0">
                <a:latin typeface="Gill Sans MT" panose="020B0502020104020203" pitchFamily="34" charset="0"/>
              </a:rPr>
              <a:t>b</a:t>
            </a:r>
            <a:r>
              <a:rPr lang="en-US" altLang="en-US" dirty="0" smtClean="0"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 smtClean="0">
                <a:latin typeface="Gill Sans MT" panose="020B0502020104020203" pitchFamily="34" charset="0"/>
              </a:rPr>
              <a:t>p</a:t>
            </a:r>
            <a:endParaRPr lang="en-US" altLang="en-US" i="1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26" name="Text Box 112"/>
          <p:cNvSpPr txBox="1">
            <a:spLocks noChangeArrowheads="1"/>
          </p:cNvSpPr>
          <p:nvPr/>
        </p:nvSpPr>
        <p:spPr bwMode="auto">
          <a:xfrm>
            <a:off x="4086265" y="1859398"/>
            <a:ext cx="4179386" cy="1015663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smtClean="0">
                <a:latin typeface="Gill Sans MT" panose="020B0502020104020203" pitchFamily="34" charset="0"/>
              </a:rPr>
              <a:t>Likewise, for clause </a:t>
            </a:r>
            <a:r>
              <a:rPr lang="en-US" altLang="en-US" i="1" dirty="0" smtClean="0">
                <a:latin typeface="Gill Sans MT" panose="020B0502020104020203" pitchFamily="34" charset="0"/>
              </a:rPr>
              <a:t>c</a:t>
            </a:r>
            <a:r>
              <a:rPr lang="en-US" altLang="en-US" dirty="0" smtClean="0">
                <a:latin typeface="Gill Sans MT" panose="020B0502020104020203" pitchFamily="34" charset="0"/>
              </a:rPr>
              <a:t>, only one pair, TFT and TFF, cause </a:t>
            </a:r>
            <a:r>
              <a:rPr lang="en-US" altLang="en-US" i="1" dirty="0" smtClean="0">
                <a:latin typeface="Gill Sans MT" panose="020B0502020104020203" pitchFamily="34" charset="0"/>
              </a:rPr>
              <a:t>c</a:t>
            </a:r>
            <a:r>
              <a:rPr lang="en-US" altLang="en-US" dirty="0" smtClean="0"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 smtClean="0">
                <a:latin typeface="Gill Sans MT" panose="020B0502020104020203" pitchFamily="34" charset="0"/>
              </a:rPr>
              <a:t>p</a:t>
            </a:r>
            <a:endParaRPr lang="en-US" altLang="en-US" i="1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23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 animBg="1"/>
      <p:bldP spid="17" grpId="1" animBg="1"/>
      <p:bldP spid="10" grpId="0" animBg="1"/>
      <p:bldP spid="10" grpId="1" animBg="1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48" grpId="0" animBg="1"/>
      <p:bldP spid="20" grpId="0" animBg="1"/>
      <p:bldP spid="20" grpId="1" animBg="1"/>
      <p:bldP spid="23" grpId="0" animBg="1"/>
      <p:bldP spid="23" grpId="1" animBg="1"/>
      <p:bldP spid="26" grpId="0" animBg="1"/>
      <p:bldP spid="2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A757F58-5CC9-4FA5-B3D2-35E5EC22D2D0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32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7"/>
            <a:ext cx="8951913" cy="940551"/>
          </a:xfrm>
        </p:spPr>
        <p:txBody>
          <a:bodyPr/>
          <a:lstStyle/>
          <a:p>
            <a:r>
              <a:rPr lang="en-US" altLang="en-US" dirty="0" smtClean="0"/>
              <a:t>Logic Coverage Summary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818147"/>
            <a:ext cx="8956675" cy="5635041"/>
          </a:xfrm>
        </p:spPr>
        <p:txBody>
          <a:bodyPr/>
          <a:lstStyle/>
          <a:p>
            <a:r>
              <a:rPr lang="en-US" altLang="en-US" dirty="0" smtClean="0"/>
              <a:t>Predicates are often </a:t>
            </a:r>
            <a:r>
              <a:rPr lang="en-US" altLang="en-US" dirty="0" smtClean="0">
                <a:solidFill>
                  <a:schemeClr val="tx2"/>
                </a:solidFill>
              </a:rPr>
              <a:t>very simple</a:t>
            </a:r>
            <a:r>
              <a:rPr lang="en-US" altLang="en-US" dirty="0" smtClean="0"/>
              <a:t>—in practice, most have less than 3 clauses</a:t>
            </a:r>
          </a:p>
          <a:p>
            <a:pPr lvl="1"/>
            <a:r>
              <a:rPr lang="en-US" altLang="en-US" dirty="0" smtClean="0"/>
              <a:t>In fact, most predicates only have one clause !</a:t>
            </a:r>
          </a:p>
          <a:p>
            <a:pPr lvl="1"/>
            <a:r>
              <a:rPr lang="en-US" altLang="en-US" dirty="0" smtClean="0"/>
              <a:t>With only clause, PC is enough</a:t>
            </a:r>
          </a:p>
          <a:p>
            <a:pPr lvl="1"/>
            <a:r>
              <a:rPr lang="en-US" altLang="en-US" dirty="0" smtClean="0"/>
              <a:t>With 2 or 3 clauses, </a:t>
            </a:r>
            <a:r>
              <a:rPr lang="en-US" altLang="en-US" dirty="0" err="1" smtClean="0"/>
              <a:t>CoC</a:t>
            </a:r>
            <a:r>
              <a:rPr lang="en-US" altLang="en-US" dirty="0" smtClean="0"/>
              <a:t> is practical</a:t>
            </a:r>
          </a:p>
          <a:p>
            <a:pPr lvl="1"/>
            <a:r>
              <a:rPr lang="en-US" altLang="en-US" dirty="0" smtClean="0"/>
              <a:t>Advantages of ACC and ICC criteria significant for large predicates</a:t>
            </a:r>
          </a:p>
          <a:p>
            <a:pPr lvl="2"/>
            <a:r>
              <a:rPr lang="en-US" altLang="en-US" dirty="0" err="1" smtClean="0"/>
              <a:t>CoC</a:t>
            </a:r>
            <a:r>
              <a:rPr lang="en-US" altLang="en-US" dirty="0" smtClean="0"/>
              <a:t> is impractical for predicates with many clauses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Control software</a:t>
            </a:r>
            <a:r>
              <a:rPr lang="en-US" altLang="en-US" dirty="0" smtClean="0"/>
              <a:t> often has many complicated predicates, with lots of clauses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74EB18D-ABCE-46B9-8FB9-4AE0056E993B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4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Logic Predicates and Clauses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806117"/>
            <a:ext cx="8956675" cy="57371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A </a:t>
            </a:r>
            <a:r>
              <a:rPr lang="en-US" altLang="en-US" i="1" dirty="0" smtClean="0">
                <a:solidFill>
                  <a:schemeClr val="tx2"/>
                </a:solidFill>
              </a:rPr>
              <a:t>predicate</a:t>
            </a:r>
            <a:r>
              <a:rPr lang="en-US" altLang="en-US" dirty="0" smtClean="0"/>
              <a:t> is an expression that evaluates to a </a:t>
            </a:r>
            <a:r>
              <a:rPr lang="en-US" altLang="en-US" dirty="0" err="1" smtClean="0">
                <a:solidFill>
                  <a:schemeClr val="tx2"/>
                </a:solidFill>
              </a:rPr>
              <a:t>boolean</a:t>
            </a:r>
            <a:r>
              <a:rPr lang="en-US" altLang="en-US" dirty="0" smtClean="0"/>
              <a:t> value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Predicates can contain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 smtClean="0">
                <a:solidFill>
                  <a:schemeClr val="tx2"/>
                </a:solidFill>
              </a:rPr>
              <a:t>boolean</a:t>
            </a:r>
            <a:r>
              <a:rPr lang="en-US" altLang="en-US" dirty="0" smtClean="0">
                <a:solidFill>
                  <a:schemeClr val="tx2"/>
                </a:solidFill>
              </a:rPr>
              <a:t> variables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non-</a:t>
            </a:r>
            <a:r>
              <a:rPr lang="en-US" altLang="en-US" dirty="0" err="1" smtClean="0"/>
              <a:t>boolean</a:t>
            </a:r>
            <a:r>
              <a:rPr lang="en-US" altLang="en-US" dirty="0" smtClean="0"/>
              <a:t> variables that contain </a:t>
            </a:r>
            <a:r>
              <a:rPr lang="en-US" altLang="en-US" dirty="0" smtClean="0">
                <a:solidFill>
                  <a:schemeClr val="tx2"/>
                </a:solidFill>
              </a:rPr>
              <a:t>&gt;, &lt;, ==, &gt;=, &lt;=, !=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 smtClean="0"/>
              <a:t>boolean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chemeClr val="tx2"/>
                </a:solidFill>
              </a:rPr>
              <a:t>function</a:t>
            </a:r>
            <a:r>
              <a:rPr lang="en-US" altLang="en-US" dirty="0" smtClean="0"/>
              <a:t> calls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Internal structure is created by logical operators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dirty="0" smtClean="0">
                <a:cs typeface="Times New Roman" pitchFamily="18" charset="0"/>
              </a:rPr>
              <a:t> – the </a:t>
            </a:r>
            <a:r>
              <a:rPr lang="en-US" altLang="en-US" i="1" dirty="0" smtClean="0">
                <a:cs typeface="Times New Roman" pitchFamily="18" charset="0"/>
              </a:rPr>
              <a:t>negation</a:t>
            </a:r>
            <a:r>
              <a:rPr lang="en-US" altLang="en-US" dirty="0" smtClean="0">
                <a:cs typeface="Times New Roman" pitchFamily="18" charset="0"/>
              </a:rPr>
              <a:t> operator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4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dirty="0" smtClean="0">
                <a:cs typeface="Times New Roman" pitchFamily="18" charset="0"/>
              </a:rPr>
              <a:t>– the </a:t>
            </a:r>
            <a:r>
              <a:rPr lang="en-US" altLang="en-US" i="1" dirty="0" smtClean="0">
                <a:cs typeface="Times New Roman" pitchFamily="18" charset="0"/>
              </a:rPr>
              <a:t>and</a:t>
            </a:r>
            <a:r>
              <a:rPr lang="en-US" altLang="en-US" dirty="0" smtClean="0">
                <a:cs typeface="Times New Roman" pitchFamily="18" charset="0"/>
              </a:rPr>
              <a:t> operator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sz="24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dirty="0" smtClean="0">
                <a:cs typeface="Times New Roman" pitchFamily="18" charset="0"/>
              </a:rPr>
              <a:t>– the </a:t>
            </a:r>
            <a:r>
              <a:rPr lang="en-US" altLang="en-US" i="1" dirty="0" smtClean="0">
                <a:cs typeface="Times New Roman" pitchFamily="18" charset="0"/>
              </a:rPr>
              <a:t>or</a:t>
            </a:r>
            <a:r>
              <a:rPr lang="en-US" altLang="en-US" dirty="0" smtClean="0">
                <a:cs typeface="Times New Roman" pitchFamily="18" charset="0"/>
              </a:rPr>
              <a:t> operator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solidFill>
                  <a:schemeClr val="tx2"/>
                </a:solidFill>
                <a:latin typeface="Sylfae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en-US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dirty="0" smtClean="0">
                <a:cs typeface="Times New Roman" pitchFamily="18" charset="0"/>
              </a:rPr>
              <a:t>– </a:t>
            </a:r>
            <a:r>
              <a:rPr lang="en-US" altLang="en-US" dirty="0" smtClean="0">
                <a:cs typeface="Times New Roman" pitchFamily="18" charset="0"/>
                <a:sym typeface="Wingdings" pitchFamily="2" charset="2"/>
              </a:rPr>
              <a:t>the </a:t>
            </a:r>
            <a:r>
              <a:rPr lang="en-US" altLang="en-US" i="1" dirty="0" smtClean="0">
                <a:cs typeface="Times New Roman" pitchFamily="18" charset="0"/>
                <a:sym typeface="Wingdings" pitchFamily="2" charset="2"/>
              </a:rPr>
              <a:t>implication</a:t>
            </a:r>
            <a:r>
              <a:rPr lang="en-US" altLang="en-US" dirty="0" smtClean="0">
                <a:cs typeface="Times New Roman" pitchFamily="18" charset="0"/>
                <a:sym typeface="Wingdings" pitchFamily="2" charset="2"/>
              </a:rPr>
              <a:t> operator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en-US" dirty="0" smtClean="0">
                <a:cs typeface="Times New Roman" pitchFamily="18" charset="0"/>
                <a:sym typeface="Wingdings" pitchFamily="2" charset="2"/>
              </a:rPr>
              <a:t> – the </a:t>
            </a:r>
            <a:r>
              <a:rPr lang="en-US" altLang="en-US" i="1" dirty="0" smtClean="0">
                <a:cs typeface="Times New Roman" pitchFamily="18" charset="0"/>
                <a:sym typeface="Wingdings" pitchFamily="2" charset="2"/>
              </a:rPr>
              <a:t>exclusive or</a:t>
            </a:r>
            <a:r>
              <a:rPr lang="en-US" altLang="en-US" dirty="0" smtClean="0">
                <a:cs typeface="Times New Roman" pitchFamily="18" charset="0"/>
                <a:sym typeface="Wingdings" pitchFamily="2" charset="2"/>
              </a:rPr>
              <a:t> operator</a:t>
            </a:r>
            <a:endParaRPr lang="en-US" altLang="en-US" sz="2400" dirty="0" smtClean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solidFill>
                  <a:schemeClr val="tx2"/>
                </a:solidFill>
                <a:latin typeface="Sylfae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latin typeface="Sylfaen" pitchFamily="18" charset="0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en-US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dirty="0" smtClean="0">
                <a:cs typeface="Times New Roman" pitchFamily="18" charset="0"/>
              </a:rPr>
              <a:t>– </a:t>
            </a:r>
            <a:r>
              <a:rPr lang="en-US" altLang="en-US" dirty="0" smtClean="0">
                <a:cs typeface="Times New Roman" pitchFamily="18" charset="0"/>
                <a:sym typeface="Wingdings" pitchFamily="2" charset="2"/>
              </a:rPr>
              <a:t>the </a:t>
            </a:r>
            <a:r>
              <a:rPr lang="en-US" altLang="en-US" i="1" dirty="0" smtClean="0">
                <a:cs typeface="Times New Roman" pitchFamily="18" charset="0"/>
                <a:sym typeface="Wingdings" pitchFamily="2" charset="2"/>
              </a:rPr>
              <a:t>equivalence</a:t>
            </a:r>
            <a:r>
              <a:rPr lang="en-US" altLang="en-US" dirty="0" smtClean="0">
                <a:cs typeface="Times New Roman" pitchFamily="18" charset="0"/>
                <a:sym typeface="Wingdings" pitchFamily="2" charset="2"/>
              </a:rPr>
              <a:t> operator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cs typeface="Times New Roman" pitchFamily="18" charset="0"/>
              </a:rPr>
              <a:t>A </a:t>
            </a:r>
            <a:r>
              <a:rPr lang="en-US" altLang="en-US" i="1" dirty="0" smtClean="0">
                <a:solidFill>
                  <a:schemeClr val="tx2"/>
                </a:solidFill>
                <a:cs typeface="Times New Roman" pitchFamily="18" charset="0"/>
              </a:rPr>
              <a:t>clause</a:t>
            </a:r>
            <a:r>
              <a:rPr lang="en-US" altLang="en-US" dirty="0" smtClean="0">
                <a:cs typeface="Times New Roman" pitchFamily="18" charset="0"/>
              </a:rPr>
              <a:t> is a predicate with no logical operators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EDD6F9F-0630-469A-8657-CDC174F97EE2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5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and Facts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18148"/>
            <a:ext cx="8867775" cy="545247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(a </a:t>
            </a:r>
            <a:r>
              <a:rPr lang="en-US" altLang="en-US" sz="2400" dirty="0" smtClean="0">
                <a:solidFill>
                  <a:schemeClr val="tx2"/>
                </a:solidFill>
              </a:rPr>
              <a:t>&lt;</a:t>
            </a:r>
            <a:r>
              <a:rPr lang="en-US" altLang="en-US" sz="2400" dirty="0" smtClean="0"/>
              <a:t> b) </a:t>
            </a:r>
            <a:r>
              <a:rPr lang="en-US" altLang="en-US" b="1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sz="2400" dirty="0" smtClean="0"/>
              <a:t> f (z) </a:t>
            </a:r>
            <a:r>
              <a:rPr lang="en-US" altLang="en-US" b="1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400" dirty="0" smtClean="0"/>
              <a:t> D </a:t>
            </a:r>
            <a:r>
              <a:rPr lang="en-US" altLang="en-US" b="1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4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 smtClean="0"/>
              <a:t>(m </a:t>
            </a:r>
            <a:r>
              <a:rPr lang="en-US" altLang="en-US" sz="2400" dirty="0" smtClean="0">
                <a:solidFill>
                  <a:schemeClr val="tx2"/>
                </a:solidFill>
              </a:rPr>
              <a:t>&gt;=</a:t>
            </a:r>
            <a:r>
              <a:rPr lang="en-US" altLang="en-US" sz="2400" dirty="0" smtClean="0"/>
              <a:t> n*o) has four clauses: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(a </a:t>
            </a:r>
            <a:r>
              <a:rPr lang="en-US" altLang="en-US" sz="2000" dirty="0" smtClean="0">
                <a:solidFill>
                  <a:schemeClr val="tx2"/>
                </a:solidFill>
              </a:rPr>
              <a:t>&lt;</a:t>
            </a:r>
            <a:r>
              <a:rPr lang="en-US" altLang="en-US" sz="2000" dirty="0" smtClean="0"/>
              <a:t> b) – relational expression</a:t>
            </a:r>
            <a:endParaRPr lang="en-US" altLang="en-US" sz="2000" dirty="0" smtClean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 f (z) – </a:t>
            </a:r>
            <a:r>
              <a:rPr lang="en-US" altLang="en-US" sz="2000" dirty="0" err="1" smtClean="0"/>
              <a:t>boolean</a:t>
            </a:r>
            <a:r>
              <a:rPr lang="en-US" altLang="en-US" sz="2000" dirty="0" smtClean="0"/>
              <a:t>-valued function</a:t>
            </a:r>
            <a:endParaRPr lang="en-US" altLang="en-US" sz="2000" dirty="0" smtClean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 D – </a:t>
            </a:r>
            <a:r>
              <a:rPr lang="en-US" altLang="en-US" sz="2000" dirty="0" err="1" smtClean="0"/>
              <a:t>boolean</a:t>
            </a:r>
            <a:r>
              <a:rPr lang="en-US" altLang="en-US" sz="2000" dirty="0" smtClean="0"/>
              <a:t> variable</a:t>
            </a:r>
            <a:endParaRPr lang="en-US" altLang="en-US" sz="2000" dirty="0" smtClean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 (m </a:t>
            </a:r>
            <a:r>
              <a:rPr lang="en-US" altLang="en-US" sz="2000" dirty="0" smtClean="0">
                <a:solidFill>
                  <a:schemeClr val="tx2"/>
                </a:solidFill>
              </a:rPr>
              <a:t>&gt;=</a:t>
            </a:r>
            <a:r>
              <a:rPr lang="en-US" altLang="en-US" sz="2000" dirty="0" smtClean="0"/>
              <a:t> n*o) – relational expression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Most predicates have </a:t>
            </a:r>
            <a:r>
              <a:rPr lang="en-US" altLang="en-US" sz="2400" dirty="0" smtClean="0">
                <a:solidFill>
                  <a:schemeClr val="tx2"/>
                </a:solidFill>
              </a:rPr>
              <a:t>few clauses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88.5% have 1 </a:t>
            </a:r>
            <a:r>
              <a:rPr lang="en-US" sz="2000" dirty="0" smtClean="0"/>
              <a:t>clause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9.5% have 2 clauses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1.35% have 3 clauses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Only </a:t>
            </a:r>
            <a:r>
              <a:rPr lang="en-US" sz="2000" dirty="0" smtClean="0"/>
              <a:t>0.65</a:t>
            </a:r>
            <a:r>
              <a:rPr lang="en-US" sz="2000" dirty="0"/>
              <a:t>% have 4 or more </a:t>
            </a:r>
            <a:r>
              <a:rPr lang="en-US" sz="2000" dirty="0" smtClean="0"/>
              <a:t>!</a:t>
            </a:r>
            <a:endParaRPr lang="en-US" altLang="en-US" sz="20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tx2"/>
                </a:solidFill>
              </a:rPr>
              <a:t>Sources</a:t>
            </a:r>
            <a:r>
              <a:rPr lang="en-US" altLang="en-US" sz="2400" dirty="0" smtClean="0"/>
              <a:t> of predicates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Decisions in </a:t>
            </a:r>
            <a:r>
              <a:rPr lang="en-US" altLang="en-US" sz="2000" dirty="0" smtClean="0">
                <a:solidFill>
                  <a:schemeClr val="tx2"/>
                </a:solidFill>
              </a:rPr>
              <a:t>programs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Guards in </a:t>
            </a:r>
            <a:r>
              <a:rPr lang="en-US" altLang="en-US" sz="2000" dirty="0" smtClean="0">
                <a:solidFill>
                  <a:schemeClr val="tx2"/>
                </a:solidFill>
              </a:rPr>
              <a:t>finite state machines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Decisions in </a:t>
            </a:r>
            <a:r>
              <a:rPr lang="en-US" altLang="en-US" sz="2000" dirty="0" smtClean="0">
                <a:solidFill>
                  <a:schemeClr val="tx2"/>
                </a:solidFill>
              </a:rPr>
              <a:t>UML</a:t>
            </a:r>
            <a:r>
              <a:rPr lang="en-US" altLang="en-US" sz="2000" dirty="0" smtClean="0"/>
              <a:t> activity graphs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2"/>
                </a:solidFill>
              </a:rPr>
              <a:t>Requirements</a:t>
            </a:r>
            <a:r>
              <a:rPr lang="en-US" altLang="en-US" sz="2000" dirty="0" smtClean="0"/>
              <a:t>, both formal and informal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2"/>
                </a:solidFill>
              </a:rPr>
              <a:t>SQL</a:t>
            </a:r>
            <a:r>
              <a:rPr lang="en-US" altLang="en-US" sz="2000" dirty="0" smtClean="0"/>
              <a:t> queries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499812" y="3062038"/>
            <a:ext cx="2839452" cy="1118936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from a study of 63 open source programs, &gt;400,000 predicates</a:t>
            </a:r>
            <a:endParaRPr kumimoji="0" 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0903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406753E-C91E-4F77-B35B-5C18AB8E5D4A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6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97646" name="Oval 14"/>
          <p:cNvSpPr>
            <a:spLocks noChangeArrowheads="1"/>
          </p:cNvSpPr>
          <p:nvPr/>
        </p:nvSpPr>
        <p:spPr bwMode="auto">
          <a:xfrm>
            <a:off x="4622376" y="4845640"/>
            <a:ext cx="952500" cy="466725"/>
          </a:xfrm>
          <a:prstGeom prst="ellipse">
            <a:avLst/>
          </a:prstGeom>
          <a:solidFill>
            <a:srgbClr val="0066FF"/>
          </a:solidFill>
          <a:ln w="28575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684463" y="1195388"/>
            <a:ext cx="6156325" cy="1617662"/>
            <a:chOff x="1691" y="753"/>
            <a:chExt cx="3878" cy="1019"/>
          </a:xfrm>
        </p:grpSpPr>
        <p:sp>
          <p:nvSpPr>
            <p:cNvPr id="20490" name="Oval 9"/>
            <p:cNvSpPr>
              <a:spLocks noChangeArrowheads="1"/>
            </p:cNvSpPr>
            <p:nvPr/>
          </p:nvSpPr>
          <p:spPr bwMode="auto">
            <a:xfrm rot="4710281">
              <a:off x="2239" y="205"/>
              <a:ext cx="409" cy="1505"/>
            </a:xfrm>
            <a:prstGeom prst="ellipse">
              <a:avLst/>
            </a:prstGeom>
            <a:solidFill>
              <a:srgbClr val="0066FF"/>
            </a:solidFill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 b="0"/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>
              <a:off x="2827" y="1022"/>
              <a:ext cx="12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 b="0"/>
            </a:p>
          </p:txBody>
        </p:sp>
        <p:sp>
          <p:nvSpPr>
            <p:cNvPr id="20492" name="Text Box 11"/>
            <p:cNvSpPr txBox="1">
              <a:spLocks noChangeArrowheads="1"/>
            </p:cNvSpPr>
            <p:nvPr/>
          </p:nvSpPr>
          <p:spPr bwMode="auto">
            <a:xfrm>
              <a:off x="3820" y="1016"/>
              <a:ext cx="1749" cy="75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="0" dirty="0">
                  <a:latin typeface="Gill Sans MT" panose="020B0502020104020203" pitchFamily="34" charset="0"/>
                </a:rPr>
                <a:t>Humans have trouble translating from English to </a:t>
              </a:r>
              <a:r>
                <a:rPr lang="en-US" altLang="en-US" sz="2400" b="0" dirty="0" smtClean="0">
                  <a:latin typeface="Gill Sans MT" panose="020B0502020104020203" pitchFamily="34" charset="0"/>
                </a:rPr>
                <a:t>logic</a:t>
              </a:r>
              <a:endParaRPr lang="en-US" altLang="en-US" sz="2400" b="0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04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Translating from English</a:t>
            </a:r>
          </a:p>
        </p:txBody>
      </p:sp>
      <p:sp>
        <p:nvSpPr>
          <p:cNvPr id="204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860425"/>
            <a:ext cx="8956675" cy="1192213"/>
          </a:xfrm>
        </p:spPr>
        <p:txBody>
          <a:bodyPr/>
          <a:lstStyle/>
          <a:p>
            <a:r>
              <a:rPr lang="en-US" altLang="en-US" dirty="0" smtClean="0"/>
              <a:t>“I am interested in SWE 637 and CS 652”</a:t>
            </a:r>
          </a:p>
          <a:p>
            <a:r>
              <a:rPr lang="en-US" altLang="en-US" i="1" dirty="0" smtClean="0"/>
              <a:t>course = swe637 </a:t>
            </a:r>
            <a:r>
              <a:rPr lang="en-US" altLang="en-US" i="1" dirty="0" smtClean="0">
                <a:solidFill>
                  <a:schemeClr val="tx2"/>
                </a:solidFill>
              </a:rPr>
              <a:t>OR</a:t>
            </a:r>
            <a:r>
              <a:rPr lang="en-US" altLang="en-US" i="1" dirty="0" smtClean="0"/>
              <a:t> course = cs652</a:t>
            </a:r>
            <a:endParaRPr lang="en-US" altLang="en-US" dirty="0" smtClean="0"/>
          </a:p>
        </p:txBody>
      </p:sp>
      <p:sp>
        <p:nvSpPr>
          <p:cNvPr id="197645" name="Rectangle 13"/>
          <p:cNvSpPr>
            <a:spLocks noChangeArrowheads="1"/>
          </p:cNvSpPr>
          <p:nvPr/>
        </p:nvSpPr>
        <p:spPr bwMode="auto">
          <a:xfrm>
            <a:off x="138113" y="3219450"/>
            <a:ext cx="8867775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>
                <a:latin typeface="Gill Sans MT" panose="020B0502020104020203" pitchFamily="34" charset="0"/>
              </a:rPr>
              <a:t>“If you leave before 6:30 AM, take Braddock to 495, if you leave after 7:00 AM, take Prosperity to 50, then 50 to 495”</a:t>
            </a:r>
          </a:p>
          <a:p>
            <a:r>
              <a:rPr lang="en-US" altLang="en-US" sz="2000" b="0" i="1" dirty="0">
                <a:latin typeface="Gill Sans MT" panose="020B0502020104020203" pitchFamily="34" charset="0"/>
              </a:rPr>
              <a:t>(time </a:t>
            </a:r>
            <a:r>
              <a:rPr lang="en-US" altLang="en-US" sz="20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sz="2000" b="0" i="1" dirty="0">
                <a:latin typeface="Gill Sans MT" panose="020B0502020104020203" pitchFamily="34" charset="0"/>
              </a:rPr>
              <a:t> 6:30 </a:t>
            </a:r>
            <a:r>
              <a:rPr lang="en-US" altLang="en-US" sz="20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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path = Braddock)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000" b="0" dirty="0">
                <a:solidFill>
                  <a:srgbClr val="FAFD00"/>
                </a:solidFill>
                <a:latin typeface="Gill Sans MT" panose="020B0502020104020203" pitchFamily="34" charset="0"/>
                <a:sym typeface="Wingdings" pitchFamily="2" charset="2"/>
              </a:rPr>
              <a:t> (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time </a:t>
            </a:r>
            <a:r>
              <a:rPr lang="en-US" altLang="en-US" sz="2000" b="0" i="1" dirty="0">
                <a:solidFill>
                  <a:schemeClr val="tx2"/>
                </a:solidFill>
                <a:latin typeface="Gill Sans MT" panose="020B0502020104020203" pitchFamily="34" charset="0"/>
                <a:sym typeface="Wingdings" pitchFamily="2" charset="2"/>
              </a:rPr>
              <a:t>&gt;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7:00 </a:t>
            </a:r>
            <a:r>
              <a:rPr lang="en-US" altLang="en-US" sz="20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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path </a:t>
            </a:r>
            <a:r>
              <a:rPr lang="en-US" altLang="en-US" sz="2000" b="0" i="1" dirty="0">
                <a:solidFill>
                  <a:schemeClr val="tx2"/>
                </a:solidFill>
                <a:latin typeface="Gill Sans MT" panose="020B0502020104020203" pitchFamily="34" charset="0"/>
                <a:sym typeface="Wingdings" pitchFamily="2" charset="2"/>
              </a:rPr>
              <a:t>=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Prosperity)</a:t>
            </a:r>
          </a:p>
          <a:p>
            <a:r>
              <a:rPr lang="en-US" altLang="en-US" b="0" dirty="0">
                <a:latin typeface="Gill Sans MT" panose="020B0502020104020203" pitchFamily="34" charset="0"/>
              </a:rPr>
              <a:t>Hmm … this is incomplete !</a:t>
            </a:r>
          </a:p>
          <a:p>
            <a:r>
              <a:rPr lang="en-US" altLang="en-US" sz="2000" b="0" i="1" dirty="0">
                <a:latin typeface="Gill Sans MT" panose="020B0502020104020203" pitchFamily="34" charset="0"/>
              </a:rPr>
              <a:t>(time </a:t>
            </a:r>
            <a:r>
              <a:rPr lang="en-US" altLang="en-US" sz="20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sz="2000" b="0" i="1" dirty="0">
                <a:latin typeface="Gill Sans MT" panose="020B0502020104020203" pitchFamily="34" charset="0"/>
              </a:rPr>
              <a:t> 6:30 </a:t>
            </a:r>
            <a:r>
              <a:rPr lang="en-US" altLang="en-US" sz="20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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path = Braddock)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000" b="0" dirty="0">
                <a:solidFill>
                  <a:srgbClr val="FAFD00"/>
                </a:solidFill>
                <a:latin typeface="Gill Sans MT" panose="020B0502020104020203" pitchFamily="34" charset="0"/>
                <a:sym typeface="Wingdings" pitchFamily="2" charset="2"/>
              </a:rPr>
              <a:t> (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time </a:t>
            </a:r>
            <a:r>
              <a:rPr lang="en-US" altLang="en-US" sz="2000" b="0" i="1" dirty="0">
                <a:solidFill>
                  <a:schemeClr val="tx2"/>
                </a:solidFill>
                <a:latin typeface="Gill Sans MT" panose="020B0502020104020203" pitchFamily="34" charset="0"/>
                <a:sym typeface="Wingdings" pitchFamily="2" charset="2"/>
              </a:rPr>
              <a:t>&gt;= 6:30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lang="en-US" altLang="en-US" sz="20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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path </a:t>
            </a:r>
            <a:r>
              <a:rPr lang="en-US" altLang="en-US" sz="2000" b="0" i="1" dirty="0">
                <a:solidFill>
                  <a:schemeClr val="tx2"/>
                </a:solidFill>
                <a:latin typeface="Gill Sans MT" panose="020B0502020104020203" pitchFamily="34" charset="0"/>
                <a:sym typeface="Wingdings" pitchFamily="2" charset="2"/>
              </a:rPr>
              <a:t>=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Prosperity)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6" grpId="0" animBg="1"/>
      <p:bldP spid="19764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4092A2F-4C1C-4229-84B3-3566F955FEC5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7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8"/>
            <a:ext cx="8951913" cy="988678"/>
          </a:xfrm>
        </p:spPr>
        <p:txBody>
          <a:bodyPr/>
          <a:lstStyle/>
          <a:p>
            <a:r>
              <a:rPr lang="en-US" altLang="en-US" sz="3200" dirty="0" smtClean="0"/>
              <a:t>Logic Coverage Criteria  </a:t>
            </a:r>
            <a:r>
              <a:rPr lang="en-US" altLang="en-US" sz="2400" dirty="0" smtClean="0"/>
              <a:t>(8.1.1)</a:t>
            </a:r>
            <a:endParaRPr lang="en-US" altLang="en-US" sz="3200" dirty="0" smtClean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902368"/>
            <a:ext cx="8956675" cy="4863432"/>
          </a:xfrm>
        </p:spPr>
        <p:txBody>
          <a:bodyPr/>
          <a:lstStyle/>
          <a:p>
            <a:r>
              <a:rPr lang="en-US" altLang="en-US" dirty="0" smtClean="0"/>
              <a:t>We use predicates in testing as follows :</a:t>
            </a:r>
          </a:p>
          <a:p>
            <a:pPr lvl="1"/>
            <a:r>
              <a:rPr lang="en-US" altLang="en-US" dirty="0" smtClean="0"/>
              <a:t>Developing a model of the software as one or more predicates</a:t>
            </a:r>
          </a:p>
          <a:p>
            <a:pPr lvl="1"/>
            <a:r>
              <a:rPr lang="en-US" altLang="en-US" dirty="0" smtClean="0"/>
              <a:t>Requiring tests to satisfy some combination of clauses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Abbreviations:</a:t>
            </a:r>
          </a:p>
          <a:p>
            <a:pPr lvl="1"/>
            <a:r>
              <a:rPr lang="en-US" altLang="en-US" i="1" dirty="0" smtClean="0">
                <a:solidFill>
                  <a:schemeClr val="tx2"/>
                </a:solidFill>
              </a:rPr>
              <a:t>P</a:t>
            </a:r>
            <a:r>
              <a:rPr lang="en-US" altLang="en-US" dirty="0" smtClean="0"/>
              <a:t> is the set of predicates</a:t>
            </a:r>
          </a:p>
          <a:p>
            <a:pPr lvl="1"/>
            <a:r>
              <a:rPr lang="en-US" altLang="en-US" i="1" dirty="0" smtClean="0">
                <a:solidFill>
                  <a:schemeClr val="tx2"/>
                </a:solidFill>
              </a:rPr>
              <a:t>p</a:t>
            </a:r>
            <a:r>
              <a:rPr lang="en-US" altLang="en-US" dirty="0" smtClean="0"/>
              <a:t> is a single predicate in </a:t>
            </a:r>
            <a:r>
              <a:rPr lang="en-US" altLang="en-US" i="1" dirty="0" smtClean="0">
                <a:solidFill>
                  <a:schemeClr val="tx2"/>
                </a:solidFill>
              </a:rPr>
              <a:t>P</a:t>
            </a:r>
          </a:p>
          <a:p>
            <a:pPr lvl="1"/>
            <a:r>
              <a:rPr lang="en-US" altLang="en-US" i="1" dirty="0" smtClean="0">
                <a:solidFill>
                  <a:schemeClr val="tx2"/>
                </a:solidFill>
              </a:rPr>
              <a:t>C</a:t>
            </a:r>
            <a:r>
              <a:rPr lang="en-US" altLang="en-US" dirty="0" smtClean="0"/>
              <a:t> is the set of clauses in </a:t>
            </a:r>
            <a:r>
              <a:rPr lang="en-US" altLang="en-US" i="1" dirty="0" smtClean="0">
                <a:solidFill>
                  <a:schemeClr val="tx2"/>
                </a:solidFill>
              </a:rPr>
              <a:t>P</a:t>
            </a:r>
          </a:p>
          <a:p>
            <a:pPr lvl="1"/>
            <a:r>
              <a:rPr lang="en-US" altLang="en-US" i="1" dirty="0" err="1" smtClean="0">
                <a:solidFill>
                  <a:schemeClr val="tx2"/>
                </a:solidFill>
              </a:rPr>
              <a:t>C</a:t>
            </a:r>
            <a:r>
              <a:rPr lang="en-US" altLang="en-US" sz="2400" i="1" baseline="-25000" dirty="0" err="1" smtClean="0">
                <a:solidFill>
                  <a:schemeClr val="tx2"/>
                </a:solidFill>
              </a:rPr>
              <a:t>p</a:t>
            </a:r>
            <a:r>
              <a:rPr lang="en-US" altLang="en-US" dirty="0" smtClean="0"/>
              <a:t> is the set of clauses in predicate </a:t>
            </a:r>
            <a:r>
              <a:rPr lang="en-US" altLang="en-US" i="1" dirty="0" smtClean="0">
                <a:solidFill>
                  <a:schemeClr val="tx2"/>
                </a:solidFill>
              </a:rPr>
              <a:t>p</a:t>
            </a:r>
          </a:p>
          <a:p>
            <a:pPr lvl="1"/>
            <a:r>
              <a:rPr lang="en-US" altLang="en-US" i="1" dirty="0" smtClean="0">
                <a:solidFill>
                  <a:schemeClr val="tx2"/>
                </a:solidFill>
              </a:rPr>
              <a:t>c </a:t>
            </a:r>
            <a:r>
              <a:rPr lang="en-US" altLang="en-US" dirty="0" smtClean="0"/>
              <a:t>is a single clause in </a:t>
            </a:r>
            <a:r>
              <a:rPr lang="en-US" altLang="en-US" i="1" dirty="0" smtClean="0">
                <a:solidFill>
                  <a:schemeClr val="tx2"/>
                </a:solidFill>
              </a:rPr>
              <a:t>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B89C73C-D76F-4431-A45A-68409D3FDF7C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8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038"/>
            <a:ext cx="9144000" cy="880394"/>
          </a:xfrm>
        </p:spPr>
        <p:txBody>
          <a:bodyPr/>
          <a:lstStyle/>
          <a:p>
            <a:r>
              <a:rPr lang="en-US" altLang="en-US" dirty="0" smtClean="0"/>
              <a:t>Predicate and Clause Coverage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1052513"/>
            <a:ext cx="8956675" cy="814387"/>
          </a:xfrm>
        </p:spPr>
        <p:txBody>
          <a:bodyPr/>
          <a:lstStyle/>
          <a:p>
            <a:r>
              <a:rPr lang="en-US" altLang="en-US" dirty="0" smtClean="0"/>
              <a:t>The first (and simplest) two criteria require that each predicate and each clause be evaluated to both true and false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296940" y="2297113"/>
            <a:ext cx="8564563" cy="830997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Predicate Coverage (PC)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TR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contains two requirements: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evaluates to true, and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evaluates to false.</a:t>
            </a: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295354" y="5037138"/>
            <a:ext cx="8564562" cy="830997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Clause Coverage (CC)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For each </a:t>
            </a:r>
            <a:r>
              <a:rPr lang="en-US" sz="2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</a:t>
            </a:r>
            <a:r>
              <a:rPr lang="en-US" sz="2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TR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contains two requirements: </a:t>
            </a:r>
            <a:r>
              <a:rPr lang="en-US" sz="2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evaluates to true, and </a:t>
            </a:r>
            <a:r>
              <a:rPr lang="en-US" sz="2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evaluates to false.</a:t>
            </a:r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138113" y="3416300"/>
            <a:ext cx="8867775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>
                <a:latin typeface="Gill Sans MT" panose="020B0502020104020203" pitchFamily="34" charset="0"/>
              </a:rPr>
              <a:t>When predicates come from conditions on edges, this is equivalent to edge coverage</a:t>
            </a:r>
          </a:p>
          <a:p>
            <a:r>
              <a:rPr lang="en-US" altLang="en-US" b="0" dirty="0">
                <a:latin typeface="Gill Sans MT" panose="020B0502020104020203" pitchFamily="34" charset="0"/>
              </a:rPr>
              <a:t>PC does not evaluate all the clauses, so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nimBg="1" autoUpdateAnimBg="0"/>
      <p:bldP spid="203781" grpId="0" animBg="1" autoUpdateAnimBg="0"/>
      <p:bldP spid="20378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648AA08-A60E-41D4-BC53-D1EF5FFCD976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9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Predicate Coverage Example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138113" y="1013658"/>
            <a:ext cx="8867775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 dirty="0">
                <a:latin typeface="Gill Sans MT" panose="020B0502020104020203" pitchFamily="34" charset="0"/>
              </a:rPr>
              <a:t>((a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latin typeface="Gill Sans MT" panose="020B0502020104020203" pitchFamily="34" charset="0"/>
              </a:rPr>
              <a:t> b) </a:t>
            </a:r>
            <a:r>
              <a:rPr lang="en-US" altLang="en-US" sz="3600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b="0" dirty="0">
                <a:latin typeface="Gill Sans MT" panose="020B0502020104020203" pitchFamily="34" charset="0"/>
              </a:rPr>
              <a:t> D) </a:t>
            </a:r>
            <a:r>
              <a:rPr lang="en-US" altLang="en-US" sz="3200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b="0" dirty="0">
                <a:latin typeface="Gill Sans MT" panose="020B0502020104020203" pitchFamily="34" charset="0"/>
              </a:rPr>
              <a:t>(m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&gt;=</a:t>
            </a:r>
            <a:r>
              <a:rPr lang="en-US" altLang="en-US" b="0" dirty="0">
                <a:latin typeface="Gill Sans MT" panose="020B0502020104020203" pitchFamily="34" charset="0"/>
              </a:rPr>
              <a:t> n*o)</a:t>
            </a:r>
          </a:p>
          <a:p>
            <a:pPr algn="ctr">
              <a:buFontTx/>
              <a:buNone/>
            </a:pPr>
            <a:r>
              <a:rPr lang="en-US" altLang="en-US" b="0" dirty="0">
                <a:latin typeface="Gill Sans MT" panose="020B0502020104020203" pitchFamily="34" charset="0"/>
              </a:rPr>
              <a:t>predicate coverage</a:t>
            </a: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2125663" y="2097088"/>
            <a:ext cx="4822825" cy="1889748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b="0" u="sng" dirty="0">
                <a:latin typeface="Gill Sans MT" panose="020B0502020104020203" pitchFamily="34" charset="0"/>
              </a:rPr>
              <a:t>Predicate = true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a = 5, b = 10, D = true, m = 1, n = 1, o = 1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= (5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10)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true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(1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&gt;=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1*1)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= true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true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TRUE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= true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2160588" y="4406900"/>
            <a:ext cx="4822825" cy="1889748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b="0" u="sng" dirty="0">
                <a:latin typeface="Gill Sans MT" panose="020B0502020104020203" pitchFamily="34" charset="0"/>
              </a:rPr>
              <a:t>Predicate = false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a = 10, b = 5, D = false, m = 1, n = 1, o = 1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= (10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5)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false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(1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&gt;=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1*1)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= false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false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TRUE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= false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68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6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6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6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6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6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68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6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6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06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068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068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3" grpId="0" build="p" animBg="1"/>
      <p:bldP spid="206854" grpId="0" build="p" animBg="1"/>
    </p:bldLst>
  </p:timing>
</p:sld>
</file>

<file path=ppt/theme/theme1.xml><?xml version="1.0" encoding="utf-8"?>
<a:theme xmlns:a="http://schemas.openxmlformats.org/drawingml/2006/main" name="intro">
  <a:themeElements>
    <a:clrScheme name="Custom 11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422</TotalTime>
  <Pages>49</Pages>
  <Words>3924</Words>
  <Application>Microsoft Macintosh PowerPoint</Application>
  <PresentationFormat>On-screen Show (4:3)</PresentationFormat>
  <Paragraphs>642</Paragraphs>
  <Slides>32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Comic Sans MS</vt:lpstr>
      <vt:lpstr>Arial</vt:lpstr>
      <vt:lpstr>Gill Sans MT</vt:lpstr>
      <vt:lpstr>Sylfaen</vt:lpstr>
      <vt:lpstr>Symbol</vt:lpstr>
      <vt:lpstr>Times New Roman</vt:lpstr>
      <vt:lpstr>Verdana</vt:lpstr>
      <vt:lpstr>Wingdings</vt:lpstr>
      <vt:lpstr>intro</vt:lpstr>
      <vt:lpstr>  Logic Coverage</vt:lpstr>
      <vt:lpstr>Ch. 8 : Logic Coverage</vt:lpstr>
      <vt:lpstr>Semantic Logic Criteria  (8.1)</vt:lpstr>
      <vt:lpstr>Logic Predicates and Clauses</vt:lpstr>
      <vt:lpstr>Example and Facts</vt:lpstr>
      <vt:lpstr>Translating from English</vt:lpstr>
      <vt:lpstr>Logic Coverage Criteria  (8.1.1)</vt:lpstr>
      <vt:lpstr>Predicate and Clause Coverage</vt:lpstr>
      <vt:lpstr>Predicate Coverage Example</vt:lpstr>
      <vt:lpstr>Clause Coverage Example</vt:lpstr>
      <vt:lpstr>Problems with PC and CC</vt:lpstr>
      <vt:lpstr>Combinatorial Coverage</vt:lpstr>
      <vt:lpstr>Combinatorial Coverage</vt:lpstr>
      <vt:lpstr>Active Clauses  (8.1.2)</vt:lpstr>
      <vt:lpstr>Determining Predicates</vt:lpstr>
      <vt:lpstr>Active Clause Coverage</vt:lpstr>
      <vt:lpstr>Resolving the Ambiguity</vt:lpstr>
      <vt:lpstr>General Active Clause Coverage</vt:lpstr>
      <vt:lpstr>Restricted Active Clause Coverage</vt:lpstr>
      <vt:lpstr>Correlated Active Clause Coverage</vt:lpstr>
      <vt:lpstr>CACC and RACC</vt:lpstr>
      <vt:lpstr>Inactive Clause Coverage   (8.1.3)</vt:lpstr>
      <vt:lpstr>General and Restricted ICC</vt:lpstr>
      <vt:lpstr>Infeasibility &amp; Subsumption  (8.1.4) </vt:lpstr>
      <vt:lpstr>Logic Criteria Subsumption</vt:lpstr>
      <vt:lpstr>Making Clauses Determine a Predicate</vt:lpstr>
      <vt:lpstr>Examples</vt:lpstr>
      <vt:lpstr>XOR Identity Rules</vt:lpstr>
      <vt:lpstr>Repeated Variables</vt:lpstr>
      <vt:lpstr>A More Subtle Example</vt:lpstr>
      <vt:lpstr>Tabular Method for Determination</vt:lpstr>
      <vt:lpstr>Logic Coverage Summary</vt:lpstr>
    </vt:vector>
  </TitlesOfParts>
  <Company>George Mason Unviersity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Logic Coverage</dc:title>
  <dc:creator>Jeff Offutt</dc:creator>
  <cp:lastModifiedBy>Masoumeh Taromirad</cp:lastModifiedBy>
  <cp:revision>259</cp:revision>
  <cp:lastPrinted>1996-04-04T10:27:56Z</cp:lastPrinted>
  <dcterms:created xsi:type="dcterms:W3CDTF">1996-06-15T03:21:08Z</dcterms:created>
  <dcterms:modified xsi:type="dcterms:W3CDTF">2021-05-03T04:58:31Z</dcterms:modified>
</cp:coreProperties>
</file>