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42" r:id="rId2"/>
    <p:sldId id="411" r:id="rId3"/>
    <p:sldId id="418" r:id="rId4"/>
    <p:sldId id="433" r:id="rId5"/>
    <p:sldId id="436" r:id="rId6"/>
    <p:sldId id="431" r:id="rId7"/>
    <p:sldId id="438" r:id="rId8"/>
    <p:sldId id="427" r:id="rId9"/>
    <p:sldId id="437" r:id="rId10"/>
    <p:sldId id="439" r:id="rId11"/>
    <p:sldId id="440" r:id="rId12"/>
    <p:sldId id="441" r:id="rId13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145A"/>
    <a:srgbClr val="001E5A"/>
    <a:srgbClr val="5F5F5F"/>
    <a:srgbClr val="000000"/>
    <a:srgbClr val="6699FF"/>
    <a:srgbClr val="333399"/>
    <a:srgbClr val="0000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96" autoAdjust="0"/>
    <p:restoredTop sz="95928" autoAdjust="0"/>
  </p:normalViewPr>
  <p:slideViewPr>
    <p:cSldViewPr snapToGrid="0">
      <p:cViewPr varScale="1">
        <p:scale>
          <a:sx n="115" d="100"/>
          <a:sy n="115" d="100"/>
        </p:scale>
        <p:origin x="1512" y="184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t" anchorCtr="0" compatLnSpc="1">
            <a:prstTxWarp prst="textNoShape">
              <a:avLst/>
            </a:prstTxWarp>
          </a:bodyPr>
          <a:lstStyle>
            <a:lvl1pPr defTabSz="924404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t" anchorCtr="0" compatLnSpc="1">
            <a:prstTxWarp prst="textNoShape">
              <a:avLst/>
            </a:prstTxWarp>
          </a:bodyPr>
          <a:lstStyle>
            <a:lvl1pPr algn="r" defTabSz="924404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b" anchorCtr="0" compatLnSpc="1">
            <a:prstTxWarp prst="textNoShape">
              <a:avLst/>
            </a:prstTxWarp>
          </a:bodyPr>
          <a:lstStyle>
            <a:lvl1pPr defTabSz="924404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b" anchorCtr="0" compatLnSpc="1">
            <a:prstTxWarp prst="textNoShape">
              <a:avLst/>
            </a:prstTxWarp>
          </a:bodyPr>
          <a:lstStyle>
            <a:lvl1pPr algn="r" defTabSz="924404">
              <a:defRPr sz="1100" b="0" i="1"/>
            </a:lvl1pPr>
          </a:lstStyle>
          <a:p>
            <a:pPr>
              <a:defRPr/>
            </a:pPr>
            <a:fld id="{9680A32F-CD24-41C5-A879-B99CDF0B4E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91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t" anchorCtr="0" compatLnSpc="1">
            <a:prstTxWarp prst="textNoShape">
              <a:avLst/>
            </a:prstTxWarp>
          </a:bodyPr>
          <a:lstStyle>
            <a:lvl1pPr defTabSz="924404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t" anchorCtr="0" compatLnSpc="1">
            <a:prstTxWarp prst="textNoShape">
              <a:avLst/>
            </a:prstTxWarp>
          </a:bodyPr>
          <a:lstStyle>
            <a:lvl1pPr algn="r" defTabSz="924404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b" anchorCtr="0" compatLnSpc="1">
            <a:prstTxWarp prst="textNoShape">
              <a:avLst/>
            </a:prstTxWarp>
          </a:bodyPr>
          <a:lstStyle>
            <a:lvl1pPr defTabSz="924404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b" anchorCtr="0" compatLnSpc="1">
            <a:prstTxWarp prst="textNoShape">
              <a:avLst/>
            </a:prstTxWarp>
          </a:bodyPr>
          <a:lstStyle>
            <a:lvl1pPr algn="r" defTabSz="924404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1B433C8-D9D6-4000-8598-C045E701D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978" y="4414560"/>
            <a:ext cx="5047858" cy="4182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59" tIns="46531" rIns="93059" bIns="465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8500"/>
            <a:ext cx="4640263" cy="3481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92167" y="8853714"/>
            <a:ext cx="695985" cy="256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246" tIns="44925" rIns="88246" bIns="44925">
            <a:spAutoFit/>
          </a:bodyPr>
          <a:lstStyle/>
          <a:p>
            <a:pPr algn="ctr" defTabSz="877349">
              <a:lnSpc>
                <a:spcPct val="90000"/>
              </a:lnSpc>
              <a:defRPr/>
            </a:pPr>
            <a:r>
              <a:rPr lang="en-US" sz="1200" b="0" dirty="0">
                <a:solidFill>
                  <a:schemeClr val="tx1"/>
                </a:solidFill>
              </a:rPr>
              <a:t>Page </a:t>
            </a:r>
            <a:fld id="{12406AAB-7E86-4D9B-B5A7-D01C317ABD86}" type="slidenum">
              <a:rPr lang="en-US" sz="1200" b="0">
                <a:solidFill>
                  <a:schemeClr val="tx1"/>
                </a:solidFill>
              </a:rPr>
              <a:pPr algn="ctr" defTabSz="877349">
                <a:lnSpc>
                  <a:spcPct val="90000"/>
                </a:lnSpc>
                <a:defRPr/>
              </a:pPr>
              <a:t>‹#›</a:t>
            </a:fld>
            <a:endParaRPr 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442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773" indent="-285682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72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81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6909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399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08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17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270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4412327-F9A8-4C82-83D7-AD07442DFF20}" type="slidenum">
              <a:rPr lang="en-US" sz="1200" b="0">
                <a:solidFill>
                  <a:schemeClr val="tx1"/>
                </a:solidFill>
              </a:rPr>
              <a:pPr/>
              <a:t>1</a:t>
            </a:fld>
            <a:endParaRPr 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8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D760426-93FA-43D0-B080-3CBF8B337D8A}" type="slidenum">
              <a:rPr lang="en-US" altLang="en-US" sz="1100" b="0">
                <a:solidFill>
                  <a:schemeClr val="tx1"/>
                </a:solidFill>
              </a:rPr>
              <a:pPr/>
              <a:t>2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58D4847-03C4-46B9-9E5F-13CBD2ADC70A}" type="slidenum">
              <a:rPr lang="en-US" altLang="en-US" sz="1100" b="0">
                <a:solidFill>
                  <a:schemeClr val="tx1"/>
                </a:solidFill>
              </a:rPr>
              <a:pPr/>
              <a:t>3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992FF4C-4CB8-47F8-A317-1C9619E63F55}" type="slidenum">
              <a:rPr lang="en-US" altLang="en-US" sz="1100" b="0">
                <a:solidFill>
                  <a:schemeClr val="tx1"/>
                </a:solidFill>
              </a:rPr>
              <a:pPr/>
              <a:t>4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B433C8-D9D6-4000-8598-C045E701D8D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45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7BBCAA1-A51C-424D-962B-DCD74746FDC9}" type="slidenum">
              <a:rPr lang="en-US" altLang="en-US" sz="1100" b="0">
                <a:solidFill>
                  <a:schemeClr val="tx1"/>
                </a:solidFill>
              </a:rPr>
              <a:pPr/>
              <a:t>10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232921E-5A2A-469E-A8FA-A82650251BAA}" type="slidenum">
              <a:rPr lang="en-US" altLang="en-US" sz="1100" b="0">
                <a:solidFill>
                  <a:schemeClr val="tx1"/>
                </a:solidFill>
              </a:rPr>
              <a:pPr/>
              <a:t>11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B8FA9-A451-44FD-8093-97F40538A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034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278B7-BF18-4158-9513-D44597DA9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8715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303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303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3D178-FF6C-4E79-A261-90ECF19DA4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1404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6838"/>
            <a:ext cx="7772400" cy="9159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8113" y="1085850"/>
            <a:ext cx="8867775" cy="53149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A3D6E-6C24-40DF-A934-319844D45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4230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113" y="876300"/>
            <a:ext cx="8867775" cy="55392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63" y="6578928"/>
            <a:ext cx="3919537" cy="25595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7038" y="6570672"/>
            <a:ext cx="2895600" cy="26421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5663" y="6562416"/>
            <a:ext cx="1905000" cy="27247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23B6A-A111-4B79-9B96-4B0C2AB78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451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BA517-5FFB-48A2-89FC-64BFEC5A2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48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314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314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C069D-4A44-4B4F-A2AE-B6FBDCAAF9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382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20814-C1E1-47F2-8D72-CB57D81D35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25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164A8-1AE9-437C-A63B-023F30ED14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4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19797-6662-4892-A0ED-1D1FD7E93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009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3FC60-2CCE-4CB9-A0BD-2F60956DE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09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DCB52-A659-4704-A303-B9227B0CF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155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563" y="6577713"/>
            <a:ext cx="3919537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9563" y="6569775"/>
            <a:ext cx="2895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5663" y="6560250"/>
            <a:ext cx="1905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E18E52E-C440-44E8-BE0C-A6F3C2745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4757" y="103188"/>
            <a:ext cx="9087815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1273"/>
            <a:ext cx="9118831" cy="5747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 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 </a:t>
            </a:r>
          </a:p>
          <a:p>
            <a:pPr lvl="4"/>
            <a:r>
              <a:rPr lang="en-US" altLang="en-US" dirty="0" smtClean="0"/>
              <a:t>Fifth level </a:t>
            </a: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cs.gmu.edu/~offutt/softwaretes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850" y="239120"/>
            <a:ext cx="8229600" cy="28702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>Logic Coverage for </a:t>
            </a:r>
            <a:r>
              <a:rPr lang="en-US" dirty="0" smtClean="0"/>
              <a:t>FSMs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03440" y="3446845"/>
            <a:ext cx="6721366" cy="25257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sz="3200" dirty="0"/>
              <a:t>Introduction to Software Testing</a:t>
            </a:r>
            <a:br>
              <a:rPr lang="en-US" sz="3200" dirty="0"/>
            </a:br>
            <a:r>
              <a:rPr lang="en-US" sz="2400" dirty="0"/>
              <a:t>(</a:t>
            </a:r>
            <a:r>
              <a:rPr lang="en-US" sz="2400" i="1" dirty="0"/>
              <a:t>2nd edition</a:t>
            </a:r>
            <a:r>
              <a:rPr lang="en-US" sz="2400" dirty="0" smtClean="0"/>
              <a:t>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000" dirty="0" smtClean="0"/>
              <a:t>Chapter 8 (</a:t>
            </a:r>
            <a:r>
              <a:rPr lang="en-US" sz="2000" dirty="0" smtClean="0"/>
              <a:t>8.5)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1600" b="0" dirty="0" smtClean="0">
                <a:hlinkClick r:id="rId3"/>
              </a:rPr>
              <a:t>http://www.cs.gmu.edu/~offutt/softwaretest/</a:t>
            </a:r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851239" y="6310083"/>
            <a:ext cx="3425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 i="1" dirty="0" smtClean="0">
                <a:latin typeface="Comic Sans MS" pitchFamily="66" charset="0"/>
              </a:rPr>
              <a:t>Updated </a:t>
            </a:r>
            <a:r>
              <a:rPr lang="en-US" sz="1600" b="0" i="1" smtClean="0">
                <a:latin typeface="Comic Sans MS" pitchFamily="66" charset="0"/>
              </a:rPr>
              <a:t>August 2018</a:t>
            </a:r>
            <a:endParaRPr lang="en-US" sz="1600" b="0" i="1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258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© Ammann &amp; Offutt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9697515-A6F8-44EA-AE68-639856212FC4}" type="slidenum"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pPr/>
              <a:t>10</a:t>
            </a:fld>
            <a:endParaRPr lang="en-US" altLang="en-US" sz="900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6839"/>
            <a:ext cx="8991600" cy="744733"/>
          </a:xfrm>
        </p:spPr>
        <p:txBody>
          <a:bodyPr/>
          <a:lstStyle/>
          <a:p>
            <a:r>
              <a:rPr lang="en-US" altLang="en-US" sz="3200" dirty="0" smtClean="0"/>
              <a:t>Summary: </a:t>
            </a:r>
            <a:r>
              <a:rPr lang="en-US" altLang="en-US" dirty="0" smtClean="0"/>
              <a:t>Complicating Issues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95363"/>
            <a:ext cx="8867775" cy="52689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Some buttons must be pressed </a:t>
            </a:r>
            <a:r>
              <a:rPr lang="en-US" altLang="en-US" dirty="0" smtClean="0">
                <a:solidFill>
                  <a:schemeClr val="tx2"/>
                </a:solidFill>
              </a:rPr>
              <a:t>simultaneously</a:t>
            </a:r>
            <a:r>
              <a:rPr lang="en-US" altLang="en-US" dirty="0" smtClean="0"/>
              <a:t> to have effect – so timing must be tested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Reachability</a:t>
            </a:r>
            <a:r>
              <a:rPr lang="en-US" altLang="en-US" dirty="0" smtClean="0"/>
              <a:t> : The tests must reach the state where the transition starts (the </a:t>
            </a:r>
            <a:r>
              <a:rPr lang="en-US" altLang="en-US" dirty="0" smtClean="0">
                <a:solidFill>
                  <a:schemeClr val="tx2"/>
                </a:solidFill>
              </a:rPr>
              <a:t>prefix</a:t>
            </a:r>
            <a:r>
              <a:rPr lang="en-US" altLang="en-US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Exit</a:t>
            </a:r>
            <a:r>
              <a:rPr lang="en-US" altLang="en-US" dirty="0" smtClean="0"/>
              <a:t> : Some tests must continue executing to an </a:t>
            </a:r>
            <a:r>
              <a:rPr lang="en-US" altLang="en-US" dirty="0" smtClean="0">
                <a:solidFill>
                  <a:schemeClr val="tx2"/>
                </a:solidFill>
              </a:rPr>
              <a:t>end state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Expected output</a:t>
            </a:r>
            <a:r>
              <a:rPr lang="en-US" altLang="en-US" dirty="0" smtClean="0"/>
              <a:t> : The expected output is the state that the </a:t>
            </a:r>
            <a:r>
              <a:rPr lang="en-US" altLang="en-US" dirty="0" smtClean="0">
                <a:solidFill>
                  <a:schemeClr val="tx2"/>
                </a:solidFill>
              </a:rPr>
              <a:t>transition reaches</a:t>
            </a:r>
            <a:r>
              <a:rPr lang="en-US" altLang="en-US" dirty="0" smtClean="0"/>
              <a:t> for true values, or same state for false values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Accidental transitions</a:t>
            </a:r>
            <a:r>
              <a:rPr lang="en-US" altLang="en-US" dirty="0" smtClean="0"/>
              <a:t> : Sometimes a false value for one transition happens to be a true value for another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The alternate expected output must be recognized</a:t>
            </a:r>
          </a:p>
        </p:txBody>
      </p:sp>
      <p:sp>
        <p:nvSpPr>
          <p:cNvPr id="1946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Introduction to Software Testing, Edition 2  (Ch 8)</a:t>
            </a:r>
          </a:p>
        </p:txBody>
      </p:sp>
    </p:spTree>
    <p:extLst>
      <p:ext uri="{BB962C8B-B14F-4D97-AF65-F5344CB8AC3E}">
        <p14:creationId xmlns:p14="http://schemas.microsoft.com/office/powerpoint/2010/main" val="353599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© Ammann &amp; Offutt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68A72EA-31E5-4FAB-9075-6F693AE6B417}" type="slidenum"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pPr/>
              <a:t>11</a:t>
            </a:fld>
            <a:endParaRPr lang="en-US" altLang="en-US" sz="900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56644" y="96839"/>
            <a:ext cx="9030712" cy="744733"/>
          </a:xfrm>
        </p:spPr>
        <p:txBody>
          <a:bodyPr/>
          <a:lstStyle/>
          <a:p>
            <a:r>
              <a:rPr lang="en-US" altLang="en-US" sz="3200" dirty="0" smtClean="0"/>
              <a:t>Summary: </a:t>
            </a:r>
            <a:r>
              <a:rPr lang="en-US" altLang="en-US" dirty="0" smtClean="0"/>
              <a:t>Test Automation Issues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30275"/>
            <a:ext cx="8867775" cy="547052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en-US" sz="2800" dirty="0" smtClean="0">
                <a:solidFill>
                  <a:schemeClr val="tx2"/>
                </a:solidFill>
              </a:rPr>
              <a:t>Mapping problem</a:t>
            </a:r>
            <a:r>
              <a:rPr lang="en-US" altLang="en-US" sz="2800" dirty="0" smtClean="0"/>
              <a:t> : The names used in the FSMs may not match the names in the program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en-US" dirty="0" smtClean="0"/>
              <a:t>Examples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altLang="en-US" i="1" dirty="0"/>
              <a:t>p</a:t>
            </a:r>
            <a:r>
              <a:rPr lang="en-US" altLang="en-US" sz="2400" i="1" dirty="0" smtClean="0"/>
              <a:t>latform = left</a:t>
            </a:r>
            <a:r>
              <a:rPr lang="en-US" altLang="en-US" sz="2400" dirty="0" smtClean="0"/>
              <a:t> requires the train to go to a specific station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altLang="en-US" i="1" dirty="0" err="1" smtClean="0"/>
              <a:t>trainspeed</a:t>
            </a:r>
            <a:r>
              <a:rPr lang="en-US" altLang="en-US" i="1" dirty="0" smtClean="0"/>
              <a:t> = 0</a:t>
            </a:r>
            <a:r>
              <a:rPr lang="en-US" altLang="en-US" dirty="0" smtClean="0"/>
              <a:t> probably requires the brake to be applied multiple times</a:t>
            </a:r>
            <a:endParaRPr lang="en-US" altLang="en-US" sz="2400" dirty="0" smtClean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en-US" dirty="0"/>
              <a:t>The solution to this is </a:t>
            </a:r>
            <a:r>
              <a:rPr lang="en-US" altLang="en-US" dirty="0" smtClean="0">
                <a:solidFill>
                  <a:schemeClr val="tx2"/>
                </a:solidFill>
              </a:rPr>
              <a:t>implementation-specific</a:t>
            </a:r>
            <a:endParaRPr lang="en-US" altLang="en-US" sz="2800" dirty="0" smtClean="0"/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Sometimes a </a:t>
            </a:r>
            <a:r>
              <a:rPr lang="en-US" altLang="en-US" sz="2400" dirty="0" smtClean="0">
                <a:solidFill>
                  <a:schemeClr val="tx2"/>
                </a:solidFill>
              </a:rPr>
              <a:t>direct name-to-name mapping</a:t>
            </a:r>
            <a:r>
              <a:rPr lang="en-US" altLang="en-US" sz="2400" dirty="0" smtClean="0"/>
              <a:t> can be found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Sometimes </a:t>
            </a:r>
            <a:r>
              <a:rPr lang="en-US" altLang="en-US" sz="2400" dirty="0" smtClean="0">
                <a:solidFill>
                  <a:schemeClr val="tx2"/>
                </a:solidFill>
              </a:rPr>
              <a:t>more complicated</a:t>
            </a:r>
            <a:r>
              <a:rPr lang="en-US" altLang="en-US" sz="2400" dirty="0" smtClean="0"/>
              <a:t> actions must be taken to assign the appropriate values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tx2"/>
                </a:solidFill>
              </a:rPr>
              <a:t>Simulation</a:t>
            </a:r>
            <a:r>
              <a:rPr lang="en-US" altLang="en-US" sz="2400" dirty="0" smtClean="0"/>
              <a:t> : Directly inserting value assignments into the middle of the program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This is an issue of </a:t>
            </a:r>
            <a:r>
              <a:rPr lang="en-US" altLang="en-US" dirty="0" smtClean="0">
                <a:solidFill>
                  <a:schemeClr val="tx2"/>
                </a:solidFill>
              </a:rPr>
              <a:t>controllability</a:t>
            </a:r>
          </a:p>
        </p:txBody>
      </p:sp>
      <p:sp>
        <p:nvSpPr>
          <p:cNvPr id="2048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dirty="0" smtClean="0">
                <a:solidFill>
                  <a:schemeClr val="tx1"/>
                </a:solidFill>
                <a:latin typeface="Arial" pitchFamily="34" charset="0"/>
              </a:rPr>
              <a:t>Introduction to Software Testing, Edition 2  (</a:t>
            </a:r>
            <a:r>
              <a:rPr lang="en-US" altLang="en-US" sz="900" b="0" dirty="0" err="1" smtClean="0">
                <a:solidFill>
                  <a:schemeClr val="tx1"/>
                </a:solidFill>
                <a:latin typeface="Arial" pitchFamily="34" charset="0"/>
              </a:rPr>
              <a:t>Ch</a:t>
            </a:r>
            <a:r>
              <a:rPr lang="en-US" altLang="en-US" sz="900" b="0" dirty="0" smtClean="0">
                <a:solidFill>
                  <a:schemeClr val="tx1"/>
                </a:solidFill>
                <a:latin typeface="Arial" pitchFamily="34" charset="0"/>
              </a:rPr>
              <a:t> 8)</a:t>
            </a:r>
          </a:p>
        </p:txBody>
      </p:sp>
    </p:spTree>
    <p:extLst>
      <p:ext uri="{BB962C8B-B14F-4D97-AF65-F5344CB8AC3E}">
        <p14:creationId xmlns:p14="http://schemas.microsoft.com/office/powerpoint/2010/main" val="4429264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4757" y="103187"/>
            <a:ext cx="9087815" cy="730293"/>
          </a:xfrm>
        </p:spPr>
        <p:txBody>
          <a:bodyPr/>
          <a:lstStyle/>
          <a:p>
            <a:r>
              <a:rPr lang="en-US" altLang="en-US" dirty="0" smtClean="0"/>
              <a:t>Summary FSM Logic Testing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38113" y="1070810"/>
            <a:ext cx="8867775" cy="5344277"/>
          </a:xfrm>
        </p:spPr>
        <p:txBody>
          <a:bodyPr/>
          <a:lstStyle/>
          <a:p>
            <a:r>
              <a:rPr lang="en-US" altLang="en-US" sz="2800" dirty="0" smtClean="0"/>
              <a:t>FSMs are </a:t>
            </a:r>
            <a:r>
              <a:rPr lang="en-US" altLang="en-US" sz="2800" dirty="0" smtClean="0">
                <a:solidFill>
                  <a:schemeClr val="tx2"/>
                </a:solidFill>
              </a:rPr>
              <a:t>widely used</a:t>
            </a:r>
            <a:r>
              <a:rPr lang="en-US" altLang="en-US" sz="2800" dirty="0" smtClean="0"/>
              <a:t> at all levels of abstraction</a:t>
            </a:r>
          </a:p>
          <a:p>
            <a:r>
              <a:rPr lang="en-US" altLang="en-US" sz="2800" dirty="0" smtClean="0"/>
              <a:t>Many ways to </a:t>
            </a:r>
            <a:r>
              <a:rPr lang="en-US" altLang="en-US" sz="2800" dirty="0" smtClean="0">
                <a:solidFill>
                  <a:schemeClr val="tx2"/>
                </a:solidFill>
              </a:rPr>
              <a:t>express</a:t>
            </a:r>
            <a:r>
              <a:rPr lang="en-US" altLang="en-US" sz="2800" dirty="0" smtClean="0"/>
              <a:t> FSMs</a:t>
            </a:r>
          </a:p>
          <a:p>
            <a:pPr lvl="1"/>
            <a:r>
              <a:rPr lang="en-US" altLang="en-US" sz="2400" dirty="0" err="1" smtClean="0"/>
              <a:t>Statecharts</a:t>
            </a:r>
            <a:r>
              <a:rPr lang="en-US" altLang="en-US" sz="2400" dirty="0" smtClean="0"/>
              <a:t>, tables, Z, decision tables, Petri nets, …</a:t>
            </a:r>
          </a:p>
          <a:p>
            <a:r>
              <a:rPr lang="en-US" altLang="en-US" sz="2800" dirty="0" smtClean="0"/>
              <a:t>Predicates are usually </a:t>
            </a:r>
            <a:r>
              <a:rPr lang="en-US" altLang="en-US" sz="2800" dirty="0" smtClean="0">
                <a:solidFill>
                  <a:schemeClr val="tx2"/>
                </a:solidFill>
              </a:rPr>
              <a:t>explicitly included</a:t>
            </a:r>
            <a:r>
              <a:rPr lang="en-US" altLang="en-US" sz="2800" dirty="0" smtClean="0"/>
              <a:t> on the transitions</a:t>
            </a:r>
          </a:p>
          <a:p>
            <a:pPr lvl="1"/>
            <a:r>
              <a:rPr lang="en-US" altLang="en-US" sz="2400" dirty="0" smtClean="0">
                <a:solidFill>
                  <a:schemeClr val="tx2"/>
                </a:solidFill>
              </a:rPr>
              <a:t>Guards</a:t>
            </a:r>
          </a:p>
          <a:p>
            <a:pPr lvl="1"/>
            <a:r>
              <a:rPr lang="en-US" altLang="en-US" sz="2400" dirty="0" smtClean="0">
                <a:solidFill>
                  <a:schemeClr val="tx2"/>
                </a:solidFill>
              </a:rPr>
              <a:t>Actions</a:t>
            </a:r>
          </a:p>
          <a:p>
            <a:pPr lvl="1"/>
            <a:r>
              <a:rPr lang="en-US" altLang="en-US" sz="2400" dirty="0" smtClean="0"/>
              <a:t>Often represent </a:t>
            </a:r>
            <a:r>
              <a:rPr lang="en-US" altLang="en-US" sz="2400" dirty="0" smtClean="0">
                <a:solidFill>
                  <a:schemeClr val="tx2"/>
                </a:solidFill>
              </a:rPr>
              <a:t>safety constraints</a:t>
            </a:r>
          </a:p>
          <a:p>
            <a:r>
              <a:rPr lang="en-US" altLang="en-US" sz="2800" dirty="0" smtClean="0"/>
              <a:t>FSMs are often used in </a:t>
            </a:r>
            <a:r>
              <a:rPr lang="en-US" altLang="en-US" sz="2800" dirty="0" smtClean="0">
                <a:solidFill>
                  <a:schemeClr val="tx2"/>
                </a:solidFill>
              </a:rPr>
              <a:t>embedded</a:t>
            </a:r>
            <a:r>
              <a:rPr lang="en-US" altLang="en-US" sz="2800" dirty="0" smtClean="0"/>
              <a:t> software</a:t>
            </a:r>
          </a:p>
          <a:p>
            <a:pPr lvl="1"/>
            <a:endParaRPr lang="en-US" altLang="en-US" sz="2400" dirty="0" smtClean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Introduction to Software Testing, Edition 2  (Ch 8)</a:t>
            </a: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© Ammann &amp; Offutt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990BAB4-7078-49DA-811F-623016E64276}" type="slidenum"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pPr/>
              <a:t>12</a:t>
            </a:fld>
            <a:endParaRPr lang="en-US" altLang="en-US" sz="900" b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2417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© Ammann &amp; Offutt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8B5F7BF-0BB5-4DD8-A0DB-0EA4018DAEEA}" type="slidenum"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pPr/>
              <a:t>2</a:t>
            </a:fld>
            <a:endParaRPr lang="en-US" altLang="en-US" sz="900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839"/>
            <a:ext cx="9144000" cy="752825"/>
          </a:xfrm>
        </p:spPr>
        <p:txBody>
          <a:bodyPr/>
          <a:lstStyle/>
          <a:p>
            <a:r>
              <a:rPr lang="en-US" altLang="en-US" dirty="0" smtClean="0"/>
              <a:t>Covering Finite State Machines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5314950"/>
          </a:xfrm>
        </p:spPr>
        <p:txBody>
          <a:bodyPr/>
          <a:lstStyle/>
          <a:p>
            <a:r>
              <a:rPr lang="en-US" altLang="en-US" dirty="0" smtClean="0"/>
              <a:t>FSMs are graphs</a:t>
            </a:r>
          </a:p>
          <a:p>
            <a:pPr lvl="1"/>
            <a:r>
              <a:rPr lang="en-US" altLang="en-US" dirty="0" smtClean="0"/>
              <a:t>Nodes represent state</a:t>
            </a:r>
          </a:p>
          <a:p>
            <a:pPr lvl="1"/>
            <a:r>
              <a:rPr lang="en-US" altLang="en-US" dirty="0"/>
              <a:t>E</a:t>
            </a:r>
            <a:r>
              <a:rPr lang="en-US" altLang="en-US" dirty="0" smtClean="0"/>
              <a:t>dges represent transitions among states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Transitions often have logical expressions as guards or triggers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As we said :</a:t>
            </a:r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1453058" y="4864714"/>
            <a:ext cx="6223083" cy="523220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tx2"/>
                </a:solidFill>
                <a:latin typeface="Gill Sans MT" panose="020B0502020104020203" pitchFamily="34" charset="0"/>
              </a:rPr>
              <a:t>Find a </a:t>
            </a:r>
            <a:r>
              <a:rPr lang="en-US" altLang="en-US" sz="2800" i="1">
                <a:solidFill>
                  <a:schemeClr val="tx2"/>
                </a:solidFill>
                <a:latin typeface="Gill Sans MT" panose="020B0502020104020203" pitchFamily="34" charset="0"/>
              </a:rPr>
              <a:t>logical expression</a:t>
            </a:r>
            <a:r>
              <a:rPr lang="en-US" altLang="en-US" sz="2800">
                <a:solidFill>
                  <a:schemeClr val="tx2"/>
                </a:solidFill>
                <a:latin typeface="Gill Sans MT" panose="020B0502020104020203" pitchFamily="34" charset="0"/>
              </a:rPr>
              <a:t> and cover it</a:t>
            </a:r>
          </a:p>
        </p:txBody>
      </p:sp>
      <p:sp>
        <p:nvSpPr>
          <p:cNvPr id="1536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Introduction to Software Testing, Edition 2  (Ch 8)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© Ammann &amp; Offutt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F8E8DEB-A9BF-4A7E-977D-B49168718346}" type="slidenum"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pPr/>
              <a:t>3</a:t>
            </a:fld>
            <a:endParaRPr lang="en-US" altLang="en-US" sz="900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9"/>
            <a:ext cx="7772400" cy="744733"/>
          </a:xfrm>
        </p:spPr>
        <p:txBody>
          <a:bodyPr/>
          <a:lstStyle/>
          <a:p>
            <a:r>
              <a:rPr lang="en-US" altLang="en-US" dirty="0" smtClean="0"/>
              <a:t>Example—Subway Train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3509963" y="1270000"/>
            <a:ext cx="2125662" cy="901700"/>
          </a:xfrm>
          <a:prstGeom prst="roundRect">
            <a:avLst>
              <a:gd name="adj" fmla="val 16667"/>
            </a:avLst>
          </a:prstGeom>
          <a:solidFill>
            <a:srgbClr val="0033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All Doors</a:t>
            </a:r>
          </a:p>
          <a:p>
            <a:pPr algn="ctr"/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Open</a:t>
            </a:r>
          </a:p>
        </p:txBody>
      </p:sp>
      <p:cxnSp>
        <p:nvCxnSpPr>
          <p:cNvPr id="16390" name="AutoShape 29"/>
          <p:cNvCxnSpPr>
            <a:cxnSpLocks noChangeShapeType="1"/>
            <a:stCxn id="16393" idx="3"/>
            <a:endCxn id="16392" idx="2"/>
          </p:cNvCxnSpPr>
          <p:nvPr/>
        </p:nvCxnSpPr>
        <p:spPr bwMode="auto">
          <a:xfrm flipV="1">
            <a:off x="5634038" y="3241675"/>
            <a:ext cx="2001837" cy="1757363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1" name="AutoShape 47"/>
          <p:cNvSpPr>
            <a:spLocks noChangeArrowheads="1"/>
          </p:cNvSpPr>
          <p:nvPr/>
        </p:nvSpPr>
        <p:spPr bwMode="auto">
          <a:xfrm>
            <a:off x="546100" y="2339975"/>
            <a:ext cx="2125663" cy="901700"/>
          </a:xfrm>
          <a:prstGeom prst="roundRect">
            <a:avLst>
              <a:gd name="adj" fmla="val 16667"/>
            </a:avLst>
          </a:prstGeom>
          <a:solidFill>
            <a:srgbClr val="0033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Gill Sans MT" panose="020B0502020104020203" pitchFamily="34" charset="0"/>
              </a:rPr>
              <a:t>Left Doors</a:t>
            </a:r>
          </a:p>
          <a:p>
            <a:pPr algn="ctr"/>
            <a:r>
              <a:rPr lang="en-US" altLang="en-US" sz="2400">
                <a:solidFill>
                  <a:schemeClr val="tx1"/>
                </a:solidFill>
                <a:latin typeface="Gill Sans MT" panose="020B0502020104020203" pitchFamily="34" charset="0"/>
              </a:rPr>
              <a:t>Open</a:t>
            </a:r>
          </a:p>
        </p:txBody>
      </p:sp>
      <p:sp>
        <p:nvSpPr>
          <p:cNvPr id="16392" name="AutoShape 48"/>
          <p:cNvSpPr>
            <a:spLocks noChangeArrowheads="1"/>
          </p:cNvSpPr>
          <p:nvPr/>
        </p:nvSpPr>
        <p:spPr bwMode="auto">
          <a:xfrm>
            <a:off x="6572250" y="2339975"/>
            <a:ext cx="2125663" cy="901700"/>
          </a:xfrm>
          <a:prstGeom prst="roundRect">
            <a:avLst>
              <a:gd name="adj" fmla="val 16667"/>
            </a:avLst>
          </a:prstGeom>
          <a:solidFill>
            <a:srgbClr val="0033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Gill Sans MT" panose="020B0502020104020203" pitchFamily="34" charset="0"/>
              </a:rPr>
              <a:t>Right Doors</a:t>
            </a:r>
          </a:p>
          <a:p>
            <a:pPr algn="ctr"/>
            <a:r>
              <a:rPr lang="en-US" altLang="en-US" sz="2400">
                <a:solidFill>
                  <a:schemeClr val="tx1"/>
                </a:solidFill>
                <a:latin typeface="Gill Sans MT" panose="020B0502020104020203" pitchFamily="34" charset="0"/>
              </a:rPr>
              <a:t>Open</a:t>
            </a:r>
          </a:p>
        </p:txBody>
      </p:sp>
      <p:sp>
        <p:nvSpPr>
          <p:cNvPr id="16393" name="AutoShape 49"/>
          <p:cNvSpPr>
            <a:spLocks noChangeArrowheads="1"/>
          </p:cNvSpPr>
          <p:nvPr/>
        </p:nvSpPr>
        <p:spPr bwMode="auto">
          <a:xfrm>
            <a:off x="3508375" y="4548188"/>
            <a:ext cx="2125663" cy="901700"/>
          </a:xfrm>
          <a:prstGeom prst="roundRect">
            <a:avLst>
              <a:gd name="adj" fmla="val 16667"/>
            </a:avLst>
          </a:prstGeom>
          <a:solidFill>
            <a:srgbClr val="0033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Gill Sans MT" panose="020B0502020104020203" pitchFamily="34" charset="0"/>
              </a:rPr>
              <a:t>All Doors</a:t>
            </a:r>
          </a:p>
          <a:p>
            <a:pPr algn="ctr"/>
            <a:r>
              <a:rPr lang="en-US" altLang="en-US" sz="2400">
                <a:solidFill>
                  <a:schemeClr val="tx1"/>
                </a:solidFill>
                <a:latin typeface="Gill Sans MT" panose="020B0502020104020203" pitchFamily="34" charset="0"/>
              </a:rPr>
              <a:t>Closed</a:t>
            </a:r>
          </a:p>
        </p:txBody>
      </p:sp>
      <p:sp>
        <p:nvSpPr>
          <p:cNvPr id="16394" name="Text Box 51"/>
          <p:cNvSpPr txBox="1">
            <a:spLocks noChangeArrowheads="1"/>
          </p:cNvSpPr>
          <p:nvPr/>
        </p:nvSpPr>
        <p:spPr bwMode="auto">
          <a:xfrm>
            <a:off x="5662700" y="4947153"/>
            <a:ext cx="340911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0" dirty="0" err="1">
                <a:latin typeface="Gill Sans MT" panose="020B0502020104020203" pitchFamily="34" charset="0"/>
              </a:rPr>
              <a:t>trainSpeed</a:t>
            </a:r>
            <a:r>
              <a:rPr lang="en-US" altLang="en-US" sz="1800" b="0" dirty="0">
                <a:latin typeface="Gill Sans MT" panose="020B0502020104020203" pitchFamily="34" charset="0"/>
              </a:rPr>
              <a:t> = 0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 platform=right 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(location = </a:t>
            </a:r>
            <a:r>
              <a:rPr lang="en-US" altLang="en-US" sz="1800" b="0" dirty="0" err="1" smtClean="0">
                <a:latin typeface="Gill Sans MT" panose="020B0502020104020203" pitchFamily="34" charset="0"/>
              </a:rPr>
              <a:t>inStation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(</a:t>
            </a:r>
            <a:r>
              <a:rPr lang="en-US" altLang="en-US" sz="1800" b="0" dirty="0" err="1" smtClean="0">
                <a:latin typeface="Gill Sans MT" panose="020B0502020104020203" pitchFamily="34" charset="0"/>
              </a:rPr>
              <a:t>emergencyStop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>
                <a:latin typeface="Gill Sans MT" panose="020B0502020104020203" pitchFamily="34" charset="0"/>
              </a:rPr>
              <a:t>overrideOpen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 </a:t>
            </a:r>
            <a:r>
              <a:rPr lang="en-US" altLang="en-US" sz="1800" b="0" dirty="0">
                <a:latin typeface="Gill Sans MT" panose="020B0502020104020203" pitchFamily="34" charset="0"/>
              </a:rPr>
              <a:t>location = </a:t>
            </a:r>
            <a:r>
              <a:rPr lang="en-US" altLang="en-US" sz="1800" b="0" dirty="0" err="1">
                <a:latin typeface="Gill Sans MT" panose="020B0502020104020203" pitchFamily="34" charset="0"/>
              </a:rPr>
              <a:t>inTunnel</a:t>
            </a:r>
            <a:r>
              <a:rPr lang="en-US" altLang="en-US" sz="1800" b="0" dirty="0">
                <a:latin typeface="Gill Sans MT" panose="020B0502020104020203" pitchFamily="34" charset="0"/>
              </a:rPr>
              <a:t>))</a:t>
            </a:r>
          </a:p>
        </p:txBody>
      </p:sp>
      <p:cxnSp>
        <p:nvCxnSpPr>
          <p:cNvPr id="16395" name="AutoShape 52"/>
          <p:cNvCxnSpPr>
            <a:cxnSpLocks noChangeShapeType="1"/>
            <a:stCxn id="16393" idx="1"/>
            <a:endCxn id="16391" idx="2"/>
          </p:cNvCxnSpPr>
          <p:nvPr/>
        </p:nvCxnSpPr>
        <p:spPr bwMode="auto">
          <a:xfrm rot="10800000">
            <a:off x="1609725" y="3241675"/>
            <a:ext cx="1898650" cy="1757363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6" name="Text Box 53"/>
          <p:cNvSpPr txBox="1">
            <a:spLocks noChangeArrowheads="1"/>
          </p:cNvSpPr>
          <p:nvPr/>
        </p:nvSpPr>
        <p:spPr bwMode="auto">
          <a:xfrm>
            <a:off x="88900" y="4953252"/>
            <a:ext cx="35210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0" dirty="0" err="1">
                <a:latin typeface="Gill Sans MT" panose="020B0502020104020203" pitchFamily="34" charset="0"/>
              </a:rPr>
              <a:t>trainSpeed</a:t>
            </a:r>
            <a:r>
              <a:rPr lang="en-US" altLang="en-US" sz="1800" b="0" dirty="0">
                <a:latin typeface="Gill Sans MT" panose="020B0502020104020203" pitchFamily="34" charset="0"/>
              </a:rPr>
              <a:t> = 0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 platform=left 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(location = </a:t>
            </a:r>
            <a:r>
              <a:rPr lang="en-US" altLang="en-US" sz="1800" b="0" dirty="0" err="1" smtClean="0">
                <a:latin typeface="Gill Sans MT" panose="020B0502020104020203" pitchFamily="34" charset="0"/>
              </a:rPr>
              <a:t>inStation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(</a:t>
            </a:r>
            <a:r>
              <a:rPr lang="en-US" altLang="en-US" sz="1800" b="0" dirty="0" err="1" smtClean="0">
                <a:latin typeface="Gill Sans MT" panose="020B0502020104020203" pitchFamily="34" charset="0"/>
              </a:rPr>
              <a:t>emergencyStop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>
                <a:latin typeface="Gill Sans MT" panose="020B0502020104020203" pitchFamily="34" charset="0"/>
              </a:rPr>
              <a:t>overrideOpen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 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location </a:t>
            </a:r>
            <a:r>
              <a:rPr lang="en-US" altLang="en-US" sz="1800" b="0" dirty="0">
                <a:latin typeface="Gill Sans MT" panose="020B0502020104020203" pitchFamily="34" charset="0"/>
              </a:rPr>
              <a:t>= </a:t>
            </a:r>
            <a:r>
              <a:rPr lang="en-US" altLang="en-US" sz="1800" b="0" dirty="0" err="1" smtClean="0">
                <a:latin typeface="Gill Sans MT" panose="020B0502020104020203" pitchFamily="34" charset="0"/>
              </a:rPr>
              <a:t>inTunnel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))</a:t>
            </a:r>
            <a:endParaRPr lang="en-US" altLang="en-US" sz="1800" b="0" dirty="0">
              <a:latin typeface="Gill Sans MT" panose="020B0502020104020203" pitchFamily="34" charset="0"/>
            </a:endParaRPr>
          </a:p>
        </p:txBody>
      </p:sp>
      <p:cxnSp>
        <p:nvCxnSpPr>
          <p:cNvPr id="16397" name="AutoShape 54"/>
          <p:cNvCxnSpPr>
            <a:cxnSpLocks noChangeShapeType="1"/>
            <a:stCxn id="16391" idx="0"/>
            <a:endCxn id="16389" idx="1"/>
          </p:cNvCxnSpPr>
          <p:nvPr/>
        </p:nvCxnSpPr>
        <p:spPr bwMode="auto">
          <a:xfrm rot="-5400000">
            <a:off x="2250281" y="1080294"/>
            <a:ext cx="619125" cy="19002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AutoShape 55"/>
          <p:cNvCxnSpPr>
            <a:cxnSpLocks noChangeShapeType="1"/>
            <a:stCxn id="16392" idx="0"/>
            <a:endCxn id="16389" idx="3"/>
          </p:cNvCxnSpPr>
          <p:nvPr/>
        </p:nvCxnSpPr>
        <p:spPr bwMode="auto">
          <a:xfrm rot="5400000" flipH="1">
            <a:off x="6326187" y="1030288"/>
            <a:ext cx="619125" cy="20002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9" name="Text Box 56"/>
          <p:cNvSpPr txBox="1">
            <a:spLocks noChangeArrowheads="1"/>
          </p:cNvSpPr>
          <p:nvPr/>
        </p:nvSpPr>
        <p:spPr bwMode="auto">
          <a:xfrm>
            <a:off x="893763" y="1414463"/>
            <a:ext cx="25161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800" b="0" dirty="0" err="1">
                <a:latin typeface="Gill Sans MT" panose="020B0502020104020203" pitchFamily="34" charset="0"/>
              </a:rPr>
              <a:t>secondP</a:t>
            </a:r>
            <a:r>
              <a:rPr lang="en-US" altLang="en-US" sz="1800" b="0" dirty="0" err="1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latform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= right</a:t>
            </a:r>
            <a:endParaRPr lang="en-US" altLang="en-US" sz="1800" b="0" dirty="0">
              <a:latin typeface="Gill Sans MT" panose="020B0502020104020203" pitchFamily="34" charset="0"/>
            </a:endParaRPr>
          </a:p>
        </p:txBody>
      </p:sp>
      <p:sp>
        <p:nvSpPr>
          <p:cNvPr id="16400" name="Text Box 57"/>
          <p:cNvSpPr txBox="1">
            <a:spLocks noChangeArrowheads="1"/>
          </p:cNvSpPr>
          <p:nvPr/>
        </p:nvSpPr>
        <p:spPr bwMode="auto">
          <a:xfrm>
            <a:off x="5737225" y="1416050"/>
            <a:ext cx="2492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0" dirty="0" err="1">
                <a:latin typeface="Gill Sans MT" panose="020B0502020104020203" pitchFamily="34" charset="0"/>
              </a:rPr>
              <a:t>secondP</a:t>
            </a:r>
            <a:r>
              <a:rPr lang="en-US" altLang="en-US" sz="1800" b="0" dirty="0" err="1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latform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= left</a:t>
            </a:r>
            <a:endParaRPr lang="en-US" altLang="en-US" sz="1800" b="0" dirty="0">
              <a:latin typeface="Gill Sans MT" panose="020B0502020104020203" pitchFamily="34" charset="0"/>
            </a:endParaRPr>
          </a:p>
        </p:txBody>
      </p:sp>
      <p:cxnSp>
        <p:nvCxnSpPr>
          <p:cNvPr id="16401" name="AutoShape 58"/>
          <p:cNvCxnSpPr>
            <a:cxnSpLocks noChangeShapeType="1"/>
            <a:stCxn id="16392" idx="1"/>
            <a:endCxn id="16404" idx="0"/>
          </p:cNvCxnSpPr>
          <p:nvPr/>
        </p:nvCxnSpPr>
        <p:spPr bwMode="auto">
          <a:xfrm rot="10800000" flipV="1">
            <a:off x="4667250" y="2790825"/>
            <a:ext cx="1905000" cy="1757363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AutoShape 59"/>
          <p:cNvCxnSpPr>
            <a:cxnSpLocks noChangeShapeType="1"/>
            <a:stCxn id="16391" idx="3"/>
            <a:endCxn id="16405" idx="0"/>
          </p:cNvCxnSpPr>
          <p:nvPr/>
        </p:nvCxnSpPr>
        <p:spPr bwMode="auto">
          <a:xfrm>
            <a:off x="2671763" y="2790825"/>
            <a:ext cx="1814512" cy="1757363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AutoShape 60"/>
          <p:cNvCxnSpPr>
            <a:cxnSpLocks noChangeShapeType="1"/>
            <a:stCxn id="16389" idx="2"/>
            <a:endCxn id="16393" idx="0"/>
          </p:cNvCxnSpPr>
          <p:nvPr/>
        </p:nvCxnSpPr>
        <p:spPr bwMode="auto">
          <a:xfrm rot="5400000">
            <a:off x="3384550" y="3359150"/>
            <a:ext cx="2376488" cy="1588"/>
          </a:xfrm>
          <a:prstGeom prst="curvedConnector3">
            <a:avLst>
              <a:gd name="adj1" fmla="val 49968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4" name="Rectangle 61"/>
          <p:cNvSpPr>
            <a:spLocks noChangeArrowheads="1"/>
          </p:cNvSpPr>
          <p:nvPr/>
        </p:nvSpPr>
        <p:spPr bwMode="auto">
          <a:xfrm>
            <a:off x="4581525" y="4548188"/>
            <a:ext cx="17145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405" name="Rectangle 62"/>
          <p:cNvSpPr>
            <a:spLocks noChangeArrowheads="1"/>
          </p:cNvSpPr>
          <p:nvPr/>
        </p:nvSpPr>
        <p:spPr bwMode="auto">
          <a:xfrm>
            <a:off x="4400550" y="4548188"/>
            <a:ext cx="17145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406" name="Text Box 64"/>
          <p:cNvSpPr txBox="1">
            <a:spLocks noChangeArrowheads="1"/>
          </p:cNvSpPr>
          <p:nvPr/>
        </p:nvSpPr>
        <p:spPr bwMode="auto">
          <a:xfrm>
            <a:off x="2705100" y="2190750"/>
            <a:ext cx="392112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>
                <a:latin typeface="Gill Sans MT" panose="020B0502020104020203" pitchFamily="34" charset="0"/>
              </a:rPr>
              <a:t>emergencyStop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>
                <a:latin typeface="Gill Sans MT" panose="020B0502020104020203" pitchFamily="34" charset="0"/>
              </a:rPr>
              <a:t>overrideOpen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 smtClean="0">
                <a:latin typeface="Gill Sans MT" panose="020B0502020104020203" pitchFamily="34" charset="0"/>
              </a:rPr>
              <a:t>doorsClear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 </a:t>
            </a:r>
            <a:r>
              <a:rPr lang="en-US" altLang="en-US" sz="1800" b="0" dirty="0" err="1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closeDoorPressed</a:t>
            </a:r>
            <a:endParaRPr lang="en-US" altLang="en-US" sz="1800" b="0" dirty="0" smtClean="0">
              <a:solidFill>
                <a:schemeClr val="tx2"/>
              </a:solidFill>
              <a:latin typeface="Gill Sans MT" panose="020B0502020104020203" pitchFamily="34" charset="0"/>
              <a:sym typeface="Symbol" pitchFamily="18" charset="2"/>
            </a:endParaRPr>
          </a:p>
          <a:p>
            <a:pPr algn="ctr">
              <a:spcBef>
                <a:spcPct val="50000"/>
              </a:spcBef>
            </a:pPr>
            <a:r>
              <a:rPr lang="en-US" altLang="en-US" sz="1800" b="0" dirty="0" smtClean="0">
                <a:latin typeface="Gill Sans MT" panose="020B0502020104020203" pitchFamily="34" charset="0"/>
              </a:rPr>
              <a:t>(applies to </a:t>
            </a:r>
            <a:r>
              <a:rPr lang="en-US" altLang="en-US" sz="1800" b="0" i="1" dirty="0" smtClean="0">
                <a:latin typeface="Gill Sans MT" panose="020B0502020104020203" pitchFamily="34" charset="0"/>
              </a:rPr>
              <a:t>all </a:t>
            </a:r>
            <a:r>
              <a:rPr lang="en-US" altLang="en-US" sz="1800" b="0" i="1" dirty="0">
                <a:latin typeface="Gill Sans MT" panose="020B0502020104020203" pitchFamily="34" charset="0"/>
              </a:rPr>
              <a:t>three transitions</a:t>
            </a:r>
            <a:r>
              <a:rPr lang="en-US" altLang="en-US" sz="1800" b="0" dirty="0"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16407" name="Line 66"/>
          <p:cNvSpPr>
            <a:spLocks noChangeShapeType="1"/>
          </p:cNvSpPr>
          <p:nvPr/>
        </p:nvSpPr>
        <p:spPr bwMode="auto">
          <a:xfrm flipV="1">
            <a:off x="4572000" y="5451475"/>
            <a:ext cx="0" cy="652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Date Placeholder 2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Introduction to Software Testing, Edition 2  (Ch 8)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40460" y="4766209"/>
            <a:ext cx="3785581" cy="163459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© Ammann &amp; Offutt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FD6399A-7897-4DAC-A222-6D7E449660B9}" type="slidenum"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pPr/>
              <a:t>4</a:t>
            </a:fld>
            <a:endParaRPr lang="en-US" altLang="en-US" sz="900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8127" y="96839"/>
            <a:ext cx="9032875" cy="744733"/>
          </a:xfrm>
        </p:spPr>
        <p:txBody>
          <a:bodyPr/>
          <a:lstStyle/>
          <a:p>
            <a:r>
              <a:rPr lang="en-US" altLang="en-US" dirty="0" smtClean="0"/>
              <a:t>Determination of the Predicate</a:t>
            </a: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184262" y="827575"/>
            <a:ext cx="8773621" cy="707886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trainSpeed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= 0 </a:t>
            </a:r>
            <a:r>
              <a:rPr lang="en-US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 platform=left 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(location = </a:t>
            </a:r>
            <a:r>
              <a:rPr lang="en-US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inStation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(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emergencyStop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overrideOpen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 location = </a:t>
            </a:r>
            <a:r>
              <a:rPr lang="en-US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inTunnel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))</a:t>
            </a:r>
            <a:endParaRPr lang="en-US" b="0" dirty="0"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437138" y="1633506"/>
            <a:ext cx="8261350" cy="777136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 b="0" dirty="0" err="1" smtClean="0">
                <a:latin typeface="Gill Sans MT" panose="020B0502020104020203" pitchFamily="34" charset="0"/>
              </a:rPr>
              <a:t>P</a:t>
            </a:r>
            <a:r>
              <a:rPr lang="en-US" altLang="en-US" sz="2400" b="0" baseline="-25000" dirty="0" err="1" smtClean="0">
                <a:latin typeface="Gill Sans MT" panose="020B0502020104020203" pitchFamily="34" charset="0"/>
              </a:rPr>
              <a:t>trainSpeed</a:t>
            </a:r>
            <a:r>
              <a:rPr lang="en-US" altLang="en-US" sz="2400" b="0" baseline="-250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400" b="0" baseline="-25000" dirty="0">
                <a:latin typeface="Gill Sans MT" panose="020B0502020104020203" pitchFamily="34" charset="0"/>
              </a:rPr>
              <a:t>= 0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: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platform = left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(location =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inStation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emergencyStop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  <a:sym typeface="Symbol" pitchFamily="18" charset="2"/>
            </a:endParaRPr>
          </a:p>
          <a:p>
            <a:pPr>
              <a:spcBef>
                <a:spcPts val="300"/>
              </a:spcBef>
            </a:pP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                       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overrideOpen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location =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inTunnel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))</a:t>
            </a:r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437138" y="2455254"/>
            <a:ext cx="8261350" cy="777136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 b="0" dirty="0" err="1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P</a:t>
            </a:r>
            <a:r>
              <a:rPr lang="en-US" altLang="en-US" sz="2400" b="0" baseline="-25000" dirty="0" err="1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platform</a:t>
            </a:r>
            <a:r>
              <a:rPr lang="en-US" altLang="en-US" sz="2400" b="0" baseline="-2500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sz="2400" b="0" baseline="-250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= left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: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trainSpeed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= 0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(location =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inStation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emergencyStop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</a:p>
          <a:p>
            <a:pPr>
              <a:spcBef>
                <a:spcPts val="300"/>
              </a:spcBef>
            </a:pP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                    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overrideOpen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location =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inTunnel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))</a:t>
            </a:r>
          </a:p>
        </p:txBody>
      </p:sp>
      <p:sp>
        <p:nvSpPr>
          <p:cNvPr id="260104" name="Text Box 8"/>
          <p:cNvSpPr txBox="1">
            <a:spLocks noChangeArrowheads="1"/>
          </p:cNvSpPr>
          <p:nvPr/>
        </p:nvSpPr>
        <p:spPr bwMode="auto">
          <a:xfrm>
            <a:off x="437139" y="3277002"/>
            <a:ext cx="8261350" cy="777136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 b="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baseline="-2500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location</a:t>
            </a:r>
            <a:r>
              <a:rPr lang="en-US" altLang="en-US" sz="2400" b="0" baseline="-2500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= </a:t>
            </a:r>
            <a:r>
              <a:rPr lang="en-US" altLang="en-US" sz="2400" b="0" baseline="-2500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inStation</a:t>
            </a:r>
            <a:r>
              <a:rPr lang="en-US" altLang="en-US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: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trainSpeed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= 0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 platform = left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emergencyStop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endParaRPr lang="en-US" altLang="en-US" sz="1800" b="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                          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overrideOpen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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location =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inTunnel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60105" name="Text Box 9"/>
          <p:cNvSpPr txBox="1">
            <a:spLocks noChangeArrowheads="1"/>
          </p:cNvSpPr>
          <p:nvPr/>
        </p:nvSpPr>
        <p:spPr bwMode="auto">
          <a:xfrm>
            <a:off x="437138" y="4098750"/>
            <a:ext cx="8261351" cy="777136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 b="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baseline="-2500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emergencyStop</a:t>
            </a:r>
            <a:r>
              <a:rPr lang="en-US" altLang="en-US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: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trainSpeed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= 0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 platform = left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location =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inStation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</a:p>
          <a:p>
            <a:pPr>
              <a:spcBef>
                <a:spcPts val="300"/>
              </a:spcBef>
            </a:pP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                     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overrideOpen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location =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inTunnel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260106" name="Text Box 10"/>
          <p:cNvSpPr txBox="1">
            <a:spLocks noChangeArrowheads="1"/>
          </p:cNvSpPr>
          <p:nvPr/>
        </p:nvSpPr>
        <p:spPr bwMode="auto">
          <a:xfrm>
            <a:off x="437139" y="4920498"/>
            <a:ext cx="8261350" cy="777136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 b="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baseline="-2500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overrideOpen</a:t>
            </a:r>
            <a:r>
              <a:rPr lang="en-US" altLang="en-US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: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trainSpeed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= 0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 platform = left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location =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inStation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</a:p>
          <a:p>
            <a:pPr>
              <a:spcBef>
                <a:spcPts val="300"/>
              </a:spcBef>
            </a:pP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                   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emergencyStop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location =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inTunnel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17419" name="Date Placeholder 1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Introduction to Software Testing, Edition 2  (Ch 8)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45155" y="5742247"/>
            <a:ext cx="8261350" cy="777136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 b="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baseline="-2500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location</a:t>
            </a:r>
            <a:r>
              <a:rPr lang="en-US" altLang="en-US" sz="2400" b="0" baseline="-2500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= </a:t>
            </a:r>
            <a:r>
              <a:rPr lang="en-US" altLang="en-US" sz="2400" b="0" baseline="-2500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inTunnel</a:t>
            </a:r>
            <a:r>
              <a:rPr lang="en-US" altLang="en-US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: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trainSpeed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= 0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 platform = left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location =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inStation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</a:p>
          <a:p>
            <a:pPr>
              <a:spcBef>
                <a:spcPts val="300"/>
              </a:spcBef>
            </a:pP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                          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emergencyStop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overrideOpen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3305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1" grpId="0" animBg="1"/>
      <p:bldP spid="260102" grpId="0" animBg="1"/>
      <p:bldP spid="260104" grpId="0" animBg="1"/>
      <p:bldP spid="260105" grpId="0" animBg="1"/>
      <p:bldP spid="260106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 Truth Assignments (CACC)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164A8-1AE9-437C-A63B-023F30ED14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4262" y="803511"/>
            <a:ext cx="8773621" cy="707886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trainSpeed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= 0 </a:t>
            </a:r>
            <a:r>
              <a:rPr lang="en-US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 platform=left 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(location = </a:t>
            </a:r>
            <a:r>
              <a:rPr lang="en-US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inStation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(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emergencyStop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overrideOpen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 location = </a:t>
            </a:r>
            <a:r>
              <a:rPr lang="en-US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inTunnel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))</a:t>
            </a:r>
            <a:endParaRPr lang="en-US" b="0" dirty="0"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</a:endParaRPr>
          </a:p>
        </p:txBody>
      </p:sp>
      <p:graphicFrame>
        <p:nvGraphicFramePr>
          <p:cNvPr id="9" name="Group 2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075404"/>
              </p:ext>
            </p:extLst>
          </p:nvPr>
        </p:nvGraphicFramePr>
        <p:xfrm>
          <a:off x="89310" y="1680853"/>
          <a:ext cx="8963523" cy="4700016"/>
        </p:xfrm>
        <a:graphic>
          <a:graphicData uri="http://schemas.openxmlformats.org/drawingml/2006/table">
            <a:tbl>
              <a:tblPr/>
              <a:tblGrid>
                <a:gridCol w="1564744"/>
                <a:gridCol w="1237868"/>
                <a:gridCol w="1310349"/>
                <a:gridCol w="962153"/>
                <a:gridCol w="1370039"/>
                <a:gridCol w="1387404"/>
                <a:gridCol w="1130966"/>
              </a:tblGrid>
              <a:tr h="1925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Major Clause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Speed=0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platform=left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inStation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emergStop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3368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trainSpeed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trainSpeed !=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27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 =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465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 !=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176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inStation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248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inStation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080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emergencyStop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152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emergStop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454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454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454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494869" y="2040464"/>
            <a:ext cx="4149598" cy="262468"/>
            <a:chOff x="4494869" y="2040464"/>
            <a:chExt cx="4149598" cy="262468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4494869" y="2048932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5731003" y="2040464"/>
              <a:ext cx="2913464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Connector 11"/>
            <p:cNvCxnSpPr>
              <a:stCxn id="10" idx="3"/>
              <a:endCxn id="11" idx="1"/>
            </p:cNvCxnSpPr>
            <p:nvPr/>
          </p:nvCxnSpPr>
          <p:spPr bwMode="auto">
            <a:xfrm flipV="1">
              <a:off x="4859864" y="2167464"/>
              <a:ext cx="871139" cy="846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33CC33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3" name="8-Point Star 12"/>
          <p:cNvSpPr/>
          <p:nvPr/>
        </p:nvSpPr>
        <p:spPr bwMode="auto">
          <a:xfrm>
            <a:off x="4586114" y="2023524"/>
            <a:ext cx="1418637" cy="728132"/>
          </a:xfrm>
          <a:prstGeom prst="star8">
            <a:avLst/>
          </a:prstGeom>
          <a:solidFill>
            <a:srgbClr val="00B050"/>
          </a:solidFill>
          <a:ln w="28575" cap="flat" cmpd="sng" algn="ctr">
            <a:solidFill>
              <a:srgbClr val="33CC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One of these must be true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94869" y="2412993"/>
            <a:ext cx="4149598" cy="262468"/>
            <a:chOff x="4494869" y="2040464"/>
            <a:chExt cx="4149598" cy="262468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4494869" y="2048932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5731003" y="2040464"/>
              <a:ext cx="2913464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7" name="Straight Connector 16"/>
            <p:cNvCxnSpPr>
              <a:stCxn id="15" idx="3"/>
              <a:endCxn id="16" idx="1"/>
            </p:cNvCxnSpPr>
            <p:nvPr/>
          </p:nvCxnSpPr>
          <p:spPr bwMode="auto">
            <a:xfrm flipV="1">
              <a:off x="4859864" y="2167464"/>
              <a:ext cx="871139" cy="846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33CC33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4494869" y="2751656"/>
            <a:ext cx="4149598" cy="262468"/>
            <a:chOff x="4494869" y="2040464"/>
            <a:chExt cx="4149598" cy="262468"/>
          </a:xfrm>
        </p:grpSpPr>
        <p:sp>
          <p:nvSpPr>
            <p:cNvPr id="19" name="Rounded Rectangle 18"/>
            <p:cNvSpPr/>
            <p:nvPr/>
          </p:nvSpPr>
          <p:spPr bwMode="auto">
            <a:xfrm>
              <a:off x="4494869" y="2048932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5731003" y="2040464"/>
              <a:ext cx="2913464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1" name="Straight Connector 20"/>
            <p:cNvCxnSpPr>
              <a:stCxn id="19" idx="3"/>
              <a:endCxn id="20" idx="1"/>
            </p:cNvCxnSpPr>
            <p:nvPr/>
          </p:nvCxnSpPr>
          <p:spPr bwMode="auto">
            <a:xfrm flipV="1">
              <a:off x="4859864" y="2167464"/>
              <a:ext cx="871139" cy="846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33CC33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4494869" y="3124185"/>
            <a:ext cx="4149598" cy="262468"/>
            <a:chOff x="4494869" y="2040464"/>
            <a:chExt cx="4149598" cy="262468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4494869" y="2048932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5731003" y="2040464"/>
              <a:ext cx="2913464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5" name="Straight Connector 24"/>
            <p:cNvCxnSpPr>
              <a:stCxn id="23" idx="3"/>
              <a:endCxn id="24" idx="1"/>
            </p:cNvCxnSpPr>
            <p:nvPr/>
          </p:nvCxnSpPr>
          <p:spPr bwMode="auto">
            <a:xfrm flipV="1">
              <a:off x="4859864" y="2167464"/>
              <a:ext cx="871139" cy="846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33CC33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6" name="Rounded Rectangle 25"/>
          <p:cNvSpPr/>
          <p:nvPr/>
        </p:nvSpPr>
        <p:spPr bwMode="auto">
          <a:xfrm>
            <a:off x="5731003" y="3479790"/>
            <a:ext cx="2913464" cy="254000"/>
          </a:xfrm>
          <a:prstGeom prst="roundRect">
            <a:avLst/>
          </a:prstGeom>
          <a:noFill/>
          <a:ln w="28575" cap="flat" cmpd="sng" algn="ctr">
            <a:solidFill>
              <a:srgbClr val="33CC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5731003" y="3843849"/>
            <a:ext cx="2913464" cy="254000"/>
          </a:xfrm>
          <a:prstGeom prst="roundRect">
            <a:avLst/>
          </a:prstGeom>
          <a:noFill/>
          <a:ln w="28575" cap="flat" cmpd="sng" algn="ctr">
            <a:solidFill>
              <a:srgbClr val="33CC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8-Point Star 27"/>
          <p:cNvSpPr/>
          <p:nvPr/>
        </p:nvSpPr>
        <p:spPr bwMode="auto">
          <a:xfrm>
            <a:off x="5889980" y="3395117"/>
            <a:ext cx="1418637" cy="728132"/>
          </a:xfrm>
          <a:prstGeom prst="star8">
            <a:avLst/>
          </a:prstGeom>
          <a:solidFill>
            <a:srgbClr val="00B050"/>
          </a:solidFill>
          <a:ln w="28575" cap="flat" cmpd="sng" algn="ctr">
            <a:solidFill>
              <a:srgbClr val="33CC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One of these must be false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700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a Predicate?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164A8-1AE9-437C-A63B-023F30ED14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9" name="Group 2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578588"/>
              </p:ext>
            </p:extLst>
          </p:nvPr>
        </p:nvGraphicFramePr>
        <p:xfrm>
          <a:off x="84221" y="922471"/>
          <a:ext cx="8963527" cy="1295400"/>
        </p:xfrm>
        <a:graphic>
          <a:graphicData uri="http://schemas.openxmlformats.org/drawingml/2006/table">
            <a:tbl>
              <a:tblPr/>
              <a:tblGrid>
                <a:gridCol w="1191126"/>
                <a:gridCol w="1335506"/>
                <a:gridCol w="1311442"/>
                <a:gridCol w="974558"/>
                <a:gridCol w="1455821"/>
                <a:gridCol w="1435888"/>
                <a:gridCol w="1259186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trainSpeed=0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platform=left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inStation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emergencyStop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inStation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inStation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</a:tbl>
          </a:graphicData>
        </a:graphic>
      </p:graphicFrame>
      <p:sp>
        <p:nvSpPr>
          <p:cNvPr id="11" name="Text Box 293"/>
          <p:cNvSpPr txBox="1">
            <a:spLocks noChangeArrowheads="1"/>
          </p:cNvSpPr>
          <p:nvPr/>
        </p:nvSpPr>
        <p:spPr bwMode="auto">
          <a:xfrm>
            <a:off x="1230152" y="2784090"/>
            <a:ext cx="6917709" cy="2092881"/>
          </a:xfrm>
          <a:prstGeom prst="rect">
            <a:avLst/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The model only includes two locations for the train, </a:t>
            </a:r>
            <a:r>
              <a:rPr lang="en-US" altLang="en-US" sz="2400" b="0" i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inStation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and </a:t>
            </a:r>
            <a:r>
              <a:rPr lang="en-US" altLang="en-US" sz="2400" b="0" i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inTunnel</a:t>
            </a:r>
            <a:r>
              <a:rPr lang="en-US" altLang="en-US" sz="2400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 algn="ctr">
              <a:spcBef>
                <a:spcPts val="600"/>
              </a:spcBef>
            </a:pPr>
            <a:r>
              <a:rPr lang="en-US" altLang="en-US" sz="24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So these cannot both be false!</a:t>
            </a:r>
          </a:p>
          <a:p>
            <a:pPr algn="ctr">
              <a:spcBef>
                <a:spcPts val="6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If the train is not in the station (</a:t>
            </a:r>
            <a:r>
              <a:rPr lang="en-US" altLang="en-US" sz="2400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location != </a:t>
            </a:r>
            <a:r>
              <a:rPr lang="en-US" altLang="en-US" sz="2400" b="0" i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inStation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), then it must be in a tunnel (</a:t>
            </a:r>
            <a:r>
              <a:rPr lang="en-US" altLang="en-US" sz="2400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location = </a:t>
            </a:r>
            <a:r>
              <a:rPr lang="en-US" altLang="en-US" sz="2400" b="0" i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inTunnel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)!</a:t>
            </a:r>
          </a:p>
        </p:txBody>
      </p:sp>
      <p:sp>
        <p:nvSpPr>
          <p:cNvPr id="12" name="Oval 295"/>
          <p:cNvSpPr>
            <a:spLocks noChangeArrowheads="1"/>
          </p:cNvSpPr>
          <p:nvPr/>
        </p:nvSpPr>
        <p:spPr bwMode="auto">
          <a:xfrm>
            <a:off x="4137705" y="1807072"/>
            <a:ext cx="558739" cy="36735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latin typeface="Gill Sans MT" panose="020B0502020104020203" pitchFamily="34" charset="0"/>
            </a:endParaRPr>
          </a:p>
        </p:txBody>
      </p:sp>
      <p:sp>
        <p:nvSpPr>
          <p:cNvPr id="15" name="Oval 295"/>
          <p:cNvSpPr>
            <a:spLocks noChangeArrowheads="1"/>
          </p:cNvSpPr>
          <p:nvPr/>
        </p:nvSpPr>
        <p:spPr bwMode="auto">
          <a:xfrm>
            <a:off x="8147861" y="1807072"/>
            <a:ext cx="558739" cy="36735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latin typeface="Gill Sans MT" panose="020B05020201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9376" y="5033791"/>
            <a:ext cx="8382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Possible solutions </a:t>
            </a:r>
            <a:r>
              <a:rPr 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:</a:t>
            </a:r>
          </a:p>
          <a:p>
            <a:pPr marL="457200" indent="-457200">
              <a:buFontTx/>
              <a:buAutoNum type="arabicPeriod"/>
            </a:pP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Check with the </a:t>
            </a: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developer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for mistakes (do this first)</a:t>
            </a:r>
          </a:p>
          <a:p>
            <a:pPr marL="457200" indent="-457200">
              <a:buAutoNum type="arabicPeriod"/>
            </a:pP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Rewrite the predicate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to eliminate dependencies (if possible)</a:t>
            </a:r>
          </a:p>
          <a:p>
            <a:pPr marL="457200" indent="-457200">
              <a:buAutoNum type="arabicPeriod"/>
            </a:pP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Change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truth assignment :  t  </a:t>
            </a:r>
            <a:r>
              <a:rPr 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</a:t>
            </a: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F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</a:t>
            </a:r>
            <a:r>
              <a:rPr 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f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</a:t>
            </a:r>
            <a:r>
              <a:rPr 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f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</a:t>
            </a: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201429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Generalize Dependent Clauses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164A8-1AE9-437C-A63B-023F30ED14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4262" y="803511"/>
            <a:ext cx="8773621" cy="861774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Clauses that </a:t>
            </a:r>
            <a:r>
              <a:rPr lang="en-US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depend</a:t>
            </a: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on each other must have correlated values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That is, </a:t>
            </a:r>
            <a:r>
              <a:rPr lang="en-US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inStation</a:t>
            </a:r>
            <a:r>
              <a:rPr lang="en-US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and </a:t>
            </a:r>
            <a:r>
              <a:rPr lang="en-US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inTunnel</a:t>
            </a:r>
            <a:r>
              <a:rPr lang="en-US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must have </a:t>
            </a:r>
            <a:r>
              <a:rPr lang="en-US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different values </a:t>
            </a: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for all tests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</a:endParaRPr>
          </a:p>
        </p:txBody>
      </p:sp>
      <p:graphicFrame>
        <p:nvGraphicFramePr>
          <p:cNvPr id="9" name="Group 2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6203218"/>
              </p:ext>
            </p:extLst>
          </p:nvPr>
        </p:nvGraphicFramePr>
        <p:xfrm>
          <a:off x="96920" y="1757056"/>
          <a:ext cx="8963523" cy="4700016"/>
        </p:xfrm>
        <a:graphic>
          <a:graphicData uri="http://schemas.openxmlformats.org/drawingml/2006/table">
            <a:tbl>
              <a:tblPr/>
              <a:tblGrid>
                <a:gridCol w="1564744"/>
                <a:gridCol w="1237868"/>
                <a:gridCol w="1310349"/>
                <a:gridCol w="962153"/>
                <a:gridCol w="1370039"/>
                <a:gridCol w="1387404"/>
                <a:gridCol w="1130966"/>
              </a:tblGrid>
              <a:tr h="1925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Major Clause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Speed=0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platform=left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inStation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emergStop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3368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trainSpeed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trainSpeed !=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27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 =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465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 !=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176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inStation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248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inStation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080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emergencyStop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152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emergStop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454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454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454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4505217" y="2133596"/>
            <a:ext cx="4132662" cy="254000"/>
            <a:chOff x="4511800" y="2133596"/>
            <a:chExt cx="4132662" cy="2540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4511800" y="2133596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8279467" y="2133596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876789" y="2133596"/>
              <a:ext cx="3462878" cy="84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33CC33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4505217" y="2497671"/>
            <a:ext cx="4132662" cy="254000"/>
            <a:chOff x="4511800" y="2133596"/>
            <a:chExt cx="4132662" cy="254000"/>
          </a:xfrm>
        </p:grpSpPr>
        <p:sp>
          <p:nvSpPr>
            <p:cNvPr id="39" name="Rounded Rectangle 38"/>
            <p:cNvSpPr/>
            <p:nvPr/>
          </p:nvSpPr>
          <p:spPr bwMode="auto">
            <a:xfrm>
              <a:off x="4511800" y="2133596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8279467" y="2133596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 bwMode="auto">
            <a:xfrm>
              <a:off x="4876789" y="2133596"/>
              <a:ext cx="3462878" cy="84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33CC33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4505217" y="2870208"/>
            <a:ext cx="4132662" cy="254000"/>
            <a:chOff x="4511800" y="2133596"/>
            <a:chExt cx="4132662" cy="254000"/>
          </a:xfrm>
        </p:grpSpPr>
        <p:sp>
          <p:nvSpPr>
            <p:cNvPr id="43" name="Rounded Rectangle 42"/>
            <p:cNvSpPr/>
            <p:nvPr/>
          </p:nvSpPr>
          <p:spPr bwMode="auto">
            <a:xfrm>
              <a:off x="4511800" y="2133596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8279467" y="2133596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4876789" y="2133596"/>
              <a:ext cx="3462878" cy="84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33CC33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6" name="Group 45"/>
          <p:cNvGrpSpPr/>
          <p:nvPr/>
        </p:nvGrpSpPr>
        <p:grpSpPr>
          <a:xfrm>
            <a:off x="4505217" y="3234282"/>
            <a:ext cx="4132662" cy="254000"/>
            <a:chOff x="4511800" y="2133596"/>
            <a:chExt cx="4132662" cy="254000"/>
          </a:xfrm>
        </p:grpSpPr>
        <p:sp>
          <p:nvSpPr>
            <p:cNvPr id="47" name="Rounded Rectangle 46"/>
            <p:cNvSpPr/>
            <p:nvPr/>
          </p:nvSpPr>
          <p:spPr bwMode="auto">
            <a:xfrm>
              <a:off x="4511800" y="2133596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8279467" y="2133596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4876789" y="2133596"/>
              <a:ext cx="3462878" cy="84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33CC33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0" name="Group 49"/>
          <p:cNvGrpSpPr/>
          <p:nvPr/>
        </p:nvGrpSpPr>
        <p:grpSpPr>
          <a:xfrm>
            <a:off x="4505217" y="3937017"/>
            <a:ext cx="4132662" cy="254000"/>
            <a:chOff x="4511800" y="2133596"/>
            <a:chExt cx="4132662" cy="254000"/>
          </a:xfrm>
        </p:grpSpPr>
        <p:sp>
          <p:nvSpPr>
            <p:cNvPr id="51" name="Rounded Rectangle 50"/>
            <p:cNvSpPr/>
            <p:nvPr/>
          </p:nvSpPr>
          <p:spPr bwMode="auto">
            <a:xfrm>
              <a:off x="4511800" y="2133596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8279467" y="2133596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>
              <a:off x="4876789" y="2133596"/>
              <a:ext cx="3462878" cy="84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33CC33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4505217" y="6129883"/>
            <a:ext cx="4132662" cy="254000"/>
            <a:chOff x="4511800" y="2133596"/>
            <a:chExt cx="4132662" cy="254000"/>
          </a:xfrm>
        </p:grpSpPr>
        <p:sp>
          <p:nvSpPr>
            <p:cNvPr id="55" name="Rounded Rectangle 54"/>
            <p:cNvSpPr/>
            <p:nvPr/>
          </p:nvSpPr>
          <p:spPr bwMode="auto">
            <a:xfrm>
              <a:off x="4511800" y="2133596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 bwMode="auto">
            <a:xfrm>
              <a:off x="8279467" y="2133596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 bwMode="auto">
            <a:xfrm>
              <a:off x="4876789" y="2133596"/>
              <a:ext cx="3462878" cy="84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33CC33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cxnSp>
        <p:nvCxnSpPr>
          <p:cNvPr id="59" name="Straight Connector 58"/>
          <p:cNvCxnSpPr/>
          <p:nvPr/>
        </p:nvCxnSpPr>
        <p:spPr bwMode="auto">
          <a:xfrm flipV="1">
            <a:off x="8272884" y="2133596"/>
            <a:ext cx="430849" cy="25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8611591" y="2060541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f</a:t>
            </a:r>
            <a:endParaRPr lang="en-US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61" name="Straight Connector 60"/>
          <p:cNvCxnSpPr/>
          <p:nvPr/>
        </p:nvCxnSpPr>
        <p:spPr bwMode="auto">
          <a:xfrm flipV="1">
            <a:off x="8281346" y="2506138"/>
            <a:ext cx="430849" cy="25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8620053" y="2433083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f</a:t>
            </a:r>
            <a:endParaRPr lang="en-US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flipV="1">
            <a:off x="8272883" y="2878675"/>
            <a:ext cx="430849" cy="25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8611590" y="2805620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f</a:t>
            </a:r>
            <a:endParaRPr lang="en-US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 flipV="1">
            <a:off x="8272884" y="3234282"/>
            <a:ext cx="430849" cy="25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8611591" y="3161227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tf</a:t>
            </a:r>
            <a:endParaRPr lang="en-US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V="1">
            <a:off x="8281346" y="3937017"/>
            <a:ext cx="430849" cy="25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8620053" y="3863962"/>
            <a:ext cx="288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t</a:t>
            </a:r>
            <a:endParaRPr lang="en-US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71" name="8-Point Star 70"/>
          <p:cNvSpPr/>
          <p:nvPr/>
        </p:nvSpPr>
        <p:spPr bwMode="auto">
          <a:xfrm>
            <a:off x="5813780" y="5604933"/>
            <a:ext cx="1418637" cy="897483"/>
          </a:xfrm>
          <a:prstGeom prst="star8">
            <a:avLst/>
          </a:prstGeom>
          <a:solidFill>
            <a:srgbClr val="00B05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We can’t implement this test !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55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  <p:bldP spid="64" grpId="0"/>
      <p:bldP spid="66" grpId="0"/>
      <p:bldP spid="68" grpId="0"/>
      <p:bldP spid="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</a:t>
            </a:r>
            <a:r>
              <a:rPr lang="en-US" dirty="0" smtClean="0"/>
              <a:t>Identification is a Win!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164A8-1AE9-437C-A63B-023F30ED14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1375644" y="1820707"/>
            <a:ext cx="6392707" cy="3623359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The process of modeling software artifacts for test design can help us find defects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in the artifacts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="0" baseline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This is a very powerful side-effect of the model-driven test design process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156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2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865776"/>
              </p:ext>
            </p:extLst>
          </p:nvPr>
        </p:nvGraphicFramePr>
        <p:xfrm>
          <a:off x="175066" y="1936715"/>
          <a:ext cx="3875649" cy="4686127"/>
        </p:xfrm>
        <a:graphic>
          <a:graphicData uri="http://schemas.openxmlformats.org/drawingml/2006/table">
            <a:tbl>
              <a:tblPr/>
              <a:tblGrid>
                <a:gridCol w="1852640"/>
                <a:gridCol w="2023009"/>
              </a:tblGrid>
              <a:tr h="3794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Expected Results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297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trainSpeed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Left Doors Open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794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trainSpeed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!=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All Doors Closed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794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 =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Left Doors Open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923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 !=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All Doors Closed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8084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inStation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Left Doors Open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709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inStation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All Doors Closed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794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emergencyStop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Left Doors Open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390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emergencyStop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All Doors Closed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780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Left Doors Open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565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All Doors Closed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794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Left Doors Open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486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All Doors Closed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164A8-1AE9-437C-A63B-023F30ED14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398" y="710918"/>
            <a:ext cx="79165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Expected outputs are read from the FSM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When the major clause is true, the transition is taken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When false, the transition is not taken</a:t>
            </a:r>
            <a:endParaRPr 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Oval 295"/>
          <p:cNvSpPr>
            <a:spLocks noChangeArrowheads="1"/>
          </p:cNvSpPr>
          <p:nvPr/>
        </p:nvSpPr>
        <p:spPr bwMode="auto">
          <a:xfrm>
            <a:off x="2141188" y="3387893"/>
            <a:ext cx="1911179" cy="424962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latin typeface="Gill Sans MT" panose="020B0502020104020203" pitchFamily="34" charset="0"/>
            </a:endParaRPr>
          </a:p>
        </p:txBody>
      </p:sp>
      <p:sp>
        <p:nvSpPr>
          <p:cNvPr id="17" name="Text Box 293"/>
          <p:cNvSpPr txBox="1">
            <a:spLocks noChangeArrowheads="1"/>
          </p:cNvSpPr>
          <p:nvPr/>
        </p:nvSpPr>
        <p:spPr bwMode="auto">
          <a:xfrm>
            <a:off x="4544111" y="2386452"/>
            <a:ext cx="4204678" cy="2123658"/>
          </a:xfrm>
          <a:prstGeom prst="rect">
            <a:avLst/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If </a:t>
            </a:r>
            <a:r>
              <a:rPr lang="en-US" altLang="en-US" sz="2400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platform !=left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then </a:t>
            </a:r>
            <a:r>
              <a:rPr lang="en-US" altLang="en-US" sz="2400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platform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must equal </a:t>
            </a:r>
            <a:r>
              <a:rPr lang="en-US" altLang="en-US" sz="24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right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So the expected output of this test is to go to state “</a:t>
            </a:r>
            <a:r>
              <a:rPr lang="en-US" alt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Right Doors Open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”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168700" y="5052277"/>
            <a:ext cx="4580089" cy="1549625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Gill Sans MT" panose="020B0502020104020203" pitchFamily="34" charset="0"/>
              </a:rPr>
              <a:t>Accidental transitions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must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be recognized when designing expected results during test automation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0736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intro">
  <a:themeElements>
    <a:clrScheme name="Custom 14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1030</TotalTime>
  <Pages>49</Pages>
  <Words>1252</Words>
  <Application>Microsoft Macintosh PowerPoint</Application>
  <PresentationFormat>On-screen Show (4:3)</PresentationFormat>
  <Paragraphs>366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Comic Sans MS</vt:lpstr>
      <vt:lpstr>Arial</vt:lpstr>
      <vt:lpstr>Gill Sans MT</vt:lpstr>
      <vt:lpstr>Symbol</vt:lpstr>
      <vt:lpstr>Times New Roman</vt:lpstr>
      <vt:lpstr>Verdana</vt:lpstr>
      <vt:lpstr>Wingdings</vt:lpstr>
      <vt:lpstr>intro</vt:lpstr>
      <vt:lpstr>  Logic Coverage for FSMs</vt:lpstr>
      <vt:lpstr>Covering Finite State Machines</vt:lpstr>
      <vt:lpstr>Example—Subway Train</vt:lpstr>
      <vt:lpstr>Determination of the Predicate</vt:lpstr>
      <vt:lpstr>Test Truth Assignments (CACC)</vt:lpstr>
      <vt:lpstr>Problem With a Predicate?</vt:lpstr>
      <vt:lpstr>Generalize Dependent Clauses</vt:lpstr>
      <vt:lpstr>Early Identification is a Win!</vt:lpstr>
      <vt:lpstr>Expected Results</vt:lpstr>
      <vt:lpstr>Summary: Complicating Issues</vt:lpstr>
      <vt:lpstr>Summary: Test Automation Issues</vt:lpstr>
      <vt:lpstr>Summary FSM Logic Testing</vt:lpstr>
    </vt:vector>
  </TitlesOfParts>
  <Company>George Mason Unviersity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Logic Coverage</dc:title>
  <dc:creator>Jeff Offutt</dc:creator>
  <cp:lastModifiedBy>Masoumeh Taromirad</cp:lastModifiedBy>
  <cp:revision>276</cp:revision>
  <cp:lastPrinted>2016-04-18T15:07:07Z</cp:lastPrinted>
  <dcterms:created xsi:type="dcterms:W3CDTF">1996-06-15T03:21:08Z</dcterms:created>
  <dcterms:modified xsi:type="dcterms:W3CDTF">2021-05-10T03:55:13Z</dcterms:modified>
</cp:coreProperties>
</file>