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336" r:id="rId2"/>
    <p:sldId id="471" r:id="rId3"/>
    <p:sldId id="475" r:id="rId4"/>
    <p:sldId id="380" r:id="rId5"/>
    <p:sldId id="516" r:id="rId6"/>
    <p:sldId id="517" r:id="rId7"/>
    <p:sldId id="518" r:id="rId8"/>
    <p:sldId id="519" r:id="rId9"/>
    <p:sldId id="477" r:id="rId10"/>
    <p:sldId id="473" r:id="rId11"/>
    <p:sldId id="525" r:id="rId12"/>
    <p:sldId id="479" r:id="rId13"/>
    <p:sldId id="526" r:id="rId14"/>
    <p:sldId id="478" r:id="rId15"/>
    <p:sldId id="520" r:id="rId16"/>
    <p:sldId id="403" r:id="rId17"/>
    <p:sldId id="404" r:id="rId18"/>
    <p:sldId id="405" r:id="rId19"/>
    <p:sldId id="406" r:id="rId20"/>
    <p:sldId id="407" r:id="rId21"/>
    <p:sldId id="408" r:id="rId22"/>
    <p:sldId id="521" r:id="rId23"/>
    <p:sldId id="522" r:id="rId24"/>
    <p:sldId id="368" r:id="rId25"/>
    <p:sldId id="372" r:id="rId26"/>
    <p:sldId id="373" r:id="rId27"/>
    <p:sldId id="524" r:id="rId28"/>
    <p:sldId id="514" r:id="rId29"/>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FF"/>
    <a:srgbClr val="000000"/>
    <a:srgbClr val="0000CC"/>
    <a:srgbClr val="00FF00"/>
    <a:srgbClr val="00145A"/>
    <a:srgbClr val="001E5A"/>
    <a:srgbClr val="5F5F5F"/>
    <a:srgbClr val="000050"/>
    <a:srgbClr val="00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9" autoAdjust="0"/>
    <p:restoredTop sz="86384" autoAdjust="0"/>
  </p:normalViewPr>
  <p:slideViewPr>
    <p:cSldViewPr snapToGrid="0">
      <p:cViewPr varScale="1">
        <p:scale>
          <a:sx n="115" d="100"/>
          <a:sy n="115" d="100"/>
        </p:scale>
        <p:origin x="1080" y="184"/>
      </p:cViewPr>
      <p:guideLst>
        <p:guide orient="horz" pos="2280"/>
        <p:guide pos="2773"/>
      </p:guideLst>
    </p:cSldViewPr>
  </p:slideViewPr>
  <p:outlineViewPr>
    <p:cViewPr>
      <p:scale>
        <a:sx n="33" d="100"/>
        <a:sy n="33" d="100"/>
      </p:scale>
      <p:origin x="0" y="-6560"/>
    </p:cViewPr>
    <p:sldLst>
      <p:sld r:id="rId1" collapse="1"/>
    </p:sldLst>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lvl1pPr>
          </a:lstStyle>
          <a:p>
            <a:pPr>
              <a:defRPr/>
            </a:pPr>
            <a:endParaRPr lang="en-US"/>
          </a:p>
        </p:txBody>
      </p:sp>
      <p:sp>
        <p:nvSpPr>
          <p:cNvPr id="3075" name="Rectangle 3"/>
          <p:cNvSpPr>
            <a:spLocks noGrp="1" noChangeArrowheads="1"/>
          </p:cNvSpPr>
          <p:nvPr>
            <p:ph type="dt" sz="quarter"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lvl1pPr>
          </a:lstStyle>
          <a:p>
            <a:pPr>
              <a:defRPr/>
            </a:pPr>
            <a:endParaRPr lang="en-US"/>
          </a:p>
        </p:txBody>
      </p:sp>
      <p:sp>
        <p:nvSpPr>
          <p:cNvPr id="3076" name="Rectangle 4"/>
          <p:cNvSpPr>
            <a:spLocks noGrp="1" noChangeArrowheads="1"/>
          </p:cNvSpPr>
          <p:nvPr>
            <p:ph type="ftr" sz="quarter" idx="2"/>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lvl1pPr>
          </a:lstStyle>
          <a:p>
            <a:pPr>
              <a:defRPr/>
            </a:pPr>
            <a:endParaRPr lang="en-US"/>
          </a:p>
        </p:txBody>
      </p:sp>
      <p:sp>
        <p:nvSpPr>
          <p:cNvPr id="3077" name="Rectangle 5"/>
          <p:cNvSpPr>
            <a:spLocks noGrp="1" noChangeArrowheads="1"/>
          </p:cNvSpPr>
          <p:nvPr>
            <p:ph type="sldNum" sz="quarter" idx="3"/>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lvl1pPr>
          </a:lstStyle>
          <a:p>
            <a:pPr>
              <a:defRPr/>
            </a:pPr>
            <a:fld id="{1B3B0E3B-E5C4-4251-A7FB-CB33CCB6CE5F}" type="slidenum">
              <a:rPr lang="en-US"/>
              <a:pPr>
                <a:defRPr/>
              </a:pPr>
              <a:t>‹#›</a:t>
            </a:fld>
            <a:endParaRPr lang="en-US"/>
          </a:p>
        </p:txBody>
      </p:sp>
    </p:spTree>
    <p:extLst>
      <p:ext uri="{BB962C8B-B14F-4D97-AF65-F5344CB8AC3E}">
        <p14:creationId xmlns:p14="http://schemas.microsoft.com/office/powerpoint/2010/main" val="234405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solidFill>
                  <a:schemeClr val="tx1"/>
                </a:solidFill>
              </a:defRPr>
            </a:lvl1pPr>
          </a:lstStyle>
          <a:p>
            <a:pPr>
              <a:defRPr/>
            </a:pPr>
            <a:fld id="{A229CEE7-0F02-44C1-8906-EC6CFDC65F2D}" type="slidenum">
              <a:rPr lang="en-US"/>
              <a:pPr>
                <a:defRPr/>
              </a:pPr>
              <a:t>‹#›</a:t>
            </a:fld>
            <a:endParaRPr lang="en-US"/>
          </a:p>
        </p:txBody>
      </p:sp>
      <p:sp>
        <p:nvSpPr>
          <p:cNvPr id="2054" name="Rectangle 6"/>
          <p:cNvSpPr>
            <a:spLocks noGrp="1" noChangeArrowheads="1"/>
          </p:cNvSpPr>
          <p:nvPr>
            <p:ph type="body" sz="quarter" idx="3"/>
          </p:nvPr>
        </p:nvSpPr>
        <p:spPr bwMode="auto">
          <a:xfrm>
            <a:off x="974726" y="4559300"/>
            <a:ext cx="5365750" cy="4319588"/>
          </a:xfrm>
          <a:prstGeom prst="rect">
            <a:avLst/>
          </a:prstGeom>
          <a:noFill/>
          <a:ln w="9525">
            <a:noFill/>
            <a:miter lim="800000"/>
            <a:headEnd/>
            <a:tailEnd/>
          </a:ln>
          <a:effectLst/>
        </p:spPr>
        <p:txBody>
          <a:bodyPr vert="horz" wrap="square" lIns="97296" tIns="48650" rIns="97296" bIns="4865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626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ChangeArrowheads="1"/>
          </p:cNvSpPr>
          <p:nvPr/>
        </p:nvSpPr>
        <p:spPr bwMode="auto">
          <a:xfrm>
            <a:off x="3283114" y="9144000"/>
            <a:ext cx="747385" cy="274909"/>
          </a:xfrm>
          <a:prstGeom prst="rect">
            <a:avLst/>
          </a:prstGeom>
          <a:noFill/>
          <a:ln w="9525">
            <a:noFill/>
            <a:miter lim="800000"/>
            <a:headEnd/>
            <a:tailEnd/>
          </a:ln>
          <a:effectLst/>
        </p:spPr>
        <p:txBody>
          <a:bodyPr wrap="none" lIns="92266" tIns="46971" rIns="92266" bIns="46971">
            <a:spAutoFit/>
          </a:bodyPr>
          <a:lstStyle/>
          <a:p>
            <a:pPr algn="ctr" defTabSz="917356">
              <a:lnSpc>
                <a:spcPct val="90000"/>
              </a:lnSpc>
              <a:defRPr/>
            </a:pPr>
            <a:r>
              <a:rPr lang="en-US" sz="1300" b="0" dirty="0">
                <a:solidFill>
                  <a:schemeClr val="tx1"/>
                </a:solidFill>
              </a:rPr>
              <a:t>Page </a:t>
            </a:r>
            <a:fld id="{55488FE2-1213-4D8B-9D82-EC18FBC6248F}" type="slidenum">
              <a:rPr lang="en-US" sz="1300" b="0">
                <a:solidFill>
                  <a:schemeClr val="tx1"/>
                </a:solidFill>
              </a:rPr>
              <a:pPr algn="ctr" defTabSz="917356">
                <a:lnSpc>
                  <a:spcPct val="90000"/>
                </a:lnSpc>
                <a:defRPr/>
              </a:pPr>
              <a:t>‹#›</a:t>
            </a:fld>
            <a:endParaRPr lang="en-US" sz="1300" b="0" dirty="0">
              <a:solidFill>
                <a:schemeClr val="tx1"/>
              </a:solidFill>
            </a:endParaRPr>
          </a:p>
        </p:txBody>
      </p:sp>
    </p:spTree>
    <p:extLst>
      <p:ext uri="{BB962C8B-B14F-4D97-AF65-F5344CB8AC3E}">
        <p14:creationId xmlns:p14="http://schemas.microsoft.com/office/powerpoint/2010/main" val="392815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E4412327-F9A8-4C82-83D7-AD07442DFF20}" type="slidenum">
              <a:rPr lang="en-US" sz="1200" b="0">
                <a:solidFill>
                  <a:schemeClr val="tx1"/>
                </a:solidFill>
              </a:rPr>
              <a:pPr/>
              <a:t>1</a:t>
            </a:fld>
            <a:endParaRPr lang="en-US" sz="1200" b="0" dirty="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B433AADF-8190-484E-803F-83061C378020}" type="slidenum">
              <a:rPr lang="en-US" sz="1200" b="0">
                <a:solidFill>
                  <a:schemeClr val="tx1"/>
                </a:solidFill>
              </a:rPr>
              <a:pPr/>
              <a:t>26</a:t>
            </a:fld>
            <a:endParaRPr lang="en-US" sz="1200" b="0" dirty="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28-Oct-2010,</a:t>
            </a:r>
            <a:r>
              <a:rPr lang="en-US" baseline="0" dirty="0" smtClean="0"/>
              <a:t> at GTAC, added the animation to demonstrate increasing the number of faults found early, thereby decreasing the number of faults found late, and finally saving money. Lots of it! This animation is fairly complicated … must practice first!!</a:t>
            </a:r>
            <a:endParaRPr lang="en-US" dirty="0"/>
          </a:p>
        </p:txBody>
      </p:sp>
      <p:sp>
        <p:nvSpPr>
          <p:cNvPr id="4" name="Slide Number Placeholder 3"/>
          <p:cNvSpPr>
            <a:spLocks noGrp="1"/>
          </p:cNvSpPr>
          <p:nvPr>
            <p:ph type="sldNum" sz="quarter" idx="10"/>
          </p:nvPr>
        </p:nvSpPr>
        <p:spPr/>
        <p:txBody>
          <a:bodyPr/>
          <a:lstStyle/>
          <a:p>
            <a:pPr>
              <a:defRPr/>
            </a:pPr>
            <a:fld id="{F6FB9554-397F-48F2-9E50-3D9FEE38E095}" type="slidenum">
              <a:rPr lang="zh-CN" altLang="en-US" smtClean="0"/>
              <a:pPr>
                <a:defRPr/>
              </a:pPr>
              <a:t>27</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75AAEAA8-A996-4F03-BA6E-1CA7D2C5FDA8}" type="slidenum">
              <a:rPr lang="en-US" sz="1200" b="0">
                <a:solidFill>
                  <a:schemeClr val="tx1"/>
                </a:solidFill>
              </a:rPr>
              <a:pPr/>
              <a:t>4</a:t>
            </a:fld>
            <a:endParaRPr lang="en-US" sz="1200" b="0" dirty="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47B8C6A4-7882-4ED1-BF46-611F8E8FBC50}" type="slidenum">
              <a:rPr lang="en-US" sz="1200" b="0">
                <a:solidFill>
                  <a:schemeClr val="tx1"/>
                </a:solidFill>
              </a:rPr>
              <a:pPr/>
              <a:t>16</a:t>
            </a:fld>
            <a:endParaRPr lang="en-US" sz="1200" b="0" dirty="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539FF093-77DE-4EEA-9E48-ED6D7438DC41}" type="slidenum">
              <a:rPr lang="en-US" sz="1200" b="0">
                <a:solidFill>
                  <a:schemeClr val="tx1"/>
                </a:solidFill>
              </a:rPr>
              <a:pPr/>
              <a:t>17</a:t>
            </a:fld>
            <a:endParaRPr lang="en-US" sz="1200" b="0" dirty="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6264078F-FE4B-4656-9E68-9DD4C4A1D576}" type="slidenum">
              <a:rPr lang="en-US" sz="1200" b="0">
                <a:solidFill>
                  <a:schemeClr val="tx1"/>
                </a:solidFill>
              </a:rPr>
              <a:pPr/>
              <a:t>18</a:t>
            </a:fld>
            <a:endParaRPr lang="en-US" sz="1200" b="0" dirty="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E5BAE39E-47E4-4CC3-85A8-14F1A9589D19}" type="slidenum">
              <a:rPr lang="en-US" sz="1200" b="0">
                <a:solidFill>
                  <a:schemeClr val="tx1"/>
                </a:solidFill>
              </a:rPr>
              <a:pPr/>
              <a:t>19</a:t>
            </a:fld>
            <a:endParaRPr lang="en-US" sz="1200" b="0" dirty="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E11115EC-066B-47F5-A3AE-B4E35BE54408}" type="slidenum">
              <a:rPr lang="en-US" sz="1200" b="0">
                <a:solidFill>
                  <a:schemeClr val="tx1"/>
                </a:solidFill>
              </a:rPr>
              <a:pPr/>
              <a:t>20</a:t>
            </a:fld>
            <a:endParaRPr lang="en-US" sz="1200" b="0" dirty="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C49A233B-3A20-4DCE-838A-11417D8A9314}" type="slidenum">
              <a:rPr lang="en-US" sz="1200" b="0">
                <a:solidFill>
                  <a:schemeClr val="tx1"/>
                </a:solidFill>
              </a:rPr>
              <a:pPr/>
              <a:t>21</a:t>
            </a:fld>
            <a:endParaRPr lang="en-US" sz="1200" b="0" dirty="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1BA4DD20-5A92-49F1-82CF-E5463814DFE1}" type="slidenum">
              <a:rPr lang="en-US" sz="1200" b="0">
                <a:solidFill>
                  <a:schemeClr val="tx1"/>
                </a:solidFill>
              </a:rPr>
              <a:pPr/>
              <a:t>25</a:t>
            </a:fld>
            <a:endParaRPr lang="en-US" sz="1200" b="0" dirty="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1)</a:t>
            </a:r>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07012E1F-CC9B-4A24-8835-E097471CC596}" type="slidenum">
              <a:rPr lang="en-US"/>
              <a:pPr>
                <a:defRPr/>
              </a:pPr>
              <a:t>‹#›</a:t>
            </a:fld>
            <a:endParaRPr lang="en-US" dirty="0"/>
          </a:p>
        </p:txBody>
      </p:sp>
    </p:spTree>
    <p:extLst>
      <p:ext uri="{BB962C8B-B14F-4D97-AF65-F5344CB8AC3E}">
        <p14:creationId xmlns:p14="http://schemas.microsoft.com/office/powerpoint/2010/main" val="1126065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1)</a:t>
            </a:r>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09EA3BD3-2509-4F01-9114-521231456D67}" type="slidenum">
              <a:rPr lang="en-US"/>
              <a:pPr>
                <a:defRPr/>
              </a:pPr>
              <a:t>‹#›</a:t>
            </a:fld>
            <a:endParaRPr lang="en-US" dirty="0"/>
          </a:p>
        </p:txBody>
      </p:sp>
    </p:spTree>
    <p:extLst>
      <p:ext uri="{BB962C8B-B14F-4D97-AF65-F5344CB8AC3E}">
        <p14:creationId xmlns:p14="http://schemas.microsoft.com/office/powerpoint/2010/main" val="219046267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96838"/>
            <a:ext cx="2216150" cy="6280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8113" y="96838"/>
            <a:ext cx="6499225" cy="6280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1)</a:t>
            </a:r>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4AECF888-7503-4D3E-BC7A-0F436AE46021}" type="slidenum">
              <a:rPr lang="en-US"/>
              <a:pPr>
                <a:defRPr/>
              </a:pPr>
              <a:t>‹#›</a:t>
            </a:fld>
            <a:endParaRPr lang="en-US" dirty="0"/>
          </a:p>
        </p:txBody>
      </p:sp>
    </p:spTree>
    <p:extLst>
      <p:ext uri="{BB962C8B-B14F-4D97-AF65-F5344CB8AC3E}">
        <p14:creationId xmlns:p14="http://schemas.microsoft.com/office/powerpoint/2010/main" val="207822480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8900" y="829994"/>
            <a:ext cx="8966200" cy="57312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smtClean="0"/>
              <a:t>Introduction to Software Testing, Edition 2  (Ch 1)</a:t>
            </a:r>
            <a:endParaRPr lang="en-US" u="sng"/>
          </a:p>
        </p:txBody>
      </p:sp>
      <p:sp>
        <p:nvSpPr>
          <p:cNvPr id="5" name="Footer Placeholder 4"/>
          <p:cNvSpPr>
            <a:spLocks noGrp="1"/>
          </p:cNvSpPr>
          <p:nvPr>
            <p:ph type="ftr" sz="quarter" idx="11"/>
          </p:nvPr>
        </p:nvSpPr>
        <p:spPr/>
        <p:txBody>
          <a:bodyPr/>
          <a:lstStyle>
            <a:lvl1pPr>
              <a:defRPr/>
            </a:lvl1pPr>
          </a:lstStyle>
          <a:p>
            <a:pPr>
              <a:defRPr/>
            </a:pPr>
            <a:r>
              <a:rPr lang="en-US"/>
              <a:t>© Ammann &amp; Offutt</a:t>
            </a:r>
          </a:p>
        </p:txBody>
      </p:sp>
      <p:sp>
        <p:nvSpPr>
          <p:cNvPr id="6" name="Slide Number Placeholder 5"/>
          <p:cNvSpPr>
            <a:spLocks noGrp="1"/>
          </p:cNvSpPr>
          <p:nvPr>
            <p:ph type="sldNum" sz="quarter" idx="12"/>
          </p:nvPr>
        </p:nvSpPr>
        <p:spPr/>
        <p:txBody>
          <a:bodyPr/>
          <a:lstStyle>
            <a:lvl1pPr>
              <a:defRPr/>
            </a:lvl1pPr>
          </a:lstStyle>
          <a:p>
            <a:pPr>
              <a:defRPr/>
            </a:pPr>
            <a:fld id="{7F4B1FAA-A740-404F-BBC5-7C153B666279}" type="slidenum">
              <a:rPr lang="en-US"/>
              <a:pPr>
                <a:defRPr/>
              </a:pPr>
              <a:t>‹#›</a:t>
            </a:fld>
            <a:endParaRPr lang="en-US"/>
          </a:p>
        </p:txBody>
      </p:sp>
    </p:spTree>
    <p:extLst>
      <p:ext uri="{BB962C8B-B14F-4D97-AF65-F5344CB8AC3E}">
        <p14:creationId xmlns:p14="http://schemas.microsoft.com/office/powerpoint/2010/main" val="292614510"/>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1)</a:t>
            </a:r>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F186E679-5245-4D04-9B5E-6F7A762A63FA}" type="slidenum">
              <a:rPr lang="en-US"/>
              <a:pPr>
                <a:defRPr/>
              </a:pPr>
              <a:t>‹#›</a:t>
            </a:fld>
            <a:endParaRPr lang="en-US" dirty="0"/>
          </a:p>
        </p:txBody>
      </p:sp>
    </p:spTree>
    <p:extLst>
      <p:ext uri="{BB962C8B-B14F-4D97-AF65-F5344CB8AC3E}">
        <p14:creationId xmlns:p14="http://schemas.microsoft.com/office/powerpoint/2010/main" val="105539137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8113" y="1085850"/>
            <a:ext cx="4357687"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85850"/>
            <a:ext cx="4357688"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1)</a:t>
            </a:r>
            <a:endParaRPr lang="en-US"/>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AAA56877-A1FA-486C-970B-A787F06937FA}" type="slidenum">
              <a:rPr lang="en-US"/>
              <a:pPr>
                <a:defRPr/>
              </a:pPr>
              <a:t>‹#›</a:t>
            </a:fld>
            <a:endParaRPr lang="en-US" dirty="0"/>
          </a:p>
        </p:txBody>
      </p:sp>
    </p:spTree>
    <p:extLst>
      <p:ext uri="{BB962C8B-B14F-4D97-AF65-F5344CB8AC3E}">
        <p14:creationId xmlns:p14="http://schemas.microsoft.com/office/powerpoint/2010/main" val="113008821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1)</a:t>
            </a:r>
            <a:endParaRPr lang="en-US"/>
          </a:p>
        </p:txBody>
      </p:sp>
      <p:sp>
        <p:nvSpPr>
          <p:cNvPr id="8"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9" name="Rectangle 4"/>
          <p:cNvSpPr>
            <a:spLocks noGrp="1" noChangeArrowheads="1"/>
          </p:cNvSpPr>
          <p:nvPr>
            <p:ph type="sldNum" sz="quarter" idx="12"/>
          </p:nvPr>
        </p:nvSpPr>
        <p:spPr>
          <a:ln/>
        </p:spPr>
        <p:txBody>
          <a:bodyPr/>
          <a:lstStyle>
            <a:lvl1pPr>
              <a:defRPr/>
            </a:lvl1pPr>
          </a:lstStyle>
          <a:p>
            <a:pPr>
              <a:defRPr/>
            </a:pPr>
            <a:fld id="{E3621A5C-439D-4C05-8267-ECDE5013612F}" type="slidenum">
              <a:rPr lang="en-US"/>
              <a:pPr>
                <a:defRPr/>
              </a:pPr>
              <a:t>‹#›</a:t>
            </a:fld>
            <a:endParaRPr lang="en-US" dirty="0"/>
          </a:p>
        </p:txBody>
      </p:sp>
    </p:spTree>
    <p:extLst>
      <p:ext uri="{BB962C8B-B14F-4D97-AF65-F5344CB8AC3E}">
        <p14:creationId xmlns:p14="http://schemas.microsoft.com/office/powerpoint/2010/main" val="258451712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1)</a:t>
            </a:r>
            <a:endParaRPr lang="en-US"/>
          </a:p>
        </p:txBody>
      </p:sp>
      <p:sp>
        <p:nvSpPr>
          <p:cNvPr id="4"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5" name="Rectangle 4"/>
          <p:cNvSpPr>
            <a:spLocks noGrp="1" noChangeArrowheads="1"/>
          </p:cNvSpPr>
          <p:nvPr>
            <p:ph type="sldNum" sz="quarter" idx="12"/>
          </p:nvPr>
        </p:nvSpPr>
        <p:spPr>
          <a:ln/>
        </p:spPr>
        <p:txBody>
          <a:bodyPr/>
          <a:lstStyle>
            <a:lvl1pPr>
              <a:defRPr/>
            </a:lvl1pPr>
          </a:lstStyle>
          <a:p>
            <a:pPr>
              <a:defRPr/>
            </a:pPr>
            <a:fld id="{7CA1E189-A5E4-460C-B525-E80730F3D25C}" type="slidenum">
              <a:rPr lang="en-US"/>
              <a:pPr>
                <a:defRPr/>
              </a:pPr>
              <a:t>‹#›</a:t>
            </a:fld>
            <a:endParaRPr lang="en-US" dirty="0"/>
          </a:p>
        </p:txBody>
      </p:sp>
    </p:spTree>
    <p:extLst>
      <p:ext uri="{BB962C8B-B14F-4D97-AF65-F5344CB8AC3E}">
        <p14:creationId xmlns:p14="http://schemas.microsoft.com/office/powerpoint/2010/main" val="318766061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1)</a:t>
            </a:r>
            <a:endParaRPr lang="en-US"/>
          </a:p>
        </p:txBody>
      </p:sp>
      <p:sp>
        <p:nvSpPr>
          <p:cNvPr id="3"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4" name="Rectangle 4"/>
          <p:cNvSpPr>
            <a:spLocks noGrp="1" noChangeArrowheads="1"/>
          </p:cNvSpPr>
          <p:nvPr>
            <p:ph type="sldNum" sz="quarter" idx="12"/>
          </p:nvPr>
        </p:nvSpPr>
        <p:spPr>
          <a:ln/>
        </p:spPr>
        <p:txBody>
          <a:bodyPr/>
          <a:lstStyle>
            <a:lvl1pPr>
              <a:defRPr/>
            </a:lvl1pPr>
          </a:lstStyle>
          <a:p>
            <a:pPr>
              <a:defRPr/>
            </a:pPr>
            <a:fld id="{8CA59007-A7D2-484D-B045-20F01AFEB211}" type="slidenum">
              <a:rPr lang="en-US"/>
              <a:pPr>
                <a:defRPr/>
              </a:pPr>
              <a:t>‹#›</a:t>
            </a:fld>
            <a:endParaRPr lang="en-US" dirty="0"/>
          </a:p>
        </p:txBody>
      </p:sp>
    </p:spTree>
    <p:extLst>
      <p:ext uri="{BB962C8B-B14F-4D97-AF65-F5344CB8AC3E}">
        <p14:creationId xmlns:p14="http://schemas.microsoft.com/office/powerpoint/2010/main" val="329568135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1)</a:t>
            </a:r>
            <a:endParaRPr lang="en-US"/>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31E1680B-D5C9-49AC-83D2-20D4FD564E49}" type="slidenum">
              <a:rPr lang="en-US"/>
              <a:pPr>
                <a:defRPr/>
              </a:pPr>
              <a:t>‹#›</a:t>
            </a:fld>
            <a:endParaRPr lang="en-US" dirty="0"/>
          </a:p>
        </p:txBody>
      </p:sp>
    </p:spTree>
    <p:extLst>
      <p:ext uri="{BB962C8B-B14F-4D97-AF65-F5344CB8AC3E}">
        <p14:creationId xmlns:p14="http://schemas.microsoft.com/office/powerpoint/2010/main" val="107478849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1)</a:t>
            </a:r>
            <a:endParaRPr lang="en-US"/>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4DF3C506-278B-4869-9411-0A8C8B40EDB9}" type="slidenum">
              <a:rPr lang="en-US"/>
              <a:pPr>
                <a:defRPr/>
              </a:pPr>
              <a:t>‹#›</a:t>
            </a:fld>
            <a:endParaRPr lang="en-US" dirty="0"/>
          </a:p>
        </p:txBody>
      </p:sp>
    </p:spTree>
    <p:extLst>
      <p:ext uri="{BB962C8B-B14F-4D97-AF65-F5344CB8AC3E}">
        <p14:creationId xmlns:p14="http://schemas.microsoft.com/office/powerpoint/2010/main" val="3999903512"/>
      </p:ext>
    </p:extLst>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46275"/>
                <a:invGamma/>
              </a:schemeClr>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35391" y="6568158"/>
            <a:ext cx="3844925" cy="24606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defRPr sz="900" b="0">
                <a:solidFill>
                  <a:schemeClr val="tx1"/>
                </a:solidFill>
                <a:latin typeface="Gill Sans MT" panose="020B0502020104020203" pitchFamily="34" charset="0"/>
              </a:defRPr>
            </a:lvl1pPr>
          </a:lstStyle>
          <a:p>
            <a:pPr>
              <a:defRPr/>
            </a:pPr>
            <a:r>
              <a:rPr lang="en-US" smtClean="0"/>
              <a:t>Introduction to Software Testing, Edition 2  (Ch 1)</a:t>
            </a:r>
            <a:endParaRPr lang="en-US" dirty="0"/>
          </a:p>
        </p:txBody>
      </p:sp>
      <p:sp>
        <p:nvSpPr>
          <p:cNvPr id="1027" name="Rectangle 3"/>
          <p:cNvSpPr>
            <a:spLocks noGrp="1" noChangeArrowheads="1"/>
          </p:cNvSpPr>
          <p:nvPr>
            <p:ph type="ftr" sz="quarter" idx="3"/>
          </p:nvPr>
        </p:nvSpPr>
        <p:spPr bwMode="auto">
          <a:xfrm>
            <a:off x="4105275" y="6560220"/>
            <a:ext cx="2895600" cy="2540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900" b="0">
                <a:solidFill>
                  <a:schemeClr val="tx1"/>
                </a:solidFill>
                <a:latin typeface="Gill Sans MT" panose="020B0502020104020203" pitchFamily="34" charset="0"/>
              </a:defRPr>
            </a:lvl1pPr>
          </a:lstStyle>
          <a:p>
            <a:pPr>
              <a:defRPr/>
            </a:pPr>
            <a:r>
              <a:rPr lang="en-US" smtClean="0"/>
              <a:t>© Ammann &amp; Offutt</a:t>
            </a:r>
            <a:endParaRPr lang="en-US"/>
          </a:p>
        </p:txBody>
      </p:sp>
      <p:sp>
        <p:nvSpPr>
          <p:cNvPr id="1028" name="Rectangle 4"/>
          <p:cNvSpPr>
            <a:spLocks noGrp="1" noChangeArrowheads="1"/>
          </p:cNvSpPr>
          <p:nvPr>
            <p:ph type="sldNum" sz="quarter" idx="4"/>
          </p:nvPr>
        </p:nvSpPr>
        <p:spPr bwMode="auto">
          <a:xfrm>
            <a:off x="7194550" y="6552283"/>
            <a:ext cx="1905000" cy="261937"/>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900" b="0">
                <a:solidFill>
                  <a:schemeClr val="tx1"/>
                </a:solidFill>
                <a:latin typeface="Gill Sans MT" panose="020B0502020104020203" pitchFamily="34" charset="0"/>
              </a:defRPr>
            </a:lvl1pPr>
          </a:lstStyle>
          <a:p>
            <a:pPr>
              <a:defRPr/>
            </a:pPr>
            <a:fld id="{80BDDBD9-5CD3-45F3-80AE-704B15C07F06}" type="slidenum">
              <a:rPr lang="en-US" smtClean="0"/>
              <a:pPr>
                <a:defRPr/>
              </a:pPr>
              <a:t>‹#›</a:t>
            </a:fld>
            <a:endParaRPr lang="en-US" dirty="0"/>
          </a:p>
        </p:txBody>
      </p:sp>
      <p:sp>
        <p:nvSpPr>
          <p:cNvPr id="2053" name="Rectangle 5"/>
          <p:cNvSpPr>
            <a:spLocks noGrp="1" noChangeArrowheads="1"/>
          </p:cNvSpPr>
          <p:nvPr>
            <p:ph type="title"/>
          </p:nvPr>
        </p:nvSpPr>
        <p:spPr bwMode="auto">
          <a:xfrm>
            <a:off x="47625" y="96838"/>
            <a:ext cx="9048750" cy="86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dirty="0" smtClean="0"/>
              <a:t>Click to edit Master title style</a:t>
            </a:r>
          </a:p>
        </p:txBody>
      </p:sp>
      <p:sp>
        <p:nvSpPr>
          <p:cNvPr id="2054" name="Rectangle 6"/>
          <p:cNvSpPr>
            <a:spLocks noGrp="1" noChangeArrowheads="1"/>
          </p:cNvSpPr>
          <p:nvPr>
            <p:ph type="body" idx="1"/>
          </p:nvPr>
        </p:nvSpPr>
        <p:spPr bwMode="auto">
          <a:xfrm>
            <a:off x="47625" y="950496"/>
            <a:ext cx="9048750" cy="555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smtClean="0"/>
              <a:t>Click to edit Master text styles</a:t>
            </a:r>
          </a:p>
          <a:p>
            <a:pPr lvl="1"/>
            <a:r>
              <a:rPr lang="en-US" dirty="0" smtClean="0"/>
              <a:t>Second level </a:t>
            </a:r>
          </a:p>
          <a:p>
            <a:pPr lvl="2"/>
            <a:r>
              <a:rPr lang="en-US" dirty="0" smtClean="0"/>
              <a:t>Third level</a:t>
            </a:r>
          </a:p>
          <a:p>
            <a:pPr lvl="3"/>
            <a:r>
              <a:rPr lang="en-US" dirty="0" smtClean="0"/>
              <a:t>Fourth level </a:t>
            </a:r>
          </a:p>
          <a:p>
            <a:pPr lvl="4"/>
            <a:r>
              <a:rPr lang="en-US" dirty="0" smtClean="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a:effectLst/>
        </p:spPr>
        <p:txBody>
          <a:bodyPr wrap="none" anchor="ctr"/>
          <a:lstStyle/>
          <a:p>
            <a:pPr>
              <a:defRPr/>
            </a:pPr>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cSld>
  <p:clrMap bg1="dk2" tx1="lt1" bg2="dk1" tx2="lt2" accent1="accent1" accent2="accent2" accent3="accent3" accent4="accent4" accent5="accent5" accent6="accent6" hlink="hlink" folHlink="folHlink"/>
  <p:sldLayoutIdLst>
    <p:sldLayoutId id="2147484046" r:id="rId1"/>
    <p:sldLayoutId id="214748405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ransition spd="med"/>
  <p:timing>
    <p:tnLst>
      <p:par>
        <p:cTn id="1" dur="indefinite" restart="never" nodeType="tmRoot"/>
      </p:par>
    </p:tnLst>
  </p:timing>
  <p:hf hdr="0"/>
  <p:txStyles>
    <p:titleStyle>
      <a:lvl1pPr algn="ctr" rtl="0" eaLnBrk="0" fontAlgn="base" hangingPunct="0">
        <a:lnSpc>
          <a:spcPct val="90000"/>
        </a:lnSpc>
        <a:spcBef>
          <a:spcPct val="0"/>
        </a:spcBef>
        <a:spcAft>
          <a:spcPct val="0"/>
        </a:spcAft>
        <a:defRPr sz="3600" b="1">
          <a:solidFill>
            <a:schemeClr val="tx2"/>
          </a:solidFill>
          <a:effectLst>
            <a:outerShdw blurRad="38100" dist="38100" dir="2700000" algn="tl">
              <a:srgbClr val="000000">
                <a:alpha val="43137"/>
              </a:srgbClr>
            </a:outerShdw>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cs.gmu.edu/~offutt/softwaretes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4" Type="http://schemas.openxmlformats.org/officeDocument/2006/relationships/image" Target="../media/image24.jpeg"/><Relationship Id="rId1" Type="http://schemas.openxmlformats.org/officeDocument/2006/relationships/slideLayout" Target="../slideLayouts/slideLayout6.xml"/><Relationship Id="rId2"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jpeg"/><Relationship Id="rId3" Type="http://schemas.openxmlformats.org/officeDocument/2006/relationships/image" Target="../media/image26.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1" Type="http://schemas.openxmlformats.org/officeDocument/2006/relationships/image" Target="../media/image10.emf"/><Relationship Id="rId12" Type="http://schemas.openxmlformats.org/officeDocument/2006/relationships/image" Target="../media/image11.wmf"/><Relationship Id="rId13" Type="http://schemas.openxmlformats.org/officeDocument/2006/relationships/image" Target="../media/image12.wmf"/><Relationship Id="rId14" Type="http://schemas.openxmlformats.org/officeDocument/2006/relationships/image" Target="../media/image13.wmf"/><Relationship Id="rId15" Type="http://schemas.openxmlformats.org/officeDocument/2006/relationships/image" Target="../media/image14.wmf"/><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emf"/><Relationship Id="rId8" Type="http://schemas.openxmlformats.org/officeDocument/2006/relationships/image" Target="../media/image7.emf"/><Relationship Id="rId9" Type="http://schemas.openxmlformats.org/officeDocument/2006/relationships/image" Target="../media/image8.emf"/><Relationship Id="rId10" Type="http://schemas.openxmlformats.org/officeDocument/2006/relationships/image" Target="../media/image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0850" y="239120"/>
            <a:ext cx="8229600" cy="2870200"/>
          </a:xfrm>
        </p:spPr>
        <p:txBody>
          <a:bodyPr/>
          <a:lstStyle/>
          <a:p>
            <a:r>
              <a:rPr lang="en-US" dirty="0"/>
              <a:t/>
            </a:r>
            <a:br>
              <a:rPr lang="en-US" dirty="0"/>
            </a:br>
            <a:r>
              <a:rPr lang="en-US" dirty="0" smtClean="0"/>
              <a:t>Why Do We Test Software</a:t>
            </a:r>
            <a:r>
              <a:rPr lang="en-US" dirty="0" smtClean="0"/>
              <a:t>?</a:t>
            </a:r>
            <a:endParaRPr lang="en-US" dirty="0" smtClean="0"/>
          </a:p>
        </p:txBody>
      </p:sp>
      <p:sp>
        <p:nvSpPr>
          <p:cNvPr id="4099" name="Rectangle 3"/>
          <p:cNvSpPr>
            <a:spLocks noGrp="1" noChangeArrowheads="1"/>
          </p:cNvSpPr>
          <p:nvPr>
            <p:ph type="subTitle" idx="1"/>
          </p:nvPr>
        </p:nvSpPr>
        <p:spPr>
          <a:xfrm>
            <a:off x="1203440" y="3446845"/>
            <a:ext cx="6721366" cy="2525713"/>
          </a:xfrm>
        </p:spPr>
        <p:txBody>
          <a:bodyPr/>
          <a:lstStyle/>
          <a:p>
            <a:pPr>
              <a:lnSpc>
                <a:spcPct val="100000"/>
              </a:lnSpc>
              <a:spcBef>
                <a:spcPct val="0"/>
              </a:spcBef>
              <a:buSzTx/>
            </a:pPr>
            <a:r>
              <a:rPr lang="en-US" sz="3200" dirty="0"/>
              <a:t>Introduction to Software Testing</a:t>
            </a:r>
            <a:br>
              <a:rPr lang="en-US" sz="3200" dirty="0"/>
            </a:br>
            <a:r>
              <a:rPr lang="en-US" sz="2400" dirty="0"/>
              <a:t>(</a:t>
            </a:r>
            <a:r>
              <a:rPr lang="en-US" sz="2400" i="1" dirty="0"/>
              <a:t>2nd edition</a:t>
            </a:r>
            <a:r>
              <a:rPr lang="en-US" sz="2400" dirty="0" smtClean="0"/>
              <a:t>)</a:t>
            </a:r>
            <a:r>
              <a:rPr lang="en-US" sz="3200" dirty="0" smtClean="0"/>
              <a:t/>
            </a:r>
            <a:br>
              <a:rPr lang="en-US" sz="3200" dirty="0" smtClean="0"/>
            </a:br>
            <a:r>
              <a:rPr lang="en-US" sz="2000" dirty="0" smtClean="0"/>
              <a:t>Chapter </a:t>
            </a:r>
            <a:r>
              <a:rPr lang="en-US" sz="2000" dirty="0"/>
              <a:t>1</a:t>
            </a:r>
            <a:r>
              <a:rPr lang="en-US" sz="3200" dirty="0"/>
              <a:t/>
            </a:r>
            <a:br>
              <a:rPr lang="en-US" sz="3200" dirty="0"/>
            </a:br>
            <a:r>
              <a:rPr lang="en-US" sz="1600" b="0" dirty="0" smtClean="0">
                <a:hlinkClick r:id="rId3"/>
              </a:rPr>
              <a:t>http</a:t>
            </a:r>
            <a:r>
              <a:rPr lang="en-US" sz="1600" b="0" dirty="0" smtClean="0">
                <a:hlinkClick r:id="rId3"/>
              </a:rPr>
              <a:t>://www.cs.gmu.edu/~offutt/softwaretest/</a:t>
            </a:r>
            <a:endParaRPr lang="en-US" b="0" dirty="0" smtClean="0"/>
          </a:p>
          <a:p>
            <a:endParaRPr lang="en-US" b="0" dirty="0" smtClean="0"/>
          </a:p>
        </p:txBody>
      </p:sp>
      <p:sp>
        <p:nvSpPr>
          <p:cNvPr id="4100" name="TextBox 3"/>
          <p:cNvSpPr txBox="1">
            <a:spLocks noChangeArrowheads="1"/>
          </p:cNvSpPr>
          <p:nvPr/>
        </p:nvSpPr>
        <p:spPr bwMode="auto">
          <a:xfrm>
            <a:off x="2851239" y="6310083"/>
            <a:ext cx="34257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lang="en-US" sz="1600" b="0" i="1" dirty="0" smtClean="0">
                <a:latin typeface="Comic Sans MS" pitchFamily="66" charset="0"/>
              </a:rPr>
              <a:t>Updated </a:t>
            </a:r>
            <a:r>
              <a:rPr lang="en-US" sz="1600" b="0" i="1" smtClean="0">
                <a:latin typeface="Comic Sans MS" pitchFamily="66" charset="0"/>
              </a:rPr>
              <a:t>August </a:t>
            </a:r>
            <a:r>
              <a:rPr lang="en-US" sz="1600" b="0" i="1" smtClean="0">
                <a:latin typeface="Comic Sans MS" pitchFamily="66" charset="0"/>
              </a:rPr>
              <a:t>2018</a:t>
            </a:r>
            <a:endParaRPr lang="en-US" sz="1600" b="0" i="1" dirty="0" smtClean="0">
              <a:latin typeface="Comic Sans MS" pitchFamily="66"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Costly Software Failures</a:t>
            </a:r>
          </a:p>
        </p:txBody>
      </p:sp>
      <p:sp>
        <p:nvSpPr>
          <p:cNvPr id="8195"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endParaRPr lang="en-US" sz="900" b="0" dirty="0" smtClean="0">
              <a:solidFill>
                <a:schemeClr val="tx1"/>
              </a:solidFill>
            </a:endParaRPr>
          </a:p>
        </p:txBody>
      </p:sp>
      <p:sp>
        <p:nvSpPr>
          <p:cNvPr id="819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81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247D2B9-C96D-46BB-BE15-8CE6567D1416}" type="slidenum">
              <a:rPr lang="en-US" sz="900" b="0" smtClean="0">
                <a:solidFill>
                  <a:schemeClr val="tx1"/>
                </a:solidFill>
              </a:rPr>
              <a:pPr/>
              <a:t>10</a:t>
            </a:fld>
            <a:endParaRPr lang="en-US" sz="900" b="0" smtClean="0">
              <a:solidFill>
                <a:schemeClr val="tx1"/>
              </a:solidFill>
            </a:endParaRPr>
          </a:p>
        </p:txBody>
      </p:sp>
      <p:sp>
        <p:nvSpPr>
          <p:cNvPr id="6" name="Content Placeholder 2"/>
          <p:cNvSpPr txBox="1">
            <a:spLocks/>
          </p:cNvSpPr>
          <p:nvPr/>
        </p:nvSpPr>
        <p:spPr>
          <a:xfrm>
            <a:off x="88900" y="862013"/>
            <a:ext cx="8966200" cy="5254625"/>
          </a:xfrm>
          <a:prstGeom prst="rect">
            <a:avLst/>
          </a:prstGeom>
        </p:spPr>
        <p:txBody>
          <a:bodyPr/>
          <a:lstStyle/>
          <a:p>
            <a:pPr marL="285750" indent="-285750">
              <a:lnSpc>
                <a:spcPct val="83000"/>
              </a:lnSpc>
              <a:spcBef>
                <a:spcPct val="30000"/>
              </a:spcBef>
              <a:buSzPct val="75000"/>
              <a:buFont typeface="Monotype Sorts" charset="2"/>
              <a:buChar char="n"/>
              <a:defRPr/>
            </a:pPr>
            <a:r>
              <a:rPr lang="en-US" sz="2800" b="0" kern="0" dirty="0">
                <a:solidFill>
                  <a:schemeClr val="tx1"/>
                </a:solidFill>
                <a:latin typeface="Gill Sans MT" pitchFamily="34" charset="0"/>
              </a:rPr>
              <a:t>NIST report, “The </a:t>
            </a:r>
            <a:r>
              <a:rPr lang="en-US" sz="2800" b="0" kern="0" dirty="0">
                <a:solidFill>
                  <a:schemeClr val="tx2"/>
                </a:solidFill>
                <a:latin typeface="Gill Sans MT" pitchFamily="34" charset="0"/>
              </a:rPr>
              <a:t>Economic Impacts</a:t>
            </a:r>
            <a:r>
              <a:rPr lang="en-US" sz="2800" b="0" kern="0" dirty="0">
                <a:solidFill>
                  <a:schemeClr val="tx1"/>
                </a:solidFill>
                <a:latin typeface="Gill Sans MT" pitchFamily="34" charset="0"/>
              </a:rPr>
              <a:t> of Inadequate Infrastructure for Software Testing” (2002)</a:t>
            </a:r>
          </a:p>
          <a:p>
            <a:pPr marL="685800" lvl="1" indent="-228600">
              <a:lnSpc>
                <a:spcPct val="83000"/>
              </a:lnSpc>
              <a:spcBef>
                <a:spcPct val="30000"/>
              </a:spcBef>
              <a:buSzPct val="100000"/>
              <a:buFontTx/>
              <a:buChar char="–"/>
              <a:defRPr/>
            </a:pPr>
            <a:r>
              <a:rPr lang="en-US" sz="2400" b="0" kern="0" dirty="0">
                <a:solidFill>
                  <a:schemeClr val="tx1"/>
                </a:solidFill>
                <a:latin typeface="Gill Sans MT" pitchFamily="34" charset="0"/>
              </a:rPr>
              <a:t>Inadequate software testing costs the US alone between $22 and $59 billion annually</a:t>
            </a:r>
          </a:p>
          <a:p>
            <a:pPr marL="685800" lvl="1" indent="-228600">
              <a:lnSpc>
                <a:spcPct val="83000"/>
              </a:lnSpc>
              <a:spcBef>
                <a:spcPct val="30000"/>
              </a:spcBef>
              <a:buSzPct val="100000"/>
              <a:buFontTx/>
              <a:buChar char="–"/>
              <a:defRPr/>
            </a:pPr>
            <a:r>
              <a:rPr lang="en-US" sz="2400" b="0" kern="0" dirty="0">
                <a:solidFill>
                  <a:schemeClr val="tx1"/>
                </a:solidFill>
                <a:latin typeface="Gill Sans MT" pitchFamily="34" charset="0"/>
              </a:rPr>
              <a:t>Better approaches could cut this amount in half</a:t>
            </a:r>
            <a:endParaRPr lang="en-US" sz="3200" kern="0" dirty="0">
              <a:solidFill>
                <a:schemeClr val="tx2"/>
              </a:solidFill>
              <a:latin typeface="Gill Sans MT" pitchFamily="34" charset="0"/>
            </a:endParaRPr>
          </a:p>
          <a:p>
            <a:pPr marL="285750" indent="-285750">
              <a:lnSpc>
                <a:spcPct val="90000"/>
              </a:lnSpc>
              <a:spcBef>
                <a:spcPct val="30000"/>
              </a:spcBef>
              <a:buSzPct val="75000"/>
              <a:buFont typeface="Monotype Sorts" charset="2"/>
              <a:buChar char="n"/>
              <a:defRPr/>
            </a:pPr>
            <a:r>
              <a:rPr lang="en-US" sz="2800" b="0" kern="0" dirty="0">
                <a:solidFill>
                  <a:schemeClr val="tx2"/>
                </a:solidFill>
                <a:latin typeface="Gill Sans MT" pitchFamily="34" charset="0"/>
              </a:rPr>
              <a:t>Huge losses </a:t>
            </a:r>
            <a:r>
              <a:rPr lang="en-US" sz="2800" b="0" kern="0" dirty="0">
                <a:solidFill>
                  <a:schemeClr val="tx1"/>
                </a:solidFill>
                <a:latin typeface="Gill Sans MT" pitchFamily="34" charset="0"/>
              </a:rPr>
              <a:t>due to web application failures</a:t>
            </a:r>
            <a:endParaRPr lang="en-US" sz="1400" b="0" kern="0" baseline="80000" dirty="0">
              <a:solidFill>
                <a:schemeClr val="tx1"/>
              </a:solidFill>
              <a:latin typeface="Gill Sans MT" pitchFamily="34" charset="0"/>
            </a:endParaRPr>
          </a:p>
          <a:p>
            <a:pPr marL="685800" lvl="1" indent="-228600">
              <a:lnSpc>
                <a:spcPct val="90000"/>
              </a:lnSpc>
              <a:spcBef>
                <a:spcPct val="30000"/>
              </a:spcBef>
              <a:buSzPct val="100000"/>
              <a:buFontTx/>
              <a:buChar char="–"/>
              <a:defRPr/>
            </a:pPr>
            <a:r>
              <a:rPr lang="en-US" sz="2400" b="0" kern="0" dirty="0">
                <a:solidFill>
                  <a:schemeClr val="tx2"/>
                </a:solidFill>
                <a:latin typeface="Gill Sans MT" pitchFamily="34" charset="0"/>
              </a:rPr>
              <a:t>Financial</a:t>
            </a:r>
            <a:r>
              <a:rPr lang="en-US" sz="2400" b="0" kern="0" dirty="0">
                <a:solidFill>
                  <a:schemeClr val="tx1"/>
                </a:solidFill>
                <a:latin typeface="Gill Sans MT" pitchFamily="34" charset="0"/>
              </a:rPr>
              <a:t> </a:t>
            </a:r>
            <a:r>
              <a:rPr lang="en-US" sz="2400" b="0" kern="0" dirty="0" smtClean="0">
                <a:solidFill>
                  <a:schemeClr val="tx1"/>
                </a:solidFill>
                <a:latin typeface="Gill Sans MT" pitchFamily="34" charset="0"/>
              </a:rPr>
              <a:t>services: </a:t>
            </a:r>
            <a:r>
              <a:rPr lang="en-US" sz="2400" b="0" kern="0" dirty="0">
                <a:solidFill>
                  <a:schemeClr val="tx1"/>
                </a:solidFill>
                <a:latin typeface="Gill Sans MT" pitchFamily="34" charset="0"/>
              </a:rPr>
              <a:t>$6.5 million per hour (just in USA!)</a:t>
            </a:r>
          </a:p>
          <a:p>
            <a:pPr marL="685800" lvl="1" indent="-228600">
              <a:lnSpc>
                <a:spcPct val="90000"/>
              </a:lnSpc>
              <a:spcBef>
                <a:spcPct val="30000"/>
              </a:spcBef>
              <a:buSzPct val="100000"/>
              <a:buFontTx/>
              <a:buChar char="–"/>
              <a:defRPr/>
            </a:pPr>
            <a:r>
              <a:rPr lang="en-US" sz="2400" b="0" kern="0" dirty="0">
                <a:solidFill>
                  <a:schemeClr val="tx2"/>
                </a:solidFill>
                <a:latin typeface="Gill Sans MT" pitchFamily="34" charset="0"/>
              </a:rPr>
              <a:t>Credit card sales</a:t>
            </a:r>
            <a:r>
              <a:rPr lang="en-US" sz="2400" b="0" kern="0" dirty="0">
                <a:solidFill>
                  <a:schemeClr val="tx1"/>
                </a:solidFill>
                <a:latin typeface="Gill Sans MT" pitchFamily="34" charset="0"/>
              </a:rPr>
              <a:t> </a:t>
            </a:r>
            <a:r>
              <a:rPr lang="en-US" sz="2400" b="0" kern="0" dirty="0" smtClean="0">
                <a:solidFill>
                  <a:schemeClr val="tx1"/>
                </a:solidFill>
                <a:latin typeface="Gill Sans MT" pitchFamily="34" charset="0"/>
              </a:rPr>
              <a:t>applications: </a:t>
            </a:r>
            <a:r>
              <a:rPr lang="en-US" sz="2400" b="0" kern="0" dirty="0">
                <a:solidFill>
                  <a:schemeClr val="tx1"/>
                </a:solidFill>
                <a:latin typeface="Gill Sans MT" pitchFamily="34" charset="0"/>
              </a:rPr>
              <a:t>$2.4 million per hour (in USA)</a:t>
            </a:r>
          </a:p>
          <a:p>
            <a:pPr marL="285750" indent="-285750">
              <a:lnSpc>
                <a:spcPct val="90000"/>
              </a:lnSpc>
              <a:spcBef>
                <a:spcPct val="30000"/>
              </a:spcBef>
              <a:buSzPct val="75000"/>
              <a:buFont typeface="Monotype Sorts" charset="2"/>
              <a:buChar char="n"/>
              <a:defRPr/>
            </a:pPr>
            <a:r>
              <a:rPr lang="en-US" sz="2800" b="0" kern="0" dirty="0">
                <a:solidFill>
                  <a:schemeClr val="tx1"/>
                </a:solidFill>
                <a:latin typeface="Gill Sans MT" pitchFamily="34" charset="0"/>
              </a:rPr>
              <a:t>In Dec 2006, </a:t>
            </a:r>
            <a:r>
              <a:rPr lang="en-US" sz="2800" b="0" i="1" kern="0" dirty="0" err="1">
                <a:solidFill>
                  <a:schemeClr val="tx1"/>
                </a:solidFill>
                <a:latin typeface="Gill Sans MT" pitchFamily="34" charset="0"/>
              </a:rPr>
              <a:t>amazon.com’s</a:t>
            </a:r>
            <a:r>
              <a:rPr lang="en-US" sz="2800" b="0" kern="0" dirty="0">
                <a:solidFill>
                  <a:schemeClr val="tx1"/>
                </a:solidFill>
                <a:latin typeface="Gill Sans MT" pitchFamily="34" charset="0"/>
              </a:rPr>
              <a:t> </a:t>
            </a:r>
            <a:r>
              <a:rPr lang="en-US" sz="2800" b="0" kern="0" dirty="0">
                <a:solidFill>
                  <a:schemeClr val="tx2"/>
                </a:solidFill>
                <a:latin typeface="Gill Sans MT" pitchFamily="34" charset="0"/>
              </a:rPr>
              <a:t>BOGO</a:t>
            </a:r>
            <a:r>
              <a:rPr lang="en-US" sz="2800" b="0" kern="0" dirty="0">
                <a:solidFill>
                  <a:schemeClr val="tx1"/>
                </a:solidFill>
                <a:latin typeface="Gill Sans MT" pitchFamily="34" charset="0"/>
              </a:rPr>
              <a:t> offer turned into a </a:t>
            </a:r>
            <a:r>
              <a:rPr lang="en-US" sz="2800" b="0" kern="0" dirty="0">
                <a:solidFill>
                  <a:schemeClr val="tx2"/>
                </a:solidFill>
                <a:latin typeface="Gill Sans MT" pitchFamily="34" charset="0"/>
              </a:rPr>
              <a:t>double discount</a:t>
            </a:r>
          </a:p>
          <a:p>
            <a:pPr marL="285750" indent="-285750">
              <a:lnSpc>
                <a:spcPct val="90000"/>
              </a:lnSpc>
              <a:spcBef>
                <a:spcPct val="30000"/>
              </a:spcBef>
              <a:buSzPct val="75000"/>
              <a:buFont typeface="Monotype Sorts" charset="2"/>
              <a:buChar char="n"/>
              <a:defRPr/>
            </a:pPr>
            <a:r>
              <a:rPr lang="en-US" sz="2800" b="0" kern="0" dirty="0" smtClean="0">
                <a:solidFill>
                  <a:schemeClr val="tx1"/>
                </a:solidFill>
                <a:latin typeface="Gill Sans MT" pitchFamily="34" charset="0"/>
              </a:rPr>
              <a:t>2007: </a:t>
            </a:r>
            <a:r>
              <a:rPr lang="en-US" sz="2800" b="0" kern="0" dirty="0">
                <a:solidFill>
                  <a:schemeClr val="tx1"/>
                </a:solidFill>
                <a:latin typeface="Gill Sans MT" pitchFamily="34" charset="0"/>
              </a:rPr>
              <a:t>Symantec says that most </a:t>
            </a:r>
            <a:r>
              <a:rPr lang="en-US" sz="2800" b="0" kern="0" dirty="0">
                <a:solidFill>
                  <a:srgbClr val="FFFF00"/>
                </a:solidFill>
                <a:latin typeface="Gill Sans MT" pitchFamily="34" charset="0"/>
              </a:rPr>
              <a:t>security vulnerabilities </a:t>
            </a:r>
            <a:r>
              <a:rPr lang="en-US" sz="2800" b="0" kern="0" dirty="0">
                <a:solidFill>
                  <a:schemeClr val="tx1"/>
                </a:solidFill>
                <a:latin typeface="Gill Sans MT" pitchFamily="34" charset="0"/>
              </a:rPr>
              <a:t>are due to faulty software</a:t>
            </a:r>
          </a:p>
        </p:txBody>
      </p:sp>
      <p:sp>
        <p:nvSpPr>
          <p:cNvPr id="7" name="Text Box 4"/>
          <p:cNvSpPr txBox="1">
            <a:spLocks noChangeArrowheads="1"/>
          </p:cNvSpPr>
          <p:nvPr/>
        </p:nvSpPr>
        <p:spPr bwMode="auto">
          <a:xfrm>
            <a:off x="34925" y="5965605"/>
            <a:ext cx="9061450" cy="523220"/>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a:spAutoFit/>
          </a:bodyPr>
          <a:lstStyle/>
          <a:p>
            <a:pPr algn="ctr">
              <a:defRPr/>
            </a:pPr>
            <a:r>
              <a:rPr lang="en-US" altLang="zh-CN" sz="2400" b="0" dirty="0">
                <a:solidFill>
                  <a:schemeClr val="tx2"/>
                </a:solidFill>
                <a:effectLst>
                  <a:outerShdw blurRad="38100" dist="38100" dir="2700000" algn="tl">
                    <a:srgbClr val="000000"/>
                  </a:outerShdw>
                </a:effectLst>
                <a:latin typeface="Gill Sans MT" pitchFamily="34" charset="0"/>
                <a:ea typeface="宋体" charset="-122"/>
              </a:rPr>
              <a:t>World-wide </a:t>
            </a:r>
            <a:r>
              <a:rPr lang="en-US" altLang="zh-CN" sz="2800" b="0" dirty="0">
                <a:solidFill>
                  <a:schemeClr val="tx2"/>
                </a:solidFill>
                <a:effectLst>
                  <a:outerShdw blurRad="38100" dist="38100" dir="2700000" algn="tl">
                    <a:srgbClr val="000000"/>
                  </a:outerShdw>
                </a:effectLst>
                <a:latin typeface="Gill Sans MT" pitchFamily="34" charset="0"/>
                <a:ea typeface="宋体" charset="-122"/>
              </a:rPr>
              <a:t>monetary loss due </a:t>
            </a:r>
            <a:r>
              <a:rPr lang="en-US" altLang="zh-CN" b="0" dirty="0">
                <a:solidFill>
                  <a:schemeClr val="tx2"/>
                </a:solidFill>
                <a:effectLst>
                  <a:outerShdw blurRad="38100" dist="38100" dir="2700000" algn="tl">
                    <a:srgbClr val="000000"/>
                  </a:outerShdw>
                </a:effectLst>
                <a:latin typeface="Gill Sans MT" pitchFamily="34" charset="0"/>
                <a:ea typeface="宋体" charset="-122"/>
              </a:rPr>
              <a:t>to</a:t>
            </a:r>
            <a:r>
              <a:rPr lang="en-US" altLang="zh-CN" sz="2800" b="0" dirty="0">
                <a:solidFill>
                  <a:schemeClr val="tx2"/>
                </a:solidFill>
                <a:effectLst>
                  <a:outerShdw blurRad="38100" dist="38100" dir="2700000" algn="tl">
                    <a:srgbClr val="000000"/>
                  </a:outerShdw>
                </a:effectLst>
                <a:latin typeface="Gill Sans MT" pitchFamily="34" charset="0"/>
                <a:ea typeface="宋体" charset="-122"/>
              </a:rPr>
              <a:t> poor software </a:t>
            </a:r>
            <a:r>
              <a:rPr lang="en-US" altLang="zh-CN" b="0" dirty="0">
                <a:solidFill>
                  <a:schemeClr val="tx2"/>
                </a:solidFill>
                <a:effectLst>
                  <a:outerShdw blurRad="38100" dist="38100" dir="2700000" algn="tl">
                    <a:srgbClr val="000000"/>
                  </a:outerShdw>
                </a:effectLst>
                <a:latin typeface="Gill Sans MT" pitchFamily="34" charset="0"/>
                <a:ea typeface="宋体" charset="-122"/>
              </a:rPr>
              <a:t>is </a:t>
            </a:r>
            <a:r>
              <a:rPr lang="en-US" altLang="zh-CN" sz="2800" b="0" dirty="0">
                <a:solidFill>
                  <a:schemeClr val="tx2"/>
                </a:solidFill>
                <a:effectLst>
                  <a:outerShdw blurRad="38100" dist="38100" dir="2700000" algn="tl">
                    <a:srgbClr val="000000"/>
                  </a:outerShdw>
                </a:effectLst>
                <a:latin typeface="Kristen ITC" pitchFamily="66" charset="0"/>
                <a:ea typeface="宋体" charset="-122"/>
              </a:rPr>
              <a:t>staggering</a:t>
            </a:r>
            <a:endParaRPr lang="en-US" sz="2800" b="0" dirty="0">
              <a:solidFill>
                <a:schemeClr val="tx2"/>
              </a:solidFill>
              <a:effectLst>
                <a:outerShdw blurRad="38100" dist="38100" dir="2700000" algn="tl">
                  <a:srgbClr val="000000"/>
                </a:outerShdw>
              </a:effectLst>
              <a:latin typeface="Kristen ITC" pitchFamily="66"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p:txBody>
          <a:bodyPr/>
          <a:lstStyle/>
          <a:p>
            <a:r>
              <a:rPr lang="en-US" dirty="0" smtClean="0"/>
              <a:t>Spectacular software Failures</a:t>
            </a:r>
          </a:p>
        </p:txBody>
      </p:sp>
      <p:sp>
        <p:nvSpPr>
          <p:cNvPr id="9220" name="Date Placeholder 2"/>
          <p:cNvSpPr>
            <a:spLocks noGrp="1"/>
          </p:cNvSpPr>
          <p:nvPr>
            <p:ph type="dt" sz="quarter" idx="10"/>
          </p:nvPr>
        </p:nvSpPr>
        <p:spPr>
          <a:noFill/>
        </p:spPr>
        <p:txBody>
          <a:bodyPr anchor="b"/>
          <a:lstStyle/>
          <a:p>
            <a:r>
              <a:rPr lang="en-US" smtClean="0"/>
              <a:t>Introduction to Software Testing, Edition 2  (Ch 1)</a:t>
            </a:r>
          </a:p>
        </p:txBody>
      </p:sp>
      <p:sp>
        <p:nvSpPr>
          <p:cNvPr id="9221" name="Footer Placeholder 3"/>
          <p:cNvSpPr>
            <a:spLocks noGrp="1"/>
          </p:cNvSpPr>
          <p:nvPr>
            <p:ph type="ftr" sz="quarter" idx="11"/>
          </p:nvPr>
        </p:nvSpPr>
        <p:spPr>
          <a:noFill/>
        </p:spPr>
        <p:txBody>
          <a:bodyPr anchor="b"/>
          <a:lstStyle/>
          <a:p>
            <a:r>
              <a:rPr lang="en-US" smtClean="0"/>
              <a:t>© Ammann &amp; Offutt</a:t>
            </a:r>
          </a:p>
        </p:txBody>
      </p:sp>
      <p:sp>
        <p:nvSpPr>
          <p:cNvPr id="9222" name="Slide Number Placeholder 4"/>
          <p:cNvSpPr>
            <a:spLocks noGrp="1"/>
          </p:cNvSpPr>
          <p:nvPr>
            <p:ph type="sldNum" sz="quarter" idx="12"/>
          </p:nvPr>
        </p:nvSpPr>
        <p:spPr>
          <a:noFill/>
        </p:spPr>
        <p:txBody>
          <a:bodyPr anchor="b"/>
          <a:lstStyle/>
          <a:p>
            <a:fld id="{0BD33FDF-EBA3-41F6-8E59-C1C120BAAF70}" type="slidenum">
              <a:rPr lang="en-US" smtClean="0"/>
              <a:pPr/>
              <a:t>11</a:t>
            </a:fld>
            <a:endParaRPr lang="en-US" smtClean="0"/>
          </a:p>
        </p:txBody>
      </p:sp>
      <p:sp>
        <p:nvSpPr>
          <p:cNvPr id="6" name="Rectangle 3"/>
          <p:cNvSpPr txBox="1">
            <a:spLocks noChangeArrowheads="1"/>
          </p:cNvSpPr>
          <p:nvPr/>
        </p:nvSpPr>
        <p:spPr bwMode="auto">
          <a:xfrm>
            <a:off x="3352800" y="3487619"/>
            <a:ext cx="5867400" cy="776287"/>
          </a:xfrm>
          <a:prstGeom prst="rect">
            <a:avLst/>
          </a:prstGeom>
          <a:noFill/>
          <a:ln w="9525">
            <a:noFill/>
            <a:miter lim="800000"/>
            <a:headEnd/>
            <a:tailEnd/>
          </a:ln>
        </p:spPr>
        <p:txBody>
          <a:bodyPr lIns="92075" tIns="46038" rIns="92075" bIns="46038"/>
          <a:lstStyle/>
          <a:p>
            <a:pPr marL="342900" indent="-342900">
              <a:lnSpc>
                <a:spcPct val="83000"/>
              </a:lnSpc>
              <a:spcBef>
                <a:spcPct val="30000"/>
              </a:spcBef>
              <a:buSzPct val="100000"/>
              <a:buFont typeface="Arial" panose="020B0604020202020204" pitchFamily="34" charset="0"/>
              <a:buChar char="•"/>
              <a:defRPr/>
            </a:pPr>
            <a:r>
              <a:rPr lang="en-US" sz="2400" b="0" kern="0" dirty="0" smtClean="0">
                <a:solidFill>
                  <a:srgbClr val="FFFF00"/>
                </a:solidFill>
                <a:latin typeface="Gill Sans MT" pitchFamily="34" charset="0"/>
              </a:rPr>
              <a:t>Healthcare </a:t>
            </a:r>
            <a:r>
              <a:rPr lang="en-US" sz="2400" b="0" kern="0" dirty="0" smtClean="0">
                <a:solidFill>
                  <a:srgbClr val="FFFF00"/>
                </a:solidFill>
                <a:latin typeface="Gill Sans MT" pitchFamily="34" charset="0"/>
              </a:rPr>
              <a:t>website</a:t>
            </a:r>
            <a:r>
              <a:rPr lang="en-US" sz="2400" b="0" kern="0" dirty="0" smtClean="0">
                <a:solidFill>
                  <a:schemeClr val="tx1"/>
                </a:solidFill>
                <a:latin typeface="Gill Sans MT" pitchFamily="34" charset="0"/>
              </a:rPr>
              <a:t>:  </a:t>
            </a:r>
            <a:r>
              <a:rPr lang="en-US" sz="2400" b="0" kern="0" dirty="0" smtClean="0">
                <a:solidFill>
                  <a:schemeClr val="tx1"/>
                </a:solidFill>
                <a:latin typeface="Gill Sans MT" pitchFamily="34" charset="0"/>
              </a:rPr>
              <a:t>Crashed repeatedly on launch—never load tested</a:t>
            </a:r>
            <a:endParaRPr lang="en-US" sz="2400" b="0" kern="0" dirty="0">
              <a:solidFill>
                <a:schemeClr val="tx1"/>
              </a:solidFill>
              <a:latin typeface="Gill Sans MT" pitchFamily="34" charset="0"/>
            </a:endParaRPr>
          </a:p>
        </p:txBody>
      </p:sp>
      <p:sp>
        <p:nvSpPr>
          <p:cNvPr id="14" name="Text Box 4"/>
          <p:cNvSpPr txBox="1">
            <a:spLocks noChangeArrowheads="1"/>
          </p:cNvSpPr>
          <p:nvPr/>
        </p:nvSpPr>
        <p:spPr bwMode="auto">
          <a:xfrm>
            <a:off x="207696" y="5798403"/>
            <a:ext cx="5583504" cy="830997"/>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wrap="square">
            <a:spAutoFit/>
          </a:bodyPr>
          <a:lstStyle/>
          <a:p>
            <a:pPr algn="ctr">
              <a:defRPr/>
            </a:pPr>
            <a:r>
              <a:rPr lang="en-US" altLang="zh-CN" sz="2400" b="0" dirty="0" smtClean="0">
                <a:solidFill>
                  <a:schemeClr val="tx2"/>
                </a:solidFill>
                <a:effectLst>
                  <a:outerShdw blurRad="38100" dist="38100" dir="2700000" algn="tl">
                    <a:srgbClr val="000000"/>
                  </a:outerShdw>
                </a:effectLst>
                <a:latin typeface="Gill Sans MT" pitchFamily="34" charset="0"/>
                <a:ea typeface="宋体" charset="-122"/>
              </a:rPr>
              <a:t>Software testers try to find faults before the faults find users</a:t>
            </a:r>
            <a:endParaRPr lang="en-US" sz="2400" b="0" dirty="0">
              <a:solidFill>
                <a:schemeClr val="tx2"/>
              </a:solidFill>
              <a:effectLst>
                <a:outerShdw blurRad="38100" dist="38100" dir="2700000" algn="tl">
                  <a:srgbClr val="000000"/>
                </a:outerShdw>
              </a:effectLst>
              <a:latin typeface="Gill Sans MT" pitchFamily="34" charset="0"/>
              <a:ea typeface="宋体" charset="-122"/>
            </a:endParaRPr>
          </a:p>
        </p:txBody>
      </p:sp>
      <p:sp>
        <p:nvSpPr>
          <p:cNvPr id="16" name="Rectangle 3"/>
          <p:cNvSpPr txBox="1">
            <a:spLocks noChangeArrowheads="1"/>
          </p:cNvSpPr>
          <p:nvPr/>
        </p:nvSpPr>
        <p:spPr bwMode="auto">
          <a:xfrm>
            <a:off x="23812" y="865188"/>
            <a:ext cx="6453188" cy="776287"/>
          </a:xfrm>
          <a:prstGeom prst="rect">
            <a:avLst/>
          </a:prstGeom>
          <a:noFill/>
          <a:ln w="9525">
            <a:noFill/>
            <a:miter lim="800000"/>
            <a:headEnd/>
            <a:tailEnd/>
          </a:ln>
        </p:spPr>
        <p:txBody>
          <a:bodyPr lIns="92075" tIns="46038" rIns="92075" bIns="46038"/>
          <a:lstStyle/>
          <a:p>
            <a:pPr marL="342900" indent="-342900">
              <a:lnSpc>
                <a:spcPct val="83000"/>
              </a:lnSpc>
              <a:spcBef>
                <a:spcPct val="30000"/>
              </a:spcBef>
              <a:buSzPct val="100000"/>
              <a:buFont typeface="Arial" panose="020B0604020202020204" pitchFamily="34" charset="0"/>
              <a:buChar char="•"/>
              <a:defRPr/>
            </a:pPr>
            <a:r>
              <a:rPr lang="en-US" sz="2400" b="0" kern="0" dirty="0">
                <a:solidFill>
                  <a:srgbClr val="FFFF00"/>
                </a:solidFill>
                <a:latin typeface="Gill Sans MT" pitchFamily="34" charset="0"/>
              </a:rPr>
              <a:t>Boeing </a:t>
            </a:r>
            <a:r>
              <a:rPr lang="en-US" sz="2400" b="0" kern="0" dirty="0" smtClean="0">
                <a:solidFill>
                  <a:srgbClr val="FFFF00"/>
                </a:solidFill>
                <a:latin typeface="Gill Sans MT" pitchFamily="34" charset="0"/>
              </a:rPr>
              <a:t>A220</a:t>
            </a:r>
            <a:r>
              <a:rPr lang="en-US" sz="2400" b="0" kern="0" dirty="0" smtClean="0">
                <a:latin typeface="Gill Sans MT" pitchFamily="34" charset="0"/>
              </a:rPr>
              <a:t>:  </a:t>
            </a:r>
            <a:r>
              <a:rPr lang="en-US" sz="2400" b="0" kern="0" dirty="0">
                <a:latin typeface="Gill Sans MT" pitchFamily="34" charset="0"/>
              </a:rPr>
              <a:t>Engines failed after software update allowed excessive vibrations</a:t>
            </a:r>
          </a:p>
        </p:txBody>
      </p:sp>
      <p:sp>
        <p:nvSpPr>
          <p:cNvPr id="17" name="Rectangle 3"/>
          <p:cNvSpPr txBox="1">
            <a:spLocks noChangeArrowheads="1"/>
          </p:cNvSpPr>
          <p:nvPr/>
        </p:nvSpPr>
        <p:spPr bwMode="auto">
          <a:xfrm>
            <a:off x="23812" y="2651126"/>
            <a:ext cx="7519988" cy="469840"/>
          </a:xfrm>
          <a:prstGeom prst="rect">
            <a:avLst/>
          </a:prstGeom>
          <a:noFill/>
          <a:ln w="9525">
            <a:noFill/>
            <a:miter lim="800000"/>
            <a:headEnd/>
            <a:tailEnd/>
          </a:ln>
        </p:spPr>
        <p:txBody>
          <a:bodyPr lIns="92075" tIns="46038" rIns="92075" bIns="46038"/>
          <a:lstStyle/>
          <a:p>
            <a:pPr marL="342900" indent="-342900">
              <a:lnSpc>
                <a:spcPct val="83000"/>
              </a:lnSpc>
              <a:spcBef>
                <a:spcPct val="30000"/>
              </a:spcBef>
              <a:buSzPct val="100000"/>
              <a:buFont typeface="Arial" panose="020B0604020202020204" pitchFamily="34" charset="0"/>
              <a:buChar char="•"/>
              <a:defRPr/>
            </a:pPr>
            <a:r>
              <a:rPr lang="en-US" sz="2400" b="0" kern="0" dirty="0">
                <a:solidFill>
                  <a:srgbClr val="FFFF00"/>
                </a:solidFill>
                <a:latin typeface="Gill Sans MT" pitchFamily="34" charset="0"/>
              </a:rPr>
              <a:t>Toyota </a:t>
            </a:r>
            <a:r>
              <a:rPr lang="en-US" sz="2400" b="0" kern="0" dirty="0" smtClean="0">
                <a:solidFill>
                  <a:srgbClr val="FFFF00"/>
                </a:solidFill>
                <a:latin typeface="Gill Sans MT" pitchFamily="34" charset="0"/>
              </a:rPr>
              <a:t>brakes</a:t>
            </a:r>
            <a:r>
              <a:rPr lang="en-US" sz="2400" b="0" kern="0" dirty="0" smtClean="0">
                <a:solidFill>
                  <a:schemeClr val="tx1"/>
                </a:solidFill>
                <a:latin typeface="Gill Sans MT" pitchFamily="34" charset="0"/>
              </a:rPr>
              <a:t>:  </a:t>
            </a:r>
            <a:r>
              <a:rPr lang="en-US" sz="2400" b="0" kern="0" dirty="0">
                <a:solidFill>
                  <a:schemeClr val="tx1"/>
                </a:solidFill>
                <a:latin typeface="Gill Sans MT" pitchFamily="34" charset="0"/>
              </a:rPr>
              <a:t>Dozens dead, thousands of crashes</a:t>
            </a:r>
          </a:p>
        </p:txBody>
      </p:sp>
      <p:sp>
        <p:nvSpPr>
          <p:cNvPr id="18" name="Rectangle 3"/>
          <p:cNvSpPr txBox="1">
            <a:spLocks noChangeArrowheads="1"/>
          </p:cNvSpPr>
          <p:nvPr/>
        </p:nvSpPr>
        <p:spPr bwMode="auto">
          <a:xfrm>
            <a:off x="51593" y="4876800"/>
            <a:ext cx="6453188" cy="776287"/>
          </a:xfrm>
          <a:prstGeom prst="rect">
            <a:avLst/>
          </a:prstGeom>
          <a:noFill/>
          <a:ln w="9525">
            <a:noFill/>
            <a:miter lim="800000"/>
            <a:headEnd/>
            <a:tailEnd/>
          </a:ln>
        </p:spPr>
        <p:txBody>
          <a:bodyPr lIns="92075" tIns="46038" rIns="92075" bIns="46038"/>
          <a:lstStyle/>
          <a:p>
            <a:pPr marL="342900" indent="-342900">
              <a:lnSpc>
                <a:spcPct val="83000"/>
              </a:lnSpc>
              <a:spcBef>
                <a:spcPct val="30000"/>
              </a:spcBef>
              <a:buSzPct val="100000"/>
              <a:buFont typeface="Arial" panose="020B0604020202020204" pitchFamily="34" charset="0"/>
              <a:buChar char="•"/>
              <a:defRPr/>
            </a:pPr>
            <a:r>
              <a:rPr lang="en-US" sz="2400" b="0" kern="0" dirty="0" smtClean="0">
                <a:solidFill>
                  <a:srgbClr val="FFFF00"/>
                </a:solidFill>
                <a:latin typeface="Gill Sans MT" pitchFamily="34" charset="0"/>
              </a:rPr>
              <a:t>Northeast </a:t>
            </a:r>
            <a:r>
              <a:rPr lang="en-US" sz="2400" b="0" kern="0" dirty="0" smtClean="0">
                <a:solidFill>
                  <a:srgbClr val="FFFF00"/>
                </a:solidFill>
                <a:latin typeface="Gill Sans MT" pitchFamily="34" charset="0"/>
              </a:rPr>
              <a:t>blackout</a:t>
            </a:r>
            <a:r>
              <a:rPr lang="en-US" sz="2400" b="0" kern="0" dirty="0" smtClean="0">
                <a:solidFill>
                  <a:schemeClr val="tx2"/>
                </a:solidFill>
                <a:latin typeface="Gill Sans MT" pitchFamily="34" charset="0"/>
              </a:rPr>
              <a:t>: </a:t>
            </a:r>
            <a:r>
              <a:rPr lang="en-US" sz="2400" b="0" kern="0" dirty="0" smtClean="0">
                <a:solidFill>
                  <a:schemeClr val="tx2"/>
                </a:solidFill>
                <a:latin typeface="Gill Sans MT" pitchFamily="34" charset="0"/>
              </a:rPr>
              <a:t>50 million people, $6 billion USD lost … alarm system failed</a:t>
            </a:r>
            <a:endParaRPr lang="en-US" sz="2400" b="0" kern="0" dirty="0">
              <a:solidFill>
                <a:schemeClr val="tx1"/>
              </a:solidFill>
              <a:latin typeface="Gill Sans MT"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00" y="914400"/>
            <a:ext cx="2724150" cy="1816100"/>
          </a:xfrm>
          <a:prstGeom prst="rect">
            <a:avLst/>
          </a:prstGeom>
        </p:spPr>
      </p:pic>
      <p:sp>
        <p:nvSpPr>
          <p:cNvPr id="20" name="Rectangle 3"/>
          <p:cNvSpPr txBox="1">
            <a:spLocks noChangeArrowheads="1"/>
          </p:cNvSpPr>
          <p:nvPr/>
        </p:nvSpPr>
        <p:spPr bwMode="auto">
          <a:xfrm>
            <a:off x="0" y="1736725"/>
            <a:ext cx="6453188" cy="777875"/>
          </a:xfrm>
          <a:prstGeom prst="rect">
            <a:avLst/>
          </a:prstGeom>
          <a:noFill/>
          <a:ln w="9525">
            <a:noFill/>
            <a:miter lim="800000"/>
            <a:headEnd/>
            <a:tailEnd/>
          </a:ln>
        </p:spPr>
        <p:txBody>
          <a:bodyPr lIns="92075" tIns="46038" rIns="92075" bIns="46038"/>
          <a:lstStyle/>
          <a:p>
            <a:pPr marL="342900" indent="-342900">
              <a:lnSpc>
                <a:spcPct val="83000"/>
              </a:lnSpc>
              <a:spcBef>
                <a:spcPct val="30000"/>
              </a:spcBef>
              <a:buSzPct val="100000"/>
              <a:buFont typeface="Arial" panose="020B0604020202020204" pitchFamily="34" charset="0"/>
              <a:buChar char="•"/>
              <a:defRPr/>
            </a:pPr>
            <a:r>
              <a:rPr lang="en-US" sz="2400" b="0" kern="0" dirty="0">
                <a:solidFill>
                  <a:srgbClr val="FFFF00"/>
                </a:solidFill>
                <a:latin typeface="Gill Sans MT" pitchFamily="34" charset="0"/>
              </a:rPr>
              <a:t>Boeing 737 Max</a:t>
            </a:r>
            <a:r>
              <a:rPr lang="en-US" sz="2400" b="0" kern="0" dirty="0">
                <a:solidFill>
                  <a:schemeClr val="tx2"/>
                </a:solidFill>
                <a:latin typeface="Gill Sans MT" pitchFamily="34" charset="0"/>
              </a:rPr>
              <a:t> : Crashed due to overly aggressive software flight overrides (MCAS</a:t>
            </a:r>
            <a:r>
              <a:rPr lang="en-US" sz="2400" b="0" kern="0" dirty="0" smtClean="0">
                <a:solidFill>
                  <a:schemeClr val="tx2"/>
                </a:solidFill>
                <a:latin typeface="Gill Sans MT" pitchFamily="34" charset="0"/>
              </a:rPr>
              <a:t>)</a:t>
            </a:r>
            <a:endParaRPr lang="en-US" sz="2400" b="0" kern="0" dirty="0">
              <a:latin typeface="Gill Sans MT"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562" y="2993291"/>
            <a:ext cx="2867025" cy="1590675"/>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7400" y="4459022"/>
            <a:ext cx="2971800" cy="1981199"/>
          </a:xfrm>
          <a:prstGeom prst="rect">
            <a:avLst/>
          </a:prstGeom>
        </p:spPr>
      </p:pic>
    </p:spTree>
    <p:extLst>
      <p:ext uri="{BB962C8B-B14F-4D97-AF65-F5344CB8AC3E}">
        <p14:creationId xmlns:p14="http://schemas.microsoft.com/office/powerpoint/2010/main" val="374122020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Testing in the 21st Century</a:t>
            </a:r>
          </a:p>
        </p:txBody>
      </p:sp>
      <p:sp>
        <p:nvSpPr>
          <p:cNvPr id="15363" name="Content Placeholder 2"/>
          <p:cNvSpPr>
            <a:spLocks noGrp="1"/>
          </p:cNvSpPr>
          <p:nvPr>
            <p:ph idx="1"/>
          </p:nvPr>
        </p:nvSpPr>
        <p:spPr>
          <a:xfrm>
            <a:off x="88900" y="882650"/>
            <a:ext cx="8966200" cy="5494338"/>
          </a:xfrm>
        </p:spPr>
        <p:txBody>
          <a:bodyPr/>
          <a:lstStyle/>
          <a:p>
            <a:r>
              <a:rPr lang="en-US" sz="2800" b="0" dirty="0" smtClean="0"/>
              <a:t> More </a:t>
            </a:r>
            <a:r>
              <a:rPr lang="en-US" sz="2800" b="0" dirty="0" smtClean="0">
                <a:solidFill>
                  <a:srgbClr val="FFFF00"/>
                </a:solidFill>
              </a:rPr>
              <a:t>safety</a:t>
            </a:r>
            <a:r>
              <a:rPr lang="en-US" sz="2800" b="0" dirty="0" smtClean="0"/>
              <a:t> critical, </a:t>
            </a:r>
            <a:r>
              <a:rPr lang="en-US" sz="2800" b="0" dirty="0" smtClean="0">
                <a:solidFill>
                  <a:srgbClr val="FFFF00"/>
                </a:solidFill>
              </a:rPr>
              <a:t>real-time</a:t>
            </a:r>
            <a:r>
              <a:rPr lang="en-US" sz="2800" b="0" dirty="0" smtClean="0"/>
              <a:t> software</a:t>
            </a:r>
          </a:p>
          <a:p>
            <a:r>
              <a:rPr lang="en-US" sz="2800" b="0" dirty="0"/>
              <a:t> </a:t>
            </a:r>
            <a:r>
              <a:rPr lang="en-US" sz="2800" b="0" dirty="0" smtClean="0">
                <a:solidFill>
                  <a:schemeClr val="tx2"/>
                </a:solidFill>
              </a:rPr>
              <a:t>Embedded</a:t>
            </a:r>
            <a:r>
              <a:rPr lang="en-US" sz="2800" b="0" dirty="0" smtClean="0"/>
              <a:t> software is ubiquitous … check your pockets</a:t>
            </a:r>
          </a:p>
          <a:p>
            <a:r>
              <a:rPr lang="en-US" sz="2800" b="0" dirty="0" smtClean="0"/>
              <a:t> </a:t>
            </a:r>
            <a:r>
              <a:rPr lang="en-US" sz="2800" b="0" dirty="0" smtClean="0">
                <a:solidFill>
                  <a:schemeClr val="tx2"/>
                </a:solidFill>
              </a:rPr>
              <a:t>Enterprise</a:t>
            </a:r>
            <a:r>
              <a:rPr lang="en-US" sz="2800" b="0" dirty="0" smtClean="0"/>
              <a:t> applications means bigger programs, more users</a:t>
            </a:r>
          </a:p>
          <a:p>
            <a:r>
              <a:rPr lang="en-US" sz="2800" b="0" dirty="0" smtClean="0"/>
              <a:t> Paradoxically, free software </a:t>
            </a:r>
            <a:r>
              <a:rPr lang="en-US" sz="2800" b="0" dirty="0" smtClean="0">
                <a:solidFill>
                  <a:schemeClr val="tx2"/>
                </a:solidFill>
              </a:rPr>
              <a:t>increases</a:t>
            </a:r>
            <a:r>
              <a:rPr lang="en-US" sz="2800" b="0" dirty="0" smtClean="0"/>
              <a:t> our </a:t>
            </a:r>
            <a:r>
              <a:rPr lang="en-US" sz="2800" b="0" dirty="0" smtClean="0"/>
              <a:t>expectations!</a:t>
            </a:r>
            <a:endParaRPr lang="en-US" sz="2800" b="0" dirty="0" smtClean="0"/>
          </a:p>
          <a:p>
            <a:pPr>
              <a:lnSpc>
                <a:spcPct val="80000"/>
              </a:lnSpc>
            </a:pPr>
            <a:r>
              <a:rPr lang="en-US" sz="2800" b="0" dirty="0" smtClean="0"/>
              <a:t> </a:t>
            </a:r>
            <a:r>
              <a:rPr lang="en-US" sz="2800" b="0" dirty="0" smtClean="0">
                <a:solidFill>
                  <a:srgbClr val="FFFF00"/>
                </a:solidFill>
              </a:rPr>
              <a:t>Security</a:t>
            </a:r>
            <a:r>
              <a:rPr lang="en-US" sz="2800" b="0" dirty="0" smtClean="0"/>
              <a:t> is now all about software faults</a:t>
            </a:r>
          </a:p>
          <a:p>
            <a:pPr lvl="1"/>
            <a:r>
              <a:rPr lang="en-US" sz="2400" b="0" dirty="0" smtClean="0">
                <a:solidFill>
                  <a:schemeClr val="tx2"/>
                </a:solidFill>
              </a:rPr>
              <a:t>Secure</a:t>
            </a:r>
            <a:r>
              <a:rPr lang="en-US" sz="2400" b="0" dirty="0" smtClean="0"/>
              <a:t> software is </a:t>
            </a:r>
            <a:r>
              <a:rPr lang="en-US" sz="2400" b="0" dirty="0" smtClean="0">
                <a:solidFill>
                  <a:schemeClr val="tx2"/>
                </a:solidFill>
              </a:rPr>
              <a:t>reliable</a:t>
            </a:r>
            <a:r>
              <a:rPr lang="en-US" sz="2400" b="0" dirty="0" smtClean="0"/>
              <a:t> software</a:t>
            </a:r>
          </a:p>
          <a:p>
            <a:r>
              <a:rPr lang="en-US" sz="2800" b="0" dirty="0" smtClean="0"/>
              <a:t> The </a:t>
            </a:r>
            <a:r>
              <a:rPr lang="en-US" sz="2800" b="0" dirty="0" smtClean="0">
                <a:solidFill>
                  <a:schemeClr val="tx2"/>
                </a:solidFill>
              </a:rPr>
              <a:t>web</a:t>
            </a:r>
            <a:r>
              <a:rPr lang="en-US" sz="2800" b="0" dirty="0" smtClean="0"/>
              <a:t> offers a new deployment platform</a:t>
            </a:r>
          </a:p>
          <a:p>
            <a:pPr lvl="1"/>
            <a:r>
              <a:rPr lang="en-US" sz="2400" b="0" dirty="0" smtClean="0"/>
              <a:t>Very </a:t>
            </a:r>
            <a:r>
              <a:rPr lang="en-US" sz="2400" b="0" dirty="0" smtClean="0">
                <a:solidFill>
                  <a:schemeClr val="tx2"/>
                </a:solidFill>
              </a:rPr>
              <a:t>competitive</a:t>
            </a:r>
            <a:r>
              <a:rPr lang="en-US" sz="2400" b="0" dirty="0" smtClean="0"/>
              <a:t> and very </a:t>
            </a:r>
            <a:r>
              <a:rPr lang="en-US" sz="2400" b="0" dirty="0" smtClean="0">
                <a:solidFill>
                  <a:schemeClr val="tx2"/>
                </a:solidFill>
              </a:rPr>
              <a:t>available</a:t>
            </a:r>
            <a:r>
              <a:rPr lang="en-US" sz="2400" b="0" dirty="0" smtClean="0"/>
              <a:t> to more users</a:t>
            </a:r>
          </a:p>
          <a:p>
            <a:pPr lvl="1"/>
            <a:r>
              <a:rPr lang="en-US" sz="2400" b="0" dirty="0" smtClean="0"/>
              <a:t>Web apps are distributed</a:t>
            </a:r>
          </a:p>
          <a:p>
            <a:pPr lvl="1"/>
            <a:r>
              <a:rPr lang="en-US" sz="2400" b="0" dirty="0" smtClean="0">
                <a:solidFill>
                  <a:srgbClr val="FFFF00"/>
                </a:solidFill>
              </a:rPr>
              <a:t>Web apps</a:t>
            </a:r>
            <a:r>
              <a:rPr lang="en-US" sz="2400" b="0" dirty="0" smtClean="0"/>
              <a:t> must be highly reliable</a:t>
            </a:r>
          </a:p>
          <a:p>
            <a:endParaRPr lang="en-US" sz="1800" b="0" dirty="0" smtClean="0"/>
          </a:p>
        </p:txBody>
      </p:sp>
      <p:sp>
        <p:nvSpPr>
          <p:cNvPr id="1536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zh-CN" sz="900" b="0" smtClean="0">
                <a:solidFill>
                  <a:schemeClr val="tx1"/>
                </a:solidFill>
                <a:ea typeface="SimSun" pitchFamily="2" charset="-122"/>
              </a:rPr>
              <a:t>Introduction to Software Testing, Edition 2  (Ch 1)</a:t>
            </a:r>
          </a:p>
        </p:txBody>
      </p:sp>
      <p:sp>
        <p:nvSpPr>
          <p:cNvPr id="1536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zh-CN" sz="900" b="0" smtClean="0">
                <a:solidFill>
                  <a:schemeClr val="tx1"/>
                </a:solidFill>
                <a:ea typeface="SimSun" pitchFamily="2" charset="-122"/>
              </a:rPr>
              <a:t>© Ammann &amp; Offutt</a:t>
            </a:r>
          </a:p>
        </p:txBody>
      </p:sp>
      <p:sp>
        <p:nvSpPr>
          <p:cNvPr id="153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6F72315B-E89B-445D-9416-7ED621123EE3}" type="slidenum">
              <a:rPr lang="zh-CN" altLang="en-US" sz="900" b="0" smtClean="0">
                <a:solidFill>
                  <a:schemeClr val="tx1"/>
                </a:solidFill>
                <a:ea typeface="SimSun" pitchFamily="2" charset="-122"/>
              </a:rPr>
              <a:pPr/>
              <a:t>12</a:t>
            </a:fld>
            <a:endParaRPr lang="en-US" altLang="zh-CN" sz="900" b="0" smtClean="0">
              <a:solidFill>
                <a:schemeClr val="tx1"/>
              </a:solidFill>
              <a:ea typeface="SimSun" pitchFamily="2" charset="-122"/>
            </a:endParaRPr>
          </a:p>
        </p:txBody>
      </p:sp>
      <p:sp>
        <p:nvSpPr>
          <p:cNvPr id="7" name="Text Box 5"/>
          <p:cNvSpPr txBox="1">
            <a:spLocks noChangeArrowheads="1"/>
          </p:cNvSpPr>
          <p:nvPr/>
        </p:nvSpPr>
        <p:spPr bwMode="auto">
          <a:xfrm>
            <a:off x="1071563" y="6005513"/>
            <a:ext cx="6986587" cy="523875"/>
          </a:xfrm>
          <a:prstGeom prst="rect">
            <a:avLst/>
          </a:prstGeom>
          <a:gradFill>
            <a:gsLst>
              <a:gs pos="0">
                <a:schemeClr val="bg1">
                  <a:lumMod val="75000"/>
                </a:schemeClr>
              </a:gs>
              <a:gs pos="53000">
                <a:schemeClr val="bg1">
                  <a:lumMod val="60000"/>
                  <a:lumOff val="40000"/>
                </a:schemeClr>
              </a:gs>
              <a:gs pos="100000">
                <a:schemeClr val="bg1">
                  <a:lumMod val="75000"/>
                </a:schemeClr>
              </a:gs>
            </a:gsLst>
            <a:lin ang="5400000" scaled="0"/>
          </a:gradFill>
          <a:ln w="12700">
            <a:solidFill>
              <a:srgbClr val="FF0000"/>
            </a:solidFill>
            <a:miter lim="800000"/>
            <a:headEnd/>
            <a:tailEnd/>
          </a:ln>
          <a:effectLst/>
        </p:spPr>
        <p:txBody>
          <a:bodyPr>
            <a:spAutoFit/>
          </a:bodyPr>
          <a:lstStyle/>
          <a:p>
            <a:pPr algn="ctr" eaLnBrk="1" hangingPunct="1">
              <a:spcBef>
                <a:spcPct val="50000"/>
              </a:spcBef>
              <a:defRPr/>
            </a:pPr>
            <a:r>
              <a:rPr lang="en-US" sz="2800" b="0" i="1" dirty="0">
                <a:solidFill>
                  <a:srgbClr val="FFFF00"/>
                </a:solidFill>
                <a:effectLst>
                  <a:outerShdw blurRad="38100" dist="38100" dir="2700000" algn="tl">
                    <a:srgbClr val="000000"/>
                  </a:outerShdw>
                </a:effectLst>
                <a:latin typeface="Gill Sans MT" pitchFamily="34" charset="0"/>
                <a:cs typeface="Arial" pitchFamily="34" charset="0"/>
              </a:rPr>
              <a:t>Industry desperately needs our inventions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left)">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wipe(left)">
                                      <p:cBhvr>
                                        <p:cTn id="17" dur="500"/>
                                        <p:tgtEl>
                                          <p:spTgt spid="1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wipe(left)">
                                      <p:cBhvr>
                                        <p:cTn id="22" dur="500"/>
                                        <p:tgtEl>
                                          <p:spTgt spid="15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wipe(left)">
                                      <p:cBhvr>
                                        <p:cTn id="27" dur="500"/>
                                        <p:tgtEl>
                                          <p:spTgt spid="15363">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wipe(left)">
                                      <p:cBhvr>
                                        <p:cTn id="30" dur="500"/>
                                        <p:tgtEl>
                                          <p:spTgt spid="1536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363">
                                            <p:txEl>
                                              <p:pRg st="6" end="6"/>
                                            </p:txEl>
                                          </p:spTgt>
                                        </p:tgtEl>
                                        <p:attrNameLst>
                                          <p:attrName>style.visibility</p:attrName>
                                        </p:attrNameLst>
                                      </p:cBhvr>
                                      <p:to>
                                        <p:strVal val="visible"/>
                                      </p:to>
                                    </p:set>
                                    <p:animEffect transition="in" filter="wipe(left)">
                                      <p:cBhvr>
                                        <p:cTn id="35" dur="500"/>
                                        <p:tgtEl>
                                          <p:spTgt spid="15363">
                                            <p:txEl>
                                              <p:pRg st="6" end="6"/>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wipe(left)">
                                      <p:cBhvr>
                                        <p:cTn id="38" dur="500"/>
                                        <p:tgtEl>
                                          <p:spTgt spid="15363">
                                            <p:txEl>
                                              <p:pRg st="7" end="7"/>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wipe(left)">
                                      <p:cBhvr>
                                        <p:cTn id="41" dur="500"/>
                                        <p:tgtEl>
                                          <p:spTgt spid="15363">
                                            <p:txEl>
                                              <p:pRg st="8" end="8"/>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5363">
                                            <p:txEl>
                                              <p:pRg st="9" end="9"/>
                                            </p:txEl>
                                          </p:spTgt>
                                        </p:tgtEl>
                                        <p:attrNameLst>
                                          <p:attrName>style.visibility</p:attrName>
                                        </p:attrNameLst>
                                      </p:cBhvr>
                                      <p:to>
                                        <p:strVal val="visible"/>
                                      </p:to>
                                    </p:set>
                                    <p:animEffect transition="in" filter="wipe(left)">
                                      <p:cBhvr>
                                        <p:cTn id="44" dur="500"/>
                                        <p:tgtEl>
                                          <p:spTgt spid="15363">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True Cost of Software Failure</a:t>
            </a:r>
            <a:endParaRPr lang="en-US" dirty="0"/>
          </a:p>
        </p:txBody>
      </p:sp>
      <p:sp>
        <p:nvSpPr>
          <p:cNvPr id="3" name="Date Placeholder 2"/>
          <p:cNvSpPr>
            <a:spLocks noGrp="1"/>
          </p:cNvSpPr>
          <p:nvPr>
            <p:ph type="dt" sz="half" idx="10"/>
          </p:nvPr>
        </p:nvSpPr>
        <p:spPr/>
        <p:txBody>
          <a:bodyPr/>
          <a:lstStyle/>
          <a:p>
            <a:pPr>
              <a:defRPr/>
            </a:pPr>
            <a:r>
              <a:rPr lang="en-US" smtClean="0"/>
              <a:t>Introduction to Software Testing, Edition 2  (Ch 1)</a:t>
            </a:r>
            <a:endParaRPr lang="en-US"/>
          </a:p>
        </p:txBody>
      </p:sp>
      <p:sp>
        <p:nvSpPr>
          <p:cNvPr id="4" name="Footer Placeholder 3"/>
          <p:cNvSpPr>
            <a:spLocks noGrp="1"/>
          </p:cNvSpPr>
          <p:nvPr>
            <p:ph type="ftr" sz="quarter" idx="11"/>
          </p:nvPr>
        </p:nvSpPr>
        <p:spPr/>
        <p:txBody>
          <a:bodyPr/>
          <a:lstStyle/>
          <a:p>
            <a:pPr>
              <a:defRPr/>
            </a:pPr>
            <a:r>
              <a:rPr lang="en-US" smtClean="0"/>
              <a:t>© Ammann &amp; Offutt</a:t>
            </a:r>
            <a:endParaRPr lang="en-US"/>
          </a:p>
        </p:txBody>
      </p:sp>
      <p:sp>
        <p:nvSpPr>
          <p:cNvPr id="5" name="Slide Number Placeholder 4"/>
          <p:cNvSpPr>
            <a:spLocks noGrp="1"/>
          </p:cNvSpPr>
          <p:nvPr>
            <p:ph type="sldNum" sz="quarter" idx="12"/>
          </p:nvPr>
        </p:nvSpPr>
        <p:spPr/>
        <p:txBody>
          <a:bodyPr/>
          <a:lstStyle/>
          <a:p>
            <a:pPr>
              <a:defRPr/>
            </a:pPr>
            <a:fld id="{BC7FB2CC-0026-474A-8143-56756D8BC8D8}" type="slidenum">
              <a:rPr lang="en-US" smtClean="0"/>
              <a:pPr>
                <a:defRPr/>
              </a:pPr>
              <a:t>13</a:t>
            </a:fld>
            <a:endParaRPr lang="en-US"/>
          </a:p>
        </p:txBody>
      </p:sp>
      <p:sp>
        <p:nvSpPr>
          <p:cNvPr id="6" name="Rounded Rectangle 5"/>
          <p:cNvSpPr/>
          <p:nvPr/>
        </p:nvSpPr>
        <p:spPr bwMode="auto">
          <a:xfrm>
            <a:off x="304800" y="1374600"/>
            <a:ext cx="6781800" cy="1752600"/>
          </a:xfrm>
          <a:prstGeom prst="roundRect">
            <a:avLst/>
          </a:prstGeom>
          <a:solidFill>
            <a:srgbClr val="3366FF"/>
          </a:solid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800" b="0" dirty="0">
                <a:solidFill>
                  <a:schemeClr val="tx1"/>
                </a:solidFill>
                <a:latin typeface="Gill Sans MT" panose="020B0502020104020203" pitchFamily="34" charset="0"/>
                <a:cs typeface="Arial" charset="0"/>
              </a:rPr>
              <a:t>Fail </a:t>
            </a:r>
            <a:r>
              <a:rPr lang="en-US" sz="2800" b="0" dirty="0" smtClean="0">
                <a:solidFill>
                  <a:schemeClr val="tx1"/>
                </a:solidFill>
                <a:latin typeface="Gill Sans MT" panose="020B0502020104020203" pitchFamily="34" charset="0"/>
                <a:cs typeface="Arial" charset="0"/>
              </a:rPr>
              <a:t>watch analyzed news </a:t>
            </a:r>
            <a:r>
              <a:rPr lang="en-US" sz="2800" b="0" dirty="0">
                <a:solidFill>
                  <a:schemeClr val="tx1"/>
                </a:solidFill>
                <a:latin typeface="Gill Sans MT" panose="020B0502020104020203" pitchFamily="34" charset="0"/>
                <a:cs typeface="Arial" charset="0"/>
              </a:rPr>
              <a:t>articles for </a:t>
            </a:r>
            <a:r>
              <a:rPr lang="en-US" sz="2800" b="0" dirty="0" smtClean="0">
                <a:solidFill>
                  <a:schemeClr val="tx1"/>
                </a:solidFill>
                <a:latin typeface="Gill Sans MT" panose="020B0502020104020203" pitchFamily="34" charset="0"/>
                <a:cs typeface="Arial" charset="0"/>
              </a:rPr>
              <a:t>2016</a:t>
            </a:r>
          </a:p>
          <a:p>
            <a:pPr marL="342900" indent="-342900">
              <a:buFont typeface="Arial" panose="020B0604020202020204" pitchFamily="34" charset="0"/>
              <a:buChar char="•"/>
            </a:pPr>
            <a:r>
              <a:rPr lang="en-US" sz="2800" b="0" dirty="0" smtClean="0">
                <a:solidFill>
                  <a:schemeClr val="tx2"/>
                </a:solidFill>
                <a:latin typeface="Gill Sans MT" panose="020B0502020104020203" pitchFamily="34" charset="0"/>
                <a:cs typeface="Arial" charset="0"/>
              </a:rPr>
              <a:t>606</a:t>
            </a:r>
            <a:r>
              <a:rPr lang="en-US" sz="2800" b="0" dirty="0" smtClean="0">
                <a:solidFill>
                  <a:schemeClr val="tx1"/>
                </a:solidFill>
                <a:latin typeface="Gill Sans MT" panose="020B0502020104020203" pitchFamily="34" charset="0"/>
                <a:cs typeface="Arial" charset="0"/>
              </a:rPr>
              <a:t> reported software failures</a:t>
            </a:r>
          </a:p>
          <a:p>
            <a:pPr marL="342900" indent="-342900">
              <a:buFont typeface="Arial" panose="020B0604020202020204" pitchFamily="34" charset="0"/>
              <a:buChar char="•"/>
            </a:pPr>
            <a:r>
              <a:rPr lang="en-US" sz="2800" b="0" dirty="0" smtClean="0">
                <a:solidFill>
                  <a:schemeClr val="tx1"/>
                </a:solidFill>
                <a:latin typeface="Gill Sans MT" panose="020B0502020104020203" pitchFamily="34" charset="0"/>
                <a:cs typeface="Arial" charset="0"/>
              </a:rPr>
              <a:t>Impacted </a:t>
            </a:r>
            <a:r>
              <a:rPr lang="en-US" sz="2800" b="0" dirty="0">
                <a:solidFill>
                  <a:schemeClr val="tx2"/>
                </a:solidFill>
                <a:latin typeface="Gill Sans MT" panose="020B0502020104020203" pitchFamily="34" charset="0"/>
                <a:cs typeface="Arial" charset="0"/>
              </a:rPr>
              <a:t>half</a:t>
            </a:r>
            <a:r>
              <a:rPr lang="en-US" sz="2800" b="0" dirty="0">
                <a:solidFill>
                  <a:schemeClr val="tx1"/>
                </a:solidFill>
                <a:latin typeface="Gill Sans MT" panose="020B0502020104020203" pitchFamily="34" charset="0"/>
                <a:cs typeface="Arial" charset="0"/>
              </a:rPr>
              <a:t> the </a:t>
            </a:r>
            <a:r>
              <a:rPr lang="en-US" sz="2800" b="0" dirty="0" smtClean="0">
                <a:solidFill>
                  <a:schemeClr val="tx1"/>
                </a:solidFill>
                <a:latin typeface="Gill Sans MT" panose="020B0502020104020203" pitchFamily="34" charset="0"/>
                <a:cs typeface="Arial" charset="0"/>
              </a:rPr>
              <a:t>world’s population</a:t>
            </a:r>
          </a:p>
          <a:p>
            <a:pPr marL="342900" indent="-342900">
              <a:buFont typeface="Arial" panose="020B0604020202020204" pitchFamily="34" charset="0"/>
              <a:buChar char="•"/>
            </a:pPr>
            <a:r>
              <a:rPr lang="en-US" sz="2800" b="0" dirty="0" smtClean="0">
                <a:solidFill>
                  <a:schemeClr val="tx1"/>
                </a:solidFill>
                <a:latin typeface="Gill Sans MT" panose="020B0502020104020203" pitchFamily="34" charset="0"/>
                <a:cs typeface="Arial" charset="0"/>
              </a:rPr>
              <a:t>Cost </a:t>
            </a:r>
            <a:r>
              <a:rPr lang="en-US" sz="2800" b="0" dirty="0">
                <a:solidFill>
                  <a:schemeClr val="tx1"/>
                </a:solidFill>
                <a:latin typeface="Gill Sans MT" panose="020B0502020104020203" pitchFamily="34" charset="0"/>
                <a:cs typeface="Arial" charset="0"/>
              </a:rPr>
              <a:t>a combined </a:t>
            </a:r>
            <a:r>
              <a:rPr lang="en-US" sz="2800" b="0" dirty="0">
                <a:solidFill>
                  <a:schemeClr val="tx2"/>
                </a:solidFill>
                <a:latin typeface="Gill Sans MT" panose="020B0502020104020203" pitchFamily="34" charset="0"/>
                <a:cs typeface="Arial" charset="0"/>
              </a:rPr>
              <a:t>$1.7 </a:t>
            </a:r>
            <a:r>
              <a:rPr lang="en-US" sz="2800" b="0" dirty="0" smtClean="0">
                <a:solidFill>
                  <a:schemeClr val="tx2"/>
                </a:solidFill>
                <a:latin typeface="Gill Sans MT" panose="020B0502020104020203" pitchFamily="34" charset="0"/>
                <a:cs typeface="Arial" charset="0"/>
              </a:rPr>
              <a:t>trillion </a:t>
            </a:r>
            <a:r>
              <a:rPr lang="en-US" sz="2800" b="0" dirty="0" smtClean="0">
                <a:solidFill>
                  <a:schemeClr val="tx1"/>
                </a:solidFill>
                <a:latin typeface="Gill Sans MT" panose="020B0502020104020203" pitchFamily="34" charset="0"/>
                <a:cs typeface="Arial" charset="0"/>
              </a:rPr>
              <a:t>US </a:t>
            </a:r>
            <a:r>
              <a:rPr lang="en-US" sz="2800" b="0" dirty="0">
                <a:solidFill>
                  <a:schemeClr val="tx1"/>
                </a:solidFill>
                <a:latin typeface="Gill Sans MT" panose="020B0502020104020203" pitchFamily="34" charset="0"/>
                <a:cs typeface="Arial" charset="0"/>
              </a:rPr>
              <a:t>dollars</a:t>
            </a:r>
            <a:endParaRPr kumimoji="0" lang="en-US" sz="2800" b="0" i="0" u="none" strike="noStrike" cap="none" normalizeH="0" baseline="0" dirty="0" smtClean="0">
              <a:ln>
                <a:noFill/>
              </a:ln>
              <a:solidFill>
                <a:schemeClr val="tx1"/>
              </a:solidFill>
              <a:effectLst/>
              <a:latin typeface="Gill Sans MT" panose="020B0502020104020203" pitchFamily="34" charset="0"/>
              <a:cs typeface="Arial" charset="0"/>
            </a:endParaRPr>
          </a:p>
        </p:txBody>
      </p:sp>
      <p:sp>
        <p:nvSpPr>
          <p:cNvPr id="7" name="Rounded Rectangle 6"/>
          <p:cNvSpPr/>
          <p:nvPr/>
        </p:nvSpPr>
        <p:spPr bwMode="auto">
          <a:xfrm>
            <a:off x="1905000" y="3652800"/>
            <a:ext cx="5309021" cy="1066800"/>
          </a:xfrm>
          <a:prstGeom prst="roundRect">
            <a:avLst/>
          </a:prstGeom>
          <a:solidFill>
            <a:srgbClr val="3366FF"/>
          </a:solid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800" b="0" dirty="0" smtClean="0">
                <a:solidFill>
                  <a:schemeClr val="tx1"/>
                </a:solidFill>
                <a:latin typeface="Gill Sans MT" panose="020B0502020104020203" pitchFamily="34" charset="0"/>
                <a:cs typeface="Arial" charset="0"/>
              </a:rPr>
              <a:t>Poor software is a significant </a:t>
            </a:r>
            <a:r>
              <a:rPr lang="en-US" sz="2800" b="0" dirty="0" smtClean="0">
                <a:solidFill>
                  <a:schemeClr val="tx2"/>
                </a:solidFill>
                <a:latin typeface="Gill Sans MT" panose="020B0502020104020203" pitchFamily="34" charset="0"/>
                <a:cs typeface="Arial" charset="0"/>
              </a:rPr>
              <a:t>drag</a:t>
            </a:r>
            <a:r>
              <a:rPr lang="en-US" sz="2800" b="0" dirty="0" smtClean="0">
                <a:solidFill>
                  <a:schemeClr val="tx1"/>
                </a:solidFill>
                <a:latin typeface="Gill Sans MT" panose="020B0502020104020203" pitchFamily="34" charset="0"/>
                <a:cs typeface="Arial" charset="0"/>
              </a:rPr>
              <a:t> on the world’s economy</a:t>
            </a:r>
            <a:endParaRPr kumimoji="0" lang="en-US" sz="2800" b="0" i="0" u="none" strike="noStrike" cap="none" normalizeH="0" baseline="0" dirty="0" smtClean="0">
              <a:ln>
                <a:noFill/>
              </a:ln>
              <a:solidFill>
                <a:schemeClr val="tx1"/>
              </a:solidFill>
              <a:effectLst/>
              <a:latin typeface="Gill Sans MT" panose="020B0502020104020203" pitchFamily="34" charset="0"/>
              <a:cs typeface="Arial" charset="0"/>
            </a:endParaRPr>
          </a:p>
        </p:txBody>
      </p:sp>
      <p:sp>
        <p:nvSpPr>
          <p:cNvPr id="8" name="Rounded Rectangle 7"/>
          <p:cNvSpPr/>
          <p:nvPr/>
        </p:nvSpPr>
        <p:spPr bwMode="auto">
          <a:xfrm>
            <a:off x="4495800" y="5245200"/>
            <a:ext cx="4335700" cy="1066800"/>
          </a:xfrm>
          <a:prstGeom prst="roundRect">
            <a:avLst/>
          </a:prstGeom>
          <a:solidFill>
            <a:srgbClr val="3366FF"/>
          </a:solid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800" b="0" dirty="0" smtClean="0">
                <a:solidFill>
                  <a:schemeClr val="tx1"/>
                </a:solidFill>
                <a:latin typeface="Gill Sans MT" panose="020B0502020104020203" pitchFamily="34" charset="0"/>
                <a:cs typeface="Arial" charset="0"/>
              </a:rPr>
              <a:t>Not to mention </a:t>
            </a:r>
            <a:r>
              <a:rPr lang="en-US" sz="2800" b="0" dirty="0" smtClean="0">
                <a:solidFill>
                  <a:schemeClr val="tx2"/>
                </a:solidFill>
                <a:latin typeface="Gill Sans MT" panose="020B0502020104020203" pitchFamily="34" charset="0"/>
                <a:cs typeface="Arial" charset="0"/>
              </a:rPr>
              <a:t>frustrating</a:t>
            </a:r>
            <a:endParaRPr kumimoji="0" lang="en-US" sz="2800" b="0" i="0" u="none" strike="noStrike" cap="none" normalizeH="0" baseline="0" dirty="0" smtClean="0">
              <a:ln>
                <a:noFill/>
              </a:ln>
              <a:solidFill>
                <a:schemeClr val="tx2"/>
              </a:solidFill>
              <a:effectLst/>
              <a:latin typeface="Gill Sans MT" panose="020B0502020104020203" pitchFamily="34" charset="0"/>
              <a:cs typeface="Arial" charset="0"/>
            </a:endParaRPr>
          </a:p>
        </p:txBody>
      </p:sp>
    </p:spTree>
    <p:extLst>
      <p:ext uri="{BB962C8B-B14F-4D97-AF65-F5344CB8AC3E}">
        <p14:creationId xmlns:p14="http://schemas.microsoft.com/office/powerpoint/2010/main" val="4151030878"/>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What Does This Mean?</a:t>
            </a:r>
          </a:p>
        </p:txBody>
      </p:sp>
      <p:sp>
        <p:nvSpPr>
          <p:cNvPr id="1433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endParaRPr lang="en-US" sz="900" b="0" u="sng" smtClean="0">
              <a:solidFill>
                <a:schemeClr val="tx1"/>
              </a:solidFill>
            </a:endParaRPr>
          </a:p>
        </p:txBody>
      </p:sp>
      <p:sp>
        <p:nvSpPr>
          <p:cNvPr id="1434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143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F06C21CB-8F21-4710-831B-BB8509540D1F}" type="slidenum">
              <a:rPr lang="en-US" sz="900" b="0" smtClean="0">
                <a:solidFill>
                  <a:schemeClr val="tx1"/>
                </a:solidFill>
              </a:rPr>
              <a:pPr/>
              <a:t>14</a:t>
            </a:fld>
            <a:endParaRPr lang="en-US" sz="900" b="0" smtClean="0">
              <a:solidFill>
                <a:schemeClr val="tx1"/>
              </a:solidFill>
            </a:endParaRPr>
          </a:p>
        </p:txBody>
      </p:sp>
      <p:sp>
        <p:nvSpPr>
          <p:cNvPr id="7" name="Rectangle 8"/>
          <p:cNvSpPr>
            <a:spLocks noChangeArrowheads="1"/>
          </p:cNvSpPr>
          <p:nvPr/>
        </p:nvSpPr>
        <p:spPr bwMode="auto">
          <a:xfrm>
            <a:off x="929390" y="1771654"/>
            <a:ext cx="7247744" cy="1127481"/>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a:effectLst>
                  <a:outerShdw blurRad="38100" dist="38100" dir="2700000" algn="tl">
                    <a:srgbClr val="000000"/>
                  </a:outerShdw>
                </a:effectLst>
                <a:latin typeface="Gill Sans MT" pitchFamily="34" charset="0"/>
              </a:rPr>
              <a:t>Software testing is getting more important</a:t>
            </a:r>
            <a:endParaRPr lang="en-US" dirty="0">
              <a:effectLst>
                <a:outerShdw blurRad="38100" dist="38100" dir="2700000" algn="tl">
                  <a:srgbClr val="000000"/>
                </a:outerShdw>
              </a:effectLst>
              <a:latin typeface="Gill Sans MT" pitchFamily="34" charset="0"/>
            </a:endParaRPr>
          </a:p>
        </p:txBody>
      </p:sp>
      <p:sp>
        <p:nvSpPr>
          <p:cNvPr id="8" name="Rectangle 8"/>
          <p:cNvSpPr>
            <a:spLocks noChangeArrowheads="1"/>
          </p:cNvSpPr>
          <p:nvPr/>
        </p:nvSpPr>
        <p:spPr bwMode="auto">
          <a:xfrm>
            <a:off x="472961" y="4128531"/>
            <a:ext cx="8198069" cy="1127481"/>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smtClean="0">
                <a:effectLst>
                  <a:outerShdw blurRad="38100" dist="38100" dir="2700000" algn="tl">
                    <a:srgbClr val="000000"/>
                  </a:outerShdw>
                </a:effectLst>
                <a:latin typeface="Gill Sans MT" pitchFamily="34" charset="0"/>
              </a:rPr>
              <a:t>What are we trying to do when we </a:t>
            </a:r>
            <a:r>
              <a:rPr lang="en-US" sz="3200" dirty="0" smtClean="0">
                <a:effectLst>
                  <a:outerShdw blurRad="38100" dist="38100" dir="2700000" algn="tl">
                    <a:srgbClr val="000000"/>
                  </a:outerShdw>
                </a:effectLst>
                <a:latin typeface="Gill Sans MT" pitchFamily="34" charset="0"/>
              </a:rPr>
              <a:t>test?</a:t>
            </a:r>
            <a:endParaRPr lang="en-US" sz="3200" dirty="0" smtClean="0">
              <a:effectLst>
                <a:outerShdw blurRad="38100" dist="38100" dir="2700000" algn="tl">
                  <a:srgbClr val="000000"/>
                </a:outerShdw>
              </a:effectLst>
              <a:latin typeface="Gill Sans MT" pitchFamily="34" charset="0"/>
            </a:endParaRPr>
          </a:p>
          <a:p>
            <a:pPr algn="ctr">
              <a:spcBef>
                <a:spcPct val="20000"/>
              </a:spcBef>
              <a:defRPr/>
            </a:pPr>
            <a:r>
              <a:rPr lang="en-US" sz="3200" dirty="0" smtClean="0">
                <a:effectLst>
                  <a:outerShdw blurRad="38100" dist="38100" dir="2700000" algn="tl">
                    <a:srgbClr val="000000"/>
                  </a:outerShdw>
                </a:effectLst>
                <a:latin typeface="Gill Sans MT" pitchFamily="34" charset="0"/>
              </a:rPr>
              <a:t>What are our </a:t>
            </a:r>
            <a:r>
              <a:rPr lang="en-US" sz="3200" dirty="0" smtClean="0">
                <a:effectLst>
                  <a:outerShdw blurRad="38100" dist="38100" dir="2700000" algn="tl">
                    <a:srgbClr val="000000"/>
                  </a:outerShdw>
                </a:effectLst>
                <a:latin typeface="Gill Sans MT" pitchFamily="34" charset="0"/>
              </a:rPr>
              <a:t>goals?</a:t>
            </a:r>
            <a:endParaRPr lang="en-US" dirty="0">
              <a:effectLst>
                <a:outerShdw blurRad="38100" dist="38100" dir="2700000" algn="tl">
                  <a:srgbClr val="000000"/>
                </a:outerShdw>
              </a:effectLst>
              <a:latin typeface="Gill Sans MT"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&amp; Verification (</a:t>
            </a:r>
            <a:r>
              <a:rPr lang="en-US" sz="3200" i="1" dirty="0"/>
              <a:t>IEEE</a:t>
            </a:r>
            <a:r>
              <a:rPr lang="en-US" dirty="0"/>
              <a:t>)</a:t>
            </a:r>
          </a:p>
        </p:txBody>
      </p:sp>
      <p:sp>
        <p:nvSpPr>
          <p:cNvPr id="3" name="Content Placeholder 2"/>
          <p:cNvSpPr>
            <a:spLocks noGrp="1"/>
          </p:cNvSpPr>
          <p:nvPr>
            <p:ph idx="1"/>
          </p:nvPr>
        </p:nvSpPr>
        <p:spPr>
          <a:xfrm>
            <a:off x="88900" y="1517300"/>
            <a:ext cx="8966200" cy="5043921"/>
          </a:xfrm>
        </p:spPr>
        <p:txBody>
          <a:bodyPr/>
          <a:lstStyle/>
          <a:p>
            <a:r>
              <a:rPr lang="en-US" dirty="0" smtClean="0">
                <a:solidFill>
                  <a:srgbClr val="FFFF00"/>
                </a:solidFill>
              </a:rPr>
              <a:t>Validation</a:t>
            </a:r>
            <a:r>
              <a:rPr lang="en-US" dirty="0" smtClean="0"/>
              <a:t>: </a:t>
            </a:r>
            <a:r>
              <a:rPr lang="en-US" dirty="0"/>
              <a:t>The process of evaluating software at the end of software development  to ensure compliance with intended usage</a:t>
            </a:r>
          </a:p>
          <a:p>
            <a:pPr lvl="1"/>
            <a:endParaRPr lang="en-US" dirty="0"/>
          </a:p>
          <a:p>
            <a:r>
              <a:rPr lang="en-US" dirty="0" smtClean="0">
                <a:solidFill>
                  <a:srgbClr val="FFFF00"/>
                </a:solidFill>
              </a:rPr>
              <a:t>Verification</a:t>
            </a:r>
            <a:r>
              <a:rPr lang="en-US" dirty="0" smtClean="0"/>
              <a:t>: </a:t>
            </a:r>
            <a:r>
              <a:rPr lang="en-US" dirty="0"/>
              <a:t>The process of determining whether the products of a given phase of the software development process fulfill the requirements established during the previous phase</a:t>
            </a:r>
          </a:p>
          <a:p>
            <a:pPr lvl="1"/>
            <a:endParaRPr lang="en-US" dirty="0"/>
          </a:p>
          <a:p>
            <a:pPr lvl="1"/>
            <a:endParaRPr lang="en-US" dirty="0"/>
          </a:p>
          <a:p>
            <a:pPr algn="ctr">
              <a:buNone/>
            </a:pPr>
            <a:r>
              <a:rPr lang="en-US" dirty="0">
                <a:solidFill>
                  <a:schemeClr val="tx2"/>
                </a:solidFill>
              </a:rPr>
              <a:t>IV&amp;V stands for “</a:t>
            </a:r>
            <a:r>
              <a:rPr lang="en-US" i="1" dirty="0">
                <a:solidFill>
                  <a:schemeClr val="tx2"/>
                </a:solidFill>
              </a:rPr>
              <a:t>independent verification and validation</a:t>
            </a:r>
            <a:r>
              <a:rPr lang="en-US" dirty="0" smtClean="0">
                <a:solidFill>
                  <a:schemeClr val="tx2"/>
                </a:solidFill>
              </a:rPr>
              <a:t>”</a:t>
            </a:r>
            <a:endParaRPr lang="en-US" dirty="0">
              <a:solidFill>
                <a:schemeClr val="tx2"/>
              </a:solidFill>
            </a:endParaRPr>
          </a:p>
        </p:txBody>
      </p:sp>
      <p:sp>
        <p:nvSpPr>
          <p:cNvPr id="4" name="Date Placeholder 3"/>
          <p:cNvSpPr>
            <a:spLocks noGrp="1"/>
          </p:cNvSpPr>
          <p:nvPr>
            <p:ph type="dt" sz="half" idx="10"/>
          </p:nvPr>
        </p:nvSpPr>
        <p:spPr/>
        <p:txBody>
          <a:bodyPr/>
          <a:lstStyle/>
          <a:p>
            <a:pPr>
              <a:defRPr/>
            </a:pPr>
            <a:r>
              <a:rPr lang="en-US" smtClean="0"/>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smtClean="0"/>
              <a:t>© Ammann &amp; Offutt</a:t>
            </a:r>
            <a:endParaRPr lang="en-US"/>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15</a:t>
            </a:fld>
            <a:endParaRPr lang="en-US"/>
          </a:p>
        </p:txBody>
      </p:sp>
    </p:spTree>
    <p:extLst>
      <p:ext uri="{BB962C8B-B14F-4D97-AF65-F5344CB8AC3E}">
        <p14:creationId xmlns:p14="http://schemas.microsoft.com/office/powerpoint/2010/main" val="1623954412"/>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7885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788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3880BC41-283A-455D-A71A-0C159BA1AF18}" type="slidenum">
              <a:rPr lang="en-US" sz="900" b="0" smtClean="0">
                <a:solidFill>
                  <a:schemeClr val="tx1"/>
                </a:solidFill>
              </a:rPr>
              <a:pPr/>
              <a:t>16</a:t>
            </a:fld>
            <a:endParaRPr lang="en-US" sz="900" b="0" smtClean="0">
              <a:solidFill>
                <a:schemeClr val="tx1"/>
              </a:solidFill>
            </a:endParaRPr>
          </a:p>
        </p:txBody>
      </p:sp>
      <p:sp>
        <p:nvSpPr>
          <p:cNvPr id="78853" name="Rectangle 2"/>
          <p:cNvSpPr>
            <a:spLocks noGrp="1" noChangeArrowheads="1"/>
          </p:cNvSpPr>
          <p:nvPr>
            <p:ph type="title"/>
          </p:nvPr>
        </p:nvSpPr>
        <p:spPr>
          <a:xfrm>
            <a:off x="596900" y="42862"/>
            <a:ext cx="7924800" cy="1373243"/>
          </a:xfrm>
        </p:spPr>
        <p:txBody>
          <a:bodyPr/>
          <a:lstStyle/>
          <a:p>
            <a:r>
              <a:rPr lang="en-US" dirty="0" smtClean="0"/>
              <a:t>Testing Goals Based on Test Process Maturity</a:t>
            </a:r>
          </a:p>
        </p:txBody>
      </p:sp>
      <p:sp>
        <p:nvSpPr>
          <p:cNvPr id="78854" name="Rectangle 3"/>
          <p:cNvSpPr>
            <a:spLocks noGrp="1" noChangeArrowheads="1"/>
          </p:cNvSpPr>
          <p:nvPr>
            <p:ph type="body" idx="1"/>
          </p:nvPr>
        </p:nvSpPr>
        <p:spPr>
          <a:xfrm>
            <a:off x="138113" y="1406525"/>
            <a:ext cx="8867775" cy="781050"/>
          </a:xfrm>
        </p:spPr>
        <p:txBody>
          <a:bodyPr/>
          <a:lstStyle/>
          <a:p>
            <a:pPr>
              <a:buClr>
                <a:schemeClr val="tx1"/>
              </a:buClr>
              <a:buSzTx/>
              <a:buFont typeface="Wingdings" pitchFamily="2" charset="2"/>
              <a:buChar char="§"/>
            </a:pPr>
            <a:r>
              <a:rPr lang="en-US" sz="2800" b="0" dirty="0" smtClean="0">
                <a:solidFill>
                  <a:srgbClr val="FFFF00"/>
                </a:solidFill>
              </a:rPr>
              <a:t>Level </a:t>
            </a:r>
            <a:r>
              <a:rPr lang="en-US" sz="2800" b="0" dirty="0" smtClean="0">
                <a:solidFill>
                  <a:srgbClr val="FFFF00"/>
                </a:solidFill>
              </a:rPr>
              <a:t>0</a:t>
            </a:r>
            <a:r>
              <a:rPr lang="en-US" sz="2800" b="0" dirty="0" smtClean="0"/>
              <a:t>: </a:t>
            </a:r>
            <a:r>
              <a:rPr lang="en-US" sz="2800" b="0" dirty="0" smtClean="0"/>
              <a:t>There’s no difference between </a:t>
            </a:r>
            <a:r>
              <a:rPr lang="en-US" sz="2800" b="0" dirty="0" smtClean="0">
                <a:solidFill>
                  <a:srgbClr val="FFFF00"/>
                </a:solidFill>
              </a:rPr>
              <a:t>testing and debugging</a:t>
            </a:r>
          </a:p>
        </p:txBody>
      </p:sp>
      <p:sp>
        <p:nvSpPr>
          <p:cNvPr id="193540" name="Rectangle 4"/>
          <p:cNvSpPr>
            <a:spLocks noChangeArrowheads="1"/>
          </p:cNvSpPr>
          <p:nvPr/>
        </p:nvSpPr>
        <p:spPr bwMode="auto">
          <a:xfrm>
            <a:off x="134938" y="2289175"/>
            <a:ext cx="8874125"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Font typeface="Wingdings" pitchFamily="2" charset="2"/>
              <a:buChar char="§"/>
            </a:pPr>
            <a:r>
              <a:rPr lang="en-US" sz="2800" b="0" dirty="0">
                <a:solidFill>
                  <a:srgbClr val="FFFF00"/>
                </a:solidFill>
                <a:latin typeface="Gill Sans MT" pitchFamily="34" charset="0"/>
                <a:cs typeface="Arial" pitchFamily="34" charset="0"/>
              </a:rPr>
              <a:t>Level </a:t>
            </a:r>
            <a:r>
              <a:rPr lang="en-US" sz="2800" b="0" dirty="0" smtClean="0">
                <a:solidFill>
                  <a:srgbClr val="FFFF00"/>
                </a:solidFill>
                <a:latin typeface="Gill Sans MT" pitchFamily="34" charset="0"/>
                <a:cs typeface="Arial" pitchFamily="34" charset="0"/>
              </a:rPr>
              <a:t>1</a:t>
            </a:r>
            <a:r>
              <a:rPr lang="en-US" sz="2800" b="0" dirty="0" smtClean="0">
                <a:solidFill>
                  <a:schemeClr val="tx1"/>
                </a:solidFill>
                <a:latin typeface="Gill Sans MT" pitchFamily="34" charset="0"/>
                <a:cs typeface="Arial" pitchFamily="34" charset="0"/>
              </a:rPr>
              <a:t>:  The </a:t>
            </a:r>
            <a:r>
              <a:rPr lang="en-US" sz="2800" b="0" dirty="0">
                <a:solidFill>
                  <a:schemeClr val="tx1"/>
                </a:solidFill>
                <a:latin typeface="Gill Sans MT" pitchFamily="34" charset="0"/>
                <a:cs typeface="Arial" pitchFamily="34" charset="0"/>
              </a:rPr>
              <a:t>purpose of testing is to show </a:t>
            </a:r>
            <a:r>
              <a:rPr lang="en-US" sz="2800" b="0" dirty="0">
                <a:solidFill>
                  <a:srgbClr val="FFFF00"/>
                </a:solidFill>
                <a:latin typeface="Gill Sans MT" pitchFamily="34" charset="0"/>
                <a:cs typeface="Arial" pitchFamily="34" charset="0"/>
              </a:rPr>
              <a:t>correctness</a:t>
            </a:r>
          </a:p>
          <a:p>
            <a:pPr marL="285750" indent="-285750">
              <a:lnSpc>
                <a:spcPct val="90000"/>
              </a:lnSpc>
              <a:spcBef>
                <a:spcPct val="30000"/>
              </a:spcBef>
              <a:buFont typeface="Wingdings" pitchFamily="2" charset="2"/>
              <a:buChar char="§"/>
            </a:pPr>
            <a:r>
              <a:rPr lang="en-US" sz="2800" b="0" dirty="0">
                <a:solidFill>
                  <a:srgbClr val="FFFF00"/>
                </a:solidFill>
                <a:latin typeface="Gill Sans MT" pitchFamily="34" charset="0"/>
                <a:cs typeface="Arial" pitchFamily="34" charset="0"/>
              </a:rPr>
              <a:t>Level </a:t>
            </a:r>
            <a:r>
              <a:rPr lang="en-US" sz="2800" b="0" dirty="0" smtClean="0">
                <a:solidFill>
                  <a:srgbClr val="FFFF00"/>
                </a:solidFill>
                <a:latin typeface="Gill Sans MT" pitchFamily="34" charset="0"/>
                <a:cs typeface="Arial" pitchFamily="34" charset="0"/>
              </a:rPr>
              <a:t>2</a:t>
            </a:r>
            <a:r>
              <a:rPr lang="en-US" sz="2800" b="0" dirty="0" smtClean="0">
                <a:solidFill>
                  <a:schemeClr val="tx1"/>
                </a:solidFill>
                <a:latin typeface="Gill Sans MT" pitchFamily="34" charset="0"/>
                <a:cs typeface="Arial" pitchFamily="34" charset="0"/>
              </a:rPr>
              <a:t>:  The </a:t>
            </a:r>
            <a:r>
              <a:rPr lang="en-US" sz="2800" b="0" dirty="0">
                <a:solidFill>
                  <a:schemeClr val="tx1"/>
                </a:solidFill>
                <a:latin typeface="Gill Sans MT" pitchFamily="34" charset="0"/>
                <a:cs typeface="Arial" pitchFamily="34" charset="0"/>
              </a:rPr>
              <a:t>purpose of testing is to show that the software </a:t>
            </a:r>
            <a:r>
              <a:rPr lang="en-US" sz="2800" b="0" dirty="0">
                <a:solidFill>
                  <a:srgbClr val="FFFF00"/>
                </a:solidFill>
                <a:latin typeface="Gill Sans MT" pitchFamily="34" charset="0"/>
                <a:cs typeface="Arial" pitchFamily="34" charset="0"/>
              </a:rPr>
              <a:t>doesn’t work</a:t>
            </a:r>
          </a:p>
          <a:p>
            <a:pPr marL="285750" indent="-285750">
              <a:lnSpc>
                <a:spcPct val="90000"/>
              </a:lnSpc>
              <a:spcBef>
                <a:spcPct val="30000"/>
              </a:spcBef>
              <a:buFont typeface="Wingdings" pitchFamily="2" charset="2"/>
              <a:buChar char="§"/>
            </a:pPr>
            <a:r>
              <a:rPr lang="en-US" sz="2800" b="0" dirty="0">
                <a:solidFill>
                  <a:srgbClr val="FFFF00"/>
                </a:solidFill>
                <a:latin typeface="Gill Sans MT" pitchFamily="34" charset="0"/>
                <a:cs typeface="Arial" pitchFamily="34" charset="0"/>
              </a:rPr>
              <a:t>Level </a:t>
            </a:r>
            <a:r>
              <a:rPr lang="en-US" sz="2800" b="0" dirty="0" smtClean="0">
                <a:solidFill>
                  <a:srgbClr val="FFFF00"/>
                </a:solidFill>
                <a:latin typeface="Gill Sans MT" pitchFamily="34" charset="0"/>
                <a:cs typeface="Arial" pitchFamily="34" charset="0"/>
              </a:rPr>
              <a:t>3</a:t>
            </a:r>
            <a:r>
              <a:rPr lang="en-US" sz="2800" b="0" dirty="0" smtClean="0">
                <a:solidFill>
                  <a:schemeClr val="tx1"/>
                </a:solidFill>
                <a:latin typeface="Gill Sans MT" pitchFamily="34" charset="0"/>
                <a:cs typeface="Arial" pitchFamily="34" charset="0"/>
              </a:rPr>
              <a:t>:  The </a:t>
            </a:r>
            <a:r>
              <a:rPr lang="en-US" sz="2800" b="0" dirty="0">
                <a:solidFill>
                  <a:schemeClr val="tx1"/>
                </a:solidFill>
                <a:latin typeface="Gill Sans MT" pitchFamily="34" charset="0"/>
                <a:cs typeface="Arial" pitchFamily="34" charset="0"/>
              </a:rPr>
              <a:t>purpose of testing is not to prove anything specific, but to </a:t>
            </a:r>
            <a:r>
              <a:rPr lang="en-US" sz="2800" b="0" dirty="0">
                <a:solidFill>
                  <a:srgbClr val="FFFF00"/>
                </a:solidFill>
                <a:latin typeface="Gill Sans MT" pitchFamily="34" charset="0"/>
                <a:cs typeface="Arial" pitchFamily="34" charset="0"/>
              </a:rPr>
              <a:t>reduce the risk</a:t>
            </a:r>
            <a:r>
              <a:rPr lang="en-US" sz="2800" b="0" dirty="0">
                <a:solidFill>
                  <a:schemeClr val="tx1"/>
                </a:solidFill>
                <a:latin typeface="Gill Sans MT" pitchFamily="34" charset="0"/>
                <a:cs typeface="Arial" pitchFamily="34" charset="0"/>
              </a:rPr>
              <a:t> of using the software</a:t>
            </a:r>
          </a:p>
          <a:p>
            <a:pPr marL="285750" indent="-285750">
              <a:lnSpc>
                <a:spcPct val="90000"/>
              </a:lnSpc>
              <a:spcBef>
                <a:spcPct val="30000"/>
              </a:spcBef>
              <a:buFont typeface="Wingdings" pitchFamily="2" charset="2"/>
              <a:buChar char="§"/>
            </a:pPr>
            <a:r>
              <a:rPr lang="en-US" sz="2800" b="0" dirty="0">
                <a:solidFill>
                  <a:srgbClr val="FFFF00"/>
                </a:solidFill>
                <a:latin typeface="Gill Sans MT" pitchFamily="34" charset="0"/>
                <a:cs typeface="Arial" pitchFamily="34" charset="0"/>
              </a:rPr>
              <a:t>Level </a:t>
            </a:r>
            <a:r>
              <a:rPr lang="en-US" sz="2800" b="0" dirty="0" smtClean="0">
                <a:solidFill>
                  <a:srgbClr val="FFFF00"/>
                </a:solidFill>
                <a:latin typeface="Gill Sans MT" pitchFamily="34" charset="0"/>
                <a:cs typeface="Arial" pitchFamily="34" charset="0"/>
              </a:rPr>
              <a:t>4</a:t>
            </a:r>
            <a:r>
              <a:rPr lang="en-US" sz="2800" b="0" dirty="0" smtClean="0">
                <a:solidFill>
                  <a:schemeClr val="tx1"/>
                </a:solidFill>
                <a:latin typeface="Gill Sans MT" pitchFamily="34" charset="0"/>
                <a:cs typeface="Arial" pitchFamily="34" charset="0"/>
              </a:rPr>
              <a:t>:  Testing </a:t>
            </a:r>
            <a:r>
              <a:rPr lang="en-US" sz="2800" b="0" dirty="0">
                <a:solidFill>
                  <a:schemeClr val="tx1"/>
                </a:solidFill>
                <a:latin typeface="Gill Sans MT" pitchFamily="34" charset="0"/>
                <a:cs typeface="Arial" pitchFamily="34" charset="0"/>
              </a:rPr>
              <a:t>is a </a:t>
            </a:r>
            <a:r>
              <a:rPr lang="en-US" sz="2800" b="0" dirty="0">
                <a:solidFill>
                  <a:srgbClr val="FFFF00"/>
                </a:solidFill>
                <a:latin typeface="Gill Sans MT" pitchFamily="34" charset="0"/>
                <a:cs typeface="Arial" pitchFamily="34" charset="0"/>
              </a:rPr>
              <a:t>mental discipline</a:t>
            </a:r>
            <a:r>
              <a:rPr lang="en-US" sz="2800" b="0" dirty="0">
                <a:solidFill>
                  <a:schemeClr val="tx1"/>
                </a:solidFill>
                <a:latin typeface="Gill Sans MT" pitchFamily="34" charset="0"/>
                <a:cs typeface="Arial" pitchFamily="34" charset="0"/>
              </a:rPr>
              <a:t> that helps all IT professionals develop higher quality software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
                                  </p:stCondLst>
                                  <p:childTnLst>
                                    <p:set>
                                      <p:cBhvr>
                                        <p:cTn id="6" dur="1" fill="hold">
                                          <p:stCondLst>
                                            <p:cond delay="499"/>
                                          </p:stCondLst>
                                        </p:cTn>
                                        <p:tgtEl>
                                          <p:spTgt spid="193540">
                                            <p:txEl>
                                              <p:pRg st="0" end="0"/>
                                            </p:txEl>
                                          </p:spTgt>
                                        </p:tgtEl>
                                        <p:attrNameLst>
                                          <p:attrName>style.visibility</p:attrName>
                                        </p:attrNameLst>
                                      </p:cBhvr>
                                      <p:to>
                                        <p:strVal val="visible"/>
                                      </p:to>
                                    </p:set>
                                  </p:childTnLst>
                                </p:cTn>
                              </p:par>
                            </p:childTnLst>
                          </p:cTn>
                        </p:par>
                        <p:par>
                          <p:cTn id="7" fill="hold" nodeType="withGroup">
                            <p:stCondLst>
                              <p:cond delay="1000"/>
                            </p:stCondLst>
                            <p:childTnLst>
                              <p:par>
                                <p:cTn id="8" presetID="1" presetClass="entr" presetSubtype="0" fill="hold" grpId="0" nodeType="afterEffect">
                                  <p:stCondLst>
                                    <p:cond delay="500"/>
                                  </p:stCondLst>
                                  <p:childTnLst>
                                    <p:set>
                                      <p:cBhvr>
                                        <p:cTn id="9" dur="1" fill="hold">
                                          <p:stCondLst>
                                            <p:cond delay="499"/>
                                          </p:stCondLst>
                                        </p:cTn>
                                        <p:tgtEl>
                                          <p:spTgt spid="193540">
                                            <p:txEl>
                                              <p:pRg st="1" end="1"/>
                                            </p:txEl>
                                          </p:spTgt>
                                        </p:tgtEl>
                                        <p:attrNameLst>
                                          <p:attrName>style.visibility</p:attrName>
                                        </p:attrNameLst>
                                      </p:cBhvr>
                                      <p:to>
                                        <p:strVal val="visible"/>
                                      </p:to>
                                    </p:set>
                                  </p:childTnLst>
                                </p:cTn>
                              </p:par>
                            </p:childTnLst>
                          </p:cTn>
                        </p:par>
                        <p:par>
                          <p:cTn id="10" fill="hold" nodeType="withGroup">
                            <p:stCondLst>
                              <p:cond delay="2000"/>
                            </p:stCondLst>
                            <p:childTnLst>
                              <p:par>
                                <p:cTn id="11" presetID="1" presetClass="entr" presetSubtype="0" fill="hold" grpId="0" nodeType="afterEffect">
                                  <p:stCondLst>
                                    <p:cond delay="500"/>
                                  </p:stCondLst>
                                  <p:childTnLst>
                                    <p:set>
                                      <p:cBhvr>
                                        <p:cTn id="12" dur="1" fill="hold">
                                          <p:stCondLst>
                                            <p:cond delay="499"/>
                                          </p:stCondLst>
                                        </p:cTn>
                                        <p:tgtEl>
                                          <p:spTgt spid="193540">
                                            <p:txEl>
                                              <p:pRg st="2" end="2"/>
                                            </p:txEl>
                                          </p:spTgt>
                                        </p:tgtEl>
                                        <p:attrNameLst>
                                          <p:attrName>style.visibility</p:attrName>
                                        </p:attrNameLst>
                                      </p:cBhvr>
                                      <p:to>
                                        <p:strVal val="visible"/>
                                      </p:to>
                                    </p:set>
                                  </p:childTnLst>
                                </p:cTn>
                              </p:par>
                            </p:childTnLst>
                          </p:cTn>
                        </p:par>
                        <p:par>
                          <p:cTn id="13" fill="hold" nodeType="withGroup">
                            <p:stCondLst>
                              <p:cond delay="3000"/>
                            </p:stCondLst>
                            <p:childTnLst>
                              <p:par>
                                <p:cTn id="14" presetID="1" presetClass="entr" presetSubtype="0" fill="hold" grpId="0" nodeType="afterEffect">
                                  <p:stCondLst>
                                    <p:cond delay="500"/>
                                  </p:stCondLst>
                                  <p:childTnLst>
                                    <p:set>
                                      <p:cBhvr>
                                        <p:cTn id="15" dur="1" fill="hold">
                                          <p:stCondLst>
                                            <p:cond delay="499"/>
                                          </p:stCondLst>
                                        </p:cTn>
                                        <p:tgtEl>
                                          <p:spTgt spid="1935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uiExpand="1"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7987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798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FEDF5CD7-993B-4CB0-8E0E-8808ED7C024C}" type="slidenum">
              <a:rPr lang="en-US" sz="900" b="0" smtClean="0">
                <a:solidFill>
                  <a:schemeClr val="tx1"/>
                </a:solidFill>
              </a:rPr>
              <a:pPr/>
              <a:t>17</a:t>
            </a:fld>
            <a:endParaRPr lang="en-US" sz="900" b="0" smtClean="0">
              <a:solidFill>
                <a:schemeClr val="tx1"/>
              </a:solidFill>
            </a:endParaRPr>
          </a:p>
        </p:txBody>
      </p:sp>
      <p:sp>
        <p:nvSpPr>
          <p:cNvPr id="79877" name="Rectangle 2"/>
          <p:cNvSpPr>
            <a:spLocks noGrp="1" noChangeArrowheads="1"/>
          </p:cNvSpPr>
          <p:nvPr>
            <p:ph type="title"/>
          </p:nvPr>
        </p:nvSpPr>
        <p:spPr>
          <a:xfrm>
            <a:off x="685800" y="96838"/>
            <a:ext cx="7772400" cy="919162"/>
          </a:xfrm>
        </p:spPr>
        <p:txBody>
          <a:bodyPr/>
          <a:lstStyle/>
          <a:p>
            <a:r>
              <a:rPr lang="en-US" smtClean="0"/>
              <a:t>Level 0 Thinking</a:t>
            </a:r>
          </a:p>
        </p:txBody>
      </p:sp>
      <p:sp>
        <p:nvSpPr>
          <p:cNvPr id="79878" name="Rectangle 3"/>
          <p:cNvSpPr>
            <a:spLocks noGrp="1" noChangeArrowheads="1"/>
          </p:cNvSpPr>
          <p:nvPr>
            <p:ph type="body" idx="1"/>
          </p:nvPr>
        </p:nvSpPr>
        <p:spPr>
          <a:xfrm>
            <a:off x="138113" y="914401"/>
            <a:ext cx="8867775" cy="5462588"/>
          </a:xfrm>
        </p:spPr>
        <p:txBody>
          <a:bodyPr/>
          <a:lstStyle/>
          <a:p>
            <a:r>
              <a:rPr lang="en-US" sz="3200" b="0" dirty="0" smtClean="0"/>
              <a:t>Testing is the </a:t>
            </a:r>
            <a:r>
              <a:rPr lang="en-US" sz="3200" b="0" dirty="0" smtClean="0">
                <a:solidFill>
                  <a:srgbClr val="FFFF00"/>
                </a:solidFill>
              </a:rPr>
              <a:t>same</a:t>
            </a:r>
            <a:r>
              <a:rPr lang="en-US" sz="3200" b="0" dirty="0" smtClean="0"/>
              <a:t> as debugging</a:t>
            </a:r>
          </a:p>
          <a:p>
            <a:pPr lvl="1"/>
            <a:endParaRPr lang="en-US" sz="2400" b="0" dirty="0" smtClean="0"/>
          </a:p>
          <a:p>
            <a:r>
              <a:rPr lang="en-US" sz="3200" b="0" dirty="0" smtClean="0"/>
              <a:t>Does </a:t>
            </a:r>
            <a:r>
              <a:rPr lang="en-US" sz="3200" b="0" u="sng" dirty="0" smtClean="0"/>
              <a:t>not</a:t>
            </a:r>
            <a:r>
              <a:rPr lang="en-US" sz="3200" b="0" dirty="0" smtClean="0"/>
              <a:t> distinguish between incorrect </a:t>
            </a:r>
            <a:r>
              <a:rPr lang="en-US" sz="3200" b="0" dirty="0" smtClean="0">
                <a:solidFill>
                  <a:srgbClr val="FFFF00"/>
                </a:solidFill>
              </a:rPr>
              <a:t>behavior</a:t>
            </a:r>
            <a:r>
              <a:rPr lang="en-US" sz="3200" b="0" dirty="0" smtClean="0"/>
              <a:t> and mistakes in the program</a:t>
            </a:r>
          </a:p>
          <a:p>
            <a:pPr lvl="1"/>
            <a:endParaRPr lang="en-US" sz="2400" b="0" dirty="0" smtClean="0"/>
          </a:p>
          <a:p>
            <a:r>
              <a:rPr lang="en-US" sz="3200" b="0" dirty="0" smtClean="0"/>
              <a:t>Does </a:t>
            </a:r>
            <a:r>
              <a:rPr lang="en-US" sz="3200" b="0" u="sng" dirty="0" smtClean="0"/>
              <a:t>not</a:t>
            </a:r>
            <a:r>
              <a:rPr lang="en-US" sz="3200" b="0" dirty="0" smtClean="0"/>
              <a:t> help develop software that is </a:t>
            </a:r>
            <a:r>
              <a:rPr lang="en-US" sz="3200" b="0" dirty="0" smtClean="0">
                <a:solidFill>
                  <a:srgbClr val="FFFF00"/>
                </a:solidFill>
              </a:rPr>
              <a:t>reliable</a:t>
            </a:r>
            <a:r>
              <a:rPr lang="en-US" sz="3200" b="0" dirty="0" smtClean="0"/>
              <a:t> or </a:t>
            </a:r>
            <a:r>
              <a:rPr lang="en-US" sz="3200" b="0" dirty="0" smtClean="0">
                <a:solidFill>
                  <a:srgbClr val="FFFF00"/>
                </a:solidFill>
              </a:rPr>
              <a:t>safe</a:t>
            </a:r>
          </a:p>
        </p:txBody>
      </p:sp>
      <p:sp>
        <p:nvSpPr>
          <p:cNvPr id="194564" name="Text Box 4"/>
          <p:cNvSpPr txBox="1">
            <a:spLocks noChangeArrowheads="1"/>
          </p:cNvSpPr>
          <p:nvPr/>
        </p:nvSpPr>
        <p:spPr bwMode="auto">
          <a:xfrm>
            <a:off x="609600" y="5257800"/>
            <a:ext cx="79248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b="0" dirty="0">
                <a:effectLst>
                  <a:outerShdw blurRad="38100" dist="38100" dir="2700000" algn="tl">
                    <a:srgbClr val="000000"/>
                  </a:outerShdw>
                </a:effectLst>
                <a:latin typeface="Gill Sans MT" pitchFamily="34" charset="0"/>
                <a:cs typeface="Arial" pitchFamily="34" charset="0"/>
              </a:rPr>
              <a:t>This is what we teach undergraduate CS majors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animEffect transition="in" filter="dissolve">
                                      <p:cBhvr>
                                        <p:cTn id="7" dur="1000"/>
                                        <p:tgtEl>
                                          <p:spTgt spid="194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808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809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6385E10F-D82D-456D-8ECA-A4BC8E6D33B8}" type="slidenum">
              <a:rPr lang="en-US" sz="900" b="0" smtClean="0">
                <a:solidFill>
                  <a:schemeClr val="tx1"/>
                </a:solidFill>
              </a:rPr>
              <a:pPr/>
              <a:t>18</a:t>
            </a:fld>
            <a:endParaRPr lang="en-US" sz="900" b="0" smtClean="0">
              <a:solidFill>
                <a:schemeClr val="tx1"/>
              </a:solidFill>
            </a:endParaRPr>
          </a:p>
        </p:txBody>
      </p:sp>
      <p:sp>
        <p:nvSpPr>
          <p:cNvPr id="80901" name="Rectangle 2"/>
          <p:cNvSpPr>
            <a:spLocks noGrp="1" noChangeArrowheads="1"/>
          </p:cNvSpPr>
          <p:nvPr>
            <p:ph type="title"/>
          </p:nvPr>
        </p:nvSpPr>
        <p:spPr/>
        <p:txBody>
          <a:bodyPr/>
          <a:lstStyle/>
          <a:p>
            <a:r>
              <a:rPr lang="en-US" smtClean="0"/>
              <a:t>Level 1 Thinking</a:t>
            </a:r>
          </a:p>
        </p:txBody>
      </p:sp>
      <p:sp>
        <p:nvSpPr>
          <p:cNvPr id="80902" name="Rectangle 3"/>
          <p:cNvSpPr>
            <a:spLocks noGrp="1" noChangeArrowheads="1"/>
          </p:cNvSpPr>
          <p:nvPr>
            <p:ph type="body" idx="1"/>
          </p:nvPr>
        </p:nvSpPr>
        <p:spPr>
          <a:xfrm>
            <a:off x="140677" y="904352"/>
            <a:ext cx="8882743" cy="4612193"/>
          </a:xfrm>
        </p:spPr>
        <p:txBody>
          <a:bodyPr/>
          <a:lstStyle/>
          <a:p>
            <a:r>
              <a:rPr lang="en-US" sz="3200" b="0" dirty="0" smtClean="0"/>
              <a:t>Purpose is to show </a:t>
            </a:r>
            <a:r>
              <a:rPr lang="en-US" sz="3200" b="0" dirty="0" smtClean="0">
                <a:solidFill>
                  <a:srgbClr val="FFFF00"/>
                </a:solidFill>
              </a:rPr>
              <a:t>correctness</a:t>
            </a:r>
          </a:p>
          <a:p>
            <a:r>
              <a:rPr lang="en-US" sz="3200" b="0" dirty="0" smtClean="0"/>
              <a:t>Correctness is </a:t>
            </a:r>
            <a:r>
              <a:rPr lang="en-US" sz="3200" b="0" dirty="0" smtClean="0">
                <a:solidFill>
                  <a:srgbClr val="FFFF00"/>
                </a:solidFill>
              </a:rPr>
              <a:t>impossible</a:t>
            </a:r>
            <a:r>
              <a:rPr lang="en-US" sz="3200" b="0" dirty="0" smtClean="0"/>
              <a:t> to achieve</a:t>
            </a:r>
          </a:p>
          <a:p>
            <a:r>
              <a:rPr lang="en-US" sz="3200" b="0" dirty="0" smtClean="0"/>
              <a:t>What do we know if </a:t>
            </a:r>
            <a:r>
              <a:rPr lang="en-US" sz="3200" b="0" dirty="0" smtClean="0">
                <a:solidFill>
                  <a:srgbClr val="FFFF00"/>
                </a:solidFill>
              </a:rPr>
              <a:t>no failures</a:t>
            </a:r>
            <a:r>
              <a:rPr lang="en-US" sz="3200" b="0" dirty="0" smtClean="0"/>
              <a:t>?</a:t>
            </a:r>
          </a:p>
          <a:p>
            <a:pPr lvl="1"/>
            <a:r>
              <a:rPr lang="en-US" sz="2400" b="0" dirty="0" smtClean="0"/>
              <a:t>Good software or bad tests?</a:t>
            </a:r>
          </a:p>
          <a:p>
            <a:r>
              <a:rPr lang="en-US" sz="3200" b="0" dirty="0" smtClean="0">
                <a:solidFill>
                  <a:srgbClr val="FFFF00"/>
                </a:solidFill>
              </a:rPr>
              <a:t>Test engineers</a:t>
            </a:r>
            <a:r>
              <a:rPr lang="en-US" sz="3200" b="0" dirty="0" smtClean="0"/>
              <a:t> have no:</a:t>
            </a:r>
          </a:p>
          <a:p>
            <a:pPr lvl="1"/>
            <a:r>
              <a:rPr lang="en-US" sz="2400" b="0" dirty="0" smtClean="0"/>
              <a:t>Strict goal</a:t>
            </a:r>
          </a:p>
          <a:p>
            <a:pPr lvl="1"/>
            <a:r>
              <a:rPr lang="en-US" sz="2400" b="0" dirty="0" smtClean="0"/>
              <a:t>Real stopping rule</a:t>
            </a:r>
          </a:p>
          <a:p>
            <a:pPr lvl="1"/>
            <a:r>
              <a:rPr lang="en-US" sz="2400" b="0" dirty="0" smtClean="0"/>
              <a:t>Formal test technique</a:t>
            </a:r>
          </a:p>
          <a:p>
            <a:pPr lvl="1"/>
            <a:r>
              <a:rPr lang="en-US" sz="2400" b="0" dirty="0" smtClean="0"/>
              <a:t>Test managers are </a:t>
            </a:r>
            <a:r>
              <a:rPr lang="en-US" sz="2400" b="0" dirty="0" smtClean="0">
                <a:solidFill>
                  <a:srgbClr val="FFFF00"/>
                </a:solidFill>
                <a:latin typeface="Comic Sans MS" pitchFamily="66" charset="0"/>
              </a:rPr>
              <a:t>powerless</a:t>
            </a:r>
          </a:p>
        </p:txBody>
      </p:sp>
      <p:sp>
        <p:nvSpPr>
          <p:cNvPr id="195588" name="Text Box 4"/>
          <p:cNvSpPr txBox="1">
            <a:spLocks noChangeArrowheads="1"/>
          </p:cNvSpPr>
          <p:nvPr/>
        </p:nvSpPr>
        <p:spPr bwMode="auto">
          <a:xfrm>
            <a:off x="762000" y="5613400"/>
            <a:ext cx="76200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b="0" dirty="0">
                <a:effectLst>
                  <a:outerShdw blurRad="38100" dist="38100" dir="2700000" algn="tl">
                    <a:srgbClr val="000000"/>
                  </a:outerShdw>
                </a:effectLst>
                <a:latin typeface="Gill Sans MT" pitchFamily="34" charset="0"/>
                <a:cs typeface="Arial" pitchFamily="34" charset="0"/>
              </a:rPr>
              <a:t>This is what hardware engineers often expect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Effect transition="in" filter="dissolve">
                                      <p:cBhvr>
                                        <p:cTn id="7" dur="1000"/>
                                        <p:tgtEl>
                                          <p:spTgt spid="195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819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819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DAD5F1B9-3132-4611-AC03-82589FA3E0D7}" type="slidenum">
              <a:rPr lang="en-US" sz="900" b="0" smtClean="0">
                <a:solidFill>
                  <a:schemeClr val="tx1"/>
                </a:solidFill>
              </a:rPr>
              <a:pPr/>
              <a:t>19</a:t>
            </a:fld>
            <a:endParaRPr lang="en-US" sz="900" b="0" smtClean="0">
              <a:solidFill>
                <a:schemeClr val="tx1"/>
              </a:solidFill>
            </a:endParaRPr>
          </a:p>
        </p:txBody>
      </p:sp>
      <p:sp>
        <p:nvSpPr>
          <p:cNvPr id="81925" name="Rectangle 2"/>
          <p:cNvSpPr>
            <a:spLocks noGrp="1" noChangeArrowheads="1"/>
          </p:cNvSpPr>
          <p:nvPr>
            <p:ph type="title"/>
          </p:nvPr>
        </p:nvSpPr>
        <p:spPr/>
        <p:txBody>
          <a:bodyPr/>
          <a:lstStyle/>
          <a:p>
            <a:r>
              <a:rPr lang="en-US" smtClean="0"/>
              <a:t>Level 2 Thinking</a:t>
            </a:r>
          </a:p>
        </p:txBody>
      </p:sp>
      <p:sp>
        <p:nvSpPr>
          <p:cNvPr id="81926" name="Rectangle 3"/>
          <p:cNvSpPr>
            <a:spLocks noGrp="1" noChangeArrowheads="1"/>
          </p:cNvSpPr>
          <p:nvPr>
            <p:ph type="body" idx="1"/>
          </p:nvPr>
        </p:nvSpPr>
        <p:spPr>
          <a:xfrm>
            <a:off x="138113" y="787400"/>
            <a:ext cx="8867775" cy="5589588"/>
          </a:xfrm>
        </p:spPr>
        <p:txBody>
          <a:bodyPr/>
          <a:lstStyle/>
          <a:p>
            <a:r>
              <a:rPr lang="en-US" sz="3200" b="0" dirty="0" smtClean="0"/>
              <a:t>Purpose is to show </a:t>
            </a:r>
            <a:r>
              <a:rPr lang="en-US" sz="3200" b="0" dirty="0" smtClean="0">
                <a:solidFill>
                  <a:srgbClr val="FFFF00"/>
                </a:solidFill>
              </a:rPr>
              <a:t>failures</a:t>
            </a:r>
          </a:p>
          <a:p>
            <a:pPr lvl="1"/>
            <a:endParaRPr lang="en-US" sz="2400" b="0" dirty="0" smtClean="0"/>
          </a:p>
          <a:p>
            <a:r>
              <a:rPr lang="en-US" sz="3200" b="0" dirty="0" smtClean="0"/>
              <a:t>Looking for failures is a </a:t>
            </a:r>
            <a:r>
              <a:rPr lang="en-US" sz="3200" b="0" dirty="0" smtClean="0">
                <a:solidFill>
                  <a:srgbClr val="FFFF00"/>
                </a:solidFill>
              </a:rPr>
              <a:t>negative</a:t>
            </a:r>
            <a:r>
              <a:rPr lang="en-US" sz="3200" b="0" dirty="0" smtClean="0"/>
              <a:t> activity</a:t>
            </a:r>
          </a:p>
          <a:p>
            <a:pPr lvl="1"/>
            <a:endParaRPr lang="en-US" sz="2400" b="0" dirty="0" smtClean="0"/>
          </a:p>
          <a:p>
            <a:r>
              <a:rPr lang="en-US" sz="3200" b="0" dirty="0" smtClean="0"/>
              <a:t>Puts testers and developers into an </a:t>
            </a:r>
            <a:r>
              <a:rPr lang="en-US" sz="3200" b="0" dirty="0" smtClean="0">
                <a:solidFill>
                  <a:srgbClr val="FFFF00"/>
                </a:solidFill>
              </a:rPr>
              <a:t>adversarial</a:t>
            </a:r>
            <a:r>
              <a:rPr lang="en-US" sz="3200" b="0" dirty="0" smtClean="0"/>
              <a:t> relationship</a:t>
            </a:r>
          </a:p>
          <a:p>
            <a:pPr lvl="1"/>
            <a:endParaRPr lang="en-US" sz="2400" b="0" dirty="0" smtClean="0"/>
          </a:p>
          <a:p>
            <a:r>
              <a:rPr lang="en-US" sz="3200" b="0" dirty="0" smtClean="0"/>
              <a:t>What if there are </a:t>
            </a:r>
            <a:r>
              <a:rPr lang="en-US" sz="3200" b="0" dirty="0" smtClean="0">
                <a:solidFill>
                  <a:srgbClr val="FFFF00"/>
                </a:solidFill>
              </a:rPr>
              <a:t>no failures</a:t>
            </a:r>
            <a:r>
              <a:rPr lang="en-US" sz="3200" b="0" dirty="0" smtClean="0"/>
              <a:t>?</a:t>
            </a:r>
          </a:p>
        </p:txBody>
      </p:sp>
      <p:sp>
        <p:nvSpPr>
          <p:cNvPr id="196612" name="Text Box 4"/>
          <p:cNvSpPr txBox="1">
            <a:spLocks noChangeArrowheads="1"/>
          </p:cNvSpPr>
          <p:nvPr/>
        </p:nvSpPr>
        <p:spPr bwMode="auto">
          <a:xfrm>
            <a:off x="1104900" y="4953000"/>
            <a:ext cx="6934200" cy="117316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b="0" dirty="0">
                <a:effectLst>
                  <a:outerShdw blurRad="38100" dist="38100" dir="2700000" algn="tl">
                    <a:srgbClr val="000000"/>
                  </a:outerShdw>
                </a:effectLst>
                <a:latin typeface="Gill Sans MT" panose="020B0502020104020203" pitchFamily="34" charset="0"/>
                <a:cs typeface="Arial" pitchFamily="34" charset="0"/>
              </a:rPr>
              <a:t>This describes most software companies.</a:t>
            </a:r>
          </a:p>
          <a:p>
            <a:pPr algn="ctr">
              <a:spcBef>
                <a:spcPct val="50000"/>
              </a:spcBef>
              <a:defRPr/>
            </a:pPr>
            <a:r>
              <a:rPr lang="en-US" sz="2800" b="0" dirty="0">
                <a:effectLst>
                  <a:outerShdw blurRad="38100" dist="38100" dir="2700000" algn="tl">
                    <a:srgbClr val="000000"/>
                  </a:outerShdw>
                </a:effectLst>
                <a:latin typeface="Gill Sans MT" panose="020B0502020104020203" pitchFamily="34" charset="0"/>
                <a:cs typeface="Arial" pitchFamily="34" charset="0"/>
              </a:rPr>
              <a:t>How can we move to a </a:t>
            </a:r>
            <a:r>
              <a:rPr lang="en-US" sz="2800" b="0" i="1" u="sng" dirty="0">
                <a:effectLst>
                  <a:outerShdw blurRad="38100" dist="38100" dir="2700000" algn="tl">
                    <a:srgbClr val="000000"/>
                  </a:outerShdw>
                </a:effectLst>
                <a:latin typeface="Gill Sans MT" panose="020B0502020104020203" pitchFamily="34" charset="0"/>
                <a:cs typeface="Arial" pitchFamily="34" charset="0"/>
              </a:rPr>
              <a:t>team approach</a:t>
            </a:r>
            <a:r>
              <a:rPr lang="en-US" sz="2800" b="0" dirty="0">
                <a:effectLst>
                  <a:outerShdw blurRad="38100" dist="38100" dir="2700000" algn="tl">
                    <a:srgbClr val="000000"/>
                  </a:outerShdw>
                </a:effectLst>
                <a:latin typeface="Gill Sans MT" panose="020B0502020104020203" pitchFamily="34" charset="0"/>
                <a:cs typeface="Arial" pitchFamily="34" charset="0"/>
              </a:rPr>
              <a:t> </a:t>
            </a:r>
            <a:r>
              <a:rPr lang="en-US" sz="2800" b="0" dirty="0" smtClean="0">
                <a:effectLst>
                  <a:outerShdw blurRad="38100" dist="38100" dir="2700000" algn="tl">
                    <a:srgbClr val="000000"/>
                  </a:outerShdw>
                </a:effectLst>
                <a:latin typeface="Gill Sans MT" panose="020B0502020104020203" pitchFamily="34" charset="0"/>
                <a:cs typeface="Arial" pitchFamily="34" charset="0"/>
              </a:rPr>
              <a:t>??</a:t>
            </a:r>
            <a:endParaRPr lang="en-US" sz="2800" b="0" dirty="0">
              <a:effectLst>
                <a:outerShdw blurRad="38100" dist="38100" dir="2700000" algn="tl">
                  <a:srgbClr val="000000"/>
                </a:outerShdw>
              </a:effectLst>
              <a:latin typeface="Gill Sans MT" panose="020B0502020104020203"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6612"/>
                                        </p:tgtEl>
                                        <p:attrNameLst>
                                          <p:attrName>style.visibility</p:attrName>
                                        </p:attrNameLst>
                                      </p:cBhvr>
                                      <p:to>
                                        <p:strVal val="visible"/>
                                      </p:to>
                                    </p:set>
                                    <p:animEffect transition="in" filter="dissolve">
                                      <p:cBhvr>
                                        <p:cTn id="7" dur="1000"/>
                                        <p:tgtEl>
                                          <p:spTgt spid="196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Testing in the 21st Century</a:t>
            </a:r>
          </a:p>
        </p:txBody>
      </p:sp>
      <p:sp>
        <p:nvSpPr>
          <p:cNvPr id="5123" name="Content Placeholder 2"/>
          <p:cNvSpPr>
            <a:spLocks noGrp="1"/>
          </p:cNvSpPr>
          <p:nvPr>
            <p:ph idx="1"/>
          </p:nvPr>
        </p:nvSpPr>
        <p:spPr>
          <a:xfrm>
            <a:off x="88900" y="770021"/>
            <a:ext cx="8966200" cy="5606967"/>
          </a:xfrm>
        </p:spPr>
        <p:txBody>
          <a:bodyPr/>
          <a:lstStyle/>
          <a:p>
            <a:r>
              <a:rPr lang="en-US" sz="2800" b="0" dirty="0" smtClean="0"/>
              <a:t>Software defines </a:t>
            </a:r>
            <a:r>
              <a:rPr lang="en-US" sz="2800" b="0" dirty="0" smtClean="0">
                <a:solidFill>
                  <a:srgbClr val="FFFF00"/>
                </a:solidFill>
              </a:rPr>
              <a:t>behavior</a:t>
            </a:r>
            <a:endParaRPr lang="en-US" b="0" dirty="0" smtClean="0">
              <a:solidFill>
                <a:srgbClr val="FFFF00"/>
              </a:solidFill>
            </a:endParaRPr>
          </a:p>
          <a:p>
            <a:pPr lvl="1"/>
            <a:r>
              <a:rPr lang="en-US" sz="1800" b="0" dirty="0" smtClean="0"/>
              <a:t>network routers, finance, switching networks, other infrastructure</a:t>
            </a:r>
          </a:p>
          <a:p>
            <a:r>
              <a:rPr lang="en-US" sz="2800" b="0" dirty="0" smtClean="0"/>
              <a:t>Today’s software </a:t>
            </a:r>
            <a:r>
              <a:rPr lang="en-US" sz="2800" b="0" dirty="0" smtClean="0">
                <a:solidFill>
                  <a:schemeClr val="tx2"/>
                </a:solidFill>
              </a:rPr>
              <a:t>market</a:t>
            </a:r>
            <a:r>
              <a:rPr lang="en-US" sz="2800" b="0" dirty="0" smtClean="0"/>
              <a:t>:</a:t>
            </a:r>
            <a:endParaRPr lang="en-US" sz="2800" b="0" dirty="0" smtClean="0"/>
          </a:p>
          <a:p>
            <a:pPr lvl="1"/>
            <a:r>
              <a:rPr lang="en-US" sz="2000" b="0" dirty="0" smtClean="0"/>
              <a:t>is much </a:t>
            </a:r>
            <a:r>
              <a:rPr lang="en-US" sz="2000" b="0" dirty="0" smtClean="0">
                <a:solidFill>
                  <a:schemeClr val="tx2"/>
                </a:solidFill>
              </a:rPr>
              <a:t>bigger</a:t>
            </a:r>
          </a:p>
          <a:p>
            <a:pPr lvl="1"/>
            <a:r>
              <a:rPr lang="en-US" sz="2000" b="0" dirty="0" smtClean="0"/>
              <a:t>is more </a:t>
            </a:r>
            <a:r>
              <a:rPr lang="en-US" sz="2000" b="0" dirty="0" smtClean="0">
                <a:solidFill>
                  <a:schemeClr val="tx2"/>
                </a:solidFill>
              </a:rPr>
              <a:t>competitive</a:t>
            </a:r>
          </a:p>
          <a:p>
            <a:pPr lvl="1"/>
            <a:r>
              <a:rPr lang="en-US" sz="2000" b="0" dirty="0" smtClean="0"/>
              <a:t>has more </a:t>
            </a:r>
            <a:r>
              <a:rPr lang="en-US" sz="2000" b="0" dirty="0" smtClean="0">
                <a:solidFill>
                  <a:schemeClr val="tx2"/>
                </a:solidFill>
              </a:rPr>
              <a:t>users</a:t>
            </a:r>
          </a:p>
          <a:p>
            <a:r>
              <a:rPr lang="en-US" sz="2800" b="0" dirty="0" smtClean="0">
                <a:solidFill>
                  <a:srgbClr val="FFFF00"/>
                </a:solidFill>
              </a:rPr>
              <a:t>Embedded Control</a:t>
            </a:r>
            <a:r>
              <a:rPr lang="en-US" sz="2800" b="0" dirty="0" smtClean="0"/>
              <a:t> Applications</a:t>
            </a:r>
          </a:p>
          <a:p>
            <a:pPr lvl="1"/>
            <a:r>
              <a:rPr lang="en-US" sz="1800" b="0" dirty="0" smtClean="0"/>
              <a:t>airplanes, air traffic control</a:t>
            </a:r>
          </a:p>
          <a:p>
            <a:pPr lvl="1"/>
            <a:r>
              <a:rPr lang="en-US" sz="1800" b="0" dirty="0" smtClean="0"/>
              <a:t>spaceships</a:t>
            </a:r>
          </a:p>
          <a:p>
            <a:pPr lvl="1"/>
            <a:r>
              <a:rPr lang="en-US" sz="1800" b="0" dirty="0" smtClean="0"/>
              <a:t>watches</a:t>
            </a:r>
          </a:p>
          <a:p>
            <a:pPr lvl="1"/>
            <a:r>
              <a:rPr lang="en-US" sz="1800" b="0" dirty="0" smtClean="0"/>
              <a:t>ovens</a:t>
            </a:r>
          </a:p>
          <a:p>
            <a:pPr lvl="1">
              <a:lnSpc>
                <a:spcPct val="80000"/>
              </a:lnSpc>
            </a:pPr>
            <a:r>
              <a:rPr lang="en-US" sz="1800" b="0" dirty="0" smtClean="0"/>
              <a:t>remote controllers</a:t>
            </a:r>
            <a:endParaRPr lang="en-US" sz="2400" b="0" dirty="0" smtClean="0"/>
          </a:p>
          <a:p>
            <a:r>
              <a:rPr lang="en-US" sz="2800" b="0" dirty="0" smtClean="0">
                <a:solidFill>
                  <a:schemeClr val="tx2"/>
                </a:solidFill>
              </a:rPr>
              <a:t>Agile</a:t>
            </a:r>
            <a:r>
              <a:rPr lang="en-US" sz="2800" b="0" dirty="0" smtClean="0"/>
              <a:t> processes put increased pressure on testers</a:t>
            </a:r>
          </a:p>
          <a:p>
            <a:pPr lvl="1"/>
            <a:r>
              <a:rPr lang="en-US" sz="2000" b="0" dirty="0" smtClean="0">
                <a:solidFill>
                  <a:schemeClr val="tx2"/>
                </a:solidFill>
              </a:rPr>
              <a:t>Programmers</a:t>
            </a:r>
            <a:r>
              <a:rPr lang="en-US" sz="2000" b="0" dirty="0" smtClean="0"/>
              <a:t> must </a:t>
            </a:r>
            <a:r>
              <a:rPr lang="en-US" sz="2000" b="0" dirty="0" smtClean="0">
                <a:solidFill>
                  <a:schemeClr val="tx2"/>
                </a:solidFill>
              </a:rPr>
              <a:t>unit</a:t>
            </a:r>
            <a:r>
              <a:rPr lang="en-US" sz="2000" b="0" dirty="0" smtClean="0"/>
              <a:t> test – with no training or education!</a:t>
            </a:r>
          </a:p>
          <a:p>
            <a:pPr lvl="1"/>
            <a:r>
              <a:rPr lang="en-US" sz="2000" b="0" dirty="0" smtClean="0"/>
              <a:t>Tests are key to </a:t>
            </a:r>
            <a:r>
              <a:rPr lang="en-US" sz="2000" b="0" dirty="0" smtClean="0">
                <a:solidFill>
                  <a:schemeClr val="tx2"/>
                </a:solidFill>
              </a:rPr>
              <a:t>functional requirements</a:t>
            </a:r>
            <a:r>
              <a:rPr lang="en-US" sz="2000" b="0" dirty="0" smtClean="0"/>
              <a:t> – but who builds those tests ?</a:t>
            </a:r>
          </a:p>
        </p:txBody>
      </p:sp>
      <p:sp>
        <p:nvSpPr>
          <p:cNvPr id="51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endParaRPr lang="en-US" sz="900" b="0" u="sng" smtClean="0">
              <a:solidFill>
                <a:schemeClr val="tx1"/>
              </a:solidFill>
            </a:endParaRPr>
          </a:p>
        </p:txBody>
      </p:sp>
      <p:sp>
        <p:nvSpPr>
          <p:cNvPr id="512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51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33E9A61-EE63-45B2-AB41-B73BB13B9AFC}" type="slidenum">
              <a:rPr lang="en-US" sz="900" b="0" smtClean="0">
                <a:solidFill>
                  <a:schemeClr val="tx1"/>
                </a:solidFill>
              </a:rPr>
              <a:pPr/>
              <a:t>2</a:t>
            </a:fld>
            <a:endParaRPr lang="en-US" sz="900" b="0" smtClean="0">
              <a:solidFill>
                <a:schemeClr val="tx1"/>
              </a:solidFill>
            </a:endParaRPr>
          </a:p>
        </p:txBody>
      </p:sp>
      <p:sp>
        <p:nvSpPr>
          <p:cNvPr id="5127" name="Text Box 4"/>
          <p:cNvSpPr txBox="1">
            <a:spLocks noChangeArrowheads="1"/>
          </p:cNvSpPr>
          <p:nvPr/>
        </p:nvSpPr>
        <p:spPr bwMode="auto">
          <a:xfrm>
            <a:off x="3317875" y="3781603"/>
            <a:ext cx="3402013"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42900" indent="-342900">
              <a:defRPr sz="2000" b="1">
                <a:solidFill>
                  <a:srgbClr val="FAFD00"/>
                </a:solidFill>
                <a:latin typeface="Times New Roman" pitchFamily="18" charset="0"/>
              </a:defRPr>
            </a:lvl1pPr>
            <a:lvl2pPr>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PDAs</a:t>
            </a:r>
          </a:p>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memory seats </a:t>
            </a:r>
          </a:p>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DVD players</a:t>
            </a:r>
          </a:p>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garage door openers</a:t>
            </a:r>
          </a:p>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cell phones</a:t>
            </a:r>
          </a:p>
        </p:txBody>
      </p:sp>
      <p:sp>
        <p:nvSpPr>
          <p:cNvPr id="8" name="Text Box 5"/>
          <p:cNvSpPr txBox="1">
            <a:spLocks noChangeArrowheads="1"/>
          </p:cNvSpPr>
          <p:nvPr/>
        </p:nvSpPr>
        <p:spPr bwMode="auto">
          <a:xfrm>
            <a:off x="4608095" y="1696700"/>
            <a:ext cx="4361281" cy="1569660"/>
          </a:xfrm>
          <a:prstGeom prst="rect">
            <a:avLst/>
          </a:prstGeom>
          <a:gradFill>
            <a:gsLst>
              <a:gs pos="0">
                <a:schemeClr val="bg1">
                  <a:lumMod val="75000"/>
                </a:schemeClr>
              </a:gs>
              <a:gs pos="69000">
                <a:schemeClr val="bg1">
                  <a:lumMod val="60000"/>
                  <a:lumOff val="40000"/>
                </a:schemeClr>
              </a:gs>
              <a:gs pos="88000">
                <a:schemeClr val="bg1">
                  <a:lumMod val="75000"/>
                </a:schemeClr>
              </a:gs>
            </a:gsLst>
            <a:lin ang="5400000" scaled="0"/>
          </a:gradFill>
          <a:ln w="12700">
            <a:solidFill>
              <a:srgbClr val="FF0000"/>
            </a:solidFill>
            <a:miter lim="800000"/>
            <a:headEnd/>
            <a:tailEnd/>
          </a:ln>
          <a:effectLst/>
        </p:spPr>
        <p:txBody>
          <a:bodyPr wrap="square">
            <a:spAutoFit/>
          </a:bodyPr>
          <a:lstStyle/>
          <a:p>
            <a:pPr algn="ctr">
              <a:spcBef>
                <a:spcPct val="10000"/>
              </a:spcBef>
              <a:defRPr/>
            </a:pPr>
            <a:r>
              <a:rPr lang="en-US" sz="2400" dirty="0">
                <a:solidFill>
                  <a:schemeClr val="tx2"/>
                </a:solidFill>
                <a:latin typeface="Comic Sans MS" pitchFamily="66" charset="0"/>
              </a:rPr>
              <a:t>Industry is going through a revolution in what testing means to the success of software products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829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829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ECAAF336-8C84-4C91-97F7-0B907A5D7771}" type="slidenum">
              <a:rPr lang="en-US" sz="900" b="0" smtClean="0">
                <a:solidFill>
                  <a:schemeClr val="tx1"/>
                </a:solidFill>
              </a:rPr>
              <a:pPr/>
              <a:t>20</a:t>
            </a:fld>
            <a:endParaRPr lang="en-US" sz="900" b="0" smtClean="0">
              <a:solidFill>
                <a:schemeClr val="tx1"/>
              </a:solidFill>
            </a:endParaRPr>
          </a:p>
        </p:txBody>
      </p:sp>
      <p:sp>
        <p:nvSpPr>
          <p:cNvPr id="82949" name="Rectangle 2"/>
          <p:cNvSpPr>
            <a:spLocks noGrp="1" noChangeArrowheads="1"/>
          </p:cNvSpPr>
          <p:nvPr>
            <p:ph type="title"/>
          </p:nvPr>
        </p:nvSpPr>
        <p:spPr/>
        <p:txBody>
          <a:bodyPr/>
          <a:lstStyle/>
          <a:p>
            <a:r>
              <a:rPr lang="en-US" smtClean="0"/>
              <a:t>Level 3 Thinking</a:t>
            </a:r>
          </a:p>
        </p:txBody>
      </p:sp>
      <p:sp>
        <p:nvSpPr>
          <p:cNvPr id="82950" name="Rectangle 3"/>
          <p:cNvSpPr>
            <a:spLocks noGrp="1" noChangeArrowheads="1"/>
          </p:cNvSpPr>
          <p:nvPr>
            <p:ph type="body" idx="1"/>
          </p:nvPr>
        </p:nvSpPr>
        <p:spPr>
          <a:xfrm>
            <a:off x="138113" y="815975"/>
            <a:ext cx="8867775" cy="5561013"/>
          </a:xfrm>
        </p:spPr>
        <p:txBody>
          <a:bodyPr/>
          <a:lstStyle/>
          <a:p>
            <a:r>
              <a:rPr lang="en-US" sz="3200" b="0" dirty="0" smtClean="0"/>
              <a:t>Testing can only show the </a:t>
            </a:r>
            <a:r>
              <a:rPr lang="en-US" sz="3200" b="0" dirty="0" smtClean="0">
                <a:solidFill>
                  <a:srgbClr val="FFFF00"/>
                </a:solidFill>
              </a:rPr>
              <a:t>presence of failures</a:t>
            </a:r>
          </a:p>
          <a:p>
            <a:pPr lvl="1"/>
            <a:endParaRPr lang="en-US" sz="2400" b="0" dirty="0" smtClean="0"/>
          </a:p>
          <a:p>
            <a:r>
              <a:rPr lang="en-US" sz="3200" b="0" dirty="0" smtClean="0"/>
              <a:t>Whenever we use software, we incur some </a:t>
            </a:r>
            <a:r>
              <a:rPr lang="en-US" sz="3200" b="0" dirty="0" smtClean="0">
                <a:solidFill>
                  <a:srgbClr val="FFFF00"/>
                </a:solidFill>
              </a:rPr>
              <a:t>risk</a:t>
            </a:r>
          </a:p>
          <a:p>
            <a:pPr lvl="1"/>
            <a:endParaRPr lang="en-US" sz="2400" b="0" dirty="0" smtClean="0"/>
          </a:p>
          <a:p>
            <a:r>
              <a:rPr lang="en-US" sz="3200" b="0" dirty="0" smtClean="0"/>
              <a:t>Risk may be </a:t>
            </a:r>
            <a:r>
              <a:rPr lang="en-US" sz="3200" b="0" dirty="0" smtClean="0">
                <a:solidFill>
                  <a:srgbClr val="FFFF00"/>
                </a:solidFill>
              </a:rPr>
              <a:t>small</a:t>
            </a:r>
            <a:r>
              <a:rPr lang="en-US" sz="3200" b="0" dirty="0" smtClean="0"/>
              <a:t> and consequences unimportant</a:t>
            </a:r>
          </a:p>
          <a:p>
            <a:pPr lvl="1"/>
            <a:endParaRPr lang="en-US" sz="2400" b="0" dirty="0" smtClean="0"/>
          </a:p>
          <a:p>
            <a:r>
              <a:rPr lang="en-US" sz="3200" b="0" dirty="0" smtClean="0"/>
              <a:t>Risk may be </a:t>
            </a:r>
            <a:r>
              <a:rPr lang="en-US" sz="3200" b="0" dirty="0" smtClean="0">
                <a:solidFill>
                  <a:srgbClr val="FFFF00"/>
                </a:solidFill>
              </a:rPr>
              <a:t>great</a:t>
            </a:r>
            <a:r>
              <a:rPr lang="en-US" sz="3200" b="0" dirty="0" smtClean="0"/>
              <a:t> and consequences catastrophic</a:t>
            </a:r>
          </a:p>
          <a:p>
            <a:pPr lvl="1"/>
            <a:endParaRPr lang="en-US" sz="2400" b="0" dirty="0" smtClean="0"/>
          </a:p>
          <a:p>
            <a:r>
              <a:rPr lang="en-US" sz="3200" b="0" dirty="0" smtClean="0"/>
              <a:t>Testers and developers cooperate to </a:t>
            </a:r>
            <a:r>
              <a:rPr lang="en-US" sz="3200" b="0" dirty="0" smtClean="0">
                <a:solidFill>
                  <a:srgbClr val="FFFF00"/>
                </a:solidFill>
              </a:rPr>
              <a:t>reduce risk</a:t>
            </a:r>
          </a:p>
        </p:txBody>
      </p:sp>
      <p:sp>
        <p:nvSpPr>
          <p:cNvPr id="197636" name="Text Box 4"/>
          <p:cNvSpPr txBox="1">
            <a:spLocks noChangeArrowheads="1"/>
          </p:cNvSpPr>
          <p:nvPr/>
        </p:nvSpPr>
        <p:spPr bwMode="auto">
          <a:xfrm>
            <a:off x="228600" y="5627072"/>
            <a:ext cx="86868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b="0" dirty="0">
                <a:effectLst>
                  <a:outerShdw blurRad="38100" dist="38100" dir="2700000" algn="tl">
                    <a:srgbClr val="000000"/>
                  </a:outerShdw>
                </a:effectLst>
                <a:latin typeface="Gill Sans MT" pitchFamily="34" charset="0"/>
                <a:cs typeface="Arial" pitchFamily="34" charset="0"/>
              </a:rPr>
              <a:t>This describes a few “enlightened” software companies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636"/>
                                        </p:tgtEl>
                                        <p:attrNameLst>
                                          <p:attrName>style.visibility</p:attrName>
                                        </p:attrNameLst>
                                      </p:cBhvr>
                                      <p:to>
                                        <p:strVal val="visible"/>
                                      </p:to>
                                    </p:set>
                                    <p:animEffect transition="in" filter="dissolve">
                                      <p:cBhvr>
                                        <p:cTn id="7" dur="1000"/>
                                        <p:tgtEl>
                                          <p:spTgt spid="197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839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839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ED62863-B5C3-44B5-996B-F1A5E441401E}" type="slidenum">
              <a:rPr lang="en-US" sz="900" b="0" smtClean="0">
                <a:solidFill>
                  <a:schemeClr val="tx1"/>
                </a:solidFill>
              </a:rPr>
              <a:pPr/>
              <a:t>21</a:t>
            </a:fld>
            <a:endParaRPr lang="en-US" sz="900" b="0" smtClean="0">
              <a:solidFill>
                <a:schemeClr val="tx1"/>
              </a:solidFill>
            </a:endParaRPr>
          </a:p>
        </p:txBody>
      </p:sp>
      <p:sp>
        <p:nvSpPr>
          <p:cNvPr id="83973" name="Rectangle 2"/>
          <p:cNvSpPr>
            <a:spLocks noGrp="1" noChangeArrowheads="1"/>
          </p:cNvSpPr>
          <p:nvPr>
            <p:ph type="title"/>
          </p:nvPr>
        </p:nvSpPr>
        <p:spPr/>
        <p:txBody>
          <a:bodyPr/>
          <a:lstStyle/>
          <a:p>
            <a:r>
              <a:rPr lang="en-US" smtClean="0"/>
              <a:t>Level 4 Thinking</a:t>
            </a:r>
          </a:p>
        </p:txBody>
      </p:sp>
      <p:sp>
        <p:nvSpPr>
          <p:cNvPr id="83974" name="Rectangle 3"/>
          <p:cNvSpPr>
            <a:spLocks noGrp="1" noChangeArrowheads="1"/>
          </p:cNvSpPr>
          <p:nvPr>
            <p:ph type="body" idx="1"/>
          </p:nvPr>
        </p:nvSpPr>
        <p:spPr>
          <a:xfrm>
            <a:off x="76200" y="898525"/>
            <a:ext cx="8991600" cy="5135563"/>
          </a:xfrm>
        </p:spPr>
        <p:txBody>
          <a:bodyPr/>
          <a:lstStyle/>
          <a:p>
            <a:pPr algn="ctr">
              <a:buFont typeface="Monotype Sorts" charset="2"/>
              <a:buNone/>
            </a:pPr>
            <a:r>
              <a:rPr lang="en-US" sz="3600" b="0" dirty="0" smtClean="0">
                <a:solidFill>
                  <a:schemeClr val="tx2"/>
                </a:solidFill>
              </a:rPr>
              <a:t>A mental discipline that increases quality</a:t>
            </a:r>
          </a:p>
          <a:p>
            <a:endParaRPr lang="en-US" sz="2800" b="0" dirty="0" smtClean="0"/>
          </a:p>
          <a:p>
            <a:r>
              <a:rPr lang="en-US" sz="2800" b="0" dirty="0" smtClean="0"/>
              <a:t>Testing is only </a:t>
            </a:r>
            <a:r>
              <a:rPr lang="en-US" sz="2800" b="0" dirty="0" smtClean="0">
                <a:solidFill>
                  <a:srgbClr val="FFFF00"/>
                </a:solidFill>
              </a:rPr>
              <a:t>one way</a:t>
            </a:r>
            <a:r>
              <a:rPr lang="en-US" sz="2800" b="0" dirty="0" smtClean="0"/>
              <a:t> to increase quality</a:t>
            </a:r>
          </a:p>
          <a:p>
            <a:pPr lvl="1"/>
            <a:endParaRPr lang="en-US" b="0" dirty="0" smtClean="0"/>
          </a:p>
          <a:p>
            <a:r>
              <a:rPr lang="en-US" sz="2800" b="0" dirty="0" smtClean="0"/>
              <a:t>Test engineers can become </a:t>
            </a:r>
            <a:r>
              <a:rPr lang="en-US" sz="2800" b="0" dirty="0" smtClean="0">
                <a:solidFill>
                  <a:srgbClr val="FFFF00"/>
                </a:solidFill>
              </a:rPr>
              <a:t>technical leaders</a:t>
            </a:r>
            <a:r>
              <a:rPr lang="en-US" sz="2800" b="0" dirty="0" smtClean="0"/>
              <a:t> of the project</a:t>
            </a:r>
          </a:p>
          <a:p>
            <a:pPr lvl="1"/>
            <a:endParaRPr lang="en-US" b="0" dirty="0" smtClean="0"/>
          </a:p>
          <a:p>
            <a:r>
              <a:rPr lang="en-US" sz="2800" b="0" dirty="0" smtClean="0"/>
              <a:t>Primary responsibility to </a:t>
            </a:r>
            <a:r>
              <a:rPr lang="en-US" sz="2800" b="0" dirty="0" smtClean="0">
                <a:solidFill>
                  <a:srgbClr val="FFFF00"/>
                </a:solidFill>
              </a:rPr>
              <a:t>measure and improve</a:t>
            </a:r>
            <a:r>
              <a:rPr lang="en-US" sz="2800" b="0" dirty="0" smtClean="0"/>
              <a:t> software quality</a:t>
            </a:r>
          </a:p>
          <a:p>
            <a:pPr lvl="1"/>
            <a:endParaRPr lang="en-US" b="0" dirty="0" smtClean="0"/>
          </a:p>
          <a:p>
            <a:r>
              <a:rPr lang="en-US" sz="2800" b="0" dirty="0" smtClean="0"/>
              <a:t>Their expertise should </a:t>
            </a:r>
            <a:r>
              <a:rPr lang="en-US" sz="2800" b="0" dirty="0" smtClean="0">
                <a:solidFill>
                  <a:srgbClr val="FFFF00"/>
                </a:solidFill>
              </a:rPr>
              <a:t>help the developers</a:t>
            </a:r>
          </a:p>
        </p:txBody>
      </p:sp>
      <p:sp>
        <p:nvSpPr>
          <p:cNvPr id="198660" name="Text Box 4"/>
          <p:cNvSpPr txBox="1">
            <a:spLocks noChangeArrowheads="1"/>
          </p:cNvSpPr>
          <p:nvPr/>
        </p:nvSpPr>
        <p:spPr bwMode="auto">
          <a:xfrm>
            <a:off x="685800" y="5839908"/>
            <a:ext cx="77724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b="0" dirty="0">
                <a:effectLst>
                  <a:outerShdw blurRad="38100" dist="38100" dir="2700000" algn="tl">
                    <a:srgbClr val="000000"/>
                  </a:outerShdw>
                </a:effectLst>
                <a:latin typeface="Gill Sans MT" pitchFamily="34" charset="0"/>
                <a:cs typeface="Arial" pitchFamily="34" charset="0"/>
              </a:rPr>
              <a:t>This is the way “traditional” engineering works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8660"/>
                                        </p:tgtEl>
                                        <p:attrNameLst>
                                          <p:attrName>style.visibility</p:attrName>
                                        </p:attrNameLst>
                                      </p:cBhvr>
                                      <p:to>
                                        <p:strVal val="visible"/>
                                      </p:to>
                                    </p:set>
                                    <p:animEffect transition="in" filter="dissolve">
                                      <p:cBhvr>
                                        <p:cTn id="7" dur="1000"/>
                                        <p:tgtEl>
                                          <p:spTgt spid="198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You?</a:t>
            </a:r>
            <a:endParaRPr lang="en-US" dirty="0"/>
          </a:p>
        </p:txBody>
      </p:sp>
      <p:sp>
        <p:nvSpPr>
          <p:cNvPr id="4" name="Date Placeholder 3"/>
          <p:cNvSpPr>
            <a:spLocks noGrp="1"/>
          </p:cNvSpPr>
          <p:nvPr>
            <p:ph type="dt" sz="half" idx="10"/>
          </p:nvPr>
        </p:nvSpPr>
        <p:spPr/>
        <p:txBody>
          <a:bodyPr/>
          <a:lstStyle/>
          <a:p>
            <a:pPr>
              <a:defRPr/>
            </a:pPr>
            <a:r>
              <a:rPr lang="en-US" smtClean="0"/>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smtClean="0"/>
              <a:t>© Ammann &amp; Offutt</a:t>
            </a:r>
            <a:endParaRPr lang="en-US"/>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22</a:t>
            </a:fld>
            <a:endParaRPr lang="en-US"/>
          </a:p>
        </p:txBody>
      </p:sp>
      <p:sp>
        <p:nvSpPr>
          <p:cNvPr id="7" name="Rectangle 8"/>
          <p:cNvSpPr>
            <a:spLocks noChangeArrowheads="1"/>
          </p:cNvSpPr>
          <p:nvPr/>
        </p:nvSpPr>
        <p:spPr bwMode="auto">
          <a:xfrm>
            <a:off x="929390" y="929691"/>
            <a:ext cx="7247744" cy="1127481"/>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nchor="ctr"/>
          <a:lstStyle/>
          <a:p>
            <a:pPr algn="ctr">
              <a:spcBef>
                <a:spcPct val="20000"/>
              </a:spcBef>
              <a:defRPr/>
            </a:pPr>
            <a:r>
              <a:rPr lang="en-US" sz="3200" dirty="0" smtClean="0">
                <a:effectLst>
                  <a:outerShdw blurRad="38100" dist="38100" dir="2700000" algn="tl">
                    <a:srgbClr val="000000"/>
                  </a:outerShdw>
                </a:effectLst>
                <a:latin typeface="Gill Sans MT" pitchFamily="34" charset="0"/>
              </a:rPr>
              <a:t>Are you at level 0, 1, or </a:t>
            </a:r>
            <a:r>
              <a:rPr lang="en-US" sz="3200" dirty="0" smtClean="0">
                <a:effectLst>
                  <a:outerShdw blurRad="38100" dist="38100" dir="2700000" algn="tl">
                    <a:srgbClr val="000000"/>
                  </a:outerShdw>
                </a:effectLst>
                <a:latin typeface="Gill Sans MT" pitchFamily="34" charset="0"/>
              </a:rPr>
              <a:t>2?</a:t>
            </a:r>
            <a:endParaRPr lang="en-US" dirty="0">
              <a:effectLst>
                <a:outerShdw blurRad="38100" dist="38100" dir="2700000" algn="tl">
                  <a:srgbClr val="000000"/>
                </a:outerShdw>
              </a:effectLst>
              <a:latin typeface="Gill Sans MT" pitchFamily="34" charset="0"/>
            </a:endParaRPr>
          </a:p>
        </p:txBody>
      </p:sp>
      <p:sp>
        <p:nvSpPr>
          <p:cNvPr id="8" name="Rectangle 8"/>
          <p:cNvSpPr>
            <a:spLocks noChangeArrowheads="1"/>
          </p:cNvSpPr>
          <p:nvPr/>
        </p:nvSpPr>
        <p:spPr bwMode="auto">
          <a:xfrm>
            <a:off x="944226" y="2473913"/>
            <a:ext cx="7247744" cy="1612570"/>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smtClean="0">
                <a:effectLst>
                  <a:outerShdw blurRad="38100" dist="38100" dir="2700000" algn="tl">
                    <a:srgbClr val="000000"/>
                  </a:outerShdw>
                </a:effectLst>
                <a:latin typeface="Gill Sans MT" pitchFamily="34" charset="0"/>
              </a:rPr>
              <a:t>Is your organization at work at level 0, 1, or </a:t>
            </a:r>
            <a:r>
              <a:rPr lang="en-US" sz="3200" dirty="0" smtClean="0">
                <a:effectLst>
                  <a:outerShdw blurRad="38100" dist="38100" dir="2700000" algn="tl">
                    <a:srgbClr val="000000"/>
                  </a:outerShdw>
                </a:effectLst>
                <a:latin typeface="Gill Sans MT" pitchFamily="34" charset="0"/>
              </a:rPr>
              <a:t>2?</a:t>
            </a:r>
            <a:endParaRPr lang="en-US" sz="3200" dirty="0" smtClean="0">
              <a:effectLst>
                <a:outerShdw blurRad="38100" dist="38100" dir="2700000" algn="tl">
                  <a:srgbClr val="000000"/>
                </a:outerShdw>
              </a:effectLst>
              <a:latin typeface="Gill Sans MT" pitchFamily="34" charset="0"/>
            </a:endParaRPr>
          </a:p>
          <a:p>
            <a:pPr algn="ctr">
              <a:spcBef>
                <a:spcPct val="20000"/>
              </a:spcBef>
              <a:defRPr/>
            </a:pPr>
            <a:r>
              <a:rPr lang="en-US" sz="3200" dirty="0" smtClean="0">
                <a:effectLst>
                  <a:outerShdw blurRad="38100" dist="38100" dir="2700000" algn="tl">
                    <a:srgbClr val="000000"/>
                  </a:outerShdw>
                </a:effectLst>
                <a:latin typeface="Gill Sans MT" pitchFamily="34" charset="0"/>
              </a:rPr>
              <a:t>Or 3?</a:t>
            </a:r>
            <a:endParaRPr lang="en-US" sz="3200" dirty="0">
              <a:effectLst>
                <a:outerShdw blurRad="38100" dist="38100" dir="2700000" algn="tl">
                  <a:srgbClr val="000000"/>
                </a:outerShdw>
              </a:effectLst>
              <a:latin typeface="Gill Sans MT" pitchFamily="34" charset="0"/>
            </a:endParaRPr>
          </a:p>
        </p:txBody>
      </p:sp>
      <p:sp>
        <p:nvSpPr>
          <p:cNvPr id="10" name="Rectangle 8"/>
          <p:cNvSpPr>
            <a:spLocks noChangeArrowheads="1"/>
          </p:cNvSpPr>
          <p:nvPr/>
        </p:nvSpPr>
        <p:spPr bwMode="auto">
          <a:xfrm>
            <a:off x="767249" y="4584590"/>
            <a:ext cx="7602043" cy="1612570"/>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a:effectLst>
                  <a:outerShdw blurRad="38100" dist="38100" dir="2700000" algn="tl">
                    <a:srgbClr val="000000"/>
                  </a:outerShdw>
                </a:effectLst>
                <a:latin typeface="Gill Sans MT" pitchFamily="34" charset="0"/>
              </a:rPr>
              <a:t>We hope to teach you to become “change agents” in your </a:t>
            </a:r>
            <a:r>
              <a:rPr lang="en-US" sz="3200" dirty="0" smtClean="0">
                <a:effectLst>
                  <a:outerShdw blurRad="38100" dist="38100" dir="2700000" algn="tl">
                    <a:srgbClr val="000000"/>
                  </a:outerShdw>
                </a:effectLst>
                <a:latin typeface="Gill Sans MT" pitchFamily="34" charset="0"/>
              </a:rPr>
              <a:t>workplace …</a:t>
            </a:r>
            <a:endParaRPr lang="en-US" sz="3200" dirty="0">
              <a:effectLst>
                <a:outerShdw blurRad="38100" dist="38100" dir="2700000" algn="tl">
                  <a:srgbClr val="000000"/>
                </a:outerShdw>
              </a:effectLst>
              <a:latin typeface="Gill Sans MT" pitchFamily="34" charset="0"/>
            </a:endParaRPr>
          </a:p>
          <a:p>
            <a:pPr algn="ctr">
              <a:spcBef>
                <a:spcPct val="20000"/>
              </a:spcBef>
              <a:defRPr/>
            </a:pPr>
            <a:r>
              <a:rPr lang="en-US" sz="3200" dirty="0">
                <a:effectLst>
                  <a:outerShdw blurRad="38100" dist="38100" dir="2700000" algn="tl">
                    <a:srgbClr val="000000"/>
                  </a:outerShdw>
                </a:effectLst>
                <a:latin typeface="Gill Sans MT" pitchFamily="34" charset="0"/>
              </a:rPr>
              <a:t>Advocates for level 4 thinking</a:t>
            </a:r>
          </a:p>
        </p:txBody>
      </p:sp>
    </p:spTree>
    <p:extLst>
      <p:ext uri="{BB962C8B-B14F-4D97-AF65-F5344CB8AC3E}">
        <p14:creationId xmlns:p14="http://schemas.microsoft.com/office/powerpoint/2010/main" val="490557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Tactical Goals : Why Each Test ?</a:t>
            </a:r>
            <a:endParaRPr lang="en-US" dirty="0"/>
          </a:p>
        </p:txBody>
      </p:sp>
      <p:sp>
        <p:nvSpPr>
          <p:cNvPr id="4" name="Date Placeholder 3"/>
          <p:cNvSpPr>
            <a:spLocks noGrp="1"/>
          </p:cNvSpPr>
          <p:nvPr>
            <p:ph type="dt" sz="half" idx="10"/>
          </p:nvPr>
        </p:nvSpPr>
        <p:spPr/>
        <p:txBody>
          <a:bodyPr/>
          <a:lstStyle/>
          <a:p>
            <a:pPr>
              <a:defRPr/>
            </a:pPr>
            <a:r>
              <a:rPr lang="en-US" smtClean="0"/>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smtClean="0"/>
              <a:t>© Ammann &amp; Offutt</a:t>
            </a:r>
            <a:endParaRPr lang="en-US"/>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23</a:t>
            </a:fld>
            <a:endParaRPr lang="en-US"/>
          </a:p>
        </p:txBody>
      </p:sp>
      <p:sp>
        <p:nvSpPr>
          <p:cNvPr id="7" name="Rectangle 3"/>
          <p:cNvSpPr txBox="1">
            <a:spLocks noChangeArrowheads="1"/>
          </p:cNvSpPr>
          <p:nvPr/>
        </p:nvSpPr>
        <p:spPr bwMode="auto">
          <a:xfrm>
            <a:off x="196850" y="2181225"/>
            <a:ext cx="8736013"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75000"/>
              <a:buFont typeface="Monotype Sorts" charset="2"/>
              <a:buChar char="n"/>
              <a:defRPr sz="2400" b="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000" b="0">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mn-lt"/>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mn-lt"/>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r>
              <a:rPr lang="en-US" sz="3200" dirty="0" smtClean="0">
                <a:solidFill>
                  <a:srgbClr val="FFFF00"/>
                </a:solidFill>
                <a:latin typeface="Gill Sans MT" pitchFamily="34" charset="0"/>
              </a:rPr>
              <a:t>Written test objectives</a:t>
            </a:r>
            <a:r>
              <a:rPr lang="en-US" sz="3200" dirty="0" smtClean="0">
                <a:latin typeface="Gill Sans MT" pitchFamily="34" charset="0"/>
              </a:rPr>
              <a:t> and requirements must be documented</a:t>
            </a:r>
            <a:endParaRPr lang="en-US" sz="2800" dirty="0" smtClean="0">
              <a:latin typeface="Gill Sans MT" pitchFamily="34" charset="0"/>
            </a:endParaRPr>
          </a:p>
          <a:p>
            <a:r>
              <a:rPr lang="en-US" sz="3200" dirty="0" smtClean="0">
                <a:latin typeface="Gill Sans MT" pitchFamily="34" charset="0"/>
              </a:rPr>
              <a:t>What are your planned </a:t>
            </a:r>
            <a:r>
              <a:rPr lang="en-US" sz="3200" dirty="0" smtClean="0">
                <a:solidFill>
                  <a:schemeClr val="tx2"/>
                </a:solidFill>
                <a:latin typeface="Gill Sans MT" pitchFamily="34" charset="0"/>
              </a:rPr>
              <a:t>coverage</a:t>
            </a:r>
            <a:r>
              <a:rPr lang="en-US" sz="3200" dirty="0" smtClean="0">
                <a:latin typeface="Gill Sans MT" pitchFamily="34" charset="0"/>
              </a:rPr>
              <a:t> levels?</a:t>
            </a:r>
          </a:p>
          <a:p>
            <a:r>
              <a:rPr lang="en-US" sz="3200" dirty="0" smtClean="0">
                <a:latin typeface="Gill Sans MT" pitchFamily="34" charset="0"/>
              </a:rPr>
              <a:t>How much testing is </a:t>
            </a:r>
            <a:r>
              <a:rPr lang="en-US" sz="3200" dirty="0" smtClean="0">
                <a:solidFill>
                  <a:srgbClr val="FFFF00"/>
                </a:solidFill>
                <a:latin typeface="Gill Sans MT" pitchFamily="34" charset="0"/>
              </a:rPr>
              <a:t>enough</a:t>
            </a:r>
            <a:r>
              <a:rPr lang="en-US" sz="3200" dirty="0" smtClean="0">
                <a:latin typeface="Gill Sans MT" pitchFamily="34" charset="0"/>
              </a:rPr>
              <a:t>?</a:t>
            </a:r>
          </a:p>
          <a:p>
            <a:r>
              <a:rPr lang="en-US" sz="3200" dirty="0" smtClean="0">
                <a:latin typeface="Gill Sans MT" pitchFamily="34" charset="0"/>
              </a:rPr>
              <a:t>Common objective – </a:t>
            </a:r>
            <a:r>
              <a:rPr lang="en-US" sz="3200" dirty="0" smtClean="0">
                <a:solidFill>
                  <a:srgbClr val="FFFF00"/>
                </a:solidFill>
                <a:latin typeface="Gill Sans MT" pitchFamily="34" charset="0"/>
              </a:rPr>
              <a:t>spend the budget</a:t>
            </a:r>
            <a:r>
              <a:rPr lang="en-US" sz="3200" dirty="0" smtClean="0">
                <a:latin typeface="Gill Sans MT" pitchFamily="34" charset="0"/>
              </a:rPr>
              <a:t> </a:t>
            </a:r>
            <a:r>
              <a:rPr lang="en-US" sz="4000" dirty="0" smtClean="0">
                <a:latin typeface="Gill Sans MT" pitchFamily="34" charset="0"/>
              </a:rPr>
              <a:t>…</a:t>
            </a:r>
            <a:r>
              <a:rPr lang="en-US" sz="3200" dirty="0" smtClean="0">
                <a:latin typeface="Gill Sans MT" pitchFamily="34" charset="0"/>
              </a:rPr>
              <a:t> </a:t>
            </a:r>
            <a:r>
              <a:rPr lang="en-US" sz="3200" dirty="0" smtClean="0">
                <a:solidFill>
                  <a:schemeClr val="tx2"/>
                </a:solidFill>
                <a:latin typeface="Gill Sans MT" pitchFamily="34" charset="0"/>
              </a:rPr>
              <a:t>test until the ship-date</a:t>
            </a:r>
            <a:r>
              <a:rPr lang="en-US" sz="3200" dirty="0" smtClean="0">
                <a:latin typeface="Gill Sans MT" pitchFamily="34" charset="0"/>
              </a:rPr>
              <a:t> …</a:t>
            </a:r>
          </a:p>
          <a:p>
            <a:pPr lvl="1"/>
            <a:r>
              <a:rPr lang="en-US" sz="2800" dirty="0" smtClean="0">
                <a:latin typeface="Gill Sans MT" pitchFamily="34" charset="0"/>
              </a:rPr>
              <a:t>Sometimes called the “</a:t>
            </a:r>
            <a:r>
              <a:rPr lang="en-US" sz="2800" dirty="0" smtClean="0">
                <a:solidFill>
                  <a:schemeClr val="tx2"/>
                </a:solidFill>
                <a:latin typeface="Comic Sans MS" pitchFamily="66" charset="0"/>
              </a:rPr>
              <a:t>date criterion</a:t>
            </a:r>
            <a:r>
              <a:rPr lang="en-US" sz="2800" dirty="0" smtClean="0">
                <a:latin typeface="Gill Sans MT" pitchFamily="34" charset="0"/>
              </a:rPr>
              <a:t>”</a:t>
            </a:r>
          </a:p>
        </p:txBody>
      </p:sp>
      <p:sp>
        <p:nvSpPr>
          <p:cNvPr id="8" name="Text Box 4"/>
          <p:cNvSpPr txBox="1">
            <a:spLocks noChangeArrowheads="1"/>
          </p:cNvSpPr>
          <p:nvPr/>
        </p:nvSpPr>
        <p:spPr bwMode="auto">
          <a:xfrm>
            <a:off x="979488" y="1057275"/>
            <a:ext cx="7183437" cy="958850"/>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spcBef>
                <a:spcPct val="50000"/>
              </a:spcBef>
              <a:defRPr/>
            </a:pPr>
            <a:r>
              <a:rPr lang="en-US" sz="2800" b="0" dirty="0">
                <a:effectLst>
                  <a:outerShdw blurRad="38100" dist="38100" dir="2700000" algn="tl">
                    <a:srgbClr val="000000"/>
                  </a:outerShdw>
                </a:effectLst>
                <a:latin typeface="Comic Sans MS" pitchFamily="66" charset="0"/>
                <a:cs typeface="Arial" pitchFamily="34" charset="0"/>
              </a:rPr>
              <a:t>If you don’t know </a:t>
            </a:r>
            <a:r>
              <a:rPr lang="en-US" sz="2800" b="0" u="sng" dirty="0">
                <a:effectLst>
                  <a:outerShdw blurRad="38100" dist="38100" dir="2700000" algn="tl">
                    <a:srgbClr val="000000"/>
                  </a:outerShdw>
                </a:effectLst>
                <a:latin typeface="Comic Sans MS" pitchFamily="66" charset="0"/>
                <a:cs typeface="Arial" pitchFamily="34" charset="0"/>
              </a:rPr>
              <a:t>why</a:t>
            </a:r>
            <a:r>
              <a:rPr lang="en-US" sz="2800" b="0" dirty="0">
                <a:effectLst>
                  <a:outerShdw blurRad="38100" dist="38100" dir="2700000" algn="tl">
                    <a:srgbClr val="000000"/>
                  </a:outerShdw>
                </a:effectLst>
                <a:latin typeface="Comic Sans MS" pitchFamily="66" charset="0"/>
                <a:cs typeface="Arial" pitchFamily="34" charset="0"/>
              </a:rPr>
              <a:t> you’re conducting each test, it won’t be very helpful</a:t>
            </a:r>
          </a:p>
        </p:txBody>
      </p:sp>
    </p:spTree>
    <p:extLst>
      <p:ext uri="{BB962C8B-B14F-4D97-AF65-F5344CB8AC3E}">
        <p14:creationId xmlns:p14="http://schemas.microsoft.com/office/powerpoint/2010/main" val="33275024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paperstack.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7625" y="1704975"/>
            <a:ext cx="6508750"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1741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174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91F2A26-FF68-41E7-83E5-4D05BE09B97D}" type="slidenum">
              <a:rPr lang="en-US" sz="900" b="0" smtClean="0">
                <a:solidFill>
                  <a:schemeClr val="tx1"/>
                </a:solidFill>
              </a:rPr>
              <a:pPr/>
              <a:t>24</a:t>
            </a:fld>
            <a:endParaRPr lang="en-US" sz="900" b="0" smtClean="0">
              <a:solidFill>
                <a:schemeClr val="tx1"/>
              </a:solidFill>
            </a:endParaRPr>
          </a:p>
        </p:txBody>
      </p:sp>
      <p:sp>
        <p:nvSpPr>
          <p:cNvPr id="17414" name="Rectangle 2"/>
          <p:cNvSpPr>
            <a:spLocks noGrp="1" noChangeArrowheads="1"/>
          </p:cNvSpPr>
          <p:nvPr>
            <p:ph type="title"/>
          </p:nvPr>
        </p:nvSpPr>
        <p:spPr/>
        <p:txBody>
          <a:bodyPr/>
          <a:lstStyle/>
          <a:p>
            <a:r>
              <a:rPr lang="en-US" smtClean="0"/>
              <a:t>Here! Test This!</a:t>
            </a:r>
          </a:p>
        </p:txBody>
      </p:sp>
      <p:grpSp>
        <p:nvGrpSpPr>
          <p:cNvPr id="2" name="Group 3"/>
          <p:cNvGrpSpPr>
            <a:grpSpLocks/>
          </p:cNvGrpSpPr>
          <p:nvPr/>
        </p:nvGrpSpPr>
        <p:grpSpPr bwMode="auto">
          <a:xfrm>
            <a:off x="2659063" y="1798638"/>
            <a:ext cx="3825875" cy="3992562"/>
            <a:chOff x="1675" y="1038"/>
            <a:chExt cx="2410" cy="2515"/>
          </a:xfrm>
        </p:grpSpPr>
        <p:sp>
          <p:nvSpPr>
            <p:cNvPr id="17422" name="Rectangle 4"/>
            <p:cNvSpPr>
              <a:spLocks noChangeArrowheads="1"/>
            </p:cNvSpPr>
            <p:nvPr/>
          </p:nvSpPr>
          <p:spPr bwMode="auto">
            <a:xfrm>
              <a:off x="1675" y="1038"/>
              <a:ext cx="2410" cy="2425"/>
            </a:xfrm>
            <a:prstGeom prst="rect">
              <a:avLst/>
            </a:prstGeom>
            <a:solidFill>
              <a:srgbClr val="5F5F5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3" name="AutoShape 5"/>
            <p:cNvSpPr>
              <a:spLocks noChangeArrowheads="1"/>
            </p:cNvSpPr>
            <p:nvPr/>
          </p:nvSpPr>
          <p:spPr bwMode="auto">
            <a:xfrm>
              <a:off x="1675" y="3171"/>
              <a:ext cx="284" cy="299"/>
            </a:xfrm>
            <a:prstGeom prst="rtTriangle">
              <a:avLst/>
            </a:prstGeom>
            <a:solidFill>
              <a:srgbClr val="00005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4" name="AutoShape 6"/>
            <p:cNvSpPr>
              <a:spLocks noChangeArrowheads="1"/>
            </p:cNvSpPr>
            <p:nvPr/>
          </p:nvSpPr>
          <p:spPr bwMode="auto">
            <a:xfrm>
              <a:off x="2063" y="1038"/>
              <a:ext cx="1635" cy="1429"/>
            </a:xfrm>
            <a:prstGeom prst="roundRect">
              <a:avLst>
                <a:gd name="adj" fmla="val 16667"/>
              </a:avLst>
            </a:prstGeom>
            <a:solidFill>
              <a:schemeClr val="tx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en-US"/>
            </a:p>
          </p:txBody>
        </p:sp>
        <p:sp>
          <p:nvSpPr>
            <p:cNvPr id="17425" name="Rectangle 7"/>
            <p:cNvSpPr>
              <a:spLocks noChangeArrowheads="1"/>
            </p:cNvSpPr>
            <p:nvPr/>
          </p:nvSpPr>
          <p:spPr bwMode="auto">
            <a:xfrm>
              <a:off x="2060" y="1038"/>
              <a:ext cx="327" cy="327"/>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6" name="Rectangle 8"/>
            <p:cNvSpPr>
              <a:spLocks noChangeArrowheads="1"/>
            </p:cNvSpPr>
            <p:nvPr/>
          </p:nvSpPr>
          <p:spPr bwMode="auto">
            <a:xfrm>
              <a:off x="3372" y="1038"/>
              <a:ext cx="327" cy="327"/>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7" name="AutoShape 9"/>
            <p:cNvSpPr>
              <a:spLocks noChangeArrowheads="1"/>
            </p:cNvSpPr>
            <p:nvPr/>
          </p:nvSpPr>
          <p:spPr bwMode="auto">
            <a:xfrm>
              <a:off x="2307" y="2929"/>
              <a:ext cx="1280" cy="541"/>
            </a:xfrm>
            <a:prstGeom prst="roundRect">
              <a:avLst>
                <a:gd name="adj" fmla="val 16667"/>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17428" name="Rectangle 10"/>
            <p:cNvSpPr>
              <a:spLocks noChangeArrowheads="1"/>
            </p:cNvSpPr>
            <p:nvPr/>
          </p:nvSpPr>
          <p:spPr bwMode="auto">
            <a:xfrm>
              <a:off x="2307" y="3250"/>
              <a:ext cx="171" cy="22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17429" name="Rectangle 11"/>
            <p:cNvSpPr>
              <a:spLocks noChangeArrowheads="1"/>
            </p:cNvSpPr>
            <p:nvPr/>
          </p:nvSpPr>
          <p:spPr bwMode="auto">
            <a:xfrm>
              <a:off x="3413" y="3250"/>
              <a:ext cx="171" cy="22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17430" name="Rectangle 12"/>
            <p:cNvSpPr>
              <a:spLocks noChangeArrowheads="1"/>
            </p:cNvSpPr>
            <p:nvPr/>
          </p:nvSpPr>
          <p:spPr bwMode="auto">
            <a:xfrm>
              <a:off x="2436" y="2975"/>
              <a:ext cx="206" cy="441"/>
            </a:xfrm>
            <a:prstGeom prst="rect">
              <a:avLst/>
            </a:prstGeom>
            <a:solidFill>
              <a:srgbClr val="5F5F5F"/>
            </a:solidFill>
            <a:ln w="12700">
              <a:solidFill>
                <a:schemeClr val="tx1"/>
              </a:solidFill>
              <a:miter lim="800000"/>
              <a:headEnd type="none" w="sm" len="sm"/>
              <a:tailEnd type="none" w="sm" len="sm"/>
            </a:ln>
          </p:spPr>
          <p:txBody>
            <a:bodyPr wrap="none" anchor="ctr"/>
            <a:lstStyle/>
            <a:p>
              <a:endParaRPr lang="en-US"/>
            </a:p>
          </p:txBody>
        </p:sp>
        <p:sp>
          <p:nvSpPr>
            <p:cNvPr id="17431" name="Line 13"/>
            <p:cNvSpPr>
              <a:spLocks noChangeShapeType="1"/>
            </p:cNvSpPr>
            <p:nvPr/>
          </p:nvSpPr>
          <p:spPr bwMode="auto">
            <a:xfrm>
              <a:off x="2059" y="1262"/>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2" name="Line 14"/>
            <p:cNvSpPr>
              <a:spLocks noChangeShapeType="1"/>
            </p:cNvSpPr>
            <p:nvPr/>
          </p:nvSpPr>
          <p:spPr bwMode="auto">
            <a:xfrm>
              <a:off x="2060" y="1471"/>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3" name="Line 15"/>
            <p:cNvSpPr>
              <a:spLocks noChangeShapeType="1"/>
            </p:cNvSpPr>
            <p:nvPr/>
          </p:nvSpPr>
          <p:spPr bwMode="auto">
            <a:xfrm>
              <a:off x="2060" y="1680"/>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4" name="Line 16"/>
            <p:cNvSpPr>
              <a:spLocks noChangeShapeType="1"/>
            </p:cNvSpPr>
            <p:nvPr/>
          </p:nvSpPr>
          <p:spPr bwMode="auto">
            <a:xfrm>
              <a:off x="2060" y="1889"/>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5" name="Line 17"/>
            <p:cNvSpPr>
              <a:spLocks noChangeShapeType="1"/>
            </p:cNvSpPr>
            <p:nvPr/>
          </p:nvSpPr>
          <p:spPr bwMode="auto">
            <a:xfrm>
              <a:off x="2060" y="2098"/>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6" name="Text Box 18"/>
            <p:cNvSpPr txBox="1">
              <a:spLocks noChangeArrowheads="1"/>
            </p:cNvSpPr>
            <p:nvPr/>
          </p:nvSpPr>
          <p:spPr bwMode="auto">
            <a:xfrm>
              <a:off x="2114" y="1070"/>
              <a:ext cx="1225"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solidFill>
                    <a:srgbClr val="000000"/>
                  </a:solidFill>
                </a:rPr>
                <a:t>MicroSteff – big</a:t>
              </a:r>
            </a:p>
            <a:p>
              <a:r>
                <a:rPr lang="en-US">
                  <a:solidFill>
                    <a:srgbClr val="000000"/>
                  </a:solidFill>
                </a:rPr>
                <a:t>software system</a:t>
              </a:r>
            </a:p>
            <a:p>
              <a:r>
                <a:rPr lang="en-US">
                  <a:solidFill>
                    <a:srgbClr val="000000"/>
                  </a:solidFill>
                </a:rPr>
                <a:t>for the mac</a:t>
              </a:r>
            </a:p>
          </p:txBody>
        </p:sp>
        <p:sp>
          <p:nvSpPr>
            <p:cNvPr id="17437" name="Text Box 19"/>
            <p:cNvSpPr txBox="1">
              <a:spLocks noChangeArrowheads="1"/>
            </p:cNvSpPr>
            <p:nvPr/>
          </p:nvSpPr>
          <p:spPr bwMode="auto">
            <a:xfrm>
              <a:off x="2114" y="1915"/>
              <a:ext cx="15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solidFill>
                    <a:srgbClr val="000000"/>
                  </a:solidFill>
                </a:rPr>
                <a:t>V.1.5.1        Jan/2007</a:t>
              </a:r>
            </a:p>
          </p:txBody>
        </p:sp>
        <p:sp>
          <p:nvSpPr>
            <p:cNvPr id="17438" name="Text Box 20"/>
            <p:cNvSpPr txBox="1">
              <a:spLocks noChangeArrowheads="1"/>
            </p:cNvSpPr>
            <p:nvPr/>
          </p:nvSpPr>
          <p:spPr bwMode="auto">
            <a:xfrm flipV="1">
              <a:off x="2876" y="2900"/>
              <a:ext cx="708"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lang="en-US" sz="1800">
                  <a:solidFill>
                    <a:srgbClr val="000000"/>
                  </a:solidFill>
                </a:rPr>
                <a:t>Verdatim</a:t>
              </a:r>
            </a:p>
            <a:p>
              <a:pPr algn="ctr"/>
              <a:r>
                <a:rPr lang="en-US" sz="1600">
                  <a:solidFill>
                    <a:srgbClr val="000000"/>
                  </a:solidFill>
                </a:rPr>
                <a:t>DataLife</a:t>
              </a:r>
            </a:p>
            <a:p>
              <a:pPr algn="ctr"/>
              <a:r>
                <a:rPr lang="en-US" sz="1400">
                  <a:solidFill>
                    <a:srgbClr val="000000"/>
                  </a:solidFill>
                </a:rPr>
                <a:t>MF2-HD</a:t>
              </a:r>
            </a:p>
            <a:p>
              <a:pPr algn="ctr"/>
              <a:r>
                <a:rPr lang="en-US" sz="1400">
                  <a:solidFill>
                    <a:srgbClr val="000000"/>
                  </a:solidFill>
                </a:rPr>
                <a:t>1.44 MB</a:t>
              </a:r>
            </a:p>
          </p:txBody>
        </p:sp>
      </p:grpSp>
      <p:grpSp>
        <p:nvGrpSpPr>
          <p:cNvPr id="3" name="Group 21"/>
          <p:cNvGrpSpPr>
            <a:grpSpLocks/>
          </p:cNvGrpSpPr>
          <p:nvPr/>
        </p:nvGrpSpPr>
        <p:grpSpPr bwMode="auto">
          <a:xfrm>
            <a:off x="3157538" y="1828800"/>
            <a:ext cx="2819400" cy="1890713"/>
            <a:chOff x="1992" y="1113"/>
            <a:chExt cx="1776" cy="1191"/>
          </a:xfrm>
        </p:grpSpPr>
        <p:pic>
          <p:nvPicPr>
            <p:cNvPr id="17419" name="Picture 22" descr="usbdri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0" y="1156"/>
              <a:ext cx="1680" cy="1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Text Box 23"/>
            <p:cNvSpPr txBox="1">
              <a:spLocks noChangeArrowheads="1"/>
            </p:cNvSpPr>
            <p:nvPr/>
          </p:nvSpPr>
          <p:spPr bwMode="auto">
            <a:xfrm>
              <a:off x="1992" y="1113"/>
              <a:ext cx="1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1800">
                  <a:solidFill>
                    <a:srgbClr val="000000"/>
                  </a:solidFill>
                  <a:latin typeface="Comic Sans MS" pitchFamily="66" charset="0"/>
                  <a:cs typeface="Arial" pitchFamily="34" charset="0"/>
                </a:rPr>
                <a:t>Big software program</a:t>
              </a:r>
            </a:p>
          </p:txBody>
        </p:sp>
        <p:sp>
          <p:nvSpPr>
            <p:cNvPr id="17421" name="Text Box 24"/>
            <p:cNvSpPr txBox="1">
              <a:spLocks noChangeArrowheads="1"/>
            </p:cNvSpPr>
            <p:nvPr/>
          </p:nvSpPr>
          <p:spPr bwMode="auto">
            <a:xfrm>
              <a:off x="2832" y="2073"/>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1800" dirty="0" smtClean="0">
                  <a:solidFill>
                    <a:srgbClr val="000000"/>
                  </a:solidFill>
                  <a:latin typeface="Comic Sans MS" pitchFamily="66" charset="0"/>
                  <a:cs typeface="Arial" pitchFamily="34" charset="0"/>
                </a:rPr>
                <a:t>Jan/2011</a:t>
              </a:r>
              <a:endParaRPr lang="en-US" sz="1800" dirty="0">
                <a:solidFill>
                  <a:srgbClr val="000000"/>
                </a:solidFill>
                <a:latin typeface="Comic Sans MS" pitchFamily="66" charset="0"/>
                <a:cs typeface="Arial" pitchFamily="34" charset="0"/>
              </a:endParaRPr>
            </a:p>
          </p:txBody>
        </p:sp>
      </p:grpSp>
      <p:sp>
        <p:nvSpPr>
          <p:cNvPr id="17417" name="Text Box 25"/>
          <p:cNvSpPr txBox="1">
            <a:spLocks noChangeArrowheads="1"/>
          </p:cNvSpPr>
          <p:nvPr/>
        </p:nvSpPr>
        <p:spPr bwMode="auto">
          <a:xfrm>
            <a:off x="1804737" y="1219200"/>
            <a:ext cx="5522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2400" dirty="0" smtClean="0">
                <a:solidFill>
                  <a:schemeClr val="tx1"/>
                </a:solidFill>
                <a:latin typeface="Arial" pitchFamily="34" charset="0"/>
                <a:cs typeface="Arial" pitchFamily="34" charset="0"/>
              </a:rPr>
              <a:t>Offutt’s first </a:t>
            </a:r>
            <a:r>
              <a:rPr lang="en-US" sz="2400" dirty="0">
                <a:solidFill>
                  <a:schemeClr val="tx1"/>
                </a:solidFill>
                <a:latin typeface="Arial" pitchFamily="34" charset="0"/>
                <a:cs typeface="Arial" pitchFamily="34" charset="0"/>
              </a:rPr>
              <a:t>“professional” job</a:t>
            </a:r>
          </a:p>
        </p:txBody>
      </p:sp>
      <p:sp>
        <p:nvSpPr>
          <p:cNvPr id="17418" name="Text Box 26"/>
          <p:cNvSpPr txBox="1">
            <a:spLocks noChangeArrowheads="1"/>
          </p:cNvSpPr>
          <p:nvPr/>
        </p:nvSpPr>
        <p:spPr bwMode="auto">
          <a:xfrm>
            <a:off x="457200" y="59436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2400" dirty="0">
                <a:solidFill>
                  <a:schemeClr val="tx1"/>
                </a:solidFill>
                <a:latin typeface="Arial" pitchFamily="34" charset="0"/>
                <a:cs typeface="Arial" pitchFamily="34" charset="0"/>
              </a:rPr>
              <a:t>A stack of computer printouts—and no documentation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xit" presetSubtype="0" fill="hold" nodeType="clickEffect">
                                  <p:stCondLst>
                                    <p:cond delay="0"/>
                                  </p:stCondLst>
                                  <p:childTnLst>
                                    <p:anim calcmode="lin" valueType="num">
                                      <p:cBhvr>
                                        <p:cTn id="11" dur="500"/>
                                        <p:tgtEl>
                                          <p:spTgt spid="30"/>
                                        </p:tgtEl>
                                        <p:attrNameLst>
                                          <p:attrName>ppt_w</p:attrName>
                                        </p:attrNameLst>
                                      </p:cBhvr>
                                      <p:tavLst>
                                        <p:tav tm="0">
                                          <p:val>
                                            <p:strVal val="ppt_w"/>
                                          </p:val>
                                        </p:tav>
                                        <p:tav tm="100000">
                                          <p:val>
                                            <p:fltVal val="0"/>
                                          </p:val>
                                        </p:tav>
                                      </p:tavLst>
                                    </p:anim>
                                    <p:anim calcmode="lin" valueType="num">
                                      <p:cBhvr>
                                        <p:cTn id="12" dur="500"/>
                                        <p:tgtEl>
                                          <p:spTgt spid="30"/>
                                        </p:tgtEl>
                                        <p:attrNameLst>
                                          <p:attrName>ppt_h</p:attrName>
                                        </p:attrNameLst>
                                      </p:cBhvr>
                                      <p:tavLst>
                                        <p:tav tm="0">
                                          <p:val>
                                            <p:strVal val="ppt_h"/>
                                          </p:val>
                                        </p:tav>
                                        <p:tav tm="100000">
                                          <p:val>
                                            <p:fltVal val="0"/>
                                          </p:val>
                                        </p:tav>
                                      </p:tavLst>
                                    </p:anim>
                                    <p:animEffect transition="out" filter="fade">
                                      <p:cBhvr>
                                        <p:cTn id="13" dur="500"/>
                                        <p:tgtEl>
                                          <p:spTgt spid="30"/>
                                        </p:tgtEl>
                                      </p:cBhvr>
                                    </p:animEffect>
                                    <p:set>
                                      <p:cBhvr>
                                        <p:cTn id="14" dur="1" fill="hold">
                                          <p:stCondLst>
                                            <p:cond delay="499"/>
                                          </p:stCondLst>
                                        </p:cTn>
                                        <p:tgtEl>
                                          <p:spTgt spid="30"/>
                                        </p:tgtEl>
                                        <p:attrNameLst>
                                          <p:attrName>style.visibility</p:attrName>
                                        </p:attrNameLst>
                                      </p:cBhvr>
                                      <p:to>
                                        <p:strVal val="hidden"/>
                                      </p:to>
                                    </p:set>
                                  </p:childTnLst>
                                </p:cTn>
                              </p:par>
                            </p:childTnLst>
                          </p:cTn>
                        </p:par>
                        <p:par>
                          <p:cTn id="15" fill="hold" nodeType="afterGroup">
                            <p:stCondLst>
                              <p:cond delay="500"/>
                            </p:stCondLst>
                            <p:childTnLst>
                              <p:par>
                                <p:cTn id="16" presetID="9"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xit" presetSubtype="0" fill="hold" nodeType="clickEffect">
                                  <p:stCondLst>
                                    <p:cond delay="0"/>
                                  </p:stCondLst>
                                  <p:childTnLst>
                                    <p:anim calcmode="lin" valueType="num">
                                      <p:cBhvr>
                                        <p:cTn id="22" dur="500"/>
                                        <p:tgtEl>
                                          <p:spTgt spid="2"/>
                                        </p:tgtEl>
                                        <p:attrNameLst>
                                          <p:attrName>ppt_w</p:attrName>
                                        </p:attrNameLst>
                                      </p:cBhvr>
                                      <p:tavLst>
                                        <p:tav tm="0">
                                          <p:val>
                                            <p:strVal val="ppt_w"/>
                                          </p:val>
                                        </p:tav>
                                        <p:tav tm="100000">
                                          <p:val>
                                            <p:fltVal val="0"/>
                                          </p:val>
                                        </p:tav>
                                      </p:tavLst>
                                    </p:anim>
                                    <p:anim calcmode="lin" valueType="num">
                                      <p:cBhvr>
                                        <p:cTn id="23" dur="500"/>
                                        <p:tgtEl>
                                          <p:spTgt spid="2"/>
                                        </p:tgtEl>
                                        <p:attrNameLst>
                                          <p:attrName>ppt_h</p:attrName>
                                        </p:attrNameLst>
                                      </p:cBhvr>
                                      <p:tavLst>
                                        <p:tav tm="0">
                                          <p:val>
                                            <p:strVal val="ppt_h"/>
                                          </p:val>
                                        </p:tav>
                                        <p:tav tm="100000">
                                          <p:val>
                                            <p:fltVal val="0"/>
                                          </p:val>
                                        </p:tav>
                                      </p:tavLst>
                                    </p:anim>
                                    <p:animEffect transition="out" filter="fade">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dissolve">
                                      <p:cBhvr>
                                        <p:cTn id="2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2048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2048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CB2EEBC-FE8F-4F93-BCE9-2AB7528BF96E}" type="slidenum">
              <a:rPr lang="en-US" sz="900" b="0" smtClean="0">
                <a:solidFill>
                  <a:schemeClr val="tx1"/>
                </a:solidFill>
              </a:rPr>
              <a:pPr/>
              <a:t>25</a:t>
            </a:fld>
            <a:endParaRPr lang="en-US" sz="900" b="0" smtClean="0">
              <a:solidFill>
                <a:schemeClr val="tx1"/>
              </a:solidFill>
            </a:endParaRPr>
          </a:p>
        </p:txBody>
      </p:sp>
      <p:sp>
        <p:nvSpPr>
          <p:cNvPr id="20485" name="Rectangle 2"/>
          <p:cNvSpPr>
            <a:spLocks noGrp="1" noChangeArrowheads="1"/>
          </p:cNvSpPr>
          <p:nvPr>
            <p:ph type="title"/>
          </p:nvPr>
        </p:nvSpPr>
        <p:spPr/>
        <p:txBody>
          <a:bodyPr/>
          <a:lstStyle/>
          <a:p>
            <a:r>
              <a:rPr lang="en-US" dirty="0" smtClean="0"/>
              <a:t>Why Each Test ?</a:t>
            </a:r>
          </a:p>
        </p:txBody>
      </p:sp>
      <p:sp>
        <p:nvSpPr>
          <p:cNvPr id="20486" name="Rectangle 3"/>
          <p:cNvSpPr>
            <a:spLocks noGrp="1" noChangeArrowheads="1"/>
          </p:cNvSpPr>
          <p:nvPr>
            <p:ph type="body" idx="1"/>
          </p:nvPr>
        </p:nvSpPr>
        <p:spPr>
          <a:xfrm>
            <a:off x="196850" y="2335213"/>
            <a:ext cx="8778875" cy="3914775"/>
          </a:xfrm>
        </p:spPr>
        <p:txBody>
          <a:bodyPr/>
          <a:lstStyle/>
          <a:p>
            <a:r>
              <a:rPr lang="en-US" sz="3200" dirty="0" smtClean="0"/>
              <a:t>1980: “The software shall be easily </a:t>
            </a:r>
            <a:r>
              <a:rPr lang="en-US" sz="3200" dirty="0" smtClean="0">
                <a:solidFill>
                  <a:srgbClr val="FFFF00"/>
                </a:solidFill>
              </a:rPr>
              <a:t>maintainable</a:t>
            </a:r>
            <a:r>
              <a:rPr lang="en-US" sz="3200" dirty="0" smtClean="0"/>
              <a:t>”</a:t>
            </a:r>
          </a:p>
          <a:p>
            <a:pPr lvl="1"/>
            <a:endParaRPr lang="en-US" sz="2800" dirty="0" smtClean="0"/>
          </a:p>
          <a:p>
            <a:r>
              <a:rPr lang="en-US" sz="3200" dirty="0" smtClean="0"/>
              <a:t>Threshold </a:t>
            </a:r>
            <a:r>
              <a:rPr lang="en-US" sz="3200" dirty="0" smtClean="0">
                <a:solidFill>
                  <a:srgbClr val="FFFF00"/>
                </a:solidFill>
              </a:rPr>
              <a:t>reliability</a:t>
            </a:r>
            <a:r>
              <a:rPr lang="en-US" sz="3200" dirty="0" smtClean="0"/>
              <a:t> requirements?</a:t>
            </a:r>
          </a:p>
          <a:p>
            <a:pPr lvl="1"/>
            <a:endParaRPr lang="en-US" sz="2800" dirty="0" smtClean="0"/>
          </a:p>
          <a:p>
            <a:r>
              <a:rPr lang="en-US" sz="3200" dirty="0" smtClean="0"/>
              <a:t>What fact does each test try to </a:t>
            </a:r>
            <a:r>
              <a:rPr lang="en-US" sz="3200" dirty="0" smtClean="0">
                <a:solidFill>
                  <a:srgbClr val="FFFF00"/>
                </a:solidFill>
              </a:rPr>
              <a:t>verify</a:t>
            </a:r>
            <a:r>
              <a:rPr lang="en-US" sz="3200" dirty="0" smtClean="0"/>
              <a:t>?</a:t>
            </a:r>
          </a:p>
          <a:p>
            <a:pPr lvl="1"/>
            <a:endParaRPr lang="en-US" sz="2800" dirty="0" smtClean="0"/>
          </a:p>
          <a:p>
            <a:r>
              <a:rPr lang="en-US" sz="3200" dirty="0" smtClean="0">
                <a:solidFill>
                  <a:srgbClr val="FFFF00"/>
                </a:solidFill>
              </a:rPr>
              <a:t>Requirements</a:t>
            </a:r>
            <a:r>
              <a:rPr lang="en-US" sz="3200" dirty="0" smtClean="0"/>
              <a:t> definition teams need testers!</a:t>
            </a:r>
          </a:p>
        </p:txBody>
      </p:sp>
      <p:sp>
        <p:nvSpPr>
          <p:cNvPr id="158724" name="Text Box 4"/>
          <p:cNvSpPr txBox="1">
            <a:spLocks noChangeArrowheads="1"/>
          </p:cNvSpPr>
          <p:nvPr/>
        </p:nvSpPr>
        <p:spPr bwMode="auto">
          <a:xfrm>
            <a:off x="203200" y="811213"/>
            <a:ext cx="8737600" cy="1385887"/>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spcBef>
                <a:spcPct val="50000"/>
              </a:spcBef>
              <a:defRPr/>
            </a:pPr>
            <a:r>
              <a:rPr lang="en-US" sz="2800" b="0" dirty="0">
                <a:effectLst>
                  <a:outerShdw blurRad="38100" dist="38100" dir="2700000" algn="tl">
                    <a:srgbClr val="000000"/>
                  </a:outerShdw>
                </a:effectLst>
                <a:latin typeface="Comic Sans MS" pitchFamily="66" charset="0"/>
                <a:cs typeface="Arial" pitchFamily="34" charset="0"/>
              </a:rPr>
              <a:t>If you don’t start planning for each test when the functional requirements are formed, you’ll never know why you’re conducting the test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58724"/>
                                        </p:tgtEl>
                                        <p:attrNameLst>
                                          <p:attrName>style.visibility</p:attrName>
                                        </p:attrNameLst>
                                      </p:cBhvr>
                                      <p:to>
                                        <p:strVal val="visible"/>
                                      </p:to>
                                    </p:set>
                                    <p:animEffect transition="in" filter="dissolve">
                                      <p:cBhvr>
                                        <p:cTn id="7" dur="500"/>
                                        <p:tgtEl>
                                          <p:spTgt spid="158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2150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2150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5FDF57D-DC6E-49E6-8370-32F0202DE581}" type="slidenum">
              <a:rPr lang="en-US" sz="900" b="0" smtClean="0">
                <a:solidFill>
                  <a:schemeClr val="tx1"/>
                </a:solidFill>
              </a:rPr>
              <a:pPr/>
              <a:t>26</a:t>
            </a:fld>
            <a:endParaRPr lang="en-US" sz="900" b="0" smtClean="0">
              <a:solidFill>
                <a:schemeClr val="tx1"/>
              </a:solidFill>
            </a:endParaRPr>
          </a:p>
        </p:txBody>
      </p:sp>
      <p:sp>
        <p:nvSpPr>
          <p:cNvPr id="21509" name="Rectangle 2"/>
          <p:cNvSpPr>
            <a:spLocks noGrp="1" noChangeArrowheads="1"/>
          </p:cNvSpPr>
          <p:nvPr>
            <p:ph type="title"/>
          </p:nvPr>
        </p:nvSpPr>
        <p:spPr/>
        <p:txBody>
          <a:bodyPr/>
          <a:lstStyle/>
          <a:p>
            <a:r>
              <a:rPr lang="en-US" smtClean="0"/>
              <a:t>Cost of </a:t>
            </a:r>
            <a:r>
              <a:rPr lang="en-US" u="sng" smtClean="0"/>
              <a:t>Not</a:t>
            </a:r>
            <a:r>
              <a:rPr lang="en-US" smtClean="0"/>
              <a:t> Testing</a:t>
            </a:r>
          </a:p>
        </p:txBody>
      </p:sp>
      <p:sp>
        <p:nvSpPr>
          <p:cNvPr id="21510" name="Rectangle 3"/>
          <p:cNvSpPr>
            <a:spLocks noGrp="1" noChangeArrowheads="1"/>
          </p:cNvSpPr>
          <p:nvPr>
            <p:ph type="body" idx="1"/>
          </p:nvPr>
        </p:nvSpPr>
        <p:spPr>
          <a:xfrm>
            <a:off x="265113" y="2257678"/>
            <a:ext cx="8615362" cy="4049460"/>
          </a:xfrm>
        </p:spPr>
        <p:txBody>
          <a:bodyPr/>
          <a:lstStyle/>
          <a:p>
            <a:r>
              <a:rPr lang="en-US" sz="3200" dirty="0" smtClean="0"/>
              <a:t>Testing is the </a:t>
            </a:r>
            <a:r>
              <a:rPr lang="en-US" sz="3200" dirty="0" smtClean="0">
                <a:solidFill>
                  <a:schemeClr val="tx2"/>
                </a:solidFill>
              </a:rPr>
              <a:t>most time consuming</a:t>
            </a:r>
            <a:r>
              <a:rPr lang="en-US" sz="3200" dirty="0" smtClean="0"/>
              <a:t> and expensive part of software development</a:t>
            </a:r>
          </a:p>
          <a:p>
            <a:r>
              <a:rPr lang="en-US" sz="3200" u="sng" dirty="0" smtClean="0"/>
              <a:t>Not</a:t>
            </a:r>
            <a:r>
              <a:rPr lang="en-US" sz="3200" dirty="0" smtClean="0"/>
              <a:t> testing is even </a:t>
            </a:r>
            <a:r>
              <a:rPr lang="en-US" sz="3200" dirty="0" smtClean="0">
                <a:solidFill>
                  <a:srgbClr val="FFFF00"/>
                </a:solidFill>
              </a:rPr>
              <a:t>more expensive</a:t>
            </a:r>
          </a:p>
          <a:p>
            <a:r>
              <a:rPr lang="en-US" sz="3200" dirty="0" smtClean="0"/>
              <a:t>If we </a:t>
            </a:r>
            <a:r>
              <a:rPr lang="en-US" sz="3200" smtClean="0"/>
              <a:t>have too </a:t>
            </a:r>
            <a:r>
              <a:rPr lang="en-US" sz="3200" dirty="0" smtClean="0"/>
              <a:t>little testing effort early, the cost of testing </a:t>
            </a:r>
            <a:r>
              <a:rPr lang="en-US" sz="3200" dirty="0" smtClean="0">
                <a:solidFill>
                  <a:schemeClr val="tx2"/>
                </a:solidFill>
              </a:rPr>
              <a:t>increases</a:t>
            </a:r>
          </a:p>
          <a:p>
            <a:r>
              <a:rPr lang="en-US" sz="3200" dirty="0" smtClean="0"/>
              <a:t>Planning for testing after development is </a:t>
            </a:r>
            <a:r>
              <a:rPr lang="en-US" sz="3200" dirty="0" smtClean="0">
                <a:solidFill>
                  <a:srgbClr val="FFFF00"/>
                </a:solidFill>
              </a:rPr>
              <a:t>prohibitively </a:t>
            </a:r>
            <a:r>
              <a:rPr lang="en-US" sz="3200" dirty="0" smtClean="0"/>
              <a:t>expensive</a:t>
            </a:r>
            <a:endParaRPr lang="en-US" sz="2800" dirty="0" smtClean="0"/>
          </a:p>
        </p:txBody>
      </p:sp>
      <p:sp>
        <p:nvSpPr>
          <p:cNvPr id="159748" name="Text Box 4"/>
          <p:cNvSpPr txBox="1">
            <a:spLocks noChangeArrowheads="1"/>
          </p:cNvSpPr>
          <p:nvPr/>
        </p:nvSpPr>
        <p:spPr bwMode="auto">
          <a:xfrm>
            <a:off x="1569855" y="1090641"/>
            <a:ext cx="5987600" cy="954107"/>
          </a:xfrm>
          <a:prstGeom prst="rect">
            <a:avLst/>
          </a:prstGeom>
          <a:solidFill>
            <a:srgbClr val="0000CC"/>
          </a:solidFill>
          <a:ln w="12700">
            <a:solidFill>
              <a:srgbClr val="000000"/>
            </a:solidFill>
            <a:miter lim="800000"/>
            <a:headEnd type="none" w="sm" len="sm"/>
            <a:tailEnd type="none" w="sm" len="sm"/>
          </a:ln>
          <a:effectLst/>
        </p:spPr>
        <p:txBody>
          <a:bodyPr wrap="square">
            <a:spAutoFit/>
          </a:bodyPr>
          <a:lstStyle/>
          <a:p>
            <a:pPr algn="ctr">
              <a:spcBef>
                <a:spcPct val="50000"/>
              </a:spcBef>
              <a:defRPr/>
            </a:pPr>
            <a:r>
              <a:rPr lang="en-US" sz="2800" b="0" dirty="0" smtClean="0">
                <a:effectLst>
                  <a:outerShdw blurRad="38100" dist="38100" dir="2700000" algn="tl">
                    <a:srgbClr val="000000"/>
                  </a:outerShdw>
                </a:effectLst>
                <a:latin typeface="Comic Sans MS" pitchFamily="66" charset="0"/>
                <a:cs typeface="Arial" pitchFamily="34" charset="0"/>
              </a:rPr>
              <a:t>Poor Program </a:t>
            </a:r>
            <a:r>
              <a:rPr lang="en-US" sz="2800" b="0" dirty="0">
                <a:effectLst>
                  <a:outerShdw blurRad="38100" dist="38100" dir="2700000" algn="tl">
                    <a:srgbClr val="000000"/>
                  </a:outerShdw>
                </a:effectLst>
                <a:latin typeface="Comic Sans MS" pitchFamily="66" charset="0"/>
                <a:cs typeface="Arial" pitchFamily="34" charset="0"/>
              </a:rPr>
              <a:t>Managers </a:t>
            </a:r>
            <a:r>
              <a:rPr lang="en-US" sz="2800" b="0" dirty="0" smtClean="0">
                <a:effectLst>
                  <a:outerShdw blurRad="38100" dist="38100" dir="2700000" algn="tl">
                    <a:srgbClr val="000000"/>
                  </a:outerShdw>
                </a:effectLst>
                <a:latin typeface="Comic Sans MS" pitchFamily="66" charset="0"/>
                <a:cs typeface="Arial" pitchFamily="34" charset="0"/>
              </a:rPr>
              <a:t>might say</a:t>
            </a:r>
            <a:r>
              <a:rPr lang="en-US" sz="2800" b="0" dirty="0">
                <a:effectLst>
                  <a:outerShdw blurRad="38100" dist="38100" dir="2700000" algn="tl">
                    <a:srgbClr val="000000"/>
                  </a:outerShdw>
                </a:effectLst>
                <a:latin typeface="Comic Sans MS" pitchFamily="66" charset="0"/>
                <a:cs typeface="Arial" pitchFamily="34" charset="0"/>
              </a:rPr>
              <a:t>: “Testing is too expensive.”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59748"/>
                                        </p:tgtEl>
                                        <p:attrNameLst>
                                          <p:attrName>style.visibility</p:attrName>
                                        </p:attrNameLst>
                                      </p:cBhvr>
                                      <p:to>
                                        <p:strVal val="visible"/>
                                      </p:to>
                                    </p:set>
                                    <p:animEffect transition="in" filter="dissolve">
                                      <p:cBhvr>
                                        <p:cTn id="7" dur="500"/>
                                        <p:tgtEl>
                                          <p:spTgt spid="159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80010" y="1165860"/>
            <a:ext cx="8995410" cy="4949190"/>
          </a:xfrm>
          <a:prstGeom prst="rect">
            <a:avLst/>
          </a:prstGeom>
          <a:solidFill>
            <a:schemeClr val="bg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Cost of Late Testing</a:t>
            </a:r>
            <a:endParaRPr lang="en-US" dirty="0"/>
          </a:p>
        </p:txBody>
      </p:sp>
      <p:sp>
        <p:nvSpPr>
          <p:cNvPr id="3" name="Date Placeholder 2"/>
          <p:cNvSpPr>
            <a:spLocks noGrp="1"/>
          </p:cNvSpPr>
          <p:nvPr>
            <p:ph type="dt" sz="half" idx="10"/>
          </p:nvPr>
        </p:nvSpPr>
        <p:spPr/>
        <p:txBody>
          <a:bodyPr/>
          <a:lstStyle/>
          <a:p>
            <a:pPr>
              <a:defRPr/>
            </a:pPr>
            <a:r>
              <a:rPr lang="en-US" altLang="zh-CN" smtClean="0"/>
              <a:t>Introduction to Software Testing, Edition 2  (Ch 1)</a:t>
            </a:r>
            <a:endParaRPr lang="en-US" altLang="zh-CN" dirty="0"/>
          </a:p>
        </p:txBody>
      </p:sp>
      <p:sp>
        <p:nvSpPr>
          <p:cNvPr id="4" name="Footer Placeholder 3"/>
          <p:cNvSpPr>
            <a:spLocks noGrp="1"/>
          </p:cNvSpPr>
          <p:nvPr>
            <p:ph type="ftr" sz="quarter" idx="11"/>
          </p:nvPr>
        </p:nvSpPr>
        <p:spPr/>
        <p:txBody>
          <a:bodyPr/>
          <a:lstStyle/>
          <a:p>
            <a:pPr>
              <a:defRPr/>
            </a:pPr>
            <a:r>
              <a:rPr lang="en-US" altLang="zh-CN" smtClean="0"/>
              <a:t>© Ammann &amp; Offutt</a:t>
            </a:r>
            <a:endParaRPr lang="en-US" altLang="zh-CN"/>
          </a:p>
        </p:txBody>
      </p:sp>
      <p:sp>
        <p:nvSpPr>
          <p:cNvPr id="5" name="Slide Number Placeholder 4"/>
          <p:cNvSpPr>
            <a:spLocks noGrp="1"/>
          </p:cNvSpPr>
          <p:nvPr>
            <p:ph type="sldNum" sz="quarter" idx="12"/>
          </p:nvPr>
        </p:nvSpPr>
        <p:spPr/>
        <p:txBody>
          <a:bodyPr/>
          <a:lstStyle/>
          <a:p>
            <a:pPr>
              <a:defRPr/>
            </a:pPr>
            <a:fld id="{1D0F80E7-B056-4C76-86F1-135BF336DD8E}" type="slidenum">
              <a:rPr lang="zh-CN" altLang="en-US" smtClean="0"/>
              <a:pPr>
                <a:defRPr/>
              </a:pPr>
              <a:t>27</a:t>
            </a:fld>
            <a:endParaRPr lang="en-US" altLang="zh-CN"/>
          </a:p>
        </p:txBody>
      </p:sp>
      <p:sp>
        <p:nvSpPr>
          <p:cNvPr id="13" name="TextBox 12"/>
          <p:cNvSpPr txBox="1"/>
          <p:nvPr/>
        </p:nvSpPr>
        <p:spPr>
          <a:xfrm>
            <a:off x="152400" y="1108710"/>
            <a:ext cx="525780" cy="461665"/>
          </a:xfrm>
          <a:prstGeom prst="rect">
            <a:avLst/>
          </a:prstGeom>
          <a:noFill/>
        </p:spPr>
        <p:txBody>
          <a:bodyPr wrap="square" rtlCol="0">
            <a:spAutoFit/>
          </a:bodyPr>
          <a:lstStyle/>
          <a:p>
            <a:pPr algn="r"/>
            <a:r>
              <a:rPr lang="en-US" dirty="0" smtClean="0"/>
              <a:t>60</a:t>
            </a:r>
            <a:endParaRPr lang="en-US" dirty="0"/>
          </a:p>
        </p:txBody>
      </p:sp>
      <p:grpSp>
        <p:nvGrpSpPr>
          <p:cNvPr id="16" name="Group 70"/>
          <p:cNvGrpSpPr/>
          <p:nvPr/>
        </p:nvGrpSpPr>
        <p:grpSpPr>
          <a:xfrm>
            <a:off x="152400" y="1336589"/>
            <a:ext cx="6749848" cy="2935076"/>
            <a:chOff x="186690" y="1588049"/>
            <a:chExt cx="6749848" cy="2935076"/>
          </a:xfrm>
        </p:grpSpPr>
        <p:cxnSp>
          <p:nvCxnSpPr>
            <p:cNvPr id="7" name="Straight Connector 6"/>
            <p:cNvCxnSpPr/>
            <p:nvPr/>
          </p:nvCxnSpPr>
          <p:spPr>
            <a:xfrm>
              <a:off x="712470" y="1592580"/>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12470" y="204914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12470" y="2505710"/>
              <a:ext cx="6222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12470" y="296227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12470" y="3418840"/>
              <a:ext cx="6222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12470" y="387540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6690" y="1810385"/>
              <a:ext cx="525780" cy="461665"/>
            </a:xfrm>
            <a:prstGeom prst="rect">
              <a:avLst/>
            </a:prstGeom>
            <a:noFill/>
          </p:spPr>
          <p:txBody>
            <a:bodyPr wrap="square" rtlCol="0">
              <a:spAutoFit/>
            </a:bodyPr>
            <a:lstStyle/>
            <a:p>
              <a:pPr algn="r"/>
              <a:r>
                <a:rPr lang="en-US" dirty="0" smtClean="0"/>
                <a:t>50</a:t>
              </a:r>
              <a:endParaRPr lang="en-US" dirty="0"/>
            </a:p>
          </p:txBody>
        </p:sp>
        <p:sp>
          <p:nvSpPr>
            <p:cNvPr id="15" name="TextBox 14"/>
            <p:cNvSpPr txBox="1"/>
            <p:nvPr/>
          </p:nvSpPr>
          <p:spPr>
            <a:xfrm>
              <a:off x="186690" y="2260600"/>
              <a:ext cx="525780" cy="461665"/>
            </a:xfrm>
            <a:prstGeom prst="rect">
              <a:avLst/>
            </a:prstGeom>
            <a:noFill/>
          </p:spPr>
          <p:txBody>
            <a:bodyPr wrap="square" rtlCol="0">
              <a:spAutoFit/>
            </a:bodyPr>
            <a:lstStyle/>
            <a:p>
              <a:pPr algn="r"/>
              <a:r>
                <a:rPr lang="en-US" dirty="0" smtClean="0"/>
                <a:t>40</a:t>
              </a:r>
              <a:endParaRPr lang="en-US" dirty="0"/>
            </a:p>
          </p:txBody>
        </p:sp>
        <p:sp>
          <p:nvSpPr>
            <p:cNvPr id="17" name="TextBox 16"/>
            <p:cNvSpPr txBox="1"/>
            <p:nvPr/>
          </p:nvSpPr>
          <p:spPr>
            <a:xfrm>
              <a:off x="186690" y="2710815"/>
              <a:ext cx="525780" cy="461665"/>
            </a:xfrm>
            <a:prstGeom prst="rect">
              <a:avLst/>
            </a:prstGeom>
            <a:noFill/>
          </p:spPr>
          <p:txBody>
            <a:bodyPr wrap="square" rtlCol="0">
              <a:spAutoFit/>
            </a:bodyPr>
            <a:lstStyle/>
            <a:p>
              <a:pPr algn="r"/>
              <a:r>
                <a:rPr lang="en-US" dirty="0" smtClean="0"/>
                <a:t>30</a:t>
              </a:r>
              <a:endParaRPr lang="en-US" dirty="0"/>
            </a:p>
          </p:txBody>
        </p:sp>
        <p:sp>
          <p:nvSpPr>
            <p:cNvPr id="18" name="TextBox 17"/>
            <p:cNvSpPr txBox="1"/>
            <p:nvPr/>
          </p:nvSpPr>
          <p:spPr>
            <a:xfrm>
              <a:off x="186690" y="3161030"/>
              <a:ext cx="525780" cy="461665"/>
            </a:xfrm>
            <a:prstGeom prst="rect">
              <a:avLst/>
            </a:prstGeom>
            <a:noFill/>
          </p:spPr>
          <p:txBody>
            <a:bodyPr wrap="square" rtlCol="0">
              <a:spAutoFit/>
            </a:bodyPr>
            <a:lstStyle/>
            <a:p>
              <a:pPr algn="r"/>
              <a:r>
                <a:rPr lang="en-US" dirty="0" smtClean="0"/>
                <a:t>20</a:t>
              </a:r>
              <a:endParaRPr lang="en-US" dirty="0"/>
            </a:p>
          </p:txBody>
        </p:sp>
        <p:sp>
          <p:nvSpPr>
            <p:cNvPr id="19" name="TextBox 18"/>
            <p:cNvSpPr txBox="1"/>
            <p:nvPr/>
          </p:nvSpPr>
          <p:spPr>
            <a:xfrm>
              <a:off x="186690" y="3611245"/>
              <a:ext cx="525780" cy="461665"/>
            </a:xfrm>
            <a:prstGeom prst="rect">
              <a:avLst/>
            </a:prstGeom>
            <a:noFill/>
          </p:spPr>
          <p:txBody>
            <a:bodyPr wrap="square" rtlCol="0">
              <a:spAutoFit/>
            </a:bodyPr>
            <a:lstStyle/>
            <a:p>
              <a:pPr algn="r"/>
              <a:r>
                <a:rPr lang="en-US" dirty="0" smtClean="0"/>
                <a:t>10</a:t>
              </a:r>
              <a:endParaRPr lang="en-US" dirty="0"/>
            </a:p>
          </p:txBody>
        </p:sp>
        <p:sp>
          <p:nvSpPr>
            <p:cNvPr id="20" name="TextBox 19"/>
            <p:cNvSpPr txBox="1"/>
            <p:nvPr/>
          </p:nvSpPr>
          <p:spPr>
            <a:xfrm>
              <a:off x="186690" y="4061460"/>
              <a:ext cx="525780" cy="461665"/>
            </a:xfrm>
            <a:prstGeom prst="rect">
              <a:avLst/>
            </a:prstGeom>
            <a:noFill/>
          </p:spPr>
          <p:txBody>
            <a:bodyPr wrap="square" rtlCol="0">
              <a:spAutoFit/>
            </a:bodyPr>
            <a:lstStyle/>
            <a:p>
              <a:pPr algn="r"/>
              <a:r>
                <a:rPr lang="en-US" dirty="0" smtClean="0"/>
                <a:t>0</a:t>
              </a:r>
              <a:endParaRPr lang="en-US" dirty="0"/>
            </a:p>
          </p:txBody>
        </p:sp>
        <p:cxnSp>
          <p:nvCxnSpPr>
            <p:cNvPr id="24" name="Straight Connector 23"/>
            <p:cNvCxnSpPr/>
            <p:nvPr/>
          </p:nvCxnSpPr>
          <p:spPr>
            <a:xfrm rot="5400000">
              <a:off x="6856034"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1834052"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838449"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3842846"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847243"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5851640"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829655"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454818" y="2953026"/>
              <a:ext cx="27299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12470" y="4327440"/>
              <a:ext cx="62227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5503428" y="3618103"/>
            <a:ext cx="204717" cy="4603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304821" y="3172831"/>
            <a:ext cx="204717" cy="9056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07461" y="3872545"/>
            <a:ext cx="204717" cy="2059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086069" y="1797255"/>
            <a:ext cx="204717" cy="2281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288732" y="3172831"/>
            <a:ext cx="204717" cy="9056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486974" y="4015669"/>
            <a:ext cx="204717" cy="628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082151" y="2250479"/>
            <a:ext cx="204717" cy="1828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291379" y="3482931"/>
            <a:ext cx="204717" cy="5955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498322" y="4031571"/>
            <a:ext cx="204717" cy="469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1086184" y="3634006"/>
            <a:ext cx="204717" cy="44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286970" y="3800984"/>
            <a:ext cx="204717" cy="27751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487089" y="4015669"/>
            <a:ext cx="204717" cy="628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6515298" y="1805206"/>
            <a:ext cx="204717" cy="227329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rot="19048443">
            <a:off x="-162372" y="4724094"/>
            <a:ext cx="2160270" cy="461665"/>
          </a:xfrm>
          <a:prstGeom prst="rect">
            <a:avLst/>
          </a:prstGeom>
          <a:noFill/>
        </p:spPr>
        <p:txBody>
          <a:bodyPr wrap="square" rtlCol="0" anchor="ctr">
            <a:spAutoFit/>
          </a:bodyPr>
          <a:lstStyle/>
          <a:p>
            <a:pPr algn="r"/>
            <a:r>
              <a:rPr lang="en-US" dirty="0" smtClean="0">
                <a:latin typeface="Comic Sans MS" pitchFamily="66" charset="0"/>
              </a:rPr>
              <a:t>Requirements</a:t>
            </a:r>
            <a:endParaRPr lang="en-US" dirty="0">
              <a:latin typeface="Comic Sans MS" pitchFamily="66" charset="0"/>
            </a:endParaRPr>
          </a:p>
        </p:txBody>
      </p:sp>
      <p:sp>
        <p:nvSpPr>
          <p:cNvPr id="82" name="TextBox 81"/>
          <p:cNvSpPr txBox="1"/>
          <p:nvPr/>
        </p:nvSpPr>
        <p:spPr>
          <a:xfrm rot="19048443">
            <a:off x="1388832" y="4886731"/>
            <a:ext cx="2641499" cy="461665"/>
          </a:xfrm>
          <a:prstGeom prst="rect">
            <a:avLst/>
          </a:prstGeom>
          <a:noFill/>
        </p:spPr>
        <p:txBody>
          <a:bodyPr wrap="square" rtlCol="0" anchor="ctr">
            <a:spAutoFit/>
          </a:bodyPr>
          <a:lstStyle/>
          <a:p>
            <a:pPr algn="r"/>
            <a:r>
              <a:rPr lang="en-US" dirty="0" err="1" smtClean="0">
                <a:latin typeface="Comic Sans MS" pitchFamily="66" charset="0"/>
              </a:rPr>
              <a:t>Prog</a:t>
            </a:r>
            <a:r>
              <a:rPr lang="en-US" dirty="0" smtClean="0">
                <a:latin typeface="Comic Sans MS" pitchFamily="66" charset="0"/>
              </a:rPr>
              <a:t> / Unit Test</a:t>
            </a:r>
          </a:p>
        </p:txBody>
      </p:sp>
      <p:sp>
        <p:nvSpPr>
          <p:cNvPr id="83" name="TextBox 82"/>
          <p:cNvSpPr txBox="1"/>
          <p:nvPr/>
        </p:nvSpPr>
        <p:spPr>
          <a:xfrm rot="19048443">
            <a:off x="449537" y="4867825"/>
            <a:ext cx="2585557" cy="461665"/>
          </a:xfrm>
          <a:prstGeom prst="rect">
            <a:avLst/>
          </a:prstGeom>
          <a:noFill/>
        </p:spPr>
        <p:txBody>
          <a:bodyPr wrap="square" rtlCol="0" anchor="ctr">
            <a:spAutoFit/>
          </a:bodyPr>
          <a:lstStyle/>
          <a:p>
            <a:pPr algn="r"/>
            <a:r>
              <a:rPr lang="en-US" dirty="0" smtClean="0">
                <a:latin typeface="Comic Sans MS" pitchFamily="66" charset="0"/>
              </a:rPr>
              <a:t>Design</a:t>
            </a:r>
            <a:endParaRPr lang="en-US" dirty="0">
              <a:latin typeface="Comic Sans MS" pitchFamily="66" charset="0"/>
            </a:endParaRPr>
          </a:p>
        </p:txBody>
      </p:sp>
      <p:sp>
        <p:nvSpPr>
          <p:cNvPr id="84" name="TextBox 83"/>
          <p:cNvSpPr txBox="1"/>
          <p:nvPr/>
        </p:nvSpPr>
        <p:spPr>
          <a:xfrm rot="19048443">
            <a:off x="2201512" y="5069908"/>
            <a:ext cx="2912939" cy="461665"/>
          </a:xfrm>
          <a:prstGeom prst="rect">
            <a:avLst/>
          </a:prstGeom>
          <a:noFill/>
        </p:spPr>
        <p:txBody>
          <a:bodyPr wrap="square" rtlCol="0" anchor="ctr">
            <a:spAutoFit/>
          </a:bodyPr>
          <a:lstStyle/>
          <a:p>
            <a:pPr algn="r"/>
            <a:r>
              <a:rPr lang="en-US" dirty="0" smtClean="0">
                <a:latin typeface="Comic Sans MS" pitchFamily="66" charset="0"/>
              </a:rPr>
              <a:t>Integration Test</a:t>
            </a:r>
            <a:endParaRPr lang="en-US" dirty="0">
              <a:latin typeface="Comic Sans MS" pitchFamily="66" charset="0"/>
            </a:endParaRPr>
          </a:p>
        </p:txBody>
      </p:sp>
      <p:sp>
        <p:nvSpPr>
          <p:cNvPr id="87" name="TextBox 86"/>
          <p:cNvSpPr txBox="1"/>
          <p:nvPr/>
        </p:nvSpPr>
        <p:spPr>
          <a:xfrm>
            <a:off x="7005711" y="2331720"/>
            <a:ext cx="2152357" cy="1323439"/>
          </a:xfrm>
          <a:prstGeom prst="rect">
            <a:avLst/>
          </a:prstGeom>
          <a:noFill/>
        </p:spPr>
        <p:txBody>
          <a:bodyPr wrap="square" rtlCol="0">
            <a:spAutoFit/>
          </a:bodyPr>
          <a:lstStyle/>
          <a:p>
            <a:r>
              <a:rPr lang="en-US" sz="1600" dirty="0" smtClean="0">
                <a:latin typeface="Comic Sans MS" pitchFamily="66" charset="0"/>
              </a:rPr>
              <a:t>Fault origin (%)</a:t>
            </a:r>
          </a:p>
          <a:p>
            <a:endParaRPr lang="en-US" sz="1600" dirty="0" smtClean="0">
              <a:latin typeface="Comic Sans MS" pitchFamily="66" charset="0"/>
            </a:endParaRPr>
          </a:p>
          <a:p>
            <a:r>
              <a:rPr lang="en-US" sz="1600" dirty="0" smtClean="0">
                <a:latin typeface="Comic Sans MS" pitchFamily="66" charset="0"/>
              </a:rPr>
              <a:t>Fault detection (%)</a:t>
            </a:r>
          </a:p>
          <a:p>
            <a:endParaRPr lang="en-US" sz="1600" dirty="0" smtClean="0">
              <a:latin typeface="Comic Sans MS" pitchFamily="66" charset="0"/>
            </a:endParaRPr>
          </a:p>
          <a:p>
            <a:r>
              <a:rPr lang="en-US" sz="1600" dirty="0" smtClean="0">
                <a:latin typeface="Comic Sans MS" pitchFamily="66" charset="0"/>
              </a:rPr>
              <a:t>Unit cost (X)</a:t>
            </a:r>
            <a:endParaRPr lang="en-US" sz="1600" dirty="0">
              <a:latin typeface="Comic Sans MS" pitchFamily="66" charset="0"/>
            </a:endParaRPr>
          </a:p>
        </p:txBody>
      </p:sp>
      <p:sp>
        <p:nvSpPr>
          <p:cNvPr id="88" name="Rectangle 87"/>
          <p:cNvSpPr/>
          <p:nvPr/>
        </p:nvSpPr>
        <p:spPr>
          <a:xfrm>
            <a:off x="6909971" y="2406571"/>
            <a:ext cx="160349" cy="1637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6909971" y="2912391"/>
            <a:ext cx="160349" cy="16379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6909971" y="3381584"/>
            <a:ext cx="160349" cy="16379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 Box 79"/>
          <p:cNvSpPr txBox="1">
            <a:spLocks noChangeArrowheads="1"/>
          </p:cNvSpPr>
          <p:nvPr/>
        </p:nvSpPr>
        <p:spPr bwMode="auto">
          <a:xfrm>
            <a:off x="74734" y="6173788"/>
            <a:ext cx="9006205" cy="338554"/>
          </a:xfrm>
          <a:prstGeom prst="rect">
            <a:avLst/>
          </a:prstGeom>
          <a:noFill/>
          <a:ln w="9525">
            <a:noFill/>
            <a:miter lim="800000"/>
            <a:headEnd/>
            <a:tailEnd/>
          </a:ln>
        </p:spPr>
        <p:txBody>
          <a:bodyPr wrap="square">
            <a:spAutoFit/>
          </a:bodyPr>
          <a:lstStyle/>
          <a:p>
            <a:pPr algn="ctr"/>
            <a:r>
              <a:rPr lang="en-US" sz="1600" dirty="0" smtClean="0">
                <a:solidFill>
                  <a:schemeClr val="tx1"/>
                </a:solidFill>
                <a:latin typeface="Gill Sans MT" pitchFamily="34" charset="0"/>
              </a:rPr>
              <a:t>Software Engineering Institute; Carnegie Mellon University; Handbook CMU/SEI-96-HB-002</a:t>
            </a:r>
            <a:endParaRPr lang="en-US" sz="1600" dirty="0">
              <a:solidFill>
                <a:schemeClr val="tx1"/>
              </a:solidFill>
              <a:latin typeface="Gill Sans MT" pitchFamily="34" charset="0"/>
            </a:endParaRPr>
          </a:p>
        </p:txBody>
      </p:sp>
      <p:sp>
        <p:nvSpPr>
          <p:cNvPr id="95" name="TextBox 94"/>
          <p:cNvSpPr txBox="1">
            <a:spLocks noChangeArrowheads="1"/>
          </p:cNvSpPr>
          <p:nvPr/>
        </p:nvSpPr>
        <p:spPr bwMode="auto">
          <a:xfrm>
            <a:off x="825500" y="1289685"/>
            <a:ext cx="5396029" cy="400110"/>
          </a:xfrm>
          <a:prstGeom prst="rect">
            <a:avLst/>
          </a:prstGeom>
          <a:noFill/>
          <a:ln w="9525">
            <a:noFill/>
            <a:miter lim="800000"/>
            <a:headEnd/>
            <a:tailEnd/>
          </a:ln>
        </p:spPr>
        <p:txBody>
          <a:bodyPr wrap="none">
            <a:spAutoFit/>
          </a:bodyPr>
          <a:lstStyle/>
          <a:p>
            <a:r>
              <a:rPr lang="en-US" sz="2000" b="1" dirty="0">
                <a:solidFill>
                  <a:schemeClr val="tx2"/>
                </a:solidFill>
                <a:latin typeface="Gill Sans MT" panose="020B0502020104020203" pitchFamily="34" charset="0"/>
              </a:rPr>
              <a:t>Assume $1000 unit cost, per fault, 100 faults</a:t>
            </a:r>
          </a:p>
        </p:txBody>
      </p:sp>
      <p:grpSp>
        <p:nvGrpSpPr>
          <p:cNvPr id="21" name="Group 26"/>
          <p:cNvGrpSpPr>
            <a:grpSpLocks/>
          </p:cNvGrpSpPr>
          <p:nvPr/>
        </p:nvGrpSpPr>
        <p:grpSpPr bwMode="auto">
          <a:xfrm rot="1822050">
            <a:off x="1248728" y="3377883"/>
            <a:ext cx="668337" cy="384175"/>
            <a:chOff x="1088924" y="5651404"/>
            <a:chExt cx="668593" cy="383459"/>
          </a:xfrm>
        </p:grpSpPr>
        <p:sp>
          <p:nvSpPr>
            <p:cNvPr id="97" name="Oval 12"/>
            <p:cNvSpPr>
              <a:spLocks noChangeArrowheads="1"/>
            </p:cNvSpPr>
            <p:nvPr/>
          </p:nvSpPr>
          <p:spPr bwMode="auto">
            <a:xfrm>
              <a:off x="1120878" y="5651404"/>
              <a:ext cx="604684"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98" name="TextBox 11"/>
            <p:cNvSpPr txBox="1">
              <a:spLocks noChangeArrowheads="1"/>
            </p:cNvSpPr>
            <p:nvPr/>
          </p:nvSpPr>
          <p:spPr bwMode="auto">
            <a:xfrm>
              <a:off x="1088924" y="5658467"/>
              <a:ext cx="668593" cy="369332"/>
            </a:xfrm>
            <a:prstGeom prst="rect">
              <a:avLst/>
            </a:prstGeom>
            <a:noFill/>
            <a:ln w="9525">
              <a:noFill/>
              <a:miter lim="800000"/>
              <a:headEnd/>
              <a:tailEnd/>
            </a:ln>
          </p:spPr>
          <p:txBody>
            <a:bodyPr>
              <a:spAutoFit/>
            </a:bodyPr>
            <a:lstStyle/>
            <a:p>
              <a:r>
                <a:rPr lang="en-US" sz="1800" dirty="0"/>
                <a:t>$6K</a:t>
              </a:r>
            </a:p>
          </p:txBody>
        </p:sp>
      </p:grpSp>
      <p:grpSp>
        <p:nvGrpSpPr>
          <p:cNvPr id="22" name="Group 27"/>
          <p:cNvGrpSpPr>
            <a:grpSpLocks/>
          </p:cNvGrpSpPr>
          <p:nvPr/>
        </p:nvGrpSpPr>
        <p:grpSpPr bwMode="auto">
          <a:xfrm rot="2197571">
            <a:off x="2260600" y="3098800"/>
            <a:ext cx="704850" cy="382588"/>
            <a:chOff x="2322873" y="5651404"/>
            <a:chExt cx="705462" cy="383459"/>
          </a:xfrm>
        </p:grpSpPr>
        <p:sp>
          <p:nvSpPr>
            <p:cNvPr id="100" name="Oval 14"/>
            <p:cNvSpPr>
              <a:spLocks noChangeArrowheads="1"/>
            </p:cNvSpPr>
            <p:nvPr/>
          </p:nvSpPr>
          <p:spPr bwMode="auto">
            <a:xfrm>
              <a:off x="2373262" y="5651404"/>
              <a:ext cx="604684"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01" name="TextBox 15"/>
            <p:cNvSpPr txBox="1">
              <a:spLocks noChangeArrowheads="1"/>
            </p:cNvSpPr>
            <p:nvPr/>
          </p:nvSpPr>
          <p:spPr bwMode="auto">
            <a:xfrm>
              <a:off x="2322873" y="5658467"/>
              <a:ext cx="705462" cy="369332"/>
            </a:xfrm>
            <a:prstGeom prst="rect">
              <a:avLst/>
            </a:prstGeom>
            <a:noFill/>
            <a:ln w="9525">
              <a:noFill/>
              <a:miter lim="800000"/>
              <a:headEnd/>
              <a:tailEnd/>
            </a:ln>
          </p:spPr>
          <p:txBody>
            <a:bodyPr>
              <a:spAutoFit/>
            </a:bodyPr>
            <a:lstStyle/>
            <a:p>
              <a:r>
                <a:rPr lang="en-US" sz="1800" dirty="0"/>
                <a:t>$13K</a:t>
              </a:r>
            </a:p>
          </p:txBody>
        </p:sp>
      </p:grpSp>
      <p:grpSp>
        <p:nvGrpSpPr>
          <p:cNvPr id="23" name="Group 28"/>
          <p:cNvGrpSpPr>
            <a:grpSpLocks/>
          </p:cNvGrpSpPr>
          <p:nvPr/>
        </p:nvGrpSpPr>
        <p:grpSpPr bwMode="auto">
          <a:xfrm rot="2053068">
            <a:off x="3260725" y="2792095"/>
            <a:ext cx="725488" cy="382588"/>
            <a:chOff x="3492911" y="5651404"/>
            <a:chExt cx="725128" cy="383459"/>
          </a:xfrm>
        </p:grpSpPr>
        <p:sp>
          <p:nvSpPr>
            <p:cNvPr id="103" name="Oval 16"/>
            <p:cNvSpPr>
              <a:spLocks noChangeArrowheads="1"/>
            </p:cNvSpPr>
            <p:nvPr/>
          </p:nvSpPr>
          <p:spPr bwMode="auto">
            <a:xfrm>
              <a:off x="3553133" y="5651404"/>
              <a:ext cx="604684"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04" name="TextBox 17"/>
            <p:cNvSpPr txBox="1">
              <a:spLocks noChangeArrowheads="1"/>
            </p:cNvSpPr>
            <p:nvPr/>
          </p:nvSpPr>
          <p:spPr bwMode="auto">
            <a:xfrm>
              <a:off x="3492911" y="5658467"/>
              <a:ext cx="725128" cy="369332"/>
            </a:xfrm>
            <a:prstGeom prst="rect">
              <a:avLst/>
            </a:prstGeom>
            <a:noFill/>
            <a:ln w="9525">
              <a:noFill/>
              <a:miter lim="800000"/>
              <a:headEnd/>
              <a:tailEnd/>
            </a:ln>
          </p:spPr>
          <p:txBody>
            <a:bodyPr>
              <a:spAutoFit/>
            </a:bodyPr>
            <a:lstStyle/>
            <a:p>
              <a:r>
                <a:rPr lang="en-US" sz="1800" dirty="0"/>
                <a:t>$20K</a:t>
              </a:r>
            </a:p>
          </p:txBody>
        </p:sp>
      </p:grpSp>
      <p:grpSp>
        <p:nvGrpSpPr>
          <p:cNvPr id="25" name="Group 30"/>
          <p:cNvGrpSpPr>
            <a:grpSpLocks/>
          </p:cNvGrpSpPr>
          <p:nvPr/>
        </p:nvGrpSpPr>
        <p:grpSpPr bwMode="auto">
          <a:xfrm rot="2354308">
            <a:off x="5201603" y="2040890"/>
            <a:ext cx="876300" cy="382588"/>
            <a:chOff x="5626511" y="5651404"/>
            <a:chExt cx="877528" cy="383459"/>
          </a:xfrm>
        </p:grpSpPr>
        <p:sp>
          <p:nvSpPr>
            <p:cNvPr id="109" name="Oval 22"/>
            <p:cNvSpPr>
              <a:spLocks noChangeArrowheads="1"/>
            </p:cNvSpPr>
            <p:nvPr/>
          </p:nvSpPr>
          <p:spPr bwMode="auto">
            <a:xfrm>
              <a:off x="5695951" y="5651404"/>
              <a:ext cx="738648"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10" name="TextBox 23"/>
            <p:cNvSpPr txBox="1">
              <a:spLocks noChangeArrowheads="1"/>
            </p:cNvSpPr>
            <p:nvPr/>
          </p:nvSpPr>
          <p:spPr bwMode="auto">
            <a:xfrm>
              <a:off x="5626511" y="5658467"/>
              <a:ext cx="877528" cy="369332"/>
            </a:xfrm>
            <a:prstGeom prst="rect">
              <a:avLst/>
            </a:prstGeom>
            <a:noFill/>
            <a:ln w="9525">
              <a:noFill/>
              <a:miter lim="800000"/>
              <a:headEnd/>
              <a:tailEnd/>
            </a:ln>
          </p:spPr>
          <p:txBody>
            <a:bodyPr>
              <a:spAutoFit/>
            </a:bodyPr>
            <a:lstStyle/>
            <a:p>
              <a:r>
                <a:rPr lang="en-US" sz="1800" dirty="0"/>
                <a:t>$360K</a:t>
              </a:r>
            </a:p>
          </p:txBody>
        </p:sp>
      </p:grpSp>
      <p:grpSp>
        <p:nvGrpSpPr>
          <p:cNvPr id="26" name="Group 31"/>
          <p:cNvGrpSpPr>
            <a:grpSpLocks/>
          </p:cNvGrpSpPr>
          <p:nvPr/>
        </p:nvGrpSpPr>
        <p:grpSpPr bwMode="auto">
          <a:xfrm rot="-1487245">
            <a:off x="6024563" y="1371283"/>
            <a:ext cx="877887" cy="382587"/>
            <a:chOff x="6806382" y="5651404"/>
            <a:chExt cx="877528" cy="383459"/>
          </a:xfrm>
        </p:grpSpPr>
        <p:sp>
          <p:nvSpPr>
            <p:cNvPr id="112" name="Oval 24"/>
            <p:cNvSpPr>
              <a:spLocks noChangeArrowheads="1"/>
            </p:cNvSpPr>
            <p:nvPr/>
          </p:nvSpPr>
          <p:spPr bwMode="auto">
            <a:xfrm>
              <a:off x="6875822" y="5651404"/>
              <a:ext cx="738648"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13" name="TextBox 25"/>
            <p:cNvSpPr txBox="1">
              <a:spLocks noChangeArrowheads="1"/>
            </p:cNvSpPr>
            <p:nvPr/>
          </p:nvSpPr>
          <p:spPr bwMode="auto">
            <a:xfrm>
              <a:off x="6806382" y="5658467"/>
              <a:ext cx="877528" cy="369332"/>
            </a:xfrm>
            <a:prstGeom prst="rect">
              <a:avLst/>
            </a:prstGeom>
            <a:noFill/>
            <a:ln w="9525">
              <a:noFill/>
              <a:miter lim="800000"/>
              <a:headEnd/>
              <a:tailEnd/>
            </a:ln>
          </p:spPr>
          <p:txBody>
            <a:bodyPr>
              <a:spAutoFit/>
            </a:bodyPr>
            <a:lstStyle/>
            <a:p>
              <a:r>
                <a:rPr lang="en-US" sz="1800" dirty="0"/>
                <a:t>$250K</a:t>
              </a:r>
            </a:p>
          </p:txBody>
        </p:sp>
      </p:grpSp>
      <p:sp>
        <p:nvSpPr>
          <p:cNvPr id="76" name="Rectangle 75"/>
          <p:cNvSpPr/>
          <p:nvPr/>
        </p:nvSpPr>
        <p:spPr>
          <a:xfrm>
            <a:off x="6306460" y="3832530"/>
            <a:ext cx="204717" cy="2459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5301325" y="2440582"/>
            <a:ext cx="204717" cy="16379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rot="19048443">
            <a:off x="3200330" y="5069908"/>
            <a:ext cx="2912939" cy="461665"/>
          </a:xfrm>
          <a:prstGeom prst="rect">
            <a:avLst/>
          </a:prstGeom>
          <a:noFill/>
        </p:spPr>
        <p:txBody>
          <a:bodyPr wrap="square" rtlCol="0" anchor="ctr">
            <a:spAutoFit/>
          </a:bodyPr>
          <a:lstStyle/>
          <a:p>
            <a:pPr algn="r"/>
            <a:r>
              <a:rPr lang="en-US" dirty="0" smtClean="0">
                <a:latin typeface="Comic Sans MS" pitchFamily="66" charset="0"/>
              </a:rPr>
              <a:t>System Test</a:t>
            </a:r>
            <a:endParaRPr lang="en-US" dirty="0">
              <a:latin typeface="Comic Sans MS" pitchFamily="66" charset="0"/>
            </a:endParaRPr>
          </a:p>
        </p:txBody>
      </p:sp>
      <p:sp>
        <p:nvSpPr>
          <p:cNvPr id="86" name="TextBox 85"/>
          <p:cNvSpPr txBox="1"/>
          <p:nvPr/>
        </p:nvSpPr>
        <p:spPr>
          <a:xfrm rot="19048443">
            <a:off x="4233436" y="5069908"/>
            <a:ext cx="2912939" cy="461665"/>
          </a:xfrm>
          <a:prstGeom prst="rect">
            <a:avLst/>
          </a:prstGeom>
          <a:noFill/>
        </p:spPr>
        <p:txBody>
          <a:bodyPr wrap="square" rtlCol="0" anchor="ctr">
            <a:spAutoFit/>
          </a:bodyPr>
          <a:lstStyle/>
          <a:p>
            <a:pPr algn="r"/>
            <a:r>
              <a:rPr lang="en-US" dirty="0" smtClean="0">
                <a:latin typeface="Comic Sans MS" pitchFamily="66" charset="0"/>
              </a:rPr>
              <a:t>Post-Deployment</a:t>
            </a:r>
            <a:endParaRPr lang="en-US" dirty="0">
              <a:latin typeface="Comic Sans MS" pitchFamily="66" charset="0"/>
            </a:endParaRPr>
          </a:p>
        </p:txBody>
      </p:sp>
      <p:grpSp>
        <p:nvGrpSpPr>
          <p:cNvPr id="79" name="Group 29"/>
          <p:cNvGrpSpPr>
            <a:grpSpLocks/>
          </p:cNvGrpSpPr>
          <p:nvPr/>
        </p:nvGrpSpPr>
        <p:grpSpPr bwMode="auto">
          <a:xfrm rot="1653092">
            <a:off x="4233526" y="2807175"/>
            <a:ext cx="877887" cy="382587"/>
            <a:chOff x="4412227" y="5651404"/>
            <a:chExt cx="877528" cy="383459"/>
          </a:xfrm>
        </p:grpSpPr>
        <p:sp>
          <p:nvSpPr>
            <p:cNvPr id="80" name="Oval 20"/>
            <p:cNvSpPr>
              <a:spLocks noChangeArrowheads="1"/>
            </p:cNvSpPr>
            <p:nvPr/>
          </p:nvSpPr>
          <p:spPr bwMode="auto">
            <a:xfrm>
              <a:off x="4481667" y="5651404"/>
              <a:ext cx="738648"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89" name="TextBox 21"/>
            <p:cNvSpPr txBox="1">
              <a:spLocks noChangeArrowheads="1"/>
            </p:cNvSpPr>
            <p:nvPr/>
          </p:nvSpPr>
          <p:spPr bwMode="auto">
            <a:xfrm>
              <a:off x="4412227" y="5658467"/>
              <a:ext cx="877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t>$100K</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10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dissolve">
                                      <p:cBhvr>
                                        <p:cTn id="27" dur="10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dissolv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dissolv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 y="-103887"/>
            <a:ext cx="9048750" cy="1301038"/>
          </a:xfrm>
        </p:spPr>
        <p:txBody>
          <a:bodyPr/>
          <a:lstStyle/>
          <a:p>
            <a:r>
              <a:rPr lang="en-US" smtClean="0"/>
              <a:t>Why </a:t>
            </a:r>
            <a:r>
              <a:rPr lang="en-US" dirty="0" smtClean="0"/>
              <a:t>Do We Test Software ?</a:t>
            </a:r>
            <a:endParaRPr lang="en-US" dirty="0"/>
          </a:p>
        </p:txBody>
      </p:sp>
      <p:sp>
        <p:nvSpPr>
          <p:cNvPr id="4" name="Date Placeholder 3"/>
          <p:cNvSpPr>
            <a:spLocks noGrp="1"/>
          </p:cNvSpPr>
          <p:nvPr>
            <p:ph type="dt" sz="half" idx="10"/>
          </p:nvPr>
        </p:nvSpPr>
        <p:spPr/>
        <p:txBody>
          <a:bodyPr/>
          <a:lstStyle/>
          <a:p>
            <a:pPr>
              <a:defRPr/>
            </a:pPr>
            <a:r>
              <a:rPr lang="en-US" smtClean="0"/>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smtClean="0"/>
              <a:t>© Ammann &amp; Offutt</a:t>
            </a:r>
            <a:endParaRPr lang="en-US"/>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28</a:t>
            </a:fld>
            <a:endParaRPr lang="en-US"/>
          </a:p>
        </p:txBody>
      </p:sp>
      <p:sp>
        <p:nvSpPr>
          <p:cNvPr id="7" name="Rectangle 8"/>
          <p:cNvSpPr>
            <a:spLocks noChangeArrowheads="1"/>
          </p:cNvSpPr>
          <p:nvPr/>
        </p:nvSpPr>
        <p:spPr bwMode="auto">
          <a:xfrm>
            <a:off x="945574" y="1961726"/>
            <a:ext cx="7247744" cy="1127481"/>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smtClean="0">
                <a:effectLst>
                  <a:outerShdw blurRad="38100" dist="38100" dir="2700000" algn="tl">
                    <a:srgbClr val="000000"/>
                  </a:outerShdw>
                </a:effectLst>
                <a:latin typeface="Gill Sans MT" pitchFamily="34" charset="0"/>
              </a:rPr>
              <a:t>A tester’s goal is to eliminate faults as early as possible</a:t>
            </a:r>
          </a:p>
        </p:txBody>
      </p:sp>
      <p:sp>
        <p:nvSpPr>
          <p:cNvPr id="8" name="Rectangle 8"/>
          <p:cNvSpPr>
            <a:spLocks noChangeArrowheads="1"/>
          </p:cNvSpPr>
          <p:nvPr/>
        </p:nvSpPr>
        <p:spPr bwMode="auto">
          <a:xfrm>
            <a:off x="1143526" y="3837728"/>
            <a:ext cx="6875048" cy="1814862"/>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marL="457200" indent="-457200">
              <a:spcBef>
                <a:spcPct val="20000"/>
              </a:spcBef>
              <a:buFont typeface="Arial" pitchFamily="34" charset="0"/>
              <a:buChar char="•"/>
              <a:defRPr/>
            </a:pPr>
            <a:r>
              <a:rPr lang="en-US" sz="3200" dirty="0" smtClean="0">
                <a:effectLst>
                  <a:outerShdw blurRad="38100" dist="38100" dir="2700000" algn="tl">
                    <a:srgbClr val="000000"/>
                  </a:outerShdw>
                </a:effectLst>
                <a:latin typeface="Gill Sans MT" pitchFamily="34" charset="0"/>
              </a:rPr>
              <a:t>Improve quality</a:t>
            </a:r>
          </a:p>
          <a:p>
            <a:pPr marL="457200" indent="-457200">
              <a:spcBef>
                <a:spcPct val="20000"/>
              </a:spcBef>
              <a:buFont typeface="Arial" pitchFamily="34" charset="0"/>
              <a:buChar char="•"/>
              <a:defRPr/>
            </a:pPr>
            <a:r>
              <a:rPr lang="en-US" sz="3200" dirty="0" smtClean="0">
                <a:effectLst>
                  <a:outerShdw blurRad="38100" dist="38100" dir="2700000" algn="tl">
                    <a:srgbClr val="000000"/>
                  </a:outerShdw>
                </a:effectLst>
                <a:latin typeface="Gill Sans MT" pitchFamily="34" charset="0"/>
              </a:rPr>
              <a:t>Reduce cost</a:t>
            </a:r>
          </a:p>
          <a:p>
            <a:pPr marL="457200" indent="-457200">
              <a:spcBef>
                <a:spcPct val="20000"/>
              </a:spcBef>
              <a:buFont typeface="Arial" pitchFamily="34" charset="0"/>
              <a:buChar char="•"/>
              <a:defRPr/>
            </a:pPr>
            <a:r>
              <a:rPr lang="en-US" sz="3200" dirty="0" smtClean="0">
                <a:effectLst>
                  <a:outerShdw blurRad="38100" dist="38100" dir="2700000" algn="tl">
                    <a:srgbClr val="000000"/>
                  </a:outerShdw>
                </a:effectLst>
                <a:latin typeface="Gill Sans MT" pitchFamily="34" charset="0"/>
              </a:rPr>
              <a:t>Preserve customer satisfaction</a:t>
            </a:r>
          </a:p>
        </p:txBody>
      </p:sp>
    </p:spTree>
    <p:extLst>
      <p:ext uri="{BB962C8B-B14F-4D97-AF65-F5344CB8AC3E}">
        <p14:creationId xmlns:p14="http://schemas.microsoft.com/office/powerpoint/2010/main" val="13213432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096963" y="75818"/>
            <a:ext cx="7064375" cy="1420463"/>
          </a:xfrm>
        </p:spPr>
        <p:txBody>
          <a:bodyPr/>
          <a:lstStyle/>
          <a:p>
            <a:r>
              <a:rPr lang="en-US" dirty="0" smtClean="0"/>
              <a:t>Software is a Skin that Surrounds Our Civilization</a:t>
            </a:r>
          </a:p>
        </p:txBody>
      </p:sp>
      <p:sp>
        <p:nvSpPr>
          <p:cNvPr id="1024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endParaRPr lang="en-US" sz="900" b="0" u="sng" smtClean="0">
              <a:solidFill>
                <a:schemeClr val="tx1"/>
              </a:solidFill>
            </a:endParaRPr>
          </a:p>
        </p:txBody>
      </p:sp>
      <p:sp>
        <p:nvSpPr>
          <p:cNvPr id="102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102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5FCEEFC5-F656-451A-9FA9-C06EF1FD135B}" type="slidenum">
              <a:rPr lang="en-US" sz="900" b="0" smtClean="0">
                <a:solidFill>
                  <a:schemeClr val="tx1"/>
                </a:solidFill>
              </a:rPr>
              <a:pPr/>
              <a:t>3</a:t>
            </a:fld>
            <a:endParaRPr lang="en-US" sz="900" b="0" smtClean="0">
              <a:solidFill>
                <a:schemeClr val="tx1"/>
              </a:solidFill>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0" y="2514600"/>
            <a:ext cx="12192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0413" y="3179763"/>
            <a:ext cx="1619250"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3913" y="1755775"/>
            <a:ext cx="142875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4" descr="C:\Documents and Settings\rpanesar\My Documents\My Pictures\Microsoft Clip Organizer\j041004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750" y="207645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descr="C:\Documents and Settings\rpanesar\My Documents\My Pictures\Microsoft Clip Organizer\j043305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65600" y="3741738"/>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94388" y="1666875"/>
            <a:ext cx="8286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63713" y="4675188"/>
            <a:ext cx="16430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59175" y="5132388"/>
            <a:ext cx="1657350"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28688" y="3286125"/>
            <a:ext cx="9144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04100" y="1598613"/>
            <a:ext cx="98583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descr="MCj0415748000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23988" y="1327360"/>
            <a:ext cx="16668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descr="MCj0290387000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63513" y="4527550"/>
            <a:ext cx="15811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descr="j021508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62600" y="4038600"/>
            <a:ext cx="1214438"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8" descr="C:\Documents and Settings\rpanesar\Local Settings\Temporary Internet Files\Content.IE5\P2WWCY0O\MCj02811390000[1].wm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018338" y="2590800"/>
            <a:ext cx="2125662"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a:xfrm>
            <a:off x="6126163" y="6153150"/>
            <a:ext cx="2628900" cy="254000"/>
          </a:xfrm>
          <a:prstGeom prst="rect">
            <a:avLst/>
          </a:prstGeom>
          <a:solidFill>
            <a:schemeClr val="bg1">
              <a:lumMod val="75000"/>
            </a:schemeClr>
          </a:solidFill>
        </p:spPr>
        <p:txBody>
          <a:bodyPr anchor="ctr">
            <a:spAutoFit/>
          </a:bodyPr>
          <a:lstStyle/>
          <a:p>
            <a:pPr algn="ctr">
              <a:defRPr/>
            </a:pPr>
            <a:r>
              <a:rPr lang="en-US" sz="1050" dirty="0">
                <a:latin typeface="Comic Sans MS" pitchFamily="66" charset="0"/>
              </a:rPr>
              <a:t>Quote due to Dr. Mark Harman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par>
                          <p:cTn id="24" fill="hold" nodeType="afterGroup">
                            <p:stCondLst>
                              <p:cond delay="2500"/>
                            </p:stCondLst>
                            <p:childTnLst>
                              <p:par>
                                <p:cTn id="25" presetID="9"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par>
                          <p:cTn id="28" fill="hold" nodeType="afterGroup">
                            <p:stCondLst>
                              <p:cond delay="3000"/>
                            </p:stCondLst>
                            <p:childTnLst>
                              <p:par>
                                <p:cTn id="29" presetID="9"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childTnLst>
                          </p:cTn>
                        </p:par>
                        <p:par>
                          <p:cTn id="32" fill="hold" nodeType="afterGroup">
                            <p:stCondLst>
                              <p:cond delay="3500"/>
                            </p:stCondLst>
                            <p:childTnLst>
                              <p:par>
                                <p:cTn id="33" presetID="9"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dissolve">
                                      <p:cBhvr>
                                        <p:cTn id="35" dur="500"/>
                                        <p:tgtEl>
                                          <p:spTgt spid="15"/>
                                        </p:tgtEl>
                                      </p:cBhvr>
                                    </p:animEffect>
                                  </p:childTnLst>
                                </p:cTn>
                              </p:par>
                            </p:childTnLst>
                          </p:cTn>
                        </p:par>
                        <p:par>
                          <p:cTn id="36" fill="hold" nodeType="afterGroup">
                            <p:stCondLst>
                              <p:cond delay="4000"/>
                            </p:stCondLst>
                            <p:childTnLst>
                              <p:par>
                                <p:cTn id="37" presetID="9"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dissolve">
                                      <p:cBhvr>
                                        <p:cTn id="39" dur="500"/>
                                        <p:tgtEl>
                                          <p:spTgt spid="16"/>
                                        </p:tgtEl>
                                      </p:cBhvr>
                                    </p:animEffect>
                                  </p:childTnLst>
                                </p:cTn>
                              </p:par>
                            </p:childTnLst>
                          </p:cTn>
                        </p:par>
                        <p:par>
                          <p:cTn id="40" fill="hold" nodeType="afterGroup">
                            <p:stCondLst>
                              <p:cond delay="4500"/>
                            </p:stCondLst>
                            <p:childTnLst>
                              <p:par>
                                <p:cTn id="41" presetID="9" presetClass="entr" presetSubtype="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childTnLst>
                          </p:cTn>
                        </p:par>
                        <p:par>
                          <p:cTn id="44" fill="hold" nodeType="afterGroup">
                            <p:stCondLst>
                              <p:cond delay="5000"/>
                            </p:stCondLst>
                            <p:childTnLst>
                              <p:par>
                                <p:cTn id="45" presetID="9" presetClass="entr" presetSubtype="0"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dissolve">
                                      <p:cBhvr>
                                        <p:cTn id="47" dur="500"/>
                                        <p:tgtEl>
                                          <p:spTgt spid="18"/>
                                        </p:tgtEl>
                                      </p:cBhvr>
                                    </p:animEffect>
                                  </p:childTnLst>
                                </p:cTn>
                              </p:par>
                            </p:childTnLst>
                          </p:cTn>
                        </p:par>
                        <p:par>
                          <p:cTn id="48" fill="hold" nodeType="afterGroup">
                            <p:stCondLst>
                              <p:cond delay="5500"/>
                            </p:stCondLst>
                            <p:childTnLst>
                              <p:par>
                                <p:cTn id="49" presetID="9" presetClass="entr" presetSubtype="0"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dissolve">
                                      <p:cBhvr>
                                        <p:cTn id="51" dur="500"/>
                                        <p:tgtEl>
                                          <p:spTgt spid="19"/>
                                        </p:tgtEl>
                                      </p:cBhvr>
                                    </p:animEffect>
                                  </p:childTnLst>
                                </p:cTn>
                              </p:par>
                            </p:childTnLst>
                          </p:cTn>
                        </p:par>
                        <p:par>
                          <p:cTn id="52" fill="hold" nodeType="afterGroup">
                            <p:stCondLst>
                              <p:cond delay="6000"/>
                            </p:stCondLst>
                            <p:childTnLst>
                              <p:par>
                                <p:cTn id="53" presetID="9" presetClass="entr" presetSubtype="0"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childTnLst>
                          </p:cTn>
                        </p:par>
                        <p:par>
                          <p:cTn id="56" fill="hold" nodeType="afterGroup">
                            <p:stCondLst>
                              <p:cond delay="6500"/>
                            </p:stCondLst>
                            <p:childTnLst>
                              <p:par>
                                <p:cTn id="57" presetID="9" presetClass="entr" presetSubtype="0"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dissolve">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4813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481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3D8C035F-230C-499D-AC34-32A7EDE3C424}" type="slidenum">
              <a:rPr lang="en-US" sz="900" b="0" smtClean="0">
                <a:solidFill>
                  <a:schemeClr val="tx1"/>
                </a:solidFill>
              </a:rPr>
              <a:pPr/>
              <a:t>4</a:t>
            </a:fld>
            <a:endParaRPr lang="en-US" sz="900" b="0" smtClean="0">
              <a:solidFill>
                <a:schemeClr val="tx1"/>
              </a:solidFill>
            </a:endParaRPr>
          </a:p>
        </p:txBody>
      </p:sp>
      <p:sp>
        <p:nvSpPr>
          <p:cNvPr id="48134" name="Rectangle 3"/>
          <p:cNvSpPr>
            <a:spLocks noGrp="1" noChangeArrowheads="1"/>
          </p:cNvSpPr>
          <p:nvPr>
            <p:ph type="body" idx="1"/>
          </p:nvPr>
        </p:nvSpPr>
        <p:spPr>
          <a:xfrm>
            <a:off x="138113" y="1127125"/>
            <a:ext cx="8867775" cy="3768432"/>
          </a:xfrm>
        </p:spPr>
        <p:txBody>
          <a:bodyPr/>
          <a:lstStyle/>
          <a:p>
            <a:r>
              <a:rPr lang="en-US" dirty="0" smtClean="0">
                <a:solidFill>
                  <a:srgbClr val="FFFF00"/>
                </a:solidFill>
              </a:rPr>
              <a:t>Software </a:t>
            </a:r>
            <a:r>
              <a:rPr lang="en-US" dirty="0" smtClean="0">
                <a:solidFill>
                  <a:srgbClr val="FFFF00"/>
                </a:solidFill>
              </a:rPr>
              <a:t>Fault</a:t>
            </a:r>
            <a:r>
              <a:rPr lang="en-US" dirty="0" smtClean="0"/>
              <a:t>: </a:t>
            </a:r>
            <a:r>
              <a:rPr lang="en-US" dirty="0" smtClean="0"/>
              <a:t>A static defect in the software</a:t>
            </a:r>
          </a:p>
          <a:p>
            <a:endParaRPr lang="en-US" dirty="0" smtClean="0"/>
          </a:p>
          <a:p>
            <a:r>
              <a:rPr lang="en-US" dirty="0" smtClean="0">
                <a:solidFill>
                  <a:srgbClr val="FFFF00"/>
                </a:solidFill>
              </a:rPr>
              <a:t>Software </a:t>
            </a:r>
            <a:r>
              <a:rPr lang="en-US" dirty="0" smtClean="0">
                <a:solidFill>
                  <a:srgbClr val="FFFF00"/>
                </a:solidFill>
              </a:rPr>
              <a:t>Failure</a:t>
            </a:r>
            <a:r>
              <a:rPr lang="en-US" dirty="0" smtClean="0"/>
              <a:t>: </a:t>
            </a:r>
            <a:r>
              <a:rPr lang="en-US" dirty="0" smtClean="0"/>
              <a:t>External, incorrect behavior with respect to the requirements or other description of the expected behavior</a:t>
            </a:r>
          </a:p>
          <a:p>
            <a:endParaRPr lang="en-US" dirty="0" smtClean="0"/>
          </a:p>
          <a:p>
            <a:r>
              <a:rPr lang="en-US" dirty="0" smtClean="0">
                <a:solidFill>
                  <a:srgbClr val="FFFF00"/>
                </a:solidFill>
              </a:rPr>
              <a:t>Software </a:t>
            </a:r>
            <a:r>
              <a:rPr lang="en-US" dirty="0" smtClean="0">
                <a:solidFill>
                  <a:srgbClr val="FFFF00"/>
                </a:solidFill>
              </a:rPr>
              <a:t>Error</a:t>
            </a:r>
            <a:r>
              <a:rPr lang="en-US" dirty="0" smtClean="0"/>
              <a:t>: </a:t>
            </a:r>
            <a:r>
              <a:rPr lang="en-US" dirty="0" smtClean="0"/>
              <a:t>An incorrect internal state that is the manifestation of some fault</a:t>
            </a:r>
          </a:p>
        </p:txBody>
      </p:sp>
      <p:sp>
        <p:nvSpPr>
          <p:cNvPr id="168964" name="Text Box 4"/>
          <p:cNvSpPr txBox="1">
            <a:spLocks noChangeArrowheads="1"/>
          </p:cNvSpPr>
          <p:nvPr/>
        </p:nvSpPr>
        <p:spPr bwMode="auto">
          <a:xfrm>
            <a:off x="565150" y="4970070"/>
            <a:ext cx="8013700" cy="1200329"/>
          </a:xfrm>
          <a:prstGeom prst="rect">
            <a:avLst/>
          </a:prstGeom>
          <a:solidFill>
            <a:srgbClr val="0000CC"/>
          </a:solidFill>
          <a:ln w="12700">
            <a:solidFill>
              <a:schemeClr val="tx1"/>
            </a:solidFill>
            <a:miter lim="800000"/>
            <a:headEnd type="none" w="sm" len="sm"/>
            <a:tailEnd type="none" w="sm" len="sm"/>
          </a:ln>
          <a:effectLst/>
        </p:spPr>
        <p:txBody>
          <a:bodyPr>
            <a:spAutoFit/>
          </a:bodyPr>
          <a:lstStyle/>
          <a:p>
            <a:pPr algn="ctr">
              <a:lnSpc>
                <a:spcPct val="90000"/>
              </a:lnSpc>
              <a:spcBef>
                <a:spcPct val="30000"/>
              </a:spcBef>
              <a:buSzPct val="75000"/>
              <a:buFont typeface="Monotype Sorts" charset="2"/>
              <a:buNone/>
              <a:defRPr/>
            </a:pPr>
            <a:r>
              <a:rPr lang="en-US" sz="2400" dirty="0">
                <a:solidFill>
                  <a:srgbClr val="FFFF00"/>
                </a:solidFill>
                <a:effectLst>
                  <a:outerShdw blurRad="38100" dist="38100" dir="2700000" algn="tl">
                    <a:srgbClr val="000000"/>
                  </a:outerShdw>
                </a:effectLst>
                <a:latin typeface="Gill Sans MT" pitchFamily="34" charset="0"/>
                <a:cs typeface="Arial" pitchFamily="34" charset="0"/>
              </a:rPr>
              <a:t>Faults in software are equivalent to design mistakes in hardware.</a:t>
            </a:r>
          </a:p>
          <a:p>
            <a:pPr algn="ctr">
              <a:lnSpc>
                <a:spcPct val="90000"/>
              </a:lnSpc>
              <a:spcBef>
                <a:spcPct val="30000"/>
              </a:spcBef>
              <a:buSzPct val="75000"/>
              <a:buFont typeface="Monotype Sorts" charset="2"/>
              <a:buNone/>
              <a:defRPr/>
            </a:pPr>
            <a:r>
              <a:rPr lang="en-US" sz="2400" dirty="0" smtClean="0">
                <a:solidFill>
                  <a:srgbClr val="FFFF00"/>
                </a:solidFill>
                <a:effectLst>
                  <a:outerShdw blurRad="38100" dist="38100" dir="2700000" algn="tl">
                    <a:srgbClr val="000000"/>
                  </a:outerShdw>
                </a:effectLst>
                <a:latin typeface="Gill Sans MT" pitchFamily="34" charset="0"/>
                <a:cs typeface="Arial" pitchFamily="34" charset="0"/>
              </a:rPr>
              <a:t>Software does not degrade.</a:t>
            </a:r>
            <a:endParaRPr lang="en-US" dirty="0">
              <a:solidFill>
                <a:srgbClr val="FFFF00"/>
              </a:solidFill>
              <a:effectLst>
                <a:outerShdw blurRad="38100" dist="38100" dir="2700000" algn="tl">
                  <a:srgbClr val="000000"/>
                </a:outerShdw>
              </a:effectLst>
              <a:latin typeface="Gill Sans MT" pitchFamily="34" charset="0"/>
              <a:cs typeface="Arial" pitchFamily="34" charset="0"/>
            </a:endParaRPr>
          </a:p>
        </p:txBody>
      </p:sp>
      <p:sp>
        <p:nvSpPr>
          <p:cNvPr id="12" name="Title 11"/>
          <p:cNvSpPr>
            <a:spLocks noGrp="1"/>
          </p:cNvSpPr>
          <p:nvPr>
            <p:ph type="title"/>
          </p:nvPr>
        </p:nvSpPr>
        <p:spPr/>
        <p:txBody>
          <a:bodyPr/>
          <a:lstStyle/>
          <a:p>
            <a:r>
              <a:rPr lang="en-US" dirty="0" smtClean="0"/>
              <a:t>Software Faults, Errors &amp; Failures</a:t>
            </a:r>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8964"/>
                                        </p:tgtEl>
                                        <p:attrNameLst>
                                          <p:attrName>style.visibility</p:attrName>
                                        </p:attrNameLst>
                                      </p:cBhvr>
                                      <p:to>
                                        <p:strVal val="visible"/>
                                      </p:to>
                                    </p:set>
                                    <p:animEffect transition="in" filter="dissolve">
                                      <p:cBhvr>
                                        <p:cTn id="7" dur="500"/>
                                        <p:tgtEl>
                                          <p:spTgt spid="168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and Failure Example</a:t>
            </a:r>
            <a:endParaRPr lang="en-US" dirty="0"/>
          </a:p>
        </p:txBody>
      </p:sp>
      <p:sp>
        <p:nvSpPr>
          <p:cNvPr id="3" name="Content Placeholder 2"/>
          <p:cNvSpPr>
            <a:spLocks noGrp="1"/>
          </p:cNvSpPr>
          <p:nvPr>
            <p:ph idx="1"/>
          </p:nvPr>
        </p:nvSpPr>
        <p:spPr/>
        <p:txBody>
          <a:bodyPr/>
          <a:lstStyle/>
          <a:p>
            <a:r>
              <a:rPr lang="en-US" sz="2800" dirty="0" smtClean="0"/>
              <a:t>A patient gives a doctor a list of </a:t>
            </a:r>
            <a:r>
              <a:rPr lang="en-US" sz="2800" dirty="0" smtClean="0">
                <a:solidFill>
                  <a:schemeClr val="tx2"/>
                </a:solidFill>
              </a:rPr>
              <a:t>symptoms</a:t>
            </a:r>
          </a:p>
          <a:p>
            <a:pPr lvl="1"/>
            <a:r>
              <a:rPr lang="en-US" sz="2400" dirty="0" smtClean="0">
                <a:solidFill>
                  <a:schemeClr val="tx2"/>
                </a:solidFill>
              </a:rPr>
              <a:t>Failures</a:t>
            </a:r>
          </a:p>
          <a:p>
            <a:r>
              <a:rPr lang="en-US" sz="2800" dirty="0" smtClean="0"/>
              <a:t>The doctor tries to diagnose the root cause, the </a:t>
            </a:r>
            <a:r>
              <a:rPr lang="en-US" sz="2800" dirty="0" smtClean="0">
                <a:solidFill>
                  <a:schemeClr val="tx2"/>
                </a:solidFill>
              </a:rPr>
              <a:t>ailment</a:t>
            </a:r>
          </a:p>
          <a:p>
            <a:pPr lvl="1"/>
            <a:r>
              <a:rPr lang="en-US" sz="2400" dirty="0" smtClean="0">
                <a:solidFill>
                  <a:schemeClr val="tx2"/>
                </a:solidFill>
              </a:rPr>
              <a:t>Fault</a:t>
            </a:r>
          </a:p>
          <a:p>
            <a:r>
              <a:rPr lang="en-US" sz="2800" dirty="0" smtClean="0"/>
              <a:t>The doctor may look for </a:t>
            </a:r>
            <a:r>
              <a:rPr lang="en-US" sz="2800" dirty="0" smtClean="0">
                <a:solidFill>
                  <a:schemeClr val="tx2"/>
                </a:solidFill>
              </a:rPr>
              <a:t>anomalous internal conditions</a:t>
            </a:r>
            <a:r>
              <a:rPr lang="en-US" sz="2800" dirty="0" smtClean="0"/>
              <a:t> (high blood pressure, irregular heartbeat, bacteria in the blood stream)</a:t>
            </a:r>
          </a:p>
          <a:p>
            <a:pPr lvl="1"/>
            <a:r>
              <a:rPr lang="en-US" sz="2400" dirty="0" smtClean="0">
                <a:solidFill>
                  <a:schemeClr val="tx2"/>
                </a:solidFill>
              </a:rPr>
              <a:t>Errors</a:t>
            </a:r>
            <a:endParaRPr lang="en-US" sz="2400" dirty="0">
              <a:solidFill>
                <a:schemeClr val="tx2"/>
              </a:solidFill>
            </a:endParaRPr>
          </a:p>
        </p:txBody>
      </p:sp>
      <p:sp>
        <p:nvSpPr>
          <p:cNvPr id="4" name="Date Placeholder 3"/>
          <p:cNvSpPr>
            <a:spLocks noGrp="1"/>
          </p:cNvSpPr>
          <p:nvPr>
            <p:ph type="dt" sz="half" idx="10"/>
          </p:nvPr>
        </p:nvSpPr>
        <p:spPr/>
        <p:txBody>
          <a:bodyPr/>
          <a:lstStyle/>
          <a:p>
            <a:pPr>
              <a:defRPr/>
            </a:pPr>
            <a:r>
              <a:rPr lang="en-US" smtClean="0"/>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smtClean="0"/>
              <a:t>© Ammann &amp; Offutt</a:t>
            </a:r>
            <a:endParaRPr lang="en-US"/>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5</a:t>
            </a:fld>
            <a:endParaRPr lang="en-US"/>
          </a:p>
        </p:txBody>
      </p:sp>
      <p:sp>
        <p:nvSpPr>
          <p:cNvPr id="8" name="Text Box 4"/>
          <p:cNvSpPr txBox="1">
            <a:spLocks noChangeArrowheads="1"/>
          </p:cNvSpPr>
          <p:nvPr/>
        </p:nvSpPr>
        <p:spPr bwMode="auto">
          <a:xfrm>
            <a:off x="565150" y="4686300"/>
            <a:ext cx="8013700" cy="1532727"/>
          </a:xfrm>
          <a:prstGeom prst="rect">
            <a:avLst/>
          </a:prstGeom>
          <a:solidFill>
            <a:srgbClr val="0000CC"/>
          </a:solidFill>
          <a:ln w="12700">
            <a:solidFill>
              <a:schemeClr val="tx1"/>
            </a:solidFill>
            <a:miter lim="800000"/>
            <a:headEnd type="none" w="sm" len="sm"/>
            <a:tailEnd type="none" w="sm" len="sm"/>
          </a:ln>
          <a:effectLst/>
        </p:spPr>
        <p:txBody>
          <a:bodyPr>
            <a:spAutoFit/>
          </a:bodyPr>
          <a:lstStyle/>
          <a:p>
            <a:pPr algn="ctr">
              <a:lnSpc>
                <a:spcPct val="90000"/>
              </a:lnSpc>
              <a:spcBef>
                <a:spcPct val="30000"/>
              </a:spcBef>
              <a:buSzPct val="75000"/>
              <a:buFont typeface="Monotype Sorts" charset="2"/>
              <a:buNone/>
              <a:defRPr/>
            </a:pPr>
            <a:r>
              <a:rPr lang="en-US" sz="2400" dirty="0" smtClean="0">
                <a:solidFill>
                  <a:srgbClr val="FFFF00"/>
                </a:solidFill>
                <a:effectLst>
                  <a:outerShdw blurRad="38100" dist="38100" dir="2700000" algn="tl">
                    <a:srgbClr val="000000"/>
                  </a:outerShdw>
                </a:effectLst>
                <a:latin typeface="Gill Sans MT" pitchFamily="34" charset="0"/>
                <a:cs typeface="Arial" pitchFamily="34" charset="0"/>
              </a:rPr>
              <a:t>Most medical problems result from external attacks (bacteria, viruses) or physical degradation as we age.</a:t>
            </a:r>
            <a:endParaRPr lang="en-US" sz="2400" dirty="0">
              <a:solidFill>
                <a:srgbClr val="FFFF00"/>
              </a:solidFill>
              <a:effectLst>
                <a:outerShdw blurRad="38100" dist="38100" dir="2700000" algn="tl">
                  <a:srgbClr val="000000"/>
                </a:outerShdw>
              </a:effectLst>
              <a:latin typeface="Gill Sans MT" pitchFamily="34" charset="0"/>
              <a:cs typeface="Arial" pitchFamily="34" charset="0"/>
            </a:endParaRPr>
          </a:p>
          <a:p>
            <a:pPr algn="ctr">
              <a:lnSpc>
                <a:spcPct val="90000"/>
              </a:lnSpc>
              <a:spcBef>
                <a:spcPct val="30000"/>
              </a:spcBef>
              <a:buSzPct val="75000"/>
              <a:buFont typeface="Monotype Sorts" charset="2"/>
              <a:buNone/>
              <a:defRPr/>
            </a:pPr>
            <a:r>
              <a:rPr lang="en-US" sz="2400" dirty="0" smtClean="0">
                <a:solidFill>
                  <a:srgbClr val="FFFF00"/>
                </a:solidFill>
                <a:effectLst>
                  <a:outerShdw blurRad="38100" dist="38100" dir="2700000" algn="tl">
                    <a:srgbClr val="000000"/>
                  </a:outerShdw>
                </a:effectLst>
                <a:latin typeface="Gill Sans MT" pitchFamily="34" charset="0"/>
                <a:cs typeface="Arial" pitchFamily="34" charset="0"/>
              </a:rPr>
              <a:t>Software faults were </a:t>
            </a:r>
            <a:r>
              <a:rPr lang="en-US" sz="2400" dirty="0">
                <a:solidFill>
                  <a:srgbClr val="FFFF00"/>
                </a:solidFill>
                <a:effectLst>
                  <a:outerShdw blurRad="38100" dist="38100" dir="2700000" algn="tl">
                    <a:srgbClr val="000000"/>
                  </a:outerShdw>
                </a:effectLst>
                <a:latin typeface="Gill Sans MT" pitchFamily="34" charset="0"/>
                <a:cs typeface="Arial" pitchFamily="34" charset="0"/>
              </a:rPr>
              <a:t>there at the beginning and do not “appear” when a part wears out.</a:t>
            </a:r>
            <a:endParaRPr lang="en-US" dirty="0">
              <a:solidFill>
                <a:srgbClr val="FFFF00"/>
              </a:solidFill>
              <a:effectLst>
                <a:outerShdw blurRad="38100" dist="38100" dir="2700000" algn="tl">
                  <a:srgbClr val="000000"/>
                </a:outerShdw>
              </a:effectLst>
              <a:latin typeface="Gill Sans MT" pitchFamily="34" charset="0"/>
              <a:cs typeface="Arial" pitchFamily="34" charset="0"/>
            </a:endParaRPr>
          </a:p>
        </p:txBody>
      </p:sp>
    </p:spTree>
    <p:extLst>
      <p:ext uri="{BB962C8B-B14F-4D97-AF65-F5344CB8AC3E}">
        <p14:creationId xmlns:p14="http://schemas.microsoft.com/office/powerpoint/2010/main" val="23027911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Concrete Example</a:t>
            </a:r>
            <a:endParaRPr lang="en-US" dirty="0"/>
          </a:p>
        </p:txBody>
      </p:sp>
      <p:sp>
        <p:nvSpPr>
          <p:cNvPr id="4" name="Date Placeholder 3"/>
          <p:cNvSpPr>
            <a:spLocks noGrp="1"/>
          </p:cNvSpPr>
          <p:nvPr>
            <p:ph type="dt" sz="half" idx="10"/>
          </p:nvPr>
        </p:nvSpPr>
        <p:spPr/>
        <p:txBody>
          <a:bodyPr/>
          <a:lstStyle/>
          <a:p>
            <a:pPr>
              <a:defRPr/>
            </a:pPr>
            <a:r>
              <a:rPr lang="en-US" smtClean="0"/>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smtClean="0"/>
              <a:t>© Ammann &amp; Offutt</a:t>
            </a:r>
            <a:endParaRPr lang="en-US"/>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6</a:t>
            </a:fld>
            <a:endParaRPr lang="en-US"/>
          </a:p>
        </p:txBody>
      </p:sp>
      <p:sp>
        <p:nvSpPr>
          <p:cNvPr id="7" name="TextBox 6"/>
          <p:cNvSpPr txBox="1">
            <a:spLocks noChangeArrowheads="1"/>
          </p:cNvSpPr>
          <p:nvPr/>
        </p:nvSpPr>
        <p:spPr bwMode="auto">
          <a:xfrm>
            <a:off x="329529" y="1980739"/>
            <a:ext cx="8475663" cy="4093428"/>
          </a:xfrm>
          <a:prstGeom prst="rect">
            <a:avLst/>
          </a:prstGeom>
          <a:solidFill>
            <a:srgbClr val="0000CC"/>
          </a:solidFill>
          <a:ln w="38100">
            <a:solidFill>
              <a:srgbClr val="9999FF"/>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dirty="0" smtClean="0">
                <a:latin typeface="Arial Unicode MS" pitchFamily="34" charset="-128"/>
                <a:ea typeface="Arial Unicode MS" pitchFamily="34" charset="-128"/>
                <a:cs typeface="Arial Unicode MS" pitchFamily="34" charset="-128"/>
              </a:rPr>
              <a:t>public static </a:t>
            </a:r>
            <a:r>
              <a:rPr lang="en-US" dirty="0" err="1" smtClean="0">
                <a:latin typeface="Arial Unicode MS" pitchFamily="34" charset="-128"/>
                <a:ea typeface="Arial Unicode MS" pitchFamily="34" charset="-128"/>
                <a:cs typeface="Arial Unicode MS" pitchFamily="34" charset="-128"/>
              </a:rPr>
              <a:t>int</a:t>
            </a:r>
            <a:r>
              <a:rPr lang="en-US" dirty="0" smtClean="0">
                <a:latin typeface="Arial Unicode MS" pitchFamily="34" charset="-128"/>
                <a:ea typeface="Arial Unicode MS" pitchFamily="34" charset="-128"/>
                <a:cs typeface="Arial Unicode MS" pitchFamily="34" charset="-128"/>
              </a:rPr>
              <a:t> </a:t>
            </a:r>
            <a:r>
              <a:rPr lang="en-US" dirty="0" err="1" smtClean="0">
                <a:latin typeface="Arial Unicode MS" pitchFamily="34" charset="-128"/>
                <a:ea typeface="Arial Unicode MS" pitchFamily="34" charset="-128"/>
                <a:cs typeface="Arial Unicode MS" pitchFamily="34" charset="-128"/>
              </a:rPr>
              <a:t>numZero</a:t>
            </a:r>
            <a:r>
              <a:rPr lang="en-US" dirty="0" smtClean="0">
                <a:latin typeface="Arial Unicode MS" pitchFamily="34" charset="-128"/>
                <a:ea typeface="Arial Unicode MS" pitchFamily="34" charset="-128"/>
                <a:cs typeface="Arial Unicode MS" pitchFamily="34" charset="-128"/>
              </a:rPr>
              <a:t> (</a:t>
            </a:r>
            <a:r>
              <a:rPr lang="en-US" dirty="0" err="1" smtClean="0">
                <a:latin typeface="Arial Unicode MS" pitchFamily="34" charset="-128"/>
                <a:ea typeface="Arial Unicode MS" pitchFamily="34" charset="-128"/>
                <a:cs typeface="Arial Unicode MS" pitchFamily="34" charset="-128"/>
              </a:rPr>
              <a:t>int</a:t>
            </a:r>
            <a:r>
              <a:rPr lang="en-US" dirty="0" smtClean="0">
                <a:latin typeface="Arial Unicode MS" pitchFamily="34" charset="-128"/>
                <a:ea typeface="Arial Unicode MS" pitchFamily="34" charset="-128"/>
                <a:cs typeface="Arial Unicode MS" pitchFamily="34" charset="-128"/>
              </a:rPr>
              <a:t> [ ] </a:t>
            </a:r>
            <a:r>
              <a:rPr lang="en-US" dirty="0" err="1" smtClean="0">
                <a:latin typeface="Arial Unicode MS" pitchFamily="34" charset="-128"/>
                <a:ea typeface="Arial Unicode MS" pitchFamily="34" charset="-128"/>
                <a:cs typeface="Arial Unicode MS" pitchFamily="34" charset="-128"/>
              </a:rPr>
              <a:t>arr</a:t>
            </a:r>
            <a:r>
              <a:rPr lang="en-US" dirty="0" smtClean="0">
                <a:latin typeface="Arial Unicode MS" pitchFamily="34" charset="-128"/>
                <a:ea typeface="Arial Unicode MS" pitchFamily="34" charset="-128"/>
                <a:cs typeface="Arial Unicode MS" pitchFamily="34" charset="-128"/>
              </a:rPr>
              <a:t>)</a:t>
            </a:r>
            <a:endParaRPr lang="en-US" dirty="0">
              <a:latin typeface="Arial Unicode MS" pitchFamily="34" charset="-128"/>
              <a:ea typeface="Arial Unicode MS" pitchFamily="34" charset="-128"/>
              <a:cs typeface="Arial Unicode MS" pitchFamily="34" charset="-128"/>
            </a:endParaRPr>
          </a:p>
          <a:p>
            <a:r>
              <a:rPr lang="en-US" dirty="0" smtClean="0">
                <a:latin typeface="Arial Unicode MS" pitchFamily="34" charset="-128"/>
                <a:ea typeface="Arial Unicode MS" pitchFamily="34" charset="-128"/>
                <a:cs typeface="Arial Unicode MS" pitchFamily="34" charset="-128"/>
              </a:rPr>
              <a:t>{  // </a:t>
            </a:r>
            <a:r>
              <a:rPr lang="en-US" dirty="0">
                <a:latin typeface="Arial Unicode MS" pitchFamily="34" charset="-128"/>
                <a:ea typeface="Arial Unicode MS" pitchFamily="34" charset="-128"/>
                <a:cs typeface="Arial Unicode MS" pitchFamily="34" charset="-128"/>
              </a:rPr>
              <a:t>Effects: If </a:t>
            </a:r>
            <a:r>
              <a:rPr lang="en-US" dirty="0" err="1">
                <a:latin typeface="Arial Unicode MS" pitchFamily="34" charset="-128"/>
                <a:ea typeface="Arial Unicode MS" pitchFamily="34" charset="-128"/>
                <a:cs typeface="Arial Unicode MS" pitchFamily="34" charset="-128"/>
              </a:rPr>
              <a:t>arr</a:t>
            </a:r>
            <a:r>
              <a:rPr lang="en-US" dirty="0">
                <a:latin typeface="Arial Unicode MS" pitchFamily="34" charset="-128"/>
                <a:ea typeface="Arial Unicode MS" pitchFamily="34" charset="-128"/>
                <a:cs typeface="Arial Unicode MS" pitchFamily="34" charset="-128"/>
              </a:rPr>
              <a:t> is null throw </a:t>
            </a:r>
            <a:r>
              <a:rPr lang="en-US" dirty="0" err="1">
                <a:latin typeface="Arial Unicode MS" pitchFamily="34" charset="-128"/>
                <a:ea typeface="Arial Unicode MS" pitchFamily="34" charset="-128"/>
                <a:cs typeface="Arial Unicode MS" pitchFamily="34" charset="-128"/>
              </a:rPr>
              <a:t>NullPointerException</a:t>
            </a:r>
            <a:endParaRPr lang="en-US" dirty="0">
              <a:latin typeface="Arial Unicode MS" pitchFamily="34" charset="-128"/>
              <a:ea typeface="Arial Unicode MS" pitchFamily="34" charset="-128"/>
              <a:cs typeface="Arial Unicode MS" pitchFamily="34" charset="-128"/>
            </a:endParaRPr>
          </a:p>
          <a:p>
            <a:r>
              <a:rPr lang="en-US" dirty="0">
                <a:latin typeface="Arial Unicode MS" pitchFamily="34" charset="-128"/>
                <a:ea typeface="Arial Unicode MS" pitchFamily="34" charset="-128"/>
                <a:cs typeface="Arial Unicode MS" pitchFamily="34" charset="-128"/>
              </a:rPr>
              <a:t>   // else return the number of occurrences of 0 </a:t>
            </a:r>
            <a:r>
              <a:rPr lang="en-US" dirty="0" smtClean="0">
                <a:latin typeface="Arial Unicode MS" pitchFamily="34" charset="-128"/>
                <a:ea typeface="Arial Unicode MS" pitchFamily="34" charset="-128"/>
                <a:cs typeface="Arial Unicode MS" pitchFamily="34" charset="-128"/>
              </a:rPr>
              <a:t>in </a:t>
            </a:r>
            <a:r>
              <a:rPr lang="en-US" dirty="0" err="1" smtClean="0">
                <a:latin typeface="Arial Unicode MS" pitchFamily="34" charset="-128"/>
                <a:ea typeface="Arial Unicode MS" pitchFamily="34" charset="-128"/>
                <a:cs typeface="Arial Unicode MS" pitchFamily="34" charset="-128"/>
              </a:rPr>
              <a:t>arr</a:t>
            </a:r>
            <a:endParaRPr lang="en-US" dirty="0">
              <a:latin typeface="Arial Unicode MS" pitchFamily="34" charset="-128"/>
              <a:ea typeface="Arial Unicode MS" pitchFamily="34" charset="-128"/>
              <a:cs typeface="Arial Unicode MS" pitchFamily="34" charset="-128"/>
            </a:endParaRPr>
          </a:p>
          <a:p>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int</a:t>
            </a:r>
            <a:r>
              <a:rPr lang="en-US" dirty="0">
                <a:latin typeface="Arial Unicode MS" pitchFamily="34" charset="-128"/>
                <a:ea typeface="Arial Unicode MS" pitchFamily="34" charset="-128"/>
                <a:cs typeface="Arial Unicode MS" pitchFamily="34" charset="-128"/>
              </a:rPr>
              <a:t> count = 0</a:t>
            </a:r>
            <a:r>
              <a:rPr lang="en-US" dirty="0" smtClean="0">
                <a:latin typeface="Arial Unicode MS" pitchFamily="34" charset="-128"/>
                <a:ea typeface="Arial Unicode MS" pitchFamily="34" charset="-128"/>
                <a:cs typeface="Arial Unicode MS" pitchFamily="34" charset="-128"/>
              </a:rPr>
              <a:t>;</a:t>
            </a:r>
            <a:endParaRPr lang="en-US" dirty="0">
              <a:latin typeface="Arial Unicode MS" pitchFamily="34" charset="-128"/>
              <a:ea typeface="Arial Unicode MS" pitchFamily="34" charset="-128"/>
              <a:cs typeface="Arial Unicode MS" pitchFamily="34" charset="-128"/>
            </a:endParaRPr>
          </a:p>
          <a:p>
            <a:r>
              <a:rPr lang="en-US" dirty="0">
                <a:latin typeface="Arial Unicode MS" pitchFamily="34" charset="-128"/>
                <a:ea typeface="Arial Unicode MS" pitchFamily="34" charset="-128"/>
                <a:cs typeface="Arial Unicode MS" pitchFamily="34" charset="-128"/>
              </a:rPr>
              <a:t>   for (</a:t>
            </a:r>
            <a:r>
              <a:rPr lang="en-US" dirty="0" err="1">
                <a:latin typeface="Arial Unicode MS" pitchFamily="34" charset="-128"/>
                <a:ea typeface="Arial Unicode MS" pitchFamily="34" charset="-128"/>
                <a:cs typeface="Arial Unicode MS" pitchFamily="34" charset="-128"/>
              </a:rPr>
              <a:t>int</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i</a:t>
            </a:r>
            <a:r>
              <a:rPr lang="en-US" dirty="0">
                <a:latin typeface="Arial Unicode MS" pitchFamily="34" charset="-128"/>
                <a:ea typeface="Arial Unicode MS" pitchFamily="34" charset="-128"/>
                <a:cs typeface="Arial Unicode MS" pitchFamily="34" charset="-128"/>
              </a:rPr>
              <a:t> = 1; </a:t>
            </a:r>
            <a:r>
              <a:rPr lang="en-US" dirty="0" err="1">
                <a:latin typeface="Arial Unicode MS" pitchFamily="34" charset="-128"/>
                <a:ea typeface="Arial Unicode MS" pitchFamily="34" charset="-128"/>
                <a:cs typeface="Arial Unicode MS" pitchFamily="34" charset="-128"/>
              </a:rPr>
              <a:t>i</a:t>
            </a:r>
            <a:r>
              <a:rPr lang="en-US" dirty="0">
                <a:latin typeface="Arial Unicode MS" pitchFamily="34" charset="-128"/>
                <a:ea typeface="Arial Unicode MS" pitchFamily="34" charset="-128"/>
                <a:cs typeface="Arial Unicode MS" pitchFamily="34" charset="-128"/>
              </a:rPr>
              <a:t> &lt; </a:t>
            </a:r>
            <a:r>
              <a:rPr lang="en-US" dirty="0" err="1">
                <a:latin typeface="Arial Unicode MS" pitchFamily="34" charset="-128"/>
                <a:ea typeface="Arial Unicode MS" pitchFamily="34" charset="-128"/>
                <a:cs typeface="Arial Unicode MS" pitchFamily="34" charset="-128"/>
              </a:rPr>
              <a:t>arr.length</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i</a:t>
            </a:r>
            <a:r>
              <a:rPr lang="en-US" dirty="0">
                <a:latin typeface="Arial Unicode MS" pitchFamily="34" charset="-128"/>
                <a:ea typeface="Arial Unicode MS" pitchFamily="34" charset="-128"/>
                <a:cs typeface="Arial Unicode MS" pitchFamily="34" charset="-128"/>
              </a:rPr>
              <a:t>++)</a:t>
            </a:r>
          </a:p>
          <a:p>
            <a:r>
              <a:rPr lang="en-US" dirty="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if (</a:t>
            </a:r>
            <a:r>
              <a:rPr lang="en-US" dirty="0" err="1" smtClean="0">
                <a:latin typeface="Arial Unicode MS" pitchFamily="34" charset="-128"/>
                <a:ea typeface="Arial Unicode MS" pitchFamily="34" charset="-128"/>
                <a:cs typeface="Arial Unicode MS" pitchFamily="34" charset="-128"/>
              </a:rPr>
              <a:t>arr</a:t>
            </a:r>
            <a:r>
              <a:rPr lang="en-US" dirty="0" smtClean="0">
                <a:latin typeface="Arial Unicode MS" pitchFamily="34" charset="-128"/>
                <a:ea typeface="Arial Unicode MS" pitchFamily="34" charset="-128"/>
                <a:cs typeface="Arial Unicode MS" pitchFamily="34" charset="-128"/>
              </a:rPr>
              <a:t> [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 ] </a:t>
            </a:r>
            <a:r>
              <a:rPr lang="en-US" dirty="0">
                <a:latin typeface="Arial Unicode MS" pitchFamily="34" charset="-128"/>
                <a:ea typeface="Arial Unicode MS" pitchFamily="34" charset="-128"/>
                <a:cs typeface="Arial Unicode MS" pitchFamily="34" charset="-128"/>
              </a:rPr>
              <a:t>== 0)</a:t>
            </a:r>
          </a:p>
          <a:p>
            <a:r>
              <a:rPr lang="en-US" dirty="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count++;</a:t>
            </a:r>
          </a:p>
          <a:p>
            <a:r>
              <a:rPr lang="en-US" dirty="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return count;</a:t>
            </a:r>
          </a:p>
          <a:p>
            <a:r>
              <a:rPr lang="en-US" dirty="0">
                <a:latin typeface="Arial Unicode MS" pitchFamily="34" charset="-128"/>
                <a:ea typeface="Arial Unicode MS" pitchFamily="34" charset="-128"/>
                <a:cs typeface="Arial Unicode MS" pitchFamily="34" charset="-128"/>
              </a:rPr>
              <a:t>}</a:t>
            </a:r>
          </a:p>
        </p:txBody>
      </p:sp>
      <p:sp>
        <p:nvSpPr>
          <p:cNvPr id="8" name="Oval 7"/>
          <p:cNvSpPr/>
          <p:nvPr/>
        </p:nvSpPr>
        <p:spPr bwMode="auto">
          <a:xfrm>
            <a:off x="962952" y="3188264"/>
            <a:ext cx="1108609" cy="469338"/>
          </a:xfrm>
          <a:prstGeom prst="ellipse">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rgbClr val="FAFD00"/>
              </a:solidFill>
              <a:effectLst/>
              <a:latin typeface="Times New Roman" pitchFamily="18" charset="0"/>
            </a:endParaRPr>
          </a:p>
        </p:txBody>
      </p:sp>
      <p:cxnSp>
        <p:nvCxnSpPr>
          <p:cNvPr id="10" name="Straight Connector 9"/>
          <p:cNvCxnSpPr>
            <a:stCxn id="8" idx="7"/>
            <a:endCxn id="11" idx="1"/>
          </p:cNvCxnSpPr>
          <p:nvPr/>
        </p:nvCxnSpPr>
        <p:spPr bwMode="auto">
          <a:xfrm flipV="1">
            <a:off x="1909209" y="1444431"/>
            <a:ext cx="2039704" cy="1812566"/>
          </a:xfrm>
          <a:prstGeom prst="line">
            <a:avLst/>
          </a:prstGeom>
          <a:solidFill>
            <a:schemeClr val="accent1"/>
          </a:solidFill>
          <a:ln w="38100" cap="flat" cmpd="sng" algn="ctr">
            <a:solidFill>
              <a:srgbClr val="FF0000"/>
            </a:solidFill>
            <a:prstDash val="solid"/>
            <a:round/>
            <a:headEnd type="none" w="sm" len="sm"/>
            <a:tailEnd type="none" w="sm" len="sm"/>
          </a:ln>
          <a:effectLst/>
        </p:spPr>
      </p:cxnSp>
      <p:sp>
        <p:nvSpPr>
          <p:cNvPr id="11" name="Rounded Rectangle 10"/>
          <p:cNvSpPr/>
          <p:nvPr/>
        </p:nvSpPr>
        <p:spPr bwMode="auto">
          <a:xfrm>
            <a:off x="3948913" y="1100519"/>
            <a:ext cx="2735666" cy="687823"/>
          </a:xfrm>
          <a:prstGeom prst="roundRect">
            <a:avLst/>
          </a:prstGeom>
          <a:solidFill>
            <a:srgbClr val="0000CC"/>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2"/>
                </a:solidFill>
                <a:effectLst/>
                <a:latin typeface="Gill Sans MT" pitchFamily="34" charset="0"/>
              </a:rPr>
              <a:t>Fault</a:t>
            </a:r>
            <a:r>
              <a:rPr kumimoji="0" lang="en-US" sz="2000" b="1" i="0" u="none" strike="noStrike" cap="none" normalizeH="0" baseline="0" dirty="0" smtClean="0">
                <a:ln>
                  <a:noFill/>
                </a:ln>
                <a:solidFill>
                  <a:schemeClr val="tx1"/>
                </a:solidFill>
                <a:effectLst/>
                <a:latin typeface="Gill Sans MT" pitchFamily="34" charset="0"/>
              </a:rPr>
              <a:t>: Should start searching at 0, not 1</a:t>
            </a:r>
          </a:p>
        </p:txBody>
      </p:sp>
      <p:sp>
        <p:nvSpPr>
          <p:cNvPr id="14" name="Rectangle 13"/>
          <p:cNvSpPr/>
          <p:nvPr/>
        </p:nvSpPr>
        <p:spPr bwMode="auto">
          <a:xfrm>
            <a:off x="6756848" y="2112023"/>
            <a:ext cx="1767041" cy="1343278"/>
          </a:xfrm>
          <a:prstGeom prst="rect">
            <a:avLst/>
          </a:prstGeom>
          <a:solidFill>
            <a:srgbClr val="0000CC"/>
          </a:solidFill>
          <a:ln w="38100" cap="flat" cmpd="sng" algn="ctr">
            <a:solidFill>
              <a:schemeClr val="tx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Gill Sans MT" pitchFamily="34" charset="0"/>
              </a:rPr>
              <a:t>Test </a:t>
            </a:r>
            <a:r>
              <a:rPr kumimoji="0" lang="en-US" sz="2000" b="1" i="0" u="sng" strike="noStrike" cap="none" normalizeH="0" baseline="0" dirty="0" smtClean="0">
                <a:ln>
                  <a:noFill/>
                </a:ln>
                <a:solidFill>
                  <a:schemeClr val="tx1"/>
                </a:solidFill>
                <a:effectLst/>
                <a:latin typeface="+mj-lt"/>
              </a:rPr>
              <a:t>1</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latin typeface="Gill Sans MT" pitchFamily="34" charset="0"/>
              </a:rPr>
              <a:t>[ 2, 7, 0 ]</a:t>
            </a: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MT" pitchFamily="34" charset="0"/>
              </a:rPr>
              <a:t>Expected:</a:t>
            </a:r>
            <a:r>
              <a:rPr kumimoji="0" lang="en-US" sz="2000" b="1" i="0" u="none" strike="noStrike" cap="none" normalizeH="0" dirty="0" smtClean="0">
                <a:ln>
                  <a:noFill/>
                </a:ln>
                <a:solidFill>
                  <a:schemeClr val="tx1"/>
                </a:solidFill>
                <a:effectLst/>
                <a:latin typeface="Gill Sans MT" pitchFamily="34" charset="0"/>
              </a:rPr>
              <a:t> </a:t>
            </a:r>
            <a:r>
              <a:rPr kumimoji="0" lang="en-US" sz="2000" b="1" i="0" u="none" strike="noStrike" cap="none" normalizeH="0" dirty="0" smtClean="0">
                <a:ln>
                  <a:noFill/>
                </a:ln>
                <a:solidFill>
                  <a:schemeClr val="tx1"/>
                </a:solidFill>
                <a:effectLst/>
                <a:latin typeface="+mj-lt"/>
              </a:rPr>
              <a:t>1</a:t>
            </a:r>
          </a:p>
          <a:p>
            <a:r>
              <a:rPr lang="en-US" baseline="0" dirty="0" smtClean="0">
                <a:solidFill>
                  <a:schemeClr val="tx1"/>
                </a:solidFill>
                <a:latin typeface="Gill Sans MT" pitchFamily="34" charset="0"/>
              </a:rPr>
              <a:t>Actual:</a:t>
            </a:r>
            <a:r>
              <a:rPr lang="en-US" dirty="0" smtClean="0">
                <a:solidFill>
                  <a:schemeClr val="tx1"/>
                </a:solidFill>
                <a:latin typeface="Gill Sans MT" pitchFamily="34" charset="0"/>
              </a:rPr>
              <a:t> </a:t>
            </a:r>
            <a:r>
              <a:rPr lang="en-US" dirty="0">
                <a:solidFill>
                  <a:schemeClr val="tx1"/>
                </a:solidFill>
              </a:rPr>
              <a:t>1</a:t>
            </a:r>
            <a:endParaRPr kumimoji="0" lang="en-US" sz="2000" b="1" i="0" u="none" strike="noStrike" cap="none" normalizeH="0" baseline="0" dirty="0" smtClean="0">
              <a:ln>
                <a:noFill/>
              </a:ln>
              <a:solidFill>
                <a:schemeClr val="tx1"/>
              </a:solidFill>
              <a:effectLst/>
              <a:latin typeface="Gill Sans MT" pitchFamily="34" charset="0"/>
            </a:endParaRPr>
          </a:p>
        </p:txBody>
      </p:sp>
      <p:sp>
        <p:nvSpPr>
          <p:cNvPr id="15" name="Rectangle 14"/>
          <p:cNvSpPr/>
          <p:nvPr/>
        </p:nvSpPr>
        <p:spPr bwMode="auto">
          <a:xfrm>
            <a:off x="6975333" y="3607701"/>
            <a:ext cx="1758764" cy="1343278"/>
          </a:xfrm>
          <a:prstGeom prst="rect">
            <a:avLst/>
          </a:prstGeom>
          <a:solidFill>
            <a:srgbClr val="0000CC"/>
          </a:solidFill>
          <a:ln w="38100" cap="flat" cmpd="sng" algn="ctr">
            <a:solidFill>
              <a:schemeClr val="tx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Gill Sans MT" pitchFamily="34" charset="0"/>
              </a:rPr>
              <a:t>Test 2</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latin typeface="Gill Sans MT" pitchFamily="34" charset="0"/>
              </a:rPr>
              <a:t>[ 0, 2, 7 ]</a:t>
            </a:r>
          </a:p>
          <a:p>
            <a:r>
              <a:rPr kumimoji="0" lang="en-US" sz="2000" b="1" i="0" u="none" strike="noStrike" cap="none" normalizeH="0" baseline="0" dirty="0" smtClean="0">
                <a:ln>
                  <a:noFill/>
                </a:ln>
                <a:solidFill>
                  <a:schemeClr val="tx1"/>
                </a:solidFill>
                <a:effectLst/>
                <a:latin typeface="Gill Sans MT" pitchFamily="34" charset="0"/>
              </a:rPr>
              <a:t>Expected:</a:t>
            </a:r>
            <a:r>
              <a:rPr kumimoji="0" lang="en-US" sz="2000" b="1" i="0" u="none" strike="noStrike" cap="none" normalizeH="0" dirty="0" smtClean="0">
                <a:ln>
                  <a:noFill/>
                </a:ln>
                <a:solidFill>
                  <a:schemeClr val="tx1"/>
                </a:solidFill>
                <a:effectLst/>
                <a:latin typeface="Gill Sans MT" pitchFamily="34" charset="0"/>
              </a:rPr>
              <a:t> </a:t>
            </a:r>
            <a:r>
              <a:rPr lang="en-US" dirty="0">
                <a:solidFill>
                  <a:schemeClr val="tx1"/>
                </a:solidFill>
              </a:rPr>
              <a:t>1</a:t>
            </a:r>
            <a:endParaRPr kumimoji="0" lang="en-US" sz="2000" b="1" i="0" u="none" strike="noStrike" cap="none" normalizeH="0" dirty="0" smtClean="0">
              <a:ln>
                <a:noFill/>
              </a:ln>
              <a:solidFill>
                <a:schemeClr val="tx1"/>
              </a:solidFill>
              <a:effectLst/>
              <a:latin typeface="Gill Sans MT"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baseline="0" dirty="0" smtClean="0">
                <a:solidFill>
                  <a:schemeClr val="tx1"/>
                </a:solidFill>
                <a:latin typeface="Gill Sans MT" pitchFamily="34" charset="0"/>
              </a:rPr>
              <a:t>Actual:</a:t>
            </a:r>
            <a:r>
              <a:rPr lang="en-US" dirty="0" smtClean="0">
                <a:solidFill>
                  <a:schemeClr val="tx1"/>
                </a:solidFill>
                <a:latin typeface="Gill Sans MT" pitchFamily="34" charset="0"/>
              </a:rPr>
              <a:t> 0</a:t>
            </a:r>
            <a:endParaRPr kumimoji="0" lang="en-US" sz="2000" b="1" i="0" u="none" strike="noStrike" cap="none" normalizeH="0" baseline="0" dirty="0" smtClean="0">
              <a:ln>
                <a:noFill/>
              </a:ln>
              <a:solidFill>
                <a:schemeClr val="tx1"/>
              </a:solidFill>
              <a:effectLst/>
              <a:latin typeface="Gill Sans MT" pitchFamily="34" charset="0"/>
            </a:endParaRPr>
          </a:p>
        </p:txBody>
      </p:sp>
      <p:sp>
        <p:nvSpPr>
          <p:cNvPr id="16" name="Rounded Rectangle 15"/>
          <p:cNvSpPr/>
          <p:nvPr/>
        </p:nvSpPr>
        <p:spPr bwMode="auto">
          <a:xfrm>
            <a:off x="3680528" y="3607701"/>
            <a:ext cx="2856906" cy="916064"/>
          </a:xfrm>
          <a:prstGeom prst="roundRect">
            <a:avLst/>
          </a:prstGeom>
          <a:solidFill>
            <a:srgbClr val="0000CC"/>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kumimoji="0" lang="en-US" sz="2000" b="1" i="0" u="none" strike="noStrike" cap="none" normalizeH="0" baseline="0" dirty="0" smtClean="0">
                <a:ln>
                  <a:noFill/>
                </a:ln>
                <a:solidFill>
                  <a:schemeClr val="tx2"/>
                </a:solidFill>
                <a:effectLst/>
                <a:latin typeface="Gill Sans MT" pitchFamily="34" charset="0"/>
              </a:rPr>
              <a:t>Error</a:t>
            </a:r>
            <a:r>
              <a:rPr kumimoji="0" lang="en-US" sz="2000" b="1" i="0" u="none" strike="noStrike" cap="none" normalizeH="0" baseline="0" dirty="0" smtClean="0">
                <a:ln>
                  <a:noFill/>
                </a:ln>
                <a:solidFill>
                  <a:schemeClr val="tx1"/>
                </a:solidFill>
                <a:effectLst/>
                <a:latin typeface="Gill Sans MT" pitchFamily="34" charset="0"/>
              </a:rPr>
              <a:t>: </a:t>
            </a:r>
            <a:r>
              <a:rPr kumimoji="0" lang="en-US" sz="2000" b="1" i="0" u="none" strike="noStrike" cap="none" normalizeH="0" baseline="0" dirty="0" err="1" smtClean="0">
                <a:ln>
                  <a:noFill/>
                </a:ln>
                <a:solidFill>
                  <a:schemeClr val="tx1"/>
                </a:solidFill>
                <a:effectLst/>
                <a:latin typeface="Gill Sans MT" pitchFamily="34" charset="0"/>
              </a:rPr>
              <a:t>i</a:t>
            </a:r>
            <a:r>
              <a:rPr kumimoji="0" lang="en-US" sz="2000" b="1" i="0" u="none" strike="noStrike" cap="none" normalizeH="0" dirty="0" smtClean="0">
                <a:ln>
                  <a:noFill/>
                </a:ln>
                <a:solidFill>
                  <a:schemeClr val="tx1"/>
                </a:solidFill>
                <a:effectLst/>
                <a:latin typeface="Gill Sans MT" pitchFamily="34" charset="0"/>
              </a:rPr>
              <a:t> is </a:t>
            </a:r>
            <a:r>
              <a:rPr lang="en-US" dirty="0">
                <a:solidFill>
                  <a:schemeClr val="tx1"/>
                </a:solidFill>
              </a:rPr>
              <a:t>1</a:t>
            </a:r>
            <a:r>
              <a:rPr kumimoji="0" lang="en-US" sz="2000" b="1" i="0" u="none" strike="noStrike" cap="none" normalizeH="0" dirty="0" smtClean="0">
                <a:ln>
                  <a:noFill/>
                </a:ln>
                <a:solidFill>
                  <a:schemeClr val="tx1"/>
                </a:solidFill>
                <a:effectLst/>
                <a:latin typeface="Gill Sans MT" pitchFamily="34" charset="0"/>
              </a:rPr>
              <a:t>, not 0, on the first iteration</a:t>
            </a:r>
          </a:p>
          <a:p>
            <a:pPr marL="0" marR="0" indent="0" algn="l" defTabSz="914400" rtl="0" eaLnBrk="0" fontAlgn="base" latinLnBrk="0" hangingPunct="0">
              <a:lnSpc>
                <a:spcPct val="100000"/>
              </a:lnSpc>
              <a:spcBef>
                <a:spcPct val="0"/>
              </a:spcBef>
              <a:spcAft>
                <a:spcPct val="0"/>
              </a:spcAft>
              <a:buClrTx/>
              <a:buSzTx/>
              <a:buFontTx/>
              <a:buNone/>
              <a:tabLst/>
            </a:pPr>
            <a:r>
              <a:rPr lang="en-US" baseline="0" dirty="0" smtClean="0">
                <a:solidFill>
                  <a:schemeClr val="tx2"/>
                </a:solidFill>
                <a:latin typeface="Gill Sans MT" pitchFamily="34" charset="0"/>
              </a:rPr>
              <a:t>Failure</a:t>
            </a:r>
            <a:r>
              <a:rPr lang="en-US" baseline="0" dirty="0" smtClean="0">
                <a:solidFill>
                  <a:schemeClr val="tx1"/>
                </a:solidFill>
                <a:latin typeface="Gill Sans MT" pitchFamily="34" charset="0"/>
              </a:rPr>
              <a:t>:</a:t>
            </a:r>
            <a:r>
              <a:rPr lang="en-US" dirty="0" smtClean="0">
                <a:solidFill>
                  <a:schemeClr val="tx1"/>
                </a:solidFill>
                <a:latin typeface="Gill Sans MT" pitchFamily="34" charset="0"/>
              </a:rPr>
              <a:t> none</a:t>
            </a:r>
            <a:endParaRPr kumimoji="0" lang="en-US" sz="2000" b="1" i="0" u="none" strike="noStrike" cap="none" normalizeH="0" baseline="0" dirty="0" smtClean="0">
              <a:ln>
                <a:noFill/>
              </a:ln>
              <a:solidFill>
                <a:schemeClr val="tx1"/>
              </a:solidFill>
              <a:effectLst/>
              <a:latin typeface="Gill Sans MT" pitchFamily="34" charset="0"/>
            </a:endParaRPr>
          </a:p>
        </p:txBody>
      </p:sp>
      <p:sp>
        <p:nvSpPr>
          <p:cNvPr id="17" name="Rounded Rectangle 16"/>
          <p:cNvSpPr/>
          <p:nvPr/>
        </p:nvSpPr>
        <p:spPr bwMode="auto">
          <a:xfrm>
            <a:off x="3242209" y="5076722"/>
            <a:ext cx="5355253" cy="916064"/>
          </a:xfrm>
          <a:prstGeom prst="roundRect">
            <a:avLst/>
          </a:prstGeom>
          <a:solidFill>
            <a:srgbClr val="0000CC"/>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kumimoji="0" lang="en-US" sz="2000" b="1" i="0" u="none" strike="noStrike" cap="none" normalizeH="0" baseline="0" dirty="0" smtClean="0">
                <a:ln>
                  <a:noFill/>
                </a:ln>
                <a:solidFill>
                  <a:schemeClr val="tx2"/>
                </a:solidFill>
                <a:effectLst/>
                <a:latin typeface="Gill Sans MT" pitchFamily="34" charset="0"/>
              </a:rPr>
              <a:t>Error</a:t>
            </a:r>
            <a:r>
              <a:rPr kumimoji="0" lang="en-US" sz="2000" b="1" i="0" u="none" strike="noStrike" cap="none" normalizeH="0" baseline="0" dirty="0" smtClean="0">
                <a:ln>
                  <a:noFill/>
                </a:ln>
                <a:solidFill>
                  <a:schemeClr val="tx1"/>
                </a:solidFill>
                <a:effectLst/>
                <a:latin typeface="Gill Sans MT" pitchFamily="34" charset="0"/>
              </a:rPr>
              <a:t>:  </a:t>
            </a:r>
            <a:r>
              <a:rPr kumimoji="0" lang="en-US" sz="2000" b="1" i="0" u="none" strike="noStrike" cap="none" normalizeH="0" baseline="0" dirty="0" err="1" smtClean="0">
                <a:ln>
                  <a:noFill/>
                </a:ln>
                <a:solidFill>
                  <a:schemeClr val="tx1"/>
                </a:solidFill>
                <a:effectLst/>
                <a:latin typeface="Gill Sans MT" pitchFamily="34" charset="0"/>
              </a:rPr>
              <a:t>i</a:t>
            </a:r>
            <a:r>
              <a:rPr kumimoji="0" lang="en-US" sz="2000" b="1" i="0" u="none" strike="noStrike" cap="none" normalizeH="0" dirty="0" smtClean="0">
                <a:ln>
                  <a:noFill/>
                </a:ln>
                <a:solidFill>
                  <a:schemeClr val="tx1"/>
                </a:solidFill>
                <a:effectLst/>
                <a:latin typeface="Gill Sans MT" pitchFamily="34" charset="0"/>
              </a:rPr>
              <a:t> is </a:t>
            </a:r>
            <a:r>
              <a:rPr lang="en-US" dirty="0">
                <a:solidFill>
                  <a:schemeClr val="tx1"/>
                </a:solidFill>
              </a:rPr>
              <a:t>1</a:t>
            </a:r>
            <a:r>
              <a:rPr kumimoji="0" lang="en-US" sz="2000" b="1" i="0" u="none" strike="noStrike" cap="none" normalizeH="0" dirty="0" smtClean="0">
                <a:ln>
                  <a:noFill/>
                </a:ln>
                <a:solidFill>
                  <a:schemeClr val="tx1"/>
                </a:solidFill>
                <a:effectLst/>
                <a:latin typeface="Gill Sans MT" pitchFamily="34" charset="0"/>
              </a:rPr>
              <a:t>, not 0</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latin typeface="Gill Sans MT" pitchFamily="34" charset="0"/>
              </a:rPr>
              <a:t>Error propagates to the variable count</a:t>
            </a:r>
            <a:endParaRPr kumimoji="0" lang="en-US" sz="2000" b="1" i="0" u="none" strike="noStrike" cap="none" normalizeH="0" dirty="0" smtClean="0">
              <a:ln>
                <a:noFill/>
              </a:ln>
              <a:solidFill>
                <a:schemeClr val="tx1"/>
              </a:solidFill>
              <a:effectLst/>
              <a:latin typeface="Gill Sans MT"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baseline="0" dirty="0" smtClean="0">
                <a:solidFill>
                  <a:schemeClr val="tx2"/>
                </a:solidFill>
                <a:latin typeface="Gill Sans MT" pitchFamily="34" charset="0"/>
              </a:rPr>
              <a:t>Failure</a:t>
            </a:r>
            <a:r>
              <a:rPr lang="en-US" baseline="0" dirty="0" smtClean="0">
                <a:solidFill>
                  <a:schemeClr val="tx1"/>
                </a:solidFill>
                <a:latin typeface="Gill Sans MT" pitchFamily="34" charset="0"/>
              </a:rPr>
              <a:t>:</a:t>
            </a:r>
            <a:r>
              <a:rPr lang="en-US" dirty="0" smtClean="0">
                <a:solidFill>
                  <a:schemeClr val="tx1"/>
                </a:solidFill>
                <a:latin typeface="Gill Sans MT" pitchFamily="34" charset="0"/>
              </a:rPr>
              <a:t> count is 0 at the return statement</a:t>
            </a:r>
            <a:endParaRPr kumimoji="0" lang="en-US" sz="2000" b="1" i="0" u="none" strike="noStrike" cap="none" normalizeH="0" baseline="0" dirty="0" smtClean="0">
              <a:ln>
                <a:noFill/>
              </a:ln>
              <a:solidFill>
                <a:schemeClr val="tx1"/>
              </a:solidFill>
              <a:effectLst/>
              <a:latin typeface="Gill Sans MT" pitchFamily="34" charset="0"/>
            </a:endParaRPr>
          </a:p>
        </p:txBody>
      </p:sp>
      <p:cxnSp>
        <p:nvCxnSpPr>
          <p:cNvPr id="18" name="Straight Connector 17"/>
          <p:cNvCxnSpPr>
            <a:stCxn id="16" idx="0"/>
            <a:endCxn id="14" idx="1"/>
          </p:cNvCxnSpPr>
          <p:nvPr/>
        </p:nvCxnSpPr>
        <p:spPr bwMode="auto">
          <a:xfrm flipV="1">
            <a:off x="5108981" y="2783662"/>
            <a:ext cx="1647867" cy="824039"/>
          </a:xfrm>
          <a:prstGeom prst="line">
            <a:avLst/>
          </a:prstGeom>
          <a:solidFill>
            <a:schemeClr val="accent1"/>
          </a:solidFill>
          <a:ln w="38100" cap="flat" cmpd="sng" algn="ctr">
            <a:solidFill>
              <a:srgbClr val="FF0000"/>
            </a:solidFill>
            <a:prstDash val="solid"/>
            <a:round/>
            <a:headEnd type="none" w="sm" len="sm"/>
            <a:tailEnd type="none" w="sm" len="sm"/>
          </a:ln>
          <a:effectLst/>
        </p:spPr>
      </p:cxnSp>
      <p:cxnSp>
        <p:nvCxnSpPr>
          <p:cNvPr id="21" name="Straight Connector 20"/>
          <p:cNvCxnSpPr>
            <a:stCxn id="17" idx="0"/>
            <a:endCxn id="15" idx="1"/>
          </p:cNvCxnSpPr>
          <p:nvPr/>
        </p:nvCxnSpPr>
        <p:spPr bwMode="auto">
          <a:xfrm flipV="1">
            <a:off x="5919836" y="4279340"/>
            <a:ext cx="1055497" cy="797382"/>
          </a:xfrm>
          <a:prstGeom prst="line">
            <a:avLst/>
          </a:prstGeom>
          <a:solidFill>
            <a:schemeClr val="accent1"/>
          </a:solidFill>
          <a:ln w="38100" cap="flat" cmpd="sng" algn="ctr">
            <a:solidFill>
              <a:srgbClr val="FF0000"/>
            </a:solidFill>
            <a:prstDash val="solid"/>
            <a:round/>
            <a:headEnd type="none" w="sm" len="sm"/>
            <a:tailEnd type="none" w="sm" len="sm"/>
          </a:ln>
          <a:effectLst/>
        </p:spPr>
      </p:cxnSp>
    </p:spTree>
    <p:extLst>
      <p:ext uri="{BB962C8B-B14F-4D97-AF65-F5344CB8AC3E}">
        <p14:creationId xmlns:p14="http://schemas.microsoft.com/office/powerpoint/2010/main" val="40014812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up)">
                                      <p:cBhvr>
                                        <p:cTn id="24" dur="500"/>
                                        <p:tgtEl>
                                          <p:spTgt spid="18"/>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up)">
                                      <p:cBhvr>
                                        <p:cTn id="33" dur="500"/>
                                        <p:tgtEl>
                                          <p:spTgt spid="15"/>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Term Bug</a:t>
            </a:r>
            <a:endParaRPr lang="en-US" dirty="0"/>
          </a:p>
        </p:txBody>
      </p:sp>
      <p:sp>
        <p:nvSpPr>
          <p:cNvPr id="3" name="Content Placeholder 2"/>
          <p:cNvSpPr>
            <a:spLocks noGrp="1"/>
          </p:cNvSpPr>
          <p:nvPr>
            <p:ph idx="1"/>
          </p:nvPr>
        </p:nvSpPr>
        <p:spPr/>
        <p:txBody>
          <a:bodyPr/>
          <a:lstStyle/>
          <a:p>
            <a:r>
              <a:rPr lang="en-US" sz="2400" i="1" dirty="0" smtClean="0">
                <a:solidFill>
                  <a:schemeClr val="tx2"/>
                </a:solidFill>
              </a:rPr>
              <a:t>Bug</a:t>
            </a:r>
            <a:r>
              <a:rPr lang="en-US" sz="2400" dirty="0" smtClean="0"/>
              <a:t> is used informally</a:t>
            </a:r>
          </a:p>
          <a:p>
            <a:r>
              <a:rPr lang="en-US" sz="2400" dirty="0" smtClean="0"/>
              <a:t>Sometimes </a:t>
            </a:r>
            <a:r>
              <a:rPr lang="en-US" sz="2400" dirty="0" smtClean="0">
                <a:solidFill>
                  <a:schemeClr val="tx2"/>
                </a:solidFill>
              </a:rPr>
              <a:t>speakers mean fault</a:t>
            </a:r>
            <a:r>
              <a:rPr lang="en-US" sz="2400" dirty="0" smtClean="0"/>
              <a:t>, sometimes </a:t>
            </a:r>
            <a:r>
              <a:rPr lang="en-US" sz="2400" dirty="0" smtClean="0">
                <a:solidFill>
                  <a:schemeClr val="tx2"/>
                </a:solidFill>
              </a:rPr>
              <a:t>error</a:t>
            </a:r>
            <a:r>
              <a:rPr lang="en-US" sz="2400" dirty="0" smtClean="0"/>
              <a:t>, sometimes </a:t>
            </a:r>
            <a:r>
              <a:rPr lang="en-US" sz="2400" dirty="0" smtClean="0">
                <a:solidFill>
                  <a:schemeClr val="tx2"/>
                </a:solidFill>
              </a:rPr>
              <a:t>failure</a:t>
            </a:r>
            <a:r>
              <a:rPr lang="en-US" sz="2400" dirty="0" smtClean="0"/>
              <a:t> … often the speaker doesn’t know what it </a:t>
            </a:r>
            <a:r>
              <a:rPr lang="en-US" sz="2400" dirty="0" smtClean="0"/>
              <a:t>means!</a:t>
            </a:r>
            <a:endParaRPr lang="en-US" sz="2400" dirty="0" smtClean="0"/>
          </a:p>
          <a:p>
            <a:r>
              <a:rPr lang="en-US" sz="2400" dirty="0" smtClean="0"/>
              <a:t>This class will try to use words that have </a:t>
            </a:r>
            <a:r>
              <a:rPr lang="en-US" sz="2400" dirty="0" smtClean="0">
                <a:solidFill>
                  <a:schemeClr val="tx2"/>
                </a:solidFill>
              </a:rPr>
              <a:t>precise</a:t>
            </a:r>
            <a:r>
              <a:rPr lang="en-US" sz="2400" dirty="0" smtClean="0"/>
              <a:t>, </a:t>
            </a:r>
            <a:r>
              <a:rPr lang="en-US" sz="2400" dirty="0" smtClean="0">
                <a:solidFill>
                  <a:schemeClr val="tx2"/>
                </a:solidFill>
              </a:rPr>
              <a:t>defined</a:t>
            </a:r>
            <a:r>
              <a:rPr lang="en-US" sz="2400" dirty="0" smtClean="0"/>
              <a:t>, and </a:t>
            </a:r>
            <a:r>
              <a:rPr lang="en-US" sz="2400" dirty="0" smtClean="0">
                <a:solidFill>
                  <a:schemeClr val="tx2"/>
                </a:solidFill>
              </a:rPr>
              <a:t>unambiguous</a:t>
            </a:r>
            <a:r>
              <a:rPr lang="en-US" sz="2400" dirty="0" smtClean="0"/>
              <a:t> meanings</a:t>
            </a:r>
            <a:endParaRPr lang="en-US" sz="2400" dirty="0"/>
          </a:p>
          <a:p>
            <a:endParaRPr lang="en-US" sz="2400" dirty="0"/>
          </a:p>
        </p:txBody>
      </p:sp>
      <p:sp>
        <p:nvSpPr>
          <p:cNvPr id="4" name="Date Placeholder 3"/>
          <p:cNvSpPr>
            <a:spLocks noGrp="1"/>
          </p:cNvSpPr>
          <p:nvPr>
            <p:ph type="dt" sz="half" idx="10"/>
          </p:nvPr>
        </p:nvSpPr>
        <p:spPr/>
        <p:txBody>
          <a:bodyPr/>
          <a:lstStyle/>
          <a:p>
            <a:pPr>
              <a:defRPr/>
            </a:pPr>
            <a:r>
              <a:rPr lang="en-US" smtClean="0"/>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smtClean="0"/>
              <a:t>© Ammann &amp; Offutt</a:t>
            </a:r>
            <a:endParaRPr lang="en-US"/>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7</a:t>
            </a:fld>
            <a:endParaRPr lang="en-US"/>
          </a:p>
        </p:txBody>
      </p:sp>
      <p:grpSp>
        <p:nvGrpSpPr>
          <p:cNvPr id="14" name="Group 13"/>
          <p:cNvGrpSpPr/>
          <p:nvPr/>
        </p:nvGrpSpPr>
        <p:grpSpPr>
          <a:xfrm>
            <a:off x="2589451" y="2871290"/>
            <a:ext cx="989373" cy="752559"/>
            <a:chOff x="6004290" y="2871291"/>
            <a:chExt cx="989373" cy="752559"/>
          </a:xfrm>
        </p:grpSpPr>
        <p:sp>
          <p:nvSpPr>
            <p:cNvPr id="9" name="Oval 8"/>
            <p:cNvSpPr/>
            <p:nvPr/>
          </p:nvSpPr>
          <p:spPr bwMode="auto">
            <a:xfrm>
              <a:off x="6086282" y="2871291"/>
              <a:ext cx="825388" cy="752559"/>
            </a:xfrm>
            <a:prstGeom prst="ellipse">
              <a:avLst/>
            </a:prstGeom>
            <a:noFill/>
            <a:ln w="76200" cap="flat" cmpd="sng" algn="ctr">
              <a:solidFill>
                <a:srgbClr val="FF0000"/>
              </a:solidFill>
              <a:prstDash val="solid"/>
              <a:round/>
              <a:headEnd type="none" w="sm" len="sm"/>
              <a:tailEnd type="none" w="sm" len="sm"/>
            </a:ln>
            <a:effectLst>
              <a:glow rad="101600">
                <a:schemeClr val="accent1">
                  <a:satMod val="175000"/>
                  <a:alpha val="40000"/>
                </a:schemeClr>
              </a:glow>
              <a:innerShdw blurRad="63500" dist="50800" dir="18900000">
                <a:prstClr val="black">
                  <a:alpha val="50000"/>
                </a:prst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rgbClr val="FAFD00"/>
                </a:solidFill>
                <a:effectLst/>
                <a:latin typeface="Times New Roman" pitchFamily="18" charset="0"/>
              </a:endParaRPr>
            </a:p>
          </p:txBody>
        </p:sp>
        <p:sp>
          <p:nvSpPr>
            <p:cNvPr id="8" name="TextBox 7"/>
            <p:cNvSpPr txBox="1"/>
            <p:nvPr/>
          </p:nvSpPr>
          <p:spPr>
            <a:xfrm>
              <a:off x="6004290" y="2985961"/>
              <a:ext cx="989373" cy="523220"/>
            </a:xfrm>
            <a:prstGeom prst="rect">
              <a:avLst/>
            </a:prstGeom>
            <a:noFill/>
          </p:spPr>
          <p:txBody>
            <a:bodyPr wrap="none" rtlCol="0">
              <a:spAutoFit/>
            </a:bodyPr>
            <a:lstStyle/>
            <a:p>
              <a:r>
                <a:rPr lang="en-US" sz="2800" dirty="0" smtClean="0">
                  <a:effectLst>
                    <a:outerShdw blurRad="38100" dist="38100" dir="2700000" algn="tl">
                      <a:srgbClr val="000000">
                        <a:alpha val="43137"/>
                      </a:srgbClr>
                    </a:outerShdw>
                  </a:effectLst>
                  <a:latin typeface="Bookman Old Style" pitchFamily="18" charset="0"/>
                </a:rPr>
                <a:t>BUG</a:t>
              </a:r>
              <a:endParaRPr lang="en-US" sz="2800" dirty="0">
                <a:effectLst>
                  <a:outerShdw blurRad="38100" dist="38100" dir="2700000" algn="tl">
                    <a:srgbClr val="000000">
                      <a:alpha val="43137"/>
                    </a:srgbClr>
                  </a:outerShdw>
                </a:effectLst>
                <a:latin typeface="Bookman Old Style" pitchFamily="18" charset="0"/>
              </a:endParaRPr>
            </a:p>
          </p:txBody>
        </p:sp>
        <p:cxnSp>
          <p:nvCxnSpPr>
            <p:cNvPr id="13" name="Straight Connector 12"/>
            <p:cNvCxnSpPr>
              <a:stCxn id="9" idx="1"/>
              <a:endCxn id="9" idx="5"/>
            </p:cNvCxnSpPr>
            <p:nvPr/>
          </p:nvCxnSpPr>
          <p:spPr bwMode="auto">
            <a:xfrm>
              <a:off x="6207157" y="2981501"/>
              <a:ext cx="583638" cy="532139"/>
            </a:xfrm>
            <a:prstGeom prst="line">
              <a:avLst/>
            </a:prstGeom>
            <a:solidFill>
              <a:schemeClr val="accent1"/>
            </a:solidFill>
            <a:ln w="76200" cap="flat" cmpd="sng" algn="ctr">
              <a:solidFill>
                <a:srgbClr val="FF0000"/>
              </a:solidFill>
              <a:prstDash val="solid"/>
              <a:round/>
              <a:headEnd type="none" w="sm" len="sm"/>
              <a:tailEnd type="none" w="sm" len="sm"/>
            </a:ln>
            <a:effectLst/>
          </p:spPr>
        </p:cxnSp>
      </p:grpSp>
      <p:pic>
        <p:nvPicPr>
          <p:cNvPr id="1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876" y="2783887"/>
            <a:ext cx="12890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7863" y="2484651"/>
            <a:ext cx="155892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 name="Text Box 7"/>
          <p:cNvSpPr txBox="1">
            <a:spLocks noChangeArrowheads="1"/>
          </p:cNvSpPr>
          <p:nvPr/>
        </p:nvSpPr>
        <p:spPr bwMode="auto">
          <a:xfrm>
            <a:off x="144960" y="4458076"/>
            <a:ext cx="4880200" cy="203132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solidFill>
                  <a:schemeClr val="tx1"/>
                </a:solidFill>
              </a:rPr>
              <a:t>“It has been just so in all of my inventions. The first step is an intuition, and comes with a burst, then difficulties arise—this thing gives out and </a:t>
            </a:r>
            <a:r>
              <a:rPr lang="en-US" sz="1800" i="1" dirty="0">
                <a:solidFill>
                  <a:schemeClr val="tx1"/>
                </a:solidFill>
              </a:rPr>
              <a:t>[it is]</a:t>
            </a:r>
            <a:r>
              <a:rPr lang="en-US" sz="1800" dirty="0">
                <a:solidFill>
                  <a:schemeClr val="tx1"/>
                </a:solidFill>
              </a:rPr>
              <a:t> then that </a:t>
            </a:r>
            <a:r>
              <a:rPr lang="en-US" sz="1800" dirty="0">
                <a:solidFill>
                  <a:schemeClr val="tx2"/>
                </a:solidFill>
              </a:rPr>
              <a:t>'Bugs</a:t>
            </a:r>
            <a:r>
              <a:rPr lang="en-US" sz="1800" dirty="0">
                <a:solidFill>
                  <a:schemeClr val="tx1"/>
                </a:solidFill>
              </a:rPr>
              <a:t>'—as such little faults and difficulties are called—show themselves and months of intense watching, study and labor are requisite. . .” </a:t>
            </a:r>
            <a:r>
              <a:rPr lang="en-US" sz="1800" b="0" dirty="0">
                <a:solidFill>
                  <a:schemeClr val="tx1"/>
                </a:solidFill>
              </a:rPr>
              <a:t>– Thomas Edison</a:t>
            </a:r>
          </a:p>
        </p:txBody>
      </p:sp>
      <p:sp>
        <p:nvSpPr>
          <p:cNvPr id="18" name="Text Box 10"/>
          <p:cNvSpPr txBox="1">
            <a:spLocks noChangeArrowheads="1"/>
          </p:cNvSpPr>
          <p:nvPr/>
        </p:nvSpPr>
        <p:spPr bwMode="auto">
          <a:xfrm>
            <a:off x="6287512" y="2532808"/>
            <a:ext cx="2767476" cy="424731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solidFill>
                  <a:schemeClr val="tx1"/>
                </a:solidFill>
              </a:rPr>
              <a:t>“an analyzing process must equally have been performed in order to furnish the Analytical Engine with the necessary operative data; and that herein may also lie a possible source of </a:t>
            </a:r>
            <a:r>
              <a:rPr lang="en-US" sz="1800" dirty="0">
                <a:solidFill>
                  <a:schemeClr val="tx2"/>
                </a:solidFill>
              </a:rPr>
              <a:t>error</a:t>
            </a:r>
            <a:r>
              <a:rPr lang="en-US" sz="1800" dirty="0">
                <a:solidFill>
                  <a:schemeClr val="tx1"/>
                </a:solidFill>
              </a:rPr>
              <a:t>. Granted that the actual mechanism is unerring in its processes, the cards may give it wrong orders. ” </a:t>
            </a:r>
            <a:r>
              <a:rPr lang="en-US" sz="1800" b="0" dirty="0">
                <a:solidFill>
                  <a:schemeClr val="tx1"/>
                </a:solidFill>
              </a:rPr>
              <a:t>– Ada, Countess Lovelace (notes on Babbage’s Analytical Engine)</a:t>
            </a:r>
          </a:p>
        </p:txBody>
      </p:sp>
    </p:spTree>
    <p:extLst>
      <p:ext uri="{BB962C8B-B14F-4D97-AF65-F5344CB8AC3E}">
        <p14:creationId xmlns:p14="http://schemas.microsoft.com/office/powerpoint/2010/main" val="4895664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3663" y="3036443"/>
            <a:ext cx="23812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p:cNvSpPr>
            <a:spLocks noGrp="1"/>
          </p:cNvSpPr>
          <p:nvPr>
            <p:ph type="title"/>
          </p:nvPr>
        </p:nvSpPr>
        <p:spPr>
          <a:xfrm>
            <a:off x="55717" y="96838"/>
            <a:ext cx="9048750" cy="915987"/>
          </a:xfrm>
        </p:spPr>
        <p:txBody>
          <a:bodyPr/>
          <a:lstStyle/>
          <a:p>
            <a:r>
              <a:rPr lang="en-US" smtClean="0"/>
              <a:t>Spectacular Software Failures</a:t>
            </a:r>
          </a:p>
        </p:txBody>
      </p:sp>
      <p:sp>
        <p:nvSpPr>
          <p:cNvPr id="922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922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92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EB425520-70F8-4BAB-9474-E83AC6540621}" type="slidenum">
              <a:rPr lang="en-US" sz="900" b="0" smtClean="0">
                <a:solidFill>
                  <a:schemeClr val="tx1"/>
                </a:solidFill>
              </a:rPr>
              <a:pPr/>
              <a:t>8</a:t>
            </a:fld>
            <a:endParaRPr lang="en-US" sz="900" b="0" smtClean="0">
              <a:solidFill>
                <a:schemeClr val="tx1"/>
              </a:solidFill>
            </a:endParaRPr>
          </a:p>
        </p:txBody>
      </p:sp>
      <p:sp>
        <p:nvSpPr>
          <p:cNvPr id="6" name="Rectangle 3"/>
          <p:cNvSpPr txBox="1">
            <a:spLocks noChangeArrowheads="1"/>
          </p:cNvSpPr>
          <p:nvPr/>
        </p:nvSpPr>
        <p:spPr bwMode="auto">
          <a:xfrm>
            <a:off x="84812" y="4112609"/>
            <a:ext cx="6453188" cy="776287"/>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smtClean="0">
                <a:solidFill>
                  <a:schemeClr val="tx2"/>
                </a:solidFill>
                <a:latin typeface="Gill Sans MT" pitchFamily="34" charset="0"/>
              </a:rPr>
              <a:t>Intel’s </a:t>
            </a:r>
            <a:r>
              <a:rPr lang="en-US" sz="2400" b="0" kern="0" dirty="0">
                <a:solidFill>
                  <a:schemeClr val="tx2"/>
                </a:solidFill>
                <a:latin typeface="Gill Sans MT" pitchFamily="34" charset="0"/>
              </a:rPr>
              <a:t>Pentium FDIV </a:t>
            </a:r>
            <a:r>
              <a:rPr lang="en-US" sz="2400" b="0" kern="0" dirty="0" smtClean="0">
                <a:solidFill>
                  <a:schemeClr val="tx2"/>
                </a:solidFill>
                <a:latin typeface="Gill Sans MT" pitchFamily="34" charset="0"/>
              </a:rPr>
              <a:t>fault</a:t>
            </a:r>
            <a:r>
              <a:rPr lang="en-US" sz="2400" b="0" kern="0" dirty="0" smtClean="0">
                <a:solidFill>
                  <a:schemeClr val="tx1"/>
                </a:solidFill>
                <a:latin typeface="Gill Sans MT" pitchFamily="34" charset="0"/>
              </a:rPr>
              <a:t>: </a:t>
            </a:r>
            <a:r>
              <a:rPr lang="en-US" sz="2400" b="0" kern="0" dirty="0" smtClean="0">
                <a:solidFill>
                  <a:schemeClr val="tx1"/>
                </a:solidFill>
                <a:latin typeface="Gill Sans MT" pitchFamily="34" charset="0"/>
              </a:rPr>
              <a:t>Public relations nightmare</a:t>
            </a:r>
            <a:endParaRPr lang="en-US" sz="2400" b="0" kern="0" dirty="0">
              <a:solidFill>
                <a:schemeClr val="tx1"/>
              </a:solidFill>
              <a:latin typeface="Gill Sans MT" pitchFamily="34" charset="0"/>
            </a:endParaRPr>
          </a:p>
        </p:txBody>
      </p:sp>
      <p:sp>
        <p:nvSpPr>
          <p:cNvPr id="7" name="Rectangle 3"/>
          <p:cNvSpPr txBox="1">
            <a:spLocks noChangeArrowheads="1"/>
          </p:cNvSpPr>
          <p:nvPr/>
        </p:nvSpPr>
        <p:spPr bwMode="auto">
          <a:xfrm>
            <a:off x="84812" y="2537666"/>
            <a:ext cx="6453188" cy="1065721"/>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a:solidFill>
                  <a:schemeClr val="tx2"/>
                </a:solidFill>
                <a:latin typeface="Gill Sans MT" pitchFamily="34" charset="0"/>
              </a:rPr>
              <a:t>THERAC-25 radiation </a:t>
            </a:r>
            <a:r>
              <a:rPr lang="en-US" sz="2400" b="0" kern="0" dirty="0" smtClean="0">
                <a:solidFill>
                  <a:schemeClr val="tx2"/>
                </a:solidFill>
                <a:latin typeface="Gill Sans MT" pitchFamily="34" charset="0"/>
              </a:rPr>
              <a:t>machine</a:t>
            </a:r>
            <a:r>
              <a:rPr lang="en-US" sz="2400" b="0" kern="0" dirty="0" smtClean="0">
                <a:solidFill>
                  <a:schemeClr val="tx1"/>
                </a:solidFill>
                <a:latin typeface="Gill Sans MT" pitchFamily="34" charset="0"/>
              </a:rPr>
              <a:t>: </a:t>
            </a:r>
            <a:r>
              <a:rPr lang="en-US" sz="2400" b="0" kern="0" dirty="0" smtClean="0">
                <a:solidFill>
                  <a:schemeClr val="tx1"/>
                </a:solidFill>
                <a:latin typeface="Gill Sans MT" pitchFamily="34" charset="0"/>
              </a:rPr>
              <a:t>Poor </a:t>
            </a:r>
            <a:r>
              <a:rPr lang="en-US" sz="2400" b="0" kern="0" dirty="0">
                <a:solidFill>
                  <a:schemeClr val="tx1"/>
                </a:solidFill>
                <a:latin typeface="Gill Sans MT" pitchFamily="34" charset="0"/>
              </a:rPr>
              <a:t>testing of safety-critical software can cost </a:t>
            </a:r>
            <a:r>
              <a:rPr lang="en-US" sz="2400" b="0" i="1" kern="0" dirty="0" smtClean="0">
                <a:solidFill>
                  <a:schemeClr val="tx1"/>
                </a:solidFill>
                <a:latin typeface="Gill Sans MT" pitchFamily="34" charset="0"/>
              </a:rPr>
              <a:t>lives</a:t>
            </a:r>
            <a:r>
              <a:rPr lang="en-US" sz="2400" b="0" kern="0" dirty="0" smtClean="0">
                <a:solidFill>
                  <a:schemeClr val="tx1"/>
                </a:solidFill>
                <a:latin typeface="Gill Sans MT" pitchFamily="34" charset="0"/>
              </a:rPr>
              <a:t>: </a:t>
            </a:r>
            <a:r>
              <a:rPr lang="en-US" sz="2400" b="0" kern="0" dirty="0" smtClean="0">
                <a:solidFill>
                  <a:schemeClr val="tx1"/>
                </a:solidFill>
                <a:latin typeface="Gill Sans MT" pitchFamily="34" charset="0"/>
              </a:rPr>
              <a:t>3 patients were killed</a:t>
            </a:r>
            <a:endParaRPr lang="en-US" sz="2400" b="0" kern="0" dirty="0">
              <a:solidFill>
                <a:schemeClr val="tx1"/>
              </a:solidFill>
              <a:latin typeface="Gill Sans MT" pitchFamily="34" charset="0"/>
            </a:endParaRPr>
          </a:p>
        </p:txBody>
      </p:sp>
      <p:pic>
        <p:nvPicPr>
          <p:cNvPr id="8"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7051" y="1122578"/>
            <a:ext cx="2462213"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0425" y="14874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 name="Text Box 24"/>
          <p:cNvSpPr txBox="1">
            <a:spLocks noChangeArrowheads="1"/>
          </p:cNvSpPr>
          <p:nvPr/>
        </p:nvSpPr>
        <p:spPr bwMode="auto">
          <a:xfrm>
            <a:off x="4627563" y="1279525"/>
            <a:ext cx="1681162" cy="1016000"/>
          </a:xfrm>
          <a:prstGeom prst="rect">
            <a:avLst/>
          </a:prstGeom>
          <a:solidFill>
            <a:schemeClr val="bg1">
              <a:lumMod val="60000"/>
              <a:lumOff val="40000"/>
            </a:schemeClr>
          </a:solidFill>
          <a:ln w="9525" algn="ctr">
            <a:noFill/>
            <a:miter lim="800000"/>
            <a:headEnd/>
            <a:tailEnd/>
          </a:ln>
          <a:effectLst/>
        </p:spPr>
        <p:txBody>
          <a:bodyPr>
            <a:spAutoFit/>
          </a:bodyPr>
          <a:lstStyle/>
          <a:p>
            <a:pPr>
              <a:defRPr/>
            </a:pPr>
            <a:r>
              <a:rPr lang="en-US" dirty="0"/>
              <a:t>Mars Polar</a:t>
            </a:r>
            <a:br>
              <a:rPr lang="en-US" dirty="0"/>
            </a:br>
            <a:r>
              <a:rPr lang="en-US" dirty="0"/>
              <a:t>Lander crash</a:t>
            </a:r>
            <a:br>
              <a:rPr lang="en-US" dirty="0"/>
            </a:br>
            <a:r>
              <a:rPr lang="en-US" dirty="0"/>
              <a:t>site?</a:t>
            </a:r>
          </a:p>
        </p:txBody>
      </p:sp>
      <p:sp>
        <p:nvSpPr>
          <p:cNvPr id="11" name="Text Box 25"/>
          <p:cNvSpPr txBox="1">
            <a:spLocks noChangeArrowheads="1"/>
          </p:cNvSpPr>
          <p:nvPr/>
        </p:nvSpPr>
        <p:spPr bwMode="auto">
          <a:xfrm>
            <a:off x="6560770" y="927822"/>
            <a:ext cx="2393950" cy="400050"/>
          </a:xfrm>
          <a:prstGeom prst="rect">
            <a:avLst/>
          </a:prstGeom>
          <a:solidFill>
            <a:schemeClr val="bg1">
              <a:lumMod val="60000"/>
              <a:lumOff val="40000"/>
            </a:schemeClr>
          </a:solidFill>
          <a:ln w="9525" algn="ctr">
            <a:noFill/>
            <a:miter lim="800000"/>
            <a:headEnd/>
            <a:tailEnd/>
          </a:ln>
          <a:effectLst/>
        </p:spPr>
        <p:txBody>
          <a:bodyPr>
            <a:spAutoFit/>
          </a:bodyPr>
          <a:lstStyle/>
          <a:p>
            <a:pPr algn="just">
              <a:defRPr/>
            </a:pPr>
            <a:r>
              <a:rPr lang="en-US" dirty="0"/>
              <a:t>THERAC-25 design</a:t>
            </a:r>
          </a:p>
        </p:txBody>
      </p:sp>
      <p:sp>
        <p:nvSpPr>
          <p:cNvPr id="12" name="Text Box 26"/>
          <p:cNvSpPr txBox="1">
            <a:spLocks noChangeArrowheads="1"/>
          </p:cNvSpPr>
          <p:nvPr/>
        </p:nvSpPr>
        <p:spPr bwMode="auto">
          <a:xfrm>
            <a:off x="6378575" y="2965006"/>
            <a:ext cx="25368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dirty="0" err="1">
                <a:solidFill>
                  <a:srgbClr val="000000"/>
                </a:solidFill>
              </a:rPr>
              <a:t>Ariane</a:t>
            </a:r>
            <a:r>
              <a:rPr lang="en-US" dirty="0">
                <a:solidFill>
                  <a:srgbClr val="000000"/>
                </a:solidFill>
              </a:rPr>
              <a:t> 5:</a:t>
            </a:r>
            <a:br>
              <a:rPr lang="en-US" dirty="0">
                <a:solidFill>
                  <a:srgbClr val="000000"/>
                </a:solidFill>
              </a:rPr>
            </a:br>
            <a:r>
              <a:rPr lang="en-US" dirty="0">
                <a:solidFill>
                  <a:srgbClr val="000000"/>
                </a:solidFill>
              </a:rPr>
              <a:t>exception-handling</a:t>
            </a:r>
            <a:br>
              <a:rPr lang="en-US" dirty="0">
                <a:solidFill>
                  <a:srgbClr val="000000"/>
                </a:solidFill>
              </a:rPr>
            </a:br>
            <a:r>
              <a:rPr lang="en-US" dirty="0">
                <a:solidFill>
                  <a:srgbClr val="000000"/>
                </a:solidFill>
              </a:rPr>
              <a:t>bug :  forced self</a:t>
            </a:r>
            <a:br>
              <a:rPr lang="en-US" dirty="0">
                <a:solidFill>
                  <a:srgbClr val="000000"/>
                </a:solidFill>
              </a:rPr>
            </a:br>
            <a:r>
              <a:rPr lang="en-US" dirty="0">
                <a:solidFill>
                  <a:srgbClr val="000000"/>
                </a:solidFill>
              </a:rPr>
              <a:t>destruct on maiden</a:t>
            </a:r>
            <a:br>
              <a:rPr lang="en-US" dirty="0">
                <a:solidFill>
                  <a:srgbClr val="000000"/>
                </a:solidFill>
              </a:rPr>
            </a:br>
            <a:r>
              <a:rPr lang="en-US" dirty="0">
                <a:solidFill>
                  <a:srgbClr val="000000"/>
                </a:solidFill>
              </a:rPr>
              <a:t>flight (64-bit to 16-bit</a:t>
            </a:r>
            <a:br>
              <a:rPr lang="en-US" dirty="0">
                <a:solidFill>
                  <a:srgbClr val="000000"/>
                </a:solidFill>
              </a:rPr>
            </a:br>
            <a:r>
              <a:rPr lang="en-US" dirty="0">
                <a:solidFill>
                  <a:srgbClr val="000000"/>
                </a:solidFill>
              </a:rPr>
              <a:t>conversion:  about</a:t>
            </a:r>
            <a:br>
              <a:rPr lang="en-US" dirty="0">
                <a:solidFill>
                  <a:srgbClr val="000000"/>
                </a:solidFill>
              </a:rPr>
            </a:br>
            <a:r>
              <a:rPr lang="en-US" dirty="0">
                <a:solidFill>
                  <a:srgbClr val="000000"/>
                </a:solidFill>
              </a:rPr>
              <a:t>370 million $ lost)</a:t>
            </a:r>
          </a:p>
        </p:txBody>
      </p:sp>
      <p:pic>
        <p:nvPicPr>
          <p:cNvPr id="13"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5981" y="4492345"/>
            <a:ext cx="79216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 name="Text Box 4"/>
          <p:cNvSpPr txBox="1">
            <a:spLocks noChangeArrowheads="1"/>
          </p:cNvSpPr>
          <p:nvPr/>
        </p:nvSpPr>
        <p:spPr bwMode="auto">
          <a:xfrm>
            <a:off x="82549" y="5391150"/>
            <a:ext cx="6412843" cy="954107"/>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wrap="square">
            <a:spAutoFit/>
          </a:bodyPr>
          <a:lstStyle/>
          <a:p>
            <a:pPr algn="ctr">
              <a:defRPr/>
            </a:pPr>
            <a:r>
              <a:rPr lang="en-US" altLang="zh-CN" sz="2800" b="0" dirty="0">
                <a:solidFill>
                  <a:schemeClr val="tx2"/>
                </a:solidFill>
                <a:effectLst>
                  <a:outerShdw blurRad="38100" dist="38100" dir="2700000" algn="tl">
                    <a:srgbClr val="000000"/>
                  </a:outerShdw>
                </a:effectLst>
                <a:latin typeface="Gill Sans MT" pitchFamily="34" charset="0"/>
                <a:ea typeface="宋体" charset="-122"/>
              </a:rPr>
              <a:t>We need our software to be</a:t>
            </a:r>
            <a:r>
              <a:rPr lang="en-US" altLang="zh-CN" b="0" dirty="0">
                <a:solidFill>
                  <a:schemeClr val="tx2"/>
                </a:solidFill>
                <a:effectLst>
                  <a:outerShdw blurRad="38100" dist="38100" dir="2700000" algn="tl">
                    <a:srgbClr val="000000"/>
                  </a:outerShdw>
                </a:effectLst>
                <a:latin typeface="Gill Sans MT" pitchFamily="34" charset="0"/>
                <a:ea typeface="宋体" charset="-122"/>
              </a:rPr>
              <a:t> </a:t>
            </a:r>
            <a:r>
              <a:rPr lang="en-US" altLang="zh-CN" sz="2800" b="0" dirty="0">
                <a:solidFill>
                  <a:schemeClr val="tx2"/>
                </a:solidFill>
                <a:effectLst>
                  <a:outerShdw blurRad="38100" dist="38100" dir="2700000" algn="tl">
                    <a:srgbClr val="000000"/>
                  </a:outerShdw>
                </a:effectLst>
                <a:latin typeface="Kristen ITC" pitchFamily="66" charset="0"/>
                <a:ea typeface="宋体" charset="-122"/>
              </a:rPr>
              <a:t>dependable</a:t>
            </a:r>
          </a:p>
          <a:p>
            <a:pPr algn="ctr">
              <a:defRPr/>
            </a:pPr>
            <a:r>
              <a:rPr lang="en-US" sz="2800" b="0" dirty="0">
                <a:solidFill>
                  <a:schemeClr val="tx2"/>
                </a:solidFill>
                <a:effectLst>
                  <a:outerShdw blurRad="38100" dist="38100" dir="2700000" algn="tl">
                    <a:srgbClr val="000000"/>
                  </a:outerShdw>
                </a:effectLst>
                <a:latin typeface="Gill Sans MT" pitchFamily="34" charset="0"/>
                <a:ea typeface="宋体" charset="-122"/>
              </a:rPr>
              <a:t>Testing is </a:t>
            </a:r>
            <a:r>
              <a:rPr lang="en-US" sz="2800" b="0" i="1" dirty="0">
                <a:solidFill>
                  <a:schemeClr val="tx2"/>
                </a:solidFill>
                <a:effectLst>
                  <a:outerShdw blurRad="38100" dist="38100" dir="2700000" algn="tl">
                    <a:srgbClr val="000000"/>
                  </a:outerShdw>
                </a:effectLst>
                <a:latin typeface="Gill Sans MT" pitchFamily="34" charset="0"/>
                <a:ea typeface="宋体" charset="-122"/>
              </a:rPr>
              <a:t>one</a:t>
            </a:r>
            <a:r>
              <a:rPr lang="en-US" sz="2800" b="0" dirty="0">
                <a:solidFill>
                  <a:schemeClr val="tx2"/>
                </a:solidFill>
                <a:effectLst>
                  <a:outerShdw blurRad="38100" dist="38100" dir="2700000" algn="tl">
                    <a:srgbClr val="000000"/>
                  </a:outerShdw>
                </a:effectLst>
                <a:latin typeface="Gill Sans MT" pitchFamily="34" charset="0"/>
                <a:ea typeface="宋体" charset="-122"/>
              </a:rPr>
              <a:t> way to assess dependability</a:t>
            </a:r>
          </a:p>
        </p:txBody>
      </p:sp>
      <p:sp>
        <p:nvSpPr>
          <p:cNvPr id="16" name="Rectangle 3"/>
          <p:cNvSpPr txBox="1">
            <a:spLocks noChangeArrowheads="1"/>
          </p:cNvSpPr>
          <p:nvPr/>
        </p:nvSpPr>
        <p:spPr bwMode="auto">
          <a:xfrm>
            <a:off x="84812" y="865188"/>
            <a:ext cx="6453188" cy="776287"/>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a:solidFill>
                  <a:schemeClr val="tx2"/>
                </a:solidFill>
                <a:latin typeface="Gill Sans MT" pitchFamily="34" charset="0"/>
              </a:rPr>
              <a:t>NASA’s Mars </a:t>
            </a:r>
            <a:r>
              <a:rPr lang="en-US" sz="2400" b="0" kern="0" dirty="0" err="1">
                <a:solidFill>
                  <a:schemeClr val="tx2"/>
                </a:solidFill>
                <a:latin typeface="Gill Sans MT" pitchFamily="34" charset="0"/>
              </a:rPr>
              <a:t>lander</a:t>
            </a:r>
            <a:r>
              <a:rPr lang="en-US" sz="2400" b="0" kern="0" dirty="0">
                <a:solidFill>
                  <a:schemeClr val="tx1"/>
                </a:solidFill>
                <a:latin typeface="Gill Sans MT" pitchFamily="34" charset="0"/>
              </a:rPr>
              <a:t>: September 1999, crashed due to a units integration fault</a:t>
            </a:r>
          </a:p>
        </p:txBody>
      </p:sp>
      <p:sp>
        <p:nvSpPr>
          <p:cNvPr id="18" name="Rectangle 3"/>
          <p:cNvSpPr txBox="1">
            <a:spLocks noChangeArrowheads="1"/>
          </p:cNvSpPr>
          <p:nvPr/>
        </p:nvSpPr>
        <p:spPr bwMode="auto">
          <a:xfrm>
            <a:off x="84812" y="3520541"/>
            <a:ext cx="6453188" cy="493110"/>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smtClean="0">
                <a:solidFill>
                  <a:schemeClr val="tx2"/>
                </a:solidFill>
                <a:latin typeface="Gill Sans MT" pitchFamily="34" charset="0"/>
              </a:rPr>
              <a:t>Ariane 5 </a:t>
            </a:r>
            <a:r>
              <a:rPr lang="en-US" sz="2400" b="0" kern="0" dirty="0" smtClean="0">
                <a:solidFill>
                  <a:schemeClr val="tx2"/>
                </a:solidFill>
                <a:latin typeface="Gill Sans MT" pitchFamily="34" charset="0"/>
              </a:rPr>
              <a:t>explosion</a:t>
            </a:r>
            <a:r>
              <a:rPr lang="en-US" sz="2400" b="0" kern="0" dirty="0" smtClean="0">
                <a:solidFill>
                  <a:schemeClr val="tx1"/>
                </a:solidFill>
                <a:latin typeface="Gill Sans MT" pitchFamily="34" charset="0"/>
              </a:rPr>
              <a:t>: </a:t>
            </a:r>
            <a:r>
              <a:rPr lang="en-US" sz="2400" b="0" kern="0" dirty="0" smtClean="0">
                <a:solidFill>
                  <a:schemeClr val="tx1"/>
                </a:solidFill>
                <a:latin typeface="Gill Sans MT" pitchFamily="34" charset="0"/>
              </a:rPr>
              <a:t>Millions of $$</a:t>
            </a:r>
            <a:endParaRPr lang="en-US" sz="2400" b="0" kern="0" dirty="0">
              <a:solidFill>
                <a:schemeClr val="tx1"/>
              </a:solidFill>
              <a:latin typeface="Gill Sans MT" pitchFamily="34" charset="0"/>
            </a:endParaRPr>
          </a:p>
        </p:txBody>
      </p:sp>
    </p:spTree>
    <p:extLst>
      <p:ext uri="{BB962C8B-B14F-4D97-AF65-F5344CB8AC3E}">
        <p14:creationId xmlns:p14="http://schemas.microsoft.com/office/powerpoint/2010/main" val="153190702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9"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childTnLst>
                                </p:cTn>
                              </p:par>
                            </p:childTnLst>
                          </p:cTn>
                        </p:par>
                        <p:par>
                          <p:cTn id="18" fill="hold" nodeType="afterGroup">
                            <p:stCondLst>
                              <p:cond delay="0"/>
                            </p:stCondLst>
                            <p:childTnLst>
                              <p:par>
                                <p:cTn id="19" presetID="9"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childTnLst>
                                </p:cTn>
                              </p:par>
                            </p:childTnLst>
                          </p:cTn>
                        </p:par>
                        <p:par>
                          <p:cTn id="29" fill="hold">
                            <p:stCondLst>
                              <p:cond delay="0"/>
                            </p:stCondLst>
                            <p:childTnLst>
                              <p:par>
                                <p:cTn id="30" presetID="9" presetClass="entr" presetSubtype="0"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ssolve">
                                      <p:cBhvr>
                                        <p:cTn id="35" dur="500"/>
                                        <p:tgtEl>
                                          <p:spTgt spid="1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childTnLst>
                                </p:cTn>
                              </p:par>
                            </p:childTnLst>
                          </p:cTn>
                        </p:par>
                        <p:par>
                          <p:cTn id="40" fill="hold">
                            <p:stCondLst>
                              <p:cond delay="0"/>
                            </p:stCondLst>
                            <p:childTnLst>
                              <p:par>
                                <p:cTn id="41" presetID="9"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dissolv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dissolve">
                                      <p:cBhvr>
                                        <p:cTn id="4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10" grpId="0" animBg="1"/>
      <p:bldP spid="11" grpId="0" animBg="1"/>
      <p:bldP spid="12" grpId="0"/>
      <p:bldP spid="14" grpId="0" animBg="1"/>
      <p:bldP spid="16" grpId="0" build="p"/>
      <p:bldP spid="1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Northeast Blackout of 2003</a:t>
            </a:r>
          </a:p>
        </p:txBody>
      </p:sp>
      <p:sp>
        <p:nvSpPr>
          <p:cNvPr id="1331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endParaRPr lang="en-US" sz="900" b="0" u="sng" smtClean="0">
              <a:solidFill>
                <a:schemeClr val="tx1"/>
              </a:solidFill>
            </a:endParaRPr>
          </a:p>
        </p:txBody>
      </p:sp>
      <p:sp>
        <p:nvSpPr>
          <p:cNvPr id="1331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133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CF412FD-9EAC-4412-A819-F10D00A578A1}" type="slidenum">
              <a:rPr lang="en-US" sz="900" b="0" smtClean="0">
                <a:solidFill>
                  <a:schemeClr val="tx1"/>
                </a:solidFill>
              </a:rPr>
              <a:pPr/>
              <a:t>9</a:t>
            </a:fld>
            <a:endParaRPr lang="en-US" sz="900" b="0" smtClean="0">
              <a:solidFill>
                <a:schemeClr val="tx1"/>
              </a:solidFill>
            </a:endParaRPr>
          </a:p>
        </p:txBody>
      </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125" y="785813"/>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bwMode="auto">
          <a:xfrm>
            <a:off x="285750" y="2543175"/>
            <a:ext cx="2357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sz="1800">
                <a:solidFill>
                  <a:srgbClr val="000000"/>
                </a:solidFill>
                <a:latin typeface="Arial" pitchFamily="34" charset="0"/>
                <a:cs typeface="Arial" pitchFamily="34" charset="0"/>
              </a:rPr>
              <a:t>Affected 10 million people in Ontario, Canada</a:t>
            </a:r>
            <a:endParaRPr lang="en-GB" sz="1800">
              <a:solidFill>
                <a:srgbClr val="000000"/>
              </a:solidFill>
              <a:latin typeface="Arial" pitchFamily="34" charset="0"/>
              <a:cs typeface="Arial" pitchFamily="34" charset="0"/>
            </a:endParaRPr>
          </a:p>
        </p:txBody>
      </p:sp>
      <p:sp>
        <p:nvSpPr>
          <p:cNvPr id="9" name="Rounded Rectangle 8"/>
          <p:cNvSpPr/>
          <p:nvPr/>
        </p:nvSpPr>
        <p:spPr bwMode="auto">
          <a:xfrm>
            <a:off x="285750" y="3543300"/>
            <a:ext cx="2357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sz="1800">
                <a:solidFill>
                  <a:srgbClr val="000000"/>
                </a:solidFill>
                <a:latin typeface="Arial" pitchFamily="34" charset="0"/>
                <a:cs typeface="Arial" pitchFamily="34" charset="0"/>
              </a:rPr>
              <a:t>Affected 40 million people in 8 US states</a:t>
            </a:r>
            <a:endParaRPr lang="en-GB" sz="1800">
              <a:solidFill>
                <a:srgbClr val="000000"/>
              </a:solidFill>
              <a:latin typeface="Arial" pitchFamily="34" charset="0"/>
              <a:cs typeface="Arial" pitchFamily="34" charset="0"/>
            </a:endParaRPr>
          </a:p>
        </p:txBody>
      </p:sp>
      <p:sp>
        <p:nvSpPr>
          <p:cNvPr id="10" name="Rounded Rectangle 9"/>
          <p:cNvSpPr/>
          <p:nvPr/>
        </p:nvSpPr>
        <p:spPr bwMode="auto">
          <a:xfrm>
            <a:off x="285750" y="4543425"/>
            <a:ext cx="2357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sz="1800">
                <a:solidFill>
                  <a:srgbClr val="000000"/>
                </a:solidFill>
                <a:latin typeface="Arial" pitchFamily="34" charset="0"/>
                <a:cs typeface="Arial" pitchFamily="34" charset="0"/>
              </a:rPr>
              <a:t>Financial losses of</a:t>
            </a:r>
          </a:p>
          <a:p>
            <a:pPr algn="ctr">
              <a:spcBef>
                <a:spcPct val="20000"/>
              </a:spcBef>
              <a:defRPr/>
            </a:pPr>
            <a:r>
              <a:rPr lang="nb-NO" sz="1800">
                <a:solidFill>
                  <a:srgbClr val="000000"/>
                </a:solidFill>
                <a:latin typeface="Arial" pitchFamily="34" charset="0"/>
                <a:cs typeface="Arial" pitchFamily="34" charset="0"/>
              </a:rPr>
              <a:t>$6 Billion USD</a:t>
            </a:r>
            <a:endParaRPr lang="en-GB" sz="1800">
              <a:solidFill>
                <a:srgbClr val="000000"/>
              </a:solidFill>
              <a:latin typeface="Arial" pitchFamily="34" charset="0"/>
              <a:cs typeface="Arial" pitchFamily="34" charset="0"/>
            </a:endParaRPr>
          </a:p>
        </p:txBody>
      </p:sp>
      <p:sp>
        <p:nvSpPr>
          <p:cNvPr id="11" name="Rounded Rectangle 10"/>
          <p:cNvSpPr/>
          <p:nvPr/>
        </p:nvSpPr>
        <p:spPr bwMode="auto">
          <a:xfrm>
            <a:off x="285750" y="1246188"/>
            <a:ext cx="2357438" cy="1211262"/>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sz="1800" dirty="0">
                <a:solidFill>
                  <a:srgbClr val="000000"/>
                </a:solidFill>
                <a:latin typeface="Arial" pitchFamily="34" charset="0"/>
                <a:cs typeface="Arial" pitchFamily="34" charset="0"/>
              </a:rPr>
              <a:t>508 generating units and 256 power plants shut down</a:t>
            </a:r>
            <a:endParaRPr lang="en-GB" sz="1800" dirty="0">
              <a:solidFill>
                <a:srgbClr val="000000"/>
              </a:solidFill>
              <a:latin typeface="Arial" pitchFamily="34" charset="0"/>
              <a:cs typeface="Arial" pitchFamily="34" charset="0"/>
            </a:endParaRPr>
          </a:p>
        </p:txBody>
      </p:sp>
      <p:sp>
        <p:nvSpPr>
          <p:cNvPr id="12" name="Rounded Rectangle 11"/>
          <p:cNvSpPr/>
          <p:nvPr/>
        </p:nvSpPr>
        <p:spPr bwMode="auto">
          <a:xfrm>
            <a:off x="285750" y="5543550"/>
            <a:ext cx="6929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sz="1800" dirty="0">
                <a:solidFill>
                  <a:srgbClr val="000000"/>
                </a:solidFill>
                <a:latin typeface="Arial" pitchFamily="34" charset="0"/>
                <a:cs typeface="Arial" pitchFamily="34" charset="0"/>
              </a:rPr>
              <a:t>The </a:t>
            </a:r>
            <a:r>
              <a:rPr lang="nb-NO" sz="1800" dirty="0">
                <a:solidFill>
                  <a:schemeClr val="bg1">
                    <a:lumMod val="60000"/>
                    <a:lumOff val="40000"/>
                  </a:schemeClr>
                </a:solidFill>
                <a:latin typeface="Arial" pitchFamily="34" charset="0"/>
                <a:cs typeface="Arial" pitchFamily="34" charset="0"/>
              </a:rPr>
              <a:t>alarm system </a:t>
            </a:r>
            <a:r>
              <a:rPr lang="nb-NO" sz="1800" dirty="0">
                <a:solidFill>
                  <a:srgbClr val="000000"/>
                </a:solidFill>
                <a:latin typeface="Arial" pitchFamily="34" charset="0"/>
                <a:cs typeface="Arial" pitchFamily="34" charset="0"/>
              </a:rPr>
              <a:t>in the energy management system </a:t>
            </a:r>
            <a:r>
              <a:rPr lang="nb-NO" sz="1800" dirty="0">
                <a:solidFill>
                  <a:schemeClr val="bg1">
                    <a:lumMod val="60000"/>
                    <a:lumOff val="40000"/>
                  </a:schemeClr>
                </a:solidFill>
                <a:latin typeface="Arial" pitchFamily="34" charset="0"/>
                <a:cs typeface="Arial" pitchFamily="34" charset="0"/>
              </a:rPr>
              <a:t>failed due to a software error</a:t>
            </a:r>
            <a:r>
              <a:rPr lang="nb-NO" sz="1800" dirty="0">
                <a:solidFill>
                  <a:srgbClr val="000000"/>
                </a:solidFill>
                <a:latin typeface="Arial" pitchFamily="34" charset="0"/>
                <a:cs typeface="Arial" pitchFamily="34" charset="0"/>
              </a:rPr>
              <a:t> and operators were not informed of the power overload in the system</a:t>
            </a:r>
            <a:endParaRPr lang="en-GB" sz="1800" dirty="0">
              <a:solidFill>
                <a:srgbClr val="000000"/>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10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1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10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theme/theme1.xml><?xml version="1.0" encoding="utf-8"?>
<a:theme xmlns:a="http://schemas.openxmlformats.org/drawingml/2006/main" name="intro">
  <a:themeElements>
    <a:clrScheme name="Custom 3">
      <a:dk1>
        <a:srgbClr val="5F5F5F"/>
      </a:dk1>
      <a:lt1>
        <a:srgbClr val="FFFFFF"/>
      </a:lt1>
      <a:dk2>
        <a:srgbClr val="000099"/>
      </a:dk2>
      <a:lt2>
        <a:srgbClr val="FFFF00"/>
      </a:lt2>
      <a:accent1>
        <a:srgbClr val="FF9900"/>
      </a:accent1>
      <a:accent2>
        <a:srgbClr val="66CCFF"/>
      </a:accent2>
      <a:accent3>
        <a:srgbClr val="AAAACA"/>
      </a:accent3>
      <a:accent4>
        <a:srgbClr val="DADADA"/>
      </a:accent4>
      <a:accent5>
        <a:srgbClr val="FFCAAA"/>
      </a:accent5>
      <a:accent6>
        <a:srgbClr val="5CB9E7"/>
      </a:accent6>
      <a:hlink>
        <a:srgbClr val="FFFF00"/>
      </a:hlink>
      <a:folHlink>
        <a:srgbClr val="FFC000"/>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6391</TotalTime>
  <Pages>49</Pages>
  <Words>2304</Words>
  <Application>Microsoft Macintosh PowerPoint</Application>
  <PresentationFormat>On-screen Show (4:3)</PresentationFormat>
  <Paragraphs>365</Paragraphs>
  <Slides>28</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Arial Unicode MS</vt:lpstr>
      <vt:lpstr>Bookman Old Style</vt:lpstr>
      <vt:lpstr>Comic Sans MS</vt:lpstr>
      <vt:lpstr>Gill Sans MT</vt:lpstr>
      <vt:lpstr>Kristen ITC</vt:lpstr>
      <vt:lpstr>Monotype Sorts</vt:lpstr>
      <vt:lpstr>SimSun</vt:lpstr>
      <vt:lpstr>Times New Roman</vt:lpstr>
      <vt:lpstr>Verdana</vt:lpstr>
      <vt:lpstr>Wingdings</vt:lpstr>
      <vt:lpstr>宋体</vt:lpstr>
      <vt:lpstr>Arial</vt:lpstr>
      <vt:lpstr>intro</vt:lpstr>
      <vt:lpstr> Why Do We Test Software?</vt:lpstr>
      <vt:lpstr>Testing in the 21st Century</vt:lpstr>
      <vt:lpstr>Software is a Skin that Surrounds Our Civilization</vt:lpstr>
      <vt:lpstr>Software Faults, Errors &amp; Failures</vt:lpstr>
      <vt:lpstr>Fault and Failure Example</vt:lpstr>
      <vt:lpstr>A Concrete Example</vt:lpstr>
      <vt:lpstr>The Term Bug</vt:lpstr>
      <vt:lpstr>Spectacular Software Failures</vt:lpstr>
      <vt:lpstr>Northeast Blackout of 2003</vt:lpstr>
      <vt:lpstr>Costly Software Failures</vt:lpstr>
      <vt:lpstr>Spectacular software Failures</vt:lpstr>
      <vt:lpstr>Testing in the 21st Century</vt:lpstr>
      <vt:lpstr>The True Cost of Software Failure</vt:lpstr>
      <vt:lpstr>What Does This Mean?</vt:lpstr>
      <vt:lpstr>Validation &amp; Verification (IEEE)</vt:lpstr>
      <vt:lpstr>Testing Goals Based on Test Process Maturity</vt:lpstr>
      <vt:lpstr>Level 0 Thinking</vt:lpstr>
      <vt:lpstr>Level 1 Thinking</vt:lpstr>
      <vt:lpstr>Level 2 Thinking</vt:lpstr>
      <vt:lpstr>Level 3 Thinking</vt:lpstr>
      <vt:lpstr>Level 4 Thinking</vt:lpstr>
      <vt:lpstr>Where Are You?</vt:lpstr>
      <vt:lpstr>Tactical Goals : Why Each Test ?</vt:lpstr>
      <vt:lpstr>Here! Test This!</vt:lpstr>
      <vt:lpstr>Why Each Test ?</vt:lpstr>
      <vt:lpstr>Cost of Not Testing</vt:lpstr>
      <vt:lpstr>Cost of Late Testing</vt:lpstr>
      <vt:lpstr>Why Do We Test Software ?</vt:lpstr>
    </vt:vector>
  </TitlesOfParts>
  <Company>George Mason Unviersity</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637: Here! Test this!</dc:title>
  <dc:creator>Jeff Offutt</dc:creator>
  <cp:lastModifiedBy>Masoumeh Taromirad</cp:lastModifiedBy>
  <cp:revision>253</cp:revision>
  <cp:lastPrinted>2015-08-31T19:39:18Z</cp:lastPrinted>
  <dcterms:created xsi:type="dcterms:W3CDTF">1996-06-15T03:21:08Z</dcterms:created>
  <dcterms:modified xsi:type="dcterms:W3CDTF">2021-02-20T11:53:16Z</dcterms:modified>
</cp:coreProperties>
</file>