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7"/>
  </p:notesMasterIdLst>
  <p:sldIdLst>
    <p:sldId id="257" r:id="rId5"/>
    <p:sldId id="262" r:id="rId6"/>
    <p:sldId id="268" r:id="rId7"/>
    <p:sldId id="269" r:id="rId8"/>
    <p:sldId id="270" r:id="rId9"/>
    <p:sldId id="271" r:id="rId10"/>
    <p:sldId id="27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9" autoAdjust="0"/>
    <p:restoredTop sz="72794" autoAdjust="0"/>
  </p:normalViewPr>
  <p:slideViewPr>
    <p:cSldViewPr snapToGrid="0">
      <p:cViewPr varScale="1">
        <p:scale>
          <a:sx n="89" d="100"/>
          <a:sy n="89" d="100"/>
        </p:scale>
        <p:origin x="31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74A41-C23D-4A9E-A09E-74686A41FA5C}"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B45EC2-416B-4555-9119-BB46C0B70830}" type="slidenum">
              <a:rPr lang="en-US" smtClean="0"/>
              <a:t>‹#›</a:t>
            </a:fld>
            <a:endParaRPr lang="en-US"/>
          </a:p>
        </p:txBody>
      </p:sp>
    </p:spTree>
    <p:extLst>
      <p:ext uri="{BB962C8B-B14F-4D97-AF65-F5344CB8AC3E}">
        <p14:creationId xmlns:p14="http://schemas.microsoft.com/office/powerpoint/2010/main" val="67640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sz="1200" dirty="0">
                <a:cs typeface="B Nazanin" panose="00000400000000000000" pitchFamily="2" charset="-78"/>
              </a:rPr>
              <a:t>بگیریم </a:t>
            </a:r>
            <a:r>
              <a:rPr lang="en-US" sz="1200" dirty="0">
                <a:cs typeface="B Nazanin" panose="00000400000000000000" pitchFamily="2" charset="-78"/>
              </a:rPr>
              <a:t>A1</a:t>
            </a:r>
            <a:r>
              <a:rPr lang="fa-IR" sz="1200" dirty="0">
                <a:cs typeface="B Nazanin" panose="00000400000000000000" pitchFamily="2" charset="-78"/>
              </a:rPr>
              <a:t> تا </a:t>
            </a:r>
            <a:r>
              <a:rPr lang="en-US" sz="1200" dirty="0">
                <a:cs typeface="B Nazanin" panose="00000400000000000000" pitchFamily="2" charset="-78"/>
              </a:rPr>
              <a:t>Am</a:t>
            </a:r>
            <a:r>
              <a:rPr lang="fa-IR" sz="1200" dirty="0">
                <a:cs typeface="B Nazanin" panose="00000400000000000000" pitchFamily="2" charset="-78"/>
              </a:rPr>
              <a:t> </a:t>
            </a:r>
            <a:r>
              <a:rPr lang="fa-IR" sz="1200" dirty="0" err="1">
                <a:cs typeface="B Nazanin" panose="00000400000000000000" pitchFamily="2" charset="-78"/>
              </a:rPr>
              <a:t>ویژگی‌هایی</a:t>
            </a:r>
            <a:r>
              <a:rPr lang="fa-IR" sz="1200" dirty="0">
                <a:cs typeface="B Nazanin" panose="00000400000000000000" pitchFamily="2" charset="-78"/>
              </a:rPr>
              <a:t> در فضای امگا و </a:t>
            </a:r>
            <a:r>
              <a:rPr lang="en-US" sz="1200" dirty="0">
                <a:cs typeface="B Nazanin" panose="00000400000000000000" pitchFamily="2" charset="-78"/>
              </a:rPr>
              <a:t>DOM(Ai)</a:t>
            </a:r>
            <a:r>
              <a:rPr lang="fa-IR" sz="1200" dirty="0">
                <a:cs typeface="B Nazanin" panose="00000400000000000000" pitchFamily="2" charset="-78"/>
              </a:rPr>
              <a:t> </a:t>
            </a:r>
            <a:r>
              <a:rPr lang="fa-IR" sz="1200" dirty="0" err="1">
                <a:cs typeface="B Nazanin" panose="00000400000000000000" pitchFamily="2" charset="-78"/>
              </a:rPr>
              <a:t>دامنه‌ی</a:t>
            </a:r>
            <a:r>
              <a:rPr lang="fa-IR" sz="1200" dirty="0">
                <a:cs typeface="B Nazanin" panose="00000400000000000000" pitchFamily="2" charset="-78"/>
              </a:rPr>
              <a:t> هر کدام از این </a:t>
            </a:r>
            <a:r>
              <a:rPr lang="fa-IR" sz="1200" dirty="0" err="1">
                <a:cs typeface="B Nazanin" panose="00000400000000000000" pitchFamily="2" charset="-78"/>
              </a:rPr>
              <a:t>ويژگی‌ها</a:t>
            </a:r>
            <a:r>
              <a:rPr lang="fa-IR" sz="1200" dirty="0">
                <a:cs typeface="B Nazanin" panose="00000400000000000000" pitchFamily="2" charset="-78"/>
              </a:rPr>
              <a:t> باشند. این </a:t>
            </a:r>
            <a:r>
              <a:rPr lang="fa-IR" sz="1200" dirty="0" err="1">
                <a:cs typeface="B Nazanin" panose="00000400000000000000" pitchFamily="2" charset="-78"/>
              </a:rPr>
              <a:t>ویژگی‌ها</a:t>
            </a:r>
            <a:r>
              <a:rPr lang="fa-IR" sz="1200" dirty="0">
                <a:cs typeface="B Nazanin" panose="00000400000000000000" pitchFamily="2" charset="-78"/>
              </a:rPr>
              <a:t> را </a:t>
            </a:r>
            <a:r>
              <a:rPr lang="en-US" sz="1200" dirty="0" err="1">
                <a:cs typeface="B Nazanin" panose="00000400000000000000" pitchFamily="2" charset="-78"/>
              </a:rPr>
              <a:t>Categrical</a:t>
            </a:r>
            <a:r>
              <a:rPr lang="fa-IR" sz="1200" dirty="0">
                <a:cs typeface="B Nazanin" panose="00000400000000000000" pitchFamily="2" charset="-78"/>
              </a:rPr>
              <a:t> حساب </a:t>
            </a:r>
            <a:r>
              <a:rPr lang="fa-IR" sz="1200" dirty="0" err="1">
                <a:cs typeface="B Nazanin" panose="00000400000000000000" pitchFamily="2" charset="-78"/>
              </a:rPr>
              <a:t>می‌کنیم</a:t>
            </a:r>
            <a:r>
              <a:rPr lang="fa-IR" sz="1200" dirty="0">
                <a:cs typeface="B Nazanin" panose="00000400000000000000" pitchFamily="2" charset="-78"/>
              </a:rPr>
              <a:t> اگر </a:t>
            </a:r>
            <a:r>
              <a:rPr lang="fa-IR" sz="1200" dirty="0" err="1">
                <a:cs typeface="B Nazanin" panose="00000400000000000000" pitchFamily="2" charset="-78"/>
              </a:rPr>
              <a:t>دامنه‌ی</a:t>
            </a:r>
            <a:r>
              <a:rPr lang="fa-IR" sz="1200" dirty="0">
                <a:cs typeface="B Nazanin" panose="00000400000000000000" pitchFamily="2" charset="-78"/>
              </a:rPr>
              <a:t> </a:t>
            </a:r>
            <a:r>
              <a:rPr lang="fa-IR" sz="1200" dirty="0" err="1">
                <a:cs typeface="B Nazanin" panose="00000400000000000000" pitchFamily="2" charset="-78"/>
              </a:rPr>
              <a:t>آن‌ها</a:t>
            </a:r>
            <a:r>
              <a:rPr lang="fa-IR" sz="1200" dirty="0">
                <a:cs typeface="B Nazanin" panose="00000400000000000000" pitchFamily="2" charset="-78"/>
              </a:rPr>
              <a:t> محدود و </a:t>
            </a:r>
            <a:r>
              <a:rPr lang="fa-IR" sz="1200" dirty="0" err="1">
                <a:cs typeface="B Nazanin" panose="00000400000000000000" pitchFamily="2" charset="-78"/>
              </a:rPr>
              <a:t>بی‌ترتیب</a:t>
            </a:r>
            <a:r>
              <a:rPr lang="fa-IR" sz="1200" dirty="0">
                <a:cs typeface="B Nazanin" panose="00000400000000000000" pitchFamily="2" charset="-78"/>
              </a:rPr>
              <a:t> باشد. </a:t>
            </a:r>
            <a:r>
              <a:rPr lang="fa-IR" sz="1200" dirty="0" err="1">
                <a:cs typeface="B Nazanin" panose="00000400000000000000" pitchFamily="2" charset="-78"/>
              </a:rPr>
              <a:t>هم‌چنین</a:t>
            </a:r>
            <a:r>
              <a:rPr lang="fa-IR" sz="1200" dirty="0">
                <a:cs typeface="B Nazanin" panose="00000400000000000000" pitchFamily="2" charset="-78"/>
              </a:rPr>
              <a:t> فرض </a:t>
            </a:r>
            <a:r>
              <a:rPr lang="fa-IR" sz="1200" dirty="0" err="1">
                <a:cs typeface="B Nazanin" panose="00000400000000000000" pitchFamily="2" charset="-78"/>
              </a:rPr>
              <a:t>می‌کنیم</a:t>
            </a:r>
            <a:r>
              <a:rPr lang="fa-IR" sz="1200" dirty="0">
                <a:cs typeface="B Nazanin" panose="00000400000000000000" pitchFamily="2" charset="-78"/>
              </a:rPr>
              <a:t> هر ویژگی </a:t>
            </a:r>
            <a:r>
              <a:rPr lang="fa-IR" sz="1200" dirty="0" err="1">
                <a:cs typeface="B Nazanin" panose="00000400000000000000" pitchFamily="2" charset="-78"/>
              </a:rPr>
              <a:t>تک‌مقداره</a:t>
            </a:r>
            <a:r>
              <a:rPr lang="fa-IR" sz="1200" dirty="0">
                <a:cs typeface="B Nazanin" panose="00000400000000000000" pitchFamily="2" charset="-78"/>
              </a:rPr>
              <a:t> است.</a:t>
            </a:r>
          </a:p>
          <a:p>
            <a:endParaRPr lang="en-US" dirty="0"/>
          </a:p>
        </p:txBody>
      </p:sp>
      <p:sp>
        <p:nvSpPr>
          <p:cNvPr id="4" name="Slide Number Placeholder 3"/>
          <p:cNvSpPr>
            <a:spLocks noGrp="1"/>
          </p:cNvSpPr>
          <p:nvPr>
            <p:ph type="sldNum" sz="quarter" idx="5"/>
          </p:nvPr>
        </p:nvSpPr>
        <p:spPr/>
        <p:txBody>
          <a:bodyPr/>
          <a:lstStyle/>
          <a:p>
            <a:fld id="{56B45EC2-416B-4555-9119-BB46C0B70830}" type="slidenum">
              <a:rPr lang="en-US" smtClean="0"/>
              <a:t>3</a:t>
            </a:fld>
            <a:endParaRPr lang="en-US"/>
          </a:p>
        </p:txBody>
      </p:sp>
    </p:spTree>
    <p:extLst>
      <p:ext uri="{BB962C8B-B14F-4D97-AF65-F5344CB8AC3E}">
        <p14:creationId xmlns:p14="http://schemas.microsoft.com/office/powerpoint/2010/main" val="75865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B45EC2-416B-4555-9119-BB46C0B70830}" type="slidenum">
              <a:rPr lang="en-US" smtClean="0"/>
              <a:t>5</a:t>
            </a:fld>
            <a:endParaRPr lang="en-US"/>
          </a:p>
        </p:txBody>
      </p:sp>
    </p:spTree>
    <p:extLst>
      <p:ext uri="{BB962C8B-B14F-4D97-AF65-F5344CB8AC3E}">
        <p14:creationId xmlns:p14="http://schemas.microsoft.com/office/powerpoint/2010/main" val="44426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pPr rtl="1"/>
            <a:r>
              <a:rPr lang="fa-IR" sz="4000" b="1" dirty="0">
                <a:solidFill>
                  <a:schemeClr val="tx1"/>
                </a:solidFill>
                <a:latin typeface="Dana" panose="00000500000000000000" pitchFamily="2" charset="-78"/>
                <a:cs typeface="B Nazanin" panose="00000400000000000000" pitchFamily="2" charset="-78"/>
              </a:rPr>
              <a:t>سمینار درس داده‌کاوی</a:t>
            </a:r>
            <a:endParaRPr lang="en-US" sz="4000" b="1" dirty="0">
              <a:solidFill>
                <a:schemeClr val="tx1"/>
              </a:solidFill>
              <a:latin typeface="Dana" panose="00000500000000000000" pitchFamily="2" charset="-78"/>
              <a:cs typeface="B Nazanin" panose="00000400000000000000" pitchFamily="2" charset="-78"/>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85000" lnSpcReduction="10000"/>
          </a:bodyPr>
          <a:lstStyle/>
          <a:p>
            <a:pPr rtl="1">
              <a:spcAft>
                <a:spcPts val="600"/>
              </a:spcAft>
            </a:pPr>
            <a:r>
              <a:rPr lang="fa-IR" dirty="0">
                <a:solidFill>
                  <a:schemeClr val="tx1"/>
                </a:solidFill>
                <a:cs typeface="B Nazanin" panose="00000400000000000000" pitchFamily="2" charset="-78"/>
              </a:rPr>
              <a:t>ارائه‌دهندگان: علی نظری – عرفان عابدی</a:t>
            </a:r>
            <a:br>
              <a:rPr lang="fa-IR" dirty="0">
                <a:solidFill>
                  <a:schemeClr val="tx1"/>
                </a:solidFill>
                <a:cs typeface="B Nazanin" panose="00000400000000000000" pitchFamily="2" charset="-78"/>
              </a:rPr>
            </a:br>
            <a:r>
              <a:rPr lang="fa-IR" dirty="0">
                <a:solidFill>
                  <a:schemeClr val="tx1"/>
                </a:solidFill>
                <a:cs typeface="B Nazanin" panose="00000400000000000000" pitchFamily="2" charset="-78"/>
              </a:rPr>
              <a:t>استاد: دکتر امیرمزلقانی</a:t>
            </a:r>
            <a:endParaRPr lang="en-US" dirty="0">
              <a:solidFill>
                <a:schemeClr val="tx1"/>
              </a:solidFill>
              <a:cs typeface="B Nazanin" panose="00000400000000000000" pitchFamily="2" charset="-78"/>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2169-0A93-4FA8-81B5-49B166BF681C}"/>
              </a:ext>
            </a:extLst>
          </p:cNvPr>
          <p:cNvSpPr>
            <a:spLocks noGrp="1"/>
          </p:cNvSpPr>
          <p:nvPr>
            <p:ph type="title"/>
          </p:nvPr>
        </p:nvSpPr>
        <p:spPr/>
        <p:txBody>
          <a:bodyPr/>
          <a:lstStyle/>
          <a:p>
            <a:pPr algn="ctr" rtl="1"/>
            <a:r>
              <a:rPr lang="en-US" dirty="0"/>
              <a:t>Local Outlier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D2496D-08B6-4074-843E-B6B93D353BD0}"/>
                  </a:ext>
                </a:extLst>
              </p:cNvPr>
              <p:cNvSpPr>
                <a:spLocks noGrp="1"/>
              </p:cNvSpPr>
              <p:nvPr>
                <p:ph idx="1"/>
              </p:nvPr>
            </p:nvSpPr>
            <p:spPr>
              <a:xfrm>
                <a:off x="1066800" y="1764632"/>
                <a:ext cx="10058400" cy="4450774"/>
              </a:xfrm>
            </p:spPr>
            <p:txBody>
              <a:bodyPr>
                <a:normAutofit/>
              </a:bodyPr>
              <a:lstStyle/>
              <a:p>
                <a:pPr algn="r" rtl="1"/>
                <a:r>
                  <a:rPr lang="fa-IR" sz="2000" dirty="0">
                    <a:cs typeface="B Nazanin" panose="00000400000000000000" pitchFamily="2" charset="-78"/>
                  </a:rPr>
                  <a:t>با استفاده از </a:t>
                </a:r>
                <a14:m>
                  <m:oMath xmlns:m="http://schemas.openxmlformats.org/officeDocument/2006/math">
                    <m:r>
                      <a:rPr lang="en-US" sz="2000" b="0" i="1" smtClean="0">
                        <a:latin typeface="Cambria Math" panose="02040503050406030204" pitchFamily="18" charset="0"/>
                        <a:cs typeface="B Nazanin" panose="00000400000000000000" pitchFamily="2" charset="-78"/>
                      </a:rPr>
                      <m:t>𝜆</m:t>
                    </m:r>
                    <m:r>
                      <a:rPr lang="en-US" sz="2000" b="0" i="1" smtClean="0">
                        <a:latin typeface="Cambria Math" panose="02040503050406030204" pitchFamily="18" charset="0"/>
                        <a:cs typeface="B Nazanin" panose="00000400000000000000" pitchFamily="2" charset="-78"/>
                      </a:rPr>
                      <m:t>=</m:t>
                    </m:r>
                    <m:rad>
                      <m:radPr>
                        <m:degHide m:val="on"/>
                        <m:ctrlPr>
                          <a:rPr lang="en-US" sz="2000" b="0" i="1" smtClean="0">
                            <a:latin typeface="Cambria Math" panose="02040503050406030204" pitchFamily="18" charset="0"/>
                            <a:cs typeface="B Nazanin" panose="00000400000000000000" pitchFamily="2" charset="-78"/>
                          </a:rPr>
                        </m:ctrlPr>
                      </m:radPr>
                      <m:deg/>
                      <m:e>
                        <m:r>
                          <a:rPr lang="en-US" sz="2000" b="0" i="1" smtClean="0">
                            <a:latin typeface="Cambria Math" panose="02040503050406030204" pitchFamily="18" charset="0"/>
                            <a:cs typeface="B Nazanin" panose="00000400000000000000" pitchFamily="2" charset="-78"/>
                          </a:rPr>
                          <m:t>2</m:t>
                        </m:r>
                      </m:e>
                    </m:rad>
                    <m:r>
                      <a:rPr lang="en-US" sz="2000" b="0" i="1" smtClean="0">
                        <a:latin typeface="Cambria Math" panose="02040503050406030204" pitchFamily="18" charset="0"/>
                        <a:cs typeface="B Nazanin" panose="00000400000000000000" pitchFamily="2" charset="-78"/>
                      </a:rPr>
                      <m:t> .</m:t>
                    </m:r>
                    <m:func>
                      <m:funcPr>
                        <m:ctrlPr>
                          <a:rPr lang="en-US" sz="2000" b="0" i="1" smtClean="0">
                            <a:latin typeface="Cambria Math" panose="02040503050406030204" pitchFamily="18" charset="0"/>
                            <a:cs typeface="B Nazanin" panose="00000400000000000000" pitchFamily="2" charset="-78"/>
                          </a:rPr>
                        </m:ctrlPr>
                      </m:funcPr>
                      <m:fName>
                        <m:sSup>
                          <m:sSupPr>
                            <m:ctrlPr>
                              <a:rPr lang="en-US" sz="2000" b="0" i="1" smtClean="0">
                                <a:latin typeface="Cambria Math" panose="02040503050406030204" pitchFamily="18" charset="0"/>
                                <a:cs typeface="B Nazanin" panose="00000400000000000000" pitchFamily="2" charset="-78"/>
                              </a:rPr>
                            </m:ctrlPr>
                          </m:sSupPr>
                          <m:e>
                            <m:r>
                              <m:rPr>
                                <m:sty m:val="p"/>
                              </m:rPr>
                              <a:rPr lang="en-US" sz="2000" b="0" i="0" smtClean="0">
                                <a:latin typeface="Cambria Math" panose="02040503050406030204" pitchFamily="18" charset="0"/>
                                <a:cs typeface="B Nazanin" panose="00000400000000000000" pitchFamily="2" charset="-78"/>
                              </a:rPr>
                              <m:t>erf</m:t>
                            </m:r>
                          </m:e>
                          <m:sup>
                            <m:r>
                              <a:rPr lang="en-US" sz="2000" b="0" i="1" smtClean="0">
                                <a:latin typeface="Cambria Math" panose="02040503050406030204" pitchFamily="18" charset="0"/>
                                <a:cs typeface="B Nazanin" panose="00000400000000000000" pitchFamily="2" charset="-78"/>
                              </a:rPr>
                              <m:t>−</m:t>
                            </m:r>
                            <m:r>
                              <a:rPr lang="en-US" sz="2000" b="0" i="1" smtClean="0">
                                <a:latin typeface="Cambria Math" panose="02040503050406030204" pitchFamily="18" charset="0"/>
                                <a:cs typeface="B Nazanin" panose="00000400000000000000" pitchFamily="2" charset="-78"/>
                              </a:rPr>
                              <m:t>1</m:t>
                            </m:r>
                          </m:sup>
                        </m:sSup>
                      </m:fName>
                      <m:e>
                        <m:d>
                          <m:dPr>
                            <m:ctrlPr>
                              <a:rPr lang="en-US" sz="2000" b="0" i="1" smtClean="0">
                                <a:latin typeface="Cambria Math" panose="02040503050406030204" pitchFamily="18" charset="0"/>
                                <a:cs typeface="B Nazanin" panose="00000400000000000000" pitchFamily="2" charset="-78"/>
                              </a:rPr>
                            </m:ctrlPr>
                          </m:dPr>
                          <m:e>
                            <m:r>
                              <a:rPr lang="en-US" sz="2000" b="0" i="1" smtClean="0">
                                <a:latin typeface="Cambria Math" panose="02040503050406030204" pitchFamily="18" charset="0"/>
                                <a:cs typeface="B Nazanin" panose="00000400000000000000" pitchFamily="2" charset="-78"/>
                              </a:rPr>
                              <m:t>𝜓</m:t>
                            </m:r>
                          </m:e>
                        </m:d>
                      </m:e>
                    </m:func>
                  </m:oMath>
                </a14:m>
                <a:r>
                  <a:rPr lang="fa-IR" sz="2000" dirty="0">
                    <a:cs typeface="B Nazanin" panose="00000400000000000000" pitchFamily="2" charset="-78"/>
                  </a:rPr>
                  <a:t> به جای </a:t>
                </a:r>
                <a14:m>
                  <m:oMath xmlns:m="http://schemas.openxmlformats.org/officeDocument/2006/math">
                    <m:r>
                      <a:rPr lang="en-US" sz="2000" b="0" i="1" smtClean="0">
                        <a:latin typeface="Cambria Math" panose="02040503050406030204" pitchFamily="18" charset="0"/>
                        <a:cs typeface="B Nazanin" panose="00000400000000000000" pitchFamily="2" charset="-78"/>
                      </a:rPr>
                      <m:t>𝜓</m:t>
                    </m:r>
                  </m:oMath>
                </a14:m>
                <a:r>
                  <a:rPr lang="fa-IR" sz="2000" dirty="0">
                    <a:cs typeface="B Nazanin" panose="00000400000000000000" pitchFamily="2" charset="-78"/>
                  </a:rPr>
                  <a:t> در تخمین چگالی </a:t>
                </a:r>
                <a:r>
                  <a:rPr lang="en-US" sz="2000" dirty="0">
                    <a:cs typeface="B Nazanin" panose="00000400000000000000" pitchFamily="2" charset="-78"/>
                  </a:rPr>
                  <a:t>S</a:t>
                </a:r>
                <a:r>
                  <a:rPr lang="fa-IR" sz="2000" dirty="0">
                    <a:cs typeface="B Nazanin" panose="00000400000000000000" pitchFamily="2" charset="-78"/>
                  </a:rPr>
                  <a:t>، می‌توان مفهوم آماری </a:t>
                </a:r>
                <a:r>
                  <a:rPr lang="en-US" sz="2000" dirty="0">
                    <a:cs typeface="B Nazanin" panose="00000400000000000000" pitchFamily="2" charset="-78"/>
                  </a:rPr>
                  <a:t>Outlier</a:t>
                </a:r>
                <a:r>
                  <a:rPr lang="fa-IR" sz="2000" dirty="0">
                    <a:cs typeface="B Nazanin" panose="00000400000000000000" pitchFamily="2" charset="-78"/>
                  </a:rPr>
                  <a:t>ها را به عنوان اشیایی که از میانگین بیش‌تر از مقدار </a:t>
                </a:r>
                <a14:m>
                  <m:oMath xmlns:m="http://schemas.openxmlformats.org/officeDocument/2006/math">
                    <m:r>
                      <a:rPr lang="en-US" sz="2000" b="0" i="1" smtClean="0">
                        <a:latin typeface="Cambria Math" panose="02040503050406030204" pitchFamily="18" charset="0"/>
                        <a:cs typeface="B Nazanin" panose="00000400000000000000" pitchFamily="2" charset="-78"/>
                      </a:rPr>
                      <m:t>𝜆</m:t>
                    </m:r>
                    <m:r>
                      <a:rPr lang="en-US" sz="2000" b="0" i="1" smtClean="0">
                        <a:latin typeface="Cambria Math" panose="02040503050406030204" pitchFamily="18" charset="0"/>
                        <a:cs typeface="B Nazanin" panose="00000400000000000000" pitchFamily="2" charset="-78"/>
                      </a:rPr>
                      <m:t>. </m:t>
                    </m:r>
                    <m:r>
                      <a:rPr lang="en-US" sz="2000" b="0" i="1" smtClean="0">
                        <a:latin typeface="Cambria Math" panose="02040503050406030204" pitchFamily="18" charset="0"/>
                        <a:cs typeface="B Nazanin" panose="00000400000000000000" pitchFamily="2" charset="-78"/>
                      </a:rPr>
                      <m:t>𝜎</m:t>
                    </m:r>
                  </m:oMath>
                </a14:m>
                <a:r>
                  <a:rPr lang="fa-IR" sz="2000" dirty="0">
                    <a:cs typeface="B Nazanin" panose="00000400000000000000" pitchFamily="2" charset="-78"/>
                  </a:rPr>
                  <a:t> دور هستند را وارد تحلیل کرد. </a:t>
                </a:r>
              </a:p>
              <a:p>
                <a:pPr algn="r" rtl="1"/>
                <a:endParaRPr lang="fa-IR" sz="2000" dirty="0">
                  <a:cs typeface="B Nazanin" panose="00000400000000000000" pitchFamily="2" charset="-78"/>
                </a:endParaRPr>
              </a:p>
              <a:p>
                <a:pPr algn="r" rtl="1"/>
                <a:r>
                  <a:rPr lang="fa-IR" sz="2000" dirty="0">
                    <a:cs typeface="B Nazanin" panose="00000400000000000000" pitchFamily="2" charset="-78"/>
                  </a:rPr>
                  <a:t>مقادیر </a:t>
                </a:r>
                <a14:m>
                  <m:oMath xmlns:m="http://schemas.openxmlformats.org/officeDocument/2006/math">
                    <m:r>
                      <a:rPr lang="en-US" sz="2000" b="0" i="1" smtClean="0">
                        <a:latin typeface="Cambria Math" panose="02040503050406030204" pitchFamily="18" charset="0"/>
                        <a:cs typeface="B Nazanin" panose="00000400000000000000" pitchFamily="2" charset="-78"/>
                      </a:rPr>
                      <m:t>𝜆</m:t>
                    </m:r>
                  </m:oMath>
                </a14:m>
                <a:r>
                  <a:rPr lang="fa-IR" sz="2000" dirty="0">
                    <a:cs typeface="B Nazanin" panose="00000400000000000000" pitchFamily="2" charset="-78"/>
                  </a:rPr>
                  <a:t> و رابطه‌ی آن با </a:t>
                </a:r>
                <a14:m>
                  <m:oMath xmlns:m="http://schemas.openxmlformats.org/officeDocument/2006/math">
                    <m:r>
                      <a:rPr lang="en-US" sz="2000" b="0" i="1" smtClean="0">
                        <a:latin typeface="Cambria Math" panose="02040503050406030204" pitchFamily="18" charset="0"/>
                        <a:cs typeface="B Nazanin" panose="00000400000000000000" pitchFamily="2" charset="-78"/>
                      </a:rPr>
                      <m:t>𝜓</m:t>
                    </m:r>
                  </m:oMath>
                </a14:m>
                <a:r>
                  <a:rPr lang="fa-IR" sz="2000" dirty="0">
                    <a:cs typeface="B Nazanin" panose="00000400000000000000" pitchFamily="2" charset="-78"/>
                  </a:rPr>
                  <a:t> از قانون تجربی سه-سیگما استخراج می‌شود. </a:t>
                </a:r>
              </a:p>
              <a:p>
                <a:pPr algn="r" rtl="1"/>
                <a:r>
                  <a:rPr lang="fa-IR" sz="2000" dirty="0">
                    <a:cs typeface="B Nazanin" panose="00000400000000000000" pitchFamily="2" charset="-78"/>
                  </a:rPr>
                  <a:t>با فرض این‌که </a:t>
                </a:r>
                <a:r>
                  <a:rPr lang="en-US" sz="2000" dirty="0">
                    <a:cs typeface="B Nazanin" panose="00000400000000000000" pitchFamily="2" charset="-78"/>
                  </a:rPr>
                  <a:t>o</a:t>
                </a:r>
                <a:r>
                  <a:rPr lang="fa-IR" sz="2000" dirty="0">
                    <a:cs typeface="B Nazanin" panose="00000400000000000000" pitchFamily="2" charset="-78"/>
                  </a:rPr>
                  <a:t> مرکز </a:t>
                </a:r>
                <a:r>
                  <a:rPr lang="en-US" sz="2000" dirty="0">
                    <a:cs typeface="B Nazanin" panose="00000400000000000000" pitchFamily="2" charset="-78"/>
                  </a:rPr>
                  <a:t>S</a:t>
                </a:r>
                <a:r>
                  <a:rPr lang="fa-IR" sz="2000" dirty="0">
                    <a:cs typeface="B Nazanin" panose="00000400000000000000" pitchFamily="2" charset="-78"/>
                  </a:rPr>
                  <a:t> است و توزیع آماری فاصله‌های آن با بقیه نقاط </a:t>
                </a:r>
                <a:r>
                  <a:rPr lang="en-US" sz="2000" dirty="0">
                    <a:cs typeface="B Nazanin" panose="00000400000000000000" pitchFamily="2" charset="-78"/>
                  </a:rPr>
                  <a:t>s</a:t>
                </a:r>
                <a:r>
                  <a:rPr lang="fa-IR" sz="2000" dirty="0">
                    <a:cs typeface="B Nazanin" panose="00000400000000000000" pitchFamily="2" charset="-78"/>
                  </a:rPr>
                  <a:t> نیمه‌گاوسی است، </a:t>
                </a:r>
                <a:r>
                  <a:rPr lang="fa-IR" sz="2000" dirty="0" err="1">
                    <a:cs typeface="B Nazanin" panose="00000400000000000000" pitchFamily="2" charset="-78"/>
                  </a:rPr>
                  <a:t>می‌توان</a:t>
                </a:r>
                <a:r>
                  <a:rPr lang="fa-IR" sz="2000" dirty="0">
                    <a:cs typeface="B Nazanin" panose="00000400000000000000" pitchFamily="2" charset="-78"/>
                  </a:rPr>
                  <a:t> ملاک فاصله‌ی معیار را مشابه با انحراف معیار معرفی کرد:</a:t>
                </a: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dirty="0">
                    <a:cs typeface="B Nazanin" panose="00000400000000000000" pitchFamily="2" charset="-78"/>
                  </a:rPr>
                  <a:t>در این‌جا فرض شده امیدریاضی فواصل با </a:t>
                </a:r>
                <a:r>
                  <a:rPr lang="en-US" sz="2000" dirty="0">
                    <a:cs typeface="B Nazanin" panose="00000400000000000000" pitchFamily="2" charset="-78"/>
                  </a:rPr>
                  <a:t>o</a:t>
                </a:r>
                <a:r>
                  <a:rPr lang="fa-IR" sz="2000" dirty="0">
                    <a:cs typeface="B Nazanin" panose="00000400000000000000" pitchFamily="2" charset="-78"/>
                  </a:rPr>
                  <a:t> صفر است. به این معنا که فرض نشده </a:t>
                </a:r>
                <a:r>
                  <a:rPr lang="en-US" sz="2000" dirty="0">
                    <a:cs typeface="B Nazanin" panose="00000400000000000000" pitchFamily="2" charset="-78"/>
                  </a:rPr>
                  <a:t>S</a:t>
                </a:r>
                <a:r>
                  <a:rPr lang="fa-IR" sz="2000" dirty="0">
                    <a:cs typeface="B Nazanin" panose="00000400000000000000" pitchFamily="2" charset="-78"/>
                  </a:rPr>
                  <a:t> توزیع نرمالی دارد، بلکه </a:t>
                </a:r>
                <a:r>
                  <a:rPr lang="en-US" sz="2000" dirty="0">
                    <a:cs typeface="B Nazanin" panose="00000400000000000000" pitchFamily="2" charset="-78"/>
                  </a:rPr>
                  <a:t>S</a:t>
                </a:r>
                <a:r>
                  <a:rPr lang="fa-IR" sz="2000" dirty="0">
                    <a:cs typeface="B Nazanin" panose="00000400000000000000" pitchFamily="2" charset="-78"/>
                  </a:rPr>
                  <a:t> حول </a:t>
                </a:r>
                <a:r>
                  <a:rPr lang="en-US" sz="2000" dirty="0">
                    <a:cs typeface="B Nazanin" panose="00000400000000000000" pitchFamily="2" charset="-78"/>
                  </a:rPr>
                  <a:t>o</a:t>
                </a:r>
                <a:r>
                  <a:rPr lang="fa-IR" sz="2000" dirty="0">
                    <a:cs typeface="B Nazanin" panose="00000400000000000000" pitchFamily="2" charset="-78"/>
                  </a:rPr>
                  <a:t> تقریبا توزیع نرمالی دارد. (با استفاده از قضیه‌ی حد میانی در احتمالات)</a:t>
                </a:r>
                <a:endParaRPr lang="en-US" sz="20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BAD2496D-08B6-4074-843E-B6B93D353BD0}"/>
                  </a:ext>
                </a:extLst>
              </p:cNvPr>
              <p:cNvSpPr>
                <a:spLocks noGrp="1" noRot="1" noChangeAspect="1" noMove="1" noResize="1" noEditPoints="1" noAdjustHandles="1" noChangeArrowheads="1" noChangeShapeType="1" noTextEdit="1"/>
              </p:cNvSpPr>
              <p:nvPr>
                <p:ph idx="1"/>
              </p:nvPr>
            </p:nvSpPr>
            <p:spPr>
              <a:xfrm>
                <a:off x="1066800" y="1764632"/>
                <a:ext cx="10058400" cy="4450774"/>
              </a:xfrm>
              <a:blipFill>
                <a:blip r:embed="rId2"/>
                <a:stretch>
                  <a:fillRect l="-303" t="-274" r="-6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C534735-1DD9-4849-A67D-84E1A759C8E6}"/>
              </a:ext>
            </a:extLst>
          </p:cNvPr>
          <p:cNvPicPr>
            <a:picLocks noChangeAspect="1"/>
          </p:cNvPicPr>
          <p:nvPr/>
        </p:nvPicPr>
        <p:blipFill>
          <a:blip r:embed="rId3"/>
          <a:stretch>
            <a:fillRect/>
          </a:stretch>
        </p:blipFill>
        <p:spPr>
          <a:xfrm>
            <a:off x="1751968" y="2546920"/>
            <a:ext cx="3156916" cy="882080"/>
          </a:xfrm>
          <a:prstGeom prst="rect">
            <a:avLst/>
          </a:prstGeom>
        </p:spPr>
      </p:pic>
      <p:pic>
        <p:nvPicPr>
          <p:cNvPr id="9" name="Picture 8">
            <a:extLst>
              <a:ext uri="{FF2B5EF4-FFF2-40B4-BE49-F238E27FC236}">
                <a16:creationId xmlns:a16="http://schemas.microsoft.com/office/drawing/2014/main" id="{C2DF32E8-45B6-4F06-A4CB-98A779F190E3}"/>
              </a:ext>
            </a:extLst>
          </p:cNvPr>
          <p:cNvPicPr>
            <a:picLocks noChangeAspect="1"/>
          </p:cNvPicPr>
          <p:nvPr/>
        </p:nvPicPr>
        <p:blipFill>
          <a:blip r:embed="rId4"/>
          <a:stretch>
            <a:fillRect/>
          </a:stretch>
        </p:blipFill>
        <p:spPr>
          <a:xfrm>
            <a:off x="2056771" y="4024003"/>
            <a:ext cx="3615857" cy="1054069"/>
          </a:xfrm>
          <a:prstGeom prst="rect">
            <a:avLst/>
          </a:prstGeom>
        </p:spPr>
      </p:pic>
    </p:spTree>
    <p:extLst>
      <p:ext uri="{BB962C8B-B14F-4D97-AF65-F5344CB8AC3E}">
        <p14:creationId xmlns:p14="http://schemas.microsoft.com/office/powerpoint/2010/main" val="328672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5201-81B1-4718-AA0A-F5B74E2A66F7}"/>
              </a:ext>
            </a:extLst>
          </p:cNvPr>
          <p:cNvSpPr>
            <a:spLocks noGrp="1"/>
          </p:cNvSpPr>
          <p:nvPr>
            <p:ph type="title"/>
          </p:nvPr>
        </p:nvSpPr>
        <p:spPr/>
        <p:txBody>
          <a:bodyPr/>
          <a:lstStyle/>
          <a:p>
            <a:pPr algn="ctr"/>
            <a:r>
              <a:rPr lang="en-US" dirty="0"/>
              <a:t>Local Outlier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EAB57D-BFFC-4360-AF0B-D8F12244F191}"/>
                  </a:ext>
                </a:extLst>
              </p:cNvPr>
              <p:cNvSpPr>
                <a:spLocks noGrp="1"/>
              </p:cNvSpPr>
              <p:nvPr>
                <p:ph idx="1"/>
              </p:nvPr>
            </p:nvSpPr>
            <p:spPr/>
            <p:txBody>
              <a:bodyPr>
                <a:normAutofit/>
              </a:bodyPr>
              <a:lstStyle/>
              <a:p>
                <a:pPr algn="r" rtl="1"/>
                <a:r>
                  <a:rPr lang="fa-IR" sz="2000" dirty="0">
                    <a:cs typeface="B Nazanin" panose="00000400000000000000" pitchFamily="2" charset="-78"/>
                  </a:rPr>
                  <a:t>پس هنگامی که موقعیت </a:t>
                </a:r>
                <a:r>
                  <a:rPr lang="en-US" sz="2000" dirty="0">
                    <a:cs typeface="B Nazanin" panose="00000400000000000000" pitchFamily="2" charset="-78"/>
                  </a:rPr>
                  <a:t>o</a:t>
                </a:r>
                <a:r>
                  <a:rPr lang="fa-IR" sz="2000" dirty="0">
                    <a:cs typeface="B Nazanin" panose="00000400000000000000" pitchFamily="2" charset="-78"/>
                  </a:rPr>
                  <a:t> نسبت به </a:t>
                </a:r>
                <a:r>
                  <a:rPr lang="en-US" sz="2000" dirty="0">
                    <a:cs typeface="B Nazanin" panose="00000400000000000000" pitchFamily="2" charset="-78"/>
                  </a:rPr>
                  <a:t>S</a:t>
                </a:r>
                <a:r>
                  <a:rPr lang="fa-IR" sz="2000" dirty="0">
                    <a:cs typeface="B Nazanin" panose="00000400000000000000" pitchFamily="2" charset="-78"/>
                  </a:rPr>
                  <a:t> حول آن از </a:t>
                </a:r>
                <a:r>
                  <a:rPr lang="en-US" sz="2000" dirty="0">
                    <a:cs typeface="B Nazanin" panose="00000400000000000000" pitchFamily="2" charset="-78"/>
                  </a:rPr>
                  <a:t>centroid</a:t>
                </a:r>
                <a:r>
                  <a:rPr lang="fa-IR" sz="2000" dirty="0">
                    <a:cs typeface="B Nazanin" panose="00000400000000000000" pitchFamily="2" charset="-78"/>
                  </a:rPr>
                  <a:t> نسبی آن دور باشد، تخمین ما از </a:t>
                </a:r>
                <a:r>
                  <a:rPr lang="en-US" sz="2000" dirty="0">
                    <a:cs typeface="B Nazanin" panose="00000400000000000000" pitchFamily="2" charset="-78"/>
                  </a:rPr>
                  <a:t>Outlier</a:t>
                </a:r>
                <a:r>
                  <a:rPr lang="fa-IR" sz="2000" dirty="0">
                    <a:cs typeface="B Nazanin" panose="00000400000000000000" pitchFamily="2" charset="-78"/>
                  </a:rPr>
                  <a:t> بودن آن بهتر می‌شود.</a:t>
                </a:r>
              </a:p>
              <a:p>
                <a:pPr algn="r" rtl="1"/>
                <a:r>
                  <a:rPr lang="fa-IR" sz="2000" dirty="0">
                    <a:cs typeface="B Nazanin" panose="00000400000000000000" pitchFamily="2" charset="-78"/>
                  </a:rPr>
                  <a:t>در نهایت، می‌توانیم معیار </a:t>
                </a:r>
                <a:r>
                  <a:rPr lang="en-US" sz="2000" dirty="0">
                    <a:cs typeface="B Nazanin" panose="00000400000000000000" pitchFamily="2" charset="-78"/>
                  </a:rPr>
                  <a:t>Probabilistic Local Outlier Factor (PLOF)</a:t>
                </a:r>
                <a:r>
                  <a:rPr lang="fa-IR" sz="2000" dirty="0">
                    <a:cs typeface="B Nazanin" panose="00000400000000000000" pitchFamily="2" charset="-78"/>
                  </a:rPr>
                  <a:t> را برای یک داده‌ی </a:t>
                </a:r>
                <a:r>
                  <a:rPr lang="en-US" sz="2000" dirty="0">
                    <a:cs typeface="B Nazanin" panose="00000400000000000000" pitchFamily="2" charset="-78"/>
                  </a:rPr>
                  <a:t>o</a:t>
                </a:r>
                <a:r>
                  <a:rPr lang="fa-IR" sz="2000" dirty="0">
                    <a:cs typeface="B Nazanin" panose="00000400000000000000" pitchFamily="2" charset="-78"/>
                  </a:rPr>
                  <a:t> با اهمیت </a:t>
                </a:r>
                <a14:m>
                  <m:oMath xmlns:m="http://schemas.openxmlformats.org/officeDocument/2006/math">
                    <m:r>
                      <a:rPr lang="en-US" sz="2000" b="0" i="1" smtClean="0">
                        <a:latin typeface="Cambria Math" panose="02040503050406030204" pitchFamily="18" charset="0"/>
                        <a:cs typeface="B Nazanin" panose="00000400000000000000" pitchFamily="2" charset="-78"/>
                      </a:rPr>
                      <m:t>𝜆</m:t>
                    </m:r>
                  </m:oMath>
                </a14:m>
                <a:r>
                  <a:rPr lang="fa-IR" sz="2000" dirty="0">
                    <a:cs typeface="B Nazanin" panose="00000400000000000000" pitchFamily="2" charset="-78"/>
                  </a:rPr>
                  <a:t> به صورت زیر تعریف می‌شود:</a:t>
                </a: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dirty="0">
                    <a:cs typeface="B Nazanin" panose="00000400000000000000" pitchFamily="2" charset="-78"/>
                  </a:rPr>
                  <a:t>که در این‌جا لاندا و بزرگی آن با توجه به چگالی </a:t>
                </a:r>
                <a:r>
                  <a:rPr lang="en-US" sz="2000" dirty="0">
                    <a:cs typeface="B Nazanin" panose="00000400000000000000" pitchFamily="2" charset="-78"/>
                  </a:rPr>
                  <a:t>S</a:t>
                </a:r>
                <a:r>
                  <a:rPr lang="fa-IR" sz="2000" dirty="0">
                    <a:cs typeface="B Nazanin" panose="00000400000000000000" pitchFamily="2" charset="-78"/>
                  </a:rPr>
                  <a:t> در آن منطقه محاسبه می‌شود.</a:t>
                </a:r>
              </a:p>
              <a:p>
                <a:pPr algn="r" rtl="1"/>
                <a:r>
                  <a:rPr lang="fa-IR" sz="2000" dirty="0">
                    <a:cs typeface="B Nazanin" panose="00000400000000000000" pitchFamily="2" charset="-78"/>
                  </a:rPr>
                  <a:t>برای تجمیع شکل چندین دیتاست مختلف، مقدار میانگین‌ آن را به صورت زیر محاسبه می‌کنیم:</a:t>
                </a:r>
              </a:p>
              <a:p>
                <a:pPr algn="r" rtl="1"/>
                <a:endParaRPr lang="fa-IR" sz="20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F2EAB57D-BFFC-4360-AF0B-D8F12244F191}"/>
                  </a:ext>
                </a:extLst>
              </p:cNvPr>
              <p:cNvSpPr>
                <a:spLocks noGrp="1" noRot="1" noChangeAspect="1" noMove="1" noResize="1" noEditPoints="1" noAdjustHandles="1" noChangeArrowheads="1" noChangeShapeType="1" noTextEdit="1"/>
              </p:cNvSpPr>
              <p:nvPr>
                <p:ph idx="1"/>
              </p:nvPr>
            </p:nvSpPr>
            <p:spPr>
              <a:blipFill>
                <a:blip r:embed="rId2"/>
                <a:stretch>
                  <a:fillRect l="-606" t="-949" r="-6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D7671EF-0AF7-440B-9B90-FBF292889AE8}"/>
              </a:ext>
            </a:extLst>
          </p:cNvPr>
          <p:cNvPicPr>
            <a:picLocks noChangeAspect="1"/>
          </p:cNvPicPr>
          <p:nvPr/>
        </p:nvPicPr>
        <p:blipFill>
          <a:blip r:embed="rId3"/>
          <a:stretch>
            <a:fillRect/>
          </a:stretch>
        </p:blipFill>
        <p:spPr>
          <a:xfrm>
            <a:off x="712692" y="3489978"/>
            <a:ext cx="5759429" cy="828072"/>
          </a:xfrm>
          <a:prstGeom prst="rect">
            <a:avLst/>
          </a:prstGeom>
        </p:spPr>
      </p:pic>
      <p:pic>
        <p:nvPicPr>
          <p:cNvPr id="7" name="Picture 6">
            <a:extLst>
              <a:ext uri="{FF2B5EF4-FFF2-40B4-BE49-F238E27FC236}">
                <a16:creationId xmlns:a16="http://schemas.microsoft.com/office/drawing/2014/main" id="{42D2F24F-E479-4516-B9FB-4FDA34E18091}"/>
              </a:ext>
            </a:extLst>
          </p:cNvPr>
          <p:cNvPicPr>
            <a:picLocks noChangeAspect="1"/>
          </p:cNvPicPr>
          <p:nvPr/>
        </p:nvPicPr>
        <p:blipFill>
          <a:blip r:embed="rId4"/>
          <a:stretch>
            <a:fillRect/>
          </a:stretch>
        </p:blipFill>
        <p:spPr>
          <a:xfrm>
            <a:off x="6721641" y="3760885"/>
            <a:ext cx="4154039" cy="534091"/>
          </a:xfrm>
          <a:prstGeom prst="rect">
            <a:avLst/>
          </a:prstGeom>
        </p:spPr>
      </p:pic>
      <p:pic>
        <p:nvPicPr>
          <p:cNvPr id="9" name="Picture 8">
            <a:extLst>
              <a:ext uri="{FF2B5EF4-FFF2-40B4-BE49-F238E27FC236}">
                <a16:creationId xmlns:a16="http://schemas.microsoft.com/office/drawing/2014/main" id="{1B6C6631-41DE-43D0-89BE-A1946653449C}"/>
              </a:ext>
            </a:extLst>
          </p:cNvPr>
          <p:cNvPicPr>
            <a:picLocks noChangeAspect="1"/>
          </p:cNvPicPr>
          <p:nvPr/>
        </p:nvPicPr>
        <p:blipFill>
          <a:blip r:embed="rId5"/>
          <a:stretch>
            <a:fillRect/>
          </a:stretch>
        </p:blipFill>
        <p:spPr>
          <a:xfrm>
            <a:off x="3757146" y="5546149"/>
            <a:ext cx="4195727" cy="669257"/>
          </a:xfrm>
          <a:prstGeom prst="rect">
            <a:avLst/>
          </a:prstGeom>
        </p:spPr>
      </p:pic>
    </p:spTree>
    <p:extLst>
      <p:ext uri="{BB962C8B-B14F-4D97-AF65-F5344CB8AC3E}">
        <p14:creationId xmlns:p14="http://schemas.microsoft.com/office/powerpoint/2010/main" val="58599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7607-4F5D-4D4F-9C44-8173249324D0}"/>
              </a:ext>
            </a:extLst>
          </p:cNvPr>
          <p:cNvSpPr>
            <a:spLocks noGrp="1"/>
          </p:cNvSpPr>
          <p:nvPr>
            <p:ph type="title"/>
          </p:nvPr>
        </p:nvSpPr>
        <p:spPr/>
        <p:txBody>
          <a:bodyPr/>
          <a:lstStyle/>
          <a:p>
            <a:pPr algn="ctr"/>
            <a:r>
              <a:rPr lang="en-US" dirty="0"/>
              <a:t>Local Outlier Probabilities</a:t>
            </a:r>
          </a:p>
        </p:txBody>
      </p:sp>
      <p:sp>
        <p:nvSpPr>
          <p:cNvPr id="3" name="Content Placeholder 2">
            <a:extLst>
              <a:ext uri="{FF2B5EF4-FFF2-40B4-BE49-F238E27FC236}">
                <a16:creationId xmlns:a16="http://schemas.microsoft.com/office/drawing/2014/main" id="{A8D7599D-52F4-4950-9440-A759EB15ED60}"/>
              </a:ext>
            </a:extLst>
          </p:cNvPr>
          <p:cNvSpPr>
            <a:spLocks noGrp="1"/>
          </p:cNvSpPr>
          <p:nvPr>
            <p:ph idx="1"/>
          </p:nvPr>
        </p:nvSpPr>
        <p:spPr/>
        <p:txBody>
          <a:bodyPr>
            <a:normAutofit/>
          </a:bodyPr>
          <a:lstStyle/>
          <a:p>
            <a:pPr algn="r" rtl="1"/>
            <a:r>
              <a:rPr lang="fa-IR" sz="2000" dirty="0">
                <a:cs typeface="B Nazanin" panose="00000400000000000000" pitchFamily="2" charset="-78"/>
              </a:rPr>
              <a:t>و در نهایت، به این دلیل که مقدار </a:t>
            </a:r>
            <a:r>
              <a:rPr lang="en-US" sz="2000" dirty="0" err="1">
                <a:cs typeface="B Nazanin" panose="00000400000000000000" pitchFamily="2" charset="-78"/>
              </a:rPr>
              <a:t>nPLOF</a:t>
            </a:r>
            <a:r>
              <a:rPr lang="fa-IR" sz="2000" dirty="0">
                <a:cs typeface="B Nazanin" panose="00000400000000000000" pitchFamily="2" charset="-78"/>
              </a:rPr>
              <a:t> می‌تواند به نوعی یک انحراف معیار تلقی شود، برای نرمالایز کردن آن و تبدیل آن به یک احتمال بین ۰ و ۱، فرض می‌کنیم مقادیر ما به صورت یک توزیع نرمال با میانگین ۱ و انحراف معیار </a:t>
            </a:r>
            <a:r>
              <a:rPr lang="en-US" sz="2000" dirty="0" err="1">
                <a:cs typeface="B Nazanin" panose="00000400000000000000" pitchFamily="2" charset="-78"/>
              </a:rPr>
              <a:t>nPLOF</a:t>
            </a:r>
            <a:r>
              <a:rPr lang="fa-IR" sz="2000" dirty="0">
                <a:cs typeface="B Nazanin" panose="00000400000000000000" pitchFamily="2" charset="-78"/>
              </a:rPr>
              <a:t> توزیع شده اند، بار دیگر تابع ارور گاوسی را دخیل می‌کنیم و ملاک </a:t>
            </a:r>
            <a:r>
              <a:rPr lang="en-US" sz="2000" dirty="0">
                <a:cs typeface="B Nazanin" panose="00000400000000000000" pitchFamily="2" charset="-78"/>
              </a:rPr>
              <a:t>Local Outlier Probability</a:t>
            </a:r>
            <a:r>
              <a:rPr lang="fa-IR" sz="2000" dirty="0">
                <a:cs typeface="B Nazanin" panose="00000400000000000000" pitchFamily="2" charset="-78"/>
              </a:rPr>
              <a:t> را به صورت زیر محاسبه می‌کنیم که احتمال </a:t>
            </a:r>
            <a:r>
              <a:rPr lang="en-US" sz="2000" dirty="0">
                <a:cs typeface="B Nazanin" panose="00000400000000000000" pitchFamily="2" charset="-78"/>
              </a:rPr>
              <a:t>Outlier</a:t>
            </a:r>
            <a:r>
              <a:rPr lang="fa-IR" sz="2000" dirty="0">
                <a:cs typeface="B Nazanin" panose="00000400000000000000" pitchFamily="2" charset="-78"/>
              </a:rPr>
              <a:t> بودن نقطه‌ی </a:t>
            </a:r>
            <a:r>
              <a:rPr lang="en-US" sz="2000" dirty="0">
                <a:cs typeface="B Nazanin" panose="00000400000000000000" pitchFamily="2" charset="-78"/>
              </a:rPr>
              <a:t>o</a:t>
            </a:r>
            <a:r>
              <a:rPr lang="fa-IR" sz="2000" dirty="0">
                <a:cs typeface="B Nazanin" panose="00000400000000000000" pitchFamily="2" charset="-78"/>
              </a:rPr>
              <a:t> را نشان می‌دهد:</a:t>
            </a:r>
          </a:p>
          <a:p>
            <a:pPr algn="r" rtl="1"/>
            <a:endParaRPr lang="en-US" sz="2000" dirty="0">
              <a:cs typeface="B Nazanin" panose="00000400000000000000" pitchFamily="2" charset="-78"/>
            </a:endParaRPr>
          </a:p>
        </p:txBody>
      </p:sp>
      <p:pic>
        <p:nvPicPr>
          <p:cNvPr id="5" name="Picture 4">
            <a:extLst>
              <a:ext uri="{FF2B5EF4-FFF2-40B4-BE49-F238E27FC236}">
                <a16:creationId xmlns:a16="http://schemas.microsoft.com/office/drawing/2014/main" id="{C3801085-F2FD-41E3-A272-4BC2AC10CD1E}"/>
              </a:ext>
            </a:extLst>
          </p:cNvPr>
          <p:cNvPicPr>
            <a:picLocks noChangeAspect="1"/>
          </p:cNvPicPr>
          <p:nvPr/>
        </p:nvPicPr>
        <p:blipFill>
          <a:blip r:embed="rId2"/>
          <a:stretch>
            <a:fillRect/>
          </a:stretch>
        </p:blipFill>
        <p:spPr>
          <a:xfrm>
            <a:off x="1274803" y="3617805"/>
            <a:ext cx="7058092" cy="1210869"/>
          </a:xfrm>
          <a:prstGeom prst="rect">
            <a:avLst/>
          </a:prstGeom>
        </p:spPr>
      </p:pic>
    </p:spTree>
    <p:extLst>
      <p:ext uri="{BB962C8B-B14F-4D97-AF65-F5344CB8AC3E}">
        <p14:creationId xmlns:p14="http://schemas.microsoft.com/office/powerpoint/2010/main" val="64693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FED5-B2AD-4492-889A-4842755D5728}"/>
              </a:ext>
            </a:extLst>
          </p:cNvPr>
          <p:cNvSpPr>
            <a:spLocks noGrp="1"/>
          </p:cNvSpPr>
          <p:nvPr>
            <p:ph type="title"/>
          </p:nvPr>
        </p:nvSpPr>
        <p:spPr/>
        <p:txBody>
          <a:bodyPr/>
          <a:lstStyle/>
          <a:p>
            <a:pPr algn="ctr" rtl="1"/>
            <a:r>
              <a:rPr lang="fa-IR" b="1" dirty="0">
                <a:latin typeface="IRANSans" panose="02040503050201020203" pitchFamily="18" charset="-78"/>
                <a:cs typeface="B Nazanin" panose="00000400000000000000" pitchFamily="2" charset="-78"/>
              </a:rPr>
              <a:t>لیست مقالات</a:t>
            </a:r>
            <a:endParaRPr lang="en-US" b="1" dirty="0">
              <a:latin typeface="IRANSans" panose="02040503050201020203" pitchFamily="18" charset="-78"/>
              <a:cs typeface="B Nazanin" panose="00000400000000000000" pitchFamily="2" charset="-78"/>
            </a:endParaRPr>
          </a:p>
        </p:txBody>
      </p:sp>
      <p:sp>
        <p:nvSpPr>
          <p:cNvPr id="3" name="Content Placeholder 2">
            <a:extLst>
              <a:ext uri="{FF2B5EF4-FFF2-40B4-BE49-F238E27FC236}">
                <a16:creationId xmlns:a16="http://schemas.microsoft.com/office/drawing/2014/main" id="{12DFB1F3-492E-463C-85B4-E82118A6F38F}"/>
              </a:ext>
            </a:extLst>
          </p:cNvPr>
          <p:cNvSpPr>
            <a:spLocks noGrp="1"/>
          </p:cNvSpPr>
          <p:nvPr>
            <p:ph idx="1"/>
          </p:nvPr>
        </p:nvSpPr>
        <p:spPr/>
        <p:txBody>
          <a:bodyPr>
            <a:normAutofit/>
          </a:bodyPr>
          <a:lstStyle/>
          <a:p>
            <a:pPr algn="r" rtl="1">
              <a:lnSpc>
                <a:spcPct val="150000"/>
              </a:lnSpc>
            </a:pPr>
            <a:r>
              <a:rPr lang="fa-IR" sz="1800" b="1" dirty="0" err="1">
                <a:latin typeface="Nirmala UI" panose="020B0502040204020203" pitchFamily="34" charset="0"/>
                <a:ea typeface="Nirmala UI" panose="020B0502040204020203" pitchFamily="34" charset="0"/>
                <a:cs typeface="B Nazanin" panose="00000400000000000000" pitchFamily="2" charset="-78"/>
              </a:rPr>
              <a:t>مقاله‌ی</a:t>
            </a:r>
            <a:r>
              <a:rPr lang="fa-IR" sz="1800" b="1" dirty="0">
                <a:latin typeface="Nirmala UI" panose="020B0502040204020203" pitchFamily="34" charset="0"/>
                <a:ea typeface="Nirmala UI" panose="020B0502040204020203" pitchFamily="34" charset="0"/>
                <a:cs typeface="B Nazanin" panose="00000400000000000000" pitchFamily="2" charset="-78"/>
              </a:rPr>
              <a:t> اول:</a:t>
            </a:r>
          </a:p>
          <a:p>
            <a:pPr marL="0" indent="0" algn="l">
              <a:lnSpc>
                <a:spcPct val="150000"/>
              </a:lnSpc>
              <a:buNone/>
            </a:pPr>
            <a:r>
              <a:rPr lang="en-US" sz="1800" b="1" dirty="0">
                <a:latin typeface="Nirmala UI" panose="020B0502040204020203" pitchFamily="34" charset="0"/>
                <a:ea typeface="Nirmala UI" panose="020B0502040204020203" pitchFamily="34" charset="0"/>
                <a:cs typeface="B Nazanin" panose="00000400000000000000" pitchFamily="2" charset="-78"/>
              </a:rPr>
              <a:t>A Fast Clustering Algorithm to Cluster Very Large Categorical Data Sets in Data Mining</a:t>
            </a:r>
            <a:endParaRPr lang="fa-IR" sz="1800" b="1" dirty="0">
              <a:latin typeface="Nirmala UI" panose="020B0502040204020203" pitchFamily="34" charset="0"/>
              <a:ea typeface="Nirmala UI" panose="020B0502040204020203" pitchFamily="34" charset="0"/>
              <a:cs typeface="B Nazanin" panose="00000400000000000000" pitchFamily="2" charset="-78"/>
            </a:endParaRPr>
          </a:p>
          <a:p>
            <a:pPr marL="0" indent="0" algn="l">
              <a:lnSpc>
                <a:spcPct val="150000"/>
              </a:lnSpc>
              <a:buNone/>
            </a:pPr>
            <a:endParaRPr lang="en-US" sz="1800" b="1" dirty="0">
              <a:latin typeface="Nirmala UI" panose="020B0502040204020203" pitchFamily="34" charset="0"/>
              <a:ea typeface="Nirmala UI" panose="020B0502040204020203" pitchFamily="34" charset="0"/>
              <a:cs typeface="B Nazanin" panose="00000400000000000000" pitchFamily="2" charset="-78"/>
            </a:endParaRPr>
          </a:p>
          <a:p>
            <a:pPr algn="r" rtl="1">
              <a:lnSpc>
                <a:spcPct val="150000"/>
              </a:lnSpc>
            </a:pPr>
            <a:r>
              <a:rPr lang="fa-IR" sz="1800" b="1" dirty="0" err="1">
                <a:latin typeface="Nirmala UI" panose="020B0502040204020203" pitchFamily="34" charset="0"/>
                <a:ea typeface="Nirmala UI" panose="020B0502040204020203" pitchFamily="34" charset="0"/>
                <a:cs typeface="B Nazanin" panose="00000400000000000000" pitchFamily="2" charset="-78"/>
              </a:rPr>
              <a:t>مقاله‌ی</a:t>
            </a:r>
            <a:r>
              <a:rPr lang="fa-IR" sz="1800" b="1" dirty="0">
                <a:latin typeface="Nirmala UI" panose="020B0502040204020203" pitchFamily="34" charset="0"/>
                <a:ea typeface="Nirmala UI" panose="020B0502040204020203" pitchFamily="34" charset="0"/>
                <a:cs typeface="B Nazanin" panose="00000400000000000000" pitchFamily="2" charset="-78"/>
              </a:rPr>
              <a:t> دوم:</a:t>
            </a:r>
          </a:p>
          <a:p>
            <a:pPr marL="0" indent="0" algn="l">
              <a:lnSpc>
                <a:spcPct val="150000"/>
              </a:lnSpc>
              <a:buNone/>
            </a:pPr>
            <a:r>
              <a:rPr lang="en-US" sz="1800" b="1" dirty="0" err="1">
                <a:latin typeface="Nirmala UI" panose="020B0502040204020203" pitchFamily="34" charset="0"/>
                <a:ea typeface="Nirmala UI" panose="020B0502040204020203" pitchFamily="34" charset="0"/>
                <a:cs typeface="B Nazanin" panose="00000400000000000000" pitchFamily="2" charset="-78"/>
              </a:rPr>
              <a:t>LoOP</a:t>
            </a:r>
            <a:r>
              <a:rPr lang="en-US" sz="1800" b="1" dirty="0">
                <a:latin typeface="Nirmala UI" panose="020B0502040204020203" pitchFamily="34" charset="0"/>
                <a:ea typeface="Nirmala UI" panose="020B0502040204020203" pitchFamily="34" charset="0"/>
                <a:cs typeface="B Nazanin" panose="00000400000000000000" pitchFamily="2" charset="-78"/>
              </a:rPr>
              <a:t>: Local Outlier Probabilities</a:t>
            </a:r>
          </a:p>
        </p:txBody>
      </p:sp>
    </p:spTree>
    <p:extLst>
      <p:ext uri="{BB962C8B-B14F-4D97-AF65-F5344CB8AC3E}">
        <p14:creationId xmlns:p14="http://schemas.microsoft.com/office/powerpoint/2010/main" val="1190874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56DD-ACAC-437A-9B3A-7605096004C2}"/>
              </a:ext>
            </a:extLst>
          </p:cNvPr>
          <p:cNvSpPr>
            <a:spLocks noGrp="1"/>
          </p:cNvSpPr>
          <p:nvPr>
            <p:ph type="title"/>
          </p:nvPr>
        </p:nvSpPr>
        <p:spPr/>
        <p:txBody>
          <a:bodyPr>
            <a:normAutofit/>
          </a:bodyPr>
          <a:lstStyle/>
          <a:p>
            <a:pPr algn="ctr"/>
            <a:r>
              <a:rPr lang="en-US" sz="3200" dirty="0">
                <a:latin typeface="Nirmala UI" panose="020B0502040204020203" pitchFamily="34" charset="0"/>
                <a:ea typeface="Nirmala UI" panose="020B0502040204020203" pitchFamily="34" charset="0"/>
                <a:cs typeface="B Nazanin" panose="00000400000000000000" pitchFamily="2" charset="-78"/>
              </a:rPr>
              <a:t>A Fast Clustering Algorithm to Cluster Very Large Categorical Data Sets in Data Mining</a:t>
            </a:r>
          </a:p>
        </p:txBody>
      </p:sp>
      <p:sp>
        <p:nvSpPr>
          <p:cNvPr id="3" name="Content Placeholder 2">
            <a:extLst>
              <a:ext uri="{FF2B5EF4-FFF2-40B4-BE49-F238E27FC236}">
                <a16:creationId xmlns:a16="http://schemas.microsoft.com/office/drawing/2014/main" id="{1F65DBD0-8841-419D-B53B-00E8FF537DB9}"/>
              </a:ext>
            </a:extLst>
          </p:cNvPr>
          <p:cNvSpPr>
            <a:spLocks noGrp="1"/>
          </p:cNvSpPr>
          <p:nvPr>
            <p:ph idx="1"/>
          </p:nvPr>
        </p:nvSpPr>
        <p:spPr/>
        <p:txBody>
          <a:bodyPr>
            <a:normAutofit/>
          </a:bodyPr>
          <a:lstStyle/>
          <a:p>
            <a:pPr algn="r" rtl="1"/>
            <a:r>
              <a:rPr lang="fa-IR" sz="2400" dirty="0">
                <a:cs typeface="B Nazanin" panose="00000400000000000000" pitchFamily="2" charset="-78"/>
              </a:rPr>
              <a:t>هدف</a:t>
            </a:r>
          </a:p>
          <a:p>
            <a:pPr lvl="1" algn="r" rtl="1"/>
            <a:r>
              <a:rPr lang="fa-IR" sz="2000" dirty="0" err="1">
                <a:cs typeface="B Nazanin" panose="00000400000000000000" pitchFamily="2" charset="-78"/>
              </a:rPr>
              <a:t>الگوریتمی</a:t>
            </a:r>
            <a:r>
              <a:rPr lang="fa-IR" sz="2000" dirty="0">
                <a:cs typeface="B Nazanin" panose="00000400000000000000" pitchFamily="2" charset="-78"/>
              </a:rPr>
              <a:t> برای </a:t>
            </a:r>
            <a:r>
              <a:rPr lang="en-US" sz="2000" dirty="0">
                <a:cs typeface="B Nazanin" panose="00000400000000000000" pitchFamily="2" charset="-78"/>
              </a:rPr>
              <a:t>Clustering</a:t>
            </a:r>
            <a:r>
              <a:rPr lang="fa-IR" sz="2000" dirty="0">
                <a:cs typeface="B Nazanin" panose="00000400000000000000" pitchFamily="2" charset="-78"/>
              </a:rPr>
              <a:t> داده‌های </a:t>
            </a:r>
            <a:r>
              <a:rPr lang="en-US" sz="2000" dirty="0">
                <a:cs typeface="B Nazanin" panose="00000400000000000000" pitchFamily="2" charset="-78"/>
              </a:rPr>
              <a:t>Categorical</a:t>
            </a:r>
            <a:r>
              <a:rPr lang="fa-IR" sz="2000" dirty="0">
                <a:cs typeface="B Nazanin" panose="00000400000000000000" pitchFamily="2" charset="-78"/>
              </a:rPr>
              <a:t>.</a:t>
            </a:r>
          </a:p>
          <a:p>
            <a:pPr algn="r" rtl="1"/>
            <a:r>
              <a:rPr lang="fa-IR" sz="2400" dirty="0">
                <a:cs typeface="B Nazanin" panose="00000400000000000000" pitchFamily="2" charset="-78"/>
              </a:rPr>
              <a:t>ایده</a:t>
            </a:r>
          </a:p>
          <a:p>
            <a:pPr lvl="1" algn="r" rtl="1"/>
            <a:r>
              <a:rPr lang="fa-IR" sz="2000" dirty="0">
                <a:cs typeface="B Nazanin" panose="00000400000000000000" pitchFamily="2" charset="-78"/>
              </a:rPr>
              <a:t>تبدیلی بر روی الگوریتم مشهور </a:t>
            </a:r>
            <a:r>
              <a:rPr lang="en-US" sz="2000" dirty="0">
                <a:cs typeface="B Nazanin" panose="00000400000000000000" pitchFamily="2" charset="-78"/>
              </a:rPr>
              <a:t>K-Means</a:t>
            </a:r>
            <a:r>
              <a:rPr lang="fa-IR" sz="2000" dirty="0">
                <a:cs typeface="B Nazanin" panose="00000400000000000000" pitchFamily="2" charset="-78"/>
              </a:rPr>
              <a:t>.</a:t>
            </a:r>
          </a:p>
          <a:p>
            <a:pPr lvl="1" algn="r" rtl="1"/>
            <a:endParaRPr lang="fa-IR" sz="2000" dirty="0">
              <a:cs typeface="B Nazanin" panose="00000400000000000000" pitchFamily="2" charset="-78"/>
            </a:endParaRPr>
          </a:p>
          <a:p>
            <a:pPr algn="r" rtl="1"/>
            <a:r>
              <a:rPr lang="fa-IR" sz="2400" dirty="0">
                <a:cs typeface="B Nazanin" panose="00000400000000000000" pitchFamily="2" charset="-78"/>
              </a:rPr>
              <a:t>مقدمه</a:t>
            </a:r>
          </a:p>
          <a:p>
            <a:pPr lvl="1" algn="r" rtl="1"/>
            <a:r>
              <a:rPr lang="fa-IR" sz="2000" dirty="0">
                <a:cs typeface="B Nazanin" panose="00000400000000000000" pitchFamily="2" charset="-78"/>
              </a:rPr>
              <a:t>معرفی </a:t>
            </a:r>
            <a:r>
              <a:rPr lang="fa-IR" sz="2000" dirty="0" err="1">
                <a:cs typeface="B Nazanin" panose="00000400000000000000" pitchFamily="2" charset="-78"/>
              </a:rPr>
              <a:t>داده‌های</a:t>
            </a:r>
            <a:r>
              <a:rPr lang="fa-IR" sz="2000" dirty="0">
                <a:cs typeface="B Nazanin" panose="00000400000000000000" pitchFamily="2" charset="-78"/>
              </a:rPr>
              <a:t> </a:t>
            </a:r>
            <a:r>
              <a:rPr lang="en-US" sz="2000" dirty="0" err="1">
                <a:cs typeface="B Nazanin" panose="00000400000000000000" pitchFamily="2" charset="-78"/>
              </a:rPr>
              <a:t>Categrical</a:t>
            </a:r>
            <a:endParaRPr lang="fa-IR" sz="2000" dirty="0">
              <a:cs typeface="B Nazanin" panose="00000400000000000000" pitchFamily="2" charset="-78"/>
            </a:endParaRPr>
          </a:p>
          <a:p>
            <a:pPr lvl="1" algn="r" rtl="1"/>
            <a:r>
              <a:rPr lang="fa-IR" sz="2000" dirty="0">
                <a:cs typeface="B Nazanin" panose="00000400000000000000" pitchFamily="2" charset="-78"/>
              </a:rPr>
              <a:t>معرفی و بررسی مشکلات </a:t>
            </a:r>
            <a:r>
              <a:rPr lang="en-US" sz="2000" dirty="0">
                <a:cs typeface="B Nazanin" panose="00000400000000000000" pitchFamily="2" charset="-78"/>
              </a:rPr>
              <a:t>k-means</a:t>
            </a:r>
          </a:p>
          <a:p>
            <a:pPr lvl="1" algn="r" rtl="1"/>
            <a:r>
              <a:rPr lang="fa-IR" sz="2000" dirty="0">
                <a:cs typeface="B Nazanin" panose="00000400000000000000" pitchFamily="2" charset="-78"/>
              </a:rPr>
              <a:t>معرفی </a:t>
            </a:r>
            <a:r>
              <a:rPr lang="en-US" sz="2000" dirty="0">
                <a:cs typeface="B Nazanin" panose="00000400000000000000" pitchFamily="2" charset="-78"/>
              </a:rPr>
              <a:t>k-modes</a:t>
            </a:r>
          </a:p>
        </p:txBody>
      </p:sp>
    </p:spTree>
    <p:extLst>
      <p:ext uri="{BB962C8B-B14F-4D97-AF65-F5344CB8AC3E}">
        <p14:creationId xmlns:p14="http://schemas.microsoft.com/office/powerpoint/2010/main" val="212563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421E-02B0-4D34-A6C3-130449559860}"/>
              </a:ext>
            </a:extLst>
          </p:cNvPr>
          <p:cNvSpPr>
            <a:spLocks noGrp="1"/>
          </p:cNvSpPr>
          <p:nvPr>
            <p:ph type="title"/>
          </p:nvPr>
        </p:nvSpPr>
        <p:spPr>
          <a:xfrm>
            <a:off x="1066800" y="642594"/>
            <a:ext cx="10058400" cy="922437"/>
          </a:xfrm>
        </p:spPr>
        <p:txBody>
          <a:bodyPr/>
          <a:lstStyle/>
          <a:p>
            <a:pPr algn="ctr" rtl="1"/>
            <a:r>
              <a:rPr lang="en-US" sz="4000" b="1" dirty="0">
                <a:latin typeface="Nirmala UI" panose="020B0502040204020203" pitchFamily="34" charset="0"/>
                <a:ea typeface="Nirmala UI" panose="020B0502040204020203" pitchFamily="34" charset="0"/>
                <a:cs typeface="B Nazanin" panose="00000400000000000000" pitchFamily="2" charset="-78"/>
              </a:rPr>
              <a:t>K-Modes</a:t>
            </a:r>
            <a:endParaRPr lang="en-US" b="1" dirty="0"/>
          </a:p>
        </p:txBody>
      </p:sp>
      <p:sp>
        <p:nvSpPr>
          <p:cNvPr id="3" name="Content Placeholder 2">
            <a:extLst>
              <a:ext uri="{FF2B5EF4-FFF2-40B4-BE49-F238E27FC236}">
                <a16:creationId xmlns:a16="http://schemas.microsoft.com/office/drawing/2014/main" id="{31038FA4-E651-4D2A-A7A5-9F417287E889}"/>
              </a:ext>
            </a:extLst>
          </p:cNvPr>
          <p:cNvSpPr>
            <a:spLocks noGrp="1"/>
          </p:cNvSpPr>
          <p:nvPr>
            <p:ph idx="1"/>
          </p:nvPr>
        </p:nvSpPr>
        <p:spPr>
          <a:xfrm>
            <a:off x="1066171" y="1644944"/>
            <a:ext cx="10058400" cy="4059776"/>
          </a:xfrm>
        </p:spPr>
        <p:txBody>
          <a:bodyPr>
            <a:normAutofit/>
          </a:bodyPr>
          <a:lstStyle/>
          <a:p>
            <a:pPr algn="r" rtl="1"/>
            <a:r>
              <a:rPr lang="fa-IR" sz="2000" dirty="0">
                <a:cs typeface="B Nazanin" panose="00000400000000000000" pitchFamily="2" charset="-78"/>
              </a:rPr>
              <a:t>معیار عدم شباهت برای دو بردار در فضای </a:t>
            </a:r>
            <a:r>
              <a:rPr lang="fa-IR" sz="2000" dirty="0" err="1">
                <a:cs typeface="B Nazanin" panose="00000400000000000000" pitchFamily="2" charset="-78"/>
              </a:rPr>
              <a:t>داده‌ها</a:t>
            </a:r>
            <a:r>
              <a:rPr lang="fa-IR" sz="2000" dirty="0">
                <a:cs typeface="B Nazanin" panose="00000400000000000000" pitchFamily="2" charset="-78"/>
              </a:rPr>
              <a:t>:</a:t>
            </a:r>
          </a:p>
          <a:p>
            <a:pPr marL="0" indent="0" algn="r" rtl="1">
              <a:buNone/>
            </a:pPr>
            <a:endParaRPr lang="fa-IR" sz="2000" dirty="0">
              <a:cs typeface="B Nazanin" panose="00000400000000000000" pitchFamily="2" charset="-78"/>
            </a:endParaRPr>
          </a:p>
          <a:p>
            <a:pPr marL="0" indent="0" algn="r" rtl="1">
              <a:buNone/>
            </a:pPr>
            <a:endParaRPr lang="fa-IR" sz="2000" dirty="0">
              <a:cs typeface="B Nazanin" panose="00000400000000000000" pitchFamily="2" charset="-78"/>
            </a:endParaRPr>
          </a:p>
          <a:p>
            <a:pPr algn="r" rtl="1"/>
            <a:r>
              <a:rPr lang="fa-IR" sz="2000" dirty="0">
                <a:cs typeface="B Nazanin" panose="00000400000000000000" pitchFamily="2" charset="-78"/>
              </a:rPr>
              <a:t>تعمیم این معیار عدم شباهت با کمک فرکانس </a:t>
            </a:r>
            <a:r>
              <a:rPr lang="en-US" sz="2000" dirty="0">
                <a:cs typeface="B Nazanin" panose="00000400000000000000" pitchFamily="2" charset="-78"/>
              </a:rPr>
              <a:t>Category</a:t>
            </a:r>
            <a:r>
              <a:rPr lang="fa-IR" sz="2000" dirty="0">
                <a:cs typeface="B Nazanin" panose="00000400000000000000" pitchFamily="2" charset="-78"/>
              </a:rPr>
              <a:t>های مخلتف در یک </a:t>
            </a:r>
            <a:r>
              <a:rPr lang="fa-IR" sz="2000" dirty="0" err="1">
                <a:cs typeface="B Nazanin" panose="00000400000000000000" pitchFamily="2" charset="-78"/>
              </a:rPr>
              <a:t>دیتاست</a:t>
            </a:r>
            <a:r>
              <a:rPr lang="fa-IR" sz="2000" dirty="0">
                <a:cs typeface="B Nazanin" panose="00000400000000000000" pitchFamily="2" charset="-78"/>
              </a:rPr>
              <a:t> (</a:t>
            </a:r>
            <a:r>
              <a:rPr lang="fa-IR" sz="2000" dirty="0" err="1">
                <a:cs typeface="B Nazanin" panose="00000400000000000000" pitchFamily="2" charset="-78"/>
              </a:rPr>
              <a:t>فاصله‌ی</a:t>
            </a:r>
            <a:r>
              <a:rPr lang="fa-IR" sz="2000" dirty="0">
                <a:cs typeface="B Nazanin" panose="00000400000000000000" pitchFamily="2" charset="-78"/>
              </a:rPr>
              <a:t> </a:t>
            </a:r>
            <a:r>
              <a:rPr lang="en-US" sz="2000" dirty="0">
                <a:cs typeface="B Nazanin" panose="00000400000000000000" pitchFamily="2" charset="-78"/>
              </a:rPr>
              <a:t>Chi-Squared</a:t>
            </a:r>
            <a:r>
              <a:rPr lang="fa-IR" sz="2000" dirty="0">
                <a:cs typeface="B Nazanin" panose="00000400000000000000" pitchFamily="2" charset="-78"/>
              </a:rPr>
              <a:t>):</a:t>
            </a:r>
          </a:p>
          <a:p>
            <a:pPr algn="r" rtl="1"/>
            <a:endParaRPr lang="fa-IR" sz="2000" dirty="0">
              <a:cs typeface="B Nazanin" panose="00000400000000000000" pitchFamily="2" charset="-78"/>
            </a:endParaRPr>
          </a:p>
          <a:p>
            <a:pPr marL="0" indent="0" algn="r" rtl="1">
              <a:buNone/>
            </a:pPr>
            <a:endParaRPr lang="fa-IR" sz="2000" dirty="0">
              <a:cs typeface="B Nazanin" panose="00000400000000000000" pitchFamily="2" charset="-78"/>
            </a:endParaRPr>
          </a:p>
          <a:p>
            <a:pPr marL="0" indent="0" algn="r" rtl="1">
              <a:buNone/>
            </a:pPr>
            <a:endParaRPr lang="fa-IR" sz="2000" dirty="0">
              <a:cs typeface="B Nazanin" panose="00000400000000000000" pitchFamily="2" charset="-78"/>
            </a:endParaRPr>
          </a:p>
          <a:p>
            <a:pPr algn="r" rtl="1"/>
            <a:r>
              <a:rPr lang="fa-IR" sz="2000" dirty="0">
                <a:cs typeface="B Nazanin" panose="00000400000000000000" pitchFamily="2" charset="-78"/>
              </a:rPr>
              <a:t>تعریف مد یک ست از اشیای </a:t>
            </a:r>
            <a:r>
              <a:rPr lang="en-US" sz="2000" dirty="0">
                <a:cs typeface="B Nazanin" panose="00000400000000000000" pitchFamily="2" charset="-78"/>
              </a:rPr>
              <a:t>Categorical</a:t>
            </a:r>
            <a:r>
              <a:rPr lang="fa-IR" sz="2000" dirty="0">
                <a:cs typeface="B Nazanin" panose="00000400000000000000" pitchFamily="2" charset="-78"/>
              </a:rPr>
              <a:t> را به صورت بردار </a:t>
            </a:r>
            <a:r>
              <a:rPr lang="en-US" sz="2000" dirty="0">
                <a:cs typeface="B Nazanin" panose="00000400000000000000" pitchFamily="2" charset="-78"/>
              </a:rPr>
              <a:t>Q</a:t>
            </a:r>
            <a:r>
              <a:rPr lang="fa-IR" sz="2000" dirty="0">
                <a:cs typeface="B Nazanin" panose="00000400000000000000" pitchFamily="2" charset="-78"/>
              </a:rPr>
              <a:t> و تابع زیر که برای این بردار،‌ کمترین مقدار را دارد:</a:t>
            </a:r>
          </a:p>
          <a:p>
            <a:pPr algn="r" rtl="1"/>
            <a:endParaRPr lang="fa-IR" sz="2000" dirty="0">
              <a:cs typeface="B Nazanin" panose="00000400000000000000" pitchFamily="2" charset="-78"/>
            </a:endParaRPr>
          </a:p>
        </p:txBody>
      </p:sp>
      <p:pic>
        <p:nvPicPr>
          <p:cNvPr id="5" name="Picture 4">
            <a:extLst>
              <a:ext uri="{FF2B5EF4-FFF2-40B4-BE49-F238E27FC236}">
                <a16:creationId xmlns:a16="http://schemas.microsoft.com/office/drawing/2014/main" id="{91847252-88AC-483D-A5DA-17C166272FA3}"/>
              </a:ext>
            </a:extLst>
          </p:cNvPr>
          <p:cNvPicPr>
            <a:picLocks noChangeAspect="1"/>
          </p:cNvPicPr>
          <p:nvPr/>
        </p:nvPicPr>
        <p:blipFill>
          <a:blip r:embed="rId2"/>
          <a:stretch>
            <a:fillRect/>
          </a:stretch>
        </p:blipFill>
        <p:spPr>
          <a:xfrm>
            <a:off x="886410" y="3663633"/>
            <a:ext cx="4376407" cy="823953"/>
          </a:xfrm>
          <a:prstGeom prst="rect">
            <a:avLst/>
          </a:prstGeom>
        </p:spPr>
      </p:pic>
      <p:pic>
        <p:nvPicPr>
          <p:cNvPr id="7" name="Picture 6">
            <a:extLst>
              <a:ext uri="{FF2B5EF4-FFF2-40B4-BE49-F238E27FC236}">
                <a16:creationId xmlns:a16="http://schemas.microsoft.com/office/drawing/2014/main" id="{3347C395-350E-4275-9C3F-E48C365AB91B}"/>
              </a:ext>
            </a:extLst>
          </p:cNvPr>
          <p:cNvPicPr>
            <a:picLocks noChangeAspect="1"/>
          </p:cNvPicPr>
          <p:nvPr/>
        </p:nvPicPr>
        <p:blipFill>
          <a:blip r:embed="rId3"/>
          <a:stretch>
            <a:fillRect/>
          </a:stretch>
        </p:blipFill>
        <p:spPr>
          <a:xfrm>
            <a:off x="886410" y="5370995"/>
            <a:ext cx="3493564" cy="823953"/>
          </a:xfrm>
          <a:prstGeom prst="rect">
            <a:avLst/>
          </a:prstGeom>
        </p:spPr>
      </p:pic>
      <p:pic>
        <p:nvPicPr>
          <p:cNvPr id="9" name="Picture 8">
            <a:extLst>
              <a:ext uri="{FF2B5EF4-FFF2-40B4-BE49-F238E27FC236}">
                <a16:creationId xmlns:a16="http://schemas.microsoft.com/office/drawing/2014/main" id="{908D1DEC-5F52-42B3-8509-F292B2C112C1}"/>
              </a:ext>
            </a:extLst>
          </p:cNvPr>
          <p:cNvPicPr>
            <a:picLocks noChangeAspect="1"/>
          </p:cNvPicPr>
          <p:nvPr/>
        </p:nvPicPr>
        <p:blipFill>
          <a:blip r:embed="rId4"/>
          <a:stretch>
            <a:fillRect/>
          </a:stretch>
        </p:blipFill>
        <p:spPr>
          <a:xfrm>
            <a:off x="886410" y="1979618"/>
            <a:ext cx="3461967" cy="956162"/>
          </a:xfrm>
          <a:prstGeom prst="rect">
            <a:avLst/>
          </a:prstGeom>
        </p:spPr>
      </p:pic>
      <p:pic>
        <p:nvPicPr>
          <p:cNvPr id="10" name="Picture 9">
            <a:extLst>
              <a:ext uri="{FF2B5EF4-FFF2-40B4-BE49-F238E27FC236}">
                <a16:creationId xmlns:a16="http://schemas.microsoft.com/office/drawing/2014/main" id="{08373A4C-CB1A-46A2-9B8D-24DCD7894575}"/>
              </a:ext>
            </a:extLst>
          </p:cNvPr>
          <p:cNvPicPr>
            <a:picLocks noChangeAspect="1"/>
          </p:cNvPicPr>
          <p:nvPr/>
        </p:nvPicPr>
        <p:blipFill>
          <a:blip r:embed="rId5"/>
          <a:stretch>
            <a:fillRect/>
          </a:stretch>
        </p:blipFill>
        <p:spPr>
          <a:xfrm>
            <a:off x="4220896" y="1979617"/>
            <a:ext cx="3621469" cy="956163"/>
          </a:xfrm>
          <a:prstGeom prst="rect">
            <a:avLst/>
          </a:prstGeom>
        </p:spPr>
      </p:pic>
    </p:spTree>
    <p:extLst>
      <p:ext uri="{BB962C8B-B14F-4D97-AF65-F5344CB8AC3E}">
        <p14:creationId xmlns:p14="http://schemas.microsoft.com/office/powerpoint/2010/main" val="227952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E542-9F53-42EB-827B-FF6ED1D15106}"/>
              </a:ext>
            </a:extLst>
          </p:cNvPr>
          <p:cNvSpPr>
            <a:spLocks noGrp="1"/>
          </p:cNvSpPr>
          <p:nvPr>
            <p:ph type="title"/>
          </p:nvPr>
        </p:nvSpPr>
        <p:spPr>
          <a:xfrm>
            <a:off x="1066800" y="642594"/>
            <a:ext cx="10058400" cy="1015389"/>
          </a:xfrm>
        </p:spPr>
        <p:txBody>
          <a:bodyPr/>
          <a:lstStyle/>
          <a:p>
            <a:pPr algn="ctr" rtl="1"/>
            <a:r>
              <a:rPr lang="en-US" b="1" dirty="0">
                <a:latin typeface="Nirmala UI" panose="020B0502040204020203" pitchFamily="34" charset="0"/>
                <a:ea typeface="Nirmala UI" panose="020B0502040204020203" pitchFamily="34" charset="0"/>
                <a:cs typeface="B Nazanin" panose="00000400000000000000" pitchFamily="2" charset="-78"/>
              </a:rPr>
              <a:t>F</a:t>
            </a:r>
            <a:r>
              <a:rPr lang="en-US" sz="4000" b="1" dirty="0">
                <a:latin typeface="Nirmala UI" panose="020B0502040204020203" pitchFamily="34" charset="0"/>
                <a:ea typeface="Nirmala UI" panose="020B0502040204020203" pitchFamily="34" charset="0"/>
                <a:cs typeface="B Nazanin" panose="00000400000000000000" pitchFamily="2" charset="-78"/>
              </a:rPr>
              <a:t>inding modes</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BDB31-4CB9-4345-9B52-6EC25A41F457}"/>
                  </a:ext>
                </a:extLst>
              </p:cNvPr>
              <p:cNvSpPr>
                <a:spLocks noGrp="1"/>
              </p:cNvSpPr>
              <p:nvPr>
                <p:ph idx="1"/>
              </p:nvPr>
            </p:nvSpPr>
            <p:spPr>
              <a:xfrm>
                <a:off x="1066800" y="1711569"/>
                <a:ext cx="10058400" cy="4241175"/>
              </a:xfrm>
            </p:spPr>
            <p:txBody>
              <a:bodyPr>
                <a:normAutofit/>
              </a:bodyPr>
              <a:lstStyle/>
              <a:p>
                <a:pPr marL="0" indent="0" algn="r" rtl="1">
                  <a:buNone/>
                </a:pPr>
                <a:r>
                  <a:rPr lang="fa-IR" sz="2000" dirty="0">
                    <a:cs typeface="B Nazanin" panose="00000400000000000000" pitchFamily="2" charset="-78"/>
                  </a:rPr>
                  <a:t>برای پیدا کردن مد </a:t>
                </a:r>
                <a:r>
                  <a:rPr lang="en-US" sz="2000" dirty="0">
                    <a:cs typeface="B Nazanin" panose="00000400000000000000" pitchFamily="2" charset="-78"/>
                  </a:rPr>
                  <a:t>Q</a:t>
                </a:r>
                <a:r>
                  <a:rPr lang="fa-IR" sz="2000" dirty="0">
                    <a:cs typeface="B Nazanin" panose="00000400000000000000" pitchFamily="2" charset="-78"/>
                  </a:rPr>
                  <a:t> برای </a:t>
                </a:r>
                <a:r>
                  <a:rPr lang="fa-IR" sz="2000" dirty="0" err="1">
                    <a:cs typeface="B Nazanin" panose="00000400000000000000" pitchFamily="2" charset="-78"/>
                  </a:rPr>
                  <a:t>دیتاست</a:t>
                </a:r>
                <a:r>
                  <a:rPr lang="fa-IR" sz="2000" dirty="0">
                    <a:cs typeface="B Nazanin" panose="00000400000000000000" pitchFamily="2" charset="-78"/>
                  </a:rPr>
                  <a:t> </a:t>
                </a:r>
                <a:r>
                  <a:rPr lang="en-US" sz="2000" dirty="0">
                    <a:cs typeface="B Nazanin" panose="00000400000000000000" pitchFamily="2" charset="-78"/>
                  </a:rPr>
                  <a:t>X</a:t>
                </a:r>
                <a:r>
                  <a:rPr lang="fa-IR" sz="2000" dirty="0">
                    <a:cs typeface="B Nazanin" panose="00000400000000000000" pitchFamily="2" charset="-78"/>
                  </a:rPr>
                  <a:t>:</a:t>
                </a:r>
              </a:p>
              <a:p>
                <a:pPr algn="r" rtl="1"/>
                <a:r>
                  <a:rPr lang="fa-IR" sz="2000" dirty="0">
                    <a:cs typeface="B Nazanin" panose="00000400000000000000" pitchFamily="2" charset="-78"/>
                  </a:rPr>
                  <a:t>با فرض </a:t>
                </a:r>
                <a14:m>
                  <m:oMath xmlns:m="http://schemas.openxmlformats.org/officeDocument/2006/math">
                    <m:sSub>
                      <m:sSubPr>
                        <m:ctrlPr>
                          <a:rPr lang="en-US" sz="2000" i="1" dirty="0" smtClean="0">
                            <a:latin typeface="Cambria Math" panose="02040503050406030204" pitchFamily="18" charset="0"/>
                            <a:cs typeface="B Nazanin" panose="00000400000000000000" pitchFamily="2" charset="-78"/>
                          </a:rPr>
                        </m:ctrlPr>
                      </m:sSubPr>
                      <m:e>
                        <m:r>
                          <a:rPr lang="en-US" sz="2000" b="0" i="1" dirty="0" smtClean="0">
                            <a:latin typeface="Cambria Math" panose="02040503050406030204" pitchFamily="18" charset="0"/>
                            <a:cs typeface="B Nazanin" panose="00000400000000000000" pitchFamily="2" charset="-78"/>
                          </a:rPr>
                          <m:t>𝑛</m:t>
                        </m:r>
                      </m:e>
                      <m:sub>
                        <m:sSub>
                          <m:sSubPr>
                            <m:ctrlPr>
                              <a:rPr lang="en-US" sz="2000" i="1" dirty="0" smtClean="0">
                                <a:latin typeface="Cambria Math" panose="02040503050406030204" pitchFamily="18" charset="0"/>
                                <a:cs typeface="B Nazanin" panose="00000400000000000000" pitchFamily="2" charset="-78"/>
                              </a:rPr>
                            </m:ctrlPr>
                          </m:sSubPr>
                          <m:e>
                            <m:r>
                              <a:rPr lang="en-US" sz="2000" b="0" i="1" dirty="0" smtClean="0">
                                <a:latin typeface="Cambria Math" panose="02040503050406030204" pitchFamily="18" charset="0"/>
                                <a:cs typeface="B Nazanin" panose="00000400000000000000" pitchFamily="2" charset="-78"/>
                              </a:rPr>
                              <m:t>𝑐</m:t>
                            </m:r>
                          </m:e>
                          <m:sub>
                            <m:r>
                              <a:rPr lang="en-US" sz="2000" b="0" i="1" dirty="0" smtClean="0">
                                <a:latin typeface="Cambria Math" panose="02040503050406030204" pitchFamily="18" charset="0"/>
                                <a:cs typeface="B Nazanin" panose="00000400000000000000" pitchFamily="2" charset="-78"/>
                              </a:rPr>
                              <m:t>𝑘</m:t>
                            </m:r>
                            <m:r>
                              <a:rPr lang="en-US" sz="2000" b="0" i="1" dirty="0" smtClean="0">
                                <a:latin typeface="Cambria Math" panose="02040503050406030204" pitchFamily="18" charset="0"/>
                                <a:cs typeface="B Nazanin" panose="00000400000000000000" pitchFamily="2" charset="-78"/>
                              </a:rPr>
                              <m:t>,</m:t>
                            </m:r>
                            <m:r>
                              <a:rPr lang="en-US" sz="2000" b="0" i="1" dirty="0" smtClean="0">
                                <a:latin typeface="Cambria Math" panose="02040503050406030204" pitchFamily="18" charset="0"/>
                                <a:cs typeface="B Nazanin" panose="00000400000000000000" pitchFamily="2" charset="-78"/>
                              </a:rPr>
                              <m:t>𝑗</m:t>
                            </m:r>
                          </m:sub>
                        </m:sSub>
                      </m:sub>
                    </m:sSub>
                  </m:oMath>
                </a14:m>
                <a:r>
                  <a:rPr lang="fa-IR" sz="2000" dirty="0">
                    <a:cs typeface="B Nazanin" panose="00000400000000000000" pitchFamily="2" charset="-78"/>
                  </a:rPr>
                  <a:t> برای تعداد داده‌هایی که کتگوری </a:t>
                </a:r>
                <a14:m>
                  <m:oMath xmlns:m="http://schemas.openxmlformats.org/officeDocument/2006/math">
                    <m:sSub>
                      <m:sSubPr>
                        <m:ctrlPr>
                          <a:rPr lang="en-US" sz="2000" i="1" dirty="0">
                            <a:latin typeface="Cambria Math" panose="02040503050406030204" pitchFamily="18" charset="0"/>
                            <a:cs typeface="B Nazanin" panose="00000400000000000000" pitchFamily="2" charset="-78"/>
                          </a:rPr>
                        </m:ctrlPr>
                      </m:sSubPr>
                      <m:e>
                        <m:r>
                          <a:rPr lang="en-US" sz="2000" b="0" i="1" dirty="0" smtClean="0">
                            <a:latin typeface="Cambria Math" panose="02040503050406030204" pitchFamily="18" charset="0"/>
                            <a:cs typeface="B Nazanin" panose="00000400000000000000" pitchFamily="2" charset="-78"/>
                          </a:rPr>
                          <m:t>𝑐</m:t>
                        </m:r>
                      </m:e>
                      <m:sub>
                        <m:r>
                          <a:rPr lang="en-US" sz="2000" b="0" i="1" dirty="0" smtClean="0">
                            <a:latin typeface="Cambria Math" panose="02040503050406030204" pitchFamily="18" charset="0"/>
                            <a:cs typeface="B Nazanin" panose="00000400000000000000" pitchFamily="2" charset="-78"/>
                          </a:rPr>
                          <m:t>𝑘</m:t>
                        </m:r>
                        <m:r>
                          <a:rPr lang="en-US" sz="2000" b="0" i="1" dirty="0" smtClean="0">
                            <a:latin typeface="Cambria Math" panose="02040503050406030204" pitchFamily="18" charset="0"/>
                            <a:cs typeface="B Nazanin" panose="00000400000000000000" pitchFamily="2" charset="-78"/>
                          </a:rPr>
                          <m:t>,</m:t>
                        </m:r>
                        <m:r>
                          <a:rPr lang="en-US" sz="2000" b="0" i="1" dirty="0" smtClean="0">
                            <a:latin typeface="Cambria Math" panose="02040503050406030204" pitchFamily="18" charset="0"/>
                            <a:cs typeface="B Nazanin" panose="00000400000000000000" pitchFamily="2" charset="-78"/>
                          </a:rPr>
                          <m:t>𝑗</m:t>
                        </m:r>
                      </m:sub>
                    </m:sSub>
                  </m:oMath>
                </a14:m>
                <a:r>
                  <a:rPr lang="fa-IR" sz="2000" dirty="0">
                    <a:cs typeface="B Nazanin" panose="00000400000000000000" pitchFamily="2" charset="-78"/>
                  </a:rPr>
                  <a:t> را در ویژگی </a:t>
                </a:r>
                <a14:m>
                  <m:oMath xmlns:m="http://schemas.openxmlformats.org/officeDocument/2006/math">
                    <m:sSub>
                      <m:sSubPr>
                        <m:ctrlPr>
                          <a:rPr lang="en-US" sz="2000" i="1" dirty="0">
                            <a:latin typeface="Cambria Math" panose="02040503050406030204" pitchFamily="18" charset="0"/>
                            <a:cs typeface="B Nazanin" panose="00000400000000000000" pitchFamily="2" charset="-78"/>
                          </a:rPr>
                        </m:ctrlPr>
                      </m:sSubPr>
                      <m:e>
                        <m:r>
                          <a:rPr lang="en-US" sz="2000" b="0" i="1" dirty="0" smtClean="0">
                            <a:latin typeface="Cambria Math" panose="02040503050406030204" pitchFamily="18" charset="0"/>
                            <a:cs typeface="B Nazanin" panose="00000400000000000000" pitchFamily="2" charset="-78"/>
                          </a:rPr>
                          <m:t>𝐴</m:t>
                        </m:r>
                      </m:e>
                      <m:sub>
                        <m:r>
                          <a:rPr lang="en-US" sz="2000" i="1" dirty="0">
                            <a:latin typeface="Cambria Math" panose="02040503050406030204" pitchFamily="18" charset="0"/>
                            <a:cs typeface="B Nazanin" panose="00000400000000000000" pitchFamily="2" charset="-78"/>
                          </a:rPr>
                          <m:t>𝑗</m:t>
                        </m:r>
                      </m:sub>
                    </m:sSub>
                  </m:oMath>
                </a14:m>
                <a:r>
                  <a:rPr lang="fa-IR" sz="2000" dirty="0">
                    <a:cs typeface="B Nazanin" panose="00000400000000000000" pitchFamily="2" charset="-78"/>
                  </a:rPr>
                  <a:t> دارند و با فرض                                  به عنوان فرکانس نسبی </a:t>
                </a:r>
                <a:r>
                  <a:rPr lang="fa-IR" sz="2000" dirty="0" err="1">
                    <a:cs typeface="B Nazanin" panose="00000400000000000000" pitchFamily="2" charset="-78"/>
                  </a:rPr>
                  <a:t>کنگوری</a:t>
                </a:r>
                <a:r>
                  <a:rPr lang="fa-IR" sz="2000" dirty="0">
                    <a:cs typeface="B Nazanin" panose="00000400000000000000" pitchFamily="2" charset="-78"/>
                  </a:rPr>
                  <a:t> </a:t>
                </a:r>
                <a14:m>
                  <m:oMath xmlns:m="http://schemas.openxmlformats.org/officeDocument/2006/math">
                    <m:sSub>
                      <m:sSubPr>
                        <m:ctrlPr>
                          <a:rPr lang="en-US" sz="2000" i="1" dirty="0">
                            <a:latin typeface="Cambria Math" panose="02040503050406030204" pitchFamily="18" charset="0"/>
                            <a:cs typeface="B Nazanin" panose="00000400000000000000" pitchFamily="2" charset="-78"/>
                          </a:rPr>
                        </m:ctrlPr>
                      </m:sSubPr>
                      <m:e>
                        <m:r>
                          <a:rPr lang="en-US" sz="2000" i="1" dirty="0">
                            <a:latin typeface="Cambria Math" panose="02040503050406030204" pitchFamily="18" charset="0"/>
                            <a:cs typeface="B Nazanin" panose="00000400000000000000" pitchFamily="2" charset="-78"/>
                          </a:rPr>
                          <m:t>𝑐</m:t>
                        </m:r>
                      </m:e>
                      <m:sub>
                        <m:r>
                          <a:rPr lang="en-US" sz="2000" i="1" dirty="0">
                            <a:latin typeface="Cambria Math" panose="02040503050406030204" pitchFamily="18" charset="0"/>
                            <a:cs typeface="B Nazanin" panose="00000400000000000000" pitchFamily="2" charset="-78"/>
                          </a:rPr>
                          <m:t>𝑘</m:t>
                        </m:r>
                        <m:r>
                          <a:rPr lang="en-US" sz="2000" i="1" dirty="0">
                            <a:latin typeface="Cambria Math" panose="02040503050406030204" pitchFamily="18" charset="0"/>
                            <a:cs typeface="B Nazanin" panose="00000400000000000000" pitchFamily="2" charset="-78"/>
                          </a:rPr>
                          <m:t>,</m:t>
                        </m:r>
                        <m:r>
                          <a:rPr lang="en-US" sz="2000" i="1" dirty="0">
                            <a:latin typeface="Cambria Math" panose="02040503050406030204" pitchFamily="18" charset="0"/>
                            <a:cs typeface="B Nazanin" panose="00000400000000000000" pitchFamily="2" charset="-78"/>
                          </a:rPr>
                          <m:t>𝑗</m:t>
                        </m:r>
                      </m:sub>
                    </m:sSub>
                  </m:oMath>
                </a14:m>
                <a:r>
                  <a:rPr lang="fa-IR" sz="2000" dirty="0">
                    <a:cs typeface="B Nazanin" panose="00000400000000000000" pitchFamily="2" charset="-78"/>
                  </a:rPr>
                  <a:t> در </a:t>
                </a:r>
                <a:r>
                  <a:rPr lang="en-US" sz="2000" dirty="0">
                    <a:cs typeface="B Nazanin" panose="00000400000000000000" pitchFamily="2" charset="-78"/>
                  </a:rPr>
                  <a:t>X</a:t>
                </a:r>
                <a:r>
                  <a:rPr lang="fa-IR" sz="2000" dirty="0">
                    <a:cs typeface="B Nazanin" panose="00000400000000000000" pitchFamily="2" charset="-78"/>
                  </a:rPr>
                  <a:t>، می‌توان قضیه‌ی زیر را ثابت کرد:</a:t>
                </a: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dirty="0">
                    <a:cs typeface="B Nazanin" panose="00000400000000000000" pitchFamily="2" charset="-78"/>
                  </a:rPr>
                  <a:t>که نشان می‌دهد که مد یک دیتاست لزوما یکتا نیست، به عنوان مثال مد ست </a:t>
                </a:r>
                <a:r>
                  <a:rPr lang="en-US" sz="2000" dirty="0">
                    <a:cs typeface="B Nazanin" panose="00000400000000000000" pitchFamily="2" charset="-78"/>
                  </a:rPr>
                  <a:t>{[</a:t>
                </a:r>
                <a:r>
                  <a:rPr lang="en-US" sz="2000" dirty="0" err="1">
                    <a:cs typeface="B Nazanin" panose="00000400000000000000" pitchFamily="2" charset="-78"/>
                  </a:rPr>
                  <a:t>a,b</a:t>
                </a:r>
                <a:r>
                  <a:rPr lang="en-US" sz="2000" dirty="0">
                    <a:cs typeface="B Nazanin" panose="00000400000000000000" pitchFamily="2" charset="-78"/>
                  </a:rPr>
                  <a:t>], [</a:t>
                </a:r>
                <a:r>
                  <a:rPr lang="en-US" sz="2000" dirty="0" err="1">
                    <a:cs typeface="B Nazanin" panose="00000400000000000000" pitchFamily="2" charset="-78"/>
                  </a:rPr>
                  <a:t>a,c</a:t>
                </a:r>
                <a:r>
                  <a:rPr lang="en-US" sz="2000" dirty="0">
                    <a:cs typeface="B Nazanin" panose="00000400000000000000" pitchFamily="2" charset="-78"/>
                  </a:rPr>
                  <a:t>], [</a:t>
                </a:r>
                <a:r>
                  <a:rPr lang="en-US" sz="2000" dirty="0" err="1">
                    <a:cs typeface="B Nazanin" panose="00000400000000000000" pitchFamily="2" charset="-78"/>
                  </a:rPr>
                  <a:t>c,b</a:t>
                </a:r>
                <a:r>
                  <a:rPr lang="en-US" sz="2000" dirty="0">
                    <a:cs typeface="B Nazanin" panose="00000400000000000000" pitchFamily="2" charset="-78"/>
                  </a:rPr>
                  <a:t>], [</a:t>
                </a:r>
                <a:r>
                  <a:rPr lang="en-US" sz="2000" dirty="0" err="1">
                    <a:cs typeface="B Nazanin" panose="00000400000000000000" pitchFamily="2" charset="-78"/>
                  </a:rPr>
                  <a:t>b,c</a:t>
                </a:r>
                <a:r>
                  <a:rPr lang="en-US" sz="2000" dirty="0">
                    <a:cs typeface="B Nazanin" panose="00000400000000000000" pitchFamily="2" charset="-78"/>
                  </a:rPr>
                  <a:t>]}</a:t>
                </a:r>
                <a:r>
                  <a:rPr lang="fa-IR" sz="2000" dirty="0">
                    <a:cs typeface="B Nazanin" panose="00000400000000000000" pitchFamily="2" charset="-78"/>
                  </a:rPr>
                  <a:t> می‌تواند </a:t>
                </a:r>
                <a:r>
                  <a:rPr lang="en-US" sz="2000" dirty="0">
                    <a:cs typeface="B Nazanin" panose="00000400000000000000" pitchFamily="2" charset="-78"/>
                  </a:rPr>
                  <a:t>[</a:t>
                </a:r>
                <a:r>
                  <a:rPr lang="en-US" sz="2000" dirty="0" err="1">
                    <a:cs typeface="B Nazanin" panose="00000400000000000000" pitchFamily="2" charset="-78"/>
                  </a:rPr>
                  <a:t>a,b</a:t>
                </a:r>
                <a:r>
                  <a:rPr lang="en-US" sz="2000" dirty="0">
                    <a:cs typeface="B Nazanin" panose="00000400000000000000" pitchFamily="2" charset="-78"/>
                  </a:rPr>
                  <a:t>]</a:t>
                </a:r>
                <a:r>
                  <a:rPr lang="fa-IR" sz="2000" dirty="0">
                    <a:cs typeface="B Nazanin" panose="00000400000000000000" pitchFamily="2" charset="-78"/>
                  </a:rPr>
                  <a:t> یا </a:t>
                </a:r>
                <a:r>
                  <a:rPr lang="en-US" sz="2000" dirty="0">
                    <a:cs typeface="B Nazanin" panose="00000400000000000000" pitchFamily="2" charset="-78"/>
                  </a:rPr>
                  <a:t>[</a:t>
                </a:r>
                <a:r>
                  <a:rPr lang="en-US" sz="2000" dirty="0" err="1">
                    <a:cs typeface="B Nazanin" panose="00000400000000000000" pitchFamily="2" charset="-78"/>
                  </a:rPr>
                  <a:t>a,c</a:t>
                </a:r>
                <a:r>
                  <a:rPr lang="en-US" sz="2000" dirty="0">
                    <a:cs typeface="B Nazanin" panose="00000400000000000000" pitchFamily="2" charset="-78"/>
                  </a:rPr>
                  <a:t>]</a:t>
                </a:r>
                <a:r>
                  <a:rPr lang="fa-IR" sz="2000" dirty="0">
                    <a:cs typeface="B Nazanin" panose="00000400000000000000" pitchFamily="2" charset="-78"/>
                  </a:rPr>
                  <a:t> باشد.</a:t>
                </a:r>
              </a:p>
            </p:txBody>
          </p:sp>
        </mc:Choice>
        <mc:Fallback xmlns="">
          <p:sp>
            <p:nvSpPr>
              <p:cNvPr id="3" name="Content Placeholder 2">
                <a:extLst>
                  <a:ext uri="{FF2B5EF4-FFF2-40B4-BE49-F238E27FC236}">
                    <a16:creationId xmlns:a16="http://schemas.microsoft.com/office/drawing/2014/main" id="{DAFBDB31-4CB9-4345-9B52-6EC25A41F457}"/>
                  </a:ext>
                </a:extLst>
              </p:cNvPr>
              <p:cNvSpPr>
                <a:spLocks noGrp="1" noRot="1" noChangeAspect="1" noMove="1" noResize="1" noEditPoints="1" noAdjustHandles="1" noChangeArrowheads="1" noChangeShapeType="1" noTextEdit="1"/>
              </p:cNvSpPr>
              <p:nvPr>
                <p:ph idx="1"/>
              </p:nvPr>
            </p:nvSpPr>
            <p:spPr>
              <a:xfrm>
                <a:off x="1066800" y="1711569"/>
                <a:ext cx="10058400" cy="4241175"/>
              </a:xfrm>
              <a:blipFill>
                <a:blip r:embed="rId6"/>
                <a:stretch>
                  <a:fillRect l="-182" t="-1006" r="-6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242968-0B3F-4A4A-AD09-6EB9BDE854E4}"/>
              </a:ext>
            </a:extLst>
          </p:cNvPr>
          <p:cNvPicPr>
            <a:picLocks noChangeAspect="1"/>
          </p:cNvPicPr>
          <p:nvPr/>
        </p:nvPicPr>
        <p:blipFill>
          <a:blip r:embed="rId7"/>
          <a:stretch>
            <a:fillRect/>
          </a:stretch>
        </p:blipFill>
        <p:spPr>
          <a:xfrm>
            <a:off x="2318353" y="2146717"/>
            <a:ext cx="1952898" cy="457264"/>
          </a:xfrm>
          <a:prstGeom prst="rect">
            <a:avLst/>
          </a:prstGeom>
        </p:spPr>
      </p:pic>
      <p:pic>
        <p:nvPicPr>
          <p:cNvPr id="7" name="Picture 6">
            <a:extLst>
              <a:ext uri="{FF2B5EF4-FFF2-40B4-BE49-F238E27FC236}">
                <a16:creationId xmlns:a16="http://schemas.microsoft.com/office/drawing/2014/main" id="{60D275F1-9B6C-4C8F-B5B8-2931C9368996}"/>
              </a:ext>
            </a:extLst>
          </p:cNvPr>
          <p:cNvPicPr>
            <a:picLocks noChangeAspect="1"/>
          </p:cNvPicPr>
          <p:nvPr/>
        </p:nvPicPr>
        <p:blipFill>
          <a:blip r:embed="rId8"/>
          <a:stretch>
            <a:fillRect/>
          </a:stretch>
        </p:blipFill>
        <p:spPr>
          <a:xfrm>
            <a:off x="1066800" y="3355446"/>
            <a:ext cx="6280484" cy="1107554"/>
          </a:xfrm>
          <a:prstGeom prst="rect">
            <a:avLst/>
          </a:prstGeom>
        </p:spPr>
      </p:pic>
    </p:spTree>
    <p:extLst>
      <p:ext uri="{BB962C8B-B14F-4D97-AF65-F5344CB8AC3E}">
        <p14:creationId xmlns:p14="http://schemas.microsoft.com/office/powerpoint/2010/main" val="326086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35A2-C733-46B9-87F4-9FFC665BB0AE}"/>
              </a:ext>
            </a:extLst>
          </p:cNvPr>
          <p:cNvSpPr>
            <a:spLocks noGrp="1"/>
          </p:cNvSpPr>
          <p:nvPr>
            <p:ph type="title"/>
          </p:nvPr>
        </p:nvSpPr>
        <p:spPr>
          <a:xfrm>
            <a:off x="1066800" y="455365"/>
            <a:ext cx="10058400" cy="1080358"/>
          </a:xfrm>
        </p:spPr>
        <p:txBody>
          <a:bodyPr/>
          <a:lstStyle/>
          <a:p>
            <a:pPr algn="ctr"/>
            <a:r>
              <a:rPr lang="en-US" b="1" dirty="0"/>
              <a:t>K-Modes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1B19D1-EF4B-4660-93CD-A66A4F46C6BE}"/>
                  </a:ext>
                </a:extLst>
              </p:cNvPr>
              <p:cNvSpPr>
                <a:spLocks noGrp="1"/>
              </p:cNvSpPr>
              <p:nvPr>
                <p:ph idx="1"/>
              </p:nvPr>
            </p:nvSpPr>
            <p:spPr>
              <a:xfrm>
                <a:off x="1066800" y="1406769"/>
                <a:ext cx="10058400" cy="4995866"/>
              </a:xfrm>
            </p:spPr>
            <p:txBody>
              <a:bodyPr>
                <a:normAutofit/>
              </a:bodyPr>
              <a:lstStyle/>
              <a:p>
                <a:pPr algn="r" rtl="1"/>
                <a:r>
                  <a:rPr lang="fa-IR" sz="2000" dirty="0">
                    <a:cs typeface="B Nazanin" panose="00000400000000000000" pitchFamily="2" charset="-78"/>
                  </a:rPr>
                  <a:t>پارتیشن‌بندی </a:t>
                </a:r>
                <a:r>
                  <a:rPr lang="en-US" sz="2000" dirty="0">
                    <a:cs typeface="B Nazanin" panose="00000400000000000000" pitchFamily="2" charset="-78"/>
                  </a:rPr>
                  <a:t>X</a:t>
                </a:r>
                <a:r>
                  <a:rPr lang="fa-IR" sz="2000" dirty="0">
                    <a:cs typeface="B Nazanin" panose="00000400000000000000" pitchFamily="2" charset="-78"/>
                  </a:rPr>
                  <a:t> به </a:t>
                </a:r>
                <a:r>
                  <a:rPr lang="en-US" sz="2000" dirty="0">
                    <a:cs typeface="B Nazanin" panose="00000400000000000000" pitchFamily="2" charset="-78"/>
                  </a:rPr>
                  <a:t>{S1, S2, .. , </a:t>
                </a:r>
                <a:r>
                  <a:rPr lang="en-US" sz="2000" dirty="0" err="1">
                    <a:cs typeface="B Nazanin" panose="00000400000000000000" pitchFamily="2" charset="-78"/>
                  </a:rPr>
                  <a:t>Sk</a:t>
                </a:r>
                <a:r>
                  <a:rPr lang="en-US" sz="2000" dirty="0">
                    <a:cs typeface="B Nazanin" panose="00000400000000000000" pitchFamily="2" charset="-78"/>
                  </a:rPr>
                  <a:t>}</a:t>
                </a:r>
                <a:r>
                  <a:rPr lang="fa-IR" sz="2000" dirty="0">
                    <a:cs typeface="B Nazanin" panose="00000400000000000000" pitchFamily="2" charset="-78"/>
                  </a:rPr>
                  <a:t> که هیچ </a:t>
                </a:r>
                <a14:m>
                  <m:oMath xmlns:m="http://schemas.openxmlformats.org/officeDocument/2006/math">
                    <m:sSub>
                      <m:sSubPr>
                        <m:ctrlPr>
                          <a:rPr lang="en-US" sz="2000" i="1" dirty="0" smtClean="0">
                            <a:latin typeface="Cambria Math" panose="02040503050406030204" pitchFamily="18" charset="0"/>
                            <a:cs typeface="B Nazanin" panose="00000400000000000000" pitchFamily="2" charset="-78"/>
                          </a:rPr>
                        </m:ctrlPr>
                      </m:sSubPr>
                      <m:e>
                        <m:r>
                          <a:rPr lang="en-US" sz="2000" b="0" i="1" dirty="0" smtClean="0">
                            <a:latin typeface="Cambria Math" panose="02040503050406030204" pitchFamily="18" charset="0"/>
                            <a:cs typeface="B Nazanin" panose="00000400000000000000" pitchFamily="2" charset="-78"/>
                          </a:rPr>
                          <m:t>𝑆</m:t>
                        </m:r>
                      </m:e>
                      <m:sub>
                        <m:r>
                          <a:rPr lang="en-US" sz="2000" b="0" i="1" dirty="0" smtClean="0">
                            <a:latin typeface="Cambria Math" panose="02040503050406030204" pitchFamily="18" charset="0"/>
                            <a:cs typeface="B Nazanin" panose="00000400000000000000" pitchFamily="2" charset="-78"/>
                          </a:rPr>
                          <m:t>𝑖</m:t>
                        </m:r>
                      </m:sub>
                    </m:sSub>
                  </m:oMath>
                </a14:m>
                <a:r>
                  <a:rPr lang="fa-IR" sz="2000" dirty="0">
                    <a:cs typeface="B Nazanin" panose="00000400000000000000" pitchFamily="2" charset="-78"/>
                  </a:rPr>
                  <a:t> </a:t>
                </a:r>
                <a:r>
                  <a:rPr lang="fa-IR" sz="2000" dirty="0" err="1">
                    <a:cs typeface="B Nazanin" panose="00000400000000000000" pitchFamily="2" charset="-78"/>
                  </a:rPr>
                  <a:t>تهی‌ای</a:t>
                </a:r>
                <a:r>
                  <a:rPr lang="fa-IR" sz="2000" dirty="0">
                    <a:cs typeface="B Nazanin" panose="00000400000000000000" pitchFamily="2" charset="-78"/>
                  </a:rPr>
                  <a:t> نداریم</a:t>
                </a:r>
                <a:r>
                  <a:rPr lang="en-US" sz="2000" dirty="0">
                    <a:cs typeface="B Nazanin" panose="00000400000000000000" pitchFamily="2" charset="-78"/>
                  </a:rPr>
                  <a:t> </a:t>
                </a:r>
                <a:r>
                  <a:rPr lang="fa-IR" sz="2000" dirty="0">
                    <a:cs typeface="B Nazanin" panose="00000400000000000000" pitchFamily="2" charset="-78"/>
                  </a:rPr>
                  <a:t>و تعریف </a:t>
                </a:r>
                <a:r>
                  <a:rPr lang="en-US" sz="2000" dirty="0">
                    <a:cs typeface="B Nazanin" panose="00000400000000000000" pitchFamily="2" charset="-78"/>
                  </a:rPr>
                  <a:t>{Q1, … , </a:t>
                </a:r>
                <a:r>
                  <a:rPr lang="en-US" sz="2000" dirty="0" err="1">
                    <a:cs typeface="B Nazanin" panose="00000400000000000000" pitchFamily="2" charset="-78"/>
                  </a:rPr>
                  <a:t>Qk</a:t>
                </a:r>
                <a:r>
                  <a:rPr lang="en-US" sz="2000" dirty="0">
                    <a:cs typeface="B Nazanin" panose="00000400000000000000" pitchFamily="2" charset="-78"/>
                  </a:rPr>
                  <a:t>}</a:t>
                </a:r>
                <a:r>
                  <a:rPr lang="fa-IR" sz="2000" dirty="0">
                    <a:cs typeface="B Nazanin" panose="00000400000000000000" pitchFamily="2" charset="-78"/>
                  </a:rPr>
                  <a:t> به عنوان مدهای </a:t>
                </a:r>
                <a:r>
                  <a:rPr lang="fa-IR" sz="2000" dirty="0" err="1">
                    <a:cs typeface="B Nazanin" panose="00000400000000000000" pitchFamily="2" charset="-78"/>
                  </a:rPr>
                  <a:t>هرکدام</a:t>
                </a:r>
                <a:endParaRPr lang="fa-IR" sz="2000" dirty="0">
                  <a:cs typeface="B Nazanin" panose="00000400000000000000" pitchFamily="2" charset="-78"/>
                </a:endParaRPr>
              </a:p>
              <a:p>
                <a:pPr algn="r" rtl="1"/>
                <a:r>
                  <a:rPr lang="fa-IR" sz="2000" dirty="0">
                    <a:cs typeface="B Nazanin" panose="00000400000000000000" pitchFamily="2" charset="-78"/>
                  </a:rPr>
                  <a:t>حالا تابع هزینه‌ی کل را به صورت زیر تعریف می‌کنیم:</a:t>
                </a:r>
              </a:p>
              <a:p>
                <a:pPr algn="r" rtl="1"/>
                <a:endParaRPr lang="fa-IR" sz="2000" dirty="0">
                  <a:cs typeface="B Nazanin" panose="00000400000000000000" pitchFamily="2" charset="-78"/>
                </a:endParaRPr>
              </a:p>
              <a:p>
                <a:pPr algn="r" rtl="1"/>
                <a:r>
                  <a:rPr lang="fa-IR" sz="2000" dirty="0">
                    <a:cs typeface="B Nazanin" panose="00000400000000000000" pitchFamily="2" charset="-78"/>
                  </a:rPr>
                  <a:t>این‌جا نیز مانند الگوریتم </a:t>
                </a:r>
                <a:r>
                  <a:rPr lang="en-US" sz="2000" dirty="0">
                    <a:cs typeface="B Nazanin" panose="00000400000000000000" pitchFamily="2" charset="-78"/>
                  </a:rPr>
                  <a:t>K-Means</a:t>
                </a:r>
                <a:r>
                  <a:rPr lang="fa-IR" sz="2000" dirty="0">
                    <a:cs typeface="B Nazanin" panose="00000400000000000000" pitchFamily="2" charset="-78"/>
                  </a:rPr>
                  <a:t>، هدف پیدا کردن مجموعه </a:t>
                </a:r>
                <a:r>
                  <a:rPr lang="en-US" sz="2000" dirty="0">
                    <a:cs typeface="B Nazanin" panose="00000400000000000000" pitchFamily="2" charset="-78"/>
                  </a:rPr>
                  <a:t>Qi</a:t>
                </a:r>
                <a:r>
                  <a:rPr lang="fa-IR" sz="2000" dirty="0">
                    <a:cs typeface="B Nazanin" panose="00000400000000000000" pitchFamily="2" charset="-78"/>
                  </a:rPr>
                  <a:t> هایی است که این تابع هزینه را مینیمم می‌کنند.</a:t>
                </a:r>
              </a:p>
              <a:p>
                <a:pPr marL="0" indent="0" algn="r" rtl="1">
                  <a:buNone/>
                </a:pPr>
                <a:r>
                  <a:rPr lang="fa-IR" sz="2000" dirty="0">
                    <a:cs typeface="B Nazanin" panose="00000400000000000000" pitchFamily="2" charset="-78"/>
                  </a:rPr>
                  <a:t>مراحل الگوریتم:</a:t>
                </a:r>
              </a:p>
              <a:p>
                <a:pPr marL="457200" indent="-457200" algn="r" rtl="1">
                  <a:buFont typeface="+mj-lt"/>
                  <a:buAutoNum type="arabicPeriod"/>
                </a:pPr>
                <a:r>
                  <a:rPr lang="fa-IR" sz="2000" dirty="0">
                    <a:cs typeface="B Nazanin" panose="00000400000000000000" pitchFamily="2" charset="-78"/>
                  </a:rPr>
                  <a:t>به ازای هر کدام از </a:t>
                </a:r>
                <a:r>
                  <a:rPr lang="en-US" sz="2000" dirty="0">
                    <a:cs typeface="B Nazanin" panose="00000400000000000000" pitchFamily="2" charset="-78"/>
                  </a:rPr>
                  <a:t>K</a:t>
                </a:r>
                <a:r>
                  <a:rPr lang="fa-IR" sz="2000" dirty="0">
                    <a:cs typeface="B Nazanin" panose="00000400000000000000" pitchFamily="2" charset="-78"/>
                  </a:rPr>
                  <a:t> کلاستر، یک مد پیدا می‌کنیم.</a:t>
                </a:r>
              </a:p>
              <a:p>
                <a:pPr marL="457200" indent="-457200" algn="r" rtl="1">
                  <a:buFont typeface="+mj-lt"/>
                  <a:buAutoNum type="arabicPeriod"/>
                </a:pPr>
                <a:r>
                  <a:rPr lang="fa-IR" sz="2000" dirty="0">
                    <a:cs typeface="B Nazanin" panose="00000400000000000000" pitchFamily="2" charset="-78"/>
                  </a:rPr>
                  <a:t>بقیه‌ی داده‌ها را با توجه به نزدیک‌ترین مد به آن‌ها، به کلاسترها نسبت می‌دهیم و مد هر کلاستر را بعد از هر نسبت‌دهی آپدیت می‌کنیم.</a:t>
                </a:r>
              </a:p>
              <a:p>
                <a:pPr marL="457200" indent="-457200" algn="r" rtl="1">
                  <a:buFont typeface="+mj-lt"/>
                  <a:buAutoNum type="arabicPeriod"/>
                </a:pPr>
                <a:r>
                  <a:rPr lang="fa-IR" sz="2000" dirty="0">
                    <a:cs typeface="B Nazanin" panose="00000400000000000000" pitchFamily="2" charset="-78"/>
                  </a:rPr>
                  <a:t>بعد از اتمام نسبت‌دهی‌ها، باز معیارهای عدم‌شباهت‌ را برای داده‌ها محاسبه می‌کنیم، اگر داده‌ای وجود داشت که نزدیک‌ترین مد آن در کلاستری غیر از کلاستر فعلی آن قرار داشت، آن را به کلاستر جدید نسبت می‌دهیم.</a:t>
                </a:r>
              </a:p>
              <a:p>
                <a:pPr marL="457200" indent="-457200" algn="r" rtl="1">
                  <a:buFont typeface="+mj-lt"/>
                  <a:buAutoNum type="arabicPeriod"/>
                </a:pPr>
                <a:r>
                  <a:rPr lang="fa-IR" sz="2000" dirty="0">
                    <a:cs typeface="B Nazanin" panose="00000400000000000000" pitchFamily="2" charset="-78"/>
                  </a:rPr>
                  <a:t>مرحله‌ی ۳ را تا زمانی تکرار می‌کنیم که هیچ باز نسبت‌دهی‌ای صورت نگیرد.</a:t>
                </a:r>
              </a:p>
            </p:txBody>
          </p:sp>
        </mc:Choice>
        <mc:Fallback xmlns="">
          <p:sp>
            <p:nvSpPr>
              <p:cNvPr id="3" name="Content Placeholder 2">
                <a:extLst>
                  <a:ext uri="{FF2B5EF4-FFF2-40B4-BE49-F238E27FC236}">
                    <a16:creationId xmlns:a16="http://schemas.microsoft.com/office/drawing/2014/main" id="{F51B19D1-EF4B-4660-93CD-A66A4F46C6BE}"/>
                  </a:ext>
                </a:extLst>
              </p:cNvPr>
              <p:cNvSpPr>
                <a:spLocks noGrp="1" noRot="1" noChangeAspect="1" noMove="1" noResize="1" noEditPoints="1" noAdjustHandles="1" noChangeArrowheads="1" noChangeShapeType="1" noTextEdit="1"/>
              </p:cNvSpPr>
              <p:nvPr>
                <p:ph idx="1"/>
              </p:nvPr>
            </p:nvSpPr>
            <p:spPr>
              <a:xfrm>
                <a:off x="1066800" y="1406769"/>
                <a:ext cx="10058400" cy="4995866"/>
              </a:xfrm>
              <a:blipFill>
                <a:blip r:embed="rId3"/>
                <a:stretch>
                  <a:fillRect t="-855" r="-66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170D74C-07FB-4823-8FF7-B478DFA29948}"/>
              </a:ext>
            </a:extLst>
          </p:cNvPr>
          <p:cNvPicPr>
            <a:picLocks noChangeAspect="1"/>
          </p:cNvPicPr>
          <p:nvPr/>
        </p:nvPicPr>
        <p:blipFill>
          <a:blip r:embed="rId4"/>
          <a:stretch>
            <a:fillRect/>
          </a:stretch>
        </p:blipFill>
        <p:spPr>
          <a:xfrm>
            <a:off x="1172307" y="1937237"/>
            <a:ext cx="3174300" cy="773569"/>
          </a:xfrm>
          <a:prstGeom prst="rect">
            <a:avLst/>
          </a:prstGeom>
        </p:spPr>
      </p:pic>
    </p:spTree>
    <p:extLst>
      <p:ext uri="{BB962C8B-B14F-4D97-AF65-F5344CB8AC3E}">
        <p14:creationId xmlns:p14="http://schemas.microsoft.com/office/powerpoint/2010/main" val="3565525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1794-B62F-4A90-BC0A-1BAD88F3EA33}"/>
              </a:ext>
            </a:extLst>
          </p:cNvPr>
          <p:cNvSpPr>
            <a:spLocks noGrp="1"/>
          </p:cNvSpPr>
          <p:nvPr>
            <p:ph type="title"/>
          </p:nvPr>
        </p:nvSpPr>
        <p:spPr>
          <a:xfrm>
            <a:off x="1105437" y="507482"/>
            <a:ext cx="10058400" cy="795547"/>
          </a:xfrm>
        </p:spPr>
        <p:txBody>
          <a:bodyPr>
            <a:normAutofit/>
          </a:bodyPr>
          <a:lstStyle/>
          <a:p>
            <a:pPr algn="ctr"/>
            <a:r>
              <a:rPr lang="en-US" sz="3600" b="1" dirty="0"/>
              <a:t>K-Means (initial selection)</a:t>
            </a:r>
          </a:p>
        </p:txBody>
      </p:sp>
      <p:sp>
        <p:nvSpPr>
          <p:cNvPr id="3" name="Content Placeholder 2">
            <a:extLst>
              <a:ext uri="{FF2B5EF4-FFF2-40B4-BE49-F238E27FC236}">
                <a16:creationId xmlns:a16="http://schemas.microsoft.com/office/drawing/2014/main" id="{B36DD006-D3DB-4579-899C-397876E58F02}"/>
              </a:ext>
            </a:extLst>
          </p:cNvPr>
          <p:cNvSpPr>
            <a:spLocks noGrp="1"/>
          </p:cNvSpPr>
          <p:nvPr>
            <p:ph idx="1"/>
          </p:nvPr>
        </p:nvSpPr>
        <p:spPr>
          <a:xfrm>
            <a:off x="1066800" y="1399504"/>
            <a:ext cx="10058400" cy="4859628"/>
          </a:xfrm>
        </p:spPr>
        <p:txBody>
          <a:bodyPr>
            <a:normAutofit/>
          </a:bodyPr>
          <a:lstStyle/>
          <a:p>
            <a:pPr marL="0" indent="0" algn="r" rtl="1">
              <a:buNone/>
            </a:pPr>
            <a:r>
              <a:rPr lang="fa-IR" sz="2000" dirty="0">
                <a:cs typeface="B Nazanin" panose="00000400000000000000" pitchFamily="2" charset="-78"/>
              </a:rPr>
              <a:t>برای مرحله‌ی ۱ الگوریتم، دو روش داریم: </a:t>
            </a:r>
          </a:p>
          <a:p>
            <a:pPr algn="r" rtl="1"/>
            <a:r>
              <a:rPr lang="fa-IR" sz="2000" dirty="0">
                <a:cs typeface="B Nazanin" panose="00000400000000000000" pitchFamily="2" charset="-78"/>
              </a:rPr>
              <a:t>روش اول</a:t>
            </a:r>
            <a:r>
              <a:rPr lang="en-US" sz="2000" dirty="0">
                <a:cs typeface="B Nazanin" panose="00000400000000000000" pitchFamily="2" charset="-78"/>
              </a:rPr>
              <a:t>:</a:t>
            </a:r>
            <a:r>
              <a:rPr lang="fa-IR" sz="2000" dirty="0">
                <a:cs typeface="B Nazanin" panose="00000400000000000000" pitchFamily="2" charset="-78"/>
              </a:rPr>
              <a:t> </a:t>
            </a:r>
            <a:r>
              <a:rPr lang="en-US" sz="2000" dirty="0">
                <a:cs typeface="B Nazanin" panose="00000400000000000000" pitchFamily="2" charset="-78"/>
              </a:rPr>
              <a:t>k</a:t>
            </a:r>
            <a:r>
              <a:rPr lang="fa-IR" sz="2000" dirty="0">
                <a:cs typeface="B Nazanin" panose="00000400000000000000" pitchFamily="2" charset="-78"/>
              </a:rPr>
              <a:t> داده‌ی نامشابه را به عنوان مدها انتخاب </a:t>
            </a:r>
            <a:r>
              <a:rPr lang="fa-IR" sz="2000" dirty="0" err="1">
                <a:cs typeface="B Nazanin" panose="00000400000000000000" pitchFamily="2" charset="-78"/>
              </a:rPr>
              <a:t>می‌کنیم</a:t>
            </a:r>
            <a:r>
              <a:rPr lang="fa-IR" sz="2000" dirty="0">
                <a:cs typeface="B Nazanin" panose="00000400000000000000" pitchFamily="2" charset="-78"/>
              </a:rPr>
              <a:t>.</a:t>
            </a:r>
          </a:p>
          <a:p>
            <a:pPr algn="r" rtl="1"/>
            <a:r>
              <a:rPr lang="fa-IR" sz="2000" dirty="0">
                <a:cs typeface="B Nazanin" panose="00000400000000000000" pitchFamily="2" charset="-78"/>
              </a:rPr>
              <a:t>روش دوم:</a:t>
            </a:r>
            <a:endParaRPr lang="en-US" sz="2000" dirty="0">
              <a:cs typeface="B Nazanin" panose="00000400000000000000" pitchFamily="2" charset="-78"/>
            </a:endParaRPr>
          </a:p>
          <a:p>
            <a:pPr lvl="1" algn="r" rtl="1"/>
            <a:r>
              <a:rPr lang="fa-IR" sz="1800" dirty="0">
                <a:cs typeface="B Nazanin" panose="00000400000000000000" pitchFamily="2" charset="-78"/>
              </a:rPr>
              <a:t>فرکانس همه‌ی کتگوری‌های تمامی ویژگی‌ها را محاسبه کرده و آن‌ها را در آرایه‌ای نزولی به شکل زیر قرار می‌دهیم. در این شکل </a:t>
            </a:r>
            <a:r>
              <a:rPr lang="en-US" sz="1800" dirty="0" err="1">
                <a:cs typeface="B Nazanin" panose="00000400000000000000" pitchFamily="2" charset="-78"/>
              </a:rPr>
              <a:t>c_i,j</a:t>
            </a:r>
            <a:r>
              <a:rPr lang="fa-IR" sz="1800" dirty="0">
                <a:cs typeface="B Nazanin" panose="00000400000000000000" pitchFamily="2" charset="-78"/>
              </a:rPr>
              <a:t> نشان‌دهنده‌ی کتگوری </a:t>
            </a:r>
            <a:r>
              <a:rPr lang="en-US" sz="1800" dirty="0" err="1">
                <a:cs typeface="B Nazanin" panose="00000400000000000000" pitchFamily="2" charset="-78"/>
              </a:rPr>
              <a:t>i</a:t>
            </a:r>
            <a:r>
              <a:rPr lang="fa-IR" sz="1800" dirty="0">
                <a:cs typeface="B Nazanin" panose="00000400000000000000" pitchFamily="2" charset="-78"/>
              </a:rPr>
              <a:t> از ویژگی </a:t>
            </a:r>
            <a:r>
              <a:rPr lang="en-US" sz="1800" dirty="0">
                <a:cs typeface="B Nazanin" panose="00000400000000000000" pitchFamily="2" charset="-78"/>
              </a:rPr>
              <a:t>j</a:t>
            </a:r>
            <a:r>
              <a:rPr lang="fa-IR" sz="1800" dirty="0">
                <a:cs typeface="B Nazanin" panose="00000400000000000000" pitchFamily="2" charset="-78"/>
              </a:rPr>
              <a:t> است.</a:t>
            </a:r>
            <a:endParaRPr lang="en-US" sz="1800" dirty="0">
              <a:cs typeface="B Nazanin" panose="00000400000000000000" pitchFamily="2" charset="-78"/>
            </a:endParaRPr>
          </a:p>
          <a:p>
            <a:pPr lvl="1" algn="r" rtl="1"/>
            <a:r>
              <a:rPr lang="fa-IR" sz="1800" dirty="0" err="1">
                <a:cs typeface="B Nazanin" panose="00000400000000000000" pitchFamily="2" charset="-78"/>
              </a:rPr>
              <a:t>کتگوری‌های</a:t>
            </a:r>
            <a:r>
              <a:rPr lang="fa-IR" sz="1800" dirty="0">
                <a:cs typeface="B Nazanin" panose="00000400000000000000" pitchFamily="2" charset="-78"/>
              </a:rPr>
              <a:t> با فرکانس بالاتر را به صورت یکسان میان </a:t>
            </a:r>
            <a:r>
              <a:rPr lang="en-US" sz="1800" dirty="0">
                <a:cs typeface="B Nazanin" panose="00000400000000000000" pitchFamily="2" charset="-78"/>
              </a:rPr>
              <a:t>k</a:t>
            </a:r>
            <a:r>
              <a:rPr lang="fa-IR" sz="1800" dirty="0">
                <a:cs typeface="B Nazanin" panose="00000400000000000000" pitchFamily="2" charset="-78"/>
              </a:rPr>
              <a:t> مد مصنوعی اولیه تقسیم می‌کنیم، </a:t>
            </a:r>
            <a:br>
              <a:rPr lang="fa-IR" sz="1800" dirty="0">
                <a:cs typeface="B Nazanin" panose="00000400000000000000" pitchFamily="2" charset="-78"/>
              </a:rPr>
            </a:br>
            <a:r>
              <a:rPr lang="fa-IR" sz="1800" dirty="0">
                <a:cs typeface="B Nazanin" panose="00000400000000000000" pitchFamily="2" charset="-78"/>
              </a:rPr>
              <a:t>به عنوان مثال، برای شکل رو به رو و </a:t>
            </a:r>
            <a:r>
              <a:rPr lang="en-US" sz="1800" dirty="0">
                <a:cs typeface="B Nazanin" panose="00000400000000000000" pitchFamily="2" charset="-78"/>
              </a:rPr>
              <a:t>k=3</a:t>
            </a:r>
            <a:r>
              <a:rPr lang="fa-IR" sz="1800" dirty="0">
                <a:cs typeface="B Nazanin" panose="00000400000000000000" pitchFamily="2" charset="-78"/>
              </a:rPr>
              <a:t> این تقسیم‌بندی را خواهیم داشت:</a:t>
            </a:r>
          </a:p>
          <a:p>
            <a:pPr lvl="1" algn="r" rtl="1"/>
            <a:endParaRPr lang="fa-IR" sz="1800" dirty="0">
              <a:cs typeface="B Nazanin" panose="00000400000000000000" pitchFamily="2" charset="-78"/>
            </a:endParaRPr>
          </a:p>
          <a:p>
            <a:pPr lvl="1" algn="r" rtl="1"/>
            <a:endParaRPr lang="fa-IR" sz="1800" dirty="0">
              <a:cs typeface="B Nazanin" panose="00000400000000000000" pitchFamily="2" charset="-78"/>
            </a:endParaRPr>
          </a:p>
          <a:p>
            <a:pPr lvl="1" algn="r" rtl="1"/>
            <a:endParaRPr lang="fa-IR" sz="1800" dirty="0">
              <a:cs typeface="B Nazanin" panose="00000400000000000000" pitchFamily="2" charset="-78"/>
            </a:endParaRPr>
          </a:p>
          <a:p>
            <a:pPr lvl="1" algn="r" rtl="1"/>
            <a:endParaRPr lang="en-US" sz="1800" dirty="0">
              <a:cs typeface="B Nazanin" panose="00000400000000000000" pitchFamily="2" charset="-78"/>
            </a:endParaRPr>
          </a:p>
          <a:p>
            <a:pPr lvl="1" algn="r" rtl="1"/>
            <a:r>
              <a:rPr lang="fa-IR" sz="1800" dirty="0">
                <a:cs typeface="B Nazanin" panose="00000400000000000000" pitchFamily="2" charset="-78"/>
              </a:rPr>
              <a:t>از </a:t>
            </a:r>
            <a:r>
              <a:rPr lang="en-US" sz="1800" dirty="0">
                <a:cs typeface="B Nazanin" panose="00000400000000000000" pitchFamily="2" charset="-78"/>
              </a:rPr>
              <a:t>Q1</a:t>
            </a:r>
            <a:r>
              <a:rPr lang="fa-IR" sz="1800" dirty="0">
                <a:cs typeface="B Nazanin" panose="00000400000000000000" pitchFamily="2" charset="-78"/>
              </a:rPr>
              <a:t> شروع </a:t>
            </a:r>
            <a:r>
              <a:rPr lang="fa-IR" sz="1800" dirty="0" err="1">
                <a:cs typeface="B Nazanin" panose="00000400000000000000" pitchFamily="2" charset="-78"/>
              </a:rPr>
              <a:t>می‌کنیم</a:t>
            </a:r>
            <a:r>
              <a:rPr lang="fa-IR" sz="1800" dirty="0">
                <a:cs typeface="B Nazanin" panose="00000400000000000000" pitchFamily="2" charset="-78"/>
              </a:rPr>
              <a:t>، </a:t>
            </a:r>
            <a:r>
              <a:rPr lang="fa-IR" sz="1800" dirty="0" err="1">
                <a:cs typeface="B Nazanin" panose="00000400000000000000" pitchFamily="2" charset="-78"/>
              </a:rPr>
              <a:t>شبیه‌ترین</a:t>
            </a:r>
            <a:r>
              <a:rPr lang="fa-IR" sz="1800" dirty="0">
                <a:cs typeface="B Nazanin" panose="00000400000000000000" pitchFamily="2" charset="-78"/>
              </a:rPr>
              <a:t> </a:t>
            </a:r>
            <a:r>
              <a:rPr lang="fa-IR" sz="1800" dirty="0" err="1">
                <a:cs typeface="B Nazanin" panose="00000400000000000000" pitchFamily="2" charset="-78"/>
              </a:rPr>
              <a:t>دیتا</a:t>
            </a:r>
            <a:r>
              <a:rPr lang="fa-IR" sz="1800" dirty="0">
                <a:cs typeface="B Nazanin" panose="00000400000000000000" pitchFamily="2" charset="-78"/>
              </a:rPr>
              <a:t> را پیدا کرده و آن را جای</a:t>
            </a:r>
            <a:r>
              <a:rPr lang="en-US" sz="1800" dirty="0">
                <a:cs typeface="B Nazanin" panose="00000400000000000000" pitchFamily="2" charset="-78"/>
              </a:rPr>
              <a:t>Q1</a:t>
            </a:r>
            <a:r>
              <a:rPr lang="fa-IR" sz="1800" dirty="0">
                <a:cs typeface="B Nazanin" panose="00000400000000000000" pitchFamily="2" charset="-78"/>
              </a:rPr>
              <a:t> قرار </a:t>
            </a:r>
            <a:r>
              <a:rPr lang="fa-IR" sz="1800" dirty="0" err="1">
                <a:cs typeface="B Nazanin" panose="00000400000000000000" pitchFamily="2" charset="-78"/>
              </a:rPr>
              <a:t>می‌دهیم</a:t>
            </a:r>
            <a:r>
              <a:rPr lang="fa-IR" sz="1800" dirty="0">
                <a:cs typeface="B Nazanin" panose="00000400000000000000" pitchFamily="2" charset="-78"/>
              </a:rPr>
              <a:t>، سپس همین کار را با تمامی مدهای اولیه انجام </a:t>
            </a:r>
            <a:r>
              <a:rPr lang="fa-IR" sz="1800" dirty="0" err="1">
                <a:cs typeface="B Nazanin" panose="00000400000000000000" pitchFamily="2" charset="-78"/>
              </a:rPr>
              <a:t>می‌دهیم</a:t>
            </a:r>
            <a:r>
              <a:rPr lang="fa-IR" sz="1800" dirty="0">
                <a:cs typeface="B Nazanin" panose="00000400000000000000" pitchFamily="2" charset="-78"/>
              </a:rPr>
              <a:t> تا </a:t>
            </a:r>
            <a:r>
              <a:rPr lang="fa-IR" sz="1800" dirty="0" err="1">
                <a:cs typeface="B Nazanin" panose="00000400000000000000" pitchFamily="2" charset="-78"/>
              </a:rPr>
              <a:t>همه‌ی</a:t>
            </a:r>
            <a:r>
              <a:rPr lang="fa-IR" sz="1800" dirty="0">
                <a:cs typeface="B Nazanin" panose="00000400000000000000" pitchFamily="2" charset="-78"/>
              </a:rPr>
              <a:t> </a:t>
            </a:r>
            <a:r>
              <a:rPr lang="fa-IR" sz="1800" dirty="0" err="1">
                <a:cs typeface="B Nazanin" panose="00000400000000000000" pitchFamily="2" charset="-78"/>
              </a:rPr>
              <a:t>آن‌ها</a:t>
            </a:r>
            <a:r>
              <a:rPr lang="fa-IR" sz="1800" dirty="0">
                <a:cs typeface="B Nazanin" panose="00000400000000000000" pitchFamily="2" charset="-78"/>
              </a:rPr>
              <a:t> با </a:t>
            </a:r>
            <a:r>
              <a:rPr lang="fa-IR" sz="1800" dirty="0" err="1">
                <a:cs typeface="B Nazanin" panose="00000400000000000000" pitchFamily="2" charset="-78"/>
              </a:rPr>
              <a:t>دیتاهای</a:t>
            </a:r>
            <a:r>
              <a:rPr lang="fa-IR" sz="1800" dirty="0">
                <a:cs typeface="B Nazanin" panose="00000400000000000000" pitchFamily="2" charset="-78"/>
              </a:rPr>
              <a:t> واقعی جایگزین شوند. (برای جلوگیری از ایجاد </a:t>
            </a:r>
            <a:r>
              <a:rPr lang="fa-IR" sz="1800" dirty="0" err="1">
                <a:cs typeface="B Nazanin" panose="00000400000000000000" pitchFamily="2" charset="-78"/>
              </a:rPr>
              <a:t>کلاسترهای</a:t>
            </a:r>
            <a:r>
              <a:rPr lang="fa-IR" sz="1800" dirty="0">
                <a:cs typeface="B Nazanin" panose="00000400000000000000" pitchFamily="2" charset="-78"/>
              </a:rPr>
              <a:t> تهی)</a:t>
            </a:r>
            <a:endParaRPr lang="fa-IR" sz="2000" dirty="0">
              <a:cs typeface="B Nazanin" panose="00000400000000000000" pitchFamily="2" charset="-78"/>
            </a:endParaRPr>
          </a:p>
          <a:p>
            <a:pPr marL="457200" indent="-457200" algn="r" rtl="1">
              <a:buFont typeface="+mj-lt"/>
              <a:buAutoNum type="arabicPeriod"/>
            </a:pPr>
            <a:endParaRPr lang="fa-IR" sz="2000" dirty="0">
              <a:cs typeface="B Nazanin" panose="00000400000000000000" pitchFamily="2" charset="-78"/>
            </a:endParaRPr>
          </a:p>
          <a:p>
            <a:pPr marL="457200" indent="-457200" algn="r" rtl="1">
              <a:buFont typeface="+mj-lt"/>
              <a:buAutoNum type="arabicPeriod"/>
            </a:pPr>
            <a:endParaRPr lang="en-US" sz="2000" dirty="0">
              <a:cs typeface="B Nazanin" panose="00000400000000000000" pitchFamily="2" charset="-78"/>
            </a:endParaRPr>
          </a:p>
        </p:txBody>
      </p:sp>
      <p:pic>
        <p:nvPicPr>
          <p:cNvPr id="5" name="Picture 4">
            <a:extLst>
              <a:ext uri="{FF2B5EF4-FFF2-40B4-BE49-F238E27FC236}">
                <a16:creationId xmlns:a16="http://schemas.microsoft.com/office/drawing/2014/main" id="{79FA5547-F93F-4C01-A324-BB61C141FABC}"/>
              </a:ext>
            </a:extLst>
          </p:cNvPr>
          <p:cNvPicPr>
            <a:picLocks noChangeAspect="1"/>
          </p:cNvPicPr>
          <p:nvPr/>
        </p:nvPicPr>
        <p:blipFill>
          <a:blip r:embed="rId2"/>
          <a:stretch>
            <a:fillRect/>
          </a:stretch>
        </p:blipFill>
        <p:spPr>
          <a:xfrm>
            <a:off x="1278233" y="3184940"/>
            <a:ext cx="2072658" cy="1930095"/>
          </a:xfrm>
          <a:prstGeom prst="rect">
            <a:avLst/>
          </a:prstGeom>
        </p:spPr>
      </p:pic>
      <p:pic>
        <p:nvPicPr>
          <p:cNvPr id="7" name="Picture 6">
            <a:extLst>
              <a:ext uri="{FF2B5EF4-FFF2-40B4-BE49-F238E27FC236}">
                <a16:creationId xmlns:a16="http://schemas.microsoft.com/office/drawing/2014/main" id="{FEB4E0D8-7CAD-4BE6-BEF0-A2EFC96B3C9A}"/>
              </a:ext>
            </a:extLst>
          </p:cNvPr>
          <p:cNvPicPr>
            <a:picLocks noChangeAspect="1"/>
          </p:cNvPicPr>
          <p:nvPr/>
        </p:nvPicPr>
        <p:blipFill>
          <a:blip r:embed="rId3"/>
          <a:stretch>
            <a:fillRect/>
          </a:stretch>
        </p:blipFill>
        <p:spPr>
          <a:xfrm>
            <a:off x="3562323" y="4014664"/>
            <a:ext cx="5318459" cy="1100371"/>
          </a:xfrm>
          <a:prstGeom prst="rect">
            <a:avLst/>
          </a:prstGeom>
        </p:spPr>
      </p:pic>
    </p:spTree>
    <p:extLst>
      <p:ext uri="{BB962C8B-B14F-4D97-AF65-F5344CB8AC3E}">
        <p14:creationId xmlns:p14="http://schemas.microsoft.com/office/powerpoint/2010/main" val="34413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DF47-8401-42CC-9E5A-376037664B32}"/>
              </a:ext>
            </a:extLst>
          </p:cNvPr>
          <p:cNvSpPr>
            <a:spLocks noGrp="1"/>
          </p:cNvSpPr>
          <p:nvPr>
            <p:ph type="title"/>
          </p:nvPr>
        </p:nvSpPr>
        <p:spPr>
          <a:xfrm>
            <a:off x="1066800" y="642594"/>
            <a:ext cx="10058400" cy="1014488"/>
          </a:xfrm>
        </p:spPr>
        <p:txBody>
          <a:bodyPr/>
          <a:lstStyle/>
          <a:p>
            <a:pPr algn="ctr"/>
            <a:r>
              <a:rPr lang="en-US" b="1" dirty="0" err="1"/>
              <a:t>LoOP</a:t>
            </a:r>
            <a:r>
              <a:rPr lang="en-US" b="1" dirty="0"/>
              <a:t>: Local Outlier Probabilities</a:t>
            </a:r>
          </a:p>
        </p:txBody>
      </p:sp>
      <p:sp>
        <p:nvSpPr>
          <p:cNvPr id="3" name="Content Placeholder 2">
            <a:extLst>
              <a:ext uri="{FF2B5EF4-FFF2-40B4-BE49-F238E27FC236}">
                <a16:creationId xmlns:a16="http://schemas.microsoft.com/office/drawing/2014/main" id="{D2A1827B-4F94-47D4-94A4-DCFD92D8DE9D}"/>
              </a:ext>
            </a:extLst>
          </p:cNvPr>
          <p:cNvSpPr>
            <a:spLocks noGrp="1"/>
          </p:cNvSpPr>
          <p:nvPr>
            <p:ph idx="1"/>
          </p:nvPr>
        </p:nvSpPr>
        <p:spPr/>
        <p:txBody>
          <a:bodyPr>
            <a:normAutofit lnSpcReduction="10000"/>
          </a:bodyPr>
          <a:lstStyle/>
          <a:p>
            <a:pPr marL="0" indent="0" algn="r" rtl="1">
              <a:buNone/>
            </a:pPr>
            <a:r>
              <a:rPr lang="fa-IR" sz="2800" b="1" dirty="0">
                <a:cs typeface="B Nazanin" panose="00000400000000000000" pitchFamily="2" charset="-78"/>
              </a:rPr>
              <a:t>روش‌های مختلف برای تشخیص داده‌ی </a:t>
            </a:r>
            <a:r>
              <a:rPr lang="en-US" sz="2800" b="1" dirty="0">
                <a:cs typeface="B Nazanin" panose="00000400000000000000" pitchFamily="2" charset="-78"/>
              </a:rPr>
              <a:t>Outlier</a:t>
            </a:r>
            <a:r>
              <a:rPr lang="fa-IR" sz="2800" b="1" dirty="0">
                <a:cs typeface="B Nazanin" panose="00000400000000000000" pitchFamily="2" charset="-78"/>
              </a:rPr>
              <a:t>.</a:t>
            </a:r>
            <a:endParaRPr lang="en-US" sz="2800" b="1" dirty="0">
              <a:cs typeface="B Nazanin" panose="00000400000000000000" pitchFamily="2" charset="-78"/>
            </a:endParaRPr>
          </a:p>
          <a:p>
            <a:pPr algn="r" rtl="1"/>
            <a:r>
              <a:rPr lang="fa-IR" sz="2000" dirty="0">
                <a:cs typeface="B Nazanin" panose="00000400000000000000" pitchFamily="2" charset="-78"/>
              </a:rPr>
              <a:t>روش‌های کلی (برچسب‌گذاری)</a:t>
            </a:r>
          </a:p>
          <a:p>
            <a:pPr algn="r" rtl="1"/>
            <a:r>
              <a:rPr lang="fa-IR" sz="2000" dirty="0">
                <a:cs typeface="B Nazanin" panose="00000400000000000000" pitchFamily="2" charset="-78"/>
              </a:rPr>
              <a:t> روش‌های محلی (امتیازدهی)</a:t>
            </a:r>
          </a:p>
          <a:p>
            <a:pPr marL="0" indent="0" algn="r" rtl="1">
              <a:buNone/>
            </a:pPr>
            <a:endParaRPr lang="fa-IR" sz="1400" dirty="0">
              <a:cs typeface="B Nazanin" panose="00000400000000000000" pitchFamily="2" charset="-78"/>
            </a:endParaRPr>
          </a:p>
          <a:p>
            <a:pPr marL="0" indent="0" algn="r" rtl="1">
              <a:buNone/>
            </a:pPr>
            <a:r>
              <a:rPr lang="fa-IR" sz="2000" dirty="0">
                <a:cs typeface="B Nazanin" panose="00000400000000000000" pitchFamily="2" charset="-78"/>
              </a:rPr>
              <a:t>آیا این تناظر الزامی‌ست؟ خیر.</a:t>
            </a:r>
          </a:p>
          <a:p>
            <a:pPr marL="0" indent="0" algn="r" rtl="1">
              <a:buNone/>
            </a:pPr>
            <a:endParaRPr lang="fa-IR" sz="1400" dirty="0">
              <a:cs typeface="B Nazanin" panose="00000400000000000000" pitchFamily="2" charset="-78"/>
            </a:endParaRPr>
          </a:p>
          <a:p>
            <a:pPr marL="0" indent="0" algn="r" rtl="1">
              <a:buNone/>
            </a:pPr>
            <a:r>
              <a:rPr lang="fa-IR" sz="2000" dirty="0">
                <a:cs typeface="B Nazanin" panose="00000400000000000000" pitchFamily="2" charset="-78"/>
              </a:rPr>
              <a:t>مساله‌ی مورد توجه این مقاله:</a:t>
            </a:r>
          </a:p>
          <a:p>
            <a:pPr algn="r" rtl="1"/>
            <a:r>
              <a:rPr lang="fa-IR" sz="2000" dirty="0">
                <a:cs typeface="B Nazanin" panose="00000400000000000000" pitchFamily="2" charset="-78"/>
              </a:rPr>
              <a:t>مشکل عدم تناظر رتبه‌بندی با </a:t>
            </a:r>
            <a:r>
              <a:rPr lang="en-US" sz="2000" dirty="0" err="1">
                <a:cs typeface="B Nazanin" panose="00000400000000000000" pitchFamily="2" charset="-78"/>
              </a:rPr>
              <a:t>Outlierness</a:t>
            </a:r>
            <a:r>
              <a:rPr lang="fa-IR" sz="2000" dirty="0">
                <a:cs typeface="B Nazanin" panose="00000400000000000000" pitchFamily="2" charset="-78"/>
              </a:rPr>
              <a:t> – مشکل یکسان نبودن ارزش این امتیاز (توزیع داده‌های اطراف)</a:t>
            </a:r>
          </a:p>
          <a:p>
            <a:pPr algn="r" rtl="1"/>
            <a:r>
              <a:rPr lang="fa-IR" sz="2000" dirty="0">
                <a:cs typeface="B Nazanin" panose="00000400000000000000" pitchFamily="2" charset="-78"/>
              </a:rPr>
              <a:t>نیاز به متد جدید!</a:t>
            </a:r>
          </a:p>
        </p:txBody>
      </p:sp>
    </p:spTree>
    <p:extLst>
      <p:ext uri="{BB962C8B-B14F-4D97-AF65-F5344CB8AC3E}">
        <p14:creationId xmlns:p14="http://schemas.microsoft.com/office/powerpoint/2010/main" val="313539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43B0-7556-4A6F-AE49-22167B3AE465}"/>
              </a:ext>
            </a:extLst>
          </p:cNvPr>
          <p:cNvSpPr>
            <a:spLocks noGrp="1"/>
          </p:cNvSpPr>
          <p:nvPr>
            <p:ph type="title"/>
          </p:nvPr>
        </p:nvSpPr>
        <p:spPr/>
        <p:txBody>
          <a:bodyPr/>
          <a:lstStyle/>
          <a:p>
            <a:pPr algn="ctr"/>
            <a:r>
              <a:rPr lang="en-US" dirty="0"/>
              <a:t>Local Outlier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050D3-AECF-42FA-9AB8-001AE6A4A267}"/>
                  </a:ext>
                </a:extLst>
              </p:cNvPr>
              <p:cNvSpPr>
                <a:spLocks noGrp="1"/>
              </p:cNvSpPr>
              <p:nvPr>
                <p:ph idx="1"/>
              </p:nvPr>
            </p:nvSpPr>
            <p:spPr>
              <a:xfrm>
                <a:off x="1066800" y="2103119"/>
                <a:ext cx="10058400" cy="4213459"/>
              </a:xfrm>
            </p:spPr>
            <p:txBody>
              <a:bodyPr>
                <a:normAutofit fontScale="92500"/>
              </a:bodyPr>
              <a:lstStyle/>
              <a:p>
                <a:pPr marL="0" indent="0" algn="r" rtl="1">
                  <a:buNone/>
                </a:pPr>
                <a:r>
                  <a:rPr lang="fa-IR" sz="2000" dirty="0">
                    <a:cs typeface="B Nazanin" panose="00000400000000000000" pitchFamily="2" charset="-78"/>
                  </a:rPr>
                  <a:t>رویکرد:</a:t>
                </a:r>
              </a:p>
              <a:p>
                <a:pPr lvl="1" algn="r" rtl="1"/>
                <a:r>
                  <a:rPr lang="fa-IR" sz="2400" dirty="0">
                    <a:cs typeface="B Nazanin" panose="00000400000000000000" pitchFamily="2" charset="-78"/>
                  </a:rPr>
                  <a:t>فرض </a:t>
                </a:r>
                <a:r>
                  <a:rPr lang="fa-IR" sz="2400" dirty="0" err="1">
                    <a:cs typeface="B Nazanin" panose="00000400000000000000" pitchFamily="2" charset="-78"/>
                  </a:rPr>
                  <a:t>می‌کنیم</a:t>
                </a:r>
                <a:r>
                  <a:rPr lang="fa-IR" sz="2400" dirty="0">
                    <a:cs typeface="B Nazanin" panose="00000400000000000000" pitchFamily="2" charset="-78"/>
                  </a:rPr>
                  <a:t> </a:t>
                </a:r>
                <a:r>
                  <a:rPr lang="en-US" sz="2400" dirty="0">
                    <a:cs typeface="B Nazanin" panose="00000400000000000000" pitchFamily="2" charset="-78"/>
                  </a:rPr>
                  <a:t>D</a:t>
                </a:r>
                <a:r>
                  <a:rPr lang="fa-IR" sz="2400" dirty="0">
                    <a:cs typeface="B Nazanin" panose="00000400000000000000" pitchFamily="2" charset="-78"/>
                  </a:rPr>
                  <a:t> </a:t>
                </a:r>
                <a:r>
                  <a:rPr lang="fa-IR" sz="2400" dirty="0" err="1">
                    <a:cs typeface="B Nazanin" panose="00000400000000000000" pitchFamily="2" charset="-78"/>
                  </a:rPr>
                  <a:t>مجموعه‌ای</a:t>
                </a:r>
                <a:r>
                  <a:rPr lang="fa-IR" sz="2400" dirty="0">
                    <a:cs typeface="B Nazanin" panose="00000400000000000000" pitchFamily="2" charset="-78"/>
                  </a:rPr>
                  <a:t> از </a:t>
                </a:r>
                <a:r>
                  <a:rPr lang="en-US" sz="2400" dirty="0">
                    <a:cs typeface="B Nazanin" panose="00000400000000000000" pitchFamily="2" charset="-78"/>
                  </a:rPr>
                  <a:t>n</a:t>
                </a:r>
                <a:r>
                  <a:rPr lang="fa-IR" sz="2400" dirty="0">
                    <a:cs typeface="B Nazanin" panose="00000400000000000000" pitchFamily="2" charset="-78"/>
                  </a:rPr>
                  <a:t> شی است و تابع </a:t>
                </a:r>
                <a:r>
                  <a:rPr lang="en-US" sz="2400" dirty="0">
                    <a:cs typeface="B Nazanin" panose="00000400000000000000" pitchFamily="2" charset="-78"/>
                  </a:rPr>
                  <a:t>d</a:t>
                </a:r>
                <a:r>
                  <a:rPr lang="fa-IR" sz="2400" dirty="0">
                    <a:cs typeface="B Nazanin" panose="00000400000000000000" pitchFamily="2" charset="-78"/>
                  </a:rPr>
                  <a:t> یک تابع فاصله (مثلا فاصله </a:t>
                </a:r>
                <a:r>
                  <a:rPr lang="fa-IR" sz="2400" dirty="0" err="1">
                    <a:cs typeface="B Nazanin" panose="00000400000000000000" pitchFamily="2" charset="-78"/>
                  </a:rPr>
                  <a:t>اقلیدسی</a:t>
                </a:r>
                <a:r>
                  <a:rPr lang="fa-IR" sz="2400" dirty="0">
                    <a:cs typeface="B Nazanin" panose="00000400000000000000" pitchFamily="2" charset="-78"/>
                  </a:rPr>
                  <a:t>)</a:t>
                </a:r>
              </a:p>
              <a:p>
                <a:pPr lvl="1" algn="r" rtl="1"/>
                <a:r>
                  <a:rPr lang="fa-IR" sz="2400" dirty="0">
                    <a:cs typeface="B Nazanin" panose="00000400000000000000" pitchFamily="2" charset="-78"/>
                  </a:rPr>
                  <a:t>ترکیب متدهای سنتی مثل </a:t>
                </a:r>
                <a:r>
                  <a:rPr lang="en-US" sz="2400" dirty="0">
                    <a:cs typeface="B Nazanin" panose="00000400000000000000" pitchFamily="2" charset="-78"/>
                  </a:rPr>
                  <a:t>Local Outlier Factor</a:t>
                </a:r>
                <a:r>
                  <a:rPr lang="fa-IR" sz="2400" dirty="0">
                    <a:cs typeface="B Nazanin" panose="00000400000000000000" pitchFamily="2" charset="-78"/>
                  </a:rPr>
                  <a:t> با مفاهیم احتمالاتی به هدف خنثی‌کردن تاثیر نویز.</a:t>
                </a:r>
              </a:p>
              <a:p>
                <a:pPr lvl="1" algn="r" rtl="1"/>
                <a:r>
                  <a:rPr lang="fa-IR" sz="2400" dirty="0">
                    <a:cs typeface="B Nazanin" panose="00000400000000000000" pitchFamily="2" charset="-78"/>
                  </a:rPr>
                  <a:t>معرفی فاصله احتمالاتی! از شی </a:t>
                </a:r>
                <a14:m>
                  <m:oMath xmlns:m="http://schemas.openxmlformats.org/officeDocument/2006/math">
                    <m:r>
                      <a:rPr lang="en-US" sz="2400" b="0" i="1" smtClean="0">
                        <a:latin typeface="Cambria Math" panose="02040503050406030204" pitchFamily="18" charset="0"/>
                        <a:cs typeface="B Nazanin" panose="00000400000000000000" pitchFamily="2" charset="-78"/>
                      </a:rPr>
                      <m:t>𝑜</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𝐷</m:t>
                    </m:r>
                  </m:oMath>
                </a14:m>
                <a:r>
                  <a:rPr lang="fa-IR" sz="2400" dirty="0">
                    <a:cs typeface="B Nazanin" panose="00000400000000000000" pitchFamily="2" charset="-78"/>
                  </a:rPr>
                  <a:t> به مجموعه‌ی </a:t>
                </a:r>
                <a14:m>
                  <m:oMath xmlns:m="http://schemas.openxmlformats.org/officeDocument/2006/math">
                    <m:r>
                      <a:rPr lang="en-US" sz="2400" b="0" i="1" smtClean="0">
                        <a:latin typeface="Cambria Math" panose="02040503050406030204" pitchFamily="18" charset="0"/>
                        <a:cs typeface="B Nazanin" panose="00000400000000000000" pitchFamily="2" charset="-78"/>
                      </a:rPr>
                      <m:t>𝑆</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𝐷</m:t>
                    </m:r>
                  </m:oMath>
                </a14:m>
                <a:r>
                  <a:rPr lang="fa-IR" sz="2400" dirty="0">
                    <a:cs typeface="B Nazanin" panose="00000400000000000000" pitchFamily="2" charset="-78"/>
                  </a:rPr>
                  <a:t> که آن را با </a:t>
                </a:r>
                <a:r>
                  <a:rPr lang="en-US" sz="2400" dirty="0" err="1">
                    <a:cs typeface="B Nazanin" panose="00000400000000000000" pitchFamily="2" charset="-78"/>
                  </a:rPr>
                  <a:t>pdist</a:t>
                </a:r>
                <a:r>
                  <a:rPr lang="en-US" sz="2400" dirty="0">
                    <a:cs typeface="B Nazanin" panose="00000400000000000000" pitchFamily="2" charset="-78"/>
                  </a:rPr>
                  <a:t>(o, S)</a:t>
                </a:r>
                <a:r>
                  <a:rPr lang="fa-IR" sz="2400" dirty="0">
                    <a:cs typeface="B Nazanin" panose="00000400000000000000" pitchFamily="2" charset="-78"/>
                  </a:rPr>
                  <a:t> نشان می‌دهیم.</a:t>
                </a:r>
              </a:p>
              <a:p>
                <a:pPr lvl="1" algn="r" rtl="1"/>
                <a:r>
                  <a:rPr lang="fa-IR" sz="2400" dirty="0">
                    <a:cs typeface="B Nazanin" panose="00000400000000000000" pitchFamily="2" charset="-78"/>
                  </a:rPr>
                  <a:t>خاصیت مهم:</a:t>
                </a:r>
              </a:p>
              <a:p>
                <a:pPr marL="274320" lvl="1" indent="0" rtl="1">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𝑠</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𝑆</m:t>
                      </m:r>
                      <m:r>
                        <a:rPr lang="en-US" sz="2400" b="0" i="1" smtClean="0">
                          <a:latin typeface="Cambria Math" panose="02040503050406030204" pitchFamily="18" charset="0"/>
                          <a:cs typeface="B Nazanin" panose="00000400000000000000" pitchFamily="2" charset="-78"/>
                        </a:rPr>
                        <m:t> :  </m:t>
                      </m:r>
                      <m:r>
                        <a:rPr lang="en-US" sz="2400" b="0" i="1" smtClean="0">
                          <a:latin typeface="Cambria Math" panose="02040503050406030204" pitchFamily="18" charset="0"/>
                          <a:cs typeface="B Nazanin" panose="00000400000000000000" pitchFamily="2" charset="-78"/>
                        </a:rPr>
                        <m:t>𝑃</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𝑑</m:t>
                      </m:r>
                      <m:d>
                        <m:dPr>
                          <m:ctrlPr>
                            <a:rPr lang="en-US" sz="2400" b="0" i="1" smtClean="0">
                              <a:latin typeface="Cambria Math" panose="02040503050406030204" pitchFamily="18" charset="0"/>
                              <a:cs typeface="B Nazanin" panose="00000400000000000000" pitchFamily="2" charset="-78"/>
                            </a:rPr>
                          </m:ctrlPr>
                        </m:dPr>
                        <m:e>
                          <m:r>
                            <a:rPr lang="en-US" sz="2400" b="0" i="1" smtClean="0">
                              <a:latin typeface="Cambria Math" panose="02040503050406030204" pitchFamily="18" charset="0"/>
                              <a:cs typeface="B Nazanin" panose="00000400000000000000" pitchFamily="2" charset="-78"/>
                            </a:rPr>
                            <m:t>𝑜</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𝑠</m:t>
                          </m:r>
                        </m:e>
                      </m:d>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𝑝𝑑𝑖𝑠𝑡</m:t>
                      </m:r>
                      <m:d>
                        <m:dPr>
                          <m:endChr m:val="]"/>
                          <m:ctrlPr>
                            <a:rPr lang="en-US" sz="2400" b="0" i="1" smtClean="0">
                              <a:latin typeface="Cambria Math" panose="02040503050406030204" pitchFamily="18" charset="0"/>
                              <a:cs typeface="B Nazanin" panose="00000400000000000000" pitchFamily="2" charset="-78"/>
                            </a:rPr>
                          </m:ctrlPr>
                        </m:dPr>
                        <m:e>
                          <m:r>
                            <a:rPr lang="en-US" sz="2400" b="0" i="1" smtClean="0">
                              <a:latin typeface="Cambria Math" panose="02040503050406030204" pitchFamily="18" charset="0"/>
                              <a:cs typeface="B Nazanin" panose="00000400000000000000" pitchFamily="2" charset="-78"/>
                            </a:rPr>
                            <m:t>𝑜</m:t>
                          </m:r>
                          <m:r>
                            <a:rPr lang="en-US" sz="2400" b="0" i="1" smtClean="0">
                              <a:latin typeface="Cambria Math" panose="02040503050406030204" pitchFamily="18" charset="0"/>
                              <a:cs typeface="B Nazanin" panose="00000400000000000000" pitchFamily="2" charset="-78"/>
                            </a:rPr>
                            <m:t>, </m:t>
                          </m:r>
                          <m:r>
                            <a:rPr lang="en-US" sz="2400" b="0" i="1" smtClean="0">
                              <a:latin typeface="Cambria Math" panose="02040503050406030204" pitchFamily="18" charset="0"/>
                              <a:cs typeface="B Nazanin" panose="00000400000000000000" pitchFamily="2" charset="-78"/>
                            </a:rPr>
                            <m:t>𝑆</m:t>
                          </m:r>
                          <m:r>
                            <a:rPr lang="en-US" sz="2400" b="0" i="1" smtClean="0">
                              <a:latin typeface="Cambria Math" panose="02040503050406030204" pitchFamily="18" charset="0"/>
                              <a:cs typeface="B Nazanin" panose="00000400000000000000" pitchFamily="2" charset="-78"/>
                            </a:rPr>
                            <m:t>)</m:t>
                          </m:r>
                        </m:e>
                      </m:d>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𝜓</m:t>
                      </m:r>
                    </m:oMath>
                  </m:oMathPara>
                </a14:m>
                <a:endParaRPr lang="en-US" sz="2400" dirty="0">
                  <a:cs typeface="B Nazanin" panose="00000400000000000000" pitchFamily="2" charset="-78"/>
                </a:endParaRPr>
              </a:p>
              <a:p>
                <a:pPr lvl="1" algn="r" rtl="1"/>
                <a:r>
                  <a:rPr lang="fa-IR" sz="2400" dirty="0">
                    <a:cs typeface="B Nazanin" panose="00000400000000000000" pitchFamily="2" charset="-78"/>
                  </a:rPr>
                  <a:t>یک کره حول </a:t>
                </a:r>
                <a:r>
                  <a:rPr lang="en-US" sz="2400" dirty="0">
                    <a:cs typeface="B Nazanin" panose="00000400000000000000" pitchFamily="2" charset="-78"/>
                  </a:rPr>
                  <a:t>o</a:t>
                </a:r>
                <a:r>
                  <a:rPr lang="fa-IR" sz="2400" dirty="0">
                    <a:cs typeface="B Nazanin" panose="00000400000000000000" pitchFamily="2" charset="-78"/>
                  </a:rPr>
                  <a:t> با شعاع </a:t>
                </a:r>
                <a:r>
                  <a:rPr lang="en-US" sz="2400" dirty="0" err="1">
                    <a:cs typeface="B Nazanin" panose="00000400000000000000" pitchFamily="2" charset="-78"/>
                  </a:rPr>
                  <a:t>pdist</a:t>
                </a:r>
                <a:r>
                  <a:rPr lang="fa-IR" sz="2400" dirty="0">
                    <a:cs typeface="B Nazanin" panose="00000400000000000000" pitchFamily="2" charset="-78"/>
                  </a:rPr>
                  <a:t> که تمامی المان‌های </a:t>
                </a:r>
                <a:r>
                  <a:rPr lang="en-US" sz="2400" dirty="0">
                    <a:cs typeface="B Nazanin" panose="00000400000000000000" pitchFamily="2" charset="-78"/>
                  </a:rPr>
                  <a:t>S</a:t>
                </a:r>
                <a:r>
                  <a:rPr lang="fa-IR" sz="2400" dirty="0">
                    <a:cs typeface="B Nazanin" panose="00000400000000000000" pitchFamily="2" charset="-78"/>
                  </a:rPr>
                  <a:t> را با احتمال </a:t>
                </a:r>
                <a14:m>
                  <m:oMath xmlns:m="http://schemas.openxmlformats.org/officeDocument/2006/math">
                    <m:r>
                      <a:rPr lang="en-US" sz="2400" b="0" i="1" smtClean="0">
                        <a:latin typeface="Cambria Math" panose="02040503050406030204" pitchFamily="18" charset="0"/>
                        <a:cs typeface="B Nazanin" panose="00000400000000000000" pitchFamily="2" charset="-78"/>
                      </a:rPr>
                      <m:t>𝜓</m:t>
                    </m:r>
                  </m:oMath>
                </a14:m>
                <a:r>
                  <a:rPr lang="fa-IR" sz="2400" dirty="0">
                    <a:cs typeface="B Nazanin" panose="00000400000000000000" pitchFamily="2" charset="-78"/>
                  </a:rPr>
                  <a:t> پوشش می‌دهد.</a:t>
                </a:r>
              </a:p>
              <a:p>
                <a:pPr lvl="1" algn="r" rtl="1"/>
                <a:r>
                  <a:rPr lang="fa-IR" sz="2400" dirty="0">
                    <a:cs typeface="B Nazanin" panose="00000400000000000000" pitchFamily="2" charset="-78"/>
                  </a:rPr>
                  <a:t>عکس </a:t>
                </a:r>
                <a:r>
                  <a:rPr lang="en-US" sz="2400" dirty="0" err="1">
                    <a:cs typeface="B Nazanin" panose="00000400000000000000" pitchFamily="2" charset="-78"/>
                  </a:rPr>
                  <a:t>pdist</a:t>
                </a:r>
                <a:r>
                  <a:rPr lang="fa-IR" sz="2400" dirty="0">
                    <a:cs typeface="B Nazanin" panose="00000400000000000000" pitchFamily="2" charset="-78"/>
                  </a:rPr>
                  <a:t> یک تخمین از چگالی </a:t>
                </a:r>
                <a:r>
                  <a:rPr lang="en-US" sz="2400" dirty="0">
                    <a:cs typeface="B Nazanin" panose="00000400000000000000" pitchFamily="2" charset="-78"/>
                  </a:rPr>
                  <a:t>S</a:t>
                </a:r>
                <a:r>
                  <a:rPr lang="fa-IR" sz="2400" dirty="0">
                    <a:cs typeface="B Nazanin" panose="00000400000000000000" pitchFamily="2" charset="-78"/>
                  </a:rPr>
                  <a:t> به ما می‌دهد.</a:t>
                </a:r>
              </a:p>
              <a:p>
                <a:pPr marL="274320" lvl="1" indent="0" algn="ctr" rtl="1">
                  <a:buNone/>
                </a:pPr>
                <a:r>
                  <a:rPr lang="en-US" sz="2400" dirty="0" err="1">
                    <a:cs typeface="B Nazanin" panose="00000400000000000000" pitchFamily="2" charset="-78"/>
                  </a:rPr>
                  <a:t>Pdens</a:t>
                </a:r>
                <a:r>
                  <a:rPr lang="en-US" sz="2400" dirty="0">
                    <a:cs typeface="B Nazanin" panose="00000400000000000000" pitchFamily="2" charset="-78"/>
                  </a:rPr>
                  <a:t>(S) = </a:t>
                </a:r>
                <a14:m>
                  <m:oMath xmlns:m="http://schemas.openxmlformats.org/officeDocument/2006/math">
                    <m:f>
                      <m:fPr>
                        <m:ctrlPr>
                          <a:rPr lang="en-US" sz="2400" b="0" i="1" smtClean="0">
                            <a:latin typeface="Cambria Math" panose="02040503050406030204" pitchFamily="18" charset="0"/>
                            <a:cs typeface="B Nazanin" panose="00000400000000000000" pitchFamily="2" charset="-78"/>
                          </a:rPr>
                        </m:ctrlPr>
                      </m:fPr>
                      <m:num>
                        <m:r>
                          <a:rPr lang="en-US" sz="2400" b="0" i="1" smtClean="0">
                            <a:latin typeface="Cambria Math" panose="02040503050406030204" pitchFamily="18" charset="0"/>
                            <a:cs typeface="B Nazanin" panose="00000400000000000000" pitchFamily="2" charset="-78"/>
                          </a:rPr>
                          <m:t>1</m:t>
                        </m:r>
                      </m:num>
                      <m:den>
                        <m:r>
                          <a:rPr lang="en-US" sz="2400" b="0" i="1" smtClean="0">
                            <a:latin typeface="Cambria Math" panose="02040503050406030204" pitchFamily="18" charset="0"/>
                            <a:cs typeface="B Nazanin" panose="00000400000000000000" pitchFamily="2" charset="-78"/>
                          </a:rPr>
                          <m:t>𝑝𝑑𝑖𝑠𝑡</m:t>
                        </m:r>
                        <m:d>
                          <m:dPr>
                            <m:ctrlPr>
                              <a:rPr lang="en-US" sz="2400" b="0" i="1" smtClean="0">
                                <a:latin typeface="Cambria Math" panose="02040503050406030204" pitchFamily="18" charset="0"/>
                                <a:cs typeface="B Nazanin" panose="00000400000000000000" pitchFamily="2" charset="-78"/>
                              </a:rPr>
                            </m:ctrlPr>
                          </m:dPr>
                          <m:e>
                            <m:r>
                              <a:rPr lang="en-US" sz="2400" b="0" i="1" smtClean="0">
                                <a:latin typeface="Cambria Math" panose="02040503050406030204" pitchFamily="18" charset="0"/>
                                <a:cs typeface="B Nazanin" panose="00000400000000000000" pitchFamily="2" charset="-78"/>
                              </a:rPr>
                              <m:t>𝑜</m:t>
                            </m:r>
                            <m:r>
                              <a:rPr lang="en-US" sz="2400" b="0" i="1" smtClean="0">
                                <a:latin typeface="Cambria Math" panose="02040503050406030204" pitchFamily="18" charset="0"/>
                                <a:cs typeface="B Nazanin" panose="00000400000000000000" pitchFamily="2" charset="-78"/>
                              </a:rPr>
                              <m:t>,</m:t>
                            </m:r>
                            <m:r>
                              <a:rPr lang="en-US" sz="2400" b="0" i="1" smtClean="0">
                                <a:latin typeface="Cambria Math" panose="02040503050406030204" pitchFamily="18" charset="0"/>
                                <a:cs typeface="B Nazanin" panose="00000400000000000000" pitchFamily="2" charset="-78"/>
                              </a:rPr>
                              <m:t>𝑆</m:t>
                            </m:r>
                          </m:e>
                        </m:d>
                      </m:den>
                    </m:f>
                  </m:oMath>
                </a14:m>
                <a:endParaRPr lang="en-US" sz="2400" dirty="0">
                  <a:cs typeface="B Nazanin" panose="00000400000000000000" pitchFamily="2" charset="-78"/>
                </a:endParaRPr>
              </a:p>
            </p:txBody>
          </p:sp>
        </mc:Choice>
        <mc:Fallback xmlns="">
          <p:sp>
            <p:nvSpPr>
              <p:cNvPr id="3" name="Content Placeholder 2">
                <a:extLst>
                  <a:ext uri="{FF2B5EF4-FFF2-40B4-BE49-F238E27FC236}">
                    <a16:creationId xmlns:a16="http://schemas.microsoft.com/office/drawing/2014/main" id="{70A050D3-AECF-42FA-9AB8-001AE6A4A267}"/>
                  </a:ext>
                </a:extLst>
              </p:cNvPr>
              <p:cNvSpPr>
                <a:spLocks noGrp="1" noRot="1" noChangeAspect="1" noMove="1" noResize="1" noEditPoints="1" noAdjustHandles="1" noChangeArrowheads="1" noChangeShapeType="1" noTextEdit="1"/>
              </p:cNvSpPr>
              <p:nvPr>
                <p:ph idx="1"/>
              </p:nvPr>
            </p:nvSpPr>
            <p:spPr>
              <a:xfrm>
                <a:off x="1066800" y="2103119"/>
                <a:ext cx="10058400" cy="4213459"/>
              </a:xfrm>
              <a:blipFill>
                <a:blip r:embed="rId2"/>
                <a:stretch>
                  <a:fillRect t="-145" r="-545"/>
                </a:stretch>
              </a:blipFill>
            </p:spPr>
            <p:txBody>
              <a:bodyPr/>
              <a:lstStyle/>
              <a:p>
                <a:r>
                  <a:rPr lang="en-US">
                    <a:noFill/>
                  </a:rPr>
                  <a:t> </a:t>
                </a:r>
              </a:p>
            </p:txBody>
          </p:sp>
        </mc:Fallback>
      </mc:AlternateContent>
    </p:spTree>
    <p:extLst>
      <p:ext uri="{BB962C8B-B14F-4D97-AF65-F5344CB8AC3E}">
        <p14:creationId xmlns:p14="http://schemas.microsoft.com/office/powerpoint/2010/main" val="1531632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{1C6B5A9A-36E5-4571-A3EA-DEA923D2824C}tf78438558_win32</Template>
  <TotalTime>331</TotalTime>
  <Words>1068</Words>
  <Application>Microsoft Office PowerPoint</Application>
  <PresentationFormat>Widescreen</PresentationFormat>
  <Paragraphs>96</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Cambria Math</vt:lpstr>
      <vt:lpstr>Century Gothic</vt:lpstr>
      <vt:lpstr>Dana</vt:lpstr>
      <vt:lpstr>Garamond</vt:lpstr>
      <vt:lpstr>IRANSans</vt:lpstr>
      <vt:lpstr>Nirmala UI</vt:lpstr>
      <vt:lpstr>SavonVTI</vt:lpstr>
      <vt:lpstr>سمینار درس داده‌کاوی</vt:lpstr>
      <vt:lpstr>لیست مقالات</vt:lpstr>
      <vt:lpstr>A Fast Clustering Algorithm to Cluster Very Large Categorical Data Sets in Data Mining</vt:lpstr>
      <vt:lpstr>K-Modes</vt:lpstr>
      <vt:lpstr>Finding modes</vt:lpstr>
      <vt:lpstr>K-Modes Algorithm</vt:lpstr>
      <vt:lpstr>K-Means (initial selection)</vt:lpstr>
      <vt:lpstr>LoOP: Local Outlier Probabilities</vt:lpstr>
      <vt:lpstr>Local Outlier Probabilities</vt:lpstr>
      <vt:lpstr>Local Outlier Probabilities</vt:lpstr>
      <vt:lpstr>Local Outlier Probabilities</vt:lpstr>
      <vt:lpstr>Local Outlier Probabilities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ارائه پایانی درس داده‌کاوی</dc:title>
  <dc:creator>Erfan Abedi</dc:creator>
  <cp:lastModifiedBy>Ali Nazari</cp:lastModifiedBy>
  <cp:revision>36</cp:revision>
  <dcterms:created xsi:type="dcterms:W3CDTF">2021-01-31T20:44:35Z</dcterms:created>
  <dcterms:modified xsi:type="dcterms:W3CDTF">2021-02-01T12:01:05Z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