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vsd" ContentType="application/vnd.visio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8"/>
  </p:notesMasterIdLst>
  <p:sldIdLst>
    <p:sldId id="256" r:id="rId2"/>
    <p:sldId id="287" r:id="rId3"/>
    <p:sldId id="288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8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5" r:id="rId29"/>
    <p:sldId id="286" r:id="rId30"/>
    <p:sldId id="292" r:id="rId31"/>
    <p:sldId id="293" r:id="rId32"/>
    <p:sldId id="294" r:id="rId33"/>
    <p:sldId id="291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8401" autoAdjust="0"/>
  </p:normalViewPr>
  <p:slideViewPr>
    <p:cSldViewPr>
      <p:cViewPr varScale="1">
        <p:scale>
          <a:sx n="72" d="100"/>
          <a:sy n="72" d="100"/>
        </p:scale>
        <p:origin x="111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D612B-EB46-4C63-AE04-CAD2D4567D0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32EC-841D-4C00-9AB1-0AE31346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Network management standards:</a:t>
            </a:r>
          </a:p>
          <a:p>
            <a:pPr marL="228600" indent="-228600">
              <a:buAutoNum type="arabicPeriod"/>
            </a:pPr>
            <a:r>
              <a:rPr lang="fr-FR" dirty="0" smtClean="0"/>
              <a:t>OSI model</a:t>
            </a:r>
          </a:p>
          <a:p>
            <a:pPr marL="228600" indent="-228600">
              <a:buAutoNum type="arabicPeriod"/>
            </a:pPr>
            <a:r>
              <a:rPr lang="fr-FR" dirty="0" smtClean="0"/>
              <a:t>Internet model</a:t>
            </a:r>
          </a:p>
          <a:p>
            <a:pPr marL="228600" indent="-228600">
              <a:buAutoNum type="arabicPeriod"/>
            </a:pPr>
            <a:r>
              <a:rPr lang="fr-FR" dirty="0" smtClean="0"/>
              <a:t>TMN</a:t>
            </a:r>
          </a:p>
          <a:p>
            <a:pPr marL="228600" indent="-228600">
              <a:buAutoNum type="arabicPeriod"/>
            </a:pPr>
            <a:r>
              <a:rPr lang="fr-FR" dirty="0" smtClean="0"/>
              <a:t>IEEE LAN/WAN</a:t>
            </a:r>
          </a:p>
          <a:p>
            <a:pPr marL="228600" indent="-228600">
              <a:buAutoNum type="arabicPeriod"/>
            </a:pPr>
            <a:r>
              <a:rPr lang="fr-FR" dirty="0" smtClean="0"/>
              <a:t>Web-</a:t>
            </a:r>
            <a:r>
              <a:rPr lang="fr-FR" dirty="0" err="1" smtClean="0"/>
              <a:t>based</a:t>
            </a:r>
            <a:r>
              <a:rPr lang="fr-FR" dirty="0" smtClean="0"/>
              <a:t> model</a:t>
            </a:r>
          </a:p>
          <a:p>
            <a:pPr marL="228600" indent="-228600">
              <a:buAutoNum type="arabicPeriod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Open System </a:t>
            </a:r>
            <a:r>
              <a:rPr lang="fr-FR" dirty="0" err="1" smtClean="0"/>
              <a:t>Interconnection</a:t>
            </a:r>
            <a:r>
              <a:rPr lang="fr-FR" dirty="0" smtClean="0"/>
              <a:t> (OSI) management standard: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Adopted</a:t>
            </a:r>
            <a:r>
              <a:rPr lang="fr-FR" baseline="0" dirty="0" smtClean="0"/>
              <a:t> by International Standards Organisation (ISO)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Protocol standard: Common Management Information Protocol (CMIP)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    has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services =&gt; Common Management Information Services (CMIS): </a:t>
            </a:r>
            <a:r>
              <a:rPr lang="fr-FR" baseline="0" dirty="0" err="1" smtClean="0"/>
              <a:t>specify</a:t>
            </a:r>
            <a:r>
              <a:rPr lang="fr-FR" baseline="0" dirty="0" smtClean="0"/>
              <a:t> basic services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perform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various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Addresses</a:t>
            </a:r>
            <a:r>
              <a:rPr lang="fr-FR" baseline="0" dirty="0" smtClean="0"/>
              <a:t> all 7 </a:t>
            </a:r>
            <a:r>
              <a:rPr lang="fr-FR" baseline="0" dirty="0" err="1" smtClean="0"/>
              <a:t>layers</a:t>
            </a:r>
            <a:r>
              <a:rPr lang="fr-FR" baseline="0" dirty="0" smtClean="0"/>
              <a:t> of OSI </a:t>
            </a:r>
            <a:r>
              <a:rPr lang="fr-FR" baseline="0" dirty="0" err="1" smtClean="0"/>
              <a:t>reference</a:t>
            </a:r>
            <a:r>
              <a:rPr lang="fr-FR" baseline="0" dirty="0" smtClean="0"/>
              <a:t> model.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Object-</a:t>
            </a:r>
            <a:r>
              <a:rPr lang="fr-FR" baseline="0" dirty="0" err="1" smtClean="0"/>
              <a:t>oriented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specification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Both</a:t>
            </a:r>
            <a:r>
              <a:rPr lang="fr-FR" baseline="0" dirty="0" smtClean="0"/>
              <a:t> LAN/WAN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managed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CMIP/CMIS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Complex</a:t>
            </a:r>
            <a:r>
              <a:rPr lang="fr-FR" baseline="0" dirty="0" smtClean="0"/>
              <a:t> and large CMIP 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(memory of an </a:t>
            </a:r>
            <a:r>
              <a:rPr lang="fr-FR" baseline="0" dirty="0" err="1" smtClean="0"/>
              <a:t>ordinary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workstation</a:t>
            </a:r>
            <a:r>
              <a:rPr lang="fr-FR" baseline="0" dirty="0" smtClean="0"/>
              <a:t> not capable to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 a complet CMIP 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Simple Network Management Protocol (SNMP) standard: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Simple 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Industry</a:t>
            </a:r>
            <a:r>
              <a:rPr lang="fr-FR" baseline="0" dirty="0" smtClean="0"/>
              <a:t> standard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Primarily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intended</a:t>
            </a:r>
            <a:r>
              <a:rPr lang="fr-FR" baseline="0" dirty="0" smtClean="0"/>
              <a:t> to manage Internet, but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manage WAN and </a:t>
            </a:r>
            <a:r>
              <a:rPr lang="fr-FR" baseline="0" dirty="0" err="1" smtClean="0"/>
              <a:t>telecommunication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systems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err="1" smtClean="0"/>
              <a:t>Telecommunication</a:t>
            </a:r>
            <a:r>
              <a:rPr lang="fr-FR" baseline="0" dirty="0" smtClean="0"/>
              <a:t> Management Network (TMN):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Manage </a:t>
            </a:r>
            <a:r>
              <a:rPr lang="fr-FR" baseline="0" dirty="0" err="1" smtClean="0"/>
              <a:t>telecommunication</a:t>
            </a:r>
            <a:r>
              <a:rPr lang="fr-FR" baseline="0" dirty="0" smtClean="0"/>
              <a:t> network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Standard of International </a:t>
            </a:r>
            <a:r>
              <a:rPr lang="fr-FR" baseline="0" dirty="0" err="1" smtClean="0"/>
              <a:t>Telecommunication</a:t>
            </a:r>
            <a:r>
              <a:rPr lang="fr-FR" baseline="0" dirty="0" smtClean="0"/>
              <a:t> Union (ITU)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Based</a:t>
            </a:r>
            <a:r>
              <a:rPr lang="fr-FR" baseline="0" dirty="0" smtClean="0"/>
              <a:t> on CMIP/CMIS </a:t>
            </a:r>
            <a:r>
              <a:rPr lang="fr-FR" baseline="0" dirty="0" err="1" smtClean="0"/>
              <a:t>specifications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IEEE: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For WAN and MAN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OSI layer 1 and 2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Both</a:t>
            </a:r>
            <a:r>
              <a:rPr lang="fr-FR" baseline="0" dirty="0" smtClean="0"/>
              <a:t> CMIP/CMIS and Internet/SNMP use IEEE for </a:t>
            </a:r>
            <a:r>
              <a:rPr lang="fr-FR" baseline="0" dirty="0" err="1" smtClean="0"/>
              <a:t>lower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layers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=&gt;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widely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network management system </a:t>
            </a:r>
            <a:r>
              <a:rPr lang="fr-FR" baseline="0" dirty="0" err="1" smtClean="0"/>
              <a:t>now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E32EC-841D-4C00-9AB1-0AE3134647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Organization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Network management components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Functions of components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Relationships</a:t>
            </a:r>
            <a:endParaRPr lang="fa-IR" altLang="en-US" dirty="0" smtClean="0"/>
          </a:p>
          <a:p>
            <a:pPr lvl="1">
              <a:buFontTx/>
              <a:buChar char="•"/>
            </a:pPr>
            <a:r>
              <a:rPr lang="fr-FR" altLang="en-US" dirty="0" smtClean="0"/>
              <a:t> </a:t>
            </a:r>
            <a:r>
              <a:rPr lang="en-US" altLang="en-US" dirty="0" smtClean="0"/>
              <a:t>Defined</a:t>
            </a:r>
            <a:r>
              <a:rPr lang="fr-FR" altLang="en-US" dirty="0" smtClean="0"/>
              <a:t> in ISO 10040 system management </a:t>
            </a:r>
            <a:r>
              <a:rPr lang="fr-FR" altLang="en-US" dirty="0" err="1" smtClean="0"/>
              <a:t>overview</a:t>
            </a:r>
            <a:endParaRPr lang="fr-FR" altLang="en-US" dirty="0" smtClean="0"/>
          </a:p>
          <a:p>
            <a:pPr lvl="2">
              <a:buFontTx/>
              <a:buChar char="•"/>
            </a:pPr>
            <a:r>
              <a:rPr lang="fr-FR" altLang="en-US" dirty="0" err="1" smtClean="0"/>
              <a:t>Specifies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object</a:t>
            </a:r>
            <a:r>
              <a:rPr lang="fr-FR" altLang="en-US" dirty="0" smtClean="0"/>
              <a:t>, agent, manager </a:t>
            </a:r>
            <a:r>
              <a:rPr lang="fr-FR" altLang="en-US" dirty="0" err="1" smtClean="0"/>
              <a:t>terms</a:t>
            </a:r>
            <a:endParaRPr lang="en-US" altLang="en-US" dirty="0" smtClean="0"/>
          </a:p>
          <a:p>
            <a:pPr>
              <a:buFontTx/>
              <a:buChar char="•"/>
            </a:pPr>
            <a:r>
              <a:rPr lang="en-US" altLang="en-US" dirty="0" smtClean="0"/>
              <a:t> Information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Structure of management information (SMI)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Syntax and semantics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Management information base (MIB)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Organization of management information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Object-oriented</a:t>
            </a:r>
          </a:p>
          <a:p>
            <a:pPr>
              <a:buFontTx/>
              <a:buChar char="•"/>
            </a:pPr>
            <a:r>
              <a:rPr lang="en-US" altLang="en-US" dirty="0" smtClean="0"/>
              <a:t>Communication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Mgmt. application processes, layer Mgmt. </a:t>
            </a:r>
          </a:p>
          <a:p>
            <a:pPr lvl="1"/>
            <a:r>
              <a:rPr lang="en-US" altLang="en-US" dirty="0" smtClean="0"/>
              <a:t>  between layers, layer operation within layers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Transfer syntax with bi-directional messages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Transfer structure (PDU)</a:t>
            </a:r>
          </a:p>
          <a:p>
            <a:pPr>
              <a:buFontTx/>
              <a:buChar char="•"/>
            </a:pPr>
            <a:r>
              <a:rPr lang="en-US" altLang="en-US" dirty="0" smtClean="0"/>
              <a:t> Functions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User oriented requirements of network management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Application functions (FCAPS)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Configure components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Monitor components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Measure performance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Secure information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Usage accounting</a:t>
            </a:r>
          </a:p>
          <a:p>
            <a:pPr>
              <a:buFontTx/>
              <a:buChar char="•"/>
            </a:pPr>
            <a:r>
              <a:rPr lang="en-US" altLang="en-US" dirty="0" smtClean="0"/>
              <a:t>Organization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Same as OSI model</a:t>
            </a:r>
          </a:p>
          <a:p>
            <a:pPr>
              <a:buFontTx/>
              <a:buChar char="•"/>
            </a:pPr>
            <a:r>
              <a:rPr lang="en-US" altLang="en-US" dirty="0" smtClean="0"/>
              <a:t> Information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Same as OSI, but scalar</a:t>
            </a:r>
          </a:p>
          <a:p>
            <a:pPr>
              <a:buFontTx/>
              <a:buChar char="•"/>
            </a:pPr>
            <a:r>
              <a:rPr lang="en-US" altLang="en-US" dirty="0" smtClean="0"/>
              <a:t>Communication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Messages less complex than OSI</a:t>
            </a:r>
            <a:br>
              <a:rPr lang="en-US" altLang="en-US" dirty="0" smtClean="0"/>
            </a:br>
            <a:r>
              <a:rPr lang="en-US" altLang="en-US" dirty="0" smtClean="0"/>
              <a:t>  and unidirectional 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Transfer structure (PDU)</a:t>
            </a:r>
          </a:p>
          <a:p>
            <a:pPr>
              <a:buFontTx/>
              <a:buChar char="•"/>
            </a:pPr>
            <a:r>
              <a:rPr lang="en-US" altLang="en-US" dirty="0" smtClean="0"/>
              <a:t> Functions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Application functions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Operations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Administration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E32EC-841D-4C00-9AB1-0AE3134647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D11011E-0B0A-4B95-99CB-1776B3E43690}" type="slidenum">
              <a:rPr lang="fa-IR" smtClean="0"/>
              <a:t>‹#›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8103C7-C403-448C-A4E9-67CD443DA562}" type="datetimeFigureOut">
              <a:rPr lang="fa-IR" smtClean="0"/>
              <a:t>13/01/1438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4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5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Document6.doc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Document7.doc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6.wmf"/><Relationship Id="rId4" Type="http://schemas.openxmlformats.org/officeDocument/2006/relationships/oleObject" Target="../embeddings/Microsoft_Word_97_-_2003_Document8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Microsoft_Word_97_-_2003_Document9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5.wmf"/><Relationship Id="rId4" Type="http://schemas.openxmlformats.org/officeDocument/2006/relationships/oleObject" Target="../embeddings/Microsoft_Visio_2003-2010_Drawing11.vsd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Document2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3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360" y="619001"/>
            <a:ext cx="7834064" cy="2593975"/>
          </a:xfrm>
        </p:spPr>
        <p:txBody>
          <a:bodyPr/>
          <a:lstStyle/>
          <a:p>
            <a:r>
              <a:rPr lang="fr-FR" sz="5000" dirty="0" smtClean="0"/>
              <a:t/>
            </a:r>
            <a:br>
              <a:rPr lang="fr-FR" sz="5000" dirty="0" smtClean="0"/>
            </a:br>
            <a:r>
              <a:rPr lang="fr-FR" sz="6000" dirty="0" smtClean="0"/>
              <a:t>Network management</a:t>
            </a:r>
            <a:br>
              <a:rPr lang="fr-FR" sz="6000" dirty="0" smtClean="0"/>
            </a:br>
            <a:r>
              <a:rPr lang="fr-FR" sz="3000" dirty="0" smtClean="0"/>
              <a:t>Communication model</a:t>
            </a:r>
            <a:endParaRPr lang="fa-IR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05064"/>
            <a:ext cx="6461760" cy="1633736"/>
          </a:xfrm>
        </p:spPr>
        <p:txBody>
          <a:bodyPr>
            <a:normAutofit/>
          </a:bodyPr>
          <a:lstStyle/>
          <a:p>
            <a:r>
              <a:rPr lang="fr-FR" b="1" i="1" dirty="0" err="1" smtClean="0">
                <a:solidFill>
                  <a:schemeClr val="tx1"/>
                </a:solidFill>
              </a:rPr>
              <a:t>Zeinab</a:t>
            </a:r>
            <a:r>
              <a:rPr lang="fr-FR" b="1" i="1" dirty="0" smtClean="0">
                <a:solidFill>
                  <a:schemeClr val="tx1"/>
                </a:solidFill>
              </a:rPr>
              <a:t> MOVAHEDI</a:t>
            </a:r>
          </a:p>
          <a:p>
            <a:endParaRPr lang="fr-FR" dirty="0" smtClean="0"/>
          </a:p>
          <a:p>
            <a:r>
              <a:rPr lang="fr-FR" dirty="0" err="1" smtClean="0"/>
              <a:t>Chapter</a:t>
            </a:r>
            <a:r>
              <a:rPr lang="fr-FR" dirty="0" smtClean="0"/>
              <a:t> 4 &amp; 5</a:t>
            </a:r>
          </a:p>
          <a:p>
            <a:r>
              <a:rPr lang="fr-FR" dirty="0" smtClean="0"/>
              <a:t>Network management </a:t>
            </a:r>
            <a:r>
              <a:rPr lang="en-US" dirty="0" smtClean="0"/>
              <a:t>principles</a:t>
            </a:r>
            <a:r>
              <a:rPr lang="fr-FR" dirty="0" smtClean="0"/>
              <a:t> and practices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742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24" y="274638"/>
            <a:ext cx="8077200" cy="1143000"/>
          </a:xfrm>
        </p:spPr>
        <p:txBody>
          <a:bodyPr/>
          <a:lstStyle/>
          <a:p>
            <a:pPr rtl="0"/>
            <a:r>
              <a:rPr lang="fr-FR" sz="4000" dirty="0" err="1"/>
              <a:t>Three-tier</a:t>
            </a:r>
            <a:r>
              <a:rPr lang="fr-FR" sz="4000" dirty="0"/>
              <a:t> organisation </a:t>
            </a:r>
            <a:r>
              <a:rPr lang="fr-FR" sz="4000" dirty="0" smtClean="0"/>
              <a:t>model: RMON</a:t>
            </a:r>
            <a:endParaRPr lang="fa-IR" sz="40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366848"/>
              </p:ext>
            </p:extLst>
          </p:nvPr>
        </p:nvGraphicFramePr>
        <p:xfrm>
          <a:off x="2407641" y="2108931"/>
          <a:ext cx="3820543" cy="348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VISIO" r:id="rId3" imgW="2566416" imgH="2337816" progId="Visio.Drawing.11">
                  <p:embed/>
                </p:oleObj>
              </mc:Choice>
              <mc:Fallback>
                <p:oleObj name="VISIO" r:id="rId3" imgW="2566416" imgH="2337816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641" y="2108931"/>
                        <a:ext cx="3820543" cy="348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7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352928" cy="1143000"/>
          </a:xfrm>
        </p:spPr>
        <p:txBody>
          <a:bodyPr/>
          <a:lstStyle/>
          <a:p>
            <a:r>
              <a:rPr lang="fr-FR" sz="3600" dirty="0" err="1"/>
              <a:t>Three-tier</a:t>
            </a:r>
            <a:r>
              <a:rPr lang="fr-FR" sz="3600" dirty="0"/>
              <a:t> organisation </a:t>
            </a:r>
            <a:r>
              <a:rPr lang="fr-FR" sz="3600" dirty="0" smtClean="0"/>
              <a:t>model: Proxy server</a:t>
            </a:r>
            <a:endParaRPr lang="fa-IR" sz="36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28192"/>
              </p:ext>
            </p:extLst>
          </p:nvPr>
        </p:nvGraphicFramePr>
        <p:xfrm>
          <a:off x="2051720" y="1829371"/>
          <a:ext cx="4376638" cy="447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4" imgW="2959608" imgH="3029712" progId="Word.Document.8">
                  <p:embed/>
                </p:oleObj>
              </mc:Choice>
              <mc:Fallback>
                <p:oleObj name="VISIO" r:id="rId4" imgW="2959608" imgH="302971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29371"/>
                        <a:ext cx="4376638" cy="447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0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SNMP architecture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147987" cy="390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architecture</a:t>
            </a:r>
            <a:endParaRPr lang="fa-IR" dirty="0"/>
          </a:p>
        </p:txBody>
      </p:sp>
      <p:pic>
        <p:nvPicPr>
          <p:cNvPr id="822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06141"/>
            <a:ext cx="64865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91610"/>
              </p:ext>
            </p:extLst>
          </p:nvPr>
        </p:nvGraphicFramePr>
        <p:xfrm>
          <a:off x="1116498" y="1202867"/>
          <a:ext cx="6191806" cy="611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ISIO" r:id="rId4" imgW="7126224" imgH="7037832" progId="Visio.Drawing.11">
                  <p:embed/>
                </p:oleObj>
              </mc:Choice>
              <mc:Fallback>
                <p:oleObj name="VISIO" r:id="rId4" imgW="7126224" imgH="703783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498" y="1202867"/>
                        <a:ext cx="6191806" cy="61145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5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SNMP messages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147248" cy="4800600"/>
          </a:xfrm>
        </p:spPr>
        <p:txBody>
          <a:bodyPr/>
          <a:lstStyle/>
          <a:p>
            <a:pPr algn="l" rtl="0">
              <a:buFontTx/>
              <a:buChar char="•"/>
            </a:pPr>
            <a:r>
              <a:rPr lang="en-US" altLang="fa-IR" dirty="0"/>
              <a:t> </a:t>
            </a:r>
            <a:r>
              <a:rPr lang="en-US" altLang="fa-IR" b="1" dirty="0"/>
              <a:t>Get-Request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Sent by manager requesting data from agent</a:t>
            </a:r>
          </a:p>
          <a:p>
            <a:pPr algn="l" rtl="0">
              <a:buFontTx/>
              <a:buChar char="•"/>
            </a:pPr>
            <a:r>
              <a:rPr lang="en-US" altLang="fa-IR" b="1" dirty="0"/>
              <a:t> Get-Next-Request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Sent by manager requesting data on the </a:t>
            </a:r>
            <a:r>
              <a:rPr lang="en-US" altLang="fa-IR" dirty="0" smtClean="0"/>
              <a:t>next MO </a:t>
            </a:r>
            <a:r>
              <a:rPr lang="en-US" altLang="fa-IR" dirty="0"/>
              <a:t>to the one specified</a:t>
            </a:r>
          </a:p>
          <a:p>
            <a:pPr algn="l" rtl="0">
              <a:buFontTx/>
              <a:buChar char="•"/>
            </a:pPr>
            <a:r>
              <a:rPr lang="en-US" altLang="fa-IR" b="1" dirty="0"/>
              <a:t> Set-Request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Initializes or changes the value of </a:t>
            </a:r>
            <a:r>
              <a:rPr lang="en-US" altLang="fa-IR" dirty="0" smtClean="0"/>
              <a:t>network </a:t>
            </a:r>
            <a:r>
              <a:rPr lang="en-US" altLang="fa-IR" dirty="0"/>
              <a:t>element</a:t>
            </a:r>
          </a:p>
          <a:p>
            <a:pPr algn="l" rtl="0">
              <a:buFontTx/>
              <a:buChar char="•"/>
            </a:pPr>
            <a:r>
              <a:rPr lang="en-US" altLang="fa-IR" b="1" dirty="0"/>
              <a:t> Get-Response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Agent responds with data for get and set </a:t>
            </a:r>
            <a:r>
              <a:rPr lang="en-US" altLang="fa-IR" dirty="0" smtClean="0"/>
              <a:t> </a:t>
            </a:r>
            <a:r>
              <a:rPr lang="en-US" altLang="fa-IR" dirty="0"/>
              <a:t>requests from </a:t>
            </a:r>
            <a:r>
              <a:rPr lang="en-US" altLang="fa-IR" dirty="0" smtClean="0"/>
              <a:t>the manager</a:t>
            </a:r>
            <a:endParaRPr lang="en-US" altLang="fa-IR" dirty="0"/>
          </a:p>
          <a:p>
            <a:pPr algn="l" rtl="0">
              <a:buFontTx/>
              <a:buChar char="•"/>
            </a:pPr>
            <a:r>
              <a:rPr lang="en-US" altLang="fa-IR" dirty="0"/>
              <a:t> </a:t>
            </a:r>
            <a:r>
              <a:rPr lang="en-US" altLang="fa-IR" b="1" dirty="0"/>
              <a:t>Trap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Alarm generated by an agent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061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SNMP </a:t>
            </a:r>
            <a:r>
              <a:rPr lang="fr-FR" dirty="0" err="1" smtClean="0"/>
              <a:t>community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899234"/>
              </p:ext>
            </p:extLst>
          </p:nvPr>
        </p:nvGraphicFramePr>
        <p:xfrm>
          <a:off x="683568" y="1920647"/>
          <a:ext cx="7272808" cy="402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VISIO" r:id="rId3" imgW="5754624" imgH="3188208" progId="Visio.Drawing.11">
                  <p:embed/>
                </p:oleObj>
              </mc:Choice>
              <mc:Fallback>
                <p:oleObj name="VISIO" r:id="rId3" imgW="5754624" imgH="318820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20647"/>
                        <a:ext cx="7272808" cy="402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6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Community</a:t>
            </a:r>
            <a:r>
              <a:rPr lang="fr-FR" dirty="0" smtClean="0"/>
              <a:t> profile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80800"/>
              </p:ext>
            </p:extLst>
          </p:nvPr>
        </p:nvGraphicFramePr>
        <p:xfrm>
          <a:off x="251520" y="1921470"/>
          <a:ext cx="8673143" cy="373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VISIO" r:id="rId3" imgW="7013448" imgH="3023616" progId="Visio.Drawing.11">
                  <p:embed/>
                </p:oleObj>
              </mc:Choice>
              <mc:Fallback>
                <p:oleObj name="VISIO" r:id="rId3" imgW="7013448" imgH="302361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21470"/>
                        <a:ext cx="8673143" cy="373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6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fr-FR" sz="4000" dirty="0" err="1" smtClean="0"/>
              <a:t>Generalized</a:t>
            </a:r>
            <a:r>
              <a:rPr lang="fr-FR" sz="4000" dirty="0" smtClean="0"/>
              <a:t> administration model</a:t>
            </a:r>
            <a:endParaRPr lang="fa-IR" sz="40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2810"/>
              </p:ext>
            </p:extLst>
          </p:nvPr>
        </p:nvGraphicFramePr>
        <p:xfrm>
          <a:off x="2411760" y="1052691"/>
          <a:ext cx="3821772" cy="583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VISIO" r:id="rId3" imgW="4154424" imgH="6339840" progId="Visio.Drawing.11">
                  <p:embed/>
                </p:oleObj>
              </mc:Choice>
              <mc:Fallback>
                <p:oleObj name="VISIO" r:id="rId3" imgW="4154424" imgH="633984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52691"/>
                        <a:ext cx="3821772" cy="5832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9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protocol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Protocol entities : peer processes implementing SNMP &amp; supporting SNMP application entities</a:t>
            </a:r>
          </a:p>
          <a:p>
            <a:pPr algn="l" rtl="0"/>
            <a:r>
              <a:rPr lang="fr-FR" dirty="0" smtClean="0"/>
              <a:t>Communication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entities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messages </a:t>
            </a:r>
            <a:r>
              <a:rPr lang="fr-FR" dirty="0" err="1" smtClean="0"/>
              <a:t>encapsulated</a:t>
            </a:r>
            <a:r>
              <a:rPr lang="fr-FR" dirty="0" smtClean="0"/>
              <a:t> in UDP </a:t>
            </a:r>
            <a:r>
              <a:rPr lang="fr-FR" dirty="0" err="1" smtClean="0"/>
              <a:t>datagrams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83343"/>
              </p:ext>
            </p:extLst>
          </p:nvPr>
        </p:nvGraphicFramePr>
        <p:xfrm>
          <a:off x="940395" y="2760364"/>
          <a:ext cx="6511925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VISIO" r:id="rId3" imgW="6510528" imgH="3837432" progId="Visio.Drawing.11">
                  <p:embed/>
                </p:oleObj>
              </mc:Choice>
              <mc:Fallback>
                <p:oleObj name="VISIO" r:id="rId3" imgW="6510528" imgH="383743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95" y="2760364"/>
                        <a:ext cx="6511925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7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SNMP protocol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00600"/>
          </a:xfrm>
        </p:spPr>
        <p:txBody>
          <a:bodyPr/>
          <a:lstStyle/>
          <a:p>
            <a:pPr algn="just" rtl="0"/>
            <a:r>
              <a:rPr lang="en-US" dirty="0" smtClean="0"/>
              <a:t>SNMP protocol entities received on </a:t>
            </a:r>
          </a:p>
          <a:p>
            <a:pPr lvl="1" algn="just" rtl="0"/>
            <a:r>
              <a:rPr lang="en-US" dirty="0" smtClean="0"/>
              <a:t>port 162 for traps</a:t>
            </a:r>
          </a:p>
          <a:p>
            <a:pPr lvl="1" algn="just" rtl="0"/>
            <a:r>
              <a:rPr lang="en-US" dirty="0" smtClean="0"/>
              <a:t>Port 161 for other messages</a:t>
            </a:r>
          </a:p>
          <a:p>
            <a:pPr algn="just" rtl="0"/>
            <a:endParaRPr lang="en-US" b="1" dirty="0" smtClean="0"/>
          </a:p>
          <a:p>
            <a:pPr algn="just" rtl="0"/>
            <a:r>
              <a:rPr lang="en-US" b="1" dirty="0" smtClean="0"/>
              <a:t>Maximum length</a:t>
            </a:r>
            <a:r>
              <a:rPr lang="en-US" dirty="0" smtClean="0"/>
              <a:t> of the protocol on SNMPv1 is </a:t>
            </a:r>
            <a:r>
              <a:rPr lang="en-US" b="1" dirty="0" smtClean="0"/>
              <a:t>484</a:t>
            </a:r>
          </a:p>
          <a:p>
            <a:pPr algn="just" rtl="0"/>
            <a:endParaRPr lang="en-US" b="1" dirty="0" smtClean="0"/>
          </a:p>
          <a:p>
            <a:pPr algn="just" rtl="0"/>
            <a:r>
              <a:rPr lang="fr-FR" dirty="0" smtClean="0"/>
              <a:t>The </a:t>
            </a:r>
            <a:r>
              <a:rPr lang="fr-FR" dirty="0" err="1" smtClean="0"/>
              <a:t>implementtaion</a:t>
            </a:r>
            <a:r>
              <a:rPr lang="fr-FR" dirty="0" smtClean="0"/>
              <a:t> of all five </a:t>
            </a:r>
            <a:r>
              <a:rPr lang="fr-FR" dirty="0" err="1" smtClean="0"/>
              <a:t>PDUs</a:t>
            </a:r>
            <a:r>
              <a:rPr lang="fr-FR" dirty="0" smtClean="0"/>
              <a:t> are </a:t>
            </a:r>
            <a:r>
              <a:rPr lang="fr-FR" dirty="0" err="1" smtClean="0"/>
              <a:t>mandatory</a:t>
            </a:r>
            <a:endParaRPr lang="fr-FR" dirty="0" smtClean="0"/>
          </a:p>
          <a:p>
            <a:pPr lvl="1" algn="just" rtl="0"/>
            <a:r>
              <a:rPr lang="fr-FR" dirty="0" err="1" smtClean="0"/>
              <a:t>GetRequest</a:t>
            </a:r>
            <a:r>
              <a:rPr lang="fr-FR" dirty="0" smtClean="0"/>
              <a:t>-PDU, </a:t>
            </a:r>
            <a:r>
              <a:rPr lang="fr-FR" dirty="0" err="1" smtClean="0"/>
              <a:t>GetNextRequest</a:t>
            </a:r>
            <a:r>
              <a:rPr lang="fr-FR" dirty="0" smtClean="0"/>
              <a:t>-PDU, </a:t>
            </a:r>
            <a:r>
              <a:rPr lang="fr-FR" dirty="0" err="1" smtClean="0"/>
              <a:t>GetResponse</a:t>
            </a:r>
            <a:r>
              <a:rPr lang="fr-FR" dirty="0" smtClean="0"/>
              <a:t>-PDU, </a:t>
            </a:r>
            <a:r>
              <a:rPr lang="fr-FR" dirty="0" err="1" smtClean="0"/>
              <a:t>SetRequest</a:t>
            </a:r>
            <a:r>
              <a:rPr lang="fr-FR" dirty="0" smtClean="0"/>
              <a:t>-PDU and </a:t>
            </a:r>
            <a:r>
              <a:rPr lang="fr-FR" dirty="0" err="1" smtClean="0"/>
              <a:t>Trap</a:t>
            </a:r>
            <a:r>
              <a:rPr lang="fr-FR" dirty="0" smtClean="0"/>
              <a:t>-PDU</a:t>
            </a:r>
          </a:p>
          <a:p>
            <a:pPr lvl="2" algn="just" rtl="0"/>
            <a:r>
              <a:rPr lang="fr-FR" dirty="0" smtClean="0"/>
              <a:t>RFC 1157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79296" cy="1143000"/>
          </a:xfrm>
        </p:spPr>
        <p:txBody>
          <a:bodyPr/>
          <a:lstStyle/>
          <a:p>
            <a:r>
              <a:rPr lang="fr-FR" dirty="0" smtClean="0"/>
              <a:t>Network Management Standards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40926"/>
              </p:ext>
            </p:extLst>
          </p:nvPr>
        </p:nvGraphicFramePr>
        <p:xfrm>
          <a:off x="2297466" y="1196751"/>
          <a:ext cx="4506782" cy="54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Document" r:id="rId5" imgW="5635255" imgH="6867705" progId="Word.Document.8">
                  <p:embed/>
                </p:oleObj>
              </mc:Choice>
              <mc:Fallback>
                <p:oleObj name="Document" r:id="rId5" imgW="5635255" imgH="686770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66" y="1196751"/>
                        <a:ext cx="4506782" cy="549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1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RFC 1157 - SNMP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960240"/>
            <a:ext cx="8003232" cy="3412976"/>
          </a:xfrm>
        </p:spPr>
        <p:txBody>
          <a:bodyPr>
            <a:noAutofit/>
          </a:bodyPr>
          <a:lstStyle/>
          <a:p>
            <a:pPr marL="114300" indent="0" algn="l" rtl="0">
              <a:buNone/>
            </a:pPr>
            <a:r>
              <a:rPr lang="fr-FR" sz="1800" dirty="0" smtClean="0"/>
              <a:t>RFC1157-SNMP DEFINITIONS :: BEGIN</a:t>
            </a:r>
          </a:p>
          <a:p>
            <a:pPr marL="114300" indent="0" algn="l" rtl="0">
              <a:buNone/>
            </a:pPr>
            <a:r>
              <a:rPr lang="fr-FR" sz="1800" dirty="0" smtClean="0"/>
              <a:t>IMPORTS</a:t>
            </a:r>
          </a:p>
          <a:p>
            <a:pPr marL="114300" indent="0" algn="l" rtl="0">
              <a:buNone/>
            </a:pPr>
            <a:r>
              <a:rPr lang="fr-FR" sz="1800" dirty="0" smtClean="0"/>
              <a:t>          </a:t>
            </a:r>
            <a:r>
              <a:rPr lang="fr-FR" sz="1800" dirty="0" err="1" smtClean="0"/>
              <a:t>ObjectName</a:t>
            </a:r>
            <a:r>
              <a:rPr lang="fr-FR" sz="1800" dirty="0" smtClean="0"/>
              <a:t>, </a:t>
            </a:r>
            <a:r>
              <a:rPr lang="fr-FR" sz="1800" dirty="0" err="1" smtClean="0"/>
              <a:t>ObjectSyntax</a:t>
            </a:r>
            <a:r>
              <a:rPr lang="fr-FR" sz="1800" dirty="0" smtClean="0"/>
              <a:t>, </a:t>
            </a:r>
            <a:r>
              <a:rPr lang="fr-FR" sz="1800" dirty="0" err="1" smtClean="0"/>
              <a:t>NetworkAddress</a:t>
            </a:r>
            <a:r>
              <a:rPr lang="fr-FR" sz="1800" dirty="0" smtClean="0"/>
              <a:t>, </a:t>
            </a:r>
            <a:r>
              <a:rPr lang="fr-FR" sz="1800" dirty="0" err="1" smtClean="0"/>
              <a:t>IpAddress</a:t>
            </a:r>
            <a:r>
              <a:rPr lang="fr-FR" sz="1800" dirty="0" smtClean="0"/>
              <a:t>, </a:t>
            </a:r>
            <a:r>
              <a:rPr lang="fr-FR" sz="1800" dirty="0" err="1" smtClean="0"/>
              <a:t>TimeTicks</a:t>
            </a:r>
            <a:r>
              <a:rPr lang="fr-FR" sz="1800" dirty="0"/>
              <a:t> </a:t>
            </a:r>
            <a:r>
              <a:rPr lang="fr-FR" sz="1800" dirty="0" smtClean="0"/>
              <a:t>FROM 	RFC1155-SMI</a:t>
            </a:r>
          </a:p>
          <a:p>
            <a:pPr marL="114300" indent="0" algn="l" rtl="0">
              <a:buNone/>
            </a:pPr>
            <a:r>
              <a:rPr lang="fr-FR" sz="1800" dirty="0" smtClean="0"/>
              <a:t>           Message ::= SEQUENCE {</a:t>
            </a:r>
          </a:p>
          <a:p>
            <a:pPr marL="114300" indent="0" algn="l" rtl="0">
              <a:buNone/>
            </a:pPr>
            <a:r>
              <a:rPr lang="fr-FR" sz="1800" dirty="0" smtClean="0"/>
              <a:t>	version</a:t>
            </a:r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INTEGER {</a:t>
            </a:r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version-1(0)</a:t>
            </a:r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},</a:t>
            </a:r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community</a:t>
            </a:r>
            <a:r>
              <a:rPr lang="fr-FR" sz="1800" dirty="0" smtClean="0"/>
              <a:t> OCTET STRING,</a:t>
            </a:r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data ANY</a:t>
            </a:r>
          </a:p>
          <a:p>
            <a:pPr marL="114300" indent="0" algn="l" rtl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    }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22799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RFC 1157 - SNMP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63232"/>
              </p:ext>
            </p:extLst>
          </p:nvPr>
        </p:nvGraphicFramePr>
        <p:xfrm>
          <a:off x="827088" y="1557338"/>
          <a:ext cx="677862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4" imgW="5498039" imgH="1866181" progId="Word.Document.8">
                  <p:embed/>
                </p:oleObj>
              </mc:Choice>
              <mc:Fallback>
                <p:oleObj name="Document" r:id="rId4" imgW="5498039" imgH="186618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677862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4327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fr-FR" dirty="0"/>
              <a:t>-- </a:t>
            </a:r>
            <a:r>
              <a:rPr lang="fr-FR" dirty="0" err="1"/>
              <a:t>PDUs</a:t>
            </a:r>
            <a:endParaRPr lang="fr-FR" dirty="0"/>
          </a:p>
          <a:p>
            <a:pPr algn="l" rtl="0"/>
            <a:r>
              <a:rPr lang="fr-FR" dirty="0" err="1"/>
              <a:t>GetRequest</a:t>
            </a:r>
            <a:r>
              <a:rPr lang="fr-FR" dirty="0"/>
              <a:t>-PDU </a:t>
            </a:r>
            <a:r>
              <a:rPr lang="fr-FR" dirty="0" smtClean="0"/>
              <a:t>::= [0]</a:t>
            </a:r>
            <a:r>
              <a:rPr lang="fr-FR" dirty="0"/>
              <a:t> </a:t>
            </a:r>
            <a:r>
              <a:rPr lang="fr-FR" dirty="0" smtClean="0"/>
              <a:t>IMPLICIT </a:t>
            </a:r>
            <a:r>
              <a:rPr lang="fr-FR" dirty="0"/>
              <a:t>PDU</a:t>
            </a:r>
          </a:p>
          <a:p>
            <a:pPr algn="l" rtl="0"/>
            <a:r>
              <a:rPr lang="fr-FR" dirty="0" err="1"/>
              <a:t>GetNextRequest</a:t>
            </a:r>
            <a:r>
              <a:rPr lang="fr-FR" dirty="0"/>
              <a:t>-PDU </a:t>
            </a:r>
            <a:r>
              <a:rPr lang="fr-FR" dirty="0" smtClean="0"/>
              <a:t>::= [1] IMPLICIT </a:t>
            </a:r>
            <a:r>
              <a:rPr lang="fr-FR" dirty="0"/>
              <a:t>PDU</a:t>
            </a:r>
          </a:p>
          <a:p>
            <a:pPr algn="l" rtl="0"/>
            <a:r>
              <a:rPr lang="fr-FR" dirty="0" err="1"/>
              <a:t>GetResponse</a:t>
            </a:r>
            <a:r>
              <a:rPr lang="fr-FR" dirty="0"/>
              <a:t>-PDU </a:t>
            </a:r>
            <a:r>
              <a:rPr lang="fr-FR" dirty="0" smtClean="0"/>
              <a:t>::= [2] IMPLICIT </a:t>
            </a:r>
            <a:r>
              <a:rPr lang="fr-FR" dirty="0"/>
              <a:t>PDU</a:t>
            </a:r>
          </a:p>
          <a:p>
            <a:pPr algn="l" rtl="0"/>
            <a:r>
              <a:rPr lang="fr-FR" dirty="0" err="1"/>
              <a:t>SetRequest</a:t>
            </a:r>
            <a:r>
              <a:rPr lang="fr-FR" dirty="0"/>
              <a:t>-PDU </a:t>
            </a:r>
            <a:r>
              <a:rPr lang="fr-FR" dirty="0" smtClean="0"/>
              <a:t>::= [3] IMPLICIT PDU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48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dirty="0" err="1" smtClean="0"/>
              <a:t>get</a:t>
            </a:r>
            <a:r>
              <a:rPr lang="fr-FR" dirty="0" smtClean="0"/>
              <a:t> &amp; set </a:t>
            </a:r>
            <a:r>
              <a:rPr lang="fr-FR" dirty="0" err="1" smtClean="0"/>
              <a:t>PDUs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 algn="l" rtl="0">
                  <a:buNone/>
                </a:pPr>
                <a:endParaRPr lang="fr-FR" sz="1600" dirty="0" smtClean="0"/>
              </a:p>
              <a:p>
                <a:pPr marL="114300" indent="0" algn="l" rtl="0">
                  <a:buNone/>
                </a:pPr>
                <a:endParaRPr lang="fr-FR" sz="1600" dirty="0"/>
              </a:p>
              <a:p>
                <a:pPr marL="114300" indent="0" algn="l" rtl="0">
                  <a:buNone/>
                </a:pPr>
                <a:endParaRPr lang="fr-FR" sz="1600" dirty="0" smtClean="0"/>
              </a:p>
              <a:p>
                <a:pPr marL="114300" indent="0" algn="l" rtl="0">
                  <a:buNone/>
                </a:pPr>
                <a:endParaRPr lang="fr-FR" sz="1600" dirty="0" smtClean="0"/>
              </a:p>
              <a:p>
                <a:pPr marL="114300" indent="0" algn="l" rtl="0">
                  <a:buNone/>
                </a:pPr>
                <a:r>
                  <a:rPr lang="fr-FR" sz="1600" dirty="0"/>
                  <a:t>PDU ::= SEQUENCE {</a:t>
                </a:r>
              </a:p>
              <a:p>
                <a:pPr marL="114300" indent="0" algn="l" rtl="0">
                  <a:buNone/>
                </a:pPr>
                <a:r>
                  <a:rPr lang="fr-FR" sz="1600" dirty="0"/>
                  <a:t>	</a:t>
                </a:r>
                <a:r>
                  <a:rPr lang="fr-FR" sz="1600" dirty="0" err="1"/>
                  <a:t>request</a:t>
                </a:r>
                <a:r>
                  <a:rPr lang="fr-FR" sz="1600" dirty="0"/>
                  <a:t>-id INTEGER,</a:t>
                </a:r>
              </a:p>
              <a:p>
                <a:pPr marL="114300" indent="0" algn="l" rtl="0">
                  <a:buNone/>
                </a:pPr>
                <a:r>
                  <a:rPr lang="fr-FR" sz="1600" dirty="0"/>
                  <a:t>	</a:t>
                </a:r>
                <a:r>
                  <a:rPr lang="fr-FR" sz="1600" dirty="0" err="1"/>
                  <a:t>error-status</a:t>
                </a:r>
                <a:r>
                  <a:rPr lang="fr-FR" sz="1600" dirty="0"/>
                  <a:t>  INTEGER {</a:t>
                </a:r>
              </a:p>
              <a:p>
                <a:pPr marL="1051560" lvl="3" indent="0" algn="l" rtl="0">
                  <a:buNone/>
                </a:pPr>
                <a:r>
                  <a:rPr lang="fr-FR" dirty="0" err="1"/>
                  <a:t>noError</a:t>
                </a:r>
                <a:r>
                  <a:rPr lang="fr-FR" dirty="0"/>
                  <a:t>(0),</a:t>
                </a:r>
              </a:p>
              <a:p>
                <a:pPr marL="1051560" lvl="3" indent="0" algn="l" rtl="0">
                  <a:buNone/>
                </a:pPr>
                <a:r>
                  <a:rPr lang="fr-FR" dirty="0" err="1"/>
                  <a:t>tooBig</a:t>
                </a:r>
                <a:r>
                  <a:rPr lang="fr-FR" dirty="0"/>
                  <a:t>(1),</a:t>
                </a:r>
              </a:p>
              <a:p>
                <a:pPr marL="1051560" lvl="3" indent="0" algn="l" rtl="0">
                  <a:buNone/>
                </a:pPr>
                <a:r>
                  <a:rPr lang="fr-FR" dirty="0" err="1"/>
                  <a:t>noSuchName</a:t>
                </a:r>
                <a:r>
                  <a:rPr lang="fr-FR" dirty="0"/>
                  <a:t>(2),</a:t>
                </a:r>
              </a:p>
              <a:p>
                <a:pPr marL="1051560" lvl="3" indent="0" algn="l" rtl="0">
                  <a:buNone/>
                </a:pPr>
                <a:r>
                  <a:rPr lang="fr-FR" dirty="0" err="1"/>
                  <a:t>badValue</a:t>
                </a:r>
                <a:r>
                  <a:rPr lang="fr-FR" dirty="0"/>
                  <a:t>(3),</a:t>
                </a:r>
              </a:p>
              <a:p>
                <a:pPr marL="1051560" lvl="3" indent="0" algn="l" rtl="0">
                  <a:buNone/>
                </a:pPr>
                <a:r>
                  <a:rPr lang="fr-FR" dirty="0" err="1"/>
                  <a:t>readOnly</a:t>
                </a:r>
                <a:r>
                  <a:rPr lang="fr-FR" dirty="0"/>
                  <a:t>(4),</a:t>
                </a:r>
              </a:p>
              <a:p>
                <a:pPr marL="1051560" lvl="3" indent="0" algn="l" rtl="0">
                  <a:buNone/>
                </a:pPr>
                <a:r>
                  <a:rPr lang="fr-FR" dirty="0" err="1"/>
                  <a:t>genErr</a:t>
                </a:r>
                <a:r>
                  <a:rPr lang="fr-FR" dirty="0"/>
                  <a:t>(5</a:t>
                </a:r>
                <a:r>
                  <a:rPr lang="fr-FR" dirty="0" smtClean="0"/>
                  <a:t>)},</a:t>
                </a:r>
                <a:endParaRPr lang="fa-IR" dirty="0"/>
              </a:p>
              <a:p>
                <a:pPr marL="114300" indent="0" algn="l" rtl="0">
                  <a:buNone/>
                </a:pPr>
                <a:r>
                  <a:rPr lang="fr-FR" sz="1600" dirty="0" smtClean="0"/>
                  <a:t>	</a:t>
                </a:r>
                <a:r>
                  <a:rPr lang="fr-FR" sz="1600" dirty="0" err="1" smtClean="0"/>
                  <a:t>error</a:t>
                </a:r>
                <a:r>
                  <a:rPr lang="fr-FR" sz="1600" dirty="0" smtClean="0"/>
                  <a:t>-index</a:t>
                </a:r>
                <a:r>
                  <a:rPr lang="fr-FR" sz="1600" dirty="0"/>
                  <a:t> </a:t>
                </a:r>
                <a:r>
                  <a:rPr lang="fr-FR" sz="1600" dirty="0" smtClean="0"/>
                  <a:t>INTEGER</a:t>
                </a:r>
                <a:r>
                  <a:rPr lang="fr-FR" sz="1600" dirty="0"/>
                  <a:t>,</a:t>
                </a:r>
              </a:p>
              <a:p>
                <a:pPr marL="114300" indent="0" algn="l" rtl="0">
                  <a:buNone/>
                </a:pPr>
                <a:r>
                  <a:rPr lang="en-US" sz="1600" dirty="0" smtClean="0"/>
                  <a:t>	variable-bindings</a:t>
                </a:r>
                <a:r>
                  <a:rPr lang="en-US" sz="1600" dirty="0"/>
                  <a:t> </a:t>
                </a:r>
                <a:r>
                  <a:rPr lang="fr-FR" sz="1600" dirty="0" err="1" smtClean="0"/>
                  <a:t>VarBindLis</a:t>
                </a:r>
                <a:r>
                  <a:rPr lang="fr-FR" sz="1600" dirty="0" smtClean="0"/>
                  <a:t>t</a:t>
                </a:r>
              </a:p>
              <a:p>
                <a:pPr marL="11430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1600" i="1" dirty="0" smtClean="0">
                          <a:latin typeface="Cambria Math"/>
                        </a:rPr>
                        <m:t>}</m:t>
                      </m:r>
                      <m:r>
                        <a:rPr lang="fa-IR" sz="1600" i="1" dirty="0" smtClean="0">
                          <a:latin typeface="Cambria Math"/>
                        </a:rPr>
                        <m:t>	</m:t>
                      </m:r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6757"/>
              </p:ext>
            </p:extLst>
          </p:nvPr>
        </p:nvGraphicFramePr>
        <p:xfrm>
          <a:off x="1331640" y="1484784"/>
          <a:ext cx="601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VISIO" r:id="rId4" imgW="6897624" imgH="1094232" progId="Visio.Drawing.11">
                  <p:embed/>
                </p:oleObj>
              </mc:Choice>
              <mc:Fallback>
                <p:oleObj name="VISIO" r:id="rId4" imgW="6897624" imgH="109423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84784"/>
                        <a:ext cx="6019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Trap</a:t>
            </a:r>
            <a:r>
              <a:rPr lang="fr-FR" dirty="0" smtClean="0"/>
              <a:t> PDU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38432"/>
              </p:ext>
            </p:extLst>
          </p:nvPr>
        </p:nvGraphicFramePr>
        <p:xfrm>
          <a:off x="539552" y="1916831"/>
          <a:ext cx="7583817" cy="74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VISIO" r:id="rId3" imgW="9070848" imgH="496824" progId="Visio.Drawing.11">
                  <p:embed/>
                </p:oleObj>
              </mc:Choice>
              <mc:Fallback>
                <p:oleObj name="VISIO" r:id="rId3" imgW="9070848" imgH="49682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1"/>
                        <a:ext cx="7583817" cy="749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73776"/>
              </p:ext>
            </p:extLst>
          </p:nvPr>
        </p:nvGraphicFramePr>
        <p:xfrm>
          <a:off x="768153" y="3134444"/>
          <a:ext cx="6881610" cy="2886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Document" r:id="rId6" imgW="5632704" imgH="2365248" progId="Word.Document.8">
                  <p:embed/>
                </p:oleObj>
              </mc:Choice>
              <mc:Fallback>
                <p:oleObj name="Document" r:id="rId6" imgW="5632704" imgH="236524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53" y="3134444"/>
                        <a:ext cx="6881610" cy="2886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4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fr-FR" dirty="0" err="1" smtClean="0"/>
              <a:t>Trap</a:t>
            </a:r>
            <a:r>
              <a:rPr lang="fr-FR" dirty="0" smtClean="0"/>
              <a:t> PDU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 fontScale="85000" lnSpcReduction="10000"/>
          </a:bodyPr>
          <a:lstStyle/>
          <a:p>
            <a:pPr marL="114300" indent="0" algn="l" rtl="0">
              <a:buNone/>
            </a:pPr>
            <a:r>
              <a:rPr lang="fr-FR" sz="1800" dirty="0" err="1">
                <a:cs typeface="+mj-cs"/>
              </a:rPr>
              <a:t>Trap</a:t>
            </a:r>
            <a:r>
              <a:rPr lang="fr-FR" sz="1800" dirty="0">
                <a:cs typeface="+mj-cs"/>
              </a:rPr>
              <a:t>-PDU </a:t>
            </a:r>
            <a:r>
              <a:rPr lang="fr-FR" sz="1800" dirty="0" smtClean="0">
                <a:cs typeface="+mj-cs"/>
              </a:rPr>
              <a:t>::= [4] IMPLICIT </a:t>
            </a:r>
            <a:r>
              <a:rPr lang="fr-FR" sz="1800" dirty="0">
                <a:cs typeface="+mj-cs"/>
              </a:rPr>
              <a:t>SEQUENCE {</a:t>
            </a:r>
          </a:p>
          <a:p>
            <a:pPr marL="114300" indent="0" algn="l" rtl="0">
              <a:buNone/>
            </a:pPr>
            <a:r>
              <a:rPr lang="en-US" sz="1800" dirty="0" smtClean="0">
                <a:cs typeface="+mj-cs"/>
              </a:rPr>
              <a:t>	enterprise</a:t>
            </a:r>
            <a:r>
              <a:rPr lang="en-US" sz="1800" dirty="0">
                <a:cs typeface="+mj-cs"/>
              </a:rPr>
              <a:t> </a:t>
            </a:r>
            <a:r>
              <a:rPr lang="en-US" sz="1800" dirty="0" smtClean="0">
                <a:cs typeface="+mj-cs"/>
              </a:rPr>
              <a:t>       </a:t>
            </a:r>
            <a:r>
              <a:rPr lang="fr-FR" sz="1800" dirty="0" smtClean="0">
                <a:cs typeface="+mj-cs"/>
              </a:rPr>
              <a:t>OBJECT IDENTIFIER,</a:t>
            </a:r>
          </a:p>
          <a:p>
            <a:pPr marL="114300" indent="0" algn="l" rtl="0">
              <a:buNone/>
            </a:pPr>
            <a:r>
              <a:rPr lang="en-US" sz="1800" dirty="0" smtClean="0"/>
              <a:t>	agent-</a:t>
            </a:r>
            <a:r>
              <a:rPr lang="en-US" sz="1800" dirty="0" err="1" smtClean="0"/>
              <a:t>addr</a:t>
            </a:r>
            <a:r>
              <a:rPr lang="en-US" sz="1800" dirty="0" smtClean="0"/>
              <a:t>       </a:t>
            </a:r>
            <a:r>
              <a:rPr lang="en-US" sz="1800" dirty="0" err="1" smtClean="0"/>
              <a:t>NetworkAddress</a:t>
            </a:r>
            <a:r>
              <a:rPr lang="en-US" sz="1800" dirty="0"/>
              <a:t>, </a:t>
            </a:r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generic-trap</a:t>
            </a:r>
            <a:r>
              <a:rPr lang="fr-FR" sz="1800" dirty="0" smtClean="0"/>
              <a:t>     INTEGER </a:t>
            </a:r>
            <a:r>
              <a:rPr lang="fr-FR" sz="1800" dirty="0"/>
              <a:t>{</a:t>
            </a:r>
          </a:p>
          <a:p>
            <a:pPr marL="114300" indent="0" algn="l" rtl="0">
              <a:buNone/>
            </a:pPr>
            <a:r>
              <a:rPr lang="fr-FR" sz="1800" dirty="0" smtClean="0"/>
              <a:t>		</a:t>
            </a:r>
            <a:r>
              <a:rPr lang="fr-FR" sz="1800" dirty="0" err="1" smtClean="0"/>
              <a:t>coldStart</a:t>
            </a:r>
            <a:r>
              <a:rPr lang="fr-FR" sz="1800" dirty="0" smtClean="0"/>
              <a:t>(0</a:t>
            </a:r>
            <a:r>
              <a:rPr lang="fr-FR" sz="1800" dirty="0"/>
              <a:t>), </a:t>
            </a:r>
            <a:endParaRPr lang="fr-FR" sz="1800" dirty="0" smtClean="0"/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warmStart</a:t>
            </a:r>
            <a:r>
              <a:rPr lang="fr-FR" sz="1800" dirty="0" smtClean="0"/>
              <a:t>(1</a:t>
            </a:r>
            <a:r>
              <a:rPr lang="fr-FR" sz="1800" dirty="0"/>
              <a:t>), </a:t>
            </a:r>
            <a:endParaRPr lang="fr-FR" sz="1800" dirty="0" smtClean="0"/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linkDown</a:t>
            </a:r>
            <a:r>
              <a:rPr lang="fr-FR" sz="1800" dirty="0" smtClean="0"/>
              <a:t>(2</a:t>
            </a:r>
            <a:r>
              <a:rPr lang="fr-FR" sz="1800" dirty="0"/>
              <a:t>), </a:t>
            </a:r>
            <a:endParaRPr lang="fr-FR" sz="1800" dirty="0" smtClean="0"/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linkUp</a:t>
            </a:r>
            <a:r>
              <a:rPr lang="fr-FR" sz="1800" dirty="0" smtClean="0"/>
              <a:t>(3</a:t>
            </a:r>
            <a:r>
              <a:rPr lang="fr-FR" sz="1800" dirty="0"/>
              <a:t>),</a:t>
            </a:r>
          </a:p>
          <a:p>
            <a:pPr marL="114300" indent="0" algn="l" rtl="0">
              <a:buNone/>
            </a:pPr>
            <a:r>
              <a:rPr lang="fr-FR" sz="1800" dirty="0" smtClean="0"/>
              <a:t>		</a:t>
            </a:r>
            <a:r>
              <a:rPr lang="fr-FR" sz="1800" dirty="0" err="1" smtClean="0"/>
              <a:t>authenticationFailure</a:t>
            </a:r>
            <a:r>
              <a:rPr lang="fr-FR" sz="1800" dirty="0" smtClean="0"/>
              <a:t>(4</a:t>
            </a:r>
            <a:r>
              <a:rPr lang="fr-FR" sz="1800" dirty="0"/>
              <a:t>), </a:t>
            </a:r>
            <a:endParaRPr lang="fr-FR" sz="1800" dirty="0" smtClean="0"/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egpNeighborLoss</a:t>
            </a:r>
            <a:r>
              <a:rPr lang="fr-FR" sz="1800" dirty="0" smtClean="0"/>
              <a:t>(5</a:t>
            </a:r>
            <a:r>
              <a:rPr lang="fr-FR" sz="1800" dirty="0"/>
              <a:t>), </a:t>
            </a:r>
            <a:endParaRPr lang="fr-FR" sz="1800" dirty="0" smtClean="0"/>
          </a:p>
          <a:p>
            <a:pPr marL="114300" indent="0" algn="l" rtl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enterpriseSpecific</a:t>
            </a:r>
            <a:r>
              <a:rPr lang="fr-FR" sz="1800" dirty="0" smtClean="0"/>
              <a:t>(6)</a:t>
            </a:r>
            <a:r>
              <a:rPr lang="fr-FR" sz="1800" dirty="0" smtClean="0">
                <a:cs typeface="+mj-cs"/>
              </a:rPr>
              <a:t>},</a:t>
            </a:r>
          </a:p>
          <a:p>
            <a:pPr marL="777240" lvl="2" indent="0" algn="l" rtl="0">
              <a:buNone/>
            </a:pPr>
            <a:r>
              <a:rPr lang="en-US" dirty="0"/>
              <a:t>specific-trap             INTEGER, </a:t>
            </a:r>
          </a:p>
          <a:p>
            <a:pPr marL="777240" lvl="2" indent="0" algn="l" rtl="0">
              <a:buNone/>
            </a:pPr>
            <a:r>
              <a:rPr lang="en-US" dirty="0"/>
              <a:t>time-stamp               </a:t>
            </a:r>
            <a:r>
              <a:rPr lang="fr-FR" dirty="0" err="1"/>
              <a:t>TimeTicks</a:t>
            </a:r>
            <a:r>
              <a:rPr lang="fr-FR" dirty="0"/>
              <a:t>, </a:t>
            </a:r>
          </a:p>
          <a:p>
            <a:pPr marL="777240" lvl="2" indent="0" algn="l" rtl="0">
              <a:buNone/>
            </a:pPr>
            <a:r>
              <a:rPr lang="fr-FR" dirty="0"/>
              <a:t>variable-</a:t>
            </a:r>
            <a:r>
              <a:rPr lang="fr-FR" dirty="0" err="1"/>
              <a:t>bindings</a:t>
            </a:r>
            <a:r>
              <a:rPr lang="fr-FR" dirty="0"/>
              <a:t>     </a:t>
            </a:r>
            <a:r>
              <a:rPr lang="fr-FR" dirty="0" err="1"/>
              <a:t>VarBindList</a:t>
            </a:r>
            <a:endParaRPr lang="fr-FR" dirty="0"/>
          </a:p>
          <a:p>
            <a:pPr marL="114300" indent="0" algn="l" rtl="0">
              <a:buNone/>
            </a:pPr>
            <a:r>
              <a:rPr lang="fr-FR" sz="1800" dirty="0"/>
              <a:t>}</a:t>
            </a:r>
          </a:p>
          <a:p>
            <a:pPr marL="114300" indent="0" algn="l" rtl="0">
              <a:buNone/>
            </a:pPr>
            <a:r>
              <a:rPr lang="fr-FR" sz="1800" dirty="0" err="1"/>
              <a:t>VarBind</a:t>
            </a:r>
            <a:r>
              <a:rPr lang="fr-FR" sz="1800" dirty="0"/>
              <a:t> ::= SEQUENCE {</a:t>
            </a:r>
          </a:p>
          <a:p>
            <a:pPr marL="411480" lvl="1" indent="0" algn="l" rtl="0">
              <a:buNone/>
            </a:pPr>
            <a:r>
              <a:rPr lang="fr-FR" sz="1600" dirty="0" err="1"/>
              <a:t>n</a:t>
            </a:r>
            <a:r>
              <a:rPr lang="fr-FR" sz="1600" dirty="0" err="1" smtClean="0"/>
              <a:t>ame</a:t>
            </a:r>
            <a:r>
              <a:rPr lang="fr-FR" sz="1600" dirty="0" smtClean="0"/>
              <a:t>      </a:t>
            </a:r>
            <a:r>
              <a:rPr lang="fr-FR" sz="1600" dirty="0" err="1"/>
              <a:t>ObjectName</a:t>
            </a:r>
            <a:r>
              <a:rPr lang="fr-FR" sz="1600" dirty="0"/>
              <a:t>,</a:t>
            </a:r>
          </a:p>
          <a:p>
            <a:pPr marL="411480" lvl="1" indent="0" algn="l" rtl="0">
              <a:buNone/>
            </a:pPr>
            <a:r>
              <a:rPr lang="fr-FR" sz="1600" dirty="0"/>
              <a:t>v</a:t>
            </a:r>
            <a:r>
              <a:rPr lang="fr-FR" sz="1600" dirty="0" smtClean="0"/>
              <a:t>alue       </a:t>
            </a:r>
            <a:r>
              <a:rPr lang="fr-FR" sz="1600" dirty="0" err="1"/>
              <a:t>ObjectSyntax</a:t>
            </a:r>
            <a:endParaRPr lang="fr-FR" sz="1600" dirty="0"/>
          </a:p>
          <a:p>
            <a:pPr marL="114300" indent="0" algn="l" rtl="0">
              <a:buNone/>
            </a:pPr>
            <a:r>
              <a:rPr lang="fr-FR" sz="1800" dirty="0"/>
              <a:t>}</a:t>
            </a:r>
            <a:endParaRPr lang="fa-IR" sz="1800" dirty="0"/>
          </a:p>
          <a:p>
            <a:pPr marL="114300" indent="0" algn="l" rtl="0">
              <a:buNone/>
            </a:pPr>
            <a:r>
              <a:rPr lang="fr-FR" sz="1800" dirty="0" err="1"/>
              <a:t>VarBindList</a:t>
            </a:r>
            <a:r>
              <a:rPr lang="fr-FR" sz="1800" dirty="0"/>
              <a:t> ::= SEQUENCE OF </a:t>
            </a:r>
            <a:r>
              <a:rPr lang="fr-FR" sz="1800" dirty="0" err="1"/>
              <a:t>VarBind</a:t>
            </a:r>
            <a:endParaRPr lang="fr-FR" sz="1800" dirty="0"/>
          </a:p>
          <a:p>
            <a:pPr marL="114300" indent="0" algn="l" rtl="0">
              <a:buNone/>
            </a:pPr>
            <a:r>
              <a:rPr lang="fr-FR" sz="1800" dirty="0"/>
              <a:t>END</a:t>
            </a:r>
            <a:endParaRPr lang="fa-IR" sz="1800" dirty="0"/>
          </a:p>
          <a:p>
            <a:pPr marL="114300" indent="0" algn="l" rtl="0">
              <a:buNone/>
            </a:pPr>
            <a:endParaRPr lang="fr-FR" sz="1800" dirty="0"/>
          </a:p>
          <a:p>
            <a:pPr marL="114300" indent="0" algn="l" rtl="0">
              <a:buNone/>
            </a:pPr>
            <a:endParaRPr lang="fa-IR" sz="1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4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– </a:t>
            </a:r>
            <a:r>
              <a:rPr lang="fr-FR" sz="2400" dirty="0" smtClean="0"/>
              <a:t>System group</a:t>
            </a:r>
            <a:endParaRPr lang="fa-IR" sz="24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932504"/>
              </p:ext>
            </p:extLst>
          </p:nvPr>
        </p:nvGraphicFramePr>
        <p:xfrm>
          <a:off x="4932040" y="44624"/>
          <a:ext cx="3362846" cy="303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VISIO" r:id="rId3" imgW="3380232" imgH="3051048" progId="Visio.Drawing.11">
                  <p:embed/>
                </p:oleObj>
              </mc:Choice>
              <mc:Fallback>
                <p:oleObj name="VISIO" r:id="rId3" imgW="3380232" imgH="305104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4624"/>
                        <a:ext cx="3362846" cy="303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021592"/>
              </p:ext>
            </p:extLst>
          </p:nvPr>
        </p:nvGraphicFramePr>
        <p:xfrm>
          <a:off x="-252536" y="2970138"/>
          <a:ext cx="9649072" cy="492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VISIO" r:id="rId5" imgW="9064752" imgH="4623816" progId="Visio.Drawing.11">
                  <p:embed/>
                </p:oleObj>
              </mc:Choice>
              <mc:Fallback>
                <p:oleObj name="VISIO" r:id="rId5" imgW="9064752" imgH="462381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536" y="2970138"/>
                        <a:ext cx="9649072" cy="4923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3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IP </a:t>
            </a:r>
            <a:r>
              <a:rPr lang="fr-FR" dirty="0" err="1" smtClean="0"/>
              <a:t>address</a:t>
            </a:r>
            <a:r>
              <a:rPr lang="fr-FR" dirty="0" smtClean="0"/>
              <a:t> table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675205"/>
              </p:ext>
            </p:extLst>
          </p:nvPr>
        </p:nvGraphicFramePr>
        <p:xfrm>
          <a:off x="3491880" y="692696"/>
          <a:ext cx="4714875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VISIO" r:id="rId3" imgW="4715256" imgH="3419856" progId="Visio.Drawing.11">
                  <p:embed/>
                </p:oleObj>
              </mc:Choice>
              <mc:Fallback>
                <p:oleObj name="VISIO" r:id="rId3" imgW="4715256" imgH="341985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692696"/>
                        <a:ext cx="4714875" cy="341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79343"/>
              </p:ext>
            </p:extLst>
          </p:nvPr>
        </p:nvGraphicFramePr>
        <p:xfrm>
          <a:off x="395536" y="4249737"/>
          <a:ext cx="5640387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Document" r:id="rId6" imgW="5635752" imgH="2606040" progId="Word.Document.8">
                  <p:embed/>
                </p:oleObj>
              </mc:Choice>
              <mc:Fallback>
                <p:oleObj name="Document" r:id="rId6" imgW="5635752" imgH="260604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49737"/>
                        <a:ext cx="5640387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4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19256" cy="1143000"/>
          </a:xfrm>
        </p:spPr>
        <p:txBody>
          <a:bodyPr/>
          <a:lstStyle/>
          <a:p>
            <a:r>
              <a:rPr lang="en-US" altLang="fa-IR" sz="3600" dirty="0"/>
              <a:t>Tabular Representation of Aggregate Object</a:t>
            </a:r>
            <a:br>
              <a:rPr lang="en-US" altLang="fa-IR" sz="3600" dirty="0"/>
            </a:br>
            <a:endParaRPr lang="fa-IR" sz="36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4559"/>
              </p:ext>
            </p:extLst>
          </p:nvPr>
        </p:nvGraphicFramePr>
        <p:xfrm>
          <a:off x="395536" y="1700808"/>
          <a:ext cx="7811212" cy="3583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VISIO" r:id="rId3" imgW="5596128" imgH="2566416" progId="Visio.Drawing.11">
                  <p:embed/>
                </p:oleObj>
              </mc:Choice>
              <mc:Fallback>
                <p:oleObj name="VISIO" r:id="rId3" imgW="5596128" imgH="256641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00808"/>
                        <a:ext cx="7811212" cy="3583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en-US" sz="4000" dirty="0"/>
              <a:t>Object identifier of a</a:t>
            </a:r>
            <a:r>
              <a:rPr lang="en-US" sz="4000" dirty="0" smtClean="0"/>
              <a:t>ggregate </a:t>
            </a:r>
            <a:r>
              <a:rPr lang="en-US" sz="4000" dirty="0"/>
              <a:t>objects</a:t>
            </a:r>
            <a:endParaRPr lang="fa-IR" sz="40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914780"/>
              </p:ext>
            </p:extLst>
          </p:nvPr>
        </p:nvGraphicFramePr>
        <p:xfrm>
          <a:off x="467544" y="2210172"/>
          <a:ext cx="7739128" cy="352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4" imgW="5690616" imgH="2590800" progId="Word.Document.8">
                  <p:embed/>
                </p:oleObj>
              </mc:Choice>
              <mc:Fallback>
                <p:oleObj name="Document" r:id="rId4" imgW="5690616" imgH="25908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0172"/>
                        <a:ext cx="7739128" cy="3523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3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/>
          <a:lstStyle/>
          <a:p>
            <a:r>
              <a:rPr lang="en-US" altLang="fa-IR" sz="3600" dirty="0"/>
              <a:t>Multiple Instances of</a:t>
            </a:r>
            <a:br>
              <a:rPr lang="en-US" altLang="fa-IR" sz="3600" dirty="0"/>
            </a:br>
            <a:r>
              <a:rPr lang="en-US" altLang="fa-IR" sz="3600" dirty="0"/>
              <a:t>Aggregate Managed Object</a:t>
            </a:r>
            <a:r>
              <a:rPr lang="en-US" altLang="fa-IR" sz="4800" b="1" dirty="0"/>
              <a:t/>
            </a:r>
            <a:br>
              <a:rPr lang="en-US" altLang="fa-IR" sz="4800" b="1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77495"/>
              </p:ext>
            </p:extLst>
          </p:nvPr>
        </p:nvGraphicFramePr>
        <p:xfrm>
          <a:off x="533400" y="3839680"/>
          <a:ext cx="7424722" cy="29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Document" r:id="rId4" imgW="5632704" imgH="2386584" progId="Word.Document.8">
                  <p:embed/>
                </p:oleObj>
              </mc:Choice>
              <mc:Fallback>
                <p:oleObj name="Document" r:id="rId4" imgW="5632704" imgH="2386584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39680"/>
                        <a:ext cx="7424722" cy="29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34308"/>
              </p:ext>
            </p:extLst>
          </p:nvPr>
        </p:nvGraphicFramePr>
        <p:xfrm>
          <a:off x="534988" y="1988840"/>
          <a:ext cx="7416353" cy="208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Document" r:id="rId7" imgW="5632704" imgH="1588008" progId="Word.Document.8">
                  <p:embed/>
                </p:oleObj>
              </mc:Choice>
              <mc:Fallback>
                <p:oleObj name="Document" r:id="rId7" imgW="5632704" imgH="158800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988840"/>
                        <a:ext cx="7416353" cy="2089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0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4000" dirty="0" smtClean="0"/>
              <a:t>Network management - approches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37856"/>
              </p:ext>
            </p:extLst>
          </p:nvPr>
        </p:nvGraphicFramePr>
        <p:xfrm>
          <a:off x="179512" y="2460104"/>
          <a:ext cx="8100590" cy="298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Visio" r:id="rId4" imgW="5413248" imgH="1996440" progId="Visio.Drawing.11">
                  <p:embed/>
                </p:oleObj>
              </mc:Choice>
              <mc:Fallback>
                <p:oleObj name="Visio" r:id="rId4" imgW="5413248" imgH="199644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60104"/>
                        <a:ext cx="8100590" cy="298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5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812800" y="628650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048409" y="400050"/>
            <a:ext cx="4562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Arial" charset="0"/>
              </a:rPr>
              <a:t>MIB for Get-Next-Request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117601" y="1028701"/>
          <a:ext cx="6796617" cy="398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VISIO" r:id="rId3" imgW="5094360" imgH="5310720" progId="Visio.Drawing.11">
                  <p:embed/>
                </p:oleObj>
              </mc:Choice>
              <mc:Fallback>
                <p:oleObj name="VISIO" r:id="rId3" imgW="5094360" imgH="5310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1" y="1028701"/>
                        <a:ext cx="6796617" cy="3985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507592" y="6343650"/>
            <a:ext cx="3331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Network Management: Principles and Practice</a:t>
            </a:r>
          </a:p>
          <a:p>
            <a:r>
              <a:rPr lang="en-US" altLang="en-US" sz="1200">
                <a:latin typeface="Arial" charset="0"/>
              </a:rPr>
              <a:t>©  Mani Subramanian 2000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977450" y="6351985"/>
            <a:ext cx="5421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5-16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609600" y="497205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843164" y="4972050"/>
            <a:ext cx="1040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" charset="0"/>
              </a:rPr>
              <a:t>Notes</a:t>
            </a:r>
            <a:endParaRPr lang="en-US" altLang="en-US" b="1">
              <a:latin typeface="Arial" charset="0"/>
            </a:endParaRP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11200" y="40005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388606" y="171450"/>
            <a:ext cx="8579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3339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12800" y="628650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12800" y="800100"/>
            <a:ext cx="75184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/>
              <a:t> 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477499" y="400050"/>
            <a:ext cx="3700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Arial" charset="0"/>
              </a:rPr>
              <a:t>Lexicographic Order</a:t>
            </a: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27543"/>
              </p:ext>
            </p:extLst>
          </p:nvPr>
        </p:nvGraphicFramePr>
        <p:xfrm>
          <a:off x="569383" y="1988840"/>
          <a:ext cx="7516284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5636160" imgH="2819160" progId="Word.Document.8">
                  <p:embed/>
                </p:oleObj>
              </mc:Choice>
              <mc:Fallback>
                <p:oleObj name="Document" r:id="rId3" imgW="5636160" imgH="281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83" y="1988840"/>
                        <a:ext cx="7516284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3507592" y="6343650"/>
            <a:ext cx="3331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Network Management: Principles and Practice</a:t>
            </a:r>
          </a:p>
          <a:p>
            <a:r>
              <a:rPr lang="en-US" altLang="en-US" sz="1200">
                <a:latin typeface="Arial" charset="0"/>
              </a:rPr>
              <a:t>©  Mani Subramanian 2000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977450" y="6351985"/>
            <a:ext cx="5421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5-17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11200" y="40005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388606" y="171450"/>
            <a:ext cx="8579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6326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812800" y="628650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2800" y="800100"/>
            <a:ext cx="75184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/>
              <a:t> 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097332" y="400050"/>
            <a:ext cx="4458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Arial" charset="0"/>
              </a:rPr>
              <a:t>MIB Lexicographic Order</a:t>
            </a:r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1930401" y="800100"/>
          <a:ext cx="4271433" cy="307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3" imgW="3203280" imgH="4098240" progId="Visio.Drawing.4">
                  <p:embed/>
                </p:oleObj>
              </mc:Choice>
              <mc:Fallback>
                <p:oleObj name="VISIO" r:id="rId3" imgW="3203280" imgH="409824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1" y="800100"/>
                        <a:ext cx="4271433" cy="307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907271" y="4180285"/>
            <a:ext cx="14285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A	3.1</a:t>
            </a:r>
          </a:p>
          <a:p>
            <a:r>
              <a:rPr lang="en-US" altLang="en-US">
                <a:latin typeface="Arial" charset="0"/>
              </a:rPr>
              <a:t>B	3.2</a:t>
            </a:r>
          </a:p>
          <a:p>
            <a:r>
              <a:rPr lang="en-US" altLang="en-US">
                <a:latin typeface="Arial" charset="0"/>
              </a:rPr>
              <a:t>T	Z</a:t>
            </a:r>
          </a:p>
          <a:p>
            <a:r>
              <a:rPr lang="en-US" altLang="en-US">
                <a:latin typeface="Arial" charset="0"/>
              </a:rPr>
              <a:t>E</a:t>
            </a:r>
          </a:p>
          <a:p>
            <a:r>
              <a:rPr lang="en-US" altLang="en-US">
                <a:latin typeface="Arial" charset="0"/>
              </a:rPr>
              <a:t>1.1</a:t>
            </a:r>
          </a:p>
          <a:p>
            <a:r>
              <a:rPr lang="en-US" altLang="en-US">
                <a:latin typeface="Arial" charset="0"/>
              </a:rPr>
              <a:t>1.2</a:t>
            </a:r>
          </a:p>
          <a:p>
            <a:r>
              <a:rPr lang="en-US" altLang="en-US">
                <a:latin typeface="Arial" charset="0"/>
              </a:rPr>
              <a:t>2.1</a:t>
            </a:r>
          </a:p>
          <a:p>
            <a:r>
              <a:rPr lang="en-US" altLang="en-US">
                <a:latin typeface="Arial" charset="0"/>
              </a:rPr>
              <a:t>2.2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3507592" y="6343650"/>
            <a:ext cx="3331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Network Management: Principles and Practice</a:t>
            </a:r>
          </a:p>
          <a:p>
            <a:r>
              <a:rPr lang="en-US" altLang="en-US" sz="1200">
                <a:latin typeface="Arial" charset="0"/>
              </a:rPr>
              <a:t>©  Mani Subramanian 2000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7977450" y="6351985"/>
            <a:ext cx="5421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5-18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711200" y="394335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944764" y="3943350"/>
            <a:ext cx="1040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" charset="0"/>
              </a:rPr>
              <a:t>Notes</a:t>
            </a:r>
            <a:endParaRPr lang="en-US" altLang="en-US" b="1">
              <a:latin typeface="Arial" charset="0"/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711200" y="40005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7388606" y="171450"/>
            <a:ext cx="8579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2828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812800" y="628650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12800" y="800100"/>
            <a:ext cx="75184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/>
              <a:t> 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657276" y="400050"/>
            <a:ext cx="5342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>
                <a:latin typeface="Arial" charset="0"/>
              </a:rPr>
              <a:t>A More Complex MIB Example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422400" y="857250"/>
          <a:ext cx="6206067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VISIO" r:id="rId3" imgW="4653360" imgH="3586680" progId="Visio.Drawing.4">
                  <p:embed/>
                </p:oleObj>
              </mc:Choice>
              <mc:Fallback>
                <p:oleObj name="VISIO" r:id="rId3" imgW="4653360" imgH="35866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857250"/>
                        <a:ext cx="6206067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624417" y="3830242"/>
          <a:ext cx="7490883" cy="210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5" imgW="5636160" imgH="2819520" progId="Word.Document.8">
                  <p:embed/>
                </p:oleObj>
              </mc:Choice>
              <mc:Fallback>
                <p:oleObj name="Document" r:id="rId5" imgW="5636160" imgH="281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3830242"/>
                        <a:ext cx="7490883" cy="2107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507592" y="6343650"/>
            <a:ext cx="3331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Network Management: Principles and Practice</a:t>
            </a:r>
          </a:p>
          <a:p>
            <a:r>
              <a:rPr lang="en-US" altLang="en-US" sz="1200">
                <a:latin typeface="Arial" charset="0"/>
              </a:rPr>
              <a:t>©  Mani Subramanian 2000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977450" y="6351985"/>
            <a:ext cx="5421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5-19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11200" y="365760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944764" y="3657600"/>
            <a:ext cx="1040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Arial" charset="0"/>
              </a:rPr>
              <a:t>Notes</a:t>
            </a:r>
            <a:endParaRPr lang="en-US" altLang="en-US" b="1">
              <a:latin typeface="Arial" charset="0"/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11200" y="400050"/>
            <a:ext cx="751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388606" y="171450"/>
            <a:ext cx="8579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627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Get-Next-Request</a:t>
            </a:r>
            <a:r>
              <a:rPr lang="fr-FR" dirty="0" smtClean="0"/>
              <a:t> </a:t>
            </a:r>
            <a:r>
              <a:rPr lang="fr-FR" dirty="0" err="1" smtClean="0"/>
              <a:t>operation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673630"/>
          <a:ext cx="7620000" cy="465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VISIO" r:id="rId3" imgW="9412224" imgH="5748528" progId="Visio.Drawing.11">
                  <p:embed/>
                </p:oleObj>
              </mc:Choice>
              <mc:Fallback>
                <p:oleObj name="VISIO" r:id="rId3" imgW="9412224" imgH="574852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3630"/>
                        <a:ext cx="7620000" cy="4653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0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Get-Next-Request</a:t>
            </a:r>
            <a:r>
              <a:rPr lang="fr-FR" dirty="0"/>
              <a:t> </a:t>
            </a:r>
            <a:r>
              <a:rPr lang="fr-FR" dirty="0" err="1"/>
              <a:t>operation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-631825" y="1868488"/>
          <a:ext cx="8128000" cy="54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Visio" r:id="rId4" imgW="9756648" imgH="6489192" progId="Visio.Drawing.11">
                  <p:embed/>
                </p:oleObj>
              </mc:Choice>
              <mc:Fallback>
                <p:oleObj name="Visio" r:id="rId4" imgW="9756648" imgH="648919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1825" y="1868488"/>
                        <a:ext cx="8128000" cy="540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9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SNMP MIB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34791"/>
              </p:ext>
            </p:extLst>
          </p:nvPr>
        </p:nvGraphicFramePr>
        <p:xfrm>
          <a:off x="539552" y="1513326"/>
          <a:ext cx="7486352" cy="522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3" imgW="7952232" imgH="5553456" progId="Visio.Drawing.11">
                  <p:embed/>
                </p:oleObj>
              </mc:Choice>
              <mc:Fallback>
                <p:oleObj name="VISIO" r:id="rId3" imgW="7952232" imgH="555345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13326"/>
                        <a:ext cx="7486352" cy="522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Managed</a:t>
            </a:r>
            <a:r>
              <a:rPr lang="fr-FR" dirty="0" smtClean="0"/>
              <a:t> LAN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fa-IR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53480" y="1586507"/>
            <a:ext cx="56388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fa-IR" sz="16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32611"/>
              </p:ext>
            </p:extLst>
          </p:nvPr>
        </p:nvGraphicFramePr>
        <p:xfrm>
          <a:off x="2367880" y="1586507"/>
          <a:ext cx="3735388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3733800" imgH="4721352" progId="Visio.Drawing.11">
                  <p:embed/>
                </p:oleObj>
              </mc:Choice>
              <mc:Fallback>
                <p:oleObj name="VISIO" r:id="rId3" imgW="3733800" imgH="47213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880" y="1586507"/>
                        <a:ext cx="3735388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625180" y="2211982"/>
            <a:ext cx="12827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r-FR" altLang="fa-IR" sz="1200"/>
              <a:t>172.17.252.110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552155" y="4239220"/>
            <a:ext cx="187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r-FR" altLang="fa-IR" sz="1200"/>
              <a:t>172.16.252.1</a:t>
            </a:r>
          </a:p>
        </p:txBody>
      </p:sp>
    </p:spTree>
    <p:extLst>
      <p:ext uri="{BB962C8B-B14F-4D97-AF65-F5344CB8AC3E}">
        <p14:creationId xmlns:p14="http://schemas.microsoft.com/office/powerpoint/2010/main" val="24086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 smtClean="0"/>
              <a:t>Managed</a:t>
            </a:r>
            <a:r>
              <a:rPr lang="fr-FR" sz="4000" dirty="0" smtClean="0"/>
              <a:t> hub: system information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510415"/>
              </p:ext>
            </p:extLst>
          </p:nvPr>
        </p:nvGraphicFramePr>
        <p:xfrm>
          <a:off x="987896" y="2288951"/>
          <a:ext cx="6248400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4" imgW="5486400" imgH="3051048" progId="Word.Document.8">
                  <p:embed/>
                </p:oleObj>
              </mc:Choice>
              <mc:Fallback>
                <p:oleObj name="Document" r:id="rId4" imgW="5486400" imgH="3051048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896" y="2288951"/>
                        <a:ext cx="6248400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6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800" dirty="0" err="1" smtClean="0"/>
              <a:t>Managed</a:t>
            </a:r>
            <a:r>
              <a:rPr lang="fr-FR" sz="3800" dirty="0" smtClean="0"/>
              <a:t> router: system information</a:t>
            </a:r>
            <a:endParaRPr lang="fa-IR" sz="38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29194"/>
              </p:ext>
            </p:extLst>
          </p:nvPr>
        </p:nvGraphicFramePr>
        <p:xfrm>
          <a:off x="611560" y="2008212"/>
          <a:ext cx="7696545" cy="379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4" imgW="5486400" imgH="2706624" progId="Word.Document.8">
                  <p:embed/>
                </p:oleObj>
              </mc:Choice>
              <mc:Fallback>
                <p:oleObj name="Document" r:id="rId4" imgW="5486400" imgH="2706624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008212"/>
                        <a:ext cx="7696545" cy="379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Internet SNMP management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69160"/>
          </a:xfrm>
        </p:spPr>
        <p:txBody>
          <a:bodyPr>
            <a:normAutofit fontScale="85000" lnSpcReduction="10000"/>
          </a:bodyPr>
          <a:lstStyle/>
          <a:p>
            <a:pPr algn="l" rtl="0">
              <a:lnSpc>
                <a:spcPct val="110000"/>
              </a:lnSpc>
              <a:buFontTx/>
              <a:buChar char="•"/>
              <a:defRPr/>
            </a:pPr>
            <a:r>
              <a:rPr lang="en-US" sz="2100" b="1" dirty="0" smtClean="0">
                <a:latin typeface="Arial" charset="0"/>
              </a:rPr>
              <a:t>1970 </a:t>
            </a:r>
            <a:r>
              <a:rPr lang="en-US" sz="2100" dirty="0">
                <a:latin typeface="Arial" charset="0"/>
              </a:rPr>
              <a:t>Internet control Message Protocol (</a:t>
            </a:r>
            <a:r>
              <a:rPr lang="en-US" sz="2100" dirty="0" smtClean="0">
                <a:latin typeface="Arial" charset="0"/>
              </a:rPr>
              <a:t>ICMP) </a:t>
            </a:r>
            <a:r>
              <a:rPr lang="en-US" sz="2100" dirty="0" err="1" smtClean="0">
                <a:latin typeface="Arial" charset="0"/>
              </a:rPr>
              <a:t>developped</a:t>
            </a:r>
            <a:r>
              <a:rPr lang="en-US" sz="2100" dirty="0" smtClean="0">
                <a:latin typeface="Arial" charset="0"/>
              </a:rPr>
              <a:t> to manage Advanced </a:t>
            </a:r>
            <a:r>
              <a:rPr lang="en-US" sz="2100" dirty="0">
                <a:latin typeface="Arial" charset="0"/>
              </a:rPr>
              <a:t>Research Project Agency Network (ARPANET</a:t>
            </a:r>
            <a:r>
              <a:rPr lang="en-US" sz="2100" dirty="0" smtClean="0">
                <a:latin typeface="Arial" charset="0"/>
              </a:rPr>
              <a:t>)</a:t>
            </a:r>
          </a:p>
          <a:p>
            <a:pPr lvl="1" algn="l" rtl="0">
              <a:lnSpc>
                <a:spcPct val="110000"/>
              </a:lnSpc>
              <a:buFontTx/>
              <a:buChar char="•"/>
              <a:defRPr/>
            </a:pPr>
            <a:r>
              <a:rPr lang="en-US" dirty="0" smtClean="0">
                <a:latin typeface="Arial" charset="0"/>
              </a:rPr>
              <a:t>Packet Internet Groper (PING)</a:t>
            </a:r>
          </a:p>
          <a:p>
            <a:pPr lvl="1" algn="l" rtl="0">
              <a:lnSpc>
                <a:spcPct val="110000"/>
              </a:lnSpc>
              <a:buFontTx/>
              <a:buChar char="•"/>
              <a:defRPr/>
            </a:pPr>
            <a:endParaRPr lang="en-US" sz="1800" dirty="0">
              <a:latin typeface="Arial" charset="0"/>
            </a:endParaRPr>
          </a:p>
          <a:p>
            <a:pPr algn="l" rtl="0">
              <a:defRPr/>
            </a:pPr>
            <a:r>
              <a:rPr lang="en-US" sz="2000" b="1" dirty="0" smtClean="0">
                <a:latin typeface="Arial" charset="0"/>
              </a:rPr>
              <a:t>1980</a:t>
            </a:r>
            <a:r>
              <a:rPr lang="en-US" sz="2000" dirty="0" smtClean="0">
                <a:latin typeface="Arial" charset="0"/>
              </a:rPr>
              <a:t> advent of Unix </a:t>
            </a:r>
            <a:r>
              <a:rPr lang="en-US" sz="2000" dirty="0">
                <a:latin typeface="Arial" charset="0"/>
              </a:rPr>
              <a:t>&amp; client-server architecture</a:t>
            </a:r>
          </a:p>
          <a:p>
            <a:pPr lvl="1" algn="l" rtl="0">
              <a:defRPr/>
            </a:pPr>
            <a:r>
              <a:rPr lang="en-US" sz="1800" dirty="0" smtClean="0">
                <a:latin typeface="Arial" charset="0"/>
              </a:rPr>
              <a:t>ARPANET </a:t>
            </a:r>
            <a:r>
              <a:rPr lang="en-US" sz="1800" dirty="0">
                <a:latin typeface="Arial" charset="0"/>
              </a:rPr>
              <a:t>developed into the inter-networking</a:t>
            </a:r>
          </a:p>
          <a:p>
            <a:pPr lvl="1" algn="l" rtl="0">
              <a:defRPr/>
            </a:pPr>
            <a:r>
              <a:rPr lang="en-US" sz="1800" dirty="0" smtClean="0">
                <a:latin typeface="Arial" charset="0"/>
              </a:rPr>
              <a:t>ARPANET </a:t>
            </a:r>
            <a:r>
              <a:rPr lang="en-US" sz="1800" dirty="0">
                <a:latin typeface="Arial" charset="0"/>
                <a:sym typeface="Wingdings" pitchFamily="2" charset="2"/>
              </a:rPr>
              <a:t> </a:t>
            </a:r>
            <a:r>
              <a:rPr lang="en-US" sz="1800" dirty="0" smtClean="0">
                <a:latin typeface="Arial" charset="0"/>
                <a:sym typeface="Wingdings" pitchFamily="2" charset="2"/>
              </a:rPr>
              <a:t>Internet</a:t>
            </a:r>
          </a:p>
          <a:p>
            <a:pPr lvl="1" algn="l" rtl="0">
              <a:defRPr/>
            </a:pPr>
            <a:endParaRPr lang="en-US" sz="1800" dirty="0" smtClean="0">
              <a:latin typeface="Arial" charset="0"/>
              <a:sym typeface="Wingdings" pitchFamily="2" charset="2"/>
            </a:endParaRPr>
          </a:p>
          <a:p>
            <a:pPr marL="285750" indent="-285750" algn="l" rtl="0">
              <a:defRPr/>
            </a:pPr>
            <a:r>
              <a:rPr lang="fr-FR" sz="2000" b="1" dirty="0" smtClean="0">
                <a:latin typeface="Arial" charset="0"/>
                <a:sym typeface="Wingdings" pitchFamily="2" charset="2"/>
              </a:rPr>
              <a:t>1984</a:t>
            </a:r>
            <a:r>
              <a:rPr lang="fr-FR" sz="2000" dirty="0" smtClean="0">
                <a:latin typeface="Arial" charset="0"/>
                <a:sym typeface="Wingdings" pitchFamily="2" charset="2"/>
              </a:rPr>
              <a:t> Internet </a:t>
            </a:r>
            <a:r>
              <a:rPr lang="fr-FR" sz="2000" dirty="0" err="1" smtClean="0">
                <a:latin typeface="Arial" charset="0"/>
                <a:sym typeface="Wingdings" pitchFamily="2" charset="2"/>
              </a:rPr>
              <a:t>Advisory</a:t>
            </a:r>
            <a:r>
              <a:rPr lang="fr-FR" sz="2000" dirty="0" smtClean="0">
                <a:latin typeface="Arial" charset="0"/>
                <a:sym typeface="Wingdings" pitchFamily="2" charset="2"/>
              </a:rPr>
              <a:t> </a:t>
            </a:r>
            <a:r>
              <a:rPr lang="fr-FR" sz="2000" dirty="0" err="1" smtClean="0">
                <a:latin typeface="Arial" charset="0"/>
                <a:sym typeface="Wingdings" pitchFamily="2" charset="2"/>
              </a:rPr>
              <a:t>Board</a:t>
            </a:r>
            <a:r>
              <a:rPr lang="fr-FR" sz="2000" dirty="0" smtClean="0">
                <a:latin typeface="Arial" charset="0"/>
                <a:sym typeface="Wingdings" pitchFamily="2" charset="2"/>
              </a:rPr>
              <a:t> (IAB) </a:t>
            </a:r>
            <a:r>
              <a:rPr lang="fr-FR" sz="2000" dirty="0" err="1" smtClean="0">
                <a:latin typeface="Arial" charset="0"/>
                <a:sym typeface="Wingdings" pitchFamily="2" charset="2"/>
              </a:rPr>
              <a:t>formed</a:t>
            </a:r>
            <a:r>
              <a:rPr lang="fr-FR" sz="2000" dirty="0" smtClean="0">
                <a:latin typeface="Arial" charset="0"/>
                <a:sym typeface="Wingdings" pitchFamily="2" charset="2"/>
              </a:rPr>
              <a:t> to </a:t>
            </a:r>
            <a:r>
              <a:rPr lang="fr-FR" sz="2000" dirty="0" err="1" smtClean="0">
                <a:latin typeface="Arial" charset="0"/>
                <a:sym typeface="Wingdings" pitchFamily="2" charset="2"/>
              </a:rPr>
              <a:t>administor</a:t>
            </a:r>
            <a:r>
              <a:rPr lang="fr-FR" sz="2000" dirty="0" smtClean="0">
                <a:latin typeface="Arial" charset="0"/>
                <a:sym typeface="Wingdings" pitchFamily="2" charset="2"/>
              </a:rPr>
              <a:t> Internet </a:t>
            </a:r>
            <a:r>
              <a:rPr lang="fr-FR" sz="2000" dirty="0" err="1" smtClean="0">
                <a:latin typeface="Arial" charset="0"/>
                <a:sym typeface="Wingdings" pitchFamily="2" charset="2"/>
              </a:rPr>
              <a:t>activities</a:t>
            </a:r>
            <a:endParaRPr lang="en-US" sz="2000" dirty="0" smtClean="0">
              <a:latin typeface="Arial" charset="0"/>
              <a:sym typeface="Wingdings" pitchFamily="2" charset="2"/>
            </a:endParaRPr>
          </a:p>
          <a:p>
            <a:pPr marL="285750" indent="-285750" algn="l" rtl="0">
              <a:defRPr/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Growth </a:t>
            </a:r>
            <a:r>
              <a:rPr lang="en-US" sz="2000" dirty="0">
                <a:latin typeface="Arial" charset="0"/>
                <a:sym typeface="Wingdings" pitchFamily="2" charset="2"/>
              </a:rPr>
              <a:t>in the Internet, remote monitoring and configuration required</a:t>
            </a:r>
          </a:p>
          <a:p>
            <a:pPr marL="742950" lvl="1" indent="-285750" algn="l" rtl="0">
              <a:defRPr/>
            </a:pPr>
            <a:r>
              <a:rPr lang="en-US" dirty="0">
                <a:latin typeface="Arial" charset="0"/>
                <a:sym typeface="Wingdings" pitchFamily="2" charset="2"/>
              </a:rPr>
              <a:t>Simple Gateway Monitoring Protocol (SGMP)</a:t>
            </a:r>
          </a:p>
          <a:p>
            <a:pPr marL="742950" lvl="1" indent="-285750" algn="l" rtl="0">
              <a:defRPr/>
            </a:pPr>
            <a:r>
              <a:rPr lang="en-US" dirty="0">
                <a:latin typeface="Arial" charset="0"/>
                <a:sym typeface="Wingdings" pitchFamily="2" charset="2"/>
              </a:rPr>
              <a:t>Simple Network Management Protocol (SNMP)</a:t>
            </a:r>
          </a:p>
          <a:p>
            <a:pPr marL="1200150" lvl="2" indent="-285750" algn="l" rtl="0">
              <a:defRPr/>
            </a:pPr>
            <a:r>
              <a:rPr lang="en-US" sz="2000" dirty="0">
                <a:latin typeface="Arial" charset="0"/>
                <a:sym typeface="Wingdings" pitchFamily="2" charset="2"/>
              </a:rPr>
              <a:t>Interim solution  de facto standard</a:t>
            </a:r>
          </a:p>
          <a:p>
            <a:pPr marL="1657350" lvl="3" indent="-285750" algn="l" rtl="0">
              <a:defRPr/>
            </a:pPr>
            <a:r>
              <a:rPr lang="en-US" sz="2000" dirty="0">
                <a:latin typeface="Arial" charset="0"/>
                <a:sym typeface="Wingdings" pitchFamily="2" charset="2"/>
              </a:rPr>
              <a:t>Extensive implementation</a:t>
            </a:r>
          </a:p>
          <a:p>
            <a:pPr marL="1657350" lvl="3" indent="-285750" algn="l" rtl="0">
              <a:defRPr/>
            </a:pPr>
            <a:r>
              <a:rPr lang="en-US" sz="2000" dirty="0">
                <a:latin typeface="Arial" charset="0"/>
                <a:sym typeface="Wingdings" pitchFamily="2" charset="2"/>
              </a:rPr>
              <a:t>Enormous simplicity</a:t>
            </a:r>
          </a:p>
          <a:p>
            <a:pPr marL="1200150" lvl="2" indent="-285750" algn="l" rtl="0">
              <a:defRPr/>
            </a:pPr>
            <a:r>
              <a:rPr lang="en-US" sz="2000" dirty="0">
                <a:latin typeface="Arial" charset="0"/>
                <a:sym typeface="Wingdings" pitchFamily="2" charset="2"/>
              </a:rPr>
              <a:t>SNMPv2</a:t>
            </a:r>
          </a:p>
          <a:p>
            <a:pPr marL="1200150" lvl="2" indent="-285750" algn="l" rtl="0">
              <a:defRPr/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SNMPv3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SNMP model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Char char="•"/>
            </a:pPr>
            <a:r>
              <a:rPr lang="en-US" altLang="fa-IR" dirty="0"/>
              <a:t> Organization Model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Relationship between network element</a:t>
            </a:r>
            <a:r>
              <a:rPr lang="en-US" altLang="fa-IR" dirty="0" smtClean="0"/>
              <a:t>, </a:t>
            </a:r>
            <a:r>
              <a:rPr lang="en-US" altLang="fa-IR" dirty="0"/>
              <a:t>agent, and manager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Hierarchical architecture</a:t>
            </a:r>
          </a:p>
          <a:p>
            <a:pPr algn="l" rtl="0">
              <a:buFontTx/>
              <a:buChar char="•"/>
            </a:pPr>
            <a:r>
              <a:rPr lang="en-US" altLang="fa-IR" dirty="0"/>
              <a:t> Information Model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Uses ASN.1 syntax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SMI (Structure of Management Information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MIB ( Management Information Base)</a:t>
            </a:r>
          </a:p>
          <a:p>
            <a:pPr algn="l" rtl="0">
              <a:buFontTx/>
              <a:buChar char="•"/>
            </a:pPr>
            <a:r>
              <a:rPr lang="en-US" altLang="fa-IR" dirty="0"/>
              <a:t> Communication Model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Transfer syntax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SNMP over TCP/IP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Communication services addressed by messages</a:t>
            </a:r>
          </a:p>
          <a:p>
            <a:pPr lvl="1" algn="l" rtl="0">
              <a:buFontTx/>
              <a:buChar char="•"/>
            </a:pPr>
            <a:r>
              <a:rPr lang="en-US" altLang="fa-IR" dirty="0"/>
              <a:t> Security framework community-based model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137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Two-tier</a:t>
            </a:r>
            <a:r>
              <a:rPr lang="fr-FR" dirty="0" smtClean="0"/>
              <a:t> organisation model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20671"/>
              </p:ext>
            </p:extLst>
          </p:nvPr>
        </p:nvGraphicFramePr>
        <p:xfrm>
          <a:off x="-180527" y="2629868"/>
          <a:ext cx="8640959" cy="281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VISIO" r:id="rId3" imgW="6123432" imgH="1996440" progId="Visio.Drawing.11">
                  <p:embed/>
                </p:oleObj>
              </mc:Choice>
              <mc:Fallback>
                <p:oleObj name="VISIO" r:id="rId3" imgW="6123432" imgH="199644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527" y="2629868"/>
                        <a:ext cx="8640959" cy="281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3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2792</TotalTime>
  <Words>831</Words>
  <Application>Microsoft Office PowerPoint</Application>
  <PresentationFormat>On-screen Show (4:3)</PresentationFormat>
  <Paragraphs>245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</vt:lpstr>
      <vt:lpstr>Cambria Math</vt:lpstr>
      <vt:lpstr>Times New Roman</vt:lpstr>
      <vt:lpstr>Wingdings</vt:lpstr>
      <vt:lpstr>Adjacency</vt:lpstr>
      <vt:lpstr>Document</vt:lpstr>
      <vt:lpstr>Visio</vt:lpstr>
      <vt:lpstr>VISIO</vt:lpstr>
      <vt:lpstr> Network management Communication model</vt:lpstr>
      <vt:lpstr>Network Management Standards</vt:lpstr>
      <vt:lpstr>Network management - approches</vt:lpstr>
      <vt:lpstr>Managed LAN</vt:lpstr>
      <vt:lpstr>Managed hub: system information</vt:lpstr>
      <vt:lpstr>Managed router: system information</vt:lpstr>
      <vt:lpstr>Internet SNMP management</vt:lpstr>
      <vt:lpstr>SNMP model</vt:lpstr>
      <vt:lpstr>Two-tier organisation model</vt:lpstr>
      <vt:lpstr>Three-tier organisation model: RMON</vt:lpstr>
      <vt:lpstr>Three-tier organisation model: Proxy server</vt:lpstr>
      <vt:lpstr>SNMP architecture</vt:lpstr>
      <vt:lpstr>System architecture</vt:lpstr>
      <vt:lpstr>SNMP messages</vt:lpstr>
      <vt:lpstr>SNMP community</vt:lpstr>
      <vt:lpstr>Community profile</vt:lpstr>
      <vt:lpstr>Generalized administration model</vt:lpstr>
      <vt:lpstr>SNMP protocol specifications</vt:lpstr>
      <vt:lpstr>SNMP protocol specifications</vt:lpstr>
      <vt:lpstr>RFC 1157 - SNMP</vt:lpstr>
      <vt:lpstr>RFC 1157 - SNMP</vt:lpstr>
      <vt:lpstr>get &amp; set PDUs</vt:lpstr>
      <vt:lpstr>Trap PDU</vt:lpstr>
      <vt:lpstr>Trap PDU</vt:lpstr>
      <vt:lpstr>Get Request – System group</vt:lpstr>
      <vt:lpstr>IP address table</vt:lpstr>
      <vt:lpstr>Tabular Representation of Aggregate Object </vt:lpstr>
      <vt:lpstr>Object identifier of aggregate objects</vt:lpstr>
      <vt:lpstr>Multiple Instances of Aggregate Managed Object </vt:lpstr>
      <vt:lpstr>PowerPoint Presentation</vt:lpstr>
      <vt:lpstr>PowerPoint Presentation</vt:lpstr>
      <vt:lpstr>PowerPoint Presentation</vt:lpstr>
      <vt:lpstr>PowerPoint Presentation</vt:lpstr>
      <vt:lpstr>Get-Next-Request operation</vt:lpstr>
      <vt:lpstr>Get-Next-Request operation</vt:lpstr>
      <vt:lpstr>SNMP MIB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</dc:creator>
  <cp:lastModifiedBy>Zeinab Movahedi</cp:lastModifiedBy>
  <cp:revision>39</cp:revision>
  <dcterms:created xsi:type="dcterms:W3CDTF">2014-05-07T10:03:15Z</dcterms:created>
  <dcterms:modified xsi:type="dcterms:W3CDTF">2016-10-13T22:18:25Z</dcterms:modified>
</cp:coreProperties>
</file>