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7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9" r:id="rId17"/>
    <p:sldId id="266" r:id="rId18"/>
    <p:sldId id="265" r:id="rId19"/>
    <p:sldId id="267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52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C7317-0B24-491B-B6F5-74D5F321F27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3D390-C113-4D59-BA76-D2EEEA62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15A-FB2A-4839-A088-DC6C575F52D3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CCA-760D-4FE5-AEE6-E916057F70CC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069-5C67-4335-B7AA-D74AD28CDC0D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C26A-67CC-4209-B837-9898AA658A57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48E-7C0C-4521-8E88-AEA5028C6884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618A-FAD1-421C-8091-664479FB2756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B6E8-49A1-4FA2-AB87-8345CCA7C415}" type="datetime1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9D7C-EE61-4876-8737-ABBFFD67BC6F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322D-4164-4EFC-AB57-57FAE028449B}" type="datetime1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71C-5C44-427A-9211-585755D20CE1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60A0-CAA4-440B-A9EF-D6E462F0D057}" type="datetime1">
              <a:rPr lang="en-US" smtClean="0"/>
              <a:t>11/3/2017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B063EC-DD18-4E0B-8D9F-1377D5161D2D}" type="datetime1">
              <a:rPr lang="en-US" smtClean="0"/>
              <a:t>11/3/2017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/>
              <a:t>Network Management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Information model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Zeinab</a:t>
            </a:r>
            <a:r>
              <a:rPr lang="fr-FR" dirty="0" smtClean="0"/>
              <a:t> MOVAHEDI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/>
          <a:lstStyle/>
          <a:p>
            <a:pPr algn="just"/>
            <a:r>
              <a:rPr lang="fr-FR" sz="3400" dirty="0" smtClean="0"/>
              <a:t>Structure of Management Information (SMI)</a:t>
            </a:r>
            <a:endParaRPr lang="en-US" sz="3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01000" cy="1489364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sz="2400" dirty="0"/>
              <a:t>The characteristics of an object are grouped in the </a:t>
            </a:r>
            <a:r>
              <a:rPr lang="en-US" sz="2400" dirty="0" smtClean="0"/>
              <a:t>definition of a </a:t>
            </a:r>
            <a:r>
              <a:rPr lang="en-US" sz="2400" dirty="0"/>
              <a:t>macro that defines the structure of an object </a:t>
            </a:r>
            <a:r>
              <a:rPr lang="en-US" sz="2400" dirty="0" smtClean="0"/>
              <a:t>type: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OBJECT-TYPE </a:t>
            </a:r>
            <a:r>
              <a:rPr lang="en-US" b="1" i="1" dirty="0">
                <a:solidFill>
                  <a:schemeClr val="tx2"/>
                </a:solidFill>
              </a:rPr>
              <a:t>MACRO ::=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BEGIN</a:t>
            </a:r>
          </a:p>
          <a:p>
            <a:pPr lvl="1"/>
            <a:r>
              <a:rPr lang="en-US" b="1" i="1" dirty="0" smtClean="0">
                <a:solidFill>
                  <a:schemeClr val="tx2"/>
                </a:solidFill>
              </a:rPr>
              <a:t>TYPE </a:t>
            </a:r>
            <a:r>
              <a:rPr lang="en-US" b="1" i="1" dirty="0">
                <a:solidFill>
                  <a:schemeClr val="tx2"/>
                </a:solidFill>
              </a:rPr>
              <a:t>NOTATION ::=</a:t>
            </a:r>
          </a:p>
          <a:p>
            <a:pPr lvl="2"/>
            <a:r>
              <a:rPr lang="en-US" b="1" i="1" dirty="0" smtClean="0">
                <a:solidFill>
                  <a:schemeClr val="tx2"/>
                </a:solidFill>
              </a:rPr>
              <a:t>"</a:t>
            </a:r>
            <a:r>
              <a:rPr lang="en-US" b="1" i="1" dirty="0">
                <a:solidFill>
                  <a:schemeClr val="tx2"/>
                </a:solidFill>
              </a:rPr>
              <a:t>SYNTAX" type (TYPE </a:t>
            </a:r>
            <a:r>
              <a:rPr lang="en-US" b="1" i="1" dirty="0" err="1">
                <a:solidFill>
                  <a:schemeClr val="tx2"/>
                </a:solidFill>
              </a:rPr>
              <a:t>ObjectSyntax</a:t>
            </a:r>
            <a:r>
              <a:rPr lang="en-US" b="1" i="1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b="1" i="1" dirty="0" smtClean="0">
                <a:solidFill>
                  <a:schemeClr val="tx2"/>
                </a:solidFill>
              </a:rPr>
              <a:t>"</a:t>
            </a:r>
            <a:r>
              <a:rPr lang="en-US" b="1" i="1" dirty="0">
                <a:solidFill>
                  <a:schemeClr val="tx2"/>
                </a:solidFill>
              </a:rPr>
              <a:t>ACCESS" </a:t>
            </a:r>
            <a:r>
              <a:rPr lang="en-US" b="1" i="1" dirty="0" smtClean="0">
                <a:solidFill>
                  <a:schemeClr val="tx2"/>
                </a:solidFill>
              </a:rPr>
              <a:t>Access</a:t>
            </a:r>
          </a:p>
          <a:p>
            <a:pPr lvl="2"/>
            <a:r>
              <a:rPr lang="en-US" b="1" i="1" dirty="0" smtClean="0">
                <a:solidFill>
                  <a:schemeClr val="tx2"/>
                </a:solidFill>
              </a:rPr>
              <a:t>"STATUS</a:t>
            </a:r>
            <a:r>
              <a:rPr lang="en-US" b="1" i="1" dirty="0">
                <a:solidFill>
                  <a:schemeClr val="tx2"/>
                </a:solidFill>
              </a:rPr>
              <a:t>" </a:t>
            </a:r>
            <a:r>
              <a:rPr lang="en-US" b="1" i="1" dirty="0" smtClean="0">
                <a:solidFill>
                  <a:schemeClr val="tx2"/>
                </a:solidFill>
              </a:rPr>
              <a:t>Status</a:t>
            </a:r>
          </a:p>
          <a:p>
            <a:pPr lvl="1"/>
            <a:r>
              <a:rPr lang="en-US" b="1" i="1" dirty="0" smtClean="0">
                <a:solidFill>
                  <a:schemeClr val="tx2"/>
                </a:solidFill>
              </a:rPr>
              <a:t>VALUE </a:t>
            </a:r>
            <a:r>
              <a:rPr lang="en-US" b="1" i="1" dirty="0">
                <a:solidFill>
                  <a:schemeClr val="tx2"/>
                </a:solidFill>
              </a:rPr>
              <a:t>NOTATION ::= value (VALUE </a:t>
            </a:r>
            <a:r>
              <a:rPr lang="en-US" b="1" i="1" dirty="0" err="1">
                <a:solidFill>
                  <a:schemeClr val="tx2"/>
                </a:solidFill>
              </a:rPr>
              <a:t>ObjectName</a:t>
            </a:r>
            <a:r>
              <a:rPr lang="en-US" b="1" i="1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Access ::= "read-only"</a:t>
            </a:r>
          </a:p>
          <a:p>
            <a:pPr lvl="3"/>
            <a:r>
              <a:rPr lang="en-US" b="1" i="1" dirty="0">
                <a:solidFill>
                  <a:schemeClr val="tx2"/>
                </a:solidFill>
              </a:rPr>
              <a:t>|"read-write"</a:t>
            </a:r>
          </a:p>
          <a:p>
            <a:pPr lvl="3"/>
            <a:r>
              <a:rPr lang="en-US" b="1" i="1" dirty="0">
                <a:solidFill>
                  <a:schemeClr val="tx2"/>
                </a:solidFill>
              </a:rPr>
              <a:t>|"write-only"</a:t>
            </a:r>
          </a:p>
          <a:p>
            <a:pPr lvl="3"/>
            <a:r>
              <a:rPr lang="en-US" b="1" i="1" dirty="0">
                <a:solidFill>
                  <a:schemeClr val="tx2"/>
                </a:solidFill>
              </a:rPr>
              <a:t>|"</a:t>
            </a:r>
            <a:r>
              <a:rPr lang="en-US" b="1" i="1" dirty="0" smtClean="0">
                <a:solidFill>
                  <a:schemeClr val="tx2"/>
                </a:solidFill>
              </a:rPr>
              <a:t>not-accessible“</a:t>
            </a:r>
          </a:p>
          <a:p>
            <a:pPr lvl="2"/>
            <a:r>
              <a:rPr lang="en-US" b="1" i="1" dirty="0" smtClean="0">
                <a:solidFill>
                  <a:schemeClr val="tx2"/>
                </a:solidFill>
              </a:rPr>
              <a:t>Status </a:t>
            </a:r>
            <a:r>
              <a:rPr lang="en-US" b="1" i="1" dirty="0">
                <a:solidFill>
                  <a:schemeClr val="tx2"/>
                </a:solidFill>
              </a:rPr>
              <a:t>::= "mandatory"</a:t>
            </a:r>
          </a:p>
          <a:p>
            <a:pPr lvl="3"/>
            <a:r>
              <a:rPr lang="en-US" b="1" i="1" dirty="0">
                <a:solidFill>
                  <a:schemeClr val="tx2"/>
                </a:solidFill>
              </a:rPr>
              <a:t>|"optional"</a:t>
            </a:r>
          </a:p>
          <a:p>
            <a:pPr lvl="3"/>
            <a:r>
              <a:rPr lang="en-US" b="1" i="1" dirty="0">
                <a:solidFill>
                  <a:schemeClr val="tx2"/>
                </a:solidFill>
              </a:rPr>
              <a:t>|"obsolete"</a:t>
            </a:r>
          </a:p>
          <a:p>
            <a:pPr lvl="3"/>
            <a:r>
              <a:rPr lang="en-US" b="1" i="1" dirty="0">
                <a:solidFill>
                  <a:schemeClr val="tx2"/>
                </a:solidFill>
              </a:rPr>
              <a:t>|"deprecated"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10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/>
          <a:lstStyle/>
          <a:p>
            <a:pPr algn="just"/>
            <a:r>
              <a:rPr lang="fr-FR" sz="3400" dirty="0" smtClean="0"/>
              <a:t>Structure of Management Information (SMI)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4673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4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/>
          <a:lstStyle/>
          <a:p>
            <a:pPr algn="just"/>
            <a:r>
              <a:rPr lang="fr-FR" sz="3400" dirty="0" smtClean="0"/>
              <a:t>Structure of Management Information (SMI)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ASN.1 </a:t>
            </a:r>
            <a:r>
              <a:rPr lang="en-US" dirty="0" smtClean="0"/>
              <a:t>data </a:t>
            </a:r>
            <a:r>
              <a:rPr lang="en-US" dirty="0"/>
              <a:t>types </a:t>
            </a:r>
            <a:r>
              <a:rPr lang="en-US" dirty="0" smtClean="0"/>
              <a:t>for </a:t>
            </a:r>
            <a:r>
              <a:rPr lang="en-US" dirty="0"/>
              <a:t>SNMP: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4426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5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BER </a:t>
            </a:r>
            <a:r>
              <a:rPr lang="fr-FR" dirty="0" err="1" smtClean="0"/>
              <a:t>Encoding</a:t>
            </a:r>
            <a:r>
              <a:rPr lang="fr-FR" dirty="0" smtClean="0"/>
              <a:t> </a:t>
            </a:r>
            <a:r>
              <a:rPr lang="fr-FR" dirty="0" err="1"/>
              <a:t>R</a:t>
            </a:r>
            <a:r>
              <a:rPr lang="fr-FR" dirty="0" err="1" smtClean="0"/>
              <a:t>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ASN.1 syntax written in text format is encoded using BER to make the binary information to be transferred between the Manager and Agent.</a:t>
            </a:r>
          </a:p>
          <a:p>
            <a:pPr algn="just"/>
            <a:r>
              <a:rPr lang="en-US" dirty="0" smtClean="0"/>
              <a:t>BER </a:t>
            </a:r>
            <a:r>
              <a:rPr lang="en-US" dirty="0"/>
              <a:t>is based on the </a:t>
            </a:r>
            <a:r>
              <a:rPr lang="en-US" dirty="0" smtClean="0"/>
              <a:t>tag-length-value.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0580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4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fr-FR" dirty="0" smtClean="0"/>
              <a:t>BER </a:t>
            </a:r>
            <a:r>
              <a:rPr lang="fr-FR" dirty="0" err="1" smtClean="0"/>
              <a:t>Encoding</a:t>
            </a:r>
            <a:r>
              <a:rPr lang="fr-FR" dirty="0" smtClean="0"/>
              <a:t> </a:t>
            </a:r>
            <a:r>
              <a:rPr lang="fr-FR" dirty="0" err="1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102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Class: </a:t>
            </a:r>
          </a:p>
          <a:p>
            <a:pPr lvl="1">
              <a:buFontTx/>
              <a:buChar char="•"/>
            </a:pPr>
            <a:r>
              <a:rPr lang="en-US" altLang="en-US" dirty="0"/>
              <a:t> Universal - always </a:t>
            </a:r>
            <a:r>
              <a:rPr lang="en-US" altLang="en-US" dirty="0" smtClean="0"/>
              <a:t>true (00)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 Application - only in the application </a:t>
            </a:r>
            <a:r>
              <a:rPr lang="en-US" altLang="en-US" dirty="0" smtClean="0"/>
              <a:t>used (01)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 Context-specific - specific context in </a:t>
            </a:r>
            <a:r>
              <a:rPr lang="en-US" altLang="en-US" dirty="0" smtClean="0"/>
              <a:t>application (10)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 Private - used extensively by commercial </a:t>
            </a:r>
            <a:r>
              <a:rPr lang="en-US" altLang="en-US" dirty="0" smtClean="0"/>
              <a:t>vendors (11)</a:t>
            </a:r>
          </a:p>
          <a:p>
            <a:pPr>
              <a:buFontTx/>
              <a:buChar char="•"/>
            </a:pPr>
            <a:r>
              <a:rPr lang="en-US" altLang="en-US" dirty="0" smtClean="0"/>
              <a:t>P/C: designate a type</a:t>
            </a:r>
          </a:p>
          <a:p>
            <a:pPr lvl="1">
              <a:buFontTx/>
              <a:buChar char="•"/>
            </a:pPr>
            <a:r>
              <a:rPr lang="fr-FR" dirty="0" smtClean="0"/>
              <a:t>primitive </a:t>
            </a:r>
            <a:r>
              <a:rPr lang="fr-FR" dirty="0"/>
              <a:t>(0) </a:t>
            </a:r>
            <a:endParaRPr lang="fr-FR" dirty="0" smtClean="0"/>
          </a:p>
          <a:p>
            <a:pPr lvl="1">
              <a:buFontTx/>
              <a:buChar char="•"/>
            </a:pPr>
            <a:r>
              <a:rPr lang="en-US" dirty="0" smtClean="0"/>
              <a:t>constructed</a:t>
            </a:r>
            <a:r>
              <a:rPr lang="fr-FR" dirty="0" smtClean="0"/>
              <a:t> </a:t>
            </a:r>
            <a:r>
              <a:rPr lang="fr-FR" dirty="0"/>
              <a:t>(1</a:t>
            </a:r>
            <a:r>
              <a:rPr lang="fr-FR" dirty="0" smtClean="0"/>
              <a:t>)</a:t>
            </a:r>
          </a:p>
          <a:p>
            <a:pPr>
              <a:buFontTx/>
              <a:buChar char="•"/>
            </a:pPr>
            <a:r>
              <a:rPr lang="en-US" altLang="en-US" dirty="0" smtClean="0"/>
              <a:t>Tag number: is a number or code specified for a type.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fr-FR" dirty="0" smtClean="0"/>
              <a:t>BER </a:t>
            </a:r>
            <a:r>
              <a:rPr lang="fr-FR" dirty="0" err="1" smtClean="0"/>
              <a:t>Encoding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800600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 smtClean="0"/>
              <a:t>0 &lt;= tag </a:t>
            </a:r>
            <a:r>
              <a:rPr lang="en-US" dirty="0"/>
              <a:t>number </a:t>
            </a:r>
            <a:r>
              <a:rPr lang="en-US" dirty="0" smtClean="0"/>
              <a:t>&lt;= 30 </a:t>
            </a:r>
            <a:r>
              <a:rPr lang="en-US" dirty="0"/>
              <a:t>(One-Octet-Variant) </a:t>
            </a:r>
            <a:endParaRPr lang="en-US" dirty="0" smtClean="0"/>
          </a:p>
          <a:p>
            <a:pPr lvl="1"/>
            <a:r>
              <a:rPr lang="en-US" dirty="0" smtClean="0"/>
              <a:t>Tag number </a:t>
            </a:r>
            <a:r>
              <a:rPr lang="en-US" dirty="0"/>
              <a:t>contains one element and it is encoded in the remaining 5</a:t>
            </a:r>
            <a:r>
              <a:rPr lang="en-US" dirty="0" smtClean="0"/>
              <a:t> </a:t>
            </a:r>
            <a:r>
              <a:rPr lang="en-US" dirty="0"/>
              <a:t>bits </a:t>
            </a:r>
            <a:endParaRPr lang="en-US" dirty="0" smtClean="0"/>
          </a:p>
          <a:p>
            <a:r>
              <a:rPr lang="en-US" dirty="0" smtClean="0"/>
              <a:t>Tag number &gt; 30 </a:t>
            </a:r>
            <a:r>
              <a:rPr lang="en-US" dirty="0"/>
              <a:t>(</a:t>
            </a:r>
            <a:r>
              <a:rPr lang="en-US" dirty="0" smtClean="0"/>
              <a:t>Multiple-Octet-Variant)</a:t>
            </a:r>
          </a:p>
          <a:p>
            <a:pPr lvl="1"/>
            <a:r>
              <a:rPr lang="en-US" dirty="0" smtClean="0"/>
              <a:t>Remaining </a:t>
            </a:r>
            <a:r>
              <a:rPr lang="en-US" dirty="0"/>
              <a:t>five bits are all </a:t>
            </a:r>
            <a:r>
              <a:rPr lang="en-US" dirty="0" smtClean="0"/>
              <a:t>1-s</a:t>
            </a:r>
            <a:endParaRPr lang="en-US" dirty="0"/>
          </a:p>
          <a:p>
            <a:pPr lvl="1" algn="just"/>
            <a:r>
              <a:rPr lang="en-US" dirty="0" smtClean="0"/>
              <a:t>Tag number value </a:t>
            </a:r>
            <a:r>
              <a:rPr lang="en-US" dirty="0"/>
              <a:t>is encoded in the last 7 bits of one or more succeeding octets. The first bit of each such succeeding octet is </a:t>
            </a:r>
            <a:r>
              <a:rPr lang="en-US" dirty="0" smtClean="0"/>
              <a:t>1 for all octet except the last octet.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3538537" cy="264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8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745205"/>
              </p:ext>
            </p:extLst>
          </p:nvPr>
        </p:nvGraphicFramePr>
        <p:xfrm>
          <a:off x="2667000" y="152404"/>
          <a:ext cx="4419600" cy="6629396"/>
        </p:xfrm>
        <a:graphic>
          <a:graphicData uri="http://schemas.openxmlformats.org/drawingml/2006/table">
            <a:tbl>
              <a:tblPr/>
              <a:tblGrid>
                <a:gridCol w="1104900"/>
                <a:gridCol w="1657350"/>
                <a:gridCol w="1657350"/>
              </a:tblGrid>
              <a:tr h="109995">
                <a:tc gridSpan="3">
                  <a:txBody>
                    <a:bodyPr/>
                    <a:lstStyle/>
                    <a:p>
                      <a:r>
                        <a:rPr lang="en-US" sz="400"/>
                        <a:t>Table 3.5. Universal Class Tag Assignments</a:t>
                      </a:r>
                    </a:p>
                  </a:txBody>
                  <a:tcPr marL="9501" marR="9501" marT="9501" marB="950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995">
                <a:tc>
                  <a:txBody>
                    <a:bodyPr/>
                    <a:lstStyle/>
                    <a:p>
                      <a:pPr algn="l"/>
                      <a:r>
                        <a:rPr lang="en-US" sz="4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Type Name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 of Values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995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BOOLEAN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TRUE or FALSE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0, Positive and negative numbers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3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BIT 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string of binary digits or null set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4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OCTET 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string of octets or null set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5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NULL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Null, single-valued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97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6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OBJECT IDENTIFIER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 of values associated with the object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97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7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Object description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Human readable text describing the object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97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8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EXTERNAL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type is external to the standard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2535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9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REAL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Real numbers, expressed in scientific notation Mantissa × Base</a:t>
                      </a:r>
                      <a:r>
                        <a:rPr lang="en-US" sz="400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exponent</a:t>
                      </a:r>
                      <a:endParaRPr lang="en-US" sz="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10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ENUMERATED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Specified list of integers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11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ENCRYPTED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Encrypted information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12–15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Reserved for future use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16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SEQUENCE and SEQUENCE OF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Ordered list of types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17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 and SET OF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Unordered list of types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18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NumericString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Digits 0–9, space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19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PrintableString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Printable characters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2535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20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TeletexString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Character set specified by CCITT Recommendation T.61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2535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21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VideotexString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Character set specified by CCITT Recommendation T.100 and T.101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256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22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IA5String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International Alphabet 5, which is equivalent to ASCII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7814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23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UTCTime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Time format YYMMDDHHMM[SS][local time differential from universal standard time]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7814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24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GeneralizedTime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Time format YYYYMMDDHHMM[SS][local time differential from universal standard time]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97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25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GraphicString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Graphic character set specified by ISO 8824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256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26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VisibleString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Character set specified by ISO 646, equivalent to ASCII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27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GeneralString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General character 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28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CharacterString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Character set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697"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 29–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Reserved for future use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5701" marR="5701" marT="9501" marB="95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BER </a:t>
            </a:r>
            <a:r>
              <a:rPr lang="en-US" dirty="0" smtClean="0"/>
              <a:t>encoding</a:t>
            </a:r>
            <a:r>
              <a:rPr lang="fr-FR" dirty="0" smtClean="0"/>
              <a:t> -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Example</a:t>
            </a:r>
            <a:r>
              <a:rPr lang="fr-FR" dirty="0" smtClean="0"/>
              <a:t> 1</a:t>
            </a:r>
          </a:p>
          <a:p>
            <a:pPr lvl="1" algn="just"/>
            <a:r>
              <a:rPr lang="fr-FR" dirty="0" smtClean="0"/>
              <a:t>OCTET </a:t>
            </a:r>
            <a:r>
              <a:rPr lang="fr-FR" dirty="0"/>
              <a:t>STRING </a:t>
            </a:r>
            <a:r>
              <a:rPr lang="fr-FR" dirty="0" err="1"/>
              <a:t>is</a:t>
            </a:r>
            <a:r>
              <a:rPr lang="fr-FR" dirty="0"/>
              <a:t> a primitive and </a:t>
            </a:r>
            <a:r>
              <a:rPr lang="en-US" dirty="0"/>
              <a:t>universal</a:t>
            </a:r>
            <a:r>
              <a:rPr lang="fr-FR" dirty="0"/>
              <a:t> type, </a:t>
            </a:r>
            <a:r>
              <a:rPr lang="fr-FR" dirty="0" err="1"/>
              <a:t>with</a:t>
            </a:r>
            <a:r>
              <a:rPr lang="fr-FR" dirty="0"/>
              <a:t> a tag value of 4 (type = 00000100)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Example</a:t>
            </a:r>
            <a:r>
              <a:rPr lang="fr-FR" dirty="0" smtClean="0"/>
              <a:t> 2</a:t>
            </a:r>
          </a:p>
          <a:p>
            <a:pPr lvl="1" algn="just"/>
            <a:r>
              <a:rPr lang="fr-FR" dirty="0" smtClean="0"/>
              <a:t>INTEGER </a:t>
            </a:r>
            <a:r>
              <a:rPr lang="fr-FR" dirty="0" err="1"/>
              <a:t>is</a:t>
            </a:r>
            <a:r>
              <a:rPr lang="fr-FR" dirty="0"/>
              <a:t> a primitive and </a:t>
            </a:r>
            <a:r>
              <a:rPr lang="en-US" dirty="0"/>
              <a:t>universal</a:t>
            </a:r>
            <a:r>
              <a:rPr lang="fr-FR" dirty="0"/>
              <a:t> type, </a:t>
            </a:r>
            <a:r>
              <a:rPr lang="fr-FR" dirty="0" err="1"/>
              <a:t>with</a:t>
            </a:r>
            <a:r>
              <a:rPr lang="fr-FR" dirty="0"/>
              <a:t> a tag value of 2 (type = 00000010)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BER </a:t>
            </a:r>
            <a:r>
              <a:rPr lang="en-US" dirty="0" smtClean="0"/>
              <a:t>Encoding</a:t>
            </a:r>
            <a:r>
              <a:rPr lang="fr-FR" dirty="0" smtClean="0"/>
              <a:t> - 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4800600"/>
          </a:xfrm>
        </p:spPr>
        <p:txBody>
          <a:bodyPr>
            <a:normAutofit/>
          </a:bodyPr>
          <a:lstStyle/>
          <a:p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specifies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value </a:t>
            </a:r>
            <a:r>
              <a:rPr lang="fr-FR" dirty="0" err="1" smtClean="0"/>
              <a:t>field</a:t>
            </a:r>
            <a:r>
              <a:rPr lang="fr-FR" dirty="0" smtClean="0"/>
              <a:t> in </a:t>
            </a:r>
            <a:r>
              <a:rPr lang="fr-FR" dirty="0" err="1" smtClean="0"/>
              <a:t>number</a:t>
            </a:r>
            <a:r>
              <a:rPr lang="fr-FR" dirty="0" smtClean="0"/>
              <a:t> of octets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Short or one-octet </a:t>
            </a:r>
            <a:r>
              <a:rPr lang="fr-FR" dirty="0" err="1" smtClean="0"/>
              <a:t>form</a:t>
            </a:r>
            <a:r>
              <a:rPr lang="fr-FR" dirty="0" smtClean="0"/>
              <a:t> (0 &lt;= </a:t>
            </a:r>
            <a:r>
              <a:rPr lang="fr-FR" dirty="0" err="1" smtClean="0"/>
              <a:t>length</a:t>
            </a:r>
            <a:r>
              <a:rPr lang="fr-FR" dirty="0" smtClean="0"/>
              <a:t> value &lt;= 127)</a:t>
            </a:r>
          </a:p>
          <a:p>
            <a:pPr lvl="2"/>
            <a:r>
              <a:rPr lang="fr-FR" dirty="0" smtClean="0"/>
              <a:t>Most </a:t>
            </a:r>
            <a:r>
              <a:rPr lang="fr-FR" dirty="0" err="1" smtClean="0"/>
              <a:t>significant</a:t>
            </a:r>
            <a:r>
              <a:rPr lang="fr-FR" dirty="0" smtClean="0"/>
              <a:t> bit </a:t>
            </a:r>
            <a:r>
              <a:rPr lang="fr-FR" dirty="0" err="1" smtClean="0"/>
              <a:t>is</a:t>
            </a:r>
            <a:r>
              <a:rPr lang="fr-FR" dirty="0" smtClean="0"/>
              <a:t> set to 0</a:t>
            </a:r>
          </a:p>
          <a:p>
            <a:pPr lvl="2"/>
            <a:r>
              <a:rPr lang="fr-FR" dirty="0" err="1" smtClean="0"/>
              <a:t>Remaining</a:t>
            </a:r>
            <a:r>
              <a:rPr lang="fr-FR" dirty="0" smtClean="0"/>
              <a:t> 7 bits </a:t>
            </a:r>
            <a:r>
              <a:rPr lang="fr-FR" dirty="0" err="1" smtClean="0"/>
              <a:t>indicating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the value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Long or multiple-octet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length</a:t>
            </a:r>
            <a:r>
              <a:rPr lang="fr-FR" dirty="0" smtClean="0"/>
              <a:t> value &gt; 127)</a:t>
            </a:r>
          </a:p>
          <a:p>
            <a:pPr lvl="2"/>
            <a:r>
              <a:rPr lang="fr-FR" dirty="0"/>
              <a:t>Most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smtClean="0"/>
              <a:t>bit </a:t>
            </a:r>
            <a:r>
              <a:rPr lang="fr-FR" dirty="0" err="1"/>
              <a:t>is</a:t>
            </a:r>
            <a:r>
              <a:rPr lang="fr-FR" dirty="0"/>
              <a:t> set </a:t>
            </a:r>
            <a:r>
              <a:rPr lang="fr-FR" dirty="0" smtClean="0"/>
              <a:t>to 1</a:t>
            </a:r>
            <a:endParaRPr lang="en-US" dirty="0" smtClean="0"/>
          </a:p>
          <a:p>
            <a:pPr lvl="2"/>
            <a:r>
              <a:rPr lang="en-US" dirty="0" smtClean="0"/>
              <a:t>Remaining </a:t>
            </a:r>
            <a:r>
              <a:rPr lang="en-US" dirty="0"/>
              <a:t>7 bits of the first octet </a:t>
            </a:r>
            <a:r>
              <a:rPr lang="en-US" dirty="0" smtClean="0"/>
              <a:t>indicates how many octets follow to specify the length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length is then encoded as a binary number in the rest of </a:t>
            </a:r>
            <a:r>
              <a:rPr lang="en-US" dirty="0" smtClean="0"/>
              <a:t>octets.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Length</a:t>
            </a:r>
            <a:r>
              <a:rPr lang="fr-FR" dirty="0" smtClean="0"/>
              <a:t> = 128</a:t>
            </a:r>
          </a:p>
          <a:p>
            <a:pPr lvl="2"/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encoded</a:t>
            </a:r>
            <a:r>
              <a:rPr lang="fr-FR" dirty="0" smtClean="0"/>
              <a:t> as 10000001	10000000</a:t>
            </a:r>
          </a:p>
          <a:p>
            <a:pPr lvl="2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BER </a:t>
            </a:r>
            <a:r>
              <a:rPr lang="fr-FR" dirty="0" err="1" smtClean="0"/>
              <a:t>encoding</a:t>
            </a:r>
            <a:r>
              <a:rPr lang="fr-FR" dirty="0" smtClean="0"/>
              <a:t> of octet string of «0C1B»H (in </a:t>
            </a:r>
            <a:r>
              <a:rPr lang="fr-FR" dirty="0" err="1" smtClean="0"/>
              <a:t>hexadecimal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00000100	00000010	00001100	00011011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SMI I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983054" cy="436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r>
              <a:rPr lang="fr-FR" dirty="0" smtClean="0"/>
              <a:t> </a:t>
            </a:r>
            <a:r>
              <a:rPr lang="en-US" dirty="0" smtClean="0"/>
              <a:t>rules</a:t>
            </a:r>
            <a:r>
              <a:rPr lang="fr-FR" dirty="0" smtClean="0"/>
              <a:t> – </a:t>
            </a:r>
            <a:r>
              <a:rPr lang="en-US" dirty="0" smtClean="0"/>
              <a:t>tagged</a:t>
            </a:r>
            <a:r>
              <a:rPr lang="fr-FR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Default tag (</a:t>
            </a:r>
            <a:r>
              <a:rPr lang="en-US" dirty="0" smtClean="0"/>
              <a:t>universal</a:t>
            </a:r>
            <a:r>
              <a:rPr lang="fr-FR" dirty="0" smtClean="0"/>
              <a:t> tag)</a:t>
            </a:r>
          </a:p>
          <a:p>
            <a:r>
              <a:rPr lang="fr-FR" dirty="0" smtClean="0"/>
              <a:t>Explicit tag</a:t>
            </a:r>
          </a:p>
          <a:p>
            <a:pPr lvl="1"/>
            <a:r>
              <a:rPr lang="en-US" dirty="0" smtClean="0"/>
              <a:t>Add</a:t>
            </a:r>
            <a:r>
              <a:rPr lang="fr-FR" dirty="0" smtClean="0"/>
              <a:t> the new tag in front of the </a:t>
            </a:r>
            <a:r>
              <a:rPr lang="en-US" dirty="0" smtClean="0"/>
              <a:t>existing</a:t>
            </a:r>
            <a:r>
              <a:rPr lang="fr-FR" dirty="0" smtClean="0"/>
              <a:t> tag.</a:t>
            </a:r>
          </a:p>
          <a:p>
            <a:pPr lvl="1"/>
            <a:r>
              <a:rPr lang="fr-FR" dirty="0" smtClean="0"/>
              <a:t>B ::= [2] EXPLICIT INTEGER</a:t>
            </a:r>
            <a:endParaRPr lang="en-US" dirty="0" smtClean="0"/>
          </a:p>
          <a:p>
            <a:r>
              <a:rPr lang="en-US" dirty="0" smtClean="0"/>
              <a:t>Implicit</a:t>
            </a:r>
            <a:r>
              <a:rPr lang="fr-FR" dirty="0" smtClean="0"/>
              <a:t> tag</a:t>
            </a:r>
          </a:p>
          <a:p>
            <a:pPr lvl="1"/>
            <a:r>
              <a:rPr lang="fr-FR" dirty="0" smtClean="0"/>
              <a:t>Replace the </a:t>
            </a:r>
            <a:r>
              <a:rPr lang="en-US" dirty="0" smtClean="0"/>
              <a:t>existing</a:t>
            </a:r>
            <a:r>
              <a:rPr lang="fr-FR" dirty="0" smtClean="0"/>
              <a:t> tag by the new one.</a:t>
            </a:r>
          </a:p>
          <a:p>
            <a:pPr lvl="1"/>
            <a:r>
              <a:rPr lang="fr-FR" dirty="0"/>
              <a:t>B ::= [2] </a:t>
            </a:r>
            <a:r>
              <a:rPr lang="fr-FR" dirty="0" smtClean="0"/>
              <a:t>IMPLICIT </a:t>
            </a:r>
            <a:r>
              <a:rPr lang="fr-FR" dirty="0"/>
              <a:t>INTEGER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</a:t>
            </a:r>
            <a:r>
              <a:rPr lang="fr-FR" dirty="0"/>
              <a:t> </a:t>
            </a:r>
            <a:r>
              <a:rPr lang="en-US" dirty="0"/>
              <a:t>rules</a:t>
            </a:r>
            <a:r>
              <a:rPr lang="fr-FR" dirty="0"/>
              <a:t> – </a:t>
            </a:r>
            <a:r>
              <a:rPr lang="en-US" dirty="0"/>
              <a:t>tagged</a:t>
            </a:r>
            <a:r>
              <a:rPr lang="fr-FR" dirty="0"/>
              <a:t> </a:t>
            </a:r>
            <a:r>
              <a:rPr lang="fr-FR" dirty="0" smtClean="0"/>
              <a:t>values</a:t>
            </a:r>
            <a:br>
              <a:rPr lang="fr-FR" dirty="0" smtClean="0"/>
            </a:br>
            <a:r>
              <a:rPr lang="en-US" sz="3000" dirty="0" smtClean="0"/>
              <a:t>examples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fr-FR" dirty="0"/>
              <a:t>B ::= [2] EXPLICIT </a:t>
            </a:r>
            <a:r>
              <a:rPr lang="fr-FR" dirty="0" smtClean="0"/>
              <a:t>INTEGER</a:t>
            </a:r>
          </a:p>
          <a:p>
            <a:pPr marL="708660" lvl="2">
              <a:buClr>
                <a:schemeClr val="accent1"/>
              </a:buClr>
            </a:pPr>
            <a:r>
              <a:rPr lang="fr-FR" dirty="0" smtClean="0"/>
              <a:t>b </a:t>
            </a:r>
            <a:r>
              <a:rPr lang="fr-FR" dirty="0" err="1" smtClean="0"/>
              <a:t>B</a:t>
            </a:r>
            <a:r>
              <a:rPr lang="fr-FR" dirty="0" smtClean="0"/>
              <a:t> ::= </a:t>
            </a:r>
            <a:r>
              <a:rPr lang="fr-FR" dirty="0" smtClean="0"/>
              <a:t>260</a:t>
            </a:r>
          </a:p>
          <a:p>
            <a:pPr marL="342900" lvl="1">
              <a:buClr>
                <a:schemeClr val="accent1"/>
              </a:buClr>
            </a:pPr>
            <a:r>
              <a:rPr lang="fr-FR" dirty="0"/>
              <a:t>B ::= [</a:t>
            </a:r>
            <a:r>
              <a:rPr lang="fr-FR" dirty="0" smtClean="0"/>
              <a:t>20] </a:t>
            </a:r>
            <a:r>
              <a:rPr lang="fr-FR" dirty="0"/>
              <a:t>IMPLICIT </a:t>
            </a:r>
            <a:r>
              <a:rPr lang="fr-FR" dirty="0" smtClean="0"/>
              <a:t>INTEGER</a:t>
            </a:r>
          </a:p>
          <a:p>
            <a:pPr marL="708660" lvl="2">
              <a:buClr>
                <a:schemeClr val="accent1"/>
              </a:buClr>
            </a:pPr>
            <a:r>
              <a:rPr lang="fr-FR" dirty="0" smtClean="0"/>
              <a:t>b </a:t>
            </a:r>
            <a:r>
              <a:rPr lang="fr-FR" dirty="0" err="1" smtClean="0"/>
              <a:t>B</a:t>
            </a:r>
            <a:r>
              <a:rPr lang="fr-FR" dirty="0" smtClean="0"/>
              <a:t> </a:t>
            </a:r>
            <a:r>
              <a:rPr lang="fr-FR" dirty="0" smtClean="0"/>
              <a:t>::= </a:t>
            </a:r>
            <a:r>
              <a:rPr lang="fr-FR" dirty="0" smtClean="0"/>
              <a:t>117</a:t>
            </a:r>
          </a:p>
          <a:p>
            <a:pPr marL="342900" lvl="1">
              <a:buClr>
                <a:schemeClr val="accent1"/>
              </a:buClr>
            </a:pPr>
            <a:r>
              <a:rPr lang="fr-FR" dirty="0" smtClean="0"/>
              <a:t>C ::= </a:t>
            </a:r>
            <a:r>
              <a:rPr lang="fr-FR" dirty="0" smtClean="0"/>
              <a:t>OCTET STRING</a:t>
            </a:r>
            <a:endParaRPr lang="fr-FR" dirty="0" smtClean="0"/>
          </a:p>
          <a:p>
            <a:pPr marL="708660" lvl="2">
              <a:buClr>
                <a:schemeClr val="accent1"/>
              </a:buClr>
            </a:pPr>
            <a:r>
              <a:rPr lang="fr-FR" dirty="0"/>
              <a:t>c</a:t>
            </a:r>
            <a:r>
              <a:rPr lang="fr-FR" dirty="0" smtClean="0"/>
              <a:t> </a:t>
            </a:r>
            <a:r>
              <a:rPr lang="fr-FR" dirty="0" err="1" smtClean="0"/>
              <a:t>C</a:t>
            </a:r>
            <a:r>
              <a:rPr lang="fr-FR" dirty="0" smtClean="0"/>
              <a:t> ::= </a:t>
            </a:r>
            <a:r>
              <a:rPr lang="fr-FR" dirty="0" smtClean="0"/>
              <a:t>« FRED »</a:t>
            </a:r>
          </a:p>
          <a:p>
            <a:pPr marL="342900" lvl="1">
              <a:buClr>
                <a:schemeClr val="accent1"/>
              </a:buClr>
            </a:pPr>
            <a:r>
              <a:rPr lang="fr-FR" dirty="0"/>
              <a:t>C ::= </a:t>
            </a:r>
            <a:r>
              <a:rPr lang="fr-FR" dirty="0" smtClean="0"/>
              <a:t>[7] </a:t>
            </a:r>
            <a:r>
              <a:rPr lang="fr-FR" dirty="0"/>
              <a:t>OCTET STRING</a:t>
            </a:r>
            <a:endParaRPr lang="fr-FR" dirty="0"/>
          </a:p>
          <a:p>
            <a:pPr marL="708660" lvl="2">
              <a:buClr>
                <a:schemeClr val="accent1"/>
              </a:buClr>
            </a:pPr>
            <a:r>
              <a:rPr lang="fr-FR" dirty="0" smtClean="0"/>
              <a:t>c </a:t>
            </a:r>
            <a:r>
              <a:rPr lang="fr-FR" dirty="0" err="1"/>
              <a:t>C</a:t>
            </a:r>
            <a:r>
              <a:rPr lang="fr-FR" dirty="0"/>
              <a:t> </a:t>
            </a:r>
            <a:r>
              <a:rPr lang="fr-FR" dirty="0" smtClean="0"/>
              <a:t>::= </a:t>
            </a:r>
            <a:r>
              <a:rPr lang="fr-FR" dirty="0"/>
              <a:t>« FRED </a:t>
            </a:r>
            <a:r>
              <a:rPr lang="fr-FR" dirty="0" smtClean="0"/>
              <a:t>»</a:t>
            </a:r>
          </a:p>
          <a:p>
            <a:pPr marL="342900" lvl="1">
              <a:buClr>
                <a:schemeClr val="accent1"/>
              </a:buClr>
            </a:pPr>
            <a:r>
              <a:rPr lang="fr-FR" dirty="0"/>
              <a:t>C ::= </a:t>
            </a:r>
            <a:r>
              <a:rPr lang="fr-FR" dirty="0" smtClean="0"/>
              <a:t>[7] EXPLICIT </a:t>
            </a:r>
            <a:r>
              <a:rPr lang="fr-FR" dirty="0"/>
              <a:t>OCTET STRING</a:t>
            </a:r>
            <a:endParaRPr lang="fr-FR" dirty="0"/>
          </a:p>
          <a:p>
            <a:pPr marL="708660" lvl="2">
              <a:buClr>
                <a:schemeClr val="accent1"/>
              </a:buClr>
            </a:pPr>
            <a:r>
              <a:rPr lang="fr-FR" dirty="0" smtClean="0"/>
              <a:t>c </a:t>
            </a:r>
            <a:r>
              <a:rPr lang="fr-FR" dirty="0" err="1"/>
              <a:t>C</a:t>
            </a:r>
            <a:r>
              <a:rPr lang="fr-FR" dirty="0"/>
              <a:t> </a:t>
            </a:r>
            <a:r>
              <a:rPr lang="fr-FR" dirty="0" smtClean="0"/>
              <a:t>::= </a:t>
            </a:r>
            <a:r>
              <a:rPr lang="fr-FR" dirty="0"/>
              <a:t>« FRED </a:t>
            </a:r>
            <a:r>
              <a:rPr lang="fr-FR" dirty="0" smtClean="0"/>
              <a:t>»</a:t>
            </a:r>
          </a:p>
          <a:p>
            <a:pPr marL="342900" lvl="1">
              <a:buClr>
                <a:schemeClr val="accent1"/>
              </a:buClr>
            </a:pPr>
            <a:r>
              <a:rPr lang="fr-FR" dirty="0"/>
              <a:t>C ::= </a:t>
            </a:r>
            <a:r>
              <a:rPr lang="fr-FR" dirty="0" smtClean="0"/>
              <a:t>[7] IMPLICIT </a:t>
            </a:r>
            <a:r>
              <a:rPr lang="fr-FR" dirty="0"/>
              <a:t>OCTET STRING</a:t>
            </a:r>
            <a:endParaRPr lang="fr-FR" dirty="0"/>
          </a:p>
          <a:p>
            <a:pPr marL="708660" lvl="2">
              <a:buClr>
                <a:schemeClr val="accent1"/>
              </a:buClr>
            </a:pPr>
            <a:r>
              <a:rPr lang="fr-FR" dirty="0" smtClean="0"/>
              <a:t>c </a:t>
            </a:r>
            <a:r>
              <a:rPr lang="fr-FR" dirty="0" err="1"/>
              <a:t>C</a:t>
            </a:r>
            <a:r>
              <a:rPr lang="fr-FR"/>
              <a:t> </a:t>
            </a:r>
            <a:r>
              <a:rPr lang="fr-FR" smtClean="0"/>
              <a:t>::= </a:t>
            </a:r>
            <a:r>
              <a:rPr lang="fr-FR" dirty="0"/>
              <a:t>« FRED »</a:t>
            </a:r>
            <a:endParaRPr lang="en-US" dirty="0"/>
          </a:p>
          <a:p>
            <a:pPr marL="708660" lvl="2">
              <a:buClr>
                <a:schemeClr val="accent1"/>
              </a:buClr>
            </a:pPr>
            <a:endParaRPr lang="en-US" dirty="0"/>
          </a:p>
          <a:p>
            <a:pPr marL="708660" lvl="2">
              <a:buClr>
                <a:schemeClr val="accent1"/>
              </a:buClr>
            </a:pPr>
            <a:endParaRPr lang="en-US" dirty="0"/>
          </a:p>
          <a:p>
            <a:pPr marL="708660" lvl="2">
              <a:buClr>
                <a:schemeClr val="accent1"/>
              </a:buClr>
            </a:pPr>
            <a:endParaRPr lang="en-US" dirty="0"/>
          </a:p>
          <a:p>
            <a:pPr marL="114300" lvl="1" indent="0">
              <a:buClr>
                <a:schemeClr val="accent1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BER </a:t>
            </a:r>
            <a:r>
              <a:rPr lang="en-US" dirty="0" smtClean="0"/>
              <a:t>Encoding</a:t>
            </a:r>
            <a:r>
              <a:rPr lang="fr-FR" dirty="0" smtClean="0"/>
              <a:t> </a:t>
            </a:r>
            <a:r>
              <a:rPr lang="en-US" dirty="0" smtClean="0"/>
              <a:t>Rules</a:t>
            </a:r>
            <a:r>
              <a:rPr lang="fr-FR" dirty="0"/>
              <a:t/>
            </a:r>
            <a:br>
              <a:rPr lang="fr-FR" dirty="0"/>
            </a:br>
            <a:r>
              <a:rPr lang="en-US" sz="3000" dirty="0" smtClean="0"/>
              <a:t>Constructed</a:t>
            </a:r>
            <a:r>
              <a:rPr lang="fr-FR" sz="3000" dirty="0" smtClean="0"/>
              <a:t> type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70500"/>
            <a:ext cx="4504200" cy="2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772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value of a constructed type is itself split into a series of TLV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BER </a:t>
            </a:r>
            <a:r>
              <a:rPr lang="en-US" dirty="0" smtClean="0"/>
              <a:t>Encoding</a:t>
            </a:r>
            <a:r>
              <a:rPr lang="fr-FR" dirty="0" smtClean="0"/>
              <a:t> </a:t>
            </a:r>
            <a:r>
              <a:rPr lang="en-US" dirty="0" smtClean="0"/>
              <a:t>Rules</a:t>
            </a:r>
            <a:r>
              <a:rPr lang="fr-FR" dirty="0"/>
              <a:t/>
            </a:r>
            <a:br>
              <a:rPr lang="fr-FR" dirty="0"/>
            </a:br>
            <a:r>
              <a:rPr lang="en-US" sz="3000" dirty="0" smtClean="0"/>
              <a:t>Constructed</a:t>
            </a:r>
            <a:r>
              <a:rPr lang="fr-FR" sz="3000" dirty="0" smtClean="0"/>
              <a:t> type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ASN.1 definition. Show its coding in </a:t>
            </a:r>
            <a:r>
              <a:rPr lang="en-US" dirty="0" smtClean="0"/>
              <a:t>BER.</a:t>
            </a:r>
            <a:endParaRPr lang="en-US" dirty="0"/>
          </a:p>
          <a:p>
            <a:pPr marL="114300" indent="0"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 marL="411480" lvl="1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Surname </a:t>
            </a:r>
            <a:r>
              <a:rPr lang="en-US" sz="1600" dirty="0">
                <a:solidFill>
                  <a:schemeClr val="accent1"/>
                </a:solidFill>
              </a:rPr>
              <a:t>::= [APPLICATION 1] IA5String</a:t>
            </a:r>
          </a:p>
          <a:p>
            <a:pPr marL="411480" lvl="1" indent="0"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hername</a:t>
            </a:r>
            <a:r>
              <a:rPr lang="en-US" sz="1600" dirty="0">
                <a:solidFill>
                  <a:schemeClr val="accent1"/>
                </a:solidFill>
              </a:rPr>
              <a:t> Surname ::= "</a:t>
            </a:r>
            <a:r>
              <a:rPr lang="en-US" sz="1600" dirty="0" smtClean="0">
                <a:solidFill>
                  <a:schemeClr val="accent1"/>
                </a:solidFill>
              </a:rPr>
              <a:t>Mary“</a:t>
            </a:r>
          </a:p>
          <a:p>
            <a:pPr marL="411480" lvl="1" indent="0">
              <a:buNone/>
            </a:pPr>
            <a:endParaRPr lang="fr-FR" sz="1600" dirty="0">
              <a:solidFill>
                <a:schemeClr val="accent1"/>
              </a:solidFill>
            </a:endParaRPr>
          </a:p>
          <a:p>
            <a:r>
              <a:rPr lang="en-US" sz="1800" dirty="0"/>
              <a:t>Given the ASN.1 definitions below. Give a BER encoding of this value.</a:t>
            </a:r>
          </a:p>
          <a:p>
            <a:pPr marL="114300" indent="0"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 marL="411480" lvl="1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Light </a:t>
            </a:r>
            <a:r>
              <a:rPr lang="en-US" sz="1600" dirty="0">
                <a:solidFill>
                  <a:schemeClr val="accent1"/>
                </a:solidFill>
              </a:rPr>
              <a:t>::= ENUMERATED {</a:t>
            </a:r>
          </a:p>
          <a:p>
            <a:pPr marL="777240" lvl="2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dark (0),</a:t>
            </a:r>
          </a:p>
          <a:p>
            <a:pPr marL="777240" lvl="2" indent="0"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parkingLight</a:t>
            </a:r>
            <a:r>
              <a:rPr lang="en-US" sz="1600" dirty="0">
                <a:solidFill>
                  <a:schemeClr val="accent1"/>
                </a:solidFill>
              </a:rPr>
              <a:t> (1),</a:t>
            </a:r>
          </a:p>
          <a:p>
            <a:pPr marL="777240" lvl="2" indent="0"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halfLight</a:t>
            </a:r>
            <a:r>
              <a:rPr lang="en-US" sz="1600" dirty="0">
                <a:solidFill>
                  <a:schemeClr val="accent1"/>
                </a:solidFill>
              </a:rPr>
              <a:t> (2),</a:t>
            </a:r>
          </a:p>
          <a:p>
            <a:pPr marL="777240" lvl="2" indent="0"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fullLight</a:t>
            </a:r>
            <a:r>
              <a:rPr lang="en-US" sz="1600" dirty="0">
                <a:solidFill>
                  <a:schemeClr val="accent1"/>
                </a:solidFill>
              </a:rPr>
              <a:t> (3) }</a:t>
            </a:r>
          </a:p>
          <a:p>
            <a:pPr marL="41148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daylight Light ::= </a:t>
            </a:r>
            <a:r>
              <a:rPr lang="en-US" sz="1600" dirty="0" err="1">
                <a:solidFill>
                  <a:schemeClr val="accent1"/>
                </a:solidFill>
              </a:rPr>
              <a:t>halflight</a:t>
            </a:r>
            <a:endParaRPr lang="en-US" sz="1600" dirty="0">
              <a:solidFill>
                <a:schemeClr val="accent1"/>
              </a:solidFill>
            </a:endParaRPr>
          </a:p>
          <a:p>
            <a:endParaRPr lang="en-US" sz="1800" dirty="0">
              <a:solidFill>
                <a:schemeClr val="accent1"/>
              </a:solidFill>
            </a:endParaRPr>
          </a:p>
          <a:p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BER </a:t>
            </a:r>
            <a:r>
              <a:rPr lang="en-US" dirty="0" smtClean="0"/>
              <a:t>Encoding</a:t>
            </a:r>
            <a:r>
              <a:rPr lang="fr-FR" dirty="0" smtClean="0"/>
              <a:t> </a:t>
            </a:r>
            <a:r>
              <a:rPr lang="en-US" dirty="0" smtClean="0"/>
              <a:t>Rules</a:t>
            </a:r>
            <a:r>
              <a:rPr lang="fr-FR" dirty="0"/>
              <a:t/>
            </a:r>
            <a:br>
              <a:rPr lang="fr-FR" dirty="0"/>
            </a:br>
            <a:r>
              <a:rPr lang="en-US" sz="3000" dirty="0" smtClean="0"/>
              <a:t>Constructed</a:t>
            </a:r>
            <a:r>
              <a:rPr lang="fr-FR" sz="3000" dirty="0" smtClean="0"/>
              <a:t> type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You are to define a protocol for communication between an automatic scale and a packing machine. The scale measures the weight in grams as a floating point number and the code number of the merchandise as an integer. Define a data type </a:t>
            </a:r>
            <a:r>
              <a:rPr lang="en-US" sz="1800" u="sng" dirty="0" err="1"/>
              <a:t>ScaleReading</a:t>
            </a:r>
            <a:r>
              <a:rPr lang="en-US" sz="1800" dirty="0"/>
              <a:t> which the scale can use to report this to the packing machine</a:t>
            </a:r>
            <a:r>
              <a:rPr lang="en-US" sz="1800" dirty="0" smtClean="0"/>
              <a:t>.</a:t>
            </a:r>
          </a:p>
          <a:p>
            <a:endParaRPr lang="fr-FR" sz="1800" dirty="0">
              <a:solidFill>
                <a:schemeClr val="accent1"/>
              </a:solidFill>
            </a:endParaRPr>
          </a:p>
          <a:p>
            <a:endParaRPr lang="fr-FR" sz="1800" dirty="0" smtClean="0">
              <a:solidFill>
                <a:schemeClr val="accent1"/>
              </a:solidFill>
            </a:endParaRPr>
          </a:p>
          <a:p>
            <a:pPr algn="just"/>
            <a:r>
              <a:rPr lang="en-US" sz="1800" dirty="0" smtClean="0"/>
              <a:t>Some countries use, as an alternative to the metric system, a measurement system based on inches, feet and </a:t>
            </a:r>
            <a:r>
              <a:rPr lang="en-US" sz="1800" dirty="0" err="1" smtClean="0"/>
              <a:t>yeards</a:t>
            </a:r>
            <a:r>
              <a:rPr lang="en-US" sz="1800" dirty="0" smtClean="0"/>
              <a:t>. Define a data type Measurement which gives one value in this system, and Box </a:t>
            </a:r>
            <a:r>
              <a:rPr lang="en-US" sz="1800" dirty="0"/>
              <a:t>which gives the height, length and width of an object in this measurement system. Feet and yards are integers, inches is a decimal value (=floating point value with the base 10).</a:t>
            </a:r>
          </a:p>
          <a:p>
            <a:endParaRPr lang="en-US" sz="1800" dirty="0">
              <a:solidFill>
                <a:schemeClr val="accent1"/>
              </a:solidFill>
            </a:endParaRPr>
          </a:p>
          <a:p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BER </a:t>
            </a:r>
            <a:r>
              <a:rPr lang="fr-FR" sz="4400" dirty="0" err="1" smtClean="0"/>
              <a:t>encoding</a:t>
            </a:r>
            <a:r>
              <a:rPr lang="fr-FR" sz="4400" dirty="0" smtClean="0"/>
              <a:t> – </a:t>
            </a:r>
            <a:r>
              <a:rPr lang="fr-FR" sz="4400" dirty="0" err="1" smtClean="0"/>
              <a:t>object</a:t>
            </a:r>
            <a:r>
              <a:rPr lang="fr-FR" sz="4400" dirty="0" smtClean="0"/>
              <a:t> identifier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9144000" cy="4800600"/>
          </a:xfrm>
        </p:spPr>
        <p:txBody>
          <a:bodyPr/>
          <a:lstStyle/>
          <a:p>
            <a:r>
              <a:rPr lang="fr-FR" dirty="0" smtClean="0"/>
              <a:t>Z</a:t>
            </a:r>
            <a:r>
              <a:rPr lang="fr-FR" sz="1400" dirty="0" smtClean="0"/>
              <a:t>0.</a:t>
            </a:r>
            <a:r>
              <a:rPr lang="fr-FR" sz="2000" dirty="0" smtClean="0"/>
              <a:t>Z</a:t>
            </a:r>
            <a:r>
              <a:rPr lang="fr-FR" sz="1400" dirty="0" smtClean="0"/>
              <a:t>1….</a:t>
            </a:r>
            <a:r>
              <a:rPr lang="fr-FR" sz="2400" dirty="0" smtClean="0"/>
              <a:t>.</a:t>
            </a:r>
            <a:r>
              <a:rPr lang="fr-FR" sz="2000" dirty="0" smtClean="0"/>
              <a:t>Z</a:t>
            </a:r>
            <a:r>
              <a:rPr lang="fr-FR" sz="1400" dirty="0" smtClean="0"/>
              <a:t>n</a:t>
            </a:r>
          </a:p>
          <a:p>
            <a:pPr lvl="1"/>
            <a:r>
              <a:rPr lang="fr-FR" dirty="0" smtClean="0"/>
              <a:t>Object identifier: </a:t>
            </a:r>
            <a:r>
              <a:rPr lang="fr-FR" dirty="0" err="1" smtClean="0"/>
              <a:t>universal</a:t>
            </a:r>
            <a:r>
              <a:rPr lang="fr-FR" dirty="0" smtClean="0"/>
              <a:t> 6, primitive</a:t>
            </a:r>
          </a:p>
          <a:p>
            <a:pPr lvl="1"/>
            <a:r>
              <a:rPr lang="fr-FR" dirty="0" smtClean="0"/>
              <a:t>Z</a:t>
            </a:r>
            <a:r>
              <a:rPr lang="fr-FR" sz="1600" dirty="0" smtClean="0"/>
              <a:t>0</a:t>
            </a:r>
            <a:r>
              <a:rPr lang="fr-FR" dirty="0" smtClean="0"/>
              <a:t> and Z</a:t>
            </a:r>
            <a:r>
              <a:rPr lang="fr-FR" sz="1600" dirty="0" smtClean="0"/>
              <a:t>1</a:t>
            </a:r>
            <a:r>
              <a:rPr lang="fr-FR" dirty="0" smtClean="0"/>
              <a:t> are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encoded</a:t>
            </a:r>
            <a:r>
              <a:rPr lang="fr-FR" dirty="0" smtClean="0"/>
              <a:t> on a single octet: Z</a:t>
            </a:r>
            <a:r>
              <a:rPr lang="fr-FR" sz="1600" dirty="0" smtClean="0"/>
              <a:t>0</a:t>
            </a:r>
            <a:r>
              <a:rPr lang="fr-FR" dirty="0" smtClean="0"/>
              <a:t>*40+Z</a:t>
            </a:r>
            <a:r>
              <a:rPr lang="fr-FR" sz="1600" dirty="0" smtClean="0"/>
              <a:t>1 </a:t>
            </a:r>
          </a:p>
          <a:p>
            <a:pPr lvl="2" algn="just"/>
            <a:r>
              <a:rPr lang="en-US" sz="1400" dirty="0"/>
              <a:t>To reduce the size of value, the first and second part of value is </a:t>
            </a:r>
            <a:r>
              <a:rPr lang="en-US" sz="1400" dirty="0" smtClean="0"/>
              <a:t>merged together</a:t>
            </a:r>
            <a:r>
              <a:rPr lang="en-US" sz="1400" dirty="0"/>
              <a:t>.</a:t>
            </a:r>
            <a:endParaRPr lang="fr-FR" sz="1400" dirty="0" smtClean="0"/>
          </a:p>
          <a:p>
            <a:pPr lvl="1"/>
            <a:r>
              <a:rPr lang="fr-FR" dirty="0" err="1" smtClean="0"/>
              <a:t>Other</a:t>
            </a:r>
            <a:r>
              <a:rPr lang="fr-FR" dirty="0" smtClean="0"/>
              <a:t> Z</a:t>
            </a:r>
            <a:r>
              <a:rPr lang="fr-FR" sz="1600" dirty="0" smtClean="0"/>
              <a:t>i </a:t>
            </a:r>
            <a:r>
              <a:rPr lang="fr-FR" dirty="0"/>
              <a:t>are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/>
              <a:t>encoded</a:t>
            </a:r>
            <a:r>
              <a:rPr lang="fr-FR" dirty="0"/>
              <a:t> on a </a:t>
            </a:r>
            <a:r>
              <a:rPr lang="fr-FR" dirty="0" err="1"/>
              <a:t>separate</a:t>
            </a:r>
            <a:r>
              <a:rPr lang="fr-FR" dirty="0"/>
              <a:t> octet if </a:t>
            </a:r>
            <a:r>
              <a:rPr lang="fr-FR" dirty="0" smtClean="0"/>
              <a:t>Z</a:t>
            </a:r>
            <a:r>
              <a:rPr lang="fr-FR" sz="1600" dirty="0" smtClean="0"/>
              <a:t>i</a:t>
            </a:r>
            <a:r>
              <a:rPr lang="fr-FR" dirty="0" smtClean="0"/>
              <a:t>&gt;127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BER </a:t>
            </a:r>
            <a:r>
              <a:rPr lang="fr-FR" dirty="0" err="1" smtClean="0"/>
              <a:t>encoding</a:t>
            </a:r>
            <a:r>
              <a:rPr lang="fr-FR" dirty="0" smtClean="0"/>
              <a:t> of an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identifier of 1.3.6.1 </a:t>
            </a:r>
            <a:r>
              <a:rPr lang="fr-FR" dirty="0" err="1" smtClean="0"/>
              <a:t>is</a:t>
            </a:r>
            <a:endParaRPr lang="fr-FR" dirty="0" smtClean="0"/>
          </a:p>
          <a:p>
            <a:pPr lvl="1"/>
            <a:r>
              <a:rPr lang="fr-FR" dirty="0" smtClean="0"/>
              <a:t>00000110</a:t>
            </a:r>
            <a:r>
              <a:rPr lang="fr-FR" dirty="0"/>
              <a:t> </a:t>
            </a:r>
            <a:r>
              <a:rPr lang="fr-FR" dirty="0" smtClean="0"/>
              <a:t>    00000011     </a:t>
            </a:r>
            <a:r>
              <a:rPr lang="fr-FR" smtClean="0"/>
              <a:t>00101011        00000110     </a:t>
            </a:r>
            <a:r>
              <a:rPr lang="fr-FR" dirty="0" smtClean="0"/>
              <a:t>00000001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SMI I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229600" cy="355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8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r>
              <a:rPr lang="en-US" dirty="0"/>
              <a:t>subtype will limit the set of allowed values to only a subset of the allowed values of the parent type.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OddSingleDigitPrimes</a:t>
            </a:r>
            <a:r>
              <a:rPr lang="en-US" dirty="0" smtClean="0"/>
              <a:t> </a:t>
            </a:r>
            <a:r>
              <a:rPr lang="en-US" dirty="0"/>
              <a:t>::= INTEGER ( 3 | 5 | 7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r>
              <a:rPr lang="en-US" dirty="0" err="1"/>
              <a:t>SingleDigitPrimes</a:t>
            </a:r>
            <a:r>
              <a:rPr lang="en-US" dirty="0"/>
              <a:t> ::= INTEGER ( 2 | INCLUDES </a:t>
            </a:r>
            <a:r>
              <a:rPr lang="en-US" dirty="0" err="1"/>
              <a:t>OddSingleDigitPrimes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PositiveNumber</a:t>
            </a:r>
            <a:r>
              <a:rPr lang="en-US" dirty="0" smtClean="0"/>
              <a:t> </a:t>
            </a:r>
            <a:r>
              <a:rPr lang="en-US" dirty="0"/>
              <a:t>::= INTEGER ( 1 .. MAX)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Month </a:t>
            </a:r>
            <a:r>
              <a:rPr lang="en-US" dirty="0"/>
              <a:t>::= (1 .. 12)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Month </a:t>
            </a:r>
            <a:r>
              <a:rPr lang="en-US" dirty="0"/>
              <a:t>::= (1 .. &lt;13)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difference between these 3 declarations?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① </a:t>
            </a:r>
            <a:r>
              <a:rPr lang="en-US" dirty="0"/>
              <a:t>Characteristics ::= BIT STRING {gender(0), adult(1), </a:t>
            </a:r>
            <a:r>
              <a:rPr lang="en-US" dirty="0" err="1"/>
              <a:t>blueEyed</a:t>
            </a:r>
            <a:r>
              <a:rPr lang="en-US" dirty="0"/>
              <a:t>(2), </a:t>
            </a:r>
            <a:r>
              <a:rPr lang="en-US" dirty="0" err="1"/>
              <a:t>caucasian</a:t>
            </a:r>
            <a:r>
              <a:rPr lang="en-US" dirty="0"/>
              <a:t>(3) }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② </a:t>
            </a:r>
            <a:r>
              <a:rPr lang="en-US" dirty="0"/>
              <a:t>Characteristics ::= BIT STRING {gender(0), adult(1), </a:t>
            </a:r>
            <a:r>
              <a:rPr lang="en-US" dirty="0" err="1"/>
              <a:t>blueEyed</a:t>
            </a:r>
            <a:r>
              <a:rPr lang="en-US" dirty="0"/>
              <a:t>(2), </a:t>
            </a:r>
            <a:r>
              <a:rPr lang="en-US" dirty="0" err="1"/>
              <a:t>caucasian</a:t>
            </a:r>
            <a:r>
              <a:rPr lang="en-US" dirty="0"/>
              <a:t>(3) }(SIZE (0 .. 4))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③ </a:t>
            </a:r>
            <a:r>
              <a:rPr lang="en-US" dirty="0"/>
              <a:t>Characteristics ::= BIT STRING {gender(0), adult(1), </a:t>
            </a:r>
            <a:r>
              <a:rPr lang="en-US" dirty="0" err="1"/>
              <a:t>blueEyed</a:t>
            </a:r>
            <a:r>
              <a:rPr lang="en-US" dirty="0"/>
              <a:t>(2), </a:t>
            </a:r>
            <a:r>
              <a:rPr lang="en-US" dirty="0" err="1"/>
              <a:t>caucasian</a:t>
            </a:r>
            <a:r>
              <a:rPr lang="en-US" dirty="0"/>
              <a:t>(3) }(SIZE (4))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 holds paper in the formats A3, A4, A5 and A6. A user wants to know if sheets are available in each of these four formats. Specify a data type to report this to the user.</a:t>
            </a:r>
          </a:p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b="1" dirty="0"/>
              <a:t>: 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InStore</a:t>
            </a:r>
            <a:r>
              <a:rPr lang="en-US" dirty="0" smtClean="0"/>
              <a:t> ::= BIT STRING {</a:t>
            </a:r>
          </a:p>
          <a:p>
            <a:pPr marL="411480" lvl="1" indent="0">
              <a:buNone/>
            </a:pPr>
            <a:r>
              <a:rPr lang="en-US" dirty="0" smtClean="0"/>
              <a:t>a3 (0),</a:t>
            </a:r>
          </a:p>
          <a:p>
            <a:pPr marL="411480" lvl="1" indent="0">
              <a:buNone/>
            </a:pPr>
            <a:r>
              <a:rPr lang="en-US" dirty="0" smtClean="0"/>
              <a:t>a4 (1),</a:t>
            </a:r>
          </a:p>
          <a:p>
            <a:pPr marL="411480" lvl="1" indent="0">
              <a:buNone/>
            </a:pPr>
            <a:r>
              <a:rPr lang="en-US" dirty="0" smtClean="0"/>
              <a:t>a5 (2),</a:t>
            </a:r>
          </a:p>
          <a:p>
            <a:pPr marL="411480" lvl="1" indent="0">
              <a:buNone/>
            </a:pPr>
            <a:r>
              <a:rPr lang="en-US" dirty="0" smtClean="0"/>
              <a:t>a6 (3)</a:t>
            </a:r>
          </a:p>
          <a:p>
            <a:pPr marL="411480" lvl="1" indent="0">
              <a:buNone/>
            </a:pPr>
            <a:r>
              <a:rPr lang="en-US" dirty="0" smtClean="0"/>
              <a:t>} (SIZE(4))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difference between these two types, and what does Monday mean for each of them?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DayOfTheWeek</a:t>
            </a:r>
            <a:r>
              <a:rPr lang="en-US" dirty="0" smtClean="0"/>
              <a:t> </a:t>
            </a:r>
            <a:r>
              <a:rPr lang="en-US" dirty="0"/>
              <a:t>::= ENUMERATED { </a:t>
            </a:r>
            <a:r>
              <a:rPr lang="en-US" dirty="0" err="1"/>
              <a:t>monday</a:t>
            </a:r>
            <a:r>
              <a:rPr lang="en-US" dirty="0"/>
              <a:t>(0), </a:t>
            </a:r>
            <a:r>
              <a:rPr lang="en-US" dirty="0" err="1"/>
              <a:t>tuesday</a:t>
            </a:r>
            <a:r>
              <a:rPr lang="en-US" dirty="0"/>
              <a:t>(1), </a:t>
            </a:r>
            <a:r>
              <a:rPr lang="en-US" dirty="0" err="1"/>
              <a:t>wednesday</a:t>
            </a:r>
            <a:r>
              <a:rPr lang="en-US" dirty="0"/>
              <a:t>(2), </a:t>
            </a:r>
            <a:r>
              <a:rPr lang="en-US" dirty="0" err="1"/>
              <a:t>thursday</a:t>
            </a:r>
            <a:r>
              <a:rPr lang="en-US" dirty="0"/>
              <a:t>(3), </a:t>
            </a:r>
            <a:r>
              <a:rPr lang="en-US" dirty="0" err="1"/>
              <a:t>friday</a:t>
            </a:r>
            <a:r>
              <a:rPr lang="en-US" dirty="0"/>
              <a:t>(4), </a:t>
            </a:r>
            <a:r>
              <a:rPr lang="en-US" dirty="0" err="1"/>
              <a:t>saturday</a:t>
            </a:r>
            <a:r>
              <a:rPr lang="en-US" dirty="0"/>
              <a:t>(5), </a:t>
            </a:r>
            <a:r>
              <a:rPr lang="en-US" dirty="0" err="1"/>
              <a:t>sunday</a:t>
            </a:r>
            <a:r>
              <a:rPr lang="en-US" dirty="0"/>
              <a:t>(6) }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DaysOpen</a:t>
            </a:r>
            <a:r>
              <a:rPr lang="en-US" dirty="0" smtClean="0"/>
              <a:t> </a:t>
            </a:r>
            <a:r>
              <a:rPr lang="en-US" dirty="0"/>
              <a:t>::= BIT STRING { </a:t>
            </a:r>
            <a:r>
              <a:rPr lang="en-US" dirty="0" err="1"/>
              <a:t>monday</a:t>
            </a:r>
            <a:r>
              <a:rPr lang="en-US" dirty="0"/>
              <a:t>(0), </a:t>
            </a:r>
            <a:r>
              <a:rPr lang="en-US" dirty="0" err="1"/>
              <a:t>tuesday</a:t>
            </a:r>
            <a:r>
              <a:rPr lang="en-US" dirty="0"/>
              <a:t>(1), </a:t>
            </a:r>
            <a:r>
              <a:rPr lang="en-US" dirty="0" err="1"/>
              <a:t>wednesday</a:t>
            </a:r>
            <a:r>
              <a:rPr lang="en-US" dirty="0"/>
              <a:t>(2), </a:t>
            </a:r>
            <a:r>
              <a:rPr lang="en-US" dirty="0" err="1"/>
              <a:t>thursday</a:t>
            </a:r>
            <a:r>
              <a:rPr lang="en-US" dirty="0"/>
              <a:t>(3), </a:t>
            </a:r>
            <a:r>
              <a:rPr lang="en-US" dirty="0" err="1"/>
              <a:t>friday</a:t>
            </a:r>
            <a:r>
              <a:rPr lang="en-US" dirty="0"/>
              <a:t>(4), </a:t>
            </a:r>
            <a:r>
              <a:rPr lang="en-US" dirty="0" err="1"/>
              <a:t>saturday</a:t>
            </a:r>
            <a:r>
              <a:rPr lang="en-US" dirty="0"/>
              <a:t>(5), </a:t>
            </a:r>
            <a:r>
              <a:rPr lang="en-US" dirty="0" err="1"/>
              <a:t>sunday</a:t>
            </a:r>
            <a:r>
              <a:rPr lang="en-US" dirty="0"/>
              <a:t>(6) } (SIZE(7))</a:t>
            </a:r>
          </a:p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b="1" dirty="0"/>
              <a:t>: </a:t>
            </a:r>
            <a:r>
              <a:rPr lang="en-US" dirty="0" err="1"/>
              <a:t>DayOfTheWeek</a:t>
            </a:r>
            <a:r>
              <a:rPr lang="en-US" dirty="0"/>
              <a:t> can have as value one of the seven days, and the value </a:t>
            </a:r>
            <a:r>
              <a:rPr lang="en-US" dirty="0" err="1"/>
              <a:t>monday</a:t>
            </a:r>
            <a:r>
              <a:rPr lang="en-US" dirty="0"/>
              <a:t> designates that single day. </a:t>
            </a:r>
            <a:r>
              <a:rPr lang="en-US" dirty="0" err="1"/>
              <a:t>DaysOpen</a:t>
            </a:r>
            <a:r>
              <a:rPr lang="en-US" dirty="0"/>
              <a:t> can have as value a bit string, which specifies for each day, whether a shop is open or not on that day. </a:t>
            </a:r>
            <a:r>
              <a:rPr lang="en-US" dirty="0" err="1"/>
              <a:t>monday</a:t>
            </a:r>
            <a:r>
              <a:rPr lang="en-US" dirty="0"/>
              <a:t> is the name of the first bit, which is true if the shop is open on </a:t>
            </a:r>
            <a:r>
              <a:rPr lang="en-US" dirty="0" err="1"/>
              <a:t>mondays</a:t>
            </a:r>
            <a:r>
              <a:rPr lang="en-US" dirty="0"/>
              <a:t>, and false if it is closed on </a:t>
            </a:r>
            <a:r>
              <a:rPr lang="en-US" dirty="0" err="1"/>
              <a:t>mondays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300" dirty="0"/>
              <a:t>In an opinion poll, made at the exit door from the election rooms, every voter is asked to indicate which party they voted for. Allowed values are </a:t>
            </a:r>
            <a:r>
              <a:rPr lang="en-US" sz="2300" dirty="0" err="1"/>
              <a:t>Labour</a:t>
            </a:r>
            <a:r>
              <a:rPr lang="en-US" sz="2300" dirty="0"/>
              <a:t>, Liberals, Conservatives or other. The age of each voter is also registered as a positive integer above the voting age of 18 years, and the gender is registered. Define a data type to transfer this information from the poll station to a server.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300" b="1" dirty="0" smtClean="0"/>
              <a:t>Solution: </a:t>
            </a:r>
            <a:endParaRPr lang="en-US" sz="2300" dirty="0" smtClean="0"/>
          </a:p>
          <a:p>
            <a:pPr marL="411480" lvl="1" indent="0">
              <a:buNone/>
            </a:pPr>
            <a:r>
              <a:rPr lang="en-US" sz="2300" dirty="0" smtClean="0"/>
              <a:t>Voter ::= SEQUENCE {</a:t>
            </a:r>
          </a:p>
          <a:p>
            <a:pPr marL="411480" lvl="1" indent="0">
              <a:buNone/>
            </a:pPr>
            <a:r>
              <a:rPr lang="en-US" sz="2300" dirty="0" smtClean="0"/>
              <a:t>vote </a:t>
            </a:r>
            <a:r>
              <a:rPr lang="en-US" sz="2300" dirty="0" err="1" smtClean="0"/>
              <a:t>Vote</a:t>
            </a:r>
            <a:r>
              <a:rPr lang="en-US" sz="2300" dirty="0" smtClean="0"/>
              <a:t>,</a:t>
            </a:r>
          </a:p>
          <a:p>
            <a:pPr marL="411480" lvl="1" indent="0">
              <a:buNone/>
            </a:pPr>
            <a:r>
              <a:rPr lang="en-US" sz="2300" dirty="0" smtClean="0"/>
              <a:t>age </a:t>
            </a:r>
            <a:r>
              <a:rPr lang="en-US" sz="2300" dirty="0" err="1" smtClean="0"/>
              <a:t>Age</a:t>
            </a:r>
            <a:r>
              <a:rPr lang="en-US" sz="2300" dirty="0" smtClean="0"/>
              <a:t>,</a:t>
            </a:r>
          </a:p>
          <a:p>
            <a:pPr marL="411480" lvl="1" indent="0">
              <a:buNone/>
            </a:pPr>
            <a:r>
              <a:rPr lang="en-US" sz="2300" dirty="0" smtClean="0"/>
              <a:t>gender </a:t>
            </a:r>
            <a:r>
              <a:rPr lang="en-US" sz="2300" dirty="0" err="1" smtClean="0"/>
              <a:t>Gender</a:t>
            </a:r>
            <a:endParaRPr lang="en-US" sz="2300" dirty="0" smtClean="0"/>
          </a:p>
          <a:p>
            <a:pPr marL="411480" lvl="1" indent="0">
              <a:buNone/>
            </a:pPr>
            <a:r>
              <a:rPr lang="en-US" sz="2300" dirty="0" smtClean="0"/>
              <a:t>}</a:t>
            </a:r>
          </a:p>
          <a:p>
            <a:pPr marL="411480" lvl="1" indent="0">
              <a:buNone/>
            </a:pPr>
            <a:r>
              <a:rPr lang="en-US" sz="2300" dirty="0" smtClean="0"/>
              <a:t>Age ::= INTEGER ( 18 .. MAX )</a:t>
            </a:r>
          </a:p>
          <a:p>
            <a:pPr marL="411480" lvl="1" indent="0">
              <a:buNone/>
            </a:pPr>
            <a:r>
              <a:rPr lang="en-US" sz="2300" dirty="0" smtClean="0"/>
              <a:t>Gender ::= BOOLEAN</a:t>
            </a:r>
          </a:p>
          <a:p>
            <a:pPr marL="411480" lvl="1" indent="0">
              <a:buNone/>
            </a:pPr>
            <a:r>
              <a:rPr lang="en-US" sz="2300" dirty="0" smtClean="0"/>
              <a:t>Vote ::= INTEGER {</a:t>
            </a:r>
          </a:p>
          <a:p>
            <a:pPr marL="411480" lvl="1" indent="0">
              <a:buNone/>
            </a:pPr>
            <a:r>
              <a:rPr lang="en-US" sz="2300" dirty="0" err="1" smtClean="0"/>
              <a:t>labour</a:t>
            </a:r>
            <a:r>
              <a:rPr lang="en-US" sz="2300" dirty="0" smtClean="0"/>
              <a:t>(0),</a:t>
            </a:r>
          </a:p>
          <a:p>
            <a:pPr marL="411480" lvl="1" indent="0">
              <a:buNone/>
            </a:pPr>
            <a:r>
              <a:rPr lang="en-US" sz="2300" dirty="0" smtClean="0"/>
              <a:t>liberals (1),</a:t>
            </a:r>
          </a:p>
          <a:p>
            <a:pPr marL="411480" lvl="1" indent="0">
              <a:buNone/>
            </a:pPr>
            <a:r>
              <a:rPr lang="en-US" sz="2300" dirty="0" smtClean="0"/>
              <a:t>conservatives (2),</a:t>
            </a:r>
          </a:p>
          <a:p>
            <a:pPr marL="411480" lvl="1" indent="0">
              <a:buNone/>
            </a:pPr>
            <a:r>
              <a:rPr lang="en-US" sz="2300" dirty="0" smtClean="0"/>
              <a:t>other (3)</a:t>
            </a:r>
          </a:p>
          <a:p>
            <a:pPr marL="411480" lvl="1" indent="0">
              <a:buNone/>
            </a:pPr>
            <a:r>
              <a:rPr lang="en-US" sz="2300" dirty="0" smtClean="0"/>
              <a:t>} (0 ..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/>
          <a:lstStyle/>
          <a:p>
            <a:pPr algn="just"/>
            <a:r>
              <a:rPr lang="fr-FR" sz="3400" dirty="0" smtClean="0"/>
              <a:t>Structure of Management Information (SMI)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possesses:</a:t>
            </a:r>
          </a:p>
          <a:p>
            <a:pPr lvl="1"/>
            <a:r>
              <a:rPr lang="fr-FR" sz="2200" dirty="0"/>
              <a:t>A </a:t>
            </a:r>
            <a:r>
              <a:rPr lang="en-US" sz="2200" dirty="0"/>
              <a:t>name</a:t>
            </a:r>
            <a:r>
              <a:rPr lang="fr-FR" sz="2200" dirty="0"/>
              <a:t> (</a:t>
            </a:r>
            <a:r>
              <a:rPr lang="en-US" sz="2200" dirty="0"/>
              <a:t>Descriptor</a:t>
            </a:r>
            <a:r>
              <a:rPr lang="fr-FR" sz="2200" dirty="0"/>
              <a:t> + Object identifier)</a:t>
            </a:r>
          </a:p>
          <a:p>
            <a:pPr lvl="1"/>
            <a:r>
              <a:rPr lang="fr-FR" sz="2200" dirty="0"/>
              <a:t>A</a:t>
            </a:r>
            <a:r>
              <a:rPr lang="fr-FR" sz="2200" dirty="0" smtClean="0"/>
              <a:t> </a:t>
            </a:r>
            <a:r>
              <a:rPr lang="fr-FR" sz="2200" dirty="0"/>
              <a:t>syntaxe </a:t>
            </a:r>
            <a:r>
              <a:rPr lang="fr-FR" sz="2200" dirty="0" err="1" smtClean="0"/>
              <a:t>based</a:t>
            </a:r>
            <a:r>
              <a:rPr lang="fr-FR" sz="2200" dirty="0" smtClean="0"/>
              <a:t> on </a:t>
            </a:r>
            <a:r>
              <a:rPr lang="fr-FR" sz="2200" dirty="0"/>
              <a:t>ASN.1 (Abstract Syntaxe </a:t>
            </a:r>
            <a:r>
              <a:rPr lang="fr-FR" sz="2200" dirty="0" smtClean="0"/>
              <a:t>Notation)</a:t>
            </a:r>
          </a:p>
          <a:p>
            <a:pPr lvl="1"/>
            <a:r>
              <a:rPr lang="fr-FR" sz="2200" dirty="0"/>
              <a:t>A</a:t>
            </a:r>
            <a:r>
              <a:rPr lang="fr-FR" sz="2200" dirty="0" smtClean="0"/>
              <a:t> </a:t>
            </a:r>
            <a:r>
              <a:rPr lang="en-US" sz="2200" dirty="0" smtClean="0"/>
              <a:t>definition</a:t>
            </a:r>
            <a:r>
              <a:rPr lang="fr-FR" sz="2200" dirty="0" smtClean="0"/>
              <a:t> </a:t>
            </a:r>
            <a:r>
              <a:rPr lang="en-US" sz="2200" dirty="0" smtClean="0"/>
              <a:t>which</a:t>
            </a:r>
            <a:r>
              <a:rPr lang="fr-FR" sz="2200" dirty="0" smtClean="0"/>
              <a:t> </a:t>
            </a:r>
            <a:r>
              <a:rPr lang="fr-FR" sz="2200" dirty="0" err="1" smtClean="0"/>
              <a:t>is</a:t>
            </a:r>
            <a:r>
              <a:rPr lang="fr-FR" sz="2200" dirty="0" smtClean="0"/>
              <a:t> a </a:t>
            </a:r>
            <a:r>
              <a:rPr lang="fr-FR" sz="2200" dirty="0" err="1" smtClean="0"/>
              <a:t>textual</a:t>
            </a:r>
            <a:r>
              <a:rPr lang="fr-FR" sz="2200" dirty="0" smtClean="0"/>
              <a:t> description of the </a:t>
            </a:r>
            <a:r>
              <a:rPr lang="fr-FR" sz="2200" dirty="0" err="1" smtClean="0"/>
              <a:t>semantics</a:t>
            </a:r>
            <a:r>
              <a:rPr lang="fr-FR" sz="2200" dirty="0" smtClean="0"/>
              <a:t> of </a:t>
            </a:r>
            <a:r>
              <a:rPr lang="fr-FR" sz="2200" dirty="0" err="1" smtClean="0"/>
              <a:t>object</a:t>
            </a:r>
            <a:r>
              <a:rPr lang="fr-FR" sz="2200" dirty="0" smtClean="0"/>
              <a:t> type </a:t>
            </a:r>
          </a:p>
          <a:p>
            <a:pPr lvl="1"/>
            <a:r>
              <a:rPr lang="fr-FR" sz="2200" dirty="0" smtClean="0"/>
              <a:t>An </a:t>
            </a:r>
            <a:r>
              <a:rPr lang="fr-FR" sz="2200" dirty="0" err="1" smtClean="0"/>
              <a:t>access</a:t>
            </a:r>
            <a:r>
              <a:rPr lang="fr-FR" sz="2200" dirty="0" smtClean="0"/>
              <a:t> mode </a:t>
            </a:r>
            <a:r>
              <a:rPr lang="en-US" sz="2200" dirty="0" smtClean="0"/>
              <a:t>specifying</a:t>
            </a:r>
            <a:r>
              <a:rPr lang="fr-FR" sz="2200" dirty="0" smtClean="0"/>
              <a:t> the </a:t>
            </a:r>
            <a:r>
              <a:rPr lang="fr-FR" sz="2200" dirty="0" err="1" smtClean="0"/>
              <a:t>access</a:t>
            </a:r>
            <a:r>
              <a:rPr lang="fr-FR" sz="2200" dirty="0" smtClean="0"/>
              <a:t> </a:t>
            </a:r>
            <a:r>
              <a:rPr lang="en-US" sz="2200" dirty="0" smtClean="0"/>
              <a:t>privilege</a:t>
            </a:r>
            <a:r>
              <a:rPr lang="fr-FR" sz="2200" dirty="0" smtClean="0"/>
              <a:t> to </a:t>
            </a:r>
            <a:r>
              <a:rPr lang="fr-FR" sz="2200" dirty="0" err="1" smtClean="0"/>
              <a:t>that</a:t>
            </a:r>
            <a:r>
              <a:rPr lang="fr-FR" sz="2200" dirty="0" smtClean="0"/>
              <a:t> </a:t>
            </a:r>
            <a:r>
              <a:rPr lang="fr-FR" sz="2200" dirty="0" err="1" smtClean="0"/>
              <a:t>object</a:t>
            </a:r>
            <a:r>
              <a:rPr lang="fr-FR" sz="2200" dirty="0" smtClean="0"/>
              <a:t> (</a:t>
            </a:r>
            <a:r>
              <a:rPr lang="fr-FR" sz="2200" dirty="0" err="1"/>
              <a:t>read</a:t>
            </a:r>
            <a:r>
              <a:rPr lang="fr-FR" sz="2200" dirty="0"/>
              <a:t> </a:t>
            </a:r>
            <a:r>
              <a:rPr lang="fr-FR" sz="2200" dirty="0" err="1"/>
              <a:t>only</a:t>
            </a:r>
            <a:r>
              <a:rPr lang="fr-FR" sz="2200" dirty="0"/>
              <a:t>, </a:t>
            </a:r>
            <a:r>
              <a:rPr lang="fr-FR" sz="2200" dirty="0" err="1"/>
              <a:t>read-write</a:t>
            </a:r>
            <a:r>
              <a:rPr lang="fr-FR" sz="2200" dirty="0"/>
              <a:t> </a:t>
            </a:r>
            <a:r>
              <a:rPr lang="fr-FR" sz="2200" dirty="0" smtClean="0"/>
              <a:t>or </a:t>
            </a:r>
            <a:r>
              <a:rPr lang="en-US" sz="2200" dirty="0" smtClean="0"/>
              <a:t>not </a:t>
            </a:r>
            <a:r>
              <a:rPr lang="en-US" sz="2200" dirty="0" err="1"/>
              <a:t>accessibe</a:t>
            </a:r>
            <a:r>
              <a:rPr lang="en-US" sz="2200" dirty="0" smtClean="0"/>
              <a:t>)</a:t>
            </a:r>
          </a:p>
          <a:p>
            <a:pPr lvl="1"/>
            <a:r>
              <a:rPr lang="fr-FR" sz="2200" dirty="0" smtClean="0"/>
              <a:t>A </a:t>
            </a:r>
            <a:r>
              <a:rPr lang="fr-FR" sz="2200" dirty="0" err="1" smtClean="0"/>
              <a:t>status</a:t>
            </a:r>
            <a:r>
              <a:rPr lang="fr-FR" sz="2200" dirty="0" smtClean="0"/>
              <a:t> </a:t>
            </a:r>
            <a:r>
              <a:rPr lang="fr-FR" sz="2200" dirty="0" err="1" smtClean="0"/>
              <a:t>which</a:t>
            </a:r>
            <a:r>
              <a:rPr lang="fr-FR" sz="2200" dirty="0" smtClean="0"/>
              <a:t> </a:t>
            </a:r>
            <a:r>
              <a:rPr lang="fr-FR" sz="2200" dirty="0" err="1" smtClean="0"/>
              <a:t>specifies</a:t>
            </a:r>
            <a:r>
              <a:rPr lang="fr-FR" sz="2200" dirty="0" smtClean="0"/>
              <a:t> if the </a:t>
            </a:r>
            <a:r>
              <a:rPr lang="fr-FR" sz="2200" dirty="0" err="1" smtClean="0"/>
              <a:t>object</a:t>
            </a:r>
            <a:r>
              <a:rPr lang="fr-FR" sz="2200" dirty="0" smtClean="0"/>
              <a:t> </a:t>
            </a:r>
            <a:r>
              <a:rPr lang="fr-FR" sz="2200" dirty="0" err="1" smtClean="0"/>
              <a:t>is</a:t>
            </a:r>
            <a:r>
              <a:rPr lang="fr-FR" sz="2200" dirty="0" smtClean="0"/>
              <a:t> </a:t>
            </a:r>
            <a:r>
              <a:rPr lang="fr-FR" sz="2200" dirty="0" err="1" smtClean="0"/>
              <a:t>current</a:t>
            </a:r>
            <a:r>
              <a:rPr lang="fr-FR" sz="2200" dirty="0" smtClean="0"/>
              <a:t> </a:t>
            </a:r>
            <a:r>
              <a:rPr lang="fr-FR" sz="2200" dirty="0"/>
              <a:t>(</a:t>
            </a:r>
            <a:r>
              <a:rPr lang="fr-FR" sz="2200" dirty="0" err="1"/>
              <a:t>mondatory</a:t>
            </a:r>
            <a:r>
              <a:rPr lang="fr-FR" sz="2200" dirty="0"/>
              <a:t> ou </a:t>
            </a:r>
            <a:r>
              <a:rPr lang="fr-FR" sz="2200" dirty="0" err="1"/>
              <a:t>optional</a:t>
            </a:r>
            <a:r>
              <a:rPr lang="fr-FR" sz="2200" dirty="0"/>
              <a:t>) </a:t>
            </a:r>
            <a:r>
              <a:rPr lang="fr-FR" sz="2200" dirty="0" smtClean="0"/>
              <a:t>ou </a:t>
            </a:r>
            <a:r>
              <a:rPr lang="en-US" sz="2200" dirty="0" smtClean="0"/>
              <a:t>obsolete.</a:t>
            </a:r>
          </a:p>
          <a:p>
            <a:pPr lvl="1"/>
            <a:endParaRPr lang="en-US" sz="2200" dirty="0"/>
          </a:p>
          <a:p>
            <a:r>
              <a:rPr lang="en-US" sz="2000" dirty="0"/>
              <a:t> </a:t>
            </a:r>
            <a:r>
              <a:rPr lang="en-US" sz="2400" dirty="0"/>
              <a:t>A BER (Basic Encoding Rules) coding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773</TotalTime>
  <Words>1667</Words>
  <Application>Microsoft Office PowerPoint</Application>
  <PresentationFormat>On-screen Show (4:3)</PresentationFormat>
  <Paragraphs>296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Verdana</vt:lpstr>
      <vt:lpstr>Adjacency</vt:lpstr>
      <vt:lpstr>Network Management Information model</vt:lpstr>
      <vt:lpstr>SMI I data types</vt:lpstr>
      <vt:lpstr>SMI I data types</vt:lpstr>
      <vt:lpstr>Subtypes</vt:lpstr>
      <vt:lpstr>Exemples</vt:lpstr>
      <vt:lpstr>Exemple</vt:lpstr>
      <vt:lpstr>Exercice</vt:lpstr>
      <vt:lpstr>Exemple</vt:lpstr>
      <vt:lpstr>Structure of Management Information (SMI)</vt:lpstr>
      <vt:lpstr>Structure of Management Information (SMI)</vt:lpstr>
      <vt:lpstr>Structure of Management Information (SMI)</vt:lpstr>
      <vt:lpstr>Structure of Management Information (SMI)</vt:lpstr>
      <vt:lpstr>BER Encoding Rules</vt:lpstr>
      <vt:lpstr>BER Encoding rules</vt:lpstr>
      <vt:lpstr>BER Encoding rules</vt:lpstr>
      <vt:lpstr>PowerPoint Presentation</vt:lpstr>
      <vt:lpstr>BER encoding - examples</vt:lpstr>
      <vt:lpstr>BER Encoding - exemple</vt:lpstr>
      <vt:lpstr>Example</vt:lpstr>
      <vt:lpstr>Encoding rules – tagged values</vt:lpstr>
      <vt:lpstr>Encoding rules – tagged values examples</vt:lpstr>
      <vt:lpstr>BER Encoding Rules Constructed type</vt:lpstr>
      <vt:lpstr>BER Encoding Rules Constructed type</vt:lpstr>
      <vt:lpstr>BER Encoding Rules Constructed type</vt:lpstr>
      <vt:lpstr>BER encoding – object identifier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Movahedi</dc:creator>
  <cp:lastModifiedBy>Zeinab Movahedi</cp:lastModifiedBy>
  <cp:revision>62</cp:revision>
  <dcterms:created xsi:type="dcterms:W3CDTF">2006-08-16T00:00:00Z</dcterms:created>
  <dcterms:modified xsi:type="dcterms:W3CDTF">2017-11-03T18:40:58Z</dcterms:modified>
</cp:coreProperties>
</file>