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9" r:id="rId10"/>
    <p:sldId id="290" r:id="rId11"/>
    <p:sldId id="267" r:id="rId12"/>
    <p:sldId id="288" r:id="rId13"/>
    <p:sldId id="268" r:id="rId14"/>
    <p:sldId id="269" r:id="rId15"/>
    <p:sldId id="271" r:id="rId16"/>
    <p:sldId id="277" r:id="rId17"/>
    <p:sldId id="278" r:id="rId18"/>
    <p:sldId id="281" r:id="rId19"/>
    <p:sldId id="283" r:id="rId20"/>
    <p:sldId id="286" r:id="rId21"/>
    <p:sldId id="291" r:id="rId22"/>
    <p:sldId id="287" r:id="rId23"/>
  </p:sldIdLst>
  <p:sldSz cx="9144000" cy="5143500" type="screen16x9"/>
  <p:notesSz cx="6858000" cy="9144000"/>
  <p:embeddedFontLst>
    <p:embeddedFont>
      <p:font typeface="B Nazanin" pitchFamily="2" charset="-78"/>
      <p:regular r:id="rId25"/>
      <p:bold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Vazirmatn" pitchFamily="2" charset="-78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828"/>
    <a:srgbClr val="FEDDD0"/>
    <a:srgbClr val="FEDDD1"/>
    <a:srgbClr val="FFDCD1"/>
    <a:srgbClr val="FEDDCE"/>
    <a:srgbClr val="FF6C21"/>
    <a:srgbClr val="FF6C24"/>
    <a:srgbClr val="FE742A"/>
    <a:srgbClr val="FE742B"/>
    <a:srgbClr val="FF8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4f92e7218_0_5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4f92e7218_0_5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1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4f92e7218_0_5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4f92e7218_0_5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4f92e7218_0_5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4f92e7218_0_5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431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4f92e7218_0_5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c4f92e7218_0_5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4f92e7218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4f92e7218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c4f92e7218_0_5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c4f92e7218_0_5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4f92e7218_0_5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4f92e7218_0_5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c4f92e7218_0_5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c4f92e7218_0_5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c4f92e7218_0_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c4f92e7218_0_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c5a53fe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c5a53fec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4f92e7218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4f92e7218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23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5a53fec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5a53fec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4f92e7218_0_2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4f92e7218_0_2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4f92e7218_0_5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4f92e7218_0_5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4f92e7218_0_5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4f92e7218_0_5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4f92e7218_0_5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4f92e7218_0_5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4f92e7218_0_5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4f92e7218_0_5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0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406250" y="1800750"/>
            <a:ext cx="6331500" cy="1081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 rtl="1"/>
            <a:r>
              <a:rPr lang="fa-IR" sz="2800" b="1" dirty="0" err="1">
                <a:effectLst/>
                <a:latin typeface="B Nazanin" pitchFamily="2" charset="-78"/>
                <a:cs typeface="B Nazanin" pitchFamily="2" charset="-78"/>
              </a:rPr>
              <a:t>کنترل‌کننده</a:t>
            </a:r>
            <a:r>
              <a:rPr lang="fa-IR" sz="2800" b="1" dirty="0">
                <a:effectLst/>
                <a:latin typeface="B Nazanin" pitchFamily="2" charset="-78"/>
                <a:cs typeface="B Nazanin" pitchFamily="2" charset="-78"/>
              </a:rPr>
              <a:t> هوشمند </a:t>
            </a:r>
            <a:r>
              <a:rPr lang="fa-IR" sz="2800" b="1" dirty="0" err="1">
                <a:effectLst/>
                <a:latin typeface="B Nazanin" pitchFamily="2" charset="-78"/>
                <a:cs typeface="B Nazanin" pitchFamily="2" charset="-78"/>
              </a:rPr>
              <a:t>ناحیه‌ی</a:t>
            </a:r>
            <a:r>
              <a:rPr lang="fa-IR" sz="2800" b="1" dirty="0">
                <a:effectLst/>
                <a:latin typeface="B Nazanin" pitchFamily="2" charset="-78"/>
                <a:cs typeface="B Nazanin" pitchFamily="2" charset="-78"/>
              </a:rPr>
              <a:t> دسترسی رادیویی</a:t>
            </a:r>
            <a:r>
              <a:rPr lang="fa-IR" sz="1600" dirty="0">
                <a:effectLst/>
                <a:latin typeface="B Nazanin" pitchFamily="2" charset="-78"/>
                <a:cs typeface="B Nazanin" pitchFamily="2" charset="-78"/>
              </a:rPr>
              <a:t> (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</a:t>
            </a:r>
            <a:r>
              <a:rPr lang="fa-IR" sz="1600" dirty="0">
                <a:effectLst/>
                <a:latin typeface="B Nazanin" pitchFamily="2" charset="-78"/>
                <a:cs typeface="B Nazanin" pitchFamily="2" charset="-78"/>
              </a:rPr>
              <a:t>)</a:t>
            </a:r>
            <a:br>
              <a:rPr lang="en-US" sz="1600" dirty="0">
                <a:effectLst/>
                <a:latin typeface="B Nazanin" pitchFamily="2" charset="-78"/>
                <a:cs typeface="B Nazanin" pitchFamily="2" charset="-78"/>
              </a:rPr>
            </a:br>
            <a:r>
              <a:rPr lang="en-US" sz="2800" b="1" dirty="0">
                <a:effectLst/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2800" b="1" dirty="0">
                <a:effectLst/>
                <a:latin typeface="B Nazanin" pitchFamily="2" charset="-78"/>
                <a:cs typeface="B Nazanin" pitchFamily="2" charset="-78"/>
              </a:rPr>
              <a:t>در نسل پنجم شبکه‌های تلفن همراه </a:t>
            </a:r>
            <a:endParaRPr sz="72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253843" y="3346607"/>
            <a:ext cx="2289694" cy="1081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علی</a:t>
            </a:r>
            <a:r>
              <a:rPr lang="en" sz="160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 </a:t>
            </a:r>
            <a:r>
              <a:rPr lang="en" sz="160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نظری</a:t>
            </a:r>
            <a:endParaRPr lang="fa-IR" sz="1600" dirty="0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  <a:p>
            <a:pPr marL="0" indent="0" algn="r" rtl="1"/>
            <a:br>
              <a:rPr lang="fa-IR" sz="160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</a:br>
            <a:r>
              <a:rPr lang="fa-IR" sz="160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استاد راهنما: دکتر دیانت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ارتباطات </a:t>
            </a:r>
            <a:r>
              <a:rPr lang="fa-IR" sz="160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بی‌سیم</a:t>
            </a:r>
            <a:endParaRPr lang="fa-IR" sz="1600" dirty="0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94200" y="4427850"/>
            <a:ext cx="9621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۱۴۰۲</a:t>
            </a:r>
            <a:endParaRPr sz="1200" dirty="0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10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5462001" y="444425"/>
            <a:ext cx="303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مروری بر </a:t>
            </a:r>
            <a:r>
              <a:rPr lang="fa-IR" sz="242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مقاله‌ها</a:t>
            </a:r>
            <a:endParaRPr lang="fa-IR" sz="2420" dirty="0">
              <a:latin typeface="Times New Roman" panose="02020603050405020304" pitchFamily="18" charset="0"/>
              <a:ea typeface="Vazirmatn"/>
              <a:cs typeface="Times New Roman" panose="02020603050405020304" pitchFamily="18" charset="0"/>
              <a:sym typeface="Vazirmat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040BFA-B41D-C249-74E1-B928FE126DF0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14" name="Google Shape;299;p28">
              <a:extLst>
                <a:ext uri="{FF2B5EF4-FFF2-40B4-BE49-F238E27FC236}">
                  <a16:creationId xmlns:a16="http://schemas.microsoft.com/office/drawing/2014/main" id="{9E4AAE78-BB7F-6698-87B8-C75CF406526D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5" name="Google Shape;298;p28">
              <a:extLst>
                <a:ext uri="{FF2B5EF4-FFF2-40B4-BE49-F238E27FC236}">
                  <a16:creationId xmlns:a16="http://schemas.microsoft.com/office/drawing/2014/main" id="{372A91A5-65A2-1340-9BE0-4F5D6333FE67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5" name="Google Shape;300;p28">
              <a:extLst>
                <a:ext uri="{FF2B5EF4-FFF2-40B4-BE49-F238E27FC236}">
                  <a16:creationId xmlns:a16="http://schemas.microsoft.com/office/drawing/2014/main" id="{237414AA-915B-F5AF-2767-1923B866D7A4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6" name="Google Shape;301;p28">
              <a:extLst>
                <a:ext uri="{FF2B5EF4-FFF2-40B4-BE49-F238E27FC236}">
                  <a16:creationId xmlns:a16="http://schemas.microsoft.com/office/drawing/2014/main" id="{DACE46FD-827D-E170-1A14-90B137DF0560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7" name="Google Shape;302;p28">
              <a:extLst>
                <a:ext uri="{FF2B5EF4-FFF2-40B4-BE49-F238E27FC236}">
                  <a16:creationId xmlns:a16="http://schemas.microsoft.com/office/drawing/2014/main" id="{18D00F6C-BBC2-CFC2-2581-FE21B886CB0F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EE0F8CF-21ED-6D10-837F-86534E62D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19053"/>
            <a:ext cx="7772400" cy="15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6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fa-IR" sz="480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بیان مفاهیم</a:t>
            </a:r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 Nazanin" pitchFamily="2" charset="-78"/>
                <a:cs typeface="B Nazanin" pitchFamily="2" charset="-78"/>
              </a:rPr>
              <a:t>11</a:t>
            </a:fld>
            <a:r>
              <a:rPr lang="en" dirty="0"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latin typeface="B Nazanin" pitchFamily="2" charset="-78"/>
              <a:cs typeface="B Nazanin" pitchFamily="2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12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5462001" y="444425"/>
            <a:ext cx="303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معمار</a:t>
            </a:r>
            <a:r>
              <a:rPr lang="fa-IR" sz="242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ی</a:t>
            </a: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 </a:t>
            </a:r>
            <a:r>
              <a:rPr lang="en-US" sz="2420" dirty="0">
                <a:latin typeface="Times New Roman" panose="02020603050405020304" pitchFamily="18" charset="0"/>
                <a:ea typeface="Vazirmatn"/>
                <a:cs typeface="Times New Roman" panose="02020603050405020304" pitchFamily="18" charset="0"/>
                <a:sym typeface="Vazirmatn"/>
              </a:rPr>
              <a:t>O-RAN</a:t>
            </a:r>
            <a:endParaRPr sz="2420" dirty="0">
              <a:latin typeface="Times New Roman" panose="02020603050405020304" pitchFamily="18" charset="0"/>
              <a:ea typeface="Vazirmatn"/>
              <a:cs typeface="Times New Roman" panose="02020603050405020304" pitchFamily="18" charset="0"/>
              <a:sym typeface="Vazirmatn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0" y="1174025"/>
            <a:ext cx="8636874" cy="33726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C8BF0F-A2B0-AC65-7187-8928640E1A13}"/>
              </a:ext>
            </a:extLst>
          </p:cNvPr>
          <p:cNvSpPr txBox="1"/>
          <p:nvPr/>
        </p:nvSpPr>
        <p:spPr>
          <a:xfrm>
            <a:off x="486706" y="1383129"/>
            <a:ext cx="126304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900" dirty="0">
                <a:solidFill>
                  <a:schemeClr val="bg2"/>
                </a:solidFill>
                <a:latin typeface="B Nazanin" pitchFamily="2" charset="-78"/>
                <a:cs typeface="B Nazanin" pitchFamily="2" charset="-78"/>
              </a:rPr>
              <a:t>رابط تعریف شده </a:t>
            </a:r>
            <a:r>
              <a:rPr lang="en-US" sz="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O-RAN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CC5A7-D1AD-85CE-1917-003E021656F4}"/>
              </a:ext>
            </a:extLst>
          </p:cNvPr>
          <p:cNvSpPr txBox="1"/>
          <p:nvPr/>
        </p:nvSpPr>
        <p:spPr>
          <a:xfrm>
            <a:off x="486706" y="1573349"/>
            <a:ext cx="126304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pPr rtl="1"/>
            <a:r>
              <a:rPr lang="fa-IR" sz="900" dirty="0">
                <a:solidFill>
                  <a:schemeClr val="bg2"/>
                </a:solidFill>
                <a:latin typeface="B Nazanin" pitchFamily="2" charset="-78"/>
                <a:cs typeface="B Nazanin" pitchFamily="2" charset="-78"/>
              </a:rPr>
              <a:t>رابط تعریف شده </a:t>
            </a:r>
            <a:r>
              <a:rPr lang="en-US" sz="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84769-5B8F-1D70-1F15-EA713E866178}"/>
              </a:ext>
            </a:extLst>
          </p:cNvPr>
          <p:cNvSpPr txBox="1"/>
          <p:nvPr/>
        </p:nvSpPr>
        <p:spPr>
          <a:xfrm>
            <a:off x="486706" y="1704449"/>
            <a:ext cx="145909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pPr rtl="1"/>
            <a:r>
              <a:rPr lang="fa-IR" sz="900" dirty="0">
                <a:solidFill>
                  <a:schemeClr val="bg2"/>
                </a:solidFill>
                <a:latin typeface="B Nazanin" pitchFamily="2" charset="-78"/>
                <a:cs typeface="B Nazanin" pitchFamily="2" charset="-78"/>
              </a:rPr>
              <a:t>رابط خارج از محدوده </a:t>
            </a:r>
            <a:r>
              <a:rPr lang="en-US" sz="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O-RAN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33096-3CEE-97DD-DBDA-FC6A0899AB3B}"/>
              </a:ext>
            </a:extLst>
          </p:cNvPr>
          <p:cNvSpPr txBox="1"/>
          <p:nvPr/>
        </p:nvSpPr>
        <p:spPr>
          <a:xfrm>
            <a:off x="3052480" y="1295256"/>
            <a:ext cx="3645446" cy="169277"/>
          </a:xfrm>
          <a:prstGeom prst="rect">
            <a:avLst/>
          </a:prstGeom>
          <a:solidFill>
            <a:srgbClr val="9B948A"/>
          </a:solidFill>
        </p:spPr>
        <p:txBody>
          <a:bodyPr wrap="square" tIns="0" bIns="0" rtlCol="0">
            <a:spAutoFit/>
          </a:bodyPr>
          <a:lstStyle/>
          <a:p>
            <a:pPr algn="ctr" rtl="1"/>
            <a:r>
              <a:rPr lang="fa-IR" sz="11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چارچوب مدیریت سرویس و همگام‌سازی (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fa-IR" sz="11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)</a:t>
            </a:r>
            <a:endParaRPr lang="en-US" sz="1100" dirty="0">
              <a:solidFill>
                <a:schemeClr val="bg1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1B41C-A925-E10F-13F0-E0DE5180F987}"/>
              </a:ext>
            </a:extLst>
          </p:cNvPr>
          <p:cNvSpPr txBox="1"/>
          <p:nvPr/>
        </p:nvSpPr>
        <p:spPr>
          <a:xfrm>
            <a:off x="2894340" y="1571628"/>
            <a:ext cx="1015390" cy="261610"/>
          </a:xfrm>
          <a:prstGeom prst="rect">
            <a:avLst/>
          </a:prstGeom>
          <a:solidFill>
            <a:srgbClr val="FF8C4E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</a:t>
            </a:r>
            <a:r>
              <a:rPr lang="fa-IR" sz="11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 غیر بلادرنگ</a:t>
            </a:r>
            <a:endParaRPr lang="en-US" sz="1100" dirty="0">
              <a:solidFill>
                <a:schemeClr val="bg1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BA6EE-0CF6-51BC-D122-10137E57E14E}"/>
              </a:ext>
            </a:extLst>
          </p:cNvPr>
          <p:cNvSpPr txBox="1"/>
          <p:nvPr/>
        </p:nvSpPr>
        <p:spPr>
          <a:xfrm>
            <a:off x="7844242" y="1339005"/>
            <a:ext cx="907420" cy="600164"/>
          </a:xfrm>
          <a:prstGeom prst="rect">
            <a:avLst/>
          </a:prstGeom>
          <a:solidFill>
            <a:srgbClr val="E0DCD9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chemeClr val="bg2"/>
                </a:solidFill>
                <a:latin typeface="B Nazanin" pitchFamily="2" charset="-78"/>
                <a:cs typeface="B Nazanin" pitchFamily="2" charset="-78"/>
              </a:rPr>
              <a:t>سیستم خارجی ارائه دهنده داده به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67174-2129-0E22-D3DB-E9A887ED7FF6}"/>
              </a:ext>
            </a:extLst>
          </p:cNvPr>
          <p:cNvSpPr txBox="1"/>
          <p:nvPr/>
        </p:nvSpPr>
        <p:spPr>
          <a:xfrm>
            <a:off x="6578510" y="2969714"/>
            <a:ext cx="1044090" cy="338554"/>
          </a:xfrm>
          <a:prstGeom prst="rect">
            <a:avLst/>
          </a:prstGeom>
          <a:solidFill>
            <a:srgbClr val="FE742A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هسته شبکه</a:t>
            </a:r>
            <a:endParaRPr lang="en-US" sz="1600" b="1" dirty="0">
              <a:solidFill>
                <a:schemeClr val="bg1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05741-7852-13EC-FE27-7F3FE21CD338}"/>
              </a:ext>
            </a:extLst>
          </p:cNvPr>
          <p:cNvSpPr txBox="1"/>
          <p:nvPr/>
        </p:nvSpPr>
        <p:spPr>
          <a:xfrm>
            <a:off x="7737954" y="2536886"/>
            <a:ext cx="728540" cy="228600"/>
          </a:xfrm>
          <a:prstGeom prst="rect">
            <a:avLst/>
          </a:prstGeom>
          <a:solidFill>
            <a:srgbClr val="FC732E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200" b="1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سرویس</a:t>
            </a:r>
            <a:endParaRPr lang="en-US" sz="1200" b="1" dirty="0">
              <a:solidFill>
                <a:schemeClr val="bg1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0A465-4577-F167-9762-8EBA397FDB11}"/>
              </a:ext>
            </a:extLst>
          </p:cNvPr>
          <p:cNvSpPr txBox="1"/>
          <p:nvPr/>
        </p:nvSpPr>
        <p:spPr>
          <a:xfrm>
            <a:off x="7743202" y="2867718"/>
            <a:ext cx="728540" cy="228600"/>
          </a:xfrm>
          <a:prstGeom prst="rect">
            <a:avLst/>
          </a:prstGeom>
          <a:solidFill>
            <a:srgbClr val="FE742B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200" b="1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سرویس</a:t>
            </a:r>
            <a:endParaRPr lang="en-US" sz="1200" b="1" dirty="0">
              <a:solidFill>
                <a:schemeClr val="bg1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79C3A-3C67-DFFD-FAE1-194BD80B991D}"/>
              </a:ext>
            </a:extLst>
          </p:cNvPr>
          <p:cNvSpPr txBox="1"/>
          <p:nvPr/>
        </p:nvSpPr>
        <p:spPr>
          <a:xfrm>
            <a:off x="7744934" y="3178941"/>
            <a:ext cx="728540" cy="228600"/>
          </a:xfrm>
          <a:prstGeom prst="rect">
            <a:avLst/>
          </a:prstGeom>
          <a:solidFill>
            <a:srgbClr val="FD7329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200" b="1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سرویس</a:t>
            </a:r>
            <a:endParaRPr lang="en-US" sz="1200" b="1" dirty="0">
              <a:solidFill>
                <a:schemeClr val="bg1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665DE-87B2-D161-7EA7-405C66FCD7A9}"/>
              </a:ext>
            </a:extLst>
          </p:cNvPr>
          <p:cNvSpPr txBox="1"/>
          <p:nvPr/>
        </p:nvSpPr>
        <p:spPr>
          <a:xfrm>
            <a:off x="7744934" y="3499108"/>
            <a:ext cx="728540" cy="228600"/>
          </a:xfrm>
          <a:prstGeom prst="rect">
            <a:avLst/>
          </a:prstGeom>
          <a:solidFill>
            <a:srgbClr val="F9742E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200" b="1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سرویس</a:t>
            </a:r>
            <a:endParaRPr lang="en-US" sz="1200" b="1" dirty="0">
              <a:solidFill>
                <a:schemeClr val="bg1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DBB92-04BE-9ECF-C300-0B3C87C9B261}"/>
              </a:ext>
            </a:extLst>
          </p:cNvPr>
          <p:cNvSpPr txBox="1"/>
          <p:nvPr/>
        </p:nvSpPr>
        <p:spPr>
          <a:xfrm rot="16200000">
            <a:off x="1088549" y="2831214"/>
            <a:ext cx="17145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>
                <a:solidFill>
                  <a:srgbClr val="CA716C"/>
                </a:solidFill>
                <a:latin typeface="B Nazanin" pitchFamily="2" charset="-78"/>
                <a:cs typeface="B Nazanin" pitchFamily="2" charset="-78"/>
              </a:rPr>
              <a:t>محدوده تمرکزی </a:t>
            </a:r>
            <a:r>
              <a:rPr lang="en-US" sz="1200" dirty="0">
                <a:solidFill>
                  <a:srgbClr val="CA71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O-RAN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F7E6F-4EB5-B747-B692-BD2B8A9A43A9}"/>
              </a:ext>
            </a:extLst>
          </p:cNvPr>
          <p:cNvSpPr txBox="1"/>
          <p:nvPr/>
        </p:nvSpPr>
        <p:spPr>
          <a:xfrm>
            <a:off x="2894340" y="2753642"/>
            <a:ext cx="1015390" cy="184666"/>
          </a:xfrm>
          <a:prstGeom prst="rect">
            <a:avLst/>
          </a:prstGeom>
          <a:solidFill>
            <a:srgbClr val="6F696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</a:t>
            </a:r>
            <a:r>
              <a:rPr lang="fa-IR" sz="9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 تقریبا بلادرنگ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30387F-E8DD-1104-5417-93AD291BFFF2}"/>
              </a:ext>
            </a:extLst>
          </p:cNvPr>
          <p:cNvSpPr/>
          <p:nvPr/>
        </p:nvSpPr>
        <p:spPr>
          <a:xfrm>
            <a:off x="775625" y="1174025"/>
            <a:ext cx="551432" cy="230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 Nazanin" pitchFamily="2" charset="-78"/>
              <a:cs typeface="B Nazanin" pitchFamily="2" charset="-7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040BFA-B41D-C249-74E1-B928FE126DF0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14" name="Google Shape;299;p28">
              <a:extLst>
                <a:ext uri="{FF2B5EF4-FFF2-40B4-BE49-F238E27FC236}">
                  <a16:creationId xmlns:a16="http://schemas.microsoft.com/office/drawing/2014/main" id="{9E4AAE78-BB7F-6698-87B8-C75CF406526D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5" name="Google Shape;298;p28">
              <a:extLst>
                <a:ext uri="{FF2B5EF4-FFF2-40B4-BE49-F238E27FC236}">
                  <a16:creationId xmlns:a16="http://schemas.microsoft.com/office/drawing/2014/main" id="{372A91A5-65A2-1340-9BE0-4F5D6333FE67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5" name="Google Shape;300;p28">
              <a:extLst>
                <a:ext uri="{FF2B5EF4-FFF2-40B4-BE49-F238E27FC236}">
                  <a16:creationId xmlns:a16="http://schemas.microsoft.com/office/drawing/2014/main" id="{237414AA-915B-F5AF-2767-1923B866D7A4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6" name="Google Shape;301;p28">
              <a:extLst>
                <a:ext uri="{FF2B5EF4-FFF2-40B4-BE49-F238E27FC236}">
                  <a16:creationId xmlns:a16="http://schemas.microsoft.com/office/drawing/2014/main" id="{DACE46FD-827D-E170-1A14-90B137DF0560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7" name="Google Shape;302;p28">
              <a:extLst>
                <a:ext uri="{FF2B5EF4-FFF2-40B4-BE49-F238E27FC236}">
                  <a16:creationId xmlns:a16="http://schemas.microsoft.com/office/drawing/2014/main" id="{18D00F6C-BBC2-CFC2-2581-FE21B886CB0F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0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13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5559301" y="347094"/>
            <a:ext cx="303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20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RIC</a:t>
            </a:r>
            <a:r>
              <a:rPr lang="fa-IR" sz="2420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 تقریبا بلادرنگ</a:t>
            </a:r>
            <a:endParaRPr sz="2420" dirty="0">
              <a:latin typeface="Vazirmatn"/>
              <a:ea typeface="Vazirmatn"/>
              <a:cs typeface="B Nazanin" panose="00000400000000000000" pitchFamily="2" charset="-78"/>
              <a:sym typeface="Vazirmatn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99" y="103868"/>
            <a:ext cx="4913302" cy="46460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E5247E-9E21-B293-A48E-479163F9D746}"/>
              </a:ext>
            </a:extLst>
          </p:cNvPr>
          <p:cNvSpPr txBox="1"/>
          <p:nvPr/>
        </p:nvSpPr>
        <p:spPr>
          <a:xfrm>
            <a:off x="3918065" y="3057776"/>
            <a:ext cx="708992" cy="307777"/>
          </a:xfrm>
          <a:prstGeom prst="rect">
            <a:avLst/>
          </a:prstGeom>
          <a:solidFill>
            <a:srgbClr val="FD885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امنیت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7EA71-1EBB-40D6-8704-D34AC40D9C27}"/>
              </a:ext>
            </a:extLst>
          </p:cNvPr>
          <p:cNvSpPr txBox="1"/>
          <p:nvPr/>
        </p:nvSpPr>
        <p:spPr>
          <a:xfrm>
            <a:off x="2809461" y="3091233"/>
            <a:ext cx="914400" cy="274320"/>
          </a:xfrm>
          <a:prstGeom prst="rect">
            <a:avLst/>
          </a:prstGeom>
          <a:solidFill>
            <a:srgbClr val="FD875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مدیریت سرویس‌ها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B8F74-805F-3FBF-B9F0-B12783C5C59D}"/>
              </a:ext>
            </a:extLst>
          </p:cNvPr>
          <p:cNvSpPr txBox="1"/>
          <p:nvPr/>
        </p:nvSpPr>
        <p:spPr>
          <a:xfrm>
            <a:off x="1848678" y="3091232"/>
            <a:ext cx="914400" cy="274320"/>
          </a:xfrm>
          <a:prstGeom prst="rect">
            <a:avLst/>
          </a:prstGeom>
          <a:solidFill>
            <a:srgbClr val="FE8754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مدیریت اشتراک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23289-7415-D3FA-6694-BAD414A86B5B}"/>
              </a:ext>
            </a:extLst>
          </p:cNvPr>
          <p:cNvSpPr txBox="1"/>
          <p:nvPr/>
        </p:nvSpPr>
        <p:spPr>
          <a:xfrm>
            <a:off x="845666" y="3091232"/>
            <a:ext cx="929102" cy="246221"/>
          </a:xfrm>
          <a:prstGeom prst="rect">
            <a:avLst/>
          </a:prstGeom>
          <a:solidFill>
            <a:srgbClr val="FF8756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کاهش ناسازگاری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450D11-115C-99C2-468B-F6F03F22F7E0}"/>
              </a:ext>
            </a:extLst>
          </p:cNvPr>
          <p:cNvSpPr/>
          <p:nvPr/>
        </p:nvSpPr>
        <p:spPr>
          <a:xfrm>
            <a:off x="829785" y="2776330"/>
            <a:ext cx="3922776" cy="234905"/>
          </a:xfrm>
          <a:prstGeom prst="roundRect">
            <a:avLst/>
          </a:prstGeom>
          <a:solidFill>
            <a:srgbClr val="FD88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Nazanin" panose="00000400000000000000" pitchFamily="2" charset="-78"/>
              </a:rPr>
              <a:t>زیرساخت پیام ‌رسانی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F07FE-1E9C-34D0-C3EE-4BF27C2C6492}"/>
              </a:ext>
            </a:extLst>
          </p:cNvPr>
          <p:cNvSpPr txBox="1"/>
          <p:nvPr/>
        </p:nvSpPr>
        <p:spPr>
          <a:xfrm>
            <a:off x="2140226" y="475740"/>
            <a:ext cx="1636644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cs typeface="B Nazanin" panose="00000400000000000000" pitchFamily="2" charset="-78"/>
              </a:rPr>
              <a:t>RIC</a:t>
            </a:r>
            <a:r>
              <a:rPr lang="fa-IR" sz="1200" dirty="0">
                <a:cs typeface="B Nazanin" panose="00000400000000000000" pitchFamily="2" charset="-78"/>
              </a:rPr>
              <a:t>های غیر بلادرنگ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349A724-22D6-514F-3831-49568E0E3F6A}"/>
              </a:ext>
            </a:extLst>
          </p:cNvPr>
          <p:cNvSpPr/>
          <p:nvPr/>
        </p:nvSpPr>
        <p:spPr>
          <a:xfrm>
            <a:off x="695739" y="4348633"/>
            <a:ext cx="4525618" cy="274320"/>
          </a:xfrm>
          <a:prstGeom prst="roundRect">
            <a:avLst>
              <a:gd name="adj" fmla="val 24296"/>
            </a:avLst>
          </a:prstGeom>
          <a:solidFill>
            <a:srgbClr val="E0D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dirty="0">
                <a:solidFill>
                  <a:schemeClr val="bg2"/>
                </a:solidFill>
                <a:cs typeface="B Nazanin" panose="00000400000000000000" pitchFamily="2" charset="-78"/>
              </a:rPr>
              <a:t>گره‌های </a:t>
            </a:r>
            <a:r>
              <a:rPr lang="en-US" sz="1200" dirty="0">
                <a:solidFill>
                  <a:schemeClr val="bg2"/>
                </a:solidFill>
                <a:cs typeface="B Nazanin" panose="00000400000000000000" pitchFamily="2" charset="-78"/>
              </a:rPr>
              <a:t>E2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2C82B-7A4F-4B57-21EC-AC98B5EF86BB}"/>
              </a:ext>
            </a:extLst>
          </p:cNvPr>
          <p:cNvSpPr txBox="1"/>
          <p:nvPr/>
        </p:nvSpPr>
        <p:spPr>
          <a:xfrm>
            <a:off x="3348616" y="1283965"/>
            <a:ext cx="1700463" cy="430887"/>
          </a:xfrm>
          <a:prstGeom prst="rect">
            <a:avLst/>
          </a:prstGeom>
          <a:solidFill>
            <a:srgbClr val="F5F5F4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rgbClr val="F4783C"/>
                </a:solidFill>
                <a:cs typeface="B Nazanin" panose="00000400000000000000" pitchFamily="2" charset="-78"/>
              </a:rPr>
              <a:t>واسط‌های </a:t>
            </a:r>
            <a:r>
              <a:rPr lang="en-US" sz="1100" dirty="0">
                <a:solidFill>
                  <a:srgbClr val="F4783C"/>
                </a:solidFill>
                <a:cs typeface="B Nazanin" panose="00000400000000000000" pitchFamily="2" charset="-78"/>
              </a:rPr>
              <a:t>RIC</a:t>
            </a:r>
            <a:r>
              <a:rPr lang="fa-IR" sz="1100" dirty="0">
                <a:solidFill>
                  <a:srgbClr val="F4783C"/>
                </a:solidFill>
                <a:cs typeface="B Nazanin" panose="00000400000000000000" pitchFamily="2" charset="-78"/>
              </a:rPr>
              <a:t> تقریبا بلادرنگ</a:t>
            </a:r>
          </a:p>
          <a:p>
            <a:pPr algn="ctr" rtl="1"/>
            <a:r>
              <a:rPr lang="fa-IR" sz="1100" dirty="0">
                <a:solidFill>
                  <a:srgbClr val="F4783C"/>
                </a:solidFill>
                <a:cs typeface="B Nazanin" panose="00000400000000000000" pitchFamily="2" charset="-78"/>
              </a:rPr>
              <a:t>برای </a:t>
            </a:r>
            <a:r>
              <a:rPr lang="en-US" sz="1100" dirty="0">
                <a:solidFill>
                  <a:srgbClr val="F4783C"/>
                </a:solidFill>
                <a:cs typeface="B Nazanin" panose="00000400000000000000" pitchFamily="2" charset="-78"/>
              </a:rPr>
              <a:t>xApp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048A3FB-A62E-C180-18AA-C1083BB91636}"/>
              </a:ext>
            </a:extLst>
          </p:cNvPr>
          <p:cNvSpPr/>
          <p:nvPr/>
        </p:nvSpPr>
        <p:spPr>
          <a:xfrm rot="16200000">
            <a:off x="3807135" y="2739819"/>
            <a:ext cx="2275221" cy="225287"/>
          </a:xfrm>
          <a:prstGeom prst="roundRect">
            <a:avLst/>
          </a:prstGeom>
          <a:solidFill>
            <a:srgbClr val="B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فعالسازی واسط‌ها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BC32B-9789-0664-C734-4E2ED5A641C6}"/>
              </a:ext>
            </a:extLst>
          </p:cNvPr>
          <p:cNvSpPr txBox="1"/>
          <p:nvPr/>
        </p:nvSpPr>
        <p:spPr>
          <a:xfrm>
            <a:off x="2336742" y="1358348"/>
            <a:ext cx="945438" cy="276999"/>
          </a:xfrm>
          <a:prstGeom prst="rect">
            <a:avLst/>
          </a:prstGeom>
          <a:solidFill>
            <a:srgbClr val="FF6C2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A1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28C4C3-4DC9-1C28-8156-469045D6AA54}"/>
              </a:ext>
            </a:extLst>
          </p:cNvPr>
          <p:cNvSpPr txBox="1"/>
          <p:nvPr/>
        </p:nvSpPr>
        <p:spPr>
          <a:xfrm>
            <a:off x="1011512" y="1358348"/>
            <a:ext cx="945438" cy="276999"/>
          </a:xfrm>
          <a:prstGeom prst="rect">
            <a:avLst/>
          </a:prstGeom>
          <a:solidFill>
            <a:srgbClr val="FF6C2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O1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1169E3-1926-E31B-A827-C6271B9EDD00}"/>
              </a:ext>
            </a:extLst>
          </p:cNvPr>
          <p:cNvSpPr txBox="1"/>
          <p:nvPr/>
        </p:nvSpPr>
        <p:spPr>
          <a:xfrm>
            <a:off x="3612314" y="3566044"/>
            <a:ext cx="945438" cy="276999"/>
          </a:xfrm>
          <a:prstGeom prst="rect">
            <a:avLst/>
          </a:prstGeom>
          <a:solidFill>
            <a:srgbClr val="FF6C2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E2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18D452-5F20-C578-D47E-654AA9CAE2BB}"/>
              </a:ext>
            </a:extLst>
          </p:cNvPr>
          <p:cNvSpPr txBox="1"/>
          <p:nvPr/>
        </p:nvSpPr>
        <p:spPr>
          <a:xfrm>
            <a:off x="1246398" y="3750630"/>
            <a:ext cx="1118236" cy="182880"/>
          </a:xfrm>
          <a:prstGeom prst="rect">
            <a:avLst/>
          </a:prstGeom>
          <a:solidFill>
            <a:srgbClr val="776E68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fa-IR" sz="1100" dirty="0">
                <a:solidFill>
                  <a:schemeClr val="bg1"/>
                </a:solidFill>
                <a:cs typeface="B Nazanin" panose="00000400000000000000" pitchFamily="2" charset="-78"/>
              </a:rPr>
              <a:t>پایگاه داده</a:t>
            </a:r>
            <a:endParaRPr lang="en-US" sz="11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BE0FF-EB90-31AD-9BDF-D05EC56927B5}"/>
              </a:ext>
            </a:extLst>
          </p:cNvPr>
          <p:cNvSpPr txBox="1"/>
          <p:nvPr/>
        </p:nvSpPr>
        <p:spPr>
          <a:xfrm>
            <a:off x="1296632" y="3438637"/>
            <a:ext cx="1040110" cy="182880"/>
          </a:xfrm>
          <a:prstGeom prst="rect">
            <a:avLst/>
          </a:prstGeom>
          <a:solidFill>
            <a:srgbClr val="776E68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fa-IR" sz="1050" dirty="0">
                <a:solidFill>
                  <a:schemeClr val="bg1"/>
                </a:solidFill>
                <a:cs typeface="B Nazanin" panose="00000400000000000000" pitchFamily="2" charset="-78"/>
              </a:rPr>
              <a:t>لایه داده اشتراکی</a:t>
            </a:r>
            <a:endParaRPr lang="en-US" sz="105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74641F-482A-5F31-1340-E0544917A7C6}"/>
              </a:ext>
            </a:extLst>
          </p:cNvPr>
          <p:cNvSpPr txBox="1"/>
          <p:nvPr/>
        </p:nvSpPr>
        <p:spPr>
          <a:xfrm>
            <a:off x="1567489" y="239702"/>
            <a:ext cx="2759346" cy="182880"/>
          </a:xfrm>
          <a:prstGeom prst="rect">
            <a:avLst/>
          </a:prstGeom>
          <a:solidFill>
            <a:srgbClr val="E0DCD9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مدیریت سرویس و همگام‌سازی (</a:t>
            </a:r>
            <a:r>
              <a:rPr lang="en-US" sz="1100" dirty="0">
                <a:cs typeface="B Nazanin" panose="00000400000000000000" pitchFamily="2" charset="-78"/>
              </a:rPr>
              <a:t>SMO</a:t>
            </a:r>
            <a:r>
              <a:rPr lang="fa-IR" sz="1100" dirty="0">
                <a:cs typeface="B Nazanin" panose="00000400000000000000" pitchFamily="2" charset="-78"/>
              </a:rPr>
              <a:t>)</a:t>
            </a:r>
            <a:endParaRPr lang="en-US" sz="1100" dirty="0">
              <a:cs typeface="B Nazanin" panose="00000400000000000000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E6D988-9A21-0C94-4629-F62C1EBFF002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7" name="Google Shape;299;p28">
              <a:extLst>
                <a:ext uri="{FF2B5EF4-FFF2-40B4-BE49-F238E27FC236}">
                  <a16:creationId xmlns:a16="http://schemas.microsoft.com/office/drawing/2014/main" id="{0C0657D1-503D-DF1C-AC47-F1848E038E96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8" name="Google Shape;298;p28">
              <a:extLst>
                <a:ext uri="{FF2B5EF4-FFF2-40B4-BE49-F238E27FC236}">
                  <a16:creationId xmlns:a16="http://schemas.microsoft.com/office/drawing/2014/main" id="{D48A4510-6E2B-6CDB-828F-405815007DE9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5" name="Google Shape;300;p28">
              <a:extLst>
                <a:ext uri="{FF2B5EF4-FFF2-40B4-BE49-F238E27FC236}">
                  <a16:creationId xmlns:a16="http://schemas.microsoft.com/office/drawing/2014/main" id="{EA8EFDA5-41C3-7EC9-5157-C5B8C2DEE2C5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18" name="Google Shape;301;p28">
              <a:extLst>
                <a:ext uri="{FF2B5EF4-FFF2-40B4-BE49-F238E27FC236}">
                  <a16:creationId xmlns:a16="http://schemas.microsoft.com/office/drawing/2014/main" id="{FF16D153-7031-4144-A530-BE7D1BAAC0D5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19" name="Google Shape;302;p28">
              <a:extLst>
                <a:ext uri="{FF2B5EF4-FFF2-40B4-BE49-F238E27FC236}">
                  <a16:creationId xmlns:a16="http://schemas.microsoft.com/office/drawing/2014/main" id="{76DF139C-F8A1-51B9-5618-CDE4F0ED33F9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14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5559301" y="347094"/>
            <a:ext cx="303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>
                <a:latin typeface="Times New Roman" panose="02020603050405020304" pitchFamily="18" charset="0"/>
                <a:ea typeface="Vazirmatn"/>
                <a:cs typeface="Times New Roman" panose="02020603050405020304" pitchFamily="18" charset="0"/>
                <a:sym typeface="Vazirmatn"/>
              </a:rPr>
              <a:t>xApp</a:t>
            </a:r>
            <a:endParaRPr sz="2420" dirty="0">
              <a:latin typeface="Times New Roman" panose="02020603050405020304" pitchFamily="18" charset="0"/>
              <a:ea typeface="Vazirmatn"/>
              <a:cs typeface="Times New Roman" panose="02020603050405020304" pitchFamily="18" charset="0"/>
              <a:sym typeface="Vazirmatn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99" y="100909"/>
            <a:ext cx="4695386" cy="46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266D2E-371C-123D-20E6-B0BC6AD2B5A5}"/>
              </a:ext>
            </a:extLst>
          </p:cNvPr>
          <p:cNvSpPr/>
          <p:nvPr/>
        </p:nvSpPr>
        <p:spPr>
          <a:xfrm>
            <a:off x="633583" y="4361600"/>
            <a:ext cx="4525618" cy="274320"/>
          </a:xfrm>
          <a:prstGeom prst="roundRect">
            <a:avLst>
              <a:gd name="adj" fmla="val 24296"/>
            </a:avLst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dirty="0">
                <a:solidFill>
                  <a:srgbClr val="D7D4D3"/>
                </a:solidFill>
                <a:cs typeface="B Nazanin" panose="00000400000000000000" pitchFamily="2" charset="-78"/>
              </a:rPr>
              <a:t>گره‌های </a:t>
            </a:r>
            <a:r>
              <a:rPr lang="en-US" sz="1200" dirty="0">
                <a:solidFill>
                  <a:srgbClr val="D7D4D3"/>
                </a:solidFill>
                <a:cs typeface="B Nazanin" panose="00000400000000000000" pitchFamily="2" charset="-78"/>
              </a:rPr>
              <a:t>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066F0-D706-7F7D-83C2-611459374DA2}"/>
              </a:ext>
            </a:extLst>
          </p:cNvPr>
          <p:cNvSpPr txBox="1"/>
          <p:nvPr/>
        </p:nvSpPr>
        <p:spPr>
          <a:xfrm>
            <a:off x="3612314" y="3566044"/>
            <a:ext cx="945438" cy="276999"/>
          </a:xfrm>
          <a:prstGeom prst="rect">
            <a:avLst/>
          </a:prstGeom>
          <a:solidFill>
            <a:srgbClr val="FFD5C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E2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1F018-9FBE-90C7-2E06-5C8086FE772A}"/>
              </a:ext>
            </a:extLst>
          </p:cNvPr>
          <p:cNvSpPr txBox="1"/>
          <p:nvPr/>
        </p:nvSpPr>
        <p:spPr>
          <a:xfrm>
            <a:off x="3848760" y="3057837"/>
            <a:ext cx="708992" cy="307777"/>
          </a:xfrm>
          <a:prstGeom prst="rect">
            <a:avLst/>
          </a:prstGeom>
          <a:solidFill>
            <a:srgbClr val="FEDDCE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امنیت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C028E-E193-E9EE-0110-224AD72E8535}"/>
              </a:ext>
            </a:extLst>
          </p:cNvPr>
          <p:cNvSpPr txBox="1"/>
          <p:nvPr/>
        </p:nvSpPr>
        <p:spPr>
          <a:xfrm>
            <a:off x="2793133" y="3091233"/>
            <a:ext cx="914400" cy="274320"/>
          </a:xfrm>
          <a:prstGeom prst="rect">
            <a:avLst/>
          </a:prstGeom>
          <a:solidFill>
            <a:srgbClr val="FDDCCF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مدیریت سرویس‌ها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225D4-2E7B-4673-FD09-F81A489A87BC}"/>
              </a:ext>
            </a:extLst>
          </p:cNvPr>
          <p:cNvSpPr txBox="1"/>
          <p:nvPr/>
        </p:nvSpPr>
        <p:spPr>
          <a:xfrm>
            <a:off x="1818586" y="3099396"/>
            <a:ext cx="914400" cy="274320"/>
          </a:xfrm>
          <a:prstGeom prst="rect">
            <a:avLst/>
          </a:prstGeom>
          <a:solidFill>
            <a:srgbClr val="FEDDD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مدیریت اشتراک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27EAB-A19A-E899-D40D-3C1F5D89B856}"/>
              </a:ext>
            </a:extLst>
          </p:cNvPr>
          <p:cNvSpPr txBox="1"/>
          <p:nvPr/>
        </p:nvSpPr>
        <p:spPr>
          <a:xfrm>
            <a:off x="813457" y="3099396"/>
            <a:ext cx="929102" cy="246221"/>
          </a:xfrm>
          <a:prstGeom prst="rect">
            <a:avLst/>
          </a:prstGeom>
          <a:solidFill>
            <a:srgbClr val="FEDDCE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کاهش ناسازگاری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294188-B22E-1F3B-A640-9D31F396ADF0}"/>
              </a:ext>
            </a:extLst>
          </p:cNvPr>
          <p:cNvSpPr/>
          <p:nvPr/>
        </p:nvSpPr>
        <p:spPr>
          <a:xfrm>
            <a:off x="788965" y="2776330"/>
            <a:ext cx="3922776" cy="234905"/>
          </a:xfrm>
          <a:prstGeom prst="roundRect">
            <a:avLst/>
          </a:prstGeom>
          <a:solidFill>
            <a:srgbClr val="FED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Nazanin" panose="00000400000000000000" pitchFamily="2" charset="-78"/>
              </a:rPr>
              <a:t>زیرساخت پیام ‌رسانی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BAAF6-B3FB-B3D2-C4A8-9FF5E663CF2C}"/>
              </a:ext>
            </a:extLst>
          </p:cNvPr>
          <p:cNvSpPr txBox="1"/>
          <p:nvPr/>
        </p:nvSpPr>
        <p:spPr>
          <a:xfrm>
            <a:off x="2140226" y="475740"/>
            <a:ext cx="16366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solidFill>
                  <a:srgbClr val="E0DDDB"/>
                </a:solidFill>
                <a:cs typeface="B Nazanin" panose="00000400000000000000" pitchFamily="2" charset="-78"/>
              </a:rPr>
              <a:t>RIC</a:t>
            </a:r>
            <a:r>
              <a:rPr lang="fa-IR" sz="1200" dirty="0">
                <a:solidFill>
                  <a:srgbClr val="E0DDDB"/>
                </a:solidFill>
                <a:cs typeface="B Nazanin" panose="00000400000000000000" pitchFamily="2" charset="-78"/>
              </a:rPr>
              <a:t>های غیر بلادرنگ</a:t>
            </a:r>
            <a:endParaRPr lang="en-US" sz="1200" dirty="0">
              <a:solidFill>
                <a:srgbClr val="E0DDDB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331CDF-3F05-B996-0A7E-1FC68F6BD5DB}"/>
              </a:ext>
            </a:extLst>
          </p:cNvPr>
          <p:cNvSpPr/>
          <p:nvPr/>
        </p:nvSpPr>
        <p:spPr>
          <a:xfrm rot="16200000">
            <a:off x="3759822" y="2725305"/>
            <a:ext cx="2275221" cy="225287"/>
          </a:xfrm>
          <a:prstGeom prst="roundRect">
            <a:avLst/>
          </a:prstGeom>
          <a:solidFill>
            <a:srgbClr val="ED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فعالسازی واسط‌ها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6D5EE-7E58-60AD-7751-1D810108AC59}"/>
              </a:ext>
            </a:extLst>
          </p:cNvPr>
          <p:cNvSpPr txBox="1"/>
          <p:nvPr/>
        </p:nvSpPr>
        <p:spPr>
          <a:xfrm>
            <a:off x="2322228" y="1364547"/>
            <a:ext cx="945438" cy="276999"/>
          </a:xfrm>
          <a:prstGeom prst="rect">
            <a:avLst/>
          </a:prstGeom>
          <a:solidFill>
            <a:srgbClr val="FFD6C5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A1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3E9C3-5A93-421A-59B7-32523102BFBA}"/>
              </a:ext>
            </a:extLst>
          </p:cNvPr>
          <p:cNvSpPr txBox="1"/>
          <p:nvPr/>
        </p:nvSpPr>
        <p:spPr>
          <a:xfrm>
            <a:off x="996998" y="1364547"/>
            <a:ext cx="945438" cy="276999"/>
          </a:xfrm>
          <a:prstGeom prst="rect">
            <a:avLst/>
          </a:prstGeom>
          <a:solidFill>
            <a:srgbClr val="FFD6C7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O1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8061C-B467-70D5-54FB-A864DEF8E1E5}"/>
              </a:ext>
            </a:extLst>
          </p:cNvPr>
          <p:cNvSpPr txBox="1"/>
          <p:nvPr/>
        </p:nvSpPr>
        <p:spPr>
          <a:xfrm>
            <a:off x="1516719" y="265382"/>
            <a:ext cx="2759346" cy="182880"/>
          </a:xfrm>
          <a:prstGeom prst="rect">
            <a:avLst/>
          </a:prstGeom>
          <a:solidFill>
            <a:srgbClr val="F7F5F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rgbClr val="E0DDDB"/>
                </a:solidFill>
                <a:cs typeface="B Nazanin" panose="00000400000000000000" pitchFamily="2" charset="-78"/>
              </a:rPr>
              <a:t>مدیریت سرویس و همگام‌سازی (</a:t>
            </a:r>
            <a:r>
              <a:rPr lang="en-US" sz="1100" dirty="0">
                <a:solidFill>
                  <a:srgbClr val="E0DDDB"/>
                </a:solidFill>
                <a:cs typeface="B Nazanin" panose="00000400000000000000" pitchFamily="2" charset="-78"/>
              </a:rPr>
              <a:t>SMO</a:t>
            </a:r>
            <a:r>
              <a:rPr lang="fa-IR" sz="1100" dirty="0">
                <a:solidFill>
                  <a:srgbClr val="E0DDDB"/>
                </a:solidFill>
                <a:cs typeface="B Nazanin" panose="00000400000000000000" pitchFamily="2" charset="-78"/>
              </a:rPr>
              <a:t>)</a:t>
            </a:r>
            <a:endParaRPr lang="en-US" sz="1100" dirty="0">
              <a:solidFill>
                <a:srgbClr val="E0DDDB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9BF09-3B4D-83ED-F834-22721132D624}"/>
              </a:ext>
            </a:extLst>
          </p:cNvPr>
          <p:cNvSpPr txBox="1"/>
          <p:nvPr/>
        </p:nvSpPr>
        <p:spPr>
          <a:xfrm>
            <a:off x="3354845" y="1287602"/>
            <a:ext cx="1700463" cy="43088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rgbClr val="FAD9CB"/>
                </a:solidFill>
                <a:cs typeface="B Nazanin" panose="00000400000000000000" pitchFamily="2" charset="-78"/>
              </a:rPr>
              <a:t>واسط‌های </a:t>
            </a:r>
            <a:r>
              <a:rPr lang="en-US" sz="1100" dirty="0">
                <a:solidFill>
                  <a:srgbClr val="FAD9CB"/>
                </a:solidFill>
                <a:cs typeface="B Nazanin" panose="00000400000000000000" pitchFamily="2" charset="-78"/>
              </a:rPr>
              <a:t>RIC</a:t>
            </a:r>
            <a:r>
              <a:rPr lang="fa-IR" sz="1100" dirty="0">
                <a:solidFill>
                  <a:srgbClr val="FAD9CB"/>
                </a:solidFill>
                <a:cs typeface="B Nazanin" panose="00000400000000000000" pitchFamily="2" charset="-78"/>
              </a:rPr>
              <a:t> تقریبا بلادرنگ</a:t>
            </a:r>
          </a:p>
          <a:p>
            <a:pPr algn="ctr" rtl="1"/>
            <a:r>
              <a:rPr lang="fa-IR" sz="1100" dirty="0">
                <a:solidFill>
                  <a:srgbClr val="FAD9CB"/>
                </a:solidFill>
                <a:cs typeface="B Nazanin" panose="00000400000000000000" pitchFamily="2" charset="-78"/>
              </a:rPr>
              <a:t>برای </a:t>
            </a:r>
            <a:r>
              <a:rPr lang="en-US" sz="1100" dirty="0">
                <a:solidFill>
                  <a:srgbClr val="FAD9CB"/>
                </a:solidFill>
                <a:cs typeface="B Nazanin" panose="00000400000000000000" pitchFamily="2" charset="-78"/>
              </a:rPr>
              <a:t>xApp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3340D-F252-C066-E602-EE76E1F85DDB}"/>
              </a:ext>
            </a:extLst>
          </p:cNvPr>
          <p:cNvSpPr txBox="1"/>
          <p:nvPr/>
        </p:nvSpPr>
        <p:spPr>
          <a:xfrm>
            <a:off x="1246398" y="3757610"/>
            <a:ext cx="1118236" cy="182880"/>
          </a:xfrm>
          <a:prstGeom prst="rect">
            <a:avLst/>
          </a:prstGeom>
          <a:solidFill>
            <a:srgbClr val="D8D6D4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fa-IR" sz="1100" dirty="0">
                <a:solidFill>
                  <a:schemeClr val="bg1"/>
                </a:solidFill>
                <a:cs typeface="B Nazanin" panose="00000400000000000000" pitchFamily="2" charset="-78"/>
              </a:rPr>
              <a:t>پایگاه داده</a:t>
            </a:r>
            <a:endParaRPr lang="en-US" sz="11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1C7B2-2D72-27F9-76F6-645E90F05173}"/>
              </a:ext>
            </a:extLst>
          </p:cNvPr>
          <p:cNvSpPr txBox="1"/>
          <p:nvPr/>
        </p:nvSpPr>
        <p:spPr>
          <a:xfrm>
            <a:off x="1296632" y="3453151"/>
            <a:ext cx="1040110" cy="182880"/>
          </a:xfrm>
          <a:prstGeom prst="rect">
            <a:avLst/>
          </a:prstGeom>
          <a:solidFill>
            <a:srgbClr val="D8D6D4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fa-IR" sz="1050" dirty="0">
                <a:solidFill>
                  <a:schemeClr val="bg1"/>
                </a:solidFill>
                <a:cs typeface="B Nazanin" panose="00000400000000000000" pitchFamily="2" charset="-78"/>
              </a:rPr>
              <a:t>لایه داده اشتراکی</a:t>
            </a:r>
            <a:endParaRPr lang="en-US" sz="105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B00BE-F3F8-757B-036B-9A0DC4386006}"/>
              </a:ext>
            </a:extLst>
          </p:cNvPr>
          <p:cNvSpPr txBox="1"/>
          <p:nvPr/>
        </p:nvSpPr>
        <p:spPr>
          <a:xfrm>
            <a:off x="5539132" y="963261"/>
            <a:ext cx="30561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اپلیکیشن‌هایی برای انجام کارهایی مانند آنالیز داده، پیکربندی‌ و ...</a:t>
            </a:r>
          </a:p>
          <a:p>
            <a:pPr algn="r" rtl="1"/>
            <a:endParaRPr lang="fa-IR" dirty="0">
              <a:latin typeface="B Nazanin" pitchFamily="2" charset="-78"/>
              <a:cs typeface="B Nazanin" pitchFamily="2" charset="-78"/>
            </a:endParaRPr>
          </a:p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دریافت داده، آنالیز و ارسال دستورات کنترلی از طریق درگاه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</a:p>
          <a:p>
            <a:pPr algn="r" rtl="1"/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دو بخش اصلی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xApp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ها: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latin typeface="B Nazanin" pitchFamily="2" charset="-78"/>
                <a:cs typeface="B Nazanin" pitchFamily="2" charset="-78"/>
              </a:rPr>
              <a:t>توصیف کننده (نوع داده مورد نیاز، توانمندی‌ها و ...)</a:t>
            </a:r>
          </a:p>
          <a:p>
            <a:pPr marL="342900" indent="-342900" algn="r" rtl="1">
              <a:buFont typeface="+mj-lt"/>
              <a:buAutoNum type="arabicPeriod"/>
            </a:pPr>
            <a:endParaRPr lang="fa-IR" dirty="0">
              <a:latin typeface="B Nazanin" pitchFamily="2" charset="-78"/>
              <a:cs typeface="B Nazanin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latin typeface="B Nazanin" pitchFamily="2" charset="-78"/>
                <a:cs typeface="B Nazanin" pitchFamily="2" charset="-78"/>
              </a:rPr>
              <a:t>نرم افزار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8FCCAD-912B-9F58-6371-0ACE53D8416C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20" name="Google Shape;299;p28">
              <a:extLst>
                <a:ext uri="{FF2B5EF4-FFF2-40B4-BE49-F238E27FC236}">
                  <a16:creationId xmlns:a16="http://schemas.microsoft.com/office/drawing/2014/main" id="{359EA98D-FF53-4313-45E5-395FEAE57BF2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1" name="Google Shape;298;p28">
              <a:extLst>
                <a:ext uri="{FF2B5EF4-FFF2-40B4-BE49-F238E27FC236}">
                  <a16:creationId xmlns:a16="http://schemas.microsoft.com/office/drawing/2014/main" id="{E6CDF481-F6FB-7788-C00D-9396791D05A4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2" name="Google Shape;300;p28">
              <a:extLst>
                <a:ext uri="{FF2B5EF4-FFF2-40B4-BE49-F238E27FC236}">
                  <a16:creationId xmlns:a16="http://schemas.microsoft.com/office/drawing/2014/main" id="{BEB42A4E-246C-15AF-6B46-F3537744AF07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8" name="Google Shape;301;p28">
              <a:extLst>
                <a:ext uri="{FF2B5EF4-FFF2-40B4-BE49-F238E27FC236}">
                  <a16:creationId xmlns:a16="http://schemas.microsoft.com/office/drawing/2014/main" id="{671B05F2-1F31-6935-27FC-8080D2A8CADA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9" name="Google Shape;302;p28">
              <a:extLst>
                <a:ext uri="{FF2B5EF4-FFF2-40B4-BE49-F238E27FC236}">
                  <a16:creationId xmlns:a16="http://schemas.microsoft.com/office/drawing/2014/main" id="{8AA20476-0919-7CE9-B5E4-17A25942C0BC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0" y="152410"/>
            <a:ext cx="4735080" cy="459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5393621" y="347094"/>
            <a:ext cx="3205749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-IR" sz="2420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مدیریت اشتراک</a:t>
            </a:r>
            <a:endParaRPr sz="2420" dirty="0">
              <a:latin typeface="Vazirmatn"/>
              <a:ea typeface="Vazirmatn"/>
              <a:cs typeface="B Nazanin" panose="00000400000000000000" pitchFamily="2" charset="-78"/>
              <a:sym typeface="Vazirmat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BB21D4-5371-7471-FE29-E88207BD3608}"/>
              </a:ext>
            </a:extLst>
          </p:cNvPr>
          <p:cNvSpPr/>
          <p:nvPr/>
        </p:nvSpPr>
        <p:spPr>
          <a:xfrm>
            <a:off x="633583" y="4361600"/>
            <a:ext cx="4525618" cy="274320"/>
          </a:xfrm>
          <a:prstGeom prst="roundRect">
            <a:avLst>
              <a:gd name="adj" fmla="val 24296"/>
            </a:avLst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dirty="0">
                <a:solidFill>
                  <a:srgbClr val="D7D4D3"/>
                </a:solidFill>
                <a:cs typeface="B Nazanin" panose="00000400000000000000" pitchFamily="2" charset="-78"/>
              </a:rPr>
              <a:t>گره‌های </a:t>
            </a:r>
            <a:r>
              <a:rPr lang="en-US" sz="1200" dirty="0">
                <a:solidFill>
                  <a:srgbClr val="D7D4D3"/>
                </a:solidFill>
                <a:cs typeface="B Nazanin" panose="00000400000000000000" pitchFamily="2" charset="-78"/>
              </a:rPr>
              <a:t>E2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66AA1-6A4D-7C21-B56A-A9A18297F4F9}"/>
              </a:ext>
            </a:extLst>
          </p:cNvPr>
          <p:cNvSpPr txBox="1"/>
          <p:nvPr/>
        </p:nvSpPr>
        <p:spPr>
          <a:xfrm>
            <a:off x="3612314" y="3566044"/>
            <a:ext cx="945438" cy="276999"/>
          </a:xfrm>
          <a:prstGeom prst="rect">
            <a:avLst/>
          </a:prstGeom>
          <a:solidFill>
            <a:srgbClr val="FFD5C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3401E-E143-E2F3-55AA-DC5070B51DE8}"/>
              </a:ext>
            </a:extLst>
          </p:cNvPr>
          <p:cNvSpPr txBox="1"/>
          <p:nvPr/>
        </p:nvSpPr>
        <p:spPr>
          <a:xfrm>
            <a:off x="3848760" y="3057837"/>
            <a:ext cx="708992" cy="307777"/>
          </a:xfrm>
          <a:prstGeom prst="rect">
            <a:avLst/>
          </a:prstGeom>
          <a:solidFill>
            <a:srgbClr val="FEDDCE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امنیت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69DD7-D72F-7A2D-BC76-B91B5542EF76}"/>
              </a:ext>
            </a:extLst>
          </p:cNvPr>
          <p:cNvSpPr txBox="1"/>
          <p:nvPr/>
        </p:nvSpPr>
        <p:spPr>
          <a:xfrm>
            <a:off x="2809461" y="3091233"/>
            <a:ext cx="914400" cy="274320"/>
          </a:xfrm>
          <a:prstGeom prst="rect">
            <a:avLst/>
          </a:prstGeom>
          <a:solidFill>
            <a:srgbClr val="FEDDD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مدیریت سرویس‌ها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E2B99-A114-E3F9-600B-FD09368222FE}"/>
              </a:ext>
            </a:extLst>
          </p:cNvPr>
          <p:cNvSpPr txBox="1"/>
          <p:nvPr/>
        </p:nvSpPr>
        <p:spPr>
          <a:xfrm>
            <a:off x="829785" y="3099396"/>
            <a:ext cx="929102" cy="246221"/>
          </a:xfrm>
          <a:prstGeom prst="rect">
            <a:avLst/>
          </a:prstGeom>
          <a:solidFill>
            <a:srgbClr val="FEDDCE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کاهش ناسازگاری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6A99A9-DEBF-19E8-9623-8A2912A4BBAE}"/>
              </a:ext>
            </a:extLst>
          </p:cNvPr>
          <p:cNvSpPr/>
          <p:nvPr/>
        </p:nvSpPr>
        <p:spPr>
          <a:xfrm>
            <a:off x="808014" y="2783587"/>
            <a:ext cx="3922776" cy="234905"/>
          </a:xfrm>
          <a:prstGeom prst="roundRect">
            <a:avLst/>
          </a:prstGeom>
          <a:solidFill>
            <a:srgbClr val="FED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Nazanin" panose="00000400000000000000" pitchFamily="2" charset="-78"/>
              </a:rPr>
              <a:t>زیرساخت پیام ‌رسانی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0ED88-9D67-B8E9-0D85-315736D63A0A}"/>
              </a:ext>
            </a:extLst>
          </p:cNvPr>
          <p:cNvSpPr txBox="1"/>
          <p:nvPr/>
        </p:nvSpPr>
        <p:spPr>
          <a:xfrm>
            <a:off x="2140226" y="492068"/>
            <a:ext cx="16366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solidFill>
                  <a:srgbClr val="E0DDDB"/>
                </a:solidFill>
                <a:cs typeface="B Nazanin" panose="00000400000000000000" pitchFamily="2" charset="-78"/>
              </a:rPr>
              <a:t>RIC</a:t>
            </a:r>
            <a:r>
              <a:rPr lang="fa-IR" sz="1200" dirty="0">
                <a:solidFill>
                  <a:srgbClr val="E0DDDB"/>
                </a:solidFill>
                <a:cs typeface="B Nazanin" panose="00000400000000000000" pitchFamily="2" charset="-78"/>
              </a:rPr>
              <a:t>های غیر بلادرنگ</a:t>
            </a:r>
            <a:endParaRPr lang="en-US" sz="1200" dirty="0">
              <a:solidFill>
                <a:srgbClr val="E0DDDB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CCA776-5BA1-721C-D02D-DA09EE720BA1}"/>
              </a:ext>
            </a:extLst>
          </p:cNvPr>
          <p:cNvSpPr/>
          <p:nvPr/>
        </p:nvSpPr>
        <p:spPr>
          <a:xfrm rot="16200000">
            <a:off x="3759822" y="2725305"/>
            <a:ext cx="2275221" cy="225287"/>
          </a:xfrm>
          <a:prstGeom prst="roundRect">
            <a:avLst/>
          </a:prstGeom>
          <a:solidFill>
            <a:srgbClr val="ED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فعالسازی واسط‌ها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2780E-9E85-C878-F410-CF1F5BE66994}"/>
              </a:ext>
            </a:extLst>
          </p:cNvPr>
          <p:cNvSpPr txBox="1"/>
          <p:nvPr/>
        </p:nvSpPr>
        <p:spPr>
          <a:xfrm>
            <a:off x="2322228" y="1364547"/>
            <a:ext cx="945438" cy="276999"/>
          </a:xfrm>
          <a:prstGeom prst="rect">
            <a:avLst/>
          </a:prstGeom>
          <a:solidFill>
            <a:srgbClr val="FFD6C7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BA91F-F9B7-E8D7-293D-DEF7D3F4E5C7}"/>
              </a:ext>
            </a:extLst>
          </p:cNvPr>
          <p:cNvSpPr txBox="1"/>
          <p:nvPr/>
        </p:nvSpPr>
        <p:spPr>
          <a:xfrm>
            <a:off x="996998" y="1364547"/>
            <a:ext cx="945438" cy="276999"/>
          </a:xfrm>
          <a:prstGeom prst="rect">
            <a:avLst/>
          </a:prstGeom>
          <a:solidFill>
            <a:srgbClr val="FFD6C5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O1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7EAEC-0C63-A6B6-C399-BCF0108E4FC3}"/>
              </a:ext>
            </a:extLst>
          </p:cNvPr>
          <p:cNvSpPr txBox="1"/>
          <p:nvPr/>
        </p:nvSpPr>
        <p:spPr>
          <a:xfrm>
            <a:off x="1516719" y="281710"/>
            <a:ext cx="2759346" cy="182880"/>
          </a:xfrm>
          <a:prstGeom prst="rect">
            <a:avLst/>
          </a:prstGeom>
          <a:solidFill>
            <a:srgbClr val="F7F5F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rgbClr val="E0DDDB"/>
                </a:solidFill>
                <a:cs typeface="B Nazanin" panose="00000400000000000000" pitchFamily="2" charset="-78"/>
              </a:rPr>
              <a:t>مدیریت سرویس و همگام‌سازی (</a:t>
            </a:r>
            <a:r>
              <a:rPr lang="en-US" sz="1100" dirty="0">
                <a:solidFill>
                  <a:srgbClr val="E0DDDB"/>
                </a:solidFill>
                <a:cs typeface="B Nazanin" panose="00000400000000000000" pitchFamily="2" charset="-78"/>
              </a:rPr>
              <a:t>SMO</a:t>
            </a:r>
            <a:r>
              <a:rPr lang="fa-IR" sz="1100" dirty="0">
                <a:solidFill>
                  <a:srgbClr val="E0DDDB"/>
                </a:solidFill>
                <a:cs typeface="B Nazanin" panose="00000400000000000000" pitchFamily="2" charset="-78"/>
              </a:rPr>
              <a:t>)</a:t>
            </a:r>
            <a:endParaRPr lang="en-US" sz="1100" dirty="0">
              <a:solidFill>
                <a:srgbClr val="E0DDDB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2E371-2C98-37D4-1AFB-5767CA7E5FA3}"/>
              </a:ext>
            </a:extLst>
          </p:cNvPr>
          <p:cNvSpPr txBox="1"/>
          <p:nvPr/>
        </p:nvSpPr>
        <p:spPr>
          <a:xfrm>
            <a:off x="3405644" y="1287602"/>
            <a:ext cx="1700463" cy="43088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rgbClr val="FAD9CB"/>
                </a:solidFill>
                <a:cs typeface="B Nazanin" panose="00000400000000000000" pitchFamily="2" charset="-78"/>
              </a:rPr>
              <a:t>واسط‌های </a:t>
            </a:r>
            <a:r>
              <a:rPr lang="en-US" sz="1100" dirty="0">
                <a:solidFill>
                  <a:srgbClr val="FAD9CB"/>
                </a:solidFill>
                <a:cs typeface="B Nazanin" panose="00000400000000000000" pitchFamily="2" charset="-78"/>
              </a:rPr>
              <a:t>RIC</a:t>
            </a:r>
            <a:r>
              <a:rPr lang="fa-IR" sz="1100" dirty="0">
                <a:solidFill>
                  <a:srgbClr val="FAD9CB"/>
                </a:solidFill>
                <a:cs typeface="B Nazanin" panose="00000400000000000000" pitchFamily="2" charset="-78"/>
              </a:rPr>
              <a:t> تقریبا بلادرنگ</a:t>
            </a:r>
          </a:p>
          <a:p>
            <a:pPr algn="ctr" rtl="1"/>
            <a:r>
              <a:rPr lang="fa-IR" sz="1100" dirty="0">
                <a:solidFill>
                  <a:srgbClr val="FAD9CB"/>
                </a:solidFill>
                <a:cs typeface="B Nazanin" panose="00000400000000000000" pitchFamily="2" charset="-78"/>
              </a:rPr>
              <a:t>برای </a:t>
            </a:r>
            <a:r>
              <a:rPr lang="en-US" sz="1100" dirty="0">
                <a:solidFill>
                  <a:srgbClr val="FAD9CB"/>
                </a:solidFill>
                <a:cs typeface="B Nazanin" panose="00000400000000000000" pitchFamily="2" charset="-78"/>
              </a:rPr>
              <a:t>xApp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7CF4B-A9F8-F99E-EF82-6C020024F5B4}"/>
              </a:ext>
            </a:extLst>
          </p:cNvPr>
          <p:cNvSpPr txBox="1"/>
          <p:nvPr/>
        </p:nvSpPr>
        <p:spPr>
          <a:xfrm>
            <a:off x="1246398" y="3757610"/>
            <a:ext cx="1118236" cy="182880"/>
          </a:xfrm>
          <a:prstGeom prst="rect">
            <a:avLst/>
          </a:prstGeom>
          <a:solidFill>
            <a:srgbClr val="D8D6D4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fa-IR" sz="1100" dirty="0">
                <a:solidFill>
                  <a:schemeClr val="bg1"/>
                </a:solidFill>
                <a:cs typeface="B Nazanin" panose="00000400000000000000" pitchFamily="2" charset="-78"/>
              </a:rPr>
              <a:t>پایگاه داده</a:t>
            </a:r>
            <a:endParaRPr lang="en-US" sz="11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32318-6798-0DB0-6ACC-9394347AA390}"/>
              </a:ext>
            </a:extLst>
          </p:cNvPr>
          <p:cNvSpPr txBox="1"/>
          <p:nvPr/>
        </p:nvSpPr>
        <p:spPr>
          <a:xfrm>
            <a:off x="1296632" y="3438637"/>
            <a:ext cx="1040110" cy="182880"/>
          </a:xfrm>
          <a:prstGeom prst="rect">
            <a:avLst/>
          </a:prstGeom>
          <a:solidFill>
            <a:srgbClr val="D8D6D4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fa-IR" sz="1050" dirty="0">
                <a:solidFill>
                  <a:schemeClr val="bg1"/>
                </a:solidFill>
                <a:cs typeface="B Nazanin" panose="00000400000000000000" pitchFamily="2" charset="-78"/>
              </a:rPr>
              <a:t>لایه داده اشتراکی</a:t>
            </a:r>
            <a:endParaRPr lang="en-US" sz="105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F79FD9-4F63-61FD-7BB4-6887D3CEAB1E}"/>
              </a:ext>
            </a:extLst>
          </p:cNvPr>
          <p:cNvSpPr txBox="1"/>
          <p:nvPr/>
        </p:nvSpPr>
        <p:spPr>
          <a:xfrm>
            <a:off x="1816687" y="3092417"/>
            <a:ext cx="914400" cy="274320"/>
          </a:xfrm>
          <a:prstGeom prst="rect">
            <a:avLst/>
          </a:prstGeom>
          <a:solidFill>
            <a:srgbClr val="FE875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مدیریت اشتراک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1EF54-BC8C-E283-AF40-E614B7387FAB}"/>
              </a:ext>
            </a:extLst>
          </p:cNvPr>
          <p:cNvSpPr txBox="1"/>
          <p:nvPr/>
        </p:nvSpPr>
        <p:spPr>
          <a:xfrm>
            <a:off x="5506747" y="1076694"/>
            <a:ext cx="30926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کنترل دسترسی </a:t>
            </a:r>
            <a:r>
              <a:rPr lang="en-US" dirty="0" err="1">
                <a:cs typeface="B Nazanin" panose="00000400000000000000" pitchFamily="2" charset="-78"/>
              </a:rPr>
              <a:t>xApp</a:t>
            </a:r>
            <a:r>
              <a:rPr lang="fa-IR" dirty="0">
                <a:cs typeface="B Nazanin" panose="00000400000000000000" pitchFamily="2" charset="-78"/>
              </a:rPr>
              <a:t>ها به گره‌های </a:t>
            </a:r>
            <a:r>
              <a:rPr lang="en-US" dirty="0">
                <a:cs typeface="B Nazanin" panose="00000400000000000000" pitchFamily="2" charset="-78"/>
              </a:rPr>
              <a:t>E2</a:t>
            </a:r>
          </a:p>
          <a:p>
            <a:pPr marL="285750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فراهم کردن داده‌ها و توابع برای </a:t>
            </a:r>
            <a:r>
              <a:rPr lang="en-US" dirty="0" err="1">
                <a:cs typeface="B Nazanin" panose="00000400000000000000" pitchFamily="2" charset="-78"/>
              </a:rPr>
              <a:t>xApp</a:t>
            </a:r>
            <a:r>
              <a:rPr lang="fa-IR" dirty="0">
                <a:cs typeface="B Nazanin" panose="00000400000000000000" pitchFamily="2" charset="-78"/>
              </a:rPr>
              <a:t>ها توسط گره‌های </a:t>
            </a:r>
            <a:r>
              <a:rPr lang="en-US" dirty="0">
                <a:cs typeface="B Nazanin" panose="00000400000000000000" pitchFamily="2" charset="-78"/>
              </a:rPr>
              <a:t>E2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6649A4-CC93-2CAC-8D4D-598A8B916114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20" name="Google Shape;299;p28">
              <a:extLst>
                <a:ext uri="{FF2B5EF4-FFF2-40B4-BE49-F238E27FC236}">
                  <a16:creationId xmlns:a16="http://schemas.microsoft.com/office/drawing/2014/main" id="{4101C42D-E564-D47E-32E0-0F3C1E2ED082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1" name="Google Shape;298;p28">
              <a:extLst>
                <a:ext uri="{FF2B5EF4-FFF2-40B4-BE49-F238E27FC236}">
                  <a16:creationId xmlns:a16="http://schemas.microsoft.com/office/drawing/2014/main" id="{DDD5F4B1-BC00-0EFE-FA04-131A94686AF7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7" name="Google Shape;300;p28">
              <a:extLst>
                <a:ext uri="{FF2B5EF4-FFF2-40B4-BE49-F238E27FC236}">
                  <a16:creationId xmlns:a16="http://schemas.microsoft.com/office/drawing/2014/main" id="{BB75B6BA-127A-AE8C-0129-E2B0DED4A01C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8" name="Google Shape;301;p28">
              <a:extLst>
                <a:ext uri="{FF2B5EF4-FFF2-40B4-BE49-F238E27FC236}">
                  <a16:creationId xmlns:a16="http://schemas.microsoft.com/office/drawing/2014/main" id="{9A02B5EA-817E-2D3C-8457-BF30B1CFEC1C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9" name="Google Shape;302;p28">
              <a:extLst>
                <a:ext uri="{FF2B5EF4-FFF2-40B4-BE49-F238E27FC236}">
                  <a16:creationId xmlns:a16="http://schemas.microsoft.com/office/drawing/2014/main" id="{01675880-7C58-6658-9A38-181BB9479350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16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5116452" y="444425"/>
            <a:ext cx="3381549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 </a:t>
            </a:r>
            <a:r>
              <a:rPr lang="en" sz="2420" dirty="0">
                <a:latin typeface="Times New Roman" panose="02020603050405020304" pitchFamily="18" charset="0"/>
                <a:ea typeface="Vazirmatn"/>
                <a:cs typeface="Times New Roman" panose="02020603050405020304" pitchFamily="18" charset="0"/>
                <a:sym typeface="Vazirmatn"/>
              </a:rPr>
              <a:t>RIC</a:t>
            </a:r>
            <a:r>
              <a:rPr lang="en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 </a:t>
            </a: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غیر بلادرنگ و </a:t>
            </a:r>
            <a:r>
              <a:rPr lang="en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 </a:t>
            </a:r>
            <a:r>
              <a:rPr lang="en" sz="2420" dirty="0">
                <a:latin typeface="Times New Roman" panose="02020603050405020304" pitchFamily="18" charset="0"/>
                <a:ea typeface="Vazirmatn"/>
                <a:cs typeface="Times New Roman" panose="02020603050405020304" pitchFamily="18" charset="0"/>
                <a:sym typeface="Vazirmatn"/>
              </a:rPr>
              <a:t>SMO</a:t>
            </a:r>
            <a:endParaRPr sz="2420" dirty="0">
              <a:latin typeface="Times New Roman" panose="02020603050405020304" pitchFamily="18" charset="0"/>
              <a:ea typeface="Vazirmatn"/>
              <a:cs typeface="Times New Roman" panose="02020603050405020304" pitchFamily="18" charset="0"/>
              <a:sym typeface="Vazirmatn"/>
            </a:endParaRPr>
          </a:p>
        </p:txBody>
      </p:sp>
      <p:pic>
        <p:nvPicPr>
          <p:cNvPr id="385" name="Google Shape;3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425"/>
            <a:ext cx="8839199" cy="29045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3D00B-1DBD-5FC0-9EAC-4F8584FDF348}"/>
              </a:ext>
            </a:extLst>
          </p:cNvPr>
          <p:cNvSpPr txBox="1"/>
          <p:nvPr/>
        </p:nvSpPr>
        <p:spPr>
          <a:xfrm>
            <a:off x="3114473" y="1502157"/>
            <a:ext cx="3645446" cy="261610"/>
          </a:xfrm>
          <a:prstGeom prst="rect">
            <a:avLst/>
          </a:prstGeom>
          <a:solidFill>
            <a:srgbClr val="9B948A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chemeClr val="bg1"/>
                </a:solidFill>
                <a:cs typeface="B Nazanin" panose="00000400000000000000" pitchFamily="2" charset="-78"/>
              </a:rPr>
              <a:t>چارچوب مدیریت سرویس و همگام‌سازی (</a:t>
            </a:r>
            <a:r>
              <a:rPr lang="en-US" sz="1100" dirty="0">
                <a:solidFill>
                  <a:schemeClr val="bg1"/>
                </a:solidFill>
                <a:cs typeface="B Nazanin" panose="00000400000000000000" pitchFamily="2" charset="-78"/>
              </a:rPr>
              <a:t>SMO</a:t>
            </a:r>
            <a:r>
              <a:rPr lang="fa-IR" sz="1100" dirty="0">
                <a:solidFill>
                  <a:schemeClr val="bg1"/>
                </a:solidFill>
                <a:cs typeface="B Nazanin" panose="00000400000000000000" pitchFamily="2" charset="-78"/>
              </a:rPr>
              <a:t>)</a:t>
            </a:r>
            <a:endParaRPr lang="en-US" sz="11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86EDE-8849-B790-E64E-C678E76C4067}"/>
              </a:ext>
            </a:extLst>
          </p:cNvPr>
          <p:cNvSpPr txBox="1"/>
          <p:nvPr/>
        </p:nvSpPr>
        <p:spPr>
          <a:xfrm>
            <a:off x="2435023" y="1808694"/>
            <a:ext cx="1015390" cy="261610"/>
          </a:xfrm>
          <a:prstGeom prst="rect">
            <a:avLst/>
          </a:prstGeom>
          <a:solidFill>
            <a:srgbClr val="FF8C4E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100" dirty="0">
                <a:solidFill>
                  <a:schemeClr val="bg1"/>
                </a:solidFill>
                <a:cs typeface="B Nazanin" panose="00000400000000000000" pitchFamily="2" charset="-78"/>
              </a:rPr>
              <a:t>RIC</a:t>
            </a:r>
            <a:r>
              <a:rPr lang="fa-IR" sz="1100" dirty="0">
                <a:solidFill>
                  <a:schemeClr val="bg1"/>
                </a:solidFill>
                <a:cs typeface="B Nazanin" panose="00000400000000000000" pitchFamily="2" charset="-78"/>
              </a:rPr>
              <a:t> غیر بلادرنگ</a:t>
            </a:r>
            <a:endParaRPr lang="en-US" sz="11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EC4A8-F066-4E9C-C0B2-3A610ED5301D}"/>
              </a:ext>
            </a:extLst>
          </p:cNvPr>
          <p:cNvSpPr txBox="1"/>
          <p:nvPr/>
        </p:nvSpPr>
        <p:spPr>
          <a:xfrm>
            <a:off x="2441373" y="3026191"/>
            <a:ext cx="1015389" cy="230832"/>
          </a:xfrm>
          <a:prstGeom prst="rect">
            <a:avLst/>
          </a:prstGeom>
          <a:solidFill>
            <a:srgbClr val="D6D4D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900" dirty="0">
                <a:solidFill>
                  <a:schemeClr val="bg1"/>
                </a:solidFill>
                <a:cs typeface="B Nazanin" panose="00000400000000000000" pitchFamily="2" charset="-78"/>
              </a:rPr>
              <a:t>RIC</a:t>
            </a:r>
            <a:r>
              <a:rPr lang="fa-IR" sz="900" dirty="0">
                <a:solidFill>
                  <a:schemeClr val="bg1"/>
                </a:solidFill>
                <a:cs typeface="B Nazanin" panose="00000400000000000000" pitchFamily="2" charset="-78"/>
              </a:rPr>
              <a:t> تقریبا بلادرنگ</a:t>
            </a:r>
            <a:endParaRPr lang="en-US" sz="9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AB7B8-44CC-5EAD-53D6-DA46612A1F0F}"/>
              </a:ext>
            </a:extLst>
          </p:cNvPr>
          <p:cNvSpPr txBox="1"/>
          <p:nvPr/>
        </p:nvSpPr>
        <p:spPr>
          <a:xfrm>
            <a:off x="3606944" y="3026191"/>
            <a:ext cx="15748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rgbClr val="C3C3C3"/>
                </a:solidFill>
                <a:cs typeface="B Nazanin" panose="00000400000000000000" pitchFamily="2" charset="-78"/>
              </a:rPr>
              <a:t>عملگرهای شبکه </a:t>
            </a:r>
            <a:r>
              <a:rPr lang="en-US" sz="1000" dirty="0">
                <a:solidFill>
                  <a:srgbClr val="C3C3C3"/>
                </a:solidFill>
                <a:cs typeface="B Nazanin" panose="00000400000000000000" pitchFamily="2" charset="-78"/>
              </a:rPr>
              <a:t>O-RAN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4EFFE-083B-81C2-9BAD-D2A0EFFED7B9}"/>
              </a:ext>
            </a:extLst>
          </p:cNvPr>
          <p:cNvSpPr txBox="1"/>
          <p:nvPr/>
        </p:nvSpPr>
        <p:spPr>
          <a:xfrm>
            <a:off x="412750" y="1613173"/>
            <a:ext cx="1263040" cy="182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900" dirty="0">
                <a:solidFill>
                  <a:srgbClr val="CECECE"/>
                </a:solidFill>
                <a:cs typeface="B Nazanin" panose="00000400000000000000" pitchFamily="2" charset="-78"/>
              </a:rPr>
              <a:t>رابط تعریف شده </a:t>
            </a:r>
            <a:r>
              <a:rPr lang="en-US" sz="900" dirty="0">
                <a:solidFill>
                  <a:srgbClr val="CECECE"/>
                </a:solidFill>
                <a:cs typeface="B Nazanin" panose="00000400000000000000" pitchFamily="2" charset="-78"/>
              </a:rPr>
              <a:t>O-RAN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D5D4F-E2E4-A7CB-6AF0-202F6B809B45}"/>
              </a:ext>
            </a:extLst>
          </p:cNvPr>
          <p:cNvSpPr txBox="1"/>
          <p:nvPr/>
        </p:nvSpPr>
        <p:spPr>
          <a:xfrm>
            <a:off x="412750" y="1817353"/>
            <a:ext cx="1263040" cy="137160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pPr rtl="1"/>
            <a:r>
              <a:rPr lang="fa-IR" sz="900" dirty="0">
                <a:solidFill>
                  <a:srgbClr val="CECECE"/>
                </a:solidFill>
                <a:cs typeface="B Nazanin" panose="00000400000000000000" pitchFamily="2" charset="-78"/>
              </a:rPr>
              <a:t>رابط تعریف شده </a:t>
            </a:r>
            <a:r>
              <a:rPr lang="en-US" sz="900" dirty="0">
                <a:solidFill>
                  <a:srgbClr val="CECECE"/>
                </a:solidFill>
                <a:cs typeface="B Nazanin" panose="00000400000000000000" pitchFamily="2" charset="-78"/>
              </a:rPr>
              <a:t>3GPP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70684-BB0E-953E-8A12-4238AC2080F2}"/>
              </a:ext>
            </a:extLst>
          </p:cNvPr>
          <p:cNvSpPr txBox="1"/>
          <p:nvPr/>
        </p:nvSpPr>
        <p:spPr>
          <a:xfrm>
            <a:off x="412750" y="1948453"/>
            <a:ext cx="145909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pPr rtl="1"/>
            <a:r>
              <a:rPr lang="fa-IR" sz="900" dirty="0">
                <a:solidFill>
                  <a:srgbClr val="CECECE"/>
                </a:solidFill>
                <a:cs typeface="B Nazanin" panose="00000400000000000000" pitchFamily="2" charset="-78"/>
              </a:rPr>
              <a:t>رابط خارج از محدوده </a:t>
            </a:r>
            <a:r>
              <a:rPr lang="en-US" sz="900" dirty="0">
                <a:solidFill>
                  <a:srgbClr val="CECECE"/>
                </a:solidFill>
                <a:cs typeface="B Nazanin" panose="00000400000000000000" pitchFamily="2" charset="-78"/>
              </a:rPr>
              <a:t>O-RAN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462A03-E8C4-BEFD-5FD6-0F892F6BD6C4}"/>
              </a:ext>
            </a:extLst>
          </p:cNvPr>
          <p:cNvSpPr txBox="1"/>
          <p:nvPr/>
        </p:nvSpPr>
        <p:spPr>
          <a:xfrm>
            <a:off x="7950394" y="1567666"/>
            <a:ext cx="907420" cy="600164"/>
          </a:xfrm>
          <a:prstGeom prst="rect">
            <a:avLst/>
          </a:prstGeom>
          <a:solidFill>
            <a:srgbClr val="F7F5F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rgbClr val="CFCCCB"/>
                </a:solidFill>
                <a:cs typeface="B Nazanin" panose="00000400000000000000" pitchFamily="2" charset="-78"/>
              </a:rPr>
              <a:t>سیستم خارجی ارائه دهنده داده به </a:t>
            </a:r>
            <a:r>
              <a:rPr lang="en-US" sz="1100" dirty="0">
                <a:solidFill>
                  <a:srgbClr val="CFCCCB"/>
                </a:solidFill>
                <a:cs typeface="B Nazanin" panose="00000400000000000000" pitchFamily="2" charset="-78"/>
              </a:rPr>
              <a:t>SMO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912969-2320-BBED-3668-49E43EBF828D}"/>
              </a:ext>
            </a:extLst>
          </p:cNvPr>
          <p:cNvSpPr/>
          <p:nvPr/>
        </p:nvSpPr>
        <p:spPr>
          <a:xfrm>
            <a:off x="768554" y="1388961"/>
            <a:ext cx="551432" cy="230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9AB5DE-303B-2487-59A9-8485D143D991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15" name="Google Shape;299;p28">
              <a:extLst>
                <a:ext uri="{FF2B5EF4-FFF2-40B4-BE49-F238E27FC236}">
                  <a16:creationId xmlns:a16="http://schemas.microsoft.com/office/drawing/2014/main" id="{A3F607FB-5501-A02F-C513-390FABC81A7C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9" name="Google Shape;298;p28">
              <a:extLst>
                <a:ext uri="{FF2B5EF4-FFF2-40B4-BE49-F238E27FC236}">
                  <a16:creationId xmlns:a16="http://schemas.microsoft.com/office/drawing/2014/main" id="{C051E2CB-8083-1400-E440-7D15A77EE4EE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0" name="Google Shape;300;p28">
              <a:extLst>
                <a:ext uri="{FF2B5EF4-FFF2-40B4-BE49-F238E27FC236}">
                  <a16:creationId xmlns:a16="http://schemas.microsoft.com/office/drawing/2014/main" id="{805000F9-CBED-EF64-CB22-141F1559E31B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1" name="Google Shape;301;p28">
              <a:extLst>
                <a:ext uri="{FF2B5EF4-FFF2-40B4-BE49-F238E27FC236}">
                  <a16:creationId xmlns:a16="http://schemas.microsoft.com/office/drawing/2014/main" id="{4141D11E-FEA9-49C2-F0C9-09302AC94241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2" name="Google Shape;302;p28">
              <a:extLst>
                <a:ext uri="{FF2B5EF4-FFF2-40B4-BE49-F238E27FC236}">
                  <a16:creationId xmlns:a16="http://schemas.microsoft.com/office/drawing/2014/main" id="{30BE43EE-A500-85C6-9058-0426B04D3568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17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/>
          </p:nvPr>
        </p:nvSpPr>
        <p:spPr>
          <a:xfrm>
            <a:off x="5346700" y="444425"/>
            <a:ext cx="3151301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20" dirty="0">
                <a:latin typeface="Times New Roman" panose="02020603050405020304" pitchFamily="18" charset="0"/>
                <a:ea typeface="Vazirmatn"/>
                <a:cs typeface="Times New Roman" panose="02020603050405020304" pitchFamily="18" charset="0"/>
                <a:sym typeface="Vazirmatn"/>
              </a:rPr>
              <a:t>RIC</a:t>
            </a: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 غیر بلادرنگ و </a:t>
            </a:r>
            <a:r>
              <a:rPr lang="en-US" sz="2420" dirty="0">
                <a:latin typeface="Times New Roman" panose="02020603050405020304" pitchFamily="18" charset="0"/>
                <a:ea typeface="Vazirmatn"/>
                <a:cs typeface="Times New Roman" panose="02020603050405020304" pitchFamily="18" charset="0"/>
                <a:sym typeface="Vazirmatn"/>
              </a:rPr>
              <a:t>SMO</a:t>
            </a:r>
          </a:p>
        </p:txBody>
      </p:sp>
      <p:pic>
        <p:nvPicPr>
          <p:cNvPr id="398" name="Google Shape;3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25" y="152400"/>
            <a:ext cx="4717268" cy="459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385950-7B74-CA94-A00E-4435102246DA}"/>
              </a:ext>
            </a:extLst>
          </p:cNvPr>
          <p:cNvSpPr txBox="1"/>
          <p:nvPr/>
        </p:nvSpPr>
        <p:spPr>
          <a:xfrm>
            <a:off x="754767" y="280816"/>
            <a:ext cx="4074206" cy="261610"/>
          </a:xfrm>
          <a:prstGeom prst="rect">
            <a:avLst/>
          </a:prstGeom>
          <a:solidFill>
            <a:srgbClr val="D7D7D7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چارچوب مدیریت سرویس و همگام‌سازی (</a:t>
            </a:r>
            <a:r>
              <a:rPr lang="en-US" sz="1100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SMO</a:t>
            </a:r>
            <a:r>
              <a:rPr lang="fa-IR" sz="1100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)</a:t>
            </a:r>
            <a:endParaRPr lang="en-US" sz="1100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D16DD-2D57-44EF-92D3-B37785E19EA7}"/>
              </a:ext>
            </a:extLst>
          </p:cNvPr>
          <p:cNvSpPr txBox="1"/>
          <p:nvPr/>
        </p:nvSpPr>
        <p:spPr>
          <a:xfrm>
            <a:off x="2222500" y="558756"/>
            <a:ext cx="1435100" cy="261610"/>
          </a:xfrm>
          <a:prstGeom prst="rect">
            <a:avLst/>
          </a:prstGeom>
          <a:solidFill>
            <a:srgbClr val="9E9E9E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100" dirty="0">
                <a:latin typeface="+mn-lt"/>
                <a:cs typeface="B Nazanin" pitchFamily="2" charset="-78"/>
              </a:rPr>
              <a:t>RIC</a:t>
            </a:r>
            <a:r>
              <a:rPr lang="fa-IR" sz="1100" dirty="0">
                <a:latin typeface="B Nazanin" pitchFamily="2" charset="-78"/>
                <a:cs typeface="B Nazanin" pitchFamily="2" charset="-78"/>
              </a:rPr>
              <a:t> غیر بلادرنگ</a:t>
            </a:r>
            <a:endParaRPr lang="en-US" sz="11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513C-FC51-17F4-6B1D-D1D2A0103DF1}"/>
              </a:ext>
            </a:extLst>
          </p:cNvPr>
          <p:cNvSpPr txBox="1"/>
          <p:nvPr/>
        </p:nvSpPr>
        <p:spPr>
          <a:xfrm>
            <a:off x="1947320" y="1600200"/>
            <a:ext cx="844550" cy="261610"/>
          </a:xfrm>
          <a:prstGeom prst="rect">
            <a:avLst/>
          </a:prstGeom>
          <a:solidFill>
            <a:srgbClr val="71717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درگاه </a:t>
            </a:r>
            <a:r>
              <a:rPr lang="en-US" sz="1100" dirty="0">
                <a:cs typeface="B Nazanin" panose="00000400000000000000" pitchFamily="2" charset="-78"/>
              </a:rPr>
              <a:t>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4B311-3BCC-8D81-A21E-3106030CCEBF}"/>
              </a:ext>
            </a:extLst>
          </p:cNvPr>
          <p:cNvSpPr txBox="1"/>
          <p:nvPr/>
        </p:nvSpPr>
        <p:spPr>
          <a:xfrm>
            <a:off x="3801520" y="1874520"/>
            <a:ext cx="844550" cy="261610"/>
          </a:xfrm>
          <a:prstGeom prst="rect">
            <a:avLst/>
          </a:prstGeom>
          <a:solidFill>
            <a:srgbClr val="71717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درگاه </a:t>
            </a:r>
            <a:r>
              <a:rPr lang="en-US" sz="1100" dirty="0">
                <a:cs typeface="B Nazanin" panose="00000400000000000000" pitchFamily="2" charset="-78"/>
              </a:rPr>
              <a:t>A1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8DCFA-BCEF-3A7B-A178-A3D7307A19A6}"/>
              </a:ext>
            </a:extLst>
          </p:cNvPr>
          <p:cNvSpPr txBox="1"/>
          <p:nvPr/>
        </p:nvSpPr>
        <p:spPr>
          <a:xfrm>
            <a:off x="3905250" y="4343400"/>
            <a:ext cx="1041400" cy="230832"/>
          </a:xfrm>
          <a:prstGeom prst="rect">
            <a:avLst/>
          </a:prstGeom>
          <a:solidFill>
            <a:srgbClr val="AFAFAF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900" dirty="0">
                <a:cs typeface="B Nazanin" panose="00000400000000000000" pitchFamily="2" charset="-78"/>
              </a:rPr>
              <a:t>RIC</a:t>
            </a:r>
            <a:r>
              <a:rPr lang="fa-IR" sz="900" dirty="0">
                <a:cs typeface="B Nazanin" panose="00000400000000000000" pitchFamily="2" charset="-78"/>
              </a:rPr>
              <a:t> تقریبا بلادرنگ</a:t>
            </a:r>
            <a:endParaRPr lang="en-US" sz="900" dirty="0"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CBC05-82DF-5696-1A2E-DC7A2A188753}"/>
              </a:ext>
            </a:extLst>
          </p:cNvPr>
          <p:cNvSpPr txBox="1"/>
          <p:nvPr/>
        </p:nvSpPr>
        <p:spPr>
          <a:xfrm>
            <a:off x="3127173" y="3760470"/>
            <a:ext cx="844550" cy="261610"/>
          </a:xfrm>
          <a:prstGeom prst="rect">
            <a:avLst/>
          </a:prstGeom>
          <a:solidFill>
            <a:srgbClr val="AAAAAA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درگاه </a:t>
            </a:r>
            <a:r>
              <a:rPr lang="en-US" sz="1100" dirty="0">
                <a:cs typeface="B Nazanin" panose="00000400000000000000" pitchFamily="2" charset="-78"/>
              </a:rPr>
              <a:t>O1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F0085-1716-FA3A-8990-D58250D9CC7C}"/>
              </a:ext>
            </a:extLst>
          </p:cNvPr>
          <p:cNvSpPr txBox="1"/>
          <p:nvPr/>
        </p:nvSpPr>
        <p:spPr>
          <a:xfrm>
            <a:off x="1865206" y="3760470"/>
            <a:ext cx="903253" cy="261610"/>
          </a:xfrm>
          <a:prstGeom prst="rect">
            <a:avLst/>
          </a:prstGeom>
          <a:solidFill>
            <a:srgbClr val="AAAAAA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درگاه </a:t>
            </a:r>
            <a:r>
              <a:rPr lang="en-US" sz="1100" dirty="0">
                <a:cs typeface="B Nazanin" panose="00000400000000000000" pitchFamily="2" charset="-78"/>
              </a:rPr>
              <a:t>O2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FB11B-9C89-F8F5-DFB9-C5F7DE616651}"/>
              </a:ext>
            </a:extLst>
          </p:cNvPr>
          <p:cNvSpPr txBox="1"/>
          <p:nvPr/>
        </p:nvSpPr>
        <p:spPr>
          <a:xfrm>
            <a:off x="754767" y="3760470"/>
            <a:ext cx="844550" cy="274320"/>
          </a:xfrm>
          <a:prstGeom prst="rect">
            <a:avLst/>
          </a:prstGeom>
          <a:solidFill>
            <a:srgbClr val="AAAAAA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رابط های خارجی</a:t>
            </a:r>
            <a:endParaRPr lang="en-US" sz="900" b="1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25E7D-F0BF-768E-DE5C-59E49BC8664A}"/>
              </a:ext>
            </a:extLst>
          </p:cNvPr>
          <p:cNvSpPr txBox="1"/>
          <p:nvPr/>
        </p:nvSpPr>
        <p:spPr>
          <a:xfrm>
            <a:off x="660400" y="4241800"/>
            <a:ext cx="805530" cy="52322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به/از اجزای خارجی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43EB65-A351-09CB-B27A-0D3729707721}"/>
              </a:ext>
            </a:extLst>
          </p:cNvPr>
          <p:cNvSpPr txBox="1"/>
          <p:nvPr/>
        </p:nvSpPr>
        <p:spPr>
          <a:xfrm>
            <a:off x="800100" y="2990850"/>
            <a:ext cx="3276600" cy="215444"/>
          </a:xfrm>
          <a:prstGeom prst="rect">
            <a:avLst/>
          </a:prstGeom>
          <a:solidFill>
            <a:srgbClr val="CACACA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زیرساخت پیام رسانی داخلی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88CBB-253C-1772-0CCE-CF80D7E1A462}"/>
              </a:ext>
            </a:extLst>
          </p:cNvPr>
          <p:cNvSpPr txBox="1"/>
          <p:nvPr/>
        </p:nvSpPr>
        <p:spPr>
          <a:xfrm>
            <a:off x="786140" y="3322553"/>
            <a:ext cx="3276600" cy="215444"/>
          </a:xfrm>
          <a:prstGeom prst="rect">
            <a:avLst/>
          </a:prstGeom>
          <a:solidFill>
            <a:srgbClr val="AAAAAA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توابع </a:t>
            </a:r>
            <a:r>
              <a:rPr lang="en-US" sz="1100" dirty="0">
                <a:cs typeface="B Nazanin" panose="00000400000000000000" pitchFamily="2" charset="-78"/>
              </a:rPr>
              <a:t>SMO</a:t>
            </a:r>
            <a:r>
              <a:rPr lang="fa-IR" sz="1100" dirty="0">
                <a:cs typeface="B Nazanin" panose="00000400000000000000" pitchFamily="2" charset="-78"/>
              </a:rPr>
              <a:t> (سیاست، طراحی، پیکربندی)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58F10-D9CB-B388-061A-AA2E3F8390E8}"/>
              </a:ext>
            </a:extLst>
          </p:cNvPr>
          <p:cNvSpPr txBox="1"/>
          <p:nvPr/>
        </p:nvSpPr>
        <p:spPr>
          <a:xfrm>
            <a:off x="815557" y="2046947"/>
            <a:ext cx="2520397" cy="182880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توابع چارچوب </a:t>
            </a:r>
            <a:r>
              <a:rPr lang="en-US" sz="1200" dirty="0">
                <a:cs typeface="B Nazanin" panose="00000400000000000000" pitchFamily="2" charset="-78"/>
              </a:rPr>
              <a:t>RIC/SMO</a:t>
            </a:r>
            <a:r>
              <a:rPr lang="fa-IR" sz="1200" dirty="0">
                <a:cs typeface="B Nazanin" panose="00000400000000000000" pitchFamily="2" charset="-78"/>
              </a:rPr>
              <a:t> غیر بلادرنگ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494BD-095B-7716-C6F2-C9F508D71CBE}"/>
              </a:ext>
            </a:extLst>
          </p:cNvPr>
          <p:cNvSpPr txBox="1"/>
          <p:nvPr/>
        </p:nvSpPr>
        <p:spPr>
          <a:xfrm>
            <a:off x="2019913" y="2414964"/>
            <a:ext cx="1260198" cy="230832"/>
          </a:xfrm>
          <a:prstGeom prst="rect">
            <a:avLst/>
          </a:prstGeom>
          <a:solidFill>
            <a:srgbClr val="CACACA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900" b="1" dirty="0">
                <a:cs typeface="B Nazanin" panose="00000400000000000000" pitchFamily="2" charset="-78"/>
              </a:rPr>
              <a:t>جریان کاری هوش مصنوعی</a:t>
            </a:r>
            <a:endParaRPr lang="en-US" sz="900" b="1" dirty="0"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7CDF4C-9990-ED30-1F24-1D8C69733AA9}"/>
              </a:ext>
            </a:extLst>
          </p:cNvPr>
          <p:cNvSpPr txBox="1"/>
          <p:nvPr/>
        </p:nvSpPr>
        <p:spPr>
          <a:xfrm>
            <a:off x="815557" y="2403129"/>
            <a:ext cx="1049649" cy="274320"/>
          </a:xfrm>
          <a:prstGeom prst="rect">
            <a:avLst/>
          </a:prstGeom>
          <a:solidFill>
            <a:srgbClr val="CACACA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b="1" dirty="0">
                <a:cs typeface="B Nazanin" panose="00000400000000000000" pitchFamily="2" charset="-78"/>
              </a:rPr>
              <a:t>مدیریت داده</a:t>
            </a:r>
            <a:endParaRPr lang="en-US" sz="1100" b="1" dirty="0"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C4FE5A-325F-3A16-4DA5-595AA286ECE4}"/>
              </a:ext>
            </a:extLst>
          </p:cNvPr>
          <p:cNvSpPr txBox="1"/>
          <p:nvPr/>
        </p:nvSpPr>
        <p:spPr>
          <a:xfrm>
            <a:off x="5227253" y="1182023"/>
            <a:ext cx="32698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rApp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ها همانند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xApp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ها در مقیاس زمانی بزرگتر</a:t>
            </a:r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B Nazanin" pitchFamily="2" charset="-78"/>
                <a:cs typeface="B Nazanin" pitchFamily="2" charset="-78"/>
              </a:rPr>
              <a:t>بخش‌های مشترک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و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غیر بلادرنگ مانند: هوش مصنوعی و مدیریت داده</a:t>
            </a:r>
          </a:p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a-IR" dirty="0">
              <a:latin typeface="B Nazanin" pitchFamily="2" charset="-78"/>
              <a:cs typeface="B Nazanin" pitchFamily="2" charset="-78"/>
            </a:endParaRPr>
          </a:p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B Nazanin" pitchFamily="2" charset="-78"/>
                <a:cs typeface="B Nazanin" pitchFamily="2" charset="-78"/>
              </a:rPr>
              <a:t>ارتباط با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تقریبا بلادرنگ از طریق درگاه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C22C4F-56DF-13AF-7B11-41501E0E3FFD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15" name="Google Shape;299;p28">
              <a:extLst>
                <a:ext uri="{FF2B5EF4-FFF2-40B4-BE49-F238E27FC236}">
                  <a16:creationId xmlns:a16="http://schemas.microsoft.com/office/drawing/2014/main" id="{E2689C5E-BC48-38AE-7D4A-1CEDB6DCF225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5" name="Google Shape;298;p28">
              <a:extLst>
                <a:ext uri="{FF2B5EF4-FFF2-40B4-BE49-F238E27FC236}">
                  <a16:creationId xmlns:a16="http://schemas.microsoft.com/office/drawing/2014/main" id="{17F68468-FF33-7B8C-A006-BB821F22461B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6" name="Google Shape;300;p28">
              <a:extLst>
                <a:ext uri="{FF2B5EF4-FFF2-40B4-BE49-F238E27FC236}">
                  <a16:creationId xmlns:a16="http://schemas.microsoft.com/office/drawing/2014/main" id="{F8536869-560B-B930-6972-17843E6A608D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7" name="Google Shape;301;p28">
              <a:extLst>
                <a:ext uri="{FF2B5EF4-FFF2-40B4-BE49-F238E27FC236}">
                  <a16:creationId xmlns:a16="http://schemas.microsoft.com/office/drawing/2014/main" id="{D8475CE9-4329-F929-CD8B-1E81B5A3C308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8" name="Google Shape;302;p28">
              <a:extLst>
                <a:ext uri="{FF2B5EF4-FFF2-40B4-BE49-F238E27FC236}">
                  <a16:creationId xmlns:a16="http://schemas.microsoft.com/office/drawing/2014/main" id="{33E147C7-3404-E085-F41D-3C5B5FE543C6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18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/>
          </p:nvPr>
        </p:nvSpPr>
        <p:spPr>
          <a:xfrm>
            <a:off x="5462001" y="444425"/>
            <a:ext cx="303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-IR" sz="2420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رابط‌های </a:t>
            </a:r>
            <a:r>
              <a:rPr lang="en-US" sz="2420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O-RAN</a:t>
            </a:r>
            <a:endParaRPr sz="2420" dirty="0">
              <a:latin typeface="Vazirmatn"/>
              <a:ea typeface="Vazirmatn"/>
              <a:cs typeface="B Nazanin" panose="00000400000000000000" pitchFamily="2" charset="-78"/>
              <a:sym typeface="Vazirmatn"/>
            </a:endParaRPr>
          </a:p>
        </p:txBody>
      </p:sp>
      <p:pic>
        <p:nvPicPr>
          <p:cNvPr id="430" name="Google Shape;4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00" y="152400"/>
            <a:ext cx="4724566" cy="459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2C77DE-1278-8D0F-97AE-59A6966E3092}"/>
              </a:ext>
            </a:extLst>
          </p:cNvPr>
          <p:cNvSpPr/>
          <p:nvPr/>
        </p:nvSpPr>
        <p:spPr>
          <a:xfrm>
            <a:off x="643174" y="4361153"/>
            <a:ext cx="4525618" cy="274320"/>
          </a:xfrm>
          <a:prstGeom prst="roundRect">
            <a:avLst>
              <a:gd name="adj" fmla="val 24296"/>
            </a:avLst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dirty="0">
                <a:solidFill>
                  <a:srgbClr val="D7D4D3"/>
                </a:solidFill>
                <a:cs typeface="B Nazanin" panose="00000400000000000000" pitchFamily="2" charset="-78"/>
              </a:rPr>
              <a:t>گره‌های </a:t>
            </a:r>
            <a:r>
              <a:rPr lang="en-US" sz="1200" dirty="0">
                <a:solidFill>
                  <a:srgbClr val="D7D4D3"/>
                </a:solidFill>
                <a:cs typeface="B Nazanin" panose="00000400000000000000" pitchFamily="2" charset="-78"/>
              </a:rPr>
              <a:t>E2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278E3-0199-26CE-1AC7-0A154D905285}"/>
              </a:ext>
            </a:extLst>
          </p:cNvPr>
          <p:cNvSpPr txBox="1"/>
          <p:nvPr/>
        </p:nvSpPr>
        <p:spPr>
          <a:xfrm>
            <a:off x="3803947" y="3086958"/>
            <a:ext cx="708992" cy="307777"/>
          </a:xfrm>
          <a:prstGeom prst="rect">
            <a:avLst/>
          </a:prstGeom>
          <a:solidFill>
            <a:srgbClr val="FEDDCE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امنیت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D01F1-F71F-5CA3-A101-61CE37D7552F}"/>
              </a:ext>
            </a:extLst>
          </p:cNvPr>
          <p:cNvSpPr txBox="1"/>
          <p:nvPr/>
        </p:nvSpPr>
        <p:spPr>
          <a:xfrm>
            <a:off x="2787000" y="3119369"/>
            <a:ext cx="914400" cy="274320"/>
          </a:xfrm>
          <a:prstGeom prst="rect">
            <a:avLst/>
          </a:prstGeom>
          <a:solidFill>
            <a:srgbClr val="FFDCD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مدیریت سرویس‌ها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493A-248D-06C4-2CAA-14F1939A9BA5}"/>
              </a:ext>
            </a:extLst>
          </p:cNvPr>
          <p:cNvSpPr txBox="1"/>
          <p:nvPr/>
        </p:nvSpPr>
        <p:spPr>
          <a:xfrm>
            <a:off x="1806664" y="3119369"/>
            <a:ext cx="914400" cy="274320"/>
          </a:xfrm>
          <a:prstGeom prst="rect">
            <a:avLst/>
          </a:prstGeom>
          <a:solidFill>
            <a:srgbClr val="FEDDD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مدیریت اشتراک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8718BF-16D3-E45C-3705-B027F13C9090}"/>
              </a:ext>
            </a:extLst>
          </p:cNvPr>
          <p:cNvSpPr/>
          <p:nvPr/>
        </p:nvSpPr>
        <p:spPr>
          <a:xfrm>
            <a:off x="796077" y="2824371"/>
            <a:ext cx="3922776" cy="234905"/>
          </a:xfrm>
          <a:prstGeom prst="roundRect">
            <a:avLst/>
          </a:prstGeom>
          <a:solidFill>
            <a:srgbClr val="FED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cs typeface="B Nazanin" panose="00000400000000000000" pitchFamily="2" charset="-78"/>
              </a:rPr>
              <a:t>زیرساخت پیام ‌رسانی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C9495-25E1-B1C1-2338-95CD0A5DF392}"/>
              </a:ext>
            </a:extLst>
          </p:cNvPr>
          <p:cNvSpPr txBox="1"/>
          <p:nvPr/>
        </p:nvSpPr>
        <p:spPr>
          <a:xfrm>
            <a:off x="2140226" y="496680"/>
            <a:ext cx="16366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solidFill>
                  <a:srgbClr val="E0DDDB"/>
                </a:solidFill>
                <a:cs typeface="B Nazanin" panose="00000400000000000000" pitchFamily="2" charset="-78"/>
              </a:rPr>
              <a:t>RIC</a:t>
            </a:r>
            <a:r>
              <a:rPr lang="fa-IR" sz="1200" dirty="0">
                <a:solidFill>
                  <a:srgbClr val="E0DDDB"/>
                </a:solidFill>
                <a:cs typeface="B Nazanin" panose="00000400000000000000" pitchFamily="2" charset="-78"/>
              </a:rPr>
              <a:t>های غیر بلادرنگ</a:t>
            </a:r>
            <a:endParaRPr lang="en-US" sz="1200" dirty="0">
              <a:solidFill>
                <a:srgbClr val="E0DDDB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85A290-54F1-EA58-F022-1343EB95C611}"/>
              </a:ext>
            </a:extLst>
          </p:cNvPr>
          <p:cNvSpPr/>
          <p:nvPr/>
        </p:nvSpPr>
        <p:spPr>
          <a:xfrm rot="16200000">
            <a:off x="3743305" y="2759485"/>
            <a:ext cx="2275221" cy="225287"/>
          </a:xfrm>
          <a:prstGeom prst="roundRect">
            <a:avLst/>
          </a:prstGeom>
          <a:solidFill>
            <a:srgbClr val="ED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فعالسازی واسط‌ها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93471-6B0E-31C0-852E-46C2E845C787}"/>
              </a:ext>
            </a:extLst>
          </p:cNvPr>
          <p:cNvSpPr txBox="1"/>
          <p:nvPr/>
        </p:nvSpPr>
        <p:spPr>
          <a:xfrm>
            <a:off x="1516719" y="286322"/>
            <a:ext cx="2759346" cy="182880"/>
          </a:xfrm>
          <a:prstGeom prst="rect">
            <a:avLst/>
          </a:prstGeom>
          <a:solidFill>
            <a:srgbClr val="F7F5F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rgbClr val="E0DDDB"/>
                </a:solidFill>
                <a:cs typeface="B Nazanin" panose="00000400000000000000" pitchFamily="2" charset="-78"/>
              </a:rPr>
              <a:t>مدیریت سرویس و همگام‌سازی (</a:t>
            </a:r>
            <a:r>
              <a:rPr lang="en-US" sz="1100" dirty="0">
                <a:solidFill>
                  <a:srgbClr val="E0DDDB"/>
                </a:solidFill>
                <a:cs typeface="B Nazanin" panose="00000400000000000000" pitchFamily="2" charset="-78"/>
              </a:rPr>
              <a:t>SMO</a:t>
            </a:r>
            <a:r>
              <a:rPr lang="fa-IR" sz="1100" dirty="0">
                <a:solidFill>
                  <a:srgbClr val="E0DDDB"/>
                </a:solidFill>
                <a:cs typeface="B Nazanin" panose="00000400000000000000" pitchFamily="2" charset="-78"/>
              </a:rPr>
              <a:t>)</a:t>
            </a:r>
            <a:endParaRPr lang="en-US" sz="1100" dirty="0">
              <a:solidFill>
                <a:srgbClr val="E0DDDB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C8D6D-42A7-A835-DEC8-FE4325B1C132}"/>
              </a:ext>
            </a:extLst>
          </p:cNvPr>
          <p:cNvSpPr txBox="1"/>
          <p:nvPr/>
        </p:nvSpPr>
        <p:spPr>
          <a:xfrm>
            <a:off x="3324331" y="1280382"/>
            <a:ext cx="1700463" cy="43088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>
                <a:solidFill>
                  <a:srgbClr val="FAD9CB"/>
                </a:solidFill>
                <a:cs typeface="B Nazanin" panose="00000400000000000000" pitchFamily="2" charset="-78"/>
              </a:rPr>
              <a:t>واسط‌های </a:t>
            </a:r>
            <a:r>
              <a:rPr lang="en-US" sz="1100" dirty="0">
                <a:solidFill>
                  <a:srgbClr val="FAD9CB"/>
                </a:solidFill>
                <a:cs typeface="B Nazanin" panose="00000400000000000000" pitchFamily="2" charset="-78"/>
              </a:rPr>
              <a:t>RIC</a:t>
            </a:r>
            <a:r>
              <a:rPr lang="fa-IR" sz="1100" dirty="0">
                <a:solidFill>
                  <a:srgbClr val="FAD9CB"/>
                </a:solidFill>
                <a:cs typeface="B Nazanin" panose="00000400000000000000" pitchFamily="2" charset="-78"/>
              </a:rPr>
              <a:t> تقریبا بلادرنگ</a:t>
            </a:r>
          </a:p>
          <a:p>
            <a:pPr algn="ctr" rtl="1"/>
            <a:r>
              <a:rPr lang="fa-IR" sz="1100" dirty="0">
                <a:solidFill>
                  <a:srgbClr val="FAD9CB"/>
                </a:solidFill>
                <a:cs typeface="B Nazanin" panose="00000400000000000000" pitchFamily="2" charset="-78"/>
              </a:rPr>
              <a:t>برای </a:t>
            </a:r>
            <a:r>
              <a:rPr lang="en-US" sz="1100" dirty="0">
                <a:solidFill>
                  <a:srgbClr val="FAD9CB"/>
                </a:solidFill>
                <a:cs typeface="B Nazanin" panose="00000400000000000000" pitchFamily="2" charset="-78"/>
              </a:rPr>
              <a:t>xApp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5004D8-FB33-27F0-8CE7-45C24992C3C8}"/>
              </a:ext>
            </a:extLst>
          </p:cNvPr>
          <p:cNvSpPr txBox="1"/>
          <p:nvPr/>
        </p:nvSpPr>
        <p:spPr>
          <a:xfrm>
            <a:off x="1225458" y="3780766"/>
            <a:ext cx="1118236" cy="182880"/>
          </a:xfrm>
          <a:prstGeom prst="rect">
            <a:avLst/>
          </a:prstGeom>
          <a:solidFill>
            <a:srgbClr val="D8D6D4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fa-IR" sz="1100" dirty="0">
                <a:solidFill>
                  <a:schemeClr val="bg1"/>
                </a:solidFill>
                <a:cs typeface="B Nazanin" panose="00000400000000000000" pitchFamily="2" charset="-78"/>
              </a:rPr>
              <a:t>پایگاه داده</a:t>
            </a:r>
            <a:endParaRPr lang="en-US" sz="11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D3376B-2BCE-93CA-7C79-D4D51851A833}"/>
              </a:ext>
            </a:extLst>
          </p:cNvPr>
          <p:cNvSpPr txBox="1"/>
          <p:nvPr/>
        </p:nvSpPr>
        <p:spPr>
          <a:xfrm>
            <a:off x="1296632" y="3461793"/>
            <a:ext cx="1040110" cy="182880"/>
          </a:xfrm>
          <a:prstGeom prst="rect">
            <a:avLst/>
          </a:prstGeom>
          <a:solidFill>
            <a:srgbClr val="D8D6D4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fa-IR" sz="1050" dirty="0">
                <a:solidFill>
                  <a:schemeClr val="bg1"/>
                </a:solidFill>
                <a:cs typeface="B Nazanin" panose="00000400000000000000" pitchFamily="2" charset="-78"/>
              </a:rPr>
              <a:t>لایه داده اشتراکی</a:t>
            </a:r>
            <a:endParaRPr lang="en-US" sz="105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F7200-0449-B8FA-0D6C-EFFE78D2E8F3}"/>
              </a:ext>
            </a:extLst>
          </p:cNvPr>
          <p:cNvSpPr txBox="1"/>
          <p:nvPr/>
        </p:nvSpPr>
        <p:spPr>
          <a:xfrm>
            <a:off x="809701" y="3105725"/>
            <a:ext cx="929102" cy="246221"/>
          </a:xfrm>
          <a:prstGeom prst="rect">
            <a:avLst/>
          </a:prstGeom>
          <a:solidFill>
            <a:srgbClr val="FEDDD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>
                <a:solidFill>
                  <a:schemeClr val="bg1"/>
                </a:solidFill>
                <a:cs typeface="B Nazanin" panose="00000400000000000000" pitchFamily="2" charset="-78"/>
              </a:rPr>
              <a:t>کاهش ناسازگاری</a:t>
            </a:r>
            <a:endParaRPr lang="en-US" sz="1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EB209-2A86-D775-74F7-2103DAC29173}"/>
              </a:ext>
            </a:extLst>
          </p:cNvPr>
          <p:cNvSpPr txBox="1"/>
          <p:nvPr/>
        </p:nvSpPr>
        <p:spPr>
          <a:xfrm>
            <a:off x="2290248" y="1383461"/>
            <a:ext cx="945438" cy="276999"/>
          </a:xfrm>
          <a:prstGeom prst="rect">
            <a:avLst/>
          </a:prstGeom>
          <a:solidFill>
            <a:srgbClr val="FF6C24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A1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0876B-C4C5-6828-FC26-121249694268}"/>
              </a:ext>
            </a:extLst>
          </p:cNvPr>
          <p:cNvSpPr txBox="1"/>
          <p:nvPr/>
        </p:nvSpPr>
        <p:spPr>
          <a:xfrm>
            <a:off x="965018" y="1383461"/>
            <a:ext cx="945438" cy="276999"/>
          </a:xfrm>
          <a:prstGeom prst="rect">
            <a:avLst/>
          </a:prstGeom>
          <a:solidFill>
            <a:srgbClr val="FF6C2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O1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FDAADF-4C90-7770-430B-FD329EA3D6AC}"/>
              </a:ext>
            </a:extLst>
          </p:cNvPr>
          <p:cNvSpPr txBox="1"/>
          <p:nvPr/>
        </p:nvSpPr>
        <p:spPr>
          <a:xfrm>
            <a:off x="3565820" y="3591157"/>
            <a:ext cx="945438" cy="276999"/>
          </a:xfrm>
          <a:prstGeom prst="rect">
            <a:avLst/>
          </a:prstGeom>
          <a:solidFill>
            <a:srgbClr val="FF6C2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bg1"/>
                </a:solidFill>
                <a:cs typeface="B Nazanin" panose="00000400000000000000" pitchFamily="2" charset="-78"/>
              </a:rPr>
              <a:t>درگاه </a:t>
            </a:r>
            <a:r>
              <a:rPr lang="en-US" sz="1200" dirty="0">
                <a:solidFill>
                  <a:schemeClr val="bg1"/>
                </a:solidFill>
                <a:cs typeface="B Nazanin" panose="00000400000000000000" pitchFamily="2" charset="-78"/>
              </a:rPr>
              <a:t>E2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CAF08C-7931-05D3-8BD6-F07D7FCCC28B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4" name="Google Shape;299;p28">
              <a:extLst>
                <a:ext uri="{FF2B5EF4-FFF2-40B4-BE49-F238E27FC236}">
                  <a16:creationId xmlns:a16="http://schemas.microsoft.com/office/drawing/2014/main" id="{2EBAD697-8A0B-1FC7-1FA9-D944C68CC84F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8" name="Google Shape;298;p28">
              <a:extLst>
                <a:ext uri="{FF2B5EF4-FFF2-40B4-BE49-F238E27FC236}">
                  <a16:creationId xmlns:a16="http://schemas.microsoft.com/office/drawing/2014/main" id="{F1F242E4-2E2C-67C5-77A8-0736A72E60BB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8" name="Google Shape;300;p28">
              <a:extLst>
                <a:ext uri="{FF2B5EF4-FFF2-40B4-BE49-F238E27FC236}">
                  <a16:creationId xmlns:a16="http://schemas.microsoft.com/office/drawing/2014/main" id="{8273E821-493A-A283-7F93-4087B38860AE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7" name="Google Shape;301;p28">
              <a:extLst>
                <a:ext uri="{FF2B5EF4-FFF2-40B4-BE49-F238E27FC236}">
                  <a16:creationId xmlns:a16="http://schemas.microsoft.com/office/drawing/2014/main" id="{62D03DB9-D3F0-5B23-A9B3-85871B5CB948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8" name="Google Shape;302;p28">
              <a:extLst>
                <a:ext uri="{FF2B5EF4-FFF2-40B4-BE49-F238E27FC236}">
                  <a16:creationId xmlns:a16="http://schemas.microsoft.com/office/drawing/2014/main" id="{0FE9E15E-F661-CDA3-0928-FF73737918B2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0"/>
          <p:cNvPicPr preferRelativeResize="0"/>
          <p:nvPr/>
        </p:nvPicPr>
        <p:blipFill rotWithShape="1">
          <a:blip r:embed="rId3">
            <a:alphaModFix/>
          </a:blip>
          <a:srcRect l="51044"/>
          <a:stretch/>
        </p:blipFill>
        <p:spPr>
          <a:xfrm>
            <a:off x="2312532" y="599015"/>
            <a:ext cx="3891544" cy="394547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0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19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55" name="Google Shape;455;p40"/>
          <p:cNvSpPr txBox="1">
            <a:spLocks noGrp="1"/>
          </p:cNvSpPr>
          <p:nvPr>
            <p:ph type="title"/>
          </p:nvPr>
        </p:nvSpPr>
        <p:spPr>
          <a:xfrm>
            <a:off x="2955625" y="444425"/>
            <a:ext cx="55422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مثالی</a:t>
            </a:r>
            <a:r>
              <a:rPr lang="en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 </a:t>
            </a:r>
            <a:r>
              <a:rPr lang="en" sz="242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ا</a:t>
            </a: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ز </a:t>
            </a:r>
            <a:r>
              <a:rPr lang="en-US" sz="2420" dirty="0">
                <a:latin typeface="Times New Roman" panose="02020603050405020304" pitchFamily="18" charset="0"/>
                <a:ea typeface="Vazirmatn"/>
                <a:cs typeface="Times New Roman" panose="02020603050405020304" pitchFamily="18" charset="0"/>
                <a:sym typeface="Vazirmatn"/>
              </a:rPr>
              <a:t>E2</a:t>
            </a:r>
            <a:endParaRPr sz="2420" dirty="0">
              <a:latin typeface="Times New Roman" panose="02020603050405020304" pitchFamily="18" charset="0"/>
              <a:ea typeface="Vazirmatn"/>
              <a:cs typeface="Times New Roman" panose="02020603050405020304" pitchFamily="18" charset="0"/>
              <a:sym typeface="Vazirmat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AFCCE-172F-598D-7870-431EFBF8A56E}"/>
              </a:ext>
            </a:extLst>
          </p:cNvPr>
          <p:cNvSpPr txBox="1"/>
          <p:nvPr/>
        </p:nvSpPr>
        <p:spPr>
          <a:xfrm>
            <a:off x="2653335" y="747222"/>
            <a:ext cx="865539" cy="430887"/>
          </a:xfrm>
          <a:prstGeom prst="rect">
            <a:avLst/>
          </a:prstGeom>
          <a:solidFill>
            <a:srgbClr val="FBCDB8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100" b="1" dirty="0">
                <a:cs typeface="B Nazanin" pitchFamily="2" charset="-78"/>
              </a:rPr>
              <a:t>RIC</a:t>
            </a:r>
            <a:r>
              <a:rPr lang="fa-IR" sz="1100" b="1" dirty="0">
                <a:cs typeface="B Nazanin" pitchFamily="2" charset="-78"/>
              </a:rPr>
              <a:t> تقریبا بلادرنگ</a:t>
            </a:r>
            <a:endParaRPr lang="en-US" sz="1100" b="1" dirty="0">
              <a:cs typeface="B Nazanin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2A8BD-E933-ED9F-127F-7F85DD176658}"/>
              </a:ext>
            </a:extLst>
          </p:cNvPr>
          <p:cNvSpPr txBox="1"/>
          <p:nvPr/>
        </p:nvSpPr>
        <p:spPr>
          <a:xfrm>
            <a:off x="5077563" y="831860"/>
            <a:ext cx="865539" cy="261610"/>
          </a:xfrm>
          <a:prstGeom prst="rect">
            <a:avLst/>
          </a:prstGeom>
          <a:solidFill>
            <a:srgbClr val="FBCDB8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b="1" dirty="0">
                <a:cs typeface="B Nazanin" pitchFamily="2" charset="-78"/>
              </a:rPr>
              <a:t>گره </a:t>
            </a:r>
            <a:r>
              <a:rPr lang="en-US" sz="1100" b="1" dirty="0">
                <a:cs typeface="B Nazanin" pitchFamily="2" charset="-78"/>
              </a:rPr>
              <a:t>E2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CCEF2-5938-57EA-9810-D4C0EDA55E54}"/>
              </a:ext>
            </a:extLst>
          </p:cNvPr>
          <p:cNvSpPr txBox="1"/>
          <p:nvPr/>
        </p:nvSpPr>
        <p:spPr>
          <a:xfrm>
            <a:off x="5077563" y="4097463"/>
            <a:ext cx="865539" cy="261610"/>
          </a:xfrm>
          <a:prstGeom prst="rect">
            <a:avLst/>
          </a:prstGeom>
          <a:solidFill>
            <a:srgbClr val="FBCDB8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b="1" dirty="0">
                <a:cs typeface="B Nazanin" pitchFamily="2" charset="-78"/>
              </a:rPr>
              <a:t>گره </a:t>
            </a:r>
            <a:r>
              <a:rPr lang="en-US" sz="1100" b="1" dirty="0">
                <a:cs typeface="B Nazanin" pitchFamily="2" charset="-78"/>
              </a:rPr>
              <a:t>E2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3763F6-DC39-C976-27EA-50A7EF7B86B3}"/>
              </a:ext>
            </a:extLst>
          </p:cNvPr>
          <p:cNvSpPr txBox="1"/>
          <p:nvPr/>
        </p:nvSpPr>
        <p:spPr>
          <a:xfrm>
            <a:off x="2657214" y="3998106"/>
            <a:ext cx="865539" cy="430887"/>
          </a:xfrm>
          <a:prstGeom prst="rect">
            <a:avLst/>
          </a:prstGeom>
          <a:solidFill>
            <a:srgbClr val="FBCDB8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100" b="1" dirty="0">
                <a:cs typeface="B Nazanin" pitchFamily="2" charset="-78"/>
              </a:rPr>
              <a:t>RIC</a:t>
            </a:r>
            <a:r>
              <a:rPr lang="fa-IR" sz="1100" b="1" dirty="0">
                <a:cs typeface="B Nazanin" pitchFamily="2" charset="-78"/>
              </a:rPr>
              <a:t> تقریبا بلادرنگ</a:t>
            </a:r>
            <a:endParaRPr lang="en-US" sz="1100" b="1" dirty="0">
              <a:cs typeface="B Nazanin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D13F7-EEF0-291C-091A-C5E749DB781D}"/>
              </a:ext>
            </a:extLst>
          </p:cNvPr>
          <p:cNvSpPr txBox="1"/>
          <p:nvPr/>
        </p:nvSpPr>
        <p:spPr>
          <a:xfrm>
            <a:off x="2653335" y="3777413"/>
            <a:ext cx="1197433" cy="161583"/>
          </a:xfrm>
          <a:prstGeom prst="rect">
            <a:avLst/>
          </a:prstGeom>
          <a:solidFill>
            <a:srgbClr val="F79B7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750" b="1" dirty="0">
                <a:cs typeface="B Nazanin" pitchFamily="2" charset="-78"/>
              </a:rPr>
              <a:t>دریافت </a:t>
            </a:r>
            <a:r>
              <a:rPr lang="en-US" sz="750" b="1" dirty="0">
                <a:cs typeface="B Nazanin" pitchFamily="2" charset="-78"/>
              </a:rPr>
              <a:t>KPM</a:t>
            </a:r>
            <a:r>
              <a:rPr lang="fa-IR" sz="750" b="1" dirty="0">
                <a:cs typeface="B Nazanin" pitchFamily="2" charset="-78"/>
              </a:rPr>
              <a:t>ها توسط </a:t>
            </a:r>
            <a:r>
              <a:rPr lang="en-US" sz="750" b="1" dirty="0" err="1">
                <a:cs typeface="B Nazanin" pitchFamily="2" charset="-78"/>
              </a:rPr>
              <a:t>xApp</a:t>
            </a:r>
            <a:endParaRPr lang="en-US" sz="750" b="1" dirty="0">
              <a:cs typeface="B Nazanin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C1023-713B-8018-3235-07591A6F11C0}"/>
              </a:ext>
            </a:extLst>
          </p:cNvPr>
          <p:cNvSpPr txBox="1"/>
          <p:nvPr/>
        </p:nvSpPr>
        <p:spPr>
          <a:xfrm>
            <a:off x="2653335" y="2572519"/>
            <a:ext cx="1197433" cy="161583"/>
          </a:xfrm>
          <a:prstGeom prst="rect">
            <a:avLst/>
          </a:prstGeom>
          <a:solidFill>
            <a:srgbClr val="F79B7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750" b="1" dirty="0">
                <a:cs typeface="B Nazanin" pitchFamily="2" charset="-78"/>
              </a:rPr>
              <a:t>دریافت </a:t>
            </a:r>
            <a:r>
              <a:rPr lang="en-US" sz="750" b="1" dirty="0">
                <a:cs typeface="B Nazanin" pitchFamily="2" charset="-78"/>
              </a:rPr>
              <a:t>KPM</a:t>
            </a:r>
            <a:r>
              <a:rPr lang="fa-IR" sz="750" b="1" dirty="0">
                <a:cs typeface="B Nazanin" pitchFamily="2" charset="-78"/>
              </a:rPr>
              <a:t>ها توسط </a:t>
            </a:r>
            <a:r>
              <a:rPr lang="en-US" sz="750" b="1" dirty="0" err="1">
                <a:cs typeface="B Nazanin" pitchFamily="2" charset="-78"/>
              </a:rPr>
              <a:t>xApp</a:t>
            </a:r>
            <a:endParaRPr lang="en-US" sz="750" b="1" dirty="0">
              <a:cs typeface="B Nazanin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7FA032-9A9F-CDF1-EA4D-0C9D494955D7}"/>
              </a:ext>
            </a:extLst>
          </p:cNvPr>
          <p:cNvSpPr txBox="1"/>
          <p:nvPr/>
        </p:nvSpPr>
        <p:spPr>
          <a:xfrm>
            <a:off x="4773589" y="3442478"/>
            <a:ext cx="1197433" cy="161583"/>
          </a:xfrm>
          <a:prstGeom prst="rect">
            <a:avLst/>
          </a:prstGeom>
          <a:solidFill>
            <a:srgbClr val="F79B7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750" b="1" dirty="0">
                <a:cs typeface="B Nazanin" pitchFamily="2" charset="-78"/>
              </a:rPr>
              <a:t>منقضی شدن تایمر</a:t>
            </a:r>
            <a:endParaRPr lang="en-US" sz="750" b="1" dirty="0">
              <a:cs typeface="B Nazanin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0CEE1-F02A-FE05-9BE6-A184E3DC289F}"/>
              </a:ext>
            </a:extLst>
          </p:cNvPr>
          <p:cNvSpPr txBox="1"/>
          <p:nvPr/>
        </p:nvSpPr>
        <p:spPr>
          <a:xfrm>
            <a:off x="4773588" y="2053452"/>
            <a:ext cx="1197433" cy="320040"/>
          </a:xfrm>
          <a:prstGeom prst="rect">
            <a:avLst/>
          </a:prstGeom>
          <a:solidFill>
            <a:srgbClr val="F79B7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800" b="1" dirty="0">
                <a:cs typeface="B Nazanin" pitchFamily="2" charset="-78"/>
              </a:rPr>
              <a:t>تشخیص محرک رویداد</a:t>
            </a:r>
            <a:r>
              <a:rPr lang="en-US" sz="800" b="1" dirty="0">
                <a:cs typeface="B Nazanin" pitchFamily="2" charset="-78"/>
              </a:rPr>
              <a:t>/</a:t>
            </a:r>
            <a:r>
              <a:rPr lang="fa-IR" sz="800" b="1" dirty="0">
                <a:cs typeface="B Nazanin" pitchFamily="2" charset="-78"/>
              </a:rPr>
              <a:t>منقضی شدن تایمر توسط گره </a:t>
            </a:r>
            <a:r>
              <a:rPr lang="en-US" sz="800" b="1" dirty="0">
                <a:cs typeface="B Nazanin" pitchFamily="2" charset="-78"/>
              </a:rPr>
              <a:t>E2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8B73C-2336-084B-1F0C-7647C2DDC96F}"/>
              </a:ext>
            </a:extLst>
          </p:cNvPr>
          <p:cNvSpPr txBox="1"/>
          <p:nvPr/>
        </p:nvSpPr>
        <p:spPr>
          <a:xfrm>
            <a:off x="2653334" y="1294979"/>
            <a:ext cx="1197433" cy="274320"/>
          </a:xfrm>
          <a:prstGeom prst="rect">
            <a:avLst/>
          </a:prstGeom>
          <a:solidFill>
            <a:srgbClr val="F79B7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900" b="1" dirty="0">
                <a:cs typeface="B Nazanin" pitchFamily="2" charset="-78"/>
              </a:rPr>
              <a:t>ایجاد اشتراک جدید توسط </a:t>
            </a:r>
            <a:r>
              <a:rPr lang="en-US" sz="900" b="1" dirty="0" err="1">
                <a:cs typeface="B Nazanin" pitchFamily="2" charset="-78"/>
              </a:rPr>
              <a:t>xApp</a:t>
            </a:r>
            <a:endParaRPr lang="en-US" sz="900" b="1" dirty="0">
              <a:cs typeface="B Nazanin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6F744C-80E7-9C0B-F15B-7FE213D9D7EA}"/>
              </a:ext>
            </a:extLst>
          </p:cNvPr>
          <p:cNvSpPr txBox="1"/>
          <p:nvPr/>
        </p:nvSpPr>
        <p:spPr>
          <a:xfrm>
            <a:off x="3132961" y="1612562"/>
            <a:ext cx="1429767" cy="182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1100" dirty="0">
                <a:cs typeface="B Nazanin" pitchFamily="2" charset="-78"/>
              </a:rPr>
              <a:t>رویه اشتراک </a:t>
            </a:r>
            <a:r>
              <a:rPr lang="en-US" sz="1100" dirty="0">
                <a:cs typeface="B Nazanin" pitchFamily="2" charset="-78"/>
              </a:rPr>
              <a:t>RIC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B0E29-89A3-187F-BA83-19DE587DD5A0}"/>
              </a:ext>
            </a:extLst>
          </p:cNvPr>
          <p:cNvSpPr txBox="1"/>
          <p:nvPr/>
        </p:nvSpPr>
        <p:spPr>
          <a:xfrm>
            <a:off x="3108969" y="2234283"/>
            <a:ext cx="1584415" cy="182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1100" dirty="0">
                <a:cs typeface="B Nazanin" pitchFamily="2" charset="-78"/>
              </a:rPr>
              <a:t>نشانه </a:t>
            </a:r>
            <a:r>
              <a:rPr lang="en-US" sz="1100" dirty="0">
                <a:cs typeface="B Nazanin" pitchFamily="2" charset="-78"/>
              </a:rPr>
              <a:t>RIC</a:t>
            </a:r>
            <a:r>
              <a:rPr lang="fa-IR" sz="1100" dirty="0">
                <a:cs typeface="B Nazanin" pitchFamily="2" charset="-78"/>
              </a:rPr>
              <a:t> (گزارش: </a:t>
            </a:r>
            <a:r>
              <a:rPr lang="en-US" sz="1100" dirty="0">
                <a:cs typeface="B Nazanin" pitchFamily="2" charset="-78"/>
              </a:rPr>
              <a:t>KPM</a:t>
            </a:r>
            <a:r>
              <a:rPr lang="fa-IR" sz="1100" dirty="0">
                <a:cs typeface="B Nazanin" pitchFamily="2" charset="-78"/>
              </a:rPr>
              <a:t>)</a:t>
            </a:r>
            <a:endParaRPr lang="en-US" sz="1100" dirty="0">
              <a:cs typeface="B Nazanin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755AE-56D7-3414-52EB-C0EA2D0D70DF}"/>
              </a:ext>
            </a:extLst>
          </p:cNvPr>
          <p:cNvSpPr txBox="1"/>
          <p:nvPr/>
        </p:nvSpPr>
        <p:spPr>
          <a:xfrm>
            <a:off x="3904976" y="2479263"/>
            <a:ext cx="16002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900" dirty="0">
                <a:cs typeface="B Nazanin" pitchFamily="2" charset="-78"/>
              </a:rPr>
              <a:t>مثال‌هایی از </a:t>
            </a:r>
            <a:r>
              <a:rPr lang="en-US" sz="900" dirty="0">
                <a:cs typeface="B Nazanin" pitchFamily="2" charset="-78"/>
              </a:rPr>
              <a:t>KPM</a:t>
            </a:r>
            <a:r>
              <a:rPr lang="fa-IR" sz="900" dirty="0">
                <a:cs typeface="B Nazanin" pitchFamily="2" charset="-78"/>
              </a:rPr>
              <a:t>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sz="900" dirty="0">
                <a:cs typeface="B Nazanin" pitchFamily="2" charset="-78"/>
              </a:rPr>
              <a:t>تاخیر بسته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sz="900" dirty="0">
                <a:cs typeface="B Nazanin" pitchFamily="2" charset="-78"/>
              </a:rPr>
              <a:t>گذردهی </a:t>
            </a:r>
            <a:r>
              <a:rPr lang="en-US" sz="900" dirty="0">
                <a:cs typeface="B Nazanin" pitchFamily="2" charset="-78"/>
              </a:rPr>
              <a:t>UE</a:t>
            </a:r>
            <a:endParaRPr lang="fa-IR" sz="900" dirty="0">
              <a:cs typeface="B Nazanin" pitchFamily="2" charset="-78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sz="900" dirty="0">
                <a:cs typeface="B Nazanin" pitchFamily="2" charset="-78"/>
              </a:rPr>
              <a:t>اندازه‌گیری‌های مرتبط با </a:t>
            </a:r>
            <a:r>
              <a:rPr lang="en-US" sz="900" dirty="0">
                <a:cs typeface="B Nazanin" pitchFamily="2" charset="-78"/>
              </a:rPr>
              <a:t>Handover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DA03C1-F62A-071B-70B3-A448EB299A9A}"/>
              </a:ext>
            </a:extLst>
          </p:cNvPr>
          <p:cNvSpPr txBox="1"/>
          <p:nvPr/>
        </p:nvSpPr>
        <p:spPr>
          <a:xfrm>
            <a:off x="3137187" y="3460592"/>
            <a:ext cx="1584415" cy="182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1100" dirty="0">
                <a:cs typeface="B Nazanin" pitchFamily="2" charset="-78"/>
              </a:rPr>
              <a:t>نشانه </a:t>
            </a:r>
            <a:r>
              <a:rPr lang="en-US" sz="1100" dirty="0">
                <a:cs typeface="B Nazanin" pitchFamily="2" charset="-78"/>
              </a:rPr>
              <a:t>RIC</a:t>
            </a:r>
            <a:r>
              <a:rPr lang="fa-IR" sz="1100" dirty="0">
                <a:cs typeface="B Nazanin" pitchFamily="2" charset="-78"/>
              </a:rPr>
              <a:t> (گزارش: </a:t>
            </a:r>
            <a:r>
              <a:rPr lang="en-US" sz="1100" dirty="0">
                <a:cs typeface="B Nazanin" pitchFamily="2" charset="-78"/>
              </a:rPr>
              <a:t>KPM</a:t>
            </a:r>
            <a:r>
              <a:rPr lang="fa-IR" sz="1100" dirty="0">
                <a:cs typeface="B Nazanin" pitchFamily="2" charset="-78"/>
              </a:rPr>
              <a:t>)</a:t>
            </a:r>
            <a:endParaRPr lang="en-US" sz="1100" dirty="0">
              <a:cs typeface="B Nazanin" pitchFamily="2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09992-962F-87FB-8086-B775ABE63B34}"/>
              </a:ext>
            </a:extLst>
          </p:cNvPr>
          <p:cNvSpPr txBox="1"/>
          <p:nvPr/>
        </p:nvSpPr>
        <p:spPr>
          <a:xfrm>
            <a:off x="3119001" y="1801049"/>
            <a:ext cx="2271748" cy="137160"/>
          </a:xfrm>
          <a:prstGeom prst="rect">
            <a:avLst/>
          </a:prstGeom>
          <a:solidFill>
            <a:schemeClr val="bg1"/>
          </a:solidFill>
        </p:spPr>
        <p:txBody>
          <a:bodyPr wrap="square" bIns="0" rtlCol="0" anchor="b">
            <a:spAutoFit/>
          </a:bodyPr>
          <a:lstStyle/>
          <a:p>
            <a:pPr rtl="1"/>
            <a:r>
              <a:rPr lang="fa-IR" sz="1000" b="1" dirty="0">
                <a:cs typeface="B Nazanin" pitchFamily="2" charset="-78"/>
              </a:rPr>
              <a:t>(دوره‌ای/مبتنی بر محرک، گزارش)</a:t>
            </a:r>
            <a:endParaRPr lang="en-US" sz="1000" b="1" dirty="0">
              <a:cs typeface="B Nazanin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D10DFA-377D-E982-FCCE-4589B521B1AD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26" name="Google Shape;299;p28">
              <a:extLst>
                <a:ext uri="{FF2B5EF4-FFF2-40B4-BE49-F238E27FC236}">
                  <a16:creationId xmlns:a16="http://schemas.microsoft.com/office/drawing/2014/main" id="{1E1FDC81-CDA3-BCEA-E121-E79B63A58B81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35" name="Google Shape;298;p28">
              <a:extLst>
                <a:ext uri="{FF2B5EF4-FFF2-40B4-BE49-F238E27FC236}">
                  <a16:creationId xmlns:a16="http://schemas.microsoft.com/office/drawing/2014/main" id="{132D1789-39D8-EF5A-DDAC-B9EEB1C8B75F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36" name="Google Shape;300;p28">
              <a:extLst>
                <a:ext uri="{FF2B5EF4-FFF2-40B4-BE49-F238E27FC236}">
                  <a16:creationId xmlns:a16="http://schemas.microsoft.com/office/drawing/2014/main" id="{BA382C04-AE7F-C098-C31A-9AF27627A357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37" name="Google Shape;301;p28">
              <a:extLst>
                <a:ext uri="{FF2B5EF4-FFF2-40B4-BE49-F238E27FC236}">
                  <a16:creationId xmlns:a16="http://schemas.microsoft.com/office/drawing/2014/main" id="{CAC7DBD7-3AFE-820E-366E-66A5D1AD13CC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38" name="Google Shape;302;p28">
              <a:extLst>
                <a:ext uri="{FF2B5EF4-FFF2-40B4-BE49-F238E27FC236}">
                  <a16:creationId xmlns:a16="http://schemas.microsoft.com/office/drawing/2014/main" id="{0D070F5F-3ABD-5874-D52C-E377C62B6E57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6966199" y="351750"/>
            <a:ext cx="17127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سیر ارائه</a:t>
            </a:r>
            <a:endParaRPr sz="2420" dirty="0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  <p:sp>
        <p:nvSpPr>
          <p:cNvPr id="81" name="Google Shape;81;p14"/>
          <p:cNvSpPr/>
          <p:nvPr/>
        </p:nvSpPr>
        <p:spPr>
          <a:xfrm rot="984884" flipH="1">
            <a:off x="5377478" y="2655268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  <p:sp>
        <p:nvSpPr>
          <p:cNvPr id="82" name="Google Shape;82;p14"/>
          <p:cNvSpPr/>
          <p:nvPr/>
        </p:nvSpPr>
        <p:spPr>
          <a:xfrm rot="-984884">
            <a:off x="4350829" y="2655268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  <p:sp>
        <p:nvSpPr>
          <p:cNvPr id="83" name="Google Shape;83;p14"/>
          <p:cNvSpPr/>
          <p:nvPr/>
        </p:nvSpPr>
        <p:spPr>
          <a:xfrm rot="984884" flipH="1">
            <a:off x="3320184" y="2655268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  <p:sp>
        <p:nvSpPr>
          <p:cNvPr id="84" name="Google Shape;84;p14"/>
          <p:cNvSpPr/>
          <p:nvPr/>
        </p:nvSpPr>
        <p:spPr>
          <a:xfrm rot="-984884">
            <a:off x="2297663" y="2655268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1491740" y="2716076"/>
            <a:ext cx="1712700" cy="1230715"/>
            <a:chOff x="2114740" y="2543425"/>
            <a:chExt cx="1712700" cy="1230715"/>
          </a:xfrm>
        </p:grpSpPr>
        <p:sp>
          <p:nvSpPr>
            <p:cNvPr id="88" name="Google Shape;88;p14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3D3D3D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2159000" y="3214638"/>
              <a:ext cx="1624200" cy="4155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a-IR" sz="16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sz="16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3542140" y="2745350"/>
            <a:ext cx="1712700" cy="1201441"/>
            <a:chOff x="4165140" y="2572699"/>
            <a:chExt cx="1712700" cy="1201441"/>
          </a:xfrm>
        </p:grpSpPr>
        <p:sp>
          <p:nvSpPr>
            <p:cNvPr id="93" name="Google Shape;93;p14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3D3D3D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4209382" y="3250564"/>
              <a:ext cx="1624200" cy="339152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40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2500140" y="1394220"/>
            <a:ext cx="1712700" cy="1217478"/>
            <a:chOff x="3123140" y="1221570"/>
            <a:chExt cx="1712700" cy="1217478"/>
          </a:xfrm>
        </p:grpSpPr>
        <p:sp>
          <p:nvSpPr>
            <p:cNvPr id="98" name="Google Shape;98;p14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3D3D3D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4567695" y="1394220"/>
            <a:ext cx="1712700" cy="1246754"/>
            <a:chOff x="5201245" y="1221570"/>
            <a:chExt cx="1712700" cy="1246754"/>
          </a:xfrm>
        </p:grpSpPr>
        <p:sp>
          <p:nvSpPr>
            <p:cNvPr id="103" name="Google Shape;103;p14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3D3D3D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5245500" y="1346364"/>
              <a:ext cx="1624200" cy="4539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a-IR" sz="16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6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6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5592553" y="2716076"/>
            <a:ext cx="1712700" cy="1230715"/>
            <a:chOff x="6282830" y="2543425"/>
            <a:chExt cx="1712700" cy="1230715"/>
          </a:xfrm>
        </p:grpSpPr>
        <p:sp>
          <p:nvSpPr>
            <p:cNvPr id="108" name="Google Shape;108;p14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3D3D3D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a-IR" sz="16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6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 Nazanin" pitchFamily="2" charset="-78"/>
                <a:cs typeface="B Nazanin" pitchFamily="2" charset="-78"/>
              </a:rPr>
              <a:t>2</a:t>
            </a:fld>
            <a:r>
              <a:rPr lang="en" dirty="0"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" name="Google Shape;115;p14">
            <a:extLst>
              <a:ext uri="{FF2B5EF4-FFF2-40B4-BE49-F238E27FC236}">
                <a16:creationId xmlns:a16="http://schemas.microsoft.com/office/drawing/2014/main" id="{3B2DCEDB-A4E8-27CF-5B9C-EF4FDA908A7B}"/>
              </a:ext>
            </a:extLst>
          </p:cNvPr>
          <p:cNvSpPr txBox="1"/>
          <p:nvPr/>
        </p:nvSpPr>
        <p:spPr>
          <a:xfrm>
            <a:off x="2522662" y="1519334"/>
            <a:ext cx="1624200" cy="4434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a-IR" sz="16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نتیجه‌گیری</a:t>
            </a:r>
            <a:endParaRPr sz="1600" b="1" dirty="0">
              <a:solidFill>
                <a:schemeClr val="lt1"/>
              </a:solidFill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جمع‌بندی</a:t>
            </a:r>
            <a:endParaRPr dirty="0">
              <a:latin typeface="Vazirmatn"/>
              <a:ea typeface="Vazirmatn"/>
              <a:cs typeface="B Nazanin" panose="00000400000000000000" pitchFamily="2" charset="-78"/>
              <a:sym typeface="Vazirmatn"/>
            </a:endParaRPr>
          </a:p>
        </p:txBody>
      </p:sp>
      <p:sp>
        <p:nvSpPr>
          <p:cNvPr id="487" name="Google Shape;487;p43"/>
          <p:cNvSpPr txBox="1">
            <a:spLocks noGrp="1"/>
          </p:cNvSpPr>
          <p:nvPr>
            <p:ph type="body" idx="1"/>
          </p:nvPr>
        </p:nvSpPr>
        <p:spPr>
          <a:xfrm>
            <a:off x="548699" y="1316805"/>
            <a:ext cx="8041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O-RAN</a:t>
            </a:r>
          </a:p>
          <a:p>
            <a:pPr lvl="1" indent="-342900" algn="r" rtl="1">
              <a:buSzPts val="1800"/>
              <a:buFont typeface="Lato"/>
              <a:buChar char="●"/>
            </a:pPr>
            <a:r>
              <a:rPr lang="en-US" dirty="0" err="1">
                <a:latin typeface="B Nazanin" pitchFamily="2" charset="-78"/>
                <a:cs typeface="B Nazanin" pitchFamily="2" charset="-78"/>
              </a:rPr>
              <a:t>ج</a:t>
            </a:r>
            <a:r>
              <a:rPr lang="fa-IR" dirty="0" err="1">
                <a:latin typeface="B Nazanin" pitchFamily="2" charset="-78"/>
                <a:cs typeface="B Nazanin" pitchFamily="2" charset="-78"/>
              </a:rPr>
              <a:t>داسازی</a:t>
            </a:r>
            <a:endParaRPr lang="fa-IR" dirty="0">
              <a:latin typeface="B Nazanin" pitchFamily="2" charset="-78"/>
              <a:cs typeface="B Nazanin" pitchFamily="2" charset="-78"/>
            </a:endParaRPr>
          </a:p>
          <a:p>
            <a:pPr lvl="1" indent="-342900" algn="r" rtl="1">
              <a:buSzPts val="1800"/>
              <a:buFont typeface="Lato"/>
              <a:buChar char="●"/>
            </a:pPr>
            <a:r>
              <a:rPr lang="fa-IR" dirty="0">
                <a:latin typeface="B Nazanin" pitchFamily="2" charset="-78"/>
                <a:cs typeface="B Nazanin" pitchFamily="2" charset="-78"/>
              </a:rPr>
              <a:t>استفاده از هوش مصنوعی</a:t>
            </a:r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marL="571500" lvl="1" indent="0" algn="r" rtl="1">
              <a:buSzPts val="1800"/>
              <a:buNone/>
            </a:pPr>
            <a:endParaRPr lang="fa-IR" dirty="0">
              <a:latin typeface="B Nazanin" pitchFamily="2" charset="-78"/>
              <a:cs typeface="B Nazanin" pitchFamily="2" charset="-78"/>
            </a:endParaRPr>
          </a:p>
          <a:p>
            <a:pPr lvl="1" indent="-342900" algn="r" rtl="1">
              <a:buSzPts val="1800"/>
              <a:buFont typeface="Lato"/>
              <a:buChar char="●"/>
            </a:pPr>
            <a:r>
              <a:rPr lang="fa-IR" dirty="0" err="1">
                <a:latin typeface="B Nazanin" pitchFamily="2" charset="-78"/>
                <a:cs typeface="B Nazanin" pitchFamily="2" charset="-78"/>
              </a:rPr>
              <a:t>قسمت‌های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جدید در ناحیه دسترسی رادیویی</a:t>
            </a:r>
          </a:p>
          <a:p>
            <a:pPr lvl="2" indent="-342900" algn="r" rtl="1">
              <a:buSzPts val="1800"/>
              <a:buFont typeface="Lato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Near-RT RIC</a:t>
            </a:r>
          </a:p>
          <a:p>
            <a:pPr lvl="3" indent="-342900" algn="r" rtl="1">
              <a:buSzPts val="18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xApp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Google Shape;488;p43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20</a:t>
            </a:fld>
            <a:r>
              <a:rPr lang="en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/23</a:t>
            </a:r>
            <a:endParaRPr dirty="0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AA6766-D415-F80B-D551-7DFB199476A3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4" name="Google Shape;299;p28">
              <a:extLst>
                <a:ext uri="{FF2B5EF4-FFF2-40B4-BE49-F238E27FC236}">
                  <a16:creationId xmlns:a16="http://schemas.microsoft.com/office/drawing/2014/main" id="{4582DD2A-B25D-E16C-3098-A40A1D2CDAEB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5" name="Google Shape;298;p28">
              <a:extLst>
                <a:ext uri="{FF2B5EF4-FFF2-40B4-BE49-F238E27FC236}">
                  <a16:creationId xmlns:a16="http://schemas.microsoft.com/office/drawing/2014/main" id="{CE8A1019-5B2D-4D12-7A7D-9AB1B8495BE6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6" name="Google Shape;300;p28">
              <a:extLst>
                <a:ext uri="{FF2B5EF4-FFF2-40B4-BE49-F238E27FC236}">
                  <a16:creationId xmlns:a16="http://schemas.microsoft.com/office/drawing/2014/main" id="{9FC135C5-B8DE-9726-A826-F4F94ACEC70D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93B630FE-0C1A-F8AD-9330-DB86BFC7A5ED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8" name="Google Shape;302;p28">
              <a:extLst>
                <a:ext uri="{FF2B5EF4-FFF2-40B4-BE49-F238E27FC236}">
                  <a16:creationId xmlns:a16="http://schemas.microsoft.com/office/drawing/2014/main" id="{A7534632-E1D7-EF7F-958E-124ECB5146BF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مراجع</a:t>
            </a:r>
            <a:endParaRPr dirty="0">
              <a:latin typeface="Vazirmatn"/>
              <a:ea typeface="Vazirmatn"/>
              <a:cs typeface="B Nazanin" panose="00000400000000000000" pitchFamily="2" charset="-78"/>
              <a:sym typeface="Vazirmatn"/>
            </a:endParaRPr>
          </a:p>
        </p:txBody>
      </p:sp>
      <p:sp>
        <p:nvSpPr>
          <p:cNvPr id="487" name="Google Shape;487;p43"/>
          <p:cNvSpPr txBox="1">
            <a:spLocks noGrp="1"/>
          </p:cNvSpPr>
          <p:nvPr>
            <p:ph type="body" idx="1"/>
          </p:nvPr>
        </p:nvSpPr>
        <p:spPr>
          <a:xfrm>
            <a:off x="548699" y="1316805"/>
            <a:ext cx="8041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M.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Polese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Bonati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D’Oro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Basagni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T.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Melodia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“Understanding O-RAN: Architecture, interfaces, algorithms, security, and research challenges,”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Surveys &amp; Tutorials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2023.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P. S. Upadhyaya, A. S. Abdalla, V.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Marojevic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H. Reed, and V. K. Shah, “Prototyping next-generation O-RAN research testbeds with SDRs,” </a:t>
            </a:r>
            <a:r>
              <a:rPr lang="en-US" sz="1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arXiv:2205.13178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2022.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O. Orhan, V. N. Swamy, T.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Tetzlaff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Nassar, H.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Nikopour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S. Talwar, “Connection management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xApp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O-RAN RIC: A graph neural network and reinforcement learning approach,” in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20th IEEE International Conference on Machine Learning and Applications (ICMLA)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pp.936–941, IEEE, 2021.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Google Shape;488;p43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21</a:t>
            </a:fld>
            <a:r>
              <a:rPr lang="en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/23</a:t>
            </a:r>
            <a:endParaRPr dirty="0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553B80-2EA1-1D12-0CBB-ACA2B3C002FE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3" name="Google Shape;299;p28">
              <a:extLst>
                <a:ext uri="{FF2B5EF4-FFF2-40B4-BE49-F238E27FC236}">
                  <a16:creationId xmlns:a16="http://schemas.microsoft.com/office/drawing/2014/main" id="{B8713BA3-70A4-C8D5-2E5B-04BE600B013E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4" name="Google Shape;298;p28">
              <a:extLst>
                <a:ext uri="{FF2B5EF4-FFF2-40B4-BE49-F238E27FC236}">
                  <a16:creationId xmlns:a16="http://schemas.microsoft.com/office/drawing/2014/main" id="{B8C72EEA-125B-4844-A2FA-1C2495D546DD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5" name="Google Shape;300;p28">
              <a:extLst>
                <a:ext uri="{FF2B5EF4-FFF2-40B4-BE49-F238E27FC236}">
                  <a16:creationId xmlns:a16="http://schemas.microsoft.com/office/drawing/2014/main" id="{5475F8F2-CEF5-A0C7-BD8C-1C3149B355C1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6" name="Google Shape;301;p28">
              <a:extLst>
                <a:ext uri="{FF2B5EF4-FFF2-40B4-BE49-F238E27FC236}">
                  <a16:creationId xmlns:a16="http://schemas.microsoft.com/office/drawing/2014/main" id="{C75B18CD-D26E-F0CF-4B2A-BE4206B8E0FF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7" name="Google Shape;302;p28">
              <a:extLst>
                <a:ext uri="{FF2B5EF4-FFF2-40B4-BE49-F238E27FC236}">
                  <a16:creationId xmlns:a16="http://schemas.microsoft.com/office/drawing/2014/main" id="{DF3C1DA3-618E-1273-DE59-0C3027A8E059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76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>
            <a:spLocks noGrp="1"/>
          </p:cNvSpPr>
          <p:nvPr>
            <p:ph type="title"/>
          </p:nvPr>
        </p:nvSpPr>
        <p:spPr>
          <a:xfrm>
            <a:off x="423600" y="1800750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با تشکر از توجه شما</a:t>
            </a:r>
            <a:endParaRPr dirty="0">
              <a:latin typeface="Vazirmatn"/>
              <a:ea typeface="Vazirmatn"/>
              <a:cs typeface="B Nazanin" panose="00000400000000000000" pitchFamily="2" charset="-78"/>
              <a:sym typeface="Vazirmatn"/>
            </a:endParaRPr>
          </a:p>
        </p:txBody>
      </p:sp>
      <p:sp>
        <p:nvSpPr>
          <p:cNvPr id="494" name="Google Shape;494;p44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 Nazanin" pitchFamily="2" charset="-78"/>
                <a:cs typeface="B Nazanin" pitchFamily="2" charset="-78"/>
              </a:rPr>
              <a:t>22</a:t>
            </a:fld>
            <a:r>
              <a:rPr lang="en" dirty="0"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95" name="Google Shape;495;p44"/>
          <p:cNvSpPr txBox="1">
            <a:spLocks noGrp="1"/>
          </p:cNvSpPr>
          <p:nvPr>
            <p:ph type="title"/>
          </p:nvPr>
        </p:nvSpPr>
        <p:spPr>
          <a:xfrm>
            <a:off x="192700" y="4133275"/>
            <a:ext cx="28092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 dirty="0">
                <a:latin typeface="Vazirmatn"/>
                <a:ea typeface="Vazirmatn"/>
                <a:cs typeface="Vazirmatn"/>
                <a:sym typeface="Vazirmatn"/>
              </a:rPr>
              <a:t>ali4nazari4@gmail.com</a:t>
            </a:r>
            <a:endParaRPr sz="1300" dirty="0">
              <a:latin typeface="Vazirmatn"/>
              <a:ea typeface="Vazirmatn"/>
              <a:cs typeface="Vazirmatn"/>
              <a:sym typeface="Vazirmat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مقدمه</a:t>
            </a:r>
            <a:endParaRPr dirty="0">
              <a:latin typeface="B Nazanin" pitchFamily="2" charset="-78"/>
              <a:ea typeface="Vazirmatn"/>
              <a:cs typeface="B Nazanin" pitchFamily="2" charset="-78"/>
              <a:sym typeface="Vazirmatn"/>
            </a:endParaRPr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 Nazanin" pitchFamily="2" charset="-78"/>
                <a:cs typeface="B Nazanin" pitchFamily="2" charset="-78"/>
              </a:rPr>
              <a:t>3</a:t>
            </a:fld>
            <a:r>
              <a:rPr lang="en" dirty="0"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latin typeface="B Nazanin" pitchFamily="2" charset="-78"/>
              <a:cs typeface="B Nazanin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-1" y="47500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4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5462001" y="444425"/>
            <a:ext cx="303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شبکه‌های تلفن همراه</a:t>
            </a:r>
            <a:endParaRPr sz="2420" dirty="0">
              <a:latin typeface="Vazirmatn"/>
              <a:ea typeface="Vazirmatn"/>
              <a:cs typeface="B Nazanin" panose="00000400000000000000" pitchFamily="2" charset="-78"/>
              <a:sym typeface="Vazirmatn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50" y="1331104"/>
            <a:ext cx="8136749" cy="31013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FFA52D-B17A-27BA-E69F-C9827CB7F9DE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9" name="Google Shape;299;p28">
              <a:extLst>
                <a:ext uri="{FF2B5EF4-FFF2-40B4-BE49-F238E27FC236}">
                  <a16:creationId xmlns:a16="http://schemas.microsoft.com/office/drawing/2014/main" id="{5500085F-1760-E62E-7F77-F5B516167EDC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Vazirmatn"/>
                  <a:ea typeface="Vazirmatn"/>
                  <a:cs typeface="B Nazanin" panose="00000400000000000000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Vazirmatn"/>
                  <a:ea typeface="Vazirmatn"/>
                  <a:cs typeface="B Nazanin" panose="00000400000000000000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298;p28">
              <a:extLst>
                <a:ext uri="{FF2B5EF4-FFF2-40B4-BE49-F238E27FC236}">
                  <a16:creationId xmlns:a16="http://schemas.microsoft.com/office/drawing/2014/main" id="{C4A2E66E-69AE-4333-1616-AC19A1CE47D8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rgbClr val="D83829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Vazirmatn"/>
                  <a:ea typeface="Vazirmatn"/>
                  <a:cs typeface="B Nazanin" panose="00000400000000000000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Roboto"/>
                <a:ea typeface="Roboto"/>
                <a:cs typeface="B Nazanin" panose="00000400000000000000" pitchFamily="2" charset="-78"/>
                <a:sym typeface="Roboto"/>
              </a:endParaRPr>
            </a:p>
          </p:txBody>
        </p:sp>
        <p:sp>
          <p:nvSpPr>
            <p:cNvPr id="11" name="Google Shape;300;p28">
              <a:extLst>
                <a:ext uri="{FF2B5EF4-FFF2-40B4-BE49-F238E27FC236}">
                  <a16:creationId xmlns:a16="http://schemas.microsoft.com/office/drawing/2014/main" id="{B54F7020-185A-D895-6DDC-FD7CB3277A7B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Vazirmatn"/>
                  <a:ea typeface="Vazirmatn"/>
                  <a:cs typeface="B Nazanin" panose="00000400000000000000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12" name="Google Shape;301;p28">
              <a:extLst>
                <a:ext uri="{FF2B5EF4-FFF2-40B4-BE49-F238E27FC236}">
                  <a16:creationId xmlns:a16="http://schemas.microsoft.com/office/drawing/2014/main" id="{E0CD0DE1-D21C-2975-AB44-0500E0A014E7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Vazirmatn"/>
                  <a:ea typeface="Vazirmatn"/>
                  <a:cs typeface="B Nazanin" panose="00000400000000000000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Vazirmatn"/>
                <a:ea typeface="Vazirmatn"/>
                <a:cs typeface="B Nazanin" panose="00000400000000000000" pitchFamily="2" charset="-78"/>
                <a:sym typeface="Vazirmatn"/>
              </a:endParaRPr>
            </a:p>
          </p:txBody>
        </p:sp>
        <p:sp>
          <p:nvSpPr>
            <p:cNvPr id="13" name="Google Shape;302;p28">
              <a:extLst>
                <a:ext uri="{FF2B5EF4-FFF2-40B4-BE49-F238E27FC236}">
                  <a16:creationId xmlns:a16="http://schemas.microsoft.com/office/drawing/2014/main" id="{89FA799B-4FEA-DC36-F329-8E9BE7337CEF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Vazirmatn"/>
                  <a:ea typeface="Vazirmatn"/>
                  <a:cs typeface="B Nazanin" panose="00000400000000000000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Vazirmatn"/>
                <a:ea typeface="Vazirmatn"/>
                <a:cs typeface="B Nazanin" panose="00000400000000000000" pitchFamily="2" charset="-78"/>
                <a:sym typeface="Vazirmatn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8D73356-4333-9367-286E-B2A71D37F802}"/>
              </a:ext>
            </a:extLst>
          </p:cNvPr>
          <p:cNvSpPr txBox="1"/>
          <p:nvPr/>
        </p:nvSpPr>
        <p:spPr>
          <a:xfrm>
            <a:off x="1921565" y="2402473"/>
            <a:ext cx="1714500" cy="338554"/>
          </a:xfrm>
          <a:prstGeom prst="rect">
            <a:avLst/>
          </a:prstGeom>
          <a:solidFill>
            <a:srgbClr val="ED7C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شبکه دسترسی</a:t>
            </a:r>
            <a:endParaRPr lang="en-US" sz="1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CD732-24B7-BEC2-DEAA-36E207E676FD}"/>
              </a:ext>
            </a:extLst>
          </p:cNvPr>
          <p:cNvSpPr txBox="1"/>
          <p:nvPr/>
        </p:nvSpPr>
        <p:spPr>
          <a:xfrm>
            <a:off x="361250" y="3642537"/>
            <a:ext cx="16332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800" b="1" dirty="0">
                <a:cs typeface="B Nazanin" panose="00000400000000000000" pitchFamily="2" charset="-78"/>
              </a:rPr>
              <a:t>رابط‌های مبتنی بر استاندارد </a:t>
            </a:r>
            <a:r>
              <a:rPr lang="en-US" sz="1800" b="1" dirty="0">
                <a:cs typeface="B Nazanin" panose="00000400000000000000" pitchFamily="2" charset="-78"/>
              </a:rPr>
              <a:t>3GPP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45350-A5C4-BD56-F00A-8FF1502D0364}"/>
              </a:ext>
            </a:extLst>
          </p:cNvPr>
          <p:cNvSpPr txBox="1"/>
          <p:nvPr/>
        </p:nvSpPr>
        <p:spPr>
          <a:xfrm>
            <a:off x="4012372" y="3619441"/>
            <a:ext cx="16332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800" b="1" dirty="0">
                <a:cs typeface="B Nazanin" panose="00000400000000000000" pitchFamily="2" charset="-78"/>
              </a:rPr>
              <a:t>رابط‌های مبتنی بر استاندارد </a:t>
            </a:r>
            <a:r>
              <a:rPr lang="en-US" sz="1800" b="1" dirty="0">
                <a:cs typeface="B Nazanin" panose="00000400000000000000" pitchFamily="2" charset="-78"/>
              </a:rPr>
              <a:t>3GPP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7AF0-A26E-AFA3-B285-E022D4EE9DCC}"/>
              </a:ext>
            </a:extLst>
          </p:cNvPr>
          <p:cNvSpPr txBox="1"/>
          <p:nvPr/>
        </p:nvSpPr>
        <p:spPr>
          <a:xfrm>
            <a:off x="5850835" y="2371695"/>
            <a:ext cx="1371600" cy="338554"/>
          </a:xfrm>
          <a:prstGeom prst="rect">
            <a:avLst/>
          </a:prstGeom>
          <a:solidFill>
            <a:srgbClr val="ED7C4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هسته شبکه</a:t>
            </a:r>
            <a:endParaRPr lang="en-US" sz="1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282E7-42F5-DA1B-6D6A-85338F770E05}"/>
              </a:ext>
            </a:extLst>
          </p:cNvPr>
          <p:cNvSpPr txBox="1"/>
          <p:nvPr/>
        </p:nvSpPr>
        <p:spPr>
          <a:xfrm>
            <a:off x="7426782" y="1831311"/>
            <a:ext cx="927652" cy="292388"/>
          </a:xfrm>
          <a:prstGeom prst="rect">
            <a:avLst/>
          </a:prstGeom>
          <a:solidFill>
            <a:srgbClr val="ED7C4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سرویس</a:t>
            </a:r>
            <a:endParaRPr lang="en-US" sz="1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35AB5-9849-6E2E-F555-64C379FB58F8}"/>
              </a:ext>
            </a:extLst>
          </p:cNvPr>
          <p:cNvSpPr txBox="1"/>
          <p:nvPr/>
        </p:nvSpPr>
        <p:spPr>
          <a:xfrm>
            <a:off x="7412822" y="2258061"/>
            <a:ext cx="927652" cy="292388"/>
          </a:xfrm>
          <a:prstGeom prst="rect">
            <a:avLst/>
          </a:prstGeom>
          <a:solidFill>
            <a:srgbClr val="ED7C4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سرویس</a:t>
            </a:r>
            <a:endParaRPr lang="en-US" sz="1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F66AF-2330-AB85-2DF8-F44CCBD8D1EE}"/>
              </a:ext>
            </a:extLst>
          </p:cNvPr>
          <p:cNvSpPr txBox="1"/>
          <p:nvPr/>
        </p:nvSpPr>
        <p:spPr>
          <a:xfrm>
            <a:off x="7419802" y="2675154"/>
            <a:ext cx="927652" cy="292388"/>
          </a:xfrm>
          <a:prstGeom prst="rect">
            <a:avLst/>
          </a:prstGeom>
          <a:solidFill>
            <a:srgbClr val="ED7C4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سرویس</a:t>
            </a:r>
            <a:endParaRPr lang="en-US" sz="1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C0CF0-16C4-EB7F-4098-61173AF1B9FE}"/>
              </a:ext>
            </a:extLst>
          </p:cNvPr>
          <p:cNvSpPr txBox="1"/>
          <p:nvPr/>
        </p:nvSpPr>
        <p:spPr>
          <a:xfrm>
            <a:off x="7426782" y="3099227"/>
            <a:ext cx="927652" cy="292388"/>
          </a:xfrm>
          <a:prstGeom prst="rect">
            <a:avLst/>
          </a:prstGeom>
          <a:solidFill>
            <a:srgbClr val="ED7C40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سرویس</a:t>
            </a:r>
            <a:endParaRPr lang="en-US" sz="1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5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3995350" y="444425"/>
            <a:ext cx="45027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پیشبرد</a:t>
            </a: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 </a:t>
            </a:r>
            <a:r>
              <a:rPr lang="en-US" sz="2420" dirty="0">
                <a:latin typeface="Times New Roman" panose="02020603050405020304" pitchFamily="18" charset="0"/>
                <a:ea typeface="Vazirmatn"/>
                <a:cs typeface="Times New Roman" panose="02020603050405020304" pitchFamily="18" charset="0"/>
                <a:sym typeface="Vazirmatn"/>
              </a:rPr>
              <a:t>5G</a:t>
            </a: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 </a:t>
            </a:r>
            <a:r>
              <a:rPr lang="en" sz="242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توس</a:t>
            </a: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ط </a:t>
            </a:r>
            <a:r>
              <a:rPr lang="en" sz="2420" dirty="0">
                <a:latin typeface="Times New Roman" panose="02020603050405020304" pitchFamily="18" charset="0"/>
                <a:ea typeface="Vazirmatn"/>
                <a:cs typeface="Times New Roman" panose="02020603050405020304" pitchFamily="18" charset="0"/>
                <a:sym typeface="Vazirmatn"/>
              </a:rPr>
              <a:t>3GPP</a:t>
            </a:r>
            <a:endParaRPr sz="2420" dirty="0">
              <a:latin typeface="Times New Roman" panose="02020603050405020304" pitchFamily="18" charset="0"/>
              <a:ea typeface="Vazirmatn"/>
              <a:cs typeface="Times New Roman" panose="02020603050405020304" pitchFamily="18" charset="0"/>
              <a:sym typeface="Vazirmatn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0" y="1174025"/>
            <a:ext cx="8193200" cy="3646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D0F508-9CD5-58A2-E846-74035A934D44}"/>
              </a:ext>
            </a:extLst>
          </p:cNvPr>
          <p:cNvSpPr txBox="1"/>
          <p:nvPr/>
        </p:nvSpPr>
        <p:spPr>
          <a:xfrm>
            <a:off x="7248939" y="3882887"/>
            <a:ext cx="841513" cy="523220"/>
          </a:xfrm>
          <a:prstGeom prst="rect">
            <a:avLst/>
          </a:prstGeom>
          <a:solidFill>
            <a:srgbClr val="ED753A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هسته شبکه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CFA6B-D078-983A-F140-6EF8F31EAF68}"/>
              </a:ext>
            </a:extLst>
          </p:cNvPr>
          <p:cNvSpPr txBox="1"/>
          <p:nvPr/>
        </p:nvSpPr>
        <p:spPr>
          <a:xfrm>
            <a:off x="1853293" y="1904971"/>
            <a:ext cx="164565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ارتباط بین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و </a:t>
            </a:r>
            <a:r>
              <a:rPr lang="en-US" dirty="0">
                <a:latin typeface="B Nazanin" pitchFamily="2" charset="-78"/>
                <a:cs typeface="B Nazanin" pitchFamily="2" charset="-78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</a:p>
          <a:p>
            <a:pPr algn="r" rtl="1"/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FE59A-55E3-44B2-BCC6-AE2DC1B1C7BF}"/>
              </a:ext>
            </a:extLst>
          </p:cNvPr>
          <p:cNvSpPr txBox="1"/>
          <p:nvPr/>
        </p:nvSpPr>
        <p:spPr>
          <a:xfrm>
            <a:off x="3974350" y="1903625"/>
            <a:ext cx="18273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ارتباط بین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و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</a:p>
          <a:p>
            <a:pPr algn="r" rtl="1"/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3920-8430-3AA9-96FC-CE3D7DE04CEC}"/>
              </a:ext>
            </a:extLst>
          </p:cNvPr>
          <p:cNvSpPr txBox="1"/>
          <p:nvPr/>
        </p:nvSpPr>
        <p:spPr>
          <a:xfrm>
            <a:off x="6223144" y="1903625"/>
            <a:ext cx="178112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ارتباط بین هسته شبکه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و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4C0FD-5572-F0C0-268F-E3D6DC2873C8}"/>
              </a:ext>
            </a:extLst>
          </p:cNvPr>
          <p:cNvSpPr txBox="1"/>
          <p:nvPr/>
        </p:nvSpPr>
        <p:spPr>
          <a:xfrm>
            <a:off x="548699" y="4117786"/>
            <a:ext cx="15728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CC0F0-7ECD-F2C1-5486-8A6E13AAC470}"/>
              </a:ext>
            </a:extLst>
          </p:cNvPr>
          <p:cNvSpPr txBox="1"/>
          <p:nvPr/>
        </p:nvSpPr>
        <p:spPr>
          <a:xfrm>
            <a:off x="2565796" y="4104443"/>
            <a:ext cx="15728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BC2A9-6D9D-AE7A-09CF-F0C68BA18DA9}"/>
              </a:ext>
            </a:extLst>
          </p:cNvPr>
          <p:cNvSpPr txBox="1"/>
          <p:nvPr/>
        </p:nvSpPr>
        <p:spPr>
          <a:xfrm>
            <a:off x="4608649" y="4078009"/>
            <a:ext cx="15728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B0D59F-A0EC-312C-D5E6-84D8E8BD0EB8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16" name="Google Shape;299;p28">
              <a:extLst>
                <a:ext uri="{FF2B5EF4-FFF2-40B4-BE49-F238E27FC236}">
                  <a16:creationId xmlns:a16="http://schemas.microsoft.com/office/drawing/2014/main" id="{478DD70B-147C-C6DB-4CAF-7BD10A38500B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7" name="Google Shape;298;p28">
              <a:extLst>
                <a:ext uri="{FF2B5EF4-FFF2-40B4-BE49-F238E27FC236}">
                  <a16:creationId xmlns:a16="http://schemas.microsoft.com/office/drawing/2014/main" id="{4789CADE-F571-F8A0-7384-360F2A46257B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rgbClr val="D83829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8" name="Google Shape;300;p28">
              <a:extLst>
                <a:ext uri="{FF2B5EF4-FFF2-40B4-BE49-F238E27FC236}">
                  <a16:creationId xmlns:a16="http://schemas.microsoft.com/office/drawing/2014/main" id="{C0F0D3D0-2E3E-24A4-4EEC-9ACD173BC852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19" name="Google Shape;301;p28">
              <a:extLst>
                <a:ext uri="{FF2B5EF4-FFF2-40B4-BE49-F238E27FC236}">
                  <a16:creationId xmlns:a16="http://schemas.microsoft.com/office/drawing/2014/main" id="{7E41E63D-EDB7-6087-2EF1-D4B17E74DDBF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0" name="Google Shape;302;p28">
              <a:extLst>
                <a:ext uri="{FF2B5EF4-FFF2-40B4-BE49-F238E27FC236}">
                  <a16:creationId xmlns:a16="http://schemas.microsoft.com/office/drawing/2014/main" id="{E01CABB9-9C05-3148-B0DC-C27D0F20C8CF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6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2893549" y="444425"/>
            <a:ext cx="56043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پیدایشO-RAN</a:t>
            </a:r>
            <a:r>
              <a:rPr lang="fa-IR" sz="2420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 </a:t>
            </a:r>
            <a:r>
              <a:rPr lang="en" sz="2420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و تشکیل O-RAN Alliance</a:t>
            </a:r>
            <a:endParaRPr sz="2420" dirty="0">
              <a:latin typeface="Vazirmatn"/>
              <a:ea typeface="Vazirmatn"/>
              <a:cs typeface="B Nazanin" panose="00000400000000000000" pitchFamily="2" charset="-78"/>
              <a:sym typeface="Vazirmatn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0" y="1186250"/>
            <a:ext cx="8193200" cy="3502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8E6A01-14CC-9054-1FFA-447033CD862D}"/>
              </a:ext>
            </a:extLst>
          </p:cNvPr>
          <p:cNvSpPr txBox="1"/>
          <p:nvPr/>
        </p:nvSpPr>
        <p:spPr>
          <a:xfrm>
            <a:off x="2650435" y="2937502"/>
            <a:ext cx="1714500" cy="400110"/>
          </a:xfrm>
          <a:prstGeom prst="rect">
            <a:avLst/>
          </a:prstGeom>
          <a:solidFill>
            <a:srgbClr val="FE742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شبکه دسترسی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EF0E7-1B1B-00FC-E525-BC0D7D644964}"/>
              </a:ext>
            </a:extLst>
          </p:cNvPr>
          <p:cNvSpPr txBox="1"/>
          <p:nvPr/>
        </p:nvSpPr>
        <p:spPr>
          <a:xfrm>
            <a:off x="6486940" y="2988651"/>
            <a:ext cx="1044090" cy="338554"/>
          </a:xfrm>
          <a:prstGeom prst="rect">
            <a:avLst/>
          </a:prstGeom>
          <a:solidFill>
            <a:srgbClr val="FE742A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هسته شبکه</a:t>
            </a:r>
            <a:endParaRPr lang="en-US" sz="1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6D4D8-5823-58AC-2C4B-534D9046A1DB}"/>
              </a:ext>
            </a:extLst>
          </p:cNvPr>
          <p:cNvSpPr txBox="1"/>
          <p:nvPr/>
        </p:nvSpPr>
        <p:spPr>
          <a:xfrm>
            <a:off x="7653364" y="2534883"/>
            <a:ext cx="728540" cy="228600"/>
          </a:xfrm>
          <a:prstGeom prst="rect">
            <a:avLst/>
          </a:prstGeom>
          <a:solidFill>
            <a:srgbClr val="FF752D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200" b="1" dirty="0">
                <a:solidFill>
                  <a:schemeClr val="bg1"/>
                </a:solidFill>
                <a:cs typeface="B Nazanin" panose="00000400000000000000" pitchFamily="2" charset="-78"/>
              </a:rPr>
              <a:t>سرویس</a:t>
            </a:r>
            <a:endParaRPr lang="en-US" sz="1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1B82E-9E49-5CC2-283B-BB64B4B83E5E}"/>
              </a:ext>
            </a:extLst>
          </p:cNvPr>
          <p:cNvSpPr txBox="1"/>
          <p:nvPr/>
        </p:nvSpPr>
        <p:spPr>
          <a:xfrm>
            <a:off x="7679552" y="2858735"/>
            <a:ext cx="728540" cy="228600"/>
          </a:xfrm>
          <a:prstGeom prst="rect">
            <a:avLst/>
          </a:prstGeom>
          <a:solidFill>
            <a:srgbClr val="FE742A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200" b="1" dirty="0">
                <a:solidFill>
                  <a:schemeClr val="bg1"/>
                </a:solidFill>
                <a:cs typeface="B Nazanin" panose="00000400000000000000" pitchFamily="2" charset="-78"/>
              </a:rPr>
              <a:t>سرویس</a:t>
            </a:r>
            <a:endParaRPr lang="en-US" sz="1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4C9EB-29EE-8076-FB6F-CA3A984CB89D}"/>
              </a:ext>
            </a:extLst>
          </p:cNvPr>
          <p:cNvSpPr txBox="1"/>
          <p:nvPr/>
        </p:nvSpPr>
        <p:spPr>
          <a:xfrm>
            <a:off x="7653364" y="3169958"/>
            <a:ext cx="728540" cy="228600"/>
          </a:xfrm>
          <a:prstGeom prst="rect">
            <a:avLst/>
          </a:prstGeom>
          <a:solidFill>
            <a:srgbClr val="FE742D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200" b="1" dirty="0">
                <a:solidFill>
                  <a:schemeClr val="bg1"/>
                </a:solidFill>
                <a:cs typeface="B Nazanin" panose="00000400000000000000" pitchFamily="2" charset="-78"/>
              </a:rPr>
              <a:t>سرویس</a:t>
            </a:r>
            <a:endParaRPr lang="en-US" sz="1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AE40C-3B8F-FBC0-A306-BF60993B2D4D}"/>
              </a:ext>
            </a:extLst>
          </p:cNvPr>
          <p:cNvSpPr txBox="1"/>
          <p:nvPr/>
        </p:nvSpPr>
        <p:spPr>
          <a:xfrm>
            <a:off x="7653364" y="3497105"/>
            <a:ext cx="728540" cy="228600"/>
          </a:xfrm>
          <a:prstGeom prst="rect">
            <a:avLst/>
          </a:prstGeom>
          <a:solidFill>
            <a:srgbClr val="FE742B"/>
          </a:solidFill>
        </p:spPr>
        <p:txBody>
          <a:bodyPr wrap="square" tIns="0" rtlCol="0">
            <a:spAutoFit/>
          </a:bodyPr>
          <a:lstStyle/>
          <a:p>
            <a:pPr algn="ctr" rtl="1"/>
            <a:r>
              <a:rPr lang="fa-IR" sz="1200" b="1" dirty="0">
                <a:solidFill>
                  <a:schemeClr val="bg1"/>
                </a:solidFill>
                <a:cs typeface="B Nazanin" panose="00000400000000000000" pitchFamily="2" charset="-78"/>
              </a:rPr>
              <a:t>سرویس</a:t>
            </a:r>
            <a:endParaRPr lang="en-US" sz="1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67322-7F86-7426-F467-E03925DB4CE9}"/>
              </a:ext>
            </a:extLst>
          </p:cNvPr>
          <p:cNvSpPr txBox="1"/>
          <p:nvPr/>
        </p:nvSpPr>
        <p:spPr>
          <a:xfrm>
            <a:off x="442554" y="3957250"/>
            <a:ext cx="163320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رابط‌های مبتنی بر استاندارد </a:t>
            </a:r>
            <a:r>
              <a:rPr lang="en-US" sz="1600" dirty="0">
                <a:cs typeface="B Nazanin" panose="00000400000000000000" pitchFamily="2" charset="-78"/>
              </a:rPr>
              <a:t>3GPP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B12DBF-1374-AFAC-4747-36AB9402FDE9}"/>
              </a:ext>
            </a:extLst>
          </p:cNvPr>
          <p:cNvSpPr txBox="1"/>
          <p:nvPr/>
        </p:nvSpPr>
        <p:spPr>
          <a:xfrm>
            <a:off x="5086068" y="3865390"/>
            <a:ext cx="163320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رابط‌های مبتنی بر استاندارد </a:t>
            </a:r>
            <a:r>
              <a:rPr lang="en-US" sz="1600" dirty="0">
                <a:cs typeface="B Nazanin" panose="00000400000000000000" pitchFamily="2" charset="-78"/>
              </a:rPr>
              <a:t>3GPP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0AD49-6346-CFD0-7017-27BE3079B37E}"/>
              </a:ext>
            </a:extLst>
          </p:cNvPr>
          <p:cNvSpPr txBox="1"/>
          <p:nvPr/>
        </p:nvSpPr>
        <p:spPr>
          <a:xfrm>
            <a:off x="2650435" y="1186150"/>
            <a:ext cx="17145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>
                <a:solidFill>
                  <a:srgbClr val="CA716C"/>
                </a:solidFill>
                <a:cs typeface="B Nazanin" panose="00000400000000000000" pitchFamily="2" charset="-78"/>
              </a:rPr>
              <a:t>محدوده تمرکزی </a:t>
            </a:r>
            <a:r>
              <a:rPr lang="en-US" sz="1200" dirty="0">
                <a:solidFill>
                  <a:srgbClr val="CA716C"/>
                </a:solidFill>
                <a:cs typeface="B Nazanin" panose="00000400000000000000" pitchFamily="2" charset="-78"/>
              </a:rPr>
              <a:t>O-RAN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8C08B4-F6B6-CD7E-17FE-A049BF6767DA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7" name="Google Shape;299;p28">
              <a:extLst>
                <a:ext uri="{FF2B5EF4-FFF2-40B4-BE49-F238E27FC236}">
                  <a16:creationId xmlns:a16="http://schemas.microsoft.com/office/drawing/2014/main" id="{4B0CE10F-3285-0F29-E1E9-F35C6678AF0D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8" name="Google Shape;298;p28">
              <a:extLst>
                <a:ext uri="{FF2B5EF4-FFF2-40B4-BE49-F238E27FC236}">
                  <a16:creationId xmlns:a16="http://schemas.microsoft.com/office/drawing/2014/main" id="{2F7FE433-ACEA-AE0D-B7D1-3F2B5177D9C5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rgbClr val="D83829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4" name="Google Shape;300;p28">
              <a:extLst>
                <a:ext uri="{FF2B5EF4-FFF2-40B4-BE49-F238E27FC236}">
                  <a16:creationId xmlns:a16="http://schemas.microsoft.com/office/drawing/2014/main" id="{51BCBB58-CF64-8F18-9AA9-19978A1787E7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1" name="Google Shape;301;p28">
              <a:extLst>
                <a:ext uri="{FF2B5EF4-FFF2-40B4-BE49-F238E27FC236}">
                  <a16:creationId xmlns:a16="http://schemas.microsoft.com/office/drawing/2014/main" id="{DC435CD5-7686-4F6F-AD36-547DF9406ED0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2" name="Google Shape;302;p28">
              <a:extLst>
                <a:ext uri="{FF2B5EF4-FFF2-40B4-BE49-F238E27FC236}">
                  <a16:creationId xmlns:a16="http://schemas.microsoft.com/office/drawing/2014/main" id="{0C2B1108-636D-2A8F-6D5B-36800D9F2583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 Nazanin" pitchFamily="2" charset="-78"/>
                <a:cs typeface="B Nazanin" pitchFamily="2" charset="-78"/>
              </a:rPr>
              <a:t>7</a:t>
            </a:fld>
            <a:r>
              <a:rPr lang="en" dirty="0"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مروری بر </a:t>
            </a:r>
            <a:r>
              <a:rPr lang="fa-IR" dirty="0" err="1">
                <a:latin typeface="Vazirmatn"/>
                <a:ea typeface="Vazirmatn"/>
                <a:cs typeface="B Nazanin" panose="00000400000000000000" pitchFamily="2" charset="-78"/>
                <a:sym typeface="Vazirmatn"/>
              </a:rPr>
              <a:t>مقاله‌ها</a:t>
            </a:r>
            <a:endParaRPr dirty="0">
              <a:latin typeface="Vazirmatn"/>
              <a:ea typeface="Vazirmatn"/>
              <a:cs typeface="B Nazanin" panose="00000400000000000000" pitchFamily="2" charset="-78"/>
              <a:sym typeface="Vazirmat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8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5462001" y="444425"/>
            <a:ext cx="303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مروری بر </a:t>
            </a:r>
            <a:r>
              <a:rPr lang="fa-IR" sz="242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مقاله‌ها</a:t>
            </a:r>
            <a:endParaRPr lang="fa-IR" sz="2420" dirty="0">
              <a:latin typeface="Times New Roman" panose="02020603050405020304" pitchFamily="18" charset="0"/>
              <a:ea typeface="Vazirmatn"/>
              <a:cs typeface="Times New Roman" panose="02020603050405020304" pitchFamily="18" charset="0"/>
              <a:sym typeface="Vazirmat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040BFA-B41D-C249-74E1-B928FE126DF0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14" name="Google Shape;299;p28">
              <a:extLst>
                <a:ext uri="{FF2B5EF4-FFF2-40B4-BE49-F238E27FC236}">
                  <a16:creationId xmlns:a16="http://schemas.microsoft.com/office/drawing/2014/main" id="{9E4AAE78-BB7F-6698-87B8-C75CF406526D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5" name="Google Shape;298;p28">
              <a:extLst>
                <a:ext uri="{FF2B5EF4-FFF2-40B4-BE49-F238E27FC236}">
                  <a16:creationId xmlns:a16="http://schemas.microsoft.com/office/drawing/2014/main" id="{372A91A5-65A2-1340-9BE0-4F5D6333FE67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5" name="Google Shape;300;p28">
              <a:extLst>
                <a:ext uri="{FF2B5EF4-FFF2-40B4-BE49-F238E27FC236}">
                  <a16:creationId xmlns:a16="http://schemas.microsoft.com/office/drawing/2014/main" id="{237414AA-915B-F5AF-2767-1923B866D7A4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6" name="Google Shape;301;p28">
              <a:extLst>
                <a:ext uri="{FF2B5EF4-FFF2-40B4-BE49-F238E27FC236}">
                  <a16:creationId xmlns:a16="http://schemas.microsoft.com/office/drawing/2014/main" id="{DACE46FD-827D-E170-1A14-90B137DF0560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7" name="Google Shape;302;p28">
              <a:extLst>
                <a:ext uri="{FF2B5EF4-FFF2-40B4-BE49-F238E27FC236}">
                  <a16:creationId xmlns:a16="http://schemas.microsoft.com/office/drawing/2014/main" id="{18D00F6C-BBC2-CFC2-2581-FE21B886CB0F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15FE0E4-9F9C-8FE2-D50A-AF211CE4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9" y="1527368"/>
            <a:ext cx="7772400" cy="20887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-1" y="4749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9</a:t>
            </a:fld>
            <a:r>
              <a:rPr lang="en" dirty="0">
                <a:solidFill>
                  <a:schemeClr val="dk2"/>
                </a:solidFill>
                <a:latin typeface="B Nazanin" pitchFamily="2" charset="-78"/>
                <a:cs typeface="B Nazanin" pitchFamily="2" charset="-78"/>
              </a:rPr>
              <a:t>/23</a:t>
            </a:r>
            <a:endParaRPr dirty="0">
              <a:solidFill>
                <a:schemeClr val="dk2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5462001" y="444425"/>
            <a:ext cx="303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-IR" sz="2420" dirty="0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مروری بر </a:t>
            </a:r>
            <a:r>
              <a:rPr lang="fa-IR" sz="2420" dirty="0" err="1">
                <a:latin typeface="B Nazanin" pitchFamily="2" charset="-78"/>
                <a:ea typeface="Vazirmatn"/>
                <a:cs typeface="B Nazanin" pitchFamily="2" charset="-78"/>
                <a:sym typeface="Vazirmatn"/>
              </a:rPr>
              <a:t>مقاله‌ها</a:t>
            </a:r>
            <a:endParaRPr lang="fa-IR" sz="2420" dirty="0">
              <a:latin typeface="Times New Roman" panose="02020603050405020304" pitchFamily="18" charset="0"/>
              <a:ea typeface="Vazirmatn"/>
              <a:cs typeface="Times New Roman" panose="02020603050405020304" pitchFamily="18" charset="0"/>
              <a:sym typeface="Vazirmat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040BFA-B41D-C249-74E1-B928FE126DF0}"/>
              </a:ext>
            </a:extLst>
          </p:cNvPr>
          <p:cNvGrpSpPr/>
          <p:nvPr/>
        </p:nvGrpSpPr>
        <p:grpSpPr>
          <a:xfrm>
            <a:off x="2087627" y="4796350"/>
            <a:ext cx="7056372" cy="347511"/>
            <a:chOff x="2087627" y="4796350"/>
            <a:chExt cx="7056372" cy="347511"/>
          </a:xfrm>
        </p:grpSpPr>
        <p:sp>
          <p:nvSpPr>
            <p:cNvPr id="14" name="Google Shape;299;p28">
              <a:extLst>
                <a:ext uri="{FF2B5EF4-FFF2-40B4-BE49-F238E27FC236}">
                  <a16:creationId xmlns:a16="http://schemas.microsoft.com/office/drawing/2014/main" id="{9E4AAE78-BB7F-6698-87B8-C75CF406526D}"/>
                </a:ext>
              </a:extLst>
            </p:cNvPr>
            <p:cNvSpPr/>
            <p:nvPr/>
          </p:nvSpPr>
          <p:spPr>
            <a:xfrm flipH="1">
              <a:off x="6270056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D83828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مروری بر </a:t>
              </a:r>
              <a:r>
                <a:rPr lang="fa-IR" sz="1100" b="1" dirty="0" err="1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مقاله‌ها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15" name="Google Shape;298;p28">
              <a:extLst>
                <a:ext uri="{FF2B5EF4-FFF2-40B4-BE49-F238E27FC236}">
                  <a16:creationId xmlns:a16="http://schemas.microsoft.com/office/drawing/2014/main" id="{372A91A5-65A2-1340-9BE0-4F5D6333FE67}"/>
                </a:ext>
              </a:extLst>
            </p:cNvPr>
            <p:cNvSpPr/>
            <p:nvPr/>
          </p:nvSpPr>
          <p:spPr>
            <a:xfrm flipH="1">
              <a:off x="7731578" y="4796461"/>
              <a:ext cx="1412421" cy="347400"/>
            </a:xfrm>
            <a:prstGeom prst="homePlate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مقدمه</a:t>
              </a:r>
              <a:endParaRPr sz="1050" dirty="0">
                <a:solidFill>
                  <a:srgbClr val="FFFFFF"/>
                </a:solidFill>
                <a:latin typeface="B Nazanin" pitchFamily="2" charset="-78"/>
                <a:ea typeface="Roboto"/>
                <a:cs typeface="B Nazanin" pitchFamily="2" charset="-78"/>
                <a:sym typeface="Roboto"/>
              </a:endParaRPr>
            </a:p>
          </p:txBody>
        </p:sp>
        <p:sp>
          <p:nvSpPr>
            <p:cNvPr id="25" name="Google Shape;300;p28">
              <a:extLst>
                <a:ext uri="{FF2B5EF4-FFF2-40B4-BE49-F238E27FC236}">
                  <a16:creationId xmlns:a16="http://schemas.microsoft.com/office/drawing/2014/main" id="{237414AA-915B-F5AF-2767-1923B866D7A4}"/>
                </a:ext>
              </a:extLst>
            </p:cNvPr>
            <p:cNvSpPr/>
            <p:nvPr/>
          </p:nvSpPr>
          <p:spPr>
            <a:xfrm flipH="1">
              <a:off x="4876031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بیان مفاهیم</a:t>
              </a:r>
            </a:p>
          </p:txBody>
        </p:sp>
        <p:sp>
          <p:nvSpPr>
            <p:cNvPr id="26" name="Google Shape;301;p28">
              <a:extLst>
                <a:ext uri="{FF2B5EF4-FFF2-40B4-BE49-F238E27FC236}">
                  <a16:creationId xmlns:a16="http://schemas.microsoft.com/office/drawing/2014/main" id="{DACE46FD-827D-E170-1A14-90B137DF0560}"/>
                </a:ext>
              </a:extLst>
            </p:cNvPr>
            <p:cNvSpPr/>
            <p:nvPr/>
          </p:nvSpPr>
          <p:spPr>
            <a:xfrm flipH="1">
              <a:off x="2087627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rgbClr val="757575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lt1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مراجع</a:t>
              </a:r>
              <a:endParaRPr lang="en" sz="1100" b="1" dirty="0">
                <a:solidFill>
                  <a:schemeClr val="lt1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  <p:sp>
          <p:nvSpPr>
            <p:cNvPr id="27" name="Google Shape;302;p28">
              <a:extLst>
                <a:ext uri="{FF2B5EF4-FFF2-40B4-BE49-F238E27FC236}">
                  <a16:creationId xmlns:a16="http://schemas.microsoft.com/office/drawing/2014/main" id="{18D00F6C-BBC2-CFC2-2581-FE21B886CB0F}"/>
                </a:ext>
              </a:extLst>
            </p:cNvPr>
            <p:cNvSpPr/>
            <p:nvPr/>
          </p:nvSpPr>
          <p:spPr>
            <a:xfrm flipH="1">
              <a:off x="3481860" y="4796350"/>
              <a:ext cx="1714500" cy="3474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solidFill>
                <a:srgbClr val="E0DCD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b="1" dirty="0">
                  <a:solidFill>
                    <a:srgbClr val="FFFFFF"/>
                  </a:solidFill>
                  <a:latin typeface="B Nazanin" pitchFamily="2" charset="-78"/>
                  <a:ea typeface="Vazirmatn"/>
                  <a:cs typeface="B Nazanin" pitchFamily="2" charset="-78"/>
                  <a:sym typeface="Vazirmatn"/>
                </a:rPr>
                <a:t>نتیجه‌گیری</a:t>
              </a:r>
              <a:endParaRPr sz="1050" b="1" dirty="0">
                <a:solidFill>
                  <a:srgbClr val="FFFFFF"/>
                </a:solidFill>
                <a:latin typeface="B Nazanin" pitchFamily="2" charset="-78"/>
                <a:ea typeface="Vazirmatn"/>
                <a:cs typeface="B Nazanin" pitchFamily="2" charset="-78"/>
                <a:sym typeface="Vazirmatn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F0360A1-9F9C-3A90-D5B1-1314D522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36058"/>
            <a:ext cx="7772400" cy="26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1232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8055</TotalTime>
  <Words>971</Words>
  <Application>Microsoft Macintosh PowerPoint</Application>
  <PresentationFormat>On-screen Show (16:9)</PresentationFormat>
  <Paragraphs>324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 Nazanin</vt:lpstr>
      <vt:lpstr>Arial</vt:lpstr>
      <vt:lpstr>Times New Roman</vt:lpstr>
      <vt:lpstr>Vazirmatn</vt:lpstr>
      <vt:lpstr>Lato</vt:lpstr>
      <vt:lpstr>Roboto</vt:lpstr>
      <vt:lpstr>Raleway</vt:lpstr>
      <vt:lpstr>Swiss</vt:lpstr>
      <vt:lpstr>کنترل‌کننده هوشمند ناحیه‌ی دسترسی رادیویی (RIC)  در نسل پنجم شبکه‌های تلفن همراه </vt:lpstr>
      <vt:lpstr>سیر ارائه</vt:lpstr>
      <vt:lpstr>مقدمه</vt:lpstr>
      <vt:lpstr>شبکه‌های تلفن همراه</vt:lpstr>
      <vt:lpstr>پیشبرد 5G توسط 3GPP</vt:lpstr>
      <vt:lpstr>پیدایشO-RAN و تشکیل O-RAN Alliance</vt:lpstr>
      <vt:lpstr>مروری بر مقاله‌ها</vt:lpstr>
      <vt:lpstr>مروری بر مقاله‌ها</vt:lpstr>
      <vt:lpstr>مروری بر مقاله‌ها</vt:lpstr>
      <vt:lpstr>مروری بر مقاله‌ها</vt:lpstr>
      <vt:lpstr>بیان مفاهیم</vt:lpstr>
      <vt:lpstr>معماری O-RAN</vt:lpstr>
      <vt:lpstr>RIC تقریبا بلادرنگ</vt:lpstr>
      <vt:lpstr>xApp</vt:lpstr>
      <vt:lpstr>مدیریت اشتراک</vt:lpstr>
      <vt:lpstr> RIC غیر بلادرنگ و  SMO</vt:lpstr>
      <vt:lpstr>RIC غیر بلادرنگ و SMO</vt:lpstr>
      <vt:lpstr>رابط‌های O-RAN</vt:lpstr>
      <vt:lpstr>مثالی از E2</vt:lpstr>
      <vt:lpstr>جمع‌بندی</vt:lpstr>
      <vt:lpstr>مراجع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O-RAN</dc:title>
  <dc:creator>mohammad javad taheri</dc:creator>
  <cp:lastModifiedBy>Ali Nazari</cp:lastModifiedBy>
  <cp:revision>228</cp:revision>
  <cp:lastPrinted>2023-07-04T13:47:22Z</cp:lastPrinted>
  <dcterms:modified xsi:type="dcterms:W3CDTF">2023-07-04T19:11:51Z</dcterms:modified>
</cp:coreProperties>
</file>