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8" r:id="rId1"/>
  </p:sldMasterIdLst>
  <p:notesMasterIdLst>
    <p:notesMasterId r:id="rId23"/>
  </p:notesMasterIdLst>
  <p:sldIdLst>
    <p:sldId id="256" r:id="rId2"/>
    <p:sldId id="259" r:id="rId3"/>
    <p:sldId id="277" r:id="rId4"/>
    <p:sldId id="278" r:id="rId5"/>
    <p:sldId id="279" r:id="rId6"/>
    <p:sldId id="281" r:id="rId7"/>
    <p:sldId id="282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 autoAdjust="0"/>
    <p:restoredTop sz="94370" autoAdjust="0"/>
  </p:normalViewPr>
  <p:slideViewPr>
    <p:cSldViewPr>
      <p:cViewPr varScale="1">
        <p:scale>
          <a:sx n="81" d="100"/>
          <a:sy n="81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fa-IR" noProof="0"/>
              <a:t>Fare clic per modificare gli stili del testo dello schema</a:t>
            </a:r>
          </a:p>
          <a:p>
            <a:pPr lvl="1"/>
            <a:r>
              <a:rPr lang="it-IT" altLang="fa-IR" noProof="0"/>
              <a:t>Secondo livello</a:t>
            </a:r>
          </a:p>
          <a:p>
            <a:pPr lvl="2"/>
            <a:r>
              <a:rPr lang="it-IT" altLang="fa-IR" noProof="0"/>
              <a:t>Terzo livello</a:t>
            </a:r>
          </a:p>
          <a:p>
            <a:pPr lvl="3"/>
            <a:r>
              <a:rPr lang="it-IT" altLang="fa-IR" noProof="0"/>
              <a:t>Quarto livello</a:t>
            </a:r>
          </a:p>
          <a:p>
            <a:pPr lvl="4"/>
            <a:r>
              <a:rPr lang="it-IT" altLang="fa-IR" noProof="0"/>
              <a:t>Quinto livello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6CAA0B-258B-4970-B768-02EFDA6E341C}" type="slidenum">
              <a:rPr lang="it-IT" altLang="fa-IR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1614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6CAA0B-258B-4970-B768-02EFDA6E341C}" type="slidenum">
              <a:rPr lang="it-IT" altLang="fa-IR" smtClean="0"/>
              <a:pPr>
                <a:defRPr/>
              </a:pPr>
              <a:t>1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122071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6CAA0B-258B-4970-B768-02EFDA6E341C}" type="slidenum">
              <a:rPr lang="it-IT" altLang="fa-IR" smtClean="0"/>
              <a:pPr>
                <a:defRPr/>
              </a:pPr>
              <a:t>8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114681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pPr>
              <a:defRPr/>
            </a:pPr>
            <a:fld id="{A9A20737-9E05-4260-90D2-62D7C517C156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4224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0CD45-B7A1-4C21-B4D6-EB3EB8F6BB01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7407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9AD658-9DB5-44E5-8826-C89B5381CFDC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45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6FDEA-A5C9-4258-9729-EAB564348F42}" type="slidenum">
              <a:rPr lang="it-IT" altLang="fa-IR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114994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5D287-4AE5-4C94-B3CA-47E7F3D6AC76}" type="slidenum">
              <a:rPr lang="it-IT" altLang="fa-IR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238868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DA354-5586-43AE-AC80-4AAB33D744C3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23553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4534294-A2CC-4954-9C3B-A3755A6AAFA8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7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9FBAF-0716-43FE-9CC6-C10AABDCF350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42103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83835-DB5E-44BC-9485-C3B34FB2D419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29658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C184C-D1D0-4D5C-8ABE-AC5CA8D7C332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165507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899A1-6287-4B05-9561-E8823AD85A4E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3793882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pPr>
              <a:defRPr/>
            </a:pPr>
            <a:fld id="{92ECCDEA-EB6B-4BA2-BA90-67A314C5BB9F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4147185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Dynamic Source Routing (DSR)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pPr>
              <a:defRPr/>
            </a:pPr>
            <a:fld id="{512EEBCF-B228-40C0-9333-A4BAD04BA3ED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</p:spTree>
    <p:extLst>
      <p:ext uri="{BB962C8B-B14F-4D97-AF65-F5344CB8AC3E}">
        <p14:creationId xmlns:p14="http://schemas.microsoft.com/office/powerpoint/2010/main" val="5800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it-IT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it-IT" altLang="fa-IR"/>
              <a:t>Dynamic Source Routing (DSR)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288761F-EEC2-47AB-88FA-3261A1383B21}" type="slidenum">
              <a:rPr lang="it-IT" altLang="fa-IR" smtClean="0"/>
              <a:pPr>
                <a:defRPr/>
              </a:pPr>
              <a:t>‹#›</a:t>
            </a:fld>
            <a:endParaRPr lang="it-IT" alt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2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  <p:sldLayoutId id="2147484671" r:id="rId12"/>
    <p:sldLayoutId id="2147484672" r:id="rId13"/>
  </p:sldLayoutIdLst>
  <p:hf hd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1386">
          <p15:clr>
            <a:srgbClr val="F26B43"/>
          </p15:clr>
        </p15:guide>
        <p15:guide id="8" orient="horz" pos="3960">
          <p15:clr>
            <a:srgbClr val="F26B43"/>
          </p15:clr>
        </p15:guide>
        <p15:guide id="9" orient="horz" pos="1536">
          <p15:clr>
            <a:srgbClr val="F26B43"/>
          </p15:clr>
        </p15:guide>
        <p15:guide id="10" orient="horz" pos="3840">
          <p15:clr>
            <a:srgbClr val="F26B43"/>
          </p15:clr>
        </p15:guide>
        <p15:guide id="11" pos="3312">
          <p15:clr>
            <a:srgbClr val="F26B43"/>
          </p15:clr>
        </p15:guide>
        <p15:guide id="12" pos="3600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pos="5526">
          <p15:clr>
            <a:srgbClr val="F26B43"/>
          </p15:clr>
        </p15:guide>
        <p15:guide id="15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476" y="475999"/>
            <a:ext cx="5256584" cy="5903984"/>
          </a:xfrm>
          <a:solidFill>
            <a:schemeClr val="accent1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altLang="fa-IR" sz="5000" b="1" i="1" dirty="0">
                <a:solidFill>
                  <a:schemeClr val="tx1"/>
                </a:solidFill>
              </a:rPr>
            </a:br>
            <a:br>
              <a:rPr lang="en-US" altLang="fa-IR" sz="3800" b="1" i="1" dirty="0">
                <a:solidFill>
                  <a:schemeClr val="tx1"/>
                </a:solidFill>
              </a:rPr>
            </a:br>
            <a:br>
              <a:rPr lang="en-US" altLang="fa-IR" sz="3800" b="1" i="1" dirty="0">
                <a:solidFill>
                  <a:schemeClr val="tx1"/>
                </a:solidFill>
              </a:rPr>
            </a:br>
            <a:r>
              <a:rPr lang="en-US" altLang="fa-IR" sz="3800" b="1" i="1" dirty="0">
                <a:solidFill>
                  <a:schemeClr val="tx1"/>
                </a:solidFill>
              </a:rPr>
              <a:t>Ad-hoc </a:t>
            </a:r>
            <a:br>
              <a:rPr lang="en-US" altLang="fa-IR" sz="3800" b="1" i="1" dirty="0">
                <a:solidFill>
                  <a:schemeClr val="tx1"/>
                </a:solidFill>
              </a:rPr>
            </a:br>
            <a:r>
              <a:rPr lang="en-US" altLang="fa-IR" sz="3800" b="1" i="1" dirty="0">
                <a:solidFill>
                  <a:schemeClr val="tx1"/>
                </a:solidFill>
              </a:rPr>
              <a:t>On-Demand Distance Vector Protocol</a:t>
            </a:r>
            <a:br>
              <a:rPr lang="en-US" altLang="fa-IR" sz="3800" b="1" i="1" dirty="0">
                <a:solidFill>
                  <a:schemeClr val="tx1"/>
                </a:solidFill>
              </a:rPr>
            </a:br>
            <a:r>
              <a:rPr lang="en-US" altLang="fa-IR" sz="3800" b="1" i="1" dirty="0">
                <a:solidFill>
                  <a:schemeClr val="tx1"/>
                </a:solidFill>
              </a:rPr>
              <a:t>(AODV)</a:t>
            </a:r>
            <a:br>
              <a:rPr lang="en-US" altLang="fa-IR" sz="5000" i="1" dirty="0">
                <a:solidFill>
                  <a:schemeClr val="tx1"/>
                </a:solidFill>
              </a:rPr>
            </a:br>
            <a:br>
              <a:rPr lang="en-US" altLang="fa-IR" sz="5000" i="1" dirty="0">
                <a:solidFill>
                  <a:schemeClr val="tx1"/>
                </a:solidFill>
              </a:rPr>
            </a:br>
            <a:r>
              <a:rPr lang="en-US" altLang="fa-IR" sz="4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152" y="2276872"/>
            <a:ext cx="3203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title: </a:t>
            </a:r>
          </a:p>
          <a:p>
            <a:r>
              <a:rPr lang="en-US" dirty="0"/>
              <a:t>Wireless &amp; Mobile Networks  </a:t>
            </a:r>
          </a:p>
          <a:p>
            <a:endParaRPr lang="en-US" dirty="0"/>
          </a:p>
          <a:p>
            <a:r>
              <a:rPr lang="en-US" b="1" dirty="0"/>
              <a:t>Professor: </a:t>
            </a:r>
          </a:p>
          <a:p>
            <a:r>
              <a:rPr lang="en-US" dirty="0"/>
              <a:t>Dr. Zeinab MOVAHEDI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398800-3167-4EC7-875F-D9894214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675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B2C006-806D-49CA-995A-858637B35B2C}"/>
              </a:ext>
            </a:extLst>
          </p:cNvPr>
          <p:cNvGrpSpPr/>
          <p:nvPr/>
        </p:nvGrpSpPr>
        <p:grpSpPr>
          <a:xfrm>
            <a:off x="2195736" y="2492896"/>
            <a:ext cx="6294512" cy="3781425"/>
            <a:chOff x="2316088" y="2559050"/>
            <a:chExt cx="6294512" cy="3781425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2316088" y="3397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2316088" y="43116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544688" y="5302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306688" y="4311650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4297288" y="42354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4068688" y="3016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316088" y="25590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3459088" y="56070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821288" y="40068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4906888" y="27114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4525888" y="5683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6126088" y="3397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5488" y="4159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821288" y="2635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154288" y="31686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364088" y="56832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6049888" y="591185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2544688" y="37782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 flipH="1">
              <a:off x="2620888" y="46164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 flipV="1">
              <a:off x="2392288" y="469265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 flipV="1">
              <a:off x="2392288" y="28638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V="1">
              <a:off x="2620888" y="332105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687688" y="43878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2849488" y="5454650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7596336" y="560118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7315200" y="5638800"/>
              <a:ext cx="12954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Reverse Path Setup</a:t>
              </a:r>
            </a:p>
          </p:txBody>
        </p:sp>
      </p:grpSp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FE67471A-0686-4CA5-8BFD-8628FC61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208EFFA-7FA4-4947-B5AD-53616E96A2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017F5F7-36D3-4271-8BE2-DE9D0BB9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26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3423F-3682-49B7-AD89-2E5C7661231B}"/>
              </a:ext>
            </a:extLst>
          </p:cNvPr>
          <p:cNvGrpSpPr/>
          <p:nvPr/>
        </p:nvGrpSpPr>
        <p:grpSpPr>
          <a:xfrm>
            <a:off x="2174080" y="2492896"/>
            <a:ext cx="4152900" cy="3721100"/>
            <a:chOff x="2604120" y="2321024"/>
            <a:chExt cx="4152900" cy="3721100"/>
          </a:xfrm>
        </p:grpSpPr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2604120" y="3159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2604120" y="40736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2832720" y="5064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594720" y="4073624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4585320" y="39974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356720" y="2778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2604120" y="23210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3747120" y="53690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6109320" y="37688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5194920" y="24734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4813920" y="5445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6414120" y="3159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5423520" y="3921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6109320" y="2397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3442320" y="29306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652120" y="54452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6337920" y="5673824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32720" y="35402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2908920" y="437842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 flipV="1">
              <a:off x="2680320" y="4454624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H="1">
              <a:off x="2908920" y="3235424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H="1">
              <a:off x="3899520" y="430222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H="1" flipV="1">
              <a:off x="3061320" y="5369024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32720" y="2702024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 flipV="1">
              <a:off x="3747120" y="2854424"/>
              <a:ext cx="685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908920" y="2473424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4890120" y="407362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4051920" y="5445224"/>
              <a:ext cx="762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20522A4C-1625-4145-9D33-3697E4AF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36F53192-6719-43F2-A1D4-0C52B1A033D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A8B2A244-75C5-41F3-9297-AADA937D5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2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FCD6B5-BCCE-42EE-BBA7-797A45BB54EF}"/>
              </a:ext>
            </a:extLst>
          </p:cNvPr>
          <p:cNvGrpSpPr/>
          <p:nvPr/>
        </p:nvGrpSpPr>
        <p:grpSpPr>
          <a:xfrm>
            <a:off x="2174080" y="2492896"/>
            <a:ext cx="4152900" cy="3721100"/>
            <a:chOff x="2782416" y="2386243"/>
            <a:chExt cx="4152900" cy="3721100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782416" y="3224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2782416" y="41388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011016" y="5129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773016" y="4138843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4763616" y="40626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535016" y="2843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2782416" y="23862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3925416" y="54342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6287616" y="38340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373216" y="25386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4992216" y="5510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6592416" y="3224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601816" y="3986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6287616" y="2462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3620616" y="29958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830416" y="55104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6516216" y="5739043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3011016" y="360544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H="1">
              <a:off x="3087216" y="444364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 flipV="1">
              <a:off x="2858616" y="4519843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3087216" y="3300643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4077816" y="436744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 flipV="1">
              <a:off x="3239616" y="543424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3011016" y="276724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925416" y="3072043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5068416" y="42912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 flipV="1">
              <a:off x="4306416" y="5662843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4839816" y="2691043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V="1">
              <a:off x="5906616" y="3986443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5297016" y="558664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41F4F3D2-C716-435B-B3DE-56CD7EF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0135A77-E881-481B-835D-DAF8BE0F2F1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2F68543-0B23-49E4-8C7C-28FA041E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7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28C60C-14A3-48E1-A20A-E962D5A3AC78}"/>
              </a:ext>
            </a:extLst>
          </p:cNvPr>
          <p:cNvGrpSpPr/>
          <p:nvPr/>
        </p:nvGrpSpPr>
        <p:grpSpPr>
          <a:xfrm>
            <a:off x="2171986" y="2492896"/>
            <a:ext cx="6159216" cy="3774827"/>
            <a:chOff x="2222784" y="2260848"/>
            <a:chExt cx="6159216" cy="3774827"/>
          </a:xfrm>
        </p:grpSpPr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2222784" y="3099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2222784" y="40134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2451384" y="5004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213384" y="4013448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4203984" y="39372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3975384" y="2718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2222784" y="22608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3365784" y="53088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5727984" y="37086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4813584" y="24132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398" name="Oval 14"/>
            <p:cNvSpPr>
              <a:spLocks noChangeArrowheads="1"/>
            </p:cNvSpPr>
            <p:nvPr/>
          </p:nvSpPr>
          <p:spPr bwMode="auto">
            <a:xfrm>
              <a:off x="4432584" y="5385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6032784" y="3099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5042184" y="3861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5727984" y="2337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3060984" y="28704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6403" name="Oval 19"/>
            <p:cNvSpPr>
              <a:spLocks noChangeArrowheads="1"/>
            </p:cNvSpPr>
            <p:nvPr/>
          </p:nvSpPr>
          <p:spPr bwMode="auto">
            <a:xfrm>
              <a:off x="5270784" y="53850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5956584" y="561364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2451384" y="3480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H="1">
              <a:off x="2527584" y="431824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H="1" flipV="1">
              <a:off x="2298984" y="4394448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2527584" y="317524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H="1">
              <a:off x="3518184" y="424204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 flipV="1">
              <a:off x="2679984" y="5308848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451384" y="264184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2527584" y="2413248"/>
              <a:ext cx="685800" cy="4572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H="1">
              <a:off x="3365784" y="294664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4508784" y="416584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 flipV="1">
              <a:off x="3746784" y="5537448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V="1">
              <a:off x="5346984" y="3861048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>
              <a:off x="4280184" y="271804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H="1">
              <a:off x="5346984" y="4013448"/>
              <a:ext cx="381000" cy="7620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flipH="1">
              <a:off x="4737384" y="561364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5651784" y="5537448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5118384" y="2413248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7596336" y="5594212"/>
              <a:ext cx="609600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7315200" y="56388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RREP</a:t>
              </a:r>
            </a:p>
          </p:txBody>
        </p:sp>
      </p:grp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F7A7017C-A2F1-44E2-BF90-D6162204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DD5FD74-200D-4C0E-AE07-406F50B607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8562CA2D-11E3-44D5-88A4-F2F4A928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AD7BA-857C-44AE-8D10-4DD36E62651F}"/>
              </a:ext>
            </a:extLst>
          </p:cNvPr>
          <p:cNvGrpSpPr/>
          <p:nvPr/>
        </p:nvGrpSpPr>
        <p:grpSpPr>
          <a:xfrm>
            <a:off x="2171986" y="2492896"/>
            <a:ext cx="6705600" cy="3721100"/>
            <a:chOff x="2209800" y="2683768"/>
            <a:chExt cx="6705600" cy="3721100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209800" y="3521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2209800" y="44363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438400" y="5426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3200400" y="4436368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191000" y="4360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3962400" y="3140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2209800" y="26837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3352800" y="57317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715000" y="41315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4800600" y="2836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4419600" y="5807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6019800" y="3521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029200" y="4283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715000" y="2759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3048000" y="32933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257800" y="5807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943600" y="60365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2438400" y="390296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2514600" y="474116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H="1" flipV="1">
              <a:off x="2286000" y="4817368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2514600" y="359816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H="1">
              <a:off x="3505200" y="466496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 flipV="1">
              <a:off x="2667000" y="5731768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2438400" y="306476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 flipH="1">
              <a:off x="3352800" y="336956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H="1">
              <a:off x="4495800" y="4588768"/>
              <a:ext cx="6096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H="1" flipV="1">
              <a:off x="3733800" y="5960368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5334000" y="4283968"/>
              <a:ext cx="3810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 flipH="1">
              <a:off x="4267200" y="314096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H="1">
              <a:off x="5334000" y="4436368"/>
              <a:ext cx="381000" cy="7620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 flipH="1">
              <a:off x="4724400" y="603656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H="1">
              <a:off x="5105400" y="3064768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flipH="1" flipV="1">
              <a:off x="5562600" y="6112768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>
              <a:off x="6019800" y="298856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7740352" y="5670550"/>
              <a:ext cx="609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7391400" y="5670550"/>
              <a:ext cx="1524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Forward path setup</a:t>
              </a:r>
            </a:p>
          </p:txBody>
        </p:sp>
      </p:grp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12F92612-A29A-49DE-A86B-F37EBB82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F38FF659-3EAC-401D-9571-77A23CBE80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4B94011F-89F8-47CB-AC45-0C1D3BD3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0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70AE36-1386-4B25-A959-38804D28F17F}"/>
              </a:ext>
            </a:extLst>
          </p:cNvPr>
          <p:cNvGrpSpPr/>
          <p:nvPr/>
        </p:nvGrpSpPr>
        <p:grpSpPr>
          <a:xfrm>
            <a:off x="2174080" y="2492896"/>
            <a:ext cx="4152900" cy="3721100"/>
            <a:chOff x="2773288" y="2556520"/>
            <a:chExt cx="4152900" cy="3721100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773288" y="3394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2773288" y="43091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001888" y="5299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763888" y="4309120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4754488" y="42329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4525888" y="3013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773288" y="25565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3916288" y="56045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6278488" y="40043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5364088" y="27089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983088" y="5680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6583288" y="3394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5592688" y="4156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6278488" y="2632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3611488" y="31661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5821288" y="56807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6507088" y="590932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001888" y="377572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>
              <a:off x="3078088" y="461392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 flipV="1">
              <a:off x="2849488" y="469012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H="1">
              <a:off x="3078088" y="347092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4068688" y="4537720"/>
              <a:ext cx="6858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H="1" flipV="1">
              <a:off x="3230488" y="560452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3001888" y="293752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5059288" y="4309120"/>
              <a:ext cx="533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H="1">
              <a:off x="3916288" y="324232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 flipH="1">
              <a:off x="5059288" y="4461520"/>
              <a:ext cx="6096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 flipH="1" flipV="1">
              <a:off x="4297288" y="5833120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 flipV="1">
              <a:off x="5897488" y="4156720"/>
              <a:ext cx="3810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H="1">
              <a:off x="4830688" y="301372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 flipH="1">
              <a:off x="5897488" y="4309120"/>
              <a:ext cx="381000" cy="7620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 flipH="1">
              <a:off x="5287888" y="590932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 flipH="1">
              <a:off x="5668888" y="2937520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H="1" flipV="1">
              <a:off x="6126088" y="598552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 flipH="1" flipV="1">
              <a:off x="6507088" y="301372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 flipH="1">
              <a:off x="6583288" y="377572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7E0BAC4B-6575-4CAD-8368-CA5ECFD4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5C384D5F-D684-4889-93A8-CD0C193B20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BA60F268-52D2-454B-A2CB-4BB9FD64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F55021-EFA8-4AB9-8D4D-20731A3DFC6B}"/>
              </a:ext>
            </a:extLst>
          </p:cNvPr>
          <p:cNvGrpSpPr/>
          <p:nvPr/>
        </p:nvGrpSpPr>
        <p:grpSpPr>
          <a:xfrm>
            <a:off x="2174080" y="2492896"/>
            <a:ext cx="4152900" cy="3721100"/>
            <a:chOff x="2904728" y="2548880"/>
            <a:chExt cx="4152900" cy="3721100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904728" y="3387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2904728" y="43014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133328" y="5292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895328" y="4301480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4885928" y="42252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4657328" y="3006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2904728" y="25488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4047728" y="55968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6409928" y="39966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5495528" y="27012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5114528" y="5673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6714728" y="3387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9472" name="Oval 16"/>
            <p:cNvSpPr>
              <a:spLocks noChangeArrowheads="1"/>
            </p:cNvSpPr>
            <p:nvPr/>
          </p:nvSpPr>
          <p:spPr bwMode="auto">
            <a:xfrm>
              <a:off x="5724128" y="4149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473" name="Oval 17"/>
            <p:cNvSpPr>
              <a:spLocks noChangeArrowheads="1"/>
            </p:cNvSpPr>
            <p:nvPr/>
          </p:nvSpPr>
          <p:spPr bwMode="auto">
            <a:xfrm>
              <a:off x="6409928" y="2625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>
              <a:off x="3742928" y="31584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5952728" y="56730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6638528" y="5901680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133328" y="376808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H="1">
              <a:off x="3209528" y="4606280"/>
              <a:ext cx="8382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 flipH="1" flipV="1">
              <a:off x="2980928" y="468248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4276328" y="4377680"/>
              <a:ext cx="609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H="1">
              <a:off x="3209528" y="346328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H="1">
              <a:off x="4200128" y="4530080"/>
              <a:ext cx="6858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 flipH="1" flipV="1">
              <a:off x="3361928" y="559688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3133328" y="292988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5190728" y="4301480"/>
              <a:ext cx="533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flipH="1">
              <a:off x="4047728" y="323468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 flipH="1">
              <a:off x="5190728" y="4453880"/>
              <a:ext cx="6096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flipH="1" flipV="1">
              <a:off x="4428728" y="5825480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 flipV="1">
              <a:off x="6028928" y="4149080"/>
              <a:ext cx="3810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flipH="1">
              <a:off x="4962128" y="300608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6028928" y="4301480"/>
              <a:ext cx="381000" cy="7620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 flipH="1">
              <a:off x="5419328" y="590168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H="1">
              <a:off x="5800328" y="2929880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 flipH="1" flipV="1">
              <a:off x="6257528" y="597788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 flipH="1" flipV="1">
              <a:off x="6638528" y="30060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238F9B85-98CF-4222-B462-35AF5EB5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A94427B0-97BE-4147-8920-A528CABF4D5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9FFFDF04-6BD1-4DE6-B071-D9AF479D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1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1E332A-57FD-40BF-A6A8-DD7CE2B4107E}"/>
              </a:ext>
            </a:extLst>
          </p:cNvPr>
          <p:cNvGrpSpPr/>
          <p:nvPr/>
        </p:nvGrpSpPr>
        <p:grpSpPr>
          <a:xfrm>
            <a:off x="2174080" y="2492896"/>
            <a:ext cx="4152900" cy="3721100"/>
            <a:chOff x="2507332" y="2516212"/>
            <a:chExt cx="4152900" cy="3721100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2507332" y="3354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2507332" y="42688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735932" y="5259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3497932" y="4268812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4488532" y="41926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4259932" y="2973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507332" y="25162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650332" y="55642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6012532" y="39640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5098132" y="26686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4717132" y="5640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6317332" y="3354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5326732" y="4116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6012532" y="2592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3345532" y="31258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2888332" y="4421212"/>
              <a:ext cx="609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20"/>
            <p:cNvSpPr>
              <a:spLocks noChangeArrowheads="1"/>
            </p:cNvSpPr>
            <p:nvPr/>
          </p:nvSpPr>
          <p:spPr bwMode="auto">
            <a:xfrm>
              <a:off x="5555332" y="56404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501" name="Oval 21"/>
            <p:cNvSpPr>
              <a:spLocks noChangeArrowheads="1"/>
            </p:cNvSpPr>
            <p:nvPr/>
          </p:nvSpPr>
          <p:spPr bwMode="auto">
            <a:xfrm>
              <a:off x="6241132" y="5869012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735932" y="3735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2812132" y="4573612"/>
              <a:ext cx="8382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H="1" flipV="1">
              <a:off x="2583532" y="4649812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78932" y="4345012"/>
              <a:ext cx="609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2812132" y="3430612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3802732" y="4497412"/>
              <a:ext cx="6858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H="1" flipV="1">
              <a:off x="2964532" y="5564212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2735932" y="2897212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4793332" y="4268812"/>
              <a:ext cx="533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H="1">
              <a:off x="3650332" y="3202012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H="1">
              <a:off x="4793332" y="4421212"/>
              <a:ext cx="609600" cy="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H="1" flipV="1">
              <a:off x="4031332" y="5792812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V="1">
              <a:off x="5631532" y="4116412"/>
              <a:ext cx="3810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4564732" y="2973412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 flipH="1">
              <a:off x="5631532" y="4268812"/>
              <a:ext cx="381000" cy="76200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 flipH="1">
              <a:off x="5021932" y="586901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H="1">
              <a:off x="5402932" y="2897212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 flipH="1" flipV="1">
              <a:off x="5860132" y="5945212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 flipH="1" flipV="1">
              <a:off x="6241132" y="2973412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Footer Placeholder 1">
            <a:extLst>
              <a:ext uri="{FF2B5EF4-FFF2-40B4-BE49-F238E27FC236}">
                <a16:creationId xmlns:a16="http://schemas.microsoft.com/office/drawing/2014/main" id="{F23A6AAF-A0D0-4F08-A00F-219934F2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3E4C2E2-8320-4352-9ADC-FFEFC9510D2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519669EA-2C7B-4D80-A158-D96A145D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55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t-IT" altLang="fa-IR" sz="4000" b="1" dirty="0">
                <a:latin typeface="Bookman Old Style" panose="02050604050505020204" pitchFamily="18" charset="0"/>
              </a:rPr>
              <a:t>Route table management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937" y="2276872"/>
            <a:ext cx="7797803" cy="4392488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Soft-states associated with each entry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RREQ expiration timer for reverse path routing entries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purge related from nodes not lying on the path from source to destination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depends to the size of MANET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Route caching timeout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 after which route considered invalid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postponed by </a:t>
            </a:r>
            <a:r>
              <a:rPr lang="en-US" altLang="fa-IR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active_route_timeout</a:t>
            </a:r>
            <a:r>
              <a:rPr lang="en-US" altLang="fa-IR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each time entry used for a transmission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 of active neighbors for that destination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neighbors originating/relaying at least one packet for that destination within active-timeout period 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notify all active sources when a link along the path to a given destination breaks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route entry is active if it is in use by any active neighbors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9908" y="6190740"/>
            <a:ext cx="1413261" cy="604269"/>
          </a:xfrm>
        </p:spPr>
        <p:txBody>
          <a:bodyPr/>
          <a:lstStyle/>
          <a:p>
            <a:pPr>
              <a:defRPr/>
            </a:pPr>
            <a:fld id="{82A6FDEA-A5C9-4258-9729-EAB564348F42}" type="slidenum">
              <a:rPr lang="it-IT" altLang="fa-IR" sz="1000" smtClean="0"/>
              <a:pPr>
                <a:defRPr/>
              </a:pPr>
              <a:t>18</a:t>
            </a:fld>
            <a:endParaRPr lang="it-IT" altLang="fa-IR" sz="1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63DD40-9406-4EF8-B24F-357FAA7E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t-IT" altLang="fa-IR" sz="3300" b="1" dirty="0">
                <a:latin typeface="Bookman Old Style" panose="02050604050505020204" pitchFamily="18" charset="0"/>
              </a:rPr>
              <a:t>Route table management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937" y="2276872"/>
            <a:ext cx="7797803" cy="4392488"/>
          </a:xfrm>
        </p:spPr>
        <p:txBody>
          <a:bodyPr rtlCol="0">
            <a:normAutofit/>
          </a:bodyPr>
          <a:lstStyle/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en-US" altLang="fa-I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/>
              <a:t>Ad-hoc On-Demande Distance Vector Protocol (AODV)</a:t>
            </a:r>
            <a:endParaRPr lang="it-IT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9908" y="6190740"/>
            <a:ext cx="1413261" cy="604269"/>
          </a:xfrm>
        </p:spPr>
        <p:txBody>
          <a:bodyPr/>
          <a:lstStyle/>
          <a:p>
            <a:pPr>
              <a:defRPr/>
            </a:pPr>
            <a:fld id="{82A6FDEA-A5C9-4258-9729-EAB564348F42}" type="slidenum">
              <a:rPr lang="it-IT" altLang="fa-IR" sz="1000" smtClean="0"/>
              <a:pPr>
                <a:defRPr/>
              </a:pPr>
              <a:t>19</a:t>
            </a:fld>
            <a:endParaRPr lang="it-IT" altLang="fa-IR" sz="1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47095"/>
              </p:ext>
            </p:extLst>
          </p:nvPr>
        </p:nvGraphicFramePr>
        <p:xfrm>
          <a:off x="323530" y="2348880"/>
          <a:ext cx="851763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</a:t>
                      </a:r>
                      <a:r>
                        <a:rPr lang="en-US" baseline="0" dirty="0"/>
                        <a:t>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Destination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 #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neighbors for this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2" y="3814812"/>
            <a:ext cx="8661648" cy="248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fontAlgn="auto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 entry is updated upon reception of a new RREP for a destination, only if</a:t>
            </a:r>
          </a:p>
          <a:p>
            <a:pPr lvl="2" algn="just" fontAlgn="auto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</a:t>
            </a:r>
            <a:r>
              <a:rPr lang="en-US" altLang="fa-IR" sz="2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fa-I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 RREP is greater than the one in table</a:t>
            </a:r>
          </a:p>
          <a:p>
            <a:pPr lvl="2" algn="just" fontAlgn="auto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equal but the hop count in RREP smaller than the number of hops in table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9FD7740-808D-470B-B254-9FF4BD794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8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976D8EED-64A3-426A-BD20-2B8515BCD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0666" y="2204864"/>
            <a:ext cx="8382668" cy="437849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Reactive (on-demand) routing protocol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Path discovery initialized when a new route is needed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Nodes not on active paths don’t maintain routing information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Based on bi-directional links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 broadcast route discovery mechanism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Based on Route Request (RREQ) and Route Reply (RREP) packets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Dynamic establishment &amp; record of route table entries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 routing table entry is expired if not used recently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Update routing table through destination sequence#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Prevention of routing loops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Avoidance of old and broken routes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603EB1-509A-4D6B-B25F-5D93061FB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Concept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DD2024-C46D-4249-964D-1273AF11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D2EB60E-0C07-4D8C-8653-7C64C7E5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2</a:t>
            </a:fld>
            <a:endParaRPr lang="it-IT" altLang="fa-IR" sz="1000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650B131-DC17-45DA-A6E7-2BA0EFC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 Distance Vector Protocol (AODV)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fa-IR" sz="4000" b="1" dirty="0">
                <a:latin typeface="Bookman Old Style" panose="02050604050505020204" pitchFamily="18" charset="0"/>
              </a:rPr>
              <a:t>Route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95937" y="2276872"/>
                <a:ext cx="7797803" cy="4392488"/>
              </a:xfrm>
            </p:spPr>
            <p:txBody>
              <a:bodyPr rtlCol="0">
                <a:normAutofit fontScale="85000" lnSpcReduction="20000"/>
              </a:bodyPr>
              <a:lstStyle/>
              <a:p>
                <a:pPr algn="just" eaLnBrk="1" fontAlgn="auto" hangingPunct="1">
                  <a:spcAft>
                    <a:spcPts val="0"/>
                  </a:spcAft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3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Detect broken link</a:t>
                </a: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Periodic hello messages</a:t>
                </a: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Link Layer Acknowledgement (LLACKS)</a:t>
                </a:r>
              </a:p>
              <a:p>
                <a:pPr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3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Upon detection of a broken link </a:t>
                </a: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node prior to the broken link propagates an unsolicited RREP to all active upstream neighbors</a:t>
                </a:r>
              </a:p>
              <a:p>
                <a:pPr lvl="2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destination </a:t>
                </a:r>
                <a:r>
                  <a:rPr lang="en-US" altLang="fa-IR" sz="1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Seq</a:t>
                </a:r>
                <a:r>
                  <a:rPr lang="en-US" altLang="fa-IR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# one greater than the previously known, hop count </a:t>
                </a:r>
                <a14:m>
                  <m:oMath xmlns:m="http://schemas.openxmlformats.org/officeDocument/2006/math">
                    <m:r>
                      <a:rPr lang="en-US" altLang="fa-I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altLang="fa-IR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Nodes receiving this unsolicited RREP relay that packet to their active neighbors, and so one</a:t>
                </a: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unsolicited RREP  reach source nodes, a new RREQ with destination </a:t>
                </a:r>
                <a:r>
                  <a:rPr lang="en-US" altLang="fa-IR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Seq</a:t>
                </a:r>
                <a:r>
                  <a:rPr lang="en-US" altLang="fa-IR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# one greater than the previous one can be initiated if a route to the destination is still needed</a:t>
                </a:r>
              </a:p>
              <a:p>
                <a:pPr lvl="2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r>
                  <a:rPr lang="en-US" altLang="fa-IR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ensure new viable route, and no nodes reply if still regard the previous route as valid</a:t>
                </a:r>
              </a:p>
              <a:p>
                <a:pPr lvl="2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endParaRPr lang="en-US" altLang="fa-IR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endParaRPr lang="en-US" altLang="fa-IR" sz="1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chemeClr val="bg2">
                      <a:lumMod val="50000"/>
                    </a:schemeClr>
                  </a:buClr>
                  <a:buFont typeface="Wingdings" panose="05000000000000000000" pitchFamily="2" charset="2"/>
                  <a:buChar char="q"/>
                  <a:defRPr/>
                </a:pPr>
                <a:endParaRPr lang="en-US" altLang="fa-I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95937" y="2276872"/>
                <a:ext cx="7797803" cy="4392488"/>
              </a:xfrm>
              <a:blipFill rotWithShape="0">
                <a:blip r:embed="rId2"/>
                <a:stretch>
                  <a:fillRect l="-1173" t="-2222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/>
              <a:t>Ad-hoc On-Demande Distance Vector Protocol (AODV)</a:t>
            </a:r>
            <a:endParaRPr lang="it-IT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9908" y="6190740"/>
            <a:ext cx="1413261" cy="604269"/>
          </a:xfrm>
        </p:spPr>
        <p:txBody>
          <a:bodyPr/>
          <a:lstStyle/>
          <a:p>
            <a:pPr>
              <a:defRPr/>
            </a:pPr>
            <a:fld id="{82A6FDEA-A5C9-4258-9729-EAB564348F42}" type="slidenum">
              <a:rPr lang="it-IT" altLang="fa-IR" sz="1000" smtClean="0"/>
              <a:pPr>
                <a:defRPr/>
              </a:pPr>
              <a:t>20</a:t>
            </a:fld>
            <a:endParaRPr lang="it-IT" altLang="fa-IR" sz="1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627DB3-484B-4C3F-9362-7859FAFA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20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fa-IR" sz="4000" b="1" dirty="0">
                <a:latin typeface="Bookman Old Style" panose="02050604050505020204" pitchFamily="18" charset="0"/>
              </a:rPr>
              <a:t>Local connectivity management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937" y="2132856"/>
            <a:ext cx="7797803" cy="4608512"/>
          </a:xfrm>
        </p:spPr>
        <p:txBody>
          <a:bodyPr rtlCol="0">
            <a:norm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When receiving a broadcast packet from a neighbor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node broadcasts locally a hello message (special unsolicited RREP) with its sequence number if does not send any packets to all of its active upstream neighbors within </a:t>
            </a:r>
            <a:r>
              <a:rPr lang="en-US" altLang="fa-IR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hello_interval</a:t>
            </a:r>
            <a:endParaRPr lang="en-US" altLang="fa-IR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Local connectivity change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Receving</a:t>
            </a:r>
            <a:r>
              <a:rPr lang="en-US" altLang="fa-IR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hello or broadcast packet from a new neighbor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Failing to receive </a:t>
            </a:r>
            <a:r>
              <a:rPr lang="en-US" altLang="fa-IR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allowed_hello_loss</a:t>
            </a:r>
            <a:r>
              <a:rPr lang="en-US" altLang="fa-IR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consecutive hello message from an active neighbor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Hello messages are used also to ensure bidirectional connectivity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fa-IR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to be specifically configured to save bandwidth</a:t>
            </a:r>
            <a:endParaRPr lang="en-US" altLang="fa-I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/>
              <a:t>Ad-hoc On-Demande Distance Vector Protocol (AODV)</a:t>
            </a:r>
            <a:endParaRPr lang="it-IT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9908" y="6190740"/>
            <a:ext cx="1413261" cy="604269"/>
          </a:xfrm>
        </p:spPr>
        <p:txBody>
          <a:bodyPr/>
          <a:lstStyle/>
          <a:p>
            <a:pPr>
              <a:defRPr/>
            </a:pPr>
            <a:fld id="{82A6FDEA-A5C9-4258-9729-EAB564348F42}" type="slidenum">
              <a:rPr lang="it-IT" altLang="fa-IR" sz="1000" smtClean="0"/>
              <a:pPr>
                <a:defRPr/>
              </a:pPr>
              <a:t>21</a:t>
            </a:fld>
            <a:endParaRPr lang="it-IT" altLang="fa-IR" sz="1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ED6E7-2B16-47D3-BE8A-CE76F3FD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E6CC479-802D-4DF8-A9CA-D4C405A22BAE}"/>
              </a:ext>
            </a:extLst>
          </p:cNvPr>
          <p:cNvGrpSpPr/>
          <p:nvPr/>
        </p:nvGrpSpPr>
        <p:grpSpPr>
          <a:xfrm>
            <a:off x="4849965" y="5260062"/>
            <a:ext cx="3791786" cy="1638300"/>
            <a:chOff x="4860032" y="5222642"/>
            <a:chExt cx="3791786" cy="16383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CA091D-2783-48DC-B135-ABBFC6DEC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008352" y="4360629"/>
              <a:ext cx="1638300" cy="336232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05B97-BAC5-4FAF-827D-61D0494051B4}"/>
                </a:ext>
              </a:extLst>
            </p:cNvPr>
            <p:cNvSpPr txBox="1"/>
            <p:nvPr/>
          </p:nvSpPr>
          <p:spPr>
            <a:xfrm>
              <a:off x="4860032" y="5407368"/>
              <a:ext cx="31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F61E14-75EE-402B-ACDC-004424103307}"/>
                </a:ext>
              </a:extLst>
            </p:cNvPr>
            <p:cNvSpPr txBox="1"/>
            <p:nvPr/>
          </p:nvSpPr>
          <p:spPr>
            <a:xfrm>
              <a:off x="8340783" y="6199116"/>
              <a:ext cx="31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51" y="767280"/>
            <a:ext cx="8229600" cy="11430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Broadcasting RREQ  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endParaRPr lang="it-IT" altLang="fa-IR" sz="3300" i="1" dirty="0">
              <a:latin typeface="Bookman Old Style" panose="02050604050505020204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8770" y="2241356"/>
            <a:ext cx="8466460" cy="350678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3400" dirty="0">
                <a:latin typeface="Times New Roman" panose="02020603050405020304" pitchFamily="18" charset="0"/>
                <a:cs typeface="+mj-cs"/>
              </a:rPr>
              <a:t>Initiated by broadcasting a Route Request (RREQ)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&lt;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broadcast_id</a:t>
            </a: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src_addr</a:t>
            </a: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src_seq</a:t>
            </a: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dest_addr</a:t>
            </a: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dest_seq</a:t>
            </a:r>
            <a:r>
              <a:rPr lang="en-US" altLang="ko-KR" sz="26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#, </a:t>
            </a:r>
            <a:r>
              <a:rPr lang="en-US" altLang="ko-KR" sz="2600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hop_cnt</a:t>
            </a:r>
            <a:r>
              <a:rPr lang="en-US" altLang="ko-KR" sz="22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&gt;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200" i="1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200" i="1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200" i="1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marL="240030" lvl="1" indent="0">
              <a:buClr>
                <a:schemeClr val="bg2">
                  <a:lumMod val="50000"/>
                </a:schemeClr>
              </a:buClr>
              <a:buNone/>
            </a:pPr>
            <a:endParaRPr lang="en-US" sz="1900" i="0" dirty="0">
              <a:latin typeface="Times New Roman" panose="02020603050405020304" pitchFamily="18" charset="0"/>
              <a:cs typeface="+mj-cs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i="1" dirty="0" err="1">
                <a:latin typeface="Times New Roman" panose="02020603050405020304" pitchFamily="18" charset="0"/>
                <a:cs typeface="+mj-cs"/>
              </a:rPr>
              <a:t>broadcast_id</a:t>
            </a:r>
            <a:r>
              <a:rPr lang="en-US" sz="2800" i="1" dirty="0">
                <a:latin typeface="Times New Roman" panose="02020603050405020304" pitchFamily="18" charset="0"/>
                <a:cs typeface="+mj-cs"/>
              </a:rPr>
              <a:t> incremented when the source sends a new RREQ</a:t>
            </a:r>
          </a:p>
          <a:p>
            <a:pPr marL="480060" lvl="2" indent="0">
              <a:lnSpc>
                <a:spcPct val="80000"/>
              </a:lnSpc>
              <a:buNone/>
            </a:pPr>
            <a:endParaRPr lang="it-IT" altLang="fa-IR" sz="3400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3</a:t>
            </a:fld>
            <a:endParaRPr lang="it-IT" altLang="fa-IR" sz="1000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C95B795-887A-4DB9-85EE-52F7DC0075AC}"/>
              </a:ext>
            </a:extLst>
          </p:cNvPr>
          <p:cNvSpPr/>
          <p:nvPr/>
        </p:nvSpPr>
        <p:spPr>
          <a:xfrm>
            <a:off x="72171" y="2334665"/>
            <a:ext cx="8999657" cy="10283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bg2">
                  <a:lumMod val="50000"/>
                </a:schemeClr>
              </a:buClr>
            </a:pPr>
            <a:r>
              <a:rPr lang="it-IT" altLang="fa-IR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it-IT" altLang="fa-IR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path discovery </a:t>
            </a:r>
            <a:r>
              <a:rPr lang="it-IT" altLang="fa-IR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is initiated when a source needs to communicate with a destination for which it has no route in its table.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0AB917-F718-480F-A6D7-FCB62904817E}"/>
              </a:ext>
            </a:extLst>
          </p:cNvPr>
          <p:cNvCxnSpPr/>
          <p:nvPr/>
        </p:nvCxnSpPr>
        <p:spPr>
          <a:xfrm>
            <a:off x="1763688" y="5805264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03513D-AD61-44D3-8AE3-1682918878D7}"/>
              </a:ext>
            </a:extLst>
          </p:cNvPr>
          <p:cNvCxnSpPr>
            <a:cxnSpLocks/>
          </p:cNvCxnSpPr>
          <p:nvPr/>
        </p:nvCxnSpPr>
        <p:spPr>
          <a:xfrm>
            <a:off x="6485095" y="3183311"/>
            <a:ext cx="205189" cy="562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944556-5D6B-4B60-9BC3-89EE7BACF9B0}"/>
              </a:ext>
            </a:extLst>
          </p:cNvPr>
          <p:cNvSpPr txBox="1"/>
          <p:nvPr/>
        </p:nvSpPr>
        <p:spPr>
          <a:xfrm>
            <a:off x="4867266" y="3624298"/>
            <a:ext cx="377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Freshness of the forward path to the destination, last known # to the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33D4C-DDDF-4261-939F-1174BC9E21C4}"/>
              </a:ext>
            </a:extLst>
          </p:cNvPr>
          <p:cNvCxnSpPr>
            <a:cxnSpLocks/>
          </p:cNvCxnSpPr>
          <p:nvPr/>
        </p:nvCxnSpPr>
        <p:spPr>
          <a:xfrm flipH="1">
            <a:off x="2499873" y="3232586"/>
            <a:ext cx="733122" cy="513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5252D-2CD7-479E-A6AA-42604D195AA2}"/>
              </a:ext>
            </a:extLst>
          </p:cNvPr>
          <p:cNvCxnSpPr>
            <a:cxnSpLocks/>
          </p:cNvCxnSpPr>
          <p:nvPr/>
        </p:nvCxnSpPr>
        <p:spPr>
          <a:xfrm>
            <a:off x="1535042" y="3171423"/>
            <a:ext cx="781304" cy="562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F83B69-9F2A-4A8A-A469-6B125D644AF0}"/>
              </a:ext>
            </a:extLst>
          </p:cNvPr>
          <p:cNvSpPr txBox="1"/>
          <p:nvPr/>
        </p:nvSpPr>
        <p:spPr>
          <a:xfrm>
            <a:off x="944695" y="3625414"/>
            <a:ext cx="42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To uniquely identify a RREQ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5551ED-138D-4310-8A4E-607703C4AC53}"/>
              </a:ext>
            </a:extLst>
          </p:cNvPr>
          <p:cNvCxnSpPr>
            <a:cxnSpLocks/>
          </p:cNvCxnSpPr>
          <p:nvPr/>
        </p:nvCxnSpPr>
        <p:spPr>
          <a:xfrm>
            <a:off x="4245258" y="3232586"/>
            <a:ext cx="310925" cy="1151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6C48B6-7F26-401E-8C78-09FFD5CF8FFD}"/>
              </a:ext>
            </a:extLst>
          </p:cNvPr>
          <p:cNvSpPr txBox="1"/>
          <p:nvPr/>
        </p:nvSpPr>
        <p:spPr>
          <a:xfrm>
            <a:off x="2546787" y="4278899"/>
            <a:ext cx="42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Freshness of the reverse route to the source</a:t>
            </a:r>
          </a:p>
        </p:txBody>
      </p:sp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A2DE4C62-FFC0-431A-8C01-6F719A9F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 Distance Vector Protocol (AODV)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696C40F-97C7-4BDB-B2CD-D573B411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5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  <p:bldP spid="6" grpId="0" animBg="1"/>
      <p:bldP spid="13" grpId="0"/>
      <p:bldP spid="2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en-US" altLang="fa-IR" sz="3300" b="1" dirty="0">
                <a:latin typeface="Bookman Old Style" panose="02050604050505020204" pitchFamily="18" charset="0"/>
              </a:rPr>
            </a:br>
            <a:r>
              <a:rPr lang="en-US" altLang="fa-IR" sz="3300" i="1" dirty="0">
                <a:latin typeface="Bookman Old Style" panose="02050604050505020204" pitchFamily="18" charset="0"/>
              </a:rPr>
              <a:t>Receiving RREQ at intermediate node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128858"/>
            <a:ext cx="8568952" cy="4567139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2800" dirty="0">
                <a:latin typeface="Times New Roman" panose="02020603050405020304" pitchFamily="18" charset="0"/>
              </a:rPr>
              <a:t>If duplicate, drops the RREQ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2800" dirty="0">
                <a:latin typeface="Times New Roman" panose="02020603050405020304" pitchFamily="18" charset="0"/>
              </a:rPr>
              <a:t>Else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400" dirty="0">
                <a:latin typeface="Times New Roman" panose="02020603050405020304" pitchFamily="18" charset="0"/>
              </a:rPr>
              <a:t>If no active route, rebroadcasts the RREQ increasing its </a:t>
            </a:r>
            <a:r>
              <a:rPr lang="en-US" altLang="fa-IR" sz="2400" dirty="0" err="1">
                <a:latin typeface="Times New Roman" panose="02020603050405020304" pitchFamily="18" charset="0"/>
              </a:rPr>
              <a:t>hop_cnt</a:t>
            </a:r>
            <a:endParaRPr lang="en-US" altLang="fa-IR" sz="2400" dirty="0">
              <a:latin typeface="Times New Roman" panose="02020603050405020304" pitchFamily="18" charset="0"/>
            </a:endParaRP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400" dirty="0">
                <a:latin typeface="Times New Roman" panose="02020603050405020304" pitchFamily="18" charset="0"/>
              </a:rPr>
              <a:t>Otherwise, it sends a Route Reply (RREP) back to source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400" dirty="0">
                <a:latin typeface="Times New Roman" panose="02020603050405020304" pitchFamily="18" charset="0"/>
              </a:rPr>
              <a:t>Anyway, keeps track of information required for 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2200" dirty="0">
                <a:latin typeface="Times New Roman" panose="02020603050405020304" pitchFamily="18" charset="0"/>
              </a:rPr>
              <a:t>identifying the </a:t>
            </a:r>
            <a:r>
              <a:rPr lang="en-US" altLang="fa-IR" sz="2200" dirty="0" err="1">
                <a:latin typeface="Times New Roman" panose="02020603050405020304" pitchFamily="18" charset="0"/>
              </a:rPr>
              <a:t>recived</a:t>
            </a:r>
            <a:r>
              <a:rPr lang="en-US" altLang="fa-IR" sz="2200" dirty="0">
                <a:latin typeface="Times New Roman" panose="02020603050405020304" pitchFamily="18" charset="0"/>
              </a:rPr>
              <a:t> RREQ: &lt;</a:t>
            </a:r>
            <a:r>
              <a:rPr lang="en-US" altLang="fa-IR" sz="2200" dirty="0" err="1">
                <a:latin typeface="Times New Roman" panose="02020603050405020304" pitchFamily="18" charset="0"/>
              </a:rPr>
              <a:t>src_addr</a:t>
            </a:r>
            <a:r>
              <a:rPr lang="en-US" altLang="fa-IR" sz="2200" dirty="0">
                <a:latin typeface="Times New Roman" panose="02020603050405020304" pitchFamily="18" charset="0"/>
              </a:rPr>
              <a:t>, </a:t>
            </a:r>
            <a:r>
              <a:rPr lang="en-US" altLang="fa-IR" sz="2200" dirty="0" err="1">
                <a:latin typeface="Times New Roman" panose="02020603050405020304" pitchFamily="18" charset="0"/>
              </a:rPr>
              <a:t>broadcast_id</a:t>
            </a:r>
            <a:r>
              <a:rPr lang="en-US" altLang="fa-IR" sz="2200" dirty="0">
                <a:latin typeface="Times New Roman" panose="02020603050405020304" pitchFamily="18" charset="0"/>
              </a:rPr>
              <a:t>&gt; </a:t>
            </a:r>
          </a:p>
          <a:p>
            <a:pPr lvl="2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2200" dirty="0">
                <a:latin typeface="Times New Roman" panose="02020603050405020304" pitchFamily="18" charset="0"/>
              </a:rPr>
              <a:t>setting up reverse path: &lt;</a:t>
            </a:r>
            <a:r>
              <a:rPr lang="en-US" altLang="fa-IR" sz="2200" dirty="0" err="1">
                <a:latin typeface="Times New Roman" panose="02020603050405020304" pitchFamily="18" charset="0"/>
              </a:rPr>
              <a:t>src_addr</a:t>
            </a:r>
            <a:r>
              <a:rPr lang="en-US" altLang="fa-IR" sz="2200" dirty="0">
                <a:latin typeface="Times New Roman" panose="02020603050405020304" pitchFamily="18" charset="0"/>
              </a:rPr>
              <a:t>, </a:t>
            </a:r>
            <a:r>
              <a:rPr lang="en-US" altLang="fa-IR" sz="2200" dirty="0" err="1">
                <a:latin typeface="Times New Roman" panose="02020603050405020304" pitchFamily="18" charset="0"/>
              </a:rPr>
              <a:t>src_seq</a:t>
            </a:r>
            <a:r>
              <a:rPr lang="en-US" altLang="fa-IR" sz="2200" dirty="0">
                <a:latin typeface="Times New Roman" panose="02020603050405020304" pitchFamily="18" charset="0"/>
              </a:rPr>
              <a:t>#, </a:t>
            </a:r>
            <a:r>
              <a:rPr lang="en-US" altLang="fa-IR" sz="2200" dirty="0" err="1">
                <a:latin typeface="Times New Roman" panose="02020603050405020304" pitchFamily="18" charset="0"/>
              </a:rPr>
              <a:t>hop_cnt</a:t>
            </a:r>
            <a:r>
              <a:rPr lang="en-US" altLang="fa-IR" sz="2200" dirty="0">
                <a:latin typeface="Times New Roman" panose="02020603050405020304" pitchFamily="18" charset="0"/>
              </a:rPr>
              <a:t>, expiration timer&gt;</a:t>
            </a:r>
          </a:p>
          <a:p>
            <a:pPr lvl="3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2200" dirty="0">
                <a:latin typeface="Times New Roman" panose="02020603050405020304" pitchFamily="18" charset="0"/>
              </a:rPr>
              <a:t>Nodes not along the path determined by the RREP will timeout after </a:t>
            </a:r>
            <a:r>
              <a:rPr lang="en-US" altLang="fa-IR" sz="2200" b="1" dirty="0">
                <a:latin typeface="Times New Roman" panose="02020603050405020304" pitchFamily="18" charset="0"/>
              </a:rPr>
              <a:t>ACTIVE_ROUTE_TIMEOUT</a:t>
            </a:r>
          </a:p>
          <a:p>
            <a:pPr lvl="3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000" dirty="0">
              <a:latin typeface="Times New Roman" panose="02020603050405020304" pitchFamily="18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fa-IR" sz="2400" dirty="0">
              <a:latin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400" dirty="0">
              <a:latin typeface="Times New Roman" panose="02020603050405020304" pitchFamily="18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3200" dirty="0">
              <a:latin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3400" dirty="0">
              <a:latin typeface="Times New Roman" panose="02020603050405020304" pitchFamily="18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32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4</a:t>
            </a:fld>
            <a:endParaRPr lang="it-IT" altLang="fa-IR" sz="1000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5410398-4952-44A6-B2DF-821EBC7E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 Distance Vector Protocol (AODV)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BDCB56-D444-4A83-BB6C-E47C85CF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3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6BD300-73F1-4F6B-A9D6-BED503DF4C65}"/>
              </a:ext>
            </a:extLst>
          </p:cNvPr>
          <p:cNvGrpSpPr/>
          <p:nvPr/>
        </p:nvGrpSpPr>
        <p:grpSpPr>
          <a:xfrm>
            <a:off x="4584852" y="3394956"/>
            <a:ext cx="3484948" cy="1745663"/>
            <a:chOff x="4860032" y="5222642"/>
            <a:chExt cx="3791786" cy="1638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0A55BF-AC39-455F-A3C2-A3EBDD8A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008352" y="4360629"/>
              <a:ext cx="1638300" cy="3362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9CECEE-09A2-42B3-AD50-0B93D2731C2C}"/>
                </a:ext>
              </a:extLst>
            </p:cNvPr>
            <p:cNvSpPr txBox="1"/>
            <p:nvPr/>
          </p:nvSpPr>
          <p:spPr>
            <a:xfrm>
              <a:off x="4860032" y="5407368"/>
              <a:ext cx="31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5392F-942F-49FC-867D-429B878FF682}"/>
                </a:ext>
              </a:extLst>
            </p:cNvPr>
            <p:cNvSpPr txBox="1"/>
            <p:nvPr/>
          </p:nvSpPr>
          <p:spPr>
            <a:xfrm>
              <a:off x="8340783" y="6199116"/>
              <a:ext cx="31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en-US" altLang="fa-IR" sz="3300" b="1" dirty="0">
                <a:latin typeface="Bookman Old Style" panose="02050604050505020204" pitchFamily="18" charset="0"/>
              </a:rPr>
            </a:br>
            <a:r>
              <a:rPr lang="en-US" altLang="fa-IR" sz="3300" i="1" dirty="0">
                <a:latin typeface="Bookman Old Style" panose="02050604050505020204" pitchFamily="18" charset="0"/>
              </a:rPr>
              <a:t>Reverse path setup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787" y="2281843"/>
            <a:ext cx="8382425" cy="4274022"/>
          </a:xfrm>
        </p:spPr>
        <p:txBody>
          <a:bodyPr>
            <a:normAutofit fontScale="77500" lnSpcReduction="20000"/>
          </a:bodyPr>
          <a:lstStyle/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3400" dirty="0">
                <a:latin typeface="Times New Roman" panose="02020603050405020304" pitchFamily="18" charset="0"/>
              </a:rPr>
              <a:t>Automatically maintained by intermediate node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3400" dirty="0">
                <a:latin typeface="Times New Roman" panose="02020603050405020304" pitchFamily="18" charset="0"/>
              </a:rPr>
              <a:t>A pointer to the neighbor from which it received the first copy of RREQ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3400" dirty="0">
                <a:latin typeface="Times New Roman" panose="02020603050405020304" pitchFamily="18" charset="0"/>
              </a:rPr>
              <a:t>Valid during </a:t>
            </a:r>
            <a:r>
              <a:rPr lang="en-US" altLang="fa-IR" sz="3400" b="1" dirty="0">
                <a:latin typeface="Times New Roman" panose="02020603050405020304" pitchFamily="18" charset="0"/>
              </a:rPr>
              <a:t>ACTIVE_ROUTE_TIMEOUT 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800" dirty="0">
                <a:latin typeface="Times New Roman" panose="02020603050405020304" pitchFamily="18" charset="0"/>
              </a:rPr>
              <a:t>An enough time for RREQ to traverse the network and produce a RREP back to the source 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3400" dirty="0">
              <a:latin typeface="Times New Roman" panose="02020603050405020304" pitchFamily="18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altLang="fa-IR" sz="32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5</a:t>
            </a:fld>
            <a:endParaRPr lang="it-IT" altLang="fa-IR" sz="1000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B0C99FE-12D5-4FA2-B6F0-4F16DB39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 Distance Vector Protocol (AODV)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EB1C0EE-570A-4211-8C7B-A07FE29C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8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21" y="404664"/>
            <a:ext cx="8795320" cy="11430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2500" i="1" dirty="0">
                <a:latin typeface="Bookman Old Style" panose="02050604050505020204" pitchFamily="18" charset="0"/>
              </a:rPr>
              <a:t>Receiving RREQ at intermediate node with route entry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6535" y="2290861"/>
            <a:ext cx="8291929" cy="4567139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2800" dirty="0">
                <a:latin typeface="Times New Roman" panose="02020603050405020304" pitchFamily="18" charset="0"/>
              </a:rPr>
              <a:t>Checks if RREQ received over bi-directional link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2800" dirty="0">
                <a:latin typeface="Times New Roman" panose="02020603050405020304" pitchFamily="18" charset="0"/>
              </a:rPr>
              <a:t>Check if the route is current </a:t>
            </a:r>
          </a:p>
          <a:p>
            <a:pPr marL="0" indent="0" algn="ctr">
              <a:buClr>
                <a:schemeClr val="bg2">
                  <a:lumMod val="50000"/>
                </a:schemeClr>
              </a:buClr>
              <a:buNone/>
            </a:pPr>
            <a:r>
              <a:rPr lang="it-IT" altLang="fa-IR" sz="2800" i="1" dirty="0">
                <a:latin typeface="Times New Roman" panose="02020603050405020304" pitchFamily="18" charset="0"/>
              </a:rPr>
              <a:t>dest_seq# in RREQ &lt; dest_seq# in route entry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2600" dirty="0">
                <a:latin typeface="Times New Roman" panose="02020603050405020304" pitchFamily="18" charset="0"/>
              </a:rPr>
              <a:t>No, Rebrodcast RREQ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2600" dirty="0">
                <a:latin typeface="Times New Roman" panose="02020603050405020304" pitchFamily="18" charset="0"/>
              </a:rPr>
              <a:t>Yes, sends RREP back to source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it-IT" altLang="fa-IR" sz="2400" dirty="0">
                <a:latin typeface="Times New Roman" panose="02020603050405020304" pitchFamily="18" charset="0"/>
              </a:rPr>
              <a:t>&lt;</a:t>
            </a:r>
            <a:r>
              <a:rPr lang="it-IT" altLang="fa-IR" sz="2200" dirty="0">
                <a:latin typeface="Times New Roman" panose="02020603050405020304" pitchFamily="18" charset="0"/>
              </a:rPr>
              <a:t>src_addr, dest_addr, dest_seq#, hop_cnt, lifetime&gt;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it-IT" altLang="fa-IR" sz="2200" dirty="0">
              <a:latin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it-IT" altLang="fa-IR" sz="2400" dirty="0">
              <a:latin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it-IT" altLang="fa-IR" sz="3400" dirty="0">
              <a:latin typeface="Times New Roman" panose="02020603050405020304" pitchFamily="18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it-IT" altLang="fa-IR" sz="32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6</a:t>
            </a:fld>
            <a:endParaRPr lang="it-IT" altLang="fa-IR" sz="1000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C482804-A4C9-4259-88D6-84AA5659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On-DemandDistance Vector Protocol (AODV)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58065B-1663-4D7E-9ACA-71CED779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en-US" altLang="fa-IR" sz="3300" b="1" dirty="0">
                <a:latin typeface="Bookman Old Style" panose="02050604050505020204" pitchFamily="18" charset="0"/>
              </a:rPr>
            </a:br>
            <a:r>
              <a:rPr lang="en-US" altLang="fa-IR" sz="3300" i="1" dirty="0">
                <a:latin typeface="Bookman Old Style" panose="02050604050505020204" pitchFamily="18" charset="0"/>
              </a:rPr>
              <a:t>Receiving RREP along the reverse path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165" y="2118866"/>
            <a:ext cx="9093553" cy="4464496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11200" dirty="0">
                <a:latin typeface="Times New Roman" panose="02020603050405020304" pitchFamily="18" charset="0"/>
              </a:rPr>
              <a:t>If</a:t>
            </a:r>
            <a:r>
              <a:rPr lang="en-US" altLang="fa-IR" sz="96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fa-IR" sz="9600" dirty="0">
                <a:latin typeface="Times New Roman" panose="02020603050405020304" pitchFamily="18" charset="0"/>
              </a:rPr>
              <a:t>   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(the first RREP received)</a:t>
            </a:r>
            <a:r>
              <a:rPr lang="en-US" altLang="fa-IR" sz="8000" dirty="0">
                <a:latin typeface="Times New Roman" panose="02020603050405020304" pitchFamily="18" charset="0"/>
              </a:rPr>
              <a:t> OR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fa-IR" sz="8000" dirty="0">
                <a:latin typeface="Times New Roman" panose="02020603050405020304" pitchFamily="18" charset="0"/>
              </a:rPr>
              <a:t>    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(RREP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dest_seq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# &gt; route entry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dest_seq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#)</a:t>
            </a:r>
            <a:r>
              <a:rPr lang="en-US" altLang="fa-IR" sz="8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fa-IR" sz="8000" dirty="0">
                <a:latin typeface="Times New Roman" panose="02020603050405020304" pitchFamily="18" charset="0"/>
              </a:rPr>
              <a:t>OR 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fa-IR" sz="8000" dirty="0">
                <a:latin typeface="Times New Roman" panose="02020603050405020304" pitchFamily="18" charset="0"/>
              </a:rPr>
              <a:t>    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(RREP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dest_seq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# = route entry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dest_seq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#) &amp; (RREP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hop_cnt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 &lt; route entry </a:t>
            </a:r>
            <a:r>
              <a:rPr lang="en-US" altLang="fa-IR" sz="8000" dirty="0" err="1">
                <a:highlight>
                  <a:srgbClr val="00FF00"/>
                </a:highlight>
                <a:latin typeface="Times New Roman" panose="02020603050405020304" pitchFamily="18" charset="0"/>
              </a:rPr>
              <a:t>hop_cnt</a:t>
            </a:r>
            <a:r>
              <a:rPr lang="en-US" altLang="fa-IR" sz="8000" dirty="0">
                <a:highlight>
                  <a:srgbClr val="00FF00"/>
                </a:highlight>
                <a:latin typeface="Times New Roman" panose="02020603050405020304" pitchFamily="18" charset="0"/>
              </a:rPr>
              <a:t>)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9600" dirty="0">
                <a:latin typeface="Times New Roman" panose="02020603050405020304" pitchFamily="18" charset="0"/>
              </a:rPr>
              <a:t>Yes, 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8800" dirty="0">
                <a:latin typeface="Times New Roman" panose="02020603050405020304" pitchFamily="18" charset="0"/>
              </a:rPr>
              <a:t>set the forward path pointing to the node from which the RREP comes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8800" dirty="0">
                <a:latin typeface="Times New Roman" panose="02020603050405020304" pitchFamily="18" charset="0"/>
              </a:rPr>
              <a:t>update the ACTIVE_ROUTE_TIMEOUT for reverse and forward path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8800" dirty="0">
                <a:latin typeface="Times New Roman" panose="02020603050405020304" pitchFamily="18" charset="0"/>
              </a:rPr>
              <a:t>records the latest </a:t>
            </a:r>
            <a:r>
              <a:rPr lang="en-US" altLang="fa-IR" sz="8800" dirty="0" err="1">
                <a:latin typeface="Times New Roman" panose="02020603050405020304" pitchFamily="18" charset="0"/>
              </a:rPr>
              <a:t>dest_seq</a:t>
            </a:r>
            <a:r>
              <a:rPr lang="en-US" altLang="fa-IR" sz="8800" dirty="0">
                <a:latin typeface="Times New Roman" panose="02020603050405020304" pitchFamily="18" charset="0"/>
              </a:rPr>
              <a:t># for destination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9600" dirty="0">
                <a:latin typeface="Times New Roman" panose="02020603050405020304" pitchFamily="18" charset="0"/>
              </a:rPr>
              <a:t>No, ignore RREP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7</a:t>
            </a:fld>
            <a:endParaRPr lang="it-IT" altLang="fa-IR" sz="1000" dirty="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AD9C8846-4EA5-4A70-9914-60BA709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 Distance Vector Protocol (AODV)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28A0B5-D3DD-4DC3-B869-76DFE247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0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Path Discovery Mechanism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Receiving RREP at source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176" y="2276872"/>
            <a:ext cx="8569647" cy="4464496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fa-IR" sz="3200" dirty="0">
                <a:latin typeface="Times New Roman" panose="02020603050405020304" pitchFamily="18" charset="0"/>
              </a:rPr>
              <a:t>The source node receiving RREP,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800" i="1" dirty="0">
                <a:latin typeface="Times New Roman" panose="02020603050405020304" pitchFamily="18" charset="0"/>
              </a:rPr>
              <a:t>Begins immediately its data transmission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fa-IR" sz="2800" i="1" dirty="0">
                <a:latin typeface="Times New Roman" panose="02020603050405020304" pitchFamily="18" charset="0"/>
              </a:rPr>
              <a:t>may later update its route entry based on a new RREP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9980" y="6253731"/>
            <a:ext cx="1413261" cy="604269"/>
          </a:xfrm>
        </p:spPr>
        <p:txBody>
          <a:bodyPr/>
          <a:lstStyle/>
          <a:p>
            <a:pPr>
              <a:defRPr/>
            </a:pPr>
            <a:fld id="{0035D287-4AE5-4C94-B3CA-47E7F3D6AC76}" type="slidenum">
              <a:rPr lang="it-IT" altLang="fa-IR" sz="1000" smtClean="0"/>
              <a:pPr>
                <a:defRPr/>
              </a:pPr>
              <a:t>8</a:t>
            </a:fld>
            <a:endParaRPr lang="it-IT" altLang="fa-IR" sz="10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BC3870C-AC48-445F-9083-B1C0181D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FBC9B5-CA3E-43BC-9353-DA704B2E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D2AE9-C717-4112-9A7D-1544911931C8}"/>
              </a:ext>
            </a:extLst>
          </p:cNvPr>
          <p:cNvGrpSpPr/>
          <p:nvPr/>
        </p:nvGrpSpPr>
        <p:grpSpPr>
          <a:xfrm>
            <a:off x="2195736" y="2493654"/>
            <a:ext cx="6057900" cy="3721100"/>
            <a:chOff x="2103536" y="2578968"/>
            <a:chExt cx="6057900" cy="3721100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103536" y="3417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2103536" y="43315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332136" y="5322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094136" y="4331568"/>
              <a:ext cx="342900" cy="2921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4084736" y="42553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3856136" y="3036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103536" y="2578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3246536" y="56269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5608736" y="40267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4694336" y="27313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313336" y="5703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5913536" y="3417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4922936" y="4179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5608736" y="2655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2941736" y="31885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H="1" flipV="1">
              <a:off x="2179736" y="372196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2332136" y="4712568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484536" y="448396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5151536" y="57031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5837336" y="5931768"/>
              <a:ext cx="342900" cy="3683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7231756" y="542771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7094636" y="5621288"/>
              <a:ext cx="10668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RREQ</a:t>
              </a:r>
            </a:p>
          </p:txBody>
        </p:sp>
      </p:grp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779084AB-DC50-4236-AC46-ED8B052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50530" cy="365125"/>
          </a:xfrm>
        </p:spPr>
        <p:txBody>
          <a:bodyPr/>
          <a:lstStyle/>
          <a:p>
            <a:pPr>
              <a:defRPr/>
            </a:pPr>
            <a:r>
              <a:rPr lang="it-IT" altLang="fa-IR" dirty="0"/>
              <a:t>Ad-hoc On-Demande Distance Vector Protocol (AODV)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AE2907A-B386-416D-92E7-BE75943B14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t-IT" altLang="fa-IR" sz="3300" b="1" dirty="0">
                <a:latin typeface="Bookman Old Style" panose="02050604050505020204" pitchFamily="18" charset="0"/>
              </a:rPr>
              <a:t>AODV</a:t>
            </a:r>
            <a:br>
              <a:rPr lang="it-IT" altLang="fa-IR" sz="3300" b="1" dirty="0">
                <a:latin typeface="Bookman Old Style" panose="02050604050505020204" pitchFamily="18" charset="0"/>
              </a:rPr>
            </a:br>
            <a:r>
              <a:rPr lang="it-IT" altLang="fa-IR" sz="3300" i="1" dirty="0">
                <a:latin typeface="Bookman Old Style" panose="02050604050505020204" pitchFamily="18" charset="0"/>
              </a:rPr>
              <a:t>Example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08F4DBC-989B-4F5D-9900-9F2607D6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38" y="-287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19548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2816</TotalTime>
  <Words>1241</Words>
  <Application>Microsoft Office PowerPoint</Application>
  <PresentationFormat>On-screen Show (4:3)</PresentationFormat>
  <Paragraphs>321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Century Schoolbook</vt:lpstr>
      <vt:lpstr>Corbel</vt:lpstr>
      <vt:lpstr>Times New Roman</vt:lpstr>
      <vt:lpstr>Wingdings</vt:lpstr>
      <vt:lpstr>Feathered</vt:lpstr>
      <vt:lpstr>   Ad-hoc  On-Demand Distance Vector Protocol (AODV)   </vt:lpstr>
      <vt:lpstr>AODV Concept</vt:lpstr>
      <vt:lpstr>Path Discovery Mechanism Broadcasting RREQ   </vt:lpstr>
      <vt:lpstr>Path Discovery Mechanism Receiving RREQ at intermediate node</vt:lpstr>
      <vt:lpstr>Path Discovery Mechanism Reverse path setup</vt:lpstr>
      <vt:lpstr>Path Discovery Mechanism Receiving RREQ at intermediate node with route entry</vt:lpstr>
      <vt:lpstr>Path Discovery Mechanism Receiving RREP along the reverse path</vt:lpstr>
      <vt:lpstr>Path Discovery Mechanism Receiving RREP at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Route table management</vt:lpstr>
      <vt:lpstr>Route table management</vt:lpstr>
      <vt:lpstr>Route maintenance</vt:lpstr>
      <vt:lpstr>Local connectivity management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DSR The Dynamic Source Routing Protocol</dc:title>
  <dc:creator>MIRKO</dc:creator>
  <cp:lastModifiedBy>Dr. Movahedi</cp:lastModifiedBy>
  <cp:revision>189</cp:revision>
  <dcterms:created xsi:type="dcterms:W3CDTF">2007-09-07T13:00:14Z</dcterms:created>
  <dcterms:modified xsi:type="dcterms:W3CDTF">2020-06-07T17:03:56Z</dcterms:modified>
</cp:coreProperties>
</file>