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74" r:id="rId7"/>
    <p:sldId id="261" r:id="rId8"/>
    <p:sldId id="262" r:id="rId9"/>
    <p:sldId id="275" r:id="rId10"/>
    <p:sldId id="268" r:id="rId11"/>
    <p:sldId id="276" r:id="rId12"/>
    <p:sldId id="277" r:id="rId13"/>
    <p:sldId id="278" r:id="rId14"/>
    <p:sldId id="279" r:id="rId15"/>
    <p:sldId id="280" r:id="rId16"/>
    <p:sldId id="285" r:id="rId17"/>
    <p:sldId id="282" r:id="rId18"/>
    <p:sldId id="286" r:id="rId19"/>
    <p:sldId id="287" r:id="rId20"/>
    <p:sldId id="288" r:id="rId21"/>
    <p:sldId id="28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8" autoAdjust="0"/>
  </p:normalViewPr>
  <p:slideViewPr>
    <p:cSldViewPr>
      <p:cViewPr>
        <p:scale>
          <a:sx n="80" d="100"/>
          <a:sy n="80" d="100"/>
        </p:scale>
        <p:origin x="-306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3910-CE62-4613-9C36-8F660566A02A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4B81B-A408-4BE3-8734-B7D72838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A071F-630B-43E5-ABA9-AA58200850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7924800" cy="2593975"/>
          </a:xfrm>
        </p:spPr>
        <p:txBody>
          <a:bodyPr/>
          <a:lstStyle/>
          <a:p>
            <a:pPr algn="ctr"/>
            <a:r>
              <a:rPr lang="fr-FR" sz="4000" dirty="0" err="1" smtClean="0"/>
              <a:t>CrossTalk</a:t>
            </a:r>
            <a:r>
              <a:rPr lang="fr-FR" sz="4000" dirty="0" smtClean="0"/>
              <a:t>: Cross Layer </a:t>
            </a:r>
            <a:r>
              <a:rPr lang="fr-FR" sz="4000" dirty="0" err="1" smtClean="0"/>
              <a:t>Decision</a:t>
            </a:r>
            <a:r>
              <a:rPr lang="fr-FR" sz="4000" dirty="0" smtClean="0"/>
              <a:t> Support </a:t>
            </a:r>
            <a:r>
              <a:rPr lang="fr-FR" sz="4000" dirty="0" err="1" smtClean="0"/>
              <a:t>Based</a:t>
            </a:r>
            <a:r>
              <a:rPr lang="fr-FR" sz="4000" dirty="0" smtClean="0"/>
              <a:t> on global </a:t>
            </a:r>
            <a:r>
              <a:rPr lang="fr-FR" sz="4000" dirty="0" err="1" smtClean="0"/>
              <a:t>Knowledge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Rolf Winter, Jochen H. Schiller (</a:t>
            </a:r>
            <a:r>
              <a:rPr lang="fr-FR" dirty="0" err="1" smtClean="0"/>
              <a:t>Freie</a:t>
            </a:r>
            <a:r>
              <a:rPr lang="fr-FR" dirty="0" smtClean="0"/>
              <a:t> </a:t>
            </a:r>
            <a:r>
              <a:rPr lang="fr-FR" dirty="0" err="1" smtClean="0"/>
              <a:t>Universitat</a:t>
            </a:r>
            <a:r>
              <a:rPr lang="fr-FR" dirty="0" smtClean="0"/>
              <a:t> Berlin)</a:t>
            </a:r>
          </a:p>
          <a:p>
            <a:r>
              <a:rPr lang="fr-FR" dirty="0" err="1" smtClean="0"/>
              <a:t>Navid</a:t>
            </a:r>
            <a:r>
              <a:rPr lang="fr-FR" dirty="0" smtClean="0"/>
              <a:t> </a:t>
            </a:r>
            <a:r>
              <a:rPr lang="fr-FR" dirty="0" err="1" smtClean="0"/>
              <a:t>Nikaein</a:t>
            </a:r>
            <a:r>
              <a:rPr lang="fr-FR" dirty="0" smtClean="0"/>
              <a:t>, </a:t>
            </a:r>
            <a:r>
              <a:rPr lang="fr-FR" dirty="0" err="1" smtClean="0"/>
              <a:t>Cristian</a:t>
            </a:r>
            <a:r>
              <a:rPr lang="fr-FR" dirty="0" smtClean="0"/>
              <a:t> Bonnet ( Institut Eurocom)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Cross-talk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4005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2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fr-FR" dirty="0" smtClean="0"/>
              <a:t>Architecture </a:t>
            </a:r>
            <a:r>
              <a:rPr lang="fr-FR" dirty="0" err="1" smtClean="0"/>
              <a:t>details</a:t>
            </a:r>
            <a:r>
              <a:rPr lang="fr-FR" dirty="0" smtClean="0"/>
              <a:t>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  <a:p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2609193"/>
            <a:ext cx="2133600" cy="591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dirty="0" smtClean="0"/>
              <a:t>Local </a:t>
            </a:r>
            <a:r>
              <a:rPr lang="fr-FR" dirty="0" err="1" smtClean="0"/>
              <a:t>view</a:t>
            </a:r>
            <a:endParaRPr lang="fa-IR" dirty="0"/>
          </a:p>
        </p:txBody>
      </p:sp>
      <p:sp>
        <p:nvSpPr>
          <p:cNvPr id="7" name="Rounded Rectangle 6"/>
          <p:cNvSpPr/>
          <p:nvPr/>
        </p:nvSpPr>
        <p:spPr>
          <a:xfrm>
            <a:off x="2819400" y="1143000"/>
            <a:ext cx="2895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Data Management </a:t>
            </a:r>
            <a:r>
              <a:rPr lang="fr-FR" b="1" dirty="0" err="1" smtClean="0">
                <a:solidFill>
                  <a:schemeClr val="tx1"/>
                </a:solidFill>
              </a:rPr>
              <a:t>Entities</a:t>
            </a:r>
            <a:endParaRPr lang="fa-IR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" y="510540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battrey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level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load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neighbor</a:t>
            </a:r>
            <a:r>
              <a:rPr lang="fr-FR" dirty="0" smtClean="0">
                <a:solidFill>
                  <a:schemeClr val="tx1"/>
                </a:solidFill>
              </a:rPr>
              <a:t> count, SNR, transmit power, location, </a:t>
            </a:r>
            <a:r>
              <a:rPr lang="fr-FR" dirty="0" err="1" smtClean="0">
                <a:solidFill>
                  <a:schemeClr val="tx1"/>
                </a:solidFill>
              </a:rPr>
              <a:t>velocity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" y="3752193"/>
            <a:ext cx="2819400" cy="591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</a:t>
            </a:r>
            <a:r>
              <a:rPr lang="fr-FR" dirty="0" err="1"/>
              <a:t>layers</a:t>
            </a:r>
            <a:endParaRPr lang="fa-IR" dirty="0"/>
          </a:p>
        </p:txBody>
      </p:sp>
      <p:cxnSp>
        <p:nvCxnSpPr>
          <p:cNvPr id="23" name="Elbow Connector 22"/>
          <p:cNvCxnSpPr>
            <a:stCxn id="3" idx="0"/>
            <a:endCxn id="4" idx="0"/>
          </p:cNvCxnSpPr>
          <p:nvPr/>
        </p:nvCxnSpPr>
        <p:spPr>
          <a:xfrm rot="16200000" flipH="1" flipV="1">
            <a:off x="2695903" y="1037896"/>
            <a:ext cx="1008993" cy="2133600"/>
          </a:xfrm>
          <a:prstGeom prst="bentConnector3">
            <a:avLst>
              <a:gd name="adj1" fmla="val 367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ular Callout 24"/>
          <p:cNvSpPr/>
          <p:nvPr/>
        </p:nvSpPr>
        <p:spPr>
          <a:xfrm flipH="1">
            <a:off x="304800" y="1276349"/>
            <a:ext cx="3428999" cy="647700"/>
          </a:xfrm>
          <a:prstGeom prst="wedgeRectCallout">
            <a:avLst>
              <a:gd name="adj1" fmla="val 3958"/>
              <a:gd name="adj2" fmla="val 15256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Organisation of </a:t>
            </a:r>
            <a:r>
              <a:rPr lang="fr-FR" dirty="0" err="1">
                <a:solidFill>
                  <a:schemeClr val="tx1"/>
                </a:solidFill>
              </a:rPr>
              <a:t>locally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available</a:t>
            </a:r>
            <a:r>
              <a:rPr lang="fr-FR" dirty="0">
                <a:solidFill>
                  <a:schemeClr val="tx1"/>
                </a:solidFill>
              </a:rPr>
              <a:t> information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4" idx="2"/>
            <a:endCxn id="12" idx="0"/>
          </p:cNvCxnSpPr>
          <p:nvPr/>
        </p:nvCxnSpPr>
        <p:spPr>
          <a:xfrm>
            <a:off x="2133600" y="3200400"/>
            <a:ext cx="0" cy="551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257800" y="2564525"/>
            <a:ext cx="2133600" cy="591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dirty="0" smtClean="0"/>
              <a:t>Global/network-</a:t>
            </a:r>
            <a:r>
              <a:rPr lang="fr-FR" dirty="0" err="1" smtClean="0"/>
              <a:t>wide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a-IR" dirty="0"/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4851838" y="1075996"/>
            <a:ext cx="888125" cy="2057400"/>
          </a:xfrm>
          <a:prstGeom prst="bentConnector3">
            <a:avLst>
              <a:gd name="adj1" fmla="val 34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921468" y="3675993"/>
            <a:ext cx="2819400" cy="591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r-FR" dirty="0" smtClean="0"/>
              <a:t>Data </a:t>
            </a:r>
            <a:r>
              <a:rPr lang="fr-FR" dirty="0" err="1" smtClean="0"/>
              <a:t>dissemination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endParaRPr lang="fa-IR" dirty="0"/>
          </a:p>
        </p:txBody>
      </p:sp>
      <p:cxnSp>
        <p:nvCxnSpPr>
          <p:cNvPr id="41" name="Straight Arrow Connector 40"/>
          <p:cNvCxnSpPr>
            <a:stCxn id="29" idx="2"/>
            <a:endCxn id="40" idx="0"/>
          </p:cNvCxnSpPr>
          <p:nvPr/>
        </p:nvCxnSpPr>
        <p:spPr>
          <a:xfrm>
            <a:off x="6324600" y="3155732"/>
            <a:ext cx="6568" cy="520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419600" y="510540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Same</a:t>
            </a:r>
            <a:r>
              <a:rPr lang="fr-FR" dirty="0" smtClean="0">
                <a:solidFill>
                  <a:schemeClr val="tx1"/>
                </a:solidFill>
              </a:rPr>
              <a:t> type of </a:t>
            </a:r>
            <a:r>
              <a:rPr lang="fr-FR" dirty="0" err="1" smtClean="0">
                <a:solidFill>
                  <a:schemeClr val="tx1"/>
                </a:solidFill>
              </a:rPr>
              <a:t>inforamtion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collected</a:t>
            </a:r>
            <a:r>
              <a:rPr lang="fr-FR" dirty="0" smtClean="0">
                <a:solidFill>
                  <a:schemeClr val="tx1"/>
                </a:solidFill>
              </a:rPr>
              <a:t> in local </a:t>
            </a:r>
            <a:r>
              <a:rPr lang="fr-FR" dirty="0" err="1" smtClean="0">
                <a:solidFill>
                  <a:schemeClr val="tx1"/>
                </a:solidFill>
              </a:rPr>
              <a:t>view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2400" y="5105400"/>
            <a:ext cx="4114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battrey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level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load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neighbor</a:t>
            </a:r>
            <a:r>
              <a:rPr lang="fr-FR" dirty="0" smtClean="0">
                <a:solidFill>
                  <a:schemeClr val="tx1"/>
                </a:solidFill>
              </a:rPr>
              <a:t> count, SNR, transmit power, location, </a:t>
            </a:r>
            <a:r>
              <a:rPr lang="fr-FR" dirty="0" err="1" smtClean="0">
                <a:solidFill>
                  <a:schemeClr val="tx1"/>
                </a:solidFill>
              </a:rPr>
              <a:t>velocity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45" name="Rectangular Callout 44"/>
          <p:cNvSpPr/>
          <p:nvPr/>
        </p:nvSpPr>
        <p:spPr>
          <a:xfrm flipH="1">
            <a:off x="4572001" y="1219200"/>
            <a:ext cx="3428999" cy="647700"/>
          </a:xfrm>
          <a:prstGeom prst="wedgeRectCallout">
            <a:avLst>
              <a:gd name="adj1" fmla="val 3958"/>
              <a:gd name="adj2" fmla="val 15256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Organisation of </a:t>
            </a:r>
            <a:r>
              <a:rPr lang="fr-FR" dirty="0" smtClean="0">
                <a:solidFill>
                  <a:schemeClr val="tx1"/>
                </a:solidFill>
              </a:rPr>
              <a:t>network-</a:t>
            </a:r>
            <a:r>
              <a:rPr lang="fr-FR" dirty="0" err="1" smtClean="0">
                <a:solidFill>
                  <a:schemeClr val="tx1"/>
                </a:solidFill>
              </a:rPr>
              <a:t>wide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information</a:t>
            </a:r>
            <a:endParaRPr lang="fa-I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9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45" grpId="0" animBg="1"/>
      <p:bldP spid="4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848600" cy="1143000"/>
          </a:xfrm>
        </p:spPr>
        <p:txBody>
          <a:bodyPr/>
          <a:lstStyle/>
          <a:p>
            <a:r>
              <a:rPr lang="fr-FR" sz="4400" dirty="0" smtClean="0"/>
              <a:t>Data </a:t>
            </a:r>
            <a:r>
              <a:rPr lang="fr-FR" sz="4400" dirty="0" err="1" smtClean="0"/>
              <a:t>dissemination</a:t>
            </a:r>
            <a:r>
              <a:rPr lang="fr-FR" sz="4400" dirty="0" smtClean="0"/>
              <a:t> </a:t>
            </a:r>
            <a:r>
              <a:rPr lang="fr-FR" sz="4400" dirty="0" err="1" smtClean="0"/>
              <a:t>procedure</a:t>
            </a:r>
            <a:endParaRPr lang="fa-I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315200" cy="560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/>
          <a:lstStyle/>
          <a:p>
            <a:r>
              <a:rPr lang="fr-FR" sz="3600" dirty="0" smtClean="0"/>
              <a:t>Data </a:t>
            </a:r>
            <a:r>
              <a:rPr lang="fr-FR" sz="3600" dirty="0" err="1" smtClean="0"/>
              <a:t>dissemination</a:t>
            </a:r>
            <a:r>
              <a:rPr lang="fr-FR" sz="3600" dirty="0" smtClean="0"/>
              <a:t> </a:t>
            </a:r>
            <a:r>
              <a:rPr lang="fr-FR" sz="3600" dirty="0" err="1" smtClean="0"/>
              <a:t>procedure</a:t>
            </a:r>
            <a:r>
              <a:rPr lang="fr-FR" sz="3600" dirty="0" smtClean="0"/>
              <a:t>: </a:t>
            </a:r>
            <a:r>
              <a:rPr lang="fr-FR" sz="3600" dirty="0" err="1" smtClean="0"/>
              <a:t>advantages</a:t>
            </a:r>
            <a:endParaRPr lang="fa-I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/>
          </a:p>
        </p:txBody>
      </p:sp>
      <p:sp>
        <p:nvSpPr>
          <p:cNvPr id="6" name="Rounded Rectangle 5"/>
          <p:cNvSpPr/>
          <p:nvPr/>
        </p:nvSpPr>
        <p:spPr>
          <a:xfrm>
            <a:off x="4343400" y="5244662"/>
            <a:ext cx="3810000" cy="1003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1" anchor="ctr"/>
          <a:lstStyle/>
          <a:p>
            <a:pPr lvl="1"/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LOW </a:t>
            </a:r>
            <a:r>
              <a:rPr lang="fr-FR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overall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overhead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and fragmentation 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due to </a:t>
            </a:r>
            <a:r>
              <a:rPr lang="fr-FR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packet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 size</a:t>
            </a:r>
            <a:endParaRPr lang="fa-IR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" y="3626068"/>
            <a:ext cx="3429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/>
            <a:r>
              <a:rPr lang="fr-F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Avoid</a:t>
            </a:r>
            <a:r>
              <a:rPr lang="fr-F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extra headers’ </a:t>
            </a:r>
            <a:r>
              <a:rPr lang="fr-F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overhead</a:t>
            </a:r>
            <a:endParaRPr lang="fa-IR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1905000"/>
            <a:ext cx="3505200" cy="79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r-FR" sz="1600" dirty="0">
                <a:solidFill>
                  <a:schemeClr val="tx1"/>
                </a:solidFill>
              </a:rPr>
              <a:t>No </a:t>
            </a:r>
            <a:r>
              <a:rPr lang="fr-FR" sz="1600" dirty="0" err="1">
                <a:solidFill>
                  <a:schemeClr val="tx1"/>
                </a:solidFill>
              </a:rPr>
              <a:t>separate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packets</a:t>
            </a:r>
            <a:r>
              <a:rPr lang="fr-FR" sz="1600" dirty="0">
                <a:solidFill>
                  <a:schemeClr val="tx1"/>
                </a:solidFill>
              </a:rPr>
              <a:t> to </a:t>
            </a:r>
            <a:r>
              <a:rPr lang="fr-FR" sz="1600" dirty="0" err="1">
                <a:solidFill>
                  <a:schemeClr val="tx1"/>
                </a:solidFill>
              </a:rPr>
              <a:t>disseminate</a:t>
            </a:r>
            <a:r>
              <a:rPr lang="fr-FR" sz="1600" dirty="0">
                <a:solidFill>
                  <a:schemeClr val="tx1"/>
                </a:solidFill>
              </a:rPr>
              <a:t> local </a:t>
            </a:r>
            <a:r>
              <a:rPr lang="fr-FR" sz="1600" dirty="0" err="1">
                <a:solidFill>
                  <a:schemeClr val="tx1"/>
                </a:solidFill>
              </a:rPr>
              <a:t>views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endParaRPr lang="fr-FR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43400" y="1981200"/>
            <a:ext cx="3810000" cy="65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r-FR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Only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 the source of </a:t>
            </a:r>
            <a:r>
              <a:rPr lang="fr-FR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packet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adds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information </a:t>
            </a:r>
            <a:endParaRPr lang="fr-FR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43400" y="3581400"/>
            <a:ext cx="3810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r-FR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Packet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 size </a:t>
            </a:r>
            <a:r>
              <a:rPr lang="fr-FR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only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marginally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increased</a:t>
            </a:r>
            <a:endParaRPr lang="fr-FR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Striped Right Arrow 10"/>
          <p:cNvSpPr/>
          <p:nvPr/>
        </p:nvSpPr>
        <p:spPr>
          <a:xfrm rot="5400000">
            <a:off x="5856233" y="2785899"/>
            <a:ext cx="784334" cy="65426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Striped Right Arrow 11"/>
          <p:cNvSpPr/>
          <p:nvPr/>
        </p:nvSpPr>
        <p:spPr>
          <a:xfrm rot="5400000">
            <a:off x="5833899" y="4408433"/>
            <a:ext cx="784334" cy="65426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Striped Right Arrow 14"/>
          <p:cNvSpPr/>
          <p:nvPr/>
        </p:nvSpPr>
        <p:spPr>
          <a:xfrm rot="5400000">
            <a:off x="1611367" y="2808233"/>
            <a:ext cx="784334" cy="65426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Flowchart: Decision 15"/>
          <p:cNvSpPr/>
          <p:nvPr/>
        </p:nvSpPr>
        <p:spPr>
          <a:xfrm>
            <a:off x="533400" y="2209800"/>
            <a:ext cx="7162800" cy="281940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Are all local </a:t>
            </a:r>
            <a:r>
              <a:rPr lang="fr-FR" dirty="0" err="1" smtClean="0">
                <a:solidFill>
                  <a:schemeClr val="tx1"/>
                </a:solidFill>
              </a:rPr>
              <a:t>views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distributed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in </a:t>
            </a:r>
            <a:r>
              <a:rPr lang="fr-FR" dirty="0" err="1" smtClean="0">
                <a:solidFill>
                  <a:schemeClr val="tx1"/>
                </a:solidFill>
              </a:rPr>
              <a:t>entire</a:t>
            </a:r>
            <a:r>
              <a:rPr lang="fr-FR" dirty="0" smtClean="0">
                <a:solidFill>
                  <a:schemeClr val="tx1"/>
                </a:solidFill>
              </a:rPr>
              <a:t> network</a:t>
            </a:r>
            <a:r>
              <a:rPr lang="fr-FR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fr-FR" u="sng" dirty="0" smtClean="0">
                <a:solidFill>
                  <a:schemeClr val="tx1"/>
                </a:solidFill>
              </a:rPr>
              <a:t>IN OTHER WORDS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Do </a:t>
            </a:r>
            <a:r>
              <a:rPr lang="fr-FR" dirty="0" err="1" smtClean="0">
                <a:solidFill>
                  <a:schemeClr val="tx1"/>
                </a:solidFill>
              </a:rPr>
              <a:t>calculated</a:t>
            </a:r>
            <a:r>
              <a:rPr lang="fr-FR" dirty="0" smtClean="0">
                <a:solidFill>
                  <a:schemeClr val="tx1"/>
                </a:solidFill>
              </a:rPr>
              <a:t> global </a:t>
            </a:r>
            <a:r>
              <a:rPr lang="fr-FR" dirty="0" err="1" smtClean="0">
                <a:solidFill>
                  <a:schemeClr val="tx1"/>
                </a:solidFill>
              </a:rPr>
              <a:t>views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represent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correctly</a:t>
            </a:r>
            <a:r>
              <a:rPr lang="fr-FR" dirty="0" smtClean="0">
                <a:solidFill>
                  <a:schemeClr val="tx1"/>
                </a:solidFill>
              </a:rPr>
              <a:t> the network-</a:t>
            </a:r>
            <a:r>
              <a:rPr lang="fr-FR" dirty="0" err="1" smtClean="0">
                <a:solidFill>
                  <a:schemeClr val="tx1"/>
                </a:solidFill>
              </a:rPr>
              <a:t>wide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status</a:t>
            </a:r>
            <a:r>
              <a:rPr lang="fr-FR" dirty="0" smtClean="0">
                <a:solidFill>
                  <a:schemeClr val="tx1"/>
                </a:solidFill>
              </a:rPr>
              <a:t>?</a:t>
            </a:r>
            <a:endParaRPr lang="fa-I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</a:t>
            </a:r>
            <a:r>
              <a:rPr lang="fr-FR" dirty="0" err="1" smtClean="0"/>
              <a:t>ollected</a:t>
            </a:r>
            <a:r>
              <a:rPr lang="fr-FR" dirty="0" smtClean="0"/>
              <a:t> data </a:t>
            </a:r>
            <a:r>
              <a:rPr lang="fr-FR" dirty="0" err="1" smtClean="0"/>
              <a:t>aggregation</a:t>
            </a:r>
            <a:r>
              <a:rPr lang="fr-FR" dirty="0" smtClean="0"/>
              <a:t>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077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Global view:  </a:t>
            </a:r>
            <a:r>
              <a:rPr lang="en-US" dirty="0" smtClean="0"/>
              <a:t>a</a:t>
            </a:r>
            <a:r>
              <a:rPr lang="en-US" dirty="0" smtClean="0"/>
              <a:t>ggregation of collected data to represent more significant data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Simple mean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Weighted moving average</a:t>
            </a:r>
          </a:p>
          <a:p>
            <a:pPr lvl="3"/>
            <a:r>
              <a:rPr lang="en-US" dirty="0" smtClean="0"/>
              <a:t>Time weighting factor: reflects up-to-</a:t>
            </a:r>
            <a:r>
              <a:rPr lang="en-US" dirty="0" err="1" smtClean="0"/>
              <a:t>dateness</a:t>
            </a:r>
            <a:r>
              <a:rPr lang="en-US" dirty="0" smtClean="0"/>
              <a:t> of global view (insertion time)</a:t>
            </a:r>
          </a:p>
          <a:p>
            <a:pPr lvl="3"/>
            <a:r>
              <a:rPr lang="en-US" dirty="0" smtClean="0"/>
              <a:t>Distance weighting factor: reflects spatial dependencies of information (topological distance in hops)</a:t>
            </a:r>
          </a:p>
          <a:p>
            <a:pPr lvl="1"/>
            <a:endParaRPr lang="fa-IR" dirty="0" smtClean="0"/>
          </a:p>
          <a:p>
            <a:r>
              <a:rPr lang="en-US" dirty="0" smtClean="0"/>
              <a:t>Include/exclude samples from neighbor nodes</a:t>
            </a:r>
          </a:p>
          <a:p>
            <a:pPr lvl="2"/>
            <a:r>
              <a:rPr lang="en-US" dirty="0" smtClean="0"/>
              <a:t>Due to their similar local view, e.g. neighbor count</a:t>
            </a:r>
          </a:p>
          <a:p>
            <a:pPr lvl="2"/>
            <a:r>
              <a:rPr lang="en-US" dirty="0" smtClean="0"/>
              <a:t>More often add information to global view</a:t>
            </a:r>
          </a:p>
          <a:p>
            <a:pPr lvl="2"/>
            <a:r>
              <a:rPr lang="en-US" dirty="0" smtClean="0"/>
              <a:t>Make sense for non-spatial </a:t>
            </a:r>
            <a:r>
              <a:rPr lang="en-US" dirty="0" err="1" smtClean="0"/>
              <a:t>dependet</a:t>
            </a:r>
            <a:r>
              <a:rPr lang="en-US" dirty="0" smtClean="0"/>
              <a:t> metrics, e.g. battery level</a:t>
            </a:r>
          </a:p>
          <a:p>
            <a:pPr marL="777240" lvl="2" indent="0">
              <a:buNone/>
            </a:pPr>
            <a:endParaRPr lang="en-US" dirty="0" smtClean="0"/>
          </a:p>
          <a:p>
            <a:r>
              <a:rPr lang="fr-FR" dirty="0" smtClean="0"/>
              <a:t>Global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reflect</a:t>
            </a:r>
            <a:r>
              <a:rPr lang="fr-FR" dirty="0" smtClean="0"/>
              <a:t> </a:t>
            </a:r>
            <a:r>
              <a:rPr lang="fr-FR" dirty="0" err="1" smtClean="0"/>
              <a:t>accurate</a:t>
            </a:r>
            <a:r>
              <a:rPr lang="fr-FR" dirty="0" smtClean="0"/>
              <a:t> global state: </a:t>
            </a:r>
          </a:p>
          <a:p>
            <a:pPr lvl="1"/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constructed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sufficient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samples</a:t>
            </a:r>
            <a:r>
              <a:rPr lang="fr-FR" dirty="0" smtClean="0"/>
              <a:t>: on-off </a:t>
            </a:r>
            <a:r>
              <a:rPr lang="fr-FR" dirty="0" err="1" smtClean="0"/>
              <a:t>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fr-FR" dirty="0" err="1"/>
              <a:t>Collected</a:t>
            </a:r>
            <a:r>
              <a:rPr lang="fr-FR" dirty="0"/>
              <a:t> data </a:t>
            </a:r>
            <a:r>
              <a:rPr lang="fr-FR" dirty="0" err="1"/>
              <a:t>aggregation</a:t>
            </a:r>
            <a:r>
              <a:rPr lang="fr-FR" dirty="0"/>
              <a:t> 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262514"/>
              </p:ext>
            </p:extLst>
          </p:nvPr>
        </p:nvGraphicFramePr>
        <p:xfrm>
          <a:off x="416625" y="1295400"/>
          <a:ext cx="7620000" cy="53084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973782"/>
                <a:gridCol w="1232064"/>
                <a:gridCol w="1414154"/>
              </a:tblGrid>
              <a:tr h="630755">
                <a:tc>
                  <a:txBody>
                    <a:bodyPr/>
                    <a:lstStyle/>
                    <a:p>
                      <a:pPr rtl="1"/>
                      <a:r>
                        <a:rPr lang="fr-FR" dirty="0" err="1" smtClean="0"/>
                        <a:t>Weighting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dirty="0" err="1" smtClean="0"/>
                        <a:t>Weighting</a:t>
                      </a:r>
                      <a:r>
                        <a:rPr lang="fr-FR" dirty="0" smtClean="0"/>
                        <a:t> factor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dirty="0" err="1" smtClean="0"/>
                        <a:t>Aggregation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method</a:t>
                      </a:r>
                      <a:endParaRPr lang="fa-IR" dirty="0"/>
                    </a:p>
                  </a:txBody>
                  <a:tcPr/>
                </a:tc>
              </a:tr>
              <a:tr h="360432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dirty="0" smtClean="0"/>
                        <a:t>Simple </a:t>
                      </a:r>
                      <a:r>
                        <a:rPr lang="fr-FR" dirty="0" err="1" smtClean="0"/>
                        <a:t>mean</a:t>
                      </a:r>
                      <a:endParaRPr lang="fa-IR" dirty="0"/>
                    </a:p>
                  </a:txBody>
                  <a:tcPr/>
                </a:tc>
              </a:tr>
              <a:tr h="360432">
                <a:tc>
                  <a:txBody>
                    <a:bodyPr/>
                    <a:lstStyle/>
                    <a:p>
                      <a:pPr marL="0" marR="0" lvl="3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Temporal weighted moving average</a:t>
                      </a: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Temporal </a:t>
                      </a:r>
                      <a:endParaRPr lang="fa-IR" dirty="0" smtClean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rtl="1"/>
                      <a:endParaRPr lang="fr-FR" dirty="0" smtClean="0"/>
                    </a:p>
                    <a:p>
                      <a:pPr rtl="1"/>
                      <a:endParaRPr lang="fr-FR" dirty="0" smtClean="0"/>
                    </a:p>
                    <a:p>
                      <a:pPr rtl="1"/>
                      <a:endParaRPr lang="fr-FR" dirty="0" smtClean="0"/>
                    </a:p>
                    <a:p>
                      <a:pPr rtl="1"/>
                      <a:endParaRPr lang="fr-FR" dirty="0" smtClean="0"/>
                    </a:p>
                    <a:p>
                      <a:pPr rtl="1"/>
                      <a:endParaRPr lang="fr-FR" dirty="0" smtClean="0"/>
                    </a:p>
                    <a:p>
                      <a:pPr rtl="1"/>
                      <a:endParaRPr lang="fr-FR" dirty="0" smtClean="0"/>
                    </a:p>
                    <a:p>
                      <a:pPr rtl="1"/>
                      <a:r>
                        <a:rPr lang="fr-FR" dirty="0" err="1" smtClean="0"/>
                        <a:t>Weighted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Moving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Average</a:t>
                      </a:r>
                      <a:endParaRPr lang="fa-I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12050">
                <a:tc>
                  <a:txBody>
                    <a:bodyPr/>
                    <a:lstStyle/>
                    <a:p>
                      <a:pPr marL="297180" lvl="1" indent="-342900" algn="just">
                        <a:buFont typeface="+mj-lt"/>
                        <a:buAutoNum type="arabicPeriod"/>
                      </a:pPr>
                      <a:r>
                        <a:rPr lang="en-US" sz="1800" b="1" u="sng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 weighting function:</a:t>
                      </a: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most weight to most recently entered sample (smooth the effect of small temporal fluctuations)</a:t>
                      </a:r>
                    </a:p>
                    <a:p>
                      <a:pPr marL="297180" lvl="1" indent="-342900" algn="just">
                        <a:buFont typeface="+mj-lt"/>
                        <a:buAutoNum type="arabicPeriod"/>
                      </a:pPr>
                      <a:r>
                        <a:rPr lang="en-US" sz="1800" b="1" u="sng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 weighting function:</a:t>
                      </a: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exponentially more weight to recent samples (more rapidly respond </a:t>
                      </a:r>
                      <a:r>
                        <a:rPr lang="en-US" sz="1800" kern="120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sudden </a:t>
                      </a: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metric changes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432">
                <a:tc>
                  <a:txBody>
                    <a:bodyPr/>
                    <a:lstStyle/>
                    <a:p>
                      <a:pPr marL="0" marR="0" lvl="3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Spatial weighted moving average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fr-FR" dirty="0" smtClean="0"/>
                        <a:t>spatial</a:t>
                      </a:r>
                      <a:endParaRPr lang="fa-IR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833700">
                <a:tc>
                  <a:txBody>
                    <a:bodyPr/>
                    <a:lstStyle/>
                    <a:p>
                      <a:pPr marL="297180" lvl="1" indent="-342900" algn="just">
                        <a:buFont typeface="+mj-lt"/>
                        <a:buAutoNum type="arabicPeriod"/>
                      </a:pPr>
                      <a:r>
                        <a:rPr lang="en-US" b="1" u="sng" noProof="0" dirty="0" smtClean="0"/>
                        <a:t>Linear weighting function:</a:t>
                      </a:r>
                      <a:r>
                        <a:rPr lang="en-US" noProof="0" dirty="0" smtClean="0"/>
                        <a:t> most weight to samples coming from distant nodes</a:t>
                      </a:r>
                    </a:p>
                    <a:p>
                      <a:pPr marL="297180" lvl="1" indent="-342900" algn="just">
                        <a:buFont typeface="+mj-lt"/>
                        <a:buAutoNum type="arabicPeriod"/>
                      </a:pPr>
                      <a:r>
                        <a:rPr lang="en-US" b="1" u="sng" noProof="0" dirty="0" smtClean="0"/>
                        <a:t>Triangular weighting function:</a:t>
                      </a:r>
                      <a:r>
                        <a:rPr lang="en-US" noProof="0" dirty="0" smtClean="0"/>
                        <a:t> least weight to samples from the closest nodes and also to the most distant nodes and the highest weight to samples from nodes with a medium distance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8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global 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view quality Metrics </a:t>
            </a:r>
          </a:p>
          <a:p>
            <a:pPr lvl="1" algn="just"/>
            <a:r>
              <a:rPr lang="en-US" dirty="0" smtClean="0"/>
              <a:t>Comparison of the perfect global view (the average of all local view values from every node) with the average of all global views in the network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Standard deviation of all global views: degree of uniformity of global views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Correctness: the fraction of nodes able to evaluate their relative state correctly</a:t>
            </a:r>
          </a:p>
          <a:p>
            <a:pPr lvl="2" algn="just"/>
            <a:r>
              <a:rPr lang="en-US" dirty="0" smtClean="0"/>
              <a:t>Node relative status against the perfect global view: comparison of node’s local view with the perfect global view (above or below)</a:t>
            </a:r>
          </a:p>
          <a:p>
            <a:pPr lvl="2" algn="just"/>
            <a:r>
              <a:rPr lang="en-US" dirty="0" smtClean="0"/>
              <a:t>Node relative status against the node’s estimated global view: comparison of node’s local view with the node’s global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/>
              <a:t>of global </a:t>
            </a:r>
            <a:r>
              <a:rPr lang="fr-FR" dirty="0" err="1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0" y="3429000"/>
            <a:ext cx="447738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8550"/>
              </p:ext>
            </p:extLst>
          </p:nvPr>
        </p:nvGraphicFramePr>
        <p:xfrm>
          <a:off x="533400" y="1295400"/>
          <a:ext cx="7391400" cy="1859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284480">
                <a:tc>
                  <a:txBody>
                    <a:bodyPr/>
                    <a:lstStyle/>
                    <a:p>
                      <a:pPr rtl="1"/>
                      <a:r>
                        <a:rPr lang="fr-FR" sz="1600" dirty="0" smtClean="0"/>
                        <a:t>Value 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noProof="0" dirty="0" smtClean="0"/>
                        <a:t>Parameter</a:t>
                      </a:r>
                      <a:endParaRPr lang="en-US" sz="1600" noProof="0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rtl="1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50 to 400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fa-I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Network size</a:t>
                      </a:r>
                      <a:endParaRPr lang="fa-I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rtl="1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50 to 150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nodes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/km2</a:t>
                      </a:r>
                      <a:endParaRPr lang="fa-I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Network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density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a-I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rtl="1"/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Waypoint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fa-I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Mobility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fa-I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rtl="1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0.5 to 2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packet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/sec</a:t>
                      </a:r>
                      <a:endParaRPr lang="fa-I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Packet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fa-I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rtl="1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Nodal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load</a:t>
                      </a:r>
                      <a:endParaRPr lang="fa-I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aseline="0" dirty="0" err="1" smtClean="0">
                          <a:solidFill>
                            <a:schemeClr val="tx1"/>
                          </a:solidFill>
                        </a:rPr>
                        <a:t>view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aseline="0" dirty="0" err="1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fa-I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40688"/>
            <a:ext cx="4530165" cy="306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5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1524000"/>
            <a:ext cx="8001000" cy="51816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001000" cy="1143000"/>
          </a:xfrm>
        </p:spPr>
        <p:txBody>
          <a:bodyPr/>
          <a:lstStyle/>
          <a:p>
            <a:r>
              <a:rPr lang="fr-FR" sz="4000" dirty="0" err="1" smtClean="0"/>
              <a:t>CrossTalk</a:t>
            </a:r>
            <a:r>
              <a:rPr lang="fr-FR" sz="4000" dirty="0" smtClean="0"/>
              <a:t> </a:t>
            </a:r>
            <a:r>
              <a:rPr lang="fr-FR" sz="4000" dirty="0" err="1" smtClean="0"/>
              <a:t>applied</a:t>
            </a:r>
            <a:r>
              <a:rPr lang="fr-FR" sz="4000" dirty="0" smtClean="0"/>
              <a:t>: A </a:t>
            </a:r>
            <a:r>
              <a:rPr lang="fr-FR" sz="4000" dirty="0" err="1" smtClean="0"/>
              <a:t>node</a:t>
            </a:r>
            <a:r>
              <a:rPr lang="fr-FR" sz="4000" dirty="0" smtClean="0"/>
              <a:t> </a:t>
            </a:r>
            <a:r>
              <a:rPr lang="fr-FR" sz="4000" dirty="0" err="1" smtClean="0"/>
              <a:t>logical</a:t>
            </a:r>
            <a:r>
              <a:rPr lang="fr-FR" sz="4000" dirty="0" smtClean="0"/>
              <a:t> </a:t>
            </a:r>
            <a:r>
              <a:rPr lang="fr-FR" sz="4000" dirty="0" err="1" smtClean="0"/>
              <a:t>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00600" y="5029199"/>
            <a:ext cx="1905000" cy="790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Normal </a:t>
            </a:r>
            <a:r>
              <a:rPr lang="fr-FR" dirty="0" err="1" smtClean="0"/>
              <a:t>layered</a:t>
            </a:r>
            <a:r>
              <a:rPr lang="fr-FR" dirty="0" smtClean="0"/>
              <a:t> mode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4495800" y="1600200"/>
            <a:ext cx="2514600" cy="1981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15440"/>
            <a:ext cx="3810000" cy="298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3733800" y="25908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48814" y="3581400"/>
            <a:ext cx="4286" cy="14477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2322493"/>
            <a:ext cx="2379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If (!</a:t>
            </a:r>
            <a:r>
              <a:rPr lang="fr-FR" sz="1400" dirty="0" err="1"/>
              <a:t>enough</a:t>
            </a:r>
            <a:r>
              <a:rPr lang="fr-FR" sz="1400" dirty="0"/>
              <a:t> data to </a:t>
            </a:r>
            <a:r>
              <a:rPr lang="fr-FR" sz="1400" dirty="0" err="1"/>
              <a:t>construct</a:t>
            </a:r>
            <a:r>
              <a:rPr lang="fr-FR" sz="1400" dirty="0"/>
              <a:t> global </a:t>
            </a:r>
            <a:r>
              <a:rPr lang="fr-FR" sz="1400" dirty="0" err="1"/>
              <a:t>view</a:t>
            </a:r>
            <a:r>
              <a:rPr lang="fr-FR" sz="1400" dirty="0"/>
              <a:t> ) OR (the </a:t>
            </a:r>
            <a:r>
              <a:rPr lang="fr-FR" sz="1400" dirty="0" err="1"/>
              <a:t>node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not </a:t>
            </a:r>
            <a:r>
              <a:rPr lang="fr-FR" sz="1400" dirty="0" err="1"/>
              <a:t>overloaded</a:t>
            </a:r>
            <a:r>
              <a:rPr lang="fr-FR" sz="1400" dirty="0"/>
              <a:t>)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374142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39000" y="27234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86588" y="2587266"/>
            <a:ext cx="0" cy="11213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357851" y="3611880"/>
            <a:ext cx="1731818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Cross-layer </a:t>
            </a:r>
            <a:r>
              <a:rPr lang="fr-FR" dirty="0" err="1" smtClean="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/>
          <a:p>
            <a:r>
              <a:rPr lang="en-US" dirty="0" err="1" smtClean="0"/>
              <a:t>CrossTa</a:t>
            </a:r>
            <a:r>
              <a:rPr lang="fr-FR" dirty="0" err="1" smtClean="0"/>
              <a:t>lk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AODV route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endParaRPr lang="fr-FR" dirty="0" smtClean="0"/>
          </a:p>
          <a:p>
            <a:pPr lvl="1"/>
            <a:r>
              <a:rPr lang="fr-FR" dirty="0" smtClean="0"/>
              <a:t>If a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overloaded</a:t>
            </a:r>
            <a:r>
              <a:rPr lang="fr-FR" dirty="0" smtClean="0"/>
              <a:t>, </a:t>
            </a:r>
            <a:r>
              <a:rPr lang="fr-FR" dirty="0" err="1" smtClean="0"/>
              <a:t>accepting</a:t>
            </a:r>
            <a:r>
              <a:rPr lang="fr-FR" dirty="0" smtClean="0"/>
              <a:t> new routes </a:t>
            </a:r>
            <a:r>
              <a:rPr lang="fr-FR" dirty="0" err="1" smtClean="0"/>
              <a:t>going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r>
              <a:rPr lang="fr-FR" dirty="0" smtClean="0"/>
              <a:t> in an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higher</a:t>
            </a:r>
            <a:r>
              <a:rPr lang="fr-FR" dirty="0" smtClean="0"/>
              <a:t> </a:t>
            </a:r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err="1" smtClean="0"/>
              <a:t>burden</a:t>
            </a:r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probability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routes go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core</a:t>
            </a:r>
            <a:r>
              <a:rPr lang="fr-FR" dirty="0" smtClean="0"/>
              <a:t> of the network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smtClean="0"/>
              <a:t>high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Push </a:t>
            </a:r>
            <a:r>
              <a:rPr lang="fr-FR" dirty="0" smtClean="0"/>
              <a:t>routes to the </a:t>
            </a:r>
            <a:r>
              <a:rPr lang="fr-FR" dirty="0" err="1" smtClean="0"/>
              <a:t>edge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4267200" cy="304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4125220" cy="40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0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24400" y="2667000"/>
            <a:ext cx="3581400" cy="3281386"/>
            <a:chOff x="1547813" y="692150"/>
            <a:chExt cx="7334250" cy="565785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813" y="836613"/>
              <a:ext cx="6267450" cy="5513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 descr="web-mobil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6325" y="692150"/>
              <a:ext cx="1355725" cy="1223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8" descr="us-army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51725" y="2565400"/>
              <a:ext cx="1430338" cy="107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9" descr="pompier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6182" y="2000240"/>
              <a:ext cx="1377950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498080" cy="4800600"/>
          </a:xfrm>
        </p:spPr>
        <p:txBody>
          <a:bodyPr/>
          <a:lstStyle/>
          <a:p>
            <a:r>
              <a:rPr lang="en-US" sz="2800" dirty="0" smtClean="0"/>
              <a:t>Mobile Ad hoc Networks (MANETs)</a:t>
            </a:r>
          </a:p>
          <a:p>
            <a:pPr lvl="1"/>
            <a:r>
              <a:rPr lang="en-US" sz="2400" dirty="0" smtClean="0"/>
              <a:t>Lack of central administration</a:t>
            </a:r>
          </a:p>
          <a:p>
            <a:pPr lvl="1"/>
            <a:r>
              <a:rPr lang="en-US" sz="2400" dirty="0" smtClean="0"/>
              <a:t>Mobility</a:t>
            </a:r>
          </a:p>
          <a:p>
            <a:pPr lvl="1"/>
            <a:r>
              <a:rPr lang="en-US" sz="2400" dirty="0" smtClean="0"/>
              <a:t>Dynamic context</a:t>
            </a:r>
          </a:p>
          <a:p>
            <a:pPr lvl="1"/>
            <a:r>
              <a:rPr lang="en-US" sz="2400" dirty="0"/>
              <a:t>Wireless </a:t>
            </a:r>
            <a:r>
              <a:rPr lang="en-US" sz="2400" dirty="0" smtClean="0"/>
              <a:t>medium</a:t>
            </a:r>
          </a:p>
          <a:p>
            <a:pPr lvl="1"/>
            <a:r>
              <a:rPr lang="fr-FR" sz="2400" dirty="0" err="1" smtClean="0"/>
              <a:t>Unstable</a:t>
            </a:r>
            <a:r>
              <a:rPr lang="fr-FR" sz="2400" dirty="0" smtClean="0"/>
              <a:t> routes </a:t>
            </a:r>
            <a:endParaRPr lang="en-US" sz="2400" dirty="0" smtClean="0"/>
          </a:p>
          <a:p>
            <a:pPr lvl="1"/>
            <a:r>
              <a:rPr lang="en-US" sz="2400" dirty="0" smtClean="0"/>
              <a:t>Severe performance problems</a:t>
            </a:r>
          </a:p>
          <a:p>
            <a:pPr lvl="1"/>
            <a:r>
              <a:rPr lang="en-US" sz="2400" dirty="0" smtClean="0"/>
              <a:t>Resource constrained</a:t>
            </a:r>
          </a:p>
          <a:p>
            <a:pPr lvl="1"/>
            <a:endParaRPr lang="en-US" dirty="0"/>
          </a:p>
        </p:txBody>
      </p:sp>
      <p:sp>
        <p:nvSpPr>
          <p:cNvPr id="15" name="Horizontal Scroll 14"/>
          <p:cNvSpPr/>
          <p:nvPr/>
        </p:nvSpPr>
        <p:spPr>
          <a:xfrm>
            <a:off x="1066800" y="1905000"/>
            <a:ext cx="6705600" cy="36576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Cross-layer architectures are </a:t>
            </a:r>
            <a:r>
              <a:rPr lang="fr-FR" sz="2400" dirty="0" err="1" smtClean="0"/>
              <a:t>promising</a:t>
            </a:r>
            <a:r>
              <a:rPr lang="fr-FR" sz="2400" dirty="0" smtClean="0"/>
              <a:t> new </a:t>
            </a:r>
            <a:r>
              <a:rPr lang="fr-FR" sz="2400" dirty="0" err="1" smtClean="0"/>
              <a:t>approach</a:t>
            </a:r>
            <a:r>
              <a:rPr lang="fr-FR" sz="2400" dirty="0" smtClean="0"/>
              <a:t> to </a:t>
            </a:r>
            <a:r>
              <a:rPr lang="fr-FR" sz="2400" dirty="0" err="1" smtClean="0"/>
              <a:t>adapt</a:t>
            </a:r>
            <a:r>
              <a:rPr lang="fr-FR" sz="2400" dirty="0" smtClean="0"/>
              <a:t> </a:t>
            </a:r>
            <a:r>
              <a:rPr lang="fr-FR" sz="2400" dirty="0" err="1" smtClean="0"/>
              <a:t>protocol</a:t>
            </a:r>
            <a:r>
              <a:rPr lang="fr-FR" sz="2400" dirty="0" smtClean="0"/>
              <a:t> </a:t>
            </a:r>
            <a:r>
              <a:rPr lang="fr-FR" sz="2400" dirty="0" err="1" smtClean="0"/>
              <a:t>behavior</a:t>
            </a:r>
            <a:r>
              <a:rPr lang="fr-FR" sz="2400" dirty="0" smtClean="0"/>
              <a:t> to </a:t>
            </a:r>
            <a:r>
              <a:rPr lang="fr-FR" sz="2400" dirty="0" err="1" smtClean="0"/>
              <a:t>changing</a:t>
            </a:r>
            <a:r>
              <a:rPr lang="fr-FR" sz="2400" dirty="0" smtClean="0"/>
              <a:t> networking conditions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Cross-talk: </a:t>
            </a:r>
            <a:r>
              <a:rPr lang="fr-FR" dirty="0" err="1"/>
              <a:t>routing</a:t>
            </a:r>
            <a:r>
              <a:rPr lang="fr-FR" dirty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Per-hop delay reduced by 65%</a:t>
            </a:r>
          </a:p>
          <a:p>
            <a:r>
              <a:rPr lang="en-US" dirty="0" smtClean="0"/>
              <a:t>Load of bottleneck nodes lowered by up to 25%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71788"/>
            <a:ext cx="5335738" cy="33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4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CrossTalk</a:t>
            </a:r>
            <a:r>
              <a:rPr lang="fr-FR" dirty="0" smtClean="0"/>
              <a:t>, a </a:t>
            </a:r>
            <a:r>
              <a:rPr lang="fr-FR" dirty="0" err="1" smtClean="0"/>
              <a:t>promising</a:t>
            </a:r>
            <a:r>
              <a:rPr lang="fr-FR" dirty="0" smtClean="0"/>
              <a:t> cross-layer </a:t>
            </a:r>
            <a:r>
              <a:rPr lang="fr-FR" dirty="0" err="1" smtClean="0"/>
              <a:t>framwork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global network </a:t>
            </a:r>
            <a:r>
              <a:rPr lang="fr-FR" dirty="0" err="1" smtClean="0"/>
              <a:t>knowledge</a:t>
            </a:r>
            <a:r>
              <a:rPr lang="fr-FR" dirty="0" smtClean="0"/>
              <a:t> for local </a:t>
            </a:r>
            <a:r>
              <a:rPr lang="fr-FR" dirty="0" err="1" smtClean="0"/>
              <a:t>decisions</a:t>
            </a:r>
            <a:endParaRPr lang="fr-FR" dirty="0" smtClean="0"/>
          </a:p>
          <a:p>
            <a:r>
              <a:rPr lang="fr-FR" dirty="0" smtClean="0"/>
              <a:t>High </a:t>
            </a:r>
            <a:r>
              <a:rPr lang="fr-FR" dirty="0" err="1" smtClean="0"/>
              <a:t>quality</a:t>
            </a:r>
            <a:r>
              <a:rPr lang="fr-FR" dirty="0" smtClean="0"/>
              <a:t> of global </a:t>
            </a:r>
            <a:r>
              <a:rPr lang="fr-FR" dirty="0" err="1" smtClean="0"/>
              <a:t>view</a:t>
            </a:r>
            <a:endParaRPr lang="fr-FR" dirty="0" smtClean="0"/>
          </a:p>
          <a:p>
            <a:r>
              <a:rPr lang="fr-FR" dirty="0" err="1" smtClean="0"/>
              <a:t>Relevent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of </a:t>
            </a:r>
            <a:r>
              <a:rPr lang="fr-FR" dirty="0" err="1" smtClean="0"/>
              <a:t>QoS</a:t>
            </a:r>
            <a:r>
              <a:rPr lang="fr-FR" dirty="0" smtClean="0"/>
              <a:t> performance in </a:t>
            </a:r>
            <a:r>
              <a:rPr lang="fr-FR" dirty="0" err="1" smtClean="0"/>
              <a:t>terms</a:t>
            </a:r>
            <a:r>
              <a:rPr lang="fr-FR" dirty="0" smtClean="0"/>
              <a:t> of </a:t>
            </a:r>
            <a:r>
              <a:rPr lang="fr-FR" dirty="0" err="1" smtClean="0"/>
              <a:t>delay</a:t>
            </a:r>
            <a:r>
              <a:rPr lang="fr-FR" dirty="0" smtClean="0"/>
              <a:t> and </a:t>
            </a:r>
            <a:r>
              <a:rPr lang="fr-FR" dirty="0" err="1" smtClean="0"/>
              <a:t>individual</a:t>
            </a:r>
            <a:r>
              <a:rPr lang="fr-FR" dirty="0" smtClean="0"/>
              <a:t> nodal </a:t>
            </a:r>
            <a:r>
              <a:rPr lang="fr-FR" dirty="0" err="1" smtClean="0"/>
              <a:t>loads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to original AODV </a:t>
            </a:r>
          </a:p>
          <a:p>
            <a:endParaRPr lang="fr-FR" dirty="0"/>
          </a:p>
          <a:p>
            <a:r>
              <a:rPr lang="fr-FR" dirty="0" smtClean="0"/>
              <a:t>Future </a:t>
            </a:r>
            <a:r>
              <a:rPr lang="fr-FR" dirty="0" err="1" smtClean="0"/>
              <a:t>works</a:t>
            </a:r>
            <a:endParaRPr lang="fr-FR" dirty="0" smtClean="0"/>
          </a:p>
          <a:p>
            <a:pPr lvl="1"/>
            <a:r>
              <a:rPr lang="fr-FR" dirty="0" err="1" smtClean="0"/>
              <a:t>Reduce</a:t>
            </a:r>
            <a:r>
              <a:rPr lang="fr-FR" dirty="0" smtClean="0"/>
              <a:t> the </a:t>
            </a:r>
            <a:r>
              <a:rPr lang="fr-FR" dirty="0" err="1" smtClean="0"/>
              <a:t>produced</a:t>
            </a:r>
            <a:r>
              <a:rPr lang="fr-FR" dirty="0" smtClean="0"/>
              <a:t> </a:t>
            </a:r>
            <a:r>
              <a:rPr lang="fr-FR" dirty="0" err="1" smtClean="0"/>
              <a:t>overhead</a:t>
            </a:r>
            <a:endParaRPr lang="fr-FR" dirty="0" smtClean="0"/>
          </a:p>
          <a:p>
            <a:pPr lvl="1"/>
            <a:r>
              <a:rPr lang="fr-FR" dirty="0" err="1" smtClean="0"/>
              <a:t>Other</a:t>
            </a:r>
            <a:r>
              <a:rPr lang="fr-FR" dirty="0" smtClean="0"/>
              <a:t> cross-layer adaptations, 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predicting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main </a:t>
            </a:r>
            <a:r>
              <a:rPr lang="fr-FR" dirty="0" err="1" smtClean="0"/>
              <a:t>characteristic</a:t>
            </a:r>
            <a:r>
              <a:rPr lang="fr-FR" dirty="0" smtClean="0"/>
              <a:t> of </a:t>
            </a:r>
            <a:r>
              <a:rPr lang="fr-FR" dirty="0" err="1" smtClean="0"/>
              <a:t>CrossTalk</a:t>
            </a:r>
            <a:r>
              <a:rPr lang="fr-FR" dirty="0" smtClean="0"/>
              <a:t> </a:t>
            </a:r>
            <a:r>
              <a:rPr lang="fr-FR" dirty="0" err="1" smtClean="0"/>
              <a:t>differentiating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cross-layer </a:t>
            </a:r>
            <a:r>
              <a:rPr lang="fr-FR" dirty="0" err="1" smtClean="0"/>
              <a:t>frameworks</a:t>
            </a:r>
            <a:r>
              <a:rPr lang="fr-FR" dirty="0" smtClean="0"/>
              <a:t>?</a:t>
            </a:r>
          </a:p>
          <a:p>
            <a:pPr algn="just"/>
            <a:r>
              <a:rPr lang="fr-FR" dirty="0" err="1" smtClean="0"/>
              <a:t>Did</a:t>
            </a:r>
            <a:r>
              <a:rPr lang="fr-FR" dirty="0" smtClean="0"/>
              <a:t> the </a:t>
            </a:r>
            <a:r>
              <a:rPr lang="fr-FR" dirty="0" err="1" smtClean="0"/>
              <a:t>presented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perfoms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poor</a:t>
            </a:r>
            <a:r>
              <a:rPr lang="fr-FR" dirty="0" smtClean="0"/>
              <a:t> </a:t>
            </a:r>
            <a:r>
              <a:rPr lang="fr-FR" dirty="0" err="1" smtClean="0"/>
              <a:t>flooding</a:t>
            </a:r>
            <a:r>
              <a:rPr lang="fr-FR" dirty="0" smtClean="0"/>
              <a:t> </a:t>
            </a:r>
            <a:r>
              <a:rPr lang="fr-FR" dirty="0" err="1" smtClean="0"/>
              <a:t>precedure</a:t>
            </a:r>
            <a:r>
              <a:rPr lang="fr-FR" dirty="0" smtClean="0"/>
              <a:t>? </a:t>
            </a:r>
            <a:r>
              <a:rPr lang="fr-FR" dirty="0" err="1" smtClean="0"/>
              <a:t>Why</a:t>
            </a:r>
            <a:r>
              <a:rPr lang="fr-FR" dirty="0" smtClean="0"/>
              <a:t>?</a:t>
            </a:r>
          </a:p>
          <a:p>
            <a:pPr algn="just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asset</a:t>
            </a:r>
            <a:r>
              <a:rPr lang="fr-FR" dirty="0" smtClean="0"/>
              <a:t> of cross-layer in </a:t>
            </a:r>
            <a:r>
              <a:rPr lang="fr-FR" dirty="0" err="1" smtClean="0"/>
              <a:t>CrossTalk</a:t>
            </a:r>
            <a:r>
              <a:rPr lang="fr-FR" dirty="0" smtClean="0"/>
              <a:t> architecture?</a:t>
            </a:r>
          </a:p>
          <a:p>
            <a:pPr algn="just"/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think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CrossTalk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regarded</a:t>
            </a:r>
            <a:r>
              <a:rPr lang="fr-FR" dirty="0" smtClean="0"/>
              <a:t> to as an </a:t>
            </a:r>
            <a:r>
              <a:rPr lang="fr-FR" dirty="0" err="1" smtClean="0"/>
              <a:t>autonomic</a:t>
            </a:r>
            <a:r>
              <a:rPr lang="fr-FR" dirty="0" smtClean="0"/>
              <a:t> solution? </a:t>
            </a:r>
            <a:r>
              <a:rPr lang="fr-FR" dirty="0" err="1" smtClean="0"/>
              <a:t>Why</a:t>
            </a:r>
            <a:r>
              <a:rPr lang="fr-FR" dirty="0" smtClean="0"/>
              <a:t>?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</a:t>
            </a:r>
            <a:r>
              <a:rPr lang="fr-FR" dirty="0" err="1" smtClean="0"/>
              <a:t>CrossTalk</a:t>
            </a:r>
            <a:r>
              <a:rPr lang="fr-FR" dirty="0" smtClean="0"/>
              <a:t> to </a:t>
            </a:r>
            <a:r>
              <a:rPr lang="fr-FR" dirty="0" err="1" smtClean="0"/>
              <a:t>enable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performs</a:t>
            </a:r>
            <a:r>
              <a:rPr lang="fr-FR" dirty="0" smtClean="0"/>
              <a:t> the self-</a:t>
            </a:r>
            <a:r>
              <a:rPr lang="fr-FR" dirty="0" err="1" smtClean="0"/>
              <a:t>properties</a:t>
            </a:r>
            <a:r>
              <a:rPr lang="fr-FR" dirty="0" smtClean="0"/>
              <a:t>?</a:t>
            </a:r>
          </a:p>
          <a:p>
            <a:pPr algn="just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evaluations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propose to show all </a:t>
            </a:r>
            <a:r>
              <a:rPr lang="fr-FR" dirty="0" err="1" smtClean="0"/>
              <a:t>feautures</a:t>
            </a:r>
            <a:r>
              <a:rPr lang="fr-FR" dirty="0" smtClean="0"/>
              <a:t> of </a:t>
            </a:r>
            <a:r>
              <a:rPr lang="fr-FR" dirty="0" err="1" smtClean="0"/>
              <a:t>CrossTalk</a:t>
            </a:r>
            <a:r>
              <a:rPr lang="fr-FR" dirty="0" smtClean="0"/>
              <a:t>?</a:t>
            </a:r>
            <a:endParaRPr lang="en-US" dirty="0" smtClean="0"/>
          </a:p>
          <a:p>
            <a:pPr algn="just"/>
            <a:r>
              <a:rPr lang="en-US" dirty="0" smtClean="0"/>
              <a:t>What other mechanism do you propose for disseminating local views? Explain.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such</a:t>
            </a:r>
            <a:r>
              <a:rPr lang="fr-FR" dirty="0" smtClean="0"/>
              <a:t> a </a:t>
            </a:r>
            <a:r>
              <a:rPr lang="fr-FR" dirty="0" err="1" smtClean="0"/>
              <a:t>context</a:t>
            </a:r>
            <a:r>
              <a:rPr lang="fr-FR" dirty="0" smtClean="0"/>
              <a:t>,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Flowchart: Punched Tape 3"/>
          <p:cNvSpPr/>
          <p:nvPr/>
        </p:nvSpPr>
        <p:spPr>
          <a:xfrm>
            <a:off x="533400" y="2362200"/>
            <a:ext cx="7162800" cy="2819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Propose a cross-layer architecture </a:t>
            </a:r>
            <a:r>
              <a:rPr lang="fr-FR" sz="2800" dirty="0" err="1" smtClean="0"/>
              <a:t>aiming</a:t>
            </a:r>
            <a:r>
              <a:rPr lang="fr-FR" sz="2800" dirty="0" smtClean="0"/>
              <a:t>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achieving</a:t>
            </a:r>
            <a:r>
              <a:rPr lang="fr-FR" sz="2800" dirty="0"/>
              <a:t> </a:t>
            </a:r>
            <a:r>
              <a:rPr lang="fr-FR" sz="2800" dirty="0" smtClean="0"/>
              <a:t>global </a:t>
            </a:r>
            <a:r>
              <a:rPr lang="fr-FR" sz="2800" dirty="0" err="1" smtClean="0"/>
              <a:t>objetcives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local </a:t>
            </a:r>
            <a:r>
              <a:rPr lang="fr-FR" sz="2800" dirty="0" err="1" smtClean="0"/>
              <a:t>behavior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perefered</a:t>
            </a:r>
            <a:r>
              <a:rPr lang="fr-FR" dirty="0" smtClean="0"/>
              <a:t> to use cross-</a:t>
            </a:r>
            <a:r>
              <a:rPr lang="fr-FR" dirty="0" err="1" smtClean="0"/>
              <a:t>layering</a:t>
            </a:r>
            <a:endParaRPr lang="fr-FR" dirty="0" smtClean="0"/>
          </a:p>
          <a:p>
            <a:r>
              <a:rPr lang="fr-FR" dirty="0" smtClean="0"/>
              <a:t>Cross-talk architecture</a:t>
            </a:r>
          </a:p>
          <a:p>
            <a:r>
              <a:rPr lang="fr-FR" dirty="0" err="1" smtClean="0"/>
              <a:t>Quality</a:t>
            </a:r>
            <a:r>
              <a:rPr lang="fr-FR" dirty="0" smtClean="0"/>
              <a:t> of the global </a:t>
            </a:r>
            <a:r>
              <a:rPr lang="fr-FR" dirty="0" err="1" smtClean="0"/>
              <a:t>view</a:t>
            </a:r>
            <a:endParaRPr lang="fr-FR" dirty="0" smtClean="0"/>
          </a:p>
          <a:p>
            <a:r>
              <a:rPr lang="fr-FR" dirty="0" err="1" smtClean="0"/>
              <a:t>Perforamnce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fr-FR" dirty="0" smtClean="0"/>
          </a:p>
          <a:p>
            <a:r>
              <a:rPr lang="fr-FR" dirty="0" smtClean="0"/>
              <a:t>conclusion</a:t>
            </a:r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077200" cy="4800600"/>
          </a:xfrm>
        </p:spPr>
        <p:txBody>
          <a:bodyPr/>
          <a:lstStyle/>
          <a:p>
            <a:pPr algn="just"/>
            <a:r>
              <a:rPr lang="fr-FR" dirty="0" err="1" smtClean="0"/>
              <a:t>Classical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r>
              <a:rPr lang="fr-FR" dirty="0" smtClean="0"/>
              <a:t> </a:t>
            </a:r>
            <a:r>
              <a:rPr lang="fr-FR" dirty="0" err="1" smtClean="0"/>
              <a:t>stack</a:t>
            </a:r>
            <a:r>
              <a:rPr lang="fr-FR" dirty="0" smtClean="0"/>
              <a:t> structure</a:t>
            </a:r>
          </a:p>
          <a:p>
            <a:pPr lvl="1" algn="just"/>
            <a:r>
              <a:rPr lang="fr-FR" dirty="0" err="1" smtClean="0"/>
              <a:t>Monolothic</a:t>
            </a:r>
            <a:r>
              <a:rPr lang="fr-FR" dirty="0" smtClean="0"/>
              <a:t> </a:t>
            </a:r>
            <a:r>
              <a:rPr lang="fr-FR" dirty="0" err="1" smtClean="0"/>
              <a:t>stack</a:t>
            </a:r>
            <a:endParaRPr lang="fr-FR" dirty="0" smtClean="0"/>
          </a:p>
          <a:p>
            <a:pPr lvl="1" algn="just"/>
            <a:endParaRPr lang="fr-FR" dirty="0" smtClean="0"/>
          </a:p>
          <a:p>
            <a:pPr lvl="1" algn="just"/>
            <a:r>
              <a:rPr lang="fr-FR" dirty="0" err="1" smtClean="0"/>
              <a:t>Layered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 smtClean="0"/>
          </a:p>
          <a:p>
            <a:pPr lvl="2" algn="just"/>
            <a:r>
              <a:rPr lang="fr-FR" dirty="0" err="1" smtClean="0"/>
              <a:t>less</a:t>
            </a:r>
            <a:r>
              <a:rPr lang="fr-FR" dirty="0" smtClean="0"/>
              <a:t> design </a:t>
            </a:r>
            <a:r>
              <a:rPr lang="fr-FR" dirty="0" err="1" smtClean="0"/>
              <a:t>complexity</a:t>
            </a:r>
            <a:r>
              <a:rPr lang="fr-FR" dirty="0" smtClean="0"/>
              <a:t>: the </a:t>
            </a:r>
            <a:r>
              <a:rPr lang="fr-FR" dirty="0" err="1" smtClean="0"/>
              <a:t>well-defined</a:t>
            </a:r>
            <a:r>
              <a:rPr lang="fr-FR" dirty="0" smtClean="0"/>
              <a:t>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2" algn="just"/>
            <a:r>
              <a:rPr lang="fr-FR" dirty="0" err="1" smtClean="0"/>
              <a:t>Improved</a:t>
            </a:r>
            <a:r>
              <a:rPr lang="fr-FR" dirty="0" smtClean="0"/>
              <a:t> </a:t>
            </a:r>
            <a:r>
              <a:rPr lang="fr-FR" dirty="0" err="1" smtClean="0"/>
              <a:t>maintainability:modular</a:t>
            </a:r>
            <a:r>
              <a:rPr lang="fr-FR" dirty="0" smtClean="0"/>
              <a:t> nature</a:t>
            </a:r>
          </a:p>
          <a:p>
            <a:pPr lvl="2" algn="just"/>
            <a:r>
              <a:rPr lang="fr-FR" dirty="0" smtClean="0"/>
              <a:t>High </a:t>
            </a:r>
            <a:r>
              <a:rPr lang="fr-FR" dirty="0" err="1" smtClean="0"/>
              <a:t>degree</a:t>
            </a:r>
            <a:r>
              <a:rPr lang="fr-FR" dirty="0" smtClean="0"/>
              <a:t> of </a:t>
            </a:r>
            <a:r>
              <a:rPr lang="fr-FR" dirty="0" err="1" smtClean="0"/>
              <a:t>flexibility</a:t>
            </a:r>
            <a:r>
              <a:rPr lang="fr-FR" dirty="0" smtClean="0"/>
              <a:t>: </a:t>
            </a:r>
            <a:r>
              <a:rPr lang="fr-FR" dirty="0" err="1" smtClean="0"/>
              <a:t>independent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combinations</a:t>
            </a:r>
            <a:r>
              <a:rPr lang="fr-FR" dirty="0" smtClean="0"/>
              <a:t> of </a:t>
            </a:r>
            <a:r>
              <a:rPr lang="fr-FR" dirty="0" err="1" smtClean="0"/>
              <a:t>protocol</a:t>
            </a:r>
            <a:r>
              <a:rPr lang="fr-FR" dirty="0" smtClean="0"/>
              <a:t> classes)</a:t>
            </a:r>
          </a:p>
          <a:p>
            <a:pPr lvl="2" algn="just"/>
            <a:endParaRPr lang="fr-FR" dirty="0" smtClean="0"/>
          </a:p>
          <a:p>
            <a:pPr lvl="1" algn="just"/>
            <a:endParaRPr lang="fr-FR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Cross-</a:t>
            </a:r>
            <a:r>
              <a:rPr lang="fr-FR" dirty="0" err="1" smtClean="0"/>
              <a:t>layering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Utilization of information of one layer to improve the performance of another layer</a:t>
            </a:r>
          </a:p>
          <a:p>
            <a:pPr lvl="1"/>
            <a:r>
              <a:rPr lang="fr-FR" dirty="0" smtClean="0"/>
              <a:t>Power &amp; </a:t>
            </a:r>
            <a:r>
              <a:rPr lang="fr-FR" dirty="0" err="1" smtClean="0"/>
              <a:t>topology</a:t>
            </a:r>
            <a:r>
              <a:rPr lang="fr-FR" dirty="0" smtClean="0"/>
              <a:t> control,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efficiency</a:t>
            </a:r>
            <a:r>
              <a:rPr lang="fr-FR" dirty="0" smtClean="0"/>
              <a:t>, </a:t>
            </a:r>
            <a:r>
              <a:rPr lang="fr-FR" dirty="0" err="1" smtClean="0"/>
              <a:t>QoS</a:t>
            </a:r>
            <a:r>
              <a:rPr lang="fr-FR" dirty="0" smtClean="0"/>
              <a:t>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3066486"/>
            <a:ext cx="3886200" cy="33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Cross-layer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pPr algn="just"/>
            <a:r>
              <a:rPr lang="en-US" dirty="0" smtClean="0"/>
              <a:t>Information can be shared among layers</a:t>
            </a:r>
          </a:p>
          <a:p>
            <a:pPr algn="just"/>
            <a:r>
              <a:rPr lang="en-US" dirty="0" smtClean="0"/>
              <a:t>This information can be used to adapt protocol functionality in the presence of changing network conditions </a:t>
            </a:r>
          </a:p>
          <a:p>
            <a:pPr lvl="1" algn="just"/>
            <a:r>
              <a:rPr lang="en-US" dirty="0" smtClean="0"/>
              <a:t>Decision process</a:t>
            </a:r>
          </a:p>
          <a:p>
            <a:pPr lvl="1" algn="just"/>
            <a:r>
              <a:rPr lang="en-US" dirty="0" smtClean="0"/>
              <a:t>Input for algorithms </a:t>
            </a:r>
          </a:p>
          <a:p>
            <a:pPr lvl="1" algn="just"/>
            <a:r>
              <a:rPr lang="en-US" dirty="0" smtClean="0"/>
              <a:t>Create new kinds of adaptive applications: multimedia applications 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Ultimate goal: </a:t>
            </a:r>
          </a:p>
          <a:p>
            <a:pPr lvl="1" algn="just"/>
            <a:r>
              <a:rPr lang="en-US" dirty="0" smtClean="0"/>
              <a:t>preserve the key characteristics of a layered architecture</a:t>
            </a:r>
          </a:p>
          <a:p>
            <a:pPr lvl="1" algn="just"/>
            <a:r>
              <a:rPr lang="en-US" dirty="0" smtClean="0"/>
              <a:t>Allow for performance improvements and a new form of adaptation 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Cross-</a:t>
            </a:r>
            <a:r>
              <a:rPr lang="fr-FR" dirty="0" err="1" smtClean="0"/>
              <a:t>layering</a:t>
            </a:r>
            <a:r>
              <a:rPr lang="fr-FR" dirty="0" smtClean="0"/>
              <a:t> 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When interaction between layers</a:t>
            </a:r>
          </a:p>
          <a:p>
            <a:pPr lvl="1" algn="just"/>
            <a:r>
              <a:rPr lang="en-US" dirty="0" smtClean="0"/>
              <a:t>Designing protocols truly independently  might not be possible anymore</a:t>
            </a:r>
          </a:p>
          <a:p>
            <a:pPr lvl="1" algn="just"/>
            <a:r>
              <a:rPr lang="en-US" dirty="0" smtClean="0"/>
              <a:t>Security</a:t>
            </a:r>
          </a:p>
          <a:p>
            <a:pPr lvl="1" algn="just"/>
            <a:r>
              <a:rPr lang="en-US" dirty="0" smtClean="0"/>
              <a:t>Protocol stability =&gt; adaptation loop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Challenges</a:t>
            </a:r>
          </a:p>
          <a:p>
            <a:pPr lvl="1" algn="just"/>
            <a:r>
              <a:rPr lang="en-US" dirty="0" smtClean="0"/>
              <a:t>Performance &amp; adaptability</a:t>
            </a:r>
          </a:p>
          <a:p>
            <a:pPr lvl="1" algn="just"/>
            <a:r>
              <a:rPr lang="en-US" dirty="0" smtClean="0"/>
              <a:t>Adaptation loops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Layered architecture</a:t>
            </a:r>
          </a:p>
          <a:p>
            <a:pPr lvl="2" algn="just"/>
            <a:r>
              <a:rPr lang="en-US" dirty="0" smtClean="0"/>
              <a:t> Centrally administrated large infrastructure-based  reliable and commercially operated networks</a:t>
            </a:r>
          </a:p>
          <a:p>
            <a:pPr lvl="1" algn="just"/>
            <a:r>
              <a:rPr lang="en-US" dirty="0" smtClean="0"/>
              <a:t>Cross-layer design</a:t>
            </a:r>
          </a:p>
          <a:p>
            <a:pPr lvl="2" algn="just"/>
            <a:r>
              <a:rPr lang="en-US" dirty="0" smtClean="0"/>
              <a:t>Difficult communication aspects, poor computational power in Dynamic networks (e.g. ad hoc networks)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Cross-talk design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local and global view influence the protocol behavior</a:t>
            </a:r>
          </a:p>
          <a:p>
            <a:r>
              <a:rPr lang="en-US" dirty="0" smtClean="0"/>
              <a:t>Example of global views</a:t>
            </a:r>
          </a:p>
          <a:p>
            <a:pPr lvl="1"/>
            <a:r>
              <a:rPr lang="en-US" dirty="0" smtClean="0"/>
              <a:t>Energy level</a:t>
            </a:r>
          </a:p>
          <a:p>
            <a:pPr lvl="1"/>
            <a:r>
              <a:rPr lang="en-US" dirty="0" smtClean="0"/>
              <a:t>Communication load</a:t>
            </a:r>
          </a:p>
          <a:p>
            <a:pPr lvl="1"/>
            <a:r>
              <a:rPr lang="en-US" dirty="0" smtClean="0"/>
              <a:t>Neighbor degree</a:t>
            </a:r>
          </a:p>
          <a:p>
            <a:r>
              <a:rPr lang="en-US" dirty="0" smtClean="0"/>
              <a:t>Global view utility</a:t>
            </a:r>
          </a:p>
          <a:p>
            <a:r>
              <a:rPr lang="en-US" dirty="0" smtClean="0"/>
              <a:t>A node can compare its local status against the global status of the network =&gt; evaluate its own relative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529</TotalTime>
  <Words>1056</Words>
  <Application>Microsoft Office PowerPoint</Application>
  <PresentationFormat>On-screen Show (4:3)</PresentationFormat>
  <Paragraphs>175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CrossTalk: Cross Layer Decision Support Based on global Knowledge</vt:lpstr>
      <vt:lpstr>Introduction </vt:lpstr>
      <vt:lpstr>Objective </vt:lpstr>
      <vt:lpstr>Outline </vt:lpstr>
      <vt:lpstr>Introduction </vt:lpstr>
      <vt:lpstr>Cross-layering</vt:lpstr>
      <vt:lpstr>Cross-layer concept</vt:lpstr>
      <vt:lpstr>Cross-layering Open issues</vt:lpstr>
      <vt:lpstr>Cross-talk design</vt:lpstr>
      <vt:lpstr>Cross-talk design</vt:lpstr>
      <vt:lpstr>Architecture details </vt:lpstr>
      <vt:lpstr>Data dissemination procedure</vt:lpstr>
      <vt:lpstr>Data dissemination procedure: advantages</vt:lpstr>
      <vt:lpstr>Collected data aggregation </vt:lpstr>
      <vt:lpstr>Collected data aggregation </vt:lpstr>
      <vt:lpstr>Quality of global view</vt:lpstr>
      <vt:lpstr>Quality of global view</vt:lpstr>
      <vt:lpstr>CrossTalk applied: A node logical view</vt:lpstr>
      <vt:lpstr>CrossTalk applied</vt:lpstr>
      <vt:lpstr>Cross-talk: routing application</vt:lpstr>
      <vt:lpstr>Conclusion 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CrossTalk: Cross Layer Decision Support Based on glonbal Knowledge</dc:title>
  <dc:creator>Zeinab</dc:creator>
  <cp:lastModifiedBy>Hossein</cp:lastModifiedBy>
  <cp:revision>44</cp:revision>
  <dcterms:created xsi:type="dcterms:W3CDTF">2006-08-16T00:00:00Z</dcterms:created>
  <dcterms:modified xsi:type="dcterms:W3CDTF">2014-04-26T17:36:49Z</dcterms:modified>
</cp:coreProperties>
</file>